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8" r:id="rId2"/>
    <p:sldId id="11412" r:id="rId3"/>
    <p:sldId id="275" r:id="rId4"/>
    <p:sldId id="263" r:id="rId5"/>
    <p:sldId id="264" r:id="rId6"/>
    <p:sldId id="256" r:id="rId7"/>
    <p:sldId id="257" r:id="rId8"/>
    <p:sldId id="265" r:id="rId9"/>
    <p:sldId id="283" r:id="rId10"/>
    <p:sldId id="266" r:id="rId11"/>
    <p:sldId id="267" r:id="rId12"/>
    <p:sldId id="274" r:id="rId13"/>
    <p:sldId id="273" r:id="rId14"/>
  </p:sldIdLst>
  <p:sldSz cx="12192000" cy="6858000"/>
  <p:notesSz cx="6797675" cy="9926638"/>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4432" autoAdjust="0"/>
  </p:normalViewPr>
  <p:slideViewPr>
    <p:cSldViewPr snapToGrid="0">
      <p:cViewPr varScale="1">
        <p:scale>
          <a:sx n="58" d="100"/>
          <a:sy n="58" d="100"/>
        </p:scale>
        <p:origin x="14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98136163487836"/>
          <c:y val="5.604869490250243E-2"/>
          <c:w val="0.52910273414981457"/>
          <c:h val="0.8155203175951613"/>
        </c:manualLayout>
      </c:layout>
      <c:barChart>
        <c:barDir val="col"/>
        <c:grouping val="percentStacked"/>
        <c:varyColors val="0"/>
        <c:ser>
          <c:idx val="0"/>
          <c:order val="0"/>
          <c:tx>
            <c:strRef>
              <c:f>Sheet1!$A$2</c:f>
              <c:strCache>
                <c:ptCount val="1"/>
                <c:pt idx="0">
                  <c:v>10" and under</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Sheet1!$B$2</c:f>
              <c:numCache>
                <c:formatCode>0%</c:formatCode>
                <c:ptCount val="1"/>
                <c:pt idx="0">
                  <c:v>0.10995011654673906</c:v>
                </c:pt>
              </c:numCache>
            </c:numRef>
          </c:val>
          <c:extLst>
            <c:ext xmlns:c16="http://schemas.microsoft.com/office/drawing/2014/chart" uri="{C3380CC4-5D6E-409C-BE32-E72D297353CC}">
              <c16:uniqueId val="{00000000-BF40-4B67-98DE-BC88AA4A9D4C}"/>
            </c:ext>
          </c:extLst>
        </c:ser>
        <c:ser>
          <c:idx val="1"/>
          <c:order val="1"/>
          <c:tx>
            <c:strRef>
              <c:f>Sheet1!$A$3</c:f>
              <c:strCache>
                <c:ptCount val="1"/>
                <c:pt idx="0">
                  <c:v>15"</c:v>
                </c:pt>
              </c:strCache>
            </c:strRef>
          </c:tx>
          <c:spPr>
            <a:solidFill>
              <a:schemeClr val="accent1">
                <a:lumMod val="40000"/>
                <a:lumOff val="60000"/>
              </a:schemeClr>
            </a:solidFill>
          </c:spPr>
          <c:invertIfNegative val="0"/>
          <c:cat>
            <c:strRef>
              <c:f>Sheet1!$B$1</c:f>
              <c:strCache>
                <c:ptCount val="1"/>
                <c:pt idx="0">
                  <c:v>2022</c:v>
                </c:pt>
              </c:strCache>
            </c:strRef>
          </c:cat>
          <c:val>
            <c:numRef>
              <c:f>Sheet1!$B$3</c:f>
              <c:numCache>
                <c:formatCode>0%</c:formatCode>
                <c:ptCount val="1"/>
                <c:pt idx="0">
                  <c:v>6.5231961644428922E-4</c:v>
                </c:pt>
              </c:numCache>
            </c:numRef>
          </c:val>
          <c:extLst>
            <c:ext xmlns:c16="http://schemas.microsoft.com/office/drawing/2014/chart" uri="{C3380CC4-5D6E-409C-BE32-E72D297353CC}">
              <c16:uniqueId val="{00000001-BF40-4B67-98DE-BC88AA4A9D4C}"/>
            </c:ext>
          </c:extLst>
        </c:ser>
        <c:ser>
          <c:idx val="2"/>
          <c:order val="2"/>
          <c:tx>
            <c:strRef>
              <c:f>Sheet1!$A$4</c:f>
              <c:strCache>
                <c:ptCount val="1"/>
                <c:pt idx="0">
                  <c:v>20"</c:v>
                </c:pt>
              </c:strCache>
            </c:strRef>
          </c:tx>
          <c:spPr>
            <a:solidFill>
              <a:srgbClr val="00A5D7"/>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Sheet1!$B$4</c:f>
              <c:numCache>
                <c:formatCode>0%</c:formatCode>
                <c:ptCount val="1"/>
                <c:pt idx="0">
                  <c:v>0.26407185571184583</c:v>
                </c:pt>
              </c:numCache>
            </c:numRef>
          </c:val>
          <c:extLst>
            <c:ext xmlns:c16="http://schemas.microsoft.com/office/drawing/2014/chart" uri="{C3380CC4-5D6E-409C-BE32-E72D297353CC}">
              <c16:uniqueId val="{00000002-BF40-4B67-98DE-BC88AA4A9D4C}"/>
            </c:ext>
          </c:extLst>
        </c:ser>
        <c:ser>
          <c:idx val="3"/>
          <c:order val="3"/>
          <c:tx>
            <c:strRef>
              <c:f>Sheet1!$A$5</c:f>
              <c:strCache>
                <c:ptCount val="1"/>
                <c:pt idx="0">
                  <c:v>30"</c:v>
                </c:pt>
              </c:strCache>
            </c:strRef>
          </c:tx>
          <c:spPr>
            <a:solidFill>
              <a:schemeClr val="accent2">
                <a:lumMod val="40000"/>
                <a:lumOff val="6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Sheet1!$B$5</c:f>
              <c:numCache>
                <c:formatCode>0%</c:formatCode>
                <c:ptCount val="1"/>
                <c:pt idx="0">
                  <c:v>0.50762368346792486</c:v>
                </c:pt>
              </c:numCache>
            </c:numRef>
          </c:val>
          <c:extLst>
            <c:ext xmlns:c16="http://schemas.microsoft.com/office/drawing/2014/chart" uri="{C3380CC4-5D6E-409C-BE32-E72D297353CC}">
              <c16:uniqueId val="{00000003-BF40-4B67-98DE-BC88AA4A9D4C}"/>
            </c:ext>
          </c:extLst>
        </c:ser>
        <c:ser>
          <c:idx val="4"/>
          <c:order val="4"/>
          <c:tx>
            <c:strRef>
              <c:f>Sheet1!$A$6</c:f>
              <c:strCache>
                <c:ptCount val="1"/>
                <c:pt idx="0">
                  <c:v>35"</c:v>
                </c:pt>
              </c:strCache>
            </c:strRef>
          </c:tx>
          <c:spPr>
            <a:solidFill>
              <a:schemeClr val="accent2"/>
            </a:solidFill>
          </c:spPr>
          <c:invertIfNegative val="0"/>
          <c:cat>
            <c:strRef>
              <c:f>Sheet1!$B$1</c:f>
              <c:strCache>
                <c:ptCount val="1"/>
                <c:pt idx="0">
                  <c:v>2022</c:v>
                </c:pt>
              </c:strCache>
            </c:strRef>
          </c:cat>
          <c:val>
            <c:numRef>
              <c:f>Sheet1!$B$6</c:f>
              <c:numCache>
                <c:formatCode>0%</c:formatCode>
                <c:ptCount val="1"/>
                <c:pt idx="0">
                  <c:v>4.5809136832149819E-5</c:v>
                </c:pt>
              </c:numCache>
            </c:numRef>
          </c:val>
          <c:extLst>
            <c:ext xmlns:c16="http://schemas.microsoft.com/office/drawing/2014/chart" uri="{C3380CC4-5D6E-409C-BE32-E72D297353CC}">
              <c16:uniqueId val="{00000004-BF40-4B67-98DE-BC88AA4A9D4C}"/>
            </c:ext>
          </c:extLst>
        </c:ser>
        <c:ser>
          <c:idx val="5"/>
          <c:order val="5"/>
          <c:tx>
            <c:strRef>
              <c:f>Sheet1!$A$7</c:f>
              <c:strCache>
                <c:ptCount val="1"/>
                <c:pt idx="0">
                  <c:v>40"</c:v>
                </c:pt>
              </c:strCache>
            </c:strRef>
          </c:tx>
          <c:spPr>
            <a:solidFill>
              <a:schemeClr val="accent5"/>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Sheet1!$B$7</c:f>
              <c:numCache>
                <c:formatCode>0%</c:formatCode>
                <c:ptCount val="1"/>
                <c:pt idx="0">
                  <c:v>2.3520984776645704E-2</c:v>
                </c:pt>
              </c:numCache>
            </c:numRef>
          </c:val>
          <c:extLst>
            <c:ext xmlns:c16="http://schemas.microsoft.com/office/drawing/2014/chart" uri="{C3380CC4-5D6E-409C-BE32-E72D297353CC}">
              <c16:uniqueId val="{00000005-BF40-4B67-98DE-BC88AA4A9D4C}"/>
            </c:ext>
          </c:extLst>
        </c:ser>
        <c:ser>
          <c:idx val="6"/>
          <c:order val="6"/>
          <c:tx>
            <c:strRef>
              <c:f>Sheet1!$A$8</c:f>
              <c:strCache>
                <c:ptCount val="1"/>
                <c:pt idx="0">
                  <c:v>45"</c:v>
                </c:pt>
              </c:strCache>
            </c:strRef>
          </c:tx>
          <c:spPr>
            <a:solidFill>
              <a:schemeClr val="accent6"/>
            </a:solidFill>
          </c:spPr>
          <c:invertIfNegative val="0"/>
          <c:cat>
            <c:strRef>
              <c:f>Sheet1!$B$1</c:f>
              <c:strCache>
                <c:ptCount val="1"/>
                <c:pt idx="0">
                  <c:v>2022</c:v>
                </c:pt>
              </c:strCache>
            </c:strRef>
          </c:cat>
          <c:val>
            <c:numRef>
              <c:f>Sheet1!$B$8</c:f>
              <c:numCache>
                <c:formatCode>0%</c:formatCode>
                <c:ptCount val="1"/>
                <c:pt idx="0">
                  <c:v>4.4456312119018533E-5</c:v>
                </c:pt>
              </c:numCache>
            </c:numRef>
          </c:val>
          <c:extLst>
            <c:ext xmlns:c16="http://schemas.microsoft.com/office/drawing/2014/chart" uri="{C3380CC4-5D6E-409C-BE32-E72D297353CC}">
              <c16:uniqueId val="{00000006-BF40-4B67-98DE-BC88AA4A9D4C}"/>
            </c:ext>
          </c:extLst>
        </c:ser>
        <c:ser>
          <c:idx val="7"/>
          <c:order val="7"/>
          <c:tx>
            <c:strRef>
              <c:f>Sheet1!$A$9</c:f>
              <c:strCache>
                <c:ptCount val="1"/>
                <c:pt idx="0">
                  <c:v>50"</c:v>
                </c:pt>
              </c:strCache>
            </c:strRef>
          </c:tx>
          <c:spPr>
            <a:solidFill>
              <a:srgbClr val="FFCD00"/>
            </a:solidFill>
          </c:spPr>
          <c:invertIfNegative val="0"/>
          <c:cat>
            <c:strRef>
              <c:f>Sheet1!$B$1</c:f>
              <c:strCache>
                <c:ptCount val="1"/>
                <c:pt idx="0">
                  <c:v>2022</c:v>
                </c:pt>
              </c:strCache>
            </c:strRef>
          </c:cat>
          <c:val>
            <c:numRef>
              <c:f>Sheet1!$B$9</c:f>
              <c:numCache>
                <c:formatCode>0%</c:formatCode>
                <c:ptCount val="1"/>
                <c:pt idx="0">
                  <c:v>4.4291659111170311E-4</c:v>
                </c:pt>
              </c:numCache>
            </c:numRef>
          </c:val>
          <c:extLst>
            <c:ext xmlns:c16="http://schemas.microsoft.com/office/drawing/2014/chart" uri="{C3380CC4-5D6E-409C-BE32-E72D297353CC}">
              <c16:uniqueId val="{00000007-BF40-4B67-98DE-BC88AA4A9D4C}"/>
            </c:ext>
          </c:extLst>
        </c:ser>
        <c:ser>
          <c:idx val="8"/>
          <c:order val="8"/>
          <c:tx>
            <c:strRef>
              <c:f>Sheet1!$A$10</c:f>
              <c:strCache>
                <c:ptCount val="1"/>
                <c:pt idx="0">
                  <c:v>60"</c:v>
                </c:pt>
              </c:strCache>
            </c:strRef>
          </c:tx>
          <c:spPr>
            <a:solidFill>
              <a:schemeClr val="accent4"/>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Sheet1!$B$10</c:f>
              <c:numCache>
                <c:formatCode>0%</c:formatCode>
                <c:ptCount val="1"/>
                <c:pt idx="0">
                  <c:v>5.701542944646204E-2</c:v>
                </c:pt>
              </c:numCache>
            </c:numRef>
          </c:val>
          <c:extLst>
            <c:ext xmlns:c16="http://schemas.microsoft.com/office/drawing/2014/chart" uri="{C3380CC4-5D6E-409C-BE32-E72D297353CC}">
              <c16:uniqueId val="{00000008-BF40-4B67-98DE-BC88AA4A9D4C}"/>
            </c:ext>
          </c:extLst>
        </c:ser>
        <c:ser>
          <c:idx val="9"/>
          <c:order val="9"/>
          <c:tx>
            <c:strRef>
              <c:f>Sheet1!$A$11</c:f>
              <c:strCache>
                <c:ptCount val="1"/>
                <c:pt idx="0">
                  <c:v>Over 60"</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2022</c:v>
                </c:pt>
              </c:strCache>
            </c:strRef>
          </c:cat>
          <c:val>
            <c:numRef>
              <c:f>Sheet1!$B$11</c:f>
              <c:numCache>
                <c:formatCode>0%</c:formatCode>
                <c:ptCount val="1"/>
                <c:pt idx="0">
                  <c:v>3.6502450419463768E-2</c:v>
                </c:pt>
              </c:numCache>
            </c:numRef>
          </c:val>
          <c:extLst>
            <c:ext xmlns:c16="http://schemas.microsoft.com/office/drawing/2014/chart" uri="{C3380CC4-5D6E-409C-BE32-E72D297353CC}">
              <c16:uniqueId val="{00000009-BF40-4B67-98DE-BC88AA4A9D4C}"/>
            </c:ext>
          </c:extLst>
        </c:ser>
        <c:dLbls>
          <c:showLegendKey val="0"/>
          <c:showVal val="0"/>
          <c:showCatName val="0"/>
          <c:showSerName val="0"/>
          <c:showPercent val="0"/>
          <c:showBubbleSize val="0"/>
        </c:dLbls>
        <c:gapWidth val="141"/>
        <c:overlap val="100"/>
        <c:axId val="118234112"/>
        <c:axId val="118720384"/>
      </c:barChart>
      <c:catAx>
        <c:axId val="118234112"/>
        <c:scaling>
          <c:orientation val="minMax"/>
        </c:scaling>
        <c:delete val="0"/>
        <c:axPos val="b"/>
        <c:numFmt formatCode="General" sourceLinked="0"/>
        <c:majorTickMark val="out"/>
        <c:minorTickMark val="none"/>
        <c:tickLblPos val="nextTo"/>
        <c:crossAx val="118720384"/>
        <c:crosses val="autoZero"/>
        <c:auto val="1"/>
        <c:lblAlgn val="ctr"/>
        <c:lblOffset val="100"/>
        <c:noMultiLvlLbl val="0"/>
      </c:catAx>
      <c:valAx>
        <c:axId val="118720384"/>
        <c:scaling>
          <c:orientation val="minMax"/>
        </c:scaling>
        <c:delete val="0"/>
        <c:axPos val="l"/>
        <c:numFmt formatCode="0%" sourceLinked="1"/>
        <c:majorTickMark val="out"/>
        <c:minorTickMark val="none"/>
        <c:tickLblPos val="nextTo"/>
        <c:crossAx val="118234112"/>
        <c:crosses val="autoZero"/>
        <c:crossBetween val="between"/>
      </c:valAx>
    </c:plotArea>
    <c:legend>
      <c:legendPos val="r"/>
      <c:layout>
        <c:manualLayout>
          <c:xMode val="edge"/>
          <c:yMode val="edge"/>
          <c:x val="0.7220406004144001"/>
          <c:y val="0.11451473246332668"/>
          <c:w val="0.19514531398387538"/>
          <c:h val="0.67671320833632864"/>
        </c:manualLayout>
      </c:layout>
      <c:overlay val="0"/>
    </c:legend>
    <c:plotVisOnly val="1"/>
    <c:dispBlanksAs val="gap"/>
    <c:showDLblsOverMax val="0"/>
  </c:chart>
  <c:txPr>
    <a:bodyPr/>
    <a:lstStyle/>
    <a:p>
      <a:pPr>
        <a:defRPr sz="12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Sheet1!$B$2:$B$16</c:f>
              <c:numCache>
                <c:formatCode>0%</c:formatCode>
                <c:ptCount val="15"/>
                <c:pt idx="0">
                  <c:v>9.9267434547854735E-2</c:v>
                </c:pt>
                <c:pt idx="1">
                  <c:v>0.14698444823935938</c:v>
                </c:pt>
                <c:pt idx="2">
                  <c:v>0.20413026247602092</c:v>
                </c:pt>
                <c:pt idx="3">
                  <c:v>0.10067793693316429</c:v>
                </c:pt>
                <c:pt idx="4">
                  <c:v>2.0454483805710837E-2</c:v>
                </c:pt>
                <c:pt idx="5">
                  <c:v>3.6564290594226986E-2</c:v>
                </c:pt>
                <c:pt idx="6">
                  <c:v>5.1984452439913592E-2</c:v>
                </c:pt>
                <c:pt idx="7">
                  <c:v>7.8019255760234316E-2</c:v>
                </c:pt>
                <c:pt idx="8">
                  <c:v>0.17249712600589792</c:v>
                </c:pt>
                <c:pt idx="9">
                  <c:v>5.8631371743111137E-2</c:v>
                </c:pt>
                <c:pt idx="10">
                  <c:v>4.9397667200666878E-2</c:v>
                </c:pt>
                <c:pt idx="11">
                  <c:v>0.13376091671402557</c:v>
                </c:pt>
                <c:pt idx="12">
                  <c:v>0.13059064124214964</c:v>
                </c:pt>
                <c:pt idx="13">
                  <c:v>0.11637620981176323</c:v>
                </c:pt>
                <c:pt idx="14">
                  <c:v>0.21237904896536597</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Sheet1!$C$2:$C$16</c:f>
              <c:numCache>
                <c:formatCode>0%</c:formatCode>
                <c:ptCount val="15"/>
                <c:pt idx="0">
                  <c:v>0.12343031287185213</c:v>
                </c:pt>
                <c:pt idx="1">
                  <c:v>0.42637933522103</c:v>
                </c:pt>
                <c:pt idx="2">
                  <c:v>0.15939067602726084</c:v>
                </c:pt>
                <c:pt idx="3">
                  <c:v>0.5193334212926578</c:v>
                </c:pt>
                <c:pt idx="4">
                  <c:v>3.4086907572515264E-2</c:v>
                </c:pt>
                <c:pt idx="5">
                  <c:v>0.22207035556919263</c:v>
                </c:pt>
                <c:pt idx="6">
                  <c:v>0.18117392155011494</c:v>
                </c:pt>
                <c:pt idx="7">
                  <c:v>0.17777133025929137</c:v>
                </c:pt>
                <c:pt idx="8">
                  <c:v>0.36825652688225785</c:v>
                </c:pt>
                <c:pt idx="9">
                  <c:v>0.35824441100225501</c:v>
                </c:pt>
                <c:pt idx="10">
                  <c:v>0.30431919003302865</c:v>
                </c:pt>
                <c:pt idx="11">
                  <c:v>0.21408091802847715</c:v>
                </c:pt>
                <c:pt idx="12">
                  <c:v>0.38211263136893509</c:v>
                </c:pt>
                <c:pt idx="13">
                  <c:v>0.53586964583610486</c:v>
                </c:pt>
                <c:pt idx="14">
                  <c:v>0.24466109337298009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Sheet1!$D$2:$D$16</c:f>
              <c:numCache>
                <c:formatCode>0%</c:formatCode>
                <c:ptCount val="15"/>
                <c:pt idx="0">
                  <c:v>0.55863966574549406</c:v>
                </c:pt>
                <c:pt idx="1">
                  <c:v>0.35802568255139494</c:v>
                </c:pt>
                <c:pt idx="2">
                  <c:v>0.55730245061642691</c:v>
                </c:pt>
                <c:pt idx="3">
                  <c:v>0.37386001847145817</c:v>
                </c:pt>
                <c:pt idx="4">
                  <c:v>0.32988300453841757</c:v>
                </c:pt>
                <c:pt idx="5">
                  <c:v>0.68215637139820362</c:v>
                </c:pt>
                <c:pt idx="6">
                  <c:v>0.70875909585728281</c:v>
                </c:pt>
                <c:pt idx="7">
                  <c:v>0.72766493954819078</c:v>
                </c:pt>
                <c:pt idx="8">
                  <c:v>0.36493456456906748</c:v>
                </c:pt>
                <c:pt idx="9">
                  <c:v>0.55749670774649496</c:v>
                </c:pt>
                <c:pt idx="10">
                  <c:v>0.48056130953890974</c:v>
                </c:pt>
                <c:pt idx="11">
                  <c:v>0.56931074409559923</c:v>
                </c:pt>
                <c:pt idx="12">
                  <c:v>0.47750624933382257</c:v>
                </c:pt>
                <c:pt idx="13">
                  <c:v>0.32842158489020012</c:v>
                </c:pt>
                <c:pt idx="14">
                  <c:v>0.48366207873873185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Sheet1!$E$2:$E$16</c:f>
              <c:numCache>
                <c:formatCode>0%</c:formatCode>
                <c:ptCount val="15"/>
                <c:pt idx="0">
                  <c:v>5.6050256718234041E-2</c:v>
                </c:pt>
                <c:pt idx="1">
                  <c:v>2.0844469882555554E-2</c:v>
                </c:pt>
                <c:pt idx="2">
                  <c:v>1.5866565619371081E-2</c:v>
                </c:pt>
                <c:pt idx="3">
                  <c:v>4.8209358489700155E-4</c:v>
                </c:pt>
                <c:pt idx="4">
                  <c:v>4.6260154326602326E-2</c:v>
                </c:pt>
                <c:pt idx="5">
                  <c:v>2.4730626350719275E-2</c:v>
                </c:pt>
                <c:pt idx="6">
                  <c:v>1.8163703249540159E-2</c:v>
                </c:pt>
                <c:pt idx="7">
                  <c:v>6.6689883058077982E-3</c:v>
                </c:pt>
                <c:pt idx="8">
                  <c:v>3.9792322687059525E-3</c:v>
                </c:pt>
                <c:pt idx="9">
                  <c:v>2.06004296287149E-2</c:v>
                </c:pt>
                <c:pt idx="10">
                  <c:v>1.5986577050730335E-2</c:v>
                </c:pt>
                <c:pt idx="11">
                  <c:v>4.4614276104429307E-2</c:v>
                </c:pt>
                <c:pt idx="12">
                  <c:v>9.7171830157256347E-4</c:v>
                </c:pt>
                <c:pt idx="13">
                  <c:v>5.5403227420477066E-3</c:v>
                </c:pt>
                <c:pt idx="14">
                  <c:v>1.8862616337573076E-2</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Sheet1!$F$2:$F$16</c:f>
              <c:numCache>
                <c:formatCode>0%</c:formatCode>
                <c:ptCount val="15"/>
                <c:pt idx="0">
                  <c:v>1.7432695630799916E-6</c:v>
                </c:pt>
                <c:pt idx="1">
                  <c:v>3.3976019669872404E-3</c:v>
                </c:pt>
                <c:pt idx="2">
                  <c:v>2.8353241882238198E-6</c:v>
                </c:pt>
                <c:pt idx="3">
                  <c:v>0</c:v>
                </c:pt>
                <c:pt idx="4">
                  <c:v>1.9000283946614058E-4</c:v>
                </c:pt>
                <c:pt idx="5">
                  <c:v>1.2323264199543628E-4</c:v>
                </c:pt>
                <c:pt idx="6">
                  <c:v>1.1035320989774874E-3</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Sheet1!$G$2:$G$16</c:f>
              <c:numCache>
                <c:formatCode>0%</c:formatCode>
                <c:ptCount val="15"/>
                <c:pt idx="0">
                  <c:v>0.12546463581573469</c:v>
                </c:pt>
                <c:pt idx="1">
                  <c:v>3.8888717374654921E-2</c:v>
                </c:pt>
                <c:pt idx="2">
                  <c:v>5.7062545605274954E-2</c:v>
                </c:pt>
                <c:pt idx="3">
                  <c:v>3.8738433826861628E-3</c:v>
                </c:pt>
                <c:pt idx="4">
                  <c:v>0.27174138908873546</c:v>
                </c:pt>
                <c:pt idx="5">
                  <c:v>3.4078682654159122E-2</c:v>
                </c:pt>
                <c:pt idx="6">
                  <c:v>3.5682435283906772E-2</c:v>
                </c:pt>
                <c:pt idx="7">
                  <c:v>8.4086202035321394E-3</c:v>
                </c:pt>
                <c:pt idx="8">
                  <c:v>3.6262308192132754E-2</c:v>
                </c:pt>
                <c:pt idx="9">
                  <c:v>9.5933825013385569E-4</c:v>
                </c:pt>
                <c:pt idx="10">
                  <c:v>8.5372859306789162E-3</c:v>
                </c:pt>
                <c:pt idx="11">
                  <c:v>3.4829826840328912E-2</c:v>
                </c:pt>
                <c:pt idx="12">
                  <c:v>8.0284156171603789E-3</c:v>
                </c:pt>
                <c:pt idx="13">
                  <c:v>1.3521165892991479E-2</c:v>
                </c:pt>
                <c:pt idx="14">
                  <c:v>2.2224350024198911E-2</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FINANCE</c:v>
                </c:pt>
                <c:pt idx="1">
                  <c:v>FOOD</c:v>
                </c:pt>
                <c:pt idx="2">
                  <c:v>ENTERTAINMENT &amp; LEISURE</c:v>
                </c:pt>
                <c:pt idx="3">
                  <c:v>COSMETICS &amp; PC</c:v>
                </c:pt>
                <c:pt idx="4">
                  <c:v>GOVT &amp; CHARITY</c:v>
                </c:pt>
                <c:pt idx="5">
                  <c:v>TELECOMS</c:v>
                </c:pt>
                <c:pt idx="6">
                  <c:v>TRAVEL &amp; TRANSPORT</c:v>
                </c:pt>
                <c:pt idx="7">
                  <c:v>MOTORS</c:v>
                </c:pt>
                <c:pt idx="8">
                  <c:v>HOUSEHOLD EQUIP &amp; DIY</c:v>
                </c:pt>
                <c:pt idx="9">
                  <c:v>HOUSEHOLD FMCG</c:v>
                </c:pt>
                <c:pt idx="10">
                  <c:v>ELECTRONICS</c:v>
                </c:pt>
                <c:pt idx="11">
                  <c:v>RETAIL</c:v>
                </c:pt>
                <c:pt idx="12">
                  <c:v>HEALTH &amp; WELLBEING</c:v>
                </c:pt>
                <c:pt idx="13">
                  <c:v>DRINK</c:v>
                </c:pt>
                <c:pt idx="14">
                  <c:v>ONLINE RETAIL</c:v>
                </c:pt>
              </c:strCache>
            </c:strRef>
          </c:cat>
          <c:val>
            <c:numRef>
              <c:f>Sheet1!$H$2:$H$16</c:f>
              <c:numCache>
                <c:formatCode>0%</c:formatCode>
                <c:ptCount val="15"/>
                <c:pt idx="0">
                  <c:v>3.6348332569926547E-2</c:v>
                </c:pt>
                <c:pt idx="1">
                  <c:v>5.4682238078938164E-3</c:v>
                </c:pt>
                <c:pt idx="2">
                  <c:v>6.0485696521166985E-3</c:v>
                </c:pt>
                <c:pt idx="3">
                  <c:v>2.4414449040000458E-4</c:v>
                </c:pt>
                <c:pt idx="4">
                  <c:v>0.29737883181725089</c:v>
                </c:pt>
                <c:pt idx="5">
                  <c:v>2.4729793697732819E-4</c:v>
                </c:pt>
                <c:pt idx="6">
                  <c:v>3.0754149940451069E-3</c:v>
                </c:pt>
                <c:pt idx="7">
                  <c:v>1.1711364876208976E-3</c:v>
                </c:pt>
                <c:pt idx="8">
                  <c:v>5.4070033821495805E-2</c:v>
                </c:pt>
                <c:pt idx="9">
                  <c:v>4.0677416292899515E-3</c:v>
                </c:pt>
                <c:pt idx="10">
                  <c:v>0.14119797024598546</c:v>
                </c:pt>
                <c:pt idx="11">
                  <c:v>3.3516100099357073E-3</c:v>
                </c:pt>
                <c:pt idx="12">
                  <c:v>7.9034413635958184E-4</c:v>
                </c:pt>
                <c:pt idx="13">
                  <c:v>2.2368493858671148E-5</c:v>
                </c:pt>
                <c:pt idx="14">
                  <c:v>1.8210812561150126E-2</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F04E-4796-B919-3F886404EF24}"/>
              </c:ext>
            </c:extLst>
          </c:dPt>
          <c:cat>
            <c:strRef>
              <c:f>Sheet1!$A$2:$A$3</c:f>
              <c:strCache>
                <c:ptCount val="2"/>
                <c:pt idx="0">
                  <c:v>Short ad exposure</c:v>
                </c:pt>
                <c:pt idx="1">
                  <c:v>Long ad exposure</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4.4417516882825159E-3"/>
              <c:y val="0.127091473050901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02258216702127"/>
          <c:y val="0.15872182212403596"/>
          <c:w val="0.80242637629824987"/>
          <c:h val="0.64396572532339968"/>
        </c:manualLayout>
      </c:layout>
      <c:barChart>
        <c:barDir val="col"/>
        <c:grouping val="clustered"/>
        <c:varyColors val="0"/>
        <c:ser>
          <c:idx val="0"/>
          <c:order val="0"/>
          <c:tx>
            <c:strRef>
              <c:f>Sheet1!$B$1</c:f>
              <c:strCache>
                <c:ptCount val="1"/>
                <c:pt idx="0">
                  <c:v>% of viewers who recalled the ad</c:v>
                </c:pt>
              </c:strCache>
            </c:strRef>
          </c:tx>
          <c:spPr>
            <a:solidFill>
              <a:schemeClr val="accent1"/>
            </a:solidFill>
            <a:ln>
              <a:noFill/>
            </a:ln>
            <a:effectLst/>
          </c:spPr>
          <c:invertIfNegative val="0"/>
          <c:cat>
            <c:strRef>
              <c:f>Sheet1!$A$2:$A$6</c:f>
              <c:strCache>
                <c:ptCount val="5"/>
                <c:pt idx="0">
                  <c:v>10"</c:v>
                </c:pt>
                <c:pt idx="1">
                  <c:v>20"</c:v>
                </c:pt>
                <c:pt idx="2">
                  <c:v>30"</c:v>
                </c:pt>
                <c:pt idx="3">
                  <c:v>40"</c:v>
                </c:pt>
                <c:pt idx="4">
                  <c:v>50"+</c:v>
                </c:pt>
              </c:strCache>
            </c:strRef>
          </c:cat>
          <c:val>
            <c:numRef>
              <c:f>Sheet1!$B$2:$B$6</c:f>
              <c:numCache>
                <c:formatCode>0%</c:formatCode>
                <c:ptCount val="5"/>
                <c:pt idx="0">
                  <c:v>0.34</c:v>
                </c:pt>
                <c:pt idx="1">
                  <c:v>0.36</c:v>
                </c:pt>
                <c:pt idx="2">
                  <c:v>0.42</c:v>
                </c:pt>
                <c:pt idx="3">
                  <c:v>0.49</c:v>
                </c:pt>
                <c:pt idx="4">
                  <c:v>0.57999999999999996</c:v>
                </c:pt>
              </c:numCache>
            </c:numRef>
          </c:val>
          <c:extLst>
            <c:ext xmlns:c16="http://schemas.microsoft.com/office/drawing/2014/chart" uri="{C3380CC4-5D6E-409C-BE32-E72D297353CC}">
              <c16:uniqueId val="{00000000-E993-45AE-9E38-CB91B089C233}"/>
            </c:ext>
          </c:extLst>
        </c:ser>
        <c:dLbls>
          <c:showLegendKey val="0"/>
          <c:showVal val="0"/>
          <c:showCatName val="0"/>
          <c:showSerName val="0"/>
          <c:showPercent val="0"/>
          <c:showBubbleSize val="0"/>
        </c:dLbls>
        <c:gapWidth val="97"/>
        <c:overlap val="-39"/>
        <c:axId val="185684600"/>
        <c:axId val="185684928"/>
      </c:barChart>
      <c:catAx>
        <c:axId val="18568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85684928"/>
        <c:crosses val="autoZero"/>
        <c:auto val="1"/>
        <c:lblAlgn val="ctr"/>
        <c:lblOffset val="100"/>
        <c:noMultiLvlLbl val="0"/>
      </c:catAx>
      <c:valAx>
        <c:axId val="185684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8568460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CDB30E5-5C24-4478-8E72-84EC96B3751C}" type="datetimeFigureOut">
              <a:rPr lang="en-GB" smtClean="0"/>
              <a:t>20/04/2023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FDB052-C55A-41EB-9921-1FFBD2A2DF84}" type="slidenum">
              <a:rPr lang="en-GB" smtClean="0"/>
              <a:t>‹#›</a:t>
            </a:fld>
            <a:endParaRPr lang="en-GB"/>
          </a:p>
        </p:txBody>
      </p:sp>
    </p:spTree>
    <p:extLst>
      <p:ext uri="{BB962C8B-B14F-4D97-AF65-F5344CB8AC3E}">
        <p14:creationId xmlns:p14="http://schemas.microsoft.com/office/powerpoint/2010/main" val="131435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most common questions we receive on our TV planning helpdesk is ‘what is the optimal spot length for my TV ad?’.  The simple answer is that the length of an ad should be as long as it needs to be in order to effectively achieve its objective.  However, to help flesh this statement out and offer some practical guidance on how to determine the right ad length for your marketing objective, we’ve pulled this presentation together based on the wise words of Les Binet, one of the Godfathers of effectiveness. </a:t>
            </a:r>
          </a:p>
          <a:p>
            <a:r>
              <a:rPr lang="en-GB" dirty="0"/>
              <a:t>  </a:t>
            </a:r>
          </a:p>
        </p:txBody>
      </p:sp>
      <p:sp>
        <p:nvSpPr>
          <p:cNvPr id="4" name="Slide Number Placeholder 3"/>
          <p:cNvSpPr>
            <a:spLocks noGrp="1"/>
          </p:cNvSpPr>
          <p:nvPr>
            <p:ph type="sldNum" sz="quarter" idx="10"/>
          </p:nvPr>
        </p:nvSpPr>
        <p:spPr/>
        <p:txBody>
          <a:bodyPr/>
          <a:lstStyle/>
          <a:p>
            <a:fld id="{1AFDB052-C55A-41EB-9921-1FFBD2A2DF84}" type="slidenum">
              <a:rPr lang="en-GB" smtClean="0"/>
              <a:t>1</a:t>
            </a:fld>
            <a:endParaRPr lang="en-GB"/>
          </a:p>
        </p:txBody>
      </p:sp>
    </p:spTree>
    <p:extLst>
      <p:ext uri="{BB962C8B-B14F-4D97-AF65-F5344CB8AC3E}">
        <p14:creationId xmlns:p14="http://schemas.microsoft.com/office/powerpoint/2010/main" val="1666790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10</a:t>
            </a:fld>
            <a:endParaRPr lang="en-GB"/>
          </a:p>
        </p:txBody>
      </p:sp>
    </p:spTree>
    <p:extLst>
      <p:ext uri="{BB962C8B-B14F-4D97-AF65-F5344CB8AC3E}">
        <p14:creationId xmlns:p14="http://schemas.microsoft.com/office/powerpoint/2010/main" val="429213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11</a:t>
            </a:fld>
            <a:endParaRPr lang="en-GB"/>
          </a:p>
        </p:txBody>
      </p:sp>
    </p:spTree>
    <p:extLst>
      <p:ext uri="{BB962C8B-B14F-4D97-AF65-F5344CB8AC3E}">
        <p14:creationId xmlns:p14="http://schemas.microsoft.com/office/powerpoint/2010/main" val="402414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12</a:t>
            </a:fld>
            <a:endParaRPr lang="en-GB"/>
          </a:p>
        </p:txBody>
      </p:sp>
    </p:spTree>
    <p:extLst>
      <p:ext uri="{BB962C8B-B14F-4D97-AF65-F5344CB8AC3E}">
        <p14:creationId xmlns:p14="http://schemas.microsoft.com/office/powerpoint/2010/main" val="2585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13</a:t>
            </a:fld>
            <a:endParaRPr lang="en-GB"/>
          </a:p>
        </p:txBody>
      </p:sp>
    </p:spTree>
    <p:extLst>
      <p:ext uri="{BB962C8B-B14F-4D97-AF65-F5344CB8AC3E}">
        <p14:creationId xmlns:p14="http://schemas.microsoft.com/office/powerpoint/2010/main" val="256555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30 second ads are by far the most popular and indicate that this time-length, in general, provides that right balance between cost effectiveness and providing enough time to communicate a core brand message and create a lasting emotional effect.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44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most prevalent users of longer spots is the charity sector.  This will consist of DR daytime and small channel spots, but shows the power of longer spots in delivering a more emotive impact. This emotive impact is dependent on good storytelling – something much easier to do successfully in longer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4</a:t>
            </a:fld>
            <a:endParaRPr lang="en-GB"/>
          </a:p>
        </p:txBody>
      </p:sp>
    </p:spTree>
    <p:extLst>
      <p:ext uri="{BB962C8B-B14F-4D97-AF65-F5344CB8AC3E}">
        <p14:creationId xmlns:p14="http://schemas.microsoft.com/office/powerpoint/2010/main" val="276341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5</a:t>
            </a:fld>
            <a:endParaRPr lang="en-GB"/>
          </a:p>
        </p:txBody>
      </p:sp>
    </p:spTree>
    <p:extLst>
      <p:ext uri="{BB962C8B-B14F-4D97-AF65-F5344CB8AC3E}">
        <p14:creationId xmlns:p14="http://schemas.microsoft.com/office/powerpoint/2010/main" val="137878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6</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Longer ads worked much harder at an implicit level, however, where they almost doubled the implicit effects over short ads.  The longer ads were evidently shifting brand feeling and sentiment more effectively, which is especially poignant when you consider that these brands were totally unknown to the respondents.</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7</a:t>
            </a:fld>
            <a:endParaRPr lang="en-GB"/>
          </a:p>
        </p:txBody>
      </p:sp>
    </p:spTree>
    <p:extLst>
      <p:ext uri="{BB962C8B-B14F-4D97-AF65-F5344CB8AC3E}">
        <p14:creationId xmlns:p14="http://schemas.microsoft.com/office/powerpoint/2010/main" val="46919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8</a:t>
            </a:fld>
            <a:endParaRPr lang="en-GB"/>
          </a:p>
        </p:txBody>
      </p:sp>
    </p:spTree>
    <p:extLst>
      <p:ext uri="{BB962C8B-B14F-4D97-AF65-F5344CB8AC3E}">
        <p14:creationId xmlns:p14="http://schemas.microsoft.com/office/powerpoint/2010/main" val="317529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9</a:t>
            </a:fld>
            <a:endParaRPr lang="en-GB"/>
          </a:p>
        </p:txBody>
      </p:sp>
    </p:spTree>
    <p:extLst>
      <p:ext uri="{BB962C8B-B14F-4D97-AF65-F5344CB8AC3E}">
        <p14:creationId xmlns:p14="http://schemas.microsoft.com/office/powerpoint/2010/main" val="323344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6936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2489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30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792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4406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329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73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8137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24060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15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1465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6272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CCBC5D4-F7EF-4208-AA85-11A003FD7AC7}"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398368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7D18135-AC34-4BD1-8278-3EBAF2244A65}"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7871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4949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5638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827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952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618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511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53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604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5347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34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15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54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82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2214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800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CBC5D4-F7EF-4208-AA85-11A003FD7AC7}" type="datetimeFigureOut">
              <a:rPr lang="en-GB" smtClean="0"/>
              <a:t>20/04/2023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7D18135-AC34-4BD1-8278-3EBAF2244A65}"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780802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tanding in a living room&#10;&#10;Description automatically generated with low confidence">
            <a:extLst>
              <a:ext uri="{FF2B5EF4-FFF2-40B4-BE49-F238E27FC236}">
                <a16:creationId xmlns:a16="http://schemas.microsoft.com/office/drawing/2014/main" id="{A7B6BCB8-C8AE-9554-CB1B-2E175BEFF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3D96700-D4DB-4446-94F3-86D843C847D3}"/>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B185B8EC-ED92-44D7-9277-8742B77C747D}"/>
              </a:ext>
            </a:extLst>
          </p:cNvPr>
          <p:cNvSpPr>
            <a:spLocks noGrp="1"/>
          </p:cNvSpPr>
          <p:nvPr>
            <p:ph type="ctrTitle"/>
          </p:nvPr>
        </p:nvSpPr>
        <p:spPr>
          <a:xfrm>
            <a:off x="371288" y="746594"/>
            <a:ext cx="5298141" cy="2411176"/>
          </a:xfrm>
        </p:spPr>
        <p:txBody>
          <a:bodyPr/>
          <a:lstStyle/>
          <a:p>
            <a:r>
              <a:rPr lang="en-GB" dirty="0"/>
              <a:t>TV ad time-lengths </a:t>
            </a:r>
          </a:p>
        </p:txBody>
      </p:sp>
      <p:pic>
        <p:nvPicPr>
          <p:cNvPr id="5" name="Picture 4">
            <a:extLst>
              <a:ext uri="{FF2B5EF4-FFF2-40B4-BE49-F238E27FC236}">
                <a16:creationId xmlns:a16="http://schemas.microsoft.com/office/drawing/2014/main" id="{6928F119-F825-4B8A-A269-EB95E73A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676" y="5883629"/>
            <a:ext cx="1632181" cy="589780"/>
          </a:xfrm>
          <a:prstGeom prst="rect">
            <a:avLst/>
          </a:prstGeom>
        </p:spPr>
      </p:pic>
      <p:sp>
        <p:nvSpPr>
          <p:cNvPr id="2" name="TextBox 1">
            <a:extLst>
              <a:ext uri="{FF2B5EF4-FFF2-40B4-BE49-F238E27FC236}">
                <a16:creationId xmlns:a16="http://schemas.microsoft.com/office/drawing/2014/main" id="{151AD214-7662-38AD-70CC-534CEE34C3E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H&amp;M – Fall in Love</a:t>
            </a:r>
          </a:p>
        </p:txBody>
      </p:sp>
    </p:spTree>
    <p:extLst>
      <p:ext uri="{BB962C8B-B14F-4D97-AF65-F5344CB8AC3E}">
        <p14:creationId xmlns:p14="http://schemas.microsoft.com/office/powerpoint/2010/main" val="237051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8765-A9AA-4FF4-AEF6-0065B3F6A7C2}"/>
              </a:ext>
            </a:extLst>
          </p:cNvPr>
          <p:cNvSpPr>
            <a:spLocks noGrp="1"/>
          </p:cNvSpPr>
          <p:nvPr>
            <p:ph type="title"/>
          </p:nvPr>
        </p:nvSpPr>
        <p:spPr/>
        <p:txBody>
          <a:bodyPr/>
          <a:lstStyle/>
          <a:p>
            <a:r>
              <a:rPr lang="en-GB" dirty="0"/>
              <a:t>3. Longer ads are more likely to create fame</a:t>
            </a:r>
          </a:p>
        </p:txBody>
      </p:sp>
      <p:sp>
        <p:nvSpPr>
          <p:cNvPr id="3" name="Text Placeholder 2">
            <a:extLst>
              <a:ext uri="{FF2B5EF4-FFF2-40B4-BE49-F238E27FC236}">
                <a16:creationId xmlns:a16="http://schemas.microsoft.com/office/drawing/2014/main" id="{E8353417-20E3-43F8-BB7A-4CA284F178D4}"/>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dirty="0"/>
              <a:t>Millward Brown suggest that long ads are more likely to be seen as an "event“</a:t>
            </a:r>
          </a:p>
          <a:p>
            <a:pPr marL="285750" indent="-285750">
              <a:buFont typeface="Arial" panose="020B0604020202020204" pitchFamily="34" charset="0"/>
              <a:buChar char="─"/>
            </a:pPr>
            <a:r>
              <a:rPr lang="en-GB" dirty="0"/>
              <a:t>As long ads are more likely to be noticed, tell interesting stories and create a bigger emotional reaction – they are more likely to be talked about</a:t>
            </a:r>
          </a:p>
          <a:p>
            <a:pPr marL="285750" indent="-285750">
              <a:buFont typeface="Arial" panose="020B0604020202020204" pitchFamily="34" charset="0"/>
              <a:buChar char="─"/>
            </a:pPr>
            <a:r>
              <a:rPr lang="en-GB" dirty="0"/>
              <a:t>However, this is dependent on great creativity</a:t>
            </a:r>
          </a:p>
          <a:p>
            <a:endParaRPr lang="en-GB" dirty="0"/>
          </a:p>
          <a:p>
            <a:endParaRPr lang="en-GB" dirty="0"/>
          </a:p>
        </p:txBody>
      </p:sp>
      <p:sp>
        <p:nvSpPr>
          <p:cNvPr id="5" name="Text Placeholder 4">
            <a:extLst>
              <a:ext uri="{FF2B5EF4-FFF2-40B4-BE49-F238E27FC236}">
                <a16:creationId xmlns:a16="http://schemas.microsoft.com/office/drawing/2014/main" id="{792076DA-7EE6-4BC8-8162-5207EF36A367}"/>
              </a:ext>
            </a:extLst>
          </p:cNvPr>
          <p:cNvSpPr>
            <a:spLocks noGrp="1"/>
          </p:cNvSpPr>
          <p:nvPr>
            <p:ph type="body" sz="quarter" idx="15"/>
          </p:nvPr>
        </p:nvSpPr>
        <p:spPr/>
        <p:txBody>
          <a:bodyPr/>
          <a:lstStyle/>
          <a:p>
            <a:r>
              <a:rPr lang="en-GB" dirty="0"/>
              <a:t>Source: Millward Brown, 2014. Les Binet</a:t>
            </a:r>
          </a:p>
          <a:p>
            <a:endParaRPr lang="en-GB" dirty="0"/>
          </a:p>
        </p:txBody>
      </p:sp>
      <p:pic>
        <p:nvPicPr>
          <p:cNvPr id="15" name="Picture Placeholder 14">
            <a:extLst>
              <a:ext uri="{FF2B5EF4-FFF2-40B4-BE49-F238E27FC236}">
                <a16:creationId xmlns:a16="http://schemas.microsoft.com/office/drawing/2014/main" id="{138210D1-0756-4045-8DFA-8330C7A2870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272" t="-164" r="19126" b="164"/>
          <a:stretch/>
        </p:blipFill>
        <p:spPr>
          <a:xfrm>
            <a:off x="6502400" y="-9729"/>
            <a:ext cx="5689600" cy="5948364"/>
          </a:xfrm>
        </p:spPr>
      </p:pic>
      <p:pic>
        <p:nvPicPr>
          <p:cNvPr id="6" name="Picture 5" descr="A person with a mustache&#10;&#10;Description automatically generated with low confidence">
            <a:extLst>
              <a:ext uri="{FF2B5EF4-FFF2-40B4-BE49-F238E27FC236}">
                <a16:creationId xmlns:a16="http://schemas.microsoft.com/office/drawing/2014/main" id="{D5A493A2-535D-38B6-0543-C93363067194}"/>
              </a:ext>
            </a:extLst>
          </p:cNvPr>
          <p:cNvPicPr>
            <a:picLocks noChangeAspect="1"/>
          </p:cNvPicPr>
          <p:nvPr/>
        </p:nvPicPr>
        <p:blipFill rotWithShape="1">
          <a:blip r:embed="rId4">
            <a:extLst>
              <a:ext uri="{28A0092B-C50C-407E-A947-70E740481C1C}">
                <a14:useLocalDpi xmlns:a14="http://schemas.microsoft.com/office/drawing/2010/main" val="0"/>
              </a:ext>
            </a:extLst>
          </a:blip>
          <a:srcRect l="29397" t="-157" r="16627" b="157"/>
          <a:stretch/>
        </p:blipFill>
        <p:spPr>
          <a:xfrm>
            <a:off x="6502400" y="0"/>
            <a:ext cx="5689600" cy="5929313"/>
          </a:xfrm>
          <a:prstGeom prst="rect">
            <a:avLst/>
          </a:prstGeom>
        </p:spPr>
      </p:pic>
      <p:sp>
        <p:nvSpPr>
          <p:cNvPr id="7" name="TextBox 6">
            <a:extLst>
              <a:ext uri="{FF2B5EF4-FFF2-40B4-BE49-F238E27FC236}">
                <a16:creationId xmlns:a16="http://schemas.microsoft.com/office/drawing/2014/main" id="{C65587B0-3F46-7AED-5473-D5B41D80B27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Snickers – Full Support</a:t>
            </a:r>
          </a:p>
        </p:txBody>
      </p:sp>
    </p:spTree>
    <p:extLst>
      <p:ext uri="{BB962C8B-B14F-4D97-AF65-F5344CB8AC3E}">
        <p14:creationId xmlns:p14="http://schemas.microsoft.com/office/powerpoint/2010/main" val="17275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02E-07B0-4466-B078-04D609D8614B}"/>
              </a:ext>
            </a:extLst>
          </p:cNvPr>
          <p:cNvSpPr>
            <a:spLocks noGrp="1"/>
          </p:cNvSpPr>
          <p:nvPr>
            <p:ph type="title"/>
          </p:nvPr>
        </p:nvSpPr>
        <p:spPr>
          <a:xfrm>
            <a:off x="371476" y="359944"/>
            <a:ext cx="8721724" cy="1021181"/>
          </a:xfrm>
        </p:spPr>
        <p:txBody>
          <a:bodyPr/>
          <a:lstStyle/>
          <a:p>
            <a:r>
              <a:rPr lang="en-GB" dirty="0"/>
              <a:t>4. There are diminishing returns, but longer ads are cheaper per second </a:t>
            </a:r>
          </a:p>
        </p:txBody>
      </p:sp>
      <p:sp>
        <p:nvSpPr>
          <p:cNvPr id="3" name="Text Placeholder 2">
            <a:extLst>
              <a:ext uri="{FF2B5EF4-FFF2-40B4-BE49-F238E27FC236}">
                <a16:creationId xmlns:a16="http://schemas.microsoft.com/office/drawing/2014/main" id="{BEA41F85-94DC-474C-8A7C-7C0D3A66D8D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Doubling the length of the ad does not double recall (see chart)</a:t>
            </a:r>
          </a:p>
          <a:p>
            <a:pPr marL="285750" indent="-285750">
              <a:buFont typeface="Arial" panose="020B0604020202020204" pitchFamily="34" charset="0"/>
              <a:buChar char="─"/>
            </a:pPr>
            <a:r>
              <a:rPr lang="en-GB" dirty="0"/>
              <a:t>But 30” plus ads are cheaper per second than 10” or 20” ads</a:t>
            </a:r>
          </a:p>
          <a:p>
            <a:pPr marL="285750" indent="-285750">
              <a:buFont typeface="Arial" panose="020B0604020202020204" pitchFamily="34" charset="0"/>
              <a:buChar char="─"/>
            </a:pPr>
            <a:r>
              <a:rPr lang="en-GB" dirty="0"/>
              <a:t>Beyond a certain length, attention may drop</a:t>
            </a:r>
          </a:p>
          <a:p>
            <a:pPr marL="285750" indent="-285750">
              <a:buFont typeface="Arial" panose="020B0604020202020204" pitchFamily="34" charset="0"/>
              <a:buChar char="─"/>
            </a:pPr>
            <a:r>
              <a:rPr lang="en-GB" dirty="0"/>
              <a:t>The optimum length will depend on context and creative</a:t>
            </a:r>
          </a:p>
          <a:p>
            <a:endParaRPr lang="en-GB" dirty="0"/>
          </a:p>
        </p:txBody>
      </p:sp>
      <p:sp>
        <p:nvSpPr>
          <p:cNvPr id="5" name="Text Placeholder 4">
            <a:extLst>
              <a:ext uri="{FF2B5EF4-FFF2-40B4-BE49-F238E27FC236}">
                <a16:creationId xmlns:a16="http://schemas.microsoft.com/office/drawing/2014/main" id="{D465283D-E9BD-4A18-8A7B-BC3B25A9353C}"/>
              </a:ext>
            </a:extLst>
          </p:cNvPr>
          <p:cNvSpPr>
            <a:spLocks noGrp="1"/>
          </p:cNvSpPr>
          <p:nvPr>
            <p:ph type="body" sz="quarter" idx="15"/>
          </p:nvPr>
        </p:nvSpPr>
        <p:spPr>
          <a:xfrm>
            <a:off x="377758" y="5365115"/>
            <a:ext cx="4368867" cy="304800"/>
          </a:xfrm>
        </p:spPr>
        <p:txBody>
          <a:bodyPr/>
          <a:lstStyle/>
          <a:p>
            <a:r>
              <a:rPr lang="en-GB" dirty="0"/>
              <a:t>Source: billetts research, 1998. Les Binet</a:t>
            </a:r>
          </a:p>
          <a:p>
            <a:endParaRPr lang="en-GB" dirty="0"/>
          </a:p>
        </p:txBody>
      </p:sp>
      <p:graphicFrame>
        <p:nvGraphicFramePr>
          <p:cNvPr id="8" name="Chart 7">
            <a:extLst>
              <a:ext uri="{FF2B5EF4-FFF2-40B4-BE49-F238E27FC236}">
                <a16:creationId xmlns:a16="http://schemas.microsoft.com/office/drawing/2014/main" id="{46B533F5-F2CE-4C45-A5F2-600FC0FC1E15}"/>
              </a:ext>
            </a:extLst>
          </p:cNvPr>
          <p:cNvGraphicFramePr/>
          <p:nvPr>
            <p:extLst>
              <p:ext uri="{D42A27DB-BD31-4B8C-83A1-F6EECF244321}">
                <p14:modId xmlns:p14="http://schemas.microsoft.com/office/powerpoint/2010/main" val="1157021018"/>
              </p:ext>
            </p:extLst>
          </p:nvPr>
        </p:nvGraphicFramePr>
        <p:xfrm>
          <a:off x="5049838" y="1614207"/>
          <a:ext cx="6797709" cy="33682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8A281407-5849-438A-BCAB-2ACCEE05C077}"/>
              </a:ext>
            </a:extLst>
          </p:cNvPr>
          <p:cNvSpPr txBox="1"/>
          <p:nvPr/>
        </p:nvSpPr>
        <p:spPr>
          <a:xfrm rot="16200000">
            <a:off x="3772454" y="2636530"/>
            <a:ext cx="3574638" cy="261610"/>
          </a:xfrm>
          <a:prstGeom prst="rect">
            <a:avLst/>
          </a:prstGeom>
          <a:noFill/>
        </p:spPr>
        <p:txBody>
          <a:bodyPr wrap="square" rtlCol="0">
            <a:spAutoFit/>
          </a:bodyPr>
          <a:lstStyle/>
          <a:p>
            <a:pPr algn="l"/>
            <a:r>
              <a:rPr lang="en-GB" sz="1050" b="1" dirty="0"/>
              <a:t>% OF VIEWERS WHO RECALLED THE AD</a:t>
            </a:r>
          </a:p>
        </p:txBody>
      </p:sp>
      <p:sp>
        <p:nvSpPr>
          <p:cNvPr id="4" name="TextBox 3">
            <a:extLst>
              <a:ext uri="{FF2B5EF4-FFF2-40B4-BE49-F238E27FC236}">
                <a16:creationId xmlns:a16="http://schemas.microsoft.com/office/drawing/2014/main" id="{D73FDCDF-C73A-406B-9C9B-8BD16D54D4E4}"/>
              </a:ext>
            </a:extLst>
          </p:cNvPr>
          <p:cNvSpPr txBox="1"/>
          <p:nvPr/>
        </p:nvSpPr>
        <p:spPr>
          <a:xfrm>
            <a:off x="4913849" y="4713322"/>
            <a:ext cx="1398675" cy="430887"/>
          </a:xfrm>
          <a:prstGeom prst="rect">
            <a:avLst/>
          </a:prstGeom>
          <a:noFill/>
        </p:spPr>
        <p:txBody>
          <a:bodyPr wrap="square" rtlCol="0">
            <a:spAutoFit/>
          </a:bodyPr>
          <a:lstStyle/>
          <a:p>
            <a:pPr algn="l"/>
            <a:r>
              <a:rPr lang="en-GB" sz="1100" dirty="0">
                <a:solidFill>
                  <a:schemeClr val="bg2"/>
                </a:solidFill>
              </a:rPr>
              <a:t>Indexed cost relative to a 30”</a:t>
            </a:r>
          </a:p>
        </p:txBody>
      </p:sp>
      <p:sp>
        <p:nvSpPr>
          <p:cNvPr id="10" name="TextBox 9">
            <a:extLst>
              <a:ext uri="{FF2B5EF4-FFF2-40B4-BE49-F238E27FC236}">
                <a16:creationId xmlns:a16="http://schemas.microsoft.com/office/drawing/2014/main" id="{09A61B87-93C7-436E-B0D1-150DCC8B832A}"/>
              </a:ext>
            </a:extLst>
          </p:cNvPr>
          <p:cNvSpPr txBox="1"/>
          <p:nvPr/>
        </p:nvSpPr>
        <p:spPr>
          <a:xfrm>
            <a:off x="6578814" y="4793441"/>
            <a:ext cx="441288" cy="270651"/>
          </a:xfrm>
          <a:prstGeom prst="rect">
            <a:avLst/>
          </a:prstGeom>
          <a:noFill/>
        </p:spPr>
        <p:txBody>
          <a:bodyPr wrap="square" rtlCol="0">
            <a:spAutoFit/>
          </a:bodyPr>
          <a:lstStyle/>
          <a:p>
            <a:pPr algn="ctr"/>
            <a:r>
              <a:rPr lang="en-GB" sz="1100" dirty="0">
                <a:solidFill>
                  <a:schemeClr val="bg2"/>
                </a:solidFill>
              </a:rPr>
              <a:t>50</a:t>
            </a:r>
          </a:p>
        </p:txBody>
      </p:sp>
      <p:sp>
        <p:nvSpPr>
          <p:cNvPr id="11" name="TextBox 10">
            <a:extLst>
              <a:ext uri="{FF2B5EF4-FFF2-40B4-BE49-F238E27FC236}">
                <a16:creationId xmlns:a16="http://schemas.microsoft.com/office/drawing/2014/main" id="{BC8050C0-AB01-4E0D-A484-FF91D6239123}"/>
              </a:ext>
            </a:extLst>
          </p:cNvPr>
          <p:cNvSpPr txBox="1"/>
          <p:nvPr/>
        </p:nvSpPr>
        <p:spPr>
          <a:xfrm>
            <a:off x="7645614" y="4793441"/>
            <a:ext cx="441288" cy="270651"/>
          </a:xfrm>
          <a:prstGeom prst="rect">
            <a:avLst/>
          </a:prstGeom>
          <a:noFill/>
        </p:spPr>
        <p:txBody>
          <a:bodyPr wrap="square" rtlCol="0">
            <a:spAutoFit/>
          </a:bodyPr>
          <a:lstStyle/>
          <a:p>
            <a:pPr algn="ctr"/>
            <a:r>
              <a:rPr lang="en-GB" sz="1100" dirty="0">
                <a:solidFill>
                  <a:schemeClr val="bg2"/>
                </a:solidFill>
              </a:rPr>
              <a:t>85</a:t>
            </a:r>
          </a:p>
        </p:txBody>
      </p:sp>
      <p:sp>
        <p:nvSpPr>
          <p:cNvPr id="12" name="TextBox 11">
            <a:extLst>
              <a:ext uri="{FF2B5EF4-FFF2-40B4-BE49-F238E27FC236}">
                <a16:creationId xmlns:a16="http://schemas.microsoft.com/office/drawing/2014/main" id="{8CA4031D-BC58-4F42-BF57-AF6A6E3A89AE}"/>
              </a:ext>
            </a:extLst>
          </p:cNvPr>
          <p:cNvSpPr txBox="1"/>
          <p:nvPr/>
        </p:nvSpPr>
        <p:spPr>
          <a:xfrm>
            <a:off x="8730558" y="4793441"/>
            <a:ext cx="441288" cy="270651"/>
          </a:xfrm>
          <a:prstGeom prst="rect">
            <a:avLst/>
          </a:prstGeom>
          <a:noFill/>
        </p:spPr>
        <p:txBody>
          <a:bodyPr wrap="square" rtlCol="0">
            <a:spAutoFit/>
          </a:bodyPr>
          <a:lstStyle/>
          <a:p>
            <a:pPr algn="ctr"/>
            <a:r>
              <a:rPr lang="en-GB" sz="1100" dirty="0">
                <a:solidFill>
                  <a:schemeClr val="bg2"/>
                </a:solidFill>
              </a:rPr>
              <a:t>100</a:t>
            </a:r>
          </a:p>
        </p:txBody>
      </p:sp>
      <p:sp>
        <p:nvSpPr>
          <p:cNvPr id="13" name="TextBox 12">
            <a:extLst>
              <a:ext uri="{FF2B5EF4-FFF2-40B4-BE49-F238E27FC236}">
                <a16:creationId xmlns:a16="http://schemas.microsoft.com/office/drawing/2014/main" id="{265E64E2-0687-4E2C-BB57-154FFE4398A5}"/>
              </a:ext>
            </a:extLst>
          </p:cNvPr>
          <p:cNvSpPr txBox="1"/>
          <p:nvPr/>
        </p:nvSpPr>
        <p:spPr>
          <a:xfrm>
            <a:off x="9847764" y="4804753"/>
            <a:ext cx="441288" cy="270651"/>
          </a:xfrm>
          <a:prstGeom prst="rect">
            <a:avLst/>
          </a:prstGeom>
          <a:noFill/>
        </p:spPr>
        <p:txBody>
          <a:bodyPr wrap="square" rtlCol="0">
            <a:spAutoFit/>
          </a:bodyPr>
          <a:lstStyle/>
          <a:p>
            <a:pPr algn="ctr"/>
            <a:r>
              <a:rPr lang="en-GB" sz="1100" dirty="0">
                <a:solidFill>
                  <a:schemeClr val="bg2"/>
                </a:solidFill>
              </a:rPr>
              <a:t>133</a:t>
            </a:r>
          </a:p>
        </p:txBody>
      </p:sp>
      <p:sp>
        <p:nvSpPr>
          <p:cNvPr id="14" name="TextBox 13">
            <a:extLst>
              <a:ext uri="{FF2B5EF4-FFF2-40B4-BE49-F238E27FC236}">
                <a16:creationId xmlns:a16="http://schemas.microsoft.com/office/drawing/2014/main" id="{CE7222C0-F0E2-4CAA-8213-C31D582784F8}"/>
              </a:ext>
            </a:extLst>
          </p:cNvPr>
          <p:cNvSpPr txBox="1"/>
          <p:nvPr/>
        </p:nvSpPr>
        <p:spPr>
          <a:xfrm>
            <a:off x="10913400" y="4810502"/>
            <a:ext cx="522244" cy="261610"/>
          </a:xfrm>
          <a:prstGeom prst="rect">
            <a:avLst/>
          </a:prstGeom>
          <a:noFill/>
        </p:spPr>
        <p:txBody>
          <a:bodyPr wrap="square" rtlCol="0">
            <a:spAutoFit/>
          </a:bodyPr>
          <a:lstStyle/>
          <a:p>
            <a:pPr algn="ctr"/>
            <a:r>
              <a:rPr lang="en-GB" sz="1100" dirty="0">
                <a:solidFill>
                  <a:schemeClr val="bg2"/>
                </a:solidFill>
              </a:rPr>
              <a:t>166+</a:t>
            </a:r>
          </a:p>
        </p:txBody>
      </p:sp>
    </p:spTree>
    <p:extLst>
      <p:ext uri="{BB962C8B-B14F-4D97-AF65-F5344CB8AC3E}">
        <p14:creationId xmlns:p14="http://schemas.microsoft.com/office/powerpoint/2010/main" val="22024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520D-4F79-469D-98FB-D4BFDDA61FF3}"/>
              </a:ext>
            </a:extLst>
          </p:cNvPr>
          <p:cNvSpPr>
            <a:spLocks noGrp="1"/>
          </p:cNvSpPr>
          <p:nvPr>
            <p:ph type="title"/>
          </p:nvPr>
        </p:nvSpPr>
        <p:spPr>
          <a:xfrm>
            <a:off x="6261894" y="271044"/>
            <a:ext cx="6082506" cy="1021181"/>
          </a:xfrm>
        </p:spPr>
        <p:txBody>
          <a:bodyPr>
            <a:noAutofit/>
          </a:bodyPr>
          <a:lstStyle/>
          <a:p>
            <a:r>
              <a:rPr lang="en-GB" dirty="0"/>
              <a:t>5. Short ads serve many useful purposes within a campaign</a:t>
            </a:r>
          </a:p>
        </p:txBody>
      </p:sp>
      <p:sp>
        <p:nvSpPr>
          <p:cNvPr id="3" name="Text Placeholder 2">
            <a:extLst>
              <a:ext uri="{FF2B5EF4-FFF2-40B4-BE49-F238E27FC236}">
                <a16:creationId xmlns:a16="http://schemas.microsoft.com/office/drawing/2014/main" id="{20172458-E031-4BDF-9B19-C70DA1205BB6}"/>
              </a:ext>
            </a:extLst>
          </p:cNvPr>
          <p:cNvSpPr>
            <a:spLocks noGrp="1"/>
          </p:cNvSpPr>
          <p:nvPr>
            <p:ph type="body" sz="quarter" idx="13"/>
          </p:nvPr>
        </p:nvSpPr>
        <p:spPr>
          <a:xfrm>
            <a:off x="6325392" y="1490204"/>
            <a:ext cx="4368867" cy="3651531"/>
          </a:xfrm>
        </p:spPr>
        <p:txBody>
          <a:bodyPr>
            <a:normAutofit/>
          </a:bodyPr>
          <a:lstStyle/>
          <a:p>
            <a:pPr marL="285750" indent="-285750">
              <a:buFont typeface="Arial" panose="020B0604020202020204" pitchFamily="34" charset="0"/>
              <a:buChar char="─"/>
            </a:pPr>
            <a:r>
              <a:rPr lang="en-GB" dirty="0"/>
              <a:t>Short ads may be useful at driving response, serving as a trigger/reminder and more efficient for communicating simple messages</a:t>
            </a:r>
          </a:p>
          <a:p>
            <a:pPr marL="285750" indent="-285750">
              <a:buFont typeface="Arial" panose="020B0604020202020204" pitchFamily="34" charset="0"/>
              <a:buChar char="─"/>
            </a:pPr>
            <a:r>
              <a:rPr lang="en-GB" dirty="0"/>
              <a:t>Short ads can be useful for broadening reach/continuous presence – especially if budget is low</a:t>
            </a:r>
          </a:p>
          <a:p>
            <a:endParaRPr lang="en-GB" dirty="0"/>
          </a:p>
        </p:txBody>
      </p:sp>
      <p:pic>
        <p:nvPicPr>
          <p:cNvPr id="8" name="Picture Placeholder 7">
            <a:extLst>
              <a:ext uri="{FF2B5EF4-FFF2-40B4-BE49-F238E27FC236}">
                <a16:creationId xmlns:a16="http://schemas.microsoft.com/office/drawing/2014/main" id="{7A5A2997-7716-444F-B923-D41ACAD18C8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320" r="26034"/>
          <a:stretch/>
        </p:blipFill>
        <p:spPr>
          <a:xfrm>
            <a:off x="1" y="0"/>
            <a:ext cx="6096000" cy="5948363"/>
          </a:xfrm>
        </p:spPr>
      </p:pic>
      <p:sp>
        <p:nvSpPr>
          <p:cNvPr id="5" name="Text Placeholder 4">
            <a:extLst>
              <a:ext uri="{FF2B5EF4-FFF2-40B4-BE49-F238E27FC236}">
                <a16:creationId xmlns:a16="http://schemas.microsoft.com/office/drawing/2014/main" id="{B89D8C33-5367-4122-A1CA-B49856F9AEB2}"/>
              </a:ext>
            </a:extLst>
          </p:cNvPr>
          <p:cNvSpPr>
            <a:spLocks noGrp="1"/>
          </p:cNvSpPr>
          <p:nvPr>
            <p:ph type="body" sz="quarter" idx="15"/>
          </p:nvPr>
        </p:nvSpPr>
        <p:spPr>
          <a:xfrm>
            <a:off x="6325393" y="5542914"/>
            <a:ext cx="4368867" cy="304800"/>
          </a:xfrm>
        </p:spPr>
        <p:txBody>
          <a:bodyPr/>
          <a:lstStyle/>
          <a:p>
            <a:r>
              <a:rPr lang="en-GB" dirty="0"/>
              <a:t>Source: Millward Brown, 2014. Les Binet</a:t>
            </a:r>
          </a:p>
          <a:p>
            <a:endParaRPr lang="en-GB" dirty="0"/>
          </a:p>
        </p:txBody>
      </p:sp>
      <p:pic>
        <p:nvPicPr>
          <p:cNvPr id="6" name="Picture 5" descr="A picture containing sky, outdoor, person, day&#10;&#10;Description automatically generated">
            <a:extLst>
              <a:ext uri="{FF2B5EF4-FFF2-40B4-BE49-F238E27FC236}">
                <a16:creationId xmlns:a16="http://schemas.microsoft.com/office/drawing/2014/main" id="{A34658A0-351A-6C93-9022-874C8E8E3F57}"/>
              </a:ext>
            </a:extLst>
          </p:cNvPr>
          <p:cNvPicPr>
            <a:picLocks noChangeAspect="1"/>
          </p:cNvPicPr>
          <p:nvPr/>
        </p:nvPicPr>
        <p:blipFill rotWithShape="1">
          <a:blip r:embed="rId4">
            <a:extLst>
              <a:ext uri="{28A0092B-C50C-407E-A947-70E740481C1C}">
                <a14:useLocalDpi xmlns:a14="http://schemas.microsoft.com/office/drawing/2010/main" val="0"/>
              </a:ext>
            </a:extLst>
          </a:blip>
          <a:srcRect l="21154" t="-80" r="21154" b="80"/>
          <a:stretch/>
        </p:blipFill>
        <p:spPr>
          <a:xfrm>
            <a:off x="0" y="0"/>
            <a:ext cx="6096000" cy="5943600"/>
          </a:xfrm>
          <a:prstGeom prst="rect">
            <a:avLst/>
          </a:prstGeom>
        </p:spPr>
      </p:pic>
      <p:sp>
        <p:nvSpPr>
          <p:cNvPr id="7" name="TextBox 6">
            <a:extLst>
              <a:ext uri="{FF2B5EF4-FFF2-40B4-BE49-F238E27FC236}">
                <a16:creationId xmlns:a16="http://schemas.microsoft.com/office/drawing/2014/main" id="{25146511-2AA9-7438-E385-A9EF13DF457D}"/>
              </a:ext>
            </a:extLst>
          </p:cNvPr>
          <p:cNvSpPr txBox="1"/>
          <p:nvPr/>
        </p:nvSpPr>
        <p:spPr>
          <a:xfrm rot="16200000">
            <a:off x="-1260571" y="4233356"/>
            <a:ext cx="2982494" cy="246221"/>
          </a:xfrm>
          <a:prstGeom prst="rect">
            <a:avLst/>
          </a:prstGeom>
          <a:noFill/>
        </p:spPr>
        <p:txBody>
          <a:bodyPr wrap="square" rtlCol="0">
            <a:spAutoFit/>
          </a:bodyPr>
          <a:lstStyle/>
          <a:p>
            <a:r>
              <a:rPr lang="en-GB" sz="1000" dirty="0">
                <a:solidFill>
                  <a:schemeClr val="bg1"/>
                </a:solidFill>
              </a:rPr>
              <a:t>Colgate – Change Please</a:t>
            </a:r>
          </a:p>
        </p:txBody>
      </p:sp>
    </p:spTree>
    <p:extLst>
      <p:ext uri="{BB962C8B-B14F-4D97-AF65-F5344CB8AC3E}">
        <p14:creationId xmlns:p14="http://schemas.microsoft.com/office/powerpoint/2010/main" val="15188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with medium confidence">
            <a:extLst>
              <a:ext uri="{FF2B5EF4-FFF2-40B4-BE49-F238E27FC236}">
                <a16:creationId xmlns:a16="http://schemas.microsoft.com/office/drawing/2014/main" id="{270D3327-59CD-4AA9-5EDC-C10688777575}"/>
              </a:ext>
            </a:extLst>
          </p:cNvPr>
          <p:cNvPicPr>
            <a:picLocks noChangeAspect="1"/>
          </p:cNvPicPr>
          <p:nvPr/>
        </p:nvPicPr>
        <p:blipFill rotWithShape="1">
          <a:blip r:embed="rId3">
            <a:extLst>
              <a:ext uri="{28A0092B-C50C-407E-A947-70E740481C1C}">
                <a14:useLocalDpi xmlns:a14="http://schemas.microsoft.com/office/drawing/2010/main" val="0"/>
              </a:ext>
            </a:extLst>
          </a:blip>
          <a:srcRect l="20292" r="20412"/>
          <a:stretch/>
        </p:blipFill>
        <p:spPr>
          <a:xfrm>
            <a:off x="5934076" y="0"/>
            <a:ext cx="6257924" cy="5936456"/>
          </a:xfrm>
          <a:prstGeom prst="rect">
            <a:avLst/>
          </a:prstGeom>
        </p:spPr>
      </p:pic>
      <p:sp>
        <p:nvSpPr>
          <p:cNvPr id="2" name="Title 1">
            <a:extLst>
              <a:ext uri="{FF2B5EF4-FFF2-40B4-BE49-F238E27FC236}">
                <a16:creationId xmlns:a16="http://schemas.microsoft.com/office/drawing/2014/main" id="{1E5680C3-95F0-43E7-B5B4-1C26D21C2BB8}"/>
              </a:ext>
            </a:extLst>
          </p:cNvPr>
          <p:cNvSpPr>
            <a:spLocks noGrp="1"/>
          </p:cNvSpPr>
          <p:nvPr>
            <p:ph type="title"/>
          </p:nvPr>
        </p:nvSpPr>
        <p:spPr/>
        <p:txBody>
          <a:bodyPr/>
          <a:lstStyle/>
          <a:p>
            <a:r>
              <a:rPr lang="en-GB" dirty="0"/>
              <a:t>Summary</a:t>
            </a:r>
          </a:p>
        </p:txBody>
      </p:sp>
      <p:sp>
        <p:nvSpPr>
          <p:cNvPr id="3" name="Text Placeholder 2">
            <a:extLst>
              <a:ext uri="{FF2B5EF4-FFF2-40B4-BE49-F238E27FC236}">
                <a16:creationId xmlns:a16="http://schemas.microsoft.com/office/drawing/2014/main" id="{8E724514-9855-4144-8032-D9583406CD76}"/>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Time length should be as long as is required to effectively achieve the objective.</a:t>
            </a:r>
          </a:p>
          <a:p>
            <a:pPr marL="285750" indent="-285750">
              <a:buFont typeface="Arial" panose="020B0604020202020204" pitchFamily="34" charset="0"/>
              <a:buChar char="─"/>
            </a:pPr>
            <a:r>
              <a:rPr lang="en-GB" dirty="0"/>
              <a:t>Longer ads: more memorable, more emotion, create more stand out and are better at driving brand fame.</a:t>
            </a:r>
          </a:p>
          <a:p>
            <a:pPr marL="285750" indent="-285750">
              <a:buFont typeface="Arial" panose="020B0604020202020204" pitchFamily="34" charset="0"/>
              <a:buChar char="─"/>
            </a:pPr>
            <a:r>
              <a:rPr lang="en-GB" dirty="0"/>
              <a:t>Short ads: more cost efficient, good for simple messaging, better for low budgets, serve as a trigger / reminder for a longer ad. </a:t>
            </a:r>
          </a:p>
          <a:p>
            <a:endParaRPr lang="en-GB" dirty="0"/>
          </a:p>
          <a:p>
            <a:endParaRPr lang="en-GB" dirty="0"/>
          </a:p>
        </p:txBody>
      </p:sp>
      <p:sp>
        <p:nvSpPr>
          <p:cNvPr id="8" name="TextBox 7">
            <a:extLst>
              <a:ext uri="{FF2B5EF4-FFF2-40B4-BE49-F238E27FC236}">
                <a16:creationId xmlns:a16="http://schemas.microsoft.com/office/drawing/2014/main" id="{AB9232CD-0E24-76B6-4199-36AD0C124779}"/>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LinkedIn – Find Your Space</a:t>
            </a:r>
          </a:p>
        </p:txBody>
      </p:sp>
    </p:spTree>
    <p:extLst>
      <p:ext uri="{BB962C8B-B14F-4D97-AF65-F5344CB8AC3E}">
        <p14:creationId xmlns:p14="http://schemas.microsoft.com/office/powerpoint/2010/main" val="7143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F4B8-6ABA-41E0-86F9-96525DD7AC54}"/>
              </a:ext>
            </a:extLst>
          </p:cNvPr>
          <p:cNvSpPr>
            <a:spLocks noGrp="1"/>
          </p:cNvSpPr>
          <p:nvPr>
            <p:ph type="title"/>
          </p:nvPr>
        </p:nvSpPr>
        <p:spPr/>
        <p:txBody>
          <a:bodyPr/>
          <a:lstStyle/>
          <a:p>
            <a:r>
              <a:rPr lang="en-GB"/>
              <a:t>The 30” spot is the most common time-length</a:t>
            </a:r>
          </a:p>
        </p:txBody>
      </p:sp>
      <p:sp>
        <p:nvSpPr>
          <p:cNvPr id="3" name="Text Placeholder 2">
            <a:extLst>
              <a:ext uri="{FF2B5EF4-FFF2-40B4-BE49-F238E27FC236}">
                <a16:creationId xmlns:a16="http://schemas.microsoft.com/office/drawing/2014/main" id="{8417741A-4C4D-4DAB-942D-332F8A557AE3}"/>
              </a:ext>
            </a:extLst>
          </p:cNvPr>
          <p:cNvSpPr>
            <a:spLocks noGrp="1"/>
          </p:cNvSpPr>
          <p:nvPr>
            <p:ph type="body" sz="quarter" idx="15"/>
          </p:nvPr>
        </p:nvSpPr>
        <p:spPr>
          <a:xfrm>
            <a:off x="360000" y="5400000"/>
            <a:ext cx="11334817" cy="304800"/>
          </a:xfrm>
        </p:spPr>
        <p:txBody>
          <a:bodyPr/>
          <a:lstStyle/>
          <a:p>
            <a:r>
              <a:rPr lang="en-GB">
                <a:solidFill>
                  <a:srgbClr val="515254"/>
                </a:solidFill>
              </a:rPr>
              <a:t>Source: Barb, 2022,</a:t>
            </a:r>
            <a:r>
              <a:rPr lang="en-GB"/>
              <a:t> Individuals,</a:t>
            </a:r>
            <a:r>
              <a:rPr lang="en-GB">
                <a:solidFill>
                  <a:srgbClr val="515254"/>
                </a:solidFill>
              </a:rPr>
              <a:t> proportion of TVRs by ad duration</a:t>
            </a:r>
          </a:p>
          <a:p>
            <a:endParaRPr lang="en-GB"/>
          </a:p>
        </p:txBody>
      </p:sp>
      <p:graphicFrame>
        <p:nvGraphicFramePr>
          <p:cNvPr id="5" name="Chart 4">
            <a:extLst>
              <a:ext uri="{FF2B5EF4-FFF2-40B4-BE49-F238E27FC236}">
                <a16:creationId xmlns:a16="http://schemas.microsoft.com/office/drawing/2014/main" id="{5A54EE05-D40E-4CC0-8152-9EFB7F1CA016}"/>
              </a:ext>
            </a:extLst>
          </p:cNvPr>
          <p:cNvGraphicFramePr/>
          <p:nvPr/>
        </p:nvGraphicFramePr>
        <p:xfrm>
          <a:off x="1410173" y="1130300"/>
          <a:ext cx="9854727" cy="39994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C432799-9FBF-45B3-8645-255D41930296}"/>
              </a:ext>
            </a:extLst>
          </p:cNvPr>
          <p:cNvSpPr txBox="1"/>
          <p:nvPr/>
        </p:nvSpPr>
        <p:spPr>
          <a:xfrm rot="16200000">
            <a:off x="1061943" y="2752137"/>
            <a:ext cx="25790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 TVRs</a:t>
            </a:r>
          </a:p>
        </p:txBody>
      </p:sp>
    </p:spTree>
    <p:extLst>
      <p:ext uri="{BB962C8B-B14F-4D97-AF65-F5344CB8AC3E}">
        <p14:creationId xmlns:p14="http://schemas.microsoft.com/office/powerpoint/2010/main" val="309076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a:t>The use of time-lengths differs by category</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a:t>Source: Barb, 2022, Individuals</a:t>
            </a:r>
          </a:p>
        </p:txBody>
      </p:sp>
    </p:spTree>
    <p:extLst>
      <p:ext uri="{BB962C8B-B14F-4D97-AF65-F5344CB8AC3E}">
        <p14:creationId xmlns:p14="http://schemas.microsoft.com/office/powerpoint/2010/main" val="30530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25F5-08D3-4E36-BDAD-8935BC60B6DE}"/>
              </a:ext>
            </a:extLst>
          </p:cNvPr>
          <p:cNvSpPr>
            <a:spLocks noGrp="1"/>
          </p:cNvSpPr>
          <p:nvPr>
            <p:ph type="title"/>
          </p:nvPr>
        </p:nvSpPr>
        <p:spPr/>
        <p:txBody>
          <a:bodyPr/>
          <a:lstStyle/>
          <a:p>
            <a:r>
              <a:rPr lang="en-GB" dirty="0"/>
              <a:t>Time-lengths</a:t>
            </a:r>
          </a:p>
        </p:txBody>
      </p:sp>
      <p:sp>
        <p:nvSpPr>
          <p:cNvPr id="3" name="Text Placeholder 2">
            <a:extLst>
              <a:ext uri="{FF2B5EF4-FFF2-40B4-BE49-F238E27FC236}">
                <a16:creationId xmlns:a16="http://schemas.microsoft.com/office/drawing/2014/main" id="{4D5912A8-9EE1-4582-B58F-025363A561F3}"/>
              </a:ext>
            </a:extLst>
          </p:cNvPr>
          <p:cNvSpPr>
            <a:spLocks noGrp="1"/>
          </p:cNvSpPr>
          <p:nvPr>
            <p:ph type="body" sz="quarter" idx="13"/>
          </p:nvPr>
        </p:nvSpPr>
        <p:spPr>
          <a:xfrm>
            <a:off x="377758" y="1614207"/>
            <a:ext cx="4626042" cy="4176993"/>
          </a:xfrm>
        </p:spPr>
        <p:txBody>
          <a:bodyPr>
            <a:normAutofit/>
          </a:bodyPr>
          <a:lstStyle/>
          <a:p>
            <a:r>
              <a:rPr lang="en-GB" dirty="0"/>
              <a:t>These are the main variables that will influence the most suitable time-length for a TV ad:</a:t>
            </a:r>
          </a:p>
          <a:p>
            <a:pPr marL="285750" indent="-285750">
              <a:buFont typeface="Arial" panose="020B0604020202020204" pitchFamily="34" charset="0"/>
              <a:buChar char="─"/>
            </a:pPr>
            <a:r>
              <a:rPr lang="en-GB" dirty="0"/>
              <a:t>Communication Objective</a:t>
            </a:r>
          </a:p>
          <a:p>
            <a:pPr marL="285750" indent="-285750">
              <a:buFont typeface="Arial" panose="020B0604020202020204" pitchFamily="34" charset="0"/>
              <a:buChar char="─"/>
            </a:pPr>
            <a:r>
              <a:rPr lang="en-GB" dirty="0"/>
              <a:t>Budget</a:t>
            </a:r>
          </a:p>
          <a:p>
            <a:pPr marL="285750" indent="-285750">
              <a:buFont typeface="Arial" panose="020B0604020202020204" pitchFamily="34" charset="0"/>
              <a:buChar char="─"/>
            </a:pPr>
            <a:r>
              <a:rPr lang="en-GB" dirty="0"/>
              <a:t>The creative execution</a:t>
            </a:r>
          </a:p>
          <a:p>
            <a:pPr marL="285750" indent="-285750">
              <a:buFont typeface="Arial" panose="020B0604020202020204" pitchFamily="34" charset="0"/>
              <a:buChar char="─"/>
            </a:pPr>
            <a:r>
              <a:rPr lang="en-GB" dirty="0"/>
              <a:t>Creative copy rotation</a:t>
            </a:r>
          </a:p>
          <a:p>
            <a:pPr marL="285750" indent="-285750">
              <a:buFont typeface="Arial" panose="020B0604020202020204" pitchFamily="34" charset="0"/>
              <a:buChar char="─"/>
            </a:pPr>
            <a:r>
              <a:rPr lang="en-GB" dirty="0"/>
              <a:t>Competitor activity</a:t>
            </a:r>
          </a:p>
          <a:p>
            <a:endParaRPr lang="en-GB" dirty="0"/>
          </a:p>
          <a:p>
            <a:r>
              <a:rPr lang="en-GB" dirty="0"/>
              <a:t>The following slides break down where these factors come into play.</a:t>
            </a:r>
          </a:p>
        </p:txBody>
      </p:sp>
      <p:pic>
        <p:nvPicPr>
          <p:cNvPr id="6" name="Picture Placeholder 5">
            <a:extLst>
              <a:ext uri="{FF2B5EF4-FFF2-40B4-BE49-F238E27FC236}">
                <a16:creationId xmlns:a16="http://schemas.microsoft.com/office/drawing/2014/main" id="{89720156-A91C-4FFC-81E7-7E0AD500125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1830" t="-164" r="23814" b="164"/>
          <a:stretch/>
        </p:blipFill>
        <p:spPr>
          <a:xfrm>
            <a:off x="6007894" y="-9729"/>
            <a:ext cx="6184106" cy="5948364"/>
          </a:xfrm>
        </p:spPr>
      </p:pic>
      <p:pic>
        <p:nvPicPr>
          <p:cNvPr id="8" name="Picture 7" descr="A picture containing text, posing, hairpiece&#10;&#10;Description automatically generated">
            <a:extLst>
              <a:ext uri="{FF2B5EF4-FFF2-40B4-BE49-F238E27FC236}">
                <a16:creationId xmlns:a16="http://schemas.microsoft.com/office/drawing/2014/main" id="{11046DE6-80A0-9D40-83E2-31597B74CD3C}"/>
              </a:ext>
            </a:extLst>
          </p:cNvPr>
          <p:cNvPicPr>
            <a:picLocks noChangeAspect="1"/>
          </p:cNvPicPr>
          <p:nvPr/>
        </p:nvPicPr>
        <p:blipFill rotWithShape="1">
          <a:blip r:embed="rId4">
            <a:extLst>
              <a:ext uri="{28A0092B-C50C-407E-A947-70E740481C1C}">
                <a14:useLocalDpi xmlns:a14="http://schemas.microsoft.com/office/drawing/2010/main" val="0"/>
              </a:ext>
            </a:extLst>
          </a:blip>
          <a:srcRect l="9511" t="164" r="31914" b="-164"/>
          <a:stretch/>
        </p:blipFill>
        <p:spPr>
          <a:xfrm>
            <a:off x="6007893" y="12700"/>
            <a:ext cx="6184106" cy="5938635"/>
          </a:xfrm>
          <a:prstGeom prst="rect">
            <a:avLst/>
          </a:prstGeom>
        </p:spPr>
      </p:pic>
      <p:sp>
        <p:nvSpPr>
          <p:cNvPr id="9" name="TextBox 8">
            <a:extLst>
              <a:ext uri="{FF2B5EF4-FFF2-40B4-BE49-F238E27FC236}">
                <a16:creationId xmlns:a16="http://schemas.microsoft.com/office/drawing/2014/main" id="{4F6E429E-191C-557E-FE34-228A58538E3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Panini – The GOAT of Swaps</a:t>
            </a:r>
          </a:p>
        </p:txBody>
      </p:sp>
    </p:spTree>
    <p:extLst>
      <p:ext uri="{BB962C8B-B14F-4D97-AF65-F5344CB8AC3E}">
        <p14:creationId xmlns:p14="http://schemas.microsoft.com/office/powerpoint/2010/main" val="234297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erson, wall, indoor&#10;&#10;Description automatically generated">
            <a:extLst>
              <a:ext uri="{FF2B5EF4-FFF2-40B4-BE49-F238E27FC236}">
                <a16:creationId xmlns:a16="http://schemas.microsoft.com/office/drawing/2014/main" id="{FB8A221D-0FF0-3220-C402-8305EC91F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54" y="3411769"/>
            <a:ext cx="3318069" cy="1866414"/>
          </a:xfrm>
          <a:prstGeom prst="rect">
            <a:avLst/>
          </a:prstGeom>
        </p:spPr>
      </p:pic>
      <p:pic>
        <p:nvPicPr>
          <p:cNvPr id="25" name="Picture 24" descr="A picture containing person&#10;&#10;Description automatically generated">
            <a:extLst>
              <a:ext uri="{FF2B5EF4-FFF2-40B4-BE49-F238E27FC236}">
                <a16:creationId xmlns:a16="http://schemas.microsoft.com/office/drawing/2014/main" id="{36671E06-3682-1DB4-C7FB-1DFE25823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579" y="3422742"/>
            <a:ext cx="3318069" cy="1866414"/>
          </a:xfrm>
          <a:prstGeom prst="rect">
            <a:avLst/>
          </a:prstGeom>
        </p:spPr>
      </p:pic>
      <p:pic>
        <p:nvPicPr>
          <p:cNvPr id="20" name="Picture 19" descr="A couple of people posing for the camera&#10;&#10;Description automatically generated with low confidence">
            <a:extLst>
              <a:ext uri="{FF2B5EF4-FFF2-40B4-BE49-F238E27FC236}">
                <a16:creationId xmlns:a16="http://schemas.microsoft.com/office/drawing/2014/main" id="{27E8B5DC-F389-D1C4-535E-6F7D598AA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580" y="1438275"/>
            <a:ext cx="3295947" cy="1853970"/>
          </a:xfrm>
          <a:prstGeom prst="rect">
            <a:avLst/>
          </a:prstGeom>
        </p:spPr>
      </p:pic>
      <p:pic>
        <p:nvPicPr>
          <p:cNvPr id="1026" name="Picture 2" descr="VCCP’s cow “with great hair” wins TV creativity award for Virgin Media">
            <a:extLst>
              <a:ext uri="{FF2B5EF4-FFF2-40B4-BE49-F238E27FC236}">
                <a16:creationId xmlns:a16="http://schemas.microsoft.com/office/drawing/2014/main" id="{CCB6CE52-7006-5182-4469-0A6B3098C3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1928" y="1438275"/>
            <a:ext cx="3278523" cy="1844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FE961C-DF84-46F7-8B9E-0F83134C132F}"/>
              </a:ext>
            </a:extLst>
          </p:cNvPr>
          <p:cNvSpPr>
            <a:spLocks noGrp="1"/>
          </p:cNvSpPr>
          <p:nvPr>
            <p:ph type="title"/>
          </p:nvPr>
        </p:nvSpPr>
        <p:spPr>
          <a:xfrm>
            <a:off x="371476" y="359944"/>
            <a:ext cx="10537824" cy="1021181"/>
          </a:xfrm>
        </p:spPr>
        <p:txBody>
          <a:bodyPr>
            <a:normAutofit/>
          </a:bodyPr>
          <a:lstStyle/>
          <a:p>
            <a:r>
              <a:rPr lang="en-GB" dirty="0"/>
              <a:t>1. Longer ads are better for communicating</a:t>
            </a:r>
            <a:br>
              <a:rPr lang="en-GB" dirty="0"/>
            </a:br>
            <a:r>
              <a:rPr lang="en-GB" dirty="0"/>
              <a:t>more complex ideas and stories</a:t>
            </a:r>
          </a:p>
        </p:txBody>
      </p:sp>
      <p:sp>
        <p:nvSpPr>
          <p:cNvPr id="3" name="Text Placeholder 2">
            <a:extLst>
              <a:ext uri="{FF2B5EF4-FFF2-40B4-BE49-F238E27FC236}">
                <a16:creationId xmlns:a16="http://schemas.microsoft.com/office/drawing/2014/main" id="{3ACBE8BC-E91F-4DDE-91E5-54D072D7AF54}"/>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Conveying multiple/complex messages is more difficult in a very short TV ad</a:t>
            </a:r>
          </a:p>
          <a:p>
            <a:pPr marL="285750" indent="-285750">
              <a:buFont typeface="Arial" panose="020B0604020202020204" pitchFamily="34" charset="0"/>
              <a:buChar char="─"/>
            </a:pPr>
            <a:r>
              <a:rPr lang="en-GB" dirty="0"/>
              <a:t>Short ads are better for short, simple messages</a:t>
            </a:r>
          </a:p>
          <a:p>
            <a:pPr marL="285750" indent="-285750">
              <a:buFont typeface="Arial" panose="020B0604020202020204" pitchFamily="34" charset="0"/>
              <a:buChar char="─"/>
            </a:pPr>
            <a:r>
              <a:rPr lang="en-GB" dirty="0"/>
              <a:t>Good storytelling involves taking people on an emotional journey. This is hard to do in a short ad</a:t>
            </a:r>
          </a:p>
          <a:p>
            <a:pPr marL="285750" indent="-285750">
              <a:buFont typeface="Arial" panose="020B0604020202020204" pitchFamily="34" charset="0"/>
              <a:buChar char="─"/>
            </a:pPr>
            <a:r>
              <a:rPr lang="en-GB" dirty="0"/>
              <a:t>Millward Brown’s 2014 analysis shows that longer ads tend to score higher on a range of emotional metrics </a:t>
            </a:r>
          </a:p>
          <a:p>
            <a:endParaRPr lang="en-GB" dirty="0"/>
          </a:p>
          <a:p>
            <a:pPr marL="285750" indent="-285750">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C30CCC06-3490-4DE7-AF4A-806566B1E91C}"/>
              </a:ext>
            </a:extLst>
          </p:cNvPr>
          <p:cNvSpPr>
            <a:spLocks noGrp="1"/>
          </p:cNvSpPr>
          <p:nvPr>
            <p:ph type="body" sz="quarter" idx="18"/>
          </p:nvPr>
        </p:nvSpPr>
        <p:spPr/>
        <p:txBody>
          <a:bodyPr/>
          <a:lstStyle/>
          <a:p>
            <a:r>
              <a:rPr lang="en-GB" dirty="0"/>
              <a:t>Source: Les Binet. Millward Brown, 2014</a:t>
            </a:r>
          </a:p>
          <a:p>
            <a:endParaRPr lang="en-GB" dirty="0"/>
          </a:p>
        </p:txBody>
      </p:sp>
    </p:spTree>
    <p:extLst>
      <p:ext uri="{BB962C8B-B14F-4D97-AF65-F5344CB8AC3E}">
        <p14:creationId xmlns:p14="http://schemas.microsoft.com/office/powerpoint/2010/main" val="19763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work even harder at an implicit level</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Implicit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3276692"/>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36%</a:t>
              </a:r>
            </a:p>
          </p:txBody>
        </p:sp>
      </p:grpSp>
      <p:grpSp>
        <p:nvGrpSpPr>
          <p:cNvPr id="24" name="Group 23">
            <a:extLst>
              <a:ext uri="{FF2B5EF4-FFF2-40B4-BE49-F238E27FC236}">
                <a16:creationId xmlns:a16="http://schemas.microsoft.com/office/drawing/2014/main" id="{A0DDEA4A-4E67-45BE-83D3-19BC8AAC7209}"/>
              </a:ext>
            </a:extLst>
          </p:cNvPr>
          <p:cNvGrpSpPr/>
          <p:nvPr/>
        </p:nvGrpSpPr>
        <p:grpSpPr>
          <a:xfrm>
            <a:off x="8095305" y="2543988"/>
            <a:ext cx="723900" cy="405314"/>
            <a:chOff x="1586862" y="1294899"/>
            <a:chExt cx="723900" cy="405314"/>
          </a:xfrm>
        </p:grpSpPr>
        <p:grpSp>
          <p:nvGrpSpPr>
            <p:cNvPr id="25" name="Group 24">
              <a:extLst>
                <a:ext uri="{FF2B5EF4-FFF2-40B4-BE49-F238E27FC236}">
                  <a16:creationId xmlns:a16="http://schemas.microsoft.com/office/drawing/2014/main" id="{91DF7D56-5293-4113-89F4-FFA823FAFF0C}"/>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A796998E-3972-404D-8FB6-C5A0D54AA657}"/>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C7AEFA19-4D92-45F8-BB6E-E9B636503631}"/>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A79E2CE9-5280-492B-982A-E55931FF6550}"/>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564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9CECA486-34CB-93F7-3359-F58BB37AFA76}"/>
              </a:ext>
            </a:extLst>
          </p:cNvPr>
          <p:cNvPicPr>
            <a:picLocks noChangeAspect="1"/>
          </p:cNvPicPr>
          <p:nvPr/>
        </p:nvPicPr>
        <p:blipFill rotWithShape="1">
          <a:blip r:embed="rId3">
            <a:extLst>
              <a:ext uri="{28A0092B-C50C-407E-A947-70E740481C1C}">
                <a14:useLocalDpi xmlns:a14="http://schemas.microsoft.com/office/drawing/2010/main" val="0"/>
              </a:ext>
            </a:extLst>
          </a:blip>
          <a:srcRect l="6009" t="7500" r="47802" b="7500"/>
          <a:stretch/>
        </p:blipFill>
        <p:spPr>
          <a:xfrm>
            <a:off x="6450390" y="-12700"/>
            <a:ext cx="5741610" cy="5943599"/>
          </a:xfrm>
          <a:prstGeom prst="rect">
            <a:avLst/>
          </a:prstGeom>
        </p:spPr>
      </p:pic>
      <p:sp>
        <p:nvSpPr>
          <p:cNvPr id="2" name="Title 1">
            <a:extLst>
              <a:ext uri="{FF2B5EF4-FFF2-40B4-BE49-F238E27FC236}">
                <a16:creationId xmlns:a16="http://schemas.microsoft.com/office/drawing/2014/main" id="{2420E514-41C7-475B-AAC5-E5D7FDFA0F87}"/>
              </a:ext>
            </a:extLst>
          </p:cNvPr>
          <p:cNvSpPr>
            <a:spLocks noGrp="1"/>
          </p:cNvSpPr>
          <p:nvPr>
            <p:ph type="title"/>
          </p:nvPr>
        </p:nvSpPr>
        <p:spPr/>
        <p:txBody>
          <a:bodyPr>
            <a:noAutofit/>
          </a:bodyPr>
          <a:lstStyle/>
          <a:p>
            <a:r>
              <a:rPr lang="en-GB" dirty="0"/>
              <a:t>2. Longer ads may be more distinctive</a:t>
            </a:r>
            <a:br>
              <a:rPr lang="en-GB" dirty="0"/>
            </a:br>
            <a:endParaRPr lang="en-GB" dirty="0"/>
          </a:p>
        </p:txBody>
      </p:sp>
      <p:sp>
        <p:nvSpPr>
          <p:cNvPr id="3" name="Text Placeholder 2">
            <a:extLst>
              <a:ext uri="{FF2B5EF4-FFF2-40B4-BE49-F238E27FC236}">
                <a16:creationId xmlns:a16="http://schemas.microsoft.com/office/drawing/2014/main" id="{7CD89EA8-A16D-4541-826C-DAE69F1BE41D}"/>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Longer ads can provide stand out, particularly in categories where shorter ads are the norm</a:t>
            </a:r>
          </a:p>
          <a:p>
            <a:endParaRPr lang="en-GB" dirty="0"/>
          </a:p>
        </p:txBody>
      </p:sp>
      <p:sp>
        <p:nvSpPr>
          <p:cNvPr id="5" name="Text Placeholder 3">
            <a:extLst>
              <a:ext uri="{FF2B5EF4-FFF2-40B4-BE49-F238E27FC236}">
                <a16:creationId xmlns:a16="http://schemas.microsoft.com/office/drawing/2014/main" id="{0B263C21-3BD5-4950-BBF0-34A135FC0D1B}"/>
              </a:ext>
            </a:extLst>
          </p:cNvPr>
          <p:cNvSpPr txBox="1">
            <a:spLocks/>
          </p:cNvSpPr>
          <p:nvPr/>
        </p:nvSpPr>
        <p:spPr>
          <a:xfrm>
            <a:off x="377758" y="5365115"/>
            <a:ext cx="436886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Les Binet</a:t>
            </a:r>
          </a:p>
          <a:p>
            <a:endParaRPr lang="en-GB" sz="1000" dirty="0"/>
          </a:p>
        </p:txBody>
      </p:sp>
      <p:sp>
        <p:nvSpPr>
          <p:cNvPr id="8" name="TextBox 7">
            <a:extLst>
              <a:ext uri="{FF2B5EF4-FFF2-40B4-BE49-F238E27FC236}">
                <a16:creationId xmlns:a16="http://schemas.microsoft.com/office/drawing/2014/main" id="{1D6D5563-07DE-A37D-326E-408C2C743734}"/>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 Raise Your Arches</a:t>
            </a:r>
          </a:p>
        </p:txBody>
      </p:sp>
    </p:spTree>
    <p:extLst>
      <p:ext uri="{BB962C8B-B14F-4D97-AF65-F5344CB8AC3E}">
        <p14:creationId xmlns:p14="http://schemas.microsoft.com/office/powerpoint/2010/main" val="34319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A Matter of Time, 2019, Work/Walnut/</a:t>
            </a:r>
            <a:r>
              <a:rPr lang="en-GB" dirty="0" err="1"/>
              <a:t>Thinkbox</a:t>
            </a:r>
            <a:r>
              <a:rPr lang="en-GB" dirty="0"/>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algn="l"/>
            <a:r>
              <a:rPr lang="en-GB" sz="3200" dirty="0"/>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algn="l"/>
            <a:r>
              <a:rPr lang="en-GB" sz="3200" dirty="0">
                <a:solidFill>
                  <a:schemeClr val="accent3"/>
                </a:solidFill>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algn="l"/>
            <a:r>
              <a:rPr lang="en-GB" sz="1600" dirty="0">
                <a:solidFill>
                  <a:schemeClr val="bg2"/>
                </a:solidFill>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algn="l"/>
            <a:r>
              <a:rPr lang="en-GB" sz="4800" dirty="0">
                <a:solidFill>
                  <a:schemeClr val="bg2"/>
                </a:solidFill>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algn="l"/>
            <a:r>
              <a:rPr lang="en-GB" sz="3200" dirty="0"/>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11FBD422-C2A6-4DD5-9593-928207BA1379"/>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489"/>
  <p:tag name="ISPRINGCLOUDFOLDERPATH" val="Repository/Nickable Charts/Creative/"/>
  <p:tag name="ISPRINGCLOUDFOLDERDOMAIN" val="https://thinkbox.ispringcloud.eu"/>
  <p:tag name="ISPRING_PLAYERS_CUSTOMIZATION" val="UEsDBBQAAgAIACJV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i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2I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2I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i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i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l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pclTAqrEVSgAAAGsAAAAbAAAAdW5pdmVyc2FsL3VuaXZlcnNhbC5wbmcueG1ss7GvyM1RKEstKs7Mz7NVMtQzULK34+WyKShKLctMLVeoAIoBBSFASaESyDVCcMszU0oygEIGZhYIwYzUzPSMElslCwOERn2gmQBQSwECAAAUAAIACAAiVeNKqQHEdvsCAACwCAAAFAAAAAAAAAABAAAAAAAAAAAAdW5pdmVyc2FsL3BsYXllci54bWxQSwECAAAUAAIACADrYgJTMbQ+B90EAABqEgAAHQAAAAAAAAABAAAAAAAtAwAAdW5pdmVyc2FsL2NvbW1vbl9tZXNzYWdlcy5sbmdQSwECAAAUAAIACADrYgJTR0tXA/wDAAAXEQAAJwAAAAAAAAABAAAAAABFCAAAdW5pdmVyc2FsL2ZsYXNoX3B1Ymxpc2hpbmdfc2V0dGluZ3MueG1sUEsBAgAAFAACAAgA62ICU6GEF03jAgAAlAoAACEAAAAAAAAAAQAAAAAAhgwAAHVuaXZlcnNhbC9mbGFzaF9za2luX3NldHRpbmdzLnhtbFBLAQIAABQAAgAIAOtiAlOpYJAf6AMAAKgQAAAmAAAAAAAAAAEAAAAAAKgPAAB1bml2ZXJzYWwvaHRtbF9wdWJsaXNoaW5nX3NldHRpbmdzLnhtbFBLAQIAABQAAgAIAOtiAlMyYqOLkAEAAAMGAAAfAAAAAAAAAAEAAAAAANQTAAB1bml2ZXJzYWwvaHRtbF9za2luX3NldHRpbmdzLmpzUEsBAgAAFAACAAgATmlyVCkQ9LPCDwAAfiUAABcAAAAAAAAAAAAAAAAAoRUAAHVuaXZlcnNhbC91bml2ZXJzYWwucG5nUEsBAgAAFAACAAgATmlyVMCqsRVKAAAAawAAABsAAAAAAAAAAQAAAAAAmCUAAHVuaXZlcnNhbC91bml2ZXJzYWwucG5nLnhtbFBLBQYAAAAACAAIAGACAAAbJgAAAAA="/>
  <p:tag name="ISPRING_PRESENTATION_TITLE" val="TV ad time-lengths"/>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ThinkboxPowerPoint_Template_Nov17_FINAL</Template>
  <TotalTime>2508</TotalTime>
  <Words>2075</Words>
  <Application>Microsoft Office PowerPoint</Application>
  <PresentationFormat>Widescreen</PresentationFormat>
  <Paragraphs>150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proxima-nova</vt:lpstr>
      <vt:lpstr>Thinkbox</vt:lpstr>
      <vt:lpstr>TV ad time-lengths </vt:lpstr>
      <vt:lpstr>The 30” spot is the most common time-length</vt:lpstr>
      <vt:lpstr>The use of time-lengths differs by category</vt:lpstr>
      <vt:lpstr>Time-lengths</vt:lpstr>
      <vt:lpstr>1. Longer ads are better for communicating more complex ideas and stories</vt:lpstr>
      <vt:lpstr>Longer ads deliver more explicit brand information</vt:lpstr>
      <vt:lpstr>Longer ads work even harder at an implicit level</vt:lpstr>
      <vt:lpstr>2. Longer ads may be more distinctive </vt:lpstr>
      <vt:lpstr>Longer ads enhance memory effects</vt:lpstr>
      <vt:lpstr>3. Longer ads are more likely to create fame</vt:lpstr>
      <vt:lpstr>4. There are diminishing returns, but longer ads are cheaper per second </vt:lpstr>
      <vt:lpstr>5. Short ads serve many useful purposes within a campaign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 time-lengths</dc:title>
  <dc:creator>Kate Allinson</dc:creator>
  <cp:lastModifiedBy>Nailah Uddin</cp:lastModifiedBy>
  <cp:revision>83</cp:revision>
  <cp:lastPrinted>2018-08-20T13:32:04Z</cp:lastPrinted>
  <dcterms:created xsi:type="dcterms:W3CDTF">2018-05-17T08:25:39Z</dcterms:created>
  <dcterms:modified xsi:type="dcterms:W3CDTF">2023-04-20T08:59:15Z</dcterms:modified>
</cp:coreProperties>
</file>