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147376264" r:id="rId2"/>
    <p:sldId id="2147376276" r:id="rId3"/>
    <p:sldId id="2147376275" r:id="rId4"/>
    <p:sldId id="2147376300" r:id="rId5"/>
    <p:sldId id="2147376302" r:id="rId6"/>
    <p:sldId id="2147376293" r:id="rId7"/>
    <p:sldId id="2147376292" r:id="rId8"/>
    <p:sldId id="2147376121" r:id="rId9"/>
    <p:sldId id="2147376314" r:id="rId10"/>
    <p:sldId id="2147376779" r:id="rId11"/>
    <p:sldId id="2147376778" r:id="rId12"/>
    <p:sldId id="2147376783" r:id="rId13"/>
    <p:sldId id="2147376278" r:id="rId14"/>
    <p:sldId id="2147376316" r:id="rId15"/>
    <p:sldId id="2147376784" r:id="rId16"/>
    <p:sldId id="2147376232" r:id="rId17"/>
    <p:sldId id="2147376239" r:id="rId18"/>
    <p:sldId id="2147376295" r:id="rId19"/>
    <p:sldId id="2147376741" r:id="rId20"/>
    <p:sldId id="690" r:id="rId21"/>
    <p:sldId id="310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C9C9D6"/>
    <a:srgbClr val="7B7B7B"/>
    <a:srgbClr val="817FA7"/>
    <a:srgbClr val="221B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494" autoAdjust="0"/>
  </p:normalViewPr>
  <p:slideViewPr>
    <p:cSldViewPr snapToGrid="0">
      <p:cViewPr varScale="1">
        <p:scale>
          <a:sx n="88" d="100"/>
          <a:sy n="88" d="100"/>
        </p:scale>
        <p:origin x="1392" y="84"/>
      </p:cViewPr>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234616134861034E-2"/>
          <c:y val="4.6487252835491315E-2"/>
          <c:w val="0.92222730296012734"/>
          <c:h val="0.82564513700692554"/>
        </c:manualLayout>
      </c:layout>
      <c:barChart>
        <c:barDir val="col"/>
        <c:grouping val="clustered"/>
        <c:varyColors val="0"/>
        <c:ser>
          <c:idx val="0"/>
          <c:order val="0"/>
          <c:tx>
            <c:strRef>
              <c:f>Sheet1!$A$2</c:f>
              <c:strCache>
                <c:ptCount val="1"/>
                <c:pt idx="0">
                  <c:v>TV Spend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Sheet1!$B$2:$G$2</c:f>
              <c:numCache>
                <c:formatCode>_-"£"* #,##0_-;\-"£"* #,##0_-;_-"£"* "-"??_-;_-@_-</c:formatCode>
                <c:ptCount val="6"/>
                <c:pt idx="0">
                  <c:v>259</c:v>
                </c:pt>
                <c:pt idx="1">
                  <c:v>320</c:v>
                </c:pt>
                <c:pt idx="2">
                  <c:v>365</c:v>
                </c:pt>
                <c:pt idx="3">
                  <c:v>322</c:v>
                </c:pt>
                <c:pt idx="4" formatCode="&quot;£&quot;#,##0_);[Red]\(&quot;£&quot;#,##0\)">
                  <c:v>248</c:v>
                </c:pt>
                <c:pt idx="5" formatCode="&quot;£&quot;#,##0_);[Red]\(&quot;£&quot;#,##0\)">
                  <c:v>231</c:v>
                </c:pt>
              </c:numCache>
            </c:numRef>
          </c:val>
          <c:extLst>
            <c:ext xmlns:c16="http://schemas.microsoft.com/office/drawing/2014/chart" uri="{C3380CC4-5D6E-409C-BE32-E72D297353CC}">
              <c16:uniqueId val="{00000000-2895-4CD8-AFCF-53B600E6047D}"/>
            </c:ext>
          </c:extLst>
        </c:ser>
        <c:dLbls>
          <c:showLegendKey val="0"/>
          <c:showVal val="0"/>
          <c:showCatName val="0"/>
          <c:showSerName val="0"/>
          <c:showPercent val="0"/>
          <c:showBubbleSize val="0"/>
        </c:dLbls>
        <c:gapWidth val="150"/>
        <c:overlap val="-27"/>
        <c:axId val="646226728"/>
        <c:axId val="646226400"/>
      </c:bar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dirty="0">
                    <a:solidFill>
                      <a:schemeClr val="bg2"/>
                    </a:solidFill>
                  </a:rPr>
                  <a:t>£m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728"/>
        <c:crosses val="autoZero"/>
        <c:crossBetween val="between"/>
      </c:valAx>
      <c:spPr>
        <a:noFill/>
        <a:ln>
          <a:noFill/>
        </a:ln>
        <a:effectLst/>
      </c:spPr>
    </c:plotArea>
    <c:legend>
      <c:legendPos val="b"/>
      <c:layout>
        <c:manualLayout>
          <c:xMode val="edge"/>
          <c:yMode val="edge"/>
          <c:x val="0.46297981543305461"/>
          <c:y val="0.94562305530462709"/>
          <c:w val="7.4040280909616965E-2"/>
          <c:h val="5.437694469537288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Sheet1!$B$2:$B$24</c:f>
              <c:numCache>
                <c:formatCode>0</c:formatCode>
                <c:ptCount val="23"/>
                <c:pt idx="0">
                  <c:v>3971682708</c:v>
                </c:pt>
                <c:pt idx="1">
                  <c:v>2381734898</c:v>
                </c:pt>
                <c:pt idx="2">
                  <c:v>2694488215</c:v>
                </c:pt>
                <c:pt idx="3">
                  <c:v>2879647060</c:v>
                </c:pt>
                <c:pt idx="4">
                  <c:v>2441729720</c:v>
                </c:pt>
                <c:pt idx="5">
                  <c:v>1682777645</c:v>
                </c:pt>
                <c:pt idx="6">
                  <c:v>1334941567</c:v>
                </c:pt>
                <c:pt idx="7">
                  <c:v>1944617141</c:v>
                </c:pt>
                <c:pt idx="8">
                  <c:v>2280263538</c:v>
                </c:pt>
                <c:pt idx="9">
                  <c:v>2809854230</c:v>
                </c:pt>
                <c:pt idx="10">
                  <c:v>3087494762</c:v>
                </c:pt>
                <c:pt idx="11">
                  <c:v>2256582015</c:v>
                </c:pt>
                <c:pt idx="12">
                  <c:v>2113327275</c:v>
                </c:pt>
                <c:pt idx="13">
                  <c:v>1522651110</c:v>
                </c:pt>
                <c:pt idx="14">
                  <c:v>1592900250</c:v>
                </c:pt>
                <c:pt idx="15">
                  <c:v>1951524938</c:v>
                </c:pt>
                <c:pt idx="16">
                  <c:v>1154096230</c:v>
                </c:pt>
                <c:pt idx="17">
                  <c:v>2788453370</c:v>
                </c:pt>
                <c:pt idx="18">
                  <c:v>2798783390</c:v>
                </c:pt>
                <c:pt idx="19">
                  <c:v>1606592970</c:v>
                </c:pt>
                <c:pt idx="20" formatCode="#,##0">
                  <c:v>1305549500</c:v>
                </c:pt>
                <c:pt idx="21" formatCode="#,##0.00">
                  <c:v>1298916900</c:v>
                </c:pt>
                <c:pt idx="22" formatCode="#,##0.00">
                  <c:v>1213844350</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Sheet1!$C$2:$C$24</c:f>
              <c:numCache>
                <c:formatCode>0</c:formatCode>
                <c:ptCount val="23"/>
                <c:pt idx="0">
                  <c:v>10558433301</c:v>
                </c:pt>
                <c:pt idx="1">
                  <c:v>5724451977</c:v>
                </c:pt>
                <c:pt idx="2">
                  <c:v>5940950663</c:v>
                </c:pt>
                <c:pt idx="3">
                  <c:v>4491921764</c:v>
                </c:pt>
                <c:pt idx="4">
                  <c:v>5398145610</c:v>
                </c:pt>
                <c:pt idx="5">
                  <c:v>6445781300</c:v>
                </c:pt>
                <c:pt idx="6">
                  <c:v>7035586381</c:v>
                </c:pt>
                <c:pt idx="7">
                  <c:v>4141828311</c:v>
                </c:pt>
                <c:pt idx="8">
                  <c:v>5797952144</c:v>
                </c:pt>
                <c:pt idx="9">
                  <c:v>3055946822</c:v>
                </c:pt>
                <c:pt idx="10">
                  <c:v>4066658930</c:v>
                </c:pt>
                <c:pt idx="11">
                  <c:v>5937429109</c:v>
                </c:pt>
                <c:pt idx="12">
                  <c:v>5292800507</c:v>
                </c:pt>
                <c:pt idx="13">
                  <c:v>4733449256</c:v>
                </c:pt>
                <c:pt idx="14">
                  <c:v>3148983751</c:v>
                </c:pt>
                <c:pt idx="15">
                  <c:v>4194777751</c:v>
                </c:pt>
                <c:pt idx="16">
                  <c:v>2530383734</c:v>
                </c:pt>
                <c:pt idx="17">
                  <c:v>9196213404</c:v>
                </c:pt>
                <c:pt idx="18">
                  <c:v>8044186221</c:v>
                </c:pt>
                <c:pt idx="19">
                  <c:v>9760142944</c:v>
                </c:pt>
                <c:pt idx="20" formatCode="#,##0">
                  <c:v>12522231358</c:v>
                </c:pt>
                <c:pt idx="21" formatCode="#,##0.00">
                  <c:v>6406641822.8999996</c:v>
                </c:pt>
                <c:pt idx="22" formatCode="#,##0.00">
                  <c:v>7493616399.8999996</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Sheet1!$D$2:$D$24</c:f>
              <c:numCache>
                <c:formatCode>0</c:formatCode>
                <c:ptCount val="23"/>
                <c:pt idx="0">
                  <c:v>21536376200</c:v>
                </c:pt>
                <c:pt idx="1">
                  <c:v>22308515900</c:v>
                </c:pt>
                <c:pt idx="2">
                  <c:v>32036206000</c:v>
                </c:pt>
                <c:pt idx="3">
                  <c:v>21328003500</c:v>
                </c:pt>
                <c:pt idx="4">
                  <c:v>14502536100</c:v>
                </c:pt>
                <c:pt idx="5">
                  <c:v>17290068300</c:v>
                </c:pt>
                <c:pt idx="6">
                  <c:v>19037008100</c:v>
                </c:pt>
                <c:pt idx="7">
                  <c:v>24445254400</c:v>
                </c:pt>
                <c:pt idx="8">
                  <c:v>24924591200</c:v>
                </c:pt>
                <c:pt idx="9">
                  <c:v>24285908200</c:v>
                </c:pt>
                <c:pt idx="10">
                  <c:v>25479522500</c:v>
                </c:pt>
                <c:pt idx="11">
                  <c:v>23011061700</c:v>
                </c:pt>
                <c:pt idx="12">
                  <c:v>25843375800</c:v>
                </c:pt>
                <c:pt idx="13">
                  <c:v>24003153200</c:v>
                </c:pt>
                <c:pt idx="14">
                  <c:v>28787226100</c:v>
                </c:pt>
                <c:pt idx="15">
                  <c:v>30271108000</c:v>
                </c:pt>
                <c:pt idx="16">
                  <c:v>31871052700</c:v>
                </c:pt>
                <c:pt idx="17">
                  <c:v>31002844800</c:v>
                </c:pt>
                <c:pt idx="18">
                  <c:v>29752879600</c:v>
                </c:pt>
                <c:pt idx="19">
                  <c:v>29979664000</c:v>
                </c:pt>
                <c:pt idx="20" formatCode="#,##0">
                  <c:v>26040131300</c:v>
                </c:pt>
                <c:pt idx="21" formatCode="#,##0.00">
                  <c:v>22790113500</c:v>
                </c:pt>
                <c:pt idx="22" formatCode="#,##0.00">
                  <c:v>17665100200</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Sheet1!$E$2:$E$24</c:f>
              <c:numCache>
                <c:formatCode>0</c:formatCode>
                <c:ptCount val="23"/>
                <c:pt idx="0">
                  <c:v>4075402882</c:v>
                </c:pt>
                <c:pt idx="1">
                  <c:v>5166241249</c:v>
                </c:pt>
                <c:pt idx="2">
                  <c:v>3366650819</c:v>
                </c:pt>
                <c:pt idx="3">
                  <c:v>4754643315</c:v>
                </c:pt>
                <c:pt idx="4">
                  <c:v>3392912046</c:v>
                </c:pt>
                <c:pt idx="5">
                  <c:v>3475578242</c:v>
                </c:pt>
                <c:pt idx="6">
                  <c:v>4083406249</c:v>
                </c:pt>
                <c:pt idx="7">
                  <c:v>4406070697</c:v>
                </c:pt>
                <c:pt idx="8">
                  <c:v>12495521311</c:v>
                </c:pt>
                <c:pt idx="9">
                  <c:v>17543966970</c:v>
                </c:pt>
                <c:pt idx="10">
                  <c:v>21838909095</c:v>
                </c:pt>
                <c:pt idx="11">
                  <c:v>18976887218</c:v>
                </c:pt>
                <c:pt idx="12">
                  <c:v>17232441992</c:v>
                </c:pt>
                <c:pt idx="13">
                  <c:v>16782795840</c:v>
                </c:pt>
                <c:pt idx="14">
                  <c:v>14960630804</c:v>
                </c:pt>
                <c:pt idx="15">
                  <c:v>9580768657</c:v>
                </c:pt>
                <c:pt idx="16">
                  <c:v>5257364824</c:v>
                </c:pt>
                <c:pt idx="17">
                  <c:v>4504993492</c:v>
                </c:pt>
                <c:pt idx="18">
                  <c:v>1543915405</c:v>
                </c:pt>
                <c:pt idx="19">
                  <c:v>1086903153</c:v>
                </c:pt>
                <c:pt idx="20" formatCode="#,##0">
                  <c:v>1199177545</c:v>
                </c:pt>
                <c:pt idx="21" formatCode="#,##0.00">
                  <c:v>1483956970</c:v>
                </c:pt>
                <c:pt idx="22" formatCode="#,##0.00">
                  <c:v>1107269667.7</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Sheet1!$F$2:$F$24</c:f>
              <c:numCache>
                <c:formatCode>0</c:formatCode>
                <c:ptCount val="23"/>
                <c:pt idx="0">
                  <c:v>913541191</c:v>
                </c:pt>
                <c:pt idx="1">
                  <c:v>714518277</c:v>
                </c:pt>
                <c:pt idx="2">
                  <c:v>300525217</c:v>
                </c:pt>
                <c:pt idx="3">
                  <c:v>276272812</c:v>
                </c:pt>
                <c:pt idx="4">
                  <c:v>629067262</c:v>
                </c:pt>
                <c:pt idx="5">
                  <c:v>334992367</c:v>
                </c:pt>
                <c:pt idx="6">
                  <c:v>9031139</c:v>
                </c:pt>
                <c:pt idx="7">
                  <c:v>127702953</c:v>
                </c:pt>
                <c:pt idx="8">
                  <c:v>1249116661</c:v>
                </c:pt>
                <c:pt idx="9">
                  <c:v>1162381827</c:v>
                </c:pt>
                <c:pt idx="10">
                  <c:v>1191422045</c:v>
                </c:pt>
                <c:pt idx="11">
                  <c:v>1334972527</c:v>
                </c:pt>
                <c:pt idx="12">
                  <c:v>1574916004</c:v>
                </c:pt>
                <c:pt idx="13">
                  <c:v>865013103</c:v>
                </c:pt>
                <c:pt idx="14">
                  <c:v>3039441</c:v>
                </c:pt>
                <c:pt idx="15">
                  <c:v>140828873</c:v>
                </c:pt>
                <c:pt idx="16">
                  <c:v>77805584</c:v>
                </c:pt>
                <c:pt idx="17">
                  <c:v>307614</c:v>
                </c:pt>
                <c:pt idx="18">
                  <c:v>155143</c:v>
                </c:pt>
                <c:pt idx="19">
                  <c:v>5404955</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Sheet1!$G$2:$G$24</c:f>
              <c:numCache>
                <c:formatCode>0</c:formatCode>
                <c:ptCount val="23"/>
                <c:pt idx="0">
                  <c:v>2709724400</c:v>
                </c:pt>
                <c:pt idx="1">
                  <c:v>2511791200</c:v>
                </c:pt>
                <c:pt idx="2">
                  <c:v>2665266200</c:v>
                </c:pt>
                <c:pt idx="3">
                  <c:v>1594049800</c:v>
                </c:pt>
                <c:pt idx="4">
                  <c:v>2301072000</c:v>
                </c:pt>
                <c:pt idx="5">
                  <c:v>2128899000</c:v>
                </c:pt>
                <c:pt idx="6">
                  <c:v>2873161000</c:v>
                </c:pt>
                <c:pt idx="7">
                  <c:v>2530662800</c:v>
                </c:pt>
                <c:pt idx="8">
                  <c:v>3843073800</c:v>
                </c:pt>
                <c:pt idx="9">
                  <c:v>5922202200</c:v>
                </c:pt>
                <c:pt idx="10">
                  <c:v>6071877400</c:v>
                </c:pt>
                <c:pt idx="11">
                  <c:v>7071955600</c:v>
                </c:pt>
                <c:pt idx="12">
                  <c:v>6254542400</c:v>
                </c:pt>
                <c:pt idx="13">
                  <c:v>4403111800</c:v>
                </c:pt>
                <c:pt idx="14">
                  <c:v>4460249000</c:v>
                </c:pt>
                <c:pt idx="15">
                  <c:v>4613984800</c:v>
                </c:pt>
                <c:pt idx="16">
                  <c:v>2861738800</c:v>
                </c:pt>
                <c:pt idx="17">
                  <c:v>4153014400</c:v>
                </c:pt>
                <c:pt idx="18">
                  <c:v>2346837800</c:v>
                </c:pt>
                <c:pt idx="19">
                  <c:v>1495981000</c:v>
                </c:pt>
                <c:pt idx="20" formatCode="#,##0">
                  <c:v>2225524000</c:v>
                </c:pt>
                <c:pt idx="21" formatCode="#,##0.00">
                  <c:v>295829000</c:v>
                </c:pt>
                <c:pt idx="22" formatCode="#,##0.00">
                  <c:v>474144600</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c:v>
                </c:pt>
              </c:strCache>
            </c:strRef>
          </c:tx>
          <c:spPr>
            <a:solidFill>
              <a:schemeClr val="accent4"/>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Sheet1!$H$2:$H$24</c:f>
              <c:numCache>
                <c:formatCode>0</c:formatCode>
                <c:ptCount val="23"/>
                <c:pt idx="0">
                  <c:v>60900667</c:v>
                </c:pt>
                <c:pt idx="1">
                  <c:v>20515528</c:v>
                </c:pt>
                <c:pt idx="2">
                  <c:v>94900502</c:v>
                </c:pt>
                <c:pt idx="3">
                  <c:v>0</c:v>
                </c:pt>
                <c:pt idx="4">
                  <c:v>393214091</c:v>
                </c:pt>
                <c:pt idx="5">
                  <c:v>534300</c:v>
                </c:pt>
                <c:pt idx="6">
                  <c:v>74499707</c:v>
                </c:pt>
                <c:pt idx="7">
                  <c:v>89951400</c:v>
                </c:pt>
                <c:pt idx="8">
                  <c:v>107395720</c:v>
                </c:pt>
                <c:pt idx="9">
                  <c:v>560747209</c:v>
                </c:pt>
                <c:pt idx="10">
                  <c:v>43496450</c:v>
                </c:pt>
                <c:pt idx="11">
                  <c:v>144059552</c:v>
                </c:pt>
                <c:pt idx="12">
                  <c:v>257153483</c:v>
                </c:pt>
                <c:pt idx="13">
                  <c:v>202918879</c:v>
                </c:pt>
                <c:pt idx="14">
                  <c:v>184148493</c:v>
                </c:pt>
                <c:pt idx="15">
                  <c:v>103112099</c:v>
                </c:pt>
                <c:pt idx="16">
                  <c:v>45431357</c:v>
                </c:pt>
                <c:pt idx="17">
                  <c:v>661431973</c:v>
                </c:pt>
                <c:pt idx="18">
                  <c:v>105939870</c:v>
                </c:pt>
                <c:pt idx="19">
                  <c:v>10871497</c:v>
                </c:pt>
                <c:pt idx="20" formatCode="#,##0">
                  <c:v>182123</c:v>
                </c:pt>
                <c:pt idx="22" formatCode="#,##0.00">
                  <c:v>319800</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Sheet1!$A$2:$A$14</c:f>
              <c:strCache>
                <c:ptCount val="13"/>
                <c:pt idx="0">
                  <c:v> Giffgaff </c:v>
                </c:pt>
                <c:pt idx="1">
                  <c:v> BT </c:v>
                </c:pt>
                <c:pt idx="2">
                  <c:v> Apple </c:v>
                </c:pt>
                <c:pt idx="3">
                  <c:v> Lebara </c:v>
                </c:pt>
                <c:pt idx="4">
                  <c:v> Tesco Mobile </c:v>
                </c:pt>
                <c:pt idx="5">
                  <c:v> Samsung </c:v>
                </c:pt>
                <c:pt idx="6">
                  <c:v> Virgin Media </c:v>
                </c:pt>
                <c:pt idx="7">
                  <c:v> Google </c:v>
                </c:pt>
                <c:pt idx="8">
                  <c:v> Sky </c:v>
                </c:pt>
                <c:pt idx="9">
                  <c:v> Virgin Media O2 </c:v>
                </c:pt>
                <c:pt idx="10">
                  <c:v> Three </c:v>
                </c:pt>
                <c:pt idx="11">
                  <c:v> Vodafone </c:v>
                </c:pt>
                <c:pt idx="12">
                  <c:v> EE </c:v>
                </c:pt>
              </c:strCache>
            </c:strRef>
          </c:cat>
          <c:val>
            <c:numRef>
              <c:f>Sheet1!$B$2:$B$14</c:f>
              <c:numCache>
                <c:formatCode>_-* #,##0_-;\-* #,##0_-;_-* "-"??_-;_-@_-</c:formatCode>
                <c:ptCount val="13"/>
                <c:pt idx="0">
                  <c:v>288316200</c:v>
                </c:pt>
                <c:pt idx="1">
                  <c:v>0</c:v>
                </c:pt>
                <c:pt idx="2">
                  <c:v>0</c:v>
                </c:pt>
                <c:pt idx="3">
                  <c:v>434931950</c:v>
                </c:pt>
                <c:pt idx="4">
                  <c:v>144173300</c:v>
                </c:pt>
                <c:pt idx="5">
                  <c:v>2632950</c:v>
                </c:pt>
                <c:pt idx="6">
                  <c:v>0</c:v>
                </c:pt>
                <c:pt idx="7">
                  <c:v>8783950</c:v>
                </c:pt>
                <c:pt idx="8">
                  <c:v>0</c:v>
                </c:pt>
                <c:pt idx="9">
                  <c:v>0</c:v>
                </c:pt>
                <c:pt idx="10">
                  <c:v>0</c:v>
                </c:pt>
                <c:pt idx="11">
                  <c:v>0</c:v>
                </c:pt>
                <c:pt idx="12">
                  <c:v>0</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Sheet1!$A$2:$A$14</c:f>
              <c:strCache>
                <c:ptCount val="13"/>
                <c:pt idx="0">
                  <c:v> Giffgaff </c:v>
                </c:pt>
                <c:pt idx="1">
                  <c:v> BT </c:v>
                </c:pt>
                <c:pt idx="2">
                  <c:v> Apple </c:v>
                </c:pt>
                <c:pt idx="3">
                  <c:v> Lebara </c:v>
                </c:pt>
                <c:pt idx="4">
                  <c:v> Tesco Mobile </c:v>
                </c:pt>
                <c:pt idx="5">
                  <c:v> Samsung </c:v>
                </c:pt>
                <c:pt idx="6">
                  <c:v> Virgin Media </c:v>
                </c:pt>
                <c:pt idx="7">
                  <c:v> Google </c:v>
                </c:pt>
                <c:pt idx="8">
                  <c:v> Sky </c:v>
                </c:pt>
                <c:pt idx="9">
                  <c:v> Virgin Media O2 </c:v>
                </c:pt>
                <c:pt idx="10">
                  <c:v> Three </c:v>
                </c:pt>
                <c:pt idx="11">
                  <c:v> Vodafone </c:v>
                </c:pt>
                <c:pt idx="12">
                  <c:v> EE </c:v>
                </c:pt>
              </c:strCache>
            </c:strRef>
          </c:cat>
          <c:val>
            <c:numRef>
              <c:f>Sheet1!$C$2:$C$14</c:f>
              <c:numCache>
                <c:formatCode>_-* #,##0_-;\-* #,##0_-;_-* "-"??_-;_-@_-</c:formatCode>
                <c:ptCount val="13"/>
                <c:pt idx="0">
                  <c:v>0</c:v>
                </c:pt>
                <c:pt idx="1">
                  <c:v>0</c:v>
                </c:pt>
                <c:pt idx="2">
                  <c:v>0</c:v>
                </c:pt>
                <c:pt idx="3">
                  <c:v>0</c:v>
                </c:pt>
                <c:pt idx="4">
                  <c:v>0</c:v>
                </c:pt>
                <c:pt idx="5">
                  <c:v>179196267</c:v>
                </c:pt>
                <c:pt idx="6">
                  <c:v>0</c:v>
                </c:pt>
                <c:pt idx="7">
                  <c:v>1321416691</c:v>
                </c:pt>
                <c:pt idx="8">
                  <c:v>60694930</c:v>
                </c:pt>
                <c:pt idx="9">
                  <c:v>214036460</c:v>
                </c:pt>
                <c:pt idx="10">
                  <c:v>1363093929</c:v>
                </c:pt>
                <c:pt idx="11">
                  <c:v>1834574264</c:v>
                </c:pt>
                <c:pt idx="12">
                  <c:v>2112655681</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Sheet1!$A$2:$A$14</c:f>
              <c:strCache>
                <c:ptCount val="13"/>
                <c:pt idx="0">
                  <c:v> Giffgaff </c:v>
                </c:pt>
                <c:pt idx="1">
                  <c:v> BT </c:v>
                </c:pt>
                <c:pt idx="2">
                  <c:v> Apple </c:v>
                </c:pt>
                <c:pt idx="3">
                  <c:v> Lebara </c:v>
                </c:pt>
                <c:pt idx="4">
                  <c:v> Tesco Mobile </c:v>
                </c:pt>
                <c:pt idx="5">
                  <c:v> Samsung </c:v>
                </c:pt>
                <c:pt idx="6">
                  <c:v> Virgin Media </c:v>
                </c:pt>
                <c:pt idx="7">
                  <c:v> Google </c:v>
                </c:pt>
                <c:pt idx="8">
                  <c:v> Sky </c:v>
                </c:pt>
                <c:pt idx="9">
                  <c:v> Virgin Media O2 </c:v>
                </c:pt>
                <c:pt idx="10">
                  <c:v> Three </c:v>
                </c:pt>
                <c:pt idx="11">
                  <c:v> Vodafone </c:v>
                </c:pt>
                <c:pt idx="12">
                  <c:v> EE </c:v>
                </c:pt>
              </c:strCache>
            </c:strRef>
          </c:cat>
          <c:val>
            <c:numRef>
              <c:f>Sheet1!$D$2:$D$14</c:f>
              <c:numCache>
                <c:formatCode>_-* #,##0_-;\-* #,##0_-;_-* "-"??_-;_-@_-</c:formatCode>
                <c:ptCount val="13"/>
                <c:pt idx="0">
                  <c:v>313774700</c:v>
                </c:pt>
                <c:pt idx="1">
                  <c:v>641685300</c:v>
                </c:pt>
                <c:pt idx="2">
                  <c:v>645234700</c:v>
                </c:pt>
                <c:pt idx="3">
                  <c:v>654113100</c:v>
                </c:pt>
                <c:pt idx="4">
                  <c:v>1561740000</c:v>
                </c:pt>
                <c:pt idx="5">
                  <c:v>1628376900</c:v>
                </c:pt>
                <c:pt idx="6">
                  <c:v>1506384900</c:v>
                </c:pt>
                <c:pt idx="7">
                  <c:v>701576500</c:v>
                </c:pt>
                <c:pt idx="8">
                  <c:v>1577304600</c:v>
                </c:pt>
                <c:pt idx="9">
                  <c:v>1603105800</c:v>
                </c:pt>
                <c:pt idx="10">
                  <c:v>1433179500</c:v>
                </c:pt>
                <c:pt idx="11">
                  <c:v>1104486600</c:v>
                </c:pt>
                <c:pt idx="12">
                  <c:v>3800591700</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Sheet1!$A$2:$A$14</c:f>
              <c:strCache>
                <c:ptCount val="13"/>
                <c:pt idx="0">
                  <c:v> Giffgaff </c:v>
                </c:pt>
                <c:pt idx="1">
                  <c:v> BT </c:v>
                </c:pt>
                <c:pt idx="2">
                  <c:v> Apple </c:v>
                </c:pt>
                <c:pt idx="3">
                  <c:v> Lebara </c:v>
                </c:pt>
                <c:pt idx="4">
                  <c:v> Tesco Mobile </c:v>
                </c:pt>
                <c:pt idx="5">
                  <c:v> Samsung </c:v>
                </c:pt>
                <c:pt idx="6">
                  <c:v> Virgin Media </c:v>
                </c:pt>
                <c:pt idx="7">
                  <c:v> Google </c:v>
                </c:pt>
                <c:pt idx="8">
                  <c:v> Sky </c:v>
                </c:pt>
                <c:pt idx="9">
                  <c:v> Virgin Media O2 </c:v>
                </c:pt>
                <c:pt idx="10">
                  <c:v> Three </c:v>
                </c:pt>
                <c:pt idx="11">
                  <c:v> Vodafone </c:v>
                </c:pt>
                <c:pt idx="12">
                  <c:v> EE </c:v>
                </c:pt>
              </c:strCache>
            </c:strRef>
          </c:cat>
          <c:val>
            <c:numRef>
              <c:f>Sheet1!$E$2:$E$14</c:f>
              <c:numCache>
                <c:formatCode>_-* #,##0_-;\-* #,##0_-;_-* "-"??_-;_-@_-</c:formatCode>
                <c:ptCount val="13"/>
                <c:pt idx="0">
                  <c:v>0</c:v>
                </c:pt>
                <c:pt idx="1">
                  <c:v>0</c:v>
                </c:pt>
                <c:pt idx="2">
                  <c:v>0</c:v>
                </c:pt>
                <c:pt idx="3">
                  <c:v>0</c:v>
                </c:pt>
                <c:pt idx="4">
                  <c:v>0</c:v>
                </c:pt>
                <c:pt idx="5">
                  <c:v>0</c:v>
                </c:pt>
                <c:pt idx="6">
                  <c:v>285514691</c:v>
                </c:pt>
                <c:pt idx="7">
                  <c:v>0</c:v>
                </c:pt>
                <c:pt idx="8">
                  <c:v>435088715</c:v>
                </c:pt>
                <c:pt idx="9">
                  <c:v>386466249</c:v>
                </c:pt>
                <c:pt idx="10">
                  <c:v>200013</c:v>
                </c:pt>
                <c:pt idx="11">
                  <c:v>0</c:v>
                </c:pt>
                <c:pt idx="12">
                  <c:v>0</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Sheet1!$A$2:$A$14</c:f>
              <c:strCache>
                <c:ptCount val="13"/>
                <c:pt idx="0">
                  <c:v> Giffgaff </c:v>
                </c:pt>
                <c:pt idx="1">
                  <c:v> BT </c:v>
                </c:pt>
                <c:pt idx="2">
                  <c:v> Apple </c:v>
                </c:pt>
                <c:pt idx="3">
                  <c:v> Lebara </c:v>
                </c:pt>
                <c:pt idx="4">
                  <c:v> Tesco Mobile </c:v>
                </c:pt>
                <c:pt idx="5">
                  <c:v> Samsung </c:v>
                </c:pt>
                <c:pt idx="6">
                  <c:v> Virgin Media </c:v>
                </c:pt>
                <c:pt idx="7">
                  <c:v> Google </c:v>
                </c:pt>
                <c:pt idx="8">
                  <c:v> Sky </c:v>
                </c:pt>
                <c:pt idx="9">
                  <c:v> Virgin Media O2 </c:v>
                </c:pt>
                <c:pt idx="10">
                  <c:v> Three </c:v>
                </c:pt>
                <c:pt idx="11">
                  <c:v> Vodafone </c:v>
                </c:pt>
                <c:pt idx="12">
                  <c:v> EE </c:v>
                </c:pt>
              </c:strCache>
            </c:strRef>
          </c:cat>
          <c:val>
            <c:numRef>
              <c:f>Sheet1!$F$2:$F$14</c:f>
              <c:numCache>
                <c:formatCode>_-* #,##0_-;\-* #,##0_-;_-* "-"??_-;_-@_-</c:formatCode>
                <c:ptCount val="13"/>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Sheet1!$A$2:$A$14</c:f>
              <c:strCache>
                <c:ptCount val="13"/>
                <c:pt idx="0">
                  <c:v> Giffgaff </c:v>
                </c:pt>
                <c:pt idx="1">
                  <c:v> BT </c:v>
                </c:pt>
                <c:pt idx="2">
                  <c:v> Apple </c:v>
                </c:pt>
                <c:pt idx="3">
                  <c:v> Lebara </c:v>
                </c:pt>
                <c:pt idx="4">
                  <c:v> Tesco Mobile </c:v>
                </c:pt>
                <c:pt idx="5">
                  <c:v> Samsung </c:v>
                </c:pt>
                <c:pt idx="6">
                  <c:v> Virgin Media </c:v>
                </c:pt>
                <c:pt idx="7">
                  <c:v> Google </c:v>
                </c:pt>
                <c:pt idx="8">
                  <c:v> Sky </c:v>
                </c:pt>
                <c:pt idx="9">
                  <c:v> Virgin Media O2 </c:v>
                </c:pt>
                <c:pt idx="10">
                  <c:v> Three </c:v>
                </c:pt>
                <c:pt idx="11">
                  <c:v> Vodafone </c:v>
                </c:pt>
                <c:pt idx="12">
                  <c:v> EE </c:v>
                </c:pt>
              </c:strCache>
            </c:strRef>
          </c:cat>
          <c:val>
            <c:numRef>
              <c:f>Sheet1!$G$2:$G$14</c:f>
              <c:numCache>
                <c:formatCode>_-* #,##0_-;\-* #,##0_-;_-* "-"??_-;_-@_-</c:formatCode>
                <c:ptCount val="13"/>
                <c:pt idx="0">
                  <c:v>0</c:v>
                </c:pt>
                <c:pt idx="1">
                  <c:v>0</c:v>
                </c:pt>
                <c:pt idx="2">
                  <c:v>0</c:v>
                </c:pt>
                <c:pt idx="3">
                  <c:v>0</c:v>
                </c:pt>
                <c:pt idx="4">
                  <c:v>0</c:v>
                </c:pt>
                <c:pt idx="5">
                  <c:v>0</c:v>
                </c:pt>
                <c:pt idx="6">
                  <c:v>104704200</c:v>
                </c:pt>
                <c:pt idx="7">
                  <c:v>0</c:v>
                </c:pt>
                <c:pt idx="8">
                  <c:v>0</c:v>
                </c:pt>
                <c:pt idx="9">
                  <c:v>171859000</c:v>
                </c:pt>
                <c:pt idx="10">
                  <c:v>0</c:v>
                </c:pt>
                <c:pt idx="11">
                  <c:v>0</c:v>
                </c:pt>
                <c:pt idx="12">
                  <c:v>175282800</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Sheet1!$A$2:$A$14</c:f>
              <c:strCache>
                <c:ptCount val="13"/>
                <c:pt idx="0">
                  <c:v> Giffgaff </c:v>
                </c:pt>
                <c:pt idx="1">
                  <c:v> BT </c:v>
                </c:pt>
                <c:pt idx="2">
                  <c:v> Apple </c:v>
                </c:pt>
                <c:pt idx="3">
                  <c:v> Lebara </c:v>
                </c:pt>
                <c:pt idx="4">
                  <c:v> Tesco Mobile </c:v>
                </c:pt>
                <c:pt idx="5">
                  <c:v> Samsung </c:v>
                </c:pt>
                <c:pt idx="6">
                  <c:v> Virgin Media </c:v>
                </c:pt>
                <c:pt idx="7">
                  <c:v> Google </c:v>
                </c:pt>
                <c:pt idx="8">
                  <c:v> Sky </c:v>
                </c:pt>
                <c:pt idx="9">
                  <c:v> Virgin Media O2 </c:v>
                </c:pt>
                <c:pt idx="10">
                  <c:v> Three </c:v>
                </c:pt>
                <c:pt idx="11">
                  <c:v> Vodafone </c:v>
                </c:pt>
                <c:pt idx="12">
                  <c:v> EE </c:v>
                </c:pt>
              </c:strCache>
            </c:strRef>
          </c:cat>
          <c:val>
            <c:numRef>
              <c:f>Sheet1!$H$2:$H$14</c:f>
              <c:numCache>
                <c:formatCode>_-* #,##0_-;\-* #,##0_-;_-* "-"??_-;_-@_-</c:formatCode>
                <c:ptCount val="13"/>
                <c:pt idx="0">
                  <c:v>0</c:v>
                </c:pt>
                <c:pt idx="1">
                  <c:v>0</c:v>
                </c:pt>
                <c:pt idx="2">
                  <c:v>0</c:v>
                </c:pt>
                <c:pt idx="3">
                  <c:v>0</c:v>
                </c:pt>
                <c:pt idx="4">
                  <c:v>0</c:v>
                </c:pt>
                <c:pt idx="5">
                  <c:v>0</c:v>
                </c:pt>
                <c:pt idx="6">
                  <c:v>0</c:v>
                </c:pt>
                <c:pt idx="7">
                  <c:v>0</c:v>
                </c:pt>
                <c:pt idx="8">
                  <c:v>0</c:v>
                </c:pt>
                <c:pt idx="9">
                  <c:v>0</c:v>
                </c:pt>
                <c:pt idx="10">
                  <c:v>0</c:v>
                </c:pt>
                <c:pt idx="12">
                  <c:v>0</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34297774015957005"/>
          <c:h val="5.0162731481481482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234616134861034E-2"/>
          <c:y val="4.6487252835491315E-2"/>
          <c:w val="0.92222730296012734"/>
          <c:h val="0.82564513700692554"/>
        </c:manualLayout>
      </c:layout>
      <c:barChart>
        <c:barDir val="col"/>
        <c:grouping val="stacked"/>
        <c:varyColors val="0"/>
        <c:ser>
          <c:idx val="0"/>
          <c:order val="0"/>
          <c:tx>
            <c:strRef>
              <c:f>Sheet1!$A$2</c:f>
              <c:strCache>
                <c:ptCount val="1"/>
                <c:pt idx="0">
                  <c:v>Personal Mobile Networks &amp; Services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Sheet1!$B$2:$G$2</c:f>
              <c:numCache>
                <c:formatCode>_-"£"* #,##0_-;\-"£"* #,##0_-;_-"£"* "-"??_-;_-@_-</c:formatCode>
                <c:ptCount val="6"/>
                <c:pt idx="0">
                  <c:v>98</c:v>
                </c:pt>
                <c:pt idx="1">
                  <c:v>130</c:v>
                </c:pt>
                <c:pt idx="2">
                  <c:v>134</c:v>
                </c:pt>
                <c:pt idx="3">
                  <c:v>98</c:v>
                </c:pt>
                <c:pt idx="4">
                  <c:v>71</c:v>
                </c:pt>
                <c:pt idx="5" formatCode="&quot;£&quot;#,##0_);[Red]\(&quot;£&quot;#,##0\)">
                  <c:v>82</c:v>
                </c:pt>
              </c:numCache>
            </c:numRef>
          </c:val>
          <c:extLst>
            <c:ext xmlns:c16="http://schemas.microsoft.com/office/drawing/2014/chart" uri="{C3380CC4-5D6E-409C-BE32-E72D297353CC}">
              <c16:uniqueId val="{00000000-2895-4CD8-AFCF-53B600E6047D}"/>
            </c:ext>
          </c:extLst>
        </c:ser>
        <c:ser>
          <c:idx val="1"/>
          <c:order val="1"/>
          <c:tx>
            <c:strRef>
              <c:f>Sheet1!$A$3</c:f>
              <c:strCache>
                <c:ptCount val="1"/>
                <c:pt idx="0">
                  <c:v>Fixed Line Services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Sheet1!$B$3:$G$3</c:f>
              <c:numCache>
                <c:formatCode>_-"£"* #,##0_-;\-"£"* #,##0_-;_-"£"* "-"??_-;_-@_-</c:formatCode>
                <c:ptCount val="6"/>
                <c:pt idx="0">
                  <c:v>85</c:v>
                </c:pt>
                <c:pt idx="1">
                  <c:v>119</c:v>
                </c:pt>
                <c:pt idx="2">
                  <c:v>153</c:v>
                </c:pt>
                <c:pt idx="3">
                  <c:v>142</c:v>
                </c:pt>
                <c:pt idx="4">
                  <c:v>94</c:v>
                </c:pt>
                <c:pt idx="5" formatCode="&quot;£&quot;#,##0_);[Red]\(&quot;£&quot;#,##0\)">
                  <c:v>76</c:v>
                </c:pt>
              </c:numCache>
            </c:numRef>
          </c:val>
          <c:extLst>
            <c:ext xmlns:c16="http://schemas.microsoft.com/office/drawing/2014/chart" uri="{C3380CC4-5D6E-409C-BE32-E72D297353CC}">
              <c16:uniqueId val="{00000000-745A-4CBE-B793-4CE1F8D323DB}"/>
            </c:ext>
          </c:extLst>
        </c:ser>
        <c:ser>
          <c:idx val="2"/>
          <c:order val="2"/>
          <c:tx>
            <c:strRef>
              <c:f>Sheet1!$A$4</c:f>
              <c:strCache>
                <c:ptCount val="1"/>
                <c:pt idx="0">
                  <c:v>Telecoms Equipment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Sheet1!$B$4:$G$4</c:f>
              <c:numCache>
                <c:formatCode>_-"£"* #,##0_-;\-"£"* #,##0_-;_-"£"* "-"??_-;_-@_-</c:formatCode>
                <c:ptCount val="6"/>
                <c:pt idx="0">
                  <c:v>41</c:v>
                </c:pt>
                <c:pt idx="1">
                  <c:v>46</c:v>
                </c:pt>
                <c:pt idx="2">
                  <c:v>57</c:v>
                </c:pt>
                <c:pt idx="3">
                  <c:v>57</c:v>
                </c:pt>
                <c:pt idx="4">
                  <c:v>39</c:v>
                </c:pt>
                <c:pt idx="5" formatCode="&quot;£&quot;#,##0_);[Red]\(&quot;£&quot;#,##0\)">
                  <c:v>45</c:v>
                </c:pt>
              </c:numCache>
            </c:numRef>
          </c:val>
          <c:extLst>
            <c:ext xmlns:c16="http://schemas.microsoft.com/office/drawing/2014/chart" uri="{C3380CC4-5D6E-409C-BE32-E72D297353CC}">
              <c16:uniqueId val="{00000001-745A-4CBE-B793-4CE1F8D323DB}"/>
            </c:ext>
          </c:extLst>
        </c:ser>
        <c:ser>
          <c:idx val="3"/>
          <c:order val="3"/>
          <c:tx>
            <c:strRef>
              <c:f>Sheet1!$A$5</c:f>
              <c:strCache>
                <c:ptCount val="1"/>
                <c:pt idx="0">
                  <c:v>Brand Building</c:v>
                </c:pt>
              </c:strCache>
            </c:strRef>
          </c:tx>
          <c:spPr>
            <a:solidFill>
              <a:schemeClr val="accent4"/>
            </a:solidFill>
            <a:ln>
              <a:noFill/>
            </a:ln>
            <a:effectLst/>
          </c:spPr>
          <c:invertIfNegative val="0"/>
          <c:dLbls>
            <c:dLbl>
              <c:idx val="0"/>
              <c:layout>
                <c:manualLayout>
                  <c:x val="0"/>
                  <c:y val="2.976764026899469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45A-4CBE-B793-4CE1F8D323DB}"/>
                </c:ext>
              </c:extLst>
            </c:dLbl>
            <c:dLbl>
              <c:idx val="1"/>
              <c:layout>
                <c:manualLayout>
                  <c:x val="0"/>
                  <c:y val="3.0839104687343171E-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799-4A89-9901-629367464B62}"/>
                </c:ext>
              </c:extLst>
            </c:dLbl>
            <c:dLbl>
              <c:idx val="2"/>
              <c:layout>
                <c:manualLayout>
                  <c:x val="0"/>
                  <c:y val="2.645036635551540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45A-4CBE-B793-4CE1F8D323DB}"/>
                </c:ext>
              </c:extLst>
            </c:dLbl>
            <c:dLbl>
              <c:idx val="3"/>
              <c:layout>
                <c:manualLayout>
                  <c:x val="0"/>
                  <c:y val="1.17058115025594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45A-4CBE-B793-4CE1F8D323DB}"/>
                </c:ext>
              </c:extLst>
            </c:dLbl>
            <c:dLbl>
              <c:idx val="4"/>
              <c:layout>
                <c:manualLayout>
                  <c:x val="0"/>
                  <c:y val="3.333835190203754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45A-4CBE-B793-4CE1F8D323DB}"/>
                </c:ext>
              </c:extLst>
            </c:dLbl>
            <c:dLbl>
              <c:idx val="5"/>
              <c:layout>
                <c:manualLayout>
                  <c:x val="0"/>
                  <c:y val="3.9897621198440052E-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799-4A89-9901-629367464B62}"/>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Sheet1!$B$5:$G$5</c:f>
              <c:numCache>
                <c:formatCode>_-"£"* #,##0_-;\-"£"* #,##0_-;_-"£"* "-"??_-;_-@_-</c:formatCode>
                <c:ptCount val="6"/>
                <c:pt idx="0">
                  <c:v>32</c:v>
                </c:pt>
                <c:pt idx="1">
                  <c:v>19</c:v>
                </c:pt>
                <c:pt idx="2">
                  <c:v>17</c:v>
                </c:pt>
                <c:pt idx="3">
                  <c:v>22</c:v>
                </c:pt>
                <c:pt idx="4">
                  <c:v>37</c:v>
                </c:pt>
                <c:pt idx="5" formatCode="&quot;£&quot;#,##0_);[Red]\(&quot;£&quot;#,##0\)">
                  <c:v>22</c:v>
                </c:pt>
              </c:numCache>
            </c:numRef>
          </c:val>
          <c:extLst>
            <c:ext xmlns:c16="http://schemas.microsoft.com/office/drawing/2014/chart" uri="{C3380CC4-5D6E-409C-BE32-E72D297353CC}">
              <c16:uniqueId val="{00000002-745A-4CBE-B793-4CE1F8D323DB}"/>
            </c:ext>
          </c:extLst>
        </c:ser>
        <c:ser>
          <c:idx val="4"/>
          <c:order val="4"/>
          <c:tx>
            <c:strRef>
              <c:f>Sheet1!$A$6</c:f>
              <c:strCache>
                <c:ptCount val="1"/>
                <c:pt idx="0">
                  <c:v>Mobile Apps</c:v>
                </c:pt>
              </c:strCache>
            </c:strRef>
          </c:tx>
          <c:spPr>
            <a:solidFill>
              <a:schemeClr val="accent5"/>
            </a:solidFill>
            <a:ln>
              <a:noFill/>
            </a:ln>
            <a:effectLst/>
          </c:spPr>
          <c:invertIfNegative val="0"/>
          <c:dLbls>
            <c:delete val="1"/>
          </c:dLbls>
          <c:cat>
            <c:strRef>
              <c:f>Sheet1!$B$1:$G$1</c:f>
              <c:strCache>
                <c:ptCount val="6"/>
                <c:pt idx="0">
                  <c:v>2020</c:v>
                </c:pt>
                <c:pt idx="1">
                  <c:v>2021</c:v>
                </c:pt>
                <c:pt idx="2">
                  <c:v>2022</c:v>
                </c:pt>
                <c:pt idx="3">
                  <c:v>2023</c:v>
                </c:pt>
                <c:pt idx="4">
                  <c:v>2024</c:v>
                </c:pt>
                <c:pt idx="5">
                  <c:v>2025</c:v>
                </c:pt>
              </c:strCache>
            </c:strRef>
          </c:cat>
          <c:val>
            <c:numRef>
              <c:f>Sheet1!$B$6:$G$6</c:f>
              <c:numCache>
                <c:formatCode>_-"£"* #,##0_-;\-"£"* #,##0_-;_-"£"* "-"??_-;_-@_-</c:formatCode>
                <c:ptCount val="6"/>
                <c:pt idx="0">
                  <c:v>0</c:v>
                </c:pt>
                <c:pt idx="1">
                  <c:v>0</c:v>
                </c:pt>
                <c:pt idx="2">
                  <c:v>0</c:v>
                </c:pt>
                <c:pt idx="3">
                  <c:v>0</c:v>
                </c:pt>
                <c:pt idx="4">
                  <c:v>3</c:v>
                </c:pt>
                <c:pt idx="5" formatCode="&quot;£&quot;#,##0_);[Red]\(&quot;£&quot;#,##0\)">
                  <c:v>5</c:v>
                </c:pt>
              </c:numCache>
            </c:numRef>
          </c:val>
          <c:extLst>
            <c:ext xmlns:c16="http://schemas.microsoft.com/office/drawing/2014/chart" uri="{C3380CC4-5D6E-409C-BE32-E72D297353CC}">
              <c16:uniqueId val="{00000003-745A-4CBE-B793-4CE1F8D323DB}"/>
            </c:ext>
          </c:extLst>
        </c:ser>
        <c:ser>
          <c:idx val="5"/>
          <c:order val="5"/>
          <c:tx>
            <c:strRef>
              <c:f>Sheet1!$A$7</c:f>
              <c:strCache>
                <c:ptCount val="1"/>
                <c:pt idx="0">
                  <c:v>Business Telecoms</c:v>
                </c:pt>
              </c:strCache>
            </c:strRef>
          </c:tx>
          <c:spPr>
            <a:solidFill>
              <a:schemeClr val="accent6"/>
            </a:solidFill>
            <a:ln>
              <a:noFill/>
            </a:ln>
            <a:effectLst/>
          </c:spPr>
          <c:invertIfNegative val="0"/>
          <c:dLbls>
            <c:delete val="1"/>
          </c:dLbls>
          <c:cat>
            <c:strRef>
              <c:f>Sheet1!$B$1:$G$1</c:f>
              <c:strCache>
                <c:ptCount val="6"/>
                <c:pt idx="0">
                  <c:v>2020</c:v>
                </c:pt>
                <c:pt idx="1">
                  <c:v>2021</c:v>
                </c:pt>
                <c:pt idx="2">
                  <c:v>2022</c:v>
                </c:pt>
                <c:pt idx="3">
                  <c:v>2023</c:v>
                </c:pt>
                <c:pt idx="4">
                  <c:v>2024</c:v>
                </c:pt>
                <c:pt idx="5">
                  <c:v>2025</c:v>
                </c:pt>
              </c:strCache>
            </c:strRef>
          </c:cat>
          <c:val>
            <c:numRef>
              <c:f>Sheet1!$B$7:$G$7</c:f>
              <c:numCache>
                <c:formatCode>"£"#,##0_);[Red]\("£"#,##0\)</c:formatCode>
                <c:ptCount val="6"/>
                <c:pt idx="0">
                  <c:v>3</c:v>
                </c:pt>
                <c:pt idx="1">
                  <c:v>6</c:v>
                </c:pt>
                <c:pt idx="2">
                  <c:v>4</c:v>
                </c:pt>
                <c:pt idx="3">
                  <c:v>3</c:v>
                </c:pt>
                <c:pt idx="4">
                  <c:v>5</c:v>
                </c:pt>
                <c:pt idx="5">
                  <c:v>2</c:v>
                </c:pt>
              </c:numCache>
            </c:numRef>
          </c:val>
          <c:extLst>
            <c:ext xmlns:c16="http://schemas.microsoft.com/office/drawing/2014/chart" uri="{C3380CC4-5D6E-409C-BE32-E72D297353CC}">
              <c16:uniqueId val="{00000000-2799-4A89-9901-629367464B62}"/>
            </c:ext>
          </c:extLst>
        </c:ser>
        <c:dLbls>
          <c:dLblPos val="inEnd"/>
          <c:showLegendKey val="0"/>
          <c:showVal val="1"/>
          <c:showCatName val="0"/>
          <c:showSerName val="0"/>
          <c:showPercent val="0"/>
          <c:showBubbleSize val="0"/>
        </c:dLbls>
        <c:gapWidth val="150"/>
        <c:overlap val="100"/>
        <c:axId val="646226728"/>
        <c:axId val="646226400"/>
      </c:bar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dirty="0">
                    <a:solidFill>
                      <a:schemeClr val="bg2"/>
                    </a:solidFill>
                  </a:rPr>
                  <a:t>£m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728"/>
        <c:crosses val="autoZero"/>
        <c:crossBetween val="between"/>
      </c:valAx>
      <c:spPr>
        <a:noFill/>
        <a:ln>
          <a:noFill/>
        </a:ln>
        <a:effectLst/>
      </c:spPr>
    </c:plotArea>
    <c:legend>
      <c:legendPos val="b"/>
      <c:layout>
        <c:manualLayout>
          <c:xMode val="edge"/>
          <c:yMode val="edge"/>
          <c:x val="6.7927750318952804E-2"/>
          <c:y val="0.94562305530462709"/>
          <c:w val="0.88362344856511599"/>
          <c:h val="5.437694469537288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Telecoms</c:v>
                </c:pt>
              </c:strCache>
            </c:strRef>
          </c:tx>
          <c:spPr>
            <a:solidFill>
              <a:schemeClr val="accent1"/>
            </a:solidFill>
            <a:ln>
              <a:no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Sheet1!$B$2:$B$17</c:f>
              <c:numCache>
                <c:formatCode>0%</c:formatCode>
                <c:ptCount val="16"/>
                <c:pt idx="0">
                  <c:v>3.9352825142325319E-2</c:v>
                </c:pt>
                <c:pt idx="1">
                  <c:v>5.1648088551351924E-2</c:v>
                </c:pt>
                <c:pt idx="2">
                  <c:v>5.6234962366378413E-2</c:v>
                </c:pt>
                <c:pt idx="3">
                  <c:v>6.178662384390974E-2</c:v>
                </c:pt>
                <c:pt idx="4">
                  <c:v>6.0762510332520128E-2</c:v>
                </c:pt>
                <c:pt idx="5">
                  <c:v>6.1595458626745141E-2</c:v>
                </c:pt>
                <c:pt idx="6">
                  <c:v>5.457717985097426E-2</c:v>
                </c:pt>
                <c:pt idx="7">
                  <c:v>5.6606940181282067E-2</c:v>
                </c:pt>
                <c:pt idx="8">
                  <c:v>5.6175613825198631E-2</c:v>
                </c:pt>
                <c:pt idx="9">
                  <c:v>5.107457373451979E-2</c:v>
                </c:pt>
                <c:pt idx="10">
                  <c:v>5.8195328176672986E-2</c:v>
                </c:pt>
                <c:pt idx="11">
                  <c:v>5.6275104651891408E-2</c:v>
                </c:pt>
                <c:pt idx="12">
                  <c:v>6.4143116894149921E-2</c:v>
                </c:pt>
                <c:pt idx="13">
                  <c:v>6.3793626294648215E-2</c:v>
                </c:pt>
                <c:pt idx="14">
                  <c:v>5.1020937120617692E-2</c:v>
                </c:pt>
                <c:pt idx="15">
                  <c:v>4.7414956121326853E-2</c:v>
                </c:pt>
              </c:numCache>
            </c:numRef>
          </c:val>
          <c:extLst>
            <c:ext xmlns:c16="http://schemas.microsoft.com/office/drawing/2014/chart" uri="{C3380CC4-5D6E-409C-BE32-E72D297353CC}">
              <c16:uniqueId val="{00000000-1E81-4ABB-BF7F-AC8D30A4F97D}"/>
            </c:ext>
          </c:extLst>
        </c:ser>
        <c:dLbls>
          <c:showLegendKey val="0"/>
          <c:showVal val="0"/>
          <c:showCatName val="0"/>
          <c:showSerName val="0"/>
          <c:showPercent val="0"/>
          <c:showBubbleSize val="0"/>
        </c:dLbls>
        <c:axId val="601837368"/>
        <c:axId val="601842048"/>
      </c:areaChart>
      <c:catAx>
        <c:axId val="6018373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01842048"/>
        <c:crosses val="autoZero"/>
        <c:auto val="1"/>
        <c:lblAlgn val="ctr"/>
        <c:lblOffset val="100"/>
        <c:noMultiLvlLbl val="0"/>
      </c:catAx>
      <c:valAx>
        <c:axId val="601842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000" b="1" i="0" u="none" strike="noStrike" kern="1200" baseline="0">
                    <a:solidFill>
                      <a:schemeClr val="bg2"/>
                    </a:solidFill>
                    <a:latin typeface="+mn-lt"/>
                    <a:ea typeface="+mn-ea"/>
                    <a:cs typeface="+mn-cs"/>
                  </a:defRPr>
                </a:pPr>
                <a:r>
                  <a:rPr lang="en-GB"/>
                  <a:t>Share of impacts (R/W)</a:t>
                </a:r>
              </a:p>
            </c:rich>
          </c:tx>
          <c:layout>
            <c:manualLayout>
              <c:xMode val="edge"/>
              <c:yMode val="edge"/>
              <c:x val="0"/>
              <c:y val="0.26009572215346249"/>
            </c:manualLayout>
          </c:layout>
          <c:overlay val="0"/>
          <c:spPr>
            <a:noFill/>
            <a:ln>
              <a:noFill/>
            </a:ln>
            <a:effectLst/>
          </c:spPr>
          <c:txPr>
            <a:bodyPr rot="-5400000" spcFirstLastPara="1" vertOverflow="ellipsis" vert="horz" wrap="square" anchor="ctr" anchorCtr="1"/>
            <a:lstStyle/>
            <a:p>
              <a:pPr algn="ctr" rtl="0">
                <a:defRPr sz="1000" b="1" i="0" u="none" strike="noStrike" kern="1200" baseline="0">
                  <a:solidFill>
                    <a:schemeClr val="bg2"/>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01837368"/>
        <c:crosses val="autoZero"/>
        <c:crossBetween val="midCat"/>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2"/>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areaChart>
        <c:grouping val="percentStacked"/>
        <c:varyColors val="0"/>
        <c:ser>
          <c:idx val="0"/>
          <c:order val="0"/>
          <c:tx>
            <c:strRef>
              <c:f>Sheet1!$B$1</c:f>
              <c:strCache>
                <c:ptCount val="1"/>
                <c:pt idx="0">
                  <c:v>EE</c:v>
                </c:pt>
              </c:strCache>
            </c:strRef>
          </c:tx>
          <c:spPr>
            <a:solidFill>
              <a:schemeClr val="accent1">
                <a:shade val="42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Sheet1!$B$2:$B$17</c:f>
              <c:numCache>
                <c:formatCode>0</c:formatCode>
                <c:ptCount val="16"/>
                <c:pt idx="0">
                  <c:v>3087.9229869999999</c:v>
                </c:pt>
                <c:pt idx="1">
                  <c:v>783.60541000000001</c:v>
                </c:pt>
                <c:pt idx="2">
                  <c:v>688.32783119999999</c:v>
                </c:pt>
                <c:pt idx="3">
                  <c:v>2605.9909610999998</c:v>
                </c:pt>
                <c:pt idx="4">
                  <c:v>2266.4815983000003</c:v>
                </c:pt>
                <c:pt idx="5">
                  <c:v>1584.3468614000001</c:v>
                </c:pt>
                <c:pt idx="6">
                  <c:v>876.17809036999995</c:v>
                </c:pt>
                <c:pt idx="7">
                  <c:v>1242.3018818</c:v>
                </c:pt>
                <c:pt idx="8">
                  <c:v>2336.1912610999998</c:v>
                </c:pt>
                <c:pt idx="9">
                  <c:v>2309.6548269999998</c:v>
                </c:pt>
                <c:pt idx="10">
                  <c:v>4537.6371727299993</c:v>
                </c:pt>
                <c:pt idx="11">
                  <c:v>4092.2034865000001</c:v>
                </c:pt>
                <c:pt idx="12">
                  <c:v>6883.0448468999994</c:v>
                </c:pt>
                <c:pt idx="13">
                  <c:v>5332.4585176999999</c:v>
                </c:pt>
                <c:pt idx="14">
                  <c:v>8368.5272249999998</c:v>
                </c:pt>
                <c:pt idx="15">
                  <c:v>6088.5301811999998</c:v>
                </c:pt>
              </c:numCache>
            </c:numRef>
          </c:val>
          <c:extLst>
            <c:ext xmlns:c16="http://schemas.microsoft.com/office/drawing/2014/chart" uri="{C3380CC4-5D6E-409C-BE32-E72D297353CC}">
              <c16:uniqueId val="{00000000-1264-4727-A39E-2C263128A445}"/>
            </c:ext>
          </c:extLst>
        </c:ser>
        <c:ser>
          <c:idx val="1"/>
          <c:order val="1"/>
          <c:tx>
            <c:strRef>
              <c:f>Sheet1!$C$1</c:f>
              <c:strCache>
                <c:ptCount val="1"/>
                <c:pt idx="0">
                  <c:v>Vodafone</c:v>
                </c:pt>
              </c:strCache>
            </c:strRef>
          </c:tx>
          <c:spPr>
            <a:solidFill>
              <a:schemeClr val="accent1">
                <a:shade val="55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Sheet1!$C$2:$C$17</c:f>
              <c:numCache>
                <c:formatCode>0</c:formatCode>
                <c:ptCount val="16"/>
                <c:pt idx="0">
                  <c:v>2044.551833</c:v>
                </c:pt>
                <c:pt idx="1">
                  <c:v>3044.7396955999998</c:v>
                </c:pt>
                <c:pt idx="2">
                  <c:v>3175.9575949</c:v>
                </c:pt>
                <c:pt idx="3">
                  <c:v>2173.4168156000001</c:v>
                </c:pt>
                <c:pt idx="4">
                  <c:v>2974.8197209</c:v>
                </c:pt>
                <c:pt idx="5">
                  <c:v>3195.9776205999997</c:v>
                </c:pt>
                <c:pt idx="6">
                  <c:v>4054.3150686999998</c:v>
                </c:pt>
                <c:pt idx="7">
                  <c:v>3579.8299921999997</c:v>
                </c:pt>
                <c:pt idx="8">
                  <c:v>2992.1820951999998</c:v>
                </c:pt>
                <c:pt idx="9">
                  <c:v>3597.5851210000001</c:v>
                </c:pt>
                <c:pt idx="10">
                  <c:v>5956.2091353999995</c:v>
                </c:pt>
                <c:pt idx="11">
                  <c:v>3953.0408710000002</c:v>
                </c:pt>
                <c:pt idx="12">
                  <c:v>4175.0137599999998</c:v>
                </c:pt>
                <c:pt idx="13">
                  <c:v>3768.1265773</c:v>
                </c:pt>
                <c:pt idx="14">
                  <c:v>2827.8398901</c:v>
                </c:pt>
                <c:pt idx="15">
                  <c:v>2939.0608643999999</c:v>
                </c:pt>
              </c:numCache>
            </c:numRef>
          </c:val>
          <c:extLst>
            <c:ext xmlns:c16="http://schemas.microsoft.com/office/drawing/2014/chart" uri="{C3380CC4-5D6E-409C-BE32-E72D297353CC}">
              <c16:uniqueId val="{00000001-1264-4727-A39E-2C263128A445}"/>
            </c:ext>
          </c:extLst>
        </c:ser>
        <c:ser>
          <c:idx val="2"/>
          <c:order val="2"/>
          <c:tx>
            <c:strRef>
              <c:f>Sheet1!$D$1</c:f>
              <c:strCache>
                <c:ptCount val="1"/>
                <c:pt idx="0">
                  <c:v>Three</c:v>
                </c:pt>
              </c:strCache>
            </c:strRef>
          </c:tx>
          <c:spPr>
            <a:solidFill>
              <a:schemeClr val="accent1">
                <a:shade val="68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Sheet1!$D$2:$D$17</c:f>
              <c:numCache>
                <c:formatCode>0</c:formatCode>
                <c:ptCount val="16"/>
                <c:pt idx="0">
                  <c:v>1655.2045000000001</c:v>
                </c:pt>
                <c:pt idx="1">
                  <c:v>2473.1441500000001</c:v>
                </c:pt>
                <c:pt idx="2">
                  <c:v>2053.9713000000002</c:v>
                </c:pt>
                <c:pt idx="3">
                  <c:v>2846.983107</c:v>
                </c:pt>
                <c:pt idx="4">
                  <c:v>1167.4634000000001</c:v>
                </c:pt>
                <c:pt idx="5">
                  <c:v>1369.9006615000001</c:v>
                </c:pt>
                <c:pt idx="6">
                  <c:v>502.17422699999997</c:v>
                </c:pt>
                <c:pt idx="7">
                  <c:v>318.25840499999998</c:v>
                </c:pt>
                <c:pt idx="8">
                  <c:v>1344.567734</c:v>
                </c:pt>
                <c:pt idx="9">
                  <c:v>961.841048</c:v>
                </c:pt>
                <c:pt idx="10">
                  <c:v>1506.679445</c:v>
                </c:pt>
                <c:pt idx="11">
                  <c:v>2373.3597639999998</c:v>
                </c:pt>
                <c:pt idx="12">
                  <c:v>2471.8097177</c:v>
                </c:pt>
                <c:pt idx="13">
                  <c:v>3218.5272670999998</c:v>
                </c:pt>
                <c:pt idx="14">
                  <c:v>3045.2844954000002</c:v>
                </c:pt>
                <c:pt idx="15">
                  <c:v>2796.4734416000001</c:v>
                </c:pt>
              </c:numCache>
            </c:numRef>
          </c:val>
          <c:extLst>
            <c:ext xmlns:c16="http://schemas.microsoft.com/office/drawing/2014/chart" uri="{C3380CC4-5D6E-409C-BE32-E72D297353CC}">
              <c16:uniqueId val="{00000002-1264-4727-A39E-2C263128A445}"/>
            </c:ext>
          </c:extLst>
        </c:ser>
        <c:ser>
          <c:idx val="3"/>
          <c:order val="3"/>
          <c:tx>
            <c:strRef>
              <c:f>Sheet1!$E$1</c:f>
              <c:strCache>
                <c:ptCount val="1"/>
                <c:pt idx="0">
                  <c:v>Virgin Media O2</c:v>
                </c:pt>
              </c:strCache>
            </c:strRef>
          </c:tx>
          <c:spPr>
            <a:solidFill>
              <a:schemeClr val="accent1">
                <a:shade val="80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Sheet1!$E$2:$E$17</c:f>
              <c:numCache>
                <c:formatCode>0</c:formatCode>
                <c:ptCount val="16"/>
                <c:pt idx="0">
                  <c:v>4440.4255743999993</c:v>
                </c:pt>
                <c:pt idx="1">
                  <c:v>4395.9656676000004</c:v>
                </c:pt>
                <c:pt idx="2">
                  <c:v>4161.4572072000001</c:v>
                </c:pt>
                <c:pt idx="3">
                  <c:v>3793.6779646999998</c:v>
                </c:pt>
                <c:pt idx="4">
                  <c:v>2394.0001626999997</c:v>
                </c:pt>
                <c:pt idx="5">
                  <c:v>3466.9146923000003</c:v>
                </c:pt>
                <c:pt idx="6">
                  <c:v>1161.5413000000001</c:v>
                </c:pt>
                <c:pt idx="7">
                  <c:v>1790.1159705</c:v>
                </c:pt>
                <c:pt idx="8">
                  <c:v>2135.6457851</c:v>
                </c:pt>
                <c:pt idx="9">
                  <c:v>2190.1899619999999</c:v>
                </c:pt>
                <c:pt idx="10">
                  <c:v>4018.7419020000002</c:v>
                </c:pt>
                <c:pt idx="11">
                  <c:v>3495.5869558000004</c:v>
                </c:pt>
                <c:pt idx="12">
                  <c:v>2670.8507269000002</c:v>
                </c:pt>
                <c:pt idx="13">
                  <c:v>2153.8019983000004</c:v>
                </c:pt>
                <c:pt idx="14">
                  <c:v>2312.723191</c:v>
                </c:pt>
                <c:pt idx="15">
                  <c:v>2375.4675085999997</c:v>
                </c:pt>
              </c:numCache>
            </c:numRef>
          </c:val>
          <c:extLst>
            <c:ext xmlns:c16="http://schemas.microsoft.com/office/drawing/2014/chart" uri="{C3380CC4-5D6E-409C-BE32-E72D297353CC}">
              <c16:uniqueId val="{00000003-1264-4727-A39E-2C263128A445}"/>
            </c:ext>
          </c:extLst>
        </c:ser>
        <c:ser>
          <c:idx val="4"/>
          <c:order val="4"/>
          <c:tx>
            <c:strRef>
              <c:f>Sheet1!$F$1</c:f>
              <c:strCache>
                <c:ptCount val="1"/>
                <c:pt idx="0">
                  <c:v>Sky</c:v>
                </c:pt>
              </c:strCache>
            </c:strRef>
          </c:tx>
          <c:spPr>
            <a:solidFill>
              <a:schemeClr val="accent1">
                <a:shade val="93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Sheet1!$F$2:$F$17</c:f>
              <c:numCache>
                <c:formatCode>0</c:formatCode>
                <c:ptCount val="16"/>
                <c:pt idx="0">
                  <c:v>140.70700600000001</c:v>
                </c:pt>
                <c:pt idx="1">
                  <c:v>3733.3906035</c:v>
                </c:pt>
                <c:pt idx="2">
                  <c:v>3656.6614663</c:v>
                </c:pt>
                <c:pt idx="3">
                  <c:v>9794.3779886000011</c:v>
                </c:pt>
                <c:pt idx="4">
                  <c:v>9630.7049952000016</c:v>
                </c:pt>
                <c:pt idx="5">
                  <c:v>9817.2638732999985</c:v>
                </c:pt>
                <c:pt idx="6">
                  <c:v>9005.2401913700014</c:v>
                </c:pt>
                <c:pt idx="7">
                  <c:v>9421.1383251000007</c:v>
                </c:pt>
                <c:pt idx="8">
                  <c:v>7004.6048676999999</c:v>
                </c:pt>
                <c:pt idx="9">
                  <c:v>7577.5917890000001</c:v>
                </c:pt>
                <c:pt idx="10">
                  <c:v>7592.7625733999994</c:v>
                </c:pt>
                <c:pt idx="11">
                  <c:v>5852.9653701000007</c:v>
                </c:pt>
                <c:pt idx="12">
                  <c:v>3947.8492643000004</c:v>
                </c:pt>
                <c:pt idx="13">
                  <c:v>4715.5874791000006</c:v>
                </c:pt>
                <c:pt idx="14">
                  <c:v>3345.1795901</c:v>
                </c:pt>
                <c:pt idx="15">
                  <c:v>2073.0882446999999</c:v>
                </c:pt>
              </c:numCache>
            </c:numRef>
          </c:val>
          <c:extLst>
            <c:ext xmlns:c16="http://schemas.microsoft.com/office/drawing/2014/chart" uri="{C3380CC4-5D6E-409C-BE32-E72D297353CC}">
              <c16:uniqueId val="{00000004-1264-4727-A39E-2C263128A445}"/>
            </c:ext>
          </c:extLst>
        </c:ser>
        <c:ser>
          <c:idx val="5"/>
          <c:order val="5"/>
          <c:tx>
            <c:strRef>
              <c:f>Sheet1!$G$1</c:f>
              <c:strCache>
                <c:ptCount val="1"/>
                <c:pt idx="0">
                  <c:v>Virgin Media</c:v>
                </c:pt>
              </c:strCache>
            </c:strRef>
          </c:tx>
          <c:spPr>
            <a:solidFill>
              <a:schemeClr val="accent1">
                <a:tint val="94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Sheet1!$G$2:$G$17</c:f>
              <c:numCache>
                <c:formatCode>0</c:formatCode>
                <c:ptCount val="16"/>
                <c:pt idx="0">
                  <c:v>12.70886</c:v>
                </c:pt>
                <c:pt idx="1">
                  <c:v>3166.1550133000001</c:v>
                </c:pt>
                <c:pt idx="2">
                  <c:v>2955.3237288999999</c:v>
                </c:pt>
                <c:pt idx="3">
                  <c:v>3344.8501869000002</c:v>
                </c:pt>
                <c:pt idx="4">
                  <c:v>3831.0000636</c:v>
                </c:pt>
                <c:pt idx="5">
                  <c:v>3068.1293249</c:v>
                </c:pt>
                <c:pt idx="6">
                  <c:v>2912.035194</c:v>
                </c:pt>
                <c:pt idx="7">
                  <c:v>3409.1000116999999</c:v>
                </c:pt>
                <c:pt idx="8">
                  <c:v>4649.7634600000001</c:v>
                </c:pt>
                <c:pt idx="9">
                  <c:v>4603.5485122999999</c:v>
                </c:pt>
                <c:pt idx="10">
                  <c:v>5168.7201592000001</c:v>
                </c:pt>
                <c:pt idx="11">
                  <c:v>5263.2202693999998</c:v>
                </c:pt>
                <c:pt idx="12">
                  <c:v>3723.5364345300004</c:v>
                </c:pt>
                <c:pt idx="13">
                  <c:v>4108.5718155000004</c:v>
                </c:pt>
                <c:pt idx="14">
                  <c:v>2076.9428050000001</c:v>
                </c:pt>
                <c:pt idx="15">
                  <c:v>1896.6037914000001</c:v>
                </c:pt>
              </c:numCache>
            </c:numRef>
          </c:val>
          <c:extLst>
            <c:ext xmlns:c16="http://schemas.microsoft.com/office/drawing/2014/chart" uri="{C3380CC4-5D6E-409C-BE32-E72D297353CC}">
              <c16:uniqueId val="{00000005-1264-4727-A39E-2C263128A445}"/>
            </c:ext>
          </c:extLst>
        </c:ser>
        <c:ser>
          <c:idx val="6"/>
          <c:order val="6"/>
          <c:tx>
            <c:strRef>
              <c:f>Sheet1!$H$1</c:f>
              <c:strCache>
                <c:ptCount val="1"/>
                <c:pt idx="0">
                  <c:v>Samsung</c:v>
                </c:pt>
              </c:strCache>
            </c:strRef>
          </c:tx>
          <c:spPr>
            <a:solidFill>
              <a:schemeClr val="accent1">
                <a:tint val="81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Sheet1!$H$2:$H$17</c:f>
              <c:numCache>
                <c:formatCode>0</c:formatCode>
                <c:ptCount val="16"/>
                <c:pt idx="0">
                  <c:v>978.60053300000004</c:v>
                </c:pt>
                <c:pt idx="1">
                  <c:v>1491.298286</c:v>
                </c:pt>
                <c:pt idx="2">
                  <c:v>2891.3755000000001</c:v>
                </c:pt>
                <c:pt idx="3">
                  <c:v>2234.5377290000001</c:v>
                </c:pt>
                <c:pt idx="4">
                  <c:v>1744.849046</c:v>
                </c:pt>
                <c:pt idx="5">
                  <c:v>2737.4958150000002</c:v>
                </c:pt>
                <c:pt idx="6">
                  <c:v>3634.7437749999999</c:v>
                </c:pt>
                <c:pt idx="7">
                  <c:v>5964.6522199999999</c:v>
                </c:pt>
                <c:pt idx="8">
                  <c:v>3392.5636800000002</c:v>
                </c:pt>
                <c:pt idx="9">
                  <c:v>2442.4164999999998</c:v>
                </c:pt>
                <c:pt idx="10">
                  <c:v>4415.7246265000003</c:v>
                </c:pt>
                <c:pt idx="11">
                  <c:v>3020.2786353000001</c:v>
                </c:pt>
                <c:pt idx="12">
                  <c:v>2836.4228211300001</c:v>
                </c:pt>
                <c:pt idx="13">
                  <c:v>2054.8323835000001</c:v>
                </c:pt>
                <c:pt idx="14">
                  <c:v>1179.8300552999999</c:v>
                </c:pt>
                <c:pt idx="15">
                  <c:v>1810.2061173</c:v>
                </c:pt>
              </c:numCache>
            </c:numRef>
          </c:val>
          <c:extLst>
            <c:ext xmlns:c16="http://schemas.microsoft.com/office/drawing/2014/chart" uri="{C3380CC4-5D6E-409C-BE32-E72D297353CC}">
              <c16:uniqueId val="{00000006-1264-4727-A39E-2C263128A445}"/>
            </c:ext>
          </c:extLst>
        </c:ser>
        <c:ser>
          <c:idx val="7"/>
          <c:order val="7"/>
          <c:tx>
            <c:strRef>
              <c:f>Sheet1!$I$1</c:f>
              <c:strCache>
                <c:ptCount val="1"/>
                <c:pt idx="0">
                  <c:v>Apple</c:v>
                </c:pt>
              </c:strCache>
            </c:strRef>
          </c:tx>
          <c:spPr>
            <a:solidFill>
              <a:schemeClr val="accent1">
                <a:tint val="69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Sheet1!$I$2:$I$17</c:f>
              <c:numCache>
                <c:formatCode>0</c:formatCode>
                <c:ptCount val="16"/>
                <c:pt idx="0">
                  <c:v>2572.2908000000002</c:v>
                </c:pt>
                <c:pt idx="1">
                  <c:v>2531.0871000000002</c:v>
                </c:pt>
                <c:pt idx="2">
                  <c:v>2684.4402</c:v>
                </c:pt>
                <c:pt idx="3">
                  <c:v>2703.1965</c:v>
                </c:pt>
                <c:pt idx="4">
                  <c:v>2159.9263000000001</c:v>
                </c:pt>
                <c:pt idx="5">
                  <c:v>1161.8742850000001</c:v>
                </c:pt>
                <c:pt idx="6">
                  <c:v>1795.66572</c:v>
                </c:pt>
                <c:pt idx="7">
                  <c:v>1816.494725</c:v>
                </c:pt>
                <c:pt idx="8">
                  <c:v>2141.3182000000002</c:v>
                </c:pt>
                <c:pt idx="9">
                  <c:v>1933.9353000000001</c:v>
                </c:pt>
                <c:pt idx="10">
                  <c:v>1796.7882549999999</c:v>
                </c:pt>
                <c:pt idx="11">
                  <c:v>1311.2958000000001</c:v>
                </c:pt>
                <c:pt idx="12">
                  <c:v>1061.7753</c:v>
                </c:pt>
                <c:pt idx="13">
                  <c:v>1210.9969000000001</c:v>
                </c:pt>
                <c:pt idx="14">
                  <c:v>926.69889999999998</c:v>
                </c:pt>
                <c:pt idx="15">
                  <c:v>645.23469999999998</c:v>
                </c:pt>
              </c:numCache>
            </c:numRef>
          </c:val>
          <c:extLst>
            <c:ext xmlns:c16="http://schemas.microsoft.com/office/drawing/2014/chart" uri="{C3380CC4-5D6E-409C-BE32-E72D297353CC}">
              <c16:uniqueId val="{00000007-1264-4727-A39E-2C263128A445}"/>
            </c:ext>
          </c:extLst>
        </c:ser>
        <c:ser>
          <c:idx val="8"/>
          <c:order val="8"/>
          <c:tx>
            <c:strRef>
              <c:f>Sheet1!$J$1</c:f>
              <c:strCache>
                <c:ptCount val="1"/>
                <c:pt idx="0">
                  <c:v>BT</c:v>
                </c:pt>
              </c:strCache>
            </c:strRef>
          </c:tx>
          <c:spPr>
            <a:solidFill>
              <a:schemeClr val="accent1">
                <a:tint val="56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Sheet1!$J$2:$J$17</c:f>
              <c:numCache>
                <c:formatCode>0</c:formatCode>
                <c:ptCount val="16"/>
                <c:pt idx="0">
                  <c:v>8365.044010399999</c:v>
                </c:pt>
                <c:pt idx="1">
                  <c:v>12944.1135197</c:v>
                </c:pt>
                <c:pt idx="2">
                  <c:v>15703.970757499999</c:v>
                </c:pt>
                <c:pt idx="3">
                  <c:v>11405.840713700001</c:v>
                </c:pt>
                <c:pt idx="4">
                  <c:v>11677.418622200001</c:v>
                </c:pt>
                <c:pt idx="5">
                  <c:v>12784.2602126</c:v>
                </c:pt>
                <c:pt idx="6">
                  <c:v>15532.04355803</c:v>
                </c:pt>
                <c:pt idx="7">
                  <c:v>14007.107580700002</c:v>
                </c:pt>
                <c:pt idx="8">
                  <c:v>13639.541849400001</c:v>
                </c:pt>
                <c:pt idx="9">
                  <c:v>10007.3896766</c:v>
                </c:pt>
                <c:pt idx="10">
                  <c:v>7908.0006970000004</c:v>
                </c:pt>
                <c:pt idx="11">
                  <c:v>6279.5298746000008</c:v>
                </c:pt>
                <c:pt idx="12">
                  <c:v>6266.5941329999996</c:v>
                </c:pt>
                <c:pt idx="13">
                  <c:v>6552.7955923999998</c:v>
                </c:pt>
                <c:pt idx="14">
                  <c:v>1236.0627750000001</c:v>
                </c:pt>
                <c:pt idx="15">
                  <c:v>641.68529999999998</c:v>
                </c:pt>
              </c:numCache>
            </c:numRef>
          </c:val>
          <c:extLst>
            <c:ext xmlns:c16="http://schemas.microsoft.com/office/drawing/2014/chart" uri="{C3380CC4-5D6E-409C-BE32-E72D297353CC}">
              <c16:uniqueId val="{00000008-1264-4727-A39E-2C263128A445}"/>
            </c:ext>
          </c:extLst>
        </c:ser>
        <c:ser>
          <c:idx val="9"/>
          <c:order val="9"/>
          <c:tx>
            <c:strRef>
              <c:f>Sheet1!$K$1</c:f>
              <c:strCache>
                <c:ptCount val="1"/>
                <c:pt idx="0">
                  <c:v>TalkTalk</c:v>
                </c:pt>
              </c:strCache>
            </c:strRef>
          </c:tx>
          <c:spPr>
            <a:solidFill>
              <a:schemeClr val="accent1">
                <a:tint val="43000"/>
              </a:schemeClr>
            </a:solidFill>
            <a:ln w="254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Sheet1!$K$2:$K$17</c:f>
              <c:numCache>
                <c:formatCode>0</c:formatCode>
                <c:ptCount val="16"/>
                <c:pt idx="0">
                  <c:v>15.4528</c:v>
                </c:pt>
                <c:pt idx="1">
                  <c:v>1350.7526</c:v>
                </c:pt>
                <c:pt idx="2">
                  <c:v>2573.7511</c:v>
                </c:pt>
                <c:pt idx="3">
                  <c:v>4813.1592036000002</c:v>
                </c:pt>
                <c:pt idx="4">
                  <c:v>2860.3940928000002</c:v>
                </c:pt>
                <c:pt idx="5">
                  <c:v>2262.1416686999996</c:v>
                </c:pt>
                <c:pt idx="6">
                  <c:v>1736.7843366</c:v>
                </c:pt>
                <c:pt idx="7">
                  <c:v>2301.0295428000004</c:v>
                </c:pt>
                <c:pt idx="8">
                  <c:v>2322.2285000000002</c:v>
                </c:pt>
                <c:pt idx="9">
                  <c:v>2334.0695529</c:v>
                </c:pt>
                <c:pt idx="10">
                  <c:v>2087.6792099999998</c:v>
                </c:pt>
                <c:pt idx="11">
                  <c:v>2066.7888130000001</c:v>
                </c:pt>
                <c:pt idx="12">
                  <c:v>2132.1923999999999</c:v>
                </c:pt>
                <c:pt idx="13">
                  <c:v>947.53660000000002</c:v>
                </c:pt>
                <c:pt idx="14">
                  <c:v>203.90884540000002</c:v>
                </c:pt>
                <c:pt idx="15">
                  <c:v>0</c:v>
                </c:pt>
              </c:numCache>
            </c:numRef>
          </c:val>
          <c:extLst>
            <c:ext xmlns:c16="http://schemas.microsoft.com/office/drawing/2014/chart" uri="{C3380CC4-5D6E-409C-BE32-E72D297353CC}">
              <c16:uniqueId val="{00000009-1264-4727-A39E-2C263128A445}"/>
            </c:ext>
          </c:extLst>
        </c:ser>
        <c:dLbls>
          <c:showLegendKey val="0"/>
          <c:showVal val="0"/>
          <c:showCatName val="0"/>
          <c:showSerName val="0"/>
          <c:showPercent val="0"/>
          <c:showBubbleSize val="0"/>
        </c:dLbls>
        <c:axId val="1254446040"/>
        <c:axId val="1254447120"/>
      </c:areaChart>
      <c:catAx>
        <c:axId val="12544460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7120"/>
        <c:crosses val="autoZero"/>
        <c:auto val="1"/>
        <c:lblAlgn val="ctr"/>
        <c:lblOffset val="100"/>
        <c:noMultiLvlLbl val="0"/>
      </c:catAx>
      <c:valAx>
        <c:axId val="1254447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GB"/>
                  <a:t>Share of impacts (R/W)</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6040"/>
        <c:crosses val="autoZero"/>
        <c:crossBetween val="midCat"/>
      </c:valAx>
      <c:spPr>
        <a:noFill/>
        <a:ln>
          <a:noFill/>
        </a:ln>
        <a:effectLst/>
      </c:spPr>
    </c:plotArea>
    <c:legend>
      <c:legendPos val="r"/>
      <c:layout>
        <c:manualLayout>
          <c:xMode val="edge"/>
          <c:yMode val="edge"/>
          <c:x val="0.90272467566084214"/>
          <c:y val="2.5138675087322811E-2"/>
          <c:w val="9.055267500128146E-2"/>
          <c:h val="0.82506469908044711"/>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w="22225">
      <a:solidFill>
        <a:schemeClr val="bg1"/>
      </a:solidFill>
    </a:ln>
    <a:effectLst/>
  </c:spPr>
  <c:txPr>
    <a:bodyPr/>
    <a:lstStyle/>
    <a:p>
      <a:pPr>
        <a:defRPr sz="1000" b="1"/>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Q1</c:v>
                </c:pt>
              </c:strCache>
            </c:strRef>
          </c:tx>
          <c:spPr>
            <a:solidFill>
              <a:schemeClr val="accent1"/>
            </a:solidFill>
            <a:ln>
              <a:noFill/>
            </a:ln>
            <a:effectLst/>
          </c:spPr>
          <c:invertIfNegative val="0"/>
          <c:cat>
            <c:strRef>
              <c:f>Sheet1!$A$2:$A$11</c:f>
              <c:strCache>
                <c:ptCount val="10"/>
                <c:pt idx="0">
                  <c:v> EE </c:v>
                </c:pt>
                <c:pt idx="1">
                  <c:v> Vodafone </c:v>
                </c:pt>
                <c:pt idx="2">
                  <c:v> Three </c:v>
                </c:pt>
                <c:pt idx="3">
                  <c:v> Virgin Media O2 </c:v>
                </c:pt>
                <c:pt idx="4">
                  <c:v> Sky </c:v>
                </c:pt>
                <c:pt idx="5">
                  <c:v> Google </c:v>
                </c:pt>
                <c:pt idx="6">
                  <c:v> Virgin Media </c:v>
                </c:pt>
                <c:pt idx="7">
                  <c:v> Samsung </c:v>
                </c:pt>
                <c:pt idx="8">
                  <c:v> Tesco Stores </c:v>
                </c:pt>
                <c:pt idx="9">
                  <c:v> Lebara </c:v>
                </c:pt>
              </c:strCache>
            </c:strRef>
          </c:cat>
          <c:val>
            <c:numRef>
              <c:f>Sheet1!$B$2:$B$11</c:f>
              <c:numCache>
                <c:formatCode>_-* #,##0_-;\-* #,##0_-;_-* "-"??_-;_-@_-</c:formatCode>
                <c:ptCount val="10"/>
                <c:pt idx="0">
                  <c:v>1687</c:v>
                </c:pt>
                <c:pt idx="1">
                  <c:v>570</c:v>
                </c:pt>
                <c:pt idx="2">
                  <c:v>636</c:v>
                </c:pt>
                <c:pt idx="3">
                  <c:v>277</c:v>
                </c:pt>
                <c:pt idx="4">
                  <c:v>643</c:v>
                </c:pt>
                <c:pt idx="5">
                  <c:v>484</c:v>
                </c:pt>
                <c:pt idx="6">
                  <c:v>582</c:v>
                </c:pt>
                <c:pt idx="7">
                  <c:v>343</c:v>
                </c:pt>
                <c:pt idx="8">
                  <c:v>377</c:v>
                </c:pt>
                <c:pt idx="9">
                  <c:v>286</c:v>
                </c:pt>
              </c:numCache>
            </c:numRef>
          </c:val>
          <c:extLst>
            <c:ext xmlns:c16="http://schemas.microsoft.com/office/drawing/2014/chart" uri="{C3380CC4-5D6E-409C-BE32-E72D297353CC}">
              <c16:uniqueId val="{00000000-A7AF-4119-A894-5AE2D2DC94AB}"/>
            </c:ext>
          </c:extLst>
        </c:ser>
        <c:ser>
          <c:idx val="1"/>
          <c:order val="1"/>
          <c:tx>
            <c:strRef>
              <c:f>Sheet1!$C$1</c:f>
              <c:strCache>
                <c:ptCount val="1"/>
                <c:pt idx="0">
                  <c:v>Q2</c:v>
                </c:pt>
              </c:strCache>
            </c:strRef>
          </c:tx>
          <c:spPr>
            <a:solidFill>
              <a:schemeClr val="accent2"/>
            </a:solidFill>
            <a:ln>
              <a:noFill/>
            </a:ln>
            <a:effectLst/>
          </c:spPr>
          <c:invertIfNegative val="0"/>
          <c:cat>
            <c:strRef>
              <c:f>Sheet1!$A$2:$A$11</c:f>
              <c:strCache>
                <c:ptCount val="10"/>
                <c:pt idx="0">
                  <c:v> EE </c:v>
                </c:pt>
                <c:pt idx="1">
                  <c:v> Vodafone </c:v>
                </c:pt>
                <c:pt idx="2">
                  <c:v> Three </c:v>
                </c:pt>
                <c:pt idx="3">
                  <c:v> Virgin Media O2 </c:v>
                </c:pt>
                <c:pt idx="4">
                  <c:v> Sky </c:v>
                </c:pt>
                <c:pt idx="5">
                  <c:v> Google </c:v>
                </c:pt>
                <c:pt idx="6">
                  <c:v> Virgin Media </c:v>
                </c:pt>
                <c:pt idx="7">
                  <c:v> Samsung </c:v>
                </c:pt>
                <c:pt idx="8">
                  <c:v> Tesco Stores </c:v>
                </c:pt>
                <c:pt idx="9">
                  <c:v> Lebara </c:v>
                </c:pt>
              </c:strCache>
            </c:strRef>
          </c:cat>
          <c:val>
            <c:numRef>
              <c:f>Sheet1!$C$2:$C$11</c:f>
              <c:numCache>
                <c:formatCode>_-* #,##0_-;\-* #,##0_-;_-* "-"??_-;_-@_-</c:formatCode>
                <c:ptCount val="10"/>
                <c:pt idx="0">
                  <c:v>1484</c:v>
                </c:pt>
                <c:pt idx="1">
                  <c:v>832</c:v>
                </c:pt>
                <c:pt idx="2">
                  <c:v>1008</c:v>
                </c:pt>
                <c:pt idx="3">
                  <c:v>825</c:v>
                </c:pt>
                <c:pt idx="4">
                  <c:v>438</c:v>
                </c:pt>
                <c:pt idx="5">
                  <c:v>314</c:v>
                </c:pt>
                <c:pt idx="6">
                  <c:v>307</c:v>
                </c:pt>
                <c:pt idx="7">
                  <c:v>518</c:v>
                </c:pt>
                <c:pt idx="8">
                  <c:v>519</c:v>
                </c:pt>
                <c:pt idx="9">
                  <c:v>311</c:v>
                </c:pt>
              </c:numCache>
            </c:numRef>
          </c:val>
          <c:extLst>
            <c:ext xmlns:c16="http://schemas.microsoft.com/office/drawing/2014/chart" uri="{C3380CC4-5D6E-409C-BE32-E72D297353CC}">
              <c16:uniqueId val="{00000001-A7AF-4119-A894-5AE2D2DC94AB}"/>
            </c:ext>
          </c:extLst>
        </c:ser>
        <c:ser>
          <c:idx val="2"/>
          <c:order val="2"/>
          <c:tx>
            <c:strRef>
              <c:f>Sheet1!$D$1</c:f>
              <c:strCache>
                <c:ptCount val="1"/>
                <c:pt idx="0">
                  <c:v>Q3</c:v>
                </c:pt>
              </c:strCache>
            </c:strRef>
          </c:tx>
          <c:spPr>
            <a:solidFill>
              <a:schemeClr val="accent3"/>
            </a:solidFill>
            <a:ln>
              <a:noFill/>
            </a:ln>
            <a:effectLst/>
          </c:spPr>
          <c:invertIfNegative val="0"/>
          <c:cat>
            <c:strRef>
              <c:f>Sheet1!$A$2:$A$11</c:f>
              <c:strCache>
                <c:ptCount val="10"/>
                <c:pt idx="0">
                  <c:v> EE </c:v>
                </c:pt>
                <c:pt idx="1">
                  <c:v> Vodafone </c:v>
                </c:pt>
                <c:pt idx="2">
                  <c:v> Three </c:v>
                </c:pt>
                <c:pt idx="3">
                  <c:v> Virgin Media O2 </c:v>
                </c:pt>
                <c:pt idx="4">
                  <c:v> Sky </c:v>
                </c:pt>
                <c:pt idx="5">
                  <c:v> Google </c:v>
                </c:pt>
                <c:pt idx="6">
                  <c:v> Virgin Media </c:v>
                </c:pt>
                <c:pt idx="7">
                  <c:v> Samsung </c:v>
                </c:pt>
                <c:pt idx="8">
                  <c:v> Tesco Stores </c:v>
                </c:pt>
                <c:pt idx="9">
                  <c:v> Lebara </c:v>
                </c:pt>
              </c:strCache>
            </c:strRef>
          </c:cat>
          <c:val>
            <c:numRef>
              <c:f>Sheet1!$D$2:$D$11</c:f>
              <c:numCache>
                <c:formatCode>_-* #,##0_-;\-* #,##0_-;_-* "-"??_-;_-@_-</c:formatCode>
                <c:ptCount val="10"/>
                <c:pt idx="0">
                  <c:v>1265</c:v>
                </c:pt>
                <c:pt idx="1">
                  <c:v>781</c:v>
                </c:pt>
                <c:pt idx="2">
                  <c:v>770</c:v>
                </c:pt>
                <c:pt idx="3">
                  <c:v>609</c:v>
                </c:pt>
                <c:pt idx="4">
                  <c:v>471</c:v>
                </c:pt>
                <c:pt idx="5">
                  <c:v>521</c:v>
                </c:pt>
                <c:pt idx="6">
                  <c:v>559</c:v>
                </c:pt>
                <c:pt idx="7">
                  <c:v>701</c:v>
                </c:pt>
                <c:pt idx="8">
                  <c:v>470</c:v>
                </c:pt>
                <c:pt idx="9">
                  <c:v>241</c:v>
                </c:pt>
              </c:numCache>
            </c:numRef>
          </c:val>
          <c:extLst>
            <c:ext xmlns:c16="http://schemas.microsoft.com/office/drawing/2014/chart" uri="{C3380CC4-5D6E-409C-BE32-E72D297353CC}">
              <c16:uniqueId val="{00000002-A7AF-4119-A894-5AE2D2DC94AB}"/>
            </c:ext>
          </c:extLst>
        </c:ser>
        <c:ser>
          <c:idx val="3"/>
          <c:order val="3"/>
          <c:tx>
            <c:strRef>
              <c:f>Sheet1!$E$1</c:f>
              <c:strCache>
                <c:ptCount val="1"/>
                <c:pt idx="0">
                  <c:v>Q4</c:v>
                </c:pt>
              </c:strCache>
            </c:strRef>
          </c:tx>
          <c:spPr>
            <a:solidFill>
              <a:schemeClr val="accent4"/>
            </a:solidFill>
            <a:ln>
              <a:noFill/>
            </a:ln>
            <a:effectLst/>
          </c:spPr>
          <c:invertIfNegative val="0"/>
          <c:cat>
            <c:strRef>
              <c:f>Sheet1!$A$2:$A$11</c:f>
              <c:strCache>
                <c:ptCount val="10"/>
                <c:pt idx="0">
                  <c:v> EE </c:v>
                </c:pt>
                <c:pt idx="1">
                  <c:v> Vodafone </c:v>
                </c:pt>
                <c:pt idx="2">
                  <c:v> Three </c:v>
                </c:pt>
                <c:pt idx="3">
                  <c:v> Virgin Media O2 </c:v>
                </c:pt>
                <c:pt idx="4">
                  <c:v> Sky </c:v>
                </c:pt>
                <c:pt idx="5">
                  <c:v> Google </c:v>
                </c:pt>
                <c:pt idx="6">
                  <c:v> Virgin Media </c:v>
                </c:pt>
                <c:pt idx="7">
                  <c:v> Samsung </c:v>
                </c:pt>
                <c:pt idx="8">
                  <c:v> Tesco Stores </c:v>
                </c:pt>
                <c:pt idx="9">
                  <c:v> Lebara </c:v>
                </c:pt>
              </c:strCache>
            </c:strRef>
          </c:cat>
          <c:val>
            <c:numRef>
              <c:f>Sheet1!$E$2:$E$11</c:f>
              <c:numCache>
                <c:formatCode>_-* #,##0_-;\-* #,##0_-;_-* "-"??_-;_-@_-</c:formatCode>
                <c:ptCount val="10"/>
                <c:pt idx="0">
                  <c:v>1652</c:v>
                </c:pt>
                <c:pt idx="1">
                  <c:v>756</c:v>
                </c:pt>
                <c:pt idx="2">
                  <c:v>383</c:v>
                </c:pt>
                <c:pt idx="3">
                  <c:v>665</c:v>
                </c:pt>
                <c:pt idx="4">
                  <c:v>522</c:v>
                </c:pt>
                <c:pt idx="5">
                  <c:v>713</c:v>
                </c:pt>
                <c:pt idx="6">
                  <c:v>448</c:v>
                </c:pt>
                <c:pt idx="7">
                  <c:v>248</c:v>
                </c:pt>
                <c:pt idx="8">
                  <c:v>341</c:v>
                </c:pt>
                <c:pt idx="9">
                  <c:v>251</c:v>
                </c:pt>
              </c:numCache>
            </c:numRef>
          </c:val>
          <c:extLst>
            <c:ext xmlns:c16="http://schemas.microsoft.com/office/drawing/2014/chart" uri="{C3380CC4-5D6E-409C-BE32-E72D297353CC}">
              <c16:uniqueId val="{00000000-BD82-426F-BAD3-BDB9D21B6EFF}"/>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2"/>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Sheet1!$A$2</c:f>
              <c:strCache>
                <c:ptCount val="1"/>
                <c:pt idx="0">
                  <c:v>Linear TV</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Sheet1!$B$2:$C$2</c:f>
              <c:numCache>
                <c:formatCode>0%</c:formatCode>
                <c:ptCount val="2"/>
                <c:pt idx="0">
                  <c:v>0.38</c:v>
                </c:pt>
                <c:pt idx="1">
                  <c:v>0.57099999999999995</c:v>
                </c:pt>
              </c:numCache>
            </c:numRef>
          </c:val>
          <c:extLst>
            <c:ext xmlns:c16="http://schemas.microsoft.com/office/drawing/2014/chart" uri="{C3380CC4-5D6E-409C-BE32-E72D297353CC}">
              <c16:uniqueId val="{00000000-FEA9-4DD4-8CDB-461DB2F0F299}"/>
            </c:ext>
          </c:extLst>
        </c:ser>
        <c:ser>
          <c:idx val="3"/>
          <c:order val="1"/>
          <c:tx>
            <c:strRef>
              <c:f>Sheet1!$A$5</c:f>
              <c:strCache>
                <c:ptCount val="1"/>
                <c:pt idx="0">
                  <c:v>BVOD</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Sheet1!$B$5:$C$5</c:f>
              <c:numCache>
                <c:formatCode>0%</c:formatCode>
                <c:ptCount val="2"/>
                <c:pt idx="0">
                  <c:v>0.09</c:v>
                </c:pt>
                <c:pt idx="1">
                  <c:v>0.114</c:v>
                </c:pt>
              </c:numCache>
            </c:numRef>
          </c:val>
          <c:extLst>
            <c:ext xmlns:c16="http://schemas.microsoft.com/office/drawing/2014/chart" uri="{C3380CC4-5D6E-409C-BE32-E72D297353CC}">
              <c16:uniqueId val="{00000001-FEA9-4DD4-8CDB-461DB2F0F299}"/>
            </c:ext>
          </c:extLst>
        </c:ser>
        <c:ser>
          <c:idx val="1"/>
          <c:order val="2"/>
          <c:tx>
            <c:strRef>
              <c:f>Sheet1!$A$3</c:f>
              <c:strCache>
                <c:ptCount val="1"/>
                <c:pt idx="0">
                  <c:v>Generic PPC</c:v>
                </c:pt>
              </c:strCache>
            </c:strRef>
          </c:tx>
          <c:spPr>
            <a:solidFill>
              <a:srgbClr val="09BD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Sheet1!$B$3:$C$3</c:f>
              <c:numCache>
                <c:formatCode>0%</c:formatCode>
                <c:ptCount val="2"/>
                <c:pt idx="0">
                  <c:v>0.18</c:v>
                </c:pt>
                <c:pt idx="1">
                  <c:v>0.16800000000000001</c:v>
                </c:pt>
              </c:numCache>
            </c:numRef>
          </c:val>
          <c:extLst>
            <c:ext xmlns:c16="http://schemas.microsoft.com/office/drawing/2014/chart" uri="{C3380CC4-5D6E-409C-BE32-E72D297353CC}">
              <c16:uniqueId val="{00000002-FEA9-4DD4-8CDB-461DB2F0F299}"/>
            </c:ext>
          </c:extLst>
        </c:ser>
        <c:ser>
          <c:idx val="2"/>
          <c:order val="3"/>
          <c:tx>
            <c:strRef>
              <c:f>Sheet1!$A$4</c:f>
              <c:strCache>
                <c:ptCount val="1"/>
                <c:pt idx="0">
                  <c:v>Paid Social</c:v>
                </c:pt>
              </c:strCache>
            </c:strRef>
          </c:tx>
          <c:spPr>
            <a:solidFill>
              <a:srgbClr val="0069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Sheet1!$B$4:$C$4</c:f>
              <c:numCache>
                <c:formatCode>0%</c:formatCode>
                <c:ptCount val="2"/>
                <c:pt idx="0">
                  <c:v>0.11</c:v>
                </c:pt>
                <c:pt idx="1">
                  <c:v>2.5999999999999999E-2</c:v>
                </c:pt>
              </c:numCache>
            </c:numRef>
          </c:val>
          <c:extLst>
            <c:ext xmlns:c16="http://schemas.microsoft.com/office/drawing/2014/chart" uri="{C3380CC4-5D6E-409C-BE32-E72D297353CC}">
              <c16:uniqueId val="{00000003-FEA9-4DD4-8CDB-461DB2F0F299}"/>
            </c:ext>
          </c:extLst>
        </c:ser>
        <c:ser>
          <c:idx val="4"/>
          <c:order val="4"/>
          <c:tx>
            <c:strRef>
              <c:f>Sheet1!$A$6</c:f>
              <c:strCache>
                <c:ptCount val="1"/>
                <c:pt idx="0">
                  <c:v>Audio</c:v>
                </c:pt>
              </c:strCache>
            </c:strRef>
          </c:tx>
          <c:spPr>
            <a:solidFill>
              <a:srgbClr val="BCCF0F"/>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268B-45F3-A7C4-94ADF96E113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Sheet1!$B$6:$C$6</c:f>
              <c:numCache>
                <c:formatCode>0%</c:formatCode>
                <c:ptCount val="2"/>
                <c:pt idx="0">
                  <c:v>7.0000000000000007E-2</c:v>
                </c:pt>
                <c:pt idx="1">
                  <c:v>1.2999999999999999E-2</c:v>
                </c:pt>
              </c:numCache>
            </c:numRef>
          </c:val>
          <c:extLst>
            <c:ext xmlns:c16="http://schemas.microsoft.com/office/drawing/2014/chart" uri="{C3380CC4-5D6E-409C-BE32-E72D297353CC}">
              <c16:uniqueId val="{00000004-FEA9-4DD4-8CDB-461DB2F0F299}"/>
            </c:ext>
          </c:extLst>
        </c:ser>
        <c:ser>
          <c:idx val="5"/>
          <c:order val="5"/>
          <c:tx>
            <c:strRef>
              <c:f>Sheet1!$A$7</c:f>
              <c:strCache>
                <c:ptCount val="1"/>
                <c:pt idx="0">
                  <c:v>Online Display</c:v>
                </c:pt>
              </c:strCache>
            </c:strRef>
          </c:tx>
          <c:spPr>
            <a:solidFill>
              <a:srgbClr val="9CCD9A"/>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F9DC-4EDB-8ECB-8AD2BF6A44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Sheet1!$B$7:$C$7</c:f>
              <c:numCache>
                <c:formatCode>0%</c:formatCode>
                <c:ptCount val="2"/>
                <c:pt idx="0">
                  <c:v>0.03</c:v>
                </c:pt>
                <c:pt idx="1">
                  <c:v>5.0000000000000001E-3</c:v>
                </c:pt>
              </c:numCache>
            </c:numRef>
          </c:val>
          <c:extLst>
            <c:ext xmlns:c16="http://schemas.microsoft.com/office/drawing/2014/chart" uri="{C3380CC4-5D6E-409C-BE32-E72D297353CC}">
              <c16:uniqueId val="{00000005-FEA9-4DD4-8CDB-461DB2F0F299}"/>
            </c:ext>
          </c:extLst>
        </c:ser>
        <c:ser>
          <c:idx val="6"/>
          <c:order val="6"/>
          <c:tx>
            <c:strRef>
              <c:f>Sheet1!$A$8</c:f>
              <c:strCache>
                <c:ptCount val="1"/>
                <c:pt idx="0">
                  <c:v>Out of Home</c:v>
                </c:pt>
              </c:strCache>
            </c:strRef>
          </c:tx>
          <c:spPr>
            <a:solidFill>
              <a:srgbClr val="BD09A7"/>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F9DC-4EDB-8ECB-8AD2BF6A44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Sheet1!$B$8:$C$8</c:f>
              <c:numCache>
                <c:formatCode>0%</c:formatCode>
                <c:ptCount val="2"/>
                <c:pt idx="0">
                  <c:v>0.06</c:v>
                </c:pt>
                <c:pt idx="1">
                  <c:v>2E-3</c:v>
                </c:pt>
              </c:numCache>
            </c:numRef>
          </c:val>
          <c:extLst>
            <c:ext xmlns:c16="http://schemas.microsoft.com/office/drawing/2014/chart" uri="{C3380CC4-5D6E-409C-BE32-E72D297353CC}">
              <c16:uniqueId val="{00000006-FEA9-4DD4-8CDB-461DB2F0F299}"/>
            </c:ext>
          </c:extLst>
        </c:ser>
        <c:ser>
          <c:idx val="7"/>
          <c:order val="7"/>
          <c:tx>
            <c:strRef>
              <c:f>Sheet1!$A$9</c:f>
              <c:strCache>
                <c:ptCount val="1"/>
                <c:pt idx="0">
                  <c:v>Online Video</c:v>
                </c:pt>
              </c:strCache>
            </c:strRef>
          </c:tx>
          <c:spPr>
            <a:solidFill>
              <a:srgbClr val="766A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Sheet1!$B$9:$C$9</c:f>
              <c:numCache>
                <c:formatCode>0%</c:formatCode>
                <c:ptCount val="2"/>
                <c:pt idx="0">
                  <c:v>0.05</c:v>
                </c:pt>
                <c:pt idx="1">
                  <c:v>6.7000000000000004E-2</c:v>
                </c:pt>
              </c:numCache>
            </c:numRef>
          </c:val>
          <c:extLst>
            <c:ext xmlns:c16="http://schemas.microsoft.com/office/drawing/2014/chart" uri="{C3380CC4-5D6E-409C-BE32-E72D297353CC}">
              <c16:uniqueId val="{00000007-FEA9-4DD4-8CDB-461DB2F0F299}"/>
            </c:ext>
          </c:extLst>
        </c:ser>
        <c:ser>
          <c:idx val="8"/>
          <c:order val="8"/>
          <c:tx>
            <c:strRef>
              <c:f>Sheet1!$A$10</c:f>
              <c:strCache>
                <c:ptCount val="1"/>
                <c:pt idx="0">
                  <c:v>Print</c:v>
                </c:pt>
              </c:strCache>
            </c:strRef>
          </c:tx>
          <c:spPr>
            <a:solidFill>
              <a:srgbClr val="372D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Sheet1!$B$10:$C$10</c:f>
              <c:numCache>
                <c:formatCode>0%</c:formatCode>
                <c:ptCount val="2"/>
                <c:pt idx="0">
                  <c:v>0.03</c:v>
                </c:pt>
                <c:pt idx="1">
                  <c:v>2.9000000000000001E-2</c:v>
                </c:pt>
              </c:numCache>
            </c:numRef>
          </c:val>
          <c:extLst>
            <c:ext xmlns:c16="http://schemas.microsoft.com/office/drawing/2014/chart" uri="{C3380CC4-5D6E-409C-BE32-E72D297353CC}">
              <c16:uniqueId val="{00000009-FEA9-4DD4-8CDB-461DB2F0F299}"/>
            </c:ext>
          </c:extLst>
        </c:ser>
        <c:ser>
          <c:idx val="9"/>
          <c:order val="9"/>
          <c:tx>
            <c:strRef>
              <c:f>Sheet1!$A$11</c:f>
              <c:strCache>
                <c:ptCount val="1"/>
                <c:pt idx="0">
                  <c:v>Cinema</c:v>
                </c:pt>
              </c:strCache>
            </c:strRef>
          </c:tx>
          <c:spPr>
            <a:solidFill>
              <a:srgbClr val="FFC000"/>
            </a:solidFill>
            <a:ln>
              <a:noFill/>
            </a:ln>
            <a:effectLst/>
          </c:spPr>
          <c:invertIfNegative val="0"/>
          <c:dLbls>
            <c:delete val="1"/>
          </c:dLbls>
          <c:cat>
            <c:strRef>
              <c:f>Sheet1!$B$1:$C$1</c:f>
              <c:strCache>
                <c:ptCount val="2"/>
                <c:pt idx="0">
                  <c:v>Actual</c:v>
                </c:pt>
                <c:pt idx="1">
                  <c:v>Optimised</c:v>
                </c:pt>
              </c:strCache>
            </c:strRef>
          </c:cat>
          <c:val>
            <c:numRef>
              <c:f>Sheet1!$B$11:$C$11</c:f>
              <c:numCache>
                <c:formatCode>0%</c:formatCode>
                <c:ptCount val="2"/>
                <c:pt idx="0">
                  <c:v>0.01</c:v>
                </c:pt>
                <c:pt idx="1">
                  <c:v>5.0000000000000001E-3</c:v>
                </c:pt>
              </c:numCache>
            </c:numRef>
          </c:val>
          <c:extLst>
            <c:ext xmlns:c16="http://schemas.microsoft.com/office/drawing/2014/chart" uri="{C3380CC4-5D6E-409C-BE32-E72D297353CC}">
              <c16:uniqueId val="{0000000A-FEA9-4DD4-8CDB-461DB2F0F299}"/>
            </c:ext>
          </c:extLst>
        </c:ser>
        <c:dLbls>
          <c:dLblPos val="ctr"/>
          <c:showLegendKey val="0"/>
          <c:showVal val="1"/>
          <c:showCatName val="0"/>
          <c:showSerName val="0"/>
          <c:showPercent val="0"/>
          <c:showBubbleSize val="0"/>
        </c:dLbls>
        <c:gapWidth val="50"/>
        <c:overlap val="100"/>
        <c:axId val="711445983"/>
        <c:axId val="781384847"/>
      </c:barChart>
      <c:catAx>
        <c:axId val="7114459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81384847"/>
        <c:crosses val="autoZero"/>
        <c:auto val="1"/>
        <c:lblAlgn val="ctr"/>
        <c:lblOffset val="100"/>
        <c:noMultiLvlLbl val="0"/>
      </c:catAx>
      <c:valAx>
        <c:axId val="781384847"/>
        <c:scaling>
          <c:orientation val="minMax"/>
        </c:scaling>
        <c:delete val="0"/>
        <c:axPos val="b"/>
        <c:majorGridlines>
          <c:spPr>
            <a:ln w="6350" cap="flat" cmpd="sng" algn="ctr">
              <a:solidFill>
                <a:schemeClr val="tx1">
                  <a:lumMod val="15000"/>
                  <a:lumOff val="85000"/>
                  <a:alpha val="30000"/>
                </a:schemeClr>
              </a:solidFill>
              <a:prstDash val="dash"/>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144598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6-E5C3-49A9-AA19-10E11BA0339B}"/>
              </c:ext>
            </c:extLst>
          </c:dPt>
          <c:dPt>
            <c:idx val="2"/>
            <c:invertIfNegative val="0"/>
            <c:bubble3D val="0"/>
            <c:spPr>
              <a:solidFill>
                <a:srgbClr val="392E89"/>
              </a:solidFill>
              <a:ln>
                <a:noFill/>
              </a:ln>
              <a:effectLst/>
            </c:spPr>
            <c:extLst>
              <c:ext xmlns:c16="http://schemas.microsoft.com/office/drawing/2014/chart" uri="{C3380CC4-5D6E-409C-BE32-E72D297353CC}">
                <c16:uniqueId val="{0000000B-E5C3-49A9-AA19-10E11BA0339B}"/>
              </c:ext>
            </c:extLst>
          </c:dPt>
          <c:dPt>
            <c:idx val="3"/>
            <c:invertIfNegative val="0"/>
            <c:bubble3D val="0"/>
            <c:spPr>
              <a:solidFill>
                <a:srgbClr val="BDCF00"/>
              </a:solidFill>
              <a:ln>
                <a:noFill/>
              </a:ln>
              <a:effectLst/>
            </c:spPr>
            <c:extLst>
              <c:ext xmlns:c16="http://schemas.microsoft.com/office/drawing/2014/chart" uri="{C3380CC4-5D6E-409C-BE32-E72D297353CC}">
                <c16:uniqueId val="{00000007-E5C3-49A9-AA19-10E11BA0339B}"/>
              </c:ext>
            </c:extLst>
          </c:dPt>
          <c:dPt>
            <c:idx val="4"/>
            <c:invertIfNegative val="0"/>
            <c:bubble3D val="0"/>
            <c:spPr>
              <a:solidFill>
                <a:srgbClr val="B308AA"/>
              </a:solidFill>
              <a:ln>
                <a:noFill/>
              </a:ln>
              <a:effectLst/>
            </c:spPr>
            <c:extLst>
              <c:ext xmlns:c16="http://schemas.microsoft.com/office/drawing/2014/chart" uri="{C3380CC4-5D6E-409C-BE32-E72D297353CC}">
                <c16:uniqueId val="{00000009-E5C3-49A9-AA19-10E11BA0339B}"/>
              </c:ext>
            </c:extLst>
          </c:dPt>
          <c:dPt>
            <c:idx val="5"/>
            <c:invertIfNegative val="0"/>
            <c:bubble3D val="0"/>
            <c:spPr>
              <a:solidFill>
                <a:srgbClr val="4CBDBD"/>
              </a:solidFill>
              <a:ln>
                <a:noFill/>
              </a:ln>
              <a:effectLst/>
            </c:spPr>
            <c:extLst>
              <c:ext xmlns:c16="http://schemas.microsoft.com/office/drawing/2014/chart" uri="{C3380CC4-5D6E-409C-BE32-E72D297353CC}">
                <c16:uniqueId val="{00000004-E5C3-49A9-AA19-10E11BA0339B}"/>
              </c:ext>
            </c:extLst>
          </c:dPt>
          <c:dPt>
            <c:idx val="6"/>
            <c:invertIfNegative val="0"/>
            <c:bubble3D val="0"/>
            <c:spPr>
              <a:solidFill>
                <a:srgbClr val="F8CB00"/>
              </a:solidFill>
              <a:ln>
                <a:noFill/>
              </a:ln>
              <a:effectLst/>
            </c:spPr>
            <c:extLst>
              <c:ext xmlns:c16="http://schemas.microsoft.com/office/drawing/2014/chart" uri="{C3380CC4-5D6E-409C-BE32-E72D297353CC}">
                <c16:uniqueId val="{0000000C-E5C3-49A9-AA19-10E11BA0339B}"/>
              </c:ext>
            </c:extLst>
          </c:dPt>
          <c:dPt>
            <c:idx val="7"/>
            <c:invertIfNegative val="0"/>
            <c:bubble3D val="0"/>
            <c:spPr>
              <a:solidFill>
                <a:srgbClr val="2C6AB6"/>
              </a:solidFill>
              <a:ln>
                <a:noFill/>
              </a:ln>
              <a:effectLst/>
            </c:spPr>
            <c:extLst>
              <c:ext xmlns:c16="http://schemas.microsoft.com/office/drawing/2014/chart" uri="{C3380CC4-5D6E-409C-BE32-E72D297353CC}">
                <c16:uniqueId val="{00000005-E5C3-49A9-AA19-10E11BA0339B}"/>
              </c:ext>
            </c:extLst>
          </c:dPt>
          <c:dPt>
            <c:idx val="8"/>
            <c:invertIfNegative val="0"/>
            <c:bubble3D val="0"/>
            <c:spPr>
              <a:solidFill>
                <a:srgbClr val="776BD0"/>
              </a:solidFill>
              <a:ln>
                <a:noFill/>
              </a:ln>
              <a:effectLst/>
            </c:spPr>
            <c:extLst>
              <c:ext xmlns:c16="http://schemas.microsoft.com/office/drawing/2014/chart" uri="{C3380CC4-5D6E-409C-BE32-E72D297353CC}">
                <c16:uniqueId val="{0000000A-E5C3-49A9-AA19-10E11BA0339B}"/>
              </c:ext>
            </c:extLst>
          </c:dPt>
          <c:dPt>
            <c:idx val="9"/>
            <c:invertIfNegative val="0"/>
            <c:bubble3D val="0"/>
            <c:spPr>
              <a:solidFill>
                <a:srgbClr val="A3CD99"/>
              </a:solidFill>
              <a:ln>
                <a:noFill/>
              </a:ln>
              <a:effectLst/>
            </c:spPr>
            <c:extLst>
              <c:ext xmlns:c16="http://schemas.microsoft.com/office/drawing/2014/chart" uri="{C3380CC4-5D6E-409C-BE32-E72D297353CC}">
                <c16:uniqueId val="{00000008-E5C3-49A9-AA19-10E11BA0339B}"/>
              </c:ext>
            </c:extLst>
          </c:dPt>
          <c:dLbls>
            <c:dLbl>
              <c:idx val="0"/>
              <c:layout>
                <c:manualLayout>
                  <c:x val="-6.5909895833333329E-2"/>
                  <c:y val="-0.19276583333333333"/>
                </c:manualLayout>
              </c:layout>
              <c:tx>
                <c:rich>
                  <a:bodyPr/>
                  <a:lstStyle/>
                  <a:p>
                    <a:fld id="{902C649C-0B48-4FDC-9DD0-286D2ED38E70}" type="CELLRANGE">
                      <a:rPr lang="en-US" baseline="0" dirty="0"/>
                      <a:pPr/>
                      <a:t>[CELLRANGE]</a:t>
                    </a:fld>
                    <a:r>
                      <a:rPr lang="en-US" baseline="0" dirty="0"/>
                      <a:t>, </a:t>
                    </a:r>
                    <a:fld id="{7A947CE1-9ABE-41DE-A7AF-5247DAE3BD4A}"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E5C3-49A9-AA19-10E11BA0339B}"/>
                </c:ext>
              </c:extLst>
            </c:dLbl>
            <c:dLbl>
              <c:idx val="1"/>
              <c:layout>
                <c:manualLayout>
                  <c:x val="-1.549201388888893E-2"/>
                  <c:y val="-0.12524555555555561"/>
                </c:manualLayout>
              </c:layout>
              <c:tx>
                <c:rich>
                  <a:bodyPr/>
                  <a:lstStyle/>
                  <a:p>
                    <a:fld id="{6EE89D33-F801-4FB5-9791-73D13B902DC8}" type="CELLRANGE">
                      <a:rPr lang="en-US" baseline="0" dirty="0"/>
                      <a:pPr/>
                      <a:t>[CELLRANGE]</a:t>
                    </a:fld>
                    <a:r>
                      <a:rPr lang="en-US" baseline="0" dirty="0"/>
                      <a:t>, </a:t>
                    </a:r>
                    <a:fld id="{B03B0EED-6044-4142-96C4-F563B377A7E4}"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6-E5C3-49A9-AA19-10E11BA0339B}"/>
                </c:ext>
              </c:extLst>
            </c:dLbl>
            <c:dLbl>
              <c:idx val="2"/>
              <c:layout>
                <c:manualLayout>
                  <c:x val="-9.8184178420134861E-4"/>
                  <c:y val="-5.4640833333333333E-2"/>
                </c:manualLayout>
              </c:layout>
              <c:tx>
                <c:rich>
                  <a:bodyPr/>
                  <a:lstStyle/>
                  <a:p>
                    <a:fld id="{C51A1658-4C46-49E8-98E2-A891061B3F86}" type="CELLRANGE">
                      <a:rPr lang="en-US" baseline="0" dirty="0"/>
                      <a:pPr/>
                      <a:t>[CELLRANGE]</a:t>
                    </a:fld>
                    <a:r>
                      <a:rPr lang="en-US" baseline="0" dirty="0"/>
                      <a:t>, </a:t>
                    </a:r>
                    <a:fld id="{636124FB-B45F-482E-9FF2-D289C42144F4}"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E5C3-49A9-AA19-10E11BA0339B}"/>
                </c:ext>
              </c:extLst>
            </c:dLbl>
            <c:dLbl>
              <c:idx val="3"/>
              <c:layout>
                <c:manualLayout>
                  <c:x val="-6.0265624999999998E-3"/>
                  <c:y val="-1.5269444444445737E-3"/>
                </c:manualLayout>
              </c:layout>
              <c:tx>
                <c:rich>
                  <a:bodyPr/>
                  <a:lstStyle/>
                  <a:p>
                    <a:fld id="{E11211F1-6A4D-4B06-93B7-823C566D4550}" type="CELLRANGE">
                      <a:rPr lang="en-US" baseline="0" dirty="0"/>
                      <a:pPr/>
                      <a:t>[CELLRANGE]</a:t>
                    </a:fld>
                    <a:r>
                      <a:rPr lang="en-US" baseline="0" dirty="0"/>
                      <a:t>, </a:t>
                    </a:r>
                    <a:fld id="{B574137C-A130-4C5D-825F-E00D24FF190A}"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E5C3-49A9-AA19-10E11BA0339B}"/>
                </c:ext>
              </c:extLst>
            </c:dLbl>
            <c:dLbl>
              <c:idx val="4"/>
              <c:layout>
                <c:manualLayout>
                  <c:x val="1.0289409722222222E-2"/>
                  <c:y val="9.8527777777777784E-4"/>
                </c:manualLayout>
              </c:layout>
              <c:tx>
                <c:rich>
                  <a:bodyPr/>
                  <a:lstStyle/>
                  <a:p>
                    <a:fld id="{C819801E-7B41-4046-8D83-8FCB76467289}" type="CELLRANGE">
                      <a:rPr lang="en-US" baseline="0" dirty="0"/>
                      <a:pPr/>
                      <a:t>[CELLRANGE]</a:t>
                    </a:fld>
                    <a:r>
                      <a:rPr lang="en-US" baseline="0" dirty="0"/>
                      <a:t>, </a:t>
                    </a:r>
                    <a:fld id="{BC3A5503-CDB5-4059-9DCC-4B09EBC43F7D}"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E5C3-49A9-AA19-10E11BA0339B}"/>
                </c:ext>
              </c:extLst>
            </c:dLbl>
            <c:dLbl>
              <c:idx val="5"/>
              <c:layout>
                <c:manualLayout>
                  <c:x val="-1.175925925925926E-3"/>
                  <c:y val="-7.1540731039241787E-2"/>
                </c:manualLayout>
              </c:layout>
              <c:tx>
                <c:rich>
                  <a:bodyPr/>
                  <a:lstStyle/>
                  <a:p>
                    <a:fld id="{AA3FB295-0283-4544-9BE3-5A8F36A35B61}" type="CELLRANGE">
                      <a:rPr lang="en-US" baseline="0" dirty="0"/>
                      <a:pPr/>
                      <a:t>[CELLRANGE]</a:t>
                    </a:fld>
                    <a:r>
                      <a:rPr lang="en-US" baseline="0" dirty="0"/>
                      <a:t>, </a:t>
                    </a:r>
                    <a:fld id="{538C9FB3-D065-44D5-A975-76BBBD5C7E6C}"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4-E5C3-49A9-AA19-10E11BA0339B}"/>
                </c:ext>
              </c:extLst>
            </c:dLbl>
            <c:dLbl>
              <c:idx val="6"/>
              <c:layout>
                <c:manualLayout>
                  <c:x val="-2.2851011691857003E-2"/>
                  <c:y val="9.3298611111110985E-2"/>
                </c:manualLayout>
              </c:layout>
              <c:tx>
                <c:rich>
                  <a:bodyPr/>
                  <a:lstStyle/>
                  <a:p>
                    <a:fld id="{65E21A36-CA65-4258-BCD4-3C0C8514841D}" type="CELLRANGE">
                      <a:rPr lang="en-US" baseline="0" dirty="0"/>
                      <a:pPr/>
                      <a:t>[CELLRANGE]</a:t>
                    </a:fld>
                    <a:r>
                      <a:rPr lang="en-US" baseline="0" dirty="0"/>
                      <a:t>, </a:t>
                    </a:r>
                    <a:fld id="{85454A0C-FB90-4215-9DAF-FC7262C083C0}"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C-E5C3-49A9-AA19-10E11BA0339B}"/>
                </c:ext>
              </c:extLst>
            </c:dLbl>
            <c:dLbl>
              <c:idx val="7"/>
              <c:layout>
                <c:manualLayout>
                  <c:x val="1.6168402777777778E-3"/>
                  <c:y val="-6.6190277777777848E-2"/>
                </c:manualLayout>
              </c:layout>
              <c:tx>
                <c:rich>
                  <a:bodyPr/>
                  <a:lstStyle/>
                  <a:p>
                    <a:fld id="{F0C07B19-31E3-4095-886A-15FA80216654}" type="CELLRANGE">
                      <a:rPr lang="en-US" baseline="0" dirty="0"/>
                      <a:pPr/>
                      <a:t>[CELLRANGE]</a:t>
                    </a:fld>
                    <a:r>
                      <a:rPr lang="en-US" baseline="0" dirty="0"/>
                      <a:t>, </a:t>
                    </a:r>
                    <a:fld id="{8C37AF5E-F7A2-4DAD-BD66-8D35831AD936}"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E5C3-49A9-AA19-10E11BA0339B}"/>
                </c:ext>
              </c:extLst>
            </c:dLbl>
            <c:dLbl>
              <c:idx val="8"/>
              <c:layout>
                <c:manualLayout>
                  <c:x val="-3.0046875027116709E-2"/>
                  <c:y val="-9.3495555555555623E-2"/>
                </c:manualLayout>
              </c:layout>
              <c:tx>
                <c:rich>
                  <a:bodyPr/>
                  <a:lstStyle/>
                  <a:p>
                    <a:fld id="{E796F5E3-FEFC-4404-87C6-EEBB9B204652}" type="CELLRANGE">
                      <a:rPr lang="en-US" baseline="0" dirty="0"/>
                      <a:pPr/>
                      <a:t>[CELLRANGE]</a:t>
                    </a:fld>
                    <a:r>
                      <a:rPr lang="en-US" baseline="0" dirty="0"/>
                      <a:t>, </a:t>
                    </a:r>
                    <a:fld id="{D0989771-52F9-445A-81E3-BCE96CFC97D0}"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A-E5C3-49A9-AA19-10E11BA0339B}"/>
                </c:ext>
              </c:extLst>
            </c:dLbl>
            <c:dLbl>
              <c:idx val="9"/>
              <c:layout>
                <c:manualLayout>
                  <c:x val="-6.2111406719390229E-2"/>
                  <c:y val="-0.14688583333333341"/>
                </c:manualLayout>
              </c:layout>
              <c:tx>
                <c:rich>
                  <a:bodyPr/>
                  <a:lstStyle/>
                  <a:p>
                    <a:fld id="{2BCB9093-D4AC-4995-8336-AE3FE4057A2B}" type="CELLRANGE">
                      <a:rPr lang="en-US" baseline="0" dirty="0"/>
                      <a:pPr/>
                      <a:t>[CELLRANGE]</a:t>
                    </a:fld>
                    <a:r>
                      <a:rPr lang="en-US" baseline="0" dirty="0"/>
                      <a:t>, </a:t>
                    </a:r>
                    <a:fld id="{346B3EC0-C429-411B-BFFC-884F9A59B8A7}"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8-E5C3-49A9-AA19-10E11BA0339B}"/>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0.0%</c:formatCode>
                <c:ptCount val="10"/>
                <c:pt idx="0">
                  <c:v>0.37613311296841201</c:v>
                </c:pt>
                <c:pt idx="1">
                  <c:v>8.8144487494469501E-2</c:v>
                </c:pt>
                <c:pt idx="2">
                  <c:v>2.6152957251342701E-2</c:v>
                </c:pt>
                <c:pt idx="3">
                  <c:v>6.8364499259312497E-2</c:v>
                </c:pt>
                <c:pt idx="4">
                  <c:v>6.0008931667077797E-2</c:v>
                </c:pt>
                <c:pt idx="5">
                  <c:v>0.18414617042680601</c:v>
                </c:pt>
                <c:pt idx="6">
                  <c:v>8.9933784440625903E-3</c:v>
                </c:pt>
                <c:pt idx="7">
                  <c:v>0.11132397460780399</c:v>
                </c:pt>
                <c:pt idx="8">
                  <c:v>4.85599371432784E-2</c:v>
                </c:pt>
                <c:pt idx="9">
                  <c:v>2.81725507374345E-2</c:v>
                </c:pt>
              </c:numCache>
            </c:numRef>
          </c:xVal>
          <c:yVal>
            <c:numRef>
              <c:f>Sheet1!$B$2:$B$11</c:f>
              <c:numCache>
                <c:formatCode>0.00</c:formatCode>
                <c:ptCount val="10"/>
                <c:pt idx="0">
                  <c:v>1.5456577214032301</c:v>
                </c:pt>
                <c:pt idx="1">
                  <c:v>2.0252872614973501</c:v>
                </c:pt>
                <c:pt idx="2">
                  <c:v>0.78010098432458497</c:v>
                </c:pt>
                <c:pt idx="3">
                  <c:v>1.03662850980792</c:v>
                </c:pt>
                <c:pt idx="4">
                  <c:v>0.55000000000000004</c:v>
                </c:pt>
                <c:pt idx="5">
                  <c:v>1.4035955698095599</c:v>
                </c:pt>
                <c:pt idx="6">
                  <c:v>0.97</c:v>
                </c:pt>
                <c:pt idx="7">
                  <c:v>1.78115605431309</c:v>
                </c:pt>
                <c:pt idx="8">
                  <c:v>1.7998620599548201</c:v>
                </c:pt>
                <c:pt idx="9">
                  <c:v>1.9594126953525099</c:v>
                </c:pt>
              </c:numCache>
            </c:numRef>
          </c:yVal>
          <c:bubbleSize>
            <c:numRef>
              <c:f>Sheet1!$C$2:$C$11</c:f>
              <c:numCache>
                <c:formatCode>0%</c:formatCode>
                <c:ptCount val="10"/>
                <c:pt idx="0">
                  <c:v>0.38972750922044902</c:v>
                </c:pt>
                <c:pt idx="1">
                  <c:v>0.119631779222638</c:v>
                </c:pt>
                <c:pt idx="2">
                  <c:v>1.3643726374597299E-2</c:v>
                </c:pt>
                <c:pt idx="3">
                  <c:v>4.7415885634174301E-2</c:v>
                </c:pt>
                <c:pt idx="4">
                  <c:v>2.2055023630423401E-2</c:v>
                </c:pt>
                <c:pt idx="5">
                  <c:v>0.17344248316560901</c:v>
                </c:pt>
                <c:pt idx="6" formatCode="0.0%">
                  <c:v>5.8311124998902302E-3</c:v>
                </c:pt>
                <c:pt idx="7">
                  <c:v>0.132776428938535</c:v>
                </c:pt>
                <c:pt idx="8">
                  <c:v>5.8501313794429903E-2</c:v>
                </c:pt>
                <c:pt idx="9">
                  <c:v>3.69747375192526E-2</c:v>
                </c:pt>
              </c:numCache>
            </c:numRef>
          </c:bubbleSize>
          <c:bubble3D val="0"/>
          <c:extLst>
            <c:ext xmlns:c15="http://schemas.microsoft.com/office/drawing/2012/chart" uri="{02D57815-91ED-43cb-92C2-25804820EDAC}">
              <c15:datalabelsRange>
                <c15:f>Sheet1!$D$2:$D$11</c15:f>
                <c15:dlblRangeCache>
                  <c:ptCount val="10"/>
                  <c:pt idx="0">
                    <c:v>Linear TV</c:v>
                  </c:pt>
                  <c:pt idx="1">
                    <c:v>BVOD</c:v>
                  </c:pt>
                  <c:pt idx="2">
                    <c:v>Print</c:v>
                  </c:pt>
                  <c:pt idx="3">
                    <c:v>Audio</c:v>
                  </c:pt>
                  <c:pt idx="4">
                    <c:v>OOH</c:v>
                  </c:pt>
                  <c:pt idx="5">
                    <c:v>Generic PPC</c:v>
                  </c:pt>
                  <c:pt idx="6">
                    <c:v>Cinema</c:v>
                  </c:pt>
                  <c:pt idx="7">
                    <c:v>Paid Social</c:v>
                  </c:pt>
                  <c:pt idx="8">
                    <c:v>Online Video</c:v>
                  </c:pt>
                  <c:pt idx="9">
                    <c:v>Online Display</c:v>
                  </c:pt>
                </c15:dlblRangeCache>
              </c15:datalabelsRange>
            </c:ext>
            <c:ext xmlns:c16="http://schemas.microsoft.com/office/drawing/2014/chart" uri="{C3380CC4-5D6E-409C-BE32-E72D297353CC}">
              <c16:uniqueId val="{00000000-E5C3-49A9-AA19-10E11BA0339B}"/>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max val="6"/>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Short-term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1-2F4B-436E-9C5A-E936482BF6D9}"/>
              </c:ext>
            </c:extLst>
          </c:dPt>
          <c:dPt>
            <c:idx val="2"/>
            <c:invertIfNegative val="0"/>
            <c:bubble3D val="0"/>
            <c:spPr>
              <a:solidFill>
                <a:srgbClr val="392E89"/>
              </a:solidFill>
              <a:ln>
                <a:noFill/>
              </a:ln>
              <a:effectLst/>
            </c:spPr>
            <c:extLst>
              <c:ext xmlns:c16="http://schemas.microsoft.com/office/drawing/2014/chart" uri="{C3380CC4-5D6E-409C-BE32-E72D297353CC}">
                <c16:uniqueId val="{00000003-2F4B-436E-9C5A-E936482BF6D9}"/>
              </c:ext>
            </c:extLst>
          </c:dPt>
          <c:dPt>
            <c:idx val="3"/>
            <c:invertIfNegative val="0"/>
            <c:bubble3D val="0"/>
            <c:spPr>
              <a:solidFill>
                <a:srgbClr val="BDCF00"/>
              </a:solidFill>
              <a:ln>
                <a:noFill/>
              </a:ln>
              <a:effectLst/>
            </c:spPr>
            <c:extLst>
              <c:ext xmlns:c16="http://schemas.microsoft.com/office/drawing/2014/chart" uri="{C3380CC4-5D6E-409C-BE32-E72D297353CC}">
                <c16:uniqueId val="{00000005-2F4B-436E-9C5A-E936482BF6D9}"/>
              </c:ext>
            </c:extLst>
          </c:dPt>
          <c:dPt>
            <c:idx val="4"/>
            <c:invertIfNegative val="0"/>
            <c:bubble3D val="0"/>
            <c:spPr>
              <a:solidFill>
                <a:srgbClr val="B308AA"/>
              </a:solidFill>
              <a:ln>
                <a:noFill/>
              </a:ln>
              <a:effectLst/>
            </c:spPr>
            <c:extLst>
              <c:ext xmlns:c16="http://schemas.microsoft.com/office/drawing/2014/chart" uri="{C3380CC4-5D6E-409C-BE32-E72D297353CC}">
                <c16:uniqueId val="{00000007-2F4B-436E-9C5A-E936482BF6D9}"/>
              </c:ext>
            </c:extLst>
          </c:dPt>
          <c:dPt>
            <c:idx val="5"/>
            <c:invertIfNegative val="0"/>
            <c:bubble3D val="0"/>
            <c:spPr>
              <a:solidFill>
                <a:srgbClr val="4CBDBD"/>
              </a:solidFill>
              <a:ln>
                <a:noFill/>
              </a:ln>
              <a:effectLst/>
            </c:spPr>
            <c:extLst>
              <c:ext xmlns:c16="http://schemas.microsoft.com/office/drawing/2014/chart" uri="{C3380CC4-5D6E-409C-BE32-E72D297353CC}">
                <c16:uniqueId val="{00000009-2F4B-436E-9C5A-E936482BF6D9}"/>
              </c:ext>
            </c:extLst>
          </c:dPt>
          <c:dPt>
            <c:idx val="6"/>
            <c:invertIfNegative val="0"/>
            <c:bubble3D val="0"/>
            <c:spPr>
              <a:solidFill>
                <a:srgbClr val="F8CB00"/>
              </a:solidFill>
              <a:ln>
                <a:noFill/>
              </a:ln>
              <a:effectLst/>
            </c:spPr>
            <c:extLst>
              <c:ext xmlns:c16="http://schemas.microsoft.com/office/drawing/2014/chart" uri="{C3380CC4-5D6E-409C-BE32-E72D297353CC}">
                <c16:uniqueId val="{0000000B-2F4B-436E-9C5A-E936482BF6D9}"/>
              </c:ext>
            </c:extLst>
          </c:dPt>
          <c:dPt>
            <c:idx val="7"/>
            <c:invertIfNegative val="0"/>
            <c:bubble3D val="0"/>
            <c:spPr>
              <a:solidFill>
                <a:srgbClr val="2C6AB6"/>
              </a:solidFill>
              <a:ln>
                <a:noFill/>
              </a:ln>
              <a:effectLst/>
            </c:spPr>
            <c:extLst>
              <c:ext xmlns:c16="http://schemas.microsoft.com/office/drawing/2014/chart" uri="{C3380CC4-5D6E-409C-BE32-E72D297353CC}">
                <c16:uniqueId val="{0000000D-2F4B-436E-9C5A-E936482BF6D9}"/>
              </c:ext>
            </c:extLst>
          </c:dPt>
          <c:dPt>
            <c:idx val="8"/>
            <c:invertIfNegative val="0"/>
            <c:bubble3D val="0"/>
            <c:spPr>
              <a:solidFill>
                <a:srgbClr val="776BD0"/>
              </a:solidFill>
              <a:ln>
                <a:noFill/>
              </a:ln>
              <a:effectLst/>
            </c:spPr>
            <c:extLst>
              <c:ext xmlns:c16="http://schemas.microsoft.com/office/drawing/2014/chart" uri="{C3380CC4-5D6E-409C-BE32-E72D297353CC}">
                <c16:uniqueId val="{0000000F-2F4B-436E-9C5A-E936482BF6D9}"/>
              </c:ext>
            </c:extLst>
          </c:dPt>
          <c:dPt>
            <c:idx val="9"/>
            <c:invertIfNegative val="0"/>
            <c:bubble3D val="0"/>
            <c:spPr>
              <a:solidFill>
                <a:srgbClr val="A3CD99"/>
              </a:solidFill>
              <a:ln>
                <a:noFill/>
              </a:ln>
              <a:effectLst/>
            </c:spPr>
            <c:extLst>
              <c:ext xmlns:c16="http://schemas.microsoft.com/office/drawing/2014/chart" uri="{C3380CC4-5D6E-409C-BE32-E72D297353CC}">
                <c16:uniqueId val="{00000011-2F4B-436E-9C5A-E936482BF6D9}"/>
              </c:ext>
            </c:extLst>
          </c:dPt>
          <c:dLbls>
            <c:dLbl>
              <c:idx val="0"/>
              <c:layout>
                <c:manualLayout>
                  <c:x val="-1.9843750000000163E-2"/>
                  <c:y val="0.15033416666666666"/>
                </c:manualLayout>
              </c:layout>
              <c:tx>
                <c:rich>
                  <a:bodyPr/>
                  <a:lstStyle/>
                  <a:p>
                    <a:fld id="{12A3045E-AE49-4FBF-89AF-EB9DBD7DAD24}" type="CELLRANGE">
                      <a:rPr lang="en-US" baseline="0" dirty="0"/>
                      <a:pPr/>
                      <a:t>[CELLRANGE]</a:t>
                    </a:fld>
                    <a:r>
                      <a:rPr lang="en-US" baseline="0" dirty="0"/>
                      <a:t>, </a:t>
                    </a:r>
                    <a:fld id="{3D15862B-02FD-42AE-8BCE-372E4BDB2192}"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12-2F4B-436E-9C5A-E936482BF6D9}"/>
                </c:ext>
              </c:extLst>
            </c:dLbl>
            <c:dLbl>
              <c:idx val="1"/>
              <c:layout>
                <c:manualLayout>
                  <c:x val="-6.3206597222222631E-3"/>
                  <c:y val="-2.3265833333333399E-2"/>
                </c:manualLayout>
              </c:layout>
              <c:tx>
                <c:rich>
                  <a:bodyPr/>
                  <a:lstStyle/>
                  <a:p>
                    <a:fld id="{21656248-9E93-407E-84F2-BDCA7C1C4FDA}" type="CELLRANGE">
                      <a:rPr lang="en-US" baseline="0" dirty="0"/>
                      <a:pPr/>
                      <a:t>[CELLRANGE]</a:t>
                    </a:fld>
                    <a:r>
                      <a:rPr lang="en-US" baseline="0" dirty="0"/>
                      <a:t>, </a:t>
                    </a:r>
                    <a:fld id="{E536C26B-F414-4BD3-88E4-C290E1BAC9A3}"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1-2F4B-436E-9C5A-E936482BF6D9}"/>
                </c:ext>
              </c:extLst>
            </c:dLbl>
            <c:dLbl>
              <c:idx val="2"/>
              <c:layout>
                <c:manualLayout>
                  <c:x val="-6.5998784722222217E-2"/>
                  <c:y val="7.6478055555555424E-2"/>
                </c:manualLayout>
              </c:layout>
              <c:tx>
                <c:rich>
                  <a:bodyPr/>
                  <a:lstStyle/>
                  <a:p>
                    <a:fld id="{FAAAAAB5-28E8-446C-9D94-8D29A42D5C85}" type="CELLRANGE">
                      <a:rPr lang="en-US" baseline="0" dirty="0"/>
                      <a:pPr/>
                      <a:t>[CELLRANGE]</a:t>
                    </a:fld>
                    <a:r>
                      <a:rPr lang="en-US" baseline="0" dirty="0"/>
                      <a:t>, </a:t>
                    </a:r>
                    <a:fld id="{AEF22B8E-21B9-4974-B171-5DE24973351A}"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2F4B-436E-9C5A-E936482BF6D9}"/>
                </c:ext>
              </c:extLst>
            </c:dLbl>
            <c:dLbl>
              <c:idx val="3"/>
              <c:layout>
                <c:manualLayout>
                  <c:x val="1.1612326388888889E-2"/>
                  <c:y val="1.004138888888889E-2"/>
                </c:manualLayout>
              </c:layout>
              <c:tx>
                <c:rich>
                  <a:bodyPr/>
                  <a:lstStyle/>
                  <a:p>
                    <a:fld id="{B10BE5E6-1353-452E-AFC9-2D425D8D31B8}" type="CELLRANGE">
                      <a:rPr lang="en-US" baseline="0" dirty="0"/>
                      <a:pPr/>
                      <a:t>[CELLRANGE]</a:t>
                    </a:fld>
                    <a:r>
                      <a:rPr lang="en-US" baseline="0" dirty="0"/>
                      <a:t>, </a:t>
                    </a:r>
                    <a:fld id="{C5DA4F63-8423-47C4-9CFA-F277E7489D90}"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2F4B-436E-9C5A-E936482BF6D9}"/>
                </c:ext>
              </c:extLst>
            </c:dLbl>
            <c:dLbl>
              <c:idx val="4"/>
              <c:layout>
                <c:manualLayout>
                  <c:x val="8.3784722222222229E-3"/>
                  <c:y val="-1.6703055555555554E-2"/>
                </c:manualLayout>
              </c:layout>
              <c:tx>
                <c:rich>
                  <a:bodyPr/>
                  <a:lstStyle/>
                  <a:p>
                    <a:fld id="{9DDEF973-AC25-45D3-98C2-727D4DAE69C9}" type="CELLRANGE">
                      <a:rPr lang="en-US" baseline="0" dirty="0"/>
                      <a:pPr/>
                      <a:t>[CELLRANGE]</a:t>
                    </a:fld>
                    <a:r>
                      <a:rPr lang="en-US" baseline="0" dirty="0"/>
                      <a:t>, </a:t>
                    </a:r>
                    <a:fld id="{6FCC6C37-0CDA-4896-9D3B-3DCB4B7359A1}"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2F4B-436E-9C5A-E936482BF6D9}"/>
                </c:ext>
              </c:extLst>
            </c:dLbl>
            <c:dLbl>
              <c:idx val="5"/>
              <c:layout>
                <c:manualLayout>
                  <c:x val="-1.1758680555555557E-3"/>
                  <c:y val="-5.3901944444444509E-2"/>
                </c:manualLayout>
              </c:layout>
              <c:tx>
                <c:rich>
                  <a:bodyPr/>
                  <a:lstStyle/>
                  <a:p>
                    <a:fld id="{304CADF4-9066-4C3B-A67C-BCCC046464EB}" type="CELLRANGE">
                      <a:rPr lang="en-US" baseline="0" dirty="0"/>
                      <a:pPr/>
                      <a:t>[CELLRANGE]</a:t>
                    </a:fld>
                    <a:r>
                      <a:rPr lang="en-US" baseline="0" dirty="0"/>
                      <a:t>, </a:t>
                    </a:r>
                    <a:fld id="{9DE40E8B-6871-4B2E-9069-E0AFAD779CEF}"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2F4B-436E-9C5A-E936482BF6D9}"/>
                </c:ext>
              </c:extLst>
            </c:dLbl>
            <c:dLbl>
              <c:idx val="6"/>
              <c:layout>
                <c:manualLayout>
                  <c:x val="-7.3494791666666665E-3"/>
                  <c:y val="-5.913472222222229E-2"/>
                </c:manualLayout>
              </c:layout>
              <c:tx>
                <c:rich>
                  <a:bodyPr/>
                  <a:lstStyle/>
                  <a:p>
                    <a:fld id="{C95FCED7-BC4D-4535-BBFD-B303314A2D7D}" type="CELLRANGE">
                      <a:rPr lang="en-US" baseline="0" dirty="0"/>
                      <a:pPr/>
                      <a:t>[CELLRANGE]</a:t>
                    </a:fld>
                    <a:r>
                      <a:rPr lang="en-US" baseline="0" dirty="0"/>
                      <a:t>, </a:t>
                    </a:r>
                    <a:fld id="{9C8DCC2D-18B3-4DFC-B48E-EF912FB8665D}"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2F4B-436E-9C5A-E936482BF6D9}"/>
                </c:ext>
              </c:extLst>
            </c:dLbl>
            <c:dLbl>
              <c:idx val="7"/>
              <c:layout>
                <c:manualLayout>
                  <c:x val="-7.4965277777777782E-3"/>
                  <c:y val="-2.6892222222222286E-2"/>
                </c:manualLayout>
              </c:layout>
              <c:tx>
                <c:rich>
                  <a:bodyPr/>
                  <a:lstStyle/>
                  <a:p>
                    <a:fld id="{B9692238-502D-40C1-8051-FCE13379DD57}" type="CELLRANGE">
                      <a:rPr lang="en-US" baseline="0" dirty="0"/>
                      <a:pPr/>
                      <a:t>[CELLRANGE]</a:t>
                    </a:fld>
                    <a:r>
                      <a:rPr lang="en-US" baseline="0" dirty="0"/>
                      <a:t>, </a:t>
                    </a:r>
                    <a:fld id="{966165B6-AB32-4C2A-B9D2-ADD726CC6285}"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D-2F4B-436E-9C5A-E936482BF6D9}"/>
                </c:ext>
              </c:extLst>
            </c:dLbl>
            <c:dLbl>
              <c:idx val="8"/>
              <c:layout>
                <c:manualLayout>
                  <c:x val="-1.1318229166666707E-2"/>
                  <c:y val="-3.5524166666666697E-2"/>
                </c:manualLayout>
              </c:layout>
              <c:tx>
                <c:rich>
                  <a:bodyPr/>
                  <a:lstStyle/>
                  <a:p>
                    <a:fld id="{53A0B80C-7451-437B-BCDD-62FA294A635F}" type="CELLRANGE">
                      <a:rPr lang="en-US" baseline="0" dirty="0"/>
                      <a:pPr/>
                      <a:t>[CELLRANGE]</a:t>
                    </a:fld>
                    <a:r>
                      <a:rPr lang="en-US" baseline="0" dirty="0"/>
                      <a:t>, </a:t>
                    </a:r>
                    <a:fld id="{AEEF22F7-1C9C-44E5-963E-54DC0CB37F8C}"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F-2F4B-436E-9C5A-E936482BF6D9}"/>
                </c:ext>
              </c:extLst>
            </c:dLbl>
            <c:dLbl>
              <c:idx val="9"/>
              <c:layout>
                <c:manualLayout>
                  <c:x val="1.6168402777777373E-3"/>
                  <c:y val="1.4997777777777778E-2"/>
                </c:manualLayout>
              </c:layout>
              <c:tx>
                <c:rich>
                  <a:bodyPr/>
                  <a:lstStyle/>
                  <a:p>
                    <a:fld id="{C144548D-D4D9-4C0F-9AB0-787746B84ED9}" type="CELLRANGE">
                      <a:rPr lang="en-US" baseline="0" dirty="0"/>
                      <a:pPr/>
                      <a:t>[CELLRANGE]</a:t>
                    </a:fld>
                    <a:r>
                      <a:rPr lang="en-US" baseline="0" dirty="0"/>
                      <a:t>, </a:t>
                    </a:r>
                    <a:fld id="{AC5EC989-087F-4F10-96E2-54139D5DCEF4}"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11-2F4B-436E-9C5A-E936482BF6D9}"/>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0.0%</c:formatCode>
                <c:ptCount val="10"/>
                <c:pt idx="0">
                  <c:v>0.37613311296841201</c:v>
                </c:pt>
                <c:pt idx="1">
                  <c:v>8.8144487494469501E-2</c:v>
                </c:pt>
                <c:pt idx="2">
                  <c:v>2.6152957251342701E-2</c:v>
                </c:pt>
                <c:pt idx="3">
                  <c:v>6.8364499259312497E-2</c:v>
                </c:pt>
                <c:pt idx="4">
                  <c:v>6.0008931667077797E-2</c:v>
                </c:pt>
                <c:pt idx="5">
                  <c:v>0.18414617042680601</c:v>
                </c:pt>
                <c:pt idx="6">
                  <c:v>8.9933784440625903E-3</c:v>
                </c:pt>
                <c:pt idx="7">
                  <c:v>0.11132397460780399</c:v>
                </c:pt>
                <c:pt idx="8">
                  <c:v>4.85599371432784E-2</c:v>
                </c:pt>
                <c:pt idx="9">
                  <c:v>2.81725507374345E-2</c:v>
                </c:pt>
              </c:numCache>
            </c:numRef>
          </c:xVal>
          <c:yVal>
            <c:numRef>
              <c:f>Sheet1!$B$2:$B$11</c:f>
              <c:numCache>
                <c:formatCode>0.00</c:formatCode>
                <c:ptCount val="10"/>
                <c:pt idx="0">
                  <c:v>4.8245598058527186</c:v>
                </c:pt>
                <c:pt idx="1">
                  <c:v>4.9490655990044328</c:v>
                </c:pt>
                <c:pt idx="2">
                  <c:v>1.7275690889224447</c:v>
                </c:pt>
                <c:pt idx="3">
                  <c:v>1.9988082448205438</c:v>
                </c:pt>
                <c:pt idx="4">
                  <c:v>1.2232500000000002</c:v>
                </c:pt>
                <c:pt idx="5">
                  <c:v>2.0632854876200528</c:v>
                </c:pt>
                <c:pt idx="6">
                  <c:v>1.9907045454545453</c:v>
                </c:pt>
                <c:pt idx="7">
                  <c:v>3.3663849426517398</c:v>
                </c:pt>
                <c:pt idx="8">
                  <c:v>3.7797103259051221</c:v>
                </c:pt>
                <c:pt idx="9">
                  <c:v>2.9177436318067373</c:v>
                </c:pt>
              </c:numCache>
            </c:numRef>
          </c:yVal>
          <c:bubbleSize>
            <c:numRef>
              <c:f>Sheet1!$C$2:$C$11</c:f>
              <c:numCache>
                <c:formatCode>0%</c:formatCode>
                <c:ptCount val="10"/>
                <c:pt idx="0">
                  <c:v>0.51213843449442431</c:v>
                </c:pt>
                <c:pt idx="1">
                  <c:v>0.12307365042503567</c:v>
                </c:pt>
                <c:pt idx="2">
                  <c:v>1.2720364055794081E-2</c:v>
                </c:pt>
                <c:pt idx="3">
                  <c:v>3.8490521137836353E-2</c:v>
                </c:pt>
                <c:pt idx="4">
                  <c:v>2.0651043594731341E-2</c:v>
                </c:pt>
                <c:pt idx="5">
                  <c:v>0.10733831132003249</c:v>
                </c:pt>
                <c:pt idx="6" formatCode="0.0%">
                  <c:v>5.0381191627827254E-3</c:v>
                </c:pt>
                <c:pt idx="7">
                  <c:v>0.10564883910726842</c:v>
                </c:pt>
                <c:pt idx="8">
                  <c:v>5.1720993101307129E-2</c:v>
                </c:pt>
                <c:pt idx="9">
                  <c:v>2.3179723600787527E-2</c:v>
                </c:pt>
              </c:numCache>
            </c:numRef>
          </c:bubbleSize>
          <c:bubble3D val="0"/>
          <c:extLst>
            <c:ext xmlns:c15="http://schemas.microsoft.com/office/drawing/2012/chart" uri="{02D57815-91ED-43cb-92C2-25804820EDAC}">
              <c15:datalabelsRange>
                <c15:f>Sheet1!$D$2:$D$11</c15:f>
                <c15:dlblRangeCache>
                  <c:ptCount val="10"/>
                  <c:pt idx="0">
                    <c:v>Linear TV</c:v>
                  </c:pt>
                  <c:pt idx="1">
                    <c:v>BVOD</c:v>
                  </c:pt>
                  <c:pt idx="2">
                    <c:v>Print</c:v>
                  </c:pt>
                  <c:pt idx="3">
                    <c:v>Audio</c:v>
                  </c:pt>
                  <c:pt idx="4">
                    <c:v>OOH</c:v>
                  </c:pt>
                  <c:pt idx="5">
                    <c:v>Generic PPC</c:v>
                  </c:pt>
                  <c:pt idx="6">
                    <c:v>Cinema</c:v>
                  </c:pt>
                  <c:pt idx="7">
                    <c:v>Paid Social</c:v>
                  </c:pt>
                  <c:pt idx="8">
                    <c:v>Online Video</c:v>
                  </c:pt>
                  <c:pt idx="9">
                    <c:v>Online Display</c:v>
                  </c:pt>
                </c15:dlblRangeCache>
              </c15:datalabelsRange>
            </c:ext>
            <c:ext xmlns:c16="http://schemas.microsoft.com/office/drawing/2014/chart" uri="{C3380CC4-5D6E-409C-BE32-E72D297353CC}">
              <c16:uniqueId val="{00000013-2F4B-436E-9C5A-E936482BF6D9}"/>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Full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sz="1200"/>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Sheet1!$A$2:$A$17</c:f>
              <c:strCache>
                <c:ptCount val="16"/>
                <c:pt idx="0">
                  <c:v>Travel &amp; Transport</c:v>
                </c:pt>
                <c:pt idx="1">
                  <c:v>Retail</c:v>
                </c:pt>
                <c:pt idx="2">
                  <c:v>Online Retail</c:v>
                </c:pt>
                <c:pt idx="3">
                  <c:v>Media</c:v>
                </c:pt>
                <c:pt idx="4">
                  <c:v>Household FMCG</c:v>
                </c:pt>
                <c:pt idx="5">
                  <c:v>Household Equipment &amp; DIY</c:v>
                </c:pt>
                <c:pt idx="6">
                  <c:v>Health &amp; Wellbeing</c:v>
                </c:pt>
                <c:pt idx="7">
                  <c:v>Govt, Social, Political Org</c:v>
                </c:pt>
                <c:pt idx="8">
                  <c:v>Food</c:v>
                </c:pt>
                <c:pt idx="9">
                  <c:v>Finance</c:v>
                </c:pt>
                <c:pt idx="10">
                  <c:v>Entertainment &amp; Leisure</c:v>
                </c:pt>
                <c:pt idx="11">
                  <c:v>Cosmetics &amp; Personal Care</c:v>
                </c:pt>
                <c:pt idx="12">
                  <c:v>Business &amp; Industrial</c:v>
                </c:pt>
                <c:pt idx="13">
                  <c:v>Automotive</c:v>
                </c:pt>
                <c:pt idx="15">
                  <c:v>Telecoms</c:v>
                </c:pt>
              </c:strCache>
            </c:strRef>
          </c:cat>
          <c:val>
            <c:numRef>
              <c:f>Sheet1!$B$2:$B$17</c:f>
              <c:numCache>
                <c:formatCode>General</c:formatCode>
                <c:ptCount val="16"/>
                <c:pt idx="0">
                  <c:v>6504</c:v>
                </c:pt>
                <c:pt idx="1">
                  <c:v>5495</c:v>
                </c:pt>
                <c:pt idx="2">
                  <c:v>4684</c:v>
                </c:pt>
                <c:pt idx="3">
                  <c:v>2600</c:v>
                </c:pt>
                <c:pt idx="4">
                  <c:v>2003</c:v>
                </c:pt>
                <c:pt idx="5">
                  <c:v>5716</c:v>
                </c:pt>
                <c:pt idx="6">
                  <c:v>3632</c:v>
                </c:pt>
                <c:pt idx="7">
                  <c:v>264</c:v>
                </c:pt>
                <c:pt idx="8">
                  <c:v>12538</c:v>
                </c:pt>
                <c:pt idx="9">
                  <c:v>13448</c:v>
                </c:pt>
                <c:pt idx="10">
                  <c:v>20385</c:v>
                </c:pt>
                <c:pt idx="11">
                  <c:v>3862</c:v>
                </c:pt>
                <c:pt idx="12">
                  <c:v>2335</c:v>
                </c:pt>
                <c:pt idx="13">
                  <c:v>1430</c:v>
                </c:pt>
                <c:pt idx="15">
                  <c:v>1968</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Sheet1!$A$2:$A$17</c:f>
              <c:strCache>
                <c:ptCount val="16"/>
                <c:pt idx="0">
                  <c:v>Travel &amp; Transport</c:v>
                </c:pt>
                <c:pt idx="1">
                  <c:v>Retail</c:v>
                </c:pt>
                <c:pt idx="2">
                  <c:v>Online Retail</c:v>
                </c:pt>
                <c:pt idx="3">
                  <c:v>Media</c:v>
                </c:pt>
                <c:pt idx="4">
                  <c:v>Household FMCG</c:v>
                </c:pt>
                <c:pt idx="5">
                  <c:v>Household Equipment &amp; DIY</c:v>
                </c:pt>
                <c:pt idx="6">
                  <c:v>Health &amp; Wellbeing</c:v>
                </c:pt>
                <c:pt idx="7">
                  <c:v>Govt, Social, Political Org</c:v>
                </c:pt>
                <c:pt idx="8">
                  <c:v>Food</c:v>
                </c:pt>
                <c:pt idx="9">
                  <c:v>Finance</c:v>
                </c:pt>
                <c:pt idx="10">
                  <c:v>Entertainment &amp; Leisure</c:v>
                </c:pt>
                <c:pt idx="11">
                  <c:v>Cosmetics &amp; Personal Care</c:v>
                </c:pt>
                <c:pt idx="12">
                  <c:v>Business &amp; Industrial</c:v>
                </c:pt>
                <c:pt idx="13">
                  <c:v>Automotive</c:v>
                </c:pt>
                <c:pt idx="15">
                  <c:v>Telecoms</c:v>
                </c:pt>
              </c:strCache>
            </c:strRef>
          </c:cat>
          <c:val>
            <c:numRef>
              <c:f>Sheet1!$C$2:$C$17</c:f>
              <c:numCache>
                <c:formatCode>General</c:formatCode>
                <c:ptCount val="16"/>
                <c:pt idx="0">
                  <c:v>16042</c:v>
                </c:pt>
                <c:pt idx="1">
                  <c:v>11012</c:v>
                </c:pt>
                <c:pt idx="2">
                  <c:v>6829</c:v>
                </c:pt>
                <c:pt idx="3">
                  <c:v>6738</c:v>
                </c:pt>
                <c:pt idx="4">
                  <c:v>19308</c:v>
                </c:pt>
                <c:pt idx="5">
                  <c:v>12186</c:v>
                </c:pt>
                <c:pt idx="6">
                  <c:v>10884</c:v>
                </c:pt>
                <c:pt idx="7">
                  <c:v>1688</c:v>
                </c:pt>
                <c:pt idx="8">
                  <c:v>53650</c:v>
                </c:pt>
                <c:pt idx="9">
                  <c:v>10384</c:v>
                </c:pt>
                <c:pt idx="10">
                  <c:v>16253</c:v>
                </c:pt>
                <c:pt idx="11">
                  <c:v>37449</c:v>
                </c:pt>
                <c:pt idx="12">
                  <c:v>2356</c:v>
                </c:pt>
                <c:pt idx="13">
                  <c:v>6994</c:v>
                </c:pt>
                <c:pt idx="15">
                  <c:v>12145</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Sheet1!$A$2:$A$17</c:f>
              <c:strCache>
                <c:ptCount val="16"/>
                <c:pt idx="0">
                  <c:v>Travel &amp; Transport</c:v>
                </c:pt>
                <c:pt idx="1">
                  <c:v>Retail</c:v>
                </c:pt>
                <c:pt idx="2">
                  <c:v>Online Retail</c:v>
                </c:pt>
                <c:pt idx="3">
                  <c:v>Media</c:v>
                </c:pt>
                <c:pt idx="4">
                  <c:v>Household FMCG</c:v>
                </c:pt>
                <c:pt idx="5">
                  <c:v>Household Equipment &amp; DIY</c:v>
                </c:pt>
                <c:pt idx="6">
                  <c:v>Health &amp; Wellbeing</c:v>
                </c:pt>
                <c:pt idx="7">
                  <c:v>Govt, Social, Political Org</c:v>
                </c:pt>
                <c:pt idx="8">
                  <c:v>Food</c:v>
                </c:pt>
                <c:pt idx="9">
                  <c:v>Finance</c:v>
                </c:pt>
                <c:pt idx="10">
                  <c:v>Entertainment &amp; Leisure</c:v>
                </c:pt>
                <c:pt idx="11">
                  <c:v>Cosmetics &amp; Personal Care</c:v>
                </c:pt>
                <c:pt idx="12">
                  <c:v>Business &amp; Industrial</c:v>
                </c:pt>
                <c:pt idx="13">
                  <c:v>Automotive</c:v>
                </c:pt>
                <c:pt idx="15">
                  <c:v>Telecoms</c:v>
                </c:pt>
              </c:strCache>
            </c:strRef>
          </c:cat>
          <c:val>
            <c:numRef>
              <c:f>Sheet1!$D$2:$D$17</c:f>
              <c:numCache>
                <c:formatCode>General</c:formatCode>
                <c:ptCount val="16"/>
                <c:pt idx="0">
                  <c:v>50119</c:v>
                </c:pt>
                <c:pt idx="1">
                  <c:v>26850</c:v>
                </c:pt>
                <c:pt idx="2">
                  <c:v>9365</c:v>
                </c:pt>
                <c:pt idx="3">
                  <c:v>15211</c:v>
                </c:pt>
                <c:pt idx="4">
                  <c:v>46897</c:v>
                </c:pt>
                <c:pt idx="5">
                  <c:v>21031</c:v>
                </c:pt>
                <c:pt idx="6">
                  <c:v>22414</c:v>
                </c:pt>
                <c:pt idx="7">
                  <c:v>25718</c:v>
                </c:pt>
                <c:pt idx="8">
                  <c:v>27676</c:v>
                </c:pt>
                <c:pt idx="9">
                  <c:v>62050</c:v>
                </c:pt>
                <c:pt idx="10">
                  <c:v>49432</c:v>
                </c:pt>
                <c:pt idx="11">
                  <c:v>20869</c:v>
                </c:pt>
                <c:pt idx="12">
                  <c:v>18137</c:v>
                </c:pt>
                <c:pt idx="13">
                  <c:v>25236</c:v>
                </c:pt>
                <c:pt idx="15">
                  <c:v>28631</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Sheet1!$A$2:$A$17</c:f>
              <c:strCache>
                <c:ptCount val="16"/>
                <c:pt idx="0">
                  <c:v>Travel &amp; Transport</c:v>
                </c:pt>
                <c:pt idx="1">
                  <c:v>Retail</c:v>
                </c:pt>
                <c:pt idx="2">
                  <c:v>Online Retail</c:v>
                </c:pt>
                <c:pt idx="3">
                  <c:v>Media</c:v>
                </c:pt>
                <c:pt idx="4">
                  <c:v>Household FMCG</c:v>
                </c:pt>
                <c:pt idx="5">
                  <c:v>Household Equipment &amp; DIY</c:v>
                </c:pt>
                <c:pt idx="6">
                  <c:v>Health &amp; Wellbeing</c:v>
                </c:pt>
                <c:pt idx="7">
                  <c:v>Govt, Social, Political Org</c:v>
                </c:pt>
                <c:pt idx="8">
                  <c:v>Food</c:v>
                </c:pt>
                <c:pt idx="9">
                  <c:v>Finance</c:v>
                </c:pt>
                <c:pt idx="10">
                  <c:v>Entertainment &amp; Leisure</c:v>
                </c:pt>
                <c:pt idx="11">
                  <c:v>Cosmetics &amp; Personal Care</c:v>
                </c:pt>
                <c:pt idx="12">
                  <c:v>Business &amp; Industrial</c:v>
                </c:pt>
                <c:pt idx="13">
                  <c:v>Automotive</c:v>
                </c:pt>
                <c:pt idx="15">
                  <c:v>Telecoms</c:v>
                </c:pt>
              </c:strCache>
            </c:strRef>
          </c:cat>
          <c:val>
            <c:numRef>
              <c:f>Sheet1!$E$2:$E$17</c:f>
              <c:numCache>
                <c:formatCode>General</c:formatCode>
                <c:ptCount val="16"/>
                <c:pt idx="0">
                  <c:v>660</c:v>
                </c:pt>
                <c:pt idx="1">
                  <c:v>549</c:v>
                </c:pt>
                <c:pt idx="2">
                  <c:v>69</c:v>
                </c:pt>
                <c:pt idx="3">
                  <c:v>256</c:v>
                </c:pt>
                <c:pt idx="4">
                  <c:v>145</c:v>
                </c:pt>
                <c:pt idx="5">
                  <c:v>806</c:v>
                </c:pt>
                <c:pt idx="6">
                  <c:v>15</c:v>
                </c:pt>
                <c:pt idx="7">
                  <c:v>5143</c:v>
                </c:pt>
                <c:pt idx="8">
                  <c:v>1081</c:v>
                </c:pt>
                <c:pt idx="9">
                  <c:v>4281</c:v>
                </c:pt>
                <c:pt idx="10">
                  <c:v>915</c:v>
                </c:pt>
                <c:pt idx="11">
                  <c:v>0</c:v>
                </c:pt>
                <c:pt idx="12">
                  <c:v>1493</c:v>
                </c:pt>
                <c:pt idx="13">
                  <c:v>107</c:v>
                </c:pt>
                <c:pt idx="15">
                  <c:v>1794</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Sheet1!$A$2:$A$17</c:f>
              <c:strCache>
                <c:ptCount val="16"/>
                <c:pt idx="0">
                  <c:v>Travel &amp; Transport</c:v>
                </c:pt>
                <c:pt idx="1">
                  <c:v>Retail</c:v>
                </c:pt>
                <c:pt idx="2">
                  <c:v>Online Retail</c:v>
                </c:pt>
                <c:pt idx="3">
                  <c:v>Media</c:v>
                </c:pt>
                <c:pt idx="4">
                  <c:v>Household FMCG</c:v>
                </c:pt>
                <c:pt idx="5">
                  <c:v>Household Equipment &amp; DIY</c:v>
                </c:pt>
                <c:pt idx="6">
                  <c:v>Health &amp; Wellbeing</c:v>
                </c:pt>
                <c:pt idx="7">
                  <c:v>Govt, Social, Political Org</c:v>
                </c:pt>
                <c:pt idx="8">
                  <c:v>Food</c:v>
                </c:pt>
                <c:pt idx="9">
                  <c:v>Finance</c:v>
                </c:pt>
                <c:pt idx="10">
                  <c:v>Entertainment &amp; Leisure</c:v>
                </c:pt>
                <c:pt idx="11">
                  <c:v>Cosmetics &amp; Personal Care</c:v>
                </c:pt>
                <c:pt idx="12">
                  <c:v>Business &amp; Industrial</c:v>
                </c:pt>
                <c:pt idx="13">
                  <c:v>Automotive</c:v>
                </c:pt>
                <c:pt idx="15">
                  <c:v>Telecoms</c:v>
                </c:pt>
              </c:strCache>
            </c:strRef>
          </c:cat>
          <c:val>
            <c:numRef>
              <c:f>Sheet1!$F$2:$F$17</c:f>
              <c:numCache>
                <c:formatCode>General</c:formatCode>
                <c:ptCount val="16"/>
                <c:pt idx="3">
                  <c:v>10</c:v>
                </c:pt>
                <c:pt idx="7">
                  <c:v>7</c:v>
                </c:pt>
                <c:pt idx="8">
                  <c:v>858</c:v>
                </c:pt>
                <c:pt idx="9">
                  <c:v>224</c:v>
                </c:pt>
                <c:pt idx="10">
                  <c:v>0</c:v>
                </c:pt>
                <c:pt idx="12">
                  <c:v>7</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Sheet1!$A$2:$A$17</c:f>
              <c:strCache>
                <c:ptCount val="16"/>
                <c:pt idx="0">
                  <c:v>Travel &amp; Transport</c:v>
                </c:pt>
                <c:pt idx="1">
                  <c:v>Retail</c:v>
                </c:pt>
                <c:pt idx="2">
                  <c:v>Online Retail</c:v>
                </c:pt>
                <c:pt idx="3">
                  <c:v>Media</c:v>
                </c:pt>
                <c:pt idx="4">
                  <c:v>Household FMCG</c:v>
                </c:pt>
                <c:pt idx="5">
                  <c:v>Household Equipment &amp; DIY</c:v>
                </c:pt>
                <c:pt idx="6">
                  <c:v>Health &amp; Wellbeing</c:v>
                </c:pt>
                <c:pt idx="7">
                  <c:v>Govt, Social, Political Org</c:v>
                </c:pt>
                <c:pt idx="8">
                  <c:v>Food</c:v>
                </c:pt>
                <c:pt idx="9">
                  <c:v>Finance</c:v>
                </c:pt>
                <c:pt idx="10">
                  <c:v>Entertainment &amp; Leisure</c:v>
                </c:pt>
                <c:pt idx="11">
                  <c:v>Cosmetics &amp; Personal Care</c:v>
                </c:pt>
                <c:pt idx="12">
                  <c:v>Business &amp; Industrial</c:v>
                </c:pt>
                <c:pt idx="13">
                  <c:v>Automotive</c:v>
                </c:pt>
                <c:pt idx="15">
                  <c:v>Telecoms</c:v>
                </c:pt>
              </c:strCache>
            </c:strRef>
          </c:cat>
          <c:val>
            <c:numRef>
              <c:f>Sheet1!$G$2:$G$17</c:f>
              <c:numCache>
                <c:formatCode>General</c:formatCode>
                <c:ptCount val="16"/>
                <c:pt idx="0">
                  <c:v>1315</c:v>
                </c:pt>
                <c:pt idx="1">
                  <c:v>1003</c:v>
                </c:pt>
                <c:pt idx="2">
                  <c:v>838</c:v>
                </c:pt>
                <c:pt idx="3">
                  <c:v>713</c:v>
                </c:pt>
                <c:pt idx="4">
                  <c:v>88</c:v>
                </c:pt>
                <c:pt idx="5">
                  <c:v>212</c:v>
                </c:pt>
                <c:pt idx="6">
                  <c:v>991</c:v>
                </c:pt>
                <c:pt idx="7">
                  <c:v>25165</c:v>
                </c:pt>
                <c:pt idx="8">
                  <c:v>4517</c:v>
                </c:pt>
                <c:pt idx="9">
                  <c:v>7935</c:v>
                </c:pt>
                <c:pt idx="10">
                  <c:v>3970</c:v>
                </c:pt>
                <c:pt idx="11">
                  <c:v>131</c:v>
                </c:pt>
                <c:pt idx="12">
                  <c:v>739</c:v>
                </c:pt>
                <c:pt idx="13">
                  <c:v>705</c:v>
                </c:pt>
                <c:pt idx="15">
                  <c:v>770</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Sheet1!$A$2:$A$17</c:f>
              <c:strCache>
                <c:ptCount val="16"/>
                <c:pt idx="0">
                  <c:v>Travel &amp; Transport</c:v>
                </c:pt>
                <c:pt idx="1">
                  <c:v>Retail</c:v>
                </c:pt>
                <c:pt idx="2">
                  <c:v>Online Retail</c:v>
                </c:pt>
                <c:pt idx="3">
                  <c:v>Media</c:v>
                </c:pt>
                <c:pt idx="4">
                  <c:v>Household FMCG</c:v>
                </c:pt>
                <c:pt idx="5">
                  <c:v>Household Equipment &amp; DIY</c:v>
                </c:pt>
                <c:pt idx="6">
                  <c:v>Health &amp; Wellbeing</c:v>
                </c:pt>
                <c:pt idx="7">
                  <c:v>Govt, Social, Political Org</c:v>
                </c:pt>
                <c:pt idx="8">
                  <c:v>Food</c:v>
                </c:pt>
                <c:pt idx="9">
                  <c:v>Finance</c:v>
                </c:pt>
                <c:pt idx="10">
                  <c:v>Entertainment &amp; Leisure</c:v>
                </c:pt>
                <c:pt idx="11">
                  <c:v>Cosmetics &amp; Personal Care</c:v>
                </c:pt>
                <c:pt idx="12">
                  <c:v>Business &amp; Industrial</c:v>
                </c:pt>
                <c:pt idx="13">
                  <c:v>Automotive</c:v>
                </c:pt>
                <c:pt idx="15">
                  <c:v>Telecoms</c:v>
                </c:pt>
              </c:strCache>
            </c:strRef>
          </c:cat>
          <c:val>
            <c:numRef>
              <c:f>Sheet1!$H$2:$H$17</c:f>
              <c:numCache>
                <c:formatCode>General</c:formatCode>
                <c:ptCount val="16"/>
                <c:pt idx="0">
                  <c:v>100</c:v>
                </c:pt>
                <c:pt idx="1">
                  <c:v>696</c:v>
                </c:pt>
                <c:pt idx="2">
                  <c:v>2409</c:v>
                </c:pt>
                <c:pt idx="3">
                  <c:v>41</c:v>
                </c:pt>
                <c:pt idx="4">
                  <c:v>919</c:v>
                </c:pt>
                <c:pt idx="5">
                  <c:v>781</c:v>
                </c:pt>
                <c:pt idx="6">
                  <c:v>474</c:v>
                </c:pt>
                <c:pt idx="7">
                  <c:v>19606</c:v>
                </c:pt>
                <c:pt idx="8">
                  <c:v>589</c:v>
                </c:pt>
                <c:pt idx="9">
                  <c:v>1849</c:v>
                </c:pt>
                <c:pt idx="10">
                  <c:v>804</c:v>
                </c:pt>
                <c:pt idx="11">
                  <c:v>312</c:v>
                </c:pt>
                <c:pt idx="12">
                  <c:v>2465</c:v>
                </c:pt>
                <c:pt idx="13">
                  <c:v>62</c:v>
                </c:pt>
                <c:pt idx="15">
                  <c:v>1</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8B6268-D59C-424A-87AF-D84F5BE74D5B}" type="datetimeFigureOut">
              <a:rPr lang="en-GB" smtClean="0"/>
              <a:t>20/05/2026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9C90E0-C457-4781-8FFA-1D8B0645583A}" type="slidenum">
              <a:rPr lang="en-GB" smtClean="0"/>
              <a:t>‹#›</a:t>
            </a:fld>
            <a:endParaRPr lang="en-GB"/>
          </a:p>
        </p:txBody>
      </p:sp>
    </p:spTree>
    <p:extLst>
      <p:ext uri="{BB962C8B-B14F-4D97-AF65-F5344CB8AC3E}">
        <p14:creationId xmlns:p14="http://schemas.microsoft.com/office/powerpoint/2010/main" val="3599198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9A8CB2-01E9-4657-9EC5-2D7E889C865C}" type="slidenum">
              <a:rPr lang="en-GB" smtClean="0"/>
              <a:t>1</a:t>
            </a:fld>
            <a:endParaRPr lang="en-GB"/>
          </a:p>
        </p:txBody>
      </p:sp>
    </p:spTree>
    <p:extLst>
      <p:ext uri="{BB962C8B-B14F-4D97-AF65-F5344CB8AC3E}">
        <p14:creationId xmlns:p14="http://schemas.microsoft.com/office/powerpoint/2010/main" val="69491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5C678-CBB8-8D29-2759-E9CBBD5362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B8AB2-9531-EEF0-2469-F7EF1ED4B21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9055F66-F352-2B59-0E39-9414D981AF65}"/>
              </a:ext>
            </a:extLst>
          </p:cNvPr>
          <p:cNvSpPr>
            <a:spLocks noGrp="1"/>
          </p:cNvSpPr>
          <p:nvPr>
            <p:ph type="body" idx="1"/>
          </p:nvPr>
        </p:nvSpPr>
        <p:spPr/>
        <p:txBody>
          <a:bodyPr/>
          <a:lstStyle/>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In Telecoms, all channel short term Profit ROI is just under £1.50.</a:t>
            </a: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Linear TV delivers 39% of the total profit volume.</a:t>
            </a: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Generic PPC is quite strong - as you’d expect given a lot of the sales in the sector are transacted online.</a:t>
            </a:r>
          </a:p>
          <a:p>
            <a:endParaRPr lang="en-GB" sz="1200" kern="100" dirty="0">
              <a:effectLst/>
              <a:latin typeface="Courier New" panose="02070309020205020404" pitchFamily="49" charset="0"/>
              <a:ea typeface="Aptos" panose="020B0004020202020204" pitchFamily="34" charset="0"/>
              <a:cs typeface="Times New Roman" panose="02020603050405020304" pitchFamily="18" charset="0"/>
            </a:endParaRPr>
          </a:p>
          <a:p>
            <a:endParaRPr lang="en-GB" sz="1200" kern="100" dirty="0">
              <a:effectLst/>
              <a:latin typeface="Consolas" panose="020B06090202040302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Looking at longer-term view, it’s a similar story with all the bubbles moving up, but to different ratios.</a:t>
            </a:r>
          </a:p>
          <a:p>
            <a:endParaRPr lang="en-GB" sz="1200" kern="100" dirty="0">
              <a:effectLst/>
              <a:latin typeface="Consolas" panose="020B06090202040302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Linear TV is driving just over half of all profit.</a:t>
            </a:r>
          </a:p>
          <a:p>
            <a:endParaRPr lang="en-GB" sz="1200" kern="100" dirty="0">
              <a:effectLst/>
              <a:latin typeface="Courier New" panose="020703090202050204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BVOD, although a smaller driver of profit, has the highest ROI – c.£5, compared </a:t>
            </a:r>
            <a:r>
              <a:rPr lang="en-GB" sz="1200" kern="100" dirty="0">
                <a:effectLst/>
                <a:latin typeface="Consolas" panose="020B0609020204030204" pitchFamily="49" charset="0"/>
                <a:ea typeface="Aptos" panose="020B0004020202020204" pitchFamily="34" charset="0"/>
                <a:cs typeface="Times New Roman" panose="02020603050405020304" pitchFamily="18" charset="0"/>
              </a:rPr>
              <a:t>to the overall average of </a:t>
            </a:r>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£3.13,</a:t>
            </a:r>
          </a:p>
          <a:p>
            <a:endParaRPr lang="en-GB" sz="1200" kern="100" dirty="0">
              <a:effectLst/>
              <a:latin typeface="Consolas" panose="020B06090202040302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Paid Social and Online Video are also pretty strong when sustained effects are included.</a:t>
            </a:r>
            <a:endParaRPr lang="en-GB" dirty="0"/>
          </a:p>
        </p:txBody>
      </p:sp>
      <p:sp>
        <p:nvSpPr>
          <p:cNvPr id="4" name="Slide Number Placeholder 3">
            <a:extLst>
              <a:ext uri="{FF2B5EF4-FFF2-40B4-BE49-F238E27FC236}">
                <a16:creationId xmlns:a16="http://schemas.microsoft.com/office/drawing/2014/main" id="{2CAA2031-7B17-0EC7-A1ED-825E79666711}"/>
              </a:ext>
            </a:extLst>
          </p:cNvPr>
          <p:cNvSpPr>
            <a:spLocks noGrp="1"/>
          </p:cNvSpPr>
          <p:nvPr>
            <p:ph type="sldNum" sz="quarter" idx="5"/>
          </p:nvPr>
        </p:nvSpPr>
        <p:spPr/>
        <p:txBody>
          <a:bodyPr/>
          <a:lstStyle/>
          <a:p>
            <a:fld id="{BA0DFD36-33EA-4DB4-B32D-6EBE0B1D4496}" type="slidenum">
              <a:rPr lang="en-GB" smtClean="0"/>
              <a:t>12</a:t>
            </a:fld>
            <a:endParaRPr lang="en-GB" dirty="0"/>
          </a:p>
        </p:txBody>
      </p:sp>
    </p:spTree>
    <p:extLst>
      <p:ext uri="{BB962C8B-B14F-4D97-AF65-F5344CB8AC3E}">
        <p14:creationId xmlns:p14="http://schemas.microsoft.com/office/powerpoint/2010/main" val="2795647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Telecoms linear TV spend is seasonal and skews toward April and September.</a:t>
            </a:r>
          </a:p>
        </p:txBody>
      </p:sp>
      <p:sp>
        <p:nvSpPr>
          <p:cNvPr id="4" name="Slide Number Placeholder 3"/>
          <p:cNvSpPr>
            <a:spLocks noGrp="1"/>
          </p:cNvSpPr>
          <p:nvPr>
            <p:ph type="sldNum" sz="quarter" idx="5"/>
          </p:nvPr>
        </p:nvSpPr>
        <p:spPr/>
        <p:txBody>
          <a:bodyPr/>
          <a:lstStyle/>
          <a:p>
            <a:fld id="{979C90E0-C457-4781-8FFA-1D8B0645583A}" type="slidenum">
              <a:rPr lang="en-GB" smtClean="0"/>
              <a:t>14</a:t>
            </a:fld>
            <a:endParaRPr lang="en-GB"/>
          </a:p>
        </p:txBody>
      </p:sp>
    </p:spTree>
    <p:extLst>
      <p:ext uri="{BB962C8B-B14F-4D97-AF65-F5344CB8AC3E}">
        <p14:creationId xmlns:p14="http://schemas.microsoft.com/office/powerpoint/2010/main" val="856712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Telecoms linear TV spend skews toward daytime and weekend viewing.</a:t>
            </a:r>
          </a:p>
        </p:txBody>
      </p:sp>
      <p:sp>
        <p:nvSpPr>
          <p:cNvPr id="4" name="Slide Number Placeholder 3"/>
          <p:cNvSpPr>
            <a:spLocks noGrp="1"/>
          </p:cNvSpPr>
          <p:nvPr>
            <p:ph type="sldNum" sz="quarter" idx="5"/>
          </p:nvPr>
        </p:nvSpPr>
        <p:spPr/>
        <p:txBody>
          <a:bodyPr/>
          <a:lstStyle/>
          <a:p>
            <a:fld id="{069A8CB2-01E9-4657-9EC5-2D7E889C865C}" type="slidenum">
              <a:rPr lang="en-GB" smtClean="0"/>
              <a:t>15</a:t>
            </a:fld>
            <a:endParaRPr lang="en-GB"/>
          </a:p>
        </p:txBody>
      </p:sp>
    </p:spTree>
    <p:extLst>
      <p:ext uri="{BB962C8B-B14F-4D97-AF65-F5344CB8AC3E}">
        <p14:creationId xmlns:p14="http://schemas.microsoft.com/office/powerpoint/2010/main" val="2293518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The most prevalent users of longer spots is the charity sector (Govt, Social, Political Org).  This will consist of DR daytime and small channel spots, but shows the power of longer spots in delivering a more emotive impact. This emotive impact is dependent on good storytelling – something much easier to do successfully in longer ads.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01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0" i="0" dirty="0">
                <a:solidFill>
                  <a:srgbClr val="D1D5DB"/>
                </a:solidFill>
                <a:effectLst/>
                <a:latin typeface="Söhne"/>
              </a:rPr>
              <a:t>Telecoms ads have progressively shortened over the last 10 years, now typically lasting 30 seconds or less.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133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Use of spot length varies across most of the telecoms category with 30” being the most popular choice.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39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lead-up to the highly anticipated iPhone 15 launch in September 2023 marked the busiest period of the year for mobile networks. As a relatively new player, Sky Mobile needed to cut through the noise in a market that is highly contested through contract pricing, network coverage and access to the latest handsets.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Developing a platform that created a point of difference for Sky Mobile vs. their competitive set, by promoting properties that are unique to the brand, would be key to driving strong front of mind awareness, increasing consideration, purchase intent and most importantly driving incremental sales.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endParaRPr lang="en-GB" sz="1200" b="1" kern="1200" dirty="0">
              <a:solidFill>
                <a:schemeClr val="tx1"/>
              </a:solidFill>
              <a:effectLst/>
              <a:latin typeface="+mn-lt"/>
              <a:ea typeface="+mn-ea"/>
              <a:cs typeface="+mn-cs"/>
            </a:endParaRPr>
          </a:p>
          <a:p>
            <a:r>
              <a:rPr lang="en-GB" sz="1100" b="1"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000" dirty="0">
              <a:effectLst/>
              <a:latin typeface="Times" panose="02020603050405020304" pitchFamily="18" charset="0"/>
              <a:ea typeface="Calibri" panose="020F0502020204030204" pitchFamily="34" charset="0"/>
              <a:cs typeface="Times New Roman" panose="02020603050405020304" pitchFamily="18" charset="0"/>
            </a:endParaRPr>
          </a:p>
          <a:p>
            <a:r>
              <a:rPr lang="en-GB" sz="1100" b="0" dirty="0">
                <a:effectLst/>
                <a:latin typeface="Calibri" panose="020F0502020204030204" pitchFamily="34" charset="0"/>
                <a:ea typeface="Calibri" panose="020F0502020204030204" pitchFamily="34" charset="0"/>
                <a:cs typeface="Times New Roman" panose="02020603050405020304" pitchFamily="18" charset="0"/>
              </a:rPr>
              <a:t>Sky Mobile had previously Sponsored This Morning (ITV), Sky Max and more recently, A League of Their Own, so they were well aware of the benefits a well-executed sponsorship delivers, particularly when it comes to increasing key consumer behaviour metrics. They also understood the value of sponsorship as a primer, making sales-focussed advertising work harder as a result, and so they looked for a potential sponsorship property in 2023.</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1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100" b="0" dirty="0">
                <a:effectLst/>
                <a:latin typeface="Calibri" panose="020F0502020204030204" pitchFamily="34" charset="0"/>
                <a:ea typeface="Calibri" panose="020F0502020204030204" pitchFamily="34" charset="0"/>
                <a:cs typeface="Times New Roman" panose="02020603050405020304" pitchFamily="18" charset="0"/>
              </a:rPr>
              <a:t>The perfect vehicle was secured. Sky Mobile signed up to sponsor Sky Sports News' Summer Transfer Window - a strategic partnership that enabled the brand to align with unmissable content, promote “Watch” and build credibility for their “Switch” messaging.</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Times"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To create a point of difference, the brand’s comms would focus on:</a:t>
            </a:r>
          </a:p>
          <a:p>
            <a:pPr marL="342900" lvl="0" indent="-342900">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Promotion of “Watch”: The ability to stream Sky apps like Sky News, Sky Sports and Sky Go without using data allowance.</a:t>
            </a:r>
          </a:p>
          <a:p>
            <a:pPr marL="342900" lvl="0" indent="-342900">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Encouraging prospects to “switch”: Surfacing unique Sky Mobile offers and promoting the “text-to-switch” mechanic that made it easier than ever for UK mobile customers to transfer to a new network.</a:t>
            </a:r>
          </a:p>
          <a:p>
            <a:r>
              <a:rPr lang="en-GB"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Times" panose="02020603050405020304" pitchFamily="18" charset="0"/>
              <a:ea typeface="Calibri" panose="020F0502020204030204" pitchFamily="34" charset="0"/>
              <a:cs typeface="Times New Roman" panose="02020603050405020304" pitchFamily="18" charset="0"/>
            </a:endParaRPr>
          </a:p>
          <a:p>
            <a:r>
              <a:rPr lang="en-GB" sz="1100" b="1"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000" dirty="0">
              <a:effectLst/>
              <a:latin typeface="Times" panose="02020603050405020304" pitchFamily="18" charset="0"/>
              <a:ea typeface="Calibri" panose="020F0502020204030204" pitchFamily="34" charset="0"/>
              <a:cs typeface="Times New Roman" panose="02020603050405020304" pitchFamily="18" charset="0"/>
            </a:endParaRPr>
          </a:p>
          <a:p>
            <a:r>
              <a:rPr lang="en-GB" sz="1100" b="0" dirty="0">
                <a:effectLst/>
                <a:latin typeface="Calibri" panose="020F0502020204030204" pitchFamily="34" charset="0"/>
                <a:ea typeface="Calibri" panose="020F0502020204030204" pitchFamily="34" charset="0"/>
                <a:cs typeface="Times New Roman" panose="02020603050405020304" pitchFamily="18" charset="0"/>
              </a:rPr>
              <a:t>The sponsorship package consisted of:</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100" b="0" dirty="0">
                <a:effectLst/>
                <a:latin typeface="Calibri" panose="020F0502020204030204" pitchFamily="34" charset="0"/>
                <a:ea typeface="Calibri" panose="020F0502020204030204" pitchFamily="34" charset="0"/>
                <a:cs typeface="Times New Roman" panose="02020603050405020304" pitchFamily="18" charset="0"/>
              </a:rPr>
              <a:t>All Sky Sports News transfer programming from June to September 2023 including:</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GB" sz="1100" b="0" dirty="0">
                <a:effectLst/>
                <a:latin typeface="Calibri" panose="020F0502020204030204" pitchFamily="34" charset="0"/>
                <a:ea typeface="Calibri" panose="020F0502020204030204" pitchFamily="34" charset="0"/>
                <a:cs typeface="Times New Roman" panose="02020603050405020304" pitchFamily="18" charset="0"/>
              </a:rPr>
              <a:t>Good Morning Transfers</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GB" sz="1100" b="0" dirty="0">
                <a:effectLst/>
                <a:latin typeface="Calibri" panose="020F0502020204030204" pitchFamily="34" charset="0"/>
                <a:ea typeface="Calibri" panose="020F0502020204030204" pitchFamily="34" charset="0"/>
                <a:cs typeface="Times New Roman" panose="02020603050405020304" pitchFamily="18" charset="0"/>
              </a:rPr>
              <a:t>Transfer Talk</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GB" sz="1100" b="0" dirty="0">
                <a:effectLst/>
                <a:latin typeface="Calibri" panose="020F0502020204030204" pitchFamily="34" charset="0"/>
                <a:ea typeface="Calibri" panose="020F0502020204030204" pitchFamily="34" charset="0"/>
                <a:cs typeface="Times New Roman" panose="02020603050405020304" pitchFamily="18" charset="0"/>
              </a:rPr>
              <a:t>The Transfer Show</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GB" sz="1100" b="0" dirty="0">
                <a:effectLst/>
                <a:latin typeface="Calibri" panose="020F0502020204030204" pitchFamily="34" charset="0"/>
                <a:ea typeface="Calibri" panose="020F0502020204030204" pitchFamily="34" charset="0"/>
                <a:cs typeface="Times New Roman" panose="02020603050405020304" pitchFamily="18" charset="0"/>
              </a:rPr>
              <a:t>The Transfer Centre</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GB" sz="1100" b="0" dirty="0">
                <a:effectLst/>
                <a:latin typeface="Calibri" panose="020F0502020204030204" pitchFamily="34" charset="0"/>
                <a:ea typeface="Calibri" panose="020F0502020204030204" pitchFamily="34" charset="0"/>
                <a:cs typeface="Times New Roman" panose="02020603050405020304" pitchFamily="18" charset="0"/>
              </a:rPr>
              <a:t>Sky Sports News 5 to 7 (this is where the biggest transfer stories would be covered)</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1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Times" panose="02020603050405020304" pitchFamily="18" charset="0"/>
              <a:ea typeface="Calibri" panose="020F0502020204030204" pitchFamily="34" charset="0"/>
              <a:cs typeface="Times New Roman" panose="02020603050405020304" pitchFamily="18" charset="0"/>
            </a:endParaRPr>
          </a:p>
          <a:p>
            <a:r>
              <a:rPr lang="en-GB" sz="1100" b="0" dirty="0">
                <a:effectLst/>
                <a:latin typeface="Calibri" panose="020F0502020204030204" pitchFamily="34" charset="0"/>
                <a:ea typeface="Calibri" panose="020F0502020204030204" pitchFamily="34" charset="0"/>
                <a:cs typeface="Times New Roman" panose="02020603050405020304" pitchFamily="18" charset="0"/>
              </a:rPr>
              <a:t>Alongside this, Sky Mobile ran an in-programming graphic sponsorship of the Transfer Window Countdown Clock that ran throughout the Transfer Window.</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1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100" b="0" dirty="0">
                <a:effectLst/>
                <a:latin typeface="Calibri" panose="020F0502020204030204" pitchFamily="34" charset="0"/>
                <a:ea typeface="Calibri" panose="020F0502020204030204" pitchFamily="34" charset="0"/>
                <a:cs typeface="Times New Roman" panose="02020603050405020304" pitchFamily="18" charset="0"/>
              </a:rPr>
              <a:t>They also negotiated a licensing deal which enabled them to create a bespoke Transfer Window spot using Sky Sports News branding that announced Sky Mobile’s bespoke Transfer Offer for new customers. This contextual spot was highly targeted to ensure it played out in content that would appeal to football fans in the build up to Transfer Deadline Day. This included spots in Sky Sports News, Gillette Soccer Saturday, Saturday Social and also key Premier League games such as Sheffield Utd v Man City and Newcastle v Liverpool. The TV ad also included a QR code that drove users to a landing page that promoted Sky Mobile’s ‘Transfer Offer’.   </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1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100" b="0" dirty="0">
                <a:effectLst/>
                <a:latin typeface="Calibri" panose="020F0502020204030204" pitchFamily="34" charset="0"/>
                <a:ea typeface="Calibri" panose="020F0502020204030204" pitchFamily="34" charset="0"/>
                <a:cs typeface="Times New Roman" panose="02020603050405020304" pitchFamily="18" charset="0"/>
              </a:rPr>
              <a:t>The partnership provided an excellent opportunity to get a high frequency of message across at a</a:t>
            </a:r>
            <a:r>
              <a:rPr lang="en-GB" sz="11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100" b="0" dirty="0">
                <a:effectLst/>
                <a:latin typeface="Calibri" panose="020F0502020204030204" pitchFamily="34" charset="0"/>
                <a:ea typeface="Calibri" panose="020F0502020204030204" pitchFamily="34" charset="0"/>
                <a:cs typeface="Times New Roman" panose="02020603050405020304" pitchFamily="18" charset="0"/>
              </a:rPr>
              <a:t>critical time. It also meant that Sky Mobile could ‘own’ the 2023 summer transfer window and that they would be part of the ‘switch’ conversation wherever and however the UK’s football fans got their transfer fix. </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1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100" b="0" dirty="0">
                <a:effectLst/>
                <a:latin typeface="Calibri" panose="020F0502020204030204" pitchFamily="34" charset="0"/>
                <a:ea typeface="Calibri" panose="020F0502020204030204" pitchFamily="34" charset="0"/>
                <a:cs typeface="Times New Roman" panose="02020603050405020304" pitchFamily="18" charset="0"/>
              </a:rPr>
              <a:t>To support the TV activity, Sky Mobile ran activity online which included a 5 second sponsor pre-roll on all Transfer content on SkySports.com and the Sky Sports app as well as a contextual display ad around Transfer editorial. There was also a homepage takeover that ran on SkySports.com on Transfer Deadline Day with the special offer for new customers. </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1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100" b="0" dirty="0">
                <a:effectLst/>
                <a:latin typeface="Calibri" panose="020F0502020204030204" pitchFamily="34" charset="0"/>
                <a:ea typeface="Calibri" panose="020F0502020204030204" pitchFamily="34" charset="0"/>
                <a:cs typeface="Times New Roman" panose="02020603050405020304" pitchFamily="18" charset="0"/>
              </a:rPr>
              <a:t>On social media, there was branded content featuring Dharmesh Sheth from Sky Sports News and other Sky Sports talent. This content was called ‘Switch List’ and covered the biggest transfer stories of the day. </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1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100" b="0" dirty="0">
                <a:effectLst/>
                <a:latin typeface="Calibri" panose="020F0502020204030204" pitchFamily="34" charset="0"/>
                <a:ea typeface="Calibri" panose="020F0502020204030204" pitchFamily="34" charset="0"/>
                <a:cs typeface="Times New Roman" panose="02020603050405020304" pitchFamily="18" charset="0"/>
              </a:rPr>
              <a:t>For PR, they recruited Harry Redknapp who delivered a ‘Talk to ‘</a:t>
            </a:r>
            <a:r>
              <a:rPr lang="en-GB" sz="1100" b="0" dirty="0" err="1">
                <a:effectLst/>
                <a:latin typeface="Calibri" panose="020F0502020204030204" pitchFamily="34" charset="0"/>
                <a:ea typeface="Calibri" panose="020F0502020204030204" pitchFamily="34" charset="0"/>
                <a:cs typeface="Times New Roman" panose="02020603050405020304" pitchFamily="18" charset="0"/>
              </a:rPr>
              <a:t>Arry</a:t>
            </a:r>
            <a:r>
              <a:rPr lang="en-GB" sz="1100" b="0" dirty="0">
                <a:effectLst/>
                <a:latin typeface="Calibri" panose="020F0502020204030204" pitchFamily="34" charset="0"/>
                <a:ea typeface="Calibri" panose="020F0502020204030204" pitchFamily="34" charset="0"/>
                <a:cs typeface="Times New Roman" panose="02020603050405020304" pitchFamily="18" charset="0"/>
              </a:rPr>
              <a:t>’ stunt where he visited iconic locations in London to talk to the public, discussing the Transfer Deadline stories and promoting Sky Mobile’s ‘Transfer Offer’. </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Times" panose="02020603050405020304" pitchFamily="18" charset="0"/>
              <a:ea typeface="Calibri" panose="020F0502020204030204" pitchFamily="34" charset="0"/>
              <a:cs typeface="Times New Roman" panose="02020603050405020304" pitchFamily="18" charset="0"/>
            </a:endParaRPr>
          </a:p>
          <a:p>
            <a:r>
              <a:rPr lang="en-GB" sz="1100" b="1"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00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100" b="0" dirty="0">
                <a:effectLst/>
                <a:latin typeface="Calibri" panose="020F0502020204030204" pitchFamily="34" charset="0"/>
                <a:ea typeface="Calibri" panose="020F0502020204030204" pitchFamily="34" charset="0"/>
                <a:cs typeface="Times New Roman" panose="02020603050405020304" pitchFamily="18" charset="0"/>
              </a:rPr>
              <a:t>In total, there were 187 sponsored shows on TV with 12,495 seconds of sponsor branding </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100" b="0" dirty="0">
                <a:effectLst/>
                <a:latin typeface="Calibri" panose="020F0502020204030204" pitchFamily="34" charset="0"/>
                <a:ea typeface="Calibri" panose="020F0502020204030204" pitchFamily="34" charset="0"/>
                <a:cs typeface="Times New Roman" panose="02020603050405020304" pitchFamily="18" charset="0"/>
              </a:rPr>
              <a:t>Approx. 5m individuals were reached by the TV partnership</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100" b="0" dirty="0">
                <a:effectLst/>
                <a:latin typeface="Calibri" panose="020F0502020204030204" pitchFamily="34" charset="0"/>
                <a:ea typeface="Calibri" panose="020F0502020204030204" pitchFamily="34" charset="0"/>
                <a:cs typeface="Times New Roman" panose="02020603050405020304" pitchFamily="18" charset="0"/>
              </a:rPr>
              <a:t>Sponsorship effectiveness research, conducted independently by </a:t>
            </a:r>
            <a:r>
              <a:rPr lang="en-GB" sz="1100" b="0" dirty="0" err="1">
                <a:effectLst/>
                <a:latin typeface="Calibri" panose="020F0502020204030204" pitchFamily="34" charset="0"/>
                <a:ea typeface="Calibri" panose="020F0502020204030204" pitchFamily="34" charset="0"/>
                <a:cs typeface="Times New Roman" panose="02020603050405020304" pitchFamily="18" charset="0"/>
              </a:rPr>
              <a:t>Savanta</a:t>
            </a:r>
            <a:r>
              <a:rPr lang="en-GB" sz="1100" b="0" dirty="0">
                <a:effectLst/>
                <a:latin typeface="Calibri" panose="020F0502020204030204" pitchFamily="34" charset="0"/>
                <a:ea typeface="Calibri" panose="020F0502020204030204" pitchFamily="34" charset="0"/>
                <a:cs typeface="Times New Roman" panose="02020603050405020304" pitchFamily="18" charset="0"/>
              </a:rPr>
              <a:t>, showed substantial increases in key consumer behaviour metrics across the board (comparing viewers vs. non-viewers): </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GB" sz="1100" b="0" dirty="0">
                <a:effectLst/>
                <a:latin typeface="Calibri" panose="020F0502020204030204" pitchFamily="34" charset="0"/>
                <a:ea typeface="Calibri" panose="020F0502020204030204" pitchFamily="34" charset="0"/>
                <a:cs typeface="Times New Roman" panose="02020603050405020304" pitchFamily="18" charset="0"/>
              </a:rPr>
              <a:t>Advocacy	+48%   </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GB" sz="1100" b="0" dirty="0">
                <a:effectLst/>
                <a:latin typeface="Calibri" panose="020F0502020204030204" pitchFamily="34" charset="0"/>
                <a:ea typeface="Calibri" panose="020F0502020204030204" pitchFamily="34" charset="0"/>
                <a:cs typeface="Times New Roman" panose="02020603050405020304" pitchFamily="18" charset="0"/>
              </a:rPr>
              <a:t>Talkability 	+86%  </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GB" sz="1100" b="0" dirty="0">
                <a:effectLst/>
                <a:latin typeface="Calibri" panose="020F0502020204030204" pitchFamily="34" charset="0"/>
                <a:ea typeface="Calibri" panose="020F0502020204030204" pitchFamily="34" charset="0"/>
                <a:cs typeface="Times New Roman" panose="02020603050405020304" pitchFamily="18" charset="0"/>
              </a:rPr>
              <a:t>Purchase intent 	+49%  </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GB" sz="1100" b="0" dirty="0">
                <a:effectLst/>
                <a:latin typeface="Calibri" panose="020F0502020204030204" pitchFamily="34" charset="0"/>
                <a:ea typeface="Calibri" panose="020F0502020204030204" pitchFamily="34" charset="0"/>
                <a:cs typeface="Times New Roman" panose="02020603050405020304" pitchFamily="18" charset="0"/>
              </a:rPr>
              <a:t>Consideration 	+70%   </a:t>
            </a:r>
            <a:endParaRPr lang="en-GB" sz="1000" b="0" dirty="0">
              <a:effectLst/>
              <a:latin typeface="Times" panose="02020603050405020304" pitchFamily="18" charset="0"/>
              <a:ea typeface="Calibri" panose="020F0502020204030204" pitchFamily="34" charset="0"/>
              <a:cs typeface="Times New Roman" panose="02020603050405020304" pitchFamily="18" charset="0"/>
            </a:endParaRPr>
          </a:p>
          <a:p>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4BFFE-AA9D-476F-A275-7AE7429F86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09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The Challenge</a:t>
            </a:r>
          </a:p>
          <a:p>
            <a:r>
              <a:rPr lang="en-GB" sz="1200" b="0" kern="1200" dirty="0">
                <a:solidFill>
                  <a:schemeClr val="tx1"/>
                </a:solidFill>
                <a:effectLst/>
                <a:latin typeface="+mn-lt"/>
                <a:ea typeface="+mn-ea"/>
                <a:cs typeface="+mn-cs"/>
              </a:rPr>
              <a:t>In 2023, EE launched their Game Store, having identified gaming as a key and new growth area for the business. Setting up the store saw them competing with established retailers like Amazon, Curry’s and John Lewis. The challenge facing EE was that gamers were reluctant to let a new brand into the space. Since the launch of the store, EE had worked to establish awareness and consideration through social and platform partnerships. This had created bursts of success, but nothing sustained in the way the brand had been hoping to see.</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In 2024, EE changed focused and looked to bring TV into the mix. TV is a proven weapon that would move the dial on both brand building and sales, providing media agency WPP Media with a clear set of objectives. The campaign would need to increase consideration, increase purchase intent from ‘All in Gamers’ and increase sales.</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The TV Solution</a:t>
            </a:r>
          </a:p>
          <a:p>
            <a:r>
              <a:rPr lang="en-GB" sz="1200" b="0" kern="1200" dirty="0">
                <a:solidFill>
                  <a:schemeClr val="tx1"/>
                </a:solidFill>
                <a:effectLst/>
                <a:latin typeface="+mn-lt"/>
                <a:ea typeface="+mn-ea"/>
                <a:cs typeface="+mn-cs"/>
              </a:rPr>
              <a:t>Armed with a clear set of objectives, WPP Media got to work in crafting an approach to the problem. Analysis of sales highlighted two clear audiences, gamers themselves and </a:t>
            </a:r>
            <a:r>
              <a:rPr lang="en-GB" sz="1200" b="0" kern="1200" dirty="0" err="1">
                <a:solidFill>
                  <a:schemeClr val="tx1"/>
                </a:solidFill>
                <a:effectLst/>
                <a:latin typeface="+mn-lt"/>
                <a:ea typeface="+mn-ea"/>
                <a:cs typeface="+mn-cs"/>
              </a:rPr>
              <a:t>gifters</a:t>
            </a:r>
            <a:r>
              <a:rPr lang="en-GB" sz="1200" b="0" kern="1200" dirty="0">
                <a:solidFill>
                  <a:schemeClr val="tx1"/>
                </a:solidFill>
                <a:effectLst/>
                <a:latin typeface="+mn-lt"/>
                <a:ea typeface="+mn-ea"/>
                <a:cs typeface="+mn-cs"/>
              </a:rPr>
              <a:t>. To be successful, WPP Media and EE Game Store needed to speak to and convert both groups, even more so when heading into the golden quarter in the lead up to Christmas. With both audiences needing unique messaging to deliver success, WPP Media crafted a consumer journey across platforms and devices underpinned by linear TV. </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TV had been avoided at launch in 2023, as it was deemed that the gaming audience wouldn’t resonate with the channel. But by using </a:t>
            </a:r>
            <a:r>
              <a:rPr lang="en-GB" sz="1200" b="0" kern="1200" dirty="0" err="1">
                <a:solidFill>
                  <a:schemeClr val="tx1"/>
                </a:solidFill>
                <a:effectLst/>
                <a:latin typeface="+mn-lt"/>
                <a:ea typeface="+mn-ea"/>
                <a:cs typeface="+mn-cs"/>
              </a:rPr>
              <a:t>Thinkbox’s</a:t>
            </a:r>
            <a:r>
              <a:rPr lang="en-GB" sz="1200" b="0" kern="1200" dirty="0">
                <a:solidFill>
                  <a:schemeClr val="tx1"/>
                </a:solidFill>
                <a:effectLst/>
                <a:latin typeface="+mn-lt"/>
                <a:ea typeface="+mn-ea"/>
                <a:cs typeface="+mn-cs"/>
              </a:rPr>
              <a:t> Profit Ability 2 research, along with EE’s own econometric analysis, WPP Media presented a clear argument. </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TV delivers a short term ROI and drives immediate sales throughout the Golden Quarter. Along with this, TV provided the ability to leverage high profile co-viewing moments, which would enhance recall and attention. </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By building specific audiences to overcome the fragmentation of viewing, WPP Media were able to craft an audience that allowed them to pinpoint key viewing moments across all broadcasters. By focusing on big sporting moments, EE Game Store would be able to reach both gamers and </a:t>
            </a:r>
            <a:r>
              <a:rPr lang="en-GB" sz="1200" b="0" kern="1200" dirty="0" err="1">
                <a:solidFill>
                  <a:schemeClr val="tx1"/>
                </a:solidFill>
                <a:effectLst/>
                <a:latin typeface="+mn-lt"/>
                <a:ea typeface="+mn-ea"/>
                <a:cs typeface="+mn-cs"/>
              </a:rPr>
              <a:t>gifters</a:t>
            </a:r>
            <a:r>
              <a:rPr lang="en-GB" sz="1200" b="0" kern="1200" dirty="0">
                <a:solidFill>
                  <a:schemeClr val="tx1"/>
                </a:solidFill>
                <a:effectLst/>
                <a:latin typeface="+mn-lt"/>
                <a:ea typeface="+mn-ea"/>
                <a:cs typeface="+mn-cs"/>
              </a:rPr>
              <a:t> at the same time. Coupled with the top programming, WPP Media would be able to deliver against their steep targets.</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The Plan</a:t>
            </a:r>
          </a:p>
          <a:p>
            <a:r>
              <a:rPr lang="en-GB" sz="1200" b="0" kern="1200" dirty="0">
                <a:solidFill>
                  <a:schemeClr val="tx1"/>
                </a:solidFill>
                <a:effectLst/>
                <a:latin typeface="+mn-lt"/>
                <a:ea typeface="+mn-ea"/>
                <a:cs typeface="+mn-cs"/>
              </a:rPr>
              <a:t>With a clear approach laid down, WPP Media put their plan into action. EE’s Game Store campaign kicked off on Saturday 1</a:t>
            </a:r>
            <a:r>
              <a:rPr lang="en-GB" sz="1200" b="0" kern="1200" baseline="30000" dirty="0">
                <a:solidFill>
                  <a:schemeClr val="tx1"/>
                </a:solidFill>
                <a:effectLst/>
                <a:latin typeface="+mn-lt"/>
                <a:ea typeface="+mn-ea"/>
                <a:cs typeface="+mn-cs"/>
              </a:rPr>
              <a:t>st</a:t>
            </a:r>
            <a:r>
              <a:rPr lang="en-GB" sz="1200" b="0" kern="1200" dirty="0">
                <a:solidFill>
                  <a:schemeClr val="tx1"/>
                </a:solidFill>
                <a:effectLst/>
                <a:latin typeface="+mn-lt"/>
                <a:ea typeface="+mn-ea"/>
                <a:cs typeface="+mn-cs"/>
              </a:rPr>
              <a:t> November with a 30” creative. Launching right in the thick of the major retailers’ festive campaigns helped frame the campaign. Kicking off in November would allow EE to run a heavy weight campaign and gain a significant share of voice advantage across the month.</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With a focus on ABC1adults, WPP Media crafted a plan that would allow targeting across ABC1adults, 1634s and ABC1Men, ensuring access to key programming for success. Along with this, WPP Media wanted to ensure they delivered appointment to view programming throughout the month, while ensuring the campaign still packed a punch in the final week. </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This approach saw the campaign launch in Gogglebox to reach the </a:t>
            </a:r>
            <a:r>
              <a:rPr lang="en-GB" sz="1200" b="0" kern="1200" dirty="0" err="1">
                <a:solidFill>
                  <a:schemeClr val="tx1"/>
                </a:solidFill>
                <a:effectLst/>
                <a:latin typeface="+mn-lt"/>
                <a:ea typeface="+mn-ea"/>
                <a:cs typeface="+mn-cs"/>
              </a:rPr>
              <a:t>gifters</a:t>
            </a:r>
            <a:r>
              <a:rPr lang="en-GB" sz="1200" b="0" kern="1200" dirty="0">
                <a:solidFill>
                  <a:schemeClr val="tx1"/>
                </a:solidFill>
                <a:effectLst/>
                <a:latin typeface="+mn-lt"/>
                <a:ea typeface="+mn-ea"/>
                <a:cs typeface="+mn-cs"/>
              </a:rPr>
              <a:t> audience and followed up with a spot in live football on Sky in the game between Tottenham and Aston Villa to reach the key ‘All In Gamers’ audience segment. </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This approach continued with a focus on reaching the ‘All In Gamers’ segment </a:t>
            </a:r>
            <a:r>
              <a:rPr lang="en-GB" sz="1200" b="0" kern="1200" dirty="0" err="1">
                <a:solidFill>
                  <a:schemeClr val="tx1"/>
                </a:solidFill>
                <a:effectLst/>
                <a:latin typeface="+mn-lt"/>
                <a:ea typeface="+mn-ea"/>
                <a:cs typeface="+mn-cs"/>
              </a:rPr>
              <a:t>en</a:t>
            </a:r>
            <a:r>
              <a:rPr lang="en-GB" sz="1200" b="0" kern="1200" dirty="0">
                <a:solidFill>
                  <a:schemeClr val="tx1"/>
                </a:solidFill>
                <a:effectLst/>
                <a:latin typeface="+mn-lt"/>
                <a:ea typeface="+mn-ea"/>
                <a:cs typeface="+mn-cs"/>
              </a:rPr>
              <a:t> masse with more live sport. Spots were bought in the UFEA Nations League match between England and Greece, ensuring they maintained a good share of voice across the month of November.</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By holding some budget back for the final week, EE and WPP Media were able to finish the campaign with a bang in the lead up to Black Friday and Cyber Monday. WPP Media ensured a presence in the key family programming across the week to hit the </a:t>
            </a:r>
            <a:r>
              <a:rPr lang="en-GB" sz="1200" b="0" kern="1200" dirty="0" err="1">
                <a:solidFill>
                  <a:schemeClr val="tx1"/>
                </a:solidFill>
                <a:effectLst/>
                <a:latin typeface="+mn-lt"/>
                <a:ea typeface="+mn-ea"/>
                <a:cs typeface="+mn-cs"/>
              </a:rPr>
              <a:t>gifters</a:t>
            </a:r>
            <a:r>
              <a:rPr lang="en-GB" sz="1200" b="0" kern="1200" dirty="0">
                <a:solidFill>
                  <a:schemeClr val="tx1"/>
                </a:solidFill>
                <a:effectLst/>
                <a:latin typeface="+mn-lt"/>
                <a:ea typeface="+mn-ea"/>
                <a:cs typeface="+mn-cs"/>
              </a:rPr>
              <a:t> audience segment. This included a spot in the final of The Great British Bake Off on Channel 4, followed by one on Black Friday in Gogglebox. </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The attention then moved to the ‘All In Gamers’ segment, with spots in the London derby between West Ham and Arsenal. This final week of activity ensured that EE Game Store stood out in a saturated market. The campaign was supported with integrations across VOD, SVOD and Cinema. </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Results</a:t>
            </a:r>
          </a:p>
          <a:p>
            <a:pPr lvl="0"/>
            <a:r>
              <a:rPr lang="en-GB" sz="1200" b="0" kern="1200" dirty="0">
                <a:solidFill>
                  <a:schemeClr val="tx1"/>
                </a:solidFill>
                <a:effectLst/>
                <a:latin typeface="+mn-lt"/>
                <a:ea typeface="+mn-ea"/>
                <a:cs typeface="+mn-cs"/>
              </a:rPr>
              <a:t>The campaign was a massive success in establishing EE Game Store, with TV forming the backbone of the campaign, proving it could still resonate with gamers. </a:t>
            </a:r>
          </a:p>
          <a:p>
            <a:pPr lvl="0"/>
            <a:r>
              <a:rPr lang="en-GB" sz="1200" b="0" kern="1200" dirty="0">
                <a:solidFill>
                  <a:schemeClr val="tx1"/>
                </a:solidFill>
                <a:effectLst/>
                <a:latin typeface="+mn-lt"/>
                <a:ea typeface="+mn-ea"/>
                <a:cs typeface="+mn-cs"/>
              </a:rPr>
              <a:t>With an objective of increasing sales, the campaign smashed the target delivering 3x the sales vs the target. </a:t>
            </a:r>
          </a:p>
          <a:p>
            <a:pPr lvl="0"/>
            <a:r>
              <a:rPr lang="en-GB" sz="1200" b="0" kern="1200" dirty="0">
                <a:solidFill>
                  <a:schemeClr val="tx1"/>
                </a:solidFill>
                <a:effectLst/>
                <a:latin typeface="+mn-lt"/>
                <a:ea typeface="+mn-ea"/>
                <a:cs typeface="+mn-cs"/>
              </a:rPr>
              <a:t>There was remarkable growth in first choice purchase intent among the ‘All In Gamers’ - 200% above target. </a:t>
            </a:r>
          </a:p>
          <a:p>
            <a:pPr lvl="0"/>
            <a:r>
              <a:rPr lang="en-GB" sz="1200" b="0" kern="1200" dirty="0">
                <a:solidFill>
                  <a:schemeClr val="tx1"/>
                </a:solidFill>
                <a:effectLst/>
                <a:latin typeface="+mn-lt"/>
                <a:ea typeface="+mn-ea"/>
                <a:cs typeface="+mn-cs"/>
              </a:rPr>
              <a:t>Consideration also jumped among new customers, double the target. Even with existing customers, consideration also jumped. </a:t>
            </a:r>
          </a:p>
          <a:p>
            <a:r>
              <a:rPr lang="en-GB" sz="1200" b="0" kern="1200" dirty="0">
                <a:solidFill>
                  <a:schemeClr val="tx1"/>
                </a:solidFill>
                <a:effectLst/>
                <a:latin typeface="+mn-lt"/>
                <a:ea typeface="+mn-ea"/>
                <a:cs typeface="+mn-cs"/>
              </a:rPr>
              <a:t> </a:t>
            </a:r>
          </a:p>
          <a:p>
            <a:r>
              <a:rPr lang="en-GB" sz="1200" b="0" i="1" kern="1200" dirty="0">
                <a:solidFill>
                  <a:schemeClr val="tx1"/>
                </a:solidFill>
                <a:effectLst/>
                <a:latin typeface="+mn-lt"/>
                <a:ea typeface="+mn-ea"/>
                <a:cs typeface="+mn-cs"/>
              </a:rPr>
              <a:t>‘Moving into the TV space was our next step in growing EE’s presence in the gaming vertical since its launch in 2023. Targeting families in the connected home, we focussed on the storytelling power of TV to perfectly illustrate EE’s ability to ‘do more’, and deliver the seamless gaming experience that gamers crave. The results didn’t disappoint, with TV’s transformative ability helping establish EE Game Store as a premium destination for gamers through increased awareness and consideration, most notably shown by the closing gap between us and the established competitors. We’re excited to see what TV can being to our future Game Store Activity</a:t>
            </a:r>
            <a:r>
              <a:rPr lang="en-GB" sz="1200" b="0" kern="1200" dirty="0">
                <a:solidFill>
                  <a:schemeClr val="tx1"/>
                </a:solidFill>
                <a:effectLst/>
                <a:latin typeface="+mn-lt"/>
                <a:ea typeface="+mn-ea"/>
                <a:cs typeface="+mn-cs"/>
              </a:rPr>
              <a:t>.’</a:t>
            </a:r>
          </a:p>
          <a:p>
            <a:r>
              <a:rPr lang="it-IT" sz="1200" b="0" kern="1200" dirty="0">
                <a:solidFill>
                  <a:schemeClr val="tx1"/>
                </a:solidFill>
                <a:effectLst/>
                <a:latin typeface="+mn-lt"/>
                <a:ea typeface="+mn-ea"/>
                <a:cs typeface="+mn-cs"/>
              </a:rPr>
              <a:t>Laura Stone, Senior Media Manager, EE</a:t>
            </a:r>
            <a:endParaRPr lang="en-GB" sz="1200" b="0"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46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lvl="0">
              <a:lnSpc>
                <a:spcPct val="107000"/>
              </a:lnSpc>
            </a:pPr>
            <a:r>
              <a:rPr lang="en-GB" sz="1200" dirty="0">
                <a:ea typeface="Calibri" panose="020F0502020204030204" pitchFamily="34" charset="0"/>
                <a:cs typeface="Times New Roman" panose="02020603050405020304" pitchFamily="18" charset="0"/>
              </a:rPr>
              <a:t>To provide an analysis of the Telecoms category this deck explores the following areas:</a:t>
            </a:r>
          </a:p>
          <a:p>
            <a:pPr>
              <a:lnSpc>
                <a:spcPct val="107000"/>
              </a:lnSpc>
            </a:pPr>
            <a:r>
              <a:rPr lang="en-GB" sz="1200" dirty="0">
                <a:ea typeface="Calibri" panose="020F0502020204030204" pitchFamily="34" charset="0"/>
                <a:cs typeface="Times New Roman" panose="02020603050405020304" pitchFamily="18" charset="0"/>
              </a:rPr>
              <a:t>Macro Spend Patterns:</a:t>
            </a:r>
          </a:p>
          <a:p>
            <a:pPr marL="285750" indent="-285750">
              <a:lnSpc>
                <a:spcPct val="107000"/>
              </a:lnSpc>
              <a:buFont typeface="Symbol" panose="05050102010706020507" pitchFamily="18" charset="2"/>
              <a:buChar char="¾"/>
            </a:pPr>
            <a:r>
              <a:rPr lang="en-GB" sz="1200" dirty="0">
                <a:ea typeface="Calibri" panose="020F0502020204030204" pitchFamily="34" charset="0"/>
                <a:cs typeface="Times New Roman" panose="02020603050405020304" pitchFamily="18" charset="0"/>
              </a:rPr>
              <a:t>Spending behaviour and patterns </a:t>
            </a:r>
          </a:p>
          <a:p>
            <a:pPr>
              <a:lnSpc>
                <a:spcPct val="107000"/>
              </a:lnSpc>
            </a:pPr>
            <a:r>
              <a:rPr lang="en-GB" sz="1200" dirty="0">
                <a:ea typeface="Calibri" panose="020F0502020204030204" pitchFamily="34" charset="0"/>
                <a:cs typeface="Times New Roman" panose="02020603050405020304" pitchFamily="18" charset="0"/>
              </a:rPr>
              <a:t>Effectiveness:</a:t>
            </a:r>
          </a:p>
          <a:p>
            <a:pPr marL="285750" indent="-285750">
              <a:lnSpc>
                <a:spcPct val="107000"/>
              </a:lnSpc>
              <a:buFont typeface="Symbol" panose="05050102010706020507" pitchFamily="18" charset="2"/>
              <a:buChar char="¾"/>
            </a:pPr>
            <a:r>
              <a:rPr lang="en-GB" sz="1200" dirty="0">
                <a:ea typeface="Calibri" panose="020F0502020204030204" pitchFamily="34" charset="0"/>
                <a:cs typeface="Times New Roman" panose="02020603050405020304" pitchFamily="18" charset="0"/>
              </a:rPr>
              <a:t>TV is crucial to the plan </a:t>
            </a:r>
          </a:p>
          <a:p>
            <a:pPr>
              <a:lnSpc>
                <a:spcPct val="107000"/>
              </a:lnSpc>
            </a:pPr>
            <a:r>
              <a:rPr lang="en-GB" sz="1200" dirty="0">
                <a:ea typeface="Calibri" panose="020F0502020204030204" pitchFamily="34" charset="0"/>
                <a:cs typeface="Times New Roman" panose="02020603050405020304" pitchFamily="18" charset="0"/>
              </a:rPr>
              <a:t>Media Planning:</a:t>
            </a:r>
          </a:p>
          <a:p>
            <a:pPr marL="285750" indent="-285750">
              <a:lnSpc>
                <a:spcPct val="107000"/>
              </a:lnSpc>
              <a:buFont typeface="Symbol" panose="05050102010706020507" pitchFamily="18" charset="2"/>
              <a:buChar char="¾"/>
            </a:pPr>
            <a:r>
              <a:rPr lang="en-GB" sz="1200" dirty="0">
                <a:ea typeface="Calibri" panose="020F0502020204030204" pitchFamily="34" charset="0"/>
                <a:cs typeface="Times New Roman" panose="02020603050405020304" pitchFamily="18" charset="0"/>
              </a:rPr>
              <a:t>Weekday, and daypart analysis</a:t>
            </a:r>
          </a:p>
          <a:p>
            <a:pPr marL="285750" indent="-285750">
              <a:lnSpc>
                <a:spcPct val="107000"/>
              </a:lnSpc>
              <a:buFont typeface="Symbol" panose="05050102010706020507" pitchFamily="18" charset="2"/>
              <a:buChar char="¾"/>
            </a:pPr>
            <a:r>
              <a:rPr lang="en-GB" sz="1200" dirty="0">
                <a:ea typeface="Calibri" panose="020F0502020204030204" pitchFamily="34" charset="0"/>
                <a:cs typeface="Times New Roman" panose="02020603050405020304" pitchFamily="18" charset="0"/>
              </a:rPr>
              <a:t>Ad time-lengths</a:t>
            </a:r>
          </a:p>
          <a:p>
            <a:pPr>
              <a:lnSpc>
                <a:spcPct val="107000"/>
              </a:lnSpc>
            </a:pPr>
            <a:r>
              <a:rPr lang="en-GB" sz="1200" dirty="0">
                <a:ea typeface="Calibri" panose="020F0502020204030204" pitchFamily="34" charset="0"/>
                <a:cs typeface="Times New Roman" panose="02020603050405020304" pitchFamily="18" charset="0"/>
              </a:rPr>
              <a:t>Case Studies:</a:t>
            </a:r>
          </a:p>
          <a:p>
            <a:pPr marL="285750" indent="-285750">
              <a:lnSpc>
                <a:spcPct val="107000"/>
              </a:lnSpc>
              <a:buFont typeface="Symbol" panose="05050102010706020507" pitchFamily="18" charset="2"/>
              <a:buChar char="¾"/>
            </a:pPr>
            <a:r>
              <a:rPr lang="en-GB" sz="1200" dirty="0">
                <a:ea typeface="Calibri" panose="020F0502020204030204" pitchFamily="34" charset="0"/>
                <a:cs typeface="Times New Roman" panose="02020603050405020304" pitchFamily="18" charset="0"/>
              </a:rPr>
              <a:t>Sky Mobile and EE</a:t>
            </a:r>
          </a:p>
        </p:txBody>
      </p:sp>
      <p:sp>
        <p:nvSpPr>
          <p:cNvPr id="4" name="Slide Number Placeholder 3"/>
          <p:cNvSpPr>
            <a:spLocks noGrp="1"/>
          </p:cNvSpPr>
          <p:nvPr>
            <p:ph type="sldNum" sz="quarter" idx="5"/>
          </p:nvPr>
        </p:nvSpPr>
        <p:spPr/>
        <p:txBody>
          <a:bodyPr/>
          <a:lstStyle/>
          <a:p>
            <a:fld id="{069A8CB2-01E9-4657-9EC5-2D7E889C865C}" type="slidenum">
              <a:rPr lang="en-GB" smtClean="0"/>
              <a:t>2</a:t>
            </a:fld>
            <a:endParaRPr lang="en-GB"/>
          </a:p>
        </p:txBody>
      </p:sp>
    </p:spTree>
    <p:extLst>
      <p:ext uri="{BB962C8B-B14F-4D97-AF65-F5344CB8AC3E}">
        <p14:creationId xmlns:p14="http://schemas.microsoft.com/office/powerpoint/2010/main" val="3866842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Telecoms TV spend has fluctuated over recent years due to external factors such as the COVID-19 pandemic and the cost of living crisis.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217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In 2023, the primary factor behind the overall decline in TV investment in the telecoms sector was the reduction in spending by mobile networks.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99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Telecoms share of voice relative to all other categories has increased since 2010.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A8CB2-01E9-4657-9EC5-2D7E889C86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421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9A8CB2-01E9-4657-9EC5-2D7E889C865C}" type="slidenum">
              <a:rPr lang="en-GB" smtClean="0"/>
              <a:t>7</a:t>
            </a:fld>
            <a:endParaRPr lang="en-GB"/>
          </a:p>
        </p:txBody>
      </p:sp>
    </p:spTree>
    <p:extLst>
      <p:ext uri="{BB962C8B-B14F-4D97-AF65-F5344CB8AC3E}">
        <p14:creationId xmlns:p14="http://schemas.microsoft.com/office/powerpoint/2010/main" val="476548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8</a:t>
            </a:fld>
            <a:endParaRPr lang="en-GB" dirty="0"/>
          </a:p>
        </p:txBody>
      </p:sp>
    </p:spTree>
    <p:extLst>
      <p:ext uri="{BB962C8B-B14F-4D97-AF65-F5344CB8AC3E}">
        <p14:creationId xmlns:p14="http://schemas.microsoft.com/office/powerpoint/2010/main" val="6098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FE2E5E-98CC-4336-B17A-A5A0F30234D8}" type="slidenum">
              <a:rPr lang="en-GB" smtClean="0"/>
              <a:t>10</a:t>
            </a:fld>
            <a:endParaRPr lang="en-GB"/>
          </a:p>
        </p:txBody>
      </p:sp>
    </p:spTree>
    <p:extLst>
      <p:ext uri="{BB962C8B-B14F-4D97-AF65-F5344CB8AC3E}">
        <p14:creationId xmlns:p14="http://schemas.microsoft.com/office/powerpoint/2010/main" val="950618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Channel investment strategy depends on not only a brand’s objective but also the category it is in, as well as budget, brand size and risk appetite. There is no better tool than the Media Mix Navigator (MMN) to provide a benchmark view that takes into account these crucial factors. The MMN recommends a higher share of Linear TV &amp; BVOD when compared against the actual databanks share.</a:t>
            </a:r>
          </a:p>
          <a:p>
            <a:endParaRPr lang="en-US" dirty="0"/>
          </a:p>
          <a:p>
            <a:r>
              <a:rPr lang="en-US" dirty="0"/>
              <a:t>The Media Mix Navigator is available here:</a:t>
            </a:r>
          </a:p>
          <a:p>
            <a:r>
              <a:rPr lang="en-US" dirty="0"/>
              <a:t>https://www.thinkbox.tv/training-and-tools/media-mix-navigator/media-mix-navigator </a:t>
            </a:r>
          </a:p>
          <a:p>
            <a:endParaRPr lang="en-US" dirty="0"/>
          </a:p>
        </p:txBody>
      </p:sp>
      <p:sp>
        <p:nvSpPr>
          <p:cNvPr id="4" name="Slide Number Placeholder 3"/>
          <p:cNvSpPr>
            <a:spLocks noGrp="1"/>
          </p:cNvSpPr>
          <p:nvPr>
            <p:ph type="sldNum" sz="quarter" idx="5"/>
          </p:nvPr>
        </p:nvSpPr>
        <p:spPr/>
        <p:txBody>
          <a:bodyPr/>
          <a:lstStyle/>
          <a:p>
            <a:fld id="{F7FE2E5E-98CC-4336-B17A-A5A0F30234D8}" type="slidenum">
              <a:rPr lang="en-GB" smtClean="0"/>
              <a:t>11</a:t>
            </a:fld>
            <a:endParaRPr lang="en-GB"/>
          </a:p>
        </p:txBody>
      </p:sp>
    </p:spTree>
    <p:extLst>
      <p:ext uri="{BB962C8B-B14F-4D97-AF65-F5344CB8AC3E}">
        <p14:creationId xmlns:p14="http://schemas.microsoft.com/office/powerpoint/2010/main" val="2263400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20/05/2026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116215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26800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4242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2104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64670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12698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20/05/2026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4375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20/05/2026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62523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20/05/2026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0265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6395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20/05/2026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57750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20/05/2026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230707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20/05/2026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5643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20/05/2026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332612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6506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83114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20538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14637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94275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8581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20/05/2026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93766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20/05/2026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6644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05111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20/05/2026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859125"/>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2083415889"/>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20/05/2026</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2592977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20/05/2026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15361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3984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5245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3452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0666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09374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416196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20/05/2026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5"/>
    </p:custDataLst>
    <p:extLst>
      <p:ext uri="{BB962C8B-B14F-4D97-AF65-F5344CB8AC3E}">
        <p14:creationId xmlns:p14="http://schemas.microsoft.com/office/powerpoint/2010/main" val="2469329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chart" Target="../charts/chart5.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in a red suit is dramatically flying through the air, with a dog leaping behind them against a backdrop of a grand building and a clear blue sky.&#10;&#10;AI-generated content may be incorrect.">
            <a:extLst>
              <a:ext uri="{FF2B5EF4-FFF2-40B4-BE49-F238E27FC236}">
                <a16:creationId xmlns:a16="http://schemas.microsoft.com/office/drawing/2014/main" id="{B2BDF49A-897B-22F2-CF46-18C20E2152C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r="12835" b="12835"/>
          <a:stretch>
            <a:fillRect/>
          </a:stretch>
        </p:blipFill>
        <p:spPr>
          <a:xfrm>
            <a:off x="0" y="0"/>
            <a:ext cx="12192000" cy="6858000"/>
          </a:xfrm>
          <a:prstGeom prst="rect">
            <a:avLst/>
          </a:prstGeom>
          <a:solidFill>
            <a:prstClr val="white">
              <a:lumMod val="85000"/>
            </a:prstClr>
          </a:solidFill>
          <a:ln>
            <a:noFill/>
          </a:ln>
        </p:spPr>
      </p:pic>
      <p:sp>
        <p:nvSpPr>
          <p:cNvPr id="12" name="Rectangle 11">
            <a:extLst>
              <a:ext uri="{FF2B5EF4-FFF2-40B4-BE49-F238E27FC236}">
                <a16:creationId xmlns:a16="http://schemas.microsoft.com/office/drawing/2014/main" id="{EAFA8A10-DA29-9664-4662-75D7B0246FF0}"/>
              </a:ext>
            </a:extLst>
          </p:cNvPr>
          <p:cNvSpPr/>
          <p:nvPr/>
        </p:nvSpPr>
        <p:spPr>
          <a:xfrm flipH="1">
            <a:off x="-10" y="0"/>
            <a:ext cx="10741697" cy="6858000"/>
          </a:xfrm>
          <a:prstGeom prst="rect">
            <a:avLst/>
          </a:prstGeom>
          <a:gradFill flip="none" rotWithShape="1">
            <a:gsLst>
              <a:gs pos="41000">
                <a:schemeClr val="bg1">
                  <a:lumMod val="0"/>
                  <a:alpha val="0"/>
                </a:schemeClr>
              </a:gs>
              <a:gs pos="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A1F5B229-B75C-D3EF-8F33-9ADB6A69489C}"/>
              </a:ext>
            </a:extLst>
          </p:cNvPr>
          <p:cNvSpPr>
            <a:spLocks noGrp="1"/>
          </p:cNvSpPr>
          <p:nvPr>
            <p:ph type="ctrTitle"/>
          </p:nvPr>
        </p:nvSpPr>
        <p:spPr/>
        <p:txBody>
          <a:bodyPr/>
          <a:lstStyle/>
          <a:p>
            <a:r>
              <a:rPr lang="en-GB" dirty="0"/>
              <a:t>Telecoms Deep Dive</a:t>
            </a:r>
          </a:p>
        </p:txBody>
      </p:sp>
      <p:pic>
        <p:nvPicPr>
          <p:cNvPr id="13" name="Picture 12">
            <a:extLst>
              <a:ext uri="{FF2B5EF4-FFF2-40B4-BE49-F238E27FC236}">
                <a16:creationId xmlns:a16="http://schemas.microsoft.com/office/drawing/2014/main" id="{D3C4E705-CA79-373F-3B7D-B0CC960813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 name="Text Placeholder 5">
            <a:extLst>
              <a:ext uri="{FF2B5EF4-FFF2-40B4-BE49-F238E27FC236}">
                <a16:creationId xmlns:a16="http://schemas.microsoft.com/office/drawing/2014/main" id="{024529DF-BA8E-167D-4D60-4F474FE699B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bg1"/>
              </a:solidFill>
            </a:endParaRPr>
          </a:p>
        </p:txBody>
      </p:sp>
      <p:sp>
        <p:nvSpPr>
          <p:cNvPr id="15" name="Text Placeholder 5">
            <a:extLst>
              <a:ext uri="{FF2B5EF4-FFF2-40B4-BE49-F238E27FC236}">
                <a16:creationId xmlns:a16="http://schemas.microsoft.com/office/drawing/2014/main" id="{F1DE2A22-5532-C927-85A5-204A31B325C5}"/>
              </a:ext>
            </a:extLst>
          </p:cNvPr>
          <p:cNvSpPr txBox="1">
            <a:spLocks/>
          </p:cNvSpPr>
          <p:nvPr/>
        </p:nvSpPr>
        <p:spPr>
          <a:xfrm rot="16200000">
            <a:off x="10052272" y="378518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Sky Mobile – Keep Rollin</a:t>
            </a:r>
          </a:p>
        </p:txBody>
      </p:sp>
    </p:spTree>
    <p:extLst>
      <p:ext uri="{BB962C8B-B14F-4D97-AF65-F5344CB8AC3E}">
        <p14:creationId xmlns:p14="http://schemas.microsoft.com/office/powerpoint/2010/main" val="163858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78DD63-EFA3-B14E-E0AB-36CD4B23F6BE}"/>
              </a:ext>
            </a:extLst>
          </p:cNvPr>
          <p:cNvSpPr>
            <a:spLocks noGrp="1"/>
          </p:cNvSpPr>
          <p:nvPr>
            <p:ph type="title"/>
          </p:nvPr>
        </p:nvSpPr>
        <p:spPr/>
        <p:txBody>
          <a:bodyPr/>
          <a:lstStyle/>
          <a:p>
            <a:r>
              <a:rPr lang="en-US" dirty="0"/>
              <a:t>Profit Ability 2 and Media Mix Navigator</a:t>
            </a:r>
            <a:endParaRPr lang="en-GB" dirty="0"/>
          </a:p>
        </p:txBody>
      </p:sp>
      <p:sp>
        <p:nvSpPr>
          <p:cNvPr id="13" name="Content Placeholder 12">
            <a:extLst>
              <a:ext uri="{FF2B5EF4-FFF2-40B4-BE49-F238E27FC236}">
                <a16:creationId xmlns:a16="http://schemas.microsoft.com/office/drawing/2014/main" id="{093F4E7C-92CB-9283-308C-946CD624A3D9}"/>
              </a:ext>
            </a:extLst>
          </p:cNvPr>
          <p:cNvSpPr>
            <a:spLocks noGrp="1"/>
          </p:cNvSpPr>
          <p:nvPr>
            <p:ph type="body" sz="quarter" idx="13"/>
          </p:nvPr>
        </p:nvSpPr>
        <p:spPr/>
        <p:txBody>
          <a:bodyPr>
            <a:normAutofit lnSpcReduction="10000"/>
          </a:bodyPr>
          <a:lstStyle/>
          <a:p>
            <a:r>
              <a:rPr lang="en-US" sz="1800" dirty="0"/>
              <a:t>Profit Ability 2 was conducted by </a:t>
            </a:r>
            <a:r>
              <a:rPr lang="en-US" sz="1800" dirty="0" err="1"/>
              <a:t>Ebiquity</a:t>
            </a:r>
            <a:r>
              <a:rPr lang="en-US" sz="1800" dirty="0"/>
              <a:t>, </a:t>
            </a:r>
            <a:r>
              <a:rPr lang="en-US" sz="1800" dirty="0" err="1"/>
              <a:t>EssenceMediacom</a:t>
            </a:r>
            <a:r>
              <a:rPr lang="en-US" sz="1800" dirty="0"/>
              <a:t>, Gain Theory, Mindshare, and Wavemaker UK. </a:t>
            </a:r>
          </a:p>
          <a:p>
            <a:r>
              <a:rPr lang="en-US" sz="1800" dirty="0"/>
              <a:t>It’s a meta-analysis of econometric studies from 141 brands covering £1.8 billion of media spend across 10 media channels and 14 business sectors.</a:t>
            </a:r>
          </a:p>
          <a:p>
            <a:r>
              <a:rPr lang="en-US" sz="1800" dirty="0"/>
              <a:t>The Media Mix Navigator (MMN) tool, powered by the data from Profit Ability 2, allows you to explore different scenarios to define the optimum media mix for your business, whether your objective is to drive increased profit or revenue. </a:t>
            </a:r>
          </a:p>
        </p:txBody>
      </p:sp>
      <p:sp>
        <p:nvSpPr>
          <p:cNvPr id="17" name="Text Placeholder 16">
            <a:extLst>
              <a:ext uri="{FF2B5EF4-FFF2-40B4-BE49-F238E27FC236}">
                <a16:creationId xmlns:a16="http://schemas.microsoft.com/office/drawing/2014/main" id="{53F97B12-D06D-0AA8-EE8A-21C59F9EC82F}"/>
              </a:ext>
            </a:extLst>
          </p:cNvPr>
          <p:cNvSpPr>
            <a:spLocks noGrp="1"/>
          </p:cNvSpPr>
          <p:nvPr>
            <p:ph type="body" sz="quarter" idx="15"/>
          </p:nvPr>
        </p:nvSpPr>
        <p:spPr/>
        <p:txBody>
          <a:bodyPr/>
          <a:lstStyle/>
          <a:p>
            <a:endParaRPr lang="en-GB"/>
          </a:p>
        </p:txBody>
      </p:sp>
      <p:pic>
        <p:nvPicPr>
          <p:cNvPr id="24" name="Picture 23" descr="A screenshot of a computer screen&#10;&#10;Description automatically generated">
            <a:extLst>
              <a:ext uri="{FF2B5EF4-FFF2-40B4-BE49-F238E27FC236}">
                <a16:creationId xmlns:a16="http://schemas.microsoft.com/office/drawing/2014/main" id="{C1FDEBFA-46AD-C5E2-7592-8A96AD25E22B}"/>
              </a:ext>
            </a:extLst>
          </p:cNvPr>
          <p:cNvPicPr>
            <a:picLocks noChangeAspect="1"/>
          </p:cNvPicPr>
          <p:nvPr/>
        </p:nvPicPr>
        <p:blipFill>
          <a:blip r:embed="rId3"/>
          <a:stretch>
            <a:fillRect/>
          </a:stretch>
        </p:blipFill>
        <p:spPr>
          <a:xfrm>
            <a:off x="5028520" y="1402776"/>
            <a:ext cx="6785722" cy="4028680"/>
          </a:xfrm>
          <a:prstGeom prst="rect">
            <a:avLst/>
          </a:prstGeom>
        </p:spPr>
      </p:pic>
      <p:pic>
        <p:nvPicPr>
          <p:cNvPr id="25" name="Picture 24">
            <a:extLst>
              <a:ext uri="{FF2B5EF4-FFF2-40B4-BE49-F238E27FC236}">
                <a16:creationId xmlns:a16="http://schemas.microsoft.com/office/drawing/2014/main" id="{9C0E3D23-BA27-F980-600B-38B7B175225F}"/>
              </a:ext>
            </a:extLst>
          </p:cNvPr>
          <p:cNvPicPr>
            <a:picLocks noChangeAspect="1"/>
          </p:cNvPicPr>
          <p:nvPr/>
        </p:nvPicPr>
        <p:blipFill>
          <a:blip r:embed="rId4"/>
          <a:stretch>
            <a:fillRect/>
          </a:stretch>
        </p:blipFill>
        <p:spPr>
          <a:xfrm>
            <a:off x="5796884" y="1642889"/>
            <a:ext cx="5276149" cy="3500623"/>
          </a:xfrm>
          <a:prstGeom prst="rect">
            <a:avLst/>
          </a:prstGeom>
        </p:spPr>
      </p:pic>
    </p:spTree>
    <p:extLst>
      <p:ext uri="{BB962C8B-B14F-4D97-AF65-F5344CB8AC3E}">
        <p14:creationId xmlns:p14="http://schemas.microsoft.com/office/powerpoint/2010/main" val="9880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D3C3F-029C-FDAD-934C-A8460BD59E0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986A99-874D-6F24-12F3-DDC45B341A51}"/>
              </a:ext>
            </a:extLst>
          </p:cNvPr>
          <p:cNvSpPr>
            <a:spLocks noGrp="1"/>
          </p:cNvSpPr>
          <p:nvPr>
            <p:ph type="title"/>
          </p:nvPr>
        </p:nvSpPr>
        <p:spPr/>
        <p:txBody>
          <a:bodyPr>
            <a:noAutofit/>
          </a:bodyPr>
          <a:lstStyle/>
          <a:p>
            <a:r>
              <a:rPr lang="en-US" sz="2400" dirty="0"/>
              <a:t>Optimised MMN scenario for Telecoms recommends higher share of TV vs. actual databank share</a:t>
            </a:r>
            <a:endParaRPr lang="en-GB" sz="2400" dirty="0"/>
          </a:p>
        </p:txBody>
      </p:sp>
      <p:sp>
        <p:nvSpPr>
          <p:cNvPr id="6" name="Text Placeholder 5">
            <a:extLst>
              <a:ext uri="{FF2B5EF4-FFF2-40B4-BE49-F238E27FC236}">
                <a16:creationId xmlns:a16="http://schemas.microsoft.com/office/drawing/2014/main" id="{444CC539-054D-E61C-F8C7-DA346271F8DD}"/>
              </a:ext>
            </a:extLst>
          </p:cNvPr>
          <p:cNvSpPr>
            <a:spLocks noGrp="1"/>
          </p:cNvSpPr>
          <p:nvPr>
            <p:ph type="body" sz="quarter" idx="15"/>
          </p:nvPr>
        </p:nvSpPr>
        <p:spPr/>
        <p:txBody>
          <a:bodyPr/>
          <a:lstStyle/>
          <a:p>
            <a:r>
              <a:rPr lang="en-US" dirty="0"/>
              <a:t>Source: Media Mix Navigator, Optimised based on Telecoms, £10,000m brand size, mass market, short-term, medium risk and media budget of £15m. </a:t>
            </a:r>
          </a:p>
          <a:p>
            <a:endParaRPr lang="en-GB" dirty="0"/>
          </a:p>
        </p:txBody>
      </p:sp>
      <p:graphicFrame>
        <p:nvGraphicFramePr>
          <p:cNvPr id="7" name="Content Placeholder 6">
            <a:extLst>
              <a:ext uri="{FF2B5EF4-FFF2-40B4-BE49-F238E27FC236}">
                <a16:creationId xmlns:a16="http://schemas.microsoft.com/office/drawing/2014/main" id="{1E9B94B2-AB24-4916-F9B4-87D14B90C1D9}"/>
              </a:ext>
            </a:extLst>
          </p:cNvPr>
          <p:cNvGraphicFramePr>
            <a:graphicFrameLocks/>
          </p:cNvGraphicFramePr>
          <p:nvPr>
            <p:extLst>
              <p:ext uri="{D42A27DB-BD31-4B8C-83A1-F6EECF244321}">
                <p14:modId xmlns:p14="http://schemas.microsoft.com/office/powerpoint/2010/main" val="4272471074"/>
              </p:ext>
            </p:extLst>
          </p:nvPr>
        </p:nvGraphicFramePr>
        <p:xfrm>
          <a:off x="696000" y="1373464"/>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2559F62-F881-4E0C-56FA-B7A3AEADE7EC}"/>
              </a:ext>
            </a:extLst>
          </p:cNvPr>
          <p:cNvSpPr txBox="1"/>
          <p:nvPr/>
        </p:nvSpPr>
        <p:spPr>
          <a:xfrm>
            <a:off x="3497781" y="1295111"/>
            <a:ext cx="60946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D4D4D"/>
                </a:solidFill>
                <a:effectLst/>
                <a:uLnTx/>
                <a:uFillTx/>
                <a:latin typeface="Arial"/>
                <a:ea typeface="+mn-ea"/>
                <a:cs typeface="+mn-cs"/>
              </a:rPr>
              <a:t>Actual vs. Media Mix Navigator Optimised channel mix</a:t>
            </a:r>
          </a:p>
        </p:txBody>
      </p:sp>
    </p:spTree>
    <p:extLst>
      <p:ext uri="{BB962C8B-B14F-4D97-AF65-F5344CB8AC3E}">
        <p14:creationId xmlns:p14="http://schemas.microsoft.com/office/powerpoint/2010/main" val="270847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A0857-B7F4-8BBF-F5C8-7640E9FBC58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151435A-1B95-7F09-07B4-D29A48C2FE32}"/>
              </a:ext>
            </a:extLst>
          </p:cNvPr>
          <p:cNvSpPr>
            <a:spLocks noGrp="1"/>
          </p:cNvSpPr>
          <p:nvPr>
            <p:ph type="body" sz="quarter" idx="15"/>
          </p:nvPr>
        </p:nvSpPr>
        <p:spPr/>
        <p:txBody>
          <a:bodyPr/>
          <a:lstStyle/>
          <a:p>
            <a:pPr>
              <a:spcBef>
                <a:spcPts val="0"/>
              </a:spcBef>
            </a:pPr>
            <a:r>
              <a:rPr lang="en-US" dirty="0"/>
              <a:t>Source: Profit Ability 2, April 2024 – Short term benchmarks: Ebiquity, EssenceMediacom, Gain Theory, Mindshare, Wavemaker UK.</a:t>
            </a:r>
            <a:endParaRPr lang="en-GB" dirty="0"/>
          </a:p>
        </p:txBody>
      </p:sp>
      <p:grpSp>
        <p:nvGrpSpPr>
          <p:cNvPr id="12" name="Group 11">
            <a:extLst>
              <a:ext uri="{FF2B5EF4-FFF2-40B4-BE49-F238E27FC236}">
                <a16:creationId xmlns:a16="http://schemas.microsoft.com/office/drawing/2014/main" id="{47012013-EAC8-216C-F782-7A98F94AFAB1}"/>
              </a:ext>
            </a:extLst>
          </p:cNvPr>
          <p:cNvGrpSpPr/>
          <p:nvPr/>
        </p:nvGrpSpPr>
        <p:grpSpPr>
          <a:xfrm>
            <a:off x="259999" y="1446811"/>
            <a:ext cx="5873142" cy="3964378"/>
            <a:chOff x="360000" y="1440000"/>
            <a:chExt cx="5873142" cy="3964378"/>
          </a:xfrm>
        </p:grpSpPr>
        <p:sp>
          <p:nvSpPr>
            <p:cNvPr id="3" name="Rectangle 2">
              <a:extLst>
                <a:ext uri="{FF2B5EF4-FFF2-40B4-BE49-F238E27FC236}">
                  <a16:creationId xmlns:a16="http://schemas.microsoft.com/office/drawing/2014/main" id="{3ABE72F1-1685-FD12-C134-E3E984E86051}"/>
                </a:ext>
              </a:extLst>
            </p:cNvPr>
            <p:cNvSpPr/>
            <p:nvPr/>
          </p:nvSpPr>
          <p:spPr>
            <a:xfrm>
              <a:off x="360000" y="1440000"/>
              <a:ext cx="5760000" cy="3887943"/>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11" name="TextBox 10">
              <a:extLst>
                <a:ext uri="{FF2B5EF4-FFF2-40B4-BE49-F238E27FC236}">
                  <a16:creationId xmlns:a16="http://schemas.microsoft.com/office/drawing/2014/main" id="{4F35B857-8ADC-4883-ED82-B2DEB13BFB84}"/>
                </a:ext>
              </a:extLst>
            </p:cNvPr>
            <p:cNvSpPr txBox="1"/>
            <p:nvPr/>
          </p:nvSpPr>
          <p:spPr>
            <a:xfrm>
              <a:off x="1029043" y="1449079"/>
              <a:ext cx="4648199" cy="507831"/>
            </a:xfrm>
            <a:prstGeom prst="rect">
              <a:avLst/>
            </a:prstGeom>
            <a:solidFill>
              <a:schemeClr val="bg1">
                <a:lumMod val="95000"/>
              </a:schemeClr>
            </a:solidFill>
            <a:ln>
              <a:noFill/>
            </a:ln>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Short-term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short-term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Telecoms Short-Term ROI: £1.49</a:t>
              </a:r>
            </a:p>
          </p:txBody>
        </p:sp>
        <p:graphicFrame>
          <p:nvGraphicFramePr>
            <p:cNvPr id="9" name="Chart 8">
              <a:extLst>
                <a:ext uri="{FF2B5EF4-FFF2-40B4-BE49-F238E27FC236}">
                  <a16:creationId xmlns:a16="http://schemas.microsoft.com/office/drawing/2014/main" id="{165D433F-86C0-3188-BE03-AFE3BBCA71D7}"/>
                </a:ext>
              </a:extLst>
            </p:cNvPr>
            <p:cNvGraphicFramePr/>
            <p:nvPr>
              <p:extLst>
                <p:ext uri="{D42A27DB-BD31-4B8C-83A1-F6EECF244321}">
                  <p14:modId xmlns:p14="http://schemas.microsoft.com/office/powerpoint/2010/main" val="1665883559"/>
                </p:ext>
              </p:extLst>
            </p:nvPr>
          </p:nvGraphicFramePr>
          <p:xfrm>
            <a:off x="473143" y="1804378"/>
            <a:ext cx="5759999" cy="3600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2" name="Title 4">
            <a:extLst>
              <a:ext uri="{FF2B5EF4-FFF2-40B4-BE49-F238E27FC236}">
                <a16:creationId xmlns:a16="http://schemas.microsoft.com/office/drawing/2014/main" id="{5C9F9609-61E2-5A38-F84C-2AE6BD354C89}"/>
              </a:ext>
            </a:extLst>
          </p:cNvPr>
          <p:cNvSpPr txBox="1">
            <a:spLocks/>
          </p:cNvSpPr>
          <p:nvPr/>
        </p:nvSpPr>
        <p:spPr>
          <a:xfrm>
            <a:off x="371474" y="359944"/>
            <a:ext cx="11941028" cy="1021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GB" dirty="0"/>
              <a:t>Total TV is the most effective channel in both short &amp; full term</a:t>
            </a:r>
          </a:p>
        </p:txBody>
      </p:sp>
      <p:grpSp>
        <p:nvGrpSpPr>
          <p:cNvPr id="13" name="Group 12">
            <a:extLst>
              <a:ext uri="{FF2B5EF4-FFF2-40B4-BE49-F238E27FC236}">
                <a16:creationId xmlns:a16="http://schemas.microsoft.com/office/drawing/2014/main" id="{8389A265-6CD9-4471-FF13-F47ACD2737F3}"/>
              </a:ext>
            </a:extLst>
          </p:cNvPr>
          <p:cNvGrpSpPr/>
          <p:nvPr/>
        </p:nvGrpSpPr>
        <p:grpSpPr>
          <a:xfrm>
            <a:off x="6105141" y="1446811"/>
            <a:ext cx="5826859" cy="3964378"/>
            <a:chOff x="6233141" y="1440000"/>
            <a:chExt cx="5826859" cy="3964378"/>
          </a:xfrm>
        </p:grpSpPr>
        <p:sp>
          <p:nvSpPr>
            <p:cNvPr id="5" name="Rectangle 4">
              <a:extLst>
                <a:ext uri="{FF2B5EF4-FFF2-40B4-BE49-F238E27FC236}">
                  <a16:creationId xmlns:a16="http://schemas.microsoft.com/office/drawing/2014/main" id="{209C55E7-3843-B560-60B5-177271FB8A6F}"/>
                </a:ext>
              </a:extLst>
            </p:cNvPr>
            <p:cNvSpPr/>
            <p:nvPr/>
          </p:nvSpPr>
          <p:spPr>
            <a:xfrm>
              <a:off x="6300000" y="1440000"/>
              <a:ext cx="5760000" cy="3887943"/>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graphicFrame>
          <p:nvGraphicFramePr>
            <p:cNvPr id="8" name="Chart 7">
              <a:extLst>
                <a:ext uri="{FF2B5EF4-FFF2-40B4-BE49-F238E27FC236}">
                  <a16:creationId xmlns:a16="http://schemas.microsoft.com/office/drawing/2014/main" id="{667CE3BC-E817-5F14-2891-9F29B588F8D2}"/>
                </a:ext>
              </a:extLst>
            </p:cNvPr>
            <p:cNvGraphicFramePr/>
            <p:nvPr>
              <p:extLst>
                <p:ext uri="{D42A27DB-BD31-4B8C-83A1-F6EECF244321}">
                  <p14:modId xmlns:p14="http://schemas.microsoft.com/office/powerpoint/2010/main" val="934419433"/>
                </p:ext>
              </p:extLst>
            </p:nvPr>
          </p:nvGraphicFramePr>
          <p:xfrm>
            <a:off x="6233141" y="1804378"/>
            <a:ext cx="5759999" cy="36000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4B6A4D51-6518-C7C9-C6E8-04FDA0D01C59}"/>
                </a:ext>
              </a:extLst>
            </p:cNvPr>
            <p:cNvSpPr txBox="1"/>
            <p:nvPr/>
          </p:nvSpPr>
          <p:spPr>
            <a:xfrm>
              <a:off x="6789042" y="1449079"/>
              <a:ext cx="4648200" cy="507831"/>
            </a:xfrm>
            <a:prstGeom prst="rect">
              <a:avLst/>
            </a:prstGeom>
            <a:solidFill>
              <a:schemeClr val="bg1">
                <a:lumMod val="95000"/>
              </a:schemeClr>
            </a:solid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Full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full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Telecoms Full Profit ROI: £</a:t>
              </a:r>
              <a:r>
                <a:rPr lang="en-GB" sz="900" b="1" dirty="0">
                  <a:solidFill>
                    <a:schemeClr val="bg2"/>
                  </a:solidFill>
                </a:rPr>
                <a:t>3.13</a:t>
              </a:r>
              <a:endParaRPr lang="en-GB" sz="900" b="1" i="0" u="none" strike="noStrike" kern="1200" spc="0" baseline="0" dirty="0">
                <a:solidFill>
                  <a:schemeClr val="bg2"/>
                </a:solidFill>
              </a:endParaRPr>
            </a:p>
          </p:txBody>
        </p:sp>
      </p:grpSp>
    </p:spTree>
    <p:extLst>
      <p:ext uri="{BB962C8B-B14F-4D97-AF65-F5344CB8AC3E}">
        <p14:creationId xmlns:p14="http://schemas.microsoft.com/office/powerpoint/2010/main" val="2197334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The image shows a skier in mid-air, executing a jump against a snowy backdrop with the sky visible behind them.&#10;&#10;AI-generated content may be incorrect.">
            <a:extLst>
              <a:ext uri="{FF2B5EF4-FFF2-40B4-BE49-F238E27FC236}">
                <a16:creationId xmlns:a16="http://schemas.microsoft.com/office/drawing/2014/main" id="{F001B48E-090B-C3DA-6253-E745B48D29AF}"/>
              </a:ext>
            </a:extLst>
          </p:cNvPr>
          <p:cNvPicPr>
            <a:picLocks noGrp="1" noChangeAspect="1"/>
          </p:cNvPicPr>
          <p:nvPr>
            <p:ph type="pic" sz="quarter" idx="13"/>
          </p:nvPr>
        </p:nvPicPr>
        <p:blipFill>
          <a:blip r:embed="rId2"/>
          <a:srcRect l="36" r="36"/>
          <a:stretch/>
        </p:blipFill>
        <p:spPr>
          <a:prstGeom prst="rect">
            <a:avLst/>
          </a:prstGeom>
          <a:solidFill>
            <a:prstClr val="white">
              <a:lumMod val="85000"/>
            </a:prstClr>
          </a:solidFill>
          <a:ln>
            <a:noFill/>
          </a:ln>
        </p:spPr>
      </p:pic>
      <p:sp>
        <p:nvSpPr>
          <p:cNvPr id="9" name="Rectangle 8">
            <a:extLst>
              <a:ext uri="{FF2B5EF4-FFF2-40B4-BE49-F238E27FC236}">
                <a16:creationId xmlns:a16="http://schemas.microsoft.com/office/drawing/2014/main" id="{C7BBE8E5-9953-CC83-93DE-17009FEFAC15}"/>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1FCB31AD-6FFF-6684-2246-ECCA203F82FB}"/>
              </a:ext>
            </a:extLst>
          </p:cNvPr>
          <p:cNvSpPr>
            <a:spLocks noGrp="1"/>
          </p:cNvSpPr>
          <p:nvPr>
            <p:ph type="ctrTitle"/>
          </p:nvPr>
        </p:nvSpPr>
        <p:spPr/>
        <p:txBody>
          <a:bodyPr/>
          <a:lstStyle/>
          <a:p>
            <a:r>
              <a:rPr lang="en-GB" dirty="0"/>
              <a:t>Media planning</a:t>
            </a:r>
          </a:p>
        </p:txBody>
      </p:sp>
      <p:sp>
        <p:nvSpPr>
          <p:cNvPr id="7" name="Text Placeholder 5">
            <a:extLst>
              <a:ext uri="{FF2B5EF4-FFF2-40B4-BE49-F238E27FC236}">
                <a16:creationId xmlns:a16="http://schemas.microsoft.com/office/drawing/2014/main" id="{349B391A-BF33-7A32-C6A4-4FC8F65DABF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O2 – England, Meet England</a:t>
            </a:r>
          </a:p>
        </p:txBody>
      </p:sp>
    </p:spTree>
    <p:extLst>
      <p:ext uri="{BB962C8B-B14F-4D97-AF65-F5344CB8AC3E}">
        <p14:creationId xmlns:p14="http://schemas.microsoft.com/office/powerpoint/2010/main" val="3650073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5DB04F0-26C2-4DC7-7F7D-D0A4ED8FBCF5}"/>
              </a:ext>
            </a:extLst>
          </p:cNvPr>
          <p:cNvGraphicFramePr>
            <a:graphicFrameLocks noGrp="1"/>
          </p:cNvGraphicFramePr>
          <p:nvPr>
            <p:extLst>
              <p:ext uri="{D42A27DB-BD31-4B8C-83A1-F6EECF244321}">
                <p14:modId xmlns:p14="http://schemas.microsoft.com/office/powerpoint/2010/main" val="2982581185"/>
              </p:ext>
            </p:extLst>
          </p:nvPr>
        </p:nvGraphicFramePr>
        <p:xfrm>
          <a:off x="844535" y="2586760"/>
          <a:ext cx="10502904" cy="2286000"/>
        </p:xfrm>
        <a:graphic>
          <a:graphicData uri="http://schemas.openxmlformats.org/drawingml/2006/table">
            <a:tbl>
              <a:tblPr/>
              <a:tblGrid>
                <a:gridCol w="1376640">
                  <a:extLst>
                    <a:ext uri="{9D8B030D-6E8A-4147-A177-3AD203B41FA5}">
                      <a16:colId xmlns:a16="http://schemas.microsoft.com/office/drawing/2014/main" val="3319402511"/>
                    </a:ext>
                  </a:extLst>
                </a:gridCol>
                <a:gridCol w="760522">
                  <a:extLst>
                    <a:ext uri="{9D8B030D-6E8A-4147-A177-3AD203B41FA5}">
                      <a16:colId xmlns:a16="http://schemas.microsoft.com/office/drawing/2014/main" val="1413286809"/>
                    </a:ext>
                  </a:extLst>
                </a:gridCol>
                <a:gridCol w="760522">
                  <a:extLst>
                    <a:ext uri="{9D8B030D-6E8A-4147-A177-3AD203B41FA5}">
                      <a16:colId xmlns:a16="http://schemas.microsoft.com/office/drawing/2014/main" val="2583943912"/>
                    </a:ext>
                  </a:extLst>
                </a:gridCol>
                <a:gridCol w="760522">
                  <a:extLst>
                    <a:ext uri="{9D8B030D-6E8A-4147-A177-3AD203B41FA5}">
                      <a16:colId xmlns:a16="http://schemas.microsoft.com/office/drawing/2014/main" val="3830387557"/>
                    </a:ext>
                  </a:extLst>
                </a:gridCol>
                <a:gridCol w="760522">
                  <a:extLst>
                    <a:ext uri="{9D8B030D-6E8A-4147-A177-3AD203B41FA5}">
                      <a16:colId xmlns:a16="http://schemas.microsoft.com/office/drawing/2014/main" val="2596775510"/>
                    </a:ext>
                  </a:extLst>
                </a:gridCol>
                <a:gridCol w="760522">
                  <a:extLst>
                    <a:ext uri="{9D8B030D-6E8A-4147-A177-3AD203B41FA5}">
                      <a16:colId xmlns:a16="http://schemas.microsoft.com/office/drawing/2014/main" val="1599865117"/>
                    </a:ext>
                  </a:extLst>
                </a:gridCol>
                <a:gridCol w="760522">
                  <a:extLst>
                    <a:ext uri="{9D8B030D-6E8A-4147-A177-3AD203B41FA5}">
                      <a16:colId xmlns:a16="http://schemas.microsoft.com/office/drawing/2014/main" val="80894100"/>
                    </a:ext>
                  </a:extLst>
                </a:gridCol>
                <a:gridCol w="760522">
                  <a:extLst>
                    <a:ext uri="{9D8B030D-6E8A-4147-A177-3AD203B41FA5}">
                      <a16:colId xmlns:a16="http://schemas.microsoft.com/office/drawing/2014/main" val="492846796"/>
                    </a:ext>
                  </a:extLst>
                </a:gridCol>
                <a:gridCol w="760522">
                  <a:extLst>
                    <a:ext uri="{9D8B030D-6E8A-4147-A177-3AD203B41FA5}">
                      <a16:colId xmlns:a16="http://schemas.microsoft.com/office/drawing/2014/main" val="4080234088"/>
                    </a:ext>
                  </a:extLst>
                </a:gridCol>
                <a:gridCol w="760522">
                  <a:extLst>
                    <a:ext uri="{9D8B030D-6E8A-4147-A177-3AD203B41FA5}">
                      <a16:colId xmlns:a16="http://schemas.microsoft.com/office/drawing/2014/main" val="3831801755"/>
                    </a:ext>
                  </a:extLst>
                </a:gridCol>
                <a:gridCol w="760522">
                  <a:extLst>
                    <a:ext uri="{9D8B030D-6E8A-4147-A177-3AD203B41FA5}">
                      <a16:colId xmlns:a16="http://schemas.microsoft.com/office/drawing/2014/main" val="1965634911"/>
                    </a:ext>
                  </a:extLst>
                </a:gridCol>
                <a:gridCol w="760522">
                  <a:extLst>
                    <a:ext uri="{9D8B030D-6E8A-4147-A177-3AD203B41FA5}">
                      <a16:colId xmlns:a16="http://schemas.microsoft.com/office/drawing/2014/main" val="3817032247"/>
                    </a:ext>
                  </a:extLst>
                </a:gridCol>
                <a:gridCol w="760522">
                  <a:extLst>
                    <a:ext uri="{9D8B030D-6E8A-4147-A177-3AD203B41FA5}">
                      <a16:colId xmlns:a16="http://schemas.microsoft.com/office/drawing/2014/main" val="1615415385"/>
                    </a:ext>
                  </a:extLst>
                </a:gridCol>
              </a:tblGrid>
              <a:tr h="190500">
                <a:tc gridSpan="13">
                  <a:txBody>
                    <a:bodyPr/>
                    <a:lstStyle/>
                    <a:p>
                      <a:pPr algn="ctr" rtl="0" fontAlgn="ctr">
                        <a:buNone/>
                      </a:pPr>
                      <a:r>
                        <a:rPr lang="en-US" sz="1000" b="1" i="0" u="none" strike="noStrike" dirty="0">
                          <a:solidFill>
                            <a:srgbClr val="FFFFFF"/>
                          </a:solidFill>
                          <a:effectLst/>
                          <a:latin typeface="Arial" panose="020B0604020202020204" pitchFamily="34" charset="0"/>
                        </a:rPr>
                        <a:t>Top 10 telecoms advertisers commercial linear TV index by month</a:t>
                      </a:r>
                    </a:p>
                  </a:txBody>
                  <a:tcPr marL="6350" marR="6350" marT="6350" marB="0" anchor="ctr">
                    <a:lnL>
                      <a:noFill/>
                    </a:lnL>
                    <a:lnR>
                      <a:noFill/>
                    </a:lnR>
                    <a:lnT>
                      <a:noFill/>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64006417"/>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Feb</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Apr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Aug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Sep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Oct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Nov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Dec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458793941"/>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EE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7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F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4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9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F7E"/>
                    </a:solidFill>
                  </a:tcPr>
                </a:tc>
                <a:extLst>
                  <a:ext uri="{0D108BD9-81ED-4DB2-BD59-A6C34878D82A}">
                    <a16:rowId xmlns:a16="http://schemas.microsoft.com/office/drawing/2014/main" val="928224102"/>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Vodafone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F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5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8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A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5C47D"/>
                    </a:solidFill>
                  </a:tcPr>
                </a:tc>
                <a:extLst>
                  <a:ext uri="{0D108BD9-81ED-4DB2-BD59-A6C34878D82A}">
                    <a16:rowId xmlns:a16="http://schemas.microsoft.com/office/drawing/2014/main" val="3076382824"/>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Three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6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1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B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6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0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A6B"/>
                    </a:solidFill>
                  </a:tcPr>
                </a:tc>
                <a:extLst>
                  <a:ext uri="{0D108BD9-81ED-4DB2-BD59-A6C34878D82A}">
                    <a16:rowId xmlns:a16="http://schemas.microsoft.com/office/drawing/2014/main" val="982410542"/>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Virgin Media O2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7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2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E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8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DD480"/>
                    </a:solidFill>
                  </a:tcPr>
                </a:tc>
                <a:extLst>
                  <a:ext uri="{0D108BD9-81ED-4DB2-BD59-A6C34878D82A}">
                    <a16:rowId xmlns:a16="http://schemas.microsoft.com/office/drawing/2014/main" val="816620142"/>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7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0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B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A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2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7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extLst>
                  <a:ext uri="{0D108BD9-81ED-4DB2-BD59-A6C34878D82A}">
                    <a16:rowId xmlns:a16="http://schemas.microsoft.com/office/drawing/2014/main" val="2542154919"/>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Google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A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D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B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F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extLst>
                  <a:ext uri="{0D108BD9-81ED-4DB2-BD59-A6C34878D82A}">
                    <a16:rowId xmlns:a16="http://schemas.microsoft.com/office/drawing/2014/main" val="328215869"/>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Virgin Media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2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B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7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16F"/>
                    </a:solidFill>
                  </a:tcPr>
                </a:tc>
                <a:extLst>
                  <a:ext uri="{0D108BD9-81ED-4DB2-BD59-A6C34878D82A}">
                    <a16:rowId xmlns:a16="http://schemas.microsoft.com/office/drawing/2014/main" val="4171722726"/>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Samsung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3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8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8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208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1446331557"/>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Tesco</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6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5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6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9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5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97A"/>
                    </a:solidFill>
                  </a:tcPr>
                </a:tc>
                <a:extLst>
                  <a:ext uri="{0D108BD9-81ED-4DB2-BD59-A6C34878D82A}">
                    <a16:rowId xmlns:a16="http://schemas.microsoft.com/office/drawing/2014/main" val="3452753220"/>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Lebara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0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5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0"/>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extLst>
                  <a:ext uri="{0D108BD9-81ED-4DB2-BD59-A6C34878D82A}">
                    <a16:rowId xmlns:a16="http://schemas.microsoft.com/office/drawing/2014/main" val="848778376"/>
                  </a:ext>
                </a:extLst>
              </a:tr>
            </a:tbl>
          </a:graphicData>
        </a:graphic>
      </p:graphicFrame>
      <p:sp>
        <p:nvSpPr>
          <p:cNvPr id="6" name="Text Placeholder 2">
            <a:extLst>
              <a:ext uri="{FF2B5EF4-FFF2-40B4-BE49-F238E27FC236}">
                <a16:creationId xmlns:a16="http://schemas.microsoft.com/office/drawing/2014/main" id="{EFAB6D8B-9B45-E810-5F2A-3271B1CFB0C1}"/>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2025, monthly index vs full-year 2025, individuals, top 10 advertisers by total linear impacts.</a:t>
            </a:r>
          </a:p>
        </p:txBody>
      </p:sp>
      <p:sp>
        <p:nvSpPr>
          <p:cNvPr id="2" name="Title 1">
            <a:extLst>
              <a:ext uri="{FF2B5EF4-FFF2-40B4-BE49-F238E27FC236}">
                <a16:creationId xmlns:a16="http://schemas.microsoft.com/office/drawing/2014/main" id="{B96ED1A3-1DC2-E34B-E249-1D555A1B4949}"/>
              </a:ext>
            </a:extLst>
          </p:cNvPr>
          <p:cNvSpPr>
            <a:spLocks noGrp="1"/>
          </p:cNvSpPr>
          <p:nvPr>
            <p:ph type="title"/>
          </p:nvPr>
        </p:nvSpPr>
        <p:spPr/>
        <p:txBody>
          <a:bodyPr/>
          <a:lstStyle/>
          <a:p>
            <a:r>
              <a:rPr lang="en-GB" dirty="0"/>
              <a:t>In 2025, Telecoms linear TV spend skewed toward Apr &amp; Sep</a:t>
            </a:r>
          </a:p>
        </p:txBody>
      </p:sp>
      <p:sp>
        <p:nvSpPr>
          <p:cNvPr id="5" name="TextBox 4">
            <a:extLst>
              <a:ext uri="{FF2B5EF4-FFF2-40B4-BE49-F238E27FC236}">
                <a16:creationId xmlns:a16="http://schemas.microsoft.com/office/drawing/2014/main" id="{DFDA1B51-22D6-1678-5825-644E30D9B7A3}"/>
              </a:ext>
            </a:extLst>
          </p:cNvPr>
          <p:cNvSpPr txBox="1"/>
          <p:nvPr/>
        </p:nvSpPr>
        <p:spPr>
          <a:xfrm>
            <a:off x="407309" y="1009006"/>
            <a:ext cx="6225720" cy="338554"/>
          </a:xfrm>
          <a:prstGeom prst="rect">
            <a:avLst/>
          </a:prstGeom>
          <a:noFill/>
        </p:spPr>
        <p:txBody>
          <a:bodyPr wrap="square" rtlCol="0">
            <a:spAutoFit/>
          </a:bodyPr>
          <a:lstStyle/>
          <a:p>
            <a:pPr algn="l"/>
            <a:r>
              <a:rPr lang="en-GB" sz="1600" dirty="0">
                <a:solidFill>
                  <a:schemeClr val="bg2"/>
                </a:solidFill>
              </a:rPr>
              <a:t>Index of telecoms commercial linear TV impacts vs all categories</a:t>
            </a:r>
          </a:p>
        </p:txBody>
      </p:sp>
      <p:graphicFrame>
        <p:nvGraphicFramePr>
          <p:cNvPr id="9" name="Table 8">
            <a:extLst>
              <a:ext uri="{FF2B5EF4-FFF2-40B4-BE49-F238E27FC236}">
                <a16:creationId xmlns:a16="http://schemas.microsoft.com/office/drawing/2014/main" id="{B658BABB-3405-9271-7EBD-F5B448FB5D6A}"/>
              </a:ext>
            </a:extLst>
          </p:cNvPr>
          <p:cNvGraphicFramePr>
            <a:graphicFrameLocks noGrp="1"/>
          </p:cNvGraphicFramePr>
          <p:nvPr/>
        </p:nvGraphicFramePr>
        <p:xfrm>
          <a:off x="844535" y="1732990"/>
          <a:ext cx="10502904" cy="501906"/>
        </p:xfrm>
        <a:graphic>
          <a:graphicData uri="http://schemas.openxmlformats.org/drawingml/2006/table">
            <a:tbl>
              <a:tblPr/>
              <a:tblGrid>
                <a:gridCol w="875242">
                  <a:extLst>
                    <a:ext uri="{9D8B030D-6E8A-4147-A177-3AD203B41FA5}">
                      <a16:colId xmlns:a16="http://schemas.microsoft.com/office/drawing/2014/main" val="1884058564"/>
                    </a:ext>
                  </a:extLst>
                </a:gridCol>
                <a:gridCol w="875242">
                  <a:extLst>
                    <a:ext uri="{9D8B030D-6E8A-4147-A177-3AD203B41FA5}">
                      <a16:colId xmlns:a16="http://schemas.microsoft.com/office/drawing/2014/main" val="56816629"/>
                    </a:ext>
                  </a:extLst>
                </a:gridCol>
                <a:gridCol w="875242">
                  <a:extLst>
                    <a:ext uri="{9D8B030D-6E8A-4147-A177-3AD203B41FA5}">
                      <a16:colId xmlns:a16="http://schemas.microsoft.com/office/drawing/2014/main" val="1463353537"/>
                    </a:ext>
                  </a:extLst>
                </a:gridCol>
                <a:gridCol w="875242">
                  <a:extLst>
                    <a:ext uri="{9D8B030D-6E8A-4147-A177-3AD203B41FA5}">
                      <a16:colId xmlns:a16="http://schemas.microsoft.com/office/drawing/2014/main" val="2146861531"/>
                    </a:ext>
                  </a:extLst>
                </a:gridCol>
                <a:gridCol w="875242">
                  <a:extLst>
                    <a:ext uri="{9D8B030D-6E8A-4147-A177-3AD203B41FA5}">
                      <a16:colId xmlns:a16="http://schemas.microsoft.com/office/drawing/2014/main" val="4246195157"/>
                    </a:ext>
                  </a:extLst>
                </a:gridCol>
                <a:gridCol w="875242">
                  <a:extLst>
                    <a:ext uri="{9D8B030D-6E8A-4147-A177-3AD203B41FA5}">
                      <a16:colId xmlns:a16="http://schemas.microsoft.com/office/drawing/2014/main" val="3023340112"/>
                    </a:ext>
                  </a:extLst>
                </a:gridCol>
                <a:gridCol w="875242">
                  <a:extLst>
                    <a:ext uri="{9D8B030D-6E8A-4147-A177-3AD203B41FA5}">
                      <a16:colId xmlns:a16="http://schemas.microsoft.com/office/drawing/2014/main" val="2547351862"/>
                    </a:ext>
                  </a:extLst>
                </a:gridCol>
                <a:gridCol w="875242">
                  <a:extLst>
                    <a:ext uri="{9D8B030D-6E8A-4147-A177-3AD203B41FA5}">
                      <a16:colId xmlns:a16="http://schemas.microsoft.com/office/drawing/2014/main" val="272316231"/>
                    </a:ext>
                  </a:extLst>
                </a:gridCol>
                <a:gridCol w="875242">
                  <a:extLst>
                    <a:ext uri="{9D8B030D-6E8A-4147-A177-3AD203B41FA5}">
                      <a16:colId xmlns:a16="http://schemas.microsoft.com/office/drawing/2014/main" val="559487582"/>
                    </a:ext>
                  </a:extLst>
                </a:gridCol>
                <a:gridCol w="875242">
                  <a:extLst>
                    <a:ext uri="{9D8B030D-6E8A-4147-A177-3AD203B41FA5}">
                      <a16:colId xmlns:a16="http://schemas.microsoft.com/office/drawing/2014/main" val="3656880881"/>
                    </a:ext>
                  </a:extLst>
                </a:gridCol>
                <a:gridCol w="875242">
                  <a:extLst>
                    <a:ext uri="{9D8B030D-6E8A-4147-A177-3AD203B41FA5}">
                      <a16:colId xmlns:a16="http://schemas.microsoft.com/office/drawing/2014/main" val="2156766623"/>
                    </a:ext>
                  </a:extLst>
                </a:gridCol>
                <a:gridCol w="875242">
                  <a:extLst>
                    <a:ext uri="{9D8B030D-6E8A-4147-A177-3AD203B41FA5}">
                      <a16:colId xmlns:a16="http://schemas.microsoft.com/office/drawing/2014/main" val="3608269333"/>
                    </a:ext>
                  </a:extLst>
                </a:gridCol>
              </a:tblGrid>
              <a:tr h="167302">
                <a:tc gridSpan="12">
                  <a:txBody>
                    <a:bodyPr/>
                    <a:lstStyle/>
                    <a:p>
                      <a:pPr algn="ctr" rtl="0" fontAlgn="ctr">
                        <a:buNone/>
                      </a:pPr>
                      <a:r>
                        <a:rPr lang="en-US" sz="1000" b="1" i="0" u="none" strike="noStrike">
                          <a:solidFill>
                            <a:srgbClr val="FFFFFF"/>
                          </a:solidFill>
                          <a:effectLst/>
                          <a:latin typeface="Arial" panose="020B0604020202020204" pitchFamily="34" charset="0"/>
                        </a:rPr>
                        <a:t>Automotive linear TV index by month</a:t>
                      </a:r>
                    </a:p>
                  </a:txBody>
                  <a:tcPr marL="6350" marR="6350" marT="635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13148971"/>
                  </a:ext>
                </a:extLst>
              </a:tr>
              <a:tr h="167302">
                <a:tc>
                  <a:txBody>
                    <a:bodyPr/>
                    <a:lstStyle/>
                    <a:p>
                      <a:pPr algn="ctr" rtl="0" fontAlgn="ctr">
                        <a:buNone/>
                      </a:pPr>
                      <a:r>
                        <a:rPr lang="en-GB" sz="1000" b="1" i="0" u="none" strike="noStrike">
                          <a:solidFill>
                            <a:srgbClr val="000000"/>
                          </a:solidFill>
                          <a:effectLst/>
                          <a:latin typeface="Arial" panose="020B0604020202020204" pitchFamily="34" charset="0"/>
                        </a:rPr>
                        <a:t>Jan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Feb</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Apr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Aug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Sep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Oct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Nov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Dec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429095925"/>
                  </a:ext>
                </a:extLst>
              </a:tr>
              <a:tr h="167302">
                <a:tc>
                  <a:txBody>
                    <a:bodyPr/>
                    <a:lstStyle/>
                    <a:p>
                      <a:pPr algn="ctr" rtl="0" fontAlgn="ctr">
                        <a:buNone/>
                      </a:pPr>
                      <a:r>
                        <a:rPr lang="en-GB" sz="1000" b="0" i="0" u="none" strike="noStrike">
                          <a:solidFill>
                            <a:srgbClr val="000000"/>
                          </a:solidFill>
                          <a:effectLst/>
                          <a:latin typeface="Arial" panose="020B0604020202020204" pitchFamily="34" charset="0"/>
                        </a:rPr>
                        <a:t>165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8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7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172"/>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2305092893"/>
                  </a:ext>
                </a:extLst>
              </a:tr>
            </a:tbl>
          </a:graphicData>
        </a:graphic>
      </p:graphicFrame>
      <p:graphicFrame>
        <p:nvGraphicFramePr>
          <p:cNvPr id="3" name="Table 2">
            <a:extLst>
              <a:ext uri="{FF2B5EF4-FFF2-40B4-BE49-F238E27FC236}">
                <a16:creationId xmlns:a16="http://schemas.microsoft.com/office/drawing/2014/main" id="{03E3E1C3-E33D-A20E-B06F-0B9C88400099}"/>
              </a:ext>
            </a:extLst>
          </p:cNvPr>
          <p:cNvGraphicFramePr>
            <a:graphicFrameLocks noGrp="1"/>
          </p:cNvGraphicFramePr>
          <p:nvPr>
            <p:extLst>
              <p:ext uri="{D42A27DB-BD31-4B8C-83A1-F6EECF244321}">
                <p14:modId xmlns:p14="http://schemas.microsoft.com/office/powerpoint/2010/main" val="4053538462"/>
              </p:ext>
            </p:extLst>
          </p:nvPr>
        </p:nvGraphicFramePr>
        <p:xfrm>
          <a:off x="844535" y="1732989"/>
          <a:ext cx="10502904" cy="501906"/>
        </p:xfrm>
        <a:graphic>
          <a:graphicData uri="http://schemas.openxmlformats.org/drawingml/2006/table">
            <a:tbl>
              <a:tblPr/>
              <a:tblGrid>
                <a:gridCol w="875242">
                  <a:extLst>
                    <a:ext uri="{9D8B030D-6E8A-4147-A177-3AD203B41FA5}">
                      <a16:colId xmlns:a16="http://schemas.microsoft.com/office/drawing/2014/main" val="849008155"/>
                    </a:ext>
                  </a:extLst>
                </a:gridCol>
                <a:gridCol w="875242">
                  <a:extLst>
                    <a:ext uri="{9D8B030D-6E8A-4147-A177-3AD203B41FA5}">
                      <a16:colId xmlns:a16="http://schemas.microsoft.com/office/drawing/2014/main" val="335568761"/>
                    </a:ext>
                  </a:extLst>
                </a:gridCol>
                <a:gridCol w="875242">
                  <a:extLst>
                    <a:ext uri="{9D8B030D-6E8A-4147-A177-3AD203B41FA5}">
                      <a16:colId xmlns:a16="http://schemas.microsoft.com/office/drawing/2014/main" val="3788231443"/>
                    </a:ext>
                  </a:extLst>
                </a:gridCol>
                <a:gridCol w="875242">
                  <a:extLst>
                    <a:ext uri="{9D8B030D-6E8A-4147-A177-3AD203B41FA5}">
                      <a16:colId xmlns:a16="http://schemas.microsoft.com/office/drawing/2014/main" val="295649487"/>
                    </a:ext>
                  </a:extLst>
                </a:gridCol>
                <a:gridCol w="875242">
                  <a:extLst>
                    <a:ext uri="{9D8B030D-6E8A-4147-A177-3AD203B41FA5}">
                      <a16:colId xmlns:a16="http://schemas.microsoft.com/office/drawing/2014/main" val="4212454164"/>
                    </a:ext>
                  </a:extLst>
                </a:gridCol>
                <a:gridCol w="875242">
                  <a:extLst>
                    <a:ext uri="{9D8B030D-6E8A-4147-A177-3AD203B41FA5}">
                      <a16:colId xmlns:a16="http://schemas.microsoft.com/office/drawing/2014/main" val="786087013"/>
                    </a:ext>
                  </a:extLst>
                </a:gridCol>
                <a:gridCol w="875242">
                  <a:extLst>
                    <a:ext uri="{9D8B030D-6E8A-4147-A177-3AD203B41FA5}">
                      <a16:colId xmlns:a16="http://schemas.microsoft.com/office/drawing/2014/main" val="4014439212"/>
                    </a:ext>
                  </a:extLst>
                </a:gridCol>
                <a:gridCol w="875242">
                  <a:extLst>
                    <a:ext uri="{9D8B030D-6E8A-4147-A177-3AD203B41FA5}">
                      <a16:colId xmlns:a16="http://schemas.microsoft.com/office/drawing/2014/main" val="458509950"/>
                    </a:ext>
                  </a:extLst>
                </a:gridCol>
                <a:gridCol w="875242">
                  <a:extLst>
                    <a:ext uri="{9D8B030D-6E8A-4147-A177-3AD203B41FA5}">
                      <a16:colId xmlns:a16="http://schemas.microsoft.com/office/drawing/2014/main" val="3567351683"/>
                    </a:ext>
                  </a:extLst>
                </a:gridCol>
                <a:gridCol w="875242">
                  <a:extLst>
                    <a:ext uri="{9D8B030D-6E8A-4147-A177-3AD203B41FA5}">
                      <a16:colId xmlns:a16="http://schemas.microsoft.com/office/drawing/2014/main" val="2711114521"/>
                    </a:ext>
                  </a:extLst>
                </a:gridCol>
                <a:gridCol w="875242">
                  <a:extLst>
                    <a:ext uri="{9D8B030D-6E8A-4147-A177-3AD203B41FA5}">
                      <a16:colId xmlns:a16="http://schemas.microsoft.com/office/drawing/2014/main" val="606374238"/>
                    </a:ext>
                  </a:extLst>
                </a:gridCol>
                <a:gridCol w="875242">
                  <a:extLst>
                    <a:ext uri="{9D8B030D-6E8A-4147-A177-3AD203B41FA5}">
                      <a16:colId xmlns:a16="http://schemas.microsoft.com/office/drawing/2014/main" val="3348611628"/>
                    </a:ext>
                  </a:extLst>
                </a:gridCol>
              </a:tblGrid>
              <a:tr h="167302">
                <a:tc gridSpan="12">
                  <a:txBody>
                    <a:bodyPr/>
                    <a:lstStyle/>
                    <a:p>
                      <a:pPr algn="ctr" rtl="0" fontAlgn="ctr">
                        <a:buNone/>
                      </a:pPr>
                      <a:r>
                        <a:rPr lang="en-US" sz="1000" b="1" i="0" u="none" strike="noStrike">
                          <a:solidFill>
                            <a:srgbClr val="FFFFFF"/>
                          </a:solidFill>
                          <a:effectLst/>
                          <a:latin typeface="Arial" panose="020B0604020202020204" pitchFamily="34" charset="0"/>
                        </a:rPr>
                        <a:t>Telecoms linear TV index by month</a:t>
                      </a:r>
                    </a:p>
                  </a:txBody>
                  <a:tcPr marL="6350" marR="6350" marT="635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11223687"/>
                  </a:ext>
                </a:extLst>
              </a:tr>
              <a:tr h="167302">
                <a:tc>
                  <a:txBody>
                    <a:bodyPr/>
                    <a:lstStyle/>
                    <a:p>
                      <a:pPr algn="ctr" rtl="0" fontAlgn="ctr">
                        <a:buNone/>
                      </a:pPr>
                      <a:r>
                        <a:rPr lang="en-GB" sz="1000" b="1" i="0" u="none" strike="noStrike">
                          <a:solidFill>
                            <a:srgbClr val="000000"/>
                          </a:solidFill>
                          <a:effectLst/>
                          <a:latin typeface="Arial" panose="020B0604020202020204" pitchFamily="34" charset="0"/>
                        </a:rPr>
                        <a:t>Jan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Feb</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Apr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Aug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Sep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Oct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Nov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Dec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044189843"/>
                  </a:ext>
                </a:extLst>
              </a:tr>
              <a:tr h="167302">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9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7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583"/>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extLst>
                  <a:ext uri="{0D108BD9-81ED-4DB2-BD59-A6C34878D82A}">
                    <a16:rowId xmlns:a16="http://schemas.microsoft.com/office/drawing/2014/main" val="1446612689"/>
                  </a:ext>
                </a:extLst>
              </a:tr>
            </a:tbl>
          </a:graphicData>
        </a:graphic>
      </p:graphicFrame>
    </p:spTree>
    <p:extLst>
      <p:ext uri="{BB962C8B-B14F-4D97-AF65-F5344CB8AC3E}">
        <p14:creationId xmlns:p14="http://schemas.microsoft.com/office/powerpoint/2010/main" val="288451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2630223-05F6-7FDD-E553-89CD1F78997D}"/>
              </a:ext>
            </a:extLst>
          </p:cNvPr>
          <p:cNvGraphicFramePr>
            <a:graphicFrameLocks noGrp="1"/>
          </p:cNvGraphicFramePr>
          <p:nvPr>
            <p:extLst>
              <p:ext uri="{D42A27DB-BD31-4B8C-83A1-F6EECF244321}">
                <p14:modId xmlns:p14="http://schemas.microsoft.com/office/powerpoint/2010/main" val="1636872069"/>
              </p:ext>
            </p:extLst>
          </p:nvPr>
        </p:nvGraphicFramePr>
        <p:xfrm>
          <a:off x="2984500" y="4638855"/>
          <a:ext cx="6223000" cy="381000"/>
        </p:xfrm>
        <a:graphic>
          <a:graphicData uri="http://schemas.openxmlformats.org/drawingml/2006/table">
            <a:tbl>
              <a:tblPr/>
              <a:tblGrid>
                <a:gridCol w="889000">
                  <a:extLst>
                    <a:ext uri="{9D8B030D-6E8A-4147-A177-3AD203B41FA5}">
                      <a16:colId xmlns:a16="http://schemas.microsoft.com/office/drawing/2014/main" val="4076026507"/>
                    </a:ext>
                  </a:extLst>
                </a:gridCol>
                <a:gridCol w="889000">
                  <a:extLst>
                    <a:ext uri="{9D8B030D-6E8A-4147-A177-3AD203B41FA5}">
                      <a16:colId xmlns:a16="http://schemas.microsoft.com/office/drawing/2014/main" val="1218259746"/>
                    </a:ext>
                  </a:extLst>
                </a:gridCol>
                <a:gridCol w="889000">
                  <a:extLst>
                    <a:ext uri="{9D8B030D-6E8A-4147-A177-3AD203B41FA5}">
                      <a16:colId xmlns:a16="http://schemas.microsoft.com/office/drawing/2014/main" val="2896034596"/>
                    </a:ext>
                  </a:extLst>
                </a:gridCol>
                <a:gridCol w="889000">
                  <a:extLst>
                    <a:ext uri="{9D8B030D-6E8A-4147-A177-3AD203B41FA5}">
                      <a16:colId xmlns:a16="http://schemas.microsoft.com/office/drawing/2014/main" val="937495167"/>
                    </a:ext>
                  </a:extLst>
                </a:gridCol>
                <a:gridCol w="889000">
                  <a:extLst>
                    <a:ext uri="{9D8B030D-6E8A-4147-A177-3AD203B41FA5}">
                      <a16:colId xmlns:a16="http://schemas.microsoft.com/office/drawing/2014/main" val="1734839466"/>
                    </a:ext>
                  </a:extLst>
                </a:gridCol>
                <a:gridCol w="889000">
                  <a:extLst>
                    <a:ext uri="{9D8B030D-6E8A-4147-A177-3AD203B41FA5}">
                      <a16:colId xmlns:a16="http://schemas.microsoft.com/office/drawing/2014/main" val="2261623752"/>
                    </a:ext>
                  </a:extLst>
                </a:gridCol>
                <a:gridCol w="889000">
                  <a:extLst>
                    <a:ext uri="{9D8B030D-6E8A-4147-A177-3AD203B41FA5}">
                      <a16:colId xmlns:a16="http://schemas.microsoft.com/office/drawing/2014/main" val="2475103329"/>
                    </a:ext>
                  </a:extLst>
                </a:gridCol>
              </a:tblGrid>
              <a:tr h="190500">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dirty="0">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081923220"/>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E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0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DC17C"/>
                    </a:solidFill>
                  </a:tcPr>
                </a:tc>
                <a:extLst>
                  <a:ext uri="{0D108BD9-81ED-4DB2-BD59-A6C34878D82A}">
                    <a16:rowId xmlns:a16="http://schemas.microsoft.com/office/drawing/2014/main" val="3836265072"/>
                  </a:ext>
                </a:extLst>
              </a:tr>
            </a:tbl>
          </a:graphicData>
        </a:graphic>
      </p:graphicFrame>
      <p:graphicFrame>
        <p:nvGraphicFramePr>
          <p:cNvPr id="7" name="Table 6">
            <a:extLst>
              <a:ext uri="{FF2B5EF4-FFF2-40B4-BE49-F238E27FC236}">
                <a16:creationId xmlns:a16="http://schemas.microsoft.com/office/drawing/2014/main" id="{11F6601B-3FC6-F802-4697-98967D4AF050}"/>
              </a:ext>
            </a:extLst>
          </p:cNvPr>
          <p:cNvGraphicFramePr>
            <a:graphicFrameLocks noGrp="1"/>
          </p:cNvGraphicFramePr>
          <p:nvPr>
            <p:extLst>
              <p:ext uri="{D42A27DB-BD31-4B8C-83A1-F6EECF244321}">
                <p14:modId xmlns:p14="http://schemas.microsoft.com/office/powerpoint/2010/main" val="321013940"/>
              </p:ext>
            </p:extLst>
          </p:nvPr>
        </p:nvGraphicFramePr>
        <p:xfrm>
          <a:off x="428630" y="1919592"/>
          <a:ext cx="11334741" cy="2339118"/>
        </p:xfrm>
        <a:graphic>
          <a:graphicData uri="http://schemas.openxmlformats.org/drawingml/2006/table">
            <a:tbl>
              <a:tblPr/>
              <a:tblGrid>
                <a:gridCol w="727413">
                  <a:extLst>
                    <a:ext uri="{9D8B030D-6E8A-4147-A177-3AD203B41FA5}">
                      <a16:colId xmlns:a16="http://schemas.microsoft.com/office/drawing/2014/main" val="1754120787"/>
                    </a:ext>
                  </a:extLst>
                </a:gridCol>
                <a:gridCol w="441972">
                  <a:extLst>
                    <a:ext uri="{9D8B030D-6E8A-4147-A177-3AD203B41FA5}">
                      <a16:colId xmlns:a16="http://schemas.microsoft.com/office/drawing/2014/main" val="1403108704"/>
                    </a:ext>
                  </a:extLst>
                </a:gridCol>
                <a:gridCol w="441972">
                  <a:extLst>
                    <a:ext uri="{9D8B030D-6E8A-4147-A177-3AD203B41FA5}">
                      <a16:colId xmlns:a16="http://schemas.microsoft.com/office/drawing/2014/main" val="3030523259"/>
                    </a:ext>
                  </a:extLst>
                </a:gridCol>
                <a:gridCol w="441972">
                  <a:extLst>
                    <a:ext uri="{9D8B030D-6E8A-4147-A177-3AD203B41FA5}">
                      <a16:colId xmlns:a16="http://schemas.microsoft.com/office/drawing/2014/main" val="827188860"/>
                    </a:ext>
                  </a:extLst>
                </a:gridCol>
                <a:gridCol w="441972">
                  <a:extLst>
                    <a:ext uri="{9D8B030D-6E8A-4147-A177-3AD203B41FA5}">
                      <a16:colId xmlns:a16="http://schemas.microsoft.com/office/drawing/2014/main" val="2530834733"/>
                    </a:ext>
                  </a:extLst>
                </a:gridCol>
                <a:gridCol w="441972">
                  <a:extLst>
                    <a:ext uri="{9D8B030D-6E8A-4147-A177-3AD203B41FA5}">
                      <a16:colId xmlns:a16="http://schemas.microsoft.com/office/drawing/2014/main" val="2315773151"/>
                    </a:ext>
                  </a:extLst>
                </a:gridCol>
                <a:gridCol w="441972">
                  <a:extLst>
                    <a:ext uri="{9D8B030D-6E8A-4147-A177-3AD203B41FA5}">
                      <a16:colId xmlns:a16="http://schemas.microsoft.com/office/drawing/2014/main" val="786316639"/>
                    </a:ext>
                  </a:extLst>
                </a:gridCol>
                <a:gridCol w="441972">
                  <a:extLst>
                    <a:ext uri="{9D8B030D-6E8A-4147-A177-3AD203B41FA5}">
                      <a16:colId xmlns:a16="http://schemas.microsoft.com/office/drawing/2014/main" val="2405607252"/>
                    </a:ext>
                  </a:extLst>
                </a:gridCol>
                <a:gridCol w="441972">
                  <a:extLst>
                    <a:ext uri="{9D8B030D-6E8A-4147-A177-3AD203B41FA5}">
                      <a16:colId xmlns:a16="http://schemas.microsoft.com/office/drawing/2014/main" val="4045893368"/>
                    </a:ext>
                  </a:extLst>
                </a:gridCol>
                <a:gridCol w="441972">
                  <a:extLst>
                    <a:ext uri="{9D8B030D-6E8A-4147-A177-3AD203B41FA5}">
                      <a16:colId xmlns:a16="http://schemas.microsoft.com/office/drawing/2014/main" val="891151383"/>
                    </a:ext>
                  </a:extLst>
                </a:gridCol>
                <a:gridCol w="441972">
                  <a:extLst>
                    <a:ext uri="{9D8B030D-6E8A-4147-A177-3AD203B41FA5}">
                      <a16:colId xmlns:a16="http://schemas.microsoft.com/office/drawing/2014/main" val="1268928279"/>
                    </a:ext>
                  </a:extLst>
                </a:gridCol>
                <a:gridCol w="441972">
                  <a:extLst>
                    <a:ext uri="{9D8B030D-6E8A-4147-A177-3AD203B41FA5}">
                      <a16:colId xmlns:a16="http://schemas.microsoft.com/office/drawing/2014/main" val="3837002918"/>
                    </a:ext>
                  </a:extLst>
                </a:gridCol>
                <a:gridCol w="441972">
                  <a:extLst>
                    <a:ext uri="{9D8B030D-6E8A-4147-A177-3AD203B41FA5}">
                      <a16:colId xmlns:a16="http://schemas.microsoft.com/office/drawing/2014/main" val="3365978411"/>
                    </a:ext>
                  </a:extLst>
                </a:gridCol>
                <a:gridCol w="441972">
                  <a:extLst>
                    <a:ext uri="{9D8B030D-6E8A-4147-A177-3AD203B41FA5}">
                      <a16:colId xmlns:a16="http://schemas.microsoft.com/office/drawing/2014/main" val="470024912"/>
                    </a:ext>
                  </a:extLst>
                </a:gridCol>
                <a:gridCol w="441972">
                  <a:extLst>
                    <a:ext uri="{9D8B030D-6E8A-4147-A177-3AD203B41FA5}">
                      <a16:colId xmlns:a16="http://schemas.microsoft.com/office/drawing/2014/main" val="1628002848"/>
                    </a:ext>
                  </a:extLst>
                </a:gridCol>
                <a:gridCol w="441972">
                  <a:extLst>
                    <a:ext uri="{9D8B030D-6E8A-4147-A177-3AD203B41FA5}">
                      <a16:colId xmlns:a16="http://schemas.microsoft.com/office/drawing/2014/main" val="1681203797"/>
                    </a:ext>
                  </a:extLst>
                </a:gridCol>
                <a:gridCol w="441972">
                  <a:extLst>
                    <a:ext uri="{9D8B030D-6E8A-4147-A177-3AD203B41FA5}">
                      <a16:colId xmlns:a16="http://schemas.microsoft.com/office/drawing/2014/main" val="1128697631"/>
                    </a:ext>
                  </a:extLst>
                </a:gridCol>
                <a:gridCol w="441972">
                  <a:extLst>
                    <a:ext uri="{9D8B030D-6E8A-4147-A177-3AD203B41FA5}">
                      <a16:colId xmlns:a16="http://schemas.microsoft.com/office/drawing/2014/main" val="2109899566"/>
                    </a:ext>
                  </a:extLst>
                </a:gridCol>
                <a:gridCol w="441972">
                  <a:extLst>
                    <a:ext uri="{9D8B030D-6E8A-4147-A177-3AD203B41FA5}">
                      <a16:colId xmlns:a16="http://schemas.microsoft.com/office/drawing/2014/main" val="169691367"/>
                    </a:ext>
                  </a:extLst>
                </a:gridCol>
                <a:gridCol w="441972">
                  <a:extLst>
                    <a:ext uri="{9D8B030D-6E8A-4147-A177-3AD203B41FA5}">
                      <a16:colId xmlns:a16="http://schemas.microsoft.com/office/drawing/2014/main" val="3965159900"/>
                    </a:ext>
                  </a:extLst>
                </a:gridCol>
                <a:gridCol w="441972">
                  <a:extLst>
                    <a:ext uri="{9D8B030D-6E8A-4147-A177-3AD203B41FA5}">
                      <a16:colId xmlns:a16="http://schemas.microsoft.com/office/drawing/2014/main" val="68223194"/>
                    </a:ext>
                  </a:extLst>
                </a:gridCol>
                <a:gridCol w="441972">
                  <a:extLst>
                    <a:ext uri="{9D8B030D-6E8A-4147-A177-3AD203B41FA5}">
                      <a16:colId xmlns:a16="http://schemas.microsoft.com/office/drawing/2014/main" val="2153627892"/>
                    </a:ext>
                  </a:extLst>
                </a:gridCol>
                <a:gridCol w="441972">
                  <a:extLst>
                    <a:ext uri="{9D8B030D-6E8A-4147-A177-3AD203B41FA5}">
                      <a16:colId xmlns:a16="http://schemas.microsoft.com/office/drawing/2014/main" val="832333610"/>
                    </a:ext>
                  </a:extLst>
                </a:gridCol>
                <a:gridCol w="441972">
                  <a:extLst>
                    <a:ext uri="{9D8B030D-6E8A-4147-A177-3AD203B41FA5}">
                      <a16:colId xmlns:a16="http://schemas.microsoft.com/office/drawing/2014/main" val="3547163961"/>
                    </a:ext>
                  </a:extLst>
                </a:gridCol>
                <a:gridCol w="441972">
                  <a:extLst>
                    <a:ext uri="{9D8B030D-6E8A-4147-A177-3AD203B41FA5}">
                      <a16:colId xmlns:a16="http://schemas.microsoft.com/office/drawing/2014/main" val="2749210679"/>
                    </a:ext>
                  </a:extLst>
                </a:gridCol>
              </a:tblGrid>
              <a:tr h="259902">
                <a:tc gridSpan="25">
                  <a:txBody>
                    <a:bodyPr/>
                    <a:lstStyle/>
                    <a:p>
                      <a:pPr algn="ctr" rtl="0" fontAlgn="ctr">
                        <a:buNone/>
                      </a:pPr>
                      <a:r>
                        <a:rPr lang="en-US" sz="1000" b="1" i="0" u="none" strike="noStrike" dirty="0">
                          <a:solidFill>
                            <a:srgbClr val="FFFFFF"/>
                          </a:solidFill>
                          <a:effectLst/>
                          <a:latin typeface="Arial" panose="020B0604020202020204" pitchFamily="34" charset="0"/>
                        </a:rPr>
                        <a:t>Telecoms commercial linear TV index by daypart</a:t>
                      </a:r>
                    </a:p>
                  </a:txBody>
                  <a:tcPr marL="4604" marR="4604" marT="4604"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59350331"/>
                  </a:ext>
                </a:extLst>
              </a:tr>
              <a:tr h="259902">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6am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7am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8am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9am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10am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11am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12pm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2pm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3pm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4pm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5pm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6pm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7pm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8pm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9pm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10pm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11pm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12am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2am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3am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4am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5am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440761509"/>
                  </a:ext>
                </a:extLst>
              </a:tr>
              <a:tr h="259902">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8F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F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D380"/>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118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2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7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F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C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1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7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DCF7F"/>
                    </a:solidFill>
                  </a:tcPr>
                </a:tc>
                <a:extLst>
                  <a:ext uri="{0D108BD9-81ED-4DB2-BD59-A6C34878D82A}">
                    <a16:rowId xmlns:a16="http://schemas.microsoft.com/office/drawing/2014/main" val="3231942319"/>
                  </a:ext>
                </a:extLst>
              </a:tr>
              <a:tr h="259902">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1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5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1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F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E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C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B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5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A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DB81"/>
                    </a:solidFill>
                  </a:tcPr>
                </a:tc>
                <a:extLst>
                  <a:ext uri="{0D108BD9-81ED-4DB2-BD59-A6C34878D82A}">
                    <a16:rowId xmlns:a16="http://schemas.microsoft.com/office/drawing/2014/main" val="3487078526"/>
                  </a:ext>
                </a:extLst>
              </a:tr>
              <a:tr h="259902">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7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4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E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3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A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5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C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2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BD380"/>
                    </a:solidFill>
                  </a:tcPr>
                </a:tc>
                <a:extLst>
                  <a:ext uri="{0D108BD9-81ED-4DB2-BD59-A6C34878D82A}">
                    <a16:rowId xmlns:a16="http://schemas.microsoft.com/office/drawing/2014/main" val="2762403240"/>
                  </a:ext>
                </a:extLst>
              </a:tr>
              <a:tr h="259902">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A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B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2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B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9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F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FD07F"/>
                    </a:solidFill>
                  </a:tcPr>
                </a:tc>
                <a:extLst>
                  <a:ext uri="{0D108BD9-81ED-4DB2-BD59-A6C34878D82A}">
                    <a16:rowId xmlns:a16="http://schemas.microsoft.com/office/drawing/2014/main" val="432382861"/>
                  </a:ext>
                </a:extLst>
              </a:tr>
              <a:tr h="259902">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D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1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A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5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ECF7F"/>
                    </a:solidFill>
                  </a:tcPr>
                </a:tc>
                <a:extLst>
                  <a:ext uri="{0D108BD9-81ED-4DB2-BD59-A6C34878D82A}">
                    <a16:rowId xmlns:a16="http://schemas.microsoft.com/office/drawing/2014/main" val="2487136343"/>
                  </a:ext>
                </a:extLst>
              </a:tr>
              <a:tr h="259902">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9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8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F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5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AD881"/>
                    </a:solidFill>
                  </a:tcPr>
                </a:tc>
                <a:extLst>
                  <a:ext uri="{0D108BD9-81ED-4DB2-BD59-A6C34878D82A}">
                    <a16:rowId xmlns:a16="http://schemas.microsoft.com/office/drawing/2014/main" val="663498219"/>
                  </a:ext>
                </a:extLst>
              </a:tr>
              <a:tr h="259902">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68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5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5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B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5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8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2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extLst>
                  <a:ext uri="{0D108BD9-81ED-4DB2-BD59-A6C34878D82A}">
                    <a16:rowId xmlns:a16="http://schemas.microsoft.com/office/drawing/2014/main" val="3935672808"/>
                  </a:ext>
                </a:extLst>
              </a:tr>
            </a:tbl>
          </a:graphicData>
        </a:graphic>
      </p:graphicFrame>
      <p:sp>
        <p:nvSpPr>
          <p:cNvPr id="6" name="Text Placeholder 2">
            <a:extLst>
              <a:ext uri="{FF2B5EF4-FFF2-40B4-BE49-F238E27FC236}">
                <a16:creationId xmlns:a16="http://schemas.microsoft.com/office/drawing/2014/main" id="{6B7E41A7-3603-D461-783A-8D9057668C5B}"/>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2025, individuals, commercial linear, telecoms index vs all categories.</a:t>
            </a:r>
          </a:p>
        </p:txBody>
      </p:sp>
      <p:sp>
        <p:nvSpPr>
          <p:cNvPr id="2" name="Title 1">
            <a:extLst>
              <a:ext uri="{FF2B5EF4-FFF2-40B4-BE49-F238E27FC236}">
                <a16:creationId xmlns:a16="http://schemas.microsoft.com/office/drawing/2014/main" id="{25229A77-187D-2906-83C4-E1A27A13D643}"/>
              </a:ext>
            </a:extLst>
          </p:cNvPr>
          <p:cNvSpPr>
            <a:spLocks noGrp="1"/>
          </p:cNvSpPr>
          <p:nvPr>
            <p:ph type="title"/>
          </p:nvPr>
        </p:nvSpPr>
        <p:spPr/>
        <p:txBody>
          <a:bodyPr/>
          <a:lstStyle/>
          <a:p>
            <a:r>
              <a:rPr lang="en-GB" dirty="0"/>
              <a:t>Telecoms linear TV spend skews towards daytime viewing</a:t>
            </a:r>
          </a:p>
        </p:txBody>
      </p:sp>
      <p:sp>
        <p:nvSpPr>
          <p:cNvPr id="4" name="Text Placeholder 2">
            <a:extLst>
              <a:ext uri="{FF2B5EF4-FFF2-40B4-BE49-F238E27FC236}">
                <a16:creationId xmlns:a16="http://schemas.microsoft.com/office/drawing/2014/main" id="{DD6A1FC1-ED3B-7470-6410-23A65AABADB3}"/>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3" name="TextBox 2">
            <a:extLst>
              <a:ext uri="{FF2B5EF4-FFF2-40B4-BE49-F238E27FC236}">
                <a16:creationId xmlns:a16="http://schemas.microsoft.com/office/drawing/2014/main" id="{26ED61CC-1329-1F30-EE98-57C31AE227F7}"/>
              </a:ext>
            </a:extLst>
          </p:cNvPr>
          <p:cNvSpPr txBox="1"/>
          <p:nvPr/>
        </p:nvSpPr>
        <p:spPr>
          <a:xfrm>
            <a:off x="407309" y="1009006"/>
            <a:ext cx="6225720" cy="338554"/>
          </a:xfrm>
          <a:prstGeom prst="rect">
            <a:avLst/>
          </a:prstGeom>
          <a:noFill/>
        </p:spPr>
        <p:txBody>
          <a:bodyPr wrap="square" rtlCol="0">
            <a:spAutoFit/>
          </a:bodyPr>
          <a:lstStyle/>
          <a:p>
            <a:r>
              <a:rPr lang="en-GB" sz="1600" dirty="0">
                <a:solidFill>
                  <a:schemeClr val="bg2"/>
                </a:solidFill>
              </a:rPr>
              <a:t>Index of telecoms commercial linear TV impacts vs all categories</a:t>
            </a:r>
          </a:p>
        </p:txBody>
      </p:sp>
    </p:spTree>
    <p:extLst>
      <p:ext uri="{BB962C8B-B14F-4D97-AF65-F5344CB8AC3E}">
        <p14:creationId xmlns:p14="http://schemas.microsoft.com/office/powerpoint/2010/main" val="3162959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1812841037"/>
              </p:ext>
            </p:extLst>
          </p:nvPr>
        </p:nvGraphicFramePr>
        <p:xfrm>
          <a:off x="360000" y="901898"/>
          <a:ext cx="11307763" cy="45618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Use of 30” is high amongst Telecoms advertisers</a:t>
            </a:r>
          </a:p>
        </p:txBody>
      </p:sp>
      <p:sp>
        <p:nvSpPr>
          <p:cNvPr id="4" name="Text Placeholder 2">
            <a:extLst>
              <a:ext uri="{FF2B5EF4-FFF2-40B4-BE49-F238E27FC236}">
                <a16:creationId xmlns:a16="http://schemas.microsoft.com/office/drawing/2014/main" id="{25E729EB-E7B6-4FC0-837C-18142C642822}"/>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0"/>
              </a:spcBef>
              <a:defRPr/>
            </a:pPr>
            <a:r>
              <a:rPr lang="en-GB" dirty="0"/>
              <a:t>Source: Barb, 2025, individuals.</a:t>
            </a:r>
          </a:p>
        </p:txBody>
      </p:sp>
    </p:spTree>
    <p:extLst>
      <p:ext uri="{BB962C8B-B14F-4D97-AF65-F5344CB8AC3E}">
        <p14:creationId xmlns:p14="http://schemas.microsoft.com/office/powerpoint/2010/main" val="1336581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2897829476"/>
              </p:ext>
            </p:extLst>
          </p:nvPr>
        </p:nvGraphicFramePr>
        <p:xfrm>
          <a:off x="442119" y="901898"/>
          <a:ext cx="11307763"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Telecoms ad lengths have shortened over the last ten years</a:t>
            </a:r>
          </a:p>
        </p:txBody>
      </p:sp>
      <p:sp>
        <p:nvSpPr>
          <p:cNvPr id="3" name="Text Placeholder 2">
            <a:extLst>
              <a:ext uri="{FF2B5EF4-FFF2-40B4-BE49-F238E27FC236}">
                <a16:creationId xmlns:a16="http://schemas.microsoft.com/office/drawing/2014/main" id="{9724E362-6AA4-4764-8391-38A53CFA52AC}"/>
              </a:ext>
            </a:extLst>
          </p:cNvPr>
          <p:cNvSpPr>
            <a:spLocks noGrp="1"/>
          </p:cNvSpPr>
          <p:nvPr>
            <p:ph type="body" sz="quarter" idx="15"/>
          </p:nvPr>
        </p:nvSpPr>
        <p:spPr>
          <a:xfrm>
            <a:off x="360000" y="5400000"/>
            <a:ext cx="11334817" cy="304800"/>
          </a:xfrm>
        </p:spPr>
        <p:txBody>
          <a:bodyPr/>
          <a:lstStyle/>
          <a:p>
            <a:r>
              <a:rPr lang="en-GB" dirty="0"/>
              <a:t>Source: Barb, 2003-2025, individuals, telecoms category</a:t>
            </a:r>
          </a:p>
        </p:txBody>
      </p:sp>
    </p:spTree>
    <p:extLst>
      <p:ext uri="{BB962C8B-B14F-4D97-AF65-F5344CB8AC3E}">
        <p14:creationId xmlns:p14="http://schemas.microsoft.com/office/powerpoint/2010/main" val="2733558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2451233522"/>
              </p:ext>
            </p:extLst>
          </p:nvPr>
        </p:nvGraphicFramePr>
        <p:xfrm>
          <a:off x="442119" y="901898"/>
          <a:ext cx="11307763"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Use of spot length varies across most advertisers </a:t>
            </a:r>
          </a:p>
        </p:txBody>
      </p:sp>
      <p:sp>
        <p:nvSpPr>
          <p:cNvPr id="3" name="Text Placeholder 2">
            <a:extLst>
              <a:ext uri="{FF2B5EF4-FFF2-40B4-BE49-F238E27FC236}">
                <a16:creationId xmlns:a16="http://schemas.microsoft.com/office/drawing/2014/main" id="{9724E362-6AA4-4764-8391-38A53CFA52AC}"/>
              </a:ext>
            </a:extLst>
          </p:cNvPr>
          <p:cNvSpPr>
            <a:spLocks noGrp="1"/>
          </p:cNvSpPr>
          <p:nvPr>
            <p:ph type="body" sz="quarter" idx="15"/>
          </p:nvPr>
        </p:nvSpPr>
        <p:spPr>
          <a:xfrm>
            <a:off x="360000" y="5400000"/>
            <a:ext cx="11334817" cy="304800"/>
          </a:xfrm>
        </p:spPr>
        <p:txBody>
          <a:bodyPr/>
          <a:lstStyle/>
          <a:p>
            <a:r>
              <a:rPr lang="en-GB" dirty="0"/>
              <a:t>Source: Barb, 2025, individuals, linear only, telecoms category, top 15 by total linear impacts.</a:t>
            </a:r>
          </a:p>
        </p:txBody>
      </p:sp>
    </p:spTree>
    <p:extLst>
      <p:ext uri="{BB962C8B-B14F-4D97-AF65-F5344CB8AC3E}">
        <p14:creationId xmlns:p14="http://schemas.microsoft.com/office/powerpoint/2010/main" val="2376464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2F7D1-9FDF-3986-DDFD-0CA009A33281}"/>
            </a:ext>
          </a:extLst>
        </p:cNvPr>
        <p:cNvGrpSpPr/>
        <p:nvPr/>
      </p:nvGrpSpPr>
      <p:grpSpPr>
        <a:xfrm>
          <a:off x="0" y="0"/>
          <a:ext cx="0" cy="0"/>
          <a:chOff x="0" y="0"/>
          <a:chExt cx="0" cy="0"/>
        </a:xfrm>
      </p:grpSpPr>
      <p:pic>
        <p:nvPicPr>
          <p:cNvPr id="11" name="Picture Placeholder 10" descr="Oscar Piastri fronts Google Pixel campaign urging Australians to switch |  Marketing-Interactive">
            <a:extLst>
              <a:ext uri="{FF2B5EF4-FFF2-40B4-BE49-F238E27FC236}">
                <a16:creationId xmlns:a16="http://schemas.microsoft.com/office/drawing/2014/main" id="{94CD8D52-E4D8-B6BC-0742-FAB5588DABA7}"/>
              </a:ext>
            </a:extLst>
          </p:cNvPr>
          <p:cNvPicPr>
            <a:picLocks noGrp="1" noChangeAspect="1"/>
          </p:cNvPicPr>
          <p:nvPr>
            <p:ph type="pic" sz="quarter" idx="13"/>
          </p:nvPr>
        </p:nvPicPr>
        <p:blipFill>
          <a:blip r:embed="rId2"/>
          <a:srcRect/>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851DF71F-7BA3-F43F-B413-6A9E02EB1A07}"/>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C89A697B-4171-9B8A-E3BE-D3A1F9446652}"/>
              </a:ext>
            </a:extLst>
          </p:cNvPr>
          <p:cNvSpPr>
            <a:spLocks noGrp="1"/>
          </p:cNvSpPr>
          <p:nvPr>
            <p:ph type="ctrTitle"/>
          </p:nvPr>
        </p:nvSpPr>
        <p:spPr/>
        <p:txBody>
          <a:bodyPr/>
          <a:lstStyle/>
          <a:p>
            <a:r>
              <a:rPr lang="en-GB" dirty="0"/>
              <a:t>Case Studies</a:t>
            </a:r>
          </a:p>
        </p:txBody>
      </p:sp>
      <p:sp>
        <p:nvSpPr>
          <p:cNvPr id="7" name="Text Placeholder 5">
            <a:extLst>
              <a:ext uri="{FF2B5EF4-FFF2-40B4-BE49-F238E27FC236}">
                <a16:creationId xmlns:a16="http://schemas.microsoft.com/office/drawing/2014/main" id="{BCFA6971-6CBB-B43E-D658-E875CCB39105}"/>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prstClr val="white"/>
                </a:solidFill>
              </a:rPr>
              <a:t>Google Pixel – Oscar Piastri</a:t>
            </a:r>
            <a:endParaRPr lang="en-GB" dirty="0">
              <a:solidFill>
                <a:schemeClr val="bg1"/>
              </a:solidFill>
            </a:endParaRPr>
          </a:p>
        </p:txBody>
      </p:sp>
    </p:spTree>
    <p:extLst>
      <p:ext uri="{BB962C8B-B14F-4D97-AF65-F5344CB8AC3E}">
        <p14:creationId xmlns:p14="http://schemas.microsoft.com/office/powerpoint/2010/main" val="208365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is sitting at an outdoor cafￃﾩ, surrounded by other diners and a bustling atmosphere.&#10;&#10;AI-generated content may be incorrect.">
            <a:extLst>
              <a:ext uri="{FF2B5EF4-FFF2-40B4-BE49-F238E27FC236}">
                <a16:creationId xmlns:a16="http://schemas.microsoft.com/office/drawing/2014/main" id="{5DE78D8E-277D-77C9-7943-67E0F791EC4D}"/>
              </a:ext>
            </a:extLst>
          </p:cNvPr>
          <p:cNvPicPr>
            <a:picLocks noGrp="1" noChangeAspect="1"/>
          </p:cNvPicPr>
          <p:nvPr>
            <p:ph type="pic" sz="quarter" idx="14"/>
          </p:nvPr>
        </p:nvPicPr>
        <p:blipFill>
          <a:blip r:embed="rId3"/>
          <a:srcRect l="14308" r="14308"/>
          <a:stretch/>
        </p:blipFill>
        <p:spPr>
          <a:prstGeom prst="rect">
            <a:avLst/>
          </a:prstGeom>
          <a:solidFill>
            <a:prstClr val="white">
              <a:lumMod val="85000"/>
            </a:prstClr>
          </a:solidFill>
        </p:spPr>
      </p:pic>
      <p:sp>
        <p:nvSpPr>
          <p:cNvPr id="2" name="Title 1">
            <a:extLst>
              <a:ext uri="{FF2B5EF4-FFF2-40B4-BE49-F238E27FC236}">
                <a16:creationId xmlns:a16="http://schemas.microsoft.com/office/drawing/2014/main" id="{9C908A6F-241C-58E9-5B48-0BB5AD52F3CC}"/>
              </a:ext>
            </a:extLst>
          </p:cNvPr>
          <p:cNvSpPr>
            <a:spLocks noGrp="1"/>
          </p:cNvSpPr>
          <p:nvPr>
            <p:ph type="title"/>
          </p:nvPr>
        </p:nvSpPr>
        <p:spPr/>
        <p:txBody>
          <a:bodyPr/>
          <a:lstStyle/>
          <a:p>
            <a:r>
              <a:rPr lang="en-GB" dirty="0"/>
              <a:t>This deck is packed with insights</a:t>
            </a:r>
          </a:p>
        </p:txBody>
      </p:sp>
      <p:sp>
        <p:nvSpPr>
          <p:cNvPr id="3" name="Text Placeholder 2">
            <a:extLst>
              <a:ext uri="{FF2B5EF4-FFF2-40B4-BE49-F238E27FC236}">
                <a16:creationId xmlns:a16="http://schemas.microsoft.com/office/drawing/2014/main" id="{E097D877-1225-FE7C-E563-F5ECEF599D3D}"/>
              </a:ext>
            </a:extLst>
          </p:cNvPr>
          <p:cNvSpPr>
            <a:spLocks noGrp="1"/>
          </p:cNvSpPr>
          <p:nvPr>
            <p:ph type="body" sz="quarter" idx="13"/>
          </p:nvPr>
        </p:nvSpPr>
        <p:spPr>
          <a:xfrm>
            <a:off x="377758" y="1614207"/>
            <a:ext cx="4368867" cy="3982362"/>
          </a:xfrm>
        </p:spPr>
        <p:txBody>
          <a:bodyPr>
            <a:noAutofit/>
          </a:bodyPr>
          <a:lstStyle/>
          <a:p>
            <a:pPr lvl="0">
              <a:lnSpc>
                <a:spcPct val="107000"/>
              </a:lnSpc>
            </a:pPr>
            <a:r>
              <a:rPr lang="en-GB" sz="1400" dirty="0">
                <a:ea typeface="Calibri" panose="020F0502020204030204" pitchFamily="34" charset="0"/>
                <a:cs typeface="Times New Roman" panose="02020603050405020304" pitchFamily="18" charset="0"/>
              </a:rPr>
              <a:t>To provide an analysis of the Telecoms category this deck explores the following areas:</a:t>
            </a:r>
          </a:p>
          <a:p>
            <a:pPr>
              <a:lnSpc>
                <a:spcPct val="107000"/>
              </a:lnSpc>
            </a:pPr>
            <a:r>
              <a:rPr lang="en-GB" sz="1400" dirty="0">
                <a:ea typeface="Calibri" panose="020F0502020204030204" pitchFamily="34" charset="0"/>
                <a:cs typeface="Times New Roman" panose="02020603050405020304" pitchFamily="18" charset="0"/>
              </a:rPr>
              <a:t>Macro Spend Patterns:</a:t>
            </a:r>
          </a:p>
          <a:p>
            <a:pPr marL="285750" indent="-285750">
              <a:lnSpc>
                <a:spcPct val="107000"/>
              </a:lnSpc>
              <a:buFont typeface="Symbol" panose="05050102010706020507" pitchFamily="18" charset="2"/>
              <a:buChar char="¾"/>
            </a:pPr>
            <a:r>
              <a:rPr lang="en-GB" sz="1400" dirty="0">
                <a:ea typeface="Calibri" panose="020F0502020204030204" pitchFamily="34" charset="0"/>
                <a:cs typeface="Times New Roman" panose="02020603050405020304" pitchFamily="18" charset="0"/>
              </a:rPr>
              <a:t>Spending behaviour and patterns </a:t>
            </a:r>
          </a:p>
          <a:p>
            <a:pPr>
              <a:lnSpc>
                <a:spcPct val="107000"/>
              </a:lnSpc>
            </a:pPr>
            <a:r>
              <a:rPr lang="en-GB" sz="1400" dirty="0">
                <a:ea typeface="Calibri" panose="020F0502020204030204" pitchFamily="34" charset="0"/>
                <a:cs typeface="Times New Roman" panose="02020603050405020304" pitchFamily="18" charset="0"/>
              </a:rPr>
              <a:t>Effectiveness:</a:t>
            </a:r>
          </a:p>
          <a:p>
            <a:pPr marL="285750" indent="-285750">
              <a:lnSpc>
                <a:spcPct val="107000"/>
              </a:lnSpc>
              <a:buFont typeface="Symbol" panose="05050102010706020507" pitchFamily="18" charset="2"/>
              <a:buChar char="¾"/>
            </a:pPr>
            <a:r>
              <a:rPr lang="en-GB" sz="1400" dirty="0">
                <a:ea typeface="Calibri" panose="020F0502020204030204" pitchFamily="34" charset="0"/>
                <a:cs typeface="Times New Roman" panose="02020603050405020304" pitchFamily="18" charset="0"/>
              </a:rPr>
              <a:t>TV is crucial to the plan </a:t>
            </a:r>
          </a:p>
          <a:p>
            <a:pPr>
              <a:lnSpc>
                <a:spcPct val="107000"/>
              </a:lnSpc>
            </a:pPr>
            <a:r>
              <a:rPr lang="en-GB" sz="1400" dirty="0">
                <a:ea typeface="Calibri" panose="020F0502020204030204" pitchFamily="34" charset="0"/>
                <a:cs typeface="Times New Roman" panose="02020603050405020304" pitchFamily="18" charset="0"/>
              </a:rPr>
              <a:t>Media Planning:</a:t>
            </a:r>
          </a:p>
          <a:p>
            <a:pPr marL="285750" indent="-285750">
              <a:lnSpc>
                <a:spcPct val="107000"/>
              </a:lnSpc>
              <a:buFont typeface="Symbol" panose="05050102010706020507" pitchFamily="18" charset="2"/>
              <a:buChar char="¾"/>
            </a:pPr>
            <a:r>
              <a:rPr lang="en-GB" sz="1400" dirty="0">
                <a:ea typeface="Calibri" panose="020F0502020204030204" pitchFamily="34" charset="0"/>
                <a:cs typeface="Times New Roman" panose="02020603050405020304" pitchFamily="18" charset="0"/>
              </a:rPr>
              <a:t>Weekday, and daypart analysis</a:t>
            </a:r>
          </a:p>
          <a:p>
            <a:pPr marL="285750" indent="-285750">
              <a:lnSpc>
                <a:spcPct val="107000"/>
              </a:lnSpc>
              <a:buFont typeface="Symbol" panose="05050102010706020507" pitchFamily="18" charset="2"/>
              <a:buChar char="¾"/>
            </a:pPr>
            <a:r>
              <a:rPr lang="en-GB" sz="1400" dirty="0">
                <a:ea typeface="Calibri" panose="020F0502020204030204" pitchFamily="34" charset="0"/>
                <a:cs typeface="Times New Roman" panose="02020603050405020304" pitchFamily="18" charset="0"/>
              </a:rPr>
              <a:t>Ad time-lengths</a:t>
            </a:r>
          </a:p>
          <a:p>
            <a:pPr>
              <a:lnSpc>
                <a:spcPct val="107000"/>
              </a:lnSpc>
            </a:pPr>
            <a:r>
              <a:rPr lang="en-GB" sz="1400" dirty="0">
                <a:ea typeface="Calibri" panose="020F0502020204030204" pitchFamily="34" charset="0"/>
                <a:cs typeface="Times New Roman" panose="02020603050405020304" pitchFamily="18" charset="0"/>
              </a:rPr>
              <a:t>Case Studies:</a:t>
            </a:r>
          </a:p>
          <a:p>
            <a:pPr marL="285750" indent="-285750">
              <a:lnSpc>
                <a:spcPct val="107000"/>
              </a:lnSpc>
              <a:buFont typeface="Symbol" panose="05050102010706020507" pitchFamily="18" charset="2"/>
              <a:buChar char="¾"/>
            </a:pPr>
            <a:r>
              <a:rPr lang="en-GB" sz="1400" dirty="0">
                <a:ea typeface="Calibri" panose="020F0502020204030204" pitchFamily="34" charset="0"/>
                <a:cs typeface="Times New Roman" panose="02020603050405020304" pitchFamily="18" charset="0"/>
              </a:rPr>
              <a:t>Sky Mobile and EE</a:t>
            </a:r>
          </a:p>
        </p:txBody>
      </p:sp>
      <p:sp>
        <p:nvSpPr>
          <p:cNvPr id="8" name="Text Placeholder 5">
            <a:extLst>
              <a:ext uri="{FF2B5EF4-FFF2-40B4-BE49-F238E27FC236}">
                <a16:creationId xmlns:a16="http://schemas.microsoft.com/office/drawing/2014/main" id="{16D24752-3F3E-BEFE-8BCA-56B9AAAC8E8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Vodafone – Two Networks Are Better One</a:t>
            </a:r>
          </a:p>
        </p:txBody>
      </p:sp>
    </p:spTree>
    <p:extLst>
      <p:ext uri="{BB962C8B-B14F-4D97-AF65-F5344CB8AC3E}">
        <p14:creationId xmlns:p14="http://schemas.microsoft.com/office/powerpoint/2010/main" val="2748162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C4CB-9AFD-4B62-86CF-948A36CBFF28}"/>
              </a:ext>
            </a:extLst>
          </p:cNvPr>
          <p:cNvSpPr>
            <a:spLocks noGrp="1"/>
          </p:cNvSpPr>
          <p:nvPr>
            <p:ph type="title"/>
          </p:nvPr>
        </p:nvSpPr>
        <p:spPr/>
        <p:txBody>
          <a:bodyPr>
            <a:normAutofit/>
          </a:bodyPr>
          <a:lstStyle/>
          <a:p>
            <a:r>
              <a:rPr lang="en-GB" dirty="0"/>
              <a:t>Sky Mobile partners with Transfer Deadline Day</a:t>
            </a:r>
          </a:p>
        </p:txBody>
      </p:sp>
      <p:sp>
        <p:nvSpPr>
          <p:cNvPr id="3" name="Text Placeholder 2">
            <a:extLst>
              <a:ext uri="{FF2B5EF4-FFF2-40B4-BE49-F238E27FC236}">
                <a16:creationId xmlns:a16="http://schemas.microsoft.com/office/drawing/2014/main" id="{C7F03FE9-788F-48F6-A76A-FE7BFB7A54D5}"/>
              </a:ext>
            </a:extLst>
          </p:cNvPr>
          <p:cNvSpPr>
            <a:spLocks noGrp="1"/>
          </p:cNvSpPr>
          <p:nvPr>
            <p:ph type="body" sz="quarter" idx="13"/>
          </p:nvPr>
        </p:nvSpPr>
        <p:spPr/>
        <p:txBody>
          <a:bodyPr>
            <a:normAutofit lnSpcReduction="10000"/>
          </a:bodyPr>
          <a:lstStyle/>
          <a:p>
            <a:r>
              <a:rPr lang="en-GB" sz="1200" dirty="0">
                <a:solidFill>
                  <a:srgbClr val="4D4D4D"/>
                </a:solidFill>
              </a:rPr>
              <a:t>Challenge:</a:t>
            </a:r>
          </a:p>
          <a:p>
            <a:pPr marL="285750" lvl="0" indent="-285750">
              <a:buFont typeface="Symbol" panose="05050102010706020507" pitchFamily="18" charset="2"/>
              <a:buChar char="¾"/>
            </a:pPr>
            <a:r>
              <a:rPr lang="en-GB" sz="1200" dirty="0">
                <a:solidFill>
                  <a:srgbClr val="4D4D4D"/>
                </a:solidFill>
              </a:rPr>
              <a:t>Sky Mobile needed to create standout in a highly competitive market and encourage people to switch from their current provider to Sky Mobile</a:t>
            </a:r>
          </a:p>
          <a:p>
            <a:r>
              <a:rPr lang="en-GB" sz="1200" dirty="0">
                <a:solidFill>
                  <a:srgbClr val="4D4D4D"/>
                </a:solidFill>
              </a:rPr>
              <a:t>Solution:</a:t>
            </a:r>
          </a:p>
          <a:p>
            <a:pPr marL="285750" indent="-285750">
              <a:buFont typeface="Symbol" panose="05050102010706020507" pitchFamily="18" charset="2"/>
              <a:buChar char="¾"/>
            </a:pPr>
            <a:r>
              <a:rPr lang="en-GB" sz="1200" dirty="0">
                <a:solidFill>
                  <a:srgbClr val="4D4D4D"/>
                </a:solidFill>
              </a:rPr>
              <a:t>They sponsored Sky Sports News’ Summer Transfer Window as part of a strategic partnership</a:t>
            </a:r>
          </a:p>
          <a:p>
            <a:pPr marL="285750" indent="-285750">
              <a:buFont typeface="Symbol" panose="05050102010706020507" pitchFamily="18" charset="2"/>
              <a:buChar char="¾"/>
            </a:pPr>
            <a:r>
              <a:rPr lang="en-GB" sz="1200" dirty="0">
                <a:solidFill>
                  <a:srgbClr val="4D4D4D"/>
                </a:solidFill>
              </a:rPr>
              <a:t>This involved sponsoring a package of transfer programming, a contextual spot, a licensing deal, social media and PR  </a:t>
            </a:r>
          </a:p>
          <a:p>
            <a:r>
              <a:rPr lang="en-GB" sz="1200" dirty="0">
                <a:solidFill>
                  <a:srgbClr val="4D4D4D"/>
                </a:solidFill>
              </a:rPr>
              <a:t>Results:</a:t>
            </a:r>
          </a:p>
          <a:p>
            <a:pPr marL="285750" indent="-285750">
              <a:buFont typeface="Symbol" panose="05050102010706020507" pitchFamily="18" charset="2"/>
              <a:buChar char="¾"/>
            </a:pPr>
            <a:r>
              <a:rPr lang="en-GB" sz="1200" dirty="0">
                <a:solidFill>
                  <a:srgbClr val="4D4D4D"/>
                </a:solidFill>
              </a:rPr>
              <a:t>Advocacy +48%, </a:t>
            </a:r>
          </a:p>
          <a:p>
            <a:pPr marL="285750" indent="-285750">
              <a:buFont typeface="Symbol" panose="05050102010706020507" pitchFamily="18" charset="2"/>
              <a:buChar char="¾"/>
            </a:pPr>
            <a:r>
              <a:rPr lang="en-GB" sz="1200" dirty="0">
                <a:solidFill>
                  <a:srgbClr val="4D4D4D"/>
                </a:solidFill>
              </a:rPr>
              <a:t>Talkability +86%, </a:t>
            </a:r>
          </a:p>
          <a:p>
            <a:pPr marL="285750" indent="-285750">
              <a:buFont typeface="Symbol" panose="05050102010706020507" pitchFamily="18" charset="2"/>
              <a:buChar char="¾"/>
            </a:pPr>
            <a:r>
              <a:rPr lang="en-GB" sz="1200" dirty="0">
                <a:solidFill>
                  <a:srgbClr val="4D4D4D"/>
                </a:solidFill>
              </a:rPr>
              <a:t>Purchase Intent + 49%</a:t>
            </a:r>
          </a:p>
          <a:p>
            <a:pPr marL="285750" indent="-285750">
              <a:buFont typeface="Symbol" panose="05050102010706020507" pitchFamily="18" charset="2"/>
              <a:buChar char="¾"/>
            </a:pPr>
            <a:r>
              <a:rPr lang="en-GB" sz="1200" dirty="0">
                <a:solidFill>
                  <a:srgbClr val="4D4D4D"/>
                </a:solidFill>
              </a:rPr>
              <a:t>Consideration +70% </a:t>
            </a:r>
          </a:p>
          <a:p>
            <a:pPr marL="285750" indent="-285750">
              <a:buFont typeface="Arial" panose="020B0604020202020204" pitchFamily="34" charset="0"/>
              <a:buChar char="•"/>
            </a:pPr>
            <a:endParaRPr lang="en-GB" sz="1100" dirty="0"/>
          </a:p>
        </p:txBody>
      </p:sp>
      <p:pic>
        <p:nvPicPr>
          <p:cNvPr id="6" name="Picture 2" descr="Sky Mobile and Transfer Deadline Day - Case studies from Sky Media">
            <a:extLst>
              <a:ext uri="{FF2B5EF4-FFF2-40B4-BE49-F238E27FC236}">
                <a16:creationId xmlns:a16="http://schemas.microsoft.com/office/drawing/2014/main" id="{87265BE4-67CA-7F46-026C-9EC24F5B9DC1}"/>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4051" r="4051"/>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20A31C5-28E8-BC24-3E9A-8D8F352C7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6715" y="543582"/>
            <a:ext cx="1274260" cy="2717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eakthrough for Brands | EssenceMediacom">
            <a:extLst>
              <a:ext uri="{FF2B5EF4-FFF2-40B4-BE49-F238E27FC236}">
                <a16:creationId xmlns:a16="http://schemas.microsoft.com/office/drawing/2014/main" id="{CB4BC36A-2103-8C44-5E27-04D208BAFE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48" y="464096"/>
            <a:ext cx="2608155" cy="430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21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88A9A2-322E-C1F6-F5BE-F150664B40EF}"/>
              </a:ext>
            </a:extLst>
          </p:cNvPr>
          <p:cNvSpPr>
            <a:spLocks noGrp="1"/>
          </p:cNvSpPr>
          <p:nvPr>
            <p:ph type="title"/>
          </p:nvPr>
        </p:nvSpPr>
        <p:spPr>
          <a:xfrm>
            <a:off x="371476" y="359944"/>
            <a:ext cx="5916308" cy="1021181"/>
          </a:xfrm>
        </p:spPr>
        <p:txBody>
          <a:bodyPr>
            <a:normAutofit fontScale="90000"/>
          </a:bodyPr>
          <a:lstStyle/>
          <a:p>
            <a:r>
              <a:rPr lang="en-US" dirty="0">
                <a:solidFill>
                  <a:srgbClr val="372D87"/>
                </a:solidFill>
              </a:rPr>
              <a:t>EE Game Store: TV reaching Gamers and Gifters to drive sales</a:t>
            </a:r>
            <a:br>
              <a:rPr lang="en-GB" dirty="0">
                <a:solidFill>
                  <a:srgbClr val="E10514"/>
                </a:solidFill>
              </a:rPr>
            </a:br>
            <a:endParaRPr lang="en-GB" dirty="0"/>
          </a:p>
        </p:txBody>
      </p:sp>
      <p:sp>
        <p:nvSpPr>
          <p:cNvPr id="2" name="Text Placeholder 1">
            <a:extLst>
              <a:ext uri="{FF2B5EF4-FFF2-40B4-BE49-F238E27FC236}">
                <a16:creationId xmlns:a16="http://schemas.microsoft.com/office/drawing/2014/main" id="{DD6E7006-2C53-628D-9086-7DBF37D82FA5}"/>
              </a:ext>
            </a:extLst>
          </p:cNvPr>
          <p:cNvSpPr>
            <a:spLocks noGrp="1"/>
          </p:cNvSpPr>
          <p:nvPr>
            <p:ph type="body" sz="quarter" idx="13"/>
          </p:nvPr>
        </p:nvSpPr>
        <p:spPr>
          <a:xfrm>
            <a:off x="377758" y="1614207"/>
            <a:ext cx="4368867" cy="4055708"/>
          </a:xfrm>
        </p:spPr>
        <p:txBody>
          <a:bodyPr>
            <a:normAutofit/>
          </a:bodyPr>
          <a:lstStyle/>
          <a:p>
            <a:r>
              <a:rPr lang="en-US" sz="1200" dirty="0"/>
              <a:t>Challenge:</a:t>
            </a:r>
          </a:p>
          <a:p>
            <a:pPr marL="171450" indent="-171450">
              <a:buFont typeface="Symbol" panose="05050102010706020507" pitchFamily="18" charset="2"/>
              <a:buChar char="¾"/>
            </a:pPr>
            <a:r>
              <a:rPr lang="en-US" sz="1200" dirty="0"/>
              <a:t>In 2023, EE launched its Game Store to tap into gaming growth. Early momentum was promising, but stronger reach was needed to drive sustained growth, boosting consideration, purchase intent and sales among ‘gamers’ and ‘gifters’.</a:t>
            </a:r>
          </a:p>
          <a:p>
            <a:r>
              <a:rPr lang="en-US" sz="1200" dirty="0"/>
              <a:t>Solution:</a:t>
            </a:r>
          </a:p>
          <a:p>
            <a:pPr marL="171450" indent="-171450">
              <a:buFont typeface="Symbol" panose="05050102010706020507" pitchFamily="18" charset="2"/>
              <a:buChar char="¾"/>
            </a:pPr>
            <a:r>
              <a:rPr lang="en-US" sz="1200" dirty="0"/>
              <a:t>Sales analysis revealed two key audiences: Gamers and Gifters. While TV hadn’t been used before, Thinkbox’s Profit Ability 2 and econometric analysis showed TV could drive immediate sales and efficiently reach both audiences through live sport and family entertainment.</a:t>
            </a:r>
          </a:p>
          <a:p>
            <a:r>
              <a:rPr lang="en-US" sz="1200" dirty="0"/>
              <a:t>Results:</a:t>
            </a:r>
          </a:p>
          <a:p>
            <a:pPr marL="171450" indent="-171450">
              <a:buFont typeface="Symbol" panose="05050102010706020507" pitchFamily="18" charset="2"/>
              <a:buChar char="¾"/>
            </a:pPr>
            <a:r>
              <a:rPr lang="en-US" sz="1200" dirty="0"/>
              <a:t>TV became the campaign backbone and delivered standout growth. Sales hit 3x target, gamer purchase intent surged 200% above target, and consideration from both new and existing customers exceeded expectations.</a:t>
            </a:r>
          </a:p>
          <a:p>
            <a:endParaRPr lang="en-US" sz="1200" dirty="0"/>
          </a:p>
          <a:p>
            <a:endParaRPr lang="en-GB" sz="1200" dirty="0"/>
          </a:p>
        </p:txBody>
      </p:sp>
      <p:pic>
        <p:nvPicPr>
          <p:cNvPr id="7" name="Picture Placeholder 6">
            <a:extLst>
              <a:ext uri="{FF2B5EF4-FFF2-40B4-BE49-F238E27FC236}">
                <a16:creationId xmlns:a16="http://schemas.microsoft.com/office/drawing/2014/main" id="{A3BA4376-CA9A-3E51-CAB5-63F8F66B9998}"/>
              </a:ext>
            </a:extLst>
          </p:cNvPr>
          <p:cNvPicPr>
            <a:picLocks noGrp="1" noChangeAspect="1"/>
          </p:cNvPicPr>
          <p:nvPr>
            <p:ph type="pic" sz="quarter" idx="14"/>
          </p:nvPr>
        </p:nvPicPr>
        <p:blipFill>
          <a:blip r:embed="rId3"/>
          <a:srcRect l="4448" r="4448"/>
          <a:stretch/>
        </p:blipFill>
        <p:spPr>
          <a:prstGeom prst="rect">
            <a:avLst/>
          </a:prstGeom>
        </p:spPr>
      </p:pic>
      <p:pic>
        <p:nvPicPr>
          <p:cNvPr id="5" name="Picture 4" descr="A blue and black logo&#10;&#10;AI-generated content may be incorrect.">
            <a:extLst>
              <a:ext uri="{FF2B5EF4-FFF2-40B4-BE49-F238E27FC236}">
                <a16:creationId xmlns:a16="http://schemas.microsoft.com/office/drawing/2014/main" id="{A3E78624-2AC1-7CC5-5B0B-2E4A306A1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0166" y="258680"/>
            <a:ext cx="1483416" cy="991818"/>
          </a:xfrm>
          <a:prstGeom prst="rect">
            <a:avLst/>
          </a:prstGeom>
        </p:spPr>
      </p:pic>
      <p:pic>
        <p:nvPicPr>
          <p:cNvPr id="1026" name="Picture 2" descr="Our brands | WPP">
            <a:extLst>
              <a:ext uri="{FF2B5EF4-FFF2-40B4-BE49-F238E27FC236}">
                <a16:creationId xmlns:a16="http://schemas.microsoft.com/office/drawing/2014/main" id="{9E351352-3F8C-601C-4D61-4BCA8F884C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3087" y="188207"/>
            <a:ext cx="1753956" cy="113276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ECDD05AD-78DD-0AF7-F670-4EF4ADBC3F68}"/>
              </a:ext>
            </a:extLst>
          </p:cNvPr>
          <p:cNvSpPr txBox="1">
            <a:spLocks/>
          </p:cNvSpPr>
          <p:nvPr/>
        </p:nvSpPr>
        <p:spPr>
          <a:xfrm>
            <a:off x="304800" y="258680"/>
            <a:ext cx="4699279" cy="1021181"/>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000" b="1" i="0" u="none" strike="noStrike" kern="1200" cap="none" spc="0" normalizeH="0" baseline="0" noProof="0" dirty="0">
              <a:ln>
                <a:noFill/>
              </a:ln>
              <a:solidFill>
                <a:srgbClr val="E10514"/>
              </a:solidFill>
              <a:effectLst/>
              <a:uLnTx/>
              <a:uFillTx/>
              <a:latin typeface="Arial"/>
              <a:ea typeface="+mj-ea"/>
              <a:cs typeface="+mj-cs"/>
            </a:endParaRPr>
          </a:p>
        </p:txBody>
      </p:sp>
    </p:spTree>
    <p:extLst>
      <p:ext uri="{BB962C8B-B14F-4D97-AF65-F5344CB8AC3E}">
        <p14:creationId xmlns:p14="http://schemas.microsoft.com/office/powerpoint/2010/main" val="288947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EE and Saatchi &amp; Saatchi Discover 'Hidden Treasure' with iPhone 17 Pro |  LBBOnline">
            <a:extLst>
              <a:ext uri="{FF2B5EF4-FFF2-40B4-BE49-F238E27FC236}">
                <a16:creationId xmlns:a16="http://schemas.microsoft.com/office/drawing/2014/main" id="{DC14C8C1-5289-1190-B58A-C48AD3C96FAD}"/>
              </a:ext>
            </a:extLst>
          </p:cNvPr>
          <p:cNvPicPr>
            <a:picLocks noGrp="1" noChangeAspect="1"/>
          </p:cNvPicPr>
          <p:nvPr>
            <p:ph type="pic" sz="quarter" idx="13"/>
          </p:nvPr>
        </p:nvPicPr>
        <p:blipFill>
          <a:blip r:embed="rId2"/>
          <a:srcRect/>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94833CC3-AF48-03FF-2E62-2D4C4C7AC451}"/>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214705EB-3F4B-826D-9DC0-B3F169D54377}"/>
              </a:ext>
            </a:extLst>
          </p:cNvPr>
          <p:cNvSpPr>
            <a:spLocks noGrp="1"/>
          </p:cNvSpPr>
          <p:nvPr>
            <p:ph type="ctrTitle"/>
          </p:nvPr>
        </p:nvSpPr>
        <p:spPr/>
        <p:txBody>
          <a:bodyPr/>
          <a:lstStyle/>
          <a:p>
            <a:r>
              <a:rPr lang="en-GB" dirty="0"/>
              <a:t>Macro spend patterns</a:t>
            </a:r>
          </a:p>
        </p:txBody>
      </p:sp>
      <p:sp>
        <p:nvSpPr>
          <p:cNvPr id="8" name="Text Placeholder 5">
            <a:extLst>
              <a:ext uri="{FF2B5EF4-FFF2-40B4-BE49-F238E27FC236}">
                <a16:creationId xmlns:a16="http://schemas.microsoft.com/office/drawing/2014/main" id="{DF5C0370-BB7E-99A8-8B8E-346926D0973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EE – Hidden Treasures</a:t>
            </a:r>
          </a:p>
        </p:txBody>
      </p:sp>
    </p:spTree>
    <p:extLst>
      <p:ext uri="{BB962C8B-B14F-4D97-AF65-F5344CB8AC3E}">
        <p14:creationId xmlns:p14="http://schemas.microsoft.com/office/powerpoint/2010/main" val="1539206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50F47D58-A3CD-C1CD-F622-1CA2D3745477}"/>
              </a:ext>
            </a:extLst>
          </p:cNvPr>
          <p:cNvGraphicFramePr/>
          <p:nvPr>
            <p:extLst>
              <p:ext uri="{D42A27DB-BD31-4B8C-83A1-F6EECF244321}">
                <p14:modId xmlns:p14="http://schemas.microsoft.com/office/powerpoint/2010/main" val="2899056335"/>
              </p:ext>
            </p:extLst>
          </p:nvPr>
        </p:nvGraphicFramePr>
        <p:xfrm>
          <a:off x="428750" y="1257707"/>
          <a:ext cx="11334749" cy="3985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p:txBody>
          <a:bodyPr/>
          <a:lstStyle/>
          <a:p>
            <a:r>
              <a:rPr lang="en-GB" dirty="0"/>
              <a:t>In 2025, £231m was spent on linear TV by Telecoms brands </a:t>
            </a:r>
          </a:p>
        </p:txBody>
      </p:sp>
      <p:sp>
        <p:nvSpPr>
          <p:cNvPr id="3" name="Text Placeholder 2">
            <a:extLst>
              <a:ext uri="{FF2B5EF4-FFF2-40B4-BE49-F238E27FC236}">
                <a16:creationId xmlns:a16="http://schemas.microsoft.com/office/drawing/2014/main" id="{007CDB67-0ABD-05BB-5B40-CF8065F124CE}"/>
              </a:ext>
            </a:extLst>
          </p:cNvPr>
          <p:cNvSpPr>
            <a:spLocks noGrp="1"/>
          </p:cNvSpPr>
          <p:nvPr>
            <p:ph type="body" sz="quarter" idx="15"/>
          </p:nvPr>
        </p:nvSpPr>
        <p:spPr>
          <a:xfrm>
            <a:off x="360000" y="5400000"/>
            <a:ext cx="11334817" cy="304800"/>
          </a:xfrm>
        </p:spPr>
        <p:txBody>
          <a:bodyPr/>
          <a:lstStyle/>
          <a:p>
            <a:r>
              <a:rPr lang="en-GB" dirty="0"/>
              <a:t>Source: Nielsen Ad Intel, 2020-2025, TV Spend, %’s show YoY change.</a:t>
            </a:r>
          </a:p>
        </p:txBody>
      </p:sp>
      <p:grpSp>
        <p:nvGrpSpPr>
          <p:cNvPr id="11" name="Group 10">
            <a:extLst>
              <a:ext uri="{FF2B5EF4-FFF2-40B4-BE49-F238E27FC236}">
                <a16:creationId xmlns:a16="http://schemas.microsoft.com/office/drawing/2014/main" id="{F782B062-90BA-42C0-DF82-38F24EBD798D}"/>
              </a:ext>
            </a:extLst>
          </p:cNvPr>
          <p:cNvGrpSpPr/>
          <p:nvPr/>
        </p:nvGrpSpPr>
        <p:grpSpPr>
          <a:xfrm>
            <a:off x="3287317" y="1659088"/>
            <a:ext cx="1411041" cy="418316"/>
            <a:chOff x="7104969" y="1500986"/>
            <a:chExt cx="1411041" cy="418316"/>
          </a:xfrm>
        </p:grpSpPr>
        <p:grpSp>
          <p:nvGrpSpPr>
            <p:cNvPr id="12" name="Group 11">
              <a:extLst>
                <a:ext uri="{FF2B5EF4-FFF2-40B4-BE49-F238E27FC236}">
                  <a16:creationId xmlns:a16="http://schemas.microsoft.com/office/drawing/2014/main" id="{624F3C5F-5782-EFB7-C530-D7ADBD2DA77C}"/>
                </a:ext>
              </a:extLst>
            </p:cNvPr>
            <p:cNvGrpSpPr/>
            <p:nvPr/>
          </p:nvGrpSpPr>
          <p:grpSpPr>
            <a:xfrm>
              <a:off x="7104969" y="1500986"/>
              <a:ext cx="971285" cy="418316"/>
              <a:chOff x="4462718" y="2530449"/>
              <a:chExt cx="971285" cy="418316"/>
            </a:xfrm>
          </p:grpSpPr>
          <p:sp>
            <p:nvSpPr>
              <p:cNvPr id="14" name="TextBox 13">
                <a:extLst>
                  <a:ext uri="{FF2B5EF4-FFF2-40B4-BE49-F238E27FC236}">
                    <a16:creationId xmlns:a16="http://schemas.microsoft.com/office/drawing/2014/main" id="{DF137046-60AA-54BA-64B3-43603261EA85}"/>
                  </a:ext>
                </a:extLst>
              </p:cNvPr>
              <p:cNvSpPr txBox="1"/>
              <p:nvPr/>
            </p:nvSpPr>
            <p:spPr>
              <a:xfrm>
                <a:off x="4462718" y="2702544"/>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+£60m</a:t>
                </a:r>
              </a:p>
            </p:txBody>
          </p:sp>
          <p:sp>
            <p:nvSpPr>
              <p:cNvPr id="15" name="Arrow: Up 14">
                <a:extLst>
                  <a:ext uri="{FF2B5EF4-FFF2-40B4-BE49-F238E27FC236}">
                    <a16:creationId xmlns:a16="http://schemas.microsoft.com/office/drawing/2014/main" id="{5B249E06-82EF-112A-874A-8662042EF618}"/>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50F21258-BFF4-A197-47BD-9B9BA0B6727A}"/>
                </a:ext>
              </a:extLst>
            </p:cNvPr>
            <p:cNvSpPr txBox="1"/>
            <p:nvPr/>
          </p:nvSpPr>
          <p:spPr>
            <a:xfrm>
              <a:off x="7636497" y="1583752"/>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+23%</a:t>
              </a:r>
            </a:p>
          </p:txBody>
        </p:sp>
      </p:grpSp>
      <p:grpSp>
        <p:nvGrpSpPr>
          <p:cNvPr id="30" name="Group 29">
            <a:extLst>
              <a:ext uri="{FF2B5EF4-FFF2-40B4-BE49-F238E27FC236}">
                <a16:creationId xmlns:a16="http://schemas.microsoft.com/office/drawing/2014/main" id="{C311F2D7-ADAE-DBAF-9176-E9579DD87782}"/>
              </a:ext>
            </a:extLst>
          </p:cNvPr>
          <p:cNvGrpSpPr/>
          <p:nvPr/>
        </p:nvGrpSpPr>
        <p:grpSpPr>
          <a:xfrm>
            <a:off x="8517285" y="2288413"/>
            <a:ext cx="1338310" cy="408329"/>
            <a:chOff x="9842290" y="1857757"/>
            <a:chExt cx="1338310" cy="408329"/>
          </a:xfrm>
        </p:grpSpPr>
        <p:grpSp>
          <p:nvGrpSpPr>
            <p:cNvPr id="31" name="Group 30">
              <a:extLst>
                <a:ext uri="{FF2B5EF4-FFF2-40B4-BE49-F238E27FC236}">
                  <a16:creationId xmlns:a16="http://schemas.microsoft.com/office/drawing/2014/main" id="{69177675-A3E9-8901-5C7C-139BE559CD42}"/>
                </a:ext>
              </a:extLst>
            </p:cNvPr>
            <p:cNvGrpSpPr/>
            <p:nvPr/>
          </p:nvGrpSpPr>
          <p:grpSpPr>
            <a:xfrm>
              <a:off x="9842290" y="1857757"/>
              <a:ext cx="895872" cy="408329"/>
              <a:chOff x="4606227" y="2530449"/>
              <a:chExt cx="895872" cy="408329"/>
            </a:xfrm>
          </p:grpSpPr>
          <p:sp>
            <p:nvSpPr>
              <p:cNvPr id="33" name="TextBox 32">
                <a:extLst>
                  <a:ext uri="{FF2B5EF4-FFF2-40B4-BE49-F238E27FC236}">
                    <a16:creationId xmlns:a16="http://schemas.microsoft.com/office/drawing/2014/main" id="{B3E3FA7E-AD1A-6A7A-8F98-5D982F80A608}"/>
                  </a:ext>
                </a:extLst>
              </p:cNvPr>
              <p:cNvSpPr txBox="1"/>
              <p:nvPr/>
            </p:nvSpPr>
            <p:spPr>
              <a:xfrm>
                <a:off x="4606227" y="2692557"/>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-£74m</a:t>
                </a:r>
              </a:p>
            </p:txBody>
          </p:sp>
          <p:sp>
            <p:nvSpPr>
              <p:cNvPr id="34" name="Arrow: Up 33">
                <a:extLst>
                  <a:ext uri="{FF2B5EF4-FFF2-40B4-BE49-F238E27FC236}">
                    <a16:creationId xmlns:a16="http://schemas.microsoft.com/office/drawing/2014/main" id="{39E4A678-A81B-9BAC-2974-2BA504BF54BE}"/>
                  </a:ext>
                </a:extLst>
              </p:cNvPr>
              <p:cNvSpPr/>
              <p:nvPr/>
            </p:nvSpPr>
            <p:spPr>
              <a:xfrm rot="10800000">
                <a:off x="5065024" y="2530449"/>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2" name="TextBox 31">
              <a:extLst>
                <a:ext uri="{FF2B5EF4-FFF2-40B4-BE49-F238E27FC236}">
                  <a16:creationId xmlns:a16="http://schemas.microsoft.com/office/drawing/2014/main" id="{1FD1254C-6698-A3A0-BDC3-92440E6BF4B2}"/>
                </a:ext>
              </a:extLst>
            </p:cNvPr>
            <p:cNvSpPr txBox="1"/>
            <p:nvPr/>
          </p:nvSpPr>
          <p:spPr>
            <a:xfrm>
              <a:off x="10301087" y="1892644"/>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23</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9" name="Group 8">
            <a:extLst>
              <a:ext uri="{FF2B5EF4-FFF2-40B4-BE49-F238E27FC236}">
                <a16:creationId xmlns:a16="http://schemas.microsoft.com/office/drawing/2014/main" id="{CE37DD33-58E7-9832-96F3-2AE7741A8F8C}"/>
              </a:ext>
            </a:extLst>
          </p:cNvPr>
          <p:cNvGrpSpPr/>
          <p:nvPr/>
        </p:nvGrpSpPr>
        <p:grpSpPr>
          <a:xfrm>
            <a:off x="4972441" y="1310949"/>
            <a:ext cx="1411041" cy="418316"/>
            <a:chOff x="7104969" y="1500986"/>
            <a:chExt cx="1411041" cy="418316"/>
          </a:xfrm>
        </p:grpSpPr>
        <p:grpSp>
          <p:nvGrpSpPr>
            <p:cNvPr id="10" name="Group 9">
              <a:extLst>
                <a:ext uri="{FF2B5EF4-FFF2-40B4-BE49-F238E27FC236}">
                  <a16:creationId xmlns:a16="http://schemas.microsoft.com/office/drawing/2014/main" id="{BDA3B453-9696-3C20-339B-F0E7989AE8B0}"/>
                </a:ext>
              </a:extLst>
            </p:cNvPr>
            <p:cNvGrpSpPr/>
            <p:nvPr/>
          </p:nvGrpSpPr>
          <p:grpSpPr>
            <a:xfrm>
              <a:off x="7104969" y="1500986"/>
              <a:ext cx="971285" cy="418316"/>
              <a:chOff x="4462718" y="2530449"/>
              <a:chExt cx="971285" cy="418316"/>
            </a:xfrm>
          </p:grpSpPr>
          <p:sp>
            <p:nvSpPr>
              <p:cNvPr id="18" name="TextBox 17">
                <a:extLst>
                  <a:ext uri="{FF2B5EF4-FFF2-40B4-BE49-F238E27FC236}">
                    <a16:creationId xmlns:a16="http://schemas.microsoft.com/office/drawing/2014/main" id="{2FA34429-3DAD-BBC7-1848-F13691BAF830}"/>
                  </a:ext>
                </a:extLst>
              </p:cNvPr>
              <p:cNvSpPr txBox="1"/>
              <p:nvPr/>
            </p:nvSpPr>
            <p:spPr>
              <a:xfrm>
                <a:off x="4462718" y="2702544"/>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46</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19" name="Arrow: Up 18">
                <a:extLst>
                  <a:ext uri="{FF2B5EF4-FFF2-40B4-BE49-F238E27FC236}">
                    <a16:creationId xmlns:a16="http://schemas.microsoft.com/office/drawing/2014/main" id="{0AF0884B-8F0E-4D55-F3B6-D06140B86759}"/>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7" name="TextBox 16">
              <a:extLst>
                <a:ext uri="{FF2B5EF4-FFF2-40B4-BE49-F238E27FC236}">
                  <a16:creationId xmlns:a16="http://schemas.microsoft.com/office/drawing/2014/main" id="{9722934A-2FF7-F32E-6C9C-85F6C0C5BC82}"/>
                </a:ext>
              </a:extLst>
            </p:cNvPr>
            <p:cNvSpPr txBox="1"/>
            <p:nvPr/>
          </p:nvSpPr>
          <p:spPr>
            <a:xfrm>
              <a:off x="7636497" y="1583752"/>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14</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25" name="Group 24">
            <a:extLst>
              <a:ext uri="{FF2B5EF4-FFF2-40B4-BE49-F238E27FC236}">
                <a16:creationId xmlns:a16="http://schemas.microsoft.com/office/drawing/2014/main" id="{467C11E3-1316-5A4D-0538-E98E5AC63EB4}"/>
              </a:ext>
            </a:extLst>
          </p:cNvPr>
          <p:cNvGrpSpPr/>
          <p:nvPr/>
        </p:nvGrpSpPr>
        <p:grpSpPr>
          <a:xfrm>
            <a:off x="6763200" y="1645411"/>
            <a:ext cx="1338310" cy="408329"/>
            <a:chOff x="9842290" y="1857757"/>
            <a:chExt cx="1338310" cy="408329"/>
          </a:xfrm>
        </p:grpSpPr>
        <p:grpSp>
          <p:nvGrpSpPr>
            <p:cNvPr id="35" name="Group 34">
              <a:extLst>
                <a:ext uri="{FF2B5EF4-FFF2-40B4-BE49-F238E27FC236}">
                  <a16:creationId xmlns:a16="http://schemas.microsoft.com/office/drawing/2014/main" id="{19571718-8C71-2B20-113A-154E83BE658B}"/>
                </a:ext>
              </a:extLst>
            </p:cNvPr>
            <p:cNvGrpSpPr/>
            <p:nvPr/>
          </p:nvGrpSpPr>
          <p:grpSpPr>
            <a:xfrm>
              <a:off x="9842290" y="1857757"/>
              <a:ext cx="895872" cy="408329"/>
              <a:chOff x="4606227" y="2530449"/>
              <a:chExt cx="895872" cy="408329"/>
            </a:xfrm>
          </p:grpSpPr>
          <p:sp>
            <p:nvSpPr>
              <p:cNvPr id="38" name="TextBox 37">
                <a:extLst>
                  <a:ext uri="{FF2B5EF4-FFF2-40B4-BE49-F238E27FC236}">
                    <a16:creationId xmlns:a16="http://schemas.microsoft.com/office/drawing/2014/main" id="{DB5ADE1E-A33A-BDC7-8452-9BC4B6E95D40}"/>
                  </a:ext>
                </a:extLst>
              </p:cNvPr>
              <p:cNvSpPr txBox="1"/>
              <p:nvPr/>
            </p:nvSpPr>
            <p:spPr>
              <a:xfrm>
                <a:off x="4606227" y="2692557"/>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-£43m</a:t>
                </a:r>
              </a:p>
            </p:txBody>
          </p:sp>
          <p:sp>
            <p:nvSpPr>
              <p:cNvPr id="39" name="Arrow: Up 38">
                <a:extLst>
                  <a:ext uri="{FF2B5EF4-FFF2-40B4-BE49-F238E27FC236}">
                    <a16:creationId xmlns:a16="http://schemas.microsoft.com/office/drawing/2014/main" id="{CB1BD844-D96C-92A9-8FB4-C21AC7AA4952}"/>
                  </a:ext>
                </a:extLst>
              </p:cNvPr>
              <p:cNvSpPr/>
              <p:nvPr/>
            </p:nvSpPr>
            <p:spPr>
              <a:xfrm rot="10800000">
                <a:off x="5065024" y="2530449"/>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7" name="TextBox 36">
              <a:extLst>
                <a:ext uri="{FF2B5EF4-FFF2-40B4-BE49-F238E27FC236}">
                  <a16:creationId xmlns:a16="http://schemas.microsoft.com/office/drawing/2014/main" id="{CF9D48B7-D84B-D4FA-AFE8-54CDE9F9312C}"/>
                </a:ext>
              </a:extLst>
            </p:cNvPr>
            <p:cNvSpPr txBox="1"/>
            <p:nvPr/>
          </p:nvSpPr>
          <p:spPr>
            <a:xfrm>
              <a:off x="10301087" y="1892644"/>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-12%</a:t>
              </a:r>
            </a:p>
          </p:txBody>
        </p:sp>
      </p:grpSp>
      <p:grpSp>
        <p:nvGrpSpPr>
          <p:cNvPr id="40" name="Group 39">
            <a:extLst>
              <a:ext uri="{FF2B5EF4-FFF2-40B4-BE49-F238E27FC236}">
                <a16:creationId xmlns:a16="http://schemas.microsoft.com/office/drawing/2014/main" id="{24AE5511-0C95-A327-02CF-0DA5651BA102}"/>
              </a:ext>
            </a:extLst>
          </p:cNvPr>
          <p:cNvGrpSpPr/>
          <p:nvPr/>
        </p:nvGrpSpPr>
        <p:grpSpPr>
          <a:xfrm>
            <a:off x="10231785" y="2431022"/>
            <a:ext cx="1383378" cy="408329"/>
            <a:chOff x="9842290" y="1857757"/>
            <a:chExt cx="1383378" cy="408329"/>
          </a:xfrm>
        </p:grpSpPr>
        <p:grpSp>
          <p:nvGrpSpPr>
            <p:cNvPr id="41" name="Group 40">
              <a:extLst>
                <a:ext uri="{FF2B5EF4-FFF2-40B4-BE49-F238E27FC236}">
                  <a16:creationId xmlns:a16="http://schemas.microsoft.com/office/drawing/2014/main" id="{099883C1-F06A-9186-2A81-2B2B70471B2C}"/>
                </a:ext>
              </a:extLst>
            </p:cNvPr>
            <p:cNvGrpSpPr/>
            <p:nvPr/>
          </p:nvGrpSpPr>
          <p:grpSpPr>
            <a:xfrm>
              <a:off x="9842290" y="1857757"/>
              <a:ext cx="895872" cy="408329"/>
              <a:chOff x="4606227" y="2530449"/>
              <a:chExt cx="895872" cy="408329"/>
            </a:xfrm>
          </p:grpSpPr>
          <p:sp>
            <p:nvSpPr>
              <p:cNvPr id="43" name="TextBox 42">
                <a:extLst>
                  <a:ext uri="{FF2B5EF4-FFF2-40B4-BE49-F238E27FC236}">
                    <a16:creationId xmlns:a16="http://schemas.microsoft.com/office/drawing/2014/main" id="{7ED5575D-84C1-86E9-B86B-A78DE6D1260E}"/>
                  </a:ext>
                </a:extLst>
              </p:cNvPr>
              <p:cNvSpPr txBox="1"/>
              <p:nvPr/>
            </p:nvSpPr>
            <p:spPr>
              <a:xfrm>
                <a:off x="4606227" y="2692557"/>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17</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44" name="Arrow: Up 43">
                <a:extLst>
                  <a:ext uri="{FF2B5EF4-FFF2-40B4-BE49-F238E27FC236}">
                    <a16:creationId xmlns:a16="http://schemas.microsoft.com/office/drawing/2014/main" id="{8627932E-12A1-87CB-7637-39658CC5F455}"/>
                  </a:ext>
                </a:extLst>
              </p:cNvPr>
              <p:cNvSpPr/>
              <p:nvPr/>
            </p:nvSpPr>
            <p:spPr>
              <a:xfrm rot="10800000">
                <a:off x="5065024" y="2530449"/>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42" name="TextBox 41">
              <a:extLst>
                <a:ext uri="{FF2B5EF4-FFF2-40B4-BE49-F238E27FC236}">
                  <a16:creationId xmlns:a16="http://schemas.microsoft.com/office/drawing/2014/main" id="{89A0C911-7650-CCF1-B076-5E25BB197587}"/>
                </a:ext>
              </a:extLst>
            </p:cNvPr>
            <p:cNvSpPr txBox="1"/>
            <p:nvPr/>
          </p:nvSpPr>
          <p:spPr>
            <a:xfrm>
              <a:off x="10346155" y="1901916"/>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-7%</a:t>
              </a:r>
            </a:p>
          </p:txBody>
        </p:sp>
      </p:grpSp>
    </p:spTree>
    <p:extLst>
      <p:ext uri="{BB962C8B-B14F-4D97-AF65-F5344CB8AC3E}">
        <p14:creationId xmlns:p14="http://schemas.microsoft.com/office/powerpoint/2010/main" val="2219336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50F47D58-A3CD-C1CD-F622-1CA2D3745477}"/>
              </a:ext>
            </a:extLst>
          </p:cNvPr>
          <p:cNvGraphicFramePr/>
          <p:nvPr>
            <p:extLst>
              <p:ext uri="{D42A27DB-BD31-4B8C-83A1-F6EECF244321}">
                <p14:modId xmlns:p14="http://schemas.microsoft.com/office/powerpoint/2010/main" val="3935585217"/>
              </p:ext>
            </p:extLst>
          </p:nvPr>
        </p:nvGraphicFramePr>
        <p:xfrm>
          <a:off x="428750" y="1257707"/>
          <a:ext cx="11334749" cy="3985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p:txBody>
          <a:bodyPr/>
          <a:lstStyle/>
          <a:p>
            <a:r>
              <a:rPr lang="en-GB" dirty="0"/>
              <a:t>Fixed line services drove the overall decline in 2025</a:t>
            </a:r>
          </a:p>
        </p:txBody>
      </p:sp>
      <p:sp>
        <p:nvSpPr>
          <p:cNvPr id="3" name="Text Placeholder 2">
            <a:extLst>
              <a:ext uri="{FF2B5EF4-FFF2-40B4-BE49-F238E27FC236}">
                <a16:creationId xmlns:a16="http://schemas.microsoft.com/office/drawing/2014/main" id="{007CDB67-0ABD-05BB-5B40-CF8065F124CE}"/>
              </a:ext>
            </a:extLst>
          </p:cNvPr>
          <p:cNvSpPr>
            <a:spLocks noGrp="1"/>
          </p:cNvSpPr>
          <p:nvPr>
            <p:ph type="body" sz="quarter" idx="15"/>
          </p:nvPr>
        </p:nvSpPr>
        <p:spPr>
          <a:xfrm>
            <a:off x="360000" y="5400000"/>
            <a:ext cx="11334817" cy="304800"/>
          </a:xfrm>
        </p:spPr>
        <p:txBody>
          <a:bodyPr/>
          <a:lstStyle/>
          <a:p>
            <a:r>
              <a:rPr lang="en-GB" dirty="0"/>
              <a:t>Source: Nielsen Ad Intel, 2020-2025, TV Spend, %’s show YoY change.</a:t>
            </a:r>
          </a:p>
        </p:txBody>
      </p:sp>
      <p:grpSp>
        <p:nvGrpSpPr>
          <p:cNvPr id="4" name="Group 3">
            <a:extLst>
              <a:ext uri="{FF2B5EF4-FFF2-40B4-BE49-F238E27FC236}">
                <a16:creationId xmlns:a16="http://schemas.microsoft.com/office/drawing/2014/main" id="{D965FB47-A6CF-D3A3-A111-977176B0FB82}"/>
              </a:ext>
            </a:extLst>
          </p:cNvPr>
          <p:cNvGrpSpPr/>
          <p:nvPr/>
        </p:nvGrpSpPr>
        <p:grpSpPr>
          <a:xfrm>
            <a:off x="3287317" y="1659088"/>
            <a:ext cx="1411041" cy="418316"/>
            <a:chOff x="7104969" y="1500986"/>
            <a:chExt cx="1411041" cy="418316"/>
          </a:xfrm>
        </p:grpSpPr>
        <p:grpSp>
          <p:nvGrpSpPr>
            <p:cNvPr id="5" name="Group 4">
              <a:extLst>
                <a:ext uri="{FF2B5EF4-FFF2-40B4-BE49-F238E27FC236}">
                  <a16:creationId xmlns:a16="http://schemas.microsoft.com/office/drawing/2014/main" id="{DDD4DE69-2A22-2CDF-257A-C3BA8F999090}"/>
                </a:ext>
              </a:extLst>
            </p:cNvPr>
            <p:cNvGrpSpPr/>
            <p:nvPr/>
          </p:nvGrpSpPr>
          <p:grpSpPr>
            <a:xfrm>
              <a:off x="7104969" y="1500986"/>
              <a:ext cx="971285" cy="418316"/>
              <a:chOff x="4462718" y="2530449"/>
              <a:chExt cx="971285" cy="418316"/>
            </a:xfrm>
          </p:grpSpPr>
          <p:sp>
            <p:nvSpPr>
              <p:cNvPr id="7" name="TextBox 6">
                <a:extLst>
                  <a:ext uri="{FF2B5EF4-FFF2-40B4-BE49-F238E27FC236}">
                    <a16:creationId xmlns:a16="http://schemas.microsoft.com/office/drawing/2014/main" id="{6D15D008-D365-0C43-DD17-29C1730DC399}"/>
                  </a:ext>
                </a:extLst>
              </p:cNvPr>
              <p:cNvSpPr txBox="1"/>
              <p:nvPr/>
            </p:nvSpPr>
            <p:spPr>
              <a:xfrm>
                <a:off x="4462718" y="2702544"/>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+£60m</a:t>
                </a:r>
              </a:p>
            </p:txBody>
          </p:sp>
          <p:sp>
            <p:nvSpPr>
              <p:cNvPr id="8" name="Arrow: Up 7">
                <a:extLst>
                  <a:ext uri="{FF2B5EF4-FFF2-40B4-BE49-F238E27FC236}">
                    <a16:creationId xmlns:a16="http://schemas.microsoft.com/office/drawing/2014/main" id="{F2A48211-7FD2-0603-2617-C7F95E59CE63}"/>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D7D3D1C8-5226-2886-ED4B-DF4675B14719}"/>
                </a:ext>
              </a:extLst>
            </p:cNvPr>
            <p:cNvSpPr txBox="1"/>
            <p:nvPr/>
          </p:nvSpPr>
          <p:spPr>
            <a:xfrm>
              <a:off x="7636497" y="1583752"/>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+23%</a:t>
              </a:r>
            </a:p>
          </p:txBody>
        </p:sp>
      </p:grpSp>
      <p:grpSp>
        <p:nvGrpSpPr>
          <p:cNvPr id="9" name="Group 8">
            <a:extLst>
              <a:ext uri="{FF2B5EF4-FFF2-40B4-BE49-F238E27FC236}">
                <a16:creationId xmlns:a16="http://schemas.microsoft.com/office/drawing/2014/main" id="{58FA17A2-3778-CFF0-789E-34ECD12B9972}"/>
              </a:ext>
            </a:extLst>
          </p:cNvPr>
          <p:cNvGrpSpPr/>
          <p:nvPr/>
        </p:nvGrpSpPr>
        <p:grpSpPr>
          <a:xfrm>
            <a:off x="8517285" y="2288413"/>
            <a:ext cx="1338310" cy="408329"/>
            <a:chOff x="9842290" y="1857757"/>
            <a:chExt cx="1338310" cy="408329"/>
          </a:xfrm>
        </p:grpSpPr>
        <p:grpSp>
          <p:nvGrpSpPr>
            <p:cNvPr id="10" name="Group 9">
              <a:extLst>
                <a:ext uri="{FF2B5EF4-FFF2-40B4-BE49-F238E27FC236}">
                  <a16:creationId xmlns:a16="http://schemas.microsoft.com/office/drawing/2014/main" id="{901C5AC4-C3DB-6EDA-58CE-1536D96A9CD6}"/>
                </a:ext>
              </a:extLst>
            </p:cNvPr>
            <p:cNvGrpSpPr/>
            <p:nvPr/>
          </p:nvGrpSpPr>
          <p:grpSpPr>
            <a:xfrm>
              <a:off x="9842290" y="1857757"/>
              <a:ext cx="895872" cy="408329"/>
              <a:chOff x="4606227" y="2530449"/>
              <a:chExt cx="895872" cy="408329"/>
            </a:xfrm>
          </p:grpSpPr>
          <p:sp>
            <p:nvSpPr>
              <p:cNvPr id="12" name="TextBox 11">
                <a:extLst>
                  <a:ext uri="{FF2B5EF4-FFF2-40B4-BE49-F238E27FC236}">
                    <a16:creationId xmlns:a16="http://schemas.microsoft.com/office/drawing/2014/main" id="{A79906A2-04C9-C310-B787-BD3863E87B88}"/>
                  </a:ext>
                </a:extLst>
              </p:cNvPr>
              <p:cNvSpPr txBox="1"/>
              <p:nvPr/>
            </p:nvSpPr>
            <p:spPr>
              <a:xfrm>
                <a:off x="4606227" y="2692557"/>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-£74m</a:t>
                </a:r>
              </a:p>
            </p:txBody>
          </p:sp>
          <p:sp>
            <p:nvSpPr>
              <p:cNvPr id="13" name="Arrow: Up 12">
                <a:extLst>
                  <a:ext uri="{FF2B5EF4-FFF2-40B4-BE49-F238E27FC236}">
                    <a16:creationId xmlns:a16="http://schemas.microsoft.com/office/drawing/2014/main" id="{E6CCF4A3-3685-83EA-A0D3-1BFE9DAB733D}"/>
                  </a:ext>
                </a:extLst>
              </p:cNvPr>
              <p:cNvSpPr/>
              <p:nvPr/>
            </p:nvSpPr>
            <p:spPr>
              <a:xfrm rot="10800000">
                <a:off x="5065024" y="2530449"/>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4AA6E464-21F3-7A2C-C7DA-18B66C0DE5E7}"/>
                </a:ext>
              </a:extLst>
            </p:cNvPr>
            <p:cNvSpPr txBox="1"/>
            <p:nvPr/>
          </p:nvSpPr>
          <p:spPr>
            <a:xfrm>
              <a:off x="10301087" y="1892644"/>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23</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14" name="Group 13">
            <a:extLst>
              <a:ext uri="{FF2B5EF4-FFF2-40B4-BE49-F238E27FC236}">
                <a16:creationId xmlns:a16="http://schemas.microsoft.com/office/drawing/2014/main" id="{73EBCAEB-D0C4-37B4-9B7A-036E5560FB69}"/>
              </a:ext>
            </a:extLst>
          </p:cNvPr>
          <p:cNvGrpSpPr/>
          <p:nvPr/>
        </p:nvGrpSpPr>
        <p:grpSpPr>
          <a:xfrm>
            <a:off x="4972441" y="1310949"/>
            <a:ext cx="1411041" cy="418316"/>
            <a:chOff x="7104969" y="1500986"/>
            <a:chExt cx="1411041" cy="418316"/>
          </a:xfrm>
        </p:grpSpPr>
        <p:grpSp>
          <p:nvGrpSpPr>
            <p:cNvPr id="15" name="Group 14">
              <a:extLst>
                <a:ext uri="{FF2B5EF4-FFF2-40B4-BE49-F238E27FC236}">
                  <a16:creationId xmlns:a16="http://schemas.microsoft.com/office/drawing/2014/main" id="{E696BED0-21D1-7D15-6197-B83CB3AEFA35}"/>
                </a:ext>
              </a:extLst>
            </p:cNvPr>
            <p:cNvGrpSpPr/>
            <p:nvPr/>
          </p:nvGrpSpPr>
          <p:grpSpPr>
            <a:xfrm>
              <a:off x="7104969" y="1500986"/>
              <a:ext cx="971285" cy="418316"/>
              <a:chOff x="4462718" y="2530449"/>
              <a:chExt cx="971285" cy="418316"/>
            </a:xfrm>
          </p:grpSpPr>
          <p:sp>
            <p:nvSpPr>
              <p:cNvPr id="17" name="TextBox 16">
                <a:extLst>
                  <a:ext uri="{FF2B5EF4-FFF2-40B4-BE49-F238E27FC236}">
                    <a16:creationId xmlns:a16="http://schemas.microsoft.com/office/drawing/2014/main" id="{7012E81B-BB83-CFF3-926F-3F556AAA53A4}"/>
                  </a:ext>
                </a:extLst>
              </p:cNvPr>
              <p:cNvSpPr txBox="1"/>
              <p:nvPr/>
            </p:nvSpPr>
            <p:spPr>
              <a:xfrm>
                <a:off x="4462718" y="2702544"/>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46</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18" name="Arrow: Up 17">
                <a:extLst>
                  <a:ext uri="{FF2B5EF4-FFF2-40B4-BE49-F238E27FC236}">
                    <a16:creationId xmlns:a16="http://schemas.microsoft.com/office/drawing/2014/main" id="{0BC2D09C-23F5-9D8C-1789-637C575A3D6D}"/>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1ACFDBCA-EEBA-674F-A62A-CB7BAB0633CA}"/>
                </a:ext>
              </a:extLst>
            </p:cNvPr>
            <p:cNvSpPr txBox="1"/>
            <p:nvPr/>
          </p:nvSpPr>
          <p:spPr>
            <a:xfrm>
              <a:off x="7636497" y="1583752"/>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14</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19" name="Group 18">
            <a:extLst>
              <a:ext uri="{FF2B5EF4-FFF2-40B4-BE49-F238E27FC236}">
                <a16:creationId xmlns:a16="http://schemas.microsoft.com/office/drawing/2014/main" id="{52B9D275-2CD2-1DF3-0CBD-9874F6BAFB2F}"/>
              </a:ext>
            </a:extLst>
          </p:cNvPr>
          <p:cNvGrpSpPr/>
          <p:nvPr/>
        </p:nvGrpSpPr>
        <p:grpSpPr>
          <a:xfrm>
            <a:off x="6763200" y="1645411"/>
            <a:ext cx="1338310" cy="408329"/>
            <a:chOff x="9842290" y="1857757"/>
            <a:chExt cx="1338310" cy="408329"/>
          </a:xfrm>
        </p:grpSpPr>
        <p:grpSp>
          <p:nvGrpSpPr>
            <p:cNvPr id="20" name="Group 19">
              <a:extLst>
                <a:ext uri="{FF2B5EF4-FFF2-40B4-BE49-F238E27FC236}">
                  <a16:creationId xmlns:a16="http://schemas.microsoft.com/office/drawing/2014/main" id="{078EADDE-0BD9-6784-8BAB-E9081223510D}"/>
                </a:ext>
              </a:extLst>
            </p:cNvPr>
            <p:cNvGrpSpPr/>
            <p:nvPr/>
          </p:nvGrpSpPr>
          <p:grpSpPr>
            <a:xfrm>
              <a:off x="9842290" y="1857757"/>
              <a:ext cx="895872" cy="408329"/>
              <a:chOff x="4606227" y="2530449"/>
              <a:chExt cx="895872" cy="408329"/>
            </a:xfrm>
          </p:grpSpPr>
          <p:sp>
            <p:nvSpPr>
              <p:cNvPr id="22" name="TextBox 21">
                <a:extLst>
                  <a:ext uri="{FF2B5EF4-FFF2-40B4-BE49-F238E27FC236}">
                    <a16:creationId xmlns:a16="http://schemas.microsoft.com/office/drawing/2014/main" id="{D23F295C-3142-5D85-8349-1583AE302C76}"/>
                  </a:ext>
                </a:extLst>
              </p:cNvPr>
              <p:cNvSpPr txBox="1"/>
              <p:nvPr/>
            </p:nvSpPr>
            <p:spPr>
              <a:xfrm>
                <a:off x="4606227" y="2692557"/>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-£43m</a:t>
                </a:r>
              </a:p>
            </p:txBody>
          </p:sp>
          <p:sp>
            <p:nvSpPr>
              <p:cNvPr id="23" name="Arrow: Up 22">
                <a:extLst>
                  <a:ext uri="{FF2B5EF4-FFF2-40B4-BE49-F238E27FC236}">
                    <a16:creationId xmlns:a16="http://schemas.microsoft.com/office/drawing/2014/main" id="{6197DA8A-C481-284C-BBC4-8F09B2A63E40}"/>
                  </a:ext>
                </a:extLst>
              </p:cNvPr>
              <p:cNvSpPr/>
              <p:nvPr/>
            </p:nvSpPr>
            <p:spPr>
              <a:xfrm rot="10800000">
                <a:off x="5065024" y="2530449"/>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1" name="TextBox 20">
              <a:extLst>
                <a:ext uri="{FF2B5EF4-FFF2-40B4-BE49-F238E27FC236}">
                  <a16:creationId xmlns:a16="http://schemas.microsoft.com/office/drawing/2014/main" id="{0323A040-F40E-51A8-F289-040F1DF2ABBB}"/>
                </a:ext>
              </a:extLst>
            </p:cNvPr>
            <p:cNvSpPr txBox="1"/>
            <p:nvPr/>
          </p:nvSpPr>
          <p:spPr>
            <a:xfrm>
              <a:off x="10301087" y="1892644"/>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-12%</a:t>
              </a:r>
            </a:p>
          </p:txBody>
        </p:sp>
      </p:grpSp>
      <p:grpSp>
        <p:nvGrpSpPr>
          <p:cNvPr id="24" name="Group 23">
            <a:extLst>
              <a:ext uri="{FF2B5EF4-FFF2-40B4-BE49-F238E27FC236}">
                <a16:creationId xmlns:a16="http://schemas.microsoft.com/office/drawing/2014/main" id="{37288072-418B-AD0D-C04E-854BC6A5456B}"/>
              </a:ext>
            </a:extLst>
          </p:cNvPr>
          <p:cNvGrpSpPr/>
          <p:nvPr/>
        </p:nvGrpSpPr>
        <p:grpSpPr>
          <a:xfrm>
            <a:off x="10231785" y="2431022"/>
            <a:ext cx="1383378" cy="408329"/>
            <a:chOff x="9842290" y="1857757"/>
            <a:chExt cx="1383378" cy="408329"/>
          </a:xfrm>
        </p:grpSpPr>
        <p:grpSp>
          <p:nvGrpSpPr>
            <p:cNvPr id="25" name="Group 24">
              <a:extLst>
                <a:ext uri="{FF2B5EF4-FFF2-40B4-BE49-F238E27FC236}">
                  <a16:creationId xmlns:a16="http://schemas.microsoft.com/office/drawing/2014/main" id="{BC717E3A-53E7-E2DF-AB8B-F86063EB1C9A}"/>
                </a:ext>
              </a:extLst>
            </p:cNvPr>
            <p:cNvGrpSpPr/>
            <p:nvPr/>
          </p:nvGrpSpPr>
          <p:grpSpPr>
            <a:xfrm>
              <a:off x="9842290" y="1857757"/>
              <a:ext cx="895872" cy="408329"/>
              <a:chOff x="4606227" y="2530449"/>
              <a:chExt cx="895872" cy="408329"/>
            </a:xfrm>
          </p:grpSpPr>
          <p:sp>
            <p:nvSpPr>
              <p:cNvPr id="27" name="TextBox 26">
                <a:extLst>
                  <a:ext uri="{FF2B5EF4-FFF2-40B4-BE49-F238E27FC236}">
                    <a16:creationId xmlns:a16="http://schemas.microsoft.com/office/drawing/2014/main" id="{F7A79D16-FB71-2806-28EE-82B1746F7F94}"/>
                  </a:ext>
                </a:extLst>
              </p:cNvPr>
              <p:cNvSpPr txBox="1"/>
              <p:nvPr/>
            </p:nvSpPr>
            <p:spPr>
              <a:xfrm>
                <a:off x="4606227" y="2692557"/>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17</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28" name="Arrow: Up 27">
                <a:extLst>
                  <a:ext uri="{FF2B5EF4-FFF2-40B4-BE49-F238E27FC236}">
                    <a16:creationId xmlns:a16="http://schemas.microsoft.com/office/drawing/2014/main" id="{1E34CFED-5A89-5AC5-5ADE-A8B495CCA195}"/>
                  </a:ext>
                </a:extLst>
              </p:cNvPr>
              <p:cNvSpPr/>
              <p:nvPr/>
            </p:nvSpPr>
            <p:spPr>
              <a:xfrm rot="10800000">
                <a:off x="5065024" y="2530449"/>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AAC8E7CC-9334-8654-130B-4F2B19497E90}"/>
                </a:ext>
              </a:extLst>
            </p:cNvPr>
            <p:cNvSpPr txBox="1"/>
            <p:nvPr/>
          </p:nvSpPr>
          <p:spPr>
            <a:xfrm>
              <a:off x="10346155" y="1901916"/>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-7%</a:t>
              </a:r>
            </a:p>
          </p:txBody>
        </p:sp>
      </p:grpSp>
    </p:spTree>
    <p:extLst>
      <p:ext uri="{BB962C8B-B14F-4D97-AF65-F5344CB8AC3E}">
        <p14:creationId xmlns:p14="http://schemas.microsoft.com/office/powerpoint/2010/main" val="10573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94EC2C9-C497-DE5D-3841-A1BF4D0994B9}"/>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Barb, 2010-2025, impacts (R/W), telecoms share of voice vs all other categories.</a:t>
            </a:r>
          </a:p>
        </p:txBody>
      </p:sp>
      <p:sp>
        <p:nvSpPr>
          <p:cNvPr id="2" name="Title 1">
            <a:extLst>
              <a:ext uri="{FF2B5EF4-FFF2-40B4-BE49-F238E27FC236}">
                <a16:creationId xmlns:a16="http://schemas.microsoft.com/office/drawing/2014/main" id="{3722C4BC-DF1A-ED9C-B9BA-DDD9B84E71D5}"/>
              </a:ext>
            </a:extLst>
          </p:cNvPr>
          <p:cNvSpPr>
            <a:spLocks noGrp="1"/>
          </p:cNvSpPr>
          <p:nvPr>
            <p:ph type="title"/>
          </p:nvPr>
        </p:nvSpPr>
        <p:spPr/>
        <p:txBody>
          <a:bodyPr/>
          <a:lstStyle/>
          <a:p>
            <a:r>
              <a:rPr lang="en-GB" dirty="0"/>
              <a:t>Telecoms share of linear TV impacts remains c. 5%</a:t>
            </a:r>
          </a:p>
        </p:txBody>
      </p:sp>
      <p:graphicFrame>
        <p:nvGraphicFramePr>
          <p:cNvPr id="7" name="Chart 6">
            <a:extLst>
              <a:ext uri="{FF2B5EF4-FFF2-40B4-BE49-F238E27FC236}">
                <a16:creationId xmlns:a16="http://schemas.microsoft.com/office/drawing/2014/main" id="{516C1025-A8F4-B562-6E74-9937BFCD8563}"/>
              </a:ext>
            </a:extLst>
          </p:cNvPr>
          <p:cNvGraphicFramePr/>
          <p:nvPr>
            <p:extLst>
              <p:ext uri="{D42A27DB-BD31-4B8C-83A1-F6EECF244321}">
                <p14:modId xmlns:p14="http://schemas.microsoft.com/office/powerpoint/2010/main" val="2859868802"/>
              </p:ext>
            </p:extLst>
          </p:nvPr>
        </p:nvGraphicFramePr>
        <p:xfrm>
          <a:off x="371475" y="1381124"/>
          <a:ext cx="11334817" cy="39839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39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E882BDB-AC44-3504-D6E3-031362BDB5AE}"/>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2010-2025, individuals, impacts (R/W), linear only, top 10 telecoms providers by linear impacts from 2010-2025.</a:t>
            </a:r>
          </a:p>
        </p:txBody>
      </p:sp>
      <p:graphicFrame>
        <p:nvGraphicFramePr>
          <p:cNvPr id="6" name="Chart 5">
            <a:extLst>
              <a:ext uri="{FF2B5EF4-FFF2-40B4-BE49-F238E27FC236}">
                <a16:creationId xmlns:a16="http://schemas.microsoft.com/office/drawing/2014/main" id="{D66543E5-8962-8800-D8EE-CB74CFFE8488}"/>
              </a:ext>
            </a:extLst>
          </p:cNvPr>
          <p:cNvGraphicFramePr/>
          <p:nvPr>
            <p:extLst>
              <p:ext uri="{D42A27DB-BD31-4B8C-83A1-F6EECF244321}">
                <p14:modId xmlns:p14="http://schemas.microsoft.com/office/powerpoint/2010/main" val="410638191"/>
              </p:ext>
            </p:extLst>
          </p:nvPr>
        </p:nvGraphicFramePr>
        <p:xfrm>
          <a:off x="371475" y="1188085"/>
          <a:ext cx="11334817" cy="417703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17AF5FB-D5BF-756E-7820-F4861980E99B}"/>
              </a:ext>
            </a:extLst>
          </p:cNvPr>
          <p:cNvSpPr>
            <a:spLocks noGrp="1"/>
          </p:cNvSpPr>
          <p:nvPr>
            <p:ph type="title"/>
          </p:nvPr>
        </p:nvSpPr>
        <p:spPr/>
        <p:txBody>
          <a:bodyPr/>
          <a:lstStyle/>
          <a:p>
            <a:r>
              <a:rPr lang="en-GB" dirty="0"/>
              <a:t>Telecoms advertisers SoV has fluctuated across last decade</a:t>
            </a:r>
          </a:p>
        </p:txBody>
      </p:sp>
      <p:cxnSp>
        <p:nvCxnSpPr>
          <p:cNvPr id="29" name="Connector: Elbow 28">
            <a:extLst>
              <a:ext uri="{FF2B5EF4-FFF2-40B4-BE49-F238E27FC236}">
                <a16:creationId xmlns:a16="http://schemas.microsoft.com/office/drawing/2014/main" id="{FC5829C7-5196-02E7-840F-73B11CE83646}"/>
              </a:ext>
            </a:extLst>
          </p:cNvPr>
          <p:cNvCxnSpPr>
            <a:cxnSpLocks/>
          </p:cNvCxnSpPr>
          <p:nvPr/>
        </p:nvCxnSpPr>
        <p:spPr>
          <a:xfrm>
            <a:off x="10144840" y="3903524"/>
            <a:ext cx="594280" cy="247327"/>
          </a:xfrm>
          <a:prstGeom prst="bentConnector3">
            <a:avLst>
              <a:gd name="adj1" fmla="val 50000"/>
            </a:avLst>
          </a:prstGeom>
          <a:ln w="22225">
            <a:solidFill>
              <a:srgbClr val="282066"/>
            </a:solidFill>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81FD0C16-20CA-2B16-F58C-9D121E61F9AC}"/>
              </a:ext>
            </a:extLst>
          </p:cNvPr>
          <p:cNvCxnSpPr>
            <a:cxnSpLocks/>
          </p:cNvCxnSpPr>
          <p:nvPr/>
        </p:nvCxnSpPr>
        <p:spPr>
          <a:xfrm>
            <a:off x="10144840" y="1385644"/>
            <a:ext cx="594280" cy="351110"/>
          </a:xfrm>
          <a:prstGeom prst="bentConnector3">
            <a:avLst>
              <a:gd name="adj1" fmla="val 86330"/>
            </a:avLst>
          </a:prstGeom>
          <a:ln w="22225">
            <a:solidFill>
              <a:srgbClr val="B5B4C8"/>
            </a:solidFill>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BF01F76D-9944-8903-CC6F-A010C659579B}"/>
              </a:ext>
            </a:extLst>
          </p:cNvPr>
          <p:cNvCxnSpPr>
            <a:cxnSpLocks/>
          </p:cNvCxnSpPr>
          <p:nvPr/>
        </p:nvCxnSpPr>
        <p:spPr>
          <a:xfrm>
            <a:off x="10094629" y="1497561"/>
            <a:ext cx="644491" cy="583311"/>
          </a:xfrm>
          <a:prstGeom prst="bentConnector3">
            <a:avLst>
              <a:gd name="adj1" fmla="val 75618"/>
            </a:avLst>
          </a:prstGeom>
          <a:ln w="22225">
            <a:solidFill>
              <a:srgbClr val="9D9BB8"/>
            </a:solidFil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4A6A4BC4-B505-DDDC-71CC-6A86B1C8D638}"/>
              </a:ext>
            </a:extLst>
          </p:cNvPr>
          <p:cNvCxnSpPr>
            <a:cxnSpLocks/>
          </p:cNvCxnSpPr>
          <p:nvPr/>
        </p:nvCxnSpPr>
        <p:spPr>
          <a:xfrm>
            <a:off x="9836150" y="2355223"/>
            <a:ext cx="902970" cy="753918"/>
          </a:xfrm>
          <a:prstGeom prst="bentConnector3">
            <a:avLst>
              <a:gd name="adj1" fmla="val 60549"/>
            </a:avLst>
          </a:prstGeom>
          <a:ln w="22225">
            <a:solidFill>
              <a:srgbClr val="352B83"/>
            </a:solidFill>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53AD6913-53EA-9402-8D18-4A29948DC686}"/>
              </a:ext>
            </a:extLst>
          </p:cNvPr>
          <p:cNvCxnSpPr>
            <a:cxnSpLocks/>
          </p:cNvCxnSpPr>
          <p:nvPr/>
        </p:nvCxnSpPr>
        <p:spPr>
          <a:xfrm>
            <a:off x="9829868" y="2759175"/>
            <a:ext cx="893694" cy="703885"/>
          </a:xfrm>
          <a:prstGeom prst="bentConnector3">
            <a:avLst>
              <a:gd name="adj1" fmla="val 54263"/>
            </a:avLst>
          </a:prstGeom>
          <a:ln w="22225">
            <a:solidFill>
              <a:srgbClr val="31287A"/>
            </a:solidFill>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A534E57F-8E47-F086-2A05-EFFB045BD735}"/>
              </a:ext>
            </a:extLst>
          </p:cNvPr>
          <p:cNvCxnSpPr>
            <a:cxnSpLocks/>
          </p:cNvCxnSpPr>
          <p:nvPr/>
        </p:nvCxnSpPr>
        <p:spPr>
          <a:xfrm>
            <a:off x="9836150" y="3264143"/>
            <a:ext cx="902970" cy="544357"/>
          </a:xfrm>
          <a:prstGeom prst="bentConnector3">
            <a:avLst>
              <a:gd name="adj1" fmla="val 46484"/>
            </a:avLst>
          </a:prstGeom>
          <a:ln w="22225">
            <a:solidFill>
              <a:srgbClr val="2D2471"/>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3A791A37-B902-453F-AADD-7F4CE3EBA39A}"/>
              </a:ext>
            </a:extLst>
          </p:cNvPr>
          <p:cNvCxnSpPr>
            <a:cxnSpLocks/>
          </p:cNvCxnSpPr>
          <p:nvPr/>
        </p:nvCxnSpPr>
        <p:spPr>
          <a:xfrm>
            <a:off x="9763125" y="1999594"/>
            <a:ext cx="964208" cy="771558"/>
          </a:xfrm>
          <a:prstGeom prst="bentConnector3">
            <a:avLst>
              <a:gd name="adj1" fmla="val 70745"/>
            </a:avLst>
          </a:prstGeom>
          <a:ln w="22225">
            <a:solidFill>
              <a:srgbClr val="575292"/>
            </a:solidFill>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D540B160-289B-F504-0672-E631C0D04F28}"/>
              </a:ext>
            </a:extLst>
          </p:cNvPr>
          <p:cNvCxnSpPr>
            <a:cxnSpLocks/>
          </p:cNvCxnSpPr>
          <p:nvPr/>
        </p:nvCxnSpPr>
        <p:spPr>
          <a:xfrm flipV="1">
            <a:off x="9763125" y="4496641"/>
            <a:ext cx="975995" cy="140000"/>
          </a:xfrm>
          <a:prstGeom prst="bentConnector3">
            <a:avLst>
              <a:gd name="adj1" fmla="val 50000"/>
            </a:avLst>
          </a:prstGeom>
          <a:ln w="22225">
            <a:solidFill>
              <a:srgbClr val="221B5A"/>
            </a:solidFil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B5036D2F-5566-1E5F-B3D8-44DB5370BC4F}"/>
              </a:ext>
            </a:extLst>
          </p:cNvPr>
          <p:cNvCxnSpPr>
            <a:cxnSpLocks/>
          </p:cNvCxnSpPr>
          <p:nvPr/>
        </p:nvCxnSpPr>
        <p:spPr>
          <a:xfrm>
            <a:off x="10097171" y="1803318"/>
            <a:ext cx="641949" cy="618066"/>
          </a:xfrm>
          <a:prstGeom prst="bentConnector3">
            <a:avLst>
              <a:gd name="adj1" fmla="val 64838"/>
            </a:avLst>
          </a:prstGeom>
          <a:ln w="22225">
            <a:solidFill>
              <a:srgbClr val="817FA7"/>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53B29FD6-80FB-BD97-FBD4-0D79026BDE2C}"/>
              </a:ext>
            </a:extLst>
          </p:cNvPr>
          <p:cNvGrpSpPr/>
          <p:nvPr/>
        </p:nvGrpSpPr>
        <p:grpSpPr>
          <a:xfrm>
            <a:off x="9322594" y="1269481"/>
            <a:ext cx="1416526" cy="111644"/>
            <a:chOff x="8024813" y="1269481"/>
            <a:chExt cx="2714307" cy="111644"/>
          </a:xfrm>
        </p:grpSpPr>
        <p:cxnSp>
          <p:nvCxnSpPr>
            <p:cNvPr id="27" name="Straight Connector 26">
              <a:extLst>
                <a:ext uri="{FF2B5EF4-FFF2-40B4-BE49-F238E27FC236}">
                  <a16:creationId xmlns:a16="http://schemas.microsoft.com/office/drawing/2014/main" id="{F8D3A3E9-009C-735E-66A5-A5E2E0300A47}"/>
                </a:ext>
              </a:extLst>
            </p:cNvPr>
            <p:cNvCxnSpPr>
              <a:cxnSpLocks/>
            </p:cNvCxnSpPr>
            <p:nvPr/>
          </p:nvCxnSpPr>
          <p:spPr>
            <a:xfrm flipV="1">
              <a:off x="8029575" y="1269481"/>
              <a:ext cx="0" cy="102121"/>
            </a:xfrm>
            <a:prstGeom prst="line">
              <a:avLst/>
            </a:prstGeom>
            <a:ln w="22225">
              <a:solidFill>
                <a:srgbClr val="C9C9D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D3E8583-4068-D5F5-0BF1-608FFC205EC5}"/>
                </a:ext>
              </a:extLst>
            </p:cNvPr>
            <p:cNvCxnSpPr>
              <a:cxnSpLocks/>
            </p:cNvCxnSpPr>
            <p:nvPr/>
          </p:nvCxnSpPr>
          <p:spPr>
            <a:xfrm flipH="1">
              <a:off x="8024813" y="1279005"/>
              <a:ext cx="2714307" cy="0"/>
            </a:xfrm>
            <a:prstGeom prst="line">
              <a:avLst/>
            </a:prstGeom>
            <a:ln w="22225">
              <a:solidFill>
                <a:srgbClr val="C9C9D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A2533B-6BE4-996F-631C-6AB1B11DE128}"/>
                </a:ext>
              </a:extLst>
            </p:cNvPr>
            <p:cNvCxnSpPr>
              <a:cxnSpLocks/>
            </p:cNvCxnSpPr>
            <p:nvPr/>
          </p:nvCxnSpPr>
          <p:spPr>
            <a:xfrm flipV="1">
              <a:off x="10739120" y="1269481"/>
              <a:ext cx="0" cy="111644"/>
            </a:xfrm>
            <a:prstGeom prst="line">
              <a:avLst/>
            </a:prstGeom>
            <a:ln w="22225">
              <a:solidFill>
                <a:srgbClr val="C9C9D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9561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In 2025, EE was the largest Telecoms investor in linear TV</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2025, Individuals, Impacts (R/W) (million). Top 10 Telecoms advertisers by total linear TV impacts. </a:t>
            </a:r>
          </a:p>
        </p:txBody>
      </p:sp>
      <p:graphicFrame>
        <p:nvGraphicFramePr>
          <p:cNvPr id="5" name="Chart 4">
            <a:extLst>
              <a:ext uri="{FF2B5EF4-FFF2-40B4-BE49-F238E27FC236}">
                <a16:creationId xmlns:a16="http://schemas.microsoft.com/office/drawing/2014/main" id="{FD6249B2-9EF5-4EA4-40DB-99BEB8A85721}"/>
              </a:ext>
            </a:extLst>
          </p:cNvPr>
          <p:cNvGraphicFramePr/>
          <p:nvPr>
            <p:extLst>
              <p:ext uri="{D42A27DB-BD31-4B8C-83A1-F6EECF244321}">
                <p14:modId xmlns:p14="http://schemas.microsoft.com/office/powerpoint/2010/main" val="576244762"/>
              </p:ext>
            </p:extLst>
          </p:nvPr>
        </p:nvGraphicFramePr>
        <p:xfrm>
          <a:off x="680201" y="1045672"/>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1028" name="Picture 4">
            <a:extLst>
              <a:ext uri="{FF2B5EF4-FFF2-40B4-BE49-F238E27FC236}">
                <a16:creationId xmlns:a16="http://schemas.microsoft.com/office/drawing/2014/main" id="{3F5A4A38-C71A-9629-9F0F-5D5ED9E06B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680" y="4906222"/>
            <a:ext cx="266717" cy="46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ky UK - Wikipedia">
            <a:extLst>
              <a:ext uri="{FF2B5EF4-FFF2-40B4-BE49-F238E27FC236}">
                <a16:creationId xmlns:a16="http://schemas.microsoft.com/office/drawing/2014/main" id="{18108168-DC3F-F479-5D4B-39B669A1B5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9090" y="4960222"/>
            <a:ext cx="588583"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irgin Media - Wikipedia">
            <a:extLst>
              <a:ext uri="{FF2B5EF4-FFF2-40B4-BE49-F238E27FC236}">
                <a16:creationId xmlns:a16="http://schemas.microsoft.com/office/drawing/2014/main" id="{F5B9CD30-5992-8F67-1FF0-F311AEC411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1472" y="4960222"/>
            <a:ext cx="616262"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odafone Logo and symbol, meaning, history, PNG, brand">
            <a:extLst>
              <a:ext uri="{FF2B5EF4-FFF2-40B4-BE49-F238E27FC236}">
                <a16:creationId xmlns:a16="http://schemas.microsoft.com/office/drawing/2014/main" id="{771569C7-BE23-473A-B81D-A72BDA6ED8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9346" y="4924222"/>
            <a:ext cx="6912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29FF5F69-3E97-59CC-73FB-C2606FC87F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4773" y="4942222"/>
            <a:ext cx="305158" cy="396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he Secret History of the Google Logo - Steel Blue Media">
            <a:extLst>
              <a:ext uri="{FF2B5EF4-FFF2-40B4-BE49-F238E27FC236}">
                <a16:creationId xmlns:a16="http://schemas.microsoft.com/office/drawing/2014/main" id="{2F571805-BB87-629E-6C39-BE0EEDB585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5113" y="4960222"/>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6A65BF40-B426-D1C8-0E8C-955A98CDD9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41681" y="4996618"/>
            <a:ext cx="876971" cy="28720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esco Mobile - Wikipedia">
            <a:extLst>
              <a:ext uri="{FF2B5EF4-FFF2-40B4-BE49-F238E27FC236}">
                <a16:creationId xmlns:a16="http://schemas.microsoft.com/office/drawing/2014/main" id="{7720E16A-648A-B729-81AD-4ED101C191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90802" y="4999485"/>
            <a:ext cx="762460" cy="281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Virgin Media O2 - Wikipedia">
            <a:extLst>
              <a:ext uri="{FF2B5EF4-FFF2-40B4-BE49-F238E27FC236}">
                <a16:creationId xmlns:a16="http://schemas.microsoft.com/office/drawing/2014/main" id="{A78543EB-C926-B26F-EB10-658B2A3DE60D}"/>
              </a:ext>
            </a:extLst>
          </p:cNvPr>
          <p:cNvPicPr>
            <a:picLocks noChangeAspect="1"/>
          </p:cNvPicPr>
          <p:nvPr/>
        </p:nvPicPr>
        <p:blipFill>
          <a:blip r:embed="rId12"/>
          <a:stretch>
            <a:fillRect/>
          </a:stretch>
        </p:blipFill>
        <p:spPr>
          <a:xfrm>
            <a:off x="4580221" y="4960222"/>
            <a:ext cx="764416" cy="360000"/>
          </a:xfrm>
          <a:prstGeom prst="rect">
            <a:avLst/>
          </a:prstGeom>
        </p:spPr>
      </p:pic>
      <p:pic>
        <p:nvPicPr>
          <p:cNvPr id="7" name="Picture 6" descr="Lebara Mobile review 2026 - Which?">
            <a:extLst>
              <a:ext uri="{FF2B5EF4-FFF2-40B4-BE49-F238E27FC236}">
                <a16:creationId xmlns:a16="http://schemas.microsoft.com/office/drawing/2014/main" id="{87050FB6-3FC8-8401-598B-F51346E3BAFC}"/>
              </a:ext>
            </a:extLst>
          </p:cNvPr>
          <p:cNvPicPr>
            <a:picLocks noChangeAspect="1"/>
          </p:cNvPicPr>
          <p:nvPr/>
        </p:nvPicPr>
        <p:blipFill>
          <a:blip r:embed="rId13"/>
          <a:stretch>
            <a:fillRect/>
          </a:stretch>
        </p:blipFill>
        <p:spPr>
          <a:xfrm>
            <a:off x="10512176" y="4968772"/>
            <a:ext cx="685800" cy="342900"/>
          </a:xfrm>
          <a:prstGeom prst="rect">
            <a:avLst/>
          </a:prstGeom>
        </p:spPr>
      </p:pic>
    </p:spTree>
    <p:extLst>
      <p:ext uri="{BB962C8B-B14F-4D97-AF65-F5344CB8AC3E}">
        <p14:creationId xmlns:p14="http://schemas.microsoft.com/office/powerpoint/2010/main" val="2279551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he image depicts a red, decorated truck parked on a street, with a large, colorful temple building and other vehicles in the background, all under a nighttime, possibly festive atmosphere.&#10;&#10;AI-generated content may be incorrect.">
            <a:extLst>
              <a:ext uri="{FF2B5EF4-FFF2-40B4-BE49-F238E27FC236}">
                <a16:creationId xmlns:a16="http://schemas.microsoft.com/office/drawing/2014/main" id="{98AEC874-5469-0A84-BB7D-68167C105A9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6" b="66"/>
          <a:stretch>
            <a:fillRect/>
          </a:stretch>
        </p:blipFill>
        <p:spPr>
          <a:prstGeom prst="rect">
            <a:avLst/>
          </a:prstGeom>
          <a:solidFill>
            <a:prstClr val="white">
              <a:lumMod val="85000"/>
            </a:prstClr>
          </a:solidFill>
          <a:ln>
            <a:noFill/>
          </a:ln>
        </p:spPr>
      </p:pic>
      <p:sp>
        <p:nvSpPr>
          <p:cNvPr id="11" name="Rectangle 10">
            <a:extLst>
              <a:ext uri="{FF2B5EF4-FFF2-40B4-BE49-F238E27FC236}">
                <a16:creationId xmlns:a16="http://schemas.microsoft.com/office/drawing/2014/main" id="{6D9235C2-C530-2343-4AB5-C0F8A4DB92D0}"/>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98F4E6E9-4218-6A08-9B2A-000853D04E7F}"/>
              </a:ext>
            </a:extLst>
          </p:cNvPr>
          <p:cNvSpPr>
            <a:spLocks noGrp="1"/>
          </p:cNvSpPr>
          <p:nvPr>
            <p:ph type="ctrTitle"/>
          </p:nvPr>
        </p:nvSpPr>
        <p:spPr/>
        <p:txBody>
          <a:bodyPr/>
          <a:lstStyle/>
          <a:p>
            <a:r>
              <a:rPr lang="en-GB" dirty="0"/>
              <a:t>Effectiveness</a:t>
            </a:r>
          </a:p>
        </p:txBody>
      </p:sp>
      <p:sp>
        <p:nvSpPr>
          <p:cNvPr id="4" name="Text Placeholder 3">
            <a:extLst>
              <a:ext uri="{FF2B5EF4-FFF2-40B4-BE49-F238E27FC236}">
                <a16:creationId xmlns:a16="http://schemas.microsoft.com/office/drawing/2014/main" id="{8069F8A4-867F-7D45-B116-E3DACC861D9B}"/>
              </a:ext>
            </a:extLst>
          </p:cNvPr>
          <p:cNvSpPr>
            <a:spLocks noGrp="1"/>
          </p:cNvSpPr>
          <p:nvPr>
            <p:ph type="body" sz="quarter" idx="14"/>
          </p:nvPr>
        </p:nvSpPr>
        <p:spPr/>
        <p:txBody>
          <a:bodyPr/>
          <a:lstStyle/>
          <a:p>
            <a:endParaRPr lang="en-GB"/>
          </a:p>
        </p:txBody>
      </p:sp>
      <p:sp>
        <p:nvSpPr>
          <p:cNvPr id="12" name="Text Placeholder 5">
            <a:extLst>
              <a:ext uri="{FF2B5EF4-FFF2-40B4-BE49-F238E27FC236}">
                <a16:creationId xmlns:a16="http://schemas.microsoft.com/office/drawing/2014/main" id="{4997F840-F7B2-709C-CBB9-F2BF985EDE5C}"/>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Virgin Media – Trunk </a:t>
            </a:r>
            <a:r>
              <a:rPr lang="en-US" dirty="0" err="1">
                <a:solidFill>
                  <a:schemeClr val="bg1"/>
                </a:solidFill>
              </a:rPr>
              <a:t>Trcuker</a:t>
            </a:r>
            <a:endParaRPr lang="en-GB" dirty="0">
              <a:solidFill>
                <a:schemeClr val="bg1"/>
              </a:solidFill>
            </a:endParaRPr>
          </a:p>
        </p:txBody>
      </p:sp>
    </p:spTree>
    <p:extLst>
      <p:ext uri="{BB962C8B-B14F-4D97-AF65-F5344CB8AC3E}">
        <p14:creationId xmlns:p14="http://schemas.microsoft.com/office/powerpoint/2010/main" val="1968818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3748</Words>
  <Application>Microsoft Office PowerPoint</Application>
  <PresentationFormat>Widescreen</PresentationFormat>
  <Paragraphs>670</Paragraphs>
  <Slides>21</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Aptos</vt:lpstr>
      <vt:lpstr>Arial</vt:lpstr>
      <vt:lpstr>Calibri</vt:lpstr>
      <vt:lpstr>Century Gothic</vt:lpstr>
      <vt:lpstr>Consolas</vt:lpstr>
      <vt:lpstr>Courier New</vt:lpstr>
      <vt:lpstr>Söhne</vt:lpstr>
      <vt:lpstr>Symbol</vt:lpstr>
      <vt:lpstr>Times</vt:lpstr>
      <vt:lpstr>Thinkbox</vt:lpstr>
      <vt:lpstr>Telecoms Deep Dive</vt:lpstr>
      <vt:lpstr>This deck is packed with insights</vt:lpstr>
      <vt:lpstr>Macro spend patterns</vt:lpstr>
      <vt:lpstr>In 2025, £231m was spent on linear TV by Telecoms brands </vt:lpstr>
      <vt:lpstr>Fixed line services drove the overall decline in 2025</vt:lpstr>
      <vt:lpstr>Telecoms share of linear TV impacts remains c. 5%</vt:lpstr>
      <vt:lpstr>Telecoms advertisers SoV has fluctuated across last decade</vt:lpstr>
      <vt:lpstr>In 2025, EE was the largest Telecoms investor in linear TV</vt:lpstr>
      <vt:lpstr>Effectiveness</vt:lpstr>
      <vt:lpstr>Profit Ability 2 and Media Mix Navigator</vt:lpstr>
      <vt:lpstr>Optimised MMN scenario for Telecoms recommends higher share of TV vs. actual databank share</vt:lpstr>
      <vt:lpstr>PowerPoint Presentation</vt:lpstr>
      <vt:lpstr>Media planning</vt:lpstr>
      <vt:lpstr>In 2025, Telecoms linear TV spend skewed toward Apr &amp; Sep</vt:lpstr>
      <vt:lpstr>Telecoms linear TV spend skews towards daytime viewing</vt:lpstr>
      <vt:lpstr>Use of 30” is high amongst Telecoms advertisers</vt:lpstr>
      <vt:lpstr>Telecoms ad lengths have shortened over the last ten years</vt:lpstr>
      <vt:lpstr>Use of spot length varies across most advertisers </vt:lpstr>
      <vt:lpstr>Case Studies</vt:lpstr>
      <vt:lpstr>Sky Mobile partners with Transfer Deadline Day</vt:lpstr>
      <vt:lpstr>EE Game Store: TV reaching Gamers and Gifters to drive sales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Harry Parker</dc:creator>
  <cp:lastModifiedBy>Harry Parker</cp:lastModifiedBy>
  <cp:revision>47</cp:revision>
  <dcterms:created xsi:type="dcterms:W3CDTF">2024-06-04T14:23:01Z</dcterms:created>
  <dcterms:modified xsi:type="dcterms:W3CDTF">2026-05-20T12:06:13Z</dcterms:modified>
</cp:coreProperties>
</file>