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349" r:id="rId2"/>
    <p:sldId id="758" r:id="rId3"/>
    <p:sldId id="759" r:id="rId4"/>
    <p:sldId id="391" r:id="rId5"/>
    <p:sldId id="392" r:id="rId6"/>
    <p:sldId id="393" r:id="rId7"/>
    <p:sldId id="400" r:id="rId8"/>
    <p:sldId id="401" r:id="rId9"/>
    <p:sldId id="402" r:id="rId10"/>
    <p:sldId id="388" r:id="rId11"/>
    <p:sldId id="390" r:id="rId12"/>
    <p:sldId id="389" r:id="rId13"/>
    <p:sldId id="403" r:id="rId14"/>
    <p:sldId id="404" r:id="rId15"/>
    <p:sldId id="405" r:id="rId16"/>
    <p:sldId id="394" r:id="rId17"/>
    <p:sldId id="395" r:id="rId18"/>
    <p:sldId id="396" r:id="rId19"/>
    <p:sldId id="406" r:id="rId20"/>
    <p:sldId id="407" r:id="rId21"/>
    <p:sldId id="408" r:id="rId22"/>
    <p:sldId id="397" r:id="rId23"/>
    <p:sldId id="398" r:id="rId24"/>
    <p:sldId id="399" r:id="rId25"/>
    <p:sldId id="409" r:id="rId26"/>
    <p:sldId id="410" r:id="rId27"/>
    <p:sldId id="411" r:id="rId28"/>
    <p:sldId id="761" r:id="rId29"/>
    <p:sldId id="764" r:id="rId30"/>
    <p:sldId id="765" r:id="rId31"/>
    <p:sldId id="766" r:id="rId32"/>
    <p:sldId id="76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2381" autoAdjust="0"/>
  </p:normalViewPr>
  <p:slideViewPr>
    <p:cSldViewPr snapToGrid="0">
      <p:cViewPr varScale="1">
        <p:scale>
          <a:sx n="43" d="100"/>
          <a:sy n="43" d="100"/>
        </p:scale>
        <p:origin x="222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3456460109949"/>
          <c:y val="0.23906481909394853"/>
          <c:w val="0.84232986585759695"/>
          <c:h val="0.68613055257056155"/>
        </c:manualLayout>
      </c:layout>
      <c:barChart>
        <c:barDir val="bar"/>
        <c:grouping val="percentStacked"/>
        <c:varyColors val="0"/>
        <c:ser>
          <c:idx val="0"/>
          <c:order val="0"/>
          <c:tx>
            <c:strRef>
              <c:f>Sheet1!$B$1</c:f>
              <c:strCache>
                <c:ptCount val="1"/>
                <c:pt idx="0">
                  <c:v>Live TV</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Sheet1!$B$2:$B$3</c:f>
              <c:numCache>
                <c:formatCode>0%</c:formatCode>
                <c:ptCount val="2"/>
                <c:pt idx="0">
                  <c:v>0.31</c:v>
                </c:pt>
                <c:pt idx="1">
                  <c:v>0.56000000000000005</c:v>
                </c:pt>
              </c:numCache>
            </c:numRef>
          </c:val>
          <c:extLst>
            <c:ext xmlns:c16="http://schemas.microsoft.com/office/drawing/2014/chart" uri="{C3380CC4-5D6E-409C-BE32-E72D297353CC}">
              <c16:uniqueId val="{00000000-0E03-43C7-9D2C-A9EAA2D8031F}"/>
            </c:ext>
          </c:extLst>
        </c:ser>
        <c:ser>
          <c:idx val="1"/>
          <c:order val="1"/>
          <c:tx>
            <c:strRef>
              <c:f>Sheet1!$C$1</c:f>
              <c:strCache>
                <c:ptCount val="1"/>
                <c:pt idx="0">
                  <c:v>Playback TV</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Sheet1!$C$2:$C$3</c:f>
              <c:numCache>
                <c:formatCode>0%</c:formatCode>
                <c:ptCount val="2"/>
                <c:pt idx="0">
                  <c:v>0.1</c:v>
                </c:pt>
                <c:pt idx="1">
                  <c:v>0.12</c:v>
                </c:pt>
              </c:numCache>
            </c:numRef>
          </c:val>
          <c:extLst>
            <c:ext xmlns:c16="http://schemas.microsoft.com/office/drawing/2014/chart" uri="{C3380CC4-5D6E-409C-BE32-E72D297353CC}">
              <c16:uniqueId val="{00000001-0E03-43C7-9D2C-A9EAA2D8031F}"/>
            </c:ext>
          </c:extLst>
        </c:ser>
        <c:ser>
          <c:idx val="2"/>
          <c:order val="2"/>
          <c:tx>
            <c:strRef>
              <c:f>Sheet1!$D$1</c:f>
              <c:strCache>
                <c:ptCount val="1"/>
                <c:pt idx="0">
                  <c:v>Broadcaster VOD</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Sheet1!$D$2:$D$3</c:f>
              <c:numCache>
                <c:formatCode>0%</c:formatCode>
                <c:ptCount val="2"/>
                <c:pt idx="0">
                  <c:v>7.0000000000000007E-2</c:v>
                </c:pt>
                <c:pt idx="1">
                  <c:v>0.04</c:v>
                </c:pt>
              </c:numCache>
            </c:numRef>
          </c:val>
          <c:extLst>
            <c:ext xmlns:c16="http://schemas.microsoft.com/office/drawing/2014/chart" uri="{C3380CC4-5D6E-409C-BE32-E72D297353CC}">
              <c16:uniqueId val="{00000002-0E03-43C7-9D2C-A9EAA2D8031F}"/>
            </c:ext>
          </c:extLst>
        </c:ser>
        <c:ser>
          <c:idx val="3"/>
          <c:order val="3"/>
          <c:tx>
            <c:strRef>
              <c:f>Sheet1!$E$1</c:f>
              <c:strCache>
                <c:ptCount val="1"/>
                <c:pt idx="0">
                  <c:v>Subscription VOD</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Sheet1!$E$2:$E$3</c:f>
              <c:numCache>
                <c:formatCode>0%</c:formatCode>
                <c:ptCount val="2"/>
                <c:pt idx="0">
                  <c:v>0.15</c:v>
                </c:pt>
                <c:pt idx="1">
                  <c:v>0.08</c:v>
                </c:pt>
              </c:numCache>
            </c:numRef>
          </c:val>
          <c:extLst>
            <c:ext xmlns:c16="http://schemas.microsoft.com/office/drawing/2014/chart" uri="{C3380CC4-5D6E-409C-BE32-E72D297353CC}">
              <c16:uniqueId val="{00000003-0E03-43C7-9D2C-A9EAA2D8031F}"/>
            </c:ext>
          </c:extLst>
        </c:ser>
        <c:ser>
          <c:idx val="4"/>
          <c:order val="4"/>
          <c:tx>
            <c:strRef>
              <c:f>Sheet1!$F$1</c:f>
              <c:strCache>
                <c:ptCount val="1"/>
                <c:pt idx="0">
                  <c:v>DVD</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Sheet1!$F$2:$F$3</c:f>
              <c:numCache>
                <c:formatCode>0%</c:formatCode>
                <c:ptCount val="2"/>
                <c:pt idx="0">
                  <c:v>0.04</c:v>
                </c:pt>
                <c:pt idx="1">
                  <c:v>0.04</c:v>
                </c:pt>
              </c:numCache>
            </c:numRef>
          </c:val>
          <c:extLst>
            <c:ext xmlns:c16="http://schemas.microsoft.com/office/drawing/2014/chart" uri="{C3380CC4-5D6E-409C-BE32-E72D297353CC}">
              <c16:uniqueId val="{00000004-0E03-43C7-9D2C-A9EAA2D8031F}"/>
            </c:ext>
          </c:extLst>
        </c:ser>
        <c:ser>
          <c:idx val="5"/>
          <c:order val="5"/>
          <c:tx>
            <c:strRef>
              <c:f>Sheet1!$G$1</c:f>
              <c:strCache>
                <c:ptCount val="1"/>
                <c:pt idx="0">
                  <c:v>Online video</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Sheet1!$G$2:$G$3</c:f>
              <c:numCache>
                <c:formatCode>0%</c:formatCode>
                <c:ptCount val="2"/>
                <c:pt idx="0">
                  <c:v>0.33</c:v>
                </c:pt>
                <c:pt idx="1">
                  <c:v>0.16</c:v>
                </c:pt>
              </c:numCache>
            </c:numRef>
          </c:val>
          <c:extLst>
            <c:ext xmlns:c16="http://schemas.microsoft.com/office/drawing/2014/chart" uri="{C3380CC4-5D6E-409C-BE32-E72D297353CC}">
              <c16:uniqueId val="{00000005-0E03-43C7-9D2C-A9EAA2D8031F}"/>
            </c:ext>
          </c:extLst>
        </c:ser>
        <c:dLbls>
          <c:showLegendKey val="0"/>
          <c:showVal val="0"/>
          <c:showCatName val="0"/>
          <c:showSerName val="0"/>
          <c:showPercent val="0"/>
          <c:showBubbleSize val="0"/>
        </c:dLbls>
        <c:gapWidth val="53"/>
        <c:overlap val="100"/>
        <c:axId val="525457560"/>
        <c:axId val="525460184"/>
      </c:barChart>
      <c:catAx>
        <c:axId val="525457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525460184"/>
        <c:crosses val="autoZero"/>
        <c:auto val="1"/>
        <c:lblAlgn val="ctr"/>
        <c:lblOffset val="100"/>
        <c:noMultiLvlLbl val="0"/>
      </c:catAx>
      <c:valAx>
        <c:axId val="525460184"/>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25457560"/>
        <c:crosses val="autoZero"/>
        <c:crossBetween val="between"/>
      </c:valAx>
      <c:spPr>
        <a:noFill/>
        <a:ln>
          <a:noFill/>
        </a:ln>
        <a:effectLst/>
      </c:spPr>
    </c:plotArea>
    <c:legend>
      <c:legendPos val="b"/>
      <c:layout>
        <c:manualLayout>
          <c:xMode val="edge"/>
          <c:yMode val="edge"/>
          <c:x val="0"/>
          <c:y val="7.5611128492523941E-3"/>
          <c:w val="0.9973570681564834"/>
          <c:h val="0.30584616827616395"/>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56232213428062"/>
          <c:y val="0.10519604717883328"/>
          <c:w val="0.86405122935476153"/>
          <c:h val="0.82043428823867537"/>
        </c:manualLayout>
      </c:layout>
      <c:barChart>
        <c:barDir val="bar"/>
        <c:grouping val="stacked"/>
        <c:varyColors val="0"/>
        <c:ser>
          <c:idx val="0"/>
          <c:order val="0"/>
          <c:tx>
            <c:strRef>
              <c:f>Sheet1!$B$1</c:f>
              <c:strCache>
                <c:ptCount val="1"/>
                <c:pt idx="0">
                  <c:v>Playback TV</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ESCAPE</c:v>
                </c:pt>
                <c:pt idx="1">
                  <c:v>COMFORT</c:v>
                </c:pt>
                <c:pt idx="2">
                  <c:v>UNWIND</c:v>
                </c:pt>
                <c:pt idx="3">
                  <c:v>DISTRACT</c:v>
                </c:pt>
                <c:pt idx="4">
                  <c:v>INDULGE</c:v>
                </c:pt>
                <c:pt idx="5">
                  <c:v>EXPERIENCE</c:v>
                </c:pt>
                <c:pt idx="6">
                  <c:v>IN TOUCH</c:v>
                </c:pt>
                <c:pt idx="7">
                  <c:v>DO</c:v>
                </c:pt>
              </c:strCache>
            </c:strRef>
          </c:cat>
          <c:val>
            <c:numRef>
              <c:f>Sheet1!$B$2:$B$9</c:f>
              <c:numCache>
                <c:formatCode>0%</c:formatCode>
                <c:ptCount val="8"/>
                <c:pt idx="0">
                  <c:v>0.17</c:v>
                </c:pt>
                <c:pt idx="1">
                  <c:v>0.14000000000000001</c:v>
                </c:pt>
                <c:pt idx="2">
                  <c:v>0.12</c:v>
                </c:pt>
                <c:pt idx="3">
                  <c:v>0.1</c:v>
                </c:pt>
                <c:pt idx="4">
                  <c:v>0.1</c:v>
                </c:pt>
                <c:pt idx="5">
                  <c:v>0.1</c:v>
                </c:pt>
                <c:pt idx="6">
                  <c:v>0.05</c:v>
                </c:pt>
                <c:pt idx="7">
                  <c:v>0.04</c:v>
                </c:pt>
              </c:numCache>
            </c:numRef>
          </c:val>
          <c:extLst>
            <c:ext xmlns:c16="http://schemas.microsoft.com/office/drawing/2014/chart" uri="{C3380CC4-5D6E-409C-BE32-E72D297353CC}">
              <c16:uniqueId val="{00000000-FE76-412B-92AA-89EC840741B3}"/>
            </c:ext>
          </c:extLst>
        </c:ser>
        <c:ser>
          <c:idx val="1"/>
          <c:order val="1"/>
          <c:tx>
            <c:strRef>
              <c:f>Sheet1!$C$1</c:f>
              <c:strCache>
                <c:ptCount val="1"/>
                <c:pt idx="0">
                  <c:v>Broadcaster VOD</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ESCAPE</c:v>
                </c:pt>
                <c:pt idx="1">
                  <c:v>COMFORT</c:v>
                </c:pt>
                <c:pt idx="2">
                  <c:v>UNWIND</c:v>
                </c:pt>
                <c:pt idx="3">
                  <c:v>DISTRACT</c:v>
                </c:pt>
                <c:pt idx="4">
                  <c:v>INDULGE</c:v>
                </c:pt>
                <c:pt idx="5">
                  <c:v>EXPERIENCE</c:v>
                </c:pt>
                <c:pt idx="6">
                  <c:v>IN TOUCH</c:v>
                </c:pt>
                <c:pt idx="7">
                  <c:v>DO</c:v>
                </c:pt>
              </c:strCache>
            </c:strRef>
          </c:cat>
          <c:val>
            <c:numRef>
              <c:f>Sheet1!$C$2:$C$9</c:f>
              <c:numCache>
                <c:formatCode>0%</c:formatCode>
                <c:ptCount val="8"/>
                <c:pt idx="0">
                  <c:v>0.05</c:v>
                </c:pt>
                <c:pt idx="1">
                  <c:v>0.04</c:v>
                </c:pt>
                <c:pt idx="2">
                  <c:v>0.04</c:v>
                </c:pt>
                <c:pt idx="3">
                  <c:v>0.04</c:v>
                </c:pt>
                <c:pt idx="4">
                  <c:v>0.04</c:v>
                </c:pt>
                <c:pt idx="5">
                  <c:v>0.04</c:v>
                </c:pt>
                <c:pt idx="6">
                  <c:v>0.03</c:v>
                </c:pt>
                <c:pt idx="7">
                  <c:v>0.03</c:v>
                </c:pt>
              </c:numCache>
            </c:numRef>
          </c:val>
          <c:extLst>
            <c:ext xmlns:c16="http://schemas.microsoft.com/office/drawing/2014/chart" uri="{C3380CC4-5D6E-409C-BE32-E72D297353CC}">
              <c16:uniqueId val="{00000000-C346-4379-9000-9C8787DDC571}"/>
            </c:ext>
          </c:extLst>
        </c:ser>
        <c:ser>
          <c:idx val="2"/>
          <c:order val="2"/>
          <c:tx>
            <c:strRef>
              <c:f>Sheet1!$D$1</c:f>
              <c:strCache>
                <c:ptCount val="1"/>
                <c:pt idx="0">
                  <c:v>Subscription VOD</c:v>
                </c:pt>
              </c:strCache>
            </c:strRef>
          </c:tx>
          <c:spPr>
            <a:solidFill>
              <a:srgbClr val="FFCD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ESCAPE</c:v>
                </c:pt>
                <c:pt idx="1">
                  <c:v>COMFORT</c:v>
                </c:pt>
                <c:pt idx="2">
                  <c:v>UNWIND</c:v>
                </c:pt>
                <c:pt idx="3">
                  <c:v>DISTRACT</c:v>
                </c:pt>
                <c:pt idx="4">
                  <c:v>INDULGE</c:v>
                </c:pt>
                <c:pt idx="5">
                  <c:v>EXPERIENCE</c:v>
                </c:pt>
                <c:pt idx="6">
                  <c:v>IN TOUCH</c:v>
                </c:pt>
                <c:pt idx="7">
                  <c:v>DO</c:v>
                </c:pt>
              </c:strCache>
            </c:strRef>
          </c:cat>
          <c:val>
            <c:numRef>
              <c:f>Sheet1!$D$2:$D$9</c:f>
              <c:numCache>
                <c:formatCode>0%</c:formatCode>
                <c:ptCount val="8"/>
                <c:pt idx="0">
                  <c:v>0.1</c:v>
                </c:pt>
                <c:pt idx="1">
                  <c:v>0.08</c:v>
                </c:pt>
                <c:pt idx="2">
                  <c:v>0.08</c:v>
                </c:pt>
                <c:pt idx="3">
                  <c:v>0.08</c:v>
                </c:pt>
                <c:pt idx="4">
                  <c:v>0.05</c:v>
                </c:pt>
                <c:pt idx="5">
                  <c:v>0.04</c:v>
                </c:pt>
                <c:pt idx="6">
                  <c:v>0.02</c:v>
                </c:pt>
                <c:pt idx="7">
                  <c:v>0.03</c:v>
                </c:pt>
              </c:numCache>
            </c:numRef>
          </c:val>
          <c:extLst>
            <c:ext xmlns:c16="http://schemas.microsoft.com/office/drawing/2014/chart" uri="{C3380CC4-5D6E-409C-BE32-E72D297353CC}">
              <c16:uniqueId val="{00000001-C346-4379-9000-9C8787DDC571}"/>
            </c:ext>
          </c:extLst>
        </c:ser>
        <c:dLbls>
          <c:showLegendKey val="0"/>
          <c:showVal val="1"/>
          <c:showCatName val="0"/>
          <c:showSerName val="0"/>
          <c:showPercent val="0"/>
          <c:showBubbleSize val="0"/>
        </c:dLbls>
        <c:gapWidth val="46"/>
        <c:overlap val="100"/>
        <c:axId val="424857840"/>
        <c:axId val="424864728"/>
      </c:barChart>
      <c:catAx>
        <c:axId val="424857840"/>
        <c:scaling>
          <c:orientation val="maxMin"/>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24864728"/>
        <c:crosses val="autoZero"/>
        <c:auto val="1"/>
        <c:lblAlgn val="ctr"/>
        <c:lblOffset val="100"/>
        <c:noMultiLvlLbl val="0"/>
      </c:catAx>
      <c:valAx>
        <c:axId val="424864728"/>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24857840"/>
        <c:crosses val="autoZero"/>
        <c:crossBetween val="between"/>
      </c:valAx>
      <c:spPr>
        <a:noFill/>
        <a:ln w="25400">
          <a:noFill/>
        </a:ln>
        <a:effectLst/>
      </c:spPr>
    </c:plotArea>
    <c:legend>
      <c:legendPos val="b"/>
      <c:layout>
        <c:manualLayout>
          <c:xMode val="edge"/>
          <c:yMode val="edge"/>
          <c:x val="4.7400224482671061E-2"/>
          <c:y val="3.9731023421243503E-2"/>
          <c:w val="0.92147454468664236"/>
          <c:h val="6.1320937050544796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56232213428062"/>
          <c:y val="0.10519604717883328"/>
          <c:w val="0.86405122935476153"/>
          <c:h val="0.82043428823867537"/>
        </c:manualLayout>
      </c:layout>
      <c:barChart>
        <c:barDir val="bar"/>
        <c:grouping val="stacked"/>
        <c:varyColors val="0"/>
        <c:ser>
          <c:idx val="0"/>
          <c:order val="0"/>
          <c:tx>
            <c:strRef>
              <c:f>Sheet1!$B$1</c:f>
              <c:strCache>
                <c:ptCount val="1"/>
                <c:pt idx="0">
                  <c:v>Online video</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DO</c:v>
                </c:pt>
                <c:pt idx="1">
                  <c:v>DISTRACT</c:v>
                </c:pt>
                <c:pt idx="2">
                  <c:v>INDULGE</c:v>
                </c:pt>
                <c:pt idx="3">
                  <c:v>ESCAPE</c:v>
                </c:pt>
                <c:pt idx="4">
                  <c:v>UNWIND</c:v>
                </c:pt>
                <c:pt idx="5">
                  <c:v>IN TOUCH</c:v>
                </c:pt>
                <c:pt idx="6">
                  <c:v>EXPERIENCE</c:v>
                </c:pt>
                <c:pt idx="7">
                  <c:v>COMFORT</c:v>
                </c:pt>
              </c:strCache>
            </c:strRef>
          </c:cat>
          <c:val>
            <c:numRef>
              <c:f>Sheet1!$B$2:$B$9</c:f>
              <c:numCache>
                <c:formatCode>0%</c:formatCode>
                <c:ptCount val="8"/>
                <c:pt idx="0">
                  <c:v>0.56000000000000005</c:v>
                </c:pt>
                <c:pt idx="1">
                  <c:v>0.3</c:v>
                </c:pt>
                <c:pt idx="2">
                  <c:v>0.3</c:v>
                </c:pt>
                <c:pt idx="3">
                  <c:v>0.16</c:v>
                </c:pt>
                <c:pt idx="4">
                  <c:v>0.16</c:v>
                </c:pt>
                <c:pt idx="5">
                  <c:v>0.13</c:v>
                </c:pt>
                <c:pt idx="6">
                  <c:v>0.11</c:v>
                </c:pt>
                <c:pt idx="7">
                  <c:v>0.09</c:v>
                </c:pt>
              </c:numCache>
            </c:numRef>
          </c:val>
          <c:extLst>
            <c:ext xmlns:c16="http://schemas.microsoft.com/office/drawing/2014/chart" uri="{C3380CC4-5D6E-409C-BE32-E72D297353CC}">
              <c16:uniqueId val="{00000000-FE76-412B-92AA-89EC840741B3}"/>
            </c:ext>
          </c:extLst>
        </c:ser>
        <c:dLbls>
          <c:showLegendKey val="0"/>
          <c:showVal val="1"/>
          <c:showCatName val="0"/>
          <c:showSerName val="0"/>
          <c:showPercent val="0"/>
          <c:showBubbleSize val="0"/>
        </c:dLbls>
        <c:gapWidth val="46"/>
        <c:overlap val="100"/>
        <c:axId val="424857840"/>
        <c:axId val="424864728"/>
      </c:barChart>
      <c:catAx>
        <c:axId val="424857840"/>
        <c:scaling>
          <c:orientation val="maxMin"/>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24864728"/>
        <c:crosses val="autoZero"/>
        <c:auto val="1"/>
        <c:lblAlgn val="ctr"/>
        <c:lblOffset val="100"/>
        <c:noMultiLvlLbl val="0"/>
      </c:catAx>
      <c:valAx>
        <c:axId val="424864728"/>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24857840"/>
        <c:crosses val="autoZero"/>
        <c:crossBetween val="between"/>
      </c:valAx>
      <c:spPr>
        <a:noFill/>
        <a:ln w="25400">
          <a:noFill/>
        </a:ln>
        <a:effectLst/>
      </c:spPr>
    </c:plotArea>
    <c:legend>
      <c:legendPos val="b"/>
      <c:layout>
        <c:manualLayout>
          <c:xMode val="edge"/>
          <c:yMode val="edge"/>
          <c:x val="4.7400224482671061E-2"/>
          <c:y val="3.9731023421243503E-2"/>
          <c:w val="0.92147454468664236"/>
          <c:h val="6.1320937050544796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209479978890086E-2"/>
          <c:y val="0.15134038658577298"/>
          <c:w val="0.84232986585759695"/>
          <c:h val="0.77677906588535961"/>
        </c:manualLayout>
      </c:layout>
      <c:barChart>
        <c:barDir val="bar"/>
        <c:grouping val="percentStacked"/>
        <c:varyColors val="0"/>
        <c:ser>
          <c:idx val="0"/>
          <c:order val="0"/>
          <c:tx>
            <c:strRef>
              <c:f>Sheet1!$B$1</c:f>
              <c:strCache>
                <c:ptCount val="1"/>
                <c:pt idx="0">
                  <c:v>Comfort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65+</c:v>
                </c:pt>
                <c:pt idx="1">
                  <c:v>55-64</c:v>
                </c:pt>
                <c:pt idx="2">
                  <c:v>45-54</c:v>
                </c:pt>
                <c:pt idx="3">
                  <c:v>35-44</c:v>
                </c:pt>
                <c:pt idx="4">
                  <c:v>25-34</c:v>
                </c:pt>
                <c:pt idx="5">
                  <c:v>16-24</c:v>
                </c:pt>
              </c:strCache>
            </c:strRef>
          </c:cat>
          <c:val>
            <c:numRef>
              <c:f>Sheet1!$B$2:$B$7</c:f>
              <c:numCache>
                <c:formatCode>0%</c:formatCode>
                <c:ptCount val="6"/>
                <c:pt idx="0">
                  <c:v>0.17</c:v>
                </c:pt>
                <c:pt idx="1">
                  <c:v>0.17</c:v>
                </c:pt>
                <c:pt idx="2">
                  <c:v>0.16</c:v>
                </c:pt>
                <c:pt idx="3">
                  <c:v>0.14000000000000001</c:v>
                </c:pt>
                <c:pt idx="4">
                  <c:v>0.15</c:v>
                </c:pt>
                <c:pt idx="5">
                  <c:v>0.14000000000000001</c:v>
                </c:pt>
              </c:numCache>
            </c:numRef>
          </c:val>
          <c:extLst>
            <c:ext xmlns:c16="http://schemas.microsoft.com/office/drawing/2014/chart" uri="{C3380CC4-5D6E-409C-BE32-E72D297353CC}">
              <c16:uniqueId val="{00000000-0E03-43C7-9D2C-A9EAA2D8031F}"/>
            </c:ext>
          </c:extLst>
        </c:ser>
        <c:ser>
          <c:idx val="1"/>
          <c:order val="1"/>
          <c:tx>
            <c:strRef>
              <c:f>Sheet1!$C$1</c:f>
              <c:strCache>
                <c:ptCount val="1"/>
                <c:pt idx="0">
                  <c:v>Unwind</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65+</c:v>
                </c:pt>
                <c:pt idx="1">
                  <c:v>55-64</c:v>
                </c:pt>
                <c:pt idx="2">
                  <c:v>45-54</c:v>
                </c:pt>
                <c:pt idx="3">
                  <c:v>35-44</c:v>
                </c:pt>
                <c:pt idx="4">
                  <c:v>25-34</c:v>
                </c:pt>
                <c:pt idx="5">
                  <c:v>16-24</c:v>
                </c:pt>
              </c:strCache>
            </c:strRef>
          </c:cat>
          <c:val>
            <c:numRef>
              <c:f>Sheet1!$C$2:$C$7</c:f>
              <c:numCache>
                <c:formatCode>0%</c:formatCode>
                <c:ptCount val="6"/>
                <c:pt idx="0">
                  <c:v>0.27</c:v>
                </c:pt>
                <c:pt idx="1">
                  <c:v>0.27</c:v>
                </c:pt>
                <c:pt idx="2">
                  <c:v>0.3</c:v>
                </c:pt>
                <c:pt idx="3">
                  <c:v>0.28000000000000003</c:v>
                </c:pt>
                <c:pt idx="4">
                  <c:v>0.24</c:v>
                </c:pt>
                <c:pt idx="5">
                  <c:v>0.21</c:v>
                </c:pt>
              </c:numCache>
            </c:numRef>
          </c:val>
          <c:extLst>
            <c:ext xmlns:c16="http://schemas.microsoft.com/office/drawing/2014/chart" uri="{C3380CC4-5D6E-409C-BE32-E72D297353CC}">
              <c16:uniqueId val="{00000001-0E03-43C7-9D2C-A9EAA2D8031F}"/>
            </c:ext>
          </c:extLst>
        </c:ser>
        <c:ser>
          <c:idx val="2"/>
          <c:order val="2"/>
          <c:tx>
            <c:strRef>
              <c:f>Sheet1!$D$1</c:f>
              <c:strCache>
                <c:ptCount val="1"/>
                <c:pt idx="0">
                  <c:v>Distract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65+</c:v>
                </c:pt>
                <c:pt idx="1">
                  <c:v>55-64</c:v>
                </c:pt>
                <c:pt idx="2">
                  <c:v>45-54</c:v>
                </c:pt>
                <c:pt idx="3">
                  <c:v>35-44</c:v>
                </c:pt>
                <c:pt idx="4">
                  <c:v>25-34</c:v>
                </c:pt>
                <c:pt idx="5">
                  <c:v>16-24</c:v>
                </c:pt>
              </c:strCache>
            </c:strRef>
          </c:cat>
          <c:val>
            <c:numRef>
              <c:f>Sheet1!$D$2:$D$7</c:f>
              <c:numCache>
                <c:formatCode>0%</c:formatCode>
                <c:ptCount val="6"/>
                <c:pt idx="0">
                  <c:v>0.06</c:v>
                </c:pt>
                <c:pt idx="1">
                  <c:v>0.13</c:v>
                </c:pt>
                <c:pt idx="2">
                  <c:v>0.17</c:v>
                </c:pt>
                <c:pt idx="3">
                  <c:v>0.21</c:v>
                </c:pt>
                <c:pt idx="4">
                  <c:v>0.24</c:v>
                </c:pt>
                <c:pt idx="5">
                  <c:v>0.28999999999999998</c:v>
                </c:pt>
              </c:numCache>
            </c:numRef>
          </c:val>
          <c:extLst>
            <c:ext xmlns:c16="http://schemas.microsoft.com/office/drawing/2014/chart" uri="{C3380CC4-5D6E-409C-BE32-E72D297353CC}">
              <c16:uniqueId val="{00000002-0E03-43C7-9D2C-A9EAA2D8031F}"/>
            </c:ext>
          </c:extLst>
        </c:ser>
        <c:ser>
          <c:idx val="3"/>
          <c:order val="3"/>
          <c:tx>
            <c:strRef>
              <c:f>Sheet1!$E$1</c:f>
              <c:strCache>
                <c:ptCount val="1"/>
                <c:pt idx="0">
                  <c:v>Do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65+</c:v>
                </c:pt>
                <c:pt idx="1">
                  <c:v>55-64</c:v>
                </c:pt>
                <c:pt idx="2">
                  <c:v>45-54</c:v>
                </c:pt>
                <c:pt idx="3">
                  <c:v>35-44</c:v>
                </c:pt>
                <c:pt idx="4">
                  <c:v>25-34</c:v>
                </c:pt>
                <c:pt idx="5">
                  <c:v>16-24</c:v>
                </c:pt>
              </c:strCache>
            </c:strRef>
          </c:cat>
          <c:val>
            <c:numRef>
              <c:f>Sheet1!$E$2:$E$7</c:f>
              <c:numCache>
                <c:formatCode>0%</c:formatCode>
                <c:ptCount val="6"/>
                <c:pt idx="0">
                  <c:v>0.01</c:v>
                </c:pt>
                <c:pt idx="1">
                  <c:v>0.01</c:v>
                </c:pt>
                <c:pt idx="2">
                  <c:v>0.02</c:v>
                </c:pt>
                <c:pt idx="3">
                  <c:v>0.02</c:v>
                </c:pt>
                <c:pt idx="4">
                  <c:v>0.03</c:v>
                </c:pt>
                <c:pt idx="5">
                  <c:v>0.03</c:v>
                </c:pt>
              </c:numCache>
            </c:numRef>
          </c:val>
          <c:extLst>
            <c:ext xmlns:c16="http://schemas.microsoft.com/office/drawing/2014/chart" uri="{C3380CC4-5D6E-409C-BE32-E72D297353CC}">
              <c16:uniqueId val="{00000003-0E03-43C7-9D2C-A9EAA2D8031F}"/>
            </c:ext>
          </c:extLst>
        </c:ser>
        <c:ser>
          <c:idx val="4"/>
          <c:order val="4"/>
          <c:tx>
            <c:strRef>
              <c:f>Sheet1!$F$1</c:f>
              <c:strCache>
                <c:ptCount val="1"/>
                <c:pt idx="0">
                  <c:v>Indulge</c:v>
                </c:pt>
              </c:strCache>
            </c:strRef>
          </c:tx>
          <c:spPr>
            <a:solidFill>
              <a:schemeClr val="accent5"/>
            </a:solidFill>
            <a:ln>
              <a:noFill/>
            </a:ln>
            <a:effectLst/>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6FB-4BA1-9FC9-D90F664E8832}"/>
                </c:ext>
              </c:extLst>
            </c:dLbl>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6FB-4BA1-9FC9-D90F664E883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65+</c:v>
                </c:pt>
                <c:pt idx="1">
                  <c:v>55-64</c:v>
                </c:pt>
                <c:pt idx="2">
                  <c:v>45-54</c:v>
                </c:pt>
                <c:pt idx="3">
                  <c:v>35-44</c:v>
                </c:pt>
                <c:pt idx="4">
                  <c:v>25-34</c:v>
                </c:pt>
                <c:pt idx="5">
                  <c:v>16-24</c:v>
                </c:pt>
              </c:strCache>
            </c:strRef>
          </c:cat>
          <c:val>
            <c:numRef>
              <c:f>Sheet1!$F$2:$F$7</c:f>
              <c:numCache>
                <c:formatCode>0%</c:formatCode>
                <c:ptCount val="6"/>
                <c:pt idx="0">
                  <c:v>0.06</c:v>
                </c:pt>
                <c:pt idx="1">
                  <c:v>7.0000000000000007E-2</c:v>
                </c:pt>
                <c:pt idx="2">
                  <c:v>0.08</c:v>
                </c:pt>
                <c:pt idx="3">
                  <c:v>0.11</c:v>
                </c:pt>
                <c:pt idx="4">
                  <c:v>0.12</c:v>
                </c:pt>
                <c:pt idx="5">
                  <c:v>0.1</c:v>
                </c:pt>
              </c:numCache>
            </c:numRef>
          </c:val>
          <c:extLst>
            <c:ext xmlns:c16="http://schemas.microsoft.com/office/drawing/2014/chart" uri="{C3380CC4-5D6E-409C-BE32-E72D297353CC}">
              <c16:uniqueId val="{00000004-0E03-43C7-9D2C-A9EAA2D8031F}"/>
            </c:ext>
          </c:extLst>
        </c:ser>
        <c:ser>
          <c:idx val="5"/>
          <c:order val="5"/>
          <c:tx>
            <c:strRef>
              <c:f>Sheet1!$G$1</c:f>
              <c:strCache>
                <c:ptCount val="1"/>
                <c:pt idx="0">
                  <c:v>In Touch</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65+</c:v>
                </c:pt>
                <c:pt idx="1">
                  <c:v>55-64</c:v>
                </c:pt>
                <c:pt idx="2">
                  <c:v>45-54</c:v>
                </c:pt>
                <c:pt idx="3">
                  <c:v>35-44</c:v>
                </c:pt>
                <c:pt idx="4">
                  <c:v>25-34</c:v>
                </c:pt>
                <c:pt idx="5">
                  <c:v>16-24</c:v>
                </c:pt>
              </c:strCache>
            </c:strRef>
          </c:cat>
          <c:val>
            <c:numRef>
              <c:f>Sheet1!$G$2:$G$7</c:f>
              <c:numCache>
                <c:formatCode>0%</c:formatCode>
                <c:ptCount val="6"/>
                <c:pt idx="0">
                  <c:v>0.23</c:v>
                </c:pt>
                <c:pt idx="1">
                  <c:v>0.17</c:v>
                </c:pt>
                <c:pt idx="2">
                  <c:v>0.1</c:v>
                </c:pt>
                <c:pt idx="3">
                  <c:v>0.1</c:v>
                </c:pt>
                <c:pt idx="4">
                  <c:v>0.09</c:v>
                </c:pt>
                <c:pt idx="5">
                  <c:v>7.0000000000000007E-2</c:v>
                </c:pt>
              </c:numCache>
            </c:numRef>
          </c:val>
          <c:extLst>
            <c:ext xmlns:c16="http://schemas.microsoft.com/office/drawing/2014/chart" uri="{C3380CC4-5D6E-409C-BE32-E72D297353CC}">
              <c16:uniqueId val="{00000005-0E03-43C7-9D2C-A9EAA2D8031F}"/>
            </c:ext>
          </c:extLst>
        </c:ser>
        <c:ser>
          <c:idx val="6"/>
          <c:order val="6"/>
          <c:tx>
            <c:strRef>
              <c:f>Sheet1!$H$1</c:f>
              <c:strCache>
                <c:ptCount val="1"/>
                <c:pt idx="0">
                  <c:v>Escape</c:v>
                </c:pt>
              </c:strCache>
            </c:strRef>
          </c:tx>
          <c:spPr>
            <a:solidFill>
              <a:srgbClr val="00A5D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65+</c:v>
                </c:pt>
                <c:pt idx="1">
                  <c:v>55-64</c:v>
                </c:pt>
                <c:pt idx="2">
                  <c:v>45-54</c:v>
                </c:pt>
                <c:pt idx="3">
                  <c:v>35-44</c:v>
                </c:pt>
                <c:pt idx="4">
                  <c:v>25-34</c:v>
                </c:pt>
                <c:pt idx="5">
                  <c:v>16-24</c:v>
                </c:pt>
              </c:strCache>
            </c:strRef>
          </c:cat>
          <c:val>
            <c:numRef>
              <c:f>Sheet1!$H$2:$H$7</c:f>
              <c:numCache>
                <c:formatCode>0%</c:formatCode>
                <c:ptCount val="6"/>
                <c:pt idx="0">
                  <c:v>7.0000000000000007E-2</c:v>
                </c:pt>
                <c:pt idx="1">
                  <c:v>0.06</c:v>
                </c:pt>
                <c:pt idx="2">
                  <c:v>0.08</c:v>
                </c:pt>
                <c:pt idx="3">
                  <c:v>0.05</c:v>
                </c:pt>
                <c:pt idx="4">
                  <c:v>0.06</c:v>
                </c:pt>
                <c:pt idx="5">
                  <c:v>7.0000000000000007E-2</c:v>
                </c:pt>
              </c:numCache>
            </c:numRef>
          </c:val>
          <c:extLst>
            <c:ext xmlns:c16="http://schemas.microsoft.com/office/drawing/2014/chart" uri="{C3380CC4-5D6E-409C-BE32-E72D297353CC}">
              <c16:uniqueId val="{00000000-9C4C-4B56-8B38-33412D48890B}"/>
            </c:ext>
          </c:extLst>
        </c:ser>
        <c:ser>
          <c:idx val="7"/>
          <c:order val="7"/>
          <c:tx>
            <c:strRef>
              <c:f>Sheet1!$I$1</c:f>
              <c:strCache>
                <c:ptCount val="1"/>
                <c:pt idx="0">
                  <c:v>Experience</c:v>
                </c:pt>
              </c:strCache>
            </c:strRef>
          </c:tx>
          <c:spPr>
            <a:solidFill>
              <a:srgbClr val="FFCD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65+</c:v>
                </c:pt>
                <c:pt idx="1">
                  <c:v>55-64</c:v>
                </c:pt>
                <c:pt idx="2">
                  <c:v>45-54</c:v>
                </c:pt>
                <c:pt idx="3">
                  <c:v>35-44</c:v>
                </c:pt>
                <c:pt idx="4">
                  <c:v>25-34</c:v>
                </c:pt>
                <c:pt idx="5">
                  <c:v>16-24</c:v>
                </c:pt>
              </c:strCache>
            </c:strRef>
          </c:cat>
          <c:val>
            <c:numRef>
              <c:f>Sheet1!$I$2:$I$7</c:f>
              <c:numCache>
                <c:formatCode>0%</c:formatCode>
                <c:ptCount val="6"/>
                <c:pt idx="0">
                  <c:v>0.12</c:v>
                </c:pt>
                <c:pt idx="1">
                  <c:v>0.11</c:v>
                </c:pt>
                <c:pt idx="2">
                  <c:v>0.1</c:v>
                </c:pt>
                <c:pt idx="3">
                  <c:v>0.09</c:v>
                </c:pt>
                <c:pt idx="4">
                  <c:v>0.08</c:v>
                </c:pt>
                <c:pt idx="5">
                  <c:v>0.09</c:v>
                </c:pt>
              </c:numCache>
            </c:numRef>
          </c:val>
          <c:extLst>
            <c:ext xmlns:c16="http://schemas.microsoft.com/office/drawing/2014/chart" uri="{C3380CC4-5D6E-409C-BE32-E72D297353CC}">
              <c16:uniqueId val="{00000001-9C4C-4B56-8B38-33412D48890B}"/>
            </c:ext>
          </c:extLst>
        </c:ser>
        <c:dLbls>
          <c:showLegendKey val="0"/>
          <c:showVal val="0"/>
          <c:showCatName val="0"/>
          <c:showSerName val="0"/>
          <c:showPercent val="0"/>
          <c:showBubbleSize val="0"/>
        </c:dLbls>
        <c:gapWidth val="53"/>
        <c:overlap val="100"/>
        <c:axId val="525457560"/>
        <c:axId val="525460184"/>
      </c:barChart>
      <c:catAx>
        <c:axId val="525457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525460184"/>
        <c:crosses val="autoZero"/>
        <c:auto val="1"/>
        <c:lblAlgn val="ctr"/>
        <c:lblOffset val="100"/>
        <c:noMultiLvlLbl val="0"/>
      </c:catAx>
      <c:valAx>
        <c:axId val="525460184"/>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25457560"/>
        <c:crosses val="autoZero"/>
        <c:crossBetween val="between"/>
      </c:valAx>
      <c:spPr>
        <a:noFill/>
        <a:ln>
          <a:noFill/>
        </a:ln>
        <a:effectLst/>
      </c:spPr>
    </c:plotArea>
    <c:legend>
      <c:legendPos val="b"/>
      <c:layout>
        <c:manualLayout>
          <c:xMode val="edge"/>
          <c:yMode val="edge"/>
          <c:x val="0.10267867692182106"/>
          <c:y val="5.1423275733050888E-2"/>
          <c:w val="0.845180024933745"/>
          <c:h val="6.2821224226655772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3456460109949"/>
          <c:y val="0.23906481909394853"/>
          <c:w val="0.84232986585759695"/>
          <c:h val="0.68613055257056155"/>
        </c:manualLayout>
      </c:layout>
      <c:barChart>
        <c:barDir val="bar"/>
        <c:grouping val="percentStacked"/>
        <c:varyColors val="0"/>
        <c:ser>
          <c:idx val="0"/>
          <c:order val="0"/>
          <c:tx>
            <c:strRef>
              <c:f>Sheet1!$B$1</c:f>
              <c:strCache>
                <c:ptCount val="1"/>
                <c:pt idx="0">
                  <c:v>Live TV</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Sheet1!$B$2:$B$3</c:f>
              <c:numCache>
                <c:formatCode>0%</c:formatCode>
                <c:ptCount val="2"/>
                <c:pt idx="0">
                  <c:v>0.28000000000000003</c:v>
                </c:pt>
                <c:pt idx="1">
                  <c:v>0.44</c:v>
                </c:pt>
              </c:numCache>
            </c:numRef>
          </c:val>
          <c:extLst>
            <c:ext xmlns:c16="http://schemas.microsoft.com/office/drawing/2014/chart" uri="{C3380CC4-5D6E-409C-BE32-E72D297353CC}">
              <c16:uniqueId val="{00000000-0E03-43C7-9D2C-A9EAA2D8031F}"/>
            </c:ext>
          </c:extLst>
        </c:ser>
        <c:ser>
          <c:idx val="1"/>
          <c:order val="1"/>
          <c:tx>
            <c:strRef>
              <c:f>Sheet1!$C$1</c:f>
              <c:strCache>
                <c:ptCount val="1"/>
                <c:pt idx="0">
                  <c:v>Playback TV</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Sheet1!$C$2:$C$3</c:f>
              <c:numCache>
                <c:formatCode>0%</c:formatCode>
                <c:ptCount val="2"/>
                <c:pt idx="0">
                  <c:v>0.09</c:v>
                </c:pt>
                <c:pt idx="1">
                  <c:v>0.1</c:v>
                </c:pt>
              </c:numCache>
            </c:numRef>
          </c:val>
          <c:extLst>
            <c:ext xmlns:c16="http://schemas.microsoft.com/office/drawing/2014/chart" uri="{C3380CC4-5D6E-409C-BE32-E72D297353CC}">
              <c16:uniqueId val="{00000001-0E03-43C7-9D2C-A9EAA2D8031F}"/>
            </c:ext>
          </c:extLst>
        </c:ser>
        <c:ser>
          <c:idx val="2"/>
          <c:order val="2"/>
          <c:tx>
            <c:strRef>
              <c:f>Sheet1!$D$1</c:f>
              <c:strCache>
                <c:ptCount val="1"/>
                <c:pt idx="0">
                  <c:v>Broadcaster VOD</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Sheet1!$D$2:$D$3</c:f>
              <c:numCache>
                <c:formatCode>0%</c:formatCode>
                <c:ptCount val="2"/>
                <c:pt idx="0">
                  <c:v>0.05</c:v>
                </c:pt>
                <c:pt idx="1">
                  <c:v>0.04</c:v>
                </c:pt>
              </c:numCache>
            </c:numRef>
          </c:val>
          <c:extLst>
            <c:ext xmlns:c16="http://schemas.microsoft.com/office/drawing/2014/chart" uri="{C3380CC4-5D6E-409C-BE32-E72D297353CC}">
              <c16:uniqueId val="{00000002-0E03-43C7-9D2C-A9EAA2D8031F}"/>
            </c:ext>
          </c:extLst>
        </c:ser>
        <c:ser>
          <c:idx val="3"/>
          <c:order val="3"/>
          <c:tx>
            <c:strRef>
              <c:f>Sheet1!$E$1</c:f>
              <c:strCache>
                <c:ptCount val="1"/>
                <c:pt idx="0">
                  <c:v>Subscription VOD</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Sheet1!$E$2:$E$3</c:f>
              <c:numCache>
                <c:formatCode>0%</c:formatCode>
                <c:ptCount val="2"/>
                <c:pt idx="0">
                  <c:v>0.13</c:v>
                </c:pt>
                <c:pt idx="1">
                  <c:v>0.08</c:v>
                </c:pt>
              </c:numCache>
            </c:numRef>
          </c:val>
          <c:extLst>
            <c:ext xmlns:c16="http://schemas.microsoft.com/office/drawing/2014/chart" uri="{C3380CC4-5D6E-409C-BE32-E72D297353CC}">
              <c16:uniqueId val="{00000003-0E03-43C7-9D2C-A9EAA2D8031F}"/>
            </c:ext>
          </c:extLst>
        </c:ser>
        <c:ser>
          <c:idx val="4"/>
          <c:order val="4"/>
          <c:tx>
            <c:strRef>
              <c:f>Sheet1!$F$1</c:f>
              <c:strCache>
                <c:ptCount val="1"/>
                <c:pt idx="0">
                  <c:v>DVD</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Sheet1!$F$2:$F$3</c:f>
              <c:numCache>
                <c:formatCode>0%</c:formatCode>
                <c:ptCount val="2"/>
                <c:pt idx="0">
                  <c:v>0.05</c:v>
                </c:pt>
                <c:pt idx="1">
                  <c:v>0.05</c:v>
                </c:pt>
              </c:numCache>
            </c:numRef>
          </c:val>
          <c:extLst>
            <c:ext xmlns:c16="http://schemas.microsoft.com/office/drawing/2014/chart" uri="{C3380CC4-5D6E-409C-BE32-E72D297353CC}">
              <c16:uniqueId val="{00000004-0E03-43C7-9D2C-A9EAA2D8031F}"/>
            </c:ext>
          </c:extLst>
        </c:ser>
        <c:ser>
          <c:idx val="5"/>
          <c:order val="5"/>
          <c:tx>
            <c:strRef>
              <c:f>Sheet1!$G$1</c:f>
              <c:strCache>
                <c:ptCount val="1"/>
                <c:pt idx="0">
                  <c:v>Online video</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Sheet1!$G$2:$G$3</c:f>
              <c:numCache>
                <c:formatCode>0%</c:formatCode>
                <c:ptCount val="2"/>
                <c:pt idx="0">
                  <c:v>0.4</c:v>
                </c:pt>
                <c:pt idx="1">
                  <c:v>0.3</c:v>
                </c:pt>
              </c:numCache>
            </c:numRef>
          </c:val>
          <c:extLst>
            <c:ext xmlns:c16="http://schemas.microsoft.com/office/drawing/2014/chart" uri="{C3380CC4-5D6E-409C-BE32-E72D297353CC}">
              <c16:uniqueId val="{00000005-0E03-43C7-9D2C-A9EAA2D8031F}"/>
            </c:ext>
          </c:extLst>
        </c:ser>
        <c:dLbls>
          <c:showLegendKey val="0"/>
          <c:showVal val="0"/>
          <c:showCatName val="0"/>
          <c:showSerName val="0"/>
          <c:showPercent val="0"/>
          <c:showBubbleSize val="0"/>
        </c:dLbls>
        <c:gapWidth val="53"/>
        <c:overlap val="100"/>
        <c:axId val="525457560"/>
        <c:axId val="525460184"/>
      </c:barChart>
      <c:catAx>
        <c:axId val="525457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525460184"/>
        <c:crosses val="autoZero"/>
        <c:auto val="1"/>
        <c:lblAlgn val="ctr"/>
        <c:lblOffset val="100"/>
        <c:noMultiLvlLbl val="0"/>
      </c:catAx>
      <c:valAx>
        <c:axId val="525460184"/>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25457560"/>
        <c:crosses val="autoZero"/>
        <c:crossBetween val="between"/>
      </c:valAx>
      <c:spPr>
        <a:noFill/>
        <a:ln>
          <a:noFill/>
        </a:ln>
        <a:effectLst/>
      </c:spPr>
    </c:plotArea>
    <c:legend>
      <c:legendPos val="b"/>
      <c:layout>
        <c:manualLayout>
          <c:xMode val="edge"/>
          <c:yMode val="edge"/>
          <c:x val="0"/>
          <c:y val="7.5611128492523941E-3"/>
          <c:w val="0.9973570681564834"/>
          <c:h val="0.30584616827616395"/>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3456460109949"/>
          <c:y val="0.23906481909394853"/>
          <c:w val="0.84232986585759695"/>
          <c:h val="0.68613055257056155"/>
        </c:manualLayout>
      </c:layout>
      <c:barChart>
        <c:barDir val="bar"/>
        <c:grouping val="percentStacked"/>
        <c:varyColors val="0"/>
        <c:ser>
          <c:idx val="0"/>
          <c:order val="0"/>
          <c:tx>
            <c:strRef>
              <c:f>Sheet1!$B$1</c:f>
              <c:strCache>
                <c:ptCount val="1"/>
                <c:pt idx="0">
                  <c:v>Live TV</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Sheet1!$B$2:$B$3</c:f>
              <c:numCache>
                <c:formatCode>0%</c:formatCode>
                <c:ptCount val="2"/>
                <c:pt idx="0">
                  <c:v>0.41</c:v>
                </c:pt>
                <c:pt idx="1">
                  <c:v>0.62</c:v>
                </c:pt>
              </c:numCache>
            </c:numRef>
          </c:val>
          <c:extLst>
            <c:ext xmlns:c16="http://schemas.microsoft.com/office/drawing/2014/chart" uri="{C3380CC4-5D6E-409C-BE32-E72D297353CC}">
              <c16:uniqueId val="{00000000-0E03-43C7-9D2C-A9EAA2D8031F}"/>
            </c:ext>
          </c:extLst>
        </c:ser>
        <c:ser>
          <c:idx val="1"/>
          <c:order val="1"/>
          <c:tx>
            <c:strRef>
              <c:f>Sheet1!$C$1</c:f>
              <c:strCache>
                <c:ptCount val="1"/>
                <c:pt idx="0">
                  <c:v>Playback TV</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Sheet1!$C$2:$C$3</c:f>
              <c:numCache>
                <c:formatCode>0%</c:formatCode>
                <c:ptCount val="2"/>
                <c:pt idx="0">
                  <c:v>0.1</c:v>
                </c:pt>
                <c:pt idx="1">
                  <c:v>0.14000000000000001</c:v>
                </c:pt>
              </c:numCache>
            </c:numRef>
          </c:val>
          <c:extLst>
            <c:ext xmlns:c16="http://schemas.microsoft.com/office/drawing/2014/chart" uri="{C3380CC4-5D6E-409C-BE32-E72D297353CC}">
              <c16:uniqueId val="{00000001-0E03-43C7-9D2C-A9EAA2D8031F}"/>
            </c:ext>
          </c:extLst>
        </c:ser>
        <c:ser>
          <c:idx val="2"/>
          <c:order val="2"/>
          <c:tx>
            <c:strRef>
              <c:f>Sheet1!$D$1</c:f>
              <c:strCache>
                <c:ptCount val="1"/>
                <c:pt idx="0">
                  <c:v>Broadcaster VOD</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Sheet1!$D$2:$D$3</c:f>
              <c:numCache>
                <c:formatCode>0%</c:formatCode>
                <c:ptCount val="2"/>
                <c:pt idx="0">
                  <c:v>7.0000000000000007E-2</c:v>
                </c:pt>
                <c:pt idx="1">
                  <c:v>0.04</c:v>
                </c:pt>
              </c:numCache>
            </c:numRef>
          </c:val>
          <c:extLst>
            <c:ext xmlns:c16="http://schemas.microsoft.com/office/drawing/2014/chart" uri="{C3380CC4-5D6E-409C-BE32-E72D297353CC}">
              <c16:uniqueId val="{00000002-0E03-43C7-9D2C-A9EAA2D8031F}"/>
            </c:ext>
          </c:extLst>
        </c:ser>
        <c:ser>
          <c:idx val="3"/>
          <c:order val="3"/>
          <c:tx>
            <c:strRef>
              <c:f>Sheet1!$E$1</c:f>
              <c:strCache>
                <c:ptCount val="1"/>
                <c:pt idx="0">
                  <c:v>Subscription VOD</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Sheet1!$E$2:$E$3</c:f>
              <c:numCache>
                <c:formatCode>0%</c:formatCode>
                <c:ptCount val="2"/>
                <c:pt idx="0">
                  <c:v>0.18</c:v>
                </c:pt>
                <c:pt idx="1">
                  <c:v>0.08</c:v>
                </c:pt>
              </c:numCache>
            </c:numRef>
          </c:val>
          <c:extLst>
            <c:ext xmlns:c16="http://schemas.microsoft.com/office/drawing/2014/chart" uri="{C3380CC4-5D6E-409C-BE32-E72D297353CC}">
              <c16:uniqueId val="{00000003-0E03-43C7-9D2C-A9EAA2D8031F}"/>
            </c:ext>
          </c:extLst>
        </c:ser>
        <c:ser>
          <c:idx val="4"/>
          <c:order val="4"/>
          <c:tx>
            <c:strRef>
              <c:f>Sheet1!$F$1</c:f>
              <c:strCache>
                <c:ptCount val="1"/>
                <c:pt idx="0">
                  <c:v>DVD</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Sheet1!$F$2:$F$3</c:f>
              <c:numCache>
                <c:formatCode>0%</c:formatCode>
                <c:ptCount val="2"/>
                <c:pt idx="0">
                  <c:v>0.05</c:v>
                </c:pt>
                <c:pt idx="1">
                  <c:v>0.04</c:v>
                </c:pt>
              </c:numCache>
            </c:numRef>
          </c:val>
          <c:extLst>
            <c:ext xmlns:c16="http://schemas.microsoft.com/office/drawing/2014/chart" uri="{C3380CC4-5D6E-409C-BE32-E72D297353CC}">
              <c16:uniqueId val="{00000004-0E03-43C7-9D2C-A9EAA2D8031F}"/>
            </c:ext>
          </c:extLst>
        </c:ser>
        <c:ser>
          <c:idx val="5"/>
          <c:order val="5"/>
          <c:tx>
            <c:strRef>
              <c:f>Sheet1!$G$1</c:f>
              <c:strCache>
                <c:ptCount val="1"/>
                <c:pt idx="0">
                  <c:v>Online video</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Sheet1!$G$2:$G$3</c:f>
              <c:numCache>
                <c:formatCode>0%</c:formatCode>
                <c:ptCount val="2"/>
                <c:pt idx="0">
                  <c:v>0.2</c:v>
                </c:pt>
                <c:pt idx="1">
                  <c:v>0.09</c:v>
                </c:pt>
              </c:numCache>
            </c:numRef>
          </c:val>
          <c:extLst>
            <c:ext xmlns:c16="http://schemas.microsoft.com/office/drawing/2014/chart" uri="{C3380CC4-5D6E-409C-BE32-E72D297353CC}">
              <c16:uniqueId val="{00000005-0E03-43C7-9D2C-A9EAA2D8031F}"/>
            </c:ext>
          </c:extLst>
        </c:ser>
        <c:dLbls>
          <c:showLegendKey val="0"/>
          <c:showVal val="0"/>
          <c:showCatName val="0"/>
          <c:showSerName val="0"/>
          <c:showPercent val="0"/>
          <c:showBubbleSize val="0"/>
        </c:dLbls>
        <c:gapWidth val="53"/>
        <c:overlap val="100"/>
        <c:axId val="525457560"/>
        <c:axId val="525460184"/>
      </c:barChart>
      <c:catAx>
        <c:axId val="525457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b" anchorCtr="1"/>
          <a:lstStyle/>
          <a:p>
            <a:pPr>
              <a:defRPr sz="1400" b="1" i="0" u="none" strike="noStrike" kern="1200" baseline="0">
                <a:solidFill>
                  <a:schemeClr val="tx1"/>
                </a:solidFill>
                <a:latin typeface="+mn-lt"/>
                <a:ea typeface="+mn-ea"/>
                <a:cs typeface="+mn-cs"/>
              </a:defRPr>
            </a:pPr>
            <a:endParaRPr lang="en-US"/>
          </a:p>
        </c:txPr>
        <c:crossAx val="525460184"/>
        <c:crosses val="autoZero"/>
        <c:auto val="1"/>
        <c:lblAlgn val="ctr"/>
        <c:lblOffset val="100"/>
        <c:noMultiLvlLbl val="0"/>
      </c:catAx>
      <c:valAx>
        <c:axId val="525460184"/>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25457560"/>
        <c:crosses val="autoZero"/>
        <c:crossBetween val="between"/>
      </c:valAx>
      <c:spPr>
        <a:noFill/>
        <a:ln>
          <a:noFill/>
        </a:ln>
        <a:effectLst/>
      </c:spPr>
    </c:plotArea>
    <c:legend>
      <c:legendPos val="b"/>
      <c:layout>
        <c:manualLayout>
          <c:xMode val="edge"/>
          <c:yMode val="edge"/>
          <c:x val="0"/>
          <c:y val="7.5611128492523941E-3"/>
          <c:w val="0.9973570681564834"/>
          <c:h val="0.30584616827616395"/>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3456460109949"/>
          <c:y val="0.23906481909394853"/>
          <c:w val="0.84232986585759695"/>
          <c:h val="0.68613055257056155"/>
        </c:manualLayout>
      </c:layout>
      <c:barChart>
        <c:barDir val="bar"/>
        <c:grouping val="percentStacked"/>
        <c:varyColors val="0"/>
        <c:ser>
          <c:idx val="0"/>
          <c:order val="0"/>
          <c:tx>
            <c:strRef>
              <c:f>Sheet1!$B$1</c:f>
              <c:strCache>
                <c:ptCount val="1"/>
                <c:pt idx="0">
                  <c:v>Live TV</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Sheet1!$B$2:$B$3</c:f>
              <c:numCache>
                <c:formatCode>0%</c:formatCode>
                <c:ptCount val="2"/>
                <c:pt idx="0">
                  <c:v>0.43</c:v>
                </c:pt>
                <c:pt idx="1">
                  <c:v>0.77</c:v>
                </c:pt>
              </c:numCache>
            </c:numRef>
          </c:val>
          <c:extLst>
            <c:ext xmlns:c16="http://schemas.microsoft.com/office/drawing/2014/chart" uri="{C3380CC4-5D6E-409C-BE32-E72D297353CC}">
              <c16:uniqueId val="{00000000-0E03-43C7-9D2C-A9EAA2D8031F}"/>
            </c:ext>
          </c:extLst>
        </c:ser>
        <c:ser>
          <c:idx val="1"/>
          <c:order val="1"/>
          <c:tx>
            <c:strRef>
              <c:f>Sheet1!$C$1</c:f>
              <c:strCache>
                <c:ptCount val="1"/>
                <c:pt idx="0">
                  <c:v>Playback TV</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Sheet1!$C$2:$C$3</c:f>
              <c:numCache>
                <c:formatCode>0%</c:formatCode>
                <c:ptCount val="2"/>
                <c:pt idx="0">
                  <c:v>0.1</c:v>
                </c:pt>
                <c:pt idx="1">
                  <c:v>0.05</c:v>
                </c:pt>
              </c:numCache>
            </c:numRef>
          </c:val>
          <c:extLst>
            <c:ext xmlns:c16="http://schemas.microsoft.com/office/drawing/2014/chart" uri="{C3380CC4-5D6E-409C-BE32-E72D297353CC}">
              <c16:uniqueId val="{00000001-0E03-43C7-9D2C-A9EAA2D8031F}"/>
            </c:ext>
          </c:extLst>
        </c:ser>
        <c:ser>
          <c:idx val="2"/>
          <c:order val="2"/>
          <c:tx>
            <c:strRef>
              <c:f>Sheet1!$D$1</c:f>
              <c:strCache>
                <c:ptCount val="1"/>
                <c:pt idx="0">
                  <c:v>Broadcaster VOD</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Sheet1!$D$2:$D$3</c:f>
              <c:numCache>
                <c:formatCode>0%</c:formatCode>
                <c:ptCount val="2"/>
                <c:pt idx="0">
                  <c:v>0.09</c:v>
                </c:pt>
                <c:pt idx="1">
                  <c:v>0.03</c:v>
                </c:pt>
              </c:numCache>
            </c:numRef>
          </c:val>
          <c:extLst>
            <c:ext xmlns:c16="http://schemas.microsoft.com/office/drawing/2014/chart" uri="{C3380CC4-5D6E-409C-BE32-E72D297353CC}">
              <c16:uniqueId val="{00000002-0E03-43C7-9D2C-A9EAA2D8031F}"/>
            </c:ext>
          </c:extLst>
        </c:ser>
        <c:ser>
          <c:idx val="3"/>
          <c:order val="3"/>
          <c:tx>
            <c:strRef>
              <c:f>Sheet1!$E$1</c:f>
              <c:strCache>
                <c:ptCount val="1"/>
                <c:pt idx="0">
                  <c:v>Subscription VOD</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Sheet1!$E$2:$E$3</c:f>
              <c:numCache>
                <c:formatCode>0%</c:formatCode>
                <c:ptCount val="2"/>
                <c:pt idx="0">
                  <c:v>0.04</c:v>
                </c:pt>
                <c:pt idx="1">
                  <c:v>0.02</c:v>
                </c:pt>
              </c:numCache>
            </c:numRef>
          </c:val>
          <c:extLst>
            <c:ext xmlns:c16="http://schemas.microsoft.com/office/drawing/2014/chart" uri="{C3380CC4-5D6E-409C-BE32-E72D297353CC}">
              <c16:uniqueId val="{00000003-0E03-43C7-9D2C-A9EAA2D8031F}"/>
            </c:ext>
          </c:extLst>
        </c:ser>
        <c:ser>
          <c:idx val="4"/>
          <c:order val="4"/>
          <c:tx>
            <c:strRef>
              <c:f>Sheet1!$F$1</c:f>
              <c:strCache>
                <c:ptCount val="1"/>
                <c:pt idx="0">
                  <c:v>DVD</c:v>
                </c:pt>
              </c:strCache>
            </c:strRef>
          </c:tx>
          <c:spPr>
            <a:solidFill>
              <a:schemeClr val="accent6"/>
            </a:solidFill>
            <a:ln>
              <a:noFill/>
            </a:ln>
            <a:effectLst/>
          </c:spPr>
          <c:invertIfNegative val="0"/>
          <c:cat>
            <c:strRef>
              <c:f>Sheet1!$A$2:$A$3</c:f>
              <c:strCache>
                <c:ptCount val="2"/>
                <c:pt idx="0">
                  <c:v>16-34</c:v>
                </c:pt>
                <c:pt idx="1">
                  <c:v>ALL ADULTS</c:v>
                </c:pt>
              </c:strCache>
            </c:strRef>
          </c:cat>
          <c:val>
            <c:numRef>
              <c:f>Sheet1!$F$2:$F$3</c:f>
              <c:numCache>
                <c:formatCode>0%</c:formatCode>
                <c:ptCount val="2"/>
                <c:pt idx="0">
                  <c:v>0</c:v>
                </c:pt>
                <c:pt idx="1">
                  <c:v>0.01</c:v>
                </c:pt>
              </c:numCache>
            </c:numRef>
          </c:val>
          <c:extLst>
            <c:ext xmlns:c16="http://schemas.microsoft.com/office/drawing/2014/chart" uri="{C3380CC4-5D6E-409C-BE32-E72D297353CC}">
              <c16:uniqueId val="{00000004-0E03-43C7-9D2C-A9EAA2D8031F}"/>
            </c:ext>
          </c:extLst>
        </c:ser>
        <c:ser>
          <c:idx val="5"/>
          <c:order val="5"/>
          <c:tx>
            <c:strRef>
              <c:f>Sheet1!$G$1</c:f>
              <c:strCache>
                <c:ptCount val="1"/>
                <c:pt idx="0">
                  <c:v>Online video</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Sheet1!$G$2:$G$3</c:f>
              <c:numCache>
                <c:formatCode>0%</c:formatCode>
                <c:ptCount val="2"/>
                <c:pt idx="0">
                  <c:v>0.35</c:v>
                </c:pt>
                <c:pt idx="1">
                  <c:v>0.13</c:v>
                </c:pt>
              </c:numCache>
            </c:numRef>
          </c:val>
          <c:extLst>
            <c:ext xmlns:c16="http://schemas.microsoft.com/office/drawing/2014/chart" uri="{C3380CC4-5D6E-409C-BE32-E72D297353CC}">
              <c16:uniqueId val="{00000005-0E03-43C7-9D2C-A9EAA2D8031F}"/>
            </c:ext>
          </c:extLst>
        </c:ser>
        <c:dLbls>
          <c:showLegendKey val="0"/>
          <c:showVal val="0"/>
          <c:showCatName val="0"/>
          <c:showSerName val="0"/>
          <c:showPercent val="0"/>
          <c:showBubbleSize val="0"/>
        </c:dLbls>
        <c:gapWidth val="53"/>
        <c:overlap val="100"/>
        <c:axId val="525457560"/>
        <c:axId val="525460184"/>
      </c:barChart>
      <c:catAx>
        <c:axId val="525457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525460184"/>
        <c:crosses val="autoZero"/>
        <c:auto val="1"/>
        <c:lblAlgn val="ctr"/>
        <c:lblOffset val="100"/>
        <c:noMultiLvlLbl val="0"/>
      </c:catAx>
      <c:valAx>
        <c:axId val="525460184"/>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25457560"/>
        <c:crosses val="autoZero"/>
        <c:crossBetween val="between"/>
      </c:valAx>
      <c:spPr>
        <a:noFill/>
        <a:ln>
          <a:noFill/>
        </a:ln>
        <a:effectLst/>
      </c:spPr>
    </c:plotArea>
    <c:legend>
      <c:legendPos val="b"/>
      <c:layout>
        <c:manualLayout>
          <c:xMode val="edge"/>
          <c:yMode val="edge"/>
          <c:x val="0"/>
          <c:y val="7.5611128492523941E-3"/>
          <c:w val="0.9973570681564834"/>
          <c:h val="0.30584616827616395"/>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3456460109949"/>
          <c:y val="0.23906481909394853"/>
          <c:w val="0.84232986585759695"/>
          <c:h val="0.68613055257056155"/>
        </c:manualLayout>
      </c:layout>
      <c:barChart>
        <c:barDir val="bar"/>
        <c:grouping val="percentStacked"/>
        <c:varyColors val="0"/>
        <c:ser>
          <c:idx val="0"/>
          <c:order val="0"/>
          <c:tx>
            <c:strRef>
              <c:f>Sheet1!$B$1</c:f>
              <c:strCache>
                <c:ptCount val="1"/>
                <c:pt idx="0">
                  <c:v>Live TV</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Sheet1!$B$2:$B$3</c:f>
              <c:numCache>
                <c:formatCode>0%</c:formatCode>
                <c:ptCount val="2"/>
                <c:pt idx="0">
                  <c:v>0.46</c:v>
                </c:pt>
                <c:pt idx="1">
                  <c:v>0.68</c:v>
                </c:pt>
              </c:numCache>
            </c:numRef>
          </c:val>
          <c:extLst>
            <c:ext xmlns:c16="http://schemas.microsoft.com/office/drawing/2014/chart" uri="{C3380CC4-5D6E-409C-BE32-E72D297353CC}">
              <c16:uniqueId val="{00000000-0E03-43C7-9D2C-A9EAA2D8031F}"/>
            </c:ext>
          </c:extLst>
        </c:ser>
        <c:ser>
          <c:idx val="1"/>
          <c:order val="1"/>
          <c:tx>
            <c:strRef>
              <c:f>Sheet1!$C$1</c:f>
              <c:strCache>
                <c:ptCount val="1"/>
                <c:pt idx="0">
                  <c:v>Playback TV</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Sheet1!$C$2:$C$3</c:f>
              <c:numCache>
                <c:formatCode>0%</c:formatCode>
                <c:ptCount val="2"/>
                <c:pt idx="0">
                  <c:v>0.1</c:v>
                </c:pt>
                <c:pt idx="1">
                  <c:v>0.1</c:v>
                </c:pt>
              </c:numCache>
            </c:numRef>
          </c:val>
          <c:extLst>
            <c:ext xmlns:c16="http://schemas.microsoft.com/office/drawing/2014/chart" uri="{C3380CC4-5D6E-409C-BE32-E72D297353CC}">
              <c16:uniqueId val="{00000001-0E03-43C7-9D2C-A9EAA2D8031F}"/>
            </c:ext>
          </c:extLst>
        </c:ser>
        <c:ser>
          <c:idx val="2"/>
          <c:order val="2"/>
          <c:tx>
            <c:strRef>
              <c:f>Sheet1!$D$1</c:f>
              <c:strCache>
                <c:ptCount val="1"/>
                <c:pt idx="0">
                  <c:v>Broadcaster VOD</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Sheet1!$D$2:$D$3</c:f>
              <c:numCache>
                <c:formatCode>0%</c:formatCode>
                <c:ptCount val="2"/>
                <c:pt idx="0">
                  <c:v>0.09</c:v>
                </c:pt>
                <c:pt idx="1">
                  <c:v>0.04</c:v>
                </c:pt>
              </c:numCache>
            </c:numRef>
          </c:val>
          <c:extLst>
            <c:ext xmlns:c16="http://schemas.microsoft.com/office/drawing/2014/chart" uri="{C3380CC4-5D6E-409C-BE32-E72D297353CC}">
              <c16:uniqueId val="{00000002-0E03-43C7-9D2C-A9EAA2D8031F}"/>
            </c:ext>
          </c:extLst>
        </c:ser>
        <c:ser>
          <c:idx val="3"/>
          <c:order val="3"/>
          <c:tx>
            <c:strRef>
              <c:f>Sheet1!$E$1</c:f>
              <c:strCache>
                <c:ptCount val="1"/>
                <c:pt idx="0">
                  <c:v>Subscription VOD</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Sheet1!$E$2:$E$3</c:f>
              <c:numCache>
                <c:formatCode>0%</c:formatCode>
                <c:ptCount val="2"/>
                <c:pt idx="0">
                  <c:v>7.0000000000000007E-2</c:v>
                </c:pt>
                <c:pt idx="1">
                  <c:v>0.04</c:v>
                </c:pt>
              </c:numCache>
            </c:numRef>
          </c:val>
          <c:extLst>
            <c:ext xmlns:c16="http://schemas.microsoft.com/office/drawing/2014/chart" uri="{C3380CC4-5D6E-409C-BE32-E72D297353CC}">
              <c16:uniqueId val="{00000003-0E03-43C7-9D2C-A9EAA2D8031F}"/>
            </c:ext>
          </c:extLst>
        </c:ser>
        <c:ser>
          <c:idx val="4"/>
          <c:order val="4"/>
          <c:tx>
            <c:strRef>
              <c:f>Sheet1!$F$1</c:f>
              <c:strCache>
                <c:ptCount val="1"/>
                <c:pt idx="0">
                  <c:v>DVD</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Sheet1!$F$2:$F$3</c:f>
              <c:numCache>
                <c:formatCode>0%</c:formatCode>
                <c:ptCount val="2"/>
                <c:pt idx="0">
                  <c:v>0.08</c:v>
                </c:pt>
                <c:pt idx="1">
                  <c:v>0.02</c:v>
                </c:pt>
              </c:numCache>
            </c:numRef>
          </c:val>
          <c:extLst>
            <c:ext xmlns:c16="http://schemas.microsoft.com/office/drawing/2014/chart" uri="{C3380CC4-5D6E-409C-BE32-E72D297353CC}">
              <c16:uniqueId val="{00000004-0E03-43C7-9D2C-A9EAA2D8031F}"/>
            </c:ext>
          </c:extLst>
        </c:ser>
        <c:ser>
          <c:idx val="5"/>
          <c:order val="5"/>
          <c:tx>
            <c:strRef>
              <c:f>Sheet1!$G$1</c:f>
              <c:strCache>
                <c:ptCount val="1"/>
                <c:pt idx="0">
                  <c:v>Online video</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Sheet1!$G$2:$G$3</c:f>
              <c:numCache>
                <c:formatCode>0%</c:formatCode>
                <c:ptCount val="2"/>
                <c:pt idx="0">
                  <c:v>0.2</c:v>
                </c:pt>
                <c:pt idx="1">
                  <c:v>0.11</c:v>
                </c:pt>
              </c:numCache>
            </c:numRef>
          </c:val>
          <c:extLst>
            <c:ext xmlns:c16="http://schemas.microsoft.com/office/drawing/2014/chart" uri="{C3380CC4-5D6E-409C-BE32-E72D297353CC}">
              <c16:uniqueId val="{00000005-0E03-43C7-9D2C-A9EAA2D8031F}"/>
            </c:ext>
          </c:extLst>
        </c:ser>
        <c:dLbls>
          <c:showLegendKey val="0"/>
          <c:showVal val="0"/>
          <c:showCatName val="0"/>
          <c:showSerName val="0"/>
          <c:showPercent val="0"/>
          <c:showBubbleSize val="0"/>
        </c:dLbls>
        <c:gapWidth val="53"/>
        <c:overlap val="100"/>
        <c:axId val="525457560"/>
        <c:axId val="525460184"/>
      </c:barChart>
      <c:catAx>
        <c:axId val="525457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525460184"/>
        <c:crosses val="autoZero"/>
        <c:auto val="1"/>
        <c:lblAlgn val="ctr"/>
        <c:lblOffset val="100"/>
        <c:noMultiLvlLbl val="0"/>
      </c:catAx>
      <c:valAx>
        <c:axId val="525460184"/>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25457560"/>
        <c:crosses val="autoZero"/>
        <c:crossBetween val="between"/>
      </c:valAx>
      <c:spPr>
        <a:noFill/>
        <a:ln>
          <a:noFill/>
        </a:ln>
        <a:effectLst/>
      </c:spPr>
    </c:plotArea>
    <c:legend>
      <c:legendPos val="b"/>
      <c:layout>
        <c:manualLayout>
          <c:xMode val="edge"/>
          <c:yMode val="edge"/>
          <c:x val="0"/>
          <c:y val="7.5611128492523941E-3"/>
          <c:w val="0.9973570681564834"/>
          <c:h val="0.30584616827616395"/>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3456460109949"/>
          <c:y val="0.23906481909394853"/>
          <c:w val="0.84232986585759695"/>
          <c:h val="0.68613055257056155"/>
        </c:manualLayout>
      </c:layout>
      <c:barChart>
        <c:barDir val="bar"/>
        <c:grouping val="percentStacked"/>
        <c:varyColors val="0"/>
        <c:ser>
          <c:idx val="0"/>
          <c:order val="0"/>
          <c:tx>
            <c:strRef>
              <c:f>Sheet1!$B$1</c:f>
              <c:strCache>
                <c:ptCount val="1"/>
                <c:pt idx="0">
                  <c:v>Live TV</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Sheet1!$B$2:$B$3</c:f>
              <c:numCache>
                <c:formatCode>0%</c:formatCode>
                <c:ptCount val="2"/>
                <c:pt idx="0">
                  <c:v>0.28999999999999998</c:v>
                </c:pt>
                <c:pt idx="1">
                  <c:v>0.48</c:v>
                </c:pt>
              </c:numCache>
            </c:numRef>
          </c:val>
          <c:extLst>
            <c:ext xmlns:c16="http://schemas.microsoft.com/office/drawing/2014/chart" uri="{C3380CC4-5D6E-409C-BE32-E72D297353CC}">
              <c16:uniqueId val="{00000000-0E03-43C7-9D2C-A9EAA2D8031F}"/>
            </c:ext>
          </c:extLst>
        </c:ser>
        <c:ser>
          <c:idx val="1"/>
          <c:order val="1"/>
          <c:tx>
            <c:strRef>
              <c:f>Sheet1!$C$1</c:f>
              <c:strCache>
                <c:ptCount val="1"/>
                <c:pt idx="0">
                  <c:v>Playback TV</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Sheet1!$C$2:$C$3</c:f>
              <c:numCache>
                <c:formatCode>0%</c:formatCode>
                <c:ptCount val="2"/>
                <c:pt idx="0">
                  <c:v>0.08</c:v>
                </c:pt>
                <c:pt idx="1">
                  <c:v>0.1</c:v>
                </c:pt>
              </c:numCache>
            </c:numRef>
          </c:val>
          <c:extLst>
            <c:ext xmlns:c16="http://schemas.microsoft.com/office/drawing/2014/chart" uri="{C3380CC4-5D6E-409C-BE32-E72D297353CC}">
              <c16:uniqueId val="{00000001-0E03-43C7-9D2C-A9EAA2D8031F}"/>
            </c:ext>
          </c:extLst>
        </c:ser>
        <c:ser>
          <c:idx val="2"/>
          <c:order val="2"/>
          <c:tx>
            <c:strRef>
              <c:f>Sheet1!$D$1</c:f>
              <c:strCache>
                <c:ptCount val="1"/>
                <c:pt idx="0">
                  <c:v>Broadcaster VOD</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Sheet1!$D$2:$D$3</c:f>
              <c:numCache>
                <c:formatCode>0%</c:formatCode>
                <c:ptCount val="2"/>
                <c:pt idx="0">
                  <c:v>0.06</c:v>
                </c:pt>
                <c:pt idx="1">
                  <c:v>0.04</c:v>
                </c:pt>
              </c:numCache>
            </c:numRef>
          </c:val>
          <c:extLst>
            <c:ext xmlns:c16="http://schemas.microsoft.com/office/drawing/2014/chart" uri="{C3380CC4-5D6E-409C-BE32-E72D297353CC}">
              <c16:uniqueId val="{00000002-0E03-43C7-9D2C-A9EAA2D8031F}"/>
            </c:ext>
          </c:extLst>
        </c:ser>
        <c:ser>
          <c:idx val="3"/>
          <c:order val="3"/>
          <c:tx>
            <c:strRef>
              <c:f>Sheet1!$E$1</c:f>
              <c:strCache>
                <c:ptCount val="1"/>
                <c:pt idx="0">
                  <c:v>Subscription VOD</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Sheet1!$E$2:$E$3</c:f>
              <c:numCache>
                <c:formatCode>0%</c:formatCode>
                <c:ptCount val="2"/>
                <c:pt idx="0">
                  <c:v>0.09</c:v>
                </c:pt>
                <c:pt idx="1">
                  <c:v>0.05</c:v>
                </c:pt>
              </c:numCache>
            </c:numRef>
          </c:val>
          <c:extLst>
            <c:ext xmlns:c16="http://schemas.microsoft.com/office/drawing/2014/chart" uri="{C3380CC4-5D6E-409C-BE32-E72D297353CC}">
              <c16:uniqueId val="{00000003-0E03-43C7-9D2C-A9EAA2D8031F}"/>
            </c:ext>
          </c:extLst>
        </c:ser>
        <c:ser>
          <c:idx val="4"/>
          <c:order val="4"/>
          <c:tx>
            <c:strRef>
              <c:f>Sheet1!$F$1</c:f>
              <c:strCache>
                <c:ptCount val="1"/>
                <c:pt idx="0">
                  <c:v>DVD</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Sheet1!$F$2:$F$3</c:f>
              <c:numCache>
                <c:formatCode>0%</c:formatCode>
                <c:ptCount val="2"/>
                <c:pt idx="0">
                  <c:v>0.06</c:v>
                </c:pt>
                <c:pt idx="1">
                  <c:v>0.03</c:v>
                </c:pt>
              </c:numCache>
            </c:numRef>
          </c:val>
          <c:extLst>
            <c:ext xmlns:c16="http://schemas.microsoft.com/office/drawing/2014/chart" uri="{C3380CC4-5D6E-409C-BE32-E72D297353CC}">
              <c16:uniqueId val="{00000004-0E03-43C7-9D2C-A9EAA2D8031F}"/>
            </c:ext>
          </c:extLst>
        </c:ser>
        <c:ser>
          <c:idx val="5"/>
          <c:order val="5"/>
          <c:tx>
            <c:strRef>
              <c:f>Sheet1!$G$1</c:f>
              <c:strCache>
                <c:ptCount val="1"/>
                <c:pt idx="0">
                  <c:v>Online video</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Sheet1!$G$2:$G$3</c:f>
              <c:numCache>
                <c:formatCode>0%</c:formatCode>
                <c:ptCount val="2"/>
                <c:pt idx="0">
                  <c:v>0.43</c:v>
                </c:pt>
                <c:pt idx="1">
                  <c:v>0.3</c:v>
                </c:pt>
              </c:numCache>
            </c:numRef>
          </c:val>
          <c:extLst>
            <c:ext xmlns:c16="http://schemas.microsoft.com/office/drawing/2014/chart" uri="{C3380CC4-5D6E-409C-BE32-E72D297353CC}">
              <c16:uniqueId val="{00000005-0E03-43C7-9D2C-A9EAA2D8031F}"/>
            </c:ext>
          </c:extLst>
        </c:ser>
        <c:dLbls>
          <c:showLegendKey val="0"/>
          <c:showVal val="0"/>
          <c:showCatName val="0"/>
          <c:showSerName val="0"/>
          <c:showPercent val="0"/>
          <c:showBubbleSize val="0"/>
        </c:dLbls>
        <c:gapWidth val="53"/>
        <c:overlap val="100"/>
        <c:axId val="525457560"/>
        <c:axId val="525460184"/>
      </c:barChart>
      <c:catAx>
        <c:axId val="525457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525460184"/>
        <c:crosses val="autoZero"/>
        <c:auto val="1"/>
        <c:lblAlgn val="ctr"/>
        <c:lblOffset val="100"/>
        <c:noMultiLvlLbl val="0"/>
      </c:catAx>
      <c:valAx>
        <c:axId val="525460184"/>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25457560"/>
        <c:crosses val="autoZero"/>
        <c:crossBetween val="between"/>
      </c:valAx>
      <c:spPr>
        <a:noFill/>
        <a:ln>
          <a:noFill/>
        </a:ln>
        <a:effectLst/>
      </c:spPr>
    </c:plotArea>
    <c:legend>
      <c:legendPos val="b"/>
      <c:layout>
        <c:manualLayout>
          <c:xMode val="edge"/>
          <c:yMode val="edge"/>
          <c:x val="0"/>
          <c:y val="7.5611128492523941E-3"/>
          <c:w val="0.9973570681564834"/>
          <c:h val="0.30584616827616395"/>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3456460109949"/>
          <c:y val="0.23906481909394853"/>
          <c:w val="0.84232986585759695"/>
          <c:h val="0.68613055257056155"/>
        </c:manualLayout>
      </c:layout>
      <c:barChart>
        <c:barDir val="bar"/>
        <c:grouping val="percentStacked"/>
        <c:varyColors val="0"/>
        <c:ser>
          <c:idx val="0"/>
          <c:order val="0"/>
          <c:tx>
            <c:strRef>
              <c:f>Sheet1!$B$1</c:f>
              <c:strCache>
                <c:ptCount val="1"/>
                <c:pt idx="0">
                  <c:v>Live TV</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Sheet1!$B$2:$B$3</c:f>
              <c:numCache>
                <c:formatCode>0%</c:formatCode>
                <c:ptCount val="2"/>
                <c:pt idx="0">
                  <c:v>0.24</c:v>
                </c:pt>
                <c:pt idx="1">
                  <c:v>0.44</c:v>
                </c:pt>
              </c:numCache>
            </c:numRef>
          </c:val>
          <c:extLst>
            <c:ext xmlns:c16="http://schemas.microsoft.com/office/drawing/2014/chart" uri="{C3380CC4-5D6E-409C-BE32-E72D297353CC}">
              <c16:uniqueId val="{00000000-0E03-43C7-9D2C-A9EAA2D8031F}"/>
            </c:ext>
          </c:extLst>
        </c:ser>
        <c:ser>
          <c:idx val="1"/>
          <c:order val="1"/>
          <c:tx>
            <c:strRef>
              <c:f>Sheet1!$C$1</c:f>
              <c:strCache>
                <c:ptCount val="1"/>
                <c:pt idx="0">
                  <c:v>Playback TV</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Sheet1!$C$2:$C$3</c:f>
              <c:numCache>
                <c:formatCode>0%</c:formatCode>
                <c:ptCount val="2"/>
                <c:pt idx="0">
                  <c:v>0.14000000000000001</c:v>
                </c:pt>
                <c:pt idx="1">
                  <c:v>0.17</c:v>
                </c:pt>
              </c:numCache>
            </c:numRef>
          </c:val>
          <c:extLst>
            <c:ext xmlns:c16="http://schemas.microsoft.com/office/drawing/2014/chart" uri="{C3380CC4-5D6E-409C-BE32-E72D297353CC}">
              <c16:uniqueId val="{00000001-0E03-43C7-9D2C-A9EAA2D8031F}"/>
            </c:ext>
          </c:extLst>
        </c:ser>
        <c:ser>
          <c:idx val="2"/>
          <c:order val="2"/>
          <c:tx>
            <c:strRef>
              <c:f>Sheet1!$D$1</c:f>
              <c:strCache>
                <c:ptCount val="1"/>
                <c:pt idx="0">
                  <c:v>Broadcaster VOD</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Sheet1!$D$2:$D$3</c:f>
              <c:numCache>
                <c:formatCode>0%</c:formatCode>
                <c:ptCount val="2"/>
                <c:pt idx="0">
                  <c:v>0.06</c:v>
                </c:pt>
                <c:pt idx="1">
                  <c:v>0.05</c:v>
                </c:pt>
              </c:numCache>
            </c:numRef>
          </c:val>
          <c:extLst>
            <c:ext xmlns:c16="http://schemas.microsoft.com/office/drawing/2014/chart" uri="{C3380CC4-5D6E-409C-BE32-E72D297353CC}">
              <c16:uniqueId val="{00000002-0E03-43C7-9D2C-A9EAA2D8031F}"/>
            </c:ext>
          </c:extLst>
        </c:ser>
        <c:ser>
          <c:idx val="3"/>
          <c:order val="3"/>
          <c:tx>
            <c:strRef>
              <c:f>Sheet1!$E$1</c:f>
              <c:strCache>
                <c:ptCount val="1"/>
                <c:pt idx="0">
                  <c:v>Subscription VOD</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Sheet1!$E$2:$E$3</c:f>
              <c:numCache>
                <c:formatCode>0%</c:formatCode>
                <c:ptCount val="2"/>
                <c:pt idx="0">
                  <c:v>0.22</c:v>
                </c:pt>
                <c:pt idx="1">
                  <c:v>0.1</c:v>
                </c:pt>
              </c:numCache>
            </c:numRef>
          </c:val>
          <c:extLst>
            <c:ext xmlns:c16="http://schemas.microsoft.com/office/drawing/2014/chart" uri="{C3380CC4-5D6E-409C-BE32-E72D297353CC}">
              <c16:uniqueId val="{00000003-0E03-43C7-9D2C-A9EAA2D8031F}"/>
            </c:ext>
          </c:extLst>
        </c:ser>
        <c:ser>
          <c:idx val="4"/>
          <c:order val="4"/>
          <c:tx>
            <c:strRef>
              <c:f>Sheet1!$F$1</c:f>
              <c:strCache>
                <c:ptCount val="1"/>
                <c:pt idx="0">
                  <c:v>DVD</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Sheet1!$F$2:$F$3</c:f>
              <c:numCache>
                <c:formatCode>0%</c:formatCode>
                <c:ptCount val="2"/>
                <c:pt idx="0">
                  <c:v>0.03</c:v>
                </c:pt>
                <c:pt idx="1">
                  <c:v>7.0000000000000007E-2</c:v>
                </c:pt>
              </c:numCache>
            </c:numRef>
          </c:val>
          <c:extLst>
            <c:ext xmlns:c16="http://schemas.microsoft.com/office/drawing/2014/chart" uri="{C3380CC4-5D6E-409C-BE32-E72D297353CC}">
              <c16:uniqueId val="{00000004-0E03-43C7-9D2C-A9EAA2D8031F}"/>
            </c:ext>
          </c:extLst>
        </c:ser>
        <c:ser>
          <c:idx val="5"/>
          <c:order val="5"/>
          <c:tx>
            <c:strRef>
              <c:f>Sheet1!$G$1</c:f>
              <c:strCache>
                <c:ptCount val="1"/>
                <c:pt idx="0">
                  <c:v>Online video</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Sheet1!$G$2:$G$3</c:f>
              <c:numCache>
                <c:formatCode>0%</c:formatCode>
                <c:ptCount val="2"/>
                <c:pt idx="0">
                  <c:v>0.31</c:v>
                </c:pt>
                <c:pt idx="1">
                  <c:v>0.16</c:v>
                </c:pt>
              </c:numCache>
            </c:numRef>
          </c:val>
          <c:extLst>
            <c:ext xmlns:c16="http://schemas.microsoft.com/office/drawing/2014/chart" uri="{C3380CC4-5D6E-409C-BE32-E72D297353CC}">
              <c16:uniqueId val="{00000005-0E03-43C7-9D2C-A9EAA2D8031F}"/>
            </c:ext>
          </c:extLst>
        </c:ser>
        <c:dLbls>
          <c:showLegendKey val="0"/>
          <c:showVal val="0"/>
          <c:showCatName val="0"/>
          <c:showSerName val="0"/>
          <c:showPercent val="0"/>
          <c:showBubbleSize val="0"/>
        </c:dLbls>
        <c:gapWidth val="53"/>
        <c:overlap val="100"/>
        <c:axId val="525457560"/>
        <c:axId val="525460184"/>
      </c:barChart>
      <c:catAx>
        <c:axId val="525457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525460184"/>
        <c:crosses val="autoZero"/>
        <c:auto val="1"/>
        <c:lblAlgn val="ctr"/>
        <c:lblOffset val="100"/>
        <c:noMultiLvlLbl val="0"/>
      </c:catAx>
      <c:valAx>
        <c:axId val="525460184"/>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25457560"/>
        <c:crosses val="autoZero"/>
        <c:crossBetween val="between"/>
      </c:valAx>
      <c:spPr>
        <a:noFill/>
        <a:ln>
          <a:noFill/>
        </a:ln>
        <a:effectLst/>
      </c:spPr>
    </c:plotArea>
    <c:legend>
      <c:legendPos val="b"/>
      <c:layout>
        <c:manualLayout>
          <c:xMode val="edge"/>
          <c:yMode val="edge"/>
          <c:x val="0"/>
          <c:y val="7.5611128492523941E-3"/>
          <c:w val="0.9973570681564834"/>
          <c:h val="0.30584616827616395"/>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3456460109949"/>
          <c:y val="0.23906481909394853"/>
          <c:w val="0.84232986585759695"/>
          <c:h val="0.68613055257056155"/>
        </c:manualLayout>
      </c:layout>
      <c:barChart>
        <c:barDir val="bar"/>
        <c:grouping val="percentStacked"/>
        <c:varyColors val="0"/>
        <c:ser>
          <c:idx val="0"/>
          <c:order val="0"/>
          <c:tx>
            <c:strRef>
              <c:f>Sheet1!$B$1</c:f>
              <c:strCache>
                <c:ptCount val="1"/>
                <c:pt idx="0">
                  <c:v>Live TV</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Sheet1!$B$2:$B$3</c:f>
              <c:numCache>
                <c:formatCode>0%</c:formatCode>
                <c:ptCount val="2"/>
                <c:pt idx="0">
                  <c:v>0.26</c:v>
                </c:pt>
                <c:pt idx="1">
                  <c:v>0.31</c:v>
                </c:pt>
              </c:numCache>
            </c:numRef>
          </c:val>
          <c:extLst>
            <c:ext xmlns:c16="http://schemas.microsoft.com/office/drawing/2014/chart" uri="{C3380CC4-5D6E-409C-BE32-E72D297353CC}">
              <c16:uniqueId val="{00000000-0E03-43C7-9D2C-A9EAA2D8031F}"/>
            </c:ext>
          </c:extLst>
        </c:ser>
        <c:ser>
          <c:idx val="1"/>
          <c:order val="1"/>
          <c:tx>
            <c:strRef>
              <c:f>Sheet1!$C$1</c:f>
              <c:strCache>
                <c:ptCount val="1"/>
                <c:pt idx="0">
                  <c:v>Playback TV</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Sheet1!$C$2:$C$3</c:f>
              <c:numCache>
                <c:formatCode>0%</c:formatCode>
                <c:ptCount val="2"/>
                <c:pt idx="0">
                  <c:v>0.04</c:v>
                </c:pt>
                <c:pt idx="1">
                  <c:v>0.04</c:v>
                </c:pt>
              </c:numCache>
            </c:numRef>
          </c:val>
          <c:extLst>
            <c:ext xmlns:c16="http://schemas.microsoft.com/office/drawing/2014/chart" uri="{C3380CC4-5D6E-409C-BE32-E72D297353CC}">
              <c16:uniqueId val="{00000001-0E03-43C7-9D2C-A9EAA2D8031F}"/>
            </c:ext>
          </c:extLst>
        </c:ser>
        <c:ser>
          <c:idx val="2"/>
          <c:order val="2"/>
          <c:tx>
            <c:strRef>
              <c:f>Sheet1!$D$1</c:f>
              <c:strCache>
                <c:ptCount val="1"/>
                <c:pt idx="0">
                  <c:v>Broadcaster VOD</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Sheet1!$D$2:$D$3</c:f>
              <c:numCache>
                <c:formatCode>0%</c:formatCode>
                <c:ptCount val="2"/>
                <c:pt idx="0">
                  <c:v>0.04</c:v>
                </c:pt>
                <c:pt idx="1">
                  <c:v>0.03</c:v>
                </c:pt>
              </c:numCache>
            </c:numRef>
          </c:val>
          <c:extLst>
            <c:ext xmlns:c16="http://schemas.microsoft.com/office/drawing/2014/chart" uri="{C3380CC4-5D6E-409C-BE32-E72D297353CC}">
              <c16:uniqueId val="{00000002-0E03-43C7-9D2C-A9EAA2D8031F}"/>
            </c:ext>
          </c:extLst>
        </c:ser>
        <c:ser>
          <c:idx val="3"/>
          <c:order val="3"/>
          <c:tx>
            <c:strRef>
              <c:f>Sheet1!$E$1</c:f>
              <c:strCache>
                <c:ptCount val="1"/>
                <c:pt idx="0">
                  <c:v>Subscription VOD</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Sheet1!$E$2:$E$3</c:f>
              <c:numCache>
                <c:formatCode>0%</c:formatCode>
                <c:ptCount val="2"/>
                <c:pt idx="0">
                  <c:v>7.0000000000000007E-2</c:v>
                </c:pt>
                <c:pt idx="1">
                  <c:v>0.03</c:v>
                </c:pt>
              </c:numCache>
            </c:numRef>
          </c:val>
          <c:extLst>
            <c:ext xmlns:c16="http://schemas.microsoft.com/office/drawing/2014/chart" uri="{C3380CC4-5D6E-409C-BE32-E72D297353CC}">
              <c16:uniqueId val="{00000003-0E03-43C7-9D2C-A9EAA2D8031F}"/>
            </c:ext>
          </c:extLst>
        </c:ser>
        <c:ser>
          <c:idx val="4"/>
          <c:order val="4"/>
          <c:tx>
            <c:strRef>
              <c:f>Sheet1!$F$1</c:f>
              <c:strCache>
                <c:ptCount val="1"/>
                <c:pt idx="0">
                  <c:v>DVD</c:v>
                </c:pt>
              </c:strCache>
            </c:strRef>
          </c:tx>
          <c:spPr>
            <a:solidFill>
              <a:schemeClr val="accent6"/>
            </a:solidFill>
            <a:ln>
              <a:noFill/>
            </a:ln>
            <a:effectLst/>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6FB-4BA1-9FC9-D90F664E8832}"/>
                </c:ext>
              </c:extLst>
            </c:dLbl>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6FB-4BA1-9FC9-D90F664E883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Sheet1!$F$2:$F$3</c:f>
              <c:numCache>
                <c:formatCode>0%</c:formatCode>
                <c:ptCount val="2"/>
                <c:pt idx="0">
                  <c:v>0.02</c:v>
                </c:pt>
                <c:pt idx="1">
                  <c:v>0.04</c:v>
                </c:pt>
              </c:numCache>
            </c:numRef>
          </c:val>
          <c:extLst>
            <c:ext xmlns:c16="http://schemas.microsoft.com/office/drawing/2014/chart" uri="{C3380CC4-5D6E-409C-BE32-E72D297353CC}">
              <c16:uniqueId val="{00000004-0E03-43C7-9D2C-A9EAA2D8031F}"/>
            </c:ext>
          </c:extLst>
        </c:ser>
        <c:ser>
          <c:idx val="5"/>
          <c:order val="5"/>
          <c:tx>
            <c:strRef>
              <c:f>Sheet1!$G$1</c:f>
              <c:strCache>
                <c:ptCount val="1"/>
                <c:pt idx="0">
                  <c:v>Online video</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16-34</c:v>
                </c:pt>
                <c:pt idx="1">
                  <c:v>ALL ADULTS</c:v>
                </c:pt>
              </c:strCache>
            </c:strRef>
          </c:cat>
          <c:val>
            <c:numRef>
              <c:f>Sheet1!$G$2:$G$3</c:f>
              <c:numCache>
                <c:formatCode>0%</c:formatCode>
                <c:ptCount val="2"/>
                <c:pt idx="0">
                  <c:v>0.56999999999999995</c:v>
                </c:pt>
                <c:pt idx="1">
                  <c:v>0.56000000000000005</c:v>
                </c:pt>
              </c:numCache>
            </c:numRef>
          </c:val>
          <c:extLst>
            <c:ext xmlns:c16="http://schemas.microsoft.com/office/drawing/2014/chart" uri="{C3380CC4-5D6E-409C-BE32-E72D297353CC}">
              <c16:uniqueId val="{00000005-0E03-43C7-9D2C-A9EAA2D8031F}"/>
            </c:ext>
          </c:extLst>
        </c:ser>
        <c:dLbls>
          <c:showLegendKey val="0"/>
          <c:showVal val="0"/>
          <c:showCatName val="0"/>
          <c:showSerName val="0"/>
          <c:showPercent val="0"/>
          <c:showBubbleSize val="0"/>
        </c:dLbls>
        <c:gapWidth val="53"/>
        <c:overlap val="100"/>
        <c:axId val="525457560"/>
        <c:axId val="525460184"/>
      </c:barChart>
      <c:catAx>
        <c:axId val="525457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525460184"/>
        <c:crosses val="autoZero"/>
        <c:auto val="1"/>
        <c:lblAlgn val="ctr"/>
        <c:lblOffset val="100"/>
        <c:noMultiLvlLbl val="0"/>
      </c:catAx>
      <c:valAx>
        <c:axId val="525460184"/>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25457560"/>
        <c:crosses val="autoZero"/>
        <c:crossBetween val="between"/>
      </c:valAx>
      <c:spPr>
        <a:noFill/>
        <a:ln>
          <a:noFill/>
        </a:ln>
        <a:effectLst/>
      </c:spPr>
    </c:plotArea>
    <c:legend>
      <c:legendPos val="b"/>
      <c:layout>
        <c:manualLayout>
          <c:xMode val="edge"/>
          <c:yMode val="edge"/>
          <c:x val="0"/>
          <c:y val="7.5611128492523941E-3"/>
          <c:w val="0.9973570681564834"/>
          <c:h val="0.30584616827616395"/>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56232213428062"/>
          <c:y val="0.10519604717883328"/>
          <c:w val="0.86405122935476153"/>
          <c:h val="0.82043428823867537"/>
        </c:manualLayout>
      </c:layout>
      <c:barChart>
        <c:barDir val="bar"/>
        <c:grouping val="stacked"/>
        <c:varyColors val="0"/>
        <c:ser>
          <c:idx val="0"/>
          <c:order val="0"/>
          <c:tx>
            <c:strRef>
              <c:f>Sheet1!$B$1</c:f>
              <c:strCache>
                <c:ptCount val="1"/>
                <c:pt idx="0">
                  <c:v>Live TV</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IN TOUCH</c:v>
                </c:pt>
                <c:pt idx="1">
                  <c:v>EXPERIENCE</c:v>
                </c:pt>
                <c:pt idx="2">
                  <c:v>COMFORT</c:v>
                </c:pt>
                <c:pt idx="3">
                  <c:v>UNWIND</c:v>
                </c:pt>
                <c:pt idx="4">
                  <c:v>INDULGE</c:v>
                </c:pt>
                <c:pt idx="5">
                  <c:v>DISTRACT</c:v>
                </c:pt>
                <c:pt idx="6">
                  <c:v>ESCAPE</c:v>
                </c:pt>
                <c:pt idx="7">
                  <c:v>DO</c:v>
                </c:pt>
              </c:strCache>
            </c:strRef>
          </c:cat>
          <c:val>
            <c:numRef>
              <c:f>Sheet1!$B$2:$B$9</c:f>
              <c:numCache>
                <c:formatCode>0%</c:formatCode>
                <c:ptCount val="8"/>
                <c:pt idx="0">
                  <c:v>0.77</c:v>
                </c:pt>
                <c:pt idx="1">
                  <c:v>0.68</c:v>
                </c:pt>
                <c:pt idx="2">
                  <c:v>0.62</c:v>
                </c:pt>
                <c:pt idx="3">
                  <c:v>0.56000000000000005</c:v>
                </c:pt>
                <c:pt idx="4">
                  <c:v>0.48</c:v>
                </c:pt>
                <c:pt idx="5">
                  <c:v>0.44</c:v>
                </c:pt>
                <c:pt idx="6">
                  <c:v>0.44</c:v>
                </c:pt>
                <c:pt idx="7">
                  <c:v>0.31</c:v>
                </c:pt>
              </c:numCache>
            </c:numRef>
          </c:val>
          <c:extLst>
            <c:ext xmlns:c16="http://schemas.microsoft.com/office/drawing/2014/chart" uri="{C3380CC4-5D6E-409C-BE32-E72D297353CC}">
              <c16:uniqueId val="{00000000-FE76-412B-92AA-89EC840741B3}"/>
            </c:ext>
          </c:extLst>
        </c:ser>
        <c:dLbls>
          <c:showLegendKey val="0"/>
          <c:showVal val="1"/>
          <c:showCatName val="0"/>
          <c:showSerName val="0"/>
          <c:showPercent val="0"/>
          <c:showBubbleSize val="0"/>
        </c:dLbls>
        <c:gapWidth val="46"/>
        <c:overlap val="100"/>
        <c:axId val="424857840"/>
        <c:axId val="424864728"/>
      </c:barChart>
      <c:catAx>
        <c:axId val="424857840"/>
        <c:scaling>
          <c:orientation val="maxMin"/>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24864728"/>
        <c:crosses val="autoZero"/>
        <c:auto val="1"/>
        <c:lblAlgn val="ctr"/>
        <c:lblOffset val="100"/>
        <c:noMultiLvlLbl val="0"/>
      </c:catAx>
      <c:valAx>
        <c:axId val="424864728"/>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24857840"/>
        <c:crosses val="autoZero"/>
        <c:crossBetween val="between"/>
      </c:valAx>
      <c:spPr>
        <a:noFill/>
        <a:ln w="25400">
          <a:noFill/>
        </a:ln>
        <a:effectLst/>
      </c:spPr>
    </c:plotArea>
    <c:legend>
      <c:legendPos val="b"/>
      <c:layout>
        <c:manualLayout>
          <c:xMode val="edge"/>
          <c:yMode val="edge"/>
          <c:x val="4.7400224482671061E-2"/>
          <c:y val="3.9731023421243503E-2"/>
          <c:w val="0.92147454468664236"/>
          <c:h val="6.1320937050544796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F46EEA-318D-4969-97E3-5905C46282D1}" type="datetimeFigureOut">
              <a:rPr lang="en-GB" smtClean="0"/>
              <a:t>25/03/2022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4DCACC-26D3-42D4-985E-6852C5409334}" type="slidenum">
              <a:rPr lang="en-GB" smtClean="0"/>
              <a:t>‹#›</a:t>
            </a:fld>
            <a:endParaRPr lang="en-GB"/>
          </a:p>
        </p:txBody>
      </p:sp>
    </p:spTree>
    <p:extLst>
      <p:ext uri="{BB962C8B-B14F-4D97-AF65-F5344CB8AC3E}">
        <p14:creationId xmlns:p14="http://schemas.microsoft.com/office/powerpoint/2010/main" val="2974948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solidFill>
                  <a:schemeClr val="bg1">
                    <a:lumMod val="50000"/>
                  </a:schemeClr>
                </a:solidFill>
              </a:rPr>
              <a:t>The Age of Television study conducted by MTM, on behalf of Thinkbox, observed there are eight need states which define our video viewing habits:</a:t>
            </a:r>
            <a:endParaRPr lang="en-GB" baseline="0" dirty="0">
              <a:solidFill>
                <a:schemeClr val="bg1">
                  <a:lumMod val="50000"/>
                </a:schemeClr>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aseline="0" dirty="0">
              <a:solidFill>
                <a:schemeClr val="bg1">
                  <a:lumMod val="50000"/>
                </a:schemeClr>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baseline="0" dirty="0">
                <a:solidFill>
                  <a:schemeClr val="bg1">
                    <a:lumMod val="50000"/>
                  </a:schemeClr>
                </a:solidFill>
              </a:rPr>
              <a:t>ESCAPE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baseline="0" dirty="0">
                <a:solidFill>
                  <a:schemeClr val="bg1">
                    <a:lumMod val="50000"/>
                  </a:schemeClr>
                </a:solidFill>
              </a:rPr>
              <a:t>EXPERIENCE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baseline="0" dirty="0">
                <a:solidFill>
                  <a:schemeClr val="bg1">
                    <a:lumMod val="50000"/>
                  </a:schemeClr>
                </a:solidFill>
              </a:rPr>
              <a:t>IN TOUCH</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baseline="0" dirty="0">
                <a:solidFill>
                  <a:schemeClr val="bg1">
                    <a:lumMod val="50000"/>
                  </a:schemeClr>
                </a:solidFill>
              </a:rPr>
              <a:t>COMFORT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baseline="0" dirty="0">
                <a:solidFill>
                  <a:schemeClr val="bg1">
                    <a:lumMod val="50000"/>
                  </a:schemeClr>
                </a:solidFill>
              </a:rPr>
              <a:t>UNWIND</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baseline="0" dirty="0">
                <a:solidFill>
                  <a:schemeClr val="bg1">
                    <a:lumMod val="50000"/>
                  </a:schemeClr>
                </a:solidFill>
              </a:rPr>
              <a:t>DISTRACT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baseline="0" dirty="0">
                <a:solidFill>
                  <a:schemeClr val="bg1">
                    <a:lumMod val="50000"/>
                  </a:schemeClr>
                </a:solidFill>
              </a:rPr>
              <a:t>DO</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baseline="0" dirty="0">
                <a:solidFill>
                  <a:schemeClr val="bg1">
                    <a:lumMod val="50000"/>
                  </a:schemeClr>
                </a:solidFill>
              </a:rPr>
              <a:t>INDULGE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aseline="0" dirty="0">
              <a:solidFill>
                <a:schemeClr val="bg1">
                  <a:lumMod val="50000"/>
                </a:schemeClr>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solidFill>
                  <a:schemeClr val="bg1">
                    <a:lumMod val="50000"/>
                  </a:schemeClr>
                </a:solidFill>
              </a:rPr>
              <a:t>The study sized these eight need states in terms of the time audiences spend meeting each one with video content.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dirty="0">
              <a:solidFill>
                <a:schemeClr val="bg1">
                  <a:lumMod val="50000"/>
                </a:schemeClr>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solidFill>
                  <a:schemeClr val="bg1">
                    <a:lumMod val="50000"/>
                  </a:schemeClr>
                </a:solidFill>
              </a:rPr>
              <a:t>We</a:t>
            </a:r>
            <a:r>
              <a:rPr lang="en-GB" baseline="0" dirty="0">
                <a:solidFill>
                  <a:schemeClr val="bg1">
                    <a:lumMod val="50000"/>
                  </a:schemeClr>
                </a:solidFill>
              </a:rPr>
              <a:t> found that the largest proportion of time spent watching videos is to satisfy the need to unwind, the need for a distraction and the need for comfort.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aseline="0" dirty="0">
              <a:solidFill>
                <a:schemeClr val="bg1">
                  <a:lumMod val="50000"/>
                </a:schemeClr>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solidFill>
                  <a:schemeClr val="bg1">
                    <a:lumMod val="50000"/>
                  </a:schemeClr>
                </a:solidFill>
              </a:rPr>
              <a:t>The role</a:t>
            </a:r>
            <a:r>
              <a:rPr lang="en-GB" baseline="0" dirty="0">
                <a:solidFill>
                  <a:schemeClr val="bg1">
                    <a:lumMod val="50000"/>
                  </a:schemeClr>
                </a:solidFill>
              </a:rPr>
              <a:t> of content and context differ across each need state, with content is particularly important for escape and experience.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aseline="0" dirty="0">
              <a:solidFill>
                <a:schemeClr val="bg1">
                  <a:lumMod val="50000"/>
                </a:schemeClr>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baseline="0" dirty="0">
                <a:solidFill>
                  <a:schemeClr val="bg1">
                    <a:lumMod val="50000"/>
                  </a:schemeClr>
                </a:solidFill>
              </a:rPr>
              <a:t>In contrast, the need to unwind is far more likely to be driven by context – such as the need to wind down after work.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aseline="0" dirty="0">
              <a:solidFill>
                <a:schemeClr val="bg1">
                  <a:lumMod val="50000"/>
                </a:schemeClr>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baseline="0" dirty="0">
                <a:solidFill>
                  <a:schemeClr val="bg1">
                    <a:lumMod val="50000"/>
                  </a:schemeClr>
                </a:solidFill>
              </a:rPr>
              <a:t>The need states also differ in terms of being personally or socially driven. For example, the need for comfort is driven by a desire to spend time with others, while the need for a distraction is more personal.</a:t>
            </a:r>
            <a:endParaRPr lang="en-GB" dirty="0">
              <a:solidFill>
                <a:schemeClr val="bg1">
                  <a:lumMod val="50000"/>
                </a:schemeClr>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dirty="0">
              <a:solidFill>
                <a:schemeClr val="bg1">
                  <a:lumMod val="50000"/>
                </a:schemeClr>
              </a:solidFill>
            </a:endParaRPr>
          </a:p>
        </p:txBody>
      </p:sp>
      <p:sp>
        <p:nvSpPr>
          <p:cNvPr id="4" name="Slide Number Placeholder 3"/>
          <p:cNvSpPr>
            <a:spLocks noGrp="1"/>
          </p:cNvSpPr>
          <p:nvPr>
            <p:ph type="sldNum" sz="quarter" idx="10"/>
          </p:nvPr>
        </p:nvSpPr>
        <p:spPr/>
        <p:txBody>
          <a:bodyPr/>
          <a:lstStyle/>
          <a:p>
            <a:pPr>
              <a:defRPr/>
            </a:pPr>
            <a:fld id="{8AB36D6F-1076-4222-B747-884388E501AC}" type="slidenum">
              <a:rPr lang="en-GB" smtClean="0"/>
              <a:pPr>
                <a:defRPr/>
              </a:pPr>
              <a:t>2</a:t>
            </a:fld>
            <a:endParaRPr lang="en-GB" dirty="0"/>
          </a:p>
        </p:txBody>
      </p:sp>
    </p:spTree>
    <p:extLst>
      <p:ext uri="{BB962C8B-B14F-4D97-AF65-F5344CB8AC3E}">
        <p14:creationId xmlns:p14="http://schemas.microsoft.com/office/powerpoint/2010/main" val="1513312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Comfort viewing mostly takes place in the evening when the main TV set provides a hub for the household to catch-up on the day and have time together – this contrasts with the more fragmented and solo viewing in families at other times of the day. Viewers are relaxed, sociable and happy.</a:t>
            </a:r>
          </a:p>
          <a:p>
            <a:pPr fontAlgn="base"/>
            <a:endParaRPr lang="en-GB" sz="1200" kern="1200" dirty="0">
              <a:solidFill>
                <a:schemeClr val="tx1"/>
              </a:solidFill>
              <a:effectLst/>
              <a:latin typeface="+mn-lt"/>
              <a:ea typeface="+mn-ea"/>
              <a:cs typeface="+mn-cs"/>
            </a:endParaRPr>
          </a:p>
          <a:p>
            <a:pPr fontAlgn="base"/>
            <a:r>
              <a:rPr lang="en-GB" sz="1200" kern="1200" dirty="0">
                <a:solidFill>
                  <a:schemeClr val="tx1"/>
                </a:solidFill>
                <a:effectLst/>
                <a:latin typeface="+mn-lt"/>
                <a:ea typeface="+mn-ea"/>
                <a:cs typeface="+mn-cs"/>
              </a:rPr>
              <a:t>Content choice is often a compromise and a secondary consideration to the household being able to spend time together. This tends to be familiar programmes, which can cater to different ages and genders – particularly accessible drama, soaps, quizzes, factual entertainment and films. </a:t>
            </a:r>
          </a:p>
          <a:p>
            <a:endParaRPr lang="en-GB" dirty="0"/>
          </a:p>
        </p:txBody>
      </p:sp>
      <p:sp>
        <p:nvSpPr>
          <p:cNvPr id="4" name="Slide Number Placeholder 3"/>
          <p:cNvSpPr>
            <a:spLocks noGrp="1"/>
          </p:cNvSpPr>
          <p:nvPr>
            <p:ph type="sldNum" sz="quarter" idx="5"/>
          </p:nvPr>
        </p:nvSpPr>
        <p:spPr/>
        <p:txBody>
          <a:bodyPr/>
          <a:lstStyle/>
          <a:p>
            <a:fld id="{164DCACC-26D3-42D4-985E-6852C5409334}" type="slidenum">
              <a:rPr lang="en-GB" smtClean="0"/>
              <a:t>12</a:t>
            </a:fld>
            <a:endParaRPr lang="en-GB"/>
          </a:p>
        </p:txBody>
      </p:sp>
    </p:spTree>
    <p:extLst>
      <p:ext uri="{BB962C8B-B14F-4D97-AF65-F5344CB8AC3E}">
        <p14:creationId xmlns:p14="http://schemas.microsoft.com/office/powerpoint/2010/main" val="3392443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Touch - 12% of total video viewing.</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 is an enduring need for people to feel aware and informed of what’s happening in the world around them and keep in touch with political, social and cultural events.</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64DCACC-26D3-42D4-985E-6852C5409334}" type="slidenum">
              <a:rPr lang="en-GB" smtClean="0"/>
              <a:t>13</a:t>
            </a:fld>
            <a:endParaRPr lang="en-GB"/>
          </a:p>
        </p:txBody>
      </p:sp>
    </p:spTree>
    <p:extLst>
      <p:ext uri="{BB962C8B-B14F-4D97-AF65-F5344CB8AC3E}">
        <p14:creationId xmlns:p14="http://schemas.microsoft.com/office/powerpoint/2010/main" val="2532656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‘In Touch’ need state has the highest degree of disparity in platform choice between the youngest and oldest age groups…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Online video has had an impact on how younger audiences keep in touch with news and current affairs. </a:t>
            </a:r>
            <a:r>
              <a:rPr lang="en-GB" sz="1200" kern="1200" dirty="0">
                <a:solidFill>
                  <a:schemeClr val="tx1"/>
                </a:solidFill>
                <a:effectLst/>
                <a:latin typeface="+mn-lt"/>
                <a:ea typeface="+mn-ea"/>
                <a:cs typeface="+mn-cs"/>
              </a:rPr>
              <a:t>Whereas for older (44+) audiences, live TV - particularly scheduled news programming - playback TV  and broadcaster VOD (for example, for documentaries) is much more prevalent. </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64DCACC-26D3-42D4-985E-6852C5409334}" type="slidenum">
              <a:rPr lang="en-GB" smtClean="0"/>
              <a:t>14</a:t>
            </a:fld>
            <a:endParaRPr lang="en-GB"/>
          </a:p>
        </p:txBody>
      </p:sp>
    </p:spTree>
    <p:extLst>
      <p:ext uri="{BB962C8B-B14F-4D97-AF65-F5344CB8AC3E}">
        <p14:creationId xmlns:p14="http://schemas.microsoft.com/office/powerpoint/2010/main" val="55055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News and current</a:t>
            </a:r>
            <a:r>
              <a:rPr lang="en-GB" sz="1200" kern="1200" baseline="0" dirty="0">
                <a:solidFill>
                  <a:schemeClr val="tx1"/>
                </a:solidFill>
                <a:effectLst/>
                <a:latin typeface="+mn-lt"/>
                <a:ea typeface="+mn-ea"/>
                <a:cs typeface="+mn-cs"/>
              </a:rPr>
              <a:t> affairs </a:t>
            </a:r>
            <a:r>
              <a:rPr lang="en-GB" sz="1200" kern="1200" dirty="0">
                <a:solidFill>
                  <a:schemeClr val="tx1"/>
                </a:solidFill>
                <a:effectLst/>
                <a:latin typeface="+mn-lt"/>
                <a:ea typeface="+mn-ea"/>
                <a:cs typeface="+mn-cs"/>
              </a:rPr>
              <a:t>are the main types of content that fulfils this need, but it can also be served by wider factual content that shines a light on the world today.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16-34 audiences, online video and social media platforms mean that audiences are continually connected in a more personalised way, allowing them to feel up to date without watching longer form programming (for example they can passively watch videos about social issues like bullying on Facebook or seek out football highlights on YouTube).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However, longform TV content does still provide a distinct role for 16-34s, particularly enabling them to immerse themselves more in topics they find interesting. In this context, broadcaster VOD is valued as a destination for relevant factual programming (e.g. documentaries which tap into current issues in an accessible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64DCACC-26D3-42D4-985E-6852C5409334}" type="slidenum">
              <a:rPr lang="en-GB" smtClean="0"/>
              <a:t>15</a:t>
            </a:fld>
            <a:endParaRPr lang="en-GB"/>
          </a:p>
        </p:txBody>
      </p:sp>
    </p:spTree>
    <p:extLst>
      <p:ext uri="{BB962C8B-B14F-4D97-AF65-F5344CB8AC3E}">
        <p14:creationId xmlns:p14="http://schemas.microsoft.com/office/powerpoint/2010/main" val="749429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Experience - 10% of total video viewing.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sz="1200" kern="1200" dirty="0">
                <a:solidFill>
                  <a:schemeClr val="tx1"/>
                </a:solidFill>
                <a:effectLst/>
                <a:latin typeface="+mn-lt"/>
                <a:ea typeface="+mn-ea"/>
                <a:cs typeface="+mn-cs"/>
              </a:rPr>
              <a:t>The need for shared experiences is enduring and live TV can still do this better than ever.</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64DCACC-26D3-42D4-985E-6852C5409334}" type="slidenum">
              <a:rPr lang="en-GB" smtClean="0"/>
              <a:t>16</a:t>
            </a:fld>
            <a:endParaRPr lang="en-GB"/>
          </a:p>
        </p:txBody>
      </p:sp>
    </p:spTree>
    <p:extLst>
      <p:ext uri="{BB962C8B-B14F-4D97-AF65-F5344CB8AC3E}">
        <p14:creationId xmlns:p14="http://schemas.microsoft.com/office/powerpoint/2010/main" val="3449397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Live TV viewing</a:t>
            </a:r>
            <a:r>
              <a:rPr lang="en-GB" sz="1200" kern="1200" baseline="0" dirty="0">
                <a:solidFill>
                  <a:schemeClr val="tx1"/>
                </a:solidFill>
                <a:effectLst/>
                <a:latin typeface="+mn-lt"/>
                <a:ea typeface="+mn-ea"/>
                <a:cs typeface="+mn-cs"/>
              </a:rPr>
              <a:t> experiences are amplified by an increasing range of additional touchpoints, which now include word of mouth</a:t>
            </a:r>
            <a:r>
              <a:rPr lang="en-GB" sz="1200" kern="1200" dirty="0">
                <a:solidFill>
                  <a:schemeClr val="tx1"/>
                </a:solidFill>
                <a:effectLst/>
                <a:latin typeface="+mn-lt"/>
                <a:ea typeface="+mn-ea"/>
                <a:cs typeface="+mn-cs"/>
              </a:rPr>
              <a:t>, social media, online video, discussion shows</a:t>
            </a:r>
            <a:r>
              <a:rPr lang="en-GB" sz="1200" kern="1200" baseline="0" dirty="0">
                <a:solidFill>
                  <a:schemeClr val="tx1"/>
                </a:solidFill>
                <a:effectLst/>
                <a:latin typeface="+mn-lt"/>
                <a:ea typeface="+mn-ea"/>
                <a:cs typeface="+mn-cs"/>
              </a:rPr>
              <a:t> and </a:t>
            </a:r>
            <a:r>
              <a:rPr lang="en-GB" sz="1200" kern="1200" dirty="0">
                <a:solidFill>
                  <a:schemeClr val="tx1"/>
                </a:solidFill>
                <a:effectLst/>
                <a:latin typeface="+mn-lt"/>
                <a:ea typeface="+mn-ea"/>
                <a:cs typeface="+mn-cs"/>
              </a:rPr>
              <a:t>podcasts. These touch points create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engagement and excitement by making audiences feel part of a mass viewing experience.</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Audiences are motivated to watch live or as close to live as possible in order to be able to join the conversation and ensure that their enjoyment isn’t ruined by spoilers.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Broadcaster and subscription video</a:t>
            </a:r>
            <a:r>
              <a:rPr lang="en-GB" sz="1200" kern="1200" baseline="0" dirty="0">
                <a:solidFill>
                  <a:schemeClr val="tx1"/>
                </a:solidFill>
                <a:effectLst/>
                <a:latin typeface="+mn-lt"/>
                <a:ea typeface="+mn-ea"/>
                <a:cs typeface="+mn-cs"/>
              </a:rPr>
              <a:t> on demand</a:t>
            </a:r>
            <a:r>
              <a:rPr lang="en-GB" sz="1200" kern="1200" dirty="0">
                <a:solidFill>
                  <a:schemeClr val="tx1"/>
                </a:solidFill>
                <a:effectLst/>
                <a:latin typeface="+mn-lt"/>
                <a:ea typeface="+mn-ea"/>
                <a:cs typeface="+mn-cs"/>
              </a:rPr>
              <a:t> platforms mean that viewers can feel part of a shared experience more flexibly, although this would tend to mean catching up quickly or watching a boxset as soon after it drops as possible – otherwise the sense and value of the shared experience diminishes.</a:t>
            </a:r>
          </a:p>
          <a:p>
            <a:endParaRPr lang="en-GB" dirty="0"/>
          </a:p>
        </p:txBody>
      </p:sp>
      <p:sp>
        <p:nvSpPr>
          <p:cNvPr id="4" name="Slide Number Placeholder 3"/>
          <p:cNvSpPr>
            <a:spLocks noGrp="1"/>
          </p:cNvSpPr>
          <p:nvPr>
            <p:ph type="sldNum" sz="quarter" idx="5"/>
          </p:nvPr>
        </p:nvSpPr>
        <p:spPr/>
        <p:txBody>
          <a:bodyPr/>
          <a:lstStyle/>
          <a:p>
            <a:fld id="{164DCACC-26D3-42D4-985E-6852C5409334}" type="slidenum">
              <a:rPr lang="en-GB" smtClean="0"/>
              <a:t>17</a:t>
            </a:fld>
            <a:endParaRPr lang="en-GB"/>
          </a:p>
        </p:txBody>
      </p:sp>
    </p:spTree>
    <p:extLst>
      <p:ext uri="{BB962C8B-B14F-4D97-AF65-F5344CB8AC3E}">
        <p14:creationId xmlns:p14="http://schemas.microsoft.com/office/powerpoint/2010/main" val="3612656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type of content watched in this need state tends to be the biggest drama and entertainment shows, as well as live sport, big soap storylines and cultural events such</a:t>
            </a:r>
            <a:r>
              <a:rPr lang="en-GB" sz="1200" kern="1200" baseline="0" dirty="0">
                <a:solidFill>
                  <a:schemeClr val="tx1"/>
                </a:solidFill>
                <a:effectLst/>
                <a:latin typeface="+mn-lt"/>
                <a:ea typeface="+mn-ea"/>
                <a:cs typeface="+mn-cs"/>
              </a:rPr>
              <a:t> as </a:t>
            </a:r>
            <a:r>
              <a:rPr lang="en-GB" sz="1200" kern="1200" dirty="0">
                <a:solidFill>
                  <a:schemeClr val="tx1"/>
                </a:solidFill>
                <a:effectLst/>
                <a:latin typeface="+mn-lt"/>
                <a:ea typeface="+mn-ea"/>
                <a:cs typeface="+mn-cs"/>
              </a:rPr>
              <a:t>music festivals. It’s content with high production values that’s typically best viewed on a big screen and has high appeal across audiences.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younger audiences, online platforms also play a role through video content that goes viral on a massive scale and enabling viewers to more flexibly watch clips and highlights from a music concert, football match or reality show.</a:t>
            </a:r>
            <a:endParaRPr lang="en-GB" dirty="0"/>
          </a:p>
        </p:txBody>
      </p:sp>
      <p:sp>
        <p:nvSpPr>
          <p:cNvPr id="4" name="Slide Number Placeholder 3"/>
          <p:cNvSpPr>
            <a:spLocks noGrp="1"/>
          </p:cNvSpPr>
          <p:nvPr>
            <p:ph type="sldNum" sz="quarter" idx="5"/>
          </p:nvPr>
        </p:nvSpPr>
        <p:spPr/>
        <p:txBody>
          <a:bodyPr/>
          <a:lstStyle/>
          <a:p>
            <a:fld id="{164DCACC-26D3-42D4-985E-6852C5409334}" type="slidenum">
              <a:rPr lang="en-GB" smtClean="0"/>
              <a:t>18</a:t>
            </a:fld>
            <a:endParaRPr lang="en-GB"/>
          </a:p>
        </p:txBody>
      </p:sp>
    </p:spTree>
    <p:extLst>
      <p:ext uri="{BB962C8B-B14F-4D97-AF65-F5344CB8AC3E}">
        <p14:creationId xmlns:p14="http://schemas.microsoft.com/office/powerpoint/2010/main" val="3959886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Indulge - 9% of total video viewing.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sz="1200" kern="1200" dirty="0">
                <a:solidFill>
                  <a:schemeClr val="tx1"/>
                </a:solidFill>
                <a:effectLst/>
                <a:latin typeface="+mn-lt"/>
                <a:ea typeface="+mn-ea"/>
                <a:cs typeface="+mn-cs"/>
              </a:rPr>
              <a:t>There’s an enduring need to consume content that reflects personal interests, but the increased choice and control offered by video platforms today - particularly YouTube, and also broadcaster and subscription VOD - now enables audiences to tailor this to their specific tastes to a much greater degree. This is something which younger audiences in particular have embraced.</a:t>
            </a:r>
          </a:p>
        </p:txBody>
      </p:sp>
      <p:sp>
        <p:nvSpPr>
          <p:cNvPr id="4" name="Slide Number Placeholder 3"/>
          <p:cNvSpPr>
            <a:spLocks noGrp="1"/>
          </p:cNvSpPr>
          <p:nvPr>
            <p:ph type="sldNum" sz="quarter" idx="5"/>
          </p:nvPr>
        </p:nvSpPr>
        <p:spPr/>
        <p:txBody>
          <a:bodyPr/>
          <a:lstStyle/>
          <a:p>
            <a:fld id="{164DCACC-26D3-42D4-985E-6852C5409334}" type="slidenum">
              <a:rPr lang="en-GB" smtClean="0"/>
              <a:t>19</a:t>
            </a:fld>
            <a:endParaRPr lang="en-GB"/>
          </a:p>
        </p:txBody>
      </p:sp>
    </p:spTree>
    <p:extLst>
      <p:ext uri="{BB962C8B-B14F-4D97-AF65-F5344CB8AC3E}">
        <p14:creationId xmlns:p14="http://schemas.microsoft.com/office/powerpoint/2010/main" val="3817528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need state is served by a mix of TV and online video, although notably this is more focused on online video and mobile, tablets, laptops etc. for under 44s and TV for older. </a:t>
            </a:r>
          </a:p>
          <a:p>
            <a:endParaRPr lang="en-GB" dirty="0"/>
          </a:p>
        </p:txBody>
      </p:sp>
      <p:sp>
        <p:nvSpPr>
          <p:cNvPr id="4" name="Slide Number Placeholder 3"/>
          <p:cNvSpPr>
            <a:spLocks noGrp="1"/>
          </p:cNvSpPr>
          <p:nvPr>
            <p:ph type="sldNum" sz="quarter" idx="5"/>
          </p:nvPr>
        </p:nvSpPr>
        <p:spPr/>
        <p:txBody>
          <a:bodyPr/>
          <a:lstStyle/>
          <a:p>
            <a:fld id="{164DCACC-26D3-42D4-985E-6852C5409334}" type="slidenum">
              <a:rPr lang="en-GB" smtClean="0"/>
              <a:t>20</a:t>
            </a:fld>
            <a:endParaRPr lang="en-GB"/>
          </a:p>
        </p:txBody>
      </p:sp>
    </p:spTree>
    <p:extLst>
      <p:ext uri="{BB962C8B-B14F-4D97-AF65-F5344CB8AC3E}">
        <p14:creationId xmlns:p14="http://schemas.microsoft.com/office/powerpoint/2010/main" val="2514643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all age groups, viewing is more likely to be alone – this is ‘my time’ and they’re engaged, relaxed and happy. </a:t>
            </a:r>
          </a:p>
          <a:p>
            <a:endParaRPr lang="en-GB" dirty="0"/>
          </a:p>
          <a:p>
            <a:r>
              <a:rPr lang="en-GB" sz="1200" kern="1200" dirty="0">
                <a:solidFill>
                  <a:schemeClr val="tx1"/>
                </a:solidFill>
                <a:effectLst/>
                <a:latin typeface="+mn-lt"/>
                <a:ea typeface="+mn-ea"/>
                <a:cs typeface="+mn-cs"/>
              </a:rPr>
              <a:t>This need state can either be about pursuing individual hobbies and passions – from history or wildlife documentaries to gaming or make-up videos – or indulging guilty pleasures, for example reality TV or looking at cute videos of puppies! </a:t>
            </a:r>
          </a:p>
          <a:p>
            <a:endParaRPr lang="en-GB" dirty="0"/>
          </a:p>
          <a:p>
            <a:pPr marL="0" marR="0" lvl="0" indent="0" algn="l" defTabSz="914400" rtl="0" eaLnBrk="1" fontAlgn="base" latinLnBrk="0" hangingPunct="1">
              <a:lnSpc>
                <a:spcPct val="100000"/>
              </a:lnSpc>
              <a:spcBef>
                <a:spcPts val="800"/>
              </a:spcBef>
              <a:spcAft>
                <a:spcPts val="800"/>
              </a:spcAft>
              <a:buClrTx/>
              <a:buSzTx/>
              <a:buFont typeface="Arial" charset="0"/>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growth of online video has meant that personal interests can now be more easily indulged. It doesn’t have to be a strong personal passion because access is easier, whereas before you had to actively search out content on websites or in books and magazines. Whilst online video is a replacement for these sources to a degree, most people previously did nothing because it required effort – it’s now much easier to have a range of interests.</a:t>
            </a:r>
          </a:p>
          <a:p>
            <a:pPr marL="0" marR="0" lvl="0" indent="0" algn="l" defTabSz="914400" rtl="0" eaLnBrk="1" fontAlgn="base" latinLnBrk="0" hangingPunct="1">
              <a:lnSpc>
                <a:spcPct val="100000"/>
              </a:lnSpc>
              <a:spcBef>
                <a:spcPts val="800"/>
              </a:spcBef>
              <a:spcAft>
                <a:spcPts val="800"/>
              </a:spcAft>
              <a:buClrTx/>
              <a:buSzTx/>
              <a:buFont typeface="Arial" charset="0"/>
              <a:buNone/>
              <a:tabLst/>
              <a:defRPr/>
            </a:pP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base" latinLnBrk="0" hangingPunct="1">
              <a:lnSpc>
                <a:spcPct val="100000"/>
              </a:lnSpc>
              <a:spcBef>
                <a:spcPts val="800"/>
              </a:spcBef>
              <a:spcAft>
                <a:spcPts val="800"/>
              </a:spcAft>
              <a:buClrTx/>
              <a:buSzTx/>
              <a:buFont typeface="Arial" charset="0"/>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Online video has also amplified what behavioural economists describe as ‘communities of interest’ – basically weird stuff! This focuses on a wide range of areas where people derive satisfaction and pleasure and which can often cater to unusual and niche personal preferences  - from spot squeezing to unboxing to joint cracking!</a:t>
            </a:r>
          </a:p>
          <a:p>
            <a:pPr marL="0" marR="0" lvl="0" indent="0" algn="l" defTabSz="914400" rtl="0" eaLnBrk="1" fontAlgn="base" latinLnBrk="0" hangingPunct="1">
              <a:lnSpc>
                <a:spcPct val="100000"/>
              </a:lnSpc>
              <a:spcBef>
                <a:spcPts val="800"/>
              </a:spcBef>
              <a:spcAft>
                <a:spcPts val="800"/>
              </a:spcAft>
              <a:buClrTx/>
              <a:buSzTx/>
              <a:buFont typeface="Arial" charset="0"/>
              <a:buNone/>
              <a:tabLst/>
              <a:defRPr/>
            </a:pP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endParaRPr lang="en-GB" dirty="0"/>
          </a:p>
        </p:txBody>
      </p:sp>
      <p:sp>
        <p:nvSpPr>
          <p:cNvPr id="4" name="Slide Number Placeholder 3"/>
          <p:cNvSpPr>
            <a:spLocks noGrp="1"/>
          </p:cNvSpPr>
          <p:nvPr>
            <p:ph type="sldNum" sz="quarter" idx="5"/>
          </p:nvPr>
        </p:nvSpPr>
        <p:spPr/>
        <p:txBody>
          <a:bodyPr/>
          <a:lstStyle/>
          <a:p>
            <a:fld id="{164DCACC-26D3-42D4-985E-6852C5409334}" type="slidenum">
              <a:rPr lang="en-GB" smtClean="0"/>
              <a:t>21</a:t>
            </a:fld>
            <a:endParaRPr lang="en-GB"/>
          </a:p>
        </p:txBody>
      </p:sp>
    </p:spTree>
    <p:extLst>
      <p:ext uri="{BB962C8B-B14F-4D97-AF65-F5344CB8AC3E}">
        <p14:creationId xmlns:p14="http://schemas.microsoft.com/office/powerpoint/2010/main" val="2065105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Unwind – 26% </a:t>
            </a:r>
            <a:r>
              <a:rPr lang="en-GB" dirty="0"/>
              <a:t>of total video viewing  .</a:t>
            </a:r>
          </a:p>
          <a:p>
            <a:endParaRPr lang="en-GB" dirty="0"/>
          </a:p>
          <a:p>
            <a:r>
              <a:rPr lang="en-GB" sz="1200" kern="1200" dirty="0">
                <a:solidFill>
                  <a:schemeClr val="tx1"/>
                </a:solidFill>
                <a:effectLst/>
                <a:latin typeface="+mn-lt"/>
                <a:ea typeface="+mn-ea"/>
                <a:cs typeface="+mn-cs"/>
              </a:rPr>
              <a:t>This need state is about watching video to relax and de-stress, through content choices that are undemanding both in terms of the viewing experience and how easily audiences can navigate to content. Viewers are often tired or low in energy, and don’t want to think too much.</a:t>
            </a:r>
          </a:p>
          <a:p>
            <a:pPr fontAlgn="base"/>
            <a:endParaRPr lang="en-GB" sz="1200" kern="1200" dirty="0">
              <a:solidFill>
                <a:schemeClr val="tx1"/>
              </a:solidFill>
              <a:effectLst/>
              <a:latin typeface="+mn-lt"/>
              <a:ea typeface="+mn-ea"/>
              <a:cs typeface="+mn-cs"/>
            </a:endParaRPr>
          </a:p>
          <a:p>
            <a:pPr fontAlgn="base"/>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64DCACC-26D3-42D4-985E-6852C5409334}" type="slidenum">
              <a:rPr lang="en-GB" smtClean="0"/>
              <a:t>4</a:t>
            </a:fld>
            <a:endParaRPr lang="en-GB"/>
          </a:p>
        </p:txBody>
      </p:sp>
    </p:spTree>
    <p:extLst>
      <p:ext uri="{BB962C8B-B14F-4D97-AF65-F5344CB8AC3E}">
        <p14:creationId xmlns:p14="http://schemas.microsoft.com/office/powerpoint/2010/main" val="941440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Escape - 7% of total video viewing.</a:t>
            </a:r>
          </a:p>
          <a:p>
            <a:endParaRPr lang="en-GB" dirty="0"/>
          </a:p>
          <a:p>
            <a:r>
              <a:rPr lang="en-GB" sz="1200" kern="1200" dirty="0">
                <a:solidFill>
                  <a:schemeClr val="tx1"/>
                </a:solidFill>
                <a:effectLst/>
                <a:latin typeface="+mn-lt"/>
                <a:ea typeface="+mn-ea"/>
                <a:cs typeface="+mn-cs"/>
              </a:rPr>
              <a:t>The escape need state is when audiences are most engaged and are looking to lose themselves in content – there’s a sense anticipation and excitement about the viewing experience.</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64DCACC-26D3-42D4-985E-6852C5409334}" type="slidenum">
              <a:rPr lang="en-GB" smtClean="0"/>
              <a:t>22</a:t>
            </a:fld>
            <a:endParaRPr lang="en-GB"/>
          </a:p>
        </p:txBody>
      </p:sp>
    </p:spTree>
    <p:extLst>
      <p:ext uri="{BB962C8B-B14F-4D97-AF65-F5344CB8AC3E}">
        <p14:creationId xmlns:p14="http://schemas.microsoft.com/office/powerpoint/2010/main" val="897341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Broadcaster video on demand is serving this need across ages. Audiences value the trusted ‘gatekeeper’ role of these broadcaster services.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Subscription on demand services,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particularly Netflix,</a:t>
            </a:r>
            <a:r>
              <a:rPr lang="en-GB" sz="1200" kern="1200" baseline="0" dirty="0">
                <a:solidFill>
                  <a:schemeClr val="tx1"/>
                </a:solidFill>
                <a:effectLst/>
                <a:latin typeface="+mn-lt"/>
                <a:ea typeface="+mn-ea"/>
                <a:cs typeface="+mn-cs"/>
              </a:rPr>
              <a:t> deliver strongly against this </a:t>
            </a:r>
            <a:r>
              <a:rPr lang="en-GB" sz="1200" kern="1200" dirty="0">
                <a:solidFill>
                  <a:schemeClr val="tx1"/>
                </a:solidFill>
                <a:effectLst/>
                <a:latin typeface="+mn-lt"/>
                <a:ea typeface="+mn-ea"/>
                <a:cs typeface="+mn-cs"/>
              </a:rPr>
              <a:t>need state. These services enable viewers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to seek out whole series to binge on and provide appealing, relevant content, particularly for younger audiences,</a:t>
            </a:r>
            <a:r>
              <a:rPr lang="en-GB" sz="1200" kern="1200" baseline="0" dirty="0">
                <a:solidFill>
                  <a:schemeClr val="tx1"/>
                </a:solidFill>
                <a:effectLst/>
                <a:latin typeface="+mn-lt"/>
                <a:ea typeface="+mn-ea"/>
                <a:cs typeface="+mn-cs"/>
              </a:rPr>
              <a:t> such as </a:t>
            </a:r>
            <a:r>
              <a:rPr lang="en-GB" sz="1200" kern="1200" dirty="0">
                <a:solidFill>
                  <a:schemeClr val="tx1"/>
                </a:solidFill>
                <a:effectLst/>
                <a:latin typeface="+mn-lt"/>
                <a:ea typeface="+mn-ea"/>
                <a:cs typeface="+mn-cs"/>
              </a:rPr>
              <a:t>Riverdale</a:t>
            </a:r>
            <a:r>
              <a:rPr lang="en-GB" sz="1200" kern="1200" baseline="0" dirty="0">
                <a:solidFill>
                  <a:schemeClr val="tx1"/>
                </a:solidFill>
                <a:effectLst/>
                <a:latin typeface="+mn-lt"/>
                <a:ea typeface="+mn-ea"/>
                <a:cs typeface="+mn-cs"/>
              </a:rPr>
              <a:t> and</a:t>
            </a:r>
            <a:r>
              <a:rPr lang="en-GB" sz="1200" kern="1200" dirty="0">
                <a:solidFill>
                  <a:schemeClr val="tx1"/>
                </a:solidFill>
                <a:effectLst/>
                <a:latin typeface="+mn-lt"/>
                <a:ea typeface="+mn-ea"/>
                <a:cs typeface="+mn-cs"/>
              </a:rPr>
              <a:t> Orange Is the New Black.</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Specific platform choice is determined by the availability of content,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which can push certain services to top of choice hierarchy until a series is completed. This means that engagement with services like Netflix can by erratic or cyclical - becoming first choice when viewers are into a series, but then falling back down the hierarchy when they’ve finished.</a:t>
            </a:r>
          </a:p>
          <a:p>
            <a:endParaRPr lang="en-GB"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64DCACC-26D3-42D4-985E-6852C5409334}" type="slidenum">
              <a:rPr lang="en-GB" smtClean="0"/>
              <a:t>23</a:t>
            </a:fld>
            <a:endParaRPr lang="en-GB"/>
          </a:p>
        </p:txBody>
      </p:sp>
    </p:spTree>
    <p:extLst>
      <p:ext uri="{BB962C8B-B14F-4D97-AF65-F5344CB8AC3E}">
        <p14:creationId xmlns:p14="http://schemas.microsoft.com/office/powerpoint/2010/main" val="1359315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Content is heavily focused on drama, but can</a:t>
            </a:r>
            <a:r>
              <a:rPr lang="en-GB" sz="1200" kern="1200" baseline="0" dirty="0">
                <a:solidFill>
                  <a:schemeClr val="tx1"/>
                </a:solidFill>
                <a:effectLst/>
                <a:latin typeface="+mn-lt"/>
                <a:ea typeface="+mn-ea"/>
                <a:cs typeface="+mn-cs"/>
              </a:rPr>
              <a:t> also include </a:t>
            </a:r>
            <a:r>
              <a:rPr lang="en-GB" sz="1200" kern="1200" dirty="0">
                <a:solidFill>
                  <a:schemeClr val="tx1"/>
                </a:solidFill>
                <a:effectLst/>
                <a:latin typeface="+mn-lt"/>
                <a:ea typeface="+mn-ea"/>
                <a:cs typeface="+mn-cs"/>
              </a:rPr>
              <a:t>films and documentaries, and is characterised by high production values, high proﬁle talent and involving storylines.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can be newer or older series – being of the moment is less of a factor here, it’s more about personal engagement and appeal. The volume of content and the flexibility of viewing are also important,</a:t>
            </a:r>
            <a:r>
              <a:rPr lang="en-GB" sz="1200" kern="1200" baseline="0" dirty="0">
                <a:solidFill>
                  <a:schemeClr val="tx1"/>
                </a:solidFill>
                <a:effectLst/>
                <a:latin typeface="+mn-lt"/>
                <a:ea typeface="+mn-ea"/>
                <a:cs typeface="+mn-cs"/>
              </a:rPr>
              <a:t> which is where boxsets come into play.</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64DCACC-26D3-42D4-985E-6852C5409334}" type="slidenum">
              <a:rPr lang="en-GB" smtClean="0"/>
              <a:t>24</a:t>
            </a:fld>
            <a:endParaRPr lang="en-GB"/>
          </a:p>
        </p:txBody>
      </p:sp>
    </p:spTree>
    <p:extLst>
      <p:ext uri="{BB962C8B-B14F-4D97-AF65-F5344CB8AC3E}">
        <p14:creationId xmlns:p14="http://schemas.microsoft.com/office/powerpoint/2010/main" val="1947211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Do - 2% of total video viewing.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need to find useful information that can be practically applied to any area of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sz="1200" kern="1200" dirty="0">
                <a:solidFill>
                  <a:schemeClr val="tx1"/>
                </a:solidFill>
                <a:effectLst/>
                <a:latin typeface="+mn-lt"/>
                <a:ea typeface="+mn-ea"/>
                <a:cs typeface="+mn-cs"/>
              </a:rPr>
              <a:t>The availability and accessibility of online video providing information and guidance to help with any task – particularly on YouTube - means that it now provides a more functional role for audiences.</a:t>
            </a:r>
          </a:p>
          <a:p>
            <a:endParaRPr lang="en-GB" dirty="0"/>
          </a:p>
        </p:txBody>
      </p:sp>
      <p:sp>
        <p:nvSpPr>
          <p:cNvPr id="4" name="Slide Number Placeholder 3"/>
          <p:cNvSpPr>
            <a:spLocks noGrp="1"/>
          </p:cNvSpPr>
          <p:nvPr>
            <p:ph type="sldNum" sz="quarter" idx="10"/>
          </p:nvPr>
        </p:nvSpPr>
        <p:spPr/>
        <p:txBody>
          <a:bodyPr/>
          <a:lstStyle/>
          <a:p>
            <a:fld id="{164DCACC-26D3-42D4-985E-6852C5409334}" type="slidenum">
              <a:rPr lang="en-GB" smtClean="0"/>
              <a:t>25</a:t>
            </a:fld>
            <a:endParaRPr lang="en-GB"/>
          </a:p>
        </p:txBody>
      </p:sp>
    </p:spTree>
    <p:extLst>
      <p:ext uri="{BB962C8B-B14F-4D97-AF65-F5344CB8AC3E}">
        <p14:creationId xmlns:p14="http://schemas.microsoft.com/office/powerpoint/2010/main" val="3471707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‘Do’ need state is most heavily focused on online video across all audiences (accounting for over half of all viewing), although TV programmes can still be seen as providing practical guidance – for example in areas like food and DIY.</a:t>
            </a:r>
          </a:p>
        </p:txBody>
      </p:sp>
      <p:sp>
        <p:nvSpPr>
          <p:cNvPr id="4" name="Slide Number Placeholder 3"/>
          <p:cNvSpPr>
            <a:spLocks noGrp="1"/>
          </p:cNvSpPr>
          <p:nvPr>
            <p:ph type="sldNum" sz="quarter" idx="5"/>
          </p:nvPr>
        </p:nvSpPr>
        <p:spPr/>
        <p:txBody>
          <a:bodyPr/>
          <a:lstStyle/>
          <a:p>
            <a:fld id="{164DCACC-26D3-42D4-985E-6852C5409334}" type="slidenum">
              <a:rPr lang="en-GB" smtClean="0"/>
              <a:t>26</a:t>
            </a:fld>
            <a:endParaRPr lang="en-GB"/>
          </a:p>
        </p:txBody>
      </p:sp>
    </p:spTree>
    <p:extLst>
      <p:ext uri="{BB962C8B-B14F-4D97-AF65-F5344CB8AC3E}">
        <p14:creationId xmlns:p14="http://schemas.microsoft.com/office/powerpoint/2010/main" val="996944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Content focuses on instructional and ‘how-to’ videos covering a huge variety of everyday tasks - from changing a tyre to doing a sit-up to following a recipe to help with coursework.</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Unlike with other online video consumption, channel subscriptions and personalised recommendations are less relevant, as users are task focused and goal-orientated. Whether searching on YouTube or through a general internet search, they’ll click on the most relevant looking video and production values are much less important.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Whilst TV can fulfil this need, other information sources such as reference books, instruction manuals and cookbooks have mostly been replaced by online video.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nature of TV shows that provide more practical information have also evolved, with more hybrid formats and focus on entertainment (e.g. Great British Bake Off or Travel Man). This is reflected in the research finding that when TV is delivering on the ‘do’ need state it tends to be secondary and in addition to another need being served, rather than the primary motivation for viewing. </a:t>
            </a:r>
          </a:p>
        </p:txBody>
      </p:sp>
      <p:sp>
        <p:nvSpPr>
          <p:cNvPr id="4" name="Slide Number Placeholder 3"/>
          <p:cNvSpPr>
            <a:spLocks noGrp="1"/>
          </p:cNvSpPr>
          <p:nvPr>
            <p:ph type="sldNum" sz="quarter" idx="10"/>
          </p:nvPr>
        </p:nvSpPr>
        <p:spPr/>
        <p:txBody>
          <a:bodyPr/>
          <a:lstStyle/>
          <a:p>
            <a:fld id="{164DCACC-26D3-42D4-985E-6852C5409334}" type="slidenum">
              <a:rPr lang="en-GB" smtClean="0"/>
              <a:t>27</a:t>
            </a:fld>
            <a:endParaRPr lang="en-GB"/>
          </a:p>
        </p:txBody>
      </p:sp>
    </p:spTree>
    <p:extLst>
      <p:ext uri="{BB962C8B-B14F-4D97-AF65-F5344CB8AC3E}">
        <p14:creationId xmlns:p14="http://schemas.microsoft.com/office/powerpoint/2010/main" val="2651219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This study showed </a:t>
            </a:r>
            <a:r>
              <a:rPr lang="en-GB" sz="1200" kern="1200" baseline="0" dirty="0">
                <a:solidFill>
                  <a:schemeClr val="tx1"/>
                </a:solidFill>
                <a:effectLst/>
                <a:latin typeface="+mn-lt"/>
                <a:ea typeface="+mn-ea"/>
                <a:cs typeface="+mn-cs"/>
              </a:rPr>
              <a:t>that live TV delivers across the widest range of need states, particularly in terms of helping people stay in touch, or spend time together.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baseline="0" dirty="0">
                <a:solidFill>
                  <a:schemeClr val="tx1"/>
                </a:solidFill>
                <a:effectLst/>
                <a:latin typeface="+mn-lt"/>
                <a:ea typeface="+mn-ea"/>
                <a:cs typeface="+mn-cs"/>
              </a:rPr>
              <a:t>Live TV also excels at providing a mass shared viewing experience, with more than two thirds of time spent in the experience need state being served by live TV</a:t>
            </a:r>
          </a:p>
        </p:txBody>
      </p:sp>
      <p:sp>
        <p:nvSpPr>
          <p:cNvPr id="4" name="Slide Number Placeholder 3"/>
          <p:cNvSpPr>
            <a:spLocks noGrp="1"/>
          </p:cNvSpPr>
          <p:nvPr>
            <p:ph type="sldNum" sz="quarter" idx="5"/>
          </p:nvPr>
        </p:nvSpPr>
        <p:spPr/>
        <p:txBody>
          <a:bodyPr/>
          <a:lstStyle/>
          <a:p>
            <a:fld id="{164DCACC-26D3-42D4-985E-6852C5409334}" type="slidenum">
              <a:rPr lang="en-GB" smtClean="0"/>
              <a:t>29</a:t>
            </a:fld>
            <a:endParaRPr lang="en-GB"/>
          </a:p>
        </p:txBody>
      </p:sp>
    </p:spTree>
    <p:extLst>
      <p:ext uri="{BB962C8B-B14F-4D97-AF65-F5344CB8AC3E}">
        <p14:creationId xmlns:p14="http://schemas.microsoft.com/office/powerpoint/2010/main" val="23198654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On</a:t>
            </a:r>
            <a:r>
              <a:rPr lang="en-GB" sz="1200" kern="1200" baseline="0" dirty="0">
                <a:solidFill>
                  <a:schemeClr val="tx1"/>
                </a:solidFill>
                <a:effectLst/>
                <a:latin typeface="+mn-lt"/>
                <a:ea typeface="+mn-ea"/>
                <a:cs typeface="+mn-cs"/>
              </a:rPr>
              <a:t>-demand video – from subscription services and British broadcasters – plays a significant role when it comes to helping audiences escape by immersing themselves in content.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baseline="0" dirty="0">
                <a:solidFill>
                  <a:schemeClr val="tx1"/>
                </a:solidFill>
                <a:effectLst/>
                <a:latin typeface="+mn-lt"/>
                <a:ea typeface="+mn-ea"/>
                <a:cs typeface="+mn-cs"/>
              </a:rPr>
              <a:t>Collectively, around a third of time spent in the escape need state is with playback TV, broadcaster or subscription on demand.</a:t>
            </a:r>
          </a:p>
          <a:p>
            <a:endParaRPr lang="en-GB" dirty="0"/>
          </a:p>
        </p:txBody>
      </p:sp>
      <p:sp>
        <p:nvSpPr>
          <p:cNvPr id="4" name="Slide Number Placeholder 3"/>
          <p:cNvSpPr>
            <a:spLocks noGrp="1"/>
          </p:cNvSpPr>
          <p:nvPr>
            <p:ph type="sldNum" sz="quarter" idx="5"/>
          </p:nvPr>
        </p:nvSpPr>
        <p:spPr/>
        <p:txBody>
          <a:bodyPr/>
          <a:lstStyle/>
          <a:p>
            <a:fld id="{164DCACC-26D3-42D4-985E-6852C5409334}" type="slidenum">
              <a:rPr lang="en-GB" smtClean="0"/>
              <a:t>30</a:t>
            </a:fld>
            <a:endParaRPr lang="en-GB"/>
          </a:p>
        </p:txBody>
      </p:sp>
    </p:spTree>
    <p:extLst>
      <p:ext uri="{BB962C8B-B14F-4D97-AF65-F5344CB8AC3E}">
        <p14:creationId xmlns:p14="http://schemas.microsoft.com/office/powerpoint/2010/main" val="1820033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We </a:t>
            </a:r>
            <a:r>
              <a:rPr lang="en-GB" sz="1200" kern="1200" baseline="0" dirty="0">
                <a:solidFill>
                  <a:schemeClr val="tx1"/>
                </a:solidFill>
                <a:effectLst/>
                <a:latin typeface="+mn-lt"/>
                <a:ea typeface="+mn-ea"/>
                <a:cs typeface="+mn-cs"/>
              </a:rPr>
              <a:t>observed the role of online platforms when it comes to delivering against the need for distraction or useful information.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baseline="0" dirty="0">
                <a:solidFill>
                  <a:schemeClr val="tx1"/>
                </a:solidFill>
                <a:effectLst/>
                <a:latin typeface="+mn-lt"/>
                <a:ea typeface="+mn-ea"/>
                <a:cs typeface="+mn-cs"/>
              </a:rPr>
              <a:t>When audiences want practical information from video, they are most likely to turn to online platforms – more than half of the time spent in the ‘do’ need state is with online services like YouTube.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64DCACC-26D3-42D4-985E-6852C5409334}" type="slidenum">
              <a:rPr lang="en-GB" smtClean="0"/>
              <a:t>31</a:t>
            </a:fld>
            <a:endParaRPr lang="en-GB"/>
          </a:p>
        </p:txBody>
      </p:sp>
    </p:spTree>
    <p:extLst>
      <p:ext uri="{BB962C8B-B14F-4D97-AF65-F5344CB8AC3E}">
        <p14:creationId xmlns:p14="http://schemas.microsoft.com/office/powerpoint/2010/main" val="41903031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solidFill>
                  <a:schemeClr val="bg1">
                    <a:lumMod val="50000"/>
                  </a:schemeClr>
                </a:solidFill>
              </a:rPr>
              <a:t>Whilst many needs are consistent across life stage the need for distraction which is heavily served by online video, declines with age.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dirty="0">
              <a:solidFill>
                <a:schemeClr val="bg1">
                  <a:lumMod val="50000"/>
                </a:schemeClr>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solidFill>
                  <a:schemeClr val="bg1">
                    <a:lumMod val="50000"/>
                  </a:schemeClr>
                </a:solidFill>
              </a:rPr>
              <a:t>In contrast the need to stay ‘In touch’ through news and current affairs, which is served by online video for younger audiences and TV for older audiences, increases.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dirty="0">
              <a:solidFill>
                <a:schemeClr val="bg1">
                  <a:lumMod val="50000"/>
                </a:schemeClr>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solidFill>
                  <a:schemeClr val="bg1">
                    <a:lumMod val="50000"/>
                  </a:schemeClr>
                </a:solidFill>
              </a:rPr>
              <a:t>Whilst we would anticipate that some of the cohort behaviours of younger audiences will endure as they age – for example, video consumed on mobiles playing a significant role in their news consumption - there’s also evidence that life-stage related factors will impact on future behaviour.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dirty="0">
              <a:solidFill>
                <a:schemeClr val="bg1">
                  <a:lumMod val="50000"/>
                </a:schemeClr>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Base: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16-24 (908), 25-34 (1082), 35-44 (996), 45-54 (919), 55-64 (898), 65+ (907)</a:t>
            </a:r>
            <a:endParaRPr lang="en-GB" dirty="0">
              <a:solidFill>
                <a:schemeClr val="bg1">
                  <a:lumMod val="50000"/>
                </a:schemeClr>
              </a:solidFill>
            </a:endParaRPr>
          </a:p>
        </p:txBody>
      </p:sp>
      <p:sp>
        <p:nvSpPr>
          <p:cNvPr id="4" name="Slide Number Placeholder 3"/>
          <p:cNvSpPr>
            <a:spLocks noGrp="1"/>
          </p:cNvSpPr>
          <p:nvPr>
            <p:ph type="sldNum" sz="quarter" idx="5"/>
          </p:nvPr>
        </p:nvSpPr>
        <p:spPr/>
        <p:txBody>
          <a:bodyPr/>
          <a:lstStyle/>
          <a:p>
            <a:fld id="{164DCACC-26D3-42D4-985E-6852C5409334}" type="slidenum">
              <a:rPr lang="en-GB" smtClean="0"/>
              <a:t>32</a:t>
            </a:fld>
            <a:endParaRPr lang="en-GB"/>
          </a:p>
        </p:txBody>
      </p:sp>
    </p:spTree>
    <p:extLst>
      <p:ext uri="{BB962C8B-B14F-4D97-AF65-F5344CB8AC3E}">
        <p14:creationId xmlns:p14="http://schemas.microsoft.com/office/powerpoint/2010/main" val="3484110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Live TV still makes up over half of all viewing for this need state – through familiar routines and trusted channel brands it provides shortcuts and requires the least ‘effort’ – but playback TV, broadcaster VOD and subscription VOD now play more of a role, particularly for 16-34s (for example, watching Friends on Netflix).</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Online video can also fulfil this need for 16-34s, who go to YouTube and Facebook to wind down – particularly funny videos, music, TV clips and personal interests like gaming. These platforms enable younger audiences to passively browse and view content in an undemanding way.</a:t>
            </a:r>
          </a:p>
          <a:p>
            <a:endParaRPr lang="en-GB" dirty="0"/>
          </a:p>
        </p:txBody>
      </p:sp>
      <p:sp>
        <p:nvSpPr>
          <p:cNvPr id="4" name="Slide Number Placeholder 3"/>
          <p:cNvSpPr>
            <a:spLocks noGrp="1"/>
          </p:cNvSpPr>
          <p:nvPr>
            <p:ph type="sldNum" sz="quarter" idx="5"/>
          </p:nvPr>
        </p:nvSpPr>
        <p:spPr/>
        <p:txBody>
          <a:bodyPr/>
          <a:lstStyle/>
          <a:p>
            <a:fld id="{164DCACC-26D3-42D4-985E-6852C5409334}" type="slidenum">
              <a:rPr lang="en-GB" smtClean="0"/>
              <a:t>5</a:t>
            </a:fld>
            <a:endParaRPr lang="en-GB"/>
          </a:p>
        </p:txBody>
      </p:sp>
    </p:spTree>
    <p:extLst>
      <p:ext uri="{BB962C8B-B14F-4D97-AF65-F5344CB8AC3E}">
        <p14:creationId xmlns:p14="http://schemas.microsoft.com/office/powerpoint/2010/main" val="407237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kern="1200" dirty="0">
                <a:solidFill>
                  <a:schemeClr val="tx1"/>
                </a:solidFill>
                <a:effectLst/>
                <a:latin typeface="+mn-lt"/>
                <a:ea typeface="+mn-ea"/>
                <a:cs typeface="+mn-cs"/>
              </a:rPr>
              <a:t>Because it’s more comfortable and relaxing, there’s a preference for unwinding on the sofa in front of the main TV – this was evident even amongst 16-24 audiences, who’ll go to their bedroom because they don’t have control of the remote, but would rather watch on TV if they had the choice – and across all audiences it’s more likely to be solo viewing (for example after work or college or later in the evening).</a:t>
            </a:r>
          </a:p>
          <a:p>
            <a:pPr fontAlgn="base"/>
            <a:endParaRPr lang="en-GB" sz="1200" kern="1200" dirty="0">
              <a:solidFill>
                <a:schemeClr val="tx1"/>
              </a:solidFill>
              <a:effectLst/>
              <a:latin typeface="+mn-lt"/>
              <a:ea typeface="+mn-ea"/>
              <a:cs typeface="+mn-cs"/>
            </a:endParaRPr>
          </a:p>
          <a:p>
            <a:pPr fontAlgn="base"/>
            <a:r>
              <a:rPr lang="en-GB" sz="1200" kern="1200" dirty="0">
                <a:solidFill>
                  <a:schemeClr val="tx1"/>
                </a:solidFill>
                <a:effectLst/>
                <a:latin typeface="+mn-lt"/>
                <a:ea typeface="+mn-ea"/>
                <a:cs typeface="+mn-cs"/>
              </a:rPr>
              <a:t>Content choices are typically familiar programmes, which lighten your mood – especially comedy, light factual entertainment and familiar drama. This can often be episodes they’ve seen before and this can actually be a preference for this need state.</a:t>
            </a:r>
          </a:p>
          <a:p>
            <a:endParaRPr lang="en-GB" dirty="0"/>
          </a:p>
        </p:txBody>
      </p:sp>
      <p:sp>
        <p:nvSpPr>
          <p:cNvPr id="4" name="Slide Number Placeholder 3"/>
          <p:cNvSpPr>
            <a:spLocks noGrp="1"/>
          </p:cNvSpPr>
          <p:nvPr>
            <p:ph type="sldNum" sz="quarter" idx="5"/>
          </p:nvPr>
        </p:nvSpPr>
        <p:spPr/>
        <p:txBody>
          <a:bodyPr/>
          <a:lstStyle/>
          <a:p>
            <a:fld id="{164DCACC-26D3-42D4-985E-6852C5409334}" type="slidenum">
              <a:rPr lang="en-GB" smtClean="0"/>
              <a:t>6</a:t>
            </a:fld>
            <a:endParaRPr lang="en-GB"/>
          </a:p>
        </p:txBody>
      </p:sp>
    </p:spTree>
    <p:extLst>
      <p:ext uri="{BB962C8B-B14F-4D97-AF65-F5344CB8AC3E}">
        <p14:creationId xmlns:p14="http://schemas.microsoft.com/office/powerpoint/2010/main" val="414992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Distract - 18% of total video viewing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fontAlgn="base"/>
            <a:r>
              <a:rPr lang="en-GB" sz="1200" kern="1200" dirty="0">
                <a:solidFill>
                  <a:schemeClr val="tx1"/>
                </a:solidFill>
                <a:effectLst/>
                <a:latin typeface="+mn-lt"/>
                <a:ea typeface="+mn-ea"/>
                <a:cs typeface="+mn-cs"/>
              </a:rPr>
              <a:t>Video provides instant gratification when people want to fill time or have a brief distraction from what they’re doing and this can apply across a wide range of situations (examples from our respondents included waiting for your partner to come out of the shower in the morning, commuting, taking a break from work, waiting for the Xbox to load, waiting for a TV show to start etc).</a:t>
            </a:r>
          </a:p>
          <a:p>
            <a:pPr fontAlgn="base"/>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64DCACC-26D3-42D4-985E-6852C5409334}" type="slidenum">
              <a:rPr lang="en-GB" smtClean="0"/>
              <a:t>7</a:t>
            </a:fld>
            <a:endParaRPr lang="en-GB"/>
          </a:p>
        </p:txBody>
      </p:sp>
    </p:spTree>
    <p:extLst>
      <p:ext uri="{BB962C8B-B14F-4D97-AF65-F5344CB8AC3E}">
        <p14:creationId xmlns:p14="http://schemas.microsoft.com/office/powerpoint/2010/main" val="3788273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entury Gothic" panose="020B0502020202020204" pitchFamily="34" charset="0"/>
              </a:rPr>
              <a:t>With the proliferation of smartphones, distraction is now at the end of our fingertips and online video is one of a number of ways that this is fulfilled – alongside mobile gaming, browsing social media, looking at news websites etc.</a:t>
            </a:r>
          </a:p>
          <a:p>
            <a:endParaRPr lang="en-GB" dirty="0"/>
          </a:p>
          <a:p>
            <a:pPr fontAlgn="base"/>
            <a:r>
              <a:rPr lang="en-GB" sz="1200" kern="1200" dirty="0">
                <a:solidFill>
                  <a:schemeClr val="tx1"/>
                </a:solidFill>
                <a:effectLst/>
                <a:latin typeface="+mn-lt"/>
                <a:ea typeface="+mn-ea"/>
                <a:cs typeface="+mn-cs"/>
              </a:rPr>
              <a:t>Although TV can be a destination for distraction, video content on YouTube and Facebook has more of a role here compared to other need states. This is often consumed in shorter sessions, with the choice of platform partly dependent on context and available time (for example, scrolling on Facebook to fill two minutes compared to taking a ten minute break to watch videos on YouTube). </a:t>
            </a:r>
          </a:p>
          <a:p>
            <a:pPr fontAlgn="base"/>
            <a:endParaRPr lang="en-GB"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Whilst online video plays a significant role in fulfilling this need across all audiences, 16-24s have more time to kill and are more reliant on YouTube, Facebook and other online video platforms to do this. In contrast, for 55+ audiences, distraction still primarily comes from TV.</a:t>
            </a:r>
          </a:p>
          <a:p>
            <a:pPr fontAlgn="base"/>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64DCACC-26D3-42D4-985E-6852C5409334}" type="slidenum">
              <a:rPr lang="en-GB" smtClean="0"/>
              <a:t>8</a:t>
            </a:fld>
            <a:endParaRPr lang="en-GB"/>
          </a:p>
        </p:txBody>
      </p:sp>
    </p:spTree>
    <p:extLst>
      <p:ext uri="{BB962C8B-B14F-4D97-AF65-F5344CB8AC3E}">
        <p14:creationId xmlns:p14="http://schemas.microsoft.com/office/powerpoint/2010/main" val="1975297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the distract need state viewers are often looking to lighten their mood or put a smile on their face.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Online video content will typically be shorter videos informed by the personal tastes and interests of users – e.g. funny or inspiring videos, TV / film clips, sports highlights, trailers, music videos etc.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i="0" kern="1200" dirty="0">
                <a:solidFill>
                  <a:schemeClr val="tx1"/>
                </a:solidFill>
                <a:effectLst/>
                <a:latin typeface="+mn-lt"/>
                <a:ea typeface="+mn-ea"/>
                <a:cs typeface="+mn-cs"/>
              </a:rPr>
              <a:t>Consumption skews more towards afternoon than other needs, indicating that this is a time of day when distraction is needed.</a:t>
            </a:r>
          </a:p>
          <a:p>
            <a:endParaRPr lang="en-GB" dirty="0"/>
          </a:p>
        </p:txBody>
      </p:sp>
      <p:sp>
        <p:nvSpPr>
          <p:cNvPr id="4" name="Slide Number Placeholder 3"/>
          <p:cNvSpPr>
            <a:spLocks noGrp="1"/>
          </p:cNvSpPr>
          <p:nvPr>
            <p:ph type="sldNum" sz="quarter" idx="5"/>
          </p:nvPr>
        </p:nvSpPr>
        <p:spPr/>
        <p:txBody>
          <a:bodyPr/>
          <a:lstStyle/>
          <a:p>
            <a:fld id="{164DCACC-26D3-42D4-985E-6852C5409334}" type="slidenum">
              <a:rPr lang="en-GB" smtClean="0"/>
              <a:t>9</a:t>
            </a:fld>
            <a:endParaRPr lang="en-GB"/>
          </a:p>
        </p:txBody>
      </p:sp>
    </p:spTree>
    <p:extLst>
      <p:ext uri="{BB962C8B-B14F-4D97-AF65-F5344CB8AC3E}">
        <p14:creationId xmlns:p14="http://schemas.microsoft.com/office/powerpoint/2010/main" val="3282303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Comfort - 16% of total video viewing.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fontAlgn="base"/>
            <a:r>
              <a:rPr lang="en-GB" sz="1200" kern="1200" dirty="0">
                <a:solidFill>
                  <a:schemeClr val="tx1"/>
                </a:solidFill>
                <a:effectLst/>
                <a:latin typeface="+mn-lt"/>
                <a:ea typeface="+mn-ea"/>
                <a:cs typeface="+mn-cs"/>
              </a:rPr>
              <a:t>Comfort is an enduring video need state which was first identified in the 2013 Thinkbox study. It reflects the highly valued need for shared time together in households.</a:t>
            </a:r>
          </a:p>
          <a:p>
            <a:pPr fontAlgn="base"/>
            <a:endParaRPr lang="en-GB"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Comfort need state is relevant across all life stages – whether couples sitting down together or valued family time. </a:t>
            </a:r>
          </a:p>
          <a:p>
            <a:pPr fontAlgn="base"/>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64DCACC-26D3-42D4-985E-6852C5409334}" type="slidenum">
              <a:rPr lang="en-GB" smtClean="0"/>
              <a:t>10</a:t>
            </a:fld>
            <a:endParaRPr lang="en-GB"/>
          </a:p>
        </p:txBody>
      </p:sp>
    </p:spTree>
    <p:extLst>
      <p:ext uri="{BB962C8B-B14F-4D97-AF65-F5344CB8AC3E}">
        <p14:creationId xmlns:p14="http://schemas.microsoft.com/office/powerpoint/2010/main" val="1623294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Live TV is still a primary destination for this type of viewing (making up almost 2/3 of video consumption) and guided by familiarity and routine – although broadcaster VOD, playback TV and subscription VOD (particularly films) now provide more options and flexibility to households.</a:t>
            </a:r>
          </a:p>
          <a:p>
            <a:endParaRPr lang="en-GB" dirty="0"/>
          </a:p>
        </p:txBody>
      </p:sp>
      <p:sp>
        <p:nvSpPr>
          <p:cNvPr id="4" name="Slide Number Placeholder 3"/>
          <p:cNvSpPr>
            <a:spLocks noGrp="1"/>
          </p:cNvSpPr>
          <p:nvPr>
            <p:ph type="sldNum" sz="quarter" idx="5"/>
          </p:nvPr>
        </p:nvSpPr>
        <p:spPr/>
        <p:txBody>
          <a:bodyPr/>
          <a:lstStyle/>
          <a:p>
            <a:fld id="{164DCACC-26D3-42D4-985E-6852C5409334}" type="slidenum">
              <a:rPr lang="en-GB" smtClean="0"/>
              <a:t>11</a:t>
            </a:fld>
            <a:endParaRPr lang="en-GB"/>
          </a:p>
        </p:txBody>
      </p:sp>
    </p:spTree>
    <p:extLst>
      <p:ext uri="{BB962C8B-B14F-4D97-AF65-F5344CB8AC3E}">
        <p14:creationId xmlns:p14="http://schemas.microsoft.com/office/powerpoint/2010/main" val="13515444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25/03/2022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92496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25/03/2022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33224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25/03/2022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66852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25/03/2022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84659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25/03/2022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82423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25/03/2022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85716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25/03/2022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35755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25/03/2022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1016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25/03/2022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19122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25/03/2022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30389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25/03/2022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92310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25/03/2022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77527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25/03/2022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99297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25/03/2022</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331130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25/03/2022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8097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25/03/2022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62777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25/03/2022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80769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25/03/2022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55972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25/03/2022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55343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25/03/2022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078402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25/03/2022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953001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25/03/2022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29670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25/03/2022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33626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sp>
        <p:nvSpPr>
          <p:cNvPr id="2" name="Title 1"/>
          <p:cNvSpPr>
            <a:spLocks noGrp="1"/>
          </p:cNvSpPr>
          <p:nvPr>
            <p:ph type="ctrTitle"/>
          </p:nvPr>
        </p:nvSpPr>
        <p:spPr>
          <a:xfrm>
            <a:off x="576648" y="804344"/>
            <a:ext cx="3887171" cy="2112000"/>
          </a:xfrm>
        </p:spPr>
        <p:txBody>
          <a:bodyPr anchor="t">
            <a:normAutofit/>
          </a:bodyPr>
          <a:lstStyle>
            <a:lvl1pPr algn="l">
              <a:defRPr sz="37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9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dirty="0"/>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25/03/2022</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4" name="Straight Connector 13"/>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6" name="Straight Connector 15"/>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1803018"/>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25/03/2022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470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25/03/2022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5714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25/03/2022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834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25/03/2022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66862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25/03/2022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212192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25/03/2022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327076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25/03/2022</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36110460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6.jpg"/><Relationship Id="rId11" Type="http://schemas.openxmlformats.org/officeDocument/2006/relationships/image" Target="../media/image41.jpg"/><Relationship Id="rId5" Type="http://schemas.openxmlformats.org/officeDocument/2006/relationships/image" Target="../media/image35.png"/><Relationship Id="rId10" Type="http://schemas.openxmlformats.org/officeDocument/2006/relationships/image" Target="../media/image40.jpg"/><Relationship Id="rId4" Type="http://schemas.openxmlformats.org/officeDocument/2006/relationships/image" Target="../media/image34.png"/><Relationship Id="rId9" Type="http://schemas.openxmlformats.org/officeDocument/2006/relationships/image" Target="../media/image39.jp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46.jpg"/><Relationship Id="rId13" Type="http://schemas.openxmlformats.org/officeDocument/2006/relationships/image" Target="../media/image50.png"/><Relationship Id="rId3" Type="http://schemas.openxmlformats.org/officeDocument/2006/relationships/image" Target="../media/image42.jpg"/><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4.jpg"/><Relationship Id="rId11" Type="http://schemas.openxmlformats.org/officeDocument/2006/relationships/image" Target="../media/image48.png"/><Relationship Id="rId5" Type="http://schemas.openxmlformats.org/officeDocument/2006/relationships/image" Target="../media/image22.png"/><Relationship Id="rId10" Type="http://schemas.openxmlformats.org/officeDocument/2006/relationships/image" Target="../media/image32.png"/><Relationship Id="rId4" Type="http://schemas.openxmlformats.org/officeDocument/2006/relationships/image" Target="../media/image43.png"/><Relationship Id="rId9" Type="http://schemas.openxmlformats.org/officeDocument/2006/relationships/image" Target="../media/image47.jp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1.jpg"/><Relationship Id="rId7"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jpg"/><Relationship Id="rId10" Type="http://schemas.openxmlformats.org/officeDocument/2006/relationships/image" Target="../media/image58.png"/><Relationship Id="rId4" Type="http://schemas.openxmlformats.org/officeDocument/2006/relationships/image" Target="../media/image52.jpg"/><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64.jpg"/><Relationship Id="rId13" Type="http://schemas.openxmlformats.org/officeDocument/2006/relationships/image" Target="../media/image68.png"/><Relationship Id="rId3" Type="http://schemas.openxmlformats.org/officeDocument/2006/relationships/image" Target="../media/image60.png"/><Relationship Id="rId7" Type="http://schemas.openxmlformats.org/officeDocument/2006/relationships/image" Target="../media/image22.png"/><Relationship Id="rId12"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63.png"/><Relationship Id="rId11" Type="http://schemas.openxmlformats.org/officeDocument/2006/relationships/image" Target="../media/image66.png"/><Relationship Id="rId5" Type="http://schemas.openxmlformats.org/officeDocument/2006/relationships/image" Target="../media/image62.jpg"/><Relationship Id="rId10" Type="http://schemas.openxmlformats.org/officeDocument/2006/relationships/image" Target="../media/image32.png"/><Relationship Id="rId4" Type="http://schemas.openxmlformats.org/officeDocument/2006/relationships/image" Target="../media/image61.png"/><Relationship Id="rId9" Type="http://schemas.openxmlformats.org/officeDocument/2006/relationships/image" Target="../media/image65.jp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69.jpg"/><Relationship Id="rId7" Type="http://schemas.openxmlformats.org/officeDocument/2006/relationships/image" Target="../media/image73.jpg"/><Relationship Id="rId12"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72.jpeg"/><Relationship Id="rId11" Type="http://schemas.openxmlformats.org/officeDocument/2006/relationships/image" Target="../media/image77.png"/><Relationship Id="rId5" Type="http://schemas.openxmlformats.org/officeDocument/2006/relationships/image" Target="../media/image71.jpg"/><Relationship Id="rId10" Type="http://schemas.openxmlformats.org/officeDocument/2006/relationships/image" Target="../media/image76.png"/><Relationship Id="rId4" Type="http://schemas.openxmlformats.org/officeDocument/2006/relationships/image" Target="../media/image70.jpg"/><Relationship Id="rId9"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84.jpg"/><Relationship Id="rId13" Type="http://schemas.openxmlformats.org/officeDocument/2006/relationships/image" Target="../media/image32.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82.jpg"/><Relationship Id="rId11" Type="http://schemas.openxmlformats.org/officeDocument/2006/relationships/image" Target="../media/image86.png"/><Relationship Id="rId5" Type="http://schemas.openxmlformats.org/officeDocument/2006/relationships/image" Target="../media/image81.jpg"/><Relationship Id="rId10" Type="http://schemas.openxmlformats.org/officeDocument/2006/relationships/image" Target="../media/image85.png"/><Relationship Id="rId4" Type="http://schemas.openxmlformats.org/officeDocument/2006/relationships/image" Target="../media/image80.png"/><Relationship Id="rId9"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6.jp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jp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30.jpg"/><Relationship Id="rId5" Type="http://schemas.openxmlformats.org/officeDocument/2006/relationships/image" Target="../media/image22.png"/><Relationship Id="rId10" Type="http://schemas.openxmlformats.org/officeDocument/2006/relationships/image" Target="../media/image29.jpg"/><Relationship Id="rId4" Type="http://schemas.openxmlformats.org/officeDocument/2006/relationships/image" Target="../media/image24.png"/><Relationship Id="rId9"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AB61613-ADD5-4A33-A3A4-747D4F88B2F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8" name="Rectangle 7">
            <a:extLst>
              <a:ext uri="{FF2B5EF4-FFF2-40B4-BE49-F238E27FC236}">
                <a16:creationId xmlns:a16="http://schemas.microsoft.com/office/drawing/2014/main" id="{F561FA4F-FFB0-4DAD-B5C4-029C633DAE64}"/>
              </a:ext>
            </a:extLst>
          </p:cNvPr>
          <p:cNvSpPr/>
          <p:nvPr/>
        </p:nvSpPr>
        <p:spPr>
          <a:xfrm>
            <a:off x="0" y="0"/>
            <a:ext cx="12192000" cy="6858000"/>
          </a:xfrm>
          <a:prstGeom prst="rect">
            <a:avLst/>
          </a:prstGeom>
          <a:gradFill flip="none" rotWithShape="1">
            <a:gsLst>
              <a:gs pos="16000">
                <a:srgbClr val="000000">
                  <a:alpha val="87000"/>
                </a:srgbClr>
              </a:gs>
              <a:gs pos="67000">
                <a:srgbClr val="000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409A2AA1-A441-42BC-A8EE-48ECBB8802B2}"/>
              </a:ext>
            </a:extLst>
          </p:cNvPr>
          <p:cNvSpPr>
            <a:spLocks noGrp="1"/>
          </p:cNvSpPr>
          <p:nvPr>
            <p:ph type="ctrTitle"/>
          </p:nvPr>
        </p:nvSpPr>
        <p:spPr>
          <a:xfrm>
            <a:off x="587188" y="1228456"/>
            <a:ext cx="5737412" cy="2411176"/>
          </a:xfrm>
        </p:spPr>
        <p:txBody>
          <a:bodyPr>
            <a:normAutofit/>
          </a:bodyPr>
          <a:lstStyle/>
          <a:p>
            <a:r>
              <a:rPr lang="en-GB" dirty="0"/>
              <a:t>The Age of Television</a:t>
            </a:r>
          </a:p>
        </p:txBody>
      </p:sp>
      <p:pic>
        <p:nvPicPr>
          <p:cNvPr id="9" name="Picture 8">
            <a:extLst>
              <a:ext uri="{FF2B5EF4-FFF2-40B4-BE49-F238E27FC236}">
                <a16:creationId xmlns:a16="http://schemas.microsoft.com/office/drawing/2014/main" id="{482771CB-C5BC-4999-9A7E-F4862BBB0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4676" y="126448"/>
            <a:ext cx="1632181" cy="589780"/>
          </a:xfrm>
          <a:prstGeom prst="rect">
            <a:avLst/>
          </a:prstGeom>
        </p:spPr>
      </p:pic>
    </p:spTree>
    <p:extLst>
      <p:ext uri="{BB962C8B-B14F-4D97-AF65-F5344CB8AC3E}">
        <p14:creationId xmlns:p14="http://schemas.microsoft.com/office/powerpoint/2010/main" val="166081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F6033C2-D621-452A-A154-8B290C782250}"/>
              </a:ext>
            </a:extLst>
          </p:cNvPr>
          <p:cNvSpPr>
            <a:spLocks noGrp="1"/>
          </p:cNvSpPr>
          <p:nvPr>
            <p:ph type="title"/>
          </p:nvPr>
        </p:nvSpPr>
        <p:spPr/>
        <p:txBody>
          <a:bodyPr/>
          <a:lstStyle/>
          <a:p>
            <a:r>
              <a:rPr lang="en-GB" dirty="0">
                <a:solidFill>
                  <a:schemeClr val="accent3"/>
                </a:solidFill>
              </a:rPr>
              <a:t>Comfort </a:t>
            </a:r>
            <a:br>
              <a:rPr lang="en-GB" dirty="0">
                <a:solidFill>
                  <a:schemeClr val="accent3"/>
                </a:solidFill>
              </a:rPr>
            </a:br>
            <a:r>
              <a:rPr lang="en-GB" dirty="0">
                <a:solidFill>
                  <a:schemeClr val="accent3"/>
                </a:solidFill>
              </a:rPr>
              <a:t>16% of viewing time</a:t>
            </a:r>
          </a:p>
        </p:txBody>
      </p:sp>
      <p:sp>
        <p:nvSpPr>
          <p:cNvPr id="24" name="Text Placeholder 23">
            <a:extLst>
              <a:ext uri="{FF2B5EF4-FFF2-40B4-BE49-F238E27FC236}">
                <a16:creationId xmlns:a16="http://schemas.microsoft.com/office/drawing/2014/main" id="{E233877E-20AD-49C2-8F57-2D1D18C34BAD}"/>
              </a:ext>
            </a:extLst>
          </p:cNvPr>
          <p:cNvSpPr>
            <a:spLocks noGrp="1"/>
          </p:cNvSpPr>
          <p:nvPr>
            <p:ph type="body" sz="quarter" idx="13"/>
          </p:nvPr>
        </p:nvSpPr>
        <p:spPr>
          <a:xfrm>
            <a:off x="377758" y="1532319"/>
            <a:ext cx="4368867" cy="4055708"/>
          </a:xfrm>
        </p:spPr>
        <p:txBody>
          <a:bodyPr>
            <a:normAutofit/>
          </a:bodyPr>
          <a:lstStyle/>
          <a:p>
            <a:pPr>
              <a:lnSpc>
                <a:spcPct val="150000"/>
              </a:lnSpc>
              <a:spcBef>
                <a:spcPts val="1800"/>
              </a:spcBef>
              <a:spcAft>
                <a:spcPts val="1200"/>
              </a:spcAft>
            </a:pPr>
            <a:r>
              <a:rPr lang="en-GB" b="1" dirty="0"/>
              <a:t>The need for shared family / couple time</a:t>
            </a:r>
          </a:p>
          <a:p>
            <a:pPr marL="285750" indent="-285750">
              <a:buClr>
                <a:schemeClr val="accent3"/>
              </a:buClr>
              <a:buFont typeface="Arial" panose="020B0604020202020204" pitchFamily="34" charset="0"/>
              <a:buChar char="—"/>
            </a:pPr>
            <a:r>
              <a:rPr lang="en-GB" dirty="0"/>
              <a:t>Viewers are relaxed and sociable </a:t>
            </a:r>
          </a:p>
          <a:p>
            <a:pPr marL="285750" lvl="0" indent="-285750">
              <a:buClr>
                <a:schemeClr val="accent3"/>
              </a:buClr>
              <a:buFont typeface="Arial" panose="020B0604020202020204" pitchFamily="34" charset="0"/>
              <a:buChar char="—"/>
            </a:pPr>
            <a:r>
              <a:rPr lang="en-GB" dirty="0"/>
              <a:t>Priority is </a:t>
            </a:r>
            <a:r>
              <a:rPr lang="en-GB" dirty="0">
                <a:solidFill>
                  <a:schemeClr val="accent3"/>
                </a:solidFill>
              </a:rPr>
              <a:t>watching together </a:t>
            </a:r>
          </a:p>
          <a:p>
            <a:pPr marL="285750" lvl="0" indent="-285750">
              <a:buClr>
                <a:schemeClr val="accent3"/>
              </a:buClr>
              <a:buFont typeface="Arial" panose="020B0604020202020204" pitchFamily="34" charset="0"/>
              <a:buChar char="—"/>
            </a:pPr>
            <a:r>
              <a:rPr lang="en-GB" dirty="0">
                <a:solidFill>
                  <a:schemeClr val="accent3"/>
                </a:solidFill>
              </a:rPr>
              <a:t>Familiar programmes </a:t>
            </a:r>
            <a:r>
              <a:rPr lang="en-GB" dirty="0"/>
              <a:t>which can cater to everyone</a:t>
            </a:r>
          </a:p>
          <a:p>
            <a:pPr marL="285750" lvl="0" indent="-285750">
              <a:buClr>
                <a:schemeClr val="accent3"/>
              </a:buClr>
              <a:buFont typeface="Arial" panose="020B0604020202020204" pitchFamily="34" charset="0"/>
              <a:buChar char="—"/>
            </a:pPr>
            <a:r>
              <a:rPr lang="en-GB" dirty="0"/>
              <a:t>Linear </a:t>
            </a:r>
            <a:r>
              <a:rPr lang="en-GB" dirty="0">
                <a:solidFill>
                  <a:schemeClr val="accent3"/>
                </a:solidFill>
              </a:rPr>
              <a:t>TV’s EPG </a:t>
            </a:r>
            <a:r>
              <a:rPr lang="en-GB" dirty="0"/>
              <a:t>is often the ﬁrst port of call – most easy to navigate</a:t>
            </a:r>
          </a:p>
          <a:p>
            <a:pPr marL="285750" lvl="0" indent="-285750">
              <a:buClr>
                <a:schemeClr val="accent3"/>
              </a:buClr>
              <a:buFont typeface="Arial" panose="020B0604020202020204" pitchFamily="34" charset="0"/>
              <a:buChar char="—"/>
            </a:pPr>
            <a:r>
              <a:rPr lang="en-GB" dirty="0">
                <a:solidFill>
                  <a:schemeClr val="accent3"/>
                </a:solidFill>
              </a:rPr>
              <a:t>Broadcaster VOD </a:t>
            </a:r>
            <a:r>
              <a:rPr lang="en-GB" dirty="0"/>
              <a:t>is the second destination for missed episodes or content selection</a:t>
            </a:r>
          </a:p>
          <a:p>
            <a:endParaRPr lang="en-GB" dirty="0"/>
          </a:p>
        </p:txBody>
      </p:sp>
      <p:sp>
        <p:nvSpPr>
          <p:cNvPr id="25" name="Text Placeholder 24">
            <a:extLst>
              <a:ext uri="{FF2B5EF4-FFF2-40B4-BE49-F238E27FC236}">
                <a16:creationId xmlns:a16="http://schemas.microsoft.com/office/drawing/2014/main" id="{EB7CFB4A-AE95-410A-BC56-6B2DCE9506E9}"/>
              </a:ext>
            </a:extLst>
          </p:cNvPr>
          <p:cNvSpPr>
            <a:spLocks noGrp="1"/>
          </p:cNvSpPr>
          <p:nvPr>
            <p:ph type="body" sz="quarter" idx="16"/>
          </p:nvPr>
        </p:nvSpPr>
        <p:spPr>
          <a:xfrm>
            <a:off x="377758" y="5365115"/>
            <a:ext cx="5718242" cy="304800"/>
          </a:xfrm>
        </p:spPr>
        <p:txBody>
          <a:bodyPr/>
          <a:lstStyle/>
          <a:p>
            <a:r>
              <a:rPr lang="en-GB" dirty="0"/>
              <a:t>Source: The Age of Television, 2018, MTM/Thinkbox. Base: all adults (831) </a:t>
            </a:r>
          </a:p>
        </p:txBody>
      </p:sp>
      <p:grpSp>
        <p:nvGrpSpPr>
          <p:cNvPr id="11" name="Group 10">
            <a:extLst>
              <a:ext uri="{FF2B5EF4-FFF2-40B4-BE49-F238E27FC236}">
                <a16:creationId xmlns:a16="http://schemas.microsoft.com/office/drawing/2014/main" id="{CF713BEC-CCF3-403B-A2EA-EC5E26DE880A}"/>
              </a:ext>
            </a:extLst>
          </p:cNvPr>
          <p:cNvGrpSpPr/>
          <p:nvPr/>
        </p:nvGrpSpPr>
        <p:grpSpPr>
          <a:xfrm>
            <a:off x="7445377" y="718680"/>
            <a:ext cx="3922001" cy="3922001"/>
            <a:chOff x="3484607" y="2063372"/>
            <a:chExt cx="3922001" cy="3922001"/>
          </a:xfrm>
        </p:grpSpPr>
        <p:sp>
          <p:nvSpPr>
            <p:cNvPr id="13" name="Pie 61">
              <a:extLst>
                <a:ext uri="{FF2B5EF4-FFF2-40B4-BE49-F238E27FC236}">
                  <a16:creationId xmlns:a16="http://schemas.microsoft.com/office/drawing/2014/main" id="{8A839BA9-9F88-4067-B2B1-D2649D17277F}"/>
                </a:ext>
              </a:extLst>
            </p:cNvPr>
            <p:cNvSpPr>
              <a:spLocks noChangeAspect="1"/>
            </p:cNvSpPr>
            <p:nvPr/>
          </p:nvSpPr>
          <p:spPr>
            <a:xfrm rot="15765240">
              <a:off x="3811440" y="2390205"/>
              <a:ext cx="3268334" cy="3268334"/>
            </a:xfrm>
            <a:prstGeom prst="pie">
              <a:avLst>
                <a:gd name="adj1" fmla="val 13499731"/>
                <a:gd name="adj2" fmla="val 16200000"/>
              </a:avLst>
            </a:prstGeom>
            <a:noFill/>
            <a:ln>
              <a:solidFill>
                <a:srgbClr val="3C2D87">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Pie 65">
              <a:extLst>
                <a:ext uri="{FF2B5EF4-FFF2-40B4-BE49-F238E27FC236}">
                  <a16:creationId xmlns:a16="http://schemas.microsoft.com/office/drawing/2014/main" id="{172C6549-F7B4-43DC-9D35-86B2EC0E26F6}"/>
                </a:ext>
              </a:extLst>
            </p:cNvPr>
            <p:cNvSpPr>
              <a:spLocks noChangeAspect="1"/>
            </p:cNvSpPr>
            <p:nvPr/>
          </p:nvSpPr>
          <p:spPr>
            <a:xfrm rot="17506674">
              <a:off x="4900885" y="3479650"/>
              <a:ext cx="1089444" cy="1089444"/>
            </a:xfrm>
            <a:prstGeom prst="pie">
              <a:avLst>
                <a:gd name="adj1" fmla="val 13499731"/>
                <a:gd name="adj2" fmla="val 16200000"/>
              </a:avLst>
            </a:prstGeom>
            <a:noFill/>
            <a:ln>
              <a:solidFill>
                <a:srgbClr val="0069B4">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 name="Pie 67">
              <a:extLst>
                <a:ext uri="{FF2B5EF4-FFF2-40B4-BE49-F238E27FC236}">
                  <a16:creationId xmlns:a16="http://schemas.microsoft.com/office/drawing/2014/main" id="{56A997D7-F675-45CF-A91A-97C6442F8092}"/>
                </a:ext>
              </a:extLst>
            </p:cNvPr>
            <p:cNvSpPr>
              <a:spLocks noChangeAspect="1"/>
            </p:cNvSpPr>
            <p:nvPr/>
          </p:nvSpPr>
          <p:spPr>
            <a:xfrm rot="13494486">
              <a:off x="3484607" y="2063372"/>
              <a:ext cx="3922001" cy="3922001"/>
            </a:xfrm>
            <a:prstGeom prst="pie">
              <a:avLst>
                <a:gd name="adj1" fmla="val 13499731"/>
                <a:gd name="adj2" fmla="val 16200000"/>
              </a:avLst>
            </a:prstGeom>
            <a:noFill/>
            <a:ln>
              <a:solidFill>
                <a:srgbClr val="F07305">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6" name="Pie 68">
              <a:extLst>
                <a:ext uri="{FF2B5EF4-FFF2-40B4-BE49-F238E27FC236}">
                  <a16:creationId xmlns:a16="http://schemas.microsoft.com/office/drawing/2014/main" id="{822B8671-50B7-481B-9E88-B6CE16B198E7}"/>
                </a:ext>
              </a:extLst>
            </p:cNvPr>
            <p:cNvSpPr>
              <a:spLocks noChangeAspect="1"/>
            </p:cNvSpPr>
            <p:nvPr/>
          </p:nvSpPr>
          <p:spPr>
            <a:xfrm rot="19841772">
              <a:off x="4288072" y="2866837"/>
              <a:ext cx="2315070" cy="2315070"/>
            </a:xfrm>
            <a:prstGeom prst="pie">
              <a:avLst>
                <a:gd name="adj1" fmla="val 13499731"/>
                <a:gd name="adj2" fmla="val 16200000"/>
              </a:avLst>
            </a:prstGeom>
            <a:noFill/>
            <a:ln>
              <a:solidFill>
                <a:srgbClr val="00A03C">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7" name="Pie 69">
              <a:extLst>
                <a:ext uri="{FF2B5EF4-FFF2-40B4-BE49-F238E27FC236}">
                  <a16:creationId xmlns:a16="http://schemas.microsoft.com/office/drawing/2014/main" id="{311D1A15-E5E5-434C-9466-92EFBCE971BB}"/>
                </a:ext>
              </a:extLst>
            </p:cNvPr>
            <p:cNvSpPr>
              <a:spLocks noChangeAspect="1"/>
            </p:cNvSpPr>
            <p:nvPr/>
          </p:nvSpPr>
          <p:spPr>
            <a:xfrm>
              <a:off x="4424253" y="3003018"/>
              <a:ext cx="2042709" cy="2042709"/>
            </a:xfrm>
            <a:prstGeom prst="pie">
              <a:avLst>
                <a:gd name="adj1" fmla="val 13499731"/>
                <a:gd name="adj2" fmla="val 16200000"/>
              </a:avLst>
            </a:prstGeom>
            <a:noFill/>
            <a:ln>
              <a:solidFill>
                <a:srgbClr val="00A5D7">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8" name="Pie 70">
              <a:extLst>
                <a:ext uri="{FF2B5EF4-FFF2-40B4-BE49-F238E27FC236}">
                  <a16:creationId xmlns:a16="http://schemas.microsoft.com/office/drawing/2014/main" id="{DE1B5282-C128-422B-B1CD-BD085A3C09E5}"/>
                </a:ext>
              </a:extLst>
            </p:cNvPr>
            <p:cNvSpPr>
              <a:spLocks noChangeAspect="1"/>
            </p:cNvSpPr>
            <p:nvPr/>
          </p:nvSpPr>
          <p:spPr>
            <a:xfrm rot="4780936">
              <a:off x="4111037" y="2689802"/>
              <a:ext cx="2669140" cy="2669140"/>
            </a:xfrm>
            <a:prstGeom prst="pie">
              <a:avLst>
                <a:gd name="adj1" fmla="val 13499731"/>
                <a:gd name="adj2" fmla="val 16200000"/>
              </a:avLst>
            </a:prstGeom>
            <a:noFill/>
            <a:ln>
              <a:solidFill>
                <a:srgbClr val="87BE23">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9" name="Pie 71">
              <a:extLst>
                <a:ext uri="{FF2B5EF4-FFF2-40B4-BE49-F238E27FC236}">
                  <a16:creationId xmlns:a16="http://schemas.microsoft.com/office/drawing/2014/main" id="{D6E12EA0-E310-4C7B-9333-1FFA9B49FC1B}"/>
                </a:ext>
              </a:extLst>
            </p:cNvPr>
            <p:cNvSpPr>
              <a:spLocks noChangeAspect="1"/>
            </p:cNvSpPr>
            <p:nvPr/>
          </p:nvSpPr>
          <p:spPr>
            <a:xfrm rot="2699023">
              <a:off x="4233600" y="2812365"/>
              <a:ext cx="2424015" cy="2424015"/>
            </a:xfrm>
            <a:prstGeom prst="pie">
              <a:avLst>
                <a:gd name="adj1" fmla="val 13499731"/>
                <a:gd name="adj2" fmla="val 16200000"/>
              </a:avLst>
            </a:prstGeom>
            <a:noFill/>
            <a:ln>
              <a:solidFill>
                <a:srgbClr val="FFCD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2" name="Pie 58">
              <a:extLst>
                <a:ext uri="{FF2B5EF4-FFF2-40B4-BE49-F238E27FC236}">
                  <a16:creationId xmlns:a16="http://schemas.microsoft.com/office/drawing/2014/main" id="{7C32C56A-2D2B-48DE-8C37-2F8486F47E0C}"/>
                </a:ext>
              </a:extLst>
            </p:cNvPr>
            <p:cNvSpPr>
              <a:spLocks noChangeAspect="1"/>
            </p:cNvSpPr>
            <p:nvPr/>
          </p:nvSpPr>
          <p:spPr>
            <a:xfrm rot="6765127">
              <a:off x="3906767" y="2485532"/>
              <a:ext cx="3077680" cy="3077680"/>
            </a:xfrm>
            <a:prstGeom prst="pie">
              <a:avLst>
                <a:gd name="adj1" fmla="val 13499731"/>
                <a:gd name="adj2" fmla="val 16200000"/>
              </a:avLst>
            </a:prstGeom>
            <a:solidFill>
              <a:srgbClr val="E1051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pic>
        <p:nvPicPr>
          <p:cNvPr id="20" name="Picture 19">
            <a:extLst>
              <a:ext uri="{FF2B5EF4-FFF2-40B4-BE49-F238E27FC236}">
                <a16:creationId xmlns:a16="http://schemas.microsoft.com/office/drawing/2014/main" id="{9FA8C8B8-D71B-4EC1-9CE8-5BEBA86627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1482" y="2499681"/>
            <a:ext cx="522000" cy="360000"/>
          </a:xfrm>
          <a:prstGeom prst="rect">
            <a:avLst/>
          </a:prstGeom>
        </p:spPr>
      </p:pic>
    </p:spTree>
    <p:extLst>
      <p:ext uri="{BB962C8B-B14F-4D97-AF65-F5344CB8AC3E}">
        <p14:creationId xmlns:p14="http://schemas.microsoft.com/office/powerpoint/2010/main" val="36769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BF15D6-8F8B-46A1-BA89-30B8C49841C3}"/>
              </a:ext>
            </a:extLst>
          </p:cNvPr>
          <p:cNvSpPr>
            <a:spLocks noGrp="1"/>
          </p:cNvSpPr>
          <p:nvPr>
            <p:ph type="title"/>
          </p:nvPr>
        </p:nvSpPr>
        <p:spPr/>
        <p:txBody>
          <a:bodyPr/>
          <a:lstStyle/>
          <a:p>
            <a:r>
              <a:rPr lang="en-GB" dirty="0">
                <a:solidFill>
                  <a:schemeClr val="accent3"/>
                </a:solidFill>
              </a:rPr>
              <a:t>Comfort </a:t>
            </a:r>
            <a:br>
              <a:rPr lang="en-GB" dirty="0">
                <a:solidFill>
                  <a:schemeClr val="accent3"/>
                </a:solidFill>
              </a:rPr>
            </a:br>
            <a:r>
              <a:rPr lang="en-GB" dirty="0">
                <a:solidFill>
                  <a:schemeClr val="accent3"/>
                </a:solidFill>
              </a:rPr>
              <a:t>16% of viewing time</a:t>
            </a:r>
            <a:endParaRPr lang="en-GB" dirty="0"/>
          </a:p>
        </p:txBody>
      </p:sp>
      <p:sp>
        <p:nvSpPr>
          <p:cNvPr id="7" name="Text Placeholder 6">
            <a:extLst>
              <a:ext uri="{FF2B5EF4-FFF2-40B4-BE49-F238E27FC236}">
                <a16:creationId xmlns:a16="http://schemas.microsoft.com/office/drawing/2014/main" id="{A35191CA-0C7C-4D7A-8219-2169D3C5AC9A}"/>
              </a:ext>
            </a:extLst>
          </p:cNvPr>
          <p:cNvSpPr>
            <a:spLocks noGrp="1"/>
          </p:cNvSpPr>
          <p:nvPr>
            <p:ph type="body" sz="quarter" idx="15"/>
          </p:nvPr>
        </p:nvSpPr>
        <p:spPr/>
        <p:txBody>
          <a:bodyPr/>
          <a:lstStyle/>
          <a:p>
            <a:r>
              <a:rPr lang="en-GB" dirty="0"/>
              <a:t>Source: The Age of Television, 2018, MTM/Thinkbox. Base: all adults (831), 16-34 (279)</a:t>
            </a:r>
          </a:p>
        </p:txBody>
      </p:sp>
      <p:graphicFrame>
        <p:nvGraphicFramePr>
          <p:cNvPr id="8" name="Chart 7">
            <a:extLst>
              <a:ext uri="{FF2B5EF4-FFF2-40B4-BE49-F238E27FC236}">
                <a16:creationId xmlns:a16="http://schemas.microsoft.com/office/drawing/2014/main" id="{9E717097-1F59-47B6-9430-EEFC6F9010FA}"/>
              </a:ext>
            </a:extLst>
          </p:cNvPr>
          <p:cNvGraphicFramePr/>
          <p:nvPr>
            <p:extLst>
              <p:ext uri="{D42A27DB-BD31-4B8C-83A1-F6EECF244321}">
                <p14:modId xmlns:p14="http://schemas.microsoft.com/office/powerpoint/2010/main" val="2041698221"/>
              </p:ext>
            </p:extLst>
          </p:nvPr>
        </p:nvGraphicFramePr>
        <p:xfrm>
          <a:off x="469232" y="1637731"/>
          <a:ext cx="11172008" cy="32831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3963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42556E-1A86-4D40-B211-2423A51ED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0852" y="341672"/>
            <a:ext cx="1280488" cy="1280488"/>
          </a:xfrm>
          <a:prstGeom prst="rect">
            <a:avLst/>
          </a:prstGeom>
        </p:spPr>
      </p:pic>
      <p:sp>
        <p:nvSpPr>
          <p:cNvPr id="6" name="Title 5">
            <a:extLst>
              <a:ext uri="{FF2B5EF4-FFF2-40B4-BE49-F238E27FC236}">
                <a16:creationId xmlns:a16="http://schemas.microsoft.com/office/drawing/2014/main" id="{DF52916D-4DCF-4381-88BB-B83FFEE1F654}"/>
              </a:ext>
            </a:extLst>
          </p:cNvPr>
          <p:cNvSpPr>
            <a:spLocks noGrp="1"/>
          </p:cNvSpPr>
          <p:nvPr>
            <p:ph type="title"/>
          </p:nvPr>
        </p:nvSpPr>
        <p:spPr/>
        <p:txBody>
          <a:bodyPr/>
          <a:lstStyle/>
          <a:p>
            <a:r>
              <a:rPr lang="en-GB" dirty="0">
                <a:solidFill>
                  <a:schemeClr val="accent3"/>
                </a:solidFill>
              </a:rPr>
              <a:t>Comfort</a:t>
            </a:r>
            <a:br>
              <a:rPr lang="en-GB" dirty="0">
                <a:solidFill>
                  <a:schemeClr val="accent3"/>
                </a:solidFill>
              </a:rPr>
            </a:br>
            <a:r>
              <a:rPr lang="en-GB" dirty="0">
                <a:solidFill>
                  <a:schemeClr val="accent3"/>
                </a:solidFill>
              </a:rPr>
              <a:t>16% of viewing time</a:t>
            </a:r>
          </a:p>
        </p:txBody>
      </p:sp>
      <p:sp>
        <p:nvSpPr>
          <p:cNvPr id="7" name="Text Placeholder 6">
            <a:extLst>
              <a:ext uri="{FF2B5EF4-FFF2-40B4-BE49-F238E27FC236}">
                <a16:creationId xmlns:a16="http://schemas.microsoft.com/office/drawing/2014/main" id="{86A1B1F1-992D-4BE4-B1B5-4A6778C8E737}"/>
              </a:ext>
            </a:extLst>
          </p:cNvPr>
          <p:cNvSpPr>
            <a:spLocks noGrp="1"/>
          </p:cNvSpPr>
          <p:nvPr>
            <p:ph type="body" sz="quarter" idx="15"/>
          </p:nvPr>
        </p:nvSpPr>
        <p:spPr/>
        <p:txBody>
          <a:bodyPr/>
          <a:lstStyle/>
          <a:p>
            <a:r>
              <a:rPr lang="en-GB" dirty="0"/>
              <a:t>Source: The Age of Television, 2018, MTM/Thinkbox. Base: all adults (831) </a:t>
            </a:r>
          </a:p>
        </p:txBody>
      </p:sp>
      <p:sp>
        <p:nvSpPr>
          <p:cNvPr id="4" name="Oval 3">
            <a:extLst>
              <a:ext uri="{FF2B5EF4-FFF2-40B4-BE49-F238E27FC236}">
                <a16:creationId xmlns:a16="http://schemas.microsoft.com/office/drawing/2014/main" id="{64DEA637-5EA0-4387-BC8C-AED402C98A9C}"/>
              </a:ext>
            </a:extLst>
          </p:cNvPr>
          <p:cNvSpPr/>
          <p:nvPr/>
        </p:nvSpPr>
        <p:spPr>
          <a:xfrm>
            <a:off x="6573338" y="441916"/>
            <a:ext cx="1080000" cy="10800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5" name="TextBox 4">
            <a:extLst>
              <a:ext uri="{FF2B5EF4-FFF2-40B4-BE49-F238E27FC236}">
                <a16:creationId xmlns:a16="http://schemas.microsoft.com/office/drawing/2014/main" id="{3C11FF1E-6B1F-4C12-99CC-ACB6BCC6584C}"/>
              </a:ext>
            </a:extLst>
          </p:cNvPr>
          <p:cNvSpPr txBox="1"/>
          <p:nvPr/>
        </p:nvSpPr>
        <p:spPr>
          <a:xfrm>
            <a:off x="6351728" y="1584669"/>
            <a:ext cx="1486918" cy="646331"/>
          </a:xfrm>
          <a:prstGeom prst="rect">
            <a:avLst/>
          </a:prstGeom>
          <a:noFill/>
        </p:spPr>
        <p:txBody>
          <a:bodyPr wrap="square" rtlCol="0">
            <a:spAutoFit/>
          </a:bodyPr>
          <a:lstStyle/>
          <a:p>
            <a:pPr algn="ctr"/>
            <a:r>
              <a:rPr lang="en-GB" dirty="0">
                <a:solidFill>
                  <a:schemeClr val="accent3"/>
                </a:solidFill>
              </a:rPr>
              <a:t>97% </a:t>
            </a:r>
            <a:r>
              <a:rPr lang="en-GB" dirty="0">
                <a:solidFill>
                  <a:schemeClr val="bg2"/>
                </a:solidFill>
              </a:rPr>
              <a:t>shared viewing</a:t>
            </a:r>
          </a:p>
        </p:txBody>
      </p:sp>
      <p:pic>
        <p:nvPicPr>
          <p:cNvPr id="11" name="Picture 10">
            <a:extLst>
              <a:ext uri="{FF2B5EF4-FFF2-40B4-BE49-F238E27FC236}">
                <a16:creationId xmlns:a16="http://schemas.microsoft.com/office/drawing/2014/main" id="{3552251D-F985-40C2-9DCE-EACE9A9A01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3656" y="441916"/>
            <a:ext cx="1145875" cy="1145875"/>
          </a:xfrm>
          <a:prstGeom prst="rect">
            <a:avLst/>
          </a:prstGeom>
        </p:spPr>
      </p:pic>
      <p:sp>
        <p:nvSpPr>
          <p:cNvPr id="15" name="Oval 14">
            <a:extLst>
              <a:ext uri="{FF2B5EF4-FFF2-40B4-BE49-F238E27FC236}">
                <a16:creationId xmlns:a16="http://schemas.microsoft.com/office/drawing/2014/main" id="{67B21E86-D989-453A-AC6C-DF495AA87F25}"/>
              </a:ext>
            </a:extLst>
          </p:cNvPr>
          <p:cNvSpPr/>
          <p:nvPr/>
        </p:nvSpPr>
        <p:spPr>
          <a:xfrm>
            <a:off x="8610886" y="450892"/>
            <a:ext cx="1080000" cy="10800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16" name="TextBox 15">
            <a:extLst>
              <a:ext uri="{FF2B5EF4-FFF2-40B4-BE49-F238E27FC236}">
                <a16:creationId xmlns:a16="http://schemas.microsoft.com/office/drawing/2014/main" id="{877FEA3D-7C1C-4FEA-9622-B4F30A99864D}"/>
              </a:ext>
            </a:extLst>
          </p:cNvPr>
          <p:cNvSpPr txBox="1"/>
          <p:nvPr/>
        </p:nvSpPr>
        <p:spPr>
          <a:xfrm>
            <a:off x="8421774" y="1584669"/>
            <a:ext cx="1430676" cy="646331"/>
          </a:xfrm>
          <a:prstGeom prst="rect">
            <a:avLst/>
          </a:prstGeom>
          <a:noFill/>
        </p:spPr>
        <p:txBody>
          <a:bodyPr wrap="square" rtlCol="0">
            <a:spAutoFit/>
          </a:bodyPr>
          <a:lstStyle/>
          <a:p>
            <a:pPr algn="ctr"/>
            <a:r>
              <a:rPr lang="en-GB" dirty="0">
                <a:solidFill>
                  <a:schemeClr val="accent3"/>
                </a:solidFill>
              </a:rPr>
              <a:t>92% </a:t>
            </a:r>
            <a:r>
              <a:rPr lang="en-GB" dirty="0">
                <a:solidFill>
                  <a:schemeClr val="bg2"/>
                </a:solidFill>
              </a:rPr>
              <a:t>viewed on TV set</a:t>
            </a:r>
          </a:p>
        </p:txBody>
      </p:sp>
      <p:sp>
        <p:nvSpPr>
          <p:cNvPr id="17" name="Oval 16">
            <a:extLst>
              <a:ext uri="{FF2B5EF4-FFF2-40B4-BE49-F238E27FC236}">
                <a16:creationId xmlns:a16="http://schemas.microsoft.com/office/drawing/2014/main" id="{2236716C-FA13-4BF4-9150-DA1AF1842DC7}"/>
              </a:ext>
            </a:extLst>
          </p:cNvPr>
          <p:cNvSpPr/>
          <p:nvPr/>
        </p:nvSpPr>
        <p:spPr>
          <a:xfrm>
            <a:off x="10646710" y="441916"/>
            <a:ext cx="1080000" cy="10800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pic>
        <p:nvPicPr>
          <p:cNvPr id="20" name="Picture 19">
            <a:extLst>
              <a:ext uri="{FF2B5EF4-FFF2-40B4-BE49-F238E27FC236}">
                <a16:creationId xmlns:a16="http://schemas.microsoft.com/office/drawing/2014/main" id="{1E17895D-347F-4152-A475-C3D7FE4ABC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8435" y="423264"/>
            <a:ext cx="1078275" cy="1080000"/>
          </a:xfrm>
          <a:prstGeom prst="rect">
            <a:avLst/>
          </a:prstGeom>
        </p:spPr>
      </p:pic>
      <p:sp>
        <p:nvSpPr>
          <p:cNvPr id="21" name="TextBox 20">
            <a:extLst>
              <a:ext uri="{FF2B5EF4-FFF2-40B4-BE49-F238E27FC236}">
                <a16:creationId xmlns:a16="http://schemas.microsoft.com/office/drawing/2014/main" id="{0154FDEF-920F-490D-9D85-57660563BA1E}"/>
              </a:ext>
            </a:extLst>
          </p:cNvPr>
          <p:cNvSpPr txBox="1"/>
          <p:nvPr/>
        </p:nvSpPr>
        <p:spPr>
          <a:xfrm>
            <a:off x="10368708" y="1584669"/>
            <a:ext cx="1611940" cy="646331"/>
          </a:xfrm>
          <a:prstGeom prst="rect">
            <a:avLst/>
          </a:prstGeom>
          <a:noFill/>
        </p:spPr>
        <p:txBody>
          <a:bodyPr wrap="square" rtlCol="0">
            <a:spAutoFit/>
          </a:bodyPr>
          <a:lstStyle/>
          <a:p>
            <a:pPr algn="ctr"/>
            <a:r>
              <a:rPr lang="en-GB" dirty="0">
                <a:solidFill>
                  <a:schemeClr val="accent3"/>
                </a:solidFill>
              </a:rPr>
              <a:t>68% </a:t>
            </a:r>
            <a:r>
              <a:rPr lang="en-GB" dirty="0">
                <a:solidFill>
                  <a:schemeClr val="bg2"/>
                </a:solidFill>
              </a:rPr>
              <a:t>evening viewing</a:t>
            </a:r>
          </a:p>
        </p:txBody>
      </p:sp>
      <p:sp>
        <p:nvSpPr>
          <p:cNvPr id="22" name="Rectangle 21">
            <a:extLst>
              <a:ext uri="{FF2B5EF4-FFF2-40B4-BE49-F238E27FC236}">
                <a16:creationId xmlns:a16="http://schemas.microsoft.com/office/drawing/2014/main" id="{B720F442-D10C-4E30-B94C-6500AB865D97}"/>
              </a:ext>
            </a:extLst>
          </p:cNvPr>
          <p:cNvSpPr/>
          <p:nvPr/>
        </p:nvSpPr>
        <p:spPr>
          <a:xfrm>
            <a:off x="820149" y="2258073"/>
            <a:ext cx="4630159" cy="2308324"/>
          </a:xfrm>
          <a:prstGeom prst="rect">
            <a:avLst/>
          </a:prstGeom>
        </p:spPr>
        <p:txBody>
          <a:bodyPr wrap="square">
            <a:spAutoFit/>
          </a:bodyPr>
          <a:lstStyle/>
          <a:p>
            <a:pPr lvl="0" fontAlgn="base">
              <a:spcBef>
                <a:spcPts val="600"/>
              </a:spcBef>
              <a:defRPr/>
            </a:pPr>
            <a:r>
              <a:rPr lang="en-GB" sz="2400" dirty="0">
                <a:solidFill>
                  <a:schemeClr val="bg2"/>
                </a:solidFill>
                <a:cs typeface="Times New Roman" panose="02020603050405020304" pitchFamily="18" charset="0"/>
              </a:rPr>
              <a:t>I do really enjoy the family time where we’re watching together and having conversations and it’s just our family time. That’s what I enjoy most about it, our time together</a:t>
            </a:r>
          </a:p>
        </p:txBody>
      </p:sp>
      <p:sp>
        <p:nvSpPr>
          <p:cNvPr id="23" name="TextBox 22">
            <a:extLst>
              <a:ext uri="{FF2B5EF4-FFF2-40B4-BE49-F238E27FC236}">
                <a16:creationId xmlns:a16="http://schemas.microsoft.com/office/drawing/2014/main" id="{A1E1B6B5-E601-40EB-9651-C29628DD5670}"/>
              </a:ext>
            </a:extLst>
          </p:cNvPr>
          <p:cNvSpPr txBox="1"/>
          <p:nvPr/>
        </p:nvSpPr>
        <p:spPr>
          <a:xfrm>
            <a:off x="106450" y="1861844"/>
            <a:ext cx="914400" cy="2215991"/>
          </a:xfrm>
          <a:prstGeom prst="rect">
            <a:avLst/>
          </a:prstGeom>
          <a:noFill/>
        </p:spPr>
        <p:txBody>
          <a:bodyPr wrap="square" rtlCol="0">
            <a:spAutoFit/>
          </a:bodyPr>
          <a:lstStyle/>
          <a:p>
            <a:pPr algn="l"/>
            <a:r>
              <a:rPr lang="en-GB" sz="13800" dirty="0">
                <a:solidFill>
                  <a:schemeClr val="accent3"/>
                </a:solidFill>
              </a:rPr>
              <a:t>“</a:t>
            </a:r>
          </a:p>
        </p:txBody>
      </p:sp>
      <p:sp>
        <p:nvSpPr>
          <p:cNvPr id="24" name="TextBox 23">
            <a:extLst>
              <a:ext uri="{FF2B5EF4-FFF2-40B4-BE49-F238E27FC236}">
                <a16:creationId xmlns:a16="http://schemas.microsoft.com/office/drawing/2014/main" id="{29755F32-86B0-47DE-B5D2-CDFCDB2581A4}"/>
              </a:ext>
            </a:extLst>
          </p:cNvPr>
          <p:cNvSpPr txBox="1"/>
          <p:nvPr/>
        </p:nvSpPr>
        <p:spPr>
          <a:xfrm rot="10800000">
            <a:off x="4747724" y="2806795"/>
            <a:ext cx="914400" cy="2215991"/>
          </a:xfrm>
          <a:prstGeom prst="rect">
            <a:avLst/>
          </a:prstGeom>
          <a:noFill/>
        </p:spPr>
        <p:txBody>
          <a:bodyPr wrap="square" rtlCol="0">
            <a:spAutoFit/>
          </a:bodyPr>
          <a:lstStyle/>
          <a:p>
            <a:pPr algn="l"/>
            <a:r>
              <a:rPr lang="en-GB" sz="13800" dirty="0">
                <a:solidFill>
                  <a:schemeClr val="accent3"/>
                </a:solidFill>
              </a:rPr>
              <a:t>“</a:t>
            </a:r>
          </a:p>
        </p:txBody>
      </p:sp>
      <p:sp>
        <p:nvSpPr>
          <p:cNvPr id="25" name="TextBox 24">
            <a:extLst>
              <a:ext uri="{FF2B5EF4-FFF2-40B4-BE49-F238E27FC236}">
                <a16:creationId xmlns:a16="http://schemas.microsoft.com/office/drawing/2014/main" id="{2FB1C4F4-DA7F-4B30-A904-72004F6AD3CA}"/>
              </a:ext>
            </a:extLst>
          </p:cNvPr>
          <p:cNvSpPr txBox="1"/>
          <p:nvPr/>
        </p:nvSpPr>
        <p:spPr>
          <a:xfrm>
            <a:off x="6430692" y="2865289"/>
            <a:ext cx="3946357" cy="338554"/>
          </a:xfrm>
          <a:prstGeom prst="rect">
            <a:avLst/>
          </a:prstGeom>
          <a:noFill/>
        </p:spPr>
        <p:txBody>
          <a:bodyPr wrap="square" rtlCol="0">
            <a:spAutoFit/>
          </a:bodyPr>
          <a:lstStyle/>
          <a:p>
            <a:pPr algn="l"/>
            <a:r>
              <a:rPr lang="en-GB" sz="1600" dirty="0">
                <a:solidFill>
                  <a:schemeClr val="bg2"/>
                </a:solidFill>
              </a:rPr>
              <a:t>Served by familiar programmes: </a:t>
            </a:r>
          </a:p>
        </p:txBody>
      </p:sp>
      <p:sp>
        <p:nvSpPr>
          <p:cNvPr id="26" name="Rectangle 25">
            <a:extLst>
              <a:ext uri="{FF2B5EF4-FFF2-40B4-BE49-F238E27FC236}">
                <a16:creationId xmlns:a16="http://schemas.microsoft.com/office/drawing/2014/main" id="{9BD32F99-B9A9-4D65-8516-0ABAAF333E61}"/>
              </a:ext>
            </a:extLst>
          </p:cNvPr>
          <p:cNvSpPr/>
          <p:nvPr/>
        </p:nvSpPr>
        <p:spPr>
          <a:xfrm>
            <a:off x="6573338" y="3358047"/>
            <a:ext cx="1474053" cy="926432"/>
          </a:xfrm>
          <a:prstGeom prst="rect">
            <a:avLst/>
          </a:prstGeom>
          <a:blipFill>
            <a:blip r:embed="rId6"/>
            <a:stretch>
              <a:fillRect l="-23205" t="-23721" r="-38623" b="-14800"/>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31B44BB-7F5D-4E32-90AD-7A02D7256C65}"/>
              </a:ext>
            </a:extLst>
          </p:cNvPr>
          <p:cNvSpPr/>
          <p:nvPr/>
        </p:nvSpPr>
        <p:spPr>
          <a:xfrm>
            <a:off x="8471023" y="3358047"/>
            <a:ext cx="1474053" cy="926432"/>
          </a:xfrm>
          <a:prstGeom prst="rect">
            <a:avLst/>
          </a:prstGeom>
          <a:blipFill>
            <a:blip r:embed="rId7"/>
            <a:stretch>
              <a:fillRect l="-32804" t="-8616" r="-32804" b="-33140"/>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2313BE18-625B-4E82-BC71-427E5385E9D2}"/>
              </a:ext>
            </a:extLst>
          </p:cNvPr>
          <p:cNvSpPr/>
          <p:nvPr/>
        </p:nvSpPr>
        <p:spPr>
          <a:xfrm>
            <a:off x="10368708" y="3358047"/>
            <a:ext cx="1474053" cy="926432"/>
          </a:xfrm>
          <a:prstGeom prst="rect">
            <a:avLst/>
          </a:prstGeom>
          <a:blipFill>
            <a:blip r:embed="rId8"/>
            <a:stretch>
              <a:fillRect l="-7472" r="-9355"/>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B72E92EF-045A-41DA-A092-551B507FFAA8}"/>
              </a:ext>
            </a:extLst>
          </p:cNvPr>
          <p:cNvSpPr/>
          <p:nvPr/>
        </p:nvSpPr>
        <p:spPr>
          <a:xfrm>
            <a:off x="6569322" y="4545160"/>
            <a:ext cx="1474053" cy="926432"/>
          </a:xfrm>
          <a:prstGeom prst="rect">
            <a:avLst/>
          </a:prstGeom>
          <a:blipFill>
            <a:blip r:embed="rId9"/>
            <a:stretch>
              <a:fillRect l="273" t="-3230" r="-25671" b="-4107"/>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DE20529F-A4EC-431B-AD74-50F318713263}"/>
              </a:ext>
            </a:extLst>
          </p:cNvPr>
          <p:cNvSpPr/>
          <p:nvPr/>
        </p:nvSpPr>
        <p:spPr>
          <a:xfrm>
            <a:off x="8467007" y="4545160"/>
            <a:ext cx="1474053" cy="926432"/>
          </a:xfrm>
          <a:prstGeom prst="rect">
            <a:avLst/>
          </a:prstGeom>
          <a:blipFill>
            <a:blip r:embed="rId10"/>
            <a:stretch>
              <a:fillRect l="-31708" t="-34881" r="-33900" b="-6875"/>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40CA9338-8C96-45D3-9218-FC46B22FDB92}"/>
              </a:ext>
            </a:extLst>
          </p:cNvPr>
          <p:cNvSpPr/>
          <p:nvPr/>
        </p:nvSpPr>
        <p:spPr>
          <a:xfrm>
            <a:off x="10400270" y="4545160"/>
            <a:ext cx="1474053" cy="926432"/>
          </a:xfrm>
          <a:prstGeom prst="rect">
            <a:avLst/>
          </a:prstGeom>
          <a:blipFill>
            <a:blip r:embed="rId11"/>
            <a:stretch>
              <a:fillRect l="-6582" r="-5810" b="-2778"/>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8948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F6033C2-D621-452A-A154-8B290C782250}"/>
              </a:ext>
            </a:extLst>
          </p:cNvPr>
          <p:cNvSpPr>
            <a:spLocks noGrp="1"/>
          </p:cNvSpPr>
          <p:nvPr>
            <p:ph type="title"/>
          </p:nvPr>
        </p:nvSpPr>
        <p:spPr/>
        <p:txBody>
          <a:bodyPr/>
          <a:lstStyle/>
          <a:p>
            <a:r>
              <a:rPr lang="en-GB" dirty="0">
                <a:solidFill>
                  <a:schemeClr val="accent6"/>
                </a:solidFill>
              </a:rPr>
              <a:t>In Touch</a:t>
            </a:r>
            <a:br>
              <a:rPr lang="en-GB" dirty="0">
                <a:solidFill>
                  <a:schemeClr val="accent6"/>
                </a:solidFill>
              </a:rPr>
            </a:br>
            <a:r>
              <a:rPr lang="en-GB" dirty="0">
                <a:solidFill>
                  <a:schemeClr val="accent6"/>
                </a:solidFill>
              </a:rPr>
              <a:t>12% of viewing time</a:t>
            </a:r>
          </a:p>
        </p:txBody>
      </p:sp>
      <p:sp>
        <p:nvSpPr>
          <p:cNvPr id="24" name="Text Placeholder 23">
            <a:extLst>
              <a:ext uri="{FF2B5EF4-FFF2-40B4-BE49-F238E27FC236}">
                <a16:creationId xmlns:a16="http://schemas.microsoft.com/office/drawing/2014/main" id="{E233877E-20AD-49C2-8F57-2D1D18C34BAD}"/>
              </a:ext>
            </a:extLst>
          </p:cNvPr>
          <p:cNvSpPr>
            <a:spLocks noGrp="1"/>
          </p:cNvSpPr>
          <p:nvPr>
            <p:ph type="body" sz="quarter" idx="13"/>
          </p:nvPr>
        </p:nvSpPr>
        <p:spPr>
          <a:xfrm>
            <a:off x="377758" y="1532319"/>
            <a:ext cx="4368867" cy="4055708"/>
          </a:xfrm>
        </p:spPr>
        <p:txBody>
          <a:bodyPr>
            <a:normAutofit/>
          </a:bodyPr>
          <a:lstStyle/>
          <a:p>
            <a:pPr>
              <a:spcBef>
                <a:spcPts val="1800"/>
              </a:spcBef>
              <a:spcAft>
                <a:spcPts val="1200"/>
              </a:spcAft>
            </a:pPr>
            <a:r>
              <a:rPr lang="en-GB" b="1" dirty="0"/>
              <a:t>The need to feel aware of what’s happening in the world</a:t>
            </a:r>
          </a:p>
          <a:p>
            <a:pPr marL="285750" indent="-285750">
              <a:buClr>
                <a:schemeClr val="accent6"/>
              </a:buClr>
              <a:buFont typeface="Arial" panose="020B0604020202020204" pitchFamily="34" charset="0"/>
              <a:buChar char="—"/>
            </a:pPr>
            <a:r>
              <a:rPr lang="en-GB" dirty="0"/>
              <a:t>Viewers </a:t>
            </a:r>
            <a:r>
              <a:rPr lang="en-GB" dirty="0">
                <a:solidFill>
                  <a:schemeClr val="accent6"/>
                </a:solidFill>
              </a:rPr>
              <a:t>informed</a:t>
            </a:r>
            <a:r>
              <a:rPr lang="en-GB" dirty="0"/>
              <a:t> about </a:t>
            </a:r>
            <a:r>
              <a:rPr lang="en-GB" dirty="0">
                <a:solidFill>
                  <a:schemeClr val="accent6"/>
                </a:solidFill>
              </a:rPr>
              <a:t>political, social and cultural events</a:t>
            </a:r>
          </a:p>
          <a:p>
            <a:pPr marL="285750" indent="-285750">
              <a:buClr>
                <a:schemeClr val="accent6"/>
              </a:buClr>
              <a:buFont typeface="Arial" panose="020B0604020202020204" pitchFamily="34" charset="0"/>
              <a:buChar char="—"/>
            </a:pPr>
            <a:r>
              <a:rPr lang="en-GB" dirty="0">
                <a:solidFill>
                  <a:schemeClr val="accent6"/>
                </a:solidFill>
              </a:rPr>
              <a:t>Live TV </a:t>
            </a:r>
            <a:r>
              <a:rPr lang="en-GB" dirty="0"/>
              <a:t>is important for </a:t>
            </a:r>
            <a:r>
              <a:rPr lang="en-GB" dirty="0">
                <a:solidFill>
                  <a:schemeClr val="accent6"/>
                </a:solidFill>
              </a:rPr>
              <a:t>news and current affairs</a:t>
            </a:r>
          </a:p>
          <a:p>
            <a:pPr marL="285750" indent="-285750">
              <a:buClr>
                <a:schemeClr val="accent6"/>
              </a:buClr>
              <a:buFont typeface="Arial" panose="020B0604020202020204" pitchFamily="34" charset="0"/>
              <a:buChar char="—"/>
            </a:pPr>
            <a:r>
              <a:rPr lang="en-GB" dirty="0"/>
              <a:t>For online video, viewers can actively seek out news/current affairs or watch content which appears while scrolling</a:t>
            </a:r>
          </a:p>
          <a:p>
            <a:pPr marL="285750" indent="-285750">
              <a:buClr>
                <a:schemeClr val="accent6"/>
              </a:buClr>
              <a:buFont typeface="Arial" panose="020B0604020202020204" pitchFamily="34" charset="0"/>
              <a:buChar char="—"/>
            </a:pPr>
            <a:r>
              <a:rPr lang="en-GB" dirty="0"/>
              <a:t>Younger audiences ﬁnd </a:t>
            </a:r>
            <a:r>
              <a:rPr lang="en-GB" dirty="0">
                <a:solidFill>
                  <a:schemeClr val="accent6"/>
                </a:solidFill>
              </a:rPr>
              <a:t>documentaries</a:t>
            </a:r>
            <a:r>
              <a:rPr lang="en-GB" dirty="0"/>
              <a:t> on-demand</a:t>
            </a:r>
            <a:endParaRPr lang="en-GB" dirty="0">
              <a:solidFill>
                <a:schemeClr val="accent6"/>
              </a:solidFill>
            </a:endParaRPr>
          </a:p>
          <a:p>
            <a:endParaRPr lang="en-GB" dirty="0"/>
          </a:p>
        </p:txBody>
      </p:sp>
      <p:sp>
        <p:nvSpPr>
          <p:cNvPr id="25" name="Text Placeholder 24">
            <a:extLst>
              <a:ext uri="{FF2B5EF4-FFF2-40B4-BE49-F238E27FC236}">
                <a16:creationId xmlns:a16="http://schemas.microsoft.com/office/drawing/2014/main" id="{EB7CFB4A-AE95-410A-BC56-6B2DCE9506E9}"/>
              </a:ext>
            </a:extLst>
          </p:cNvPr>
          <p:cNvSpPr>
            <a:spLocks noGrp="1"/>
          </p:cNvSpPr>
          <p:nvPr>
            <p:ph type="body" sz="quarter" idx="16"/>
          </p:nvPr>
        </p:nvSpPr>
        <p:spPr>
          <a:xfrm>
            <a:off x="377758" y="5365115"/>
            <a:ext cx="4799884" cy="304800"/>
          </a:xfrm>
        </p:spPr>
        <p:txBody>
          <a:bodyPr/>
          <a:lstStyle/>
          <a:p>
            <a:r>
              <a:rPr lang="en-GB" dirty="0"/>
              <a:t>Source: The Age of Television, 2018, MTM/Thinkbox. Base: all adults (641) </a:t>
            </a:r>
          </a:p>
        </p:txBody>
      </p:sp>
      <p:pic>
        <p:nvPicPr>
          <p:cNvPr id="20" name="Picture 19">
            <a:extLst>
              <a:ext uri="{FF2B5EF4-FFF2-40B4-BE49-F238E27FC236}">
                <a16:creationId xmlns:a16="http://schemas.microsoft.com/office/drawing/2014/main" id="{9FA8C8B8-D71B-4EC1-9CE8-5BEBA86627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1482" y="2404145"/>
            <a:ext cx="522000" cy="360000"/>
          </a:xfrm>
          <a:prstGeom prst="rect">
            <a:avLst/>
          </a:prstGeom>
        </p:spPr>
      </p:pic>
      <p:pic>
        <p:nvPicPr>
          <p:cNvPr id="32" name="Picture 31">
            <a:extLst>
              <a:ext uri="{FF2B5EF4-FFF2-40B4-BE49-F238E27FC236}">
                <a16:creationId xmlns:a16="http://schemas.microsoft.com/office/drawing/2014/main" id="{7A46425D-4AAB-46D7-914D-147C398FEC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8702" y="4038976"/>
            <a:ext cx="405659" cy="360000"/>
          </a:xfrm>
          <a:prstGeom prst="rect">
            <a:avLst/>
          </a:prstGeom>
        </p:spPr>
      </p:pic>
      <p:pic>
        <p:nvPicPr>
          <p:cNvPr id="38" name="Picture 37">
            <a:extLst>
              <a:ext uri="{FF2B5EF4-FFF2-40B4-BE49-F238E27FC236}">
                <a16:creationId xmlns:a16="http://schemas.microsoft.com/office/drawing/2014/main" id="{1BDD47C4-1271-471C-BC28-BABB739FDC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3704" y="3092750"/>
            <a:ext cx="381073" cy="360000"/>
          </a:xfrm>
          <a:prstGeom prst="rect">
            <a:avLst/>
          </a:prstGeom>
        </p:spPr>
      </p:pic>
      <p:grpSp>
        <p:nvGrpSpPr>
          <p:cNvPr id="21" name="Group 20">
            <a:extLst>
              <a:ext uri="{FF2B5EF4-FFF2-40B4-BE49-F238E27FC236}">
                <a16:creationId xmlns:a16="http://schemas.microsoft.com/office/drawing/2014/main" id="{E95C1D29-703D-49E2-8C2F-00DA9A55A9E8}"/>
              </a:ext>
            </a:extLst>
          </p:cNvPr>
          <p:cNvGrpSpPr/>
          <p:nvPr/>
        </p:nvGrpSpPr>
        <p:grpSpPr>
          <a:xfrm>
            <a:off x="7353532" y="803144"/>
            <a:ext cx="3922001" cy="3922001"/>
            <a:chOff x="3484607" y="2063372"/>
            <a:chExt cx="3922001" cy="3922001"/>
          </a:xfrm>
        </p:grpSpPr>
        <p:sp>
          <p:nvSpPr>
            <p:cNvPr id="22" name="Pie 58">
              <a:extLst>
                <a:ext uri="{FF2B5EF4-FFF2-40B4-BE49-F238E27FC236}">
                  <a16:creationId xmlns:a16="http://schemas.microsoft.com/office/drawing/2014/main" id="{AE7B8045-AF6D-4402-90AE-E6A81884AA23}"/>
                </a:ext>
              </a:extLst>
            </p:cNvPr>
            <p:cNvSpPr>
              <a:spLocks noChangeAspect="1"/>
            </p:cNvSpPr>
            <p:nvPr/>
          </p:nvSpPr>
          <p:spPr>
            <a:xfrm rot="6765127">
              <a:off x="3906767" y="2485532"/>
              <a:ext cx="3077680" cy="3077680"/>
            </a:xfrm>
            <a:prstGeom prst="pie">
              <a:avLst>
                <a:gd name="adj1" fmla="val 13499731"/>
                <a:gd name="adj2" fmla="val 16200000"/>
              </a:avLst>
            </a:prstGeom>
            <a:noFill/>
            <a:ln>
              <a:solidFill>
                <a:srgbClr val="E10514">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3" name="Pie 61">
              <a:extLst>
                <a:ext uri="{FF2B5EF4-FFF2-40B4-BE49-F238E27FC236}">
                  <a16:creationId xmlns:a16="http://schemas.microsoft.com/office/drawing/2014/main" id="{3802F8AB-D798-49BB-9D52-16F9C462C78F}"/>
                </a:ext>
              </a:extLst>
            </p:cNvPr>
            <p:cNvSpPr>
              <a:spLocks noChangeAspect="1"/>
            </p:cNvSpPr>
            <p:nvPr/>
          </p:nvSpPr>
          <p:spPr>
            <a:xfrm rot="15765240">
              <a:off x="3811440" y="2390205"/>
              <a:ext cx="3268334" cy="3268334"/>
            </a:xfrm>
            <a:prstGeom prst="pie">
              <a:avLst>
                <a:gd name="adj1" fmla="val 13499731"/>
                <a:gd name="adj2" fmla="val 16200000"/>
              </a:avLst>
            </a:prstGeom>
            <a:noFill/>
            <a:ln>
              <a:solidFill>
                <a:srgbClr val="3C2D87">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6" name="Pie 65">
              <a:extLst>
                <a:ext uri="{FF2B5EF4-FFF2-40B4-BE49-F238E27FC236}">
                  <a16:creationId xmlns:a16="http://schemas.microsoft.com/office/drawing/2014/main" id="{38EFC145-40EE-4B51-B6CC-22F6E017A3F2}"/>
                </a:ext>
              </a:extLst>
            </p:cNvPr>
            <p:cNvSpPr>
              <a:spLocks noChangeAspect="1"/>
            </p:cNvSpPr>
            <p:nvPr/>
          </p:nvSpPr>
          <p:spPr>
            <a:xfrm rot="17506674">
              <a:off x="4900885" y="3479650"/>
              <a:ext cx="1089444" cy="1089444"/>
            </a:xfrm>
            <a:prstGeom prst="pie">
              <a:avLst>
                <a:gd name="adj1" fmla="val 13499731"/>
                <a:gd name="adj2" fmla="val 16200000"/>
              </a:avLst>
            </a:prstGeom>
            <a:noFill/>
            <a:ln>
              <a:solidFill>
                <a:srgbClr val="0069B4">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7" name="Pie 67">
              <a:extLst>
                <a:ext uri="{FF2B5EF4-FFF2-40B4-BE49-F238E27FC236}">
                  <a16:creationId xmlns:a16="http://schemas.microsoft.com/office/drawing/2014/main" id="{A223FC15-48EB-4760-8FE4-0594DD9056C9}"/>
                </a:ext>
              </a:extLst>
            </p:cNvPr>
            <p:cNvSpPr>
              <a:spLocks noChangeAspect="1"/>
            </p:cNvSpPr>
            <p:nvPr/>
          </p:nvSpPr>
          <p:spPr>
            <a:xfrm rot="13494486">
              <a:off x="3484607" y="2063372"/>
              <a:ext cx="3922001" cy="3922001"/>
            </a:xfrm>
            <a:prstGeom prst="pie">
              <a:avLst>
                <a:gd name="adj1" fmla="val 13499731"/>
                <a:gd name="adj2" fmla="val 16200000"/>
              </a:avLst>
            </a:prstGeom>
            <a:noFill/>
            <a:ln>
              <a:solidFill>
                <a:srgbClr val="F07305">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8" name="Pie 68">
              <a:extLst>
                <a:ext uri="{FF2B5EF4-FFF2-40B4-BE49-F238E27FC236}">
                  <a16:creationId xmlns:a16="http://schemas.microsoft.com/office/drawing/2014/main" id="{03B058BC-441B-4F04-832F-3A5FADB18131}"/>
                </a:ext>
              </a:extLst>
            </p:cNvPr>
            <p:cNvSpPr>
              <a:spLocks noChangeAspect="1"/>
            </p:cNvSpPr>
            <p:nvPr/>
          </p:nvSpPr>
          <p:spPr>
            <a:xfrm rot="19841772">
              <a:off x="4288072" y="2866837"/>
              <a:ext cx="2315070" cy="2315070"/>
            </a:xfrm>
            <a:prstGeom prst="pie">
              <a:avLst>
                <a:gd name="adj1" fmla="val 13499731"/>
                <a:gd name="adj2" fmla="val 16200000"/>
              </a:avLst>
            </a:prstGeom>
            <a:noFill/>
            <a:ln>
              <a:solidFill>
                <a:srgbClr val="00A03C">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9" name="Pie 69">
              <a:extLst>
                <a:ext uri="{FF2B5EF4-FFF2-40B4-BE49-F238E27FC236}">
                  <a16:creationId xmlns:a16="http://schemas.microsoft.com/office/drawing/2014/main" id="{6F106AFC-42F6-4D2F-B078-CB70CE5498AD}"/>
                </a:ext>
              </a:extLst>
            </p:cNvPr>
            <p:cNvSpPr>
              <a:spLocks noChangeAspect="1"/>
            </p:cNvSpPr>
            <p:nvPr/>
          </p:nvSpPr>
          <p:spPr>
            <a:xfrm>
              <a:off x="4424253" y="3003018"/>
              <a:ext cx="2042709" cy="2042709"/>
            </a:xfrm>
            <a:prstGeom prst="pie">
              <a:avLst>
                <a:gd name="adj1" fmla="val 13499731"/>
                <a:gd name="adj2" fmla="val 16200000"/>
              </a:avLst>
            </a:prstGeom>
            <a:noFill/>
            <a:ln>
              <a:solidFill>
                <a:srgbClr val="00A5D7">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1" name="Pie 71">
              <a:extLst>
                <a:ext uri="{FF2B5EF4-FFF2-40B4-BE49-F238E27FC236}">
                  <a16:creationId xmlns:a16="http://schemas.microsoft.com/office/drawing/2014/main" id="{01A4FE76-5ACD-475F-986F-400232A959B6}"/>
                </a:ext>
              </a:extLst>
            </p:cNvPr>
            <p:cNvSpPr>
              <a:spLocks noChangeAspect="1"/>
            </p:cNvSpPr>
            <p:nvPr/>
          </p:nvSpPr>
          <p:spPr>
            <a:xfrm rot="2699023">
              <a:off x="4233600" y="2812365"/>
              <a:ext cx="2424015" cy="2424015"/>
            </a:xfrm>
            <a:prstGeom prst="pie">
              <a:avLst>
                <a:gd name="adj1" fmla="val 13499731"/>
                <a:gd name="adj2" fmla="val 16200000"/>
              </a:avLst>
            </a:prstGeom>
            <a:noFill/>
            <a:ln>
              <a:solidFill>
                <a:srgbClr val="FFCD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0" name="Pie 70">
              <a:extLst>
                <a:ext uri="{FF2B5EF4-FFF2-40B4-BE49-F238E27FC236}">
                  <a16:creationId xmlns:a16="http://schemas.microsoft.com/office/drawing/2014/main" id="{B0C7211B-DF11-4261-A4C9-336AA92A15F8}"/>
                </a:ext>
              </a:extLst>
            </p:cNvPr>
            <p:cNvSpPr>
              <a:spLocks noChangeAspect="1"/>
            </p:cNvSpPr>
            <p:nvPr/>
          </p:nvSpPr>
          <p:spPr>
            <a:xfrm rot="4780936">
              <a:off x="4111037" y="2689802"/>
              <a:ext cx="2669140" cy="2669140"/>
            </a:xfrm>
            <a:prstGeom prst="pie">
              <a:avLst>
                <a:gd name="adj1" fmla="val 13499731"/>
                <a:gd name="adj2" fmla="val 16200000"/>
              </a:avLst>
            </a:prstGeom>
            <a:solidFill>
              <a:srgbClr val="87BE23"/>
            </a:solidFill>
            <a:ln>
              <a:solidFill>
                <a:srgbClr val="87B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pic>
        <p:nvPicPr>
          <p:cNvPr id="39" name="Picture 38">
            <a:extLst>
              <a:ext uri="{FF2B5EF4-FFF2-40B4-BE49-F238E27FC236}">
                <a16:creationId xmlns:a16="http://schemas.microsoft.com/office/drawing/2014/main" id="{E62ADECF-DB9C-4986-8749-A8CBCA3B44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99580" y="2078614"/>
            <a:ext cx="361525" cy="360000"/>
          </a:xfrm>
          <a:prstGeom prst="rect">
            <a:avLst/>
          </a:prstGeom>
        </p:spPr>
      </p:pic>
    </p:spTree>
    <p:extLst>
      <p:ext uri="{BB962C8B-B14F-4D97-AF65-F5344CB8AC3E}">
        <p14:creationId xmlns:p14="http://schemas.microsoft.com/office/powerpoint/2010/main" val="42765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BF15D6-8F8B-46A1-BA89-30B8C49841C3}"/>
              </a:ext>
            </a:extLst>
          </p:cNvPr>
          <p:cNvSpPr>
            <a:spLocks noGrp="1"/>
          </p:cNvSpPr>
          <p:nvPr>
            <p:ph type="title"/>
          </p:nvPr>
        </p:nvSpPr>
        <p:spPr/>
        <p:txBody>
          <a:bodyPr/>
          <a:lstStyle/>
          <a:p>
            <a:r>
              <a:rPr lang="en-GB" dirty="0">
                <a:solidFill>
                  <a:schemeClr val="accent6"/>
                </a:solidFill>
              </a:rPr>
              <a:t>In Touch</a:t>
            </a:r>
            <a:br>
              <a:rPr lang="en-GB" dirty="0">
                <a:solidFill>
                  <a:schemeClr val="accent6"/>
                </a:solidFill>
              </a:rPr>
            </a:br>
            <a:r>
              <a:rPr lang="en-GB" dirty="0">
                <a:solidFill>
                  <a:schemeClr val="accent6"/>
                </a:solidFill>
              </a:rPr>
              <a:t>12% of viewing time</a:t>
            </a:r>
            <a:endParaRPr lang="en-GB" dirty="0"/>
          </a:p>
        </p:txBody>
      </p:sp>
      <p:sp>
        <p:nvSpPr>
          <p:cNvPr id="7" name="Text Placeholder 6">
            <a:extLst>
              <a:ext uri="{FF2B5EF4-FFF2-40B4-BE49-F238E27FC236}">
                <a16:creationId xmlns:a16="http://schemas.microsoft.com/office/drawing/2014/main" id="{A35191CA-0C7C-4D7A-8219-2169D3C5AC9A}"/>
              </a:ext>
            </a:extLst>
          </p:cNvPr>
          <p:cNvSpPr>
            <a:spLocks noGrp="1"/>
          </p:cNvSpPr>
          <p:nvPr>
            <p:ph type="body" sz="quarter" idx="15"/>
          </p:nvPr>
        </p:nvSpPr>
        <p:spPr/>
        <p:txBody>
          <a:bodyPr/>
          <a:lstStyle/>
          <a:p>
            <a:r>
              <a:rPr lang="en-GB" dirty="0"/>
              <a:t>Source: The Age of Television, 2018, MTM/Thinkbox. Base: all adults (641), 16-34 (151)</a:t>
            </a:r>
          </a:p>
        </p:txBody>
      </p:sp>
      <p:graphicFrame>
        <p:nvGraphicFramePr>
          <p:cNvPr id="8" name="Chart 7">
            <a:extLst>
              <a:ext uri="{FF2B5EF4-FFF2-40B4-BE49-F238E27FC236}">
                <a16:creationId xmlns:a16="http://schemas.microsoft.com/office/drawing/2014/main" id="{9E717097-1F59-47B6-9430-EEFC6F9010FA}"/>
              </a:ext>
            </a:extLst>
          </p:cNvPr>
          <p:cNvGraphicFramePr/>
          <p:nvPr>
            <p:extLst>
              <p:ext uri="{D42A27DB-BD31-4B8C-83A1-F6EECF244321}">
                <p14:modId xmlns:p14="http://schemas.microsoft.com/office/powerpoint/2010/main" val="1832603338"/>
              </p:ext>
            </p:extLst>
          </p:nvPr>
        </p:nvGraphicFramePr>
        <p:xfrm>
          <a:off x="469232" y="1637731"/>
          <a:ext cx="11172008" cy="32831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5530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382E7248-C6F1-4FD8-8118-07158F69C533}"/>
              </a:ext>
            </a:extLst>
          </p:cNvPr>
          <p:cNvSpPr/>
          <p:nvPr/>
        </p:nvSpPr>
        <p:spPr>
          <a:xfrm>
            <a:off x="10368708" y="3358047"/>
            <a:ext cx="1474053" cy="926432"/>
          </a:xfrm>
          <a:prstGeom prst="rect">
            <a:avLst/>
          </a:prstGeom>
          <a:blipFill>
            <a:blip r:embed="rId3"/>
            <a:stretch>
              <a:fillRect l="-7472" r="-9355"/>
            </a:stretch>
          </a:bli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3358FE6A-8341-4A63-9103-2875103E0DA1}"/>
              </a:ext>
            </a:extLst>
          </p:cNvPr>
          <p:cNvSpPr/>
          <p:nvPr/>
        </p:nvSpPr>
        <p:spPr>
          <a:xfrm>
            <a:off x="10400270" y="4545160"/>
            <a:ext cx="1474053" cy="926432"/>
          </a:xfrm>
          <a:prstGeom prst="rect">
            <a:avLst/>
          </a:prstGeom>
          <a:blipFill>
            <a:blip r:embed="rId4"/>
            <a:stretch>
              <a:fillRect l="-6582" r="-5810" b="-2778"/>
            </a:stretch>
          </a:bli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DF52916D-4DCF-4381-88BB-B83FFEE1F654}"/>
              </a:ext>
            </a:extLst>
          </p:cNvPr>
          <p:cNvSpPr>
            <a:spLocks noGrp="1"/>
          </p:cNvSpPr>
          <p:nvPr>
            <p:ph type="title"/>
          </p:nvPr>
        </p:nvSpPr>
        <p:spPr/>
        <p:txBody>
          <a:bodyPr/>
          <a:lstStyle/>
          <a:p>
            <a:r>
              <a:rPr lang="en-GB" dirty="0">
                <a:solidFill>
                  <a:schemeClr val="accent6"/>
                </a:solidFill>
              </a:rPr>
              <a:t>In Touch</a:t>
            </a:r>
            <a:br>
              <a:rPr lang="en-GB" dirty="0">
                <a:solidFill>
                  <a:schemeClr val="accent6"/>
                </a:solidFill>
              </a:rPr>
            </a:br>
            <a:r>
              <a:rPr lang="en-GB" dirty="0">
                <a:solidFill>
                  <a:schemeClr val="accent6"/>
                </a:solidFill>
              </a:rPr>
              <a:t>12% of viewing time</a:t>
            </a:r>
            <a:endParaRPr lang="en-GB" dirty="0">
              <a:solidFill>
                <a:schemeClr val="accent3"/>
              </a:solidFill>
            </a:endParaRPr>
          </a:p>
        </p:txBody>
      </p:sp>
      <p:sp>
        <p:nvSpPr>
          <p:cNvPr id="7" name="Text Placeholder 6">
            <a:extLst>
              <a:ext uri="{FF2B5EF4-FFF2-40B4-BE49-F238E27FC236}">
                <a16:creationId xmlns:a16="http://schemas.microsoft.com/office/drawing/2014/main" id="{86A1B1F1-992D-4BE4-B1B5-4A6778C8E737}"/>
              </a:ext>
            </a:extLst>
          </p:cNvPr>
          <p:cNvSpPr>
            <a:spLocks noGrp="1"/>
          </p:cNvSpPr>
          <p:nvPr>
            <p:ph type="body" sz="quarter" idx="15"/>
          </p:nvPr>
        </p:nvSpPr>
        <p:spPr/>
        <p:txBody>
          <a:bodyPr/>
          <a:lstStyle/>
          <a:p>
            <a:r>
              <a:rPr lang="en-GB" dirty="0"/>
              <a:t>Source: The Age of Television, 2018, MTM/Thinkbox. Base: all adults (641) </a:t>
            </a:r>
          </a:p>
        </p:txBody>
      </p:sp>
      <p:sp>
        <p:nvSpPr>
          <p:cNvPr id="4" name="Oval 3">
            <a:extLst>
              <a:ext uri="{FF2B5EF4-FFF2-40B4-BE49-F238E27FC236}">
                <a16:creationId xmlns:a16="http://schemas.microsoft.com/office/drawing/2014/main" id="{64DEA637-5EA0-4387-BC8C-AED402C98A9C}"/>
              </a:ext>
            </a:extLst>
          </p:cNvPr>
          <p:cNvSpPr/>
          <p:nvPr/>
        </p:nvSpPr>
        <p:spPr>
          <a:xfrm>
            <a:off x="6573338" y="441916"/>
            <a:ext cx="1080000" cy="1080000"/>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5" name="TextBox 4">
            <a:extLst>
              <a:ext uri="{FF2B5EF4-FFF2-40B4-BE49-F238E27FC236}">
                <a16:creationId xmlns:a16="http://schemas.microsoft.com/office/drawing/2014/main" id="{3C11FF1E-6B1F-4C12-99CC-ACB6BCC6584C}"/>
              </a:ext>
            </a:extLst>
          </p:cNvPr>
          <p:cNvSpPr txBox="1"/>
          <p:nvPr/>
        </p:nvSpPr>
        <p:spPr>
          <a:xfrm>
            <a:off x="6351728" y="1584669"/>
            <a:ext cx="1486918" cy="646331"/>
          </a:xfrm>
          <a:prstGeom prst="rect">
            <a:avLst/>
          </a:prstGeom>
          <a:noFill/>
        </p:spPr>
        <p:txBody>
          <a:bodyPr wrap="square" rtlCol="0">
            <a:spAutoFit/>
          </a:bodyPr>
          <a:lstStyle/>
          <a:p>
            <a:pPr algn="ctr"/>
            <a:r>
              <a:rPr lang="en-GB" dirty="0">
                <a:solidFill>
                  <a:schemeClr val="accent6"/>
                </a:solidFill>
              </a:rPr>
              <a:t>64% </a:t>
            </a:r>
            <a:r>
              <a:rPr lang="en-GB" dirty="0">
                <a:solidFill>
                  <a:schemeClr val="bg2"/>
                </a:solidFill>
              </a:rPr>
              <a:t>45+ profile</a:t>
            </a:r>
          </a:p>
        </p:txBody>
      </p:sp>
      <p:sp>
        <p:nvSpPr>
          <p:cNvPr id="15" name="Oval 14">
            <a:extLst>
              <a:ext uri="{FF2B5EF4-FFF2-40B4-BE49-F238E27FC236}">
                <a16:creationId xmlns:a16="http://schemas.microsoft.com/office/drawing/2014/main" id="{67B21E86-D989-453A-AC6C-DF495AA87F25}"/>
              </a:ext>
            </a:extLst>
          </p:cNvPr>
          <p:cNvSpPr/>
          <p:nvPr/>
        </p:nvSpPr>
        <p:spPr>
          <a:xfrm>
            <a:off x="8610886" y="450892"/>
            <a:ext cx="1080000" cy="1080000"/>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16" name="TextBox 15">
            <a:extLst>
              <a:ext uri="{FF2B5EF4-FFF2-40B4-BE49-F238E27FC236}">
                <a16:creationId xmlns:a16="http://schemas.microsoft.com/office/drawing/2014/main" id="{877FEA3D-7C1C-4FEA-9622-B4F30A99864D}"/>
              </a:ext>
            </a:extLst>
          </p:cNvPr>
          <p:cNvSpPr txBox="1"/>
          <p:nvPr/>
        </p:nvSpPr>
        <p:spPr>
          <a:xfrm>
            <a:off x="8421774" y="1584669"/>
            <a:ext cx="1430676" cy="369332"/>
          </a:xfrm>
          <a:prstGeom prst="rect">
            <a:avLst/>
          </a:prstGeom>
          <a:noFill/>
        </p:spPr>
        <p:txBody>
          <a:bodyPr wrap="square" rtlCol="0">
            <a:spAutoFit/>
          </a:bodyPr>
          <a:lstStyle/>
          <a:p>
            <a:pPr algn="ctr"/>
            <a:r>
              <a:rPr lang="en-GB" dirty="0">
                <a:solidFill>
                  <a:schemeClr val="accent6"/>
                </a:solidFill>
              </a:rPr>
              <a:t>77% </a:t>
            </a:r>
            <a:r>
              <a:rPr lang="en-GB" dirty="0">
                <a:solidFill>
                  <a:schemeClr val="bg2"/>
                </a:solidFill>
              </a:rPr>
              <a:t>live TV</a:t>
            </a:r>
          </a:p>
        </p:txBody>
      </p:sp>
      <p:sp>
        <p:nvSpPr>
          <p:cNvPr id="17" name="Oval 16">
            <a:extLst>
              <a:ext uri="{FF2B5EF4-FFF2-40B4-BE49-F238E27FC236}">
                <a16:creationId xmlns:a16="http://schemas.microsoft.com/office/drawing/2014/main" id="{2236716C-FA13-4BF4-9150-DA1AF1842DC7}"/>
              </a:ext>
            </a:extLst>
          </p:cNvPr>
          <p:cNvSpPr/>
          <p:nvPr/>
        </p:nvSpPr>
        <p:spPr>
          <a:xfrm>
            <a:off x="10646710" y="441916"/>
            <a:ext cx="1080000" cy="1080000"/>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21" name="TextBox 20">
            <a:extLst>
              <a:ext uri="{FF2B5EF4-FFF2-40B4-BE49-F238E27FC236}">
                <a16:creationId xmlns:a16="http://schemas.microsoft.com/office/drawing/2014/main" id="{0154FDEF-920F-490D-9D85-57660563BA1E}"/>
              </a:ext>
            </a:extLst>
          </p:cNvPr>
          <p:cNvSpPr txBox="1"/>
          <p:nvPr/>
        </p:nvSpPr>
        <p:spPr>
          <a:xfrm>
            <a:off x="10368708" y="1584669"/>
            <a:ext cx="1611940" cy="646331"/>
          </a:xfrm>
          <a:prstGeom prst="rect">
            <a:avLst/>
          </a:prstGeom>
          <a:noFill/>
        </p:spPr>
        <p:txBody>
          <a:bodyPr wrap="square" rtlCol="0">
            <a:spAutoFit/>
          </a:bodyPr>
          <a:lstStyle/>
          <a:p>
            <a:pPr algn="ctr"/>
            <a:r>
              <a:rPr lang="en-GB" dirty="0">
                <a:solidFill>
                  <a:schemeClr val="accent6"/>
                </a:solidFill>
              </a:rPr>
              <a:t>31% </a:t>
            </a:r>
            <a:r>
              <a:rPr lang="en-GB" dirty="0">
                <a:solidFill>
                  <a:schemeClr val="bg2"/>
                </a:solidFill>
              </a:rPr>
              <a:t>morning viewing</a:t>
            </a:r>
          </a:p>
        </p:txBody>
      </p:sp>
      <p:sp>
        <p:nvSpPr>
          <p:cNvPr id="22" name="Rectangle 21">
            <a:extLst>
              <a:ext uri="{FF2B5EF4-FFF2-40B4-BE49-F238E27FC236}">
                <a16:creationId xmlns:a16="http://schemas.microsoft.com/office/drawing/2014/main" id="{B720F442-D10C-4E30-B94C-6500AB865D97}"/>
              </a:ext>
            </a:extLst>
          </p:cNvPr>
          <p:cNvSpPr/>
          <p:nvPr/>
        </p:nvSpPr>
        <p:spPr>
          <a:xfrm>
            <a:off x="820149" y="2258073"/>
            <a:ext cx="4630159" cy="2677656"/>
          </a:xfrm>
          <a:prstGeom prst="rect">
            <a:avLst/>
          </a:prstGeom>
        </p:spPr>
        <p:txBody>
          <a:bodyPr wrap="square">
            <a:spAutoFit/>
          </a:bodyPr>
          <a:lstStyle/>
          <a:p>
            <a:pPr lvl="0" fontAlgn="base">
              <a:spcBef>
                <a:spcPts val="600"/>
              </a:spcBef>
              <a:defRPr/>
            </a:pPr>
            <a:r>
              <a:rPr lang="en-GB" sz="2400" dirty="0">
                <a:solidFill>
                  <a:schemeClr val="bg2"/>
                </a:solidFill>
                <a:cs typeface="Times New Roman" panose="02020603050405020304" pitchFamily="18" charset="0"/>
              </a:rPr>
              <a:t>I think I’m interested in a lot of things; I always want to know and a lot of that knowledge is gained from watching TV. I think it’s a great of way of learning about things; travel, politics, whatever it might be</a:t>
            </a:r>
          </a:p>
        </p:txBody>
      </p:sp>
      <p:sp>
        <p:nvSpPr>
          <p:cNvPr id="23" name="TextBox 22">
            <a:extLst>
              <a:ext uri="{FF2B5EF4-FFF2-40B4-BE49-F238E27FC236}">
                <a16:creationId xmlns:a16="http://schemas.microsoft.com/office/drawing/2014/main" id="{A1E1B6B5-E601-40EB-9651-C29628DD5670}"/>
              </a:ext>
            </a:extLst>
          </p:cNvPr>
          <p:cNvSpPr txBox="1"/>
          <p:nvPr/>
        </p:nvSpPr>
        <p:spPr>
          <a:xfrm>
            <a:off x="106450" y="1861844"/>
            <a:ext cx="914400" cy="2215991"/>
          </a:xfrm>
          <a:prstGeom prst="rect">
            <a:avLst/>
          </a:prstGeom>
          <a:noFill/>
        </p:spPr>
        <p:txBody>
          <a:bodyPr wrap="square" rtlCol="0">
            <a:spAutoFit/>
          </a:bodyPr>
          <a:lstStyle/>
          <a:p>
            <a:pPr algn="l"/>
            <a:r>
              <a:rPr lang="en-GB" sz="13800" dirty="0">
                <a:solidFill>
                  <a:schemeClr val="accent6"/>
                </a:solidFill>
              </a:rPr>
              <a:t>“</a:t>
            </a:r>
          </a:p>
        </p:txBody>
      </p:sp>
      <p:sp>
        <p:nvSpPr>
          <p:cNvPr id="24" name="TextBox 23">
            <a:extLst>
              <a:ext uri="{FF2B5EF4-FFF2-40B4-BE49-F238E27FC236}">
                <a16:creationId xmlns:a16="http://schemas.microsoft.com/office/drawing/2014/main" id="{29755F32-86B0-47DE-B5D2-CDFCDB2581A4}"/>
              </a:ext>
            </a:extLst>
          </p:cNvPr>
          <p:cNvSpPr txBox="1"/>
          <p:nvPr/>
        </p:nvSpPr>
        <p:spPr>
          <a:xfrm rot="10800000">
            <a:off x="4455141" y="3088356"/>
            <a:ext cx="914400" cy="2215991"/>
          </a:xfrm>
          <a:prstGeom prst="rect">
            <a:avLst/>
          </a:prstGeom>
          <a:noFill/>
        </p:spPr>
        <p:txBody>
          <a:bodyPr wrap="square" rtlCol="0">
            <a:spAutoFit/>
          </a:bodyPr>
          <a:lstStyle/>
          <a:p>
            <a:pPr algn="l"/>
            <a:r>
              <a:rPr lang="en-GB" sz="13800" dirty="0">
                <a:solidFill>
                  <a:schemeClr val="accent6"/>
                </a:solidFill>
              </a:rPr>
              <a:t>“</a:t>
            </a:r>
          </a:p>
        </p:txBody>
      </p:sp>
      <p:sp>
        <p:nvSpPr>
          <p:cNvPr id="25" name="TextBox 24">
            <a:extLst>
              <a:ext uri="{FF2B5EF4-FFF2-40B4-BE49-F238E27FC236}">
                <a16:creationId xmlns:a16="http://schemas.microsoft.com/office/drawing/2014/main" id="{2FB1C4F4-DA7F-4B30-A904-72004F6AD3CA}"/>
              </a:ext>
            </a:extLst>
          </p:cNvPr>
          <p:cNvSpPr txBox="1"/>
          <p:nvPr/>
        </p:nvSpPr>
        <p:spPr>
          <a:xfrm>
            <a:off x="6430692" y="2865289"/>
            <a:ext cx="4506482" cy="338554"/>
          </a:xfrm>
          <a:prstGeom prst="rect">
            <a:avLst/>
          </a:prstGeom>
          <a:noFill/>
        </p:spPr>
        <p:txBody>
          <a:bodyPr wrap="square" rtlCol="0">
            <a:spAutoFit/>
          </a:bodyPr>
          <a:lstStyle/>
          <a:p>
            <a:pPr algn="l"/>
            <a:r>
              <a:rPr lang="en-GB" sz="1600" dirty="0">
                <a:solidFill>
                  <a:schemeClr val="bg2"/>
                </a:solidFill>
              </a:rPr>
              <a:t>Served by thought-provoking content: </a:t>
            </a:r>
          </a:p>
        </p:txBody>
      </p:sp>
      <p:pic>
        <p:nvPicPr>
          <p:cNvPr id="1028" name="Picture 4" descr="Image result for youtube logo">
            <a:extLst>
              <a:ext uri="{FF2B5EF4-FFF2-40B4-BE49-F238E27FC236}">
                <a16:creationId xmlns:a16="http://schemas.microsoft.com/office/drawing/2014/main" id="{FDD391A5-6576-4D07-A8CE-12461893AB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41463" y="5166791"/>
            <a:ext cx="432860" cy="3048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A722D647-2562-4FA4-9A8C-91DE1FE5FFF7}"/>
              </a:ext>
            </a:extLst>
          </p:cNvPr>
          <p:cNvSpPr/>
          <p:nvPr/>
        </p:nvSpPr>
        <p:spPr>
          <a:xfrm>
            <a:off x="6573338" y="3358047"/>
            <a:ext cx="1474053" cy="926432"/>
          </a:xfrm>
          <a:prstGeom prst="rect">
            <a:avLst/>
          </a:prstGeom>
          <a:blipFill>
            <a:blip r:embed="rId6"/>
            <a:stretch>
              <a:fillRect l="-6028" r="-10798"/>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D5624687-A401-4342-8695-150766B61BC4}"/>
              </a:ext>
            </a:extLst>
          </p:cNvPr>
          <p:cNvSpPr/>
          <p:nvPr/>
        </p:nvSpPr>
        <p:spPr>
          <a:xfrm>
            <a:off x="8471023" y="3358047"/>
            <a:ext cx="1474053" cy="926432"/>
          </a:xfrm>
          <a:prstGeom prst="rect">
            <a:avLst/>
          </a:prstGeom>
          <a:blipFill dpi="0" rotWithShape="1">
            <a:blip r:embed="rId7"/>
            <a:srcRect/>
            <a:stretch>
              <a:fillRect l="-77000" r="-1000" b="-8000"/>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63771645-1374-41E1-B961-C643CE17B574}"/>
              </a:ext>
            </a:extLst>
          </p:cNvPr>
          <p:cNvSpPr/>
          <p:nvPr/>
        </p:nvSpPr>
        <p:spPr>
          <a:xfrm>
            <a:off x="6569322" y="4545160"/>
            <a:ext cx="1474053" cy="926432"/>
          </a:xfrm>
          <a:prstGeom prst="rect">
            <a:avLst/>
          </a:prstGeom>
          <a:blipFill dpi="0" rotWithShape="1">
            <a:blip r:embed="rId8"/>
            <a:srcRect/>
            <a:stretch>
              <a:fillRect t="-3490" r="-2000" b="-3847"/>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4682C5B4-AFDA-4874-A12A-27D2B2604108}"/>
              </a:ext>
            </a:extLst>
          </p:cNvPr>
          <p:cNvSpPr/>
          <p:nvPr/>
        </p:nvSpPr>
        <p:spPr>
          <a:xfrm>
            <a:off x="8467007" y="4545160"/>
            <a:ext cx="1474053" cy="926432"/>
          </a:xfrm>
          <a:prstGeom prst="rect">
            <a:avLst/>
          </a:prstGeom>
          <a:blipFill>
            <a:blip r:embed="rId9"/>
            <a:stretch>
              <a:fillRect l="-15212" t="-5833" r="-8927" b="-427"/>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4" descr="Image result for facebook icon">
            <a:extLst>
              <a:ext uri="{FF2B5EF4-FFF2-40B4-BE49-F238E27FC236}">
                <a16:creationId xmlns:a16="http://schemas.microsoft.com/office/drawing/2014/main" id="{D4B9670B-55E1-464E-BC4A-7A2D8461EE3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1524987" y="3972080"/>
            <a:ext cx="326206" cy="3262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05A3629-E2CD-4EAB-BED8-9B82706197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89538" y="356259"/>
            <a:ext cx="1190414" cy="1192319"/>
          </a:xfrm>
          <a:prstGeom prst="rect">
            <a:avLst/>
          </a:prstGeom>
        </p:spPr>
      </p:pic>
      <p:pic>
        <p:nvPicPr>
          <p:cNvPr id="13" name="Picture 12">
            <a:extLst>
              <a:ext uri="{FF2B5EF4-FFF2-40B4-BE49-F238E27FC236}">
                <a16:creationId xmlns:a16="http://schemas.microsoft.com/office/drawing/2014/main" id="{4F2CED40-84A3-4609-91FE-497A755C400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81734" y="328243"/>
            <a:ext cx="1291407" cy="1291407"/>
          </a:xfrm>
          <a:prstGeom prst="rect">
            <a:avLst/>
          </a:prstGeom>
        </p:spPr>
      </p:pic>
      <p:pic>
        <p:nvPicPr>
          <p:cNvPr id="3" name="Picture 2">
            <a:extLst>
              <a:ext uri="{FF2B5EF4-FFF2-40B4-BE49-F238E27FC236}">
                <a16:creationId xmlns:a16="http://schemas.microsoft.com/office/drawing/2014/main" id="{7CE1A896-6225-4CBD-B6C5-5E524C8135C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66048" y="529551"/>
            <a:ext cx="973448" cy="973448"/>
          </a:xfrm>
          <a:prstGeom prst="rect">
            <a:avLst/>
          </a:prstGeom>
        </p:spPr>
      </p:pic>
    </p:spTree>
    <p:extLst>
      <p:ext uri="{BB962C8B-B14F-4D97-AF65-F5344CB8AC3E}">
        <p14:creationId xmlns:p14="http://schemas.microsoft.com/office/powerpoint/2010/main" val="137646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F6033C2-D621-452A-A154-8B290C782250}"/>
              </a:ext>
            </a:extLst>
          </p:cNvPr>
          <p:cNvSpPr>
            <a:spLocks noGrp="1"/>
          </p:cNvSpPr>
          <p:nvPr>
            <p:ph type="title"/>
          </p:nvPr>
        </p:nvSpPr>
        <p:spPr/>
        <p:txBody>
          <a:bodyPr/>
          <a:lstStyle/>
          <a:p>
            <a:r>
              <a:rPr lang="en-GB" dirty="0">
                <a:solidFill>
                  <a:srgbClr val="FFC000"/>
                </a:solidFill>
              </a:rPr>
              <a:t>Experience </a:t>
            </a:r>
            <a:br>
              <a:rPr lang="en-GB" dirty="0">
                <a:solidFill>
                  <a:srgbClr val="FFC000"/>
                </a:solidFill>
              </a:rPr>
            </a:br>
            <a:r>
              <a:rPr lang="en-GB" dirty="0">
                <a:solidFill>
                  <a:srgbClr val="FFC000"/>
                </a:solidFill>
              </a:rPr>
              <a:t>10% of viewing time</a:t>
            </a:r>
          </a:p>
        </p:txBody>
      </p:sp>
      <p:sp>
        <p:nvSpPr>
          <p:cNvPr id="24" name="Text Placeholder 23">
            <a:extLst>
              <a:ext uri="{FF2B5EF4-FFF2-40B4-BE49-F238E27FC236}">
                <a16:creationId xmlns:a16="http://schemas.microsoft.com/office/drawing/2014/main" id="{E233877E-20AD-49C2-8F57-2D1D18C34BAD}"/>
              </a:ext>
            </a:extLst>
          </p:cNvPr>
          <p:cNvSpPr>
            <a:spLocks noGrp="1"/>
          </p:cNvSpPr>
          <p:nvPr>
            <p:ph type="body" sz="quarter" idx="13"/>
          </p:nvPr>
        </p:nvSpPr>
        <p:spPr>
          <a:xfrm>
            <a:off x="377758" y="1532319"/>
            <a:ext cx="4368867" cy="4055708"/>
          </a:xfrm>
        </p:spPr>
        <p:txBody>
          <a:bodyPr>
            <a:normAutofit/>
          </a:bodyPr>
          <a:lstStyle/>
          <a:p>
            <a:pPr>
              <a:spcBef>
                <a:spcPts val="1800"/>
              </a:spcBef>
              <a:spcAft>
                <a:spcPts val="1200"/>
              </a:spcAft>
            </a:pPr>
            <a:r>
              <a:rPr lang="en-GB" b="1" dirty="0"/>
              <a:t>The need to feel part of a shared viewing experience, either by watching live or being able to participate in a wider social conversation</a:t>
            </a:r>
          </a:p>
          <a:p>
            <a:pPr marL="285750" indent="-285750">
              <a:buClr>
                <a:srgbClr val="FFC000"/>
              </a:buClr>
              <a:buFont typeface="Arial" panose="020B0604020202020204" pitchFamily="34" charset="0"/>
              <a:buChar char="—"/>
            </a:pPr>
            <a:r>
              <a:rPr lang="en-GB" dirty="0"/>
              <a:t>Desire to be part of a </a:t>
            </a:r>
            <a:r>
              <a:rPr lang="en-GB" dirty="0">
                <a:solidFill>
                  <a:srgbClr val="FFC000"/>
                </a:solidFill>
              </a:rPr>
              <a:t>shared experience</a:t>
            </a:r>
          </a:p>
          <a:p>
            <a:pPr marL="285750" indent="-285750">
              <a:buClr>
                <a:srgbClr val="FFC000"/>
              </a:buClr>
              <a:buFont typeface="Arial" panose="020B0604020202020204" pitchFamily="34" charset="0"/>
              <a:buChar char="—"/>
            </a:pPr>
            <a:r>
              <a:rPr lang="en-GB" dirty="0">
                <a:solidFill>
                  <a:srgbClr val="FFC000"/>
                </a:solidFill>
              </a:rPr>
              <a:t>Not missing out </a:t>
            </a:r>
            <a:r>
              <a:rPr lang="en-GB" dirty="0"/>
              <a:t>= key motivation</a:t>
            </a:r>
            <a:endParaRPr lang="en-GB" dirty="0">
              <a:solidFill>
                <a:schemeClr val="accent4"/>
              </a:solidFill>
            </a:endParaRPr>
          </a:p>
          <a:p>
            <a:pPr marL="285750" lvl="0" indent="-285750">
              <a:buClr>
                <a:srgbClr val="FFC000"/>
              </a:buClr>
              <a:buFont typeface="Arial" panose="020B0604020202020204" pitchFamily="34" charset="0"/>
              <a:buChar char="—"/>
            </a:pPr>
            <a:r>
              <a:rPr lang="en-GB" dirty="0"/>
              <a:t>Content has </a:t>
            </a:r>
            <a:r>
              <a:rPr lang="en-GB" dirty="0">
                <a:solidFill>
                  <a:srgbClr val="FFC000"/>
                </a:solidFill>
              </a:rPr>
              <a:t>high production values</a:t>
            </a:r>
          </a:p>
          <a:p>
            <a:pPr marL="285750" lvl="0" indent="-285750">
              <a:buClr>
                <a:srgbClr val="FFC000"/>
              </a:buClr>
              <a:buFont typeface="Arial" panose="020B0604020202020204" pitchFamily="34" charset="0"/>
              <a:buChar char="—"/>
            </a:pPr>
            <a:r>
              <a:rPr lang="en-GB" dirty="0">
                <a:solidFill>
                  <a:srgbClr val="FFC000"/>
                </a:solidFill>
              </a:rPr>
              <a:t>Linear TV </a:t>
            </a:r>
            <a:r>
              <a:rPr lang="en-GB" dirty="0"/>
              <a:t>is first choice for large shared experiences e.g. sport, big drama</a:t>
            </a:r>
          </a:p>
          <a:p>
            <a:pPr marL="285750" lvl="0" indent="-285750">
              <a:buClr>
                <a:srgbClr val="FFC000"/>
              </a:buClr>
              <a:buFont typeface="Arial" panose="020B0604020202020204" pitchFamily="34" charset="0"/>
              <a:buChar char="—"/>
            </a:pPr>
            <a:r>
              <a:rPr lang="en-GB" dirty="0"/>
              <a:t>Creates</a:t>
            </a:r>
            <a:r>
              <a:rPr lang="en-GB" dirty="0">
                <a:solidFill>
                  <a:schemeClr val="accent4"/>
                </a:solidFill>
              </a:rPr>
              <a:t> </a:t>
            </a:r>
            <a:r>
              <a:rPr lang="en-GB" dirty="0" err="1">
                <a:solidFill>
                  <a:srgbClr val="FFCD00"/>
                </a:solidFill>
              </a:rPr>
              <a:t>talkability</a:t>
            </a:r>
            <a:endParaRPr lang="en-GB" dirty="0">
              <a:solidFill>
                <a:srgbClr val="FFCD00"/>
              </a:solidFill>
            </a:endParaRPr>
          </a:p>
          <a:p>
            <a:pPr marL="285750" lvl="0" indent="-285750">
              <a:buClr>
                <a:srgbClr val="FFC000"/>
              </a:buClr>
              <a:buFont typeface="Arial" panose="020B0604020202020204" pitchFamily="34" charset="0"/>
              <a:buChar char="—"/>
            </a:pPr>
            <a:r>
              <a:rPr lang="en-GB" dirty="0">
                <a:solidFill>
                  <a:srgbClr val="FFCD00"/>
                </a:solidFill>
              </a:rPr>
              <a:t>Broad age </a:t>
            </a:r>
            <a:r>
              <a:rPr lang="en-GB" dirty="0"/>
              <a:t>appeal</a:t>
            </a:r>
            <a:endParaRPr lang="en-GB" dirty="0">
              <a:solidFill>
                <a:srgbClr val="FFCD00"/>
              </a:solidFill>
            </a:endParaRPr>
          </a:p>
          <a:p>
            <a:endParaRPr lang="en-GB" dirty="0"/>
          </a:p>
        </p:txBody>
      </p:sp>
      <p:sp>
        <p:nvSpPr>
          <p:cNvPr id="25" name="Text Placeholder 24">
            <a:extLst>
              <a:ext uri="{FF2B5EF4-FFF2-40B4-BE49-F238E27FC236}">
                <a16:creationId xmlns:a16="http://schemas.microsoft.com/office/drawing/2014/main" id="{EB7CFB4A-AE95-410A-BC56-6B2DCE9506E9}"/>
              </a:ext>
            </a:extLst>
          </p:cNvPr>
          <p:cNvSpPr>
            <a:spLocks noGrp="1"/>
          </p:cNvSpPr>
          <p:nvPr>
            <p:ph type="body" sz="quarter" idx="16"/>
          </p:nvPr>
        </p:nvSpPr>
        <p:spPr>
          <a:xfrm>
            <a:off x="377758" y="5365115"/>
            <a:ext cx="4799884" cy="304800"/>
          </a:xfrm>
        </p:spPr>
        <p:txBody>
          <a:bodyPr/>
          <a:lstStyle/>
          <a:p>
            <a:r>
              <a:rPr lang="en-GB" dirty="0"/>
              <a:t>Source: The Age of Television, 2018, MTM/Thinkbox. Base: all adults (514)</a:t>
            </a:r>
          </a:p>
        </p:txBody>
      </p:sp>
      <p:pic>
        <p:nvPicPr>
          <p:cNvPr id="20" name="Picture 19">
            <a:extLst>
              <a:ext uri="{FF2B5EF4-FFF2-40B4-BE49-F238E27FC236}">
                <a16:creationId xmlns:a16="http://schemas.microsoft.com/office/drawing/2014/main" id="{9FA8C8B8-D71B-4EC1-9CE8-5BEBA86627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1482" y="2404145"/>
            <a:ext cx="522000" cy="360000"/>
          </a:xfrm>
          <a:prstGeom prst="rect">
            <a:avLst/>
          </a:prstGeom>
        </p:spPr>
      </p:pic>
      <p:pic>
        <p:nvPicPr>
          <p:cNvPr id="32" name="Picture 31">
            <a:extLst>
              <a:ext uri="{FF2B5EF4-FFF2-40B4-BE49-F238E27FC236}">
                <a16:creationId xmlns:a16="http://schemas.microsoft.com/office/drawing/2014/main" id="{7A46425D-4AAB-46D7-914D-147C398FEC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8702" y="4038976"/>
            <a:ext cx="405659" cy="360000"/>
          </a:xfrm>
          <a:prstGeom prst="rect">
            <a:avLst/>
          </a:prstGeom>
        </p:spPr>
      </p:pic>
      <p:grpSp>
        <p:nvGrpSpPr>
          <p:cNvPr id="16" name="Group 15">
            <a:extLst>
              <a:ext uri="{FF2B5EF4-FFF2-40B4-BE49-F238E27FC236}">
                <a16:creationId xmlns:a16="http://schemas.microsoft.com/office/drawing/2014/main" id="{9DBC938E-CB0B-4592-BCCD-C1EFE0CFC58E}"/>
              </a:ext>
            </a:extLst>
          </p:cNvPr>
          <p:cNvGrpSpPr/>
          <p:nvPr/>
        </p:nvGrpSpPr>
        <p:grpSpPr>
          <a:xfrm>
            <a:off x="7541145" y="870534"/>
            <a:ext cx="3922001" cy="3922001"/>
            <a:chOff x="3484607" y="2063372"/>
            <a:chExt cx="3922001" cy="3922001"/>
          </a:xfrm>
        </p:grpSpPr>
        <p:sp>
          <p:nvSpPr>
            <p:cNvPr id="17" name="Pie 58">
              <a:extLst>
                <a:ext uri="{FF2B5EF4-FFF2-40B4-BE49-F238E27FC236}">
                  <a16:creationId xmlns:a16="http://schemas.microsoft.com/office/drawing/2014/main" id="{4AF406D1-61C8-4070-9EAD-A294FD2CED59}"/>
                </a:ext>
              </a:extLst>
            </p:cNvPr>
            <p:cNvSpPr>
              <a:spLocks noChangeAspect="1"/>
            </p:cNvSpPr>
            <p:nvPr/>
          </p:nvSpPr>
          <p:spPr>
            <a:xfrm rot="6765127">
              <a:off x="3906767" y="2485532"/>
              <a:ext cx="3077680" cy="3077680"/>
            </a:xfrm>
            <a:prstGeom prst="pie">
              <a:avLst>
                <a:gd name="adj1" fmla="val 13499731"/>
                <a:gd name="adj2" fmla="val 16200000"/>
              </a:avLst>
            </a:prstGeom>
            <a:noFill/>
            <a:ln>
              <a:solidFill>
                <a:srgbClr val="E10514">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8" name="Pie 61">
              <a:extLst>
                <a:ext uri="{FF2B5EF4-FFF2-40B4-BE49-F238E27FC236}">
                  <a16:creationId xmlns:a16="http://schemas.microsoft.com/office/drawing/2014/main" id="{F66A6907-CF29-43FA-8485-8DB4942B1F4F}"/>
                </a:ext>
              </a:extLst>
            </p:cNvPr>
            <p:cNvSpPr>
              <a:spLocks noChangeAspect="1"/>
            </p:cNvSpPr>
            <p:nvPr/>
          </p:nvSpPr>
          <p:spPr>
            <a:xfrm rot="15765240">
              <a:off x="3811440" y="2390205"/>
              <a:ext cx="3268334" cy="3268334"/>
            </a:xfrm>
            <a:prstGeom prst="pie">
              <a:avLst>
                <a:gd name="adj1" fmla="val 13499731"/>
                <a:gd name="adj2" fmla="val 16200000"/>
              </a:avLst>
            </a:prstGeom>
            <a:noFill/>
            <a:ln>
              <a:solidFill>
                <a:srgbClr val="3C2D87">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9" name="Pie 65">
              <a:extLst>
                <a:ext uri="{FF2B5EF4-FFF2-40B4-BE49-F238E27FC236}">
                  <a16:creationId xmlns:a16="http://schemas.microsoft.com/office/drawing/2014/main" id="{7391950B-9BC2-4142-8D05-AB32A919BD0C}"/>
                </a:ext>
              </a:extLst>
            </p:cNvPr>
            <p:cNvSpPr>
              <a:spLocks noChangeAspect="1"/>
            </p:cNvSpPr>
            <p:nvPr/>
          </p:nvSpPr>
          <p:spPr>
            <a:xfrm rot="17506674">
              <a:off x="4900885" y="3479650"/>
              <a:ext cx="1089444" cy="1089444"/>
            </a:xfrm>
            <a:prstGeom prst="pie">
              <a:avLst>
                <a:gd name="adj1" fmla="val 13499731"/>
                <a:gd name="adj2" fmla="val 16200000"/>
              </a:avLst>
            </a:prstGeom>
            <a:noFill/>
            <a:ln>
              <a:solidFill>
                <a:srgbClr val="0069B4">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3" name="Pie 67">
              <a:extLst>
                <a:ext uri="{FF2B5EF4-FFF2-40B4-BE49-F238E27FC236}">
                  <a16:creationId xmlns:a16="http://schemas.microsoft.com/office/drawing/2014/main" id="{2C99A374-8D54-4020-A983-E13A78DFAFAB}"/>
                </a:ext>
              </a:extLst>
            </p:cNvPr>
            <p:cNvSpPr>
              <a:spLocks noChangeAspect="1"/>
            </p:cNvSpPr>
            <p:nvPr/>
          </p:nvSpPr>
          <p:spPr>
            <a:xfrm rot="13494486">
              <a:off x="3484607" y="2063372"/>
              <a:ext cx="3922001" cy="3922001"/>
            </a:xfrm>
            <a:prstGeom prst="pie">
              <a:avLst>
                <a:gd name="adj1" fmla="val 13499731"/>
                <a:gd name="adj2" fmla="val 16200000"/>
              </a:avLst>
            </a:prstGeom>
            <a:noFill/>
            <a:ln>
              <a:solidFill>
                <a:srgbClr val="F07305">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4" name="Pie 68">
              <a:extLst>
                <a:ext uri="{FF2B5EF4-FFF2-40B4-BE49-F238E27FC236}">
                  <a16:creationId xmlns:a16="http://schemas.microsoft.com/office/drawing/2014/main" id="{10C518C1-B8B2-4009-ADCB-A093AC01BA94}"/>
                </a:ext>
              </a:extLst>
            </p:cNvPr>
            <p:cNvSpPr>
              <a:spLocks noChangeAspect="1"/>
            </p:cNvSpPr>
            <p:nvPr/>
          </p:nvSpPr>
          <p:spPr>
            <a:xfrm rot="19841772">
              <a:off x="4288072" y="2866837"/>
              <a:ext cx="2315070" cy="2315070"/>
            </a:xfrm>
            <a:prstGeom prst="pie">
              <a:avLst>
                <a:gd name="adj1" fmla="val 13499731"/>
                <a:gd name="adj2" fmla="val 16200000"/>
              </a:avLst>
            </a:prstGeom>
            <a:noFill/>
            <a:ln>
              <a:solidFill>
                <a:srgbClr val="00A03C">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5" name="Pie 69">
              <a:extLst>
                <a:ext uri="{FF2B5EF4-FFF2-40B4-BE49-F238E27FC236}">
                  <a16:creationId xmlns:a16="http://schemas.microsoft.com/office/drawing/2014/main" id="{76BBB17C-DF8E-4CA9-B757-3B1643203729}"/>
                </a:ext>
              </a:extLst>
            </p:cNvPr>
            <p:cNvSpPr>
              <a:spLocks noChangeAspect="1"/>
            </p:cNvSpPr>
            <p:nvPr/>
          </p:nvSpPr>
          <p:spPr>
            <a:xfrm>
              <a:off x="4424253" y="3003018"/>
              <a:ext cx="2042709" cy="2042709"/>
            </a:xfrm>
            <a:prstGeom prst="pie">
              <a:avLst>
                <a:gd name="adj1" fmla="val 13499731"/>
                <a:gd name="adj2" fmla="val 16200000"/>
              </a:avLst>
            </a:prstGeom>
            <a:noFill/>
            <a:ln>
              <a:solidFill>
                <a:srgbClr val="00A5D7">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Pie 70">
              <a:extLst>
                <a:ext uri="{FF2B5EF4-FFF2-40B4-BE49-F238E27FC236}">
                  <a16:creationId xmlns:a16="http://schemas.microsoft.com/office/drawing/2014/main" id="{183240C3-C5E7-41FE-BC51-23AF709949A0}"/>
                </a:ext>
              </a:extLst>
            </p:cNvPr>
            <p:cNvSpPr>
              <a:spLocks noChangeAspect="1"/>
            </p:cNvSpPr>
            <p:nvPr/>
          </p:nvSpPr>
          <p:spPr>
            <a:xfrm rot="4780936">
              <a:off x="4111037" y="2689802"/>
              <a:ext cx="2669140" cy="2669140"/>
            </a:xfrm>
            <a:prstGeom prst="pie">
              <a:avLst>
                <a:gd name="adj1" fmla="val 13499731"/>
                <a:gd name="adj2" fmla="val 16200000"/>
              </a:avLst>
            </a:prstGeom>
            <a:noFill/>
            <a:ln>
              <a:solidFill>
                <a:srgbClr val="87BE23">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7" name="Pie 71">
              <a:extLst>
                <a:ext uri="{FF2B5EF4-FFF2-40B4-BE49-F238E27FC236}">
                  <a16:creationId xmlns:a16="http://schemas.microsoft.com/office/drawing/2014/main" id="{3BE0C139-8B0B-41A1-AD1F-563ED419D225}"/>
                </a:ext>
              </a:extLst>
            </p:cNvPr>
            <p:cNvSpPr>
              <a:spLocks noChangeAspect="1"/>
            </p:cNvSpPr>
            <p:nvPr/>
          </p:nvSpPr>
          <p:spPr>
            <a:xfrm rot="2699023">
              <a:off x="4233600" y="2812365"/>
              <a:ext cx="2424015" cy="2424015"/>
            </a:xfrm>
            <a:prstGeom prst="pie">
              <a:avLst>
                <a:gd name="adj1" fmla="val 13499731"/>
                <a:gd name="adj2" fmla="val 16200000"/>
              </a:avLst>
            </a:prstGeom>
            <a:solidFill>
              <a:srgbClr val="FFCD00"/>
            </a:solidFill>
            <a:ln>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pic>
        <p:nvPicPr>
          <p:cNvPr id="38" name="Picture 37">
            <a:extLst>
              <a:ext uri="{FF2B5EF4-FFF2-40B4-BE49-F238E27FC236}">
                <a16:creationId xmlns:a16="http://schemas.microsoft.com/office/drawing/2014/main" id="{264017BD-203B-4953-BB1C-031AEC80A8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0173" y="1899477"/>
            <a:ext cx="439303" cy="335033"/>
          </a:xfrm>
          <a:prstGeom prst="rect">
            <a:avLst/>
          </a:prstGeom>
        </p:spPr>
      </p:pic>
    </p:spTree>
    <p:extLst>
      <p:ext uri="{BB962C8B-B14F-4D97-AF65-F5344CB8AC3E}">
        <p14:creationId xmlns:p14="http://schemas.microsoft.com/office/powerpoint/2010/main" val="323641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BF15D6-8F8B-46A1-BA89-30B8C49841C3}"/>
              </a:ext>
            </a:extLst>
          </p:cNvPr>
          <p:cNvSpPr>
            <a:spLocks noGrp="1"/>
          </p:cNvSpPr>
          <p:nvPr>
            <p:ph type="title"/>
          </p:nvPr>
        </p:nvSpPr>
        <p:spPr/>
        <p:txBody>
          <a:bodyPr/>
          <a:lstStyle/>
          <a:p>
            <a:r>
              <a:rPr lang="en-GB" dirty="0">
                <a:solidFill>
                  <a:srgbClr val="FFC000"/>
                </a:solidFill>
              </a:rPr>
              <a:t>Experience </a:t>
            </a:r>
            <a:br>
              <a:rPr lang="en-GB" dirty="0">
                <a:solidFill>
                  <a:srgbClr val="FFC000"/>
                </a:solidFill>
              </a:rPr>
            </a:br>
            <a:r>
              <a:rPr lang="en-GB" dirty="0">
                <a:solidFill>
                  <a:srgbClr val="FFC000"/>
                </a:solidFill>
              </a:rPr>
              <a:t>10% of viewing time</a:t>
            </a:r>
            <a:endParaRPr lang="en-GB" dirty="0"/>
          </a:p>
        </p:txBody>
      </p:sp>
      <p:sp>
        <p:nvSpPr>
          <p:cNvPr id="7" name="Text Placeholder 6">
            <a:extLst>
              <a:ext uri="{FF2B5EF4-FFF2-40B4-BE49-F238E27FC236}">
                <a16:creationId xmlns:a16="http://schemas.microsoft.com/office/drawing/2014/main" id="{A35191CA-0C7C-4D7A-8219-2169D3C5AC9A}"/>
              </a:ext>
            </a:extLst>
          </p:cNvPr>
          <p:cNvSpPr>
            <a:spLocks noGrp="1"/>
          </p:cNvSpPr>
          <p:nvPr>
            <p:ph type="body" sz="quarter" idx="15"/>
          </p:nvPr>
        </p:nvSpPr>
        <p:spPr/>
        <p:txBody>
          <a:bodyPr/>
          <a:lstStyle/>
          <a:p>
            <a:r>
              <a:rPr lang="en-GB" dirty="0"/>
              <a:t>Source: The Age of Television, 2018, MTM/Thinkbox. Base: all adults (514), 16-34 (161)</a:t>
            </a:r>
          </a:p>
        </p:txBody>
      </p:sp>
      <p:graphicFrame>
        <p:nvGraphicFramePr>
          <p:cNvPr id="8" name="Chart 7">
            <a:extLst>
              <a:ext uri="{FF2B5EF4-FFF2-40B4-BE49-F238E27FC236}">
                <a16:creationId xmlns:a16="http://schemas.microsoft.com/office/drawing/2014/main" id="{9E717097-1F59-47B6-9430-EEFC6F9010FA}"/>
              </a:ext>
            </a:extLst>
          </p:cNvPr>
          <p:cNvGraphicFramePr/>
          <p:nvPr>
            <p:extLst>
              <p:ext uri="{D42A27DB-BD31-4B8C-83A1-F6EECF244321}">
                <p14:modId xmlns:p14="http://schemas.microsoft.com/office/powerpoint/2010/main" val="2230447588"/>
              </p:ext>
            </p:extLst>
          </p:nvPr>
        </p:nvGraphicFramePr>
        <p:xfrm>
          <a:off x="469232" y="1637731"/>
          <a:ext cx="11172008" cy="32831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8172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F52916D-4DCF-4381-88BB-B83FFEE1F654}"/>
              </a:ext>
            </a:extLst>
          </p:cNvPr>
          <p:cNvSpPr>
            <a:spLocks noGrp="1"/>
          </p:cNvSpPr>
          <p:nvPr>
            <p:ph type="title"/>
          </p:nvPr>
        </p:nvSpPr>
        <p:spPr/>
        <p:txBody>
          <a:bodyPr/>
          <a:lstStyle/>
          <a:p>
            <a:r>
              <a:rPr lang="en-GB" dirty="0">
                <a:solidFill>
                  <a:srgbClr val="FFC000"/>
                </a:solidFill>
              </a:rPr>
              <a:t>Experience </a:t>
            </a:r>
            <a:br>
              <a:rPr lang="en-GB" dirty="0">
                <a:solidFill>
                  <a:srgbClr val="FFC000"/>
                </a:solidFill>
              </a:rPr>
            </a:br>
            <a:r>
              <a:rPr lang="en-GB" dirty="0">
                <a:solidFill>
                  <a:srgbClr val="FFC000"/>
                </a:solidFill>
              </a:rPr>
              <a:t>10% of viewing time</a:t>
            </a:r>
            <a:endParaRPr lang="en-GB" dirty="0">
              <a:solidFill>
                <a:schemeClr val="accent3"/>
              </a:solidFill>
            </a:endParaRPr>
          </a:p>
        </p:txBody>
      </p:sp>
      <p:sp>
        <p:nvSpPr>
          <p:cNvPr id="7" name="Text Placeholder 6">
            <a:extLst>
              <a:ext uri="{FF2B5EF4-FFF2-40B4-BE49-F238E27FC236}">
                <a16:creationId xmlns:a16="http://schemas.microsoft.com/office/drawing/2014/main" id="{86A1B1F1-992D-4BE4-B1B5-4A6778C8E737}"/>
              </a:ext>
            </a:extLst>
          </p:cNvPr>
          <p:cNvSpPr>
            <a:spLocks noGrp="1"/>
          </p:cNvSpPr>
          <p:nvPr>
            <p:ph type="body" sz="quarter" idx="15"/>
          </p:nvPr>
        </p:nvSpPr>
        <p:spPr/>
        <p:txBody>
          <a:bodyPr/>
          <a:lstStyle/>
          <a:p>
            <a:r>
              <a:rPr lang="en-GB" dirty="0"/>
              <a:t>Source: The Age of Television, 2018, MTM/Thinkbox. Base: all adults (514) </a:t>
            </a:r>
          </a:p>
        </p:txBody>
      </p:sp>
      <p:sp>
        <p:nvSpPr>
          <p:cNvPr id="4" name="Oval 3">
            <a:extLst>
              <a:ext uri="{FF2B5EF4-FFF2-40B4-BE49-F238E27FC236}">
                <a16:creationId xmlns:a16="http://schemas.microsoft.com/office/drawing/2014/main" id="{64DEA637-5EA0-4387-BC8C-AED402C98A9C}"/>
              </a:ext>
            </a:extLst>
          </p:cNvPr>
          <p:cNvSpPr/>
          <p:nvPr/>
        </p:nvSpPr>
        <p:spPr>
          <a:xfrm>
            <a:off x="6573338" y="441916"/>
            <a:ext cx="1080000" cy="108000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D00"/>
              </a:solidFill>
            </a:endParaRPr>
          </a:p>
        </p:txBody>
      </p:sp>
      <p:sp>
        <p:nvSpPr>
          <p:cNvPr id="5" name="TextBox 4">
            <a:extLst>
              <a:ext uri="{FF2B5EF4-FFF2-40B4-BE49-F238E27FC236}">
                <a16:creationId xmlns:a16="http://schemas.microsoft.com/office/drawing/2014/main" id="{3C11FF1E-6B1F-4C12-99CC-ACB6BCC6584C}"/>
              </a:ext>
            </a:extLst>
          </p:cNvPr>
          <p:cNvSpPr txBox="1"/>
          <p:nvPr/>
        </p:nvSpPr>
        <p:spPr>
          <a:xfrm>
            <a:off x="6569322" y="1584669"/>
            <a:ext cx="1080000" cy="646331"/>
          </a:xfrm>
          <a:prstGeom prst="rect">
            <a:avLst/>
          </a:prstGeom>
          <a:noFill/>
        </p:spPr>
        <p:txBody>
          <a:bodyPr wrap="square" rtlCol="0">
            <a:spAutoFit/>
          </a:bodyPr>
          <a:lstStyle/>
          <a:p>
            <a:pPr algn="ctr"/>
            <a:r>
              <a:rPr lang="en-GB" dirty="0">
                <a:solidFill>
                  <a:srgbClr val="FFCD00"/>
                </a:solidFill>
              </a:rPr>
              <a:t>68% </a:t>
            </a:r>
            <a:r>
              <a:rPr lang="en-GB" dirty="0">
                <a:solidFill>
                  <a:schemeClr val="bg2"/>
                </a:solidFill>
              </a:rPr>
              <a:t>live TV</a:t>
            </a:r>
          </a:p>
        </p:txBody>
      </p:sp>
      <p:sp>
        <p:nvSpPr>
          <p:cNvPr id="15" name="Oval 14">
            <a:extLst>
              <a:ext uri="{FF2B5EF4-FFF2-40B4-BE49-F238E27FC236}">
                <a16:creationId xmlns:a16="http://schemas.microsoft.com/office/drawing/2014/main" id="{67B21E86-D989-453A-AC6C-DF495AA87F25}"/>
              </a:ext>
            </a:extLst>
          </p:cNvPr>
          <p:cNvSpPr/>
          <p:nvPr/>
        </p:nvSpPr>
        <p:spPr>
          <a:xfrm>
            <a:off x="8610886" y="450892"/>
            <a:ext cx="1080000" cy="108000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D00"/>
              </a:solidFill>
            </a:endParaRPr>
          </a:p>
        </p:txBody>
      </p:sp>
      <p:sp>
        <p:nvSpPr>
          <p:cNvPr id="16" name="TextBox 15">
            <a:extLst>
              <a:ext uri="{FF2B5EF4-FFF2-40B4-BE49-F238E27FC236}">
                <a16:creationId xmlns:a16="http://schemas.microsoft.com/office/drawing/2014/main" id="{877FEA3D-7C1C-4FEA-9622-B4F30A99864D}"/>
              </a:ext>
            </a:extLst>
          </p:cNvPr>
          <p:cNvSpPr txBox="1"/>
          <p:nvPr/>
        </p:nvSpPr>
        <p:spPr>
          <a:xfrm>
            <a:off x="8421774" y="1584669"/>
            <a:ext cx="1430676" cy="646331"/>
          </a:xfrm>
          <a:prstGeom prst="rect">
            <a:avLst/>
          </a:prstGeom>
          <a:noFill/>
        </p:spPr>
        <p:txBody>
          <a:bodyPr wrap="square" rtlCol="0">
            <a:spAutoFit/>
          </a:bodyPr>
          <a:lstStyle/>
          <a:p>
            <a:pPr algn="ctr"/>
            <a:r>
              <a:rPr lang="en-GB" dirty="0">
                <a:solidFill>
                  <a:srgbClr val="FFCD00"/>
                </a:solidFill>
              </a:rPr>
              <a:t>85% </a:t>
            </a:r>
            <a:r>
              <a:rPr lang="en-GB" dirty="0">
                <a:solidFill>
                  <a:schemeClr val="bg2"/>
                </a:solidFill>
              </a:rPr>
              <a:t>viewed on TV set</a:t>
            </a:r>
          </a:p>
        </p:txBody>
      </p:sp>
      <p:sp>
        <p:nvSpPr>
          <p:cNvPr id="17" name="Oval 16">
            <a:extLst>
              <a:ext uri="{FF2B5EF4-FFF2-40B4-BE49-F238E27FC236}">
                <a16:creationId xmlns:a16="http://schemas.microsoft.com/office/drawing/2014/main" id="{2236716C-FA13-4BF4-9150-DA1AF1842DC7}"/>
              </a:ext>
            </a:extLst>
          </p:cNvPr>
          <p:cNvSpPr/>
          <p:nvPr/>
        </p:nvSpPr>
        <p:spPr>
          <a:xfrm>
            <a:off x="10646710" y="441916"/>
            <a:ext cx="1080000" cy="108000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D00"/>
              </a:solidFill>
            </a:endParaRPr>
          </a:p>
        </p:txBody>
      </p:sp>
      <p:sp>
        <p:nvSpPr>
          <p:cNvPr id="21" name="TextBox 20">
            <a:extLst>
              <a:ext uri="{FF2B5EF4-FFF2-40B4-BE49-F238E27FC236}">
                <a16:creationId xmlns:a16="http://schemas.microsoft.com/office/drawing/2014/main" id="{0154FDEF-920F-490D-9D85-57660563BA1E}"/>
              </a:ext>
            </a:extLst>
          </p:cNvPr>
          <p:cNvSpPr txBox="1"/>
          <p:nvPr/>
        </p:nvSpPr>
        <p:spPr>
          <a:xfrm>
            <a:off x="10368708" y="1584669"/>
            <a:ext cx="1611940" cy="646331"/>
          </a:xfrm>
          <a:prstGeom prst="rect">
            <a:avLst/>
          </a:prstGeom>
          <a:noFill/>
        </p:spPr>
        <p:txBody>
          <a:bodyPr wrap="square" rtlCol="0">
            <a:spAutoFit/>
          </a:bodyPr>
          <a:lstStyle/>
          <a:p>
            <a:pPr algn="ctr"/>
            <a:r>
              <a:rPr lang="en-GB" dirty="0">
                <a:solidFill>
                  <a:srgbClr val="FFCD00"/>
                </a:solidFill>
              </a:rPr>
              <a:t>66% </a:t>
            </a:r>
            <a:r>
              <a:rPr lang="en-GB" dirty="0">
                <a:solidFill>
                  <a:schemeClr val="bg2"/>
                </a:solidFill>
              </a:rPr>
              <a:t>evening viewing</a:t>
            </a:r>
          </a:p>
        </p:txBody>
      </p:sp>
      <p:sp>
        <p:nvSpPr>
          <p:cNvPr id="22" name="Rectangle 21">
            <a:extLst>
              <a:ext uri="{FF2B5EF4-FFF2-40B4-BE49-F238E27FC236}">
                <a16:creationId xmlns:a16="http://schemas.microsoft.com/office/drawing/2014/main" id="{B720F442-D10C-4E30-B94C-6500AB865D97}"/>
              </a:ext>
            </a:extLst>
          </p:cNvPr>
          <p:cNvSpPr/>
          <p:nvPr/>
        </p:nvSpPr>
        <p:spPr>
          <a:xfrm>
            <a:off x="820149" y="2163073"/>
            <a:ext cx="4630159" cy="3046988"/>
          </a:xfrm>
          <a:prstGeom prst="rect">
            <a:avLst/>
          </a:prstGeom>
        </p:spPr>
        <p:txBody>
          <a:bodyPr wrap="square">
            <a:spAutoFit/>
          </a:bodyPr>
          <a:lstStyle/>
          <a:p>
            <a:pPr lvl="0" fontAlgn="base">
              <a:spcBef>
                <a:spcPts val="600"/>
              </a:spcBef>
              <a:defRPr/>
            </a:pPr>
            <a:r>
              <a:rPr lang="en-GB" sz="2400" dirty="0">
                <a:solidFill>
                  <a:schemeClr val="bg2"/>
                </a:solidFill>
                <a:cs typeface="Times New Roman" panose="02020603050405020304" pitchFamily="18" charset="0"/>
              </a:rPr>
              <a:t>I think I talk about TV a lot! At the moment it’s Love Island and the World Cup. Those are our talking points in the morning, and whether that’s seeing people or over text or WhatsApp, a lot of our conversations are TV based</a:t>
            </a:r>
          </a:p>
        </p:txBody>
      </p:sp>
      <p:sp>
        <p:nvSpPr>
          <p:cNvPr id="23" name="TextBox 22">
            <a:extLst>
              <a:ext uri="{FF2B5EF4-FFF2-40B4-BE49-F238E27FC236}">
                <a16:creationId xmlns:a16="http://schemas.microsoft.com/office/drawing/2014/main" id="{A1E1B6B5-E601-40EB-9651-C29628DD5670}"/>
              </a:ext>
            </a:extLst>
          </p:cNvPr>
          <p:cNvSpPr txBox="1"/>
          <p:nvPr/>
        </p:nvSpPr>
        <p:spPr>
          <a:xfrm>
            <a:off x="142075" y="1766844"/>
            <a:ext cx="914400" cy="2215991"/>
          </a:xfrm>
          <a:prstGeom prst="rect">
            <a:avLst/>
          </a:prstGeom>
          <a:noFill/>
        </p:spPr>
        <p:txBody>
          <a:bodyPr wrap="square" rtlCol="0">
            <a:spAutoFit/>
          </a:bodyPr>
          <a:lstStyle/>
          <a:p>
            <a:pPr algn="l"/>
            <a:r>
              <a:rPr lang="en-GB" sz="13800" dirty="0">
                <a:solidFill>
                  <a:srgbClr val="FFCD00"/>
                </a:solidFill>
              </a:rPr>
              <a:t>“</a:t>
            </a:r>
          </a:p>
        </p:txBody>
      </p:sp>
      <p:sp>
        <p:nvSpPr>
          <p:cNvPr id="24" name="TextBox 23">
            <a:extLst>
              <a:ext uri="{FF2B5EF4-FFF2-40B4-BE49-F238E27FC236}">
                <a16:creationId xmlns:a16="http://schemas.microsoft.com/office/drawing/2014/main" id="{29755F32-86B0-47DE-B5D2-CDFCDB2581A4}"/>
              </a:ext>
            </a:extLst>
          </p:cNvPr>
          <p:cNvSpPr txBox="1"/>
          <p:nvPr/>
        </p:nvSpPr>
        <p:spPr>
          <a:xfrm rot="10800000">
            <a:off x="4535908" y="3358047"/>
            <a:ext cx="914400" cy="2215991"/>
          </a:xfrm>
          <a:prstGeom prst="rect">
            <a:avLst/>
          </a:prstGeom>
          <a:noFill/>
        </p:spPr>
        <p:txBody>
          <a:bodyPr wrap="square" rtlCol="0">
            <a:spAutoFit/>
          </a:bodyPr>
          <a:lstStyle/>
          <a:p>
            <a:pPr algn="l"/>
            <a:r>
              <a:rPr lang="en-GB" sz="13800" dirty="0">
                <a:solidFill>
                  <a:srgbClr val="FFCD00"/>
                </a:solidFill>
              </a:rPr>
              <a:t>“</a:t>
            </a:r>
          </a:p>
        </p:txBody>
      </p:sp>
      <p:sp>
        <p:nvSpPr>
          <p:cNvPr id="25" name="TextBox 24">
            <a:extLst>
              <a:ext uri="{FF2B5EF4-FFF2-40B4-BE49-F238E27FC236}">
                <a16:creationId xmlns:a16="http://schemas.microsoft.com/office/drawing/2014/main" id="{2FB1C4F4-DA7F-4B30-A904-72004F6AD3CA}"/>
              </a:ext>
            </a:extLst>
          </p:cNvPr>
          <p:cNvSpPr txBox="1"/>
          <p:nvPr/>
        </p:nvSpPr>
        <p:spPr>
          <a:xfrm>
            <a:off x="6430692" y="2865289"/>
            <a:ext cx="3946357" cy="338554"/>
          </a:xfrm>
          <a:prstGeom prst="rect">
            <a:avLst/>
          </a:prstGeom>
          <a:noFill/>
        </p:spPr>
        <p:txBody>
          <a:bodyPr wrap="square" rtlCol="0">
            <a:spAutoFit/>
          </a:bodyPr>
          <a:lstStyle/>
          <a:p>
            <a:pPr algn="l"/>
            <a:r>
              <a:rPr lang="en-GB" sz="1600" dirty="0">
                <a:solidFill>
                  <a:schemeClr val="bg2"/>
                </a:solidFill>
              </a:rPr>
              <a:t>Served by content which drives </a:t>
            </a:r>
            <a:r>
              <a:rPr lang="en-GB" sz="1600" dirty="0" err="1">
                <a:solidFill>
                  <a:schemeClr val="bg2"/>
                </a:solidFill>
              </a:rPr>
              <a:t>talkability</a:t>
            </a:r>
            <a:r>
              <a:rPr lang="en-GB" sz="1600" dirty="0">
                <a:solidFill>
                  <a:schemeClr val="bg2"/>
                </a:solidFill>
              </a:rPr>
              <a:t>: </a:t>
            </a:r>
          </a:p>
        </p:txBody>
      </p:sp>
      <p:sp>
        <p:nvSpPr>
          <p:cNvPr id="26" name="Rectangle 25">
            <a:extLst>
              <a:ext uri="{FF2B5EF4-FFF2-40B4-BE49-F238E27FC236}">
                <a16:creationId xmlns:a16="http://schemas.microsoft.com/office/drawing/2014/main" id="{9BD32F99-B9A9-4D65-8516-0ABAAF333E61}"/>
              </a:ext>
            </a:extLst>
          </p:cNvPr>
          <p:cNvSpPr/>
          <p:nvPr/>
        </p:nvSpPr>
        <p:spPr>
          <a:xfrm>
            <a:off x="6573338" y="3358047"/>
            <a:ext cx="1474053" cy="926432"/>
          </a:xfrm>
          <a:prstGeom prst="rect">
            <a:avLst/>
          </a:prstGeom>
          <a:blipFill>
            <a:blip r:embed="rId3"/>
            <a:stretch>
              <a:fillRect/>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31B44BB-7F5D-4E32-90AD-7A02D7256C65}"/>
              </a:ext>
            </a:extLst>
          </p:cNvPr>
          <p:cNvSpPr/>
          <p:nvPr/>
        </p:nvSpPr>
        <p:spPr>
          <a:xfrm>
            <a:off x="8471023" y="3358047"/>
            <a:ext cx="1474053" cy="926432"/>
          </a:xfrm>
          <a:prstGeom prst="rect">
            <a:avLst/>
          </a:prstGeom>
          <a:blipFill>
            <a:blip r:embed="rId4"/>
            <a:stretch>
              <a:fillRect/>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2313BE18-625B-4E82-BC71-427E5385E9D2}"/>
              </a:ext>
            </a:extLst>
          </p:cNvPr>
          <p:cNvSpPr/>
          <p:nvPr/>
        </p:nvSpPr>
        <p:spPr>
          <a:xfrm>
            <a:off x="10368708" y="3358047"/>
            <a:ext cx="1474053" cy="926432"/>
          </a:xfrm>
          <a:prstGeom prst="rect">
            <a:avLst/>
          </a:prstGeom>
          <a:blipFill>
            <a:blip r:embed="rId5"/>
            <a:stretch>
              <a:fillRect/>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B72E92EF-045A-41DA-A092-551B507FFAA8}"/>
              </a:ext>
            </a:extLst>
          </p:cNvPr>
          <p:cNvSpPr/>
          <p:nvPr/>
        </p:nvSpPr>
        <p:spPr>
          <a:xfrm>
            <a:off x="6569322" y="4545160"/>
            <a:ext cx="1474053" cy="926432"/>
          </a:xfrm>
          <a:prstGeom prst="rect">
            <a:avLst/>
          </a:prstGeom>
          <a:blipFill>
            <a:blip r:embed="rId6"/>
            <a:stretch>
              <a:fillRect/>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DE20529F-A4EC-431B-AD74-50F318713263}"/>
              </a:ext>
            </a:extLst>
          </p:cNvPr>
          <p:cNvSpPr/>
          <p:nvPr/>
        </p:nvSpPr>
        <p:spPr>
          <a:xfrm>
            <a:off x="8467007" y="4545160"/>
            <a:ext cx="1474053" cy="926432"/>
          </a:xfrm>
          <a:prstGeom prst="rect">
            <a:avLst/>
          </a:prstGeom>
          <a:blipFill>
            <a:blip r:embed="rId7"/>
            <a:stretch>
              <a:fillRect/>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40CA9338-8C96-45D3-9218-FC46B22FDB92}"/>
              </a:ext>
            </a:extLst>
          </p:cNvPr>
          <p:cNvSpPr/>
          <p:nvPr/>
        </p:nvSpPr>
        <p:spPr>
          <a:xfrm>
            <a:off x="10400270" y="4545160"/>
            <a:ext cx="1474053" cy="926432"/>
          </a:xfrm>
          <a:prstGeom prst="rect">
            <a:avLst/>
          </a:prstGeom>
          <a:blipFill>
            <a:blip r:embed="rId8"/>
            <a:stretch>
              <a:fillRect l="-11495" r="2141"/>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7146245D-18EE-4EC6-B7E7-F6792885C1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6588" y="486863"/>
            <a:ext cx="1052734" cy="1052734"/>
          </a:xfrm>
          <a:prstGeom prst="rect">
            <a:avLst/>
          </a:prstGeom>
        </p:spPr>
      </p:pic>
      <p:pic>
        <p:nvPicPr>
          <p:cNvPr id="11" name="Picture 10">
            <a:extLst>
              <a:ext uri="{FF2B5EF4-FFF2-40B4-BE49-F238E27FC236}">
                <a16:creationId xmlns:a16="http://schemas.microsoft.com/office/drawing/2014/main" id="{24E69654-96CB-40A4-A332-1909827C471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75507" y="431841"/>
            <a:ext cx="1174508" cy="1174508"/>
          </a:xfrm>
          <a:prstGeom prst="rect">
            <a:avLst/>
          </a:prstGeom>
        </p:spPr>
      </p:pic>
      <p:pic>
        <p:nvPicPr>
          <p:cNvPr id="14" name="Picture 13">
            <a:extLst>
              <a:ext uri="{FF2B5EF4-FFF2-40B4-BE49-F238E27FC236}">
                <a16:creationId xmlns:a16="http://schemas.microsoft.com/office/drawing/2014/main" id="{73161424-E22C-49FF-950D-87A82CF2B4F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99455" y="394688"/>
            <a:ext cx="1148243" cy="1150080"/>
          </a:xfrm>
          <a:prstGeom prst="rect">
            <a:avLst/>
          </a:prstGeom>
        </p:spPr>
      </p:pic>
    </p:spTree>
    <p:extLst>
      <p:ext uri="{BB962C8B-B14F-4D97-AF65-F5344CB8AC3E}">
        <p14:creationId xmlns:p14="http://schemas.microsoft.com/office/powerpoint/2010/main" val="427709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F6033C2-D621-452A-A154-8B290C782250}"/>
              </a:ext>
            </a:extLst>
          </p:cNvPr>
          <p:cNvSpPr>
            <a:spLocks noGrp="1"/>
          </p:cNvSpPr>
          <p:nvPr>
            <p:ph type="title"/>
          </p:nvPr>
        </p:nvSpPr>
        <p:spPr/>
        <p:txBody>
          <a:bodyPr/>
          <a:lstStyle/>
          <a:p>
            <a:r>
              <a:rPr lang="en-GB" dirty="0">
                <a:solidFill>
                  <a:schemeClr val="accent5"/>
                </a:solidFill>
              </a:rPr>
              <a:t>Indulge</a:t>
            </a:r>
            <a:br>
              <a:rPr lang="en-GB" dirty="0">
                <a:solidFill>
                  <a:schemeClr val="accent5"/>
                </a:solidFill>
              </a:rPr>
            </a:br>
            <a:r>
              <a:rPr lang="en-GB" dirty="0">
                <a:solidFill>
                  <a:schemeClr val="accent5"/>
                </a:solidFill>
              </a:rPr>
              <a:t>9% of viewing time</a:t>
            </a:r>
          </a:p>
        </p:txBody>
      </p:sp>
      <p:sp>
        <p:nvSpPr>
          <p:cNvPr id="24" name="Text Placeholder 23">
            <a:extLst>
              <a:ext uri="{FF2B5EF4-FFF2-40B4-BE49-F238E27FC236}">
                <a16:creationId xmlns:a16="http://schemas.microsoft.com/office/drawing/2014/main" id="{E233877E-20AD-49C2-8F57-2D1D18C34BAD}"/>
              </a:ext>
            </a:extLst>
          </p:cNvPr>
          <p:cNvSpPr>
            <a:spLocks noGrp="1"/>
          </p:cNvSpPr>
          <p:nvPr>
            <p:ph type="body" sz="quarter" idx="13"/>
          </p:nvPr>
        </p:nvSpPr>
        <p:spPr>
          <a:xfrm>
            <a:off x="377758" y="1532319"/>
            <a:ext cx="4368867" cy="4055708"/>
          </a:xfrm>
        </p:spPr>
        <p:txBody>
          <a:bodyPr>
            <a:normAutofit/>
          </a:bodyPr>
          <a:lstStyle/>
          <a:p>
            <a:pPr>
              <a:spcBef>
                <a:spcPts val="1800"/>
              </a:spcBef>
              <a:spcAft>
                <a:spcPts val="1200"/>
              </a:spcAft>
            </a:pPr>
            <a:r>
              <a:rPr lang="en-GB" b="1" dirty="0"/>
              <a:t>The need to pursue personal interests, hobbies and fulfil guilty pleasures</a:t>
            </a:r>
          </a:p>
          <a:p>
            <a:pPr marL="285750" indent="-285750">
              <a:lnSpc>
                <a:spcPct val="110000"/>
              </a:lnSpc>
              <a:buClr>
                <a:schemeClr val="accent5"/>
              </a:buClr>
              <a:buFont typeface="Arial" panose="020B0604020202020204" pitchFamily="34" charset="0"/>
              <a:buChar char="—"/>
            </a:pPr>
            <a:r>
              <a:rPr lang="en-GB" dirty="0"/>
              <a:t>Viewers are </a:t>
            </a:r>
            <a:r>
              <a:rPr lang="en-GB" dirty="0">
                <a:solidFill>
                  <a:schemeClr val="accent5"/>
                </a:solidFill>
              </a:rPr>
              <a:t>active</a:t>
            </a:r>
            <a:r>
              <a:rPr lang="en-GB" dirty="0"/>
              <a:t>, </a:t>
            </a:r>
            <a:r>
              <a:rPr lang="en-GB" dirty="0">
                <a:solidFill>
                  <a:schemeClr val="accent5"/>
                </a:solidFill>
              </a:rPr>
              <a:t>engaged</a:t>
            </a:r>
            <a:r>
              <a:rPr lang="en-GB" dirty="0"/>
              <a:t> and </a:t>
            </a:r>
            <a:r>
              <a:rPr lang="en-GB" dirty="0">
                <a:solidFill>
                  <a:schemeClr val="accent5"/>
                </a:solidFill>
              </a:rPr>
              <a:t>relaxed</a:t>
            </a:r>
          </a:p>
          <a:p>
            <a:pPr marL="285750" indent="-285750">
              <a:lnSpc>
                <a:spcPct val="110000"/>
              </a:lnSpc>
              <a:buClr>
                <a:schemeClr val="accent5"/>
              </a:buClr>
              <a:buFont typeface="Arial" panose="020B0604020202020204" pitchFamily="34" charset="0"/>
              <a:buChar char="—"/>
            </a:pPr>
            <a:r>
              <a:rPr lang="en-GB" dirty="0"/>
              <a:t>Moment is viewed as </a:t>
            </a:r>
            <a:r>
              <a:rPr lang="en-GB" dirty="0">
                <a:solidFill>
                  <a:schemeClr val="accent5"/>
                </a:solidFill>
              </a:rPr>
              <a:t>‘my time’</a:t>
            </a:r>
          </a:p>
          <a:p>
            <a:pPr marL="285750" indent="-285750">
              <a:lnSpc>
                <a:spcPct val="110000"/>
              </a:lnSpc>
              <a:buClr>
                <a:schemeClr val="accent5"/>
              </a:buClr>
              <a:buFont typeface="Arial" panose="020B0604020202020204" pitchFamily="34" charset="0"/>
              <a:buChar char="—"/>
            </a:pPr>
            <a:r>
              <a:rPr lang="en-GB" dirty="0"/>
              <a:t>Fulfils a </a:t>
            </a:r>
            <a:r>
              <a:rPr lang="en-GB" dirty="0">
                <a:solidFill>
                  <a:schemeClr val="accent5"/>
                </a:solidFill>
              </a:rPr>
              <a:t>personal viewing need</a:t>
            </a:r>
          </a:p>
          <a:p>
            <a:pPr marL="285750" indent="-285750">
              <a:lnSpc>
                <a:spcPct val="110000"/>
              </a:lnSpc>
              <a:buClr>
                <a:schemeClr val="accent5"/>
              </a:buClr>
              <a:buFont typeface="Arial" panose="020B0604020202020204" pitchFamily="34" charset="0"/>
              <a:buChar char="—"/>
            </a:pPr>
            <a:r>
              <a:rPr lang="en-GB" dirty="0"/>
              <a:t>Content is </a:t>
            </a:r>
            <a:r>
              <a:rPr lang="en-GB" dirty="0">
                <a:solidFill>
                  <a:schemeClr val="accent5"/>
                </a:solidFill>
              </a:rPr>
              <a:t>long form </a:t>
            </a:r>
            <a:r>
              <a:rPr lang="en-GB" dirty="0"/>
              <a:t>in addition to short online video covering a huge </a:t>
            </a:r>
            <a:r>
              <a:rPr lang="en-GB" dirty="0">
                <a:solidFill>
                  <a:schemeClr val="accent5"/>
                </a:solidFill>
              </a:rPr>
              <a:t>range of topics</a:t>
            </a:r>
          </a:p>
          <a:p>
            <a:pPr marL="285750" indent="-285750">
              <a:lnSpc>
                <a:spcPct val="110000"/>
              </a:lnSpc>
              <a:buClr>
                <a:schemeClr val="accent5"/>
              </a:buClr>
              <a:buFont typeface="Arial" panose="020B0604020202020204" pitchFamily="34" charset="0"/>
              <a:buChar char="—"/>
            </a:pPr>
            <a:r>
              <a:rPr lang="en-GB" dirty="0"/>
              <a:t>Niche</a:t>
            </a:r>
            <a:r>
              <a:rPr lang="en-GB" dirty="0">
                <a:solidFill>
                  <a:schemeClr val="accent5"/>
                </a:solidFill>
              </a:rPr>
              <a:t> documentaries </a:t>
            </a:r>
            <a:r>
              <a:rPr lang="en-GB" dirty="0"/>
              <a:t>and UK/US </a:t>
            </a:r>
            <a:r>
              <a:rPr lang="en-GB" dirty="0">
                <a:solidFill>
                  <a:schemeClr val="accent5"/>
                </a:solidFill>
              </a:rPr>
              <a:t>reality series</a:t>
            </a:r>
            <a:r>
              <a:rPr lang="en-GB" dirty="0"/>
              <a:t> are popular</a:t>
            </a:r>
          </a:p>
        </p:txBody>
      </p:sp>
      <p:sp>
        <p:nvSpPr>
          <p:cNvPr id="25" name="Text Placeholder 24">
            <a:extLst>
              <a:ext uri="{FF2B5EF4-FFF2-40B4-BE49-F238E27FC236}">
                <a16:creationId xmlns:a16="http://schemas.microsoft.com/office/drawing/2014/main" id="{EB7CFB4A-AE95-410A-BC56-6B2DCE9506E9}"/>
              </a:ext>
            </a:extLst>
          </p:cNvPr>
          <p:cNvSpPr>
            <a:spLocks noGrp="1"/>
          </p:cNvSpPr>
          <p:nvPr>
            <p:ph type="body" sz="quarter" idx="16"/>
          </p:nvPr>
        </p:nvSpPr>
        <p:spPr>
          <a:xfrm>
            <a:off x="377758" y="5365115"/>
            <a:ext cx="4799884" cy="304800"/>
          </a:xfrm>
        </p:spPr>
        <p:txBody>
          <a:bodyPr/>
          <a:lstStyle/>
          <a:p>
            <a:r>
              <a:rPr lang="en-GB" dirty="0"/>
              <a:t>Source: The Age of Television, 2018, MTM/Thinkbox. Base: all adults (532) </a:t>
            </a:r>
          </a:p>
        </p:txBody>
      </p:sp>
      <p:pic>
        <p:nvPicPr>
          <p:cNvPr id="20" name="Picture 19">
            <a:extLst>
              <a:ext uri="{FF2B5EF4-FFF2-40B4-BE49-F238E27FC236}">
                <a16:creationId xmlns:a16="http://schemas.microsoft.com/office/drawing/2014/main" id="{9FA8C8B8-D71B-4EC1-9CE8-5BEBA86627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1482" y="2404145"/>
            <a:ext cx="522000" cy="360000"/>
          </a:xfrm>
          <a:prstGeom prst="rect">
            <a:avLst/>
          </a:prstGeom>
        </p:spPr>
      </p:pic>
      <p:grpSp>
        <p:nvGrpSpPr>
          <p:cNvPr id="18" name="Group 17">
            <a:extLst>
              <a:ext uri="{FF2B5EF4-FFF2-40B4-BE49-F238E27FC236}">
                <a16:creationId xmlns:a16="http://schemas.microsoft.com/office/drawing/2014/main" id="{F9FFBCD2-B56A-4A64-81F7-07FFAB866F38}"/>
              </a:ext>
            </a:extLst>
          </p:cNvPr>
          <p:cNvGrpSpPr/>
          <p:nvPr/>
        </p:nvGrpSpPr>
        <p:grpSpPr>
          <a:xfrm>
            <a:off x="7350374" y="803144"/>
            <a:ext cx="3922001" cy="3922001"/>
            <a:chOff x="3484607" y="2063372"/>
            <a:chExt cx="3922001" cy="3922001"/>
          </a:xfrm>
        </p:grpSpPr>
        <p:sp>
          <p:nvSpPr>
            <p:cNvPr id="19" name="Pie 58">
              <a:extLst>
                <a:ext uri="{FF2B5EF4-FFF2-40B4-BE49-F238E27FC236}">
                  <a16:creationId xmlns:a16="http://schemas.microsoft.com/office/drawing/2014/main" id="{2F0A38B3-AE9D-46A2-90FB-40B380D9A051}"/>
                </a:ext>
              </a:extLst>
            </p:cNvPr>
            <p:cNvSpPr>
              <a:spLocks noChangeAspect="1"/>
            </p:cNvSpPr>
            <p:nvPr/>
          </p:nvSpPr>
          <p:spPr>
            <a:xfrm rot="6765127">
              <a:off x="3906767" y="2485532"/>
              <a:ext cx="3077680" cy="3077680"/>
            </a:xfrm>
            <a:prstGeom prst="pie">
              <a:avLst>
                <a:gd name="adj1" fmla="val 13499731"/>
                <a:gd name="adj2" fmla="val 16200000"/>
              </a:avLst>
            </a:prstGeom>
            <a:noFill/>
            <a:ln>
              <a:solidFill>
                <a:srgbClr val="E10514">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3" name="Pie 61">
              <a:extLst>
                <a:ext uri="{FF2B5EF4-FFF2-40B4-BE49-F238E27FC236}">
                  <a16:creationId xmlns:a16="http://schemas.microsoft.com/office/drawing/2014/main" id="{BDD2D12A-066A-412C-88E4-F6F49A92AC7A}"/>
                </a:ext>
              </a:extLst>
            </p:cNvPr>
            <p:cNvSpPr>
              <a:spLocks noChangeAspect="1"/>
            </p:cNvSpPr>
            <p:nvPr/>
          </p:nvSpPr>
          <p:spPr>
            <a:xfrm rot="15765240">
              <a:off x="3811440" y="2390205"/>
              <a:ext cx="3268334" cy="3268334"/>
            </a:xfrm>
            <a:prstGeom prst="pie">
              <a:avLst>
                <a:gd name="adj1" fmla="val 13499731"/>
                <a:gd name="adj2" fmla="val 16200000"/>
              </a:avLst>
            </a:prstGeom>
            <a:noFill/>
            <a:ln>
              <a:solidFill>
                <a:srgbClr val="3C2D87">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4" name="Pie 65">
              <a:extLst>
                <a:ext uri="{FF2B5EF4-FFF2-40B4-BE49-F238E27FC236}">
                  <a16:creationId xmlns:a16="http://schemas.microsoft.com/office/drawing/2014/main" id="{970541B3-9DED-4BA8-BF14-FAA4B6E7118F}"/>
                </a:ext>
              </a:extLst>
            </p:cNvPr>
            <p:cNvSpPr>
              <a:spLocks noChangeAspect="1"/>
            </p:cNvSpPr>
            <p:nvPr/>
          </p:nvSpPr>
          <p:spPr>
            <a:xfrm rot="17506674">
              <a:off x="4900885" y="3479650"/>
              <a:ext cx="1089444" cy="1089444"/>
            </a:xfrm>
            <a:prstGeom prst="pie">
              <a:avLst>
                <a:gd name="adj1" fmla="val 13499731"/>
                <a:gd name="adj2" fmla="val 16200000"/>
              </a:avLst>
            </a:prstGeom>
            <a:noFill/>
            <a:ln>
              <a:solidFill>
                <a:srgbClr val="0069B4">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5" name="Pie 67">
              <a:extLst>
                <a:ext uri="{FF2B5EF4-FFF2-40B4-BE49-F238E27FC236}">
                  <a16:creationId xmlns:a16="http://schemas.microsoft.com/office/drawing/2014/main" id="{E5F0E3D3-5421-4F51-9C4B-07E87A45FBC5}"/>
                </a:ext>
              </a:extLst>
            </p:cNvPr>
            <p:cNvSpPr>
              <a:spLocks noChangeAspect="1"/>
            </p:cNvSpPr>
            <p:nvPr/>
          </p:nvSpPr>
          <p:spPr>
            <a:xfrm rot="13494486">
              <a:off x="3484607" y="2063372"/>
              <a:ext cx="3922001" cy="3922001"/>
            </a:xfrm>
            <a:prstGeom prst="pie">
              <a:avLst>
                <a:gd name="adj1" fmla="val 13499731"/>
                <a:gd name="adj2" fmla="val 16200000"/>
              </a:avLst>
            </a:prstGeom>
            <a:noFill/>
            <a:ln>
              <a:solidFill>
                <a:srgbClr val="F07305">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Pie 68">
              <a:extLst>
                <a:ext uri="{FF2B5EF4-FFF2-40B4-BE49-F238E27FC236}">
                  <a16:creationId xmlns:a16="http://schemas.microsoft.com/office/drawing/2014/main" id="{3AE8A72F-97EA-4D31-A74D-BF5D187457ED}"/>
                </a:ext>
              </a:extLst>
            </p:cNvPr>
            <p:cNvSpPr>
              <a:spLocks noChangeAspect="1"/>
            </p:cNvSpPr>
            <p:nvPr/>
          </p:nvSpPr>
          <p:spPr>
            <a:xfrm rot="19841772">
              <a:off x="4288072" y="2866837"/>
              <a:ext cx="2315070" cy="2315070"/>
            </a:xfrm>
            <a:prstGeom prst="pie">
              <a:avLst>
                <a:gd name="adj1" fmla="val 13499731"/>
                <a:gd name="adj2" fmla="val 16200000"/>
              </a:avLst>
            </a:prstGeom>
            <a:solidFill>
              <a:srgbClr val="00A03C"/>
            </a:solidFill>
            <a:ln>
              <a:solidFill>
                <a:srgbClr val="00A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7" name="Pie 69">
              <a:extLst>
                <a:ext uri="{FF2B5EF4-FFF2-40B4-BE49-F238E27FC236}">
                  <a16:creationId xmlns:a16="http://schemas.microsoft.com/office/drawing/2014/main" id="{A63FB53C-7F44-4A50-A121-AD120C214DB9}"/>
                </a:ext>
              </a:extLst>
            </p:cNvPr>
            <p:cNvSpPr>
              <a:spLocks noChangeAspect="1"/>
            </p:cNvSpPr>
            <p:nvPr/>
          </p:nvSpPr>
          <p:spPr>
            <a:xfrm>
              <a:off x="4424253" y="3003018"/>
              <a:ext cx="2042709" cy="2042709"/>
            </a:xfrm>
            <a:prstGeom prst="pie">
              <a:avLst>
                <a:gd name="adj1" fmla="val 13499731"/>
                <a:gd name="adj2" fmla="val 16200000"/>
              </a:avLst>
            </a:prstGeom>
            <a:noFill/>
            <a:ln>
              <a:solidFill>
                <a:srgbClr val="00A5D7">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0" name="Pie 70">
              <a:extLst>
                <a:ext uri="{FF2B5EF4-FFF2-40B4-BE49-F238E27FC236}">
                  <a16:creationId xmlns:a16="http://schemas.microsoft.com/office/drawing/2014/main" id="{0EC82A2D-9BE8-4218-8ED7-356B227D08D6}"/>
                </a:ext>
              </a:extLst>
            </p:cNvPr>
            <p:cNvSpPr>
              <a:spLocks noChangeAspect="1"/>
            </p:cNvSpPr>
            <p:nvPr/>
          </p:nvSpPr>
          <p:spPr>
            <a:xfrm rot="4780936">
              <a:off x="4111037" y="2689802"/>
              <a:ext cx="2669140" cy="2669140"/>
            </a:xfrm>
            <a:prstGeom prst="pie">
              <a:avLst>
                <a:gd name="adj1" fmla="val 13499731"/>
                <a:gd name="adj2" fmla="val 16200000"/>
              </a:avLst>
            </a:prstGeom>
            <a:noFill/>
            <a:ln>
              <a:solidFill>
                <a:srgbClr val="87BE23">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1" name="Pie 71">
              <a:extLst>
                <a:ext uri="{FF2B5EF4-FFF2-40B4-BE49-F238E27FC236}">
                  <a16:creationId xmlns:a16="http://schemas.microsoft.com/office/drawing/2014/main" id="{F7470410-6379-4173-91BE-34DBD36EB48D}"/>
                </a:ext>
              </a:extLst>
            </p:cNvPr>
            <p:cNvSpPr>
              <a:spLocks noChangeAspect="1"/>
            </p:cNvSpPr>
            <p:nvPr/>
          </p:nvSpPr>
          <p:spPr>
            <a:xfrm rot="2699023">
              <a:off x="4233600" y="2812365"/>
              <a:ext cx="2424015" cy="2424015"/>
            </a:xfrm>
            <a:prstGeom prst="pie">
              <a:avLst>
                <a:gd name="adj1" fmla="val 13499731"/>
                <a:gd name="adj2" fmla="val 16200000"/>
              </a:avLst>
            </a:prstGeom>
            <a:noFill/>
            <a:ln>
              <a:solidFill>
                <a:srgbClr val="FFCD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pic>
        <p:nvPicPr>
          <p:cNvPr id="42" name="Picture 41">
            <a:extLst>
              <a:ext uri="{FF2B5EF4-FFF2-40B4-BE49-F238E27FC236}">
                <a16:creationId xmlns:a16="http://schemas.microsoft.com/office/drawing/2014/main" id="{C8ECF27C-57B4-436C-ACCB-5CBAA33B50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5220" y="2095801"/>
            <a:ext cx="292987" cy="360000"/>
          </a:xfrm>
          <a:prstGeom prst="rect">
            <a:avLst/>
          </a:prstGeom>
        </p:spPr>
      </p:pic>
    </p:spTree>
    <p:extLst>
      <p:ext uri="{BB962C8B-B14F-4D97-AF65-F5344CB8AC3E}">
        <p14:creationId xmlns:p14="http://schemas.microsoft.com/office/powerpoint/2010/main" val="345527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There are 8 need states which drive video viewing</a:t>
            </a:r>
          </a:p>
        </p:txBody>
      </p:sp>
      <p:grpSp>
        <p:nvGrpSpPr>
          <p:cNvPr id="3" name="Group 2">
            <a:extLst>
              <a:ext uri="{FF2B5EF4-FFF2-40B4-BE49-F238E27FC236}">
                <a16:creationId xmlns:a16="http://schemas.microsoft.com/office/drawing/2014/main" id="{63386479-D803-4E16-8CA5-1513DC30076D}"/>
              </a:ext>
            </a:extLst>
          </p:cNvPr>
          <p:cNvGrpSpPr/>
          <p:nvPr/>
        </p:nvGrpSpPr>
        <p:grpSpPr>
          <a:xfrm>
            <a:off x="3199907" y="1277020"/>
            <a:ext cx="5368387" cy="3704140"/>
            <a:chOff x="3264393" y="1905842"/>
            <a:chExt cx="5733612" cy="4003371"/>
          </a:xfrm>
        </p:grpSpPr>
        <p:grpSp>
          <p:nvGrpSpPr>
            <p:cNvPr id="12" name="Group 11"/>
            <p:cNvGrpSpPr/>
            <p:nvPr/>
          </p:nvGrpSpPr>
          <p:grpSpPr>
            <a:xfrm>
              <a:off x="4121051" y="1905842"/>
              <a:ext cx="3922001" cy="3922001"/>
              <a:chOff x="3484607" y="2063372"/>
              <a:chExt cx="3922001" cy="3922001"/>
            </a:xfrm>
          </p:grpSpPr>
          <p:sp>
            <p:nvSpPr>
              <p:cNvPr id="31" name="Pie 30"/>
              <p:cNvSpPr>
                <a:spLocks noChangeAspect="1"/>
              </p:cNvSpPr>
              <p:nvPr/>
            </p:nvSpPr>
            <p:spPr>
              <a:xfrm rot="6765127">
                <a:off x="3906767" y="2485532"/>
                <a:ext cx="3077680" cy="3077680"/>
              </a:xfrm>
              <a:prstGeom prst="pie">
                <a:avLst>
                  <a:gd name="adj1" fmla="val 13499731"/>
                  <a:gd name="adj2" fmla="val 16200000"/>
                </a:avLst>
              </a:prstGeom>
              <a:solidFill>
                <a:srgbClr val="E1051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2" name="Pie 31"/>
              <p:cNvSpPr>
                <a:spLocks noChangeAspect="1"/>
              </p:cNvSpPr>
              <p:nvPr/>
            </p:nvSpPr>
            <p:spPr>
              <a:xfrm rot="15765240">
                <a:off x="3811440" y="2390205"/>
                <a:ext cx="3268334" cy="3268334"/>
              </a:xfrm>
              <a:prstGeom prst="pie">
                <a:avLst>
                  <a:gd name="adj1" fmla="val 13499731"/>
                  <a:gd name="adj2" fmla="val 16200000"/>
                </a:avLst>
              </a:prstGeom>
              <a:solidFill>
                <a:srgbClr val="3C2D8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4" name="Pie 33"/>
              <p:cNvSpPr>
                <a:spLocks noChangeAspect="1"/>
              </p:cNvSpPr>
              <p:nvPr/>
            </p:nvSpPr>
            <p:spPr>
              <a:xfrm rot="17506674">
                <a:off x="4900885" y="3479650"/>
                <a:ext cx="1089444" cy="1089444"/>
              </a:xfrm>
              <a:prstGeom prst="pie">
                <a:avLst>
                  <a:gd name="adj1" fmla="val 13499731"/>
                  <a:gd name="adj2" fmla="val 16200000"/>
                </a:avLst>
              </a:prstGeom>
              <a:solidFill>
                <a:srgbClr val="0069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5" name="Pie 34"/>
              <p:cNvSpPr>
                <a:spLocks noChangeAspect="1"/>
              </p:cNvSpPr>
              <p:nvPr/>
            </p:nvSpPr>
            <p:spPr>
              <a:xfrm rot="13494486">
                <a:off x="3484607" y="2063372"/>
                <a:ext cx="3922001" cy="3922001"/>
              </a:xfrm>
              <a:prstGeom prst="pie">
                <a:avLst>
                  <a:gd name="adj1" fmla="val 13499731"/>
                  <a:gd name="adj2" fmla="val 16200000"/>
                </a:avLst>
              </a:prstGeom>
              <a:solidFill>
                <a:srgbClr val="F0730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7" name="Pie 36"/>
              <p:cNvSpPr>
                <a:spLocks noChangeAspect="1"/>
              </p:cNvSpPr>
              <p:nvPr/>
            </p:nvSpPr>
            <p:spPr>
              <a:xfrm rot="19841772">
                <a:off x="4288072" y="2866837"/>
                <a:ext cx="2315070" cy="2315070"/>
              </a:xfrm>
              <a:prstGeom prst="pie">
                <a:avLst>
                  <a:gd name="adj1" fmla="val 13499731"/>
                  <a:gd name="adj2" fmla="val 16200000"/>
                </a:avLst>
              </a:prstGeom>
              <a:solidFill>
                <a:srgbClr val="00A03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Pie 35"/>
              <p:cNvSpPr>
                <a:spLocks noChangeAspect="1"/>
              </p:cNvSpPr>
              <p:nvPr/>
            </p:nvSpPr>
            <p:spPr>
              <a:xfrm>
                <a:off x="4424253" y="3003018"/>
                <a:ext cx="2042709" cy="2042709"/>
              </a:xfrm>
              <a:prstGeom prst="pie">
                <a:avLst>
                  <a:gd name="adj1" fmla="val 13499731"/>
                  <a:gd name="adj2" fmla="val 16200000"/>
                </a:avLst>
              </a:prstGeom>
              <a:solidFill>
                <a:srgbClr val="00A5D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8" name="Pie 37"/>
              <p:cNvSpPr>
                <a:spLocks noChangeAspect="1"/>
              </p:cNvSpPr>
              <p:nvPr/>
            </p:nvSpPr>
            <p:spPr>
              <a:xfrm rot="4780936">
                <a:off x="4111037" y="2689802"/>
                <a:ext cx="2669140" cy="2669140"/>
              </a:xfrm>
              <a:prstGeom prst="pie">
                <a:avLst>
                  <a:gd name="adj1" fmla="val 13499731"/>
                  <a:gd name="adj2" fmla="val 16200000"/>
                </a:avLst>
              </a:prstGeom>
              <a:solidFill>
                <a:srgbClr val="87BE2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3" name="Pie 32"/>
              <p:cNvSpPr>
                <a:spLocks noChangeAspect="1"/>
              </p:cNvSpPr>
              <p:nvPr/>
            </p:nvSpPr>
            <p:spPr>
              <a:xfrm rot="2699023">
                <a:off x="4233600" y="2812365"/>
                <a:ext cx="2424015" cy="2424015"/>
              </a:xfrm>
              <a:prstGeom prst="pie">
                <a:avLst>
                  <a:gd name="adj1" fmla="val 13499731"/>
                  <a:gd name="adj2" fmla="val 16200000"/>
                </a:avLst>
              </a:prstGeom>
              <a:solidFill>
                <a:srgbClr val="FFCD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11" name="TextBox 10"/>
            <p:cNvSpPr txBox="1"/>
            <p:nvPr/>
          </p:nvSpPr>
          <p:spPr>
            <a:xfrm>
              <a:off x="7528183" y="3679232"/>
              <a:ext cx="1469822" cy="221018"/>
            </a:xfrm>
            <a:prstGeom prst="rect">
              <a:avLst/>
            </a:prstGeom>
            <a:noFill/>
          </p:spPr>
          <p:txBody>
            <a:bodyPr wrap="square" lIns="18000" tIns="18000" rIns="18000" bIns="18000" rtlCol="0">
              <a:spAutoFit/>
            </a:bodyPr>
            <a:lstStyle/>
            <a:p>
              <a:pPr algn="ctr"/>
              <a:r>
                <a:rPr lang="en-GB" sz="1200" b="1" dirty="0">
                  <a:solidFill>
                    <a:srgbClr val="E10514"/>
                  </a:solidFill>
                  <a:latin typeface="+mj-lt"/>
                </a:rPr>
                <a:t>16% COMFORT</a:t>
              </a:r>
            </a:p>
          </p:txBody>
        </p:sp>
        <p:sp>
          <p:nvSpPr>
            <p:cNvPr id="47" name="TextBox 46"/>
            <p:cNvSpPr txBox="1"/>
            <p:nvPr/>
          </p:nvSpPr>
          <p:spPr>
            <a:xfrm>
              <a:off x="6445680" y="2405219"/>
              <a:ext cx="1399332" cy="221018"/>
            </a:xfrm>
            <a:prstGeom prst="rect">
              <a:avLst/>
            </a:prstGeom>
            <a:noFill/>
          </p:spPr>
          <p:txBody>
            <a:bodyPr wrap="square" lIns="18000" tIns="18000" rIns="18000" bIns="18000" rtlCol="0">
              <a:spAutoFit/>
            </a:bodyPr>
            <a:lstStyle/>
            <a:p>
              <a:pPr algn="ctr"/>
              <a:r>
                <a:rPr lang="en-GB" sz="1200" b="1" dirty="0">
                  <a:solidFill>
                    <a:srgbClr val="FFCD00"/>
                  </a:solidFill>
                  <a:latin typeface="+mj-lt"/>
                </a:rPr>
                <a:t>10% EXPERIENCE</a:t>
              </a:r>
            </a:p>
          </p:txBody>
        </p:sp>
        <p:sp>
          <p:nvSpPr>
            <p:cNvPr id="48" name="TextBox 47"/>
            <p:cNvSpPr txBox="1"/>
            <p:nvPr/>
          </p:nvSpPr>
          <p:spPr>
            <a:xfrm>
              <a:off x="4094031" y="5657418"/>
              <a:ext cx="1399332" cy="251795"/>
            </a:xfrm>
            <a:prstGeom prst="rect">
              <a:avLst/>
            </a:prstGeom>
            <a:noFill/>
          </p:spPr>
          <p:txBody>
            <a:bodyPr wrap="square" lIns="18000" tIns="18000" rIns="18000" bIns="18000" rtlCol="0">
              <a:spAutoFit/>
            </a:bodyPr>
            <a:lstStyle/>
            <a:p>
              <a:pPr algn="ctr"/>
              <a:r>
                <a:rPr lang="en-GB" sz="1400" b="1" dirty="0">
                  <a:solidFill>
                    <a:srgbClr val="F07305"/>
                  </a:solidFill>
                  <a:latin typeface="+mj-lt"/>
                </a:rPr>
                <a:t>26% </a:t>
              </a:r>
              <a:r>
                <a:rPr lang="en-GB" sz="1200" b="1" dirty="0">
                  <a:solidFill>
                    <a:srgbClr val="F07305"/>
                  </a:solidFill>
                  <a:latin typeface="+mj-lt"/>
                </a:rPr>
                <a:t>UNWIND</a:t>
              </a:r>
              <a:endParaRPr lang="en-GB" sz="1400" b="1" dirty="0">
                <a:solidFill>
                  <a:srgbClr val="F07305"/>
                </a:solidFill>
                <a:latin typeface="+mj-lt"/>
              </a:endParaRPr>
            </a:p>
          </p:txBody>
        </p:sp>
        <p:sp>
          <p:nvSpPr>
            <p:cNvPr id="49" name="TextBox 48"/>
            <p:cNvSpPr txBox="1"/>
            <p:nvPr/>
          </p:nvSpPr>
          <p:spPr>
            <a:xfrm>
              <a:off x="4371182" y="3725255"/>
              <a:ext cx="1399332" cy="221018"/>
            </a:xfrm>
            <a:prstGeom prst="rect">
              <a:avLst/>
            </a:prstGeom>
            <a:noFill/>
          </p:spPr>
          <p:txBody>
            <a:bodyPr wrap="square" lIns="18000" tIns="18000" rIns="18000" bIns="18000" rtlCol="0">
              <a:spAutoFit/>
            </a:bodyPr>
            <a:lstStyle/>
            <a:p>
              <a:pPr algn="ctr"/>
              <a:r>
                <a:rPr lang="en-GB" sz="1200" b="1" dirty="0">
                  <a:solidFill>
                    <a:srgbClr val="0069B4"/>
                  </a:solidFill>
                  <a:latin typeface="+mj-lt"/>
                </a:rPr>
                <a:t>2% DO</a:t>
              </a:r>
            </a:p>
          </p:txBody>
        </p:sp>
        <p:sp>
          <p:nvSpPr>
            <p:cNvPr id="50" name="TextBox 49"/>
            <p:cNvSpPr txBox="1"/>
            <p:nvPr/>
          </p:nvSpPr>
          <p:spPr>
            <a:xfrm>
              <a:off x="3264393" y="4581905"/>
              <a:ext cx="1399332" cy="221018"/>
            </a:xfrm>
            <a:prstGeom prst="rect">
              <a:avLst/>
            </a:prstGeom>
            <a:noFill/>
          </p:spPr>
          <p:txBody>
            <a:bodyPr wrap="square" lIns="18000" tIns="18000" rIns="18000" bIns="18000" rtlCol="0">
              <a:spAutoFit/>
            </a:bodyPr>
            <a:lstStyle/>
            <a:p>
              <a:pPr algn="ctr"/>
              <a:r>
                <a:rPr lang="en-GB" sz="1200" b="1" dirty="0">
                  <a:solidFill>
                    <a:srgbClr val="3C2D87"/>
                  </a:solidFill>
                  <a:latin typeface="+mj-lt"/>
                </a:rPr>
                <a:t>18% DISTRACT</a:t>
              </a:r>
            </a:p>
          </p:txBody>
        </p:sp>
        <p:sp>
          <p:nvSpPr>
            <p:cNvPr id="51" name="TextBox 50"/>
            <p:cNvSpPr txBox="1"/>
            <p:nvPr/>
          </p:nvSpPr>
          <p:spPr>
            <a:xfrm>
              <a:off x="3833591" y="2942045"/>
              <a:ext cx="1399332" cy="221018"/>
            </a:xfrm>
            <a:prstGeom prst="rect">
              <a:avLst/>
            </a:prstGeom>
            <a:noFill/>
          </p:spPr>
          <p:txBody>
            <a:bodyPr wrap="square" lIns="18000" tIns="18000" rIns="18000" bIns="18000" rtlCol="0">
              <a:spAutoFit/>
            </a:bodyPr>
            <a:lstStyle/>
            <a:p>
              <a:pPr algn="ctr"/>
              <a:r>
                <a:rPr lang="en-GB" sz="1200" b="1" dirty="0">
                  <a:solidFill>
                    <a:srgbClr val="00A03C"/>
                  </a:solidFill>
                  <a:latin typeface="+mj-lt"/>
                </a:rPr>
                <a:t>9% INDULGE</a:t>
              </a:r>
            </a:p>
          </p:txBody>
        </p:sp>
        <p:sp>
          <p:nvSpPr>
            <p:cNvPr id="52" name="TextBox 51"/>
            <p:cNvSpPr txBox="1"/>
            <p:nvPr/>
          </p:nvSpPr>
          <p:spPr>
            <a:xfrm>
              <a:off x="4663633" y="2439931"/>
              <a:ext cx="1399332" cy="221018"/>
            </a:xfrm>
            <a:prstGeom prst="rect">
              <a:avLst/>
            </a:prstGeom>
            <a:noFill/>
          </p:spPr>
          <p:txBody>
            <a:bodyPr wrap="square" lIns="18000" tIns="18000" rIns="18000" bIns="18000" rtlCol="0">
              <a:spAutoFit/>
            </a:bodyPr>
            <a:lstStyle/>
            <a:p>
              <a:pPr algn="ctr"/>
              <a:r>
                <a:rPr lang="en-GB" sz="1200" b="1" dirty="0">
                  <a:solidFill>
                    <a:srgbClr val="00A5D7"/>
                  </a:solidFill>
                  <a:latin typeface="+mj-lt"/>
                </a:rPr>
                <a:t>7% ESCAPE</a:t>
              </a:r>
            </a:p>
          </p:txBody>
        </p:sp>
        <p:sp>
          <p:nvSpPr>
            <p:cNvPr id="53" name="TextBox 52"/>
            <p:cNvSpPr txBox="1"/>
            <p:nvPr/>
          </p:nvSpPr>
          <p:spPr>
            <a:xfrm>
              <a:off x="7132700" y="2929722"/>
              <a:ext cx="1399332" cy="221018"/>
            </a:xfrm>
            <a:prstGeom prst="rect">
              <a:avLst/>
            </a:prstGeom>
            <a:noFill/>
          </p:spPr>
          <p:txBody>
            <a:bodyPr wrap="square" lIns="18000" tIns="18000" rIns="18000" bIns="18000" rtlCol="0">
              <a:spAutoFit/>
            </a:bodyPr>
            <a:lstStyle/>
            <a:p>
              <a:pPr algn="ctr"/>
              <a:r>
                <a:rPr lang="en-GB" sz="1200" b="1" dirty="0">
                  <a:solidFill>
                    <a:srgbClr val="87BE23"/>
                  </a:solidFill>
                  <a:latin typeface="+mj-lt"/>
                </a:rPr>
                <a:t>12% IN TOUCH</a:t>
              </a:r>
            </a:p>
          </p:txBody>
        </p:sp>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4376" y="5141674"/>
              <a:ext cx="405659" cy="360000"/>
            </a:xfrm>
            <a:prstGeom prst="rect">
              <a:avLst/>
            </a:prstGeom>
          </p:spPr>
        </p:pic>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0836" y="4278965"/>
              <a:ext cx="381073" cy="360000"/>
            </a:xfrm>
            <a:prstGeom prst="rect">
              <a:avLst/>
            </a:prstGeom>
          </p:spPr>
        </p:pic>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1224" y="3724800"/>
              <a:ext cx="522000" cy="360000"/>
            </a:xfrm>
            <a:prstGeom prst="rect">
              <a:avLst/>
            </a:prstGeom>
          </p:spPr>
        </p:pic>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1756" y="2872715"/>
              <a:ext cx="439303" cy="335033"/>
            </a:xfrm>
            <a:prstGeom prst="rect">
              <a:avLst/>
            </a:prstGeom>
          </p:spPr>
        </p:pic>
        <p:pic>
          <p:nvPicPr>
            <p:cNvPr id="45" name="Picture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93024" y="3208616"/>
              <a:ext cx="361525" cy="360000"/>
            </a:xfrm>
            <a:prstGeom prst="rect">
              <a:avLst/>
            </a:prstGeom>
          </p:spPr>
        </p:pic>
        <p:pic>
          <p:nvPicPr>
            <p:cNvPr id="46" name="Picture 4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7402" y="3178780"/>
              <a:ext cx="292987" cy="360000"/>
            </a:xfrm>
            <a:prstGeom prst="rect">
              <a:avLst/>
            </a:prstGeom>
          </p:spPr>
        </p:pic>
        <p:pic>
          <p:nvPicPr>
            <p:cNvPr id="58" name="Picture 5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60551" y="2992868"/>
              <a:ext cx="421663" cy="276817"/>
            </a:xfrm>
            <a:prstGeom prst="rect">
              <a:avLst/>
            </a:prstGeom>
          </p:spPr>
        </p:pic>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70506" y="3785277"/>
              <a:ext cx="262882" cy="216413"/>
            </a:xfrm>
            <a:prstGeom prst="rect">
              <a:avLst/>
            </a:prstGeom>
          </p:spPr>
        </p:pic>
      </p:grpSp>
      <p:grpSp>
        <p:nvGrpSpPr>
          <p:cNvPr id="13" name="Group 12">
            <a:extLst>
              <a:ext uri="{FF2B5EF4-FFF2-40B4-BE49-F238E27FC236}">
                <a16:creationId xmlns:a16="http://schemas.microsoft.com/office/drawing/2014/main" id="{0E05FF0C-D2C6-4382-9918-5E4CE3EB5F25}"/>
              </a:ext>
            </a:extLst>
          </p:cNvPr>
          <p:cNvGrpSpPr/>
          <p:nvPr/>
        </p:nvGrpSpPr>
        <p:grpSpPr>
          <a:xfrm rot="16200000">
            <a:off x="5502206" y="1211612"/>
            <a:ext cx="854492" cy="460227"/>
            <a:chOff x="9513597" y="1946237"/>
            <a:chExt cx="1094877" cy="473743"/>
          </a:xfrm>
        </p:grpSpPr>
        <p:sp>
          <p:nvSpPr>
            <p:cNvPr id="5" name="Arrow: Right 4">
              <a:extLst>
                <a:ext uri="{FF2B5EF4-FFF2-40B4-BE49-F238E27FC236}">
                  <a16:creationId xmlns:a16="http://schemas.microsoft.com/office/drawing/2014/main" id="{5D7F0D47-96D3-467A-873D-3DB76D8DB89D}"/>
                </a:ext>
              </a:extLst>
            </p:cNvPr>
            <p:cNvSpPr/>
            <p:nvPr/>
          </p:nvSpPr>
          <p:spPr>
            <a:xfrm>
              <a:off x="9554787" y="1946237"/>
              <a:ext cx="975648" cy="473743"/>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D0A239F2-98D7-4C31-958E-FD32E07D0F46}"/>
                </a:ext>
              </a:extLst>
            </p:cNvPr>
            <p:cNvSpPr txBox="1"/>
            <p:nvPr/>
          </p:nvSpPr>
          <p:spPr>
            <a:xfrm>
              <a:off x="9513597" y="2028155"/>
              <a:ext cx="1094877" cy="276999"/>
            </a:xfrm>
            <a:prstGeom prst="rect">
              <a:avLst/>
            </a:prstGeom>
            <a:noFill/>
          </p:spPr>
          <p:txBody>
            <a:bodyPr wrap="square" rtlCol="0">
              <a:spAutoFit/>
            </a:bodyPr>
            <a:lstStyle/>
            <a:p>
              <a:pPr algn="l"/>
              <a:r>
                <a:rPr lang="en-GB" sz="1200" dirty="0">
                  <a:solidFill>
                    <a:schemeClr val="accent1"/>
                  </a:solidFill>
                </a:rPr>
                <a:t>content</a:t>
              </a:r>
            </a:p>
          </p:txBody>
        </p:sp>
      </p:grpSp>
      <p:grpSp>
        <p:nvGrpSpPr>
          <p:cNvPr id="9" name="Group 8">
            <a:extLst>
              <a:ext uri="{FF2B5EF4-FFF2-40B4-BE49-F238E27FC236}">
                <a16:creationId xmlns:a16="http://schemas.microsoft.com/office/drawing/2014/main" id="{169573F5-F89F-47DB-9633-30F485AC6E32}"/>
              </a:ext>
            </a:extLst>
          </p:cNvPr>
          <p:cNvGrpSpPr/>
          <p:nvPr/>
        </p:nvGrpSpPr>
        <p:grpSpPr>
          <a:xfrm rot="5400000">
            <a:off x="5573973" y="5077808"/>
            <a:ext cx="889673" cy="473744"/>
            <a:chOff x="9486921" y="1160810"/>
            <a:chExt cx="1102862" cy="473743"/>
          </a:xfrm>
        </p:grpSpPr>
        <p:sp>
          <p:nvSpPr>
            <p:cNvPr id="55" name="Arrow: Right 54">
              <a:extLst>
                <a:ext uri="{FF2B5EF4-FFF2-40B4-BE49-F238E27FC236}">
                  <a16:creationId xmlns:a16="http://schemas.microsoft.com/office/drawing/2014/main" id="{BBDF98F1-35EF-4077-AAB9-F3D7FDDC3EE2}"/>
                </a:ext>
              </a:extLst>
            </p:cNvPr>
            <p:cNvSpPr/>
            <p:nvPr/>
          </p:nvSpPr>
          <p:spPr>
            <a:xfrm>
              <a:off x="9546803" y="1160810"/>
              <a:ext cx="982763" cy="473743"/>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56" name="TextBox 55">
              <a:extLst>
                <a:ext uri="{FF2B5EF4-FFF2-40B4-BE49-F238E27FC236}">
                  <a16:creationId xmlns:a16="http://schemas.microsoft.com/office/drawing/2014/main" id="{7C85C57C-FC1A-4437-BE3C-9EC3CB66DCAF}"/>
                </a:ext>
              </a:extLst>
            </p:cNvPr>
            <p:cNvSpPr txBox="1"/>
            <p:nvPr/>
          </p:nvSpPr>
          <p:spPr>
            <a:xfrm>
              <a:off x="9486921" y="1260040"/>
              <a:ext cx="1102862" cy="276999"/>
            </a:xfrm>
            <a:prstGeom prst="rect">
              <a:avLst/>
            </a:prstGeom>
            <a:noFill/>
          </p:spPr>
          <p:txBody>
            <a:bodyPr wrap="square" rtlCol="0">
              <a:spAutoFit/>
            </a:bodyPr>
            <a:lstStyle/>
            <a:p>
              <a:pPr algn="l"/>
              <a:r>
                <a:rPr lang="en-GB" sz="1200" dirty="0">
                  <a:solidFill>
                    <a:schemeClr val="accent1"/>
                  </a:solidFill>
                </a:rPr>
                <a:t>context</a:t>
              </a:r>
            </a:p>
          </p:txBody>
        </p:sp>
      </p:grpSp>
      <p:grpSp>
        <p:nvGrpSpPr>
          <p:cNvPr id="14" name="Group 13">
            <a:extLst>
              <a:ext uri="{FF2B5EF4-FFF2-40B4-BE49-F238E27FC236}">
                <a16:creationId xmlns:a16="http://schemas.microsoft.com/office/drawing/2014/main" id="{D0446AB1-5B8F-4188-9735-651951836A72}"/>
              </a:ext>
            </a:extLst>
          </p:cNvPr>
          <p:cNvGrpSpPr/>
          <p:nvPr/>
        </p:nvGrpSpPr>
        <p:grpSpPr>
          <a:xfrm>
            <a:off x="7746542" y="3166786"/>
            <a:ext cx="889673" cy="473744"/>
            <a:chOff x="9514971" y="1525898"/>
            <a:chExt cx="1102861" cy="473743"/>
          </a:xfrm>
        </p:grpSpPr>
        <p:sp>
          <p:nvSpPr>
            <p:cNvPr id="60" name="Arrow: Right 59">
              <a:extLst>
                <a:ext uri="{FF2B5EF4-FFF2-40B4-BE49-F238E27FC236}">
                  <a16:creationId xmlns:a16="http://schemas.microsoft.com/office/drawing/2014/main" id="{B60C3534-3690-404D-9188-578EA60E3623}"/>
                </a:ext>
              </a:extLst>
            </p:cNvPr>
            <p:cNvSpPr/>
            <p:nvPr/>
          </p:nvSpPr>
          <p:spPr>
            <a:xfrm>
              <a:off x="9546803" y="1525898"/>
              <a:ext cx="982763" cy="473743"/>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61" name="TextBox 60">
              <a:extLst>
                <a:ext uri="{FF2B5EF4-FFF2-40B4-BE49-F238E27FC236}">
                  <a16:creationId xmlns:a16="http://schemas.microsoft.com/office/drawing/2014/main" id="{58E14E83-C398-4A2E-9078-25D9DCAF329E}"/>
                </a:ext>
              </a:extLst>
            </p:cNvPr>
            <p:cNvSpPr txBox="1"/>
            <p:nvPr/>
          </p:nvSpPr>
          <p:spPr>
            <a:xfrm>
              <a:off x="9514971" y="1623332"/>
              <a:ext cx="1102861" cy="276999"/>
            </a:xfrm>
            <a:prstGeom prst="rect">
              <a:avLst/>
            </a:prstGeom>
            <a:noFill/>
          </p:spPr>
          <p:txBody>
            <a:bodyPr wrap="square" rtlCol="0">
              <a:spAutoFit/>
            </a:bodyPr>
            <a:lstStyle/>
            <a:p>
              <a:pPr algn="l"/>
              <a:r>
                <a:rPr lang="en-GB" sz="1200" dirty="0">
                  <a:solidFill>
                    <a:schemeClr val="accent1"/>
                  </a:solidFill>
                </a:rPr>
                <a:t>social</a:t>
              </a:r>
            </a:p>
          </p:txBody>
        </p:sp>
      </p:grpSp>
      <p:grpSp>
        <p:nvGrpSpPr>
          <p:cNvPr id="15" name="Group 14">
            <a:extLst>
              <a:ext uri="{FF2B5EF4-FFF2-40B4-BE49-F238E27FC236}">
                <a16:creationId xmlns:a16="http://schemas.microsoft.com/office/drawing/2014/main" id="{CFE489FA-7D7E-429E-A113-4FC35E36DFF3}"/>
              </a:ext>
            </a:extLst>
          </p:cNvPr>
          <p:cNvGrpSpPr/>
          <p:nvPr/>
        </p:nvGrpSpPr>
        <p:grpSpPr>
          <a:xfrm>
            <a:off x="3196792" y="3156990"/>
            <a:ext cx="810352" cy="473743"/>
            <a:chOff x="2804303" y="2818711"/>
            <a:chExt cx="810352" cy="473743"/>
          </a:xfrm>
        </p:grpSpPr>
        <p:sp>
          <p:nvSpPr>
            <p:cNvPr id="63" name="Arrow: Right 62">
              <a:extLst>
                <a:ext uri="{FF2B5EF4-FFF2-40B4-BE49-F238E27FC236}">
                  <a16:creationId xmlns:a16="http://schemas.microsoft.com/office/drawing/2014/main" id="{9AF83683-8191-4681-9FDF-866F56E4E2A9}"/>
                </a:ext>
              </a:extLst>
            </p:cNvPr>
            <p:cNvSpPr/>
            <p:nvPr/>
          </p:nvSpPr>
          <p:spPr>
            <a:xfrm rot="10800000">
              <a:off x="2804303" y="2818711"/>
              <a:ext cx="778508" cy="473743"/>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D5073DE2-365C-41C8-A078-5004C016F070}"/>
                </a:ext>
              </a:extLst>
            </p:cNvPr>
            <p:cNvSpPr txBox="1"/>
            <p:nvPr/>
          </p:nvSpPr>
          <p:spPr>
            <a:xfrm>
              <a:off x="2836148" y="2914281"/>
              <a:ext cx="778507" cy="276999"/>
            </a:xfrm>
            <a:prstGeom prst="rect">
              <a:avLst/>
            </a:prstGeom>
            <a:noFill/>
          </p:spPr>
          <p:txBody>
            <a:bodyPr wrap="square" rtlCol="0">
              <a:spAutoFit/>
            </a:bodyPr>
            <a:lstStyle/>
            <a:p>
              <a:pPr algn="l"/>
              <a:r>
                <a:rPr lang="en-GB" sz="1200" dirty="0">
                  <a:solidFill>
                    <a:schemeClr val="accent1"/>
                  </a:solidFill>
                </a:rPr>
                <a:t>personal</a:t>
              </a:r>
            </a:p>
          </p:txBody>
        </p:sp>
      </p:grpSp>
      <p:sp>
        <p:nvSpPr>
          <p:cNvPr id="54" name="Text Placeholder 2">
            <a:extLst>
              <a:ext uri="{FF2B5EF4-FFF2-40B4-BE49-F238E27FC236}">
                <a16:creationId xmlns:a16="http://schemas.microsoft.com/office/drawing/2014/main" id="{48DD6454-7104-4FB5-88C9-37EB822DB06F}"/>
              </a:ext>
            </a:extLst>
          </p:cNvPr>
          <p:cNvSpPr>
            <a:spLocks noGrp="1"/>
          </p:cNvSpPr>
          <p:nvPr>
            <p:ph type="body" sz="quarter" idx="15"/>
          </p:nvPr>
        </p:nvSpPr>
        <p:spPr>
          <a:xfrm>
            <a:off x="377757" y="5365115"/>
            <a:ext cx="11334817" cy="304800"/>
          </a:xfrm>
        </p:spPr>
        <p:txBody>
          <a:bodyPr/>
          <a:lstStyle/>
          <a:p>
            <a:r>
              <a:rPr lang="en-GB" dirty="0"/>
              <a:t>Source: The Age of Television, 2018, MTM/Thinkbox. </a:t>
            </a:r>
          </a:p>
        </p:txBody>
      </p:sp>
    </p:spTree>
    <p:extLst>
      <p:ext uri="{BB962C8B-B14F-4D97-AF65-F5344CB8AC3E}">
        <p14:creationId xmlns:p14="http://schemas.microsoft.com/office/powerpoint/2010/main" val="71960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BF15D6-8F8B-46A1-BA89-30B8C49841C3}"/>
              </a:ext>
            </a:extLst>
          </p:cNvPr>
          <p:cNvSpPr>
            <a:spLocks noGrp="1"/>
          </p:cNvSpPr>
          <p:nvPr>
            <p:ph type="title"/>
          </p:nvPr>
        </p:nvSpPr>
        <p:spPr/>
        <p:txBody>
          <a:bodyPr/>
          <a:lstStyle/>
          <a:p>
            <a:r>
              <a:rPr lang="en-GB" dirty="0">
                <a:solidFill>
                  <a:schemeClr val="accent5"/>
                </a:solidFill>
              </a:rPr>
              <a:t>Indulge</a:t>
            </a:r>
            <a:br>
              <a:rPr lang="en-GB" dirty="0">
                <a:solidFill>
                  <a:schemeClr val="accent5"/>
                </a:solidFill>
              </a:rPr>
            </a:br>
            <a:r>
              <a:rPr lang="en-GB" dirty="0">
                <a:solidFill>
                  <a:schemeClr val="accent5"/>
                </a:solidFill>
              </a:rPr>
              <a:t>9% of viewing time</a:t>
            </a:r>
          </a:p>
        </p:txBody>
      </p:sp>
      <p:sp>
        <p:nvSpPr>
          <p:cNvPr id="7" name="Text Placeholder 6">
            <a:extLst>
              <a:ext uri="{FF2B5EF4-FFF2-40B4-BE49-F238E27FC236}">
                <a16:creationId xmlns:a16="http://schemas.microsoft.com/office/drawing/2014/main" id="{A35191CA-0C7C-4D7A-8219-2169D3C5AC9A}"/>
              </a:ext>
            </a:extLst>
          </p:cNvPr>
          <p:cNvSpPr>
            <a:spLocks noGrp="1"/>
          </p:cNvSpPr>
          <p:nvPr>
            <p:ph type="body" sz="quarter" idx="15"/>
          </p:nvPr>
        </p:nvSpPr>
        <p:spPr/>
        <p:txBody>
          <a:bodyPr/>
          <a:lstStyle/>
          <a:p>
            <a:r>
              <a:rPr lang="en-GB" dirty="0"/>
              <a:t>Source: The Age of Television, 2018, MTM/Thinkbox. Base: all adults (532), 16-34 (206)</a:t>
            </a:r>
          </a:p>
        </p:txBody>
      </p:sp>
      <p:graphicFrame>
        <p:nvGraphicFramePr>
          <p:cNvPr id="8" name="Chart 7">
            <a:extLst>
              <a:ext uri="{FF2B5EF4-FFF2-40B4-BE49-F238E27FC236}">
                <a16:creationId xmlns:a16="http://schemas.microsoft.com/office/drawing/2014/main" id="{9E717097-1F59-47B6-9430-EEFC6F9010FA}"/>
              </a:ext>
            </a:extLst>
          </p:cNvPr>
          <p:cNvGraphicFramePr/>
          <p:nvPr>
            <p:extLst>
              <p:ext uri="{D42A27DB-BD31-4B8C-83A1-F6EECF244321}">
                <p14:modId xmlns:p14="http://schemas.microsoft.com/office/powerpoint/2010/main" val="3322599239"/>
              </p:ext>
            </p:extLst>
          </p:nvPr>
        </p:nvGraphicFramePr>
        <p:xfrm>
          <a:off x="469232" y="1637731"/>
          <a:ext cx="11172008" cy="32831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5741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4682C5B4-AFDA-4874-A12A-27D2B2604108}"/>
              </a:ext>
            </a:extLst>
          </p:cNvPr>
          <p:cNvSpPr/>
          <p:nvPr/>
        </p:nvSpPr>
        <p:spPr>
          <a:xfrm>
            <a:off x="8467007" y="4545160"/>
            <a:ext cx="1474053" cy="926432"/>
          </a:xfrm>
          <a:prstGeom prst="rect">
            <a:avLst/>
          </a:prstGeom>
          <a:blipFill dpi="0" rotWithShape="1">
            <a:blip r:embed="rId3"/>
            <a:srcRect/>
            <a:stretch>
              <a:fillRect l="-7000" t="2000" r="-10000" b="-7000"/>
            </a:stretch>
          </a:bli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63771645-1374-41E1-B961-C643CE17B574}"/>
              </a:ext>
            </a:extLst>
          </p:cNvPr>
          <p:cNvSpPr/>
          <p:nvPr/>
        </p:nvSpPr>
        <p:spPr>
          <a:xfrm>
            <a:off x="6569322" y="4545160"/>
            <a:ext cx="1474053" cy="926432"/>
          </a:xfrm>
          <a:prstGeom prst="rect">
            <a:avLst/>
          </a:prstGeom>
          <a:blipFill dpi="0" rotWithShape="1">
            <a:blip r:embed="rId4"/>
            <a:srcRect/>
            <a:stretch>
              <a:fillRect l="-5000" t="1000" r="-8000" b="-10000"/>
            </a:stretch>
          </a:bli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382E7248-C6F1-4FD8-8118-07158F69C533}"/>
              </a:ext>
            </a:extLst>
          </p:cNvPr>
          <p:cNvSpPr/>
          <p:nvPr/>
        </p:nvSpPr>
        <p:spPr>
          <a:xfrm>
            <a:off x="10368708" y="3358047"/>
            <a:ext cx="1474053" cy="926432"/>
          </a:xfrm>
          <a:prstGeom prst="rect">
            <a:avLst/>
          </a:prstGeom>
          <a:blipFill>
            <a:blip r:embed="rId5"/>
            <a:stretch>
              <a:fillRect l="-7472" r="-9355"/>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3358FE6A-8341-4A63-9103-2875103E0DA1}"/>
              </a:ext>
            </a:extLst>
          </p:cNvPr>
          <p:cNvSpPr/>
          <p:nvPr/>
        </p:nvSpPr>
        <p:spPr>
          <a:xfrm>
            <a:off x="10400270" y="4545160"/>
            <a:ext cx="1474053" cy="926432"/>
          </a:xfrm>
          <a:prstGeom prst="rect">
            <a:avLst/>
          </a:prstGeom>
          <a:blipFill>
            <a:blip r:embed="rId6"/>
            <a:stretch>
              <a:fillRect l="-6582" r="-5810" b="-2778"/>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DF52916D-4DCF-4381-88BB-B83FFEE1F654}"/>
              </a:ext>
            </a:extLst>
          </p:cNvPr>
          <p:cNvSpPr>
            <a:spLocks noGrp="1"/>
          </p:cNvSpPr>
          <p:nvPr>
            <p:ph type="title"/>
          </p:nvPr>
        </p:nvSpPr>
        <p:spPr/>
        <p:txBody>
          <a:bodyPr/>
          <a:lstStyle/>
          <a:p>
            <a:r>
              <a:rPr lang="en-GB" dirty="0">
                <a:solidFill>
                  <a:schemeClr val="accent5"/>
                </a:solidFill>
              </a:rPr>
              <a:t>Indulge</a:t>
            </a:r>
            <a:br>
              <a:rPr lang="en-GB" dirty="0">
                <a:solidFill>
                  <a:schemeClr val="accent5"/>
                </a:solidFill>
              </a:rPr>
            </a:br>
            <a:r>
              <a:rPr lang="en-GB" dirty="0">
                <a:solidFill>
                  <a:schemeClr val="accent5"/>
                </a:solidFill>
              </a:rPr>
              <a:t>9% of viewing time</a:t>
            </a:r>
            <a:endParaRPr lang="en-GB" dirty="0">
              <a:solidFill>
                <a:schemeClr val="accent3"/>
              </a:solidFill>
            </a:endParaRPr>
          </a:p>
        </p:txBody>
      </p:sp>
      <p:sp>
        <p:nvSpPr>
          <p:cNvPr id="7" name="Text Placeholder 6">
            <a:extLst>
              <a:ext uri="{FF2B5EF4-FFF2-40B4-BE49-F238E27FC236}">
                <a16:creationId xmlns:a16="http://schemas.microsoft.com/office/drawing/2014/main" id="{86A1B1F1-992D-4BE4-B1B5-4A6778C8E737}"/>
              </a:ext>
            </a:extLst>
          </p:cNvPr>
          <p:cNvSpPr>
            <a:spLocks noGrp="1"/>
          </p:cNvSpPr>
          <p:nvPr>
            <p:ph type="body" sz="quarter" idx="15"/>
          </p:nvPr>
        </p:nvSpPr>
        <p:spPr/>
        <p:txBody>
          <a:bodyPr/>
          <a:lstStyle/>
          <a:p>
            <a:r>
              <a:rPr lang="en-GB" dirty="0"/>
              <a:t>Source: The Age of Television, 2018, MTM/Thinkbox. Base: all adults (532) </a:t>
            </a:r>
          </a:p>
        </p:txBody>
      </p:sp>
      <p:sp>
        <p:nvSpPr>
          <p:cNvPr id="4" name="Oval 3">
            <a:extLst>
              <a:ext uri="{FF2B5EF4-FFF2-40B4-BE49-F238E27FC236}">
                <a16:creationId xmlns:a16="http://schemas.microsoft.com/office/drawing/2014/main" id="{64DEA637-5EA0-4387-BC8C-AED402C98A9C}"/>
              </a:ext>
            </a:extLst>
          </p:cNvPr>
          <p:cNvSpPr/>
          <p:nvPr/>
        </p:nvSpPr>
        <p:spPr>
          <a:xfrm>
            <a:off x="6573338" y="441916"/>
            <a:ext cx="1080000" cy="1080000"/>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5" name="TextBox 4">
            <a:extLst>
              <a:ext uri="{FF2B5EF4-FFF2-40B4-BE49-F238E27FC236}">
                <a16:creationId xmlns:a16="http://schemas.microsoft.com/office/drawing/2014/main" id="{3C11FF1E-6B1F-4C12-99CC-ACB6BCC6584C}"/>
              </a:ext>
            </a:extLst>
          </p:cNvPr>
          <p:cNvSpPr txBox="1"/>
          <p:nvPr/>
        </p:nvSpPr>
        <p:spPr>
          <a:xfrm>
            <a:off x="6351728" y="1584669"/>
            <a:ext cx="1486918" cy="646331"/>
          </a:xfrm>
          <a:prstGeom prst="rect">
            <a:avLst/>
          </a:prstGeom>
          <a:noFill/>
        </p:spPr>
        <p:txBody>
          <a:bodyPr wrap="square" rtlCol="0">
            <a:spAutoFit/>
          </a:bodyPr>
          <a:lstStyle/>
          <a:p>
            <a:pPr algn="ctr"/>
            <a:r>
              <a:rPr lang="en-GB" dirty="0">
                <a:solidFill>
                  <a:schemeClr val="accent5"/>
                </a:solidFill>
              </a:rPr>
              <a:t>40% </a:t>
            </a:r>
            <a:r>
              <a:rPr lang="en-GB" dirty="0">
                <a:solidFill>
                  <a:schemeClr val="bg2"/>
                </a:solidFill>
              </a:rPr>
              <a:t>16-34 profile</a:t>
            </a:r>
          </a:p>
        </p:txBody>
      </p:sp>
      <p:sp>
        <p:nvSpPr>
          <p:cNvPr id="15" name="Oval 14">
            <a:extLst>
              <a:ext uri="{FF2B5EF4-FFF2-40B4-BE49-F238E27FC236}">
                <a16:creationId xmlns:a16="http://schemas.microsoft.com/office/drawing/2014/main" id="{67B21E86-D989-453A-AC6C-DF495AA87F25}"/>
              </a:ext>
            </a:extLst>
          </p:cNvPr>
          <p:cNvSpPr/>
          <p:nvPr/>
        </p:nvSpPr>
        <p:spPr>
          <a:xfrm>
            <a:off x="8610886" y="450892"/>
            <a:ext cx="1080000" cy="1080000"/>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16" name="TextBox 15">
            <a:extLst>
              <a:ext uri="{FF2B5EF4-FFF2-40B4-BE49-F238E27FC236}">
                <a16:creationId xmlns:a16="http://schemas.microsoft.com/office/drawing/2014/main" id="{877FEA3D-7C1C-4FEA-9622-B4F30A99864D}"/>
              </a:ext>
            </a:extLst>
          </p:cNvPr>
          <p:cNvSpPr txBox="1"/>
          <p:nvPr/>
        </p:nvSpPr>
        <p:spPr>
          <a:xfrm>
            <a:off x="8421774" y="1584669"/>
            <a:ext cx="1430676" cy="646331"/>
          </a:xfrm>
          <a:prstGeom prst="rect">
            <a:avLst/>
          </a:prstGeom>
          <a:noFill/>
        </p:spPr>
        <p:txBody>
          <a:bodyPr wrap="square" rtlCol="0">
            <a:spAutoFit/>
          </a:bodyPr>
          <a:lstStyle/>
          <a:p>
            <a:pPr algn="ctr"/>
            <a:r>
              <a:rPr lang="en-GB" dirty="0">
                <a:solidFill>
                  <a:schemeClr val="accent5"/>
                </a:solidFill>
              </a:rPr>
              <a:t>30% </a:t>
            </a:r>
            <a:r>
              <a:rPr lang="en-GB" dirty="0">
                <a:solidFill>
                  <a:schemeClr val="bg2"/>
                </a:solidFill>
              </a:rPr>
              <a:t>online video</a:t>
            </a:r>
          </a:p>
        </p:txBody>
      </p:sp>
      <p:sp>
        <p:nvSpPr>
          <p:cNvPr id="17" name="Oval 16">
            <a:extLst>
              <a:ext uri="{FF2B5EF4-FFF2-40B4-BE49-F238E27FC236}">
                <a16:creationId xmlns:a16="http://schemas.microsoft.com/office/drawing/2014/main" id="{2236716C-FA13-4BF4-9150-DA1AF1842DC7}"/>
              </a:ext>
            </a:extLst>
          </p:cNvPr>
          <p:cNvSpPr/>
          <p:nvPr/>
        </p:nvSpPr>
        <p:spPr>
          <a:xfrm>
            <a:off x="10646710" y="441916"/>
            <a:ext cx="1080000" cy="1080000"/>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21" name="TextBox 20">
            <a:extLst>
              <a:ext uri="{FF2B5EF4-FFF2-40B4-BE49-F238E27FC236}">
                <a16:creationId xmlns:a16="http://schemas.microsoft.com/office/drawing/2014/main" id="{0154FDEF-920F-490D-9D85-57660563BA1E}"/>
              </a:ext>
            </a:extLst>
          </p:cNvPr>
          <p:cNvSpPr txBox="1"/>
          <p:nvPr/>
        </p:nvSpPr>
        <p:spPr>
          <a:xfrm>
            <a:off x="10368708" y="1584669"/>
            <a:ext cx="1611940" cy="646331"/>
          </a:xfrm>
          <a:prstGeom prst="rect">
            <a:avLst/>
          </a:prstGeom>
          <a:noFill/>
        </p:spPr>
        <p:txBody>
          <a:bodyPr wrap="square" rtlCol="0">
            <a:spAutoFit/>
          </a:bodyPr>
          <a:lstStyle/>
          <a:p>
            <a:pPr algn="ctr"/>
            <a:r>
              <a:rPr lang="en-GB" dirty="0">
                <a:solidFill>
                  <a:schemeClr val="accent5"/>
                </a:solidFill>
              </a:rPr>
              <a:t>60% </a:t>
            </a:r>
            <a:r>
              <a:rPr lang="en-GB" dirty="0">
                <a:solidFill>
                  <a:schemeClr val="bg2"/>
                </a:solidFill>
              </a:rPr>
              <a:t>solo viewing</a:t>
            </a:r>
          </a:p>
        </p:txBody>
      </p:sp>
      <p:sp>
        <p:nvSpPr>
          <p:cNvPr id="22" name="Rectangle 21">
            <a:extLst>
              <a:ext uri="{FF2B5EF4-FFF2-40B4-BE49-F238E27FC236}">
                <a16:creationId xmlns:a16="http://schemas.microsoft.com/office/drawing/2014/main" id="{B720F442-D10C-4E30-B94C-6500AB865D97}"/>
              </a:ext>
            </a:extLst>
          </p:cNvPr>
          <p:cNvSpPr/>
          <p:nvPr/>
        </p:nvSpPr>
        <p:spPr>
          <a:xfrm>
            <a:off x="820149" y="2258073"/>
            <a:ext cx="4630159" cy="2677656"/>
          </a:xfrm>
          <a:prstGeom prst="rect">
            <a:avLst/>
          </a:prstGeom>
        </p:spPr>
        <p:txBody>
          <a:bodyPr wrap="square">
            <a:spAutoFit/>
          </a:bodyPr>
          <a:lstStyle/>
          <a:p>
            <a:pPr lvl="0" fontAlgn="base">
              <a:spcBef>
                <a:spcPts val="600"/>
              </a:spcBef>
              <a:defRPr/>
            </a:pPr>
            <a:r>
              <a:rPr lang="en-GB" sz="2400" dirty="0">
                <a:solidFill>
                  <a:schemeClr val="bg2"/>
                </a:solidFill>
                <a:cs typeface="Times New Roman" panose="02020603050405020304" pitchFamily="18" charset="0"/>
              </a:rPr>
              <a:t>The worst prisons in the world, like the ones in South America. I just love watching them. I used to want to be a prison officer when I was younger. I just love the inside of prison life and find it fascinating</a:t>
            </a:r>
          </a:p>
        </p:txBody>
      </p:sp>
      <p:sp>
        <p:nvSpPr>
          <p:cNvPr id="23" name="TextBox 22">
            <a:extLst>
              <a:ext uri="{FF2B5EF4-FFF2-40B4-BE49-F238E27FC236}">
                <a16:creationId xmlns:a16="http://schemas.microsoft.com/office/drawing/2014/main" id="{A1E1B6B5-E601-40EB-9651-C29628DD5670}"/>
              </a:ext>
            </a:extLst>
          </p:cNvPr>
          <p:cNvSpPr txBox="1"/>
          <p:nvPr/>
        </p:nvSpPr>
        <p:spPr>
          <a:xfrm>
            <a:off x="106450" y="1861844"/>
            <a:ext cx="914400" cy="2215991"/>
          </a:xfrm>
          <a:prstGeom prst="rect">
            <a:avLst/>
          </a:prstGeom>
          <a:noFill/>
        </p:spPr>
        <p:txBody>
          <a:bodyPr wrap="square" rtlCol="0">
            <a:spAutoFit/>
          </a:bodyPr>
          <a:lstStyle/>
          <a:p>
            <a:pPr algn="l"/>
            <a:r>
              <a:rPr lang="en-GB" sz="13800" dirty="0">
                <a:solidFill>
                  <a:schemeClr val="accent5"/>
                </a:solidFill>
              </a:rPr>
              <a:t>“</a:t>
            </a:r>
          </a:p>
        </p:txBody>
      </p:sp>
      <p:sp>
        <p:nvSpPr>
          <p:cNvPr id="24" name="TextBox 23">
            <a:extLst>
              <a:ext uri="{FF2B5EF4-FFF2-40B4-BE49-F238E27FC236}">
                <a16:creationId xmlns:a16="http://schemas.microsoft.com/office/drawing/2014/main" id="{29755F32-86B0-47DE-B5D2-CDFCDB2581A4}"/>
              </a:ext>
            </a:extLst>
          </p:cNvPr>
          <p:cNvSpPr txBox="1"/>
          <p:nvPr/>
        </p:nvSpPr>
        <p:spPr>
          <a:xfrm rot="10800000">
            <a:off x="5026100" y="3176484"/>
            <a:ext cx="914400" cy="2215991"/>
          </a:xfrm>
          <a:prstGeom prst="rect">
            <a:avLst/>
          </a:prstGeom>
          <a:noFill/>
        </p:spPr>
        <p:txBody>
          <a:bodyPr wrap="square" rtlCol="0">
            <a:spAutoFit/>
          </a:bodyPr>
          <a:lstStyle/>
          <a:p>
            <a:pPr algn="l"/>
            <a:r>
              <a:rPr lang="en-GB" sz="13800" dirty="0">
                <a:solidFill>
                  <a:schemeClr val="accent5"/>
                </a:solidFill>
              </a:rPr>
              <a:t>“</a:t>
            </a:r>
          </a:p>
        </p:txBody>
      </p:sp>
      <p:sp>
        <p:nvSpPr>
          <p:cNvPr id="25" name="TextBox 24">
            <a:extLst>
              <a:ext uri="{FF2B5EF4-FFF2-40B4-BE49-F238E27FC236}">
                <a16:creationId xmlns:a16="http://schemas.microsoft.com/office/drawing/2014/main" id="{2FB1C4F4-DA7F-4B30-A904-72004F6AD3CA}"/>
              </a:ext>
            </a:extLst>
          </p:cNvPr>
          <p:cNvSpPr txBox="1"/>
          <p:nvPr/>
        </p:nvSpPr>
        <p:spPr>
          <a:xfrm>
            <a:off x="6430691" y="2865289"/>
            <a:ext cx="5117425" cy="338554"/>
          </a:xfrm>
          <a:prstGeom prst="rect">
            <a:avLst/>
          </a:prstGeom>
          <a:noFill/>
        </p:spPr>
        <p:txBody>
          <a:bodyPr wrap="square" rtlCol="0">
            <a:spAutoFit/>
          </a:bodyPr>
          <a:lstStyle/>
          <a:p>
            <a:pPr algn="l"/>
            <a:r>
              <a:rPr lang="en-GB" sz="1600" dirty="0">
                <a:solidFill>
                  <a:schemeClr val="bg2"/>
                </a:solidFill>
              </a:rPr>
              <a:t>Served by content relating to hobbies and interests: </a:t>
            </a:r>
          </a:p>
        </p:txBody>
      </p:sp>
      <p:pic>
        <p:nvPicPr>
          <p:cNvPr id="1028" name="Picture 4" descr="Image result for youtube logo">
            <a:extLst>
              <a:ext uri="{FF2B5EF4-FFF2-40B4-BE49-F238E27FC236}">
                <a16:creationId xmlns:a16="http://schemas.microsoft.com/office/drawing/2014/main" id="{FDD391A5-6576-4D07-A8CE-12461893AB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6062" y="5151946"/>
            <a:ext cx="432860" cy="3048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A722D647-2562-4FA4-9A8C-91DE1FE5FFF7}"/>
              </a:ext>
            </a:extLst>
          </p:cNvPr>
          <p:cNvSpPr/>
          <p:nvPr/>
        </p:nvSpPr>
        <p:spPr>
          <a:xfrm>
            <a:off x="6573338" y="3358047"/>
            <a:ext cx="1474053" cy="926432"/>
          </a:xfrm>
          <a:prstGeom prst="rect">
            <a:avLst/>
          </a:prstGeom>
          <a:blipFill>
            <a:blip r:embed="rId8"/>
            <a:stretch>
              <a:fillRect l="-6028" r="-10798"/>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D5624687-A401-4342-8695-150766B61BC4}"/>
              </a:ext>
            </a:extLst>
          </p:cNvPr>
          <p:cNvSpPr/>
          <p:nvPr/>
        </p:nvSpPr>
        <p:spPr>
          <a:xfrm>
            <a:off x="8471023" y="3358047"/>
            <a:ext cx="1474053" cy="926432"/>
          </a:xfrm>
          <a:prstGeom prst="rect">
            <a:avLst/>
          </a:prstGeom>
          <a:blipFill dpi="0" rotWithShape="1">
            <a:blip r:embed="rId9"/>
            <a:srcRect/>
            <a:stretch>
              <a:fillRect l="-57000" t="-5000" r="-1000" b="-28000"/>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4" descr="Image result for facebook icon">
            <a:extLst>
              <a:ext uri="{FF2B5EF4-FFF2-40B4-BE49-F238E27FC236}">
                <a16:creationId xmlns:a16="http://schemas.microsoft.com/office/drawing/2014/main" id="{D4B9670B-55E1-464E-BC4A-7A2D8461EE3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1548117" y="5163452"/>
            <a:ext cx="326206" cy="32620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mage result for youtube logo">
            <a:extLst>
              <a:ext uri="{FF2B5EF4-FFF2-40B4-BE49-F238E27FC236}">
                <a16:creationId xmlns:a16="http://schemas.microsoft.com/office/drawing/2014/main" id="{DFD6B5C0-11D7-41B9-89FF-B25666EDB5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08200" y="5174155"/>
            <a:ext cx="432860" cy="3048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B6BA5F2-24CD-4A63-981A-3EDDF82B41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75548" y="461261"/>
            <a:ext cx="1061108" cy="1061108"/>
          </a:xfrm>
          <a:prstGeom prst="rect">
            <a:avLst/>
          </a:prstGeom>
        </p:spPr>
      </p:pic>
      <p:pic>
        <p:nvPicPr>
          <p:cNvPr id="12" name="Picture 11">
            <a:extLst>
              <a:ext uri="{FF2B5EF4-FFF2-40B4-BE49-F238E27FC236}">
                <a16:creationId xmlns:a16="http://schemas.microsoft.com/office/drawing/2014/main" id="{2A24ECF2-13B7-4DA4-A2A1-C16604FF9D8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97226" y="423221"/>
            <a:ext cx="1075799" cy="1075799"/>
          </a:xfrm>
          <a:prstGeom prst="rect">
            <a:avLst/>
          </a:prstGeom>
        </p:spPr>
      </p:pic>
      <p:pic>
        <p:nvPicPr>
          <p:cNvPr id="18" name="Picture 17">
            <a:extLst>
              <a:ext uri="{FF2B5EF4-FFF2-40B4-BE49-F238E27FC236}">
                <a16:creationId xmlns:a16="http://schemas.microsoft.com/office/drawing/2014/main" id="{19476E1C-10C8-41DB-856B-CD912463BB1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25686" y="398232"/>
            <a:ext cx="1177075" cy="1177075"/>
          </a:xfrm>
          <a:prstGeom prst="rect">
            <a:avLst/>
          </a:prstGeom>
        </p:spPr>
      </p:pic>
    </p:spTree>
    <p:extLst>
      <p:ext uri="{BB962C8B-B14F-4D97-AF65-F5344CB8AC3E}">
        <p14:creationId xmlns:p14="http://schemas.microsoft.com/office/powerpoint/2010/main" val="203079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F6033C2-D621-452A-A154-8B290C782250}"/>
              </a:ext>
            </a:extLst>
          </p:cNvPr>
          <p:cNvSpPr>
            <a:spLocks noGrp="1"/>
          </p:cNvSpPr>
          <p:nvPr>
            <p:ph type="title"/>
          </p:nvPr>
        </p:nvSpPr>
        <p:spPr/>
        <p:txBody>
          <a:bodyPr/>
          <a:lstStyle/>
          <a:p>
            <a:r>
              <a:rPr lang="en-GB" dirty="0">
                <a:solidFill>
                  <a:srgbClr val="00A5D7"/>
                </a:solidFill>
              </a:rPr>
              <a:t>Escape </a:t>
            </a:r>
            <a:br>
              <a:rPr lang="en-GB" dirty="0">
                <a:solidFill>
                  <a:srgbClr val="00A5D7"/>
                </a:solidFill>
              </a:rPr>
            </a:br>
            <a:r>
              <a:rPr lang="en-GB" dirty="0">
                <a:solidFill>
                  <a:srgbClr val="00A5D7"/>
                </a:solidFill>
              </a:rPr>
              <a:t>7% of viewing time</a:t>
            </a:r>
          </a:p>
        </p:txBody>
      </p:sp>
      <p:sp>
        <p:nvSpPr>
          <p:cNvPr id="24" name="Text Placeholder 23">
            <a:extLst>
              <a:ext uri="{FF2B5EF4-FFF2-40B4-BE49-F238E27FC236}">
                <a16:creationId xmlns:a16="http://schemas.microsoft.com/office/drawing/2014/main" id="{E233877E-20AD-49C2-8F57-2D1D18C34BAD}"/>
              </a:ext>
            </a:extLst>
          </p:cNvPr>
          <p:cNvSpPr>
            <a:spLocks noGrp="1"/>
          </p:cNvSpPr>
          <p:nvPr>
            <p:ph type="body" sz="quarter" idx="13"/>
          </p:nvPr>
        </p:nvSpPr>
        <p:spPr>
          <a:xfrm>
            <a:off x="377758" y="1532319"/>
            <a:ext cx="4368867" cy="4055708"/>
          </a:xfrm>
        </p:spPr>
        <p:txBody>
          <a:bodyPr>
            <a:normAutofit/>
          </a:bodyPr>
          <a:lstStyle/>
          <a:p>
            <a:pPr>
              <a:spcBef>
                <a:spcPts val="1800"/>
              </a:spcBef>
              <a:spcAft>
                <a:spcPts val="1200"/>
              </a:spcAft>
            </a:pPr>
            <a:r>
              <a:rPr lang="en-GB" b="1" dirty="0"/>
              <a:t>The need to lose yourself in another world and become fully immersed in highly involving and engaging content</a:t>
            </a:r>
          </a:p>
          <a:p>
            <a:pPr marL="285750" lvl="0" indent="-285750">
              <a:buClr>
                <a:schemeClr val="accent2"/>
              </a:buClr>
              <a:buFont typeface="Arial" panose="020B0604020202020204" pitchFamily="34" charset="0"/>
              <a:buChar char="—"/>
            </a:pPr>
            <a:r>
              <a:rPr lang="en-GB" dirty="0"/>
              <a:t>Viewers wanting to ‘</a:t>
            </a:r>
            <a:r>
              <a:rPr lang="en-GB" dirty="0">
                <a:solidFill>
                  <a:srgbClr val="00A5D7"/>
                </a:solidFill>
              </a:rPr>
              <a:t>lose themselves</a:t>
            </a:r>
            <a:r>
              <a:rPr lang="en-GB" dirty="0"/>
              <a:t>’ in content</a:t>
            </a:r>
          </a:p>
          <a:p>
            <a:pPr marL="285750" lvl="0" indent="-285750">
              <a:buClr>
                <a:schemeClr val="accent2"/>
              </a:buClr>
              <a:buFont typeface="Arial" panose="020B0604020202020204" pitchFamily="34" charset="0"/>
              <a:buChar char="—"/>
            </a:pPr>
            <a:r>
              <a:rPr lang="en-GB" dirty="0"/>
              <a:t>Content has </a:t>
            </a:r>
            <a:r>
              <a:rPr lang="en-GB" dirty="0">
                <a:solidFill>
                  <a:srgbClr val="00A5D7"/>
                </a:solidFill>
              </a:rPr>
              <a:t>high production values</a:t>
            </a:r>
          </a:p>
          <a:p>
            <a:pPr marL="285750" lvl="0" indent="-285750">
              <a:buClr>
                <a:schemeClr val="accent2"/>
              </a:buClr>
              <a:buFont typeface="Arial" panose="020B0604020202020204" pitchFamily="34" charset="0"/>
              <a:buChar char="—"/>
            </a:pPr>
            <a:r>
              <a:rPr lang="en-GB" dirty="0"/>
              <a:t>Platform choice is driven by </a:t>
            </a:r>
            <a:r>
              <a:rPr lang="en-GB" dirty="0">
                <a:solidFill>
                  <a:srgbClr val="00A5D7"/>
                </a:solidFill>
              </a:rPr>
              <a:t>where content available</a:t>
            </a:r>
          </a:p>
          <a:p>
            <a:pPr marL="285750" lvl="0" indent="-285750">
              <a:buClr>
                <a:schemeClr val="accent2"/>
              </a:buClr>
              <a:buFont typeface="Arial" panose="020B0604020202020204" pitchFamily="34" charset="0"/>
              <a:buChar char="—"/>
            </a:pPr>
            <a:r>
              <a:rPr lang="en-GB" dirty="0">
                <a:solidFill>
                  <a:srgbClr val="00A5D7"/>
                </a:solidFill>
              </a:rPr>
              <a:t>Volume</a:t>
            </a:r>
            <a:r>
              <a:rPr lang="en-GB" dirty="0"/>
              <a:t> of content and </a:t>
            </a:r>
            <a:r>
              <a:rPr lang="en-GB" dirty="0">
                <a:solidFill>
                  <a:srgbClr val="00A5D7"/>
                </a:solidFill>
              </a:rPr>
              <a:t>flexibility</a:t>
            </a:r>
            <a:r>
              <a:rPr lang="en-GB" dirty="0"/>
              <a:t> of viewing is important</a:t>
            </a:r>
          </a:p>
          <a:p>
            <a:pPr marL="285750" lvl="0" indent="-285750">
              <a:buClr>
                <a:schemeClr val="accent2"/>
              </a:buClr>
              <a:buFont typeface="Arial" panose="020B0604020202020204" pitchFamily="34" charset="0"/>
              <a:buChar char="—"/>
            </a:pPr>
            <a:r>
              <a:rPr lang="en-GB" dirty="0">
                <a:solidFill>
                  <a:srgbClr val="00A5D7"/>
                </a:solidFill>
              </a:rPr>
              <a:t>British</a:t>
            </a:r>
            <a:r>
              <a:rPr lang="en-GB" dirty="0"/>
              <a:t> or </a:t>
            </a:r>
            <a:r>
              <a:rPr lang="en-GB" dirty="0">
                <a:solidFill>
                  <a:srgbClr val="00A5D7"/>
                </a:solidFill>
              </a:rPr>
              <a:t>American</a:t>
            </a:r>
            <a:r>
              <a:rPr lang="en-GB" dirty="0"/>
              <a:t> content</a:t>
            </a:r>
          </a:p>
          <a:p>
            <a:endParaRPr lang="en-GB" dirty="0"/>
          </a:p>
        </p:txBody>
      </p:sp>
      <p:sp>
        <p:nvSpPr>
          <p:cNvPr id="25" name="Text Placeholder 24">
            <a:extLst>
              <a:ext uri="{FF2B5EF4-FFF2-40B4-BE49-F238E27FC236}">
                <a16:creationId xmlns:a16="http://schemas.microsoft.com/office/drawing/2014/main" id="{EB7CFB4A-AE95-410A-BC56-6B2DCE9506E9}"/>
              </a:ext>
            </a:extLst>
          </p:cNvPr>
          <p:cNvSpPr>
            <a:spLocks noGrp="1"/>
          </p:cNvSpPr>
          <p:nvPr>
            <p:ph type="body" sz="quarter" idx="16"/>
          </p:nvPr>
        </p:nvSpPr>
        <p:spPr>
          <a:xfrm>
            <a:off x="377758" y="5365115"/>
            <a:ext cx="4799884" cy="304800"/>
          </a:xfrm>
        </p:spPr>
        <p:txBody>
          <a:bodyPr/>
          <a:lstStyle/>
          <a:p>
            <a:r>
              <a:rPr lang="en-GB" dirty="0"/>
              <a:t>Source: The Age of Television, 2018, MTM/Thinkbox. Base: all adults (375)</a:t>
            </a:r>
          </a:p>
        </p:txBody>
      </p:sp>
      <p:pic>
        <p:nvPicPr>
          <p:cNvPr id="20" name="Picture 19">
            <a:extLst>
              <a:ext uri="{FF2B5EF4-FFF2-40B4-BE49-F238E27FC236}">
                <a16:creationId xmlns:a16="http://schemas.microsoft.com/office/drawing/2014/main" id="{9FA8C8B8-D71B-4EC1-9CE8-5BEBA86627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1482" y="2404145"/>
            <a:ext cx="522000" cy="360000"/>
          </a:xfrm>
          <a:prstGeom prst="rect">
            <a:avLst/>
          </a:prstGeom>
        </p:spPr>
      </p:pic>
      <p:pic>
        <p:nvPicPr>
          <p:cNvPr id="32" name="Picture 31">
            <a:extLst>
              <a:ext uri="{FF2B5EF4-FFF2-40B4-BE49-F238E27FC236}">
                <a16:creationId xmlns:a16="http://schemas.microsoft.com/office/drawing/2014/main" id="{7A46425D-4AAB-46D7-914D-147C398FEC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8702" y="4038976"/>
            <a:ext cx="405659" cy="360000"/>
          </a:xfrm>
          <a:prstGeom prst="rect">
            <a:avLst/>
          </a:prstGeom>
        </p:spPr>
      </p:pic>
      <p:grpSp>
        <p:nvGrpSpPr>
          <p:cNvPr id="21" name="Group 20">
            <a:extLst>
              <a:ext uri="{FF2B5EF4-FFF2-40B4-BE49-F238E27FC236}">
                <a16:creationId xmlns:a16="http://schemas.microsoft.com/office/drawing/2014/main" id="{A9C829CE-002F-4E3C-8AA8-154348CB24E3}"/>
              </a:ext>
            </a:extLst>
          </p:cNvPr>
          <p:cNvGrpSpPr/>
          <p:nvPr/>
        </p:nvGrpSpPr>
        <p:grpSpPr>
          <a:xfrm>
            <a:off x="7303638" y="932065"/>
            <a:ext cx="3922001" cy="3922001"/>
            <a:chOff x="3484607" y="2063372"/>
            <a:chExt cx="3922001" cy="3922001"/>
          </a:xfrm>
        </p:grpSpPr>
        <p:sp>
          <p:nvSpPr>
            <p:cNvPr id="22" name="Pie 58">
              <a:extLst>
                <a:ext uri="{FF2B5EF4-FFF2-40B4-BE49-F238E27FC236}">
                  <a16:creationId xmlns:a16="http://schemas.microsoft.com/office/drawing/2014/main" id="{5F2FE7A3-C155-40E3-9E4B-81B7479F80C3}"/>
                </a:ext>
              </a:extLst>
            </p:cNvPr>
            <p:cNvSpPr>
              <a:spLocks noChangeAspect="1"/>
            </p:cNvSpPr>
            <p:nvPr/>
          </p:nvSpPr>
          <p:spPr>
            <a:xfrm rot="6765127">
              <a:off x="3906767" y="2485532"/>
              <a:ext cx="3077680" cy="3077680"/>
            </a:xfrm>
            <a:prstGeom prst="pie">
              <a:avLst>
                <a:gd name="adj1" fmla="val 13499731"/>
                <a:gd name="adj2" fmla="val 16200000"/>
              </a:avLst>
            </a:prstGeom>
            <a:noFill/>
            <a:ln>
              <a:solidFill>
                <a:srgbClr val="E10514">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3" name="Pie 61">
              <a:extLst>
                <a:ext uri="{FF2B5EF4-FFF2-40B4-BE49-F238E27FC236}">
                  <a16:creationId xmlns:a16="http://schemas.microsoft.com/office/drawing/2014/main" id="{5FDA4FB6-8EEA-4D69-A6D9-7BA184C691A8}"/>
                </a:ext>
              </a:extLst>
            </p:cNvPr>
            <p:cNvSpPr>
              <a:spLocks noChangeAspect="1"/>
            </p:cNvSpPr>
            <p:nvPr/>
          </p:nvSpPr>
          <p:spPr>
            <a:xfrm rot="15765240">
              <a:off x="3811440" y="2390205"/>
              <a:ext cx="3268334" cy="3268334"/>
            </a:xfrm>
            <a:prstGeom prst="pie">
              <a:avLst>
                <a:gd name="adj1" fmla="val 13499731"/>
                <a:gd name="adj2" fmla="val 16200000"/>
              </a:avLst>
            </a:prstGeom>
            <a:noFill/>
            <a:ln>
              <a:solidFill>
                <a:srgbClr val="3C2D87">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6" name="Pie 65">
              <a:extLst>
                <a:ext uri="{FF2B5EF4-FFF2-40B4-BE49-F238E27FC236}">
                  <a16:creationId xmlns:a16="http://schemas.microsoft.com/office/drawing/2014/main" id="{817015F0-6EB4-4FF6-B6EB-7EAD13BB5A87}"/>
                </a:ext>
              </a:extLst>
            </p:cNvPr>
            <p:cNvSpPr>
              <a:spLocks noChangeAspect="1"/>
            </p:cNvSpPr>
            <p:nvPr/>
          </p:nvSpPr>
          <p:spPr>
            <a:xfrm rot="17506674">
              <a:off x="4900885" y="3479650"/>
              <a:ext cx="1089444" cy="1089444"/>
            </a:xfrm>
            <a:prstGeom prst="pie">
              <a:avLst>
                <a:gd name="adj1" fmla="val 13499731"/>
                <a:gd name="adj2" fmla="val 16200000"/>
              </a:avLst>
            </a:prstGeom>
            <a:noFill/>
            <a:ln>
              <a:solidFill>
                <a:srgbClr val="0069B4">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7" name="Pie 67">
              <a:extLst>
                <a:ext uri="{FF2B5EF4-FFF2-40B4-BE49-F238E27FC236}">
                  <a16:creationId xmlns:a16="http://schemas.microsoft.com/office/drawing/2014/main" id="{BC242639-040F-4374-92EE-3CA2231468C5}"/>
                </a:ext>
              </a:extLst>
            </p:cNvPr>
            <p:cNvSpPr>
              <a:spLocks noChangeAspect="1"/>
            </p:cNvSpPr>
            <p:nvPr/>
          </p:nvSpPr>
          <p:spPr>
            <a:xfrm rot="13494486">
              <a:off x="3484607" y="2063372"/>
              <a:ext cx="3922001" cy="3922001"/>
            </a:xfrm>
            <a:prstGeom prst="pie">
              <a:avLst>
                <a:gd name="adj1" fmla="val 13499731"/>
                <a:gd name="adj2" fmla="val 16200000"/>
              </a:avLst>
            </a:prstGeom>
            <a:noFill/>
            <a:ln>
              <a:solidFill>
                <a:srgbClr val="F07305">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8" name="Pie 68">
              <a:extLst>
                <a:ext uri="{FF2B5EF4-FFF2-40B4-BE49-F238E27FC236}">
                  <a16:creationId xmlns:a16="http://schemas.microsoft.com/office/drawing/2014/main" id="{56737E67-4C2A-4963-95D6-6C69A229C62D}"/>
                </a:ext>
              </a:extLst>
            </p:cNvPr>
            <p:cNvSpPr>
              <a:spLocks noChangeAspect="1"/>
            </p:cNvSpPr>
            <p:nvPr/>
          </p:nvSpPr>
          <p:spPr>
            <a:xfrm rot="19841772">
              <a:off x="4288072" y="2866837"/>
              <a:ext cx="2315070" cy="2315070"/>
            </a:xfrm>
            <a:prstGeom prst="pie">
              <a:avLst>
                <a:gd name="adj1" fmla="val 13499731"/>
                <a:gd name="adj2" fmla="val 16200000"/>
              </a:avLst>
            </a:prstGeom>
            <a:noFill/>
            <a:ln>
              <a:solidFill>
                <a:srgbClr val="00A03C">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9" name="Pie 69">
              <a:extLst>
                <a:ext uri="{FF2B5EF4-FFF2-40B4-BE49-F238E27FC236}">
                  <a16:creationId xmlns:a16="http://schemas.microsoft.com/office/drawing/2014/main" id="{C4D0BF75-21EC-48DC-9E0A-39397DBB23B3}"/>
                </a:ext>
              </a:extLst>
            </p:cNvPr>
            <p:cNvSpPr>
              <a:spLocks noChangeAspect="1"/>
            </p:cNvSpPr>
            <p:nvPr/>
          </p:nvSpPr>
          <p:spPr>
            <a:xfrm>
              <a:off x="4424253" y="3003018"/>
              <a:ext cx="2042709" cy="2042709"/>
            </a:xfrm>
            <a:prstGeom prst="pie">
              <a:avLst>
                <a:gd name="adj1" fmla="val 13499731"/>
                <a:gd name="adj2" fmla="val 16200000"/>
              </a:avLst>
            </a:prstGeom>
            <a:solidFill>
              <a:srgbClr val="00A5D7"/>
            </a:solidFill>
            <a:ln>
              <a:solidFill>
                <a:srgbClr val="00A5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0" name="Pie 70">
              <a:extLst>
                <a:ext uri="{FF2B5EF4-FFF2-40B4-BE49-F238E27FC236}">
                  <a16:creationId xmlns:a16="http://schemas.microsoft.com/office/drawing/2014/main" id="{B8BA0B5A-2859-43AE-91A2-42C88EDC10C9}"/>
                </a:ext>
              </a:extLst>
            </p:cNvPr>
            <p:cNvSpPr>
              <a:spLocks noChangeAspect="1"/>
            </p:cNvSpPr>
            <p:nvPr/>
          </p:nvSpPr>
          <p:spPr>
            <a:xfrm rot="4780936">
              <a:off x="4111037" y="2689802"/>
              <a:ext cx="2669140" cy="2669140"/>
            </a:xfrm>
            <a:prstGeom prst="pie">
              <a:avLst>
                <a:gd name="adj1" fmla="val 13499731"/>
                <a:gd name="adj2" fmla="val 16200000"/>
              </a:avLst>
            </a:prstGeom>
            <a:noFill/>
            <a:ln>
              <a:solidFill>
                <a:srgbClr val="87BE23">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1" name="Pie 71">
              <a:extLst>
                <a:ext uri="{FF2B5EF4-FFF2-40B4-BE49-F238E27FC236}">
                  <a16:creationId xmlns:a16="http://schemas.microsoft.com/office/drawing/2014/main" id="{508573F2-00A8-4D60-9D75-4E85CB36A29F}"/>
                </a:ext>
              </a:extLst>
            </p:cNvPr>
            <p:cNvSpPr>
              <a:spLocks noChangeAspect="1"/>
            </p:cNvSpPr>
            <p:nvPr/>
          </p:nvSpPr>
          <p:spPr>
            <a:xfrm rot="2699023">
              <a:off x="4233600" y="2812365"/>
              <a:ext cx="2424015" cy="2424015"/>
            </a:xfrm>
            <a:prstGeom prst="pie">
              <a:avLst>
                <a:gd name="adj1" fmla="val 13499731"/>
                <a:gd name="adj2" fmla="val 16200000"/>
              </a:avLst>
            </a:prstGeom>
            <a:noFill/>
            <a:ln>
              <a:solidFill>
                <a:srgbClr val="FFCD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pic>
        <p:nvPicPr>
          <p:cNvPr id="39" name="Picture 38">
            <a:extLst>
              <a:ext uri="{FF2B5EF4-FFF2-40B4-BE49-F238E27FC236}">
                <a16:creationId xmlns:a16="http://schemas.microsoft.com/office/drawing/2014/main" id="{DB8D2A75-7FB9-45C4-9CC2-02B47A2273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3138" y="2019091"/>
            <a:ext cx="421663" cy="276817"/>
          </a:xfrm>
          <a:prstGeom prst="rect">
            <a:avLst/>
          </a:prstGeom>
        </p:spPr>
      </p:pic>
    </p:spTree>
    <p:extLst>
      <p:ext uri="{BB962C8B-B14F-4D97-AF65-F5344CB8AC3E}">
        <p14:creationId xmlns:p14="http://schemas.microsoft.com/office/powerpoint/2010/main" val="2981278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BF15D6-8F8B-46A1-BA89-30B8C49841C3}"/>
              </a:ext>
            </a:extLst>
          </p:cNvPr>
          <p:cNvSpPr>
            <a:spLocks noGrp="1"/>
          </p:cNvSpPr>
          <p:nvPr>
            <p:ph type="title"/>
          </p:nvPr>
        </p:nvSpPr>
        <p:spPr/>
        <p:txBody>
          <a:bodyPr/>
          <a:lstStyle/>
          <a:p>
            <a:r>
              <a:rPr lang="en-GB" dirty="0">
                <a:solidFill>
                  <a:srgbClr val="00A5D7"/>
                </a:solidFill>
              </a:rPr>
              <a:t>Escape </a:t>
            </a:r>
            <a:br>
              <a:rPr lang="en-GB" dirty="0">
                <a:solidFill>
                  <a:srgbClr val="00A5D7"/>
                </a:solidFill>
              </a:rPr>
            </a:br>
            <a:r>
              <a:rPr lang="en-GB" dirty="0">
                <a:solidFill>
                  <a:srgbClr val="00A5D7"/>
                </a:solidFill>
              </a:rPr>
              <a:t>7% of viewing time</a:t>
            </a:r>
            <a:endParaRPr lang="en-GB" dirty="0"/>
          </a:p>
        </p:txBody>
      </p:sp>
      <p:sp>
        <p:nvSpPr>
          <p:cNvPr id="7" name="Text Placeholder 6">
            <a:extLst>
              <a:ext uri="{FF2B5EF4-FFF2-40B4-BE49-F238E27FC236}">
                <a16:creationId xmlns:a16="http://schemas.microsoft.com/office/drawing/2014/main" id="{A35191CA-0C7C-4D7A-8219-2169D3C5AC9A}"/>
              </a:ext>
            </a:extLst>
          </p:cNvPr>
          <p:cNvSpPr>
            <a:spLocks noGrp="1"/>
          </p:cNvSpPr>
          <p:nvPr>
            <p:ph type="body" sz="quarter" idx="15"/>
          </p:nvPr>
        </p:nvSpPr>
        <p:spPr/>
        <p:txBody>
          <a:bodyPr/>
          <a:lstStyle/>
          <a:p>
            <a:r>
              <a:rPr lang="en-GB" dirty="0"/>
              <a:t>Source: The Age of Television, 2018, MTM/Thinkbox. Base: all adults (375), 16-34 (118)</a:t>
            </a:r>
          </a:p>
        </p:txBody>
      </p:sp>
      <p:graphicFrame>
        <p:nvGraphicFramePr>
          <p:cNvPr id="8" name="Chart 7">
            <a:extLst>
              <a:ext uri="{FF2B5EF4-FFF2-40B4-BE49-F238E27FC236}">
                <a16:creationId xmlns:a16="http://schemas.microsoft.com/office/drawing/2014/main" id="{9E717097-1F59-47B6-9430-EEFC6F9010FA}"/>
              </a:ext>
            </a:extLst>
          </p:cNvPr>
          <p:cNvGraphicFramePr/>
          <p:nvPr>
            <p:extLst>
              <p:ext uri="{D42A27DB-BD31-4B8C-83A1-F6EECF244321}">
                <p14:modId xmlns:p14="http://schemas.microsoft.com/office/powerpoint/2010/main" val="1971904667"/>
              </p:ext>
            </p:extLst>
          </p:nvPr>
        </p:nvGraphicFramePr>
        <p:xfrm>
          <a:off x="469232" y="1637731"/>
          <a:ext cx="11172008" cy="32831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1882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F52916D-4DCF-4381-88BB-B83FFEE1F654}"/>
              </a:ext>
            </a:extLst>
          </p:cNvPr>
          <p:cNvSpPr>
            <a:spLocks noGrp="1"/>
          </p:cNvSpPr>
          <p:nvPr>
            <p:ph type="title"/>
          </p:nvPr>
        </p:nvSpPr>
        <p:spPr/>
        <p:txBody>
          <a:bodyPr/>
          <a:lstStyle/>
          <a:p>
            <a:r>
              <a:rPr lang="en-GB" dirty="0">
                <a:solidFill>
                  <a:srgbClr val="00A5D7"/>
                </a:solidFill>
              </a:rPr>
              <a:t>Escape </a:t>
            </a:r>
            <a:br>
              <a:rPr lang="en-GB" dirty="0">
                <a:solidFill>
                  <a:srgbClr val="00A5D7"/>
                </a:solidFill>
              </a:rPr>
            </a:br>
            <a:r>
              <a:rPr lang="en-GB" dirty="0">
                <a:solidFill>
                  <a:srgbClr val="00A5D7"/>
                </a:solidFill>
              </a:rPr>
              <a:t>7% of viewing time</a:t>
            </a:r>
            <a:endParaRPr lang="en-GB" dirty="0">
              <a:solidFill>
                <a:schemeClr val="accent3"/>
              </a:solidFill>
            </a:endParaRPr>
          </a:p>
        </p:txBody>
      </p:sp>
      <p:sp>
        <p:nvSpPr>
          <p:cNvPr id="7" name="Text Placeholder 6">
            <a:extLst>
              <a:ext uri="{FF2B5EF4-FFF2-40B4-BE49-F238E27FC236}">
                <a16:creationId xmlns:a16="http://schemas.microsoft.com/office/drawing/2014/main" id="{86A1B1F1-992D-4BE4-B1B5-4A6778C8E737}"/>
              </a:ext>
            </a:extLst>
          </p:cNvPr>
          <p:cNvSpPr>
            <a:spLocks noGrp="1"/>
          </p:cNvSpPr>
          <p:nvPr>
            <p:ph type="body" sz="quarter" idx="15"/>
          </p:nvPr>
        </p:nvSpPr>
        <p:spPr/>
        <p:txBody>
          <a:bodyPr/>
          <a:lstStyle/>
          <a:p>
            <a:r>
              <a:rPr lang="en-GB" dirty="0"/>
              <a:t>Source: The Age of Television, 2018, MTM/Thinkbox. Base: all adults (375) </a:t>
            </a:r>
          </a:p>
        </p:txBody>
      </p:sp>
      <p:sp>
        <p:nvSpPr>
          <p:cNvPr id="4" name="Oval 3">
            <a:extLst>
              <a:ext uri="{FF2B5EF4-FFF2-40B4-BE49-F238E27FC236}">
                <a16:creationId xmlns:a16="http://schemas.microsoft.com/office/drawing/2014/main" id="{64DEA637-5EA0-4387-BC8C-AED402C98A9C}"/>
              </a:ext>
            </a:extLst>
          </p:cNvPr>
          <p:cNvSpPr/>
          <p:nvPr/>
        </p:nvSpPr>
        <p:spPr>
          <a:xfrm>
            <a:off x="6573338" y="441916"/>
            <a:ext cx="1080000" cy="1080000"/>
          </a:xfrm>
          <a:prstGeom prst="ellipse">
            <a:avLst/>
          </a:prstGeom>
          <a:noFill/>
          <a:ln w="28575">
            <a:solidFill>
              <a:srgbClr val="00A5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D00"/>
              </a:solidFill>
            </a:endParaRPr>
          </a:p>
        </p:txBody>
      </p:sp>
      <p:sp>
        <p:nvSpPr>
          <p:cNvPr id="5" name="TextBox 4">
            <a:extLst>
              <a:ext uri="{FF2B5EF4-FFF2-40B4-BE49-F238E27FC236}">
                <a16:creationId xmlns:a16="http://schemas.microsoft.com/office/drawing/2014/main" id="{3C11FF1E-6B1F-4C12-99CC-ACB6BCC6584C}"/>
              </a:ext>
            </a:extLst>
          </p:cNvPr>
          <p:cNvSpPr txBox="1"/>
          <p:nvPr/>
        </p:nvSpPr>
        <p:spPr>
          <a:xfrm>
            <a:off x="6608676" y="1584669"/>
            <a:ext cx="1095153" cy="646331"/>
          </a:xfrm>
          <a:prstGeom prst="rect">
            <a:avLst/>
          </a:prstGeom>
          <a:noFill/>
        </p:spPr>
        <p:txBody>
          <a:bodyPr wrap="square" rtlCol="0">
            <a:spAutoFit/>
          </a:bodyPr>
          <a:lstStyle/>
          <a:p>
            <a:pPr algn="ctr"/>
            <a:r>
              <a:rPr lang="en-GB" dirty="0">
                <a:solidFill>
                  <a:srgbClr val="00A5D7"/>
                </a:solidFill>
              </a:rPr>
              <a:t>32% </a:t>
            </a:r>
            <a:r>
              <a:rPr lang="en-GB" dirty="0">
                <a:solidFill>
                  <a:schemeClr val="bg2"/>
                </a:solidFill>
              </a:rPr>
              <a:t>On-demand</a:t>
            </a:r>
          </a:p>
        </p:txBody>
      </p:sp>
      <p:sp>
        <p:nvSpPr>
          <p:cNvPr id="15" name="Oval 14">
            <a:extLst>
              <a:ext uri="{FF2B5EF4-FFF2-40B4-BE49-F238E27FC236}">
                <a16:creationId xmlns:a16="http://schemas.microsoft.com/office/drawing/2014/main" id="{67B21E86-D989-453A-AC6C-DF495AA87F25}"/>
              </a:ext>
            </a:extLst>
          </p:cNvPr>
          <p:cNvSpPr/>
          <p:nvPr/>
        </p:nvSpPr>
        <p:spPr>
          <a:xfrm>
            <a:off x="8610886" y="450892"/>
            <a:ext cx="1080000" cy="1080000"/>
          </a:xfrm>
          <a:prstGeom prst="ellipse">
            <a:avLst/>
          </a:prstGeom>
          <a:noFill/>
          <a:ln w="28575">
            <a:solidFill>
              <a:srgbClr val="00A5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D00"/>
              </a:solidFill>
            </a:endParaRPr>
          </a:p>
        </p:txBody>
      </p:sp>
      <p:sp>
        <p:nvSpPr>
          <p:cNvPr id="16" name="TextBox 15">
            <a:extLst>
              <a:ext uri="{FF2B5EF4-FFF2-40B4-BE49-F238E27FC236}">
                <a16:creationId xmlns:a16="http://schemas.microsoft.com/office/drawing/2014/main" id="{877FEA3D-7C1C-4FEA-9622-B4F30A99864D}"/>
              </a:ext>
            </a:extLst>
          </p:cNvPr>
          <p:cNvSpPr txBox="1"/>
          <p:nvPr/>
        </p:nvSpPr>
        <p:spPr>
          <a:xfrm>
            <a:off x="8421774" y="1584669"/>
            <a:ext cx="1430676" cy="369332"/>
          </a:xfrm>
          <a:prstGeom prst="rect">
            <a:avLst/>
          </a:prstGeom>
          <a:noFill/>
        </p:spPr>
        <p:txBody>
          <a:bodyPr wrap="square" rtlCol="0">
            <a:spAutoFit/>
          </a:bodyPr>
          <a:lstStyle/>
          <a:p>
            <a:pPr algn="ctr"/>
            <a:r>
              <a:rPr lang="en-GB" dirty="0">
                <a:solidFill>
                  <a:srgbClr val="00A5D7"/>
                </a:solidFill>
              </a:rPr>
              <a:t>38% </a:t>
            </a:r>
            <a:r>
              <a:rPr lang="en-GB" dirty="0">
                <a:solidFill>
                  <a:schemeClr val="bg2"/>
                </a:solidFill>
              </a:rPr>
              <a:t>Drama</a:t>
            </a:r>
          </a:p>
        </p:txBody>
      </p:sp>
      <p:sp>
        <p:nvSpPr>
          <p:cNvPr id="17" name="Oval 16">
            <a:extLst>
              <a:ext uri="{FF2B5EF4-FFF2-40B4-BE49-F238E27FC236}">
                <a16:creationId xmlns:a16="http://schemas.microsoft.com/office/drawing/2014/main" id="{2236716C-FA13-4BF4-9150-DA1AF1842DC7}"/>
              </a:ext>
            </a:extLst>
          </p:cNvPr>
          <p:cNvSpPr/>
          <p:nvPr/>
        </p:nvSpPr>
        <p:spPr>
          <a:xfrm>
            <a:off x="10646710" y="441916"/>
            <a:ext cx="1080000" cy="1080000"/>
          </a:xfrm>
          <a:prstGeom prst="ellipse">
            <a:avLst/>
          </a:prstGeom>
          <a:noFill/>
          <a:ln w="28575">
            <a:solidFill>
              <a:srgbClr val="00A5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D00"/>
              </a:solidFill>
            </a:endParaRPr>
          </a:p>
        </p:txBody>
      </p:sp>
      <p:sp>
        <p:nvSpPr>
          <p:cNvPr id="21" name="TextBox 20">
            <a:extLst>
              <a:ext uri="{FF2B5EF4-FFF2-40B4-BE49-F238E27FC236}">
                <a16:creationId xmlns:a16="http://schemas.microsoft.com/office/drawing/2014/main" id="{0154FDEF-920F-490D-9D85-57660563BA1E}"/>
              </a:ext>
            </a:extLst>
          </p:cNvPr>
          <p:cNvSpPr txBox="1"/>
          <p:nvPr/>
        </p:nvSpPr>
        <p:spPr>
          <a:xfrm>
            <a:off x="10368708" y="1584669"/>
            <a:ext cx="1611940" cy="646331"/>
          </a:xfrm>
          <a:prstGeom prst="rect">
            <a:avLst/>
          </a:prstGeom>
          <a:noFill/>
        </p:spPr>
        <p:txBody>
          <a:bodyPr wrap="square" rtlCol="0">
            <a:spAutoFit/>
          </a:bodyPr>
          <a:lstStyle/>
          <a:p>
            <a:pPr algn="ctr"/>
            <a:r>
              <a:rPr lang="en-GB" dirty="0">
                <a:solidFill>
                  <a:srgbClr val="00A5D7"/>
                </a:solidFill>
              </a:rPr>
              <a:t>68% </a:t>
            </a:r>
            <a:r>
              <a:rPr lang="en-GB" dirty="0">
                <a:solidFill>
                  <a:schemeClr val="bg2"/>
                </a:solidFill>
              </a:rPr>
              <a:t>evening viewing</a:t>
            </a:r>
          </a:p>
        </p:txBody>
      </p:sp>
      <p:sp>
        <p:nvSpPr>
          <p:cNvPr id="22" name="Rectangle 21">
            <a:extLst>
              <a:ext uri="{FF2B5EF4-FFF2-40B4-BE49-F238E27FC236}">
                <a16:creationId xmlns:a16="http://schemas.microsoft.com/office/drawing/2014/main" id="{B720F442-D10C-4E30-B94C-6500AB865D97}"/>
              </a:ext>
            </a:extLst>
          </p:cNvPr>
          <p:cNvSpPr/>
          <p:nvPr/>
        </p:nvSpPr>
        <p:spPr>
          <a:xfrm>
            <a:off x="820149" y="2163073"/>
            <a:ext cx="4630159" cy="2677656"/>
          </a:xfrm>
          <a:prstGeom prst="rect">
            <a:avLst/>
          </a:prstGeom>
        </p:spPr>
        <p:txBody>
          <a:bodyPr wrap="square">
            <a:spAutoFit/>
          </a:bodyPr>
          <a:lstStyle/>
          <a:p>
            <a:pPr lvl="0" fontAlgn="base">
              <a:spcBef>
                <a:spcPts val="600"/>
              </a:spcBef>
              <a:defRPr/>
            </a:pPr>
            <a:r>
              <a:rPr lang="en-GB" sz="2400" dirty="0">
                <a:solidFill>
                  <a:schemeClr val="bg2"/>
                </a:solidFill>
                <a:cs typeface="Times New Roman" panose="02020603050405020304" pitchFamily="18" charset="0"/>
              </a:rPr>
              <a:t>With The Sinner I was just gripped from start to finish, watching one after another. I was going to bed at 1am and then 3am the next night. There were so many twists and turns, it really had me!</a:t>
            </a:r>
          </a:p>
        </p:txBody>
      </p:sp>
      <p:sp>
        <p:nvSpPr>
          <p:cNvPr id="23" name="TextBox 22">
            <a:extLst>
              <a:ext uri="{FF2B5EF4-FFF2-40B4-BE49-F238E27FC236}">
                <a16:creationId xmlns:a16="http://schemas.microsoft.com/office/drawing/2014/main" id="{A1E1B6B5-E601-40EB-9651-C29628DD5670}"/>
              </a:ext>
            </a:extLst>
          </p:cNvPr>
          <p:cNvSpPr txBox="1"/>
          <p:nvPr/>
        </p:nvSpPr>
        <p:spPr>
          <a:xfrm>
            <a:off x="176796" y="1704167"/>
            <a:ext cx="914400" cy="2215991"/>
          </a:xfrm>
          <a:prstGeom prst="rect">
            <a:avLst/>
          </a:prstGeom>
          <a:noFill/>
        </p:spPr>
        <p:txBody>
          <a:bodyPr wrap="square" rtlCol="0">
            <a:spAutoFit/>
          </a:bodyPr>
          <a:lstStyle/>
          <a:p>
            <a:pPr algn="l"/>
            <a:r>
              <a:rPr lang="en-GB" sz="13800" dirty="0">
                <a:solidFill>
                  <a:srgbClr val="00A5D7"/>
                </a:solidFill>
              </a:rPr>
              <a:t>“</a:t>
            </a:r>
          </a:p>
        </p:txBody>
      </p:sp>
      <p:sp>
        <p:nvSpPr>
          <p:cNvPr id="24" name="TextBox 23">
            <a:extLst>
              <a:ext uri="{FF2B5EF4-FFF2-40B4-BE49-F238E27FC236}">
                <a16:creationId xmlns:a16="http://schemas.microsoft.com/office/drawing/2014/main" id="{29755F32-86B0-47DE-B5D2-CDFCDB2581A4}"/>
              </a:ext>
            </a:extLst>
          </p:cNvPr>
          <p:cNvSpPr txBox="1"/>
          <p:nvPr/>
        </p:nvSpPr>
        <p:spPr>
          <a:xfrm rot="10800000">
            <a:off x="2813552" y="3149124"/>
            <a:ext cx="914400" cy="2215991"/>
          </a:xfrm>
          <a:prstGeom prst="rect">
            <a:avLst/>
          </a:prstGeom>
          <a:noFill/>
        </p:spPr>
        <p:txBody>
          <a:bodyPr wrap="square" rtlCol="0">
            <a:spAutoFit/>
          </a:bodyPr>
          <a:lstStyle/>
          <a:p>
            <a:pPr algn="l"/>
            <a:r>
              <a:rPr lang="en-GB" sz="13800" dirty="0">
                <a:solidFill>
                  <a:srgbClr val="00A5D7"/>
                </a:solidFill>
              </a:rPr>
              <a:t>“</a:t>
            </a:r>
          </a:p>
        </p:txBody>
      </p:sp>
      <p:sp>
        <p:nvSpPr>
          <p:cNvPr id="25" name="TextBox 24">
            <a:extLst>
              <a:ext uri="{FF2B5EF4-FFF2-40B4-BE49-F238E27FC236}">
                <a16:creationId xmlns:a16="http://schemas.microsoft.com/office/drawing/2014/main" id="{2FB1C4F4-DA7F-4B30-A904-72004F6AD3CA}"/>
              </a:ext>
            </a:extLst>
          </p:cNvPr>
          <p:cNvSpPr txBox="1"/>
          <p:nvPr/>
        </p:nvSpPr>
        <p:spPr>
          <a:xfrm>
            <a:off x="6430692" y="2865289"/>
            <a:ext cx="3946357" cy="338554"/>
          </a:xfrm>
          <a:prstGeom prst="rect">
            <a:avLst/>
          </a:prstGeom>
          <a:noFill/>
        </p:spPr>
        <p:txBody>
          <a:bodyPr wrap="square" rtlCol="0">
            <a:spAutoFit/>
          </a:bodyPr>
          <a:lstStyle/>
          <a:p>
            <a:pPr algn="l"/>
            <a:r>
              <a:rPr lang="en-GB" sz="1600" dirty="0">
                <a:solidFill>
                  <a:schemeClr val="bg2"/>
                </a:solidFill>
              </a:rPr>
              <a:t>Served by high quality drama: </a:t>
            </a:r>
          </a:p>
        </p:txBody>
      </p:sp>
      <p:sp>
        <p:nvSpPr>
          <p:cNvPr id="26" name="Rectangle 25">
            <a:extLst>
              <a:ext uri="{FF2B5EF4-FFF2-40B4-BE49-F238E27FC236}">
                <a16:creationId xmlns:a16="http://schemas.microsoft.com/office/drawing/2014/main" id="{9BD32F99-B9A9-4D65-8516-0ABAAF333E61}"/>
              </a:ext>
            </a:extLst>
          </p:cNvPr>
          <p:cNvSpPr/>
          <p:nvPr/>
        </p:nvSpPr>
        <p:spPr>
          <a:xfrm>
            <a:off x="6573338" y="3358047"/>
            <a:ext cx="1474053" cy="926432"/>
          </a:xfrm>
          <a:prstGeom prst="rect">
            <a:avLst/>
          </a:prstGeom>
          <a:blipFill>
            <a:blip r:embed="rId3"/>
            <a:stretch>
              <a:fillRect l="-4679" r="-4675"/>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31B44BB-7F5D-4E32-90AD-7A02D7256C65}"/>
              </a:ext>
            </a:extLst>
          </p:cNvPr>
          <p:cNvSpPr/>
          <p:nvPr/>
        </p:nvSpPr>
        <p:spPr>
          <a:xfrm>
            <a:off x="8471023" y="3358047"/>
            <a:ext cx="1474053" cy="926432"/>
          </a:xfrm>
          <a:prstGeom prst="rect">
            <a:avLst/>
          </a:prstGeom>
          <a:blipFill>
            <a:blip r:embed="rId4"/>
            <a:stretch>
              <a:fillRect l="-10831" t="-5130" r="-10286" b="-5627"/>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2313BE18-625B-4E82-BC71-427E5385E9D2}"/>
              </a:ext>
            </a:extLst>
          </p:cNvPr>
          <p:cNvSpPr/>
          <p:nvPr/>
        </p:nvSpPr>
        <p:spPr>
          <a:xfrm>
            <a:off x="10368708" y="3358047"/>
            <a:ext cx="1474053" cy="926432"/>
          </a:xfrm>
          <a:prstGeom prst="rect">
            <a:avLst/>
          </a:prstGeom>
          <a:blipFill>
            <a:blip r:embed="rId5"/>
            <a:stretch>
              <a:fillRect l="-10831" t="-5130" r="-10286" b="-5627"/>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B72E92EF-045A-41DA-A092-551B507FFAA8}"/>
              </a:ext>
            </a:extLst>
          </p:cNvPr>
          <p:cNvSpPr/>
          <p:nvPr/>
        </p:nvSpPr>
        <p:spPr>
          <a:xfrm>
            <a:off x="6569322" y="4545160"/>
            <a:ext cx="1474053" cy="926432"/>
          </a:xfrm>
          <a:prstGeom prst="rect">
            <a:avLst/>
          </a:prstGeom>
          <a:blipFill>
            <a:blip r:embed="rId6"/>
            <a:stretch>
              <a:fillRect r="-273"/>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DE20529F-A4EC-431B-AD74-50F318713263}"/>
              </a:ext>
            </a:extLst>
          </p:cNvPr>
          <p:cNvSpPr/>
          <p:nvPr/>
        </p:nvSpPr>
        <p:spPr>
          <a:xfrm>
            <a:off x="8467007" y="4545160"/>
            <a:ext cx="1474053" cy="926432"/>
          </a:xfrm>
          <a:prstGeom prst="rect">
            <a:avLst/>
          </a:prstGeom>
          <a:blipFill>
            <a:blip r:embed="rId7"/>
            <a:stretch>
              <a:fillRect r="-273"/>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40CA9338-8C96-45D3-9218-FC46B22FDB92}"/>
              </a:ext>
            </a:extLst>
          </p:cNvPr>
          <p:cNvSpPr/>
          <p:nvPr/>
        </p:nvSpPr>
        <p:spPr>
          <a:xfrm>
            <a:off x="10400270" y="4545160"/>
            <a:ext cx="1474053" cy="926432"/>
          </a:xfrm>
          <a:prstGeom prst="rect">
            <a:avLst/>
          </a:prstGeom>
          <a:blipFill>
            <a:blip r:embed="rId8"/>
            <a:stretch>
              <a:fillRect l="-1" r="-17766"/>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818FA17-A4E9-43DB-B34E-26EAAA123B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98831" y="557283"/>
            <a:ext cx="902386" cy="900944"/>
          </a:xfrm>
          <a:prstGeom prst="rect">
            <a:avLst/>
          </a:prstGeom>
        </p:spPr>
      </p:pic>
      <p:pic>
        <p:nvPicPr>
          <p:cNvPr id="13" name="Picture 12">
            <a:extLst>
              <a:ext uri="{FF2B5EF4-FFF2-40B4-BE49-F238E27FC236}">
                <a16:creationId xmlns:a16="http://schemas.microsoft.com/office/drawing/2014/main" id="{CB3B0D4F-291A-4D5E-8B02-5283808AC9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54169" y="388808"/>
            <a:ext cx="1204168" cy="1204168"/>
          </a:xfrm>
          <a:prstGeom prst="rect">
            <a:avLst/>
          </a:prstGeom>
        </p:spPr>
      </p:pic>
      <p:pic>
        <p:nvPicPr>
          <p:cNvPr id="19" name="Picture 18">
            <a:extLst>
              <a:ext uri="{FF2B5EF4-FFF2-40B4-BE49-F238E27FC236}">
                <a16:creationId xmlns:a16="http://schemas.microsoft.com/office/drawing/2014/main" id="{33DAF194-1E6D-41ED-88E4-07A58D03678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64613" y="371774"/>
            <a:ext cx="1220130" cy="1222082"/>
          </a:xfrm>
          <a:prstGeom prst="rect">
            <a:avLst/>
          </a:prstGeom>
        </p:spPr>
      </p:pic>
      <p:pic>
        <p:nvPicPr>
          <p:cNvPr id="1026" name="Picture 2" descr="Image result for amazon logo">
            <a:extLst>
              <a:ext uri="{FF2B5EF4-FFF2-40B4-BE49-F238E27FC236}">
                <a16:creationId xmlns:a16="http://schemas.microsoft.com/office/drawing/2014/main" id="{11110412-C86A-434B-BD1B-20120F8C8B6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33930" y="3411819"/>
            <a:ext cx="250813" cy="250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74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F6033C2-D621-452A-A154-8B290C782250}"/>
              </a:ext>
            </a:extLst>
          </p:cNvPr>
          <p:cNvSpPr>
            <a:spLocks noGrp="1"/>
          </p:cNvSpPr>
          <p:nvPr>
            <p:ph type="title"/>
          </p:nvPr>
        </p:nvSpPr>
        <p:spPr/>
        <p:txBody>
          <a:bodyPr/>
          <a:lstStyle/>
          <a:p>
            <a:r>
              <a:rPr lang="en-GB" dirty="0">
                <a:solidFill>
                  <a:schemeClr val="accent2"/>
                </a:solidFill>
              </a:rPr>
              <a:t>Do</a:t>
            </a:r>
            <a:br>
              <a:rPr lang="en-GB" dirty="0">
                <a:solidFill>
                  <a:schemeClr val="accent2"/>
                </a:solidFill>
              </a:rPr>
            </a:br>
            <a:r>
              <a:rPr lang="en-GB" dirty="0">
                <a:solidFill>
                  <a:schemeClr val="accent2"/>
                </a:solidFill>
              </a:rPr>
              <a:t>2% of viewing time</a:t>
            </a:r>
          </a:p>
        </p:txBody>
      </p:sp>
      <p:sp>
        <p:nvSpPr>
          <p:cNvPr id="24" name="Text Placeholder 23">
            <a:extLst>
              <a:ext uri="{FF2B5EF4-FFF2-40B4-BE49-F238E27FC236}">
                <a16:creationId xmlns:a16="http://schemas.microsoft.com/office/drawing/2014/main" id="{E233877E-20AD-49C2-8F57-2D1D18C34BAD}"/>
              </a:ext>
            </a:extLst>
          </p:cNvPr>
          <p:cNvSpPr>
            <a:spLocks noGrp="1"/>
          </p:cNvSpPr>
          <p:nvPr>
            <p:ph type="body" sz="quarter" idx="13"/>
          </p:nvPr>
        </p:nvSpPr>
        <p:spPr>
          <a:xfrm>
            <a:off x="377758" y="1532319"/>
            <a:ext cx="4368867" cy="4055708"/>
          </a:xfrm>
        </p:spPr>
        <p:txBody>
          <a:bodyPr>
            <a:normAutofit/>
          </a:bodyPr>
          <a:lstStyle/>
          <a:p>
            <a:pPr>
              <a:spcBef>
                <a:spcPts val="1800"/>
              </a:spcBef>
              <a:spcAft>
                <a:spcPts val="1200"/>
              </a:spcAft>
            </a:pPr>
            <a:r>
              <a:rPr lang="en-GB" b="1" dirty="0"/>
              <a:t>The need to find useful information that can be practically applied to any area of life</a:t>
            </a:r>
          </a:p>
          <a:p>
            <a:pPr marL="285750" indent="-285750">
              <a:buClr>
                <a:schemeClr val="accent2"/>
              </a:buClr>
              <a:buFont typeface="Arial" panose="020B0604020202020204" pitchFamily="34" charset="0"/>
              <a:buChar char="—"/>
            </a:pPr>
            <a:r>
              <a:rPr lang="en-GB" dirty="0"/>
              <a:t>Focussed and </a:t>
            </a:r>
            <a:r>
              <a:rPr lang="en-GB" dirty="0">
                <a:solidFill>
                  <a:schemeClr val="accent2"/>
                </a:solidFill>
              </a:rPr>
              <a:t>task/ goal-orientated</a:t>
            </a:r>
          </a:p>
          <a:p>
            <a:pPr marL="285750" indent="-285750">
              <a:buClr>
                <a:schemeClr val="accent2"/>
              </a:buClr>
              <a:buFont typeface="Arial" panose="020B0604020202020204" pitchFamily="34" charset="0"/>
              <a:buChar char="—"/>
            </a:pPr>
            <a:r>
              <a:rPr lang="en-GB" dirty="0"/>
              <a:t>Often met through </a:t>
            </a:r>
            <a:r>
              <a:rPr lang="en-GB" dirty="0">
                <a:solidFill>
                  <a:schemeClr val="accent2"/>
                </a:solidFill>
              </a:rPr>
              <a:t>short-form video </a:t>
            </a:r>
            <a:r>
              <a:rPr lang="en-GB" dirty="0"/>
              <a:t>content</a:t>
            </a:r>
          </a:p>
          <a:p>
            <a:pPr marL="285750" indent="-285750">
              <a:buClr>
                <a:schemeClr val="accent2"/>
              </a:buClr>
              <a:buFont typeface="Arial" panose="020B0604020202020204" pitchFamily="34" charset="0"/>
              <a:buChar char="—"/>
            </a:pPr>
            <a:r>
              <a:rPr lang="en-GB" dirty="0">
                <a:solidFill>
                  <a:schemeClr val="accent2"/>
                </a:solidFill>
              </a:rPr>
              <a:t>YouTube</a:t>
            </a:r>
            <a:r>
              <a:rPr lang="en-GB" dirty="0"/>
              <a:t> is ﬁrst destination for many</a:t>
            </a:r>
          </a:p>
          <a:p>
            <a:pPr marL="285750" indent="-285750">
              <a:buClr>
                <a:schemeClr val="accent2"/>
              </a:buClr>
              <a:buFont typeface="Arial" panose="020B0604020202020204" pitchFamily="34" charset="0"/>
              <a:buChar char="—"/>
            </a:pPr>
            <a:r>
              <a:rPr lang="en-GB" dirty="0"/>
              <a:t>Production values and quality less important</a:t>
            </a:r>
          </a:p>
          <a:p>
            <a:endParaRPr lang="en-GB" dirty="0"/>
          </a:p>
        </p:txBody>
      </p:sp>
      <p:sp>
        <p:nvSpPr>
          <p:cNvPr id="25" name="Text Placeholder 24">
            <a:extLst>
              <a:ext uri="{FF2B5EF4-FFF2-40B4-BE49-F238E27FC236}">
                <a16:creationId xmlns:a16="http://schemas.microsoft.com/office/drawing/2014/main" id="{EB7CFB4A-AE95-410A-BC56-6B2DCE9506E9}"/>
              </a:ext>
            </a:extLst>
          </p:cNvPr>
          <p:cNvSpPr>
            <a:spLocks noGrp="1"/>
          </p:cNvSpPr>
          <p:nvPr>
            <p:ph type="body" sz="quarter" idx="16"/>
          </p:nvPr>
        </p:nvSpPr>
        <p:spPr>
          <a:xfrm>
            <a:off x="377758" y="5365115"/>
            <a:ext cx="4799884" cy="304800"/>
          </a:xfrm>
        </p:spPr>
        <p:txBody>
          <a:bodyPr/>
          <a:lstStyle/>
          <a:p>
            <a:r>
              <a:rPr lang="en-GB" dirty="0"/>
              <a:t>Source: The Age of Television, 2018, MTM/Thinkbox. Base: all adults (136) </a:t>
            </a:r>
          </a:p>
        </p:txBody>
      </p:sp>
      <p:pic>
        <p:nvPicPr>
          <p:cNvPr id="20" name="Picture 19">
            <a:extLst>
              <a:ext uri="{FF2B5EF4-FFF2-40B4-BE49-F238E27FC236}">
                <a16:creationId xmlns:a16="http://schemas.microsoft.com/office/drawing/2014/main" id="{9FA8C8B8-D71B-4EC1-9CE8-5BEBA86627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1482" y="2404145"/>
            <a:ext cx="522000" cy="360000"/>
          </a:xfrm>
          <a:prstGeom prst="rect">
            <a:avLst/>
          </a:prstGeom>
        </p:spPr>
      </p:pic>
      <p:pic>
        <p:nvPicPr>
          <p:cNvPr id="42" name="Picture 41">
            <a:extLst>
              <a:ext uri="{FF2B5EF4-FFF2-40B4-BE49-F238E27FC236}">
                <a16:creationId xmlns:a16="http://schemas.microsoft.com/office/drawing/2014/main" id="{C8ECF27C-57B4-436C-ACCB-5CBAA33B50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6459" y="2143301"/>
            <a:ext cx="292987" cy="360000"/>
          </a:xfrm>
          <a:prstGeom prst="rect">
            <a:avLst/>
          </a:prstGeom>
        </p:spPr>
      </p:pic>
      <p:grpSp>
        <p:nvGrpSpPr>
          <p:cNvPr id="16" name="Group 15">
            <a:extLst>
              <a:ext uri="{FF2B5EF4-FFF2-40B4-BE49-F238E27FC236}">
                <a16:creationId xmlns:a16="http://schemas.microsoft.com/office/drawing/2014/main" id="{F8E65C3E-414D-4F78-9D89-EB0AC81DD1F9}"/>
              </a:ext>
            </a:extLst>
          </p:cNvPr>
          <p:cNvGrpSpPr/>
          <p:nvPr/>
        </p:nvGrpSpPr>
        <p:grpSpPr>
          <a:xfrm>
            <a:off x="7327388" y="803144"/>
            <a:ext cx="3922001" cy="3922001"/>
            <a:chOff x="3484607" y="2063372"/>
            <a:chExt cx="3922001" cy="3922001"/>
          </a:xfrm>
        </p:grpSpPr>
        <p:sp>
          <p:nvSpPr>
            <p:cNvPr id="17" name="Pie 58">
              <a:extLst>
                <a:ext uri="{FF2B5EF4-FFF2-40B4-BE49-F238E27FC236}">
                  <a16:creationId xmlns:a16="http://schemas.microsoft.com/office/drawing/2014/main" id="{276ABE42-DBC0-49EA-898E-4BE24CB916B5}"/>
                </a:ext>
              </a:extLst>
            </p:cNvPr>
            <p:cNvSpPr>
              <a:spLocks noChangeAspect="1"/>
            </p:cNvSpPr>
            <p:nvPr/>
          </p:nvSpPr>
          <p:spPr>
            <a:xfrm rot="6765127">
              <a:off x="3906767" y="2485532"/>
              <a:ext cx="3077680" cy="3077680"/>
            </a:xfrm>
            <a:prstGeom prst="pie">
              <a:avLst>
                <a:gd name="adj1" fmla="val 13499731"/>
                <a:gd name="adj2" fmla="val 16200000"/>
              </a:avLst>
            </a:prstGeom>
            <a:noFill/>
            <a:ln>
              <a:solidFill>
                <a:srgbClr val="E10514">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Pie 61">
              <a:extLst>
                <a:ext uri="{FF2B5EF4-FFF2-40B4-BE49-F238E27FC236}">
                  <a16:creationId xmlns:a16="http://schemas.microsoft.com/office/drawing/2014/main" id="{0A373397-49D6-4192-B8BF-D4373C2C601B}"/>
                </a:ext>
              </a:extLst>
            </p:cNvPr>
            <p:cNvSpPr>
              <a:spLocks noChangeAspect="1"/>
            </p:cNvSpPr>
            <p:nvPr/>
          </p:nvSpPr>
          <p:spPr>
            <a:xfrm rot="15765240">
              <a:off x="3811440" y="2390205"/>
              <a:ext cx="3268334" cy="3268334"/>
            </a:xfrm>
            <a:prstGeom prst="pie">
              <a:avLst>
                <a:gd name="adj1" fmla="val 13499731"/>
                <a:gd name="adj2" fmla="val 16200000"/>
              </a:avLst>
            </a:prstGeom>
            <a:noFill/>
            <a:ln>
              <a:solidFill>
                <a:srgbClr val="3C2D87">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2" name="Pie 65">
              <a:extLst>
                <a:ext uri="{FF2B5EF4-FFF2-40B4-BE49-F238E27FC236}">
                  <a16:creationId xmlns:a16="http://schemas.microsoft.com/office/drawing/2014/main" id="{F3366E89-A17A-4C1D-B126-37BBF5573A22}"/>
                </a:ext>
              </a:extLst>
            </p:cNvPr>
            <p:cNvSpPr>
              <a:spLocks noChangeAspect="1"/>
            </p:cNvSpPr>
            <p:nvPr/>
          </p:nvSpPr>
          <p:spPr>
            <a:xfrm rot="17506674">
              <a:off x="4900885" y="3479650"/>
              <a:ext cx="1089444" cy="1089444"/>
            </a:xfrm>
            <a:prstGeom prst="pie">
              <a:avLst>
                <a:gd name="adj1" fmla="val 13499731"/>
                <a:gd name="adj2" fmla="val 16200000"/>
              </a:avLst>
            </a:prstGeom>
            <a:solidFill>
              <a:srgbClr val="0069B4"/>
            </a:solid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3" name="Pie 67">
              <a:extLst>
                <a:ext uri="{FF2B5EF4-FFF2-40B4-BE49-F238E27FC236}">
                  <a16:creationId xmlns:a16="http://schemas.microsoft.com/office/drawing/2014/main" id="{1AED7545-CD51-47DE-9B8C-45CA448048B7}"/>
                </a:ext>
              </a:extLst>
            </p:cNvPr>
            <p:cNvSpPr>
              <a:spLocks noChangeAspect="1"/>
            </p:cNvSpPr>
            <p:nvPr/>
          </p:nvSpPr>
          <p:spPr>
            <a:xfrm rot="13494486">
              <a:off x="3484607" y="2063372"/>
              <a:ext cx="3922001" cy="3922001"/>
            </a:xfrm>
            <a:prstGeom prst="pie">
              <a:avLst>
                <a:gd name="adj1" fmla="val 13499731"/>
                <a:gd name="adj2" fmla="val 16200000"/>
              </a:avLst>
            </a:prstGeom>
            <a:noFill/>
            <a:ln>
              <a:solidFill>
                <a:srgbClr val="F07305">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6" name="Pie 68">
              <a:extLst>
                <a:ext uri="{FF2B5EF4-FFF2-40B4-BE49-F238E27FC236}">
                  <a16:creationId xmlns:a16="http://schemas.microsoft.com/office/drawing/2014/main" id="{2A202C5F-A8B6-4303-91E9-74A77FD4DEB8}"/>
                </a:ext>
              </a:extLst>
            </p:cNvPr>
            <p:cNvSpPr>
              <a:spLocks noChangeAspect="1"/>
            </p:cNvSpPr>
            <p:nvPr/>
          </p:nvSpPr>
          <p:spPr>
            <a:xfrm rot="19841772">
              <a:off x="4288072" y="2866837"/>
              <a:ext cx="2315070" cy="2315070"/>
            </a:xfrm>
            <a:prstGeom prst="pie">
              <a:avLst>
                <a:gd name="adj1" fmla="val 13499731"/>
                <a:gd name="adj2" fmla="val 16200000"/>
              </a:avLst>
            </a:prstGeom>
            <a:noFill/>
            <a:ln>
              <a:solidFill>
                <a:srgbClr val="00A03C">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7" name="Pie 69">
              <a:extLst>
                <a:ext uri="{FF2B5EF4-FFF2-40B4-BE49-F238E27FC236}">
                  <a16:creationId xmlns:a16="http://schemas.microsoft.com/office/drawing/2014/main" id="{D8872763-6730-4E85-A370-60F152D94AF4}"/>
                </a:ext>
              </a:extLst>
            </p:cNvPr>
            <p:cNvSpPr>
              <a:spLocks noChangeAspect="1"/>
            </p:cNvSpPr>
            <p:nvPr/>
          </p:nvSpPr>
          <p:spPr>
            <a:xfrm>
              <a:off x="4424253" y="3003018"/>
              <a:ext cx="2042709" cy="2042709"/>
            </a:xfrm>
            <a:prstGeom prst="pie">
              <a:avLst>
                <a:gd name="adj1" fmla="val 13499731"/>
                <a:gd name="adj2" fmla="val 16200000"/>
              </a:avLst>
            </a:prstGeom>
            <a:noFill/>
            <a:ln>
              <a:solidFill>
                <a:srgbClr val="00A5D7">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8" name="Pie 70">
              <a:extLst>
                <a:ext uri="{FF2B5EF4-FFF2-40B4-BE49-F238E27FC236}">
                  <a16:creationId xmlns:a16="http://schemas.microsoft.com/office/drawing/2014/main" id="{5B5BCDCD-4BE9-419B-A47A-7DCCA23C419B}"/>
                </a:ext>
              </a:extLst>
            </p:cNvPr>
            <p:cNvSpPr>
              <a:spLocks noChangeAspect="1"/>
            </p:cNvSpPr>
            <p:nvPr/>
          </p:nvSpPr>
          <p:spPr>
            <a:xfrm rot="4780936">
              <a:off x="4111037" y="2689802"/>
              <a:ext cx="2669140" cy="2669140"/>
            </a:xfrm>
            <a:prstGeom prst="pie">
              <a:avLst>
                <a:gd name="adj1" fmla="val 13499731"/>
                <a:gd name="adj2" fmla="val 16200000"/>
              </a:avLst>
            </a:prstGeom>
            <a:noFill/>
            <a:ln>
              <a:solidFill>
                <a:srgbClr val="87BE23">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9" name="Pie 71">
              <a:extLst>
                <a:ext uri="{FF2B5EF4-FFF2-40B4-BE49-F238E27FC236}">
                  <a16:creationId xmlns:a16="http://schemas.microsoft.com/office/drawing/2014/main" id="{CE49812F-1D7C-40A1-86EC-098515EBEEA1}"/>
                </a:ext>
              </a:extLst>
            </p:cNvPr>
            <p:cNvSpPr>
              <a:spLocks noChangeAspect="1"/>
            </p:cNvSpPr>
            <p:nvPr/>
          </p:nvSpPr>
          <p:spPr>
            <a:xfrm rot="2699023">
              <a:off x="4233600" y="2812365"/>
              <a:ext cx="2424015" cy="2424015"/>
            </a:xfrm>
            <a:prstGeom prst="pie">
              <a:avLst>
                <a:gd name="adj1" fmla="val 13499731"/>
                <a:gd name="adj2" fmla="val 16200000"/>
              </a:avLst>
            </a:prstGeom>
            <a:noFill/>
            <a:ln>
              <a:solidFill>
                <a:srgbClr val="FFCD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pic>
        <p:nvPicPr>
          <p:cNvPr id="30" name="Picture 29">
            <a:extLst>
              <a:ext uri="{FF2B5EF4-FFF2-40B4-BE49-F238E27FC236}">
                <a16:creationId xmlns:a16="http://schemas.microsoft.com/office/drawing/2014/main" id="{02ADE57E-A8E6-4E39-BA98-17DA6F2723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8717" y="2657179"/>
            <a:ext cx="262882" cy="216413"/>
          </a:xfrm>
          <a:prstGeom prst="rect">
            <a:avLst/>
          </a:prstGeom>
        </p:spPr>
      </p:pic>
    </p:spTree>
    <p:extLst>
      <p:ext uri="{BB962C8B-B14F-4D97-AF65-F5344CB8AC3E}">
        <p14:creationId xmlns:p14="http://schemas.microsoft.com/office/powerpoint/2010/main" val="41941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BF15D6-8F8B-46A1-BA89-30B8C49841C3}"/>
              </a:ext>
            </a:extLst>
          </p:cNvPr>
          <p:cNvSpPr>
            <a:spLocks noGrp="1"/>
          </p:cNvSpPr>
          <p:nvPr>
            <p:ph type="title"/>
          </p:nvPr>
        </p:nvSpPr>
        <p:spPr/>
        <p:txBody>
          <a:bodyPr/>
          <a:lstStyle/>
          <a:p>
            <a:r>
              <a:rPr lang="en-GB" dirty="0">
                <a:solidFill>
                  <a:schemeClr val="accent2"/>
                </a:solidFill>
              </a:rPr>
              <a:t>Do</a:t>
            </a:r>
            <a:br>
              <a:rPr lang="en-GB" dirty="0">
                <a:solidFill>
                  <a:schemeClr val="accent2"/>
                </a:solidFill>
              </a:rPr>
            </a:br>
            <a:r>
              <a:rPr lang="en-GB" dirty="0">
                <a:solidFill>
                  <a:schemeClr val="accent2"/>
                </a:solidFill>
              </a:rPr>
              <a:t>2% of viewing time</a:t>
            </a:r>
            <a:endParaRPr lang="en-GB" dirty="0">
              <a:solidFill>
                <a:schemeClr val="accent5"/>
              </a:solidFill>
            </a:endParaRPr>
          </a:p>
        </p:txBody>
      </p:sp>
      <p:sp>
        <p:nvSpPr>
          <p:cNvPr id="7" name="Text Placeholder 6">
            <a:extLst>
              <a:ext uri="{FF2B5EF4-FFF2-40B4-BE49-F238E27FC236}">
                <a16:creationId xmlns:a16="http://schemas.microsoft.com/office/drawing/2014/main" id="{A35191CA-0C7C-4D7A-8219-2169D3C5AC9A}"/>
              </a:ext>
            </a:extLst>
          </p:cNvPr>
          <p:cNvSpPr>
            <a:spLocks noGrp="1"/>
          </p:cNvSpPr>
          <p:nvPr>
            <p:ph type="body" sz="quarter" idx="15"/>
          </p:nvPr>
        </p:nvSpPr>
        <p:spPr/>
        <p:txBody>
          <a:bodyPr/>
          <a:lstStyle/>
          <a:p>
            <a:r>
              <a:rPr lang="en-GB" dirty="0"/>
              <a:t>Source: The Age of Television, 2018, MTM/Thinkbox. Base: all adults (136), 16-34 (53)</a:t>
            </a:r>
          </a:p>
        </p:txBody>
      </p:sp>
      <p:graphicFrame>
        <p:nvGraphicFramePr>
          <p:cNvPr id="8" name="Chart 7">
            <a:extLst>
              <a:ext uri="{FF2B5EF4-FFF2-40B4-BE49-F238E27FC236}">
                <a16:creationId xmlns:a16="http://schemas.microsoft.com/office/drawing/2014/main" id="{9E717097-1F59-47B6-9430-EEFC6F9010FA}"/>
              </a:ext>
            </a:extLst>
          </p:cNvPr>
          <p:cNvGraphicFramePr/>
          <p:nvPr>
            <p:extLst>
              <p:ext uri="{D42A27DB-BD31-4B8C-83A1-F6EECF244321}">
                <p14:modId xmlns:p14="http://schemas.microsoft.com/office/powerpoint/2010/main" val="455121183"/>
              </p:ext>
            </p:extLst>
          </p:nvPr>
        </p:nvGraphicFramePr>
        <p:xfrm>
          <a:off x="469232" y="1637731"/>
          <a:ext cx="11172008" cy="32831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2746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4682C5B4-AFDA-4874-A12A-27D2B2604108}"/>
              </a:ext>
            </a:extLst>
          </p:cNvPr>
          <p:cNvSpPr/>
          <p:nvPr/>
        </p:nvSpPr>
        <p:spPr>
          <a:xfrm>
            <a:off x="8467007" y="4545160"/>
            <a:ext cx="1474053" cy="926432"/>
          </a:xfrm>
          <a:prstGeom prst="rect">
            <a:avLst/>
          </a:prstGeom>
          <a:blipFill dpi="0" rotWithShape="1">
            <a:blip r:embed="rId3"/>
            <a:srcRect/>
            <a:stretch>
              <a:fillRect l="-6000" t="1000" r="-5000" b="-427"/>
            </a:stretch>
          </a:bli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63771645-1374-41E1-B961-C643CE17B574}"/>
              </a:ext>
            </a:extLst>
          </p:cNvPr>
          <p:cNvSpPr/>
          <p:nvPr/>
        </p:nvSpPr>
        <p:spPr>
          <a:xfrm>
            <a:off x="6569322" y="4545160"/>
            <a:ext cx="1474053" cy="926432"/>
          </a:xfrm>
          <a:prstGeom prst="rect">
            <a:avLst/>
          </a:prstGeom>
          <a:blipFill dpi="0" rotWithShape="1">
            <a:blip r:embed="rId4"/>
            <a:srcRect/>
            <a:stretch>
              <a:fillRect l="-5000" r="-7000" b="-3847"/>
            </a:stretch>
          </a:bli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382E7248-C6F1-4FD8-8118-07158F69C533}"/>
              </a:ext>
            </a:extLst>
          </p:cNvPr>
          <p:cNvSpPr/>
          <p:nvPr/>
        </p:nvSpPr>
        <p:spPr>
          <a:xfrm>
            <a:off x="10368708" y="3358047"/>
            <a:ext cx="1474053" cy="926432"/>
          </a:xfrm>
          <a:prstGeom prst="rect">
            <a:avLst/>
          </a:prstGeom>
          <a:blipFill dpi="0" rotWithShape="1">
            <a:blip r:embed="rId5"/>
            <a:srcRect/>
            <a:stretch>
              <a:fillRect l="-3000" t="-4000" r="-3000" b="-7000"/>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3358FE6A-8341-4A63-9103-2875103E0DA1}"/>
              </a:ext>
            </a:extLst>
          </p:cNvPr>
          <p:cNvSpPr/>
          <p:nvPr/>
        </p:nvSpPr>
        <p:spPr>
          <a:xfrm>
            <a:off x="10400270" y="4545160"/>
            <a:ext cx="1474053" cy="926432"/>
          </a:xfrm>
          <a:prstGeom prst="rect">
            <a:avLst/>
          </a:prstGeom>
          <a:blipFill dpi="0" rotWithShape="1">
            <a:blip r:embed="rId6"/>
            <a:srcRect/>
            <a:stretch>
              <a:fillRect l="-10000" t="-6000" r="-7000" b="-2778"/>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DF52916D-4DCF-4381-88BB-B83FFEE1F654}"/>
              </a:ext>
            </a:extLst>
          </p:cNvPr>
          <p:cNvSpPr>
            <a:spLocks noGrp="1"/>
          </p:cNvSpPr>
          <p:nvPr>
            <p:ph type="title"/>
          </p:nvPr>
        </p:nvSpPr>
        <p:spPr/>
        <p:txBody>
          <a:bodyPr/>
          <a:lstStyle/>
          <a:p>
            <a:r>
              <a:rPr lang="en-GB" dirty="0">
                <a:solidFill>
                  <a:schemeClr val="accent2"/>
                </a:solidFill>
              </a:rPr>
              <a:t>Do</a:t>
            </a:r>
            <a:br>
              <a:rPr lang="en-GB" dirty="0">
                <a:solidFill>
                  <a:schemeClr val="accent2"/>
                </a:solidFill>
              </a:rPr>
            </a:br>
            <a:r>
              <a:rPr lang="en-GB" dirty="0">
                <a:solidFill>
                  <a:schemeClr val="accent2"/>
                </a:solidFill>
              </a:rPr>
              <a:t>2% of viewing time</a:t>
            </a:r>
            <a:endParaRPr lang="en-GB" dirty="0">
              <a:solidFill>
                <a:schemeClr val="accent3"/>
              </a:solidFill>
            </a:endParaRPr>
          </a:p>
        </p:txBody>
      </p:sp>
      <p:sp>
        <p:nvSpPr>
          <p:cNvPr id="7" name="Text Placeholder 6">
            <a:extLst>
              <a:ext uri="{FF2B5EF4-FFF2-40B4-BE49-F238E27FC236}">
                <a16:creationId xmlns:a16="http://schemas.microsoft.com/office/drawing/2014/main" id="{86A1B1F1-992D-4BE4-B1B5-4A6778C8E737}"/>
              </a:ext>
            </a:extLst>
          </p:cNvPr>
          <p:cNvSpPr>
            <a:spLocks noGrp="1"/>
          </p:cNvSpPr>
          <p:nvPr>
            <p:ph type="body" sz="quarter" idx="15"/>
          </p:nvPr>
        </p:nvSpPr>
        <p:spPr/>
        <p:txBody>
          <a:bodyPr/>
          <a:lstStyle/>
          <a:p>
            <a:r>
              <a:rPr lang="en-GB" dirty="0"/>
              <a:t>Source: The Age of Television, 2018, MTM/Thinkbox. Base: all adults (136) </a:t>
            </a:r>
          </a:p>
        </p:txBody>
      </p:sp>
      <p:sp>
        <p:nvSpPr>
          <p:cNvPr id="4" name="Oval 3">
            <a:extLst>
              <a:ext uri="{FF2B5EF4-FFF2-40B4-BE49-F238E27FC236}">
                <a16:creationId xmlns:a16="http://schemas.microsoft.com/office/drawing/2014/main" id="{64DEA637-5EA0-4387-BC8C-AED402C98A9C}"/>
              </a:ext>
            </a:extLst>
          </p:cNvPr>
          <p:cNvSpPr/>
          <p:nvPr/>
        </p:nvSpPr>
        <p:spPr>
          <a:xfrm>
            <a:off x="6573338" y="441916"/>
            <a:ext cx="1080000" cy="10800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5" name="TextBox 4">
            <a:extLst>
              <a:ext uri="{FF2B5EF4-FFF2-40B4-BE49-F238E27FC236}">
                <a16:creationId xmlns:a16="http://schemas.microsoft.com/office/drawing/2014/main" id="{3C11FF1E-6B1F-4C12-99CC-ACB6BCC6584C}"/>
              </a:ext>
            </a:extLst>
          </p:cNvPr>
          <p:cNvSpPr txBox="1"/>
          <p:nvPr/>
        </p:nvSpPr>
        <p:spPr>
          <a:xfrm>
            <a:off x="6351728" y="1584669"/>
            <a:ext cx="1486918" cy="646331"/>
          </a:xfrm>
          <a:prstGeom prst="rect">
            <a:avLst/>
          </a:prstGeom>
          <a:noFill/>
        </p:spPr>
        <p:txBody>
          <a:bodyPr wrap="square" rtlCol="0">
            <a:spAutoFit/>
          </a:bodyPr>
          <a:lstStyle/>
          <a:p>
            <a:pPr algn="ctr"/>
            <a:r>
              <a:rPr lang="en-GB" dirty="0">
                <a:solidFill>
                  <a:schemeClr val="accent2"/>
                </a:solidFill>
              </a:rPr>
              <a:t>56% </a:t>
            </a:r>
            <a:r>
              <a:rPr lang="en-GB" dirty="0">
                <a:solidFill>
                  <a:schemeClr val="bg2"/>
                </a:solidFill>
              </a:rPr>
              <a:t>online video</a:t>
            </a:r>
          </a:p>
        </p:txBody>
      </p:sp>
      <p:sp>
        <p:nvSpPr>
          <p:cNvPr id="15" name="Oval 14">
            <a:extLst>
              <a:ext uri="{FF2B5EF4-FFF2-40B4-BE49-F238E27FC236}">
                <a16:creationId xmlns:a16="http://schemas.microsoft.com/office/drawing/2014/main" id="{67B21E86-D989-453A-AC6C-DF495AA87F25}"/>
              </a:ext>
            </a:extLst>
          </p:cNvPr>
          <p:cNvSpPr/>
          <p:nvPr/>
        </p:nvSpPr>
        <p:spPr>
          <a:xfrm>
            <a:off x="8610886" y="450892"/>
            <a:ext cx="1080000" cy="10800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16" name="TextBox 15">
            <a:extLst>
              <a:ext uri="{FF2B5EF4-FFF2-40B4-BE49-F238E27FC236}">
                <a16:creationId xmlns:a16="http://schemas.microsoft.com/office/drawing/2014/main" id="{877FEA3D-7C1C-4FEA-9622-B4F30A99864D}"/>
              </a:ext>
            </a:extLst>
          </p:cNvPr>
          <p:cNvSpPr txBox="1"/>
          <p:nvPr/>
        </p:nvSpPr>
        <p:spPr>
          <a:xfrm>
            <a:off x="8421774" y="1584669"/>
            <a:ext cx="1430676" cy="923330"/>
          </a:xfrm>
          <a:prstGeom prst="rect">
            <a:avLst/>
          </a:prstGeom>
          <a:noFill/>
        </p:spPr>
        <p:txBody>
          <a:bodyPr wrap="square" rtlCol="0">
            <a:spAutoFit/>
          </a:bodyPr>
          <a:lstStyle/>
          <a:p>
            <a:pPr algn="ctr"/>
            <a:r>
              <a:rPr lang="en-GB" dirty="0">
                <a:solidFill>
                  <a:schemeClr val="accent2"/>
                </a:solidFill>
              </a:rPr>
              <a:t>69% </a:t>
            </a:r>
            <a:r>
              <a:rPr lang="en-GB" dirty="0">
                <a:solidFill>
                  <a:schemeClr val="bg2"/>
                </a:solidFill>
              </a:rPr>
              <a:t>watched on device</a:t>
            </a:r>
          </a:p>
        </p:txBody>
      </p:sp>
      <p:sp>
        <p:nvSpPr>
          <p:cNvPr id="17" name="Oval 16">
            <a:extLst>
              <a:ext uri="{FF2B5EF4-FFF2-40B4-BE49-F238E27FC236}">
                <a16:creationId xmlns:a16="http://schemas.microsoft.com/office/drawing/2014/main" id="{2236716C-FA13-4BF4-9150-DA1AF1842DC7}"/>
              </a:ext>
            </a:extLst>
          </p:cNvPr>
          <p:cNvSpPr/>
          <p:nvPr/>
        </p:nvSpPr>
        <p:spPr>
          <a:xfrm>
            <a:off x="10646710" y="441916"/>
            <a:ext cx="1080000" cy="10800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21" name="TextBox 20">
            <a:extLst>
              <a:ext uri="{FF2B5EF4-FFF2-40B4-BE49-F238E27FC236}">
                <a16:creationId xmlns:a16="http://schemas.microsoft.com/office/drawing/2014/main" id="{0154FDEF-920F-490D-9D85-57660563BA1E}"/>
              </a:ext>
            </a:extLst>
          </p:cNvPr>
          <p:cNvSpPr txBox="1"/>
          <p:nvPr/>
        </p:nvSpPr>
        <p:spPr>
          <a:xfrm>
            <a:off x="10368708" y="1584669"/>
            <a:ext cx="1611940" cy="646331"/>
          </a:xfrm>
          <a:prstGeom prst="rect">
            <a:avLst/>
          </a:prstGeom>
          <a:noFill/>
        </p:spPr>
        <p:txBody>
          <a:bodyPr wrap="square" rtlCol="0">
            <a:spAutoFit/>
          </a:bodyPr>
          <a:lstStyle/>
          <a:p>
            <a:pPr algn="ctr"/>
            <a:r>
              <a:rPr lang="en-GB" dirty="0">
                <a:solidFill>
                  <a:schemeClr val="accent2"/>
                </a:solidFill>
              </a:rPr>
              <a:t>54% </a:t>
            </a:r>
            <a:r>
              <a:rPr lang="en-GB" dirty="0">
                <a:solidFill>
                  <a:schemeClr val="bg2"/>
                </a:solidFill>
              </a:rPr>
              <a:t>how-to videos</a:t>
            </a:r>
          </a:p>
        </p:txBody>
      </p:sp>
      <p:sp>
        <p:nvSpPr>
          <p:cNvPr id="22" name="Rectangle 21">
            <a:extLst>
              <a:ext uri="{FF2B5EF4-FFF2-40B4-BE49-F238E27FC236}">
                <a16:creationId xmlns:a16="http://schemas.microsoft.com/office/drawing/2014/main" id="{B720F442-D10C-4E30-B94C-6500AB865D97}"/>
              </a:ext>
            </a:extLst>
          </p:cNvPr>
          <p:cNvSpPr/>
          <p:nvPr/>
        </p:nvSpPr>
        <p:spPr>
          <a:xfrm>
            <a:off x="820149" y="2258073"/>
            <a:ext cx="4630159" cy="2677656"/>
          </a:xfrm>
          <a:prstGeom prst="rect">
            <a:avLst/>
          </a:prstGeom>
        </p:spPr>
        <p:txBody>
          <a:bodyPr wrap="square">
            <a:spAutoFit/>
          </a:bodyPr>
          <a:lstStyle/>
          <a:p>
            <a:pPr lvl="0" fontAlgn="base">
              <a:spcBef>
                <a:spcPts val="600"/>
              </a:spcBef>
              <a:defRPr/>
            </a:pPr>
            <a:r>
              <a:rPr lang="en-GB" sz="2400" dirty="0">
                <a:solidFill>
                  <a:schemeClr val="bg2"/>
                </a:solidFill>
                <a:cs typeface="Times New Roman" panose="02020603050405020304" pitchFamily="18" charset="0"/>
              </a:rPr>
              <a:t>If you need to know how to do something, being able to see someone doing it is something new that wasn’t available before…I don’t have to wait for a broadcaster to produce it, I can find it myself. </a:t>
            </a:r>
          </a:p>
        </p:txBody>
      </p:sp>
      <p:sp>
        <p:nvSpPr>
          <p:cNvPr id="23" name="TextBox 22">
            <a:extLst>
              <a:ext uri="{FF2B5EF4-FFF2-40B4-BE49-F238E27FC236}">
                <a16:creationId xmlns:a16="http://schemas.microsoft.com/office/drawing/2014/main" id="{A1E1B6B5-E601-40EB-9651-C29628DD5670}"/>
              </a:ext>
            </a:extLst>
          </p:cNvPr>
          <p:cNvSpPr txBox="1"/>
          <p:nvPr/>
        </p:nvSpPr>
        <p:spPr>
          <a:xfrm>
            <a:off x="106450" y="1861844"/>
            <a:ext cx="914400" cy="2215991"/>
          </a:xfrm>
          <a:prstGeom prst="rect">
            <a:avLst/>
          </a:prstGeom>
          <a:noFill/>
        </p:spPr>
        <p:txBody>
          <a:bodyPr wrap="square" rtlCol="0">
            <a:spAutoFit/>
          </a:bodyPr>
          <a:lstStyle/>
          <a:p>
            <a:pPr algn="l"/>
            <a:r>
              <a:rPr lang="en-GB" sz="13800" dirty="0">
                <a:solidFill>
                  <a:schemeClr val="accent2"/>
                </a:solidFill>
              </a:rPr>
              <a:t>“</a:t>
            </a:r>
          </a:p>
        </p:txBody>
      </p:sp>
      <p:sp>
        <p:nvSpPr>
          <p:cNvPr id="24" name="TextBox 23">
            <a:extLst>
              <a:ext uri="{FF2B5EF4-FFF2-40B4-BE49-F238E27FC236}">
                <a16:creationId xmlns:a16="http://schemas.microsoft.com/office/drawing/2014/main" id="{29755F32-86B0-47DE-B5D2-CDFCDB2581A4}"/>
              </a:ext>
            </a:extLst>
          </p:cNvPr>
          <p:cNvSpPr txBox="1"/>
          <p:nvPr/>
        </p:nvSpPr>
        <p:spPr>
          <a:xfrm rot="10800000">
            <a:off x="4846909" y="3149124"/>
            <a:ext cx="914400" cy="2215991"/>
          </a:xfrm>
          <a:prstGeom prst="rect">
            <a:avLst/>
          </a:prstGeom>
          <a:noFill/>
        </p:spPr>
        <p:txBody>
          <a:bodyPr wrap="square" rtlCol="0">
            <a:spAutoFit/>
          </a:bodyPr>
          <a:lstStyle/>
          <a:p>
            <a:pPr algn="l"/>
            <a:r>
              <a:rPr lang="en-GB" sz="13800" dirty="0">
                <a:solidFill>
                  <a:schemeClr val="accent2"/>
                </a:solidFill>
              </a:rPr>
              <a:t>“</a:t>
            </a:r>
          </a:p>
        </p:txBody>
      </p:sp>
      <p:sp>
        <p:nvSpPr>
          <p:cNvPr id="25" name="TextBox 24">
            <a:extLst>
              <a:ext uri="{FF2B5EF4-FFF2-40B4-BE49-F238E27FC236}">
                <a16:creationId xmlns:a16="http://schemas.microsoft.com/office/drawing/2014/main" id="{2FB1C4F4-DA7F-4B30-A904-72004F6AD3CA}"/>
              </a:ext>
            </a:extLst>
          </p:cNvPr>
          <p:cNvSpPr txBox="1"/>
          <p:nvPr/>
        </p:nvSpPr>
        <p:spPr>
          <a:xfrm>
            <a:off x="6430692" y="2865289"/>
            <a:ext cx="4506482" cy="338554"/>
          </a:xfrm>
          <a:prstGeom prst="rect">
            <a:avLst/>
          </a:prstGeom>
          <a:noFill/>
        </p:spPr>
        <p:txBody>
          <a:bodyPr wrap="square" rtlCol="0">
            <a:spAutoFit/>
          </a:bodyPr>
          <a:lstStyle/>
          <a:p>
            <a:pPr algn="l"/>
            <a:r>
              <a:rPr lang="en-GB" sz="1600" dirty="0">
                <a:solidFill>
                  <a:schemeClr val="bg2"/>
                </a:solidFill>
              </a:rPr>
              <a:t>Served by instructional/ how-to videos: </a:t>
            </a:r>
          </a:p>
        </p:txBody>
      </p:sp>
      <p:sp>
        <p:nvSpPr>
          <p:cNvPr id="39" name="Rectangle 38">
            <a:extLst>
              <a:ext uri="{FF2B5EF4-FFF2-40B4-BE49-F238E27FC236}">
                <a16:creationId xmlns:a16="http://schemas.microsoft.com/office/drawing/2014/main" id="{A722D647-2562-4FA4-9A8C-91DE1FE5FFF7}"/>
              </a:ext>
            </a:extLst>
          </p:cNvPr>
          <p:cNvSpPr/>
          <p:nvPr/>
        </p:nvSpPr>
        <p:spPr>
          <a:xfrm>
            <a:off x="6573338" y="3358047"/>
            <a:ext cx="1474053" cy="926432"/>
          </a:xfrm>
          <a:prstGeom prst="rect">
            <a:avLst/>
          </a:prstGeom>
          <a:blipFill>
            <a:blip r:embed="rId7"/>
            <a:stretch>
              <a:fillRect l="-6028" r="-10798"/>
            </a:stretch>
          </a:bli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D5624687-A401-4342-8695-150766B61BC4}"/>
              </a:ext>
            </a:extLst>
          </p:cNvPr>
          <p:cNvSpPr/>
          <p:nvPr/>
        </p:nvSpPr>
        <p:spPr>
          <a:xfrm>
            <a:off x="8471023" y="3358047"/>
            <a:ext cx="1474053" cy="926432"/>
          </a:xfrm>
          <a:prstGeom prst="rect">
            <a:avLst/>
          </a:prstGeom>
          <a:blipFill dpi="0" rotWithShape="1">
            <a:blip r:embed="rId8"/>
            <a:srcRect/>
            <a:stretch>
              <a:fillRect l="-2000" t="-1000" r="-5000" b="-28000"/>
            </a:stretch>
          </a:bli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4" descr="Image result for youtube logo">
            <a:extLst>
              <a:ext uri="{FF2B5EF4-FFF2-40B4-BE49-F238E27FC236}">
                <a16:creationId xmlns:a16="http://schemas.microsoft.com/office/drawing/2014/main" id="{DFD6B5C0-11D7-41B9-89FF-B25666EDB5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08200" y="5174155"/>
            <a:ext cx="432860" cy="3048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D9EE292-50C9-48D1-A6BB-6C32ABFED24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62315" y="368852"/>
            <a:ext cx="1244079" cy="1244079"/>
          </a:xfrm>
          <a:prstGeom prst="rect">
            <a:avLst/>
          </a:prstGeom>
        </p:spPr>
      </p:pic>
      <p:pic>
        <p:nvPicPr>
          <p:cNvPr id="10" name="Picture 9">
            <a:extLst>
              <a:ext uri="{FF2B5EF4-FFF2-40B4-BE49-F238E27FC236}">
                <a16:creationId xmlns:a16="http://schemas.microsoft.com/office/drawing/2014/main" id="{A965EC92-C749-4380-8BA3-331B14DB70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84874" y="398832"/>
            <a:ext cx="1169689" cy="1171561"/>
          </a:xfrm>
          <a:prstGeom prst="rect">
            <a:avLst/>
          </a:prstGeom>
        </p:spPr>
      </p:pic>
      <p:pic>
        <p:nvPicPr>
          <p:cNvPr id="13" name="Picture 12">
            <a:extLst>
              <a:ext uri="{FF2B5EF4-FFF2-40B4-BE49-F238E27FC236}">
                <a16:creationId xmlns:a16="http://schemas.microsoft.com/office/drawing/2014/main" id="{449637DF-ABD7-471D-9337-BE0A44FE253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89833" y="388829"/>
            <a:ext cx="1169689" cy="1169689"/>
          </a:xfrm>
          <a:prstGeom prst="rect">
            <a:avLst/>
          </a:prstGeom>
        </p:spPr>
      </p:pic>
      <p:pic>
        <p:nvPicPr>
          <p:cNvPr id="1028" name="Picture 4" descr="Image result for youtube logo">
            <a:extLst>
              <a:ext uri="{FF2B5EF4-FFF2-40B4-BE49-F238E27FC236}">
                <a16:creationId xmlns:a16="http://schemas.microsoft.com/office/drawing/2014/main" id="{FDD391A5-6576-4D07-A8CE-12461893AB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2216" y="3979678"/>
            <a:ext cx="432860" cy="30480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Image result for youtube logo">
            <a:extLst>
              <a:ext uri="{FF2B5EF4-FFF2-40B4-BE49-F238E27FC236}">
                <a16:creationId xmlns:a16="http://schemas.microsoft.com/office/drawing/2014/main" id="{FF3BCE4C-1456-42C6-8F46-85C01435FC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1141" y="5157700"/>
            <a:ext cx="432860" cy="3048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Image result for facebook icon">
            <a:extLst>
              <a:ext uri="{FF2B5EF4-FFF2-40B4-BE49-F238E27FC236}">
                <a16:creationId xmlns:a16="http://schemas.microsoft.com/office/drawing/2014/main" id="{3CD4030D-DC09-46DC-AF59-81F28B03B84B}"/>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9614854" y="3952144"/>
            <a:ext cx="326206" cy="326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33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5ED4F5F-822E-4A30-AF9B-E7BA510B1341}"/>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p:spPr>
      </p:pic>
      <p:sp>
        <p:nvSpPr>
          <p:cNvPr id="9" name="Rectangle 8">
            <a:extLst>
              <a:ext uri="{FF2B5EF4-FFF2-40B4-BE49-F238E27FC236}">
                <a16:creationId xmlns:a16="http://schemas.microsoft.com/office/drawing/2014/main" id="{47F8EB03-EC6E-4636-B25C-8E46ECFAD759}"/>
              </a:ext>
            </a:extLst>
          </p:cNvPr>
          <p:cNvSpPr/>
          <p:nvPr/>
        </p:nvSpPr>
        <p:spPr>
          <a:xfrm>
            <a:off x="0" y="0"/>
            <a:ext cx="12192000" cy="6858000"/>
          </a:xfrm>
          <a:prstGeom prst="rect">
            <a:avLst/>
          </a:prstGeom>
          <a:gradFill flip="none" rotWithShape="1">
            <a:gsLst>
              <a:gs pos="16000">
                <a:srgbClr val="000000">
                  <a:alpha val="69000"/>
                </a:srgbClr>
              </a:gs>
              <a:gs pos="67000">
                <a:srgbClr val="000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itle 3">
            <a:extLst>
              <a:ext uri="{FF2B5EF4-FFF2-40B4-BE49-F238E27FC236}">
                <a16:creationId xmlns:a16="http://schemas.microsoft.com/office/drawing/2014/main" id="{685D4E88-C16A-4783-83C1-034EAEE0E83B}"/>
              </a:ext>
            </a:extLst>
          </p:cNvPr>
          <p:cNvSpPr>
            <a:spLocks noGrp="1"/>
          </p:cNvSpPr>
          <p:nvPr>
            <p:ph type="ctrTitle"/>
          </p:nvPr>
        </p:nvSpPr>
        <p:spPr>
          <a:xfrm>
            <a:off x="457200" y="561250"/>
            <a:ext cx="5298141" cy="1109690"/>
          </a:xfrm>
        </p:spPr>
        <p:txBody>
          <a:bodyPr/>
          <a:lstStyle/>
          <a:p>
            <a:r>
              <a:rPr lang="en-GB" dirty="0"/>
              <a:t>Device viewing &amp; life-stage</a:t>
            </a:r>
          </a:p>
        </p:txBody>
      </p:sp>
    </p:spTree>
    <p:extLst>
      <p:ext uri="{BB962C8B-B14F-4D97-AF65-F5344CB8AC3E}">
        <p14:creationId xmlns:p14="http://schemas.microsoft.com/office/powerpoint/2010/main" val="116199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5B047-4FD9-48A2-AECE-02CB0649C997}"/>
              </a:ext>
            </a:extLst>
          </p:cNvPr>
          <p:cNvSpPr>
            <a:spLocks noGrp="1"/>
          </p:cNvSpPr>
          <p:nvPr>
            <p:ph type="title"/>
          </p:nvPr>
        </p:nvSpPr>
        <p:spPr/>
        <p:txBody>
          <a:bodyPr/>
          <a:lstStyle/>
          <a:p>
            <a:r>
              <a:rPr lang="en-GB" dirty="0"/>
              <a:t>Live TV viewing is driven by need to keep in touch and experience viewing with others</a:t>
            </a:r>
          </a:p>
        </p:txBody>
      </p:sp>
      <p:sp>
        <p:nvSpPr>
          <p:cNvPr id="3" name="Text Placeholder 2">
            <a:extLst>
              <a:ext uri="{FF2B5EF4-FFF2-40B4-BE49-F238E27FC236}">
                <a16:creationId xmlns:a16="http://schemas.microsoft.com/office/drawing/2014/main" id="{3CA76DB5-CEA7-445E-9F3A-AA92214F84B2}"/>
              </a:ext>
            </a:extLst>
          </p:cNvPr>
          <p:cNvSpPr>
            <a:spLocks noGrp="1"/>
          </p:cNvSpPr>
          <p:nvPr>
            <p:ph type="body" sz="quarter" idx="15"/>
          </p:nvPr>
        </p:nvSpPr>
        <p:spPr/>
        <p:txBody>
          <a:bodyPr/>
          <a:lstStyle/>
          <a:p>
            <a:r>
              <a:rPr lang="en-GB" dirty="0"/>
              <a:t>Source: The Age of Television, 2018, MTM/Thinkbox. Base: all adults (53 – 1,531)</a:t>
            </a:r>
          </a:p>
        </p:txBody>
      </p:sp>
      <p:graphicFrame>
        <p:nvGraphicFramePr>
          <p:cNvPr id="6" name="Chart 5">
            <a:extLst>
              <a:ext uri="{FF2B5EF4-FFF2-40B4-BE49-F238E27FC236}">
                <a16:creationId xmlns:a16="http://schemas.microsoft.com/office/drawing/2014/main" id="{23ABC739-EA0D-4A96-8A0C-F038B4394C6A}"/>
              </a:ext>
            </a:extLst>
          </p:cNvPr>
          <p:cNvGraphicFramePr/>
          <p:nvPr>
            <p:extLst>
              <p:ext uri="{D42A27DB-BD31-4B8C-83A1-F6EECF244321}">
                <p14:modId xmlns:p14="http://schemas.microsoft.com/office/powerpoint/2010/main" val="1571872092"/>
              </p:ext>
            </p:extLst>
          </p:nvPr>
        </p:nvGraphicFramePr>
        <p:xfrm>
          <a:off x="601579" y="1503947"/>
          <a:ext cx="10924674" cy="37057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2146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5ED4F5F-822E-4A30-AF9B-E7BA510B1341}"/>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p:spPr>
      </p:pic>
      <p:sp>
        <p:nvSpPr>
          <p:cNvPr id="9" name="Rectangle 8">
            <a:extLst>
              <a:ext uri="{FF2B5EF4-FFF2-40B4-BE49-F238E27FC236}">
                <a16:creationId xmlns:a16="http://schemas.microsoft.com/office/drawing/2014/main" id="{47F8EB03-EC6E-4636-B25C-8E46ECFAD759}"/>
              </a:ext>
            </a:extLst>
          </p:cNvPr>
          <p:cNvSpPr/>
          <p:nvPr/>
        </p:nvSpPr>
        <p:spPr>
          <a:xfrm>
            <a:off x="0" y="0"/>
            <a:ext cx="12192000" cy="6858000"/>
          </a:xfrm>
          <a:prstGeom prst="rect">
            <a:avLst/>
          </a:prstGeom>
          <a:gradFill flip="none" rotWithShape="1">
            <a:gsLst>
              <a:gs pos="16000">
                <a:srgbClr val="000000">
                  <a:alpha val="69000"/>
                </a:srgbClr>
              </a:gs>
              <a:gs pos="67000">
                <a:srgbClr val="000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itle 3">
            <a:extLst>
              <a:ext uri="{FF2B5EF4-FFF2-40B4-BE49-F238E27FC236}">
                <a16:creationId xmlns:a16="http://schemas.microsoft.com/office/drawing/2014/main" id="{685D4E88-C16A-4783-83C1-034EAEE0E83B}"/>
              </a:ext>
            </a:extLst>
          </p:cNvPr>
          <p:cNvSpPr>
            <a:spLocks noGrp="1"/>
          </p:cNvSpPr>
          <p:nvPr>
            <p:ph type="ctrTitle"/>
          </p:nvPr>
        </p:nvSpPr>
        <p:spPr>
          <a:xfrm>
            <a:off x="457200" y="561250"/>
            <a:ext cx="5298141" cy="1109690"/>
          </a:xfrm>
        </p:spPr>
        <p:txBody>
          <a:bodyPr/>
          <a:lstStyle/>
          <a:p>
            <a:r>
              <a:rPr lang="en-GB" dirty="0"/>
              <a:t>The need states</a:t>
            </a:r>
          </a:p>
        </p:txBody>
      </p:sp>
    </p:spTree>
    <p:extLst>
      <p:ext uri="{BB962C8B-B14F-4D97-AF65-F5344CB8AC3E}">
        <p14:creationId xmlns:p14="http://schemas.microsoft.com/office/powerpoint/2010/main" val="324198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5B047-4FD9-48A2-AECE-02CB0649C997}"/>
              </a:ext>
            </a:extLst>
          </p:cNvPr>
          <p:cNvSpPr>
            <a:spLocks noGrp="1"/>
          </p:cNvSpPr>
          <p:nvPr>
            <p:ph type="title"/>
          </p:nvPr>
        </p:nvSpPr>
        <p:spPr/>
        <p:txBody>
          <a:bodyPr/>
          <a:lstStyle/>
          <a:p>
            <a:r>
              <a:rPr lang="en-GB" dirty="0"/>
              <a:t>The need to immerse ourselves in content to ‘escape’ drives on-demand viewing</a:t>
            </a:r>
          </a:p>
        </p:txBody>
      </p:sp>
      <p:sp>
        <p:nvSpPr>
          <p:cNvPr id="3" name="Text Placeholder 2">
            <a:extLst>
              <a:ext uri="{FF2B5EF4-FFF2-40B4-BE49-F238E27FC236}">
                <a16:creationId xmlns:a16="http://schemas.microsoft.com/office/drawing/2014/main" id="{3CA76DB5-CEA7-445E-9F3A-AA92214F84B2}"/>
              </a:ext>
            </a:extLst>
          </p:cNvPr>
          <p:cNvSpPr>
            <a:spLocks noGrp="1"/>
          </p:cNvSpPr>
          <p:nvPr>
            <p:ph type="body" sz="quarter" idx="15"/>
          </p:nvPr>
        </p:nvSpPr>
        <p:spPr/>
        <p:txBody>
          <a:bodyPr/>
          <a:lstStyle/>
          <a:p>
            <a:r>
              <a:rPr lang="en-GB" dirty="0"/>
              <a:t>Source: The Age of Television, 2018, MTM/Thinkbox. Base: all adults (53 – 1,531)</a:t>
            </a:r>
          </a:p>
        </p:txBody>
      </p:sp>
      <p:graphicFrame>
        <p:nvGraphicFramePr>
          <p:cNvPr id="6" name="Chart 5">
            <a:extLst>
              <a:ext uri="{FF2B5EF4-FFF2-40B4-BE49-F238E27FC236}">
                <a16:creationId xmlns:a16="http://schemas.microsoft.com/office/drawing/2014/main" id="{23ABC739-EA0D-4A96-8A0C-F038B4394C6A}"/>
              </a:ext>
            </a:extLst>
          </p:cNvPr>
          <p:cNvGraphicFramePr/>
          <p:nvPr>
            <p:extLst>
              <p:ext uri="{D42A27DB-BD31-4B8C-83A1-F6EECF244321}">
                <p14:modId xmlns:p14="http://schemas.microsoft.com/office/powerpoint/2010/main" val="2820023580"/>
              </p:ext>
            </p:extLst>
          </p:nvPr>
        </p:nvGraphicFramePr>
        <p:xfrm>
          <a:off x="601579" y="1503947"/>
          <a:ext cx="10924674" cy="37057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27971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5B047-4FD9-48A2-AECE-02CB0649C997}"/>
              </a:ext>
            </a:extLst>
          </p:cNvPr>
          <p:cNvSpPr>
            <a:spLocks noGrp="1"/>
          </p:cNvSpPr>
          <p:nvPr>
            <p:ph type="title"/>
          </p:nvPr>
        </p:nvSpPr>
        <p:spPr/>
        <p:txBody>
          <a:bodyPr/>
          <a:lstStyle/>
          <a:p>
            <a:r>
              <a:rPr lang="en-GB" dirty="0"/>
              <a:t>Viewing for practical tasks, or to distract ourselves, has high online video usage</a:t>
            </a:r>
          </a:p>
        </p:txBody>
      </p:sp>
      <p:sp>
        <p:nvSpPr>
          <p:cNvPr id="3" name="Text Placeholder 2">
            <a:extLst>
              <a:ext uri="{FF2B5EF4-FFF2-40B4-BE49-F238E27FC236}">
                <a16:creationId xmlns:a16="http://schemas.microsoft.com/office/drawing/2014/main" id="{3CA76DB5-CEA7-445E-9F3A-AA92214F84B2}"/>
              </a:ext>
            </a:extLst>
          </p:cNvPr>
          <p:cNvSpPr>
            <a:spLocks noGrp="1"/>
          </p:cNvSpPr>
          <p:nvPr>
            <p:ph type="body" sz="quarter" idx="15"/>
          </p:nvPr>
        </p:nvSpPr>
        <p:spPr/>
        <p:txBody>
          <a:bodyPr/>
          <a:lstStyle/>
          <a:p>
            <a:r>
              <a:rPr lang="en-GB" dirty="0"/>
              <a:t>Source: The Age of Television, 2018, MTM/Thinkbox. Base: all adults (53 – 1,531)</a:t>
            </a:r>
          </a:p>
        </p:txBody>
      </p:sp>
      <p:graphicFrame>
        <p:nvGraphicFramePr>
          <p:cNvPr id="6" name="Chart 5">
            <a:extLst>
              <a:ext uri="{FF2B5EF4-FFF2-40B4-BE49-F238E27FC236}">
                <a16:creationId xmlns:a16="http://schemas.microsoft.com/office/drawing/2014/main" id="{23ABC739-EA0D-4A96-8A0C-F038B4394C6A}"/>
              </a:ext>
            </a:extLst>
          </p:cNvPr>
          <p:cNvGraphicFramePr/>
          <p:nvPr>
            <p:extLst>
              <p:ext uri="{D42A27DB-BD31-4B8C-83A1-F6EECF244321}">
                <p14:modId xmlns:p14="http://schemas.microsoft.com/office/powerpoint/2010/main" val="875647636"/>
              </p:ext>
            </p:extLst>
          </p:nvPr>
        </p:nvGraphicFramePr>
        <p:xfrm>
          <a:off x="601579" y="1503947"/>
          <a:ext cx="10924674" cy="37057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6003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BF15D6-8F8B-46A1-BA89-30B8C49841C3}"/>
              </a:ext>
            </a:extLst>
          </p:cNvPr>
          <p:cNvSpPr>
            <a:spLocks noGrp="1"/>
          </p:cNvSpPr>
          <p:nvPr>
            <p:ph type="title"/>
          </p:nvPr>
        </p:nvSpPr>
        <p:spPr/>
        <p:txBody>
          <a:bodyPr/>
          <a:lstStyle/>
          <a:p>
            <a:r>
              <a:rPr lang="en-GB" dirty="0">
                <a:solidFill>
                  <a:schemeClr val="accent1"/>
                </a:solidFill>
              </a:rPr>
              <a:t>Almost a third of 16-24’s viewing is in the ‘distract’ need state</a:t>
            </a:r>
          </a:p>
        </p:txBody>
      </p:sp>
      <p:sp>
        <p:nvSpPr>
          <p:cNvPr id="7" name="Text Placeholder 6">
            <a:extLst>
              <a:ext uri="{FF2B5EF4-FFF2-40B4-BE49-F238E27FC236}">
                <a16:creationId xmlns:a16="http://schemas.microsoft.com/office/drawing/2014/main" id="{A35191CA-0C7C-4D7A-8219-2169D3C5AC9A}"/>
              </a:ext>
            </a:extLst>
          </p:cNvPr>
          <p:cNvSpPr>
            <a:spLocks noGrp="1"/>
          </p:cNvSpPr>
          <p:nvPr>
            <p:ph type="body" sz="quarter" idx="15"/>
          </p:nvPr>
        </p:nvSpPr>
        <p:spPr/>
        <p:txBody>
          <a:bodyPr/>
          <a:lstStyle/>
          <a:p>
            <a:r>
              <a:rPr lang="en-GB" dirty="0"/>
              <a:t>Source: The Age of Television, 2018, MTM/Thinkbox. Base: see notes</a:t>
            </a:r>
          </a:p>
        </p:txBody>
      </p:sp>
      <p:graphicFrame>
        <p:nvGraphicFramePr>
          <p:cNvPr id="8" name="Chart 7">
            <a:extLst>
              <a:ext uri="{FF2B5EF4-FFF2-40B4-BE49-F238E27FC236}">
                <a16:creationId xmlns:a16="http://schemas.microsoft.com/office/drawing/2014/main" id="{9E717097-1F59-47B6-9430-EEFC6F9010FA}"/>
              </a:ext>
            </a:extLst>
          </p:cNvPr>
          <p:cNvGraphicFramePr/>
          <p:nvPr/>
        </p:nvGraphicFramePr>
        <p:xfrm>
          <a:off x="540566" y="1021965"/>
          <a:ext cx="11172008" cy="43431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84713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F6033C2-D621-452A-A154-8B290C782250}"/>
              </a:ext>
            </a:extLst>
          </p:cNvPr>
          <p:cNvSpPr>
            <a:spLocks noGrp="1"/>
          </p:cNvSpPr>
          <p:nvPr>
            <p:ph type="title"/>
          </p:nvPr>
        </p:nvSpPr>
        <p:spPr/>
        <p:txBody>
          <a:bodyPr/>
          <a:lstStyle/>
          <a:p>
            <a:r>
              <a:rPr lang="en-GB" dirty="0">
                <a:solidFill>
                  <a:schemeClr val="accent4"/>
                </a:solidFill>
              </a:rPr>
              <a:t>Unwind </a:t>
            </a:r>
            <a:br>
              <a:rPr lang="en-GB" dirty="0">
                <a:solidFill>
                  <a:schemeClr val="accent4"/>
                </a:solidFill>
              </a:rPr>
            </a:br>
            <a:r>
              <a:rPr lang="en-GB" dirty="0">
                <a:solidFill>
                  <a:schemeClr val="accent4"/>
                </a:solidFill>
              </a:rPr>
              <a:t>26% of viewing time</a:t>
            </a:r>
          </a:p>
        </p:txBody>
      </p:sp>
      <p:sp>
        <p:nvSpPr>
          <p:cNvPr id="24" name="Text Placeholder 23">
            <a:extLst>
              <a:ext uri="{FF2B5EF4-FFF2-40B4-BE49-F238E27FC236}">
                <a16:creationId xmlns:a16="http://schemas.microsoft.com/office/drawing/2014/main" id="{E233877E-20AD-49C2-8F57-2D1D18C34BAD}"/>
              </a:ext>
            </a:extLst>
          </p:cNvPr>
          <p:cNvSpPr>
            <a:spLocks noGrp="1"/>
          </p:cNvSpPr>
          <p:nvPr>
            <p:ph type="body" sz="quarter" idx="13"/>
          </p:nvPr>
        </p:nvSpPr>
        <p:spPr>
          <a:xfrm>
            <a:off x="377758" y="1532319"/>
            <a:ext cx="4368867" cy="4055708"/>
          </a:xfrm>
        </p:spPr>
        <p:txBody>
          <a:bodyPr>
            <a:normAutofit/>
          </a:bodyPr>
          <a:lstStyle/>
          <a:p>
            <a:pPr>
              <a:spcBef>
                <a:spcPts val="1800"/>
              </a:spcBef>
              <a:spcAft>
                <a:spcPts val="1200"/>
              </a:spcAft>
            </a:pPr>
            <a:r>
              <a:rPr lang="en-GB" b="1" dirty="0"/>
              <a:t>The need to relax and de-stress from the pressures of the day</a:t>
            </a:r>
          </a:p>
          <a:p>
            <a:pPr marL="285750" indent="-285750">
              <a:buClr>
                <a:schemeClr val="accent4"/>
              </a:buClr>
              <a:buFont typeface="Arial" panose="020B0604020202020204" pitchFamily="34" charset="0"/>
              <a:buChar char="—"/>
            </a:pPr>
            <a:r>
              <a:rPr lang="en-GB" dirty="0">
                <a:solidFill>
                  <a:schemeClr val="accent4"/>
                </a:solidFill>
              </a:rPr>
              <a:t>Low effort </a:t>
            </a:r>
            <a:r>
              <a:rPr lang="en-GB" dirty="0"/>
              <a:t>need state</a:t>
            </a:r>
          </a:p>
          <a:p>
            <a:pPr marL="285750" indent="-285750">
              <a:buClr>
                <a:schemeClr val="accent4"/>
              </a:buClr>
              <a:buFont typeface="Arial" panose="020B0604020202020204" pitchFamily="34" charset="0"/>
              <a:buChar char="—"/>
            </a:pPr>
            <a:r>
              <a:rPr lang="en-GB" dirty="0"/>
              <a:t>Viewers are </a:t>
            </a:r>
            <a:r>
              <a:rPr lang="en-GB" dirty="0">
                <a:solidFill>
                  <a:schemeClr val="accent4"/>
                </a:solidFill>
              </a:rPr>
              <a:t>tired</a:t>
            </a:r>
            <a:r>
              <a:rPr lang="en-GB" dirty="0"/>
              <a:t> and </a:t>
            </a:r>
            <a:r>
              <a:rPr lang="en-GB" dirty="0">
                <a:solidFill>
                  <a:schemeClr val="accent4"/>
                </a:solidFill>
              </a:rPr>
              <a:t>don’t want to think too much</a:t>
            </a:r>
          </a:p>
          <a:p>
            <a:pPr marL="285750" lvl="0" indent="-285750">
              <a:buClr>
                <a:schemeClr val="accent4"/>
              </a:buClr>
              <a:buFont typeface="Arial" panose="020B0604020202020204" pitchFamily="34" charset="0"/>
              <a:buChar char="—"/>
            </a:pPr>
            <a:r>
              <a:rPr lang="en-GB" dirty="0"/>
              <a:t>Content must be </a:t>
            </a:r>
            <a:r>
              <a:rPr lang="en-GB" dirty="0">
                <a:solidFill>
                  <a:schemeClr val="accent4"/>
                </a:solidFill>
              </a:rPr>
              <a:t>familiar</a:t>
            </a:r>
            <a:r>
              <a:rPr lang="en-GB" dirty="0"/>
              <a:t> and </a:t>
            </a:r>
            <a:r>
              <a:rPr lang="en-GB" dirty="0">
                <a:solidFill>
                  <a:schemeClr val="accent4"/>
                </a:solidFill>
              </a:rPr>
              <a:t>easy to watch</a:t>
            </a:r>
          </a:p>
          <a:p>
            <a:pPr marL="285750" lvl="0" indent="-285750">
              <a:buClr>
                <a:schemeClr val="accent4"/>
              </a:buClr>
              <a:buFont typeface="Arial" panose="020B0604020202020204" pitchFamily="34" charset="0"/>
              <a:buChar char="—"/>
            </a:pPr>
            <a:r>
              <a:rPr lang="en-GB" dirty="0"/>
              <a:t>Linear </a:t>
            </a:r>
            <a:r>
              <a:rPr lang="en-GB" dirty="0">
                <a:solidFill>
                  <a:schemeClr val="accent4"/>
                </a:solidFill>
              </a:rPr>
              <a:t>TV’s EPG </a:t>
            </a:r>
            <a:r>
              <a:rPr lang="en-GB" dirty="0"/>
              <a:t>is often first destination</a:t>
            </a:r>
          </a:p>
          <a:p>
            <a:endParaRPr lang="en-GB" dirty="0"/>
          </a:p>
        </p:txBody>
      </p:sp>
      <p:sp>
        <p:nvSpPr>
          <p:cNvPr id="25" name="Text Placeholder 24">
            <a:extLst>
              <a:ext uri="{FF2B5EF4-FFF2-40B4-BE49-F238E27FC236}">
                <a16:creationId xmlns:a16="http://schemas.microsoft.com/office/drawing/2014/main" id="{EB7CFB4A-AE95-410A-BC56-6B2DCE9506E9}"/>
              </a:ext>
            </a:extLst>
          </p:cNvPr>
          <p:cNvSpPr>
            <a:spLocks noGrp="1"/>
          </p:cNvSpPr>
          <p:nvPr>
            <p:ph type="body" sz="quarter" idx="16"/>
          </p:nvPr>
        </p:nvSpPr>
        <p:spPr>
          <a:xfrm>
            <a:off x="377758" y="5365115"/>
            <a:ext cx="4799884" cy="304800"/>
          </a:xfrm>
        </p:spPr>
        <p:txBody>
          <a:bodyPr/>
          <a:lstStyle/>
          <a:p>
            <a:r>
              <a:rPr lang="en-GB" dirty="0"/>
              <a:t>Source: The Age of Television, 2018, MTM/Thinkbox. Base: all adults (1,531) </a:t>
            </a:r>
          </a:p>
        </p:txBody>
      </p:sp>
      <p:pic>
        <p:nvPicPr>
          <p:cNvPr id="20" name="Picture 19">
            <a:extLst>
              <a:ext uri="{FF2B5EF4-FFF2-40B4-BE49-F238E27FC236}">
                <a16:creationId xmlns:a16="http://schemas.microsoft.com/office/drawing/2014/main" id="{9FA8C8B8-D71B-4EC1-9CE8-5BEBA86627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1482" y="2404145"/>
            <a:ext cx="522000" cy="360000"/>
          </a:xfrm>
          <a:prstGeom prst="rect">
            <a:avLst/>
          </a:prstGeom>
        </p:spPr>
      </p:pic>
      <p:grpSp>
        <p:nvGrpSpPr>
          <p:cNvPr id="21" name="Group 20">
            <a:extLst>
              <a:ext uri="{FF2B5EF4-FFF2-40B4-BE49-F238E27FC236}">
                <a16:creationId xmlns:a16="http://schemas.microsoft.com/office/drawing/2014/main" id="{B5D10EEF-8C18-46BC-9C90-242C2929A3D5}"/>
              </a:ext>
            </a:extLst>
          </p:cNvPr>
          <p:cNvGrpSpPr/>
          <p:nvPr/>
        </p:nvGrpSpPr>
        <p:grpSpPr>
          <a:xfrm>
            <a:off x="7445377" y="803144"/>
            <a:ext cx="3922001" cy="3922001"/>
            <a:chOff x="3484607" y="2063372"/>
            <a:chExt cx="3922001" cy="3922001"/>
          </a:xfrm>
        </p:grpSpPr>
        <p:sp>
          <p:nvSpPr>
            <p:cNvPr id="22" name="Pie 58">
              <a:extLst>
                <a:ext uri="{FF2B5EF4-FFF2-40B4-BE49-F238E27FC236}">
                  <a16:creationId xmlns:a16="http://schemas.microsoft.com/office/drawing/2014/main" id="{95F284DF-794A-45F9-B6AF-BF2E6ACC7F0E}"/>
                </a:ext>
              </a:extLst>
            </p:cNvPr>
            <p:cNvSpPr>
              <a:spLocks noChangeAspect="1"/>
            </p:cNvSpPr>
            <p:nvPr/>
          </p:nvSpPr>
          <p:spPr>
            <a:xfrm rot="6765127">
              <a:off x="3906767" y="2485532"/>
              <a:ext cx="3077680" cy="3077680"/>
            </a:xfrm>
            <a:prstGeom prst="pie">
              <a:avLst>
                <a:gd name="adj1" fmla="val 13499731"/>
                <a:gd name="adj2" fmla="val 16200000"/>
              </a:avLst>
            </a:prstGeom>
            <a:noFill/>
            <a:ln>
              <a:solidFill>
                <a:srgbClr val="E10514">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3" name="Pie 61">
              <a:extLst>
                <a:ext uri="{FF2B5EF4-FFF2-40B4-BE49-F238E27FC236}">
                  <a16:creationId xmlns:a16="http://schemas.microsoft.com/office/drawing/2014/main" id="{5C26985F-2F28-4920-B7B1-C4F1ECD4322E}"/>
                </a:ext>
              </a:extLst>
            </p:cNvPr>
            <p:cNvSpPr>
              <a:spLocks noChangeAspect="1"/>
            </p:cNvSpPr>
            <p:nvPr/>
          </p:nvSpPr>
          <p:spPr>
            <a:xfrm rot="15765240">
              <a:off x="3811440" y="2390205"/>
              <a:ext cx="3268334" cy="3268334"/>
            </a:xfrm>
            <a:prstGeom prst="pie">
              <a:avLst>
                <a:gd name="adj1" fmla="val 13499731"/>
                <a:gd name="adj2" fmla="val 16200000"/>
              </a:avLst>
            </a:prstGeom>
            <a:noFill/>
            <a:ln>
              <a:solidFill>
                <a:srgbClr val="3C2D87">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6" name="Pie 65">
              <a:extLst>
                <a:ext uri="{FF2B5EF4-FFF2-40B4-BE49-F238E27FC236}">
                  <a16:creationId xmlns:a16="http://schemas.microsoft.com/office/drawing/2014/main" id="{4ECA34F3-F665-4AD1-A447-6E70B5950723}"/>
                </a:ext>
              </a:extLst>
            </p:cNvPr>
            <p:cNvSpPr>
              <a:spLocks noChangeAspect="1"/>
            </p:cNvSpPr>
            <p:nvPr/>
          </p:nvSpPr>
          <p:spPr>
            <a:xfrm rot="17506674">
              <a:off x="4900885" y="3479650"/>
              <a:ext cx="1089444" cy="1089444"/>
            </a:xfrm>
            <a:prstGeom prst="pie">
              <a:avLst>
                <a:gd name="adj1" fmla="val 13499731"/>
                <a:gd name="adj2" fmla="val 16200000"/>
              </a:avLst>
            </a:prstGeom>
            <a:noFill/>
            <a:ln>
              <a:solidFill>
                <a:srgbClr val="0069B4">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7" name="Pie 67">
              <a:extLst>
                <a:ext uri="{FF2B5EF4-FFF2-40B4-BE49-F238E27FC236}">
                  <a16:creationId xmlns:a16="http://schemas.microsoft.com/office/drawing/2014/main" id="{23DB0F87-3F12-49D6-95DC-59EC038071B3}"/>
                </a:ext>
              </a:extLst>
            </p:cNvPr>
            <p:cNvSpPr>
              <a:spLocks noChangeAspect="1"/>
            </p:cNvSpPr>
            <p:nvPr/>
          </p:nvSpPr>
          <p:spPr>
            <a:xfrm rot="13494486">
              <a:off x="3484607" y="2063372"/>
              <a:ext cx="3922001" cy="3922001"/>
            </a:xfrm>
            <a:prstGeom prst="pie">
              <a:avLst>
                <a:gd name="adj1" fmla="val 13499731"/>
                <a:gd name="adj2" fmla="val 16200000"/>
              </a:avLst>
            </a:prstGeom>
            <a:solidFill>
              <a:srgbClr val="F07305"/>
            </a:solidFill>
            <a:ln>
              <a:solidFill>
                <a:srgbClr val="F07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8" name="Pie 68">
              <a:extLst>
                <a:ext uri="{FF2B5EF4-FFF2-40B4-BE49-F238E27FC236}">
                  <a16:creationId xmlns:a16="http://schemas.microsoft.com/office/drawing/2014/main" id="{2DD94753-12C5-4202-AC4D-3E79232640E2}"/>
                </a:ext>
              </a:extLst>
            </p:cNvPr>
            <p:cNvSpPr>
              <a:spLocks noChangeAspect="1"/>
            </p:cNvSpPr>
            <p:nvPr/>
          </p:nvSpPr>
          <p:spPr>
            <a:xfrm rot="19841772">
              <a:off x="4288072" y="2866837"/>
              <a:ext cx="2315070" cy="2315070"/>
            </a:xfrm>
            <a:prstGeom prst="pie">
              <a:avLst>
                <a:gd name="adj1" fmla="val 13499731"/>
                <a:gd name="adj2" fmla="val 16200000"/>
              </a:avLst>
            </a:prstGeom>
            <a:noFill/>
            <a:ln>
              <a:solidFill>
                <a:srgbClr val="00A03C">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9" name="Pie 69">
              <a:extLst>
                <a:ext uri="{FF2B5EF4-FFF2-40B4-BE49-F238E27FC236}">
                  <a16:creationId xmlns:a16="http://schemas.microsoft.com/office/drawing/2014/main" id="{AD429D31-E637-4D92-8B14-B8113222D390}"/>
                </a:ext>
              </a:extLst>
            </p:cNvPr>
            <p:cNvSpPr>
              <a:spLocks noChangeAspect="1"/>
            </p:cNvSpPr>
            <p:nvPr/>
          </p:nvSpPr>
          <p:spPr>
            <a:xfrm>
              <a:off x="4424253" y="3003018"/>
              <a:ext cx="2042709" cy="2042709"/>
            </a:xfrm>
            <a:prstGeom prst="pie">
              <a:avLst>
                <a:gd name="adj1" fmla="val 13499731"/>
                <a:gd name="adj2" fmla="val 16200000"/>
              </a:avLst>
            </a:prstGeom>
            <a:noFill/>
            <a:ln>
              <a:solidFill>
                <a:srgbClr val="00A5D7">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0" name="Pie 70">
              <a:extLst>
                <a:ext uri="{FF2B5EF4-FFF2-40B4-BE49-F238E27FC236}">
                  <a16:creationId xmlns:a16="http://schemas.microsoft.com/office/drawing/2014/main" id="{64A57F0C-A5E2-4763-A99D-039201C36102}"/>
                </a:ext>
              </a:extLst>
            </p:cNvPr>
            <p:cNvSpPr>
              <a:spLocks noChangeAspect="1"/>
            </p:cNvSpPr>
            <p:nvPr/>
          </p:nvSpPr>
          <p:spPr>
            <a:xfrm rot="4780936">
              <a:off x="4111037" y="2689802"/>
              <a:ext cx="2669140" cy="2669140"/>
            </a:xfrm>
            <a:prstGeom prst="pie">
              <a:avLst>
                <a:gd name="adj1" fmla="val 13499731"/>
                <a:gd name="adj2" fmla="val 16200000"/>
              </a:avLst>
            </a:prstGeom>
            <a:noFill/>
            <a:ln>
              <a:solidFill>
                <a:srgbClr val="87BE23">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1" name="Pie 71">
              <a:extLst>
                <a:ext uri="{FF2B5EF4-FFF2-40B4-BE49-F238E27FC236}">
                  <a16:creationId xmlns:a16="http://schemas.microsoft.com/office/drawing/2014/main" id="{6C6CF30A-7253-49AD-9003-5149BA5FF358}"/>
                </a:ext>
              </a:extLst>
            </p:cNvPr>
            <p:cNvSpPr>
              <a:spLocks noChangeAspect="1"/>
            </p:cNvSpPr>
            <p:nvPr/>
          </p:nvSpPr>
          <p:spPr>
            <a:xfrm rot="2699023">
              <a:off x="4233600" y="2812365"/>
              <a:ext cx="2424015" cy="2424015"/>
            </a:xfrm>
            <a:prstGeom prst="pie">
              <a:avLst>
                <a:gd name="adj1" fmla="val 13499731"/>
                <a:gd name="adj2" fmla="val 16200000"/>
              </a:avLst>
            </a:prstGeom>
            <a:noFill/>
            <a:ln>
              <a:solidFill>
                <a:srgbClr val="FFCD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pic>
        <p:nvPicPr>
          <p:cNvPr id="32" name="Picture 31">
            <a:extLst>
              <a:ext uri="{FF2B5EF4-FFF2-40B4-BE49-F238E27FC236}">
                <a16:creationId xmlns:a16="http://schemas.microsoft.com/office/drawing/2014/main" id="{7A46425D-4AAB-46D7-914D-147C398FEC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8702" y="4038976"/>
            <a:ext cx="405659" cy="360000"/>
          </a:xfrm>
          <a:prstGeom prst="rect">
            <a:avLst/>
          </a:prstGeom>
        </p:spPr>
      </p:pic>
    </p:spTree>
    <p:extLst>
      <p:ext uri="{BB962C8B-B14F-4D97-AF65-F5344CB8AC3E}">
        <p14:creationId xmlns:p14="http://schemas.microsoft.com/office/powerpoint/2010/main" val="70617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BF15D6-8F8B-46A1-BA89-30B8C49841C3}"/>
              </a:ext>
            </a:extLst>
          </p:cNvPr>
          <p:cNvSpPr>
            <a:spLocks noGrp="1"/>
          </p:cNvSpPr>
          <p:nvPr>
            <p:ph type="title"/>
          </p:nvPr>
        </p:nvSpPr>
        <p:spPr/>
        <p:txBody>
          <a:bodyPr/>
          <a:lstStyle/>
          <a:p>
            <a:r>
              <a:rPr lang="en-GB" dirty="0">
                <a:solidFill>
                  <a:schemeClr val="accent4"/>
                </a:solidFill>
              </a:rPr>
              <a:t>Unwind </a:t>
            </a:r>
            <a:br>
              <a:rPr lang="en-GB" dirty="0">
                <a:solidFill>
                  <a:schemeClr val="accent4"/>
                </a:solidFill>
              </a:rPr>
            </a:br>
            <a:r>
              <a:rPr lang="en-GB" dirty="0">
                <a:solidFill>
                  <a:schemeClr val="accent4"/>
                </a:solidFill>
              </a:rPr>
              <a:t>26% of viewing time</a:t>
            </a:r>
            <a:endParaRPr lang="en-GB" dirty="0"/>
          </a:p>
        </p:txBody>
      </p:sp>
      <p:sp>
        <p:nvSpPr>
          <p:cNvPr id="7" name="Text Placeholder 6">
            <a:extLst>
              <a:ext uri="{FF2B5EF4-FFF2-40B4-BE49-F238E27FC236}">
                <a16:creationId xmlns:a16="http://schemas.microsoft.com/office/drawing/2014/main" id="{A35191CA-0C7C-4D7A-8219-2169D3C5AC9A}"/>
              </a:ext>
            </a:extLst>
          </p:cNvPr>
          <p:cNvSpPr>
            <a:spLocks noGrp="1"/>
          </p:cNvSpPr>
          <p:nvPr>
            <p:ph type="body" sz="quarter" idx="15"/>
          </p:nvPr>
        </p:nvSpPr>
        <p:spPr/>
        <p:txBody>
          <a:bodyPr/>
          <a:lstStyle/>
          <a:p>
            <a:r>
              <a:rPr lang="en-GB" dirty="0"/>
              <a:t>Source: The Age of Television, 2018, MTM/Thinkbox. Base: all adults (1,531), 16-34 (430)</a:t>
            </a:r>
          </a:p>
        </p:txBody>
      </p:sp>
      <p:graphicFrame>
        <p:nvGraphicFramePr>
          <p:cNvPr id="8" name="Chart 7">
            <a:extLst>
              <a:ext uri="{FF2B5EF4-FFF2-40B4-BE49-F238E27FC236}">
                <a16:creationId xmlns:a16="http://schemas.microsoft.com/office/drawing/2014/main" id="{9E717097-1F59-47B6-9430-EEFC6F9010FA}"/>
              </a:ext>
            </a:extLst>
          </p:cNvPr>
          <p:cNvGraphicFramePr/>
          <p:nvPr>
            <p:extLst>
              <p:ext uri="{D42A27DB-BD31-4B8C-83A1-F6EECF244321}">
                <p14:modId xmlns:p14="http://schemas.microsoft.com/office/powerpoint/2010/main" val="326141444"/>
              </p:ext>
            </p:extLst>
          </p:nvPr>
        </p:nvGraphicFramePr>
        <p:xfrm>
          <a:off x="469232" y="1637731"/>
          <a:ext cx="11172008" cy="32831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33018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F52916D-4DCF-4381-88BB-B83FFEE1F654}"/>
              </a:ext>
            </a:extLst>
          </p:cNvPr>
          <p:cNvSpPr>
            <a:spLocks noGrp="1"/>
          </p:cNvSpPr>
          <p:nvPr>
            <p:ph type="title"/>
          </p:nvPr>
        </p:nvSpPr>
        <p:spPr/>
        <p:txBody>
          <a:bodyPr/>
          <a:lstStyle/>
          <a:p>
            <a:r>
              <a:rPr lang="en-GB" dirty="0">
                <a:solidFill>
                  <a:schemeClr val="accent4"/>
                </a:solidFill>
              </a:rPr>
              <a:t>Unwind </a:t>
            </a:r>
            <a:br>
              <a:rPr lang="en-GB" dirty="0">
                <a:solidFill>
                  <a:schemeClr val="accent4"/>
                </a:solidFill>
              </a:rPr>
            </a:br>
            <a:r>
              <a:rPr lang="en-GB" dirty="0">
                <a:solidFill>
                  <a:schemeClr val="accent4"/>
                </a:solidFill>
              </a:rPr>
              <a:t>26% of viewing time</a:t>
            </a:r>
            <a:endParaRPr lang="en-GB" dirty="0">
              <a:solidFill>
                <a:schemeClr val="accent3"/>
              </a:solidFill>
            </a:endParaRPr>
          </a:p>
        </p:txBody>
      </p:sp>
      <p:sp>
        <p:nvSpPr>
          <p:cNvPr id="7" name="Text Placeholder 6">
            <a:extLst>
              <a:ext uri="{FF2B5EF4-FFF2-40B4-BE49-F238E27FC236}">
                <a16:creationId xmlns:a16="http://schemas.microsoft.com/office/drawing/2014/main" id="{86A1B1F1-992D-4BE4-B1B5-4A6778C8E737}"/>
              </a:ext>
            </a:extLst>
          </p:cNvPr>
          <p:cNvSpPr>
            <a:spLocks noGrp="1"/>
          </p:cNvSpPr>
          <p:nvPr>
            <p:ph type="body" sz="quarter" idx="15"/>
          </p:nvPr>
        </p:nvSpPr>
        <p:spPr/>
        <p:txBody>
          <a:bodyPr/>
          <a:lstStyle/>
          <a:p>
            <a:r>
              <a:rPr lang="en-GB" dirty="0"/>
              <a:t>Source: The Age of Television, 2018, MTM/Thinkbox. Base: all adults (1,531) </a:t>
            </a:r>
          </a:p>
        </p:txBody>
      </p:sp>
      <p:sp>
        <p:nvSpPr>
          <p:cNvPr id="4" name="Oval 3">
            <a:extLst>
              <a:ext uri="{FF2B5EF4-FFF2-40B4-BE49-F238E27FC236}">
                <a16:creationId xmlns:a16="http://schemas.microsoft.com/office/drawing/2014/main" id="{64DEA637-5EA0-4387-BC8C-AED402C98A9C}"/>
              </a:ext>
            </a:extLst>
          </p:cNvPr>
          <p:cNvSpPr/>
          <p:nvPr/>
        </p:nvSpPr>
        <p:spPr>
          <a:xfrm>
            <a:off x="6573338" y="441916"/>
            <a:ext cx="1080000" cy="1080000"/>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5" name="TextBox 4">
            <a:extLst>
              <a:ext uri="{FF2B5EF4-FFF2-40B4-BE49-F238E27FC236}">
                <a16:creationId xmlns:a16="http://schemas.microsoft.com/office/drawing/2014/main" id="{3C11FF1E-6B1F-4C12-99CC-ACB6BCC6584C}"/>
              </a:ext>
            </a:extLst>
          </p:cNvPr>
          <p:cNvSpPr txBox="1"/>
          <p:nvPr/>
        </p:nvSpPr>
        <p:spPr>
          <a:xfrm>
            <a:off x="6351728" y="1584669"/>
            <a:ext cx="1486918" cy="646331"/>
          </a:xfrm>
          <a:prstGeom prst="rect">
            <a:avLst/>
          </a:prstGeom>
          <a:noFill/>
        </p:spPr>
        <p:txBody>
          <a:bodyPr wrap="square" rtlCol="0">
            <a:spAutoFit/>
          </a:bodyPr>
          <a:lstStyle/>
          <a:p>
            <a:pPr algn="ctr"/>
            <a:r>
              <a:rPr lang="en-GB" dirty="0">
                <a:solidFill>
                  <a:schemeClr val="accent4"/>
                </a:solidFill>
              </a:rPr>
              <a:t>68%</a:t>
            </a:r>
            <a:r>
              <a:rPr lang="en-GB" dirty="0">
                <a:solidFill>
                  <a:schemeClr val="accent3"/>
                </a:solidFill>
              </a:rPr>
              <a:t> </a:t>
            </a:r>
            <a:r>
              <a:rPr lang="en-GB" dirty="0">
                <a:solidFill>
                  <a:schemeClr val="bg2"/>
                </a:solidFill>
              </a:rPr>
              <a:t>solo viewing</a:t>
            </a:r>
          </a:p>
        </p:txBody>
      </p:sp>
      <p:sp>
        <p:nvSpPr>
          <p:cNvPr id="15" name="Oval 14">
            <a:extLst>
              <a:ext uri="{FF2B5EF4-FFF2-40B4-BE49-F238E27FC236}">
                <a16:creationId xmlns:a16="http://schemas.microsoft.com/office/drawing/2014/main" id="{67B21E86-D989-453A-AC6C-DF495AA87F25}"/>
              </a:ext>
            </a:extLst>
          </p:cNvPr>
          <p:cNvSpPr/>
          <p:nvPr/>
        </p:nvSpPr>
        <p:spPr>
          <a:xfrm>
            <a:off x="8610886" y="450892"/>
            <a:ext cx="1080000" cy="1080000"/>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16" name="TextBox 15">
            <a:extLst>
              <a:ext uri="{FF2B5EF4-FFF2-40B4-BE49-F238E27FC236}">
                <a16:creationId xmlns:a16="http://schemas.microsoft.com/office/drawing/2014/main" id="{877FEA3D-7C1C-4FEA-9622-B4F30A99864D}"/>
              </a:ext>
            </a:extLst>
          </p:cNvPr>
          <p:cNvSpPr txBox="1"/>
          <p:nvPr/>
        </p:nvSpPr>
        <p:spPr>
          <a:xfrm>
            <a:off x="8421774" y="1584669"/>
            <a:ext cx="1430676" cy="646331"/>
          </a:xfrm>
          <a:prstGeom prst="rect">
            <a:avLst/>
          </a:prstGeom>
          <a:noFill/>
        </p:spPr>
        <p:txBody>
          <a:bodyPr wrap="square" rtlCol="0">
            <a:spAutoFit/>
          </a:bodyPr>
          <a:lstStyle/>
          <a:p>
            <a:pPr algn="ctr"/>
            <a:r>
              <a:rPr lang="en-GB" dirty="0">
                <a:solidFill>
                  <a:schemeClr val="accent4"/>
                </a:solidFill>
              </a:rPr>
              <a:t>82%</a:t>
            </a:r>
            <a:r>
              <a:rPr lang="en-GB" dirty="0">
                <a:solidFill>
                  <a:schemeClr val="accent3"/>
                </a:solidFill>
              </a:rPr>
              <a:t> </a:t>
            </a:r>
            <a:r>
              <a:rPr lang="en-GB" dirty="0">
                <a:solidFill>
                  <a:schemeClr val="bg2"/>
                </a:solidFill>
              </a:rPr>
              <a:t>viewed on TV set</a:t>
            </a:r>
          </a:p>
        </p:txBody>
      </p:sp>
      <p:sp>
        <p:nvSpPr>
          <p:cNvPr id="17" name="Oval 16">
            <a:extLst>
              <a:ext uri="{FF2B5EF4-FFF2-40B4-BE49-F238E27FC236}">
                <a16:creationId xmlns:a16="http://schemas.microsoft.com/office/drawing/2014/main" id="{2236716C-FA13-4BF4-9150-DA1AF1842DC7}"/>
              </a:ext>
            </a:extLst>
          </p:cNvPr>
          <p:cNvSpPr/>
          <p:nvPr/>
        </p:nvSpPr>
        <p:spPr>
          <a:xfrm>
            <a:off x="10646710" y="441916"/>
            <a:ext cx="1080000" cy="1080000"/>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21" name="TextBox 20">
            <a:extLst>
              <a:ext uri="{FF2B5EF4-FFF2-40B4-BE49-F238E27FC236}">
                <a16:creationId xmlns:a16="http://schemas.microsoft.com/office/drawing/2014/main" id="{0154FDEF-920F-490D-9D85-57660563BA1E}"/>
              </a:ext>
            </a:extLst>
          </p:cNvPr>
          <p:cNvSpPr txBox="1"/>
          <p:nvPr/>
        </p:nvSpPr>
        <p:spPr>
          <a:xfrm>
            <a:off x="10368708" y="1584669"/>
            <a:ext cx="1611940" cy="646331"/>
          </a:xfrm>
          <a:prstGeom prst="rect">
            <a:avLst/>
          </a:prstGeom>
          <a:noFill/>
        </p:spPr>
        <p:txBody>
          <a:bodyPr wrap="square" rtlCol="0">
            <a:spAutoFit/>
          </a:bodyPr>
          <a:lstStyle/>
          <a:p>
            <a:pPr algn="ctr"/>
            <a:r>
              <a:rPr lang="en-GB" dirty="0">
                <a:solidFill>
                  <a:schemeClr val="accent4"/>
                </a:solidFill>
              </a:rPr>
              <a:t>62%</a:t>
            </a:r>
            <a:r>
              <a:rPr lang="en-GB" dirty="0">
                <a:solidFill>
                  <a:schemeClr val="accent3"/>
                </a:solidFill>
              </a:rPr>
              <a:t> </a:t>
            </a:r>
            <a:r>
              <a:rPr lang="en-GB" dirty="0">
                <a:solidFill>
                  <a:schemeClr val="bg2"/>
                </a:solidFill>
              </a:rPr>
              <a:t>evening viewing</a:t>
            </a:r>
          </a:p>
        </p:txBody>
      </p:sp>
      <p:sp>
        <p:nvSpPr>
          <p:cNvPr id="22" name="Rectangle 21">
            <a:extLst>
              <a:ext uri="{FF2B5EF4-FFF2-40B4-BE49-F238E27FC236}">
                <a16:creationId xmlns:a16="http://schemas.microsoft.com/office/drawing/2014/main" id="{B720F442-D10C-4E30-B94C-6500AB865D97}"/>
              </a:ext>
            </a:extLst>
          </p:cNvPr>
          <p:cNvSpPr/>
          <p:nvPr/>
        </p:nvSpPr>
        <p:spPr>
          <a:xfrm>
            <a:off x="820149" y="2258073"/>
            <a:ext cx="4630159" cy="1938992"/>
          </a:xfrm>
          <a:prstGeom prst="rect">
            <a:avLst/>
          </a:prstGeom>
        </p:spPr>
        <p:txBody>
          <a:bodyPr wrap="square">
            <a:spAutoFit/>
          </a:bodyPr>
          <a:lstStyle/>
          <a:p>
            <a:pPr lvl="0" fontAlgn="base">
              <a:spcBef>
                <a:spcPts val="600"/>
              </a:spcBef>
              <a:defRPr/>
            </a:pPr>
            <a:r>
              <a:rPr lang="en-GB" sz="2400" dirty="0">
                <a:solidFill>
                  <a:schemeClr val="bg2"/>
                </a:solidFill>
                <a:cs typeface="Times New Roman" panose="02020603050405020304" pitchFamily="18" charset="0"/>
              </a:rPr>
              <a:t>It’s a way of relaxing at the end of the day; it helps you switch off after a long day at work, to shift attention away from the day and start unwinding</a:t>
            </a:r>
          </a:p>
        </p:txBody>
      </p:sp>
      <p:sp>
        <p:nvSpPr>
          <p:cNvPr id="23" name="TextBox 22">
            <a:extLst>
              <a:ext uri="{FF2B5EF4-FFF2-40B4-BE49-F238E27FC236}">
                <a16:creationId xmlns:a16="http://schemas.microsoft.com/office/drawing/2014/main" id="{A1E1B6B5-E601-40EB-9651-C29628DD5670}"/>
              </a:ext>
            </a:extLst>
          </p:cNvPr>
          <p:cNvSpPr txBox="1"/>
          <p:nvPr/>
        </p:nvSpPr>
        <p:spPr>
          <a:xfrm>
            <a:off x="106450" y="1861844"/>
            <a:ext cx="914400" cy="2215991"/>
          </a:xfrm>
          <a:prstGeom prst="rect">
            <a:avLst/>
          </a:prstGeom>
          <a:noFill/>
        </p:spPr>
        <p:txBody>
          <a:bodyPr wrap="square" rtlCol="0">
            <a:spAutoFit/>
          </a:bodyPr>
          <a:lstStyle/>
          <a:p>
            <a:pPr algn="l"/>
            <a:r>
              <a:rPr lang="en-GB" sz="13800" dirty="0">
                <a:solidFill>
                  <a:schemeClr val="accent4"/>
                </a:solidFill>
              </a:rPr>
              <a:t>“</a:t>
            </a:r>
          </a:p>
        </p:txBody>
      </p:sp>
      <p:sp>
        <p:nvSpPr>
          <p:cNvPr id="24" name="TextBox 23">
            <a:extLst>
              <a:ext uri="{FF2B5EF4-FFF2-40B4-BE49-F238E27FC236}">
                <a16:creationId xmlns:a16="http://schemas.microsoft.com/office/drawing/2014/main" id="{29755F32-86B0-47DE-B5D2-CDFCDB2581A4}"/>
              </a:ext>
            </a:extLst>
          </p:cNvPr>
          <p:cNvSpPr txBox="1"/>
          <p:nvPr/>
        </p:nvSpPr>
        <p:spPr>
          <a:xfrm rot="10800000">
            <a:off x="5026100" y="2434401"/>
            <a:ext cx="914400" cy="2215991"/>
          </a:xfrm>
          <a:prstGeom prst="rect">
            <a:avLst/>
          </a:prstGeom>
          <a:noFill/>
        </p:spPr>
        <p:txBody>
          <a:bodyPr wrap="square" rtlCol="0">
            <a:spAutoFit/>
          </a:bodyPr>
          <a:lstStyle/>
          <a:p>
            <a:pPr algn="l"/>
            <a:r>
              <a:rPr lang="en-GB" sz="13800" dirty="0">
                <a:solidFill>
                  <a:schemeClr val="accent4"/>
                </a:solidFill>
              </a:rPr>
              <a:t>“</a:t>
            </a:r>
          </a:p>
        </p:txBody>
      </p:sp>
      <p:sp>
        <p:nvSpPr>
          <p:cNvPr id="25" name="TextBox 24">
            <a:extLst>
              <a:ext uri="{FF2B5EF4-FFF2-40B4-BE49-F238E27FC236}">
                <a16:creationId xmlns:a16="http://schemas.microsoft.com/office/drawing/2014/main" id="{2FB1C4F4-DA7F-4B30-A904-72004F6AD3CA}"/>
              </a:ext>
            </a:extLst>
          </p:cNvPr>
          <p:cNvSpPr txBox="1"/>
          <p:nvPr/>
        </p:nvSpPr>
        <p:spPr>
          <a:xfrm>
            <a:off x="6430692" y="2865289"/>
            <a:ext cx="3946357" cy="338554"/>
          </a:xfrm>
          <a:prstGeom prst="rect">
            <a:avLst/>
          </a:prstGeom>
          <a:noFill/>
        </p:spPr>
        <p:txBody>
          <a:bodyPr wrap="square" rtlCol="0">
            <a:spAutoFit/>
          </a:bodyPr>
          <a:lstStyle/>
          <a:p>
            <a:pPr algn="l"/>
            <a:r>
              <a:rPr lang="en-GB" sz="1600" dirty="0">
                <a:solidFill>
                  <a:schemeClr val="bg2"/>
                </a:solidFill>
              </a:rPr>
              <a:t>Served by light-hearted content: </a:t>
            </a:r>
          </a:p>
        </p:txBody>
      </p:sp>
      <p:sp>
        <p:nvSpPr>
          <p:cNvPr id="26" name="Rectangle 25">
            <a:extLst>
              <a:ext uri="{FF2B5EF4-FFF2-40B4-BE49-F238E27FC236}">
                <a16:creationId xmlns:a16="http://schemas.microsoft.com/office/drawing/2014/main" id="{9BD32F99-B9A9-4D65-8516-0ABAAF333E61}"/>
              </a:ext>
            </a:extLst>
          </p:cNvPr>
          <p:cNvSpPr/>
          <p:nvPr/>
        </p:nvSpPr>
        <p:spPr>
          <a:xfrm>
            <a:off x="6573338" y="3358047"/>
            <a:ext cx="1474053" cy="926432"/>
          </a:xfrm>
          <a:prstGeom prst="rect">
            <a:avLst/>
          </a:prstGeom>
          <a:blipFill>
            <a:blip r:embed="rId3"/>
            <a:stretch>
              <a:fillRect l="-6028" r="-10798"/>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31B44BB-7F5D-4E32-90AD-7A02D7256C65}"/>
              </a:ext>
            </a:extLst>
          </p:cNvPr>
          <p:cNvSpPr/>
          <p:nvPr/>
        </p:nvSpPr>
        <p:spPr>
          <a:xfrm>
            <a:off x="8471023" y="3358047"/>
            <a:ext cx="1474053" cy="926432"/>
          </a:xfrm>
          <a:prstGeom prst="rect">
            <a:avLst/>
          </a:prstGeom>
          <a:blipFill>
            <a:blip r:embed="rId4"/>
            <a:stretch>
              <a:fillRect l="-6753" t="-1885" r="-28739" b="-6731"/>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2313BE18-625B-4E82-BC71-427E5385E9D2}"/>
              </a:ext>
            </a:extLst>
          </p:cNvPr>
          <p:cNvSpPr/>
          <p:nvPr/>
        </p:nvSpPr>
        <p:spPr>
          <a:xfrm>
            <a:off x="10368708" y="3358047"/>
            <a:ext cx="1474053" cy="926432"/>
          </a:xfrm>
          <a:prstGeom prst="rect">
            <a:avLst/>
          </a:prstGeom>
          <a:blipFill>
            <a:blip r:embed="rId5"/>
            <a:stretch>
              <a:fillRect l="-7472" r="-9355"/>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B72E92EF-045A-41DA-A092-551B507FFAA8}"/>
              </a:ext>
            </a:extLst>
          </p:cNvPr>
          <p:cNvSpPr/>
          <p:nvPr/>
        </p:nvSpPr>
        <p:spPr>
          <a:xfrm>
            <a:off x="6569322" y="4545160"/>
            <a:ext cx="1474053" cy="926432"/>
          </a:xfrm>
          <a:prstGeom prst="rect">
            <a:avLst/>
          </a:prstGeom>
          <a:blipFill>
            <a:blip r:embed="rId6"/>
            <a:stretch>
              <a:fillRect l="-7713" t="-3490" r="-9779" b="-3847"/>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DE20529F-A4EC-431B-AD74-50F318713263}"/>
              </a:ext>
            </a:extLst>
          </p:cNvPr>
          <p:cNvSpPr/>
          <p:nvPr/>
        </p:nvSpPr>
        <p:spPr>
          <a:xfrm>
            <a:off x="8467007" y="4545160"/>
            <a:ext cx="1474053" cy="926432"/>
          </a:xfrm>
          <a:prstGeom prst="rect">
            <a:avLst/>
          </a:prstGeom>
          <a:blipFill>
            <a:blip r:embed="rId7"/>
            <a:stretch>
              <a:fillRect l="-15212" t="-5833" r="-8927" b="-427"/>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40CA9338-8C96-45D3-9218-FC46B22FDB92}"/>
              </a:ext>
            </a:extLst>
          </p:cNvPr>
          <p:cNvSpPr/>
          <p:nvPr/>
        </p:nvSpPr>
        <p:spPr>
          <a:xfrm>
            <a:off x="10400270" y="4545160"/>
            <a:ext cx="1474053" cy="926432"/>
          </a:xfrm>
          <a:prstGeom prst="rect">
            <a:avLst/>
          </a:prstGeom>
          <a:blipFill>
            <a:blip r:embed="rId8"/>
            <a:stretch>
              <a:fillRect l="-6582" r="-5810" b="-2778"/>
            </a:stretch>
          </a:bli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FDD41C31-8FEE-43BC-9696-283E13BA09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69321" y="391946"/>
            <a:ext cx="1138945" cy="1138945"/>
          </a:xfrm>
          <a:prstGeom prst="rect">
            <a:avLst/>
          </a:prstGeom>
        </p:spPr>
      </p:pic>
      <p:pic>
        <p:nvPicPr>
          <p:cNvPr id="10" name="Picture 9">
            <a:extLst>
              <a:ext uri="{FF2B5EF4-FFF2-40B4-BE49-F238E27FC236}">
                <a16:creationId xmlns:a16="http://schemas.microsoft.com/office/drawing/2014/main" id="{DB07A29A-8540-496C-84EF-7853DD4909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17708" y="468141"/>
            <a:ext cx="1080000" cy="1080000"/>
          </a:xfrm>
          <a:prstGeom prst="rect">
            <a:avLst/>
          </a:prstGeom>
        </p:spPr>
      </p:pic>
      <p:pic>
        <p:nvPicPr>
          <p:cNvPr id="13" name="Picture 12">
            <a:extLst>
              <a:ext uri="{FF2B5EF4-FFF2-40B4-BE49-F238E27FC236}">
                <a16:creationId xmlns:a16="http://schemas.microsoft.com/office/drawing/2014/main" id="{4D067F12-FA9F-4544-A782-2556DEC9370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16999" y="420269"/>
            <a:ext cx="1139422" cy="1141245"/>
          </a:xfrm>
          <a:prstGeom prst="rect">
            <a:avLst/>
          </a:prstGeom>
        </p:spPr>
      </p:pic>
      <p:pic>
        <p:nvPicPr>
          <p:cNvPr id="1028" name="Picture 4" descr="Image result for youtube logo">
            <a:extLst>
              <a:ext uri="{FF2B5EF4-FFF2-40B4-BE49-F238E27FC236}">
                <a16:creationId xmlns:a16="http://schemas.microsoft.com/office/drawing/2014/main" id="{FDD391A5-6576-4D07-A8CE-12461893AB4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441463" y="5166791"/>
            <a:ext cx="432860" cy="304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27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F6033C2-D621-452A-A154-8B290C782250}"/>
              </a:ext>
            </a:extLst>
          </p:cNvPr>
          <p:cNvSpPr>
            <a:spLocks noGrp="1"/>
          </p:cNvSpPr>
          <p:nvPr>
            <p:ph type="title"/>
          </p:nvPr>
        </p:nvSpPr>
        <p:spPr/>
        <p:txBody>
          <a:bodyPr/>
          <a:lstStyle/>
          <a:p>
            <a:r>
              <a:rPr lang="en-GB" dirty="0"/>
              <a:t>Distract</a:t>
            </a:r>
            <a:br>
              <a:rPr lang="en-GB" dirty="0"/>
            </a:br>
            <a:r>
              <a:rPr lang="en-GB" dirty="0"/>
              <a:t>18% of viewing time</a:t>
            </a:r>
          </a:p>
        </p:txBody>
      </p:sp>
      <p:sp>
        <p:nvSpPr>
          <p:cNvPr id="24" name="Text Placeholder 23">
            <a:extLst>
              <a:ext uri="{FF2B5EF4-FFF2-40B4-BE49-F238E27FC236}">
                <a16:creationId xmlns:a16="http://schemas.microsoft.com/office/drawing/2014/main" id="{E233877E-20AD-49C2-8F57-2D1D18C34BAD}"/>
              </a:ext>
            </a:extLst>
          </p:cNvPr>
          <p:cNvSpPr>
            <a:spLocks noGrp="1"/>
          </p:cNvSpPr>
          <p:nvPr>
            <p:ph type="body" sz="quarter" idx="13"/>
          </p:nvPr>
        </p:nvSpPr>
        <p:spPr>
          <a:xfrm>
            <a:off x="377758" y="1532319"/>
            <a:ext cx="4368867" cy="4055708"/>
          </a:xfrm>
        </p:spPr>
        <p:txBody>
          <a:bodyPr>
            <a:normAutofit/>
          </a:bodyPr>
          <a:lstStyle/>
          <a:p>
            <a:pPr>
              <a:spcBef>
                <a:spcPts val="1800"/>
              </a:spcBef>
              <a:spcAft>
                <a:spcPts val="1200"/>
              </a:spcAft>
            </a:pPr>
            <a:r>
              <a:rPr lang="en-GB" b="1" dirty="0"/>
              <a:t>The need for instant gratification to fill time, counter boredom or provide a short break from other tasks</a:t>
            </a:r>
          </a:p>
          <a:p>
            <a:pPr marL="285750" indent="-285750">
              <a:buClr>
                <a:schemeClr val="accent1"/>
              </a:buClr>
              <a:buFont typeface="Arial" panose="020B0604020202020204" pitchFamily="34" charset="0"/>
              <a:buChar char="—"/>
            </a:pPr>
            <a:r>
              <a:rPr lang="en-GB" dirty="0"/>
              <a:t>Viewers are </a:t>
            </a:r>
            <a:r>
              <a:rPr lang="en-GB" dirty="0">
                <a:solidFill>
                  <a:schemeClr val="tx2"/>
                </a:solidFill>
              </a:rPr>
              <a:t>taking a break </a:t>
            </a:r>
            <a:r>
              <a:rPr lang="en-GB" dirty="0"/>
              <a:t>or </a:t>
            </a:r>
            <a:r>
              <a:rPr lang="en-GB" dirty="0">
                <a:solidFill>
                  <a:schemeClr val="tx2"/>
                </a:solidFill>
              </a:rPr>
              <a:t>filling time</a:t>
            </a:r>
          </a:p>
          <a:p>
            <a:pPr marL="285750" indent="-285750">
              <a:buClr>
                <a:schemeClr val="tx2"/>
              </a:buClr>
              <a:buFont typeface="Arial" panose="020B0604020202020204" pitchFamily="34" charset="0"/>
              <a:buChar char="—"/>
            </a:pPr>
            <a:r>
              <a:rPr lang="en-GB" dirty="0"/>
              <a:t>Looking to </a:t>
            </a:r>
            <a:r>
              <a:rPr lang="en-GB" dirty="0">
                <a:solidFill>
                  <a:schemeClr val="tx2"/>
                </a:solidFill>
              </a:rPr>
              <a:t>lighten mood</a:t>
            </a:r>
            <a:r>
              <a:rPr lang="en-GB" dirty="0"/>
              <a:t>/ put smile on face</a:t>
            </a:r>
          </a:p>
          <a:p>
            <a:pPr marL="285750" lvl="0" indent="-285750">
              <a:buClr>
                <a:schemeClr val="accent1"/>
              </a:buClr>
              <a:buFont typeface="Arial" panose="020B0604020202020204" pitchFamily="34" charset="0"/>
              <a:buChar char="—"/>
            </a:pPr>
            <a:r>
              <a:rPr lang="en-GB" dirty="0"/>
              <a:t>Platform choice influenced by </a:t>
            </a:r>
            <a:r>
              <a:rPr lang="en-GB" dirty="0">
                <a:solidFill>
                  <a:schemeClr val="tx2"/>
                </a:solidFill>
              </a:rPr>
              <a:t>context and time</a:t>
            </a:r>
          </a:p>
          <a:p>
            <a:pPr marL="285750" lvl="0" indent="-285750">
              <a:buClr>
                <a:schemeClr val="tx2"/>
              </a:buClr>
              <a:buFont typeface="Arial" panose="020B0604020202020204" pitchFamily="34" charset="0"/>
              <a:buChar char="—"/>
            </a:pPr>
            <a:r>
              <a:rPr lang="en-GB" dirty="0"/>
              <a:t>Short-form online video content covers a </a:t>
            </a:r>
            <a:r>
              <a:rPr lang="en-GB" dirty="0">
                <a:solidFill>
                  <a:schemeClr val="tx2"/>
                </a:solidFill>
              </a:rPr>
              <a:t>wide range of interests </a:t>
            </a:r>
            <a:r>
              <a:rPr lang="en-GB" dirty="0"/>
              <a:t>e.g. music, TV clips, gaming</a:t>
            </a:r>
          </a:p>
          <a:p>
            <a:endParaRPr lang="en-GB" dirty="0"/>
          </a:p>
        </p:txBody>
      </p:sp>
      <p:sp>
        <p:nvSpPr>
          <p:cNvPr id="25" name="Text Placeholder 24">
            <a:extLst>
              <a:ext uri="{FF2B5EF4-FFF2-40B4-BE49-F238E27FC236}">
                <a16:creationId xmlns:a16="http://schemas.microsoft.com/office/drawing/2014/main" id="{EB7CFB4A-AE95-410A-BC56-6B2DCE9506E9}"/>
              </a:ext>
            </a:extLst>
          </p:cNvPr>
          <p:cNvSpPr>
            <a:spLocks noGrp="1"/>
          </p:cNvSpPr>
          <p:nvPr>
            <p:ph type="body" sz="quarter" idx="16"/>
          </p:nvPr>
        </p:nvSpPr>
        <p:spPr>
          <a:xfrm>
            <a:off x="377758" y="5365115"/>
            <a:ext cx="4799884" cy="304800"/>
          </a:xfrm>
        </p:spPr>
        <p:txBody>
          <a:bodyPr/>
          <a:lstStyle/>
          <a:p>
            <a:r>
              <a:rPr lang="en-GB" dirty="0"/>
              <a:t>Source: The Age of Television, 2018, MTM/Thinkbox. Base: all adults (1,150) </a:t>
            </a:r>
          </a:p>
        </p:txBody>
      </p:sp>
      <p:pic>
        <p:nvPicPr>
          <p:cNvPr id="20" name="Picture 19">
            <a:extLst>
              <a:ext uri="{FF2B5EF4-FFF2-40B4-BE49-F238E27FC236}">
                <a16:creationId xmlns:a16="http://schemas.microsoft.com/office/drawing/2014/main" id="{9FA8C8B8-D71B-4EC1-9CE8-5BEBA86627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1482" y="2404145"/>
            <a:ext cx="522000" cy="360000"/>
          </a:xfrm>
          <a:prstGeom prst="rect">
            <a:avLst/>
          </a:prstGeom>
        </p:spPr>
      </p:pic>
      <p:pic>
        <p:nvPicPr>
          <p:cNvPr id="32" name="Picture 31">
            <a:extLst>
              <a:ext uri="{FF2B5EF4-FFF2-40B4-BE49-F238E27FC236}">
                <a16:creationId xmlns:a16="http://schemas.microsoft.com/office/drawing/2014/main" id="{7A46425D-4AAB-46D7-914D-147C398FEC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8702" y="4038976"/>
            <a:ext cx="405659" cy="360000"/>
          </a:xfrm>
          <a:prstGeom prst="rect">
            <a:avLst/>
          </a:prstGeom>
        </p:spPr>
      </p:pic>
      <p:grpSp>
        <p:nvGrpSpPr>
          <p:cNvPr id="16" name="Group 15">
            <a:extLst>
              <a:ext uri="{FF2B5EF4-FFF2-40B4-BE49-F238E27FC236}">
                <a16:creationId xmlns:a16="http://schemas.microsoft.com/office/drawing/2014/main" id="{16782B86-D8F6-4789-8BE2-9EBF0443EA59}"/>
              </a:ext>
            </a:extLst>
          </p:cNvPr>
          <p:cNvGrpSpPr/>
          <p:nvPr/>
        </p:nvGrpSpPr>
        <p:grpSpPr>
          <a:xfrm>
            <a:off x="7340540" y="799281"/>
            <a:ext cx="3922001" cy="3922001"/>
            <a:chOff x="3484607" y="2063372"/>
            <a:chExt cx="3922001" cy="3922001"/>
          </a:xfrm>
        </p:grpSpPr>
        <p:sp>
          <p:nvSpPr>
            <p:cNvPr id="17" name="Pie 58">
              <a:extLst>
                <a:ext uri="{FF2B5EF4-FFF2-40B4-BE49-F238E27FC236}">
                  <a16:creationId xmlns:a16="http://schemas.microsoft.com/office/drawing/2014/main" id="{AEDAEC8B-21B3-4F0F-AAD8-0EB787F89ED0}"/>
                </a:ext>
              </a:extLst>
            </p:cNvPr>
            <p:cNvSpPr>
              <a:spLocks noChangeAspect="1"/>
            </p:cNvSpPr>
            <p:nvPr/>
          </p:nvSpPr>
          <p:spPr>
            <a:xfrm rot="6765127">
              <a:off x="3906767" y="2485532"/>
              <a:ext cx="3077680" cy="3077680"/>
            </a:xfrm>
            <a:prstGeom prst="pie">
              <a:avLst>
                <a:gd name="adj1" fmla="val 13499731"/>
                <a:gd name="adj2" fmla="val 16200000"/>
              </a:avLst>
            </a:prstGeom>
            <a:noFill/>
            <a:ln>
              <a:solidFill>
                <a:srgbClr val="E10514">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9" name="Pie 65">
              <a:extLst>
                <a:ext uri="{FF2B5EF4-FFF2-40B4-BE49-F238E27FC236}">
                  <a16:creationId xmlns:a16="http://schemas.microsoft.com/office/drawing/2014/main" id="{6DC5D990-B069-4EC0-B76E-D1A6CF4D6434}"/>
                </a:ext>
              </a:extLst>
            </p:cNvPr>
            <p:cNvSpPr>
              <a:spLocks noChangeAspect="1"/>
            </p:cNvSpPr>
            <p:nvPr/>
          </p:nvSpPr>
          <p:spPr>
            <a:xfrm rot="17506674">
              <a:off x="4900885" y="3479650"/>
              <a:ext cx="1089444" cy="1089444"/>
            </a:xfrm>
            <a:prstGeom prst="pie">
              <a:avLst>
                <a:gd name="adj1" fmla="val 13499731"/>
                <a:gd name="adj2" fmla="val 16200000"/>
              </a:avLst>
            </a:prstGeom>
            <a:noFill/>
            <a:ln>
              <a:solidFill>
                <a:srgbClr val="0069B4">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3" name="Pie 67">
              <a:extLst>
                <a:ext uri="{FF2B5EF4-FFF2-40B4-BE49-F238E27FC236}">
                  <a16:creationId xmlns:a16="http://schemas.microsoft.com/office/drawing/2014/main" id="{A116C9DC-4D56-4328-902E-077123179BA9}"/>
                </a:ext>
              </a:extLst>
            </p:cNvPr>
            <p:cNvSpPr>
              <a:spLocks noChangeAspect="1"/>
            </p:cNvSpPr>
            <p:nvPr/>
          </p:nvSpPr>
          <p:spPr>
            <a:xfrm rot="13494486">
              <a:off x="3484607" y="2063372"/>
              <a:ext cx="3922001" cy="3922001"/>
            </a:xfrm>
            <a:prstGeom prst="pie">
              <a:avLst>
                <a:gd name="adj1" fmla="val 13499731"/>
                <a:gd name="adj2" fmla="val 16200000"/>
              </a:avLst>
            </a:prstGeom>
            <a:noFill/>
            <a:ln>
              <a:solidFill>
                <a:srgbClr val="F07305">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4" name="Pie 68">
              <a:extLst>
                <a:ext uri="{FF2B5EF4-FFF2-40B4-BE49-F238E27FC236}">
                  <a16:creationId xmlns:a16="http://schemas.microsoft.com/office/drawing/2014/main" id="{E0E33770-A6CD-43E5-8416-834946F4AACD}"/>
                </a:ext>
              </a:extLst>
            </p:cNvPr>
            <p:cNvSpPr>
              <a:spLocks noChangeAspect="1"/>
            </p:cNvSpPr>
            <p:nvPr/>
          </p:nvSpPr>
          <p:spPr>
            <a:xfrm rot="19841772">
              <a:off x="4288072" y="2866837"/>
              <a:ext cx="2315070" cy="2315070"/>
            </a:xfrm>
            <a:prstGeom prst="pie">
              <a:avLst>
                <a:gd name="adj1" fmla="val 13499731"/>
                <a:gd name="adj2" fmla="val 16200000"/>
              </a:avLst>
            </a:prstGeom>
            <a:noFill/>
            <a:ln>
              <a:solidFill>
                <a:srgbClr val="00A03C">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5" name="Pie 69">
              <a:extLst>
                <a:ext uri="{FF2B5EF4-FFF2-40B4-BE49-F238E27FC236}">
                  <a16:creationId xmlns:a16="http://schemas.microsoft.com/office/drawing/2014/main" id="{D3792C18-2979-4290-BCA1-A577CCC3F270}"/>
                </a:ext>
              </a:extLst>
            </p:cNvPr>
            <p:cNvSpPr>
              <a:spLocks noChangeAspect="1"/>
            </p:cNvSpPr>
            <p:nvPr/>
          </p:nvSpPr>
          <p:spPr>
            <a:xfrm>
              <a:off x="4424253" y="3003018"/>
              <a:ext cx="2042709" cy="2042709"/>
            </a:xfrm>
            <a:prstGeom prst="pie">
              <a:avLst>
                <a:gd name="adj1" fmla="val 13499731"/>
                <a:gd name="adj2" fmla="val 16200000"/>
              </a:avLst>
            </a:prstGeom>
            <a:noFill/>
            <a:ln>
              <a:solidFill>
                <a:srgbClr val="00A5D7">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Pie 70">
              <a:extLst>
                <a:ext uri="{FF2B5EF4-FFF2-40B4-BE49-F238E27FC236}">
                  <a16:creationId xmlns:a16="http://schemas.microsoft.com/office/drawing/2014/main" id="{60491AB1-E2D0-452D-B5C3-CFF58D69AB3C}"/>
                </a:ext>
              </a:extLst>
            </p:cNvPr>
            <p:cNvSpPr>
              <a:spLocks noChangeAspect="1"/>
            </p:cNvSpPr>
            <p:nvPr/>
          </p:nvSpPr>
          <p:spPr>
            <a:xfrm rot="4780936">
              <a:off x="4111037" y="2689802"/>
              <a:ext cx="2669140" cy="2669140"/>
            </a:xfrm>
            <a:prstGeom prst="pie">
              <a:avLst>
                <a:gd name="adj1" fmla="val 13499731"/>
                <a:gd name="adj2" fmla="val 16200000"/>
              </a:avLst>
            </a:prstGeom>
            <a:noFill/>
            <a:ln>
              <a:solidFill>
                <a:srgbClr val="87BE23">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7" name="Pie 71">
              <a:extLst>
                <a:ext uri="{FF2B5EF4-FFF2-40B4-BE49-F238E27FC236}">
                  <a16:creationId xmlns:a16="http://schemas.microsoft.com/office/drawing/2014/main" id="{4CE4E49C-B3D9-4FED-93E3-E2EE565A5C7C}"/>
                </a:ext>
              </a:extLst>
            </p:cNvPr>
            <p:cNvSpPr>
              <a:spLocks noChangeAspect="1"/>
            </p:cNvSpPr>
            <p:nvPr/>
          </p:nvSpPr>
          <p:spPr>
            <a:xfrm rot="2699023">
              <a:off x="4233600" y="2812365"/>
              <a:ext cx="2424015" cy="2424015"/>
            </a:xfrm>
            <a:prstGeom prst="pie">
              <a:avLst>
                <a:gd name="adj1" fmla="val 13499731"/>
                <a:gd name="adj2" fmla="val 16200000"/>
              </a:avLst>
            </a:prstGeom>
            <a:noFill/>
            <a:ln>
              <a:solidFill>
                <a:srgbClr val="FFCD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8" name="Pie 61">
              <a:extLst>
                <a:ext uri="{FF2B5EF4-FFF2-40B4-BE49-F238E27FC236}">
                  <a16:creationId xmlns:a16="http://schemas.microsoft.com/office/drawing/2014/main" id="{DD828EE4-DB4B-48F9-977E-8FB709FF601D}"/>
                </a:ext>
              </a:extLst>
            </p:cNvPr>
            <p:cNvSpPr>
              <a:spLocks noChangeAspect="1"/>
            </p:cNvSpPr>
            <p:nvPr/>
          </p:nvSpPr>
          <p:spPr>
            <a:xfrm rot="15765240">
              <a:off x="3811440" y="2390205"/>
              <a:ext cx="3268334" cy="3268334"/>
            </a:xfrm>
            <a:prstGeom prst="pie">
              <a:avLst>
                <a:gd name="adj1" fmla="val 13499731"/>
                <a:gd name="adj2" fmla="val 16200000"/>
              </a:avLst>
            </a:prstGeom>
            <a:solidFill>
              <a:srgbClr val="3C2D87"/>
            </a:solidFill>
            <a:ln>
              <a:solidFill>
                <a:srgbClr val="3C2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pic>
        <p:nvPicPr>
          <p:cNvPr id="38" name="Picture 37">
            <a:extLst>
              <a:ext uri="{FF2B5EF4-FFF2-40B4-BE49-F238E27FC236}">
                <a16:creationId xmlns:a16="http://schemas.microsoft.com/office/drawing/2014/main" id="{1BDD47C4-1271-471C-BC28-BABB739FDC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1204" y="3140250"/>
            <a:ext cx="381073" cy="360000"/>
          </a:xfrm>
          <a:prstGeom prst="rect">
            <a:avLst/>
          </a:prstGeom>
        </p:spPr>
      </p:pic>
    </p:spTree>
    <p:extLst>
      <p:ext uri="{BB962C8B-B14F-4D97-AF65-F5344CB8AC3E}">
        <p14:creationId xmlns:p14="http://schemas.microsoft.com/office/powerpoint/2010/main" val="176023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BF15D6-8F8B-46A1-BA89-30B8C49841C3}"/>
              </a:ext>
            </a:extLst>
          </p:cNvPr>
          <p:cNvSpPr>
            <a:spLocks noGrp="1"/>
          </p:cNvSpPr>
          <p:nvPr>
            <p:ph type="title"/>
          </p:nvPr>
        </p:nvSpPr>
        <p:spPr/>
        <p:txBody>
          <a:bodyPr/>
          <a:lstStyle/>
          <a:p>
            <a:r>
              <a:rPr lang="en-GB" dirty="0"/>
              <a:t>Distract</a:t>
            </a:r>
            <a:br>
              <a:rPr lang="en-GB" dirty="0"/>
            </a:br>
            <a:r>
              <a:rPr lang="en-GB" dirty="0"/>
              <a:t>18% of viewing time</a:t>
            </a:r>
          </a:p>
        </p:txBody>
      </p:sp>
      <p:sp>
        <p:nvSpPr>
          <p:cNvPr id="7" name="Text Placeholder 6">
            <a:extLst>
              <a:ext uri="{FF2B5EF4-FFF2-40B4-BE49-F238E27FC236}">
                <a16:creationId xmlns:a16="http://schemas.microsoft.com/office/drawing/2014/main" id="{A35191CA-0C7C-4D7A-8219-2169D3C5AC9A}"/>
              </a:ext>
            </a:extLst>
          </p:cNvPr>
          <p:cNvSpPr>
            <a:spLocks noGrp="1"/>
          </p:cNvSpPr>
          <p:nvPr>
            <p:ph type="body" sz="quarter" idx="15"/>
          </p:nvPr>
        </p:nvSpPr>
        <p:spPr/>
        <p:txBody>
          <a:bodyPr/>
          <a:lstStyle/>
          <a:p>
            <a:r>
              <a:rPr lang="en-GB" dirty="0"/>
              <a:t>Source: The Age of Television, 2018, MTM/Thinkbox. Base: all adults (1,150), 16-34 (503)</a:t>
            </a:r>
          </a:p>
        </p:txBody>
      </p:sp>
      <p:graphicFrame>
        <p:nvGraphicFramePr>
          <p:cNvPr id="8" name="Chart 7">
            <a:extLst>
              <a:ext uri="{FF2B5EF4-FFF2-40B4-BE49-F238E27FC236}">
                <a16:creationId xmlns:a16="http://schemas.microsoft.com/office/drawing/2014/main" id="{9E717097-1F59-47B6-9430-EEFC6F9010FA}"/>
              </a:ext>
            </a:extLst>
          </p:cNvPr>
          <p:cNvGraphicFramePr/>
          <p:nvPr>
            <p:extLst>
              <p:ext uri="{D42A27DB-BD31-4B8C-83A1-F6EECF244321}">
                <p14:modId xmlns:p14="http://schemas.microsoft.com/office/powerpoint/2010/main" val="2493173100"/>
              </p:ext>
            </p:extLst>
          </p:nvPr>
        </p:nvGraphicFramePr>
        <p:xfrm>
          <a:off x="469232" y="1637731"/>
          <a:ext cx="11172008" cy="32831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47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382E7248-C6F1-4FD8-8118-07158F69C533}"/>
              </a:ext>
            </a:extLst>
          </p:cNvPr>
          <p:cNvSpPr/>
          <p:nvPr/>
        </p:nvSpPr>
        <p:spPr>
          <a:xfrm>
            <a:off x="10368708" y="3358047"/>
            <a:ext cx="1474053" cy="926432"/>
          </a:xfrm>
          <a:prstGeom prst="rect">
            <a:avLst/>
          </a:prstGeom>
          <a:blipFill>
            <a:blip r:embed="rId3"/>
            <a:stretch>
              <a:fillRect l="-7472" r="-9355"/>
            </a:stretch>
          </a:bli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3358FE6A-8341-4A63-9103-2875103E0DA1}"/>
              </a:ext>
            </a:extLst>
          </p:cNvPr>
          <p:cNvSpPr/>
          <p:nvPr/>
        </p:nvSpPr>
        <p:spPr>
          <a:xfrm>
            <a:off x="10400270" y="4545160"/>
            <a:ext cx="1474053" cy="926432"/>
          </a:xfrm>
          <a:prstGeom prst="rect">
            <a:avLst/>
          </a:prstGeom>
          <a:blipFill>
            <a:blip r:embed="rId4"/>
            <a:stretch>
              <a:fillRect l="-6582" r="-5810" b="-2778"/>
            </a:stretch>
          </a:bli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DF52916D-4DCF-4381-88BB-B83FFEE1F654}"/>
              </a:ext>
            </a:extLst>
          </p:cNvPr>
          <p:cNvSpPr>
            <a:spLocks noGrp="1"/>
          </p:cNvSpPr>
          <p:nvPr>
            <p:ph type="title"/>
          </p:nvPr>
        </p:nvSpPr>
        <p:spPr/>
        <p:txBody>
          <a:bodyPr/>
          <a:lstStyle/>
          <a:p>
            <a:r>
              <a:rPr lang="en-GB" dirty="0"/>
              <a:t>Distract</a:t>
            </a:r>
            <a:br>
              <a:rPr lang="en-GB" dirty="0"/>
            </a:br>
            <a:r>
              <a:rPr lang="en-GB" dirty="0"/>
              <a:t>18% of viewing time</a:t>
            </a:r>
            <a:endParaRPr lang="en-GB" dirty="0">
              <a:solidFill>
                <a:schemeClr val="accent3"/>
              </a:solidFill>
            </a:endParaRPr>
          </a:p>
        </p:txBody>
      </p:sp>
      <p:sp>
        <p:nvSpPr>
          <p:cNvPr id="7" name="Text Placeholder 6">
            <a:extLst>
              <a:ext uri="{FF2B5EF4-FFF2-40B4-BE49-F238E27FC236}">
                <a16:creationId xmlns:a16="http://schemas.microsoft.com/office/drawing/2014/main" id="{86A1B1F1-992D-4BE4-B1B5-4A6778C8E737}"/>
              </a:ext>
            </a:extLst>
          </p:cNvPr>
          <p:cNvSpPr>
            <a:spLocks noGrp="1"/>
          </p:cNvSpPr>
          <p:nvPr>
            <p:ph type="body" sz="quarter" idx="15"/>
          </p:nvPr>
        </p:nvSpPr>
        <p:spPr/>
        <p:txBody>
          <a:bodyPr/>
          <a:lstStyle/>
          <a:p>
            <a:r>
              <a:rPr lang="en-GB" dirty="0"/>
              <a:t>Source: The Age of Television, 2018, MTM/Thinkbox. Base: all adults (1,150) </a:t>
            </a:r>
          </a:p>
        </p:txBody>
      </p:sp>
      <p:sp>
        <p:nvSpPr>
          <p:cNvPr id="4" name="Oval 3">
            <a:extLst>
              <a:ext uri="{FF2B5EF4-FFF2-40B4-BE49-F238E27FC236}">
                <a16:creationId xmlns:a16="http://schemas.microsoft.com/office/drawing/2014/main" id="{64DEA637-5EA0-4387-BC8C-AED402C98A9C}"/>
              </a:ext>
            </a:extLst>
          </p:cNvPr>
          <p:cNvSpPr/>
          <p:nvPr/>
        </p:nvSpPr>
        <p:spPr>
          <a:xfrm>
            <a:off x="6573338" y="441916"/>
            <a:ext cx="1080000" cy="108000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5" name="TextBox 4">
            <a:extLst>
              <a:ext uri="{FF2B5EF4-FFF2-40B4-BE49-F238E27FC236}">
                <a16:creationId xmlns:a16="http://schemas.microsoft.com/office/drawing/2014/main" id="{3C11FF1E-6B1F-4C12-99CC-ACB6BCC6584C}"/>
              </a:ext>
            </a:extLst>
          </p:cNvPr>
          <p:cNvSpPr txBox="1"/>
          <p:nvPr/>
        </p:nvSpPr>
        <p:spPr>
          <a:xfrm>
            <a:off x="6351728" y="1584669"/>
            <a:ext cx="1486918" cy="646331"/>
          </a:xfrm>
          <a:prstGeom prst="rect">
            <a:avLst/>
          </a:prstGeom>
          <a:noFill/>
        </p:spPr>
        <p:txBody>
          <a:bodyPr wrap="square" rtlCol="0">
            <a:spAutoFit/>
          </a:bodyPr>
          <a:lstStyle/>
          <a:p>
            <a:pPr algn="ctr"/>
            <a:r>
              <a:rPr lang="en-GB" dirty="0">
                <a:solidFill>
                  <a:schemeClr val="tx2"/>
                </a:solidFill>
              </a:rPr>
              <a:t>48% </a:t>
            </a:r>
            <a:r>
              <a:rPr lang="en-GB" dirty="0">
                <a:solidFill>
                  <a:schemeClr val="bg2"/>
                </a:solidFill>
              </a:rPr>
              <a:t>16-34 profile</a:t>
            </a:r>
          </a:p>
        </p:txBody>
      </p:sp>
      <p:sp>
        <p:nvSpPr>
          <p:cNvPr id="15" name="Oval 14">
            <a:extLst>
              <a:ext uri="{FF2B5EF4-FFF2-40B4-BE49-F238E27FC236}">
                <a16:creationId xmlns:a16="http://schemas.microsoft.com/office/drawing/2014/main" id="{67B21E86-D989-453A-AC6C-DF495AA87F25}"/>
              </a:ext>
            </a:extLst>
          </p:cNvPr>
          <p:cNvSpPr/>
          <p:nvPr/>
        </p:nvSpPr>
        <p:spPr>
          <a:xfrm>
            <a:off x="8610886" y="450892"/>
            <a:ext cx="1080000" cy="108000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16" name="TextBox 15">
            <a:extLst>
              <a:ext uri="{FF2B5EF4-FFF2-40B4-BE49-F238E27FC236}">
                <a16:creationId xmlns:a16="http://schemas.microsoft.com/office/drawing/2014/main" id="{877FEA3D-7C1C-4FEA-9622-B4F30A99864D}"/>
              </a:ext>
            </a:extLst>
          </p:cNvPr>
          <p:cNvSpPr txBox="1"/>
          <p:nvPr/>
        </p:nvSpPr>
        <p:spPr>
          <a:xfrm>
            <a:off x="8421774" y="1584669"/>
            <a:ext cx="1430676" cy="646331"/>
          </a:xfrm>
          <a:prstGeom prst="rect">
            <a:avLst/>
          </a:prstGeom>
          <a:noFill/>
        </p:spPr>
        <p:txBody>
          <a:bodyPr wrap="square" rtlCol="0">
            <a:spAutoFit/>
          </a:bodyPr>
          <a:lstStyle/>
          <a:p>
            <a:pPr algn="ctr"/>
            <a:r>
              <a:rPr lang="en-GB" dirty="0">
                <a:solidFill>
                  <a:schemeClr val="tx2"/>
                </a:solidFill>
              </a:rPr>
              <a:t>30%</a:t>
            </a:r>
            <a:r>
              <a:rPr lang="en-GB" dirty="0">
                <a:solidFill>
                  <a:schemeClr val="accent3"/>
                </a:solidFill>
              </a:rPr>
              <a:t> </a:t>
            </a:r>
            <a:r>
              <a:rPr lang="en-GB" dirty="0">
                <a:solidFill>
                  <a:schemeClr val="bg2"/>
                </a:solidFill>
              </a:rPr>
              <a:t>online video</a:t>
            </a:r>
          </a:p>
        </p:txBody>
      </p:sp>
      <p:sp>
        <p:nvSpPr>
          <p:cNvPr id="17" name="Oval 16">
            <a:extLst>
              <a:ext uri="{FF2B5EF4-FFF2-40B4-BE49-F238E27FC236}">
                <a16:creationId xmlns:a16="http://schemas.microsoft.com/office/drawing/2014/main" id="{2236716C-FA13-4BF4-9150-DA1AF1842DC7}"/>
              </a:ext>
            </a:extLst>
          </p:cNvPr>
          <p:cNvSpPr/>
          <p:nvPr/>
        </p:nvSpPr>
        <p:spPr>
          <a:xfrm>
            <a:off x="10646710" y="441916"/>
            <a:ext cx="1080000" cy="108000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21" name="TextBox 20">
            <a:extLst>
              <a:ext uri="{FF2B5EF4-FFF2-40B4-BE49-F238E27FC236}">
                <a16:creationId xmlns:a16="http://schemas.microsoft.com/office/drawing/2014/main" id="{0154FDEF-920F-490D-9D85-57660563BA1E}"/>
              </a:ext>
            </a:extLst>
          </p:cNvPr>
          <p:cNvSpPr txBox="1"/>
          <p:nvPr/>
        </p:nvSpPr>
        <p:spPr>
          <a:xfrm>
            <a:off x="10368708" y="1584669"/>
            <a:ext cx="1611940" cy="646331"/>
          </a:xfrm>
          <a:prstGeom prst="rect">
            <a:avLst/>
          </a:prstGeom>
          <a:noFill/>
        </p:spPr>
        <p:txBody>
          <a:bodyPr wrap="square" rtlCol="0">
            <a:spAutoFit/>
          </a:bodyPr>
          <a:lstStyle/>
          <a:p>
            <a:pPr algn="ctr"/>
            <a:r>
              <a:rPr lang="en-GB" dirty="0">
                <a:solidFill>
                  <a:schemeClr val="tx2"/>
                </a:solidFill>
              </a:rPr>
              <a:t>46%</a:t>
            </a:r>
            <a:r>
              <a:rPr lang="en-GB" dirty="0">
                <a:solidFill>
                  <a:schemeClr val="accent3"/>
                </a:solidFill>
              </a:rPr>
              <a:t> </a:t>
            </a:r>
            <a:r>
              <a:rPr lang="en-GB" dirty="0">
                <a:solidFill>
                  <a:schemeClr val="bg2"/>
                </a:solidFill>
              </a:rPr>
              <a:t>watched on device</a:t>
            </a:r>
          </a:p>
        </p:txBody>
      </p:sp>
      <p:sp>
        <p:nvSpPr>
          <p:cNvPr id="22" name="Rectangle 21">
            <a:extLst>
              <a:ext uri="{FF2B5EF4-FFF2-40B4-BE49-F238E27FC236}">
                <a16:creationId xmlns:a16="http://schemas.microsoft.com/office/drawing/2014/main" id="{B720F442-D10C-4E30-B94C-6500AB865D97}"/>
              </a:ext>
            </a:extLst>
          </p:cNvPr>
          <p:cNvSpPr/>
          <p:nvPr/>
        </p:nvSpPr>
        <p:spPr>
          <a:xfrm>
            <a:off x="820149" y="2258073"/>
            <a:ext cx="4630159" cy="1569660"/>
          </a:xfrm>
          <a:prstGeom prst="rect">
            <a:avLst/>
          </a:prstGeom>
        </p:spPr>
        <p:txBody>
          <a:bodyPr wrap="square">
            <a:spAutoFit/>
          </a:bodyPr>
          <a:lstStyle/>
          <a:p>
            <a:pPr lvl="0" fontAlgn="base">
              <a:spcBef>
                <a:spcPts val="600"/>
              </a:spcBef>
              <a:defRPr/>
            </a:pPr>
            <a:r>
              <a:rPr lang="en-GB" sz="2400" dirty="0">
                <a:solidFill>
                  <a:schemeClr val="bg2"/>
                </a:solidFill>
                <a:cs typeface="Times New Roman" panose="02020603050405020304" pitchFamily="18" charset="0"/>
              </a:rPr>
              <a:t>It’s low level entertainment, easy and quick. There’s less emotion than TV, it’s a short burst then you move on to the next one</a:t>
            </a:r>
          </a:p>
        </p:txBody>
      </p:sp>
      <p:sp>
        <p:nvSpPr>
          <p:cNvPr id="23" name="TextBox 22">
            <a:extLst>
              <a:ext uri="{FF2B5EF4-FFF2-40B4-BE49-F238E27FC236}">
                <a16:creationId xmlns:a16="http://schemas.microsoft.com/office/drawing/2014/main" id="{A1E1B6B5-E601-40EB-9651-C29628DD5670}"/>
              </a:ext>
            </a:extLst>
          </p:cNvPr>
          <p:cNvSpPr txBox="1"/>
          <p:nvPr/>
        </p:nvSpPr>
        <p:spPr>
          <a:xfrm>
            <a:off x="106450" y="1861844"/>
            <a:ext cx="914400" cy="2215991"/>
          </a:xfrm>
          <a:prstGeom prst="rect">
            <a:avLst/>
          </a:prstGeom>
          <a:noFill/>
        </p:spPr>
        <p:txBody>
          <a:bodyPr wrap="square" rtlCol="0">
            <a:spAutoFit/>
          </a:bodyPr>
          <a:lstStyle/>
          <a:p>
            <a:pPr algn="l"/>
            <a:r>
              <a:rPr lang="en-GB" sz="13800" dirty="0">
                <a:solidFill>
                  <a:schemeClr val="tx2"/>
                </a:solidFill>
              </a:rPr>
              <a:t>“</a:t>
            </a:r>
          </a:p>
        </p:txBody>
      </p:sp>
      <p:sp>
        <p:nvSpPr>
          <p:cNvPr id="24" name="TextBox 23">
            <a:extLst>
              <a:ext uri="{FF2B5EF4-FFF2-40B4-BE49-F238E27FC236}">
                <a16:creationId xmlns:a16="http://schemas.microsoft.com/office/drawing/2014/main" id="{29755F32-86B0-47DE-B5D2-CDFCDB2581A4}"/>
              </a:ext>
            </a:extLst>
          </p:cNvPr>
          <p:cNvSpPr txBox="1"/>
          <p:nvPr/>
        </p:nvSpPr>
        <p:spPr>
          <a:xfrm rot="10800000">
            <a:off x="4789088" y="2036742"/>
            <a:ext cx="914400" cy="2215991"/>
          </a:xfrm>
          <a:prstGeom prst="rect">
            <a:avLst/>
          </a:prstGeom>
          <a:noFill/>
        </p:spPr>
        <p:txBody>
          <a:bodyPr wrap="square" rtlCol="0">
            <a:spAutoFit/>
          </a:bodyPr>
          <a:lstStyle/>
          <a:p>
            <a:pPr algn="l"/>
            <a:r>
              <a:rPr lang="en-GB" sz="13800" dirty="0">
                <a:solidFill>
                  <a:schemeClr val="tx2"/>
                </a:solidFill>
              </a:rPr>
              <a:t>“</a:t>
            </a:r>
          </a:p>
        </p:txBody>
      </p:sp>
      <p:sp>
        <p:nvSpPr>
          <p:cNvPr id="25" name="TextBox 24">
            <a:extLst>
              <a:ext uri="{FF2B5EF4-FFF2-40B4-BE49-F238E27FC236}">
                <a16:creationId xmlns:a16="http://schemas.microsoft.com/office/drawing/2014/main" id="{2FB1C4F4-DA7F-4B30-A904-72004F6AD3CA}"/>
              </a:ext>
            </a:extLst>
          </p:cNvPr>
          <p:cNvSpPr txBox="1"/>
          <p:nvPr/>
        </p:nvSpPr>
        <p:spPr>
          <a:xfrm>
            <a:off x="6430692" y="2865289"/>
            <a:ext cx="4506482" cy="338554"/>
          </a:xfrm>
          <a:prstGeom prst="rect">
            <a:avLst/>
          </a:prstGeom>
          <a:noFill/>
        </p:spPr>
        <p:txBody>
          <a:bodyPr wrap="square" rtlCol="0">
            <a:spAutoFit/>
          </a:bodyPr>
          <a:lstStyle/>
          <a:p>
            <a:pPr algn="l"/>
            <a:r>
              <a:rPr lang="en-GB" sz="1600" dirty="0">
                <a:solidFill>
                  <a:schemeClr val="bg2"/>
                </a:solidFill>
              </a:rPr>
              <a:t>Served by entertaining or informing content: </a:t>
            </a:r>
          </a:p>
        </p:txBody>
      </p:sp>
      <p:pic>
        <p:nvPicPr>
          <p:cNvPr id="1028" name="Picture 4" descr="Image result for youtube logo">
            <a:extLst>
              <a:ext uri="{FF2B5EF4-FFF2-40B4-BE49-F238E27FC236}">
                <a16:creationId xmlns:a16="http://schemas.microsoft.com/office/drawing/2014/main" id="{FDD391A5-6576-4D07-A8CE-12461893AB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41463" y="5166791"/>
            <a:ext cx="432860" cy="3048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D92164F-D0BF-4E50-8A4B-D22D00797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7166" y="441916"/>
            <a:ext cx="1052343" cy="1052343"/>
          </a:xfrm>
          <a:prstGeom prst="rect">
            <a:avLst/>
          </a:prstGeom>
        </p:spPr>
      </p:pic>
      <p:pic>
        <p:nvPicPr>
          <p:cNvPr id="11" name="Picture 10">
            <a:extLst>
              <a:ext uri="{FF2B5EF4-FFF2-40B4-BE49-F238E27FC236}">
                <a16:creationId xmlns:a16="http://schemas.microsoft.com/office/drawing/2014/main" id="{FA519636-FA26-4384-974C-EB177EFB5D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46710" y="437797"/>
            <a:ext cx="1104422" cy="1106189"/>
          </a:xfrm>
          <a:prstGeom prst="rect">
            <a:avLst/>
          </a:prstGeom>
        </p:spPr>
      </p:pic>
      <p:pic>
        <p:nvPicPr>
          <p:cNvPr id="14" name="Picture 13">
            <a:extLst>
              <a:ext uri="{FF2B5EF4-FFF2-40B4-BE49-F238E27FC236}">
                <a16:creationId xmlns:a16="http://schemas.microsoft.com/office/drawing/2014/main" id="{59C777A7-9D76-467D-AF02-22F2C60ECE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62020" y="423283"/>
            <a:ext cx="1128866" cy="1128866"/>
          </a:xfrm>
          <a:prstGeom prst="rect">
            <a:avLst/>
          </a:prstGeom>
        </p:spPr>
      </p:pic>
      <p:pic>
        <p:nvPicPr>
          <p:cNvPr id="33" name="Picture 4" descr="Image result for youtube logo">
            <a:extLst>
              <a:ext uri="{FF2B5EF4-FFF2-40B4-BE49-F238E27FC236}">
                <a16:creationId xmlns:a16="http://schemas.microsoft.com/office/drawing/2014/main" id="{307BA4A0-48A6-481D-905E-27F70BE9A2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26223" y="3992018"/>
            <a:ext cx="432860" cy="3048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A722D647-2562-4FA4-9A8C-91DE1FE5FFF7}"/>
              </a:ext>
            </a:extLst>
          </p:cNvPr>
          <p:cNvSpPr/>
          <p:nvPr/>
        </p:nvSpPr>
        <p:spPr>
          <a:xfrm>
            <a:off x="6573338" y="3358047"/>
            <a:ext cx="1474053" cy="926432"/>
          </a:xfrm>
          <a:prstGeom prst="rect">
            <a:avLst/>
          </a:prstGeom>
          <a:blipFill>
            <a:blip r:embed="rId9"/>
            <a:stretch>
              <a:fillRect l="-6028" r="-10798"/>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D5624687-A401-4342-8695-150766B61BC4}"/>
              </a:ext>
            </a:extLst>
          </p:cNvPr>
          <p:cNvSpPr/>
          <p:nvPr/>
        </p:nvSpPr>
        <p:spPr>
          <a:xfrm>
            <a:off x="8471023" y="3358047"/>
            <a:ext cx="1474053" cy="926432"/>
          </a:xfrm>
          <a:prstGeom prst="rect">
            <a:avLst/>
          </a:prstGeom>
          <a:blipFill>
            <a:blip r:embed="rId10"/>
            <a:stretch>
              <a:fillRect l="-6753" t="-1885" r="-28739" b="-6731"/>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63771645-1374-41E1-B961-C643CE17B574}"/>
              </a:ext>
            </a:extLst>
          </p:cNvPr>
          <p:cNvSpPr/>
          <p:nvPr/>
        </p:nvSpPr>
        <p:spPr>
          <a:xfrm>
            <a:off x="6569322" y="4545160"/>
            <a:ext cx="1474053" cy="926432"/>
          </a:xfrm>
          <a:prstGeom prst="rect">
            <a:avLst/>
          </a:prstGeom>
          <a:blipFill>
            <a:blip r:embed="rId11"/>
            <a:stretch>
              <a:fillRect l="-7713" t="-3490" r="-9779" b="-3847"/>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4682C5B4-AFDA-4874-A12A-27D2B2604108}"/>
              </a:ext>
            </a:extLst>
          </p:cNvPr>
          <p:cNvSpPr/>
          <p:nvPr/>
        </p:nvSpPr>
        <p:spPr>
          <a:xfrm>
            <a:off x="8467007" y="4545160"/>
            <a:ext cx="1474053" cy="926432"/>
          </a:xfrm>
          <a:prstGeom prst="rect">
            <a:avLst/>
          </a:prstGeom>
          <a:blipFill>
            <a:blip r:embed="rId12"/>
            <a:stretch>
              <a:fillRect l="-15212" t="-5833" r="-8927" b="-427"/>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 descr="Image result for facebook icon">
            <a:extLst>
              <a:ext uri="{FF2B5EF4-FFF2-40B4-BE49-F238E27FC236}">
                <a16:creationId xmlns:a16="http://schemas.microsoft.com/office/drawing/2014/main" id="{30542407-4820-4CC8-A962-92325592BCE7}"/>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736966" y="3956689"/>
            <a:ext cx="326206" cy="32620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Image result for facebook icon">
            <a:extLst>
              <a:ext uri="{FF2B5EF4-FFF2-40B4-BE49-F238E27FC236}">
                <a16:creationId xmlns:a16="http://schemas.microsoft.com/office/drawing/2014/main" id="{1D81B9CD-5427-44D9-9E38-AA51D7AF72A5}"/>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717169" y="5128185"/>
            <a:ext cx="326206" cy="32620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Image result for facebook icon">
            <a:extLst>
              <a:ext uri="{FF2B5EF4-FFF2-40B4-BE49-F238E27FC236}">
                <a16:creationId xmlns:a16="http://schemas.microsoft.com/office/drawing/2014/main" id="{D4B9670B-55E1-464E-BC4A-7A2D8461EE3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9614854" y="3956689"/>
            <a:ext cx="326206" cy="326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13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1677</TotalTime>
  <Words>4538</Words>
  <Application>Microsoft Office PowerPoint</Application>
  <PresentationFormat>Widescreen</PresentationFormat>
  <Paragraphs>329</Paragraphs>
  <Slides>32</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Century Gothic</vt:lpstr>
      <vt:lpstr>Thinkbox</vt:lpstr>
      <vt:lpstr>The Age of Television</vt:lpstr>
      <vt:lpstr>There are 8 need states which drive video viewing</vt:lpstr>
      <vt:lpstr>The need states</vt:lpstr>
      <vt:lpstr>Unwind  26% of viewing time</vt:lpstr>
      <vt:lpstr>Unwind  26% of viewing time</vt:lpstr>
      <vt:lpstr>Unwind  26% of viewing time</vt:lpstr>
      <vt:lpstr>Distract 18% of viewing time</vt:lpstr>
      <vt:lpstr>Distract 18% of viewing time</vt:lpstr>
      <vt:lpstr>Distract 18% of viewing time</vt:lpstr>
      <vt:lpstr>Comfort  16% of viewing time</vt:lpstr>
      <vt:lpstr>Comfort  16% of viewing time</vt:lpstr>
      <vt:lpstr>Comfort 16% of viewing time</vt:lpstr>
      <vt:lpstr>In Touch 12% of viewing time</vt:lpstr>
      <vt:lpstr>In Touch 12% of viewing time</vt:lpstr>
      <vt:lpstr>In Touch 12% of viewing time</vt:lpstr>
      <vt:lpstr>Experience  10% of viewing time</vt:lpstr>
      <vt:lpstr>Experience  10% of viewing time</vt:lpstr>
      <vt:lpstr>Experience  10% of viewing time</vt:lpstr>
      <vt:lpstr>Indulge 9% of viewing time</vt:lpstr>
      <vt:lpstr>Indulge 9% of viewing time</vt:lpstr>
      <vt:lpstr>Indulge 9% of viewing time</vt:lpstr>
      <vt:lpstr>Escape  7% of viewing time</vt:lpstr>
      <vt:lpstr>Escape  7% of viewing time</vt:lpstr>
      <vt:lpstr>Escape  7% of viewing time</vt:lpstr>
      <vt:lpstr>Do 2% of viewing time</vt:lpstr>
      <vt:lpstr>Do 2% of viewing time</vt:lpstr>
      <vt:lpstr>Do 2% of viewing time</vt:lpstr>
      <vt:lpstr>Device viewing &amp; life-stage</vt:lpstr>
      <vt:lpstr>Live TV viewing is driven by need to keep in touch and experience viewing with others</vt:lpstr>
      <vt:lpstr>The need to immerse ourselves in content to ‘escape’ drives on-demand viewing</vt:lpstr>
      <vt:lpstr>Viewing for practical tasks, or to distract ourselves, has high online video usage</vt:lpstr>
      <vt:lpstr>Almost a third of 16-24’s viewing is in the ‘distract’ need state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 drives largest short-term profit  at the highest efficiency</dc:title>
  <dc:creator>Oliver Robertson</dc:creator>
  <cp:lastModifiedBy>Nailah Uddin</cp:lastModifiedBy>
  <cp:revision>86</cp:revision>
  <dcterms:created xsi:type="dcterms:W3CDTF">2018-11-12T13:38:44Z</dcterms:created>
  <dcterms:modified xsi:type="dcterms:W3CDTF">2022-03-25T16:33:38Z</dcterms:modified>
</cp:coreProperties>
</file>