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4.xml" ContentType="application/vnd.openxmlformats-officedocument.them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5.xml" ContentType="application/vnd.openxmlformats-officedocument.them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6.xml" ContentType="application/vnd.openxmlformats-officedocument.them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7.xml" ContentType="application/vnd.openxmlformats-officedocument.theme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slideLayouts/slideLayout185.xml" ContentType="application/vnd.openxmlformats-officedocument.presentationml.slideLayout+xml"/>
  <Override PartName="/ppt/theme/theme8.xml" ContentType="application/vnd.openxmlformats-officedocument.theme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9.xml" ContentType="application/vnd.openxmlformats-officedocument.theme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slideLayouts/slideLayout189.xml" ContentType="application/vnd.openxmlformats-officedocument.presentationml.slideLayout+xml"/>
  <Override PartName="/ppt/theme/theme10.xml" ContentType="application/vnd.openxmlformats-officedocument.theme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slideLayouts/slideLayout190.xml" ContentType="application/vnd.openxmlformats-officedocument.presentationml.slideLayout+xml"/>
  <Override PartName="/ppt/theme/theme11.xml" ContentType="application/vnd.openxmlformats-officedocument.theme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slideLayouts/slideLayout19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5.xml" ContentType="application/vnd.openxmlformats-officedocument.presentationml.notesSlide+xml"/>
  <Override PartName="/ppt/tags/tag19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9.xml" ContentType="application/vnd.openxmlformats-officedocument.presentationml.notesSlide+xml"/>
  <Override PartName="/ppt/tags/tag19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2.xml" ContentType="application/vnd.openxmlformats-officedocument.presentationml.notesSl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3.xml" ContentType="application/vnd.openxmlformats-officedocument.presentationml.notesSl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theme/themeOverride2.xml" ContentType="application/vnd.openxmlformats-officedocument.themeOverride+xml"/>
  <Override PartName="/ppt/notesSlides/notesSlide24.xml" ContentType="application/vnd.openxmlformats-officedocument.presentationml.notesSlid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3.xml" ContentType="application/vnd.openxmlformats-officedocument.themeOverride+xml"/>
  <Override PartName="/ppt/notesSlides/notesSlide25.xml" ContentType="application/vnd.openxmlformats-officedocument.presentationml.notesSlid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8.xml" ContentType="application/vnd.openxmlformats-officedocument.presentationml.notesSlid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9.xml" ContentType="application/vnd.openxmlformats-officedocument.presentationml.notesSlide+xml"/>
  <Override PartName="/ppt/tags/tag198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38.xml" ContentType="application/vnd.openxmlformats-officedocument.presentationml.notesSlid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2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45.xml" ContentType="application/vnd.openxmlformats-officedocument.presentationml.notesSlide+xml"/>
  <Override PartName="/ppt/charts/chart2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4.xml" ContentType="application/vnd.openxmlformats-officedocument.themeOverr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26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48.xml" ContentType="application/vnd.openxmlformats-officedocument.presentationml.notesSlide+xml"/>
  <Override PartName="/ppt/tags/tag19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23" r:id="rId1"/>
    <p:sldMasterId id="2147483689" r:id="rId2"/>
    <p:sldMasterId id="2147483720" r:id="rId3"/>
    <p:sldMasterId id="2147483750" r:id="rId4"/>
    <p:sldMasterId id="2147483752" r:id="rId5"/>
    <p:sldMasterId id="2147483754" r:id="rId6"/>
    <p:sldMasterId id="2147483756" r:id="rId7"/>
    <p:sldMasterId id="2147484319" r:id="rId8"/>
    <p:sldMasterId id="2147484320" r:id="rId9"/>
    <p:sldMasterId id="2147484321" r:id="rId10"/>
    <p:sldMasterId id="2147484206" r:id="rId11"/>
    <p:sldMasterId id="2147484313" r:id="rId12"/>
  </p:sldMasterIdLst>
  <p:notesMasterIdLst>
    <p:notesMasterId r:id="rId73"/>
  </p:notesMasterIdLst>
  <p:sldIdLst>
    <p:sldId id="3161" r:id="rId13"/>
    <p:sldId id="258" r:id="rId14"/>
    <p:sldId id="3198" r:id="rId15"/>
    <p:sldId id="3199" r:id="rId16"/>
    <p:sldId id="3200" r:id="rId17"/>
    <p:sldId id="3201" r:id="rId18"/>
    <p:sldId id="3202" r:id="rId19"/>
    <p:sldId id="3203" r:id="rId20"/>
    <p:sldId id="3204" r:id="rId21"/>
    <p:sldId id="3162" r:id="rId22"/>
    <p:sldId id="3205" r:id="rId23"/>
    <p:sldId id="3206" r:id="rId24"/>
    <p:sldId id="3207" r:id="rId25"/>
    <p:sldId id="3208" r:id="rId26"/>
    <p:sldId id="3209" r:id="rId27"/>
    <p:sldId id="3210" r:id="rId28"/>
    <p:sldId id="3211" r:id="rId29"/>
    <p:sldId id="3212" r:id="rId30"/>
    <p:sldId id="3213" r:id="rId31"/>
    <p:sldId id="3215" r:id="rId32"/>
    <p:sldId id="3216" r:id="rId33"/>
    <p:sldId id="3217" r:id="rId34"/>
    <p:sldId id="3218" r:id="rId35"/>
    <p:sldId id="3219" r:id="rId36"/>
    <p:sldId id="3221" r:id="rId37"/>
    <p:sldId id="3222" r:id="rId38"/>
    <p:sldId id="3223" r:id="rId39"/>
    <p:sldId id="3224" r:id="rId40"/>
    <p:sldId id="3225" r:id="rId41"/>
    <p:sldId id="3226" r:id="rId42"/>
    <p:sldId id="3227" r:id="rId43"/>
    <p:sldId id="3229" r:id="rId44"/>
    <p:sldId id="3230" r:id="rId45"/>
    <p:sldId id="3231" r:id="rId46"/>
    <p:sldId id="3232" r:id="rId47"/>
    <p:sldId id="3234" r:id="rId48"/>
    <p:sldId id="3235" r:id="rId49"/>
    <p:sldId id="3237" r:id="rId50"/>
    <p:sldId id="3238" r:id="rId51"/>
    <p:sldId id="3239" r:id="rId52"/>
    <p:sldId id="3240" r:id="rId53"/>
    <p:sldId id="3241" r:id="rId54"/>
    <p:sldId id="3242" r:id="rId55"/>
    <p:sldId id="3243" r:id="rId56"/>
    <p:sldId id="3244" r:id="rId57"/>
    <p:sldId id="3245" r:id="rId58"/>
    <p:sldId id="3246" r:id="rId59"/>
    <p:sldId id="3247" r:id="rId60"/>
    <p:sldId id="3248" r:id="rId61"/>
    <p:sldId id="3249" r:id="rId62"/>
    <p:sldId id="3250" r:id="rId63"/>
    <p:sldId id="3251" r:id="rId64"/>
    <p:sldId id="3252" r:id="rId65"/>
    <p:sldId id="3254" r:id="rId66"/>
    <p:sldId id="3255" r:id="rId67"/>
    <p:sldId id="3256" r:id="rId68"/>
    <p:sldId id="3257" r:id="rId69"/>
    <p:sldId id="3259" r:id="rId70"/>
    <p:sldId id="3260" r:id="rId71"/>
    <p:sldId id="3164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08D40E9-20CB-40FC-B591-2F4AB4251B6C}">
          <p14:sldIdLst>
            <p14:sldId id="3161"/>
            <p14:sldId id="258"/>
            <p14:sldId id="3198"/>
            <p14:sldId id="3199"/>
            <p14:sldId id="3200"/>
            <p14:sldId id="3201"/>
            <p14:sldId id="3202"/>
            <p14:sldId id="3203"/>
            <p14:sldId id="3204"/>
            <p14:sldId id="3162"/>
            <p14:sldId id="3205"/>
            <p14:sldId id="3206"/>
            <p14:sldId id="3207"/>
            <p14:sldId id="3208"/>
            <p14:sldId id="3209"/>
            <p14:sldId id="3210"/>
            <p14:sldId id="3211"/>
            <p14:sldId id="3212"/>
            <p14:sldId id="3213"/>
            <p14:sldId id="3215"/>
            <p14:sldId id="3216"/>
            <p14:sldId id="3217"/>
            <p14:sldId id="3218"/>
            <p14:sldId id="3219"/>
            <p14:sldId id="3221"/>
            <p14:sldId id="3222"/>
            <p14:sldId id="3223"/>
            <p14:sldId id="3224"/>
            <p14:sldId id="3225"/>
            <p14:sldId id="3226"/>
            <p14:sldId id="3227"/>
            <p14:sldId id="3229"/>
            <p14:sldId id="3230"/>
            <p14:sldId id="3231"/>
            <p14:sldId id="3232"/>
            <p14:sldId id="3234"/>
            <p14:sldId id="3235"/>
            <p14:sldId id="3237"/>
            <p14:sldId id="3238"/>
            <p14:sldId id="3239"/>
            <p14:sldId id="3240"/>
            <p14:sldId id="3241"/>
            <p14:sldId id="3242"/>
            <p14:sldId id="3243"/>
            <p14:sldId id="3244"/>
            <p14:sldId id="3245"/>
            <p14:sldId id="3246"/>
            <p14:sldId id="3247"/>
            <p14:sldId id="3248"/>
            <p14:sldId id="3249"/>
            <p14:sldId id="3250"/>
            <p14:sldId id="3251"/>
            <p14:sldId id="3252"/>
            <p14:sldId id="3254"/>
            <p14:sldId id="3255"/>
            <p14:sldId id="3256"/>
            <p14:sldId id="3257"/>
            <p14:sldId id="3259"/>
            <p14:sldId id="3260"/>
            <p14:sldId id="31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54146" autoAdjust="0"/>
  </p:normalViewPr>
  <p:slideViewPr>
    <p:cSldViewPr snapToGrid="0">
      <p:cViewPr varScale="1">
        <p:scale>
          <a:sx n="60" d="100"/>
          <a:sy n="60" d="100"/>
        </p:scale>
        <p:origin x="19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../embeddings/oleObject2.bin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Microsoft_Excel_Worksheet16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microsoft.com/office/2011/relationships/chartColorStyle" Target="colors6.xml"/><Relationship Id="rId1" Type="http://schemas.microsoft.com/office/2011/relationships/chartStyle" Target="style6.xml"/><Relationship Id="rId6" Type="http://schemas.openxmlformats.org/officeDocument/2006/relationships/image" Target="../media/image22.png"/><Relationship Id="rId11" Type="http://schemas.openxmlformats.org/officeDocument/2006/relationships/oleObject" Target="NULL" TargetMode="External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charts/_rels/char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microsoft.com/office/2011/relationships/chartColorStyle" Target="colors7.xml"/><Relationship Id="rId1" Type="http://schemas.microsoft.com/office/2011/relationships/chartStyle" Target="style7.xml"/><Relationship Id="rId6" Type="http://schemas.openxmlformats.org/officeDocument/2006/relationships/image" Target="../media/image30.png"/><Relationship Id="rId11" Type="http://schemas.openxmlformats.org/officeDocument/2006/relationships/oleObject" Target="NULL" TargetMode="External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777050877824415E-2"/>
          <c:y val="0.13128071619418061"/>
          <c:w val="0.60805695577737995"/>
          <c:h val="0.7830277031843829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Viewing time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52-4F72-B030-790358316010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52-4F72-B030-79035831601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A952-4F72-B030-79035831601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A952-4F72-B030-7903583160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BVOD</c:v>
                </c:pt>
                <c:pt idx="1">
                  <c:v>Playback</c:v>
                </c:pt>
                <c:pt idx="2">
                  <c:v>Live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17.2</c:v>
                </c:pt>
                <c:pt idx="1">
                  <c:v>17.399999999999999</c:v>
                </c:pt>
                <c:pt idx="2">
                  <c:v>126.1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52-4F72-B030-7903583160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820339833449432"/>
          <c:y val="0.40677182175309962"/>
          <c:w val="0.23279637749098869"/>
          <c:h val="0.208091569762489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866375659132226E-2"/>
          <c:y val="0.13088096720404849"/>
          <c:w val="0.74874074942385294"/>
          <c:h val="0.70641648637923016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Sheet1!$A$14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Sheet1!$B$13:$E$13</c:f>
              <c:strCache>
                <c:ptCount val="4"/>
                <c:pt idx="0">
                  <c:v>Confidence</c:v>
                </c:pt>
                <c:pt idx="1">
                  <c:v>Financial strength</c:v>
                </c:pt>
                <c:pt idx="2">
                  <c:v>Quality</c:v>
                </c:pt>
                <c:pt idx="3">
                  <c:v>Fitness signal</c:v>
                </c:pt>
              </c:strCache>
            </c:strRef>
          </c:cat>
          <c:val>
            <c:numRef>
              <c:f>Sheet1!$B$14:$E$14</c:f>
              <c:numCache>
                <c:formatCode>0%</c:formatCode>
                <c:ptCount val="4"/>
                <c:pt idx="0">
                  <c:v>0.58143606972539996</c:v>
                </c:pt>
                <c:pt idx="1">
                  <c:v>0.49698240439659996</c:v>
                </c:pt>
                <c:pt idx="2">
                  <c:v>0.43190438034560003</c:v>
                </c:pt>
                <c:pt idx="3">
                  <c:v>0.50344095148919998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6C-43EB-AA8C-79C8FEBB5055}"/>
            </c:ext>
          </c:extLst>
        </c:ser>
        <c:ser>
          <c:idx val="3"/>
          <c:order val="1"/>
          <c:tx>
            <c:strRef>
              <c:f>Sheet1!$A$15</c:f>
              <c:strCache>
                <c:ptCount val="1"/>
                <c:pt idx="0">
                  <c:v>Newspapers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Sheet1!$B$13:$E$13</c:f>
              <c:strCache>
                <c:ptCount val="4"/>
                <c:pt idx="0">
                  <c:v>Confidence</c:v>
                </c:pt>
                <c:pt idx="1">
                  <c:v>Financial strength</c:v>
                </c:pt>
                <c:pt idx="2">
                  <c:v>Quality</c:v>
                </c:pt>
                <c:pt idx="3">
                  <c:v>Fitness signal</c:v>
                </c:pt>
              </c:strCache>
            </c:strRef>
          </c:cat>
          <c:val>
            <c:numRef>
              <c:f>Sheet1!$B$15:$E$15</c:f>
              <c:numCache>
                <c:formatCode>0%</c:formatCode>
                <c:ptCount val="4"/>
                <c:pt idx="0">
                  <c:v>0.49474878852869997</c:v>
                </c:pt>
                <c:pt idx="1">
                  <c:v>0.32280024594079998</c:v>
                </c:pt>
                <c:pt idx="2">
                  <c:v>0.34156243083420001</c:v>
                </c:pt>
                <c:pt idx="3">
                  <c:v>0.38637048843456667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C4D-4C33-8AB0-CC12BC6F6206}"/>
            </c:ext>
          </c:extLst>
        </c:ser>
        <c:ser>
          <c:idx val="0"/>
          <c:order val="2"/>
          <c:tx>
            <c:strRef>
              <c:f>Sheet1!$A$16</c:f>
              <c:strCache>
                <c:ptCount val="1"/>
                <c:pt idx="0">
                  <c:v>Magazines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Sheet1!$B$13:$E$13</c:f>
              <c:strCache>
                <c:ptCount val="4"/>
                <c:pt idx="0">
                  <c:v>Confidence</c:v>
                </c:pt>
                <c:pt idx="1">
                  <c:v>Financial strength</c:v>
                </c:pt>
                <c:pt idx="2">
                  <c:v>Quality</c:v>
                </c:pt>
                <c:pt idx="3">
                  <c:v>Fitness signal</c:v>
                </c:pt>
              </c:strCache>
            </c:strRef>
          </c:cat>
          <c:val>
            <c:numRef>
              <c:f>Sheet1!$B$16:$E$16</c:f>
              <c:numCache>
                <c:formatCode>0%</c:formatCode>
                <c:ptCount val="4"/>
                <c:pt idx="0">
                  <c:v>0.44635110006340001</c:v>
                </c:pt>
                <c:pt idx="1">
                  <c:v>0.31970236860869999</c:v>
                </c:pt>
                <c:pt idx="2">
                  <c:v>0.37539639792609997</c:v>
                </c:pt>
                <c:pt idx="3">
                  <c:v>0.38048328886606669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6C-43EB-AA8C-79C8FEBB5055}"/>
            </c:ext>
          </c:extLst>
        </c:ser>
        <c:ser>
          <c:idx val="1"/>
          <c:order val="3"/>
          <c:tx>
            <c:strRef>
              <c:f>Sheet1!$A$17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Sheet1!$B$13:$E$13</c:f>
              <c:strCache>
                <c:ptCount val="4"/>
                <c:pt idx="0">
                  <c:v>Confidence</c:v>
                </c:pt>
                <c:pt idx="1">
                  <c:v>Financial strength</c:v>
                </c:pt>
                <c:pt idx="2">
                  <c:v>Quality</c:v>
                </c:pt>
                <c:pt idx="3">
                  <c:v>Fitness signal</c:v>
                </c:pt>
              </c:strCache>
            </c:strRef>
          </c:cat>
          <c:val>
            <c:numRef>
              <c:f>Sheet1!$B$17:$E$17</c:f>
              <c:numCache>
                <c:formatCode>0%</c:formatCode>
                <c:ptCount val="4"/>
                <c:pt idx="0">
                  <c:v>0.48715475018990001</c:v>
                </c:pt>
                <c:pt idx="1">
                  <c:v>0.32320850079149999</c:v>
                </c:pt>
                <c:pt idx="2">
                  <c:v>0.37044108504699996</c:v>
                </c:pt>
                <c:pt idx="3">
                  <c:v>0.3936014453428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6C-43EB-AA8C-79C8FEBB5055}"/>
            </c:ext>
          </c:extLst>
        </c:ser>
        <c:ser>
          <c:idx val="4"/>
          <c:order val="4"/>
          <c:tx>
            <c:strRef>
              <c:f>Sheet1!$A$18</c:f>
              <c:strCache>
                <c:ptCount val="1"/>
                <c:pt idx="0">
                  <c:v>Social media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Sheet1!$B$13:$E$13</c:f>
              <c:strCache>
                <c:ptCount val="4"/>
                <c:pt idx="0">
                  <c:v>Confidence</c:v>
                </c:pt>
                <c:pt idx="1">
                  <c:v>Financial strength</c:v>
                </c:pt>
                <c:pt idx="2">
                  <c:v>Quality</c:v>
                </c:pt>
                <c:pt idx="3">
                  <c:v>Fitness signal</c:v>
                </c:pt>
              </c:strCache>
            </c:strRef>
          </c:cat>
          <c:val>
            <c:numRef>
              <c:f>Sheet1!$B$18:$E$18</c:f>
              <c:numCache>
                <c:formatCode>0%</c:formatCode>
                <c:ptCount val="4"/>
                <c:pt idx="0">
                  <c:v>0.40244620471609999</c:v>
                </c:pt>
                <c:pt idx="1">
                  <c:v>0.2117023112361</c:v>
                </c:pt>
                <c:pt idx="2">
                  <c:v>0.1918938950188</c:v>
                </c:pt>
                <c:pt idx="3">
                  <c:v>0.26868080365700003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C7-4E3D-9B3A-891F2D8690C8}"/>
            </c:ext>
          </c:extLst>
        </c:ser>
        <c:ser>
          <c:idx val="5"/>
          <c:order val="5"/>
          <c:tx>
            <c:strRef>
              <c:f>Sheet1!$A$19</c:f>
              <c:strCache>
                <c:ptCount val="1"/>
                <c:pt idx="0">
                  <c:v>Video sharing sites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Sheet1!$B$13:$E$13</c:f>
              <c:strCache>
                <c:ptCount val="4"/>
                <c:pt idx="0">
                  <c:v>Confidence</c:v>
                </c:pt>
                <c:pt idx="1">
                  <c:v>Financial strength</c:v>
                </c:pt>
                <c:pt idx="2">
                  <c:v>Quality</c:v>
                </c:pt>
                <c:pt idx="3">
                  <c:v>Fitness signal</c:v>
                </c:pt>
              </c:strCache>
            </c:strRef>
          </c:cat>
          <c:val>
            <c:numRef>
              <c:f>Sheet1!$B$19:$E$19</c:f>
              <c:numCache>
                <c:formatCode>0%</c:formatCode>
                <c:ptCount val="4"/>
                <c:pt idx="0">
                  <c:v>0.42282252038350004</c:v>
                </c:pt>
                <c:pt idx="1">
                  <c:v>0.20273925078249999</c:v>
                </c:pt>
                <c:pt idx="2">
                  <c:v>0.21931820335579999</c:v>
                </c:pt>
                <c:pt idx="3">
                  <c:v>0.28162665817393334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C7-4E3D-9B3A-891F2D8690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1027176"/>
        <c:axId val="251024880"/>
      </c:barChart>
      <c:catAx>
        <c:axId val="251027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024880"/>
        <c:crosses val="autoZero"/>
        <c:auto val="1"/>
        <c:lblAlgn val="ctr"/>
        <c:lblOffset val="100"/>
        <c:noMultiLvlLbl val="0"/>
      </c:catAx>
      <c:valAx>
        <c:axId val="25102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027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03687782103293"/>
          <c:y val="0.33374356528698323"/>
          <c:w val="0.14027403498662191"/>
          <c:h val="0.358855930242777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223728830822463E-2"/>
          <c:y val="3.8007544138949842E-2"/>
          <c:w val="0.88907199098168888"/>
          <c:h val="0.873866688795048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CPM US$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China</c:v>
                </c:pt>
                <c:pt idx="1">
                  <c:v>UK</c:v>
                </c:pt>
                <c:pt idx="2">
                  <c:v>Global </c:v>
                </c:pt>
                <c:pt idx="3">
                  <c:v>Australia</c:v>
                </c:pt>
                <c:pt idx="4">
                  <c:v>US</c:v>
                </c:pt>
              </c:strCache>
            </c:strRef>
          </c:cat>
          <c:val>
            <c:numRef>
              <c:f>Sheet1!$B$2:$B$6</c:f>
              <c:numCache>
                <c:formatCode>_-[$$-409]* #,##0.00_ ;_-[$$-409]* \-#,##0.00\ ;_-[$$-409]* "-"??_ ;_-@_ </c:formatCode>
                <c:ptCount val="5"/>
                <c:pt idx="0">
                  <c:v>3.09</c:v>
                </c:pt>
                <c:pt idx="1">
                  <c:v>10.56</c:v>
                </c:pt>
                <c:pt idx="2">
                  <c:v>20.010000000000002</c:v>
                </c:pt>
                <c:pt idx="3">
                  <c:v>34.69</c:v>
                </c:pt>
                <c:pt idx="4">
                  <c:v>73.14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75-4974-8E42-E3A166661E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97514592"/>
        <c:axId val="1597505856"/>
      </c:barChart>
      <c:catAx>
        <c:axId val="159751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7505856"/>
        <c:crosses val="autoZero"/>
        <c:auto val="1"/>
        <c:lblAlgn val="ctr"/>
        <c:lblOffset val="100"/>
        <c:noMultiLvlLbl val="0"/>
      </c:catAx>
      <c:valAx>
        <c:axId val="15975058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TV Media Cost CPM (US$)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-[$$-409]* #,##0.00_ ;_-[$$-409]* \-#,##0.00\ ;_-[$$-409]* &quot;-&quot;??_ ;_-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7514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Search volume for 'Jane Plan'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Sheet1!$A$2:$A$131</c:f>
              <c:numCache>
                <c:formatCode>m/d/yyyy</c:formatCode>
                <c:ptCount val="130"/>
                <c:pt idx="0">
                  <c:v>43835</c:v>
                </c:pt>
                <c:pt idx="1">
                  <c:v>43842</c:v>
                </c:pt>
                <c:pt idx="2">
                  <c:v>43849</c:v>
                </c:pt>
                <c:pt idx="3">
                  <c:v>43856</c:v>
                </c:pt>
                <c:pt idx="4">
                  <c:v>43863</c:v>
                </c:pt>
                <c:pt idx="5">
                  <c:v>43870</c:v>
                </c:pt>
                <c:pt idx="6">
                  <c:v>43877</c:v>
                </c:pt>
                <c:pt idx="7">
                  <c:v>43884</c:v>
                </c:pt>
                <c:pt idx="8">
                  <c:v>43891</c:v>
                </c:pt>
                <c:pt idx="9">
                  <c:v>43898</c:v>
                </c:pt>
                <c:pt idx="10">
                  <c:v>43905</c:v>
                </c:pt>
                <c:pt idx="11">
                  <c:v>43912</c:v>
                </c:pt>
                <c:pt idx="12">
                  <c:v>43919</c:v>
                </c:pt>
                <c:pt idx="13">
                  <c:v>43926</c:v>
                </c:pt>
                <c:pt idx="14">
                  <c:v>43933</c:v>
                </c:pt>
                <c:pt idx="15">
                  <c:v>43940</c:v>
                </c:pt>
                <c:pt idx="16">
                  <c:v>43947</c:v>
                </c:pt>
                <c:pt idx="17">
                  <c:v>43954</c:v>
                </c:pt>
                <c:pt idx="18">
                  <c:v>43961</c:v>
                </c:pt>
                <c:pt idx="19">
                  <c:v>43968</c:v>
                </c:pt>
                <c:pt idx="20">
                  <c:v>43975</c:v>
                </c:pt>
                <c:pt idx="21">
                  <c:v>43982</c:v>
                </c:pt>
                <c:pt idx="22">
                  <c:v>43989</c:v>
                </c:pt>
                <c:pt idx="23">
                  <c:v>43996</c:v>
                </c:pt>
                <c:pt idx="24">
                  <c:v>44003</c:v>
                </c:pt>
                <c:pt idx="25">
                  <c:v>44010</c:v>
                </c:pt>
                <c:pt idx="26">
                  <c:v>44017</c:v>
                </c:pt>
                <c:pt idx="27">
                  <c:v>44024</c:v>
                </c:pt>
                <c:pt idx="28">
                  <c:v>44031</c:v>
                </c:pt>
                <c:pt idx="29">
                  <c:v>44038</c:v>
                </c:pt>
                <c:pt idx="30">
                  <c:v>44045</c:v>
                </c:pt>
                <c:pt idx="31">
                  <c:v>44052</c:v>
                </c:pt>
                <c:pt idx="32">
                  <c:v>44059</c:v>
                </c:pt>
                <c:pt idx="33">
                  <c:v>44066</c:v>
                </c:pt>
                <c:pt idx="34">
                  <c:v>44073</c:v>
                </c:pt>
                <c:pt idx="35">
                  <c:v>44080</c:v>
                </c:pt>
                <c:pt idx="36">
                  <c:v>44087</c:v>
                </c:pt>
                <c:pt idx="37">
                  <c:v>44094</c:v>
                </c:pt>
                <c:pt idx="38">
                  <c:v>44101</c:v>
                </c:pt>
                <c:pt idx="39">
                  <c:v>44108</c:v>
                </c:pt>
                <c:pt idx="40">
                  <c:v>44115</c:v>
                </c:pt>
                <c:pt idx="41">
                  <c:v>44122</c:v>
                </c:pt>
                <c:pt idx="42">
                  <c:v>44129</c:v>
                </c:pt>
                <c:pt idx="43">
                  <c:v>44136</c:v>
                </c:pt>
                <c:pt idx="44">
                  <c:v>44143</c:v>
                </c:pt>
                <c:pt idx="45">
                  <c:v>44150</c:v>
                </c:pt>
                <c:pt idx="46">
                  <c:v>44157</c:v>
                </c:pt>
                <c:pt idx="47">
                  <c:v>44164</c:v>
                </c:pt>
                <c:pt idx="48">
                  <c:v>44171</c:v>
                </c:pt>
                <c:pt idx="49">
                  <c:v>44178</c:v>
                </c:pt>
                <c:pt idx="50">
                  <c:v>44185</c:v>
                </c:pt>
                <c:pt idx="51">
                  <c:v>44192</c:v>
                </c:pt>
                <c:pt idx="52">
                  <c:v>44199</c:v>
                </c:pt>
                <c:pt idx="53">
                  <c:v>44206</c:v>
                </c:pt>
                <c:pt idx="54">
                  <c:v>44213</c:v>
                </c:pt>
                <c:pt idx="55">
                  <c:v>44220</c:v>
                </c:pt>
                <c:pt idx="56">
                  <c:v>44227</c:v>
                </c:pt>
                <c:pt idx="57">
                  <c:v>44234</c:v>
                </c:pt>
                <c:pt idx="58">
                  <c:v>44241</c:v>
                </c:pt>
                <c:pt idx="59">
                  <c:v>44248</c:v>
                </c:pt>
                <c:pt idx="60">
                  <c:v>44255</c:v>
                </c:pt>
                <c:pt idx="61">
                  <c:v>44262</c:v>
                </c:pt>
                <c:pt idx="62">
                  <c:v>44269</c:v>
                </c:pt>
                <c:pt idx="63">
                  <c:v>44276</c:v>
                </c:pt>
                <c:pt idx="64">
                  <c:v>44283</c:v>
                </c:pt>
                <c:pt idx="65">
                  <c:v>44290</c:v>
                </c:pt>
                <c:pt idx="66">
                  <c:v>44297</c:v>
                </c:pt>
                <c:pt idx="67">
                  <c:v>44304</c:v>
                </c:pt>
                <c:pt idx="68">
                  <c:v>44311</c:v>
                </c:pt>
                <c:pt idx="69">
                  <c:v>44318</c:v>
                </c:pt>
                <c:pt idx="70">
                  <c:v>44325</c:v>
                </c:pt>
                <c:pt idx="71">
                  <c:v>44332</c:v>
                </c:pt>
                <c:pt idx="72">
                  <c:v>44339</c:v>
                </c:pt>
                <c:pt idx="73">
                  <c:v>44346</c:v>
                </c:pt>
                <c:pt idx="74">
                  <c:v>44353</c:v>
                </c:pt>
                <c:pt idx="75">
                  <c:v>44360</c:v>
                </c:pt>
                <c:pt idx="76">
                  <c:v>44367</c:v>
                </c:pt>
                <c:pt idx="77">
                  <c:v>44374</c:v>
                </c:pt>
                <c:pt idx="78">
                  <c:v>44381</c:v>
                </c:pt>
                <c:pt idx="79">
                  <c:v>44388</c:v>
                </c:pt>
                <c:pt idx="80">
                  <c:v>44395</c:v>
                </c:pt>
                <c:pt idx="81">
                  <c:v>44402</c:v>
                </c:pt>
                <c:pt idx="82">
                  <c:v>44409</c:v>
                </c:pt>
                <c:pt idx="83">
                  <c:v>44416</c:v>
                </c:pt>
                <c:pt idx="84">
                  <c:v>44423</c:v>
                </c:pt>
                <c:pt idx="85">
                  <c:v>44430</c:v>
                </c:pt>
                <c:pt idx="86">
                  <c:v>44437</c:v>
                </c:pt>
                <c:pt idx="87">
                  <c:v>44444</c:v>
                </c:pt>
                <c:pt idx="88">
                  <c:v>44451</c:v>
                </c:pt>
                <c:pt idx="89">
                  <c:v>44458</c:v>
                </c:pt>
                <c:pt idx="90">
                  <c:v>44465</c:v>
                </c:pt>
                <c:pt idx="91">
                  <c:v>44472</c:v>
                </c:pt>
                <c:pt idx="92">
                  <c:v>44479</c:v>
                </c:pt>
                <c:pt idx="93">
                  <c:v>44486</c:v>
                </c:pt>
                <c:pt idx="94">
                  <c:v>44493</c:v>
                </c:pt>
                <c:pt idx="95">
                  <c:v>44500</c:v>
                </c:pt>
                <c:pt idx="96">
                  <c:v>44507</c:v>
                </c:pt>
                <c:pt idx="97">
                  <c:v>44514</c:v>
                </c:pt>
                <c:pt idx="98">
                  <c:v>44521</c:v>
                </c:pt>
                <c:pt idx="99">
                  <c:v>44528</c:v>
                </c:pt>
                <c:pt idx="100">
                  <c:v>44535</c:v>
                </c:pt>
                <c:pt idx="101">
                  <c:v>44542</c:v>
                </c:pt>
                <c:pt idx="102">
                  <c:v>44549</c:v>
                </c:pt>
                <c:pt idx="103">
                  <c:v>44556</c:v>
                </c:pt>
                <c:pt idx="104">
                  <c:v>44563</c:v>
                </c:pt>
                <c:pt idx="105">
                  <c:v>44570</c:v>
                </c:pt>
                <c:pt idx="106">
                  <c:v>44577</c:v>
                </c:pt>
                <c:pt idx="107">
                  <c:v>44584</c:v>
                </c:pt>
                <c:pt idx="108">
                  <c:v>44591</c:v>
                </c:pt>
                <c:pt idx="109">
                  <c:v>44598</c:v>
                </c:pt>
                <c:pt idx="110">
                  <c:v>44605</c:v>
                </c:pt>
                <c:pt idx="111">
                  <c:v>44612</c:v>
                </c:pt>
                <c:pt idx="112">
                  <c:v>44619</c:v>
                </c:pt>
                <c:pt idx="113">
                  <c:v>44626</c:v>
                </c:pt>
                <c:pt idx="114">
                  <c:v>44633</c:v>
                </c:pt>
                <c:pt idx="115">
                  <c:v>44640</c:v>
                </c:pt>
                <c:pt idx="116">
                  <c:v>44647</c:v>
                </c:pt>
                <c:pt idx="117">
                  <c:v>44654</c:v>
                </c:pt>
                <c:pt idx="118">
                  <c:v>44661</c:v>
                </c:pt>
                <c:pt idx="119">
                  <c:v>44668</c:v>
                </c:pt>
                <c:pt idx="120">
                  <c:v>44675</c:v>
                </c:pt>
                <c:pt idx="121">
                  <c:v>44682</c:v>
                </c:pt>
                <c:pt idx="122">
                  <c:v>44689</c:v>
                </c:pt>
                <c:pt idx="123">
                  <c:v>44696</c:v>
                </c:pt>
                <c:pt idx="124">
                  <c:v>44703</c:v>
                </c:pt>
                <c:pt idx="125">
                  <c:v>44710</c:v>
                </c:pt>
                <c:pt idx="126">
                  <c:v>44717</c:v>
                </c:pt>
                <c:pt idx="127">
                  <c:v>44724</c:v>
                </c:pt>
                <c:pt idx="128">
                  <c:v>44731</c:v>
                </c:pt>
                <c:pt idx="129">
                  <c:v>44738</c:v>
                </c:pt>
              </c:numCache>
            </c:numRef>
          </c:cat>
          <c:val>
            <c:numRef>
              <c:f>Sheet1!$B$2:$B$131</c:f>
              <c:numCache>
                <c:formatCode>General</c:formatCode>
                <c:ptCount val="130"/>
                <c:pt idx="0">
                  <c:v>61</c:v>
                </c:pt>
                <c:pt idx="1">
                  <c:v>38</c:v>
                </c:pt>
                <c:pt idx="2">
                  <c:v>42</c:v>
                </c:pt>
                <c:pt idx="3">
                  <c:v>41</c:v>
                </c:pt>
                <c:pt idx="4">
                  <c:v>25</c:v>
                </c:pt>
                <c:pt idx="5">
                  <c:v>27</c:v>
                </c:pt>
                <c:pt idx="6">
                  <c:v>16</c:v>
                </c:pt>
                <c:pt idx="7">
                  <c:v>23</c:v>
                </c:pt>
                <c:pt idx="8">
                  <c:v>8</c:v>
                </c:pt>
                <c:pt idx="9">
                  <c:v>17</c:v>
                </c:pt>
                <c:pt idx="10">
                  <c:v>11</c:v>
                </c:pt>
                <c:pt idx="11">
                  <c:v>22</c:v>
                </c:pt>
                <c:pt idx="12">
                  <c:v>27</c:v>
                </c:pt>
                <c:pt idx="13">
                  <c:v>18</c:v>
                </c:pt>
                <c:pt idx="14">
                  <c:v>26</c:v>
                </c:pt>
                <c:pt idx="15">
                  <c:v>17</c:v>
                </c:pt>
                <c:pt idx="16">
                  <c:v>23</c:v>
                </c:pt>
                <c:pt idx="17">
                  <c:v>25</c:v>
                </c:pt>
                <c:pt idx="18">
                  <c:v>21</c:v>
                </c:pt>
                <c:pt idx="19">
                  <c:v>30</c:v>
                </c:pt>
                <c:pt idx="20">
                  <c:v>32</c:v>
                </c:pt>
                <c:pt idx="21">
                  <c:v>20</c:v>
                </c:pt>
                <c:pt idx="22">
                  <c:v>25</c:v>
                </c:pt>
                <c:pt idx="23">
                  <c:v>39</c:v>
                </c:pt>
                <c:pt idx="24">
                  <c:v>46</c:v>
                </c:pt>
                <c:pt idx="25">
                  <c:v>47</c:v>
                </c:pt>
                <c:pt idx="26">
                  <c:v>37</c:v>
                </c:pt>
                <c:pt idx="27">
                  <c:v>28</c:v>
                </c:pt>
                <c:pt idx="28">
                  <c:v>22</c:v>
                </c:pt>
                <c:pt idx="29">
                  <c:v>35</c:v>
                </c:pt>
                <c:pt idx="30">
                  <c:v>26</c:v>
                </c:pt>
                <c:pt idx="31">
                  <c:v>19</c:v>
                </c:pt>
                <c:pt idx="32">
                  <c:v>34</c:v>
                </c:pt>
                <c:pt idx="33">
                  <c:v>34</c:v>
                </c:pt>
                <c:pt idx="34">
                  <c:v>20</c:v>
                </c:pt>
                <c:pt idx="35">
                  <c:v>20</c:v>
                </c:pt>
                <c:pt idx="36">
                  <c:v>29</c:v>
                </c:pt>
                <c:pt idx="37">
                  <c:v>25</c:v>
                </c:pt>
                <c:pt idx="38">
                  <c:v>31</c:v>
                </c:pt>
                <c:pt idx="39">
                  <c:v>16</c:v>
                </c:pt>
                <c:pt idx="40">
                  <c:v>22</c:v>
                </c:pt>
                <c:pt idx="41">
                  <c:v>27</c:v>
                </c:pt>
                <c:pt idx="42">
                  <c:v>21</c:v>
                </c:pt>
                <c:pt idx="43">
                  <c:v>13</c:v>
                </c:pt>
                <c:pt idx="44">
                  <c:v>6</c:v>
                </c:pt>
                <c:pt idx="45">
                  <c:v>16</c:v>
                </c:pt>
                <c:pt idx="46">
                  <c:v>14</c:v>
                </c:pt>
                <c:pt idx="47">
                  <c:v>5</c:v>
                </c:pt>
                <c:pt idx="48">
                  <c:v>0</c:v>
                </c:pt>
                <c:pt idx="49">
                  <c:v>6</c:v>
                </c:pt>
                <c:pt idx="50">
                  <c:v>7</c:v>
                </c:pt>
                <c:pt idx="51">
                  <c:v>100</c:v>
                </c:pt>
                <c:pt idx="52">
                  <c:v>57</c:v>
                </c:pt>
                <c:pt idx="53">
                  <c:v>39</c:v>
                </c:pt>
                <c:pt idx="54">
                  <c:v>39</c:v>
                </c:pt>
                <c:pt idx="55">
                  <c:v>41</c:v>
                </c:pt>
                <c:pt idx="56">
                  <c:v>32</c:v>
                </c:pt>
                <c:pt idx="57">
                  <c:v>36</c:v>
                </c:pt>
                <c:pt idx="58">
                  <c:v>36</c:v>
                </c:pt>
                <c:pt idx="59">
                  <c:v>35</c:v>
                </c:pt>
                <c:pt idx="60">
                  <c:v>40</c:v>
                </c:pt>
                <c:pt idx="61">
                  <c:v>39</c:v>
                </c:pt>
                <c:pt idx="62">
                  <c:v>34</c:v>
                </c:pt>
                <c:pt idx="63">
                  <c:v>34</c:v>
                </c:pt>
                <c:pt idx="64">
                  <c:v>39</c:v>
                </c:pt>
                <c:pt idx="65">
                  <c:v>41</c:v>
                </c:pt>
                <c:pt idx="66">
                  <c:v>35</c:v>
                </c:pt>
                <c:pt idx="67">
                  <c:v>28</c:v>
                </c:pt>
                <c:pt idx="68">
                  <c:v>36</c:v>
                </c:pt>
                <c:pt idx="69">
                  <c:v>35</c:v>
                </c:pt>
                <c:pt idx="70">
                  <c:v>38</c:v>
                </c:pt>
                <c:pt idx="71">
                  <c:v>37</c:v>
                </c:pt>
                <c:pt idx="72">
                  <c:v>38</c:v>
                </c:pt>
                <c:pt idx="73">
                  <c:v>41</c:v>
                </c:pt>
                <c:pt idx="74">
                  <c:v>45</c:v>
                </c:pt>
                <c:pt idx="75">
                  <c:v>38</c:v>
                </c:pt>
                <c:pt idx="76">
                  <c:v>57</c:v>
                </c:pt>
                <c:pt idx="77">
                  <c:v>66</c:v>
                </c:pt>
                <c:pt idx="78">
                  <c:v>46</c:v>
                </c:pt>
                <c:pt idx="79">
                  <c:v>45</c:v>
                </c:pt>
                <c:pt idx="80">
                  <c:v>22</c:v>
                </c:pt>
                <c:pt idx="81">
                  <c:v>16</c:v>
                </c:pt>
                <c:pt idx="82">
                  <c:v>21</c:v>
                </c:pt>
                <c:pt idx="83">
                  <c:v>15</c:v>
                </c:pt>
                <c:pt idx="84">
                  <c:v>23</c:v>
                </c:pt>
                <c:pt idx="85">
                  <c:v>24</c:v>
                </c:pt>
                <c:pt idx="86">
                  <c:v>27</c:v>
                </c:pt>
                <c:pt idx="87">
                  <c:v>33</c:v>
                </c:pt>
                <c:pt idx="88">
                  <c:v>24</c:v>
                </c:pt>
                <c:pt idx="89">
                  <c:v>28</c:v>
                </c:pt>
                <c:pt idx="90">
                  <c:v>26</c:v>
                </c:pt>
                <c:pt idx="91">
                  <c:v>13</c:v>
                </c:pt>
                <c:pt idx="92">
                  <c:v>5</c:v>
                </c:pt>
                <c:pt idx="93">
                  <c:v>6</c:v>
                </c:pt>
                <c:pt idx="94">
                  <c:v>11</c:v>
                </c:pt>
                <c:pt idx="95">
                  <c:v>5</c:v>
                </c:pt>
                <c:pt idx="96">
                  <c:v>15</c:v>
                </c:pt>
                <c:pt idx="97">
                  <c:v>6</c:v>
                </c:pt>
                <c:pt idx="98">
                  <c:v>3</c:v>
                </c:pt>
                <c:pt idx="99">
                  <c:v>4</c:v>
                </c:pt>
                <c:pt idx="100">
                  <c:v>3</c:v>
                </c:pt>
                <c:pt idx="101">
                  <c:v>10</c:v>
                </c:pt>
                <c:pt idx="102">
                  <c:v>0</c:v>
                </c:pt>
                <c:pt idx="103">
                  <c:v>52</c:v>
                </c:pt>
                <c:pt idx="104">
                  <c:v>48</c:v>
                </c:pt>
                <c:pt idx="105">
                  <c:v>24</c:v>
                </c:pt>
                <c:pt idx="106">
                  <c:v>28</c:v>
                </c:pt>
                <c:pt idx="107">
                  <c:v>28</c:v>
                </c:pt>
                <c:pt idx="108">
                  <c:v>27</c:v>
                </c:pt>
                <c:pt idx="109">
                  <c:v>20</c:v>
                </c:pt>
                <c:pt idx="110">
                  <c:v>21</c:v>
                </c:pt>
                <c:pt idx="111">
                  <c:v>19</c:v>
                </c:pt>
                <c:pt idx="112">
                  <c:v>16</c:v>
                </c:pt>
                <c:pt idx="113">
                  <c:v>25</c:v>
                </c:pt>
                <c:pt idx="114">
                  <c:v>23</c:v>
                </c:pt>
                <c:pt idx="115">
                  <c:v>20</c:v>
                </c:pt>
                <c:pt idx="116">
                  <c:v>22</c:v>
                </c:pt>
                <c:pt idx="117">
                  <c:v>17</c:v>
                </c:pt>
                <c:pt idx="118">
                  <c:v>16</c:v>
                </c:pt>
                <c:pt idx="119">
                  <c:v>29</c:v>
                </c:pt>
                <c:pt idx="120">
                  <c:v>24</c:v>
                </c:pt>
                <c:pt idx="121">
                  <c:v>31</c:v>
                </c:pt>
                <c:pt idx="122">
                  <c:v>11</c:v>
                </c:pt>
                <c:pt idx="123">
                  <c:v>23</c:v>
                </c:pt>
                <c:pt idx="124">
                  <c:v>15</c:v>
                </c:pt>
                <c:pt idx="125">
                  <c:v>27</c:v>
                </c:pt>
                <c:pt idx="126">
                  <c:v>18</c:v>
                </c:pt>
                <c:pt idx="127">
                  <c:v>18</c:v>
                </c:pt>
                <c:pt idx="128">
                  <c:v>15</c:v>
                </c:pt>
                <c:pt idx="129">
                  <c:v>20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7EAD-45AF-9507-7D007FCA50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7299008"/>
        <c:axId val="687293184"/>
      </c:line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TV Exposures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Sheet1!$A$2:$A$131</c:f>
              <c:numCache>
                <c:formatCode>m/d/yyyy</c:formatCode>
                <c:ptCount val="130"/>
                <c:pt idx="0">
                  <c:v>43835</c:v>
                </c:pt>
                <c:pt idx="1">
                  <c:v>43842</c:v>
                </c:pt>
                <c:pt idx="2">
                  <c:v>43849</c:v>
                </c:pt>
                <c:pt idx="3">
                  <c:v>43856</c:v>
                </c:pt>
                <c:pt idx="4">
                  <c:v>43863</c:v>
                </c:pt>
                <c:pt idx="5">
                  <c:v>43870</c:v>
                </c:pt>
                <c:pt idx="6">
                  <c:v>43877</c:v>
                </c:pt>
                <c:pt idx="7">
                  <c:v>43884</c:v>
                </c:pt>
                <c:pt idx="8">
                  <c:v>43891</c:v>
                </c:pt>
                <c:pt idx="9">
                  <c:v>43898</c:v>
                </c:pt>
                <c:pt idx="10">
                  <c:v>43905</c:v>
                </c:pt>
                <c:pt idx="11">
                  <c:v>43912</c:v>
                </c:pt>
                <c:pt idx="12">
                  <c:v>43919</c:v>
                </c:pt>
                <c:pt idx="13">
                  <c:v>43926</c:v>
                </c:pt>
                <c:pt idx="14">
                  <c:v>43933</c:v>
                </c:pt>
                <c:pt idx="15">
                  <c:v>43940</c:v>
                </c:pt>
                <c:pt idx="16">
                  <c:v>43947</c:v>
                </c:pt>
                <c:pt idx="17">
                  <c:v>43954</c:v>
                </c:pt>
                <c:pt idx="18">
                  <c:v>43961</c:v>
                </c:pt>
                <c:pt idx="19">
                  <c:v>43968</c:v>
                </c:pt>
                <c:pt idx="20">
                  <c:v>43975</c:v>
                </c:pt>
                <c:pt idx="21">
                  <c:v>43982</c:v>
                </c:pt>
                <c:pt idx="22">
                  <c:v>43989</c:v>
                </c:pt>
                <c:pt idx="23">
                  <c:v>43996</c:v>
                </c:pt>
                <c:pt idx="24">
                  <c:v>44003</c:v>
                </c:pt>
                <c:pt idx="25">
                  <c:v>44010</c:v>
                </c:pt>
                <c:pt idx="26">
                  <c:v>44017</c:v>
                </c:pt>
                <c:pt idx="27">
                  <c:v>44024</c:v>
                </c:pt>
                <c:pt idx="28">
                  <c:v>44031</c:v>
                </c:pt>
                <c:pt idx="29">
                  <c:v>44038</c:v>
                </c:pt>
                <c:pt idx="30">
                  <c:v>44045</c:v>
                </c:pt>
                <c:pt idx="31">
                  <c:v>44052</c:v>
                </c:pt>
                <c:pt idx="32">
                  <c:v>44059</c:v>
                </c:pt>
                <c:pt idx="33">
                  <c:v>44066</c:v>
                </c:pt>
                <c:pt idx="34">
                  <c:v>44073</c:v>
                </c:pt>
                <c:pt idx="35">
                  <c:v>44080</c:v>
                </c:pt>
                <c:pt idx="36">
                  <c:v>44087</c:v>
                </c:pt>
                <c:pt idx="37">
                  <c:v>44094</c:v>
                </c:pt>
                <c:pt idx="38">
                  <c:v>44101</c:v>
                </c:pt>
                <c:pt idx="39">
                  <c:v>44108</c:v>
                </c:pt>
                <c:pt idx="40">
                  <c:v>44115</c:v>
                </c:pt>
                <c:pt idx="41">
                  <c:v>44122</c:v>
                </c:pt>
                <c:pt idx="42">
                  <c:v>44129</c:v>
                </c:pt>
                <c:pt idx="43">
                  <c:v>44136</c:v>
                </c:pt>
                <c:pt idx="44">
                  <c:v>44143</c:v>
                </c:pt>
                <c:pt idx="45">
                  <c:v>44150</c:v>
                </c:pt>
                <c:pt idx="46">
                  <c:v>44157</c:v>
                </c:pt>
                <c:pt idx="47">
                  <c:v>44164</c:v>
                </c:pt>
                <c:pt idx="48">
                  <c:v>44171</c:v>
                </c:pt>
                <c:pt idx="49">
                  <c:v>44178</c:v>
                </c:pt>
                <c:pt idx="50">
                  <c:v>44185</c:v>
                </c:pt>
                <c:pt idx="51">
                  <c:v>44192</c:v>
                </c:pt>
                <c:pt idx="52">
                  <c:v>44199</c:v>
                </c:pt>
                <c:pt idx="53">
                  <c:v>44206</c:v>
                </c:pt>
                <c:pt idx="54">
                  <c:v>44213</c:v>
                </c:pt>
                <c:pt idx="55">
                  <c:v>44220</c:v>
                </c:pt>
                <c:pt idx="56">
                  <c:v>44227</c:v>
                </c:pt>
                <c:pt idx="57">
                  <c:v>44234</c:v>
                </c:pt>
                <c:pt idx="58">
                  <c:v>44241</c:v>
                </c:pt>
                <c:pt idx="59">
                  <c:v>44248</c:v>
                </c:pt>
                <c:pt idx="60">
                  <c:v>44255</c:v>
                </c:pt>
                <c:pt idx="61">
                  <c:v>44262</c:v>
                </c:pt>
                <c:pt idx="62">
                  <c:v>44269</c:v>
                </c:pt>
                <c:pt idx="63">
                  <c:v>44276</c:v>
                </c:pt>
                <c:pt idx="64">
                  <c:v>44283</c:v>
                </c:pt>
                <c:pt idx="65">
                  <c:v>44290</c:v>
                </c:pt>
                <c:pt idx="66">
                  <c:v>44297</c:v>
                </c:pt>
                <c:pt idx="67">
                  <c:v>44304</c:v>
                </c:pt>
                <c:pt idx="68">
                  <c:v>44311</c:v>
                </c:pt>
                <c:pt idx="69">
                  <c:v>44318</c:v>
                </c:pt>
                <c:pt idx="70">
                  <c:v>44325</c:v>
                </c:pt>
                <c:pt idx="71">
                  <c:v>44332</c:v>
                </c:pt>
                <c:pt idx="72">
                  <c:v>44339</c:v>
                </c:pt>
                <c:pt idx="73">
                  <c:v>44346</c:v>
                </c:pt>
                <c:pt idx="74">
                  <c:v>44353</c:v>
                </c:pt>
                <c:pt idx="75">
                  <c:v>44360</c:v>
                </c:pt>
                <c:pt idx="76">
                  <c:v>44367</c:v>
                </c:pt>
                <c:pt idx="77">
                  <c:v>44374</c:v>
                </c:pt>
                <c:pt idx="78">
                  <c:v>44381</c:v>
                </c:pt>
                <c:pt idx="79">
                  <c:v>44388</c:v>
                </c:pt>
                <c:pt idx="80">
                  <c:v>44395</c:v>
                </c:pt>
                <c:pt idx="81">
                  <c:v>44402</c:v>
                </c:pt>
                <c:pt idx="82">
                  <c:v>44409</c:v>
                </c:pt>
                <c:pt idx="83">
                  <c:v>44416</c:v>
                </c:pt>
                <c:pt idx="84">
                  <c:v>44423</c:v>
                </c:pt>
                <c:pt idx="85">
                  <c:v>44430</c:v>
                </c:pt>
                <c:pt idx="86">
                  <c:v>44437</c:v>
                </c:pt>
                <c:pt idx="87">
                  <c:v>44444</c:v>
                </c:pt>
                <c:pt idx="88">
                  <c:v>44451</c:v>
                </c:pt>
                <c:pt idx="89">
                  <c:v>44458</c:v>
                </c:pt>
                <c:pt idx="90">
                  <c:v>44465</c:v>
                </c:pt>
                <c:pt idx="91">
                  <c:v>44472</c:v>
                </c:pt>
                <c:pt idx="92">
                  <c:v>44479</c:v>
                </c:pt>
                <c:pt idx="93">
                  <c:v>44486</c:v>
                </c:pt>
                <c:pt idx="94">
                  <c:v>44493</c:v>
                </c:pt>
                <c:pt idx="95">
                  <c:v>44500</c:v>
                </c:pt>
                <c:pt idx="96">
                  <c:v>44507</c:v>
                </c:pt>
                <c:pt idx="97">
                  <c:v>44514</c:v>
                </c:pt>
                <c:pt idx="98">
                  <c:v>44521</c:v>
                </c:pt>
                <c:pt idx="99">
                  <c:v>44528</c:v>
                </c:pt>
                <c:pt idx="100">
                  <c:v>44535</c:v>
                </c:pt>
                <c:pt idx="101">
                  <c:v>44542</c:v>
                </c:pt>
                <c:pt idx="102">
                  <c:v>44549</c:v>
                </c:pt>
                <c:pt idx="103">
                  <c:v>44556</c:v>
                </c:pt>
                <c:pt idx="104">
                  <c:v>44563</c:v>
                </c:pt>
                <c:pt idx="105">
                  <c:v>44570</c:v>
                </c:pt>
                <c:pt idx="106">
                  <c:v>44577</c:v>
                </c:pt>
                <c:pt idx="107">
                  <c:v>44584</c:v>
                </c:pt>
                <c:pt idx="108">
                  <c:v>44591</c:v>
                </c:pt>
                <c:pt idx="109">
                  <c:v>44598</c:v>
                </c:pt>
                <c:pt idx="110">
                  <c:v>44605</c:v>
                </c:pt>
                <c:pt idx="111">
                  <c:v>44612</c:v>
                </c:pt>
                <c:pt idx="112">
                  <c:v>44619</c:v>
                </c:pt>
                <c:pt idx="113">
                  <c:v>44626</c:v>
                </c:pt>
                <c:pt idx="114">
                  <c:v>44633</c:v>
                </c:pt>
                <c:pt idx="115">
                  <c:v>44640</c:v>
                </c:pt>
                <c:pt idx="116">
                  <c:v>44647</c:v>
                </c:pt>
                <c:pt idx="117">
                  <c:v>44654</c:v>
                </c:pt>
                <c:pt idx="118">
                  <c:v>44661</c:v>
                </c:pt>
                <c:pt idx="119">
                  <c:v>44668</c:v>
                </c:pt>
                <c:pt idx="120">
                  <c:v>44675</c:v>
                </c:pt>
                <c:pt idx="121">
                  <c:v>44682</c:v>
                </c:pt>
                <c:pt idx="122">
                  <c:v>44689</c:v>
                </c:pt>
                <c:pt idx="123">
                  <c:v>44696</c:v>
                </c:pt>
                <c:pt idx="124">
                  <c:v>44703</c:v>
                </c:pt>
                <c:pt idx="125">
                  <c:v>44710</c:v>
                </c:pt>
                <c:pt idx="126">
                  <c:v>44717</c:v>
                </c:pt>
                <c:pt idx="127">
                  <c:v>44724</c:v>
                </c:pt>
                <c:pt idx="128">
                  <c:v>44731</c:v>
                </c:pt>
                <c:pt idx="129">
                  <c:v>44738</c:v>
                </c:pt>
              </c:numCache>
            </c:numRef>
          </c:cat>
          <c:val>
            <c:numRef>
              <c:f>Sheet1!$C$2:$C$131</c:f>
              <c:numCache>
                <c:formatCode>#,##0</c:formatCode>
                <c:ptCount val="130"/>
                <c:pt idx="0">
                  <c:v>27321400</c:v>
                </c:pt>
                <c:pt idx="1">
                  <c:v>22372200</c:v>
                </c:pt>
                <c:pt idx="2">
                  <c:v>23350900</c:v>
                </c:pt>
                <c:pt idx="3">
                  <c:v>25370900</c:v>
                </c:pt>
                <c:pt idx="4">
                  <c:v>12959700</c:v>
                </c:pt>
                <c:pt idx="5">
                  <c:v>11722500</c:v>
                </c:pt>
                <c:pt idx="6">
                  <c:v>14413900</c:v>
                </c:pt>
                <c:pt idx="7">
                  <c:v>17593800</c:v>
                </c:pt>
                <c:pt idx="8">
                  <c:v>6338900</c:v>
                </c:pt>
                <c:pt idx="9">
                  <c:v>10236500</c:v>
                </c:pt>
                <c:pt idx="10">
                  <c:v>11603300</c:v>
                </c:pt>
                <c:pt idx="11">
                  <c:v>20207900</c:v>
                </c:pt>
                <c:pt idx="12">
                  <c:v>19545800</c:v>
                </c:pt>
                <c:pt idx="13">
                  <c:v>9682200</c:v>
                </c:pt>
                <c:pt idx="14">
                  <c:v>15730700</c:v>
                </c:pt>
                <c:pt idx="15">
                  <c:v>12317000</c:v>
                </c:pt>
                <c:pt idx="16">
                  <c:v>22971800</c:v>
                </c:pt>
                <c:pt idx="17">
                  <c:v>19475400</c:v>
                </c:pt>
                <c:pt idx="18">
                  <c:v>19799100</c:v>
                </c:pt>
                <c:pt idx="19">
                  <c:v>20037700</c:v>
                </c:pt>
                <c:pt idx="20">
                  <c:v>21408900</c:v>
                </c:pt>
                <c:pt idx="21">
                  <c:v>17137450</c:v>
                </c:pt>
                <c:pt idx="22">
                  <c:v>18020910</c:v>
                </c:pt>
                <c:pt idx="23">
                  <c:v>29676420</c:v>
                </c:pt>
                <c:pt idx="24">
                  <c:v>37760490</c:v>
                </c:pt>
                <c:pt idx="25">
                  <c:v>38411040</c:v>
                </c:pt>
                <c:pt idx="26">
                  <c:v>30145480</c:v>
                </c:pt>
                <c:pt idx="27">
                  <c:v>18508290</c:v>
                </c:pt>
                <c:pt idx="28">
                  <c:v>21958210</c:v>
                </c:pt>
                <c:pt idx="29">
                  <c:v>27279735</c:v>
                </c:pt>
                <c:pt idx="30">
                  <c:v>19986405</c:v>
                </c:pt>
                <c:pt idx="31">
                  <c:v>18028835</c:v>
                </c:pt>
                <c:pt idx="32">
                  <c:v>23974955</c:v>
                </c:pt>
                <c:pt idx="33">
                  <c:v>29052300</c:v>
                </c:pt>
                <c:pt idx="34">
                  <c:v>22919250</c:v>
                </c:pt>
                <c:pt idx="35">
                  <c:v>17795090</c:v>
                </c:pt>
                <c:pt idx="36">
                  <c:v>15267680</c:v>
                </c:pt>
                <c:pt idx="37">
                  <c:v>17322640</c:v>
                </c:pt>
                <c:pt idx="38">
                  <c:v>20354970</c:v>
                </c:pt>
                <c:pt idx="39">
                  <c:v>15670300</c:v>
                </c:pt>
                <c:pt idx="40">
                  <c:v>14059500</c:v>
                </c:pt>
                <c:pt idx="41">
                  <c:v>16646200</c:v>
                </c:pt>
                <c:pt idx="42">
                  <c:v>13728600</c:v>
                </c:pt>
                <c:pt idx="43">
                  <c:v>12478100</c:v>
                </c:pt>
                <c:pt idx="44">
                  <c:v>7760500</c:v>
                </c:pt>
                <c:pt idx="45">
                  <c:v>10382650</c:v>
                </c:pt>
                <c:pt idx="46">
                  <c:v>11106200</c:v>
                </c:pt>
                <c:pt idx="47">
                  <c:v>2633050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61060820</c:v>
                </c:pt>
                <c:pt idx="52">
                  <c:v>38013840</c:v>
                </c:pt>
                <c:pt idx="53">
                  <c:v>20467590</c:v>
                </c:pt>
                <c:pt idx="54">
                  <c:v>25741920</c:v>
                </c:pt>
                <c:pt idx="55">
                  <c:v>51382190</c:v>
                </c:pt>
                <c:pt idx="56">
                  <c:v>24016630</c:v>
                </c:pt>
                <c:pt idx="57">
                  <c:v>20455830</c:v>
                </c:pt>
                <c:pt idx="58">
                  <c:v>22728820</c:v>
                </c:pt>
                <c:pt idx="59">
                  <c:v>26848760</c:v>
                </c:pt>
                <c:pt idx="60">
                  <c:v>24708140</c:v>
                </c:pt>
                <c:pt idx="61">
                  <c:v>26369400</c:v>
                </c:pt>
                <c:pt idx="62">
                  <c:v>24412900</c:v>
                </c:pt>
                <c:pt idx="63">
                  <c:v>25685900</c:v>
                </c:pt>
                <c:pt idx="64">
                  <c:v>26402900</c:v>
                </c:pt>
                <c:pt idx="65">
                  <c:v>29246900</c:v>
                </c:pt>
                <c:pt idx="66">
                  <c:v>21527050</c:v>
                </c:pt>
                <c:pt idx="67">
                  <c:v>20603450</c:v>
                </c:pt>
                <c:pt idx="68">
                  <c:v>28643750</c:v>
                </c:pt>
                <c:pt idx="69">
                  <c:v>23977200</c:v>
                </c:pt>
                <c:pt idx="70">
                  <c:v>21356500</c:v>
                </c:pt>
                <c:pt idx="71">
                  <c:v>24554600</c:v>
                </c:pt>
                <c:pt idx="72">
                  <c:v>25834850</c:v>
                </c:pt>
                <c:pt idx="73">
                  <c:v>30199400</c:v>
                </c:pt>
                <c:pt idx="74">
                  <c:v>28352530</c:v>
                </c:pt>
                <c:pt idx="75">
                  <c:v>33450970</c:v>
                </c:pt>
                <c:pt idx="76">
                  <c:v>47199400</c:v>
                </c:pt>
                <c:pt idx="77">
                  <c:v>45229200</c:v>
                </c:pt>
                <c:pt idx="78">
                  <c:v>36257000</c:v>
                </c:pt>
                <c:pt idx="79">
                  <c:v>28056200</c:v>
                </c:pt>
                <c:pt idx="80">
                  <c:v>15605750</c:v>
                </c:pt>
                <c:pt idx="81">
                  <c:v>10713850</c:v>
                </c:pt>
                <c:pt idx="82">
                  <c:v>13580800</c:v>
                </c:pt>
                <c:pt idx="83">
                  <c:v>11918550</c:v>
                </c:pt>
                <c:pt idx="84">
                  <c:v>16563350</c:v>
                </c:pt>
                <c:pt idx="85">
                  <c:v>14922250</c:v>
                </c:pt>
                <c:pt idx="86">
                  <c:v>17513250</c:v>
                </c:pt>
                <c:pt idx="87">
                  <c:v>21465450</c:v>
                </c:pt>
                <c:pt idx="88">
                  <c:v>19870350</c:v>
                </c:pt>
                <c:pt idx="89">
                  <c:v>19950950</c:v>
                </c:pt>
                <c:pt idx="90">
                  <c:v>26158700</c:v>
                </c:pt>
                <c:pt idx="91">
                  <c:v>10771050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5739700</c:v>
                </c:pt>
                <c:pt idx="97">
                  <c:v>5910950</c:v>
                </c:pt>
                <c:pt idx="98">
                  <c:v>8147750</c:v>
                </c:pt>
                <c:pt idx="99">
                  <c:v>5797600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59570400</c:v>
                </c:pt>
                <c:pt idx="104">
                  <c:v>40564440</c:v>
                </c:pt>
                <c:pt idx="105">
                  <c:v>29288790</c:v>
                </c:pt>
                <c:pt idx="106">
                  <c:v>29762310</c:v>
                </c:pt>
                <c:pt idx="107">
                  <c:v>22806190</c:v>
                </c:pt>
                <c:pt idx="108">
                  <c:v>23354270</c:v>
                </c:pt>
                <c:pt idx="109">
                  <c:v>21485170</c:v>
                </c:pt>
                <c:pt idx="110">
                  <c:v>24856780</c:v>
                </c:pt>
                <c:pt idx="111">
                  <c:v>23623750</c:v>
                </c:pt>
                <c:pt idx="112">
                  <c:v>20199760</c:v>
                </c:pt>
                <c:pt idx="113">
                  <c:v>23685930</c:v>
                </c:pt>
                <c:pt idx="114">
                  <c:v>24607340</c:v>
                </c:pt>
                <c:pt idx="115">
                  <c:v>24692540</c:v>
                </c:pt>
                <c:pt idx="116">
                  <c:v>26941410</c:v>
                </c:pt>
                <c:pt idx="117">
                  <c:v>13751700</c:v>
                </c:pt>
                <c:pt idx="118">
                  <c:v>16997300</c:v>
                </c:pt>
                <c:pt idx="119">
                  <c:v>24496400</c:v>
                </c:pt>
                <c:pt idx="120">
                  <c:v>19881600</c:v>
                </c:pt>
                <c:pt idx="121" formatCode="_-* #,##0_-;\-* #,##0_-;_-* &quot;-&quot;??_-;_-@_-">
                  <c:v>27216000</c:v>
                </c:pt>
                <c:pt idx="122" formatCode="_-* #,##0_-;\-* #,##0_-;_-* &quot;-&quot;??_-;_-@_-">
                  <c:v>13996600</c:v>
                </c:pt>
                <c:pt idx="123" formatCode="_-* #,##0_-;\-* #,##0_-;_-* &quot;-&quot;??_-;_-@_-">
                  <c:v>17451600</c:v>
                </c:pt>
                <c:pt idx="124" formatCode="_-* #,##0_-;\-* #,##0_-;_-* &quot;-&quot;??_-;_-@_-">
                  <c:v>17878800</c:v>
                </c:pt>
                <c:pt idx="125" formatCode="_-* #,##0_-;\-* #,##0_-;_-* &quot;-&quot;??_-;_-@_-">
                  <c:v>22546830</c:v>
                </c:pt>
                <c:pt idx="126" formatCode="_-* #,##0_-;\-* #,##0_-;_-* &quot;-&quot;??_-;_-@_-">
                  <c:v>19420350</c:v>
                </c:pt>
                <c:pt idx="127" formatCode="_-* #,##0_-;\-* #,##0_-;_-* &quot;-&quot;??_-;_-@_-">
                  <c:v>16325410</c:v>
                </c:pt>
                <c:pt idx="128" formatCode="_-* #,##0_-;\-* #,##0_-;_-* &quot;-&quot;??_-;_-@_-">
                  <c:v>12044320</c:v>
                </c:pt>
                <c:pt idx="129" formatCode="_-* #,##0_-;\-* #,##0_-;_-* &quot;-&quot;??_-;_-@_-">
                  <c:v>13224200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7EAD-45AF-9507-7D007FCA50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1348864"/>
        <c:axId val="92617152"/>
      </c:lineChart>
      <c:dateAx>
        <c:axId val="687299008"/>
        <c:scaling>
          <c:orientation val="minMax"/>
          <c:min val="43831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7293184"/>
        <c:crosses val="autoZero"/>
        <c:auto val="1"/>
        <c:lblOffset val="100"/>
        <c:baseTimeUnit val="days"/>
      </c:dateAx>
      <c:valAx>
        <c:axId val="687293184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Relative Google Search Volume (Index)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7299008"/>
        <c:crosses val="autoZero"/>
        <c:crossBetween val="between"/>
      </c:valAx>
      <c:valAx>
        <c:axId val="92617152"/>
        <c:scaling>
          <c:orientation val="minMax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TV Exposures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348864"/>
        <c:crosses val="max"/>
        <c:crossBetween val="between"/>
      </c:valAx>
      <c:dateAx>
        <c:axId val="591348864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92617152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6.1356111111111077E-2"/>
          <c:y val="0.11545462962962962"/>
          <c:w val="0.23170444444444441"/>
          <c:h val="0.128485606060606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Search volume for 'what3words'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8.231481481481482E-3"/>
                  <c:y val="-7.349537037037041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Partnership with Triumph Motorcycles</a:t>
                    </a:r>
                    <a:r>
                      <a:rPr lang="en-US" baseline="0" dirty="0"/>
                      <a:t> announced</a:t>
                    </a:r>
                    <a:endParaRPr lang="en-US" dirty="0"/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0-9BCA-46D3-AA8F-223DDFF53A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Sheet1!$A$2:$A$131</c:f>
              <c:numCache>
                <c:formatCode>m/d/yyyy</c:formatCode>
                <c:ptCount val="130"/>
                <c:pt idx="0">
                  <c:v>43835</c:v>
                </c:pt>
                <c:pt idx="1">
                  <c:v>43842</c:v>
                </c:pt>
                <c:pt idx="2">
                  <c:v>43849</c:v>
                </c:pt>
                <c:pt idx="3">
                  <c:v>43856</c:v>
                </c:pt>
                <c:pt idx="4">
                  <c:v>43863</c:v>
                </c:pt>
                <c:pt idx="5">
                  <c:v>43870</c:v>
                </c:pt>
                <c:pt idx="6">
                  <c:v>43877</c:v>
                </c:pt>
                <c:pt idx="7">
                  <c:v>43884</c:v>
                </c:pt>
                <c:pt idx="8">
                  <c:v>43891</c:v>
                </c:pt>
                <c:pt idx="9">
                  <c:v>43898</c:v>
                </c:pt>
                <c:pt idx="10">
                  <c:v>43905</c:v>
                </c:pt>
                <c:pt idx="11">
                  <c:v>43912</c:v>
                </c:pt>
                <c:pt idx="12">
                  <c:v>43919</c:v>
                </c:pt>
                <c:pt idx="13">
                  <c:v>43926</c:v>
                </c:pt>
                <c:pt idx="14">
                  <c:v>43933</c:v>
                </c:pt>
                <c:pt idx="15">
                  <c:v>43940</c:v>
                </c:pt>
                <c:pt idx="16">
                  <c:v>43947</c:v>
                </c:pt>
                <c:pt idx="17">
                  <c:v>43954</c:v>
                </c:pt>
                <c:pt idx="18">
                  <c:v>43961</c:v>
                </c:pt>
                <c:pt idx="19">
                  <c:v>43968</c:v>
                </c:pt>
                <c:pt idx="20">
                  <c:v>43975</c:v>
                </c:pt>
                <c:pt idx="21">
                  <c:v>43982</c:v>
                </c:pt>
                <c:pt idx="22">
                  <c:v>43989</c:v>
                </c:pt>
                <c:pt idx="23">
                  <c:v>43996</c:v>
                </c:pt>
                <c:pt idx="24">
                  <c:v>44003</c:v>
                </c:pt>
                <c:pt idx="25">
                  <c:v>44010</c:v>
                </c:pt>
                <c:pt idx="26">
                  <c:v>44017</c:v>
                </c:pt>
                <c:pt idx="27">
                  <c:v>44024</c:v>
                </c:pt>
                <c:pt idx="28">
                  <c:v>44031</c:v>
                </c:pt>
                <c:pt idx="29">
                  <c:v>44038</c:v>
                </c:pt>
                <c:pt idx="30">
                  <c:v>44045</c:v>
                </c:pt>
                <c:pt idx="31">
                  <c:v>44052</c:v>
                </c:pt>
                <c:pt idx="32">
                  <c:v>44059</c:v>
                </c:pt>
                <c:pt idx="33">
                  <c:v>44066</c:v>
                </c:pt>
                <c:pt idx="34">
                  <c:v>44073</c:v>
                </c:pt>
                <c:pt idx="35">
                  <c:v>44080</c:v>
                </c:pt>
                <c:pt idx="36">
                  <c:v>44087</c:v>
                </c:pt>
                <c:pt idx="37">
                  <c:v>44094</c:v>
                </c:pt>
                <c:pt idx="38">
                  <c:v>44101</c:v>
                </c:pt>
                <c:pt idx="39">
                  <c:v>44108</c:v>
                </c:pt>
                <c:pt idx="40">
                  <c:v>44115</c:v>
                </c:pt>
                <c:pt idx="41">
                  <c:v>44122</c:v>
                </c:pt>
                <c:pt idx="42">
                  <c:v>44129</c:v>
                </c:pt>
                <c:pt idx="43">
                  <c:v>44136</c:v>
                </c:pt>
                <c:pt idx="44">
                  <c:v>44143</c:v>
                </c:pt>
                <c:pt idx="45">
                  <c:v>44150</c:v>
                </c:pt>
                <c:pt idx="46">
                  <c:v>44157</c:v>
                </c:pt>
                <c:pt idx="47">
                  <c:v>44164</c:v>
                </c:pt>
                <c:pt idx="48">
                  <c:v>44171</c:v>
                </c:pt>
                <c:pt idx="49">
                  <c:v>44178</c:v>
                </c:pt>
                <c:pt idx="50">
                  <c:v>44185</c:v>
                </c:pt>
                <c:pt idx="51">
                  <c:v>44192</c:v>
                </c:pt>
                <c:pt idx="52">
                  <c:v>44199</c:v>
                </c:pt>
                <c:pt idx="53">
                  <c:v>44206</c:v>
                </c:pt>
                <c:pt idx="54">
                  <c:v>44213</c:v>
                </c:pt>
                <c:pt idx="55">
                  <c:v>44220</c:v>
                </c:pt>
                <c:pt idx="56">
                  <c:v>44227</c:v>
                </c:pt>
                <c:pt idx="57">
                  <c:v>44234</c:v>
                </c:pt>
                <c:pt idx="58">
                  <c:v>44241</c:v>
                </c:pt>
                <c:pt idx="59">
                  <c:v>44248</c:v>
                </c:pt>
                <c:pt idx="60">
                  <c:v>44255</c:v>
                </c:pt>
                <c:pt idx="61">
                  <c:v>44262</c:v>
                </c:pt>
                <c:pt idx="62">
                  <c:v>44269</c:v>
                </c:pt>
                <c:pt idx="63">
                  <c:v>44276</c:v>
                </c:pt>
                <c:pt idx="64">
                  <c:v>44283</c:v>
                </c:pt>
                <c:pt idx="65">
                  <c:v>44290</c:v>
                </c:pt>
                <c:pt idx="66">
                  <c:v>44297</c:v>
                </c:pt>
                <c:pt idx="67">
                  <c:v>44304</c:v>
                </c:pt>
                <c:pt idx="68">
                  <c:v>44311</c:v>
                </c:pt>
                <c:pt idx="69">
                  <c:v>44318</c:v>
                </c:pt>
                <c:pt idx="70">
                  <c:v>44325</c:v>
                </c:pt>
                <c:pt idx="71">
                  <c:v>44332</c:v>
                </c:pt>
                <c:pt idx="72">
                  <c:v>44339</c:v>
                </c:pt>
                <c:pt idx="73">
                  <c:v>44346</c:v>
                </c:pt>
                <c:pt idx="74">
                  <c:v>44353</c:v>
                </c:pt>
                <c:pt idx="75">
                  <c:v>44360</c:v>
                </c:pt>
                <c:pt idx="76">
                  <c:v>44367</c:v>
                </c:pt>
                <c:pt idx="77">
                  <c:v>44374</c:v>
                </c:pt>
                <c:pt idx="78">
                  <c:v>44381</c:v>
                </c:pt>
                <c:pt idx="79">
                  <c:v>44388</c:v>
                </c:pt>
                <c:pt idx="80">
                  <c:v>44395</c:v>
                </c:pt>
                <c:pt idx="81">
                  <c:v>44402</c:v>
                </c:pt>
                <c:pt idx="82">
                  <c:v>44409</c:v>
                </c:pt>
                <c:pt idx="83">
                  <c:v>44416</c:v>
                </c:pt>
                <c:pt idx="84">
                  <c:v>44423</c:v>
                </c:pt>
                <c:pt idx="85">
                  <c:v>44430</c:v>
                </c:pt>
                <c:pt idx="86">
                  <c:v>44437</c:v>
                </c:pt>
                <c:pt idx="87">
                  <c:v>44444</c:v>
                </c:pt>
                <c:pt idx="88">
                  <c:v>44451</c:v>
                </c:pt>
                <c:pt idx="89">
                  <c:v>44458</c:v>
                </c:pt>
                <c:pt idx="90">
                  <c:v>44465</c:v>
                </c:pt>
                <c:pt idx="91">
                  <c:v>44472</c:v>
                </c:pt>
                <c:pt idx="92">
                  <c:v>44479</c:v>
                </c:pt>
                <c:pt idx="93">
                  <c:v>44486</c:v>
                </c:pt>
                <c:pt idx="94">
                  <c:v>44493</c:v>
                </c:pt>
                <c:pt idx="95">
                  <c:v>44500</c:v>
                </c:pt>
                <c:pt idx="96">
                  <c:v>44507</c:v>
                </c:pt>
                <c:pt idx="97">
                  <c:v>44514</c:v>
                </c:pt>
                <c:pt idx="98">
                  <c:v>44521</c:v>
                </c:pt>
                <c:pt idx="99">
                  <c:v>44528</c:v>
                </c:pt>
                <c:pt idx="100">
                  <c:v>44535</c:v>
                </c:pt>
                <c:pt idx="101">
                  <c:v>44542</c:v>
                </c:pt>
                <c:pt idx="102">
                  <c:v>44549</c:v>
                </c:pt>
                <c:pt idx="103">
                  <c:v>44556</c:v>
                </c:pt>
                <c:pt idx="104">
                  <c:v>44563</c:v>
                </c:pt>
                <c:pt idx="105">
                  <c:v>44570</c:v>
                </c:pt>
                <c:pt idx="106">
                  <c:v>44577</c:v>
                </c:pt>
                <c:pt idx="107">
                  <c:v>44584</c:v>
                </c:pt>
                <c:pt idx="108">
                  <c:v>44591</c:v>
                </c:pt>
                <c:pt idx="109">
                  <c:v>44598</c:v>
                </c:pt>
                <c:pt idx="110">
                  <c:v>44605</c:v>
                </c:pt>
                <c:pt idx="111">
                  <c:v>44612</c:v>
                </c:pt>
                <c:pt idx="112">
                  <c:v>44619</c:v>
                </c:pt>
                <c:pt idx="113">
                  <c:v>44626</c:v>
                </c:pt>
                <c:pt idx="114">
                  <c:v>44633</c:v>
                </c:pt>
                <c:pt idx="115">
                  <c:v>44640</c:v>
                </c:pt>
                <c:pt idx="116">
                  <c:v>44647</c:v>
                </c:pt>
                <c:pt idx="117">
                  <c:v>44654</c:v>
                </c:pt>
                <c:pt idx="118">
                  <c:v>44661</c:v>
                </c:pt>
                <c:pt idx="119">
                  <c:v>44668</c:v>
                </c:pt>
                <c:pt idx="120">
                  <c:v>44675</c:v>
                </c:pt>
                <c:pt idx="121">
                  <c:v>44682</c:v>
                </c:pt>
                <c:pt idx="122">
                  <c:v>44689</c:v>
                </c:pt>
                <c:pt idx="123">
                  <c:v>44696</c:v>
                </c:pt>
                <c:pt idx="124">
                  <c:v>44703</c:v>
                </c:pt>
                <c:pt idx="125">
                  <c:v>44710</c:v>
                </c:pt>
                <c:pt idx="126">
                  <c:v>44717</c:v>
                </c:pt>
                <c:pt idx="127">
                  <c:v>44724</c:v>
                </c:pt>
                <c:pt idx="128">
                  <c:v>44731</c:v>
                </c:pt>
                <c:pt idx="129">
                  <c:v>44738</c:v>
                </c:pt>
              </c:numCache>
            </c:numRef>
          </c:cat>
          <c:val>
            <c:numRef>
              <c:f>Sheet1!$B$2:$B$131</c:f>
              <c:numCache>
                <c:formatCode>General</c:formatCode>
                <c:ptCount val="130"/>
                <c:pt idx="0">
                  <c:v>25</c:v>
                </c:pt>
                <c:pt idx="1">
                  <c:v>18</c:v>
                </c:pt>
                <c:pt idx="2">
                  <c:v>24</c:v>
                </c:pt>
                <c:pt idx="3">
                  <c:v>19</c:v>
                </c:pt>
                <c:pt idx="4">
                  <c:v>24</c:v>
                </c:pt>
                <c:pt idx="5">
                  <c:v>46</c:v>
                </c:pt>
                <c:pt idx="6">
                  <c:v>28</c:v>
                </c:pt>
                <c:pt idx="7">
                  <c:v>35</c:v>
                </c:pt>
                <c:pt idx="8">
                  <c:v>19</c:v>
                </c:pt>
                <c:pt idx="9">
                  <c:v>14</c:v>
                </c:pt>
                <c:pt idx="10">
                  <c:v>11</c:v>
                </c:pt>
                <c:pt idx="11">
                  <c:v>10</c:v>
                </c:pt>
                <c:pt idx="12">
                  <c:v>9</c:v>
                </c:pt>
                <c:pt idx="13">
                  <c:v>9</c:v>
                </c:pt>
                <c:pt idx="14">
                  <c:v>14</c:v>
                </c:pt>
                <c:pt idx="15">
                  <c:v>11</c:v>
                </c:pt>
                <c:pt idx="16">
                  <c:v>12</c:v>
                </c:pt>
                <c:pt idx="17">
                  <c:v>9</c:v>
                </c:pt>
                <c:pt idx="18">
                  <c:v>12</c:v>
                </c:pt>
                <c:pt idx="19">
                  <c:v>13</c:v>
                </c:pt>
                <c:pt idx="20">
                  <c:v>8</c:v>
                </c:pt>
                <c:pt idx="21">
                  <c:v>20</c:v>
                </c:pt>
                <c:pt idx="22">
                  <c:v>16</c:v>
                </c:pt>
                <c:pt idx="23">
                  <c:v>15</c:v>
                </c:pt>
                <c:pt idx="24">
                  <c:v>15</c:v>
                </c:pt>
                <c:pt idx="25">
                  <c:v>14</c:v>
                </c:pt>
                <c:pt idx="26">
                  <c:v>13</c:v>
                </c:pt>
                <c:pt idx="27">
                  <c:v>13</c:v>
                </c:pt>
                <c:pt idx="28">
                  <c:v>27</c:v>
                </c:pt>
                <c:pt idx="29">
                  <c:v>64</c:v>
                </c:pt>
                <c:pt idx="30">
                  <c:v>100</c:v>
                </c:pt>
                <c:pt idx="31">
                  <c:v>86</c:v>
                </c:pt>
                <c:pt idx="32">
                  <c:v>100</c:v>
                </c:pt>
                <c:pt idx="33">
                  <c:v>89</c:v>
                </c:pt>
                <c:pt idx="34">
                  <c:v>58</c:v>
                </c:pt>
                <c:pt idx="35">
                  <c:v>37</c:v>
                </c:pt>
                <c:pt idx="36">
                  <c:v>29</c:v>
                </c:pt>
                <c:pt idx="37">
                  <c:v>24</c:v>
                </c:pt>
                <c:pt idx="38">
                  <c:v>20</c:v>
                </c:pt>
                <c:pt idx="39">
                  <c:v>17</c:v>
                </c:pt>
                <c:pt idx="40">
                  <c:v>22</c:v>
                </c:pt>
                <c:pt idx="41">
                  <c:v>24</c:v>
                </c:pt>
                <c:pt idx="42">
                  <c:v>21</c:v>
                </c:pt>
                <c:pt idx="43">
                  <c:v>22</c:v>
                </c:pt>
                <c:pt idx="44">
                  <c:v>19</c:v>
                </c:pt>
                <c:pt idx="45">
                  <c:v>19</c:v>
                </c:pt>
                <c:pt idx="46">
                  <c:v>19</c:v>
                </c:pt>
                <c:pt idx="47">
                  <c:v>15</c:v>
                </c:pt>
                <c:pt idx="48">
                  <c:v>13</c:v>
                </c:pt>
                <c:pt idx="49">
                  <c:v>23</c:v>
                </c:pt>
                <c:pt idx="50">
                  <c:v>19</c:v>
                </c:pt>
                <c:pt idx="51">
                  <c:v>67</c:v>
                </c:pt>
                <c:pt idx="52">
                  <c:v>48</c:v>
                </c:pt>
                <c:pt idx="53">
                  <c:v>53</c:v>
                </c:pt>
                <c:pt idx="54">
                  <c:v>51</c:v>
                </c:pt>
                <c:pt idx="55">
                  <c:v>39</c:v>
                </c:pt>
                <c:pt idx="56">
                  <c:v>32</c:v>
                </c:pt>
                <c:pt idx="57">
                  <c:v>37</c:v>
                </c:pt>
                <c:pt idx="58">
                  <c:v>24</c:v>
                </c:pt>
                <c:pt idx="59">
                  <c:v>28</c:v>
                </c:pt>
                <c:pt idx="60">
                  <c:v>22</c:v>
                </c:pt>
                <c:pt idx="61">
                  <c:v>27</c:v>
                </c:pt>
                <c:pt idx="62">
                  <c:v>30</c:v>
                </c:pt>
                <c:pt idx="63">
                  <c:v>37</c:v>
                </c:pt>
                <c:pt idx="64">
                  <c:v>50</c:v>
                </c:pt>
                <c:pt idx="65">
                  <c:v>66</c:v>
                </c:pt>
                <c:pt idx="66">
                  <c:v>51</c:v>
                </c:pt>
                <c:pt idx="67">
                  <c:v>51</c:v>
                </c:pt>
                <c:pt idx="68">
                  <c:v>42</c:v>
                </c:pt>
                <c:pt idx="69">
                  <c:v>68</c:v>
                </c:pt>
                <c:pt idx="70">
                  <c:v>54</c:v>
                </c:pt>
                <c:pt idx="71">
                  <c:v>46</c:v>
                </c:pt>
                <c:pt idx="72">
                  <c:v>45</c:v>
                </c:pt>
                <c:pt idx="73">
                  <c:v>85</c:v>
                </c:pt>
                <c:pt idx="74">
                  <c:v>83</c:v>
                </c:pt>
                <c:pt idx="75">
                  <c:v>63</c:v>
                </c:pt>
                <c:pt idx="76">
                  <c:v>76</c:v>
                </c:pt>
                <c:pt idx="77">
                  <c:v>60</c:v>
                </c:pt>
                <c:pt idx="78">
                  <c:v>72</c:v>
                </c:pt>
                <c:pt idx="79">
                  <c:v>80</c:v>
                </c:pt>
                <c:pt idx="80">
                  <c:v>60</c:v>
                </c:pt>
                <c:pt idx="81">
                  <c:v>74</c:v>
                </c:pt>
                <c:pt idx="82">
                  <c:v>60</c:v>
                </c:pt>
                <c:pt idx="83">
                  <c:v>61</c:v>
                </c:pt>
                <c:pt idx="84">
                  <c:v>69</c:v>
                </c:pt>
                <c:pt idx="85">
                  <c:v>48</c:v>
                </c:pt>
                <c:pt idx="86">
                  <c:v>37</c:v>
                </c:pt>
                <c:pt idx="87">
                  <c:v>41</c:v>
                </c:pt>
                <c:pt idx="88">
                  <c:v>36</c:v>
                </c:pt>
                <c:pt idx="89">
                  <c:v>30</c:v>
                </c:pt>
                <c:pt idx="90">
                  <c:v>33</c:v>
                </c:pt>
                <c:pt idx="91">
                  <c:v>26</c:v>
                </c:pt>
                <c:pt idx="92">
                  <c:v>39</c:v>
                </c:pt>
                <c:pt idx="93">
                  <c:v>50</c:v>
                </c:pt>
                <c:pt idx="94">
                  <c:v>40</c:v>
                </c:pt>
                <c:pt idx="95">
                  <c:v>32</c:v>
                </c:pt>
                <c:pt idx="96">
                  <c:v>37</c:v>
                </c:pt>
                <c:pt idx="97">
                  <c:v>29</c:v>
                </c:pt>
                <c:pt idx="98">
                  <c:v>28</c:v>
                </c:pt>
                <c:pt idx="99">
                  <c:v>27</c:v>
                </c:pt>
                <c:pt idx="100">
                  <c:v>33</c:v>
                </c:pt>
                <c:pt idx="101">
                  <c:v>38</c:v>
                </c:pt>
                <c:pt idx="102">
                  <c:v>26</c:v>
                </c:pt>
                <c:pt idx="103">
                  <c:v>26</c:v>
                </c:pt>
                <c:pt idx="104">
                  <c:v>44</c:v>
                </c:pt>
                <c:pt idx="105">
                  <c:v>40</c:v>
                </c:pt>
                <c:pt idx="106">
                  <c:v>47</c:v>
                </c:pt>
                <c:pt idx="107">
                  <c:v>36</c:v>
                </c:pt>
                <c:pt idx="108">
                  <c:v>46</c:v>
                </c:pt>
                <c:pt idx="109">
                  <c:v>38</c:v>
                </c:pt>
                <c:pt idx="110">
                  <c:v>43</c:v>
                </c:pt>
                <c:pt idx="111">
                  <c:v>41</c:v>
                </c:pt>
                <c:pt idx="112">
                  <c:v>44</c:v>
                </c:pt>
                <c:pt idx="113">
                  <c:v>44</c:v>
                </c:pt>
                <c:pt idx="114">
                  <c:v>51</c:v>
                </c:pt>
                <c:pt idx="115">
                  <c:v>58</c:v>
                </c:pt>
                <c:pt idx="116">
                  <c:v>53</c:v>
                </c:pt>
                <c:pt idx="117">
                  <c:v>60</c:v>
                </c:pt>
                <c:pt idx="118">
                  <c:v>59</c:v>
                </c:pt>
                <c:pt idx="119">
                  <c:v>75</c:v>
                </c:pt>
                <c:pt idx="120">
                  <c:v>56</c:v>
                </c:pt>
                <c:pt idx="121">
                  <c:v>68</c:v>
                </c:pt>
                <c:pt idx="122">
                  <c:v>63</c:v>
                </c:pt>
                <c:pt idx="123">
                  <c:v>74</c:v>
                </c:pt>
                <c:pt idx="124">
                  <c:v>69</c:v>
                </c:pt>
                <c:pt idx="125">
                  <c:v>73</c:v>
                </c:pt>
                <c:pt idx="126">
                  <c:v>68</c:v>
                </c:pt>
                <c:pt idx="127">
                  <c:v>78</c:v>
                </c:pt>
                <c:pt idx="128">
                  <c:v>68</c:v>
                </c:pt>
                <c:pt idx="129">
                  <c:v>77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7EAD-45AF-9507-7D007FCA50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7299008"/>
        <c:axId val="687293184"/>
      </c:line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TV Exposures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Sheet1!$A$2:$A$131</c:f>
              <c:numCache>
                <c:formatCode>m/d/yyyy</c:formatCode>
                <c:ptCount val="130"/>
                <c:pt idx="0">
                  <c:v>43835</c:v>
                </c:pt>
                <c:pt idx="1">
                  <c:v>43842</c:v>
                </c:pt>
                <c:pt idx="2">
                  <c:v>43849</c:v>
                </c:pt>
                <c:pt idx="3">
                  <c:v>43856</c:v>
                </c:pt>
                <c:pt idx="4">
                  <c:v>43863</c:v>
                </c:pt>
                <c:pt idx="5">
                  <c:v>43870</c:v>
                </c:pt>
                <c:pt idx="6">
                  <c:v>43877</c:v>
                </c:pt>
                <c:pt idx="7">
                  <c:v>43884</c:v>
                </c:pt>
                <c:pt idx="8">
                  <c:v>43891</c:v>
                </c:pt>
                <c:pt idx="9">
                  <c:v>43898</c:v>
                </c:pt>
                <c:pt idx="10">
                  <c:v>43905</c:v>
                </c:pt>
                <c:pt idx="11">
                  <c:v>43912</c:v>
                </c:pt>
                <c:pt idx="12">
                  <c:v>43919</c:v>
                </c:pt>
                <c:pt idx="13">
                  <c:v>43926</c:v>
                </c:pt>
                <c:pt idx="14">
                  <c:v>43933</c:v>
                </c:pt>
                <c:pt idx="15">
                  <c:v>43940</c:v>
                </c:pt>
                <c:pt idx="16">
                  <c:v>43947</c:v>
                </c:pt>
                <c:pt idx="17">
                  <c:v>43954</c:v>
                </c:pt>
                <c:pt idx="18">
                  <c:v>43961</c:v>
                </c:pt>
                <c:pt idx="19">
                  <c:v>43968</c:v>
                </c:pt>
                <c:pt idx="20">
                  <c:v>43975</c:v>
                </c:pt>
                <c:pt idx="21">
                  <c:v>43982</c:v>
                </c:pt>
                <c:pt idx="22">
                  <c:v>43989</c:v>
                </c:pt>
                <c:pt idx="23">
                  <c:v>43996</c:v>
                </c:pt>
                <c:pt idx="24">
                  <c:v>44003</c:v>
                </c:pt>
                <c:pt idx="25">
                  <c:v>44010</c:v>
                </c:pt>
                <c:pt idx="26">
                  <c:v>44017</c:v>
                </c:pt>
                <c:pt idx="27">
                  <c:v>44024</c:v>
                </c:pt>
                <c:pt idx="28">
                  <c:v>44031</c:v>
                </c:pt>
                <c:pt idx="29">
                  <c:v>44038</c:v>
                </c:pt>
                <c:pt idx="30">
                  <c:v>44045</c:v>
                </c:pt>
                <c:pt idx="31">
                  <c:v>44052</c:v>
                </c:pt>
                <c:pt idx="32">
                  <c:v>44059</c:v>
                </c:pt>
                <c:pt idx="33">
                  <c:v>44066</c:v>
                </c:pt>
                <c:pt idx="34">
                  <c:v>44073</c:v>
                </c:pt>
                <c:pt idx="35">
                  <c:v>44080</c:v>
                </c:pt>
                <c:pt idx="36">
                  <c:v>44087</c:v>
                </c:pt>
                <c:pt idx="37">
                  <c:v>44094</c:v>
                </c:pt>
                <c:pt idx="38">
                  <c:v>44101</c:v>
                </c:pt>
                <c:pt idx="39">
                  <c:v>44108</c:v>
                </c:pt>
                <c:pt idx="40">
                  <c:v>44115</c:v>
                </c:pt>
                <c:pt idx="41">
                  <c:v>44122</c:v>
                </c:pt>
                <c:pt idx="42">
                  <c:v>44129</c:v>
                </c:pt>
                <c:pt idx="43">
                  <c:v>44136</c:v>
                </c:pt>
                <c:pt idx="44">
                  <c:v>44143</c:v>
                </c:pt>
                <c:pt idx="45">
                  <c:v>44150</c:v>
                </c:pt>
                <c:pt idx="46">
                  <c:v>44157</c:v>
                </c:pt>
                <c:pt idx="47">
                  <c:v>44164</c:v>
                </c:pt>
                <c:pt idx="48">
                  <c:v>44171</c:v>
                </c:pt>
                <c:pt idx="49">
                  <c:v>44178</c:v>
                </c:pt>
                <c:pt idx="50">
                  <c:v>44185</c:v>
                </c:pt>
                <c:pt idx="51">
                  <c:v>44192</c:v>
                </c:pt>
                <c:pt idx="52">
                  <c:v>44199</c:v>
                </c:pt>
                <c:pt idx="53">
                  <c:v>44206</c:v>
                </c:pt>
                <c:pt idx="54">
                  <c:v>44213</c:v>
                </c:pt>
                <c:pt idx="55">
                  <c:v>44220</c:v>
                </c:pt>
                <c:pt idx="56">
                  <c:v>44227</c:v>
                </c:pt>
                <c:pt idx="57">
                  <c:v>44234</c:v>
                </c:pt>
                <c:pt idx="58">
                  <c:v>44241</c:v>
                </c:pt>
                <c:pt idx="59">
                  <c:v>44248</c:v>
                </c:pt>
                <c:pt idx="60">
                  <c:v>44255</c:v>
                </c:pt>
                <c:pt idx="61">
                  <c:v>44262</c:v>
                </c:pt>
                <c:pt idx="62">
                  <c:v>44269</c:v>
                </c:pt>
                <c:pt idx="63">
                  <c:v>44276</c:v>
                </c:pt>
                <c:pt idx="64">
                  <c:v>44283</c:v>
                </c:pt>
                <c:pt idx="65">
                  <c:v>44290</c:v>
                </c:pt>
                <c:pt idx="66">
                  <c:v>44297</c:v>
                </c:pt>
                <c:pt idx="67">
                  <c:v>44304</c:v>
                </c:pt>
                <c:pt idx="68">
                  <c:v>44311</c:v>
                </c:pt>
                <c:pt idx="69">
                  <c:v>44318</c:v>
                </c:pt>
                <c:pt idx="70">
                  <c:v>44325</c:v>
                </c:pt>
                <c:pt idx="71">
                  <c:v>44332</c:v>
                </c:pt>
                <c:pt idx="72">
                  <c:v>44339</c:v>
                </c:pt>
                <c:pt idx="73">
                  <c:v>44346</c:v>
                </c:pt>
                <c:pt idx="74">
                  <c:v>44353</c:v>
                </c:pt>
                <c:pt idx="75">
                  <c:v>44360</c:v>
                </c:pt>
                <c:pt idx="76">
                  <c:v>44367</c:v>
                </c:pt>
                <c:pt idx="77">
                  <c:v>44374</c:v>
                </c:pt>
                <c:pt idx="78">
                  <c:v>44381</c:v>
                </c:pt>
                <c:pt idx="79">
                  <c:v>44388</c:v>
                </c:pt>
                <c:pt idx="80">
                  <c:v>44395</c:v>
                </c:pt>
                <c:pt idx="81">
                  <c:v>44402</c:v>
                </c:pt>
                <c:pt idx="82">
                  <c:v>44409</c:v>
                </c:pt>
                <c:pt idx="83">
                  <c:v>44416</c:v>
                </c:pt>
                <c:pt idx="84">
                  <c:v>44423</c:v>
                </c:pt>
                <c:pt idx="85">
                  <c:v>44430</c:v>
                </c:pt>
                <c:pt idx="86">
                  <c:v>44437</c:v>
                </c:pt>
                <c:pt idx="87">
                  <c:v>44444</c:v>
                </c:pt>
                <c:pt idx="88">
                  <c:v>44451</c:v>
                </c:pt>
                <c:pt idx="89">
                  <c:v>44458</c:v>
                </c:pt>
                <c:pt idx="90">
                  <c:v>44465</c:v>
                </c:pt>
                <c:pt idx="91">
                  <c:v>44472</c:v>
                </c:pt>
                <c:pt idx="92">
                  <c:v>44479</c:v>
                </c:pt>
                <c:pt idx="93">
                  <c:v>44486</c:v>
                </c:pt>
                <c:pt idx="94">
                  <c:v>44493</c:v>
                </c:pt>
                <c:pt idx="95">
                  <c:v>44500</c:v>
                </c:pt>
                <c:pt idx="96">
                  <c:v>44507</c:v>
                </c:pt>
                <c:pt idx="97">
                  <c:v>44514</c:v>
                </c:pt>
                <c:pt idx="98">
                  <c:v>44521</c:v>
                </c:pt>
                <c:pt idx="99">
                  <c:v>44528</c:v>
                </c:pt>
                <c:pt idx="100">
                  <c:v>44535</c:v>
                </c:pt>
                <c:pt idx="101">
                  <c:v>44542</c:v>
                </c:pt>
                <c:pt idx="102">
                  <c:v>44549</c:v>
                </c:pt>
                <c:pt idx="103">
                  <c:v>44556</c:v>
                </c:pt>
                <c:pt idx="104">
                  <c:v>44563</c:v>
                </c:pt>
                <c:pt idx="105">
                  <c:v>44570</c:v>
                </c:pt>
                <c:pt idx="106">
                  <c:v>44577</c:v>
                </c:pt>
                <c:pt idx="107">
                  <c:v>44584</c:v>
                </c:pt>
                <c:pt idx="108">
                  <c:v>44591</c:v>
                </c:pt>
                <c:pt idx="109">
                  <c:v>44598</c:v>
                </c:pt>
                <c:pt idx="110">
                  <c:v>44605</c:v>
                </c:pt>
                <c:pt idx="111">
                  <c:v>44612</c:v>
                </c:pt>
                <c:pt idx="112">
                  <c:v>44619</c:v>
                </c:pt>
                <c:pt idx="113">
                  <c:v>44626</c:v>
                </c:pt>
                <c:pt idx="114">
                  <c:v>44633</c:v>
                </c:pt>
                <c:pt idx="115">
                  <c:v>44640</c:v>
                </c:pt>
                <c:pt idx="116">
                  <c:v>44647</c:v>
                </c:pt>
                <c:pt idx="117">
                  <c:v>44654</c:v>
                </c:pt>
                <c:pt idx="118">
                  <c:v>44661</c:v>
                </c:pt>
                <c:pt idx="119">
                  <c:v>44668</c:v>
                </c:pt>
                <c:pt idx="120">
                  <c:v>44675</c:v>
                </c:pt>
                <c:pt idx="121">
                  <c:v>44682</c:v>
                </c:pt>
                <c:pt idx="122">
                  <c:v>44689</c:v>
                </c:pt>
                <c:pt idx="123">
                  <c:v>44696</c:v>
                </c:pt>
                <c:pt idx="124">
                  <c:v>44703</c:v>
                </c:pt>
                <c:pt idx="125">
                  <c:v>44710</c:v>
                </c:pt>
                <c:pt idx="126">
                  <c:v>44717</c:v>
                </c:pt>
                <c:pt idx="127">
                  <c:v>44724</c:v>
                </c:pt>
                <c:pt idx="128">
                  <c:v>44731</c:v>
                </c:pt>
                <c:pt idx="129">
                  <c:v>44738</c:v>
                </c:pt>
              </c:numCache>
            </c:numRef>
          </c:cat>
          <c:val>
            <c:numRef>
              <c:f>Sheet1!$C$2:$C$131</c:f>
              <c:numCache>
                <c:formatCode>#,##0</c:formatCode>
                <c:ptCount val="1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31789900</c:v>
                </c:pt>
                <c:pt idx="31">
                  <c:v>24831000</c:v>
                </c:pt>
                <c:pt idx="32">
                  <c:v>29679800</c:v>
                </c:pt>
                <c:pt idx="33">
                  <c:v>34134000</c:v>
                </c:pt>
                <c:pt idx="34">
                  <c:v>13693200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5585936.5</c:v>
                </c:pt>
                <c:pt idx="51">
                  <c:v>35130548.5</c:v>
                </c:pt>
                <c:pt idx="52">
                  <c:v>16380380.300000001</c:v>
                </c:pt>
                <c:pt idx="53">
                  <c:v>27707788.800000001</c:v>
                </c:pt>
                <c:pt idx="54">
                  <c:v>19207713.300000001</c:v>
                </c:pt>
                <c:pt idx="55">
                  <c:v>6085200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15985069</c:v>
                </c:pt>
                <c:pt idx="65">
                  <c:v>19818339.899999999</c:v>
                </c:pt>
                <c:pt idx="66">
                  <c:v>14394771.4</c:v>
                </c:pt>
                <c:pt idx="67">
                  <c:v>10720171.1</c:v>
                </c:pt>
                <c:pt idx="68">
                  <c:v>1520443.5</c:v>
                </c:pt>
                <c:pt idx="69">
                  <c:v>22492203</c:v>
                </c:pt>
                <c:pt idx="70">
                  <c:v>16363548.300000001</c:v>
                </c:pt>
                <c:pt idx="71">
                  <c:v>13200038.5</c:v>
                </c:pt>
                <c:pt idx="72">
                  <c:v>13297209.800000001</c:v>
                </c:pt>
                <c:pt idx="73">
                  <c:v>22028802.800000001</c:v>
                </c:pt>
                <c:pt idx="74">
                  <c:v>42331536.100000001</c:v>
                </c:pt>
                <c:pt idx="75">
                  <c:v>26551038.300000001</c:v>
                </c:pt>
                <c:pt idx="76">
                  <c:v>29358248.100000001</c:v>
                </c:pt>
                <c:pt idx="77">
                  <c:v>23530077</c:v>
                </c:pt>
                <c:pt idx="78">
                  <c:v>30248065.800000001</c:v>
                </c:pt>
                <c:pt idx="79">
                  <c:v>29515102.5</c:v>
                </c:pt>
                <c:pt idx="80">
                  <c:v>25839605.100000001</c:v>
                </c:pt>
                <c:pt idx="81">
                  <c:v>23528274.5</c:v>
                </c:pt>
                <c:pt idx="82">
                  <c:v>25227946</c:v>
                </c:pt>
                <c:pt idx="83">
                  <c:v>19449995</c:v>
                </c:pt>
                <c:pt idx="84">
                  <c:v>20026098</c:v>
                </c:pt>
                <c:pt idx="85">
                  <c:v>10904377</c:v>
                </c:pt>
                <c:pt idx="86">
                  <c:v>9562146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5148900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12356724.6</c:v>
                </c:pt>
                <c:pt idx="118">
                  <c:v>22956109.199999999</c:v>
                </c:pt>
                <c:pt idx="119">
                  <c:v>30759714.600000001</c:v>
                </c:pt>
                <c:pt idx="120">
                  <c:v>1803265.8</c:v>
                </c:pt>
                <c:pt idx="121" formatCode="_-* #,##0_-;\-* #,##0_-;_-* &quot;-&quot;??_-;_-@_-">
                  <c:v>25738719.699999999</c:v>
                </c:pt>
                <c:pt idx="122" formatCode="_-* #,##0_-;\-* #,##0_-;_-* &quot;-&quot;??_-;_-@_-">
                  <c:v>3629348.3</c:v>
                </c:pt>
                <c:pt idx="123" formatCode="_-* #,##0_-;\-* #,##0_-;_-* &quot;-&quot;??_-;_-@_-">
                  <c:v>29840327</c:v>
                </c:pt>
                <c:pt idx="124" formatCode="_-* #,##0_-;\-* #,##0_-;_-* &quot;-&quot;??_-;_-@_-">
                  <c:v>2850552</c:v>
                </c:pt>
                <c:pt idx="125" formatCode="_-* #,##0_-;\-* #,##0_-;_-* &quot;-&quot;??_-;_-@_-">
                  <c:v>31889167</c:v>
                </c:pt>
                <c:pt idx="126" formatCode="_-* #,##0_-;\-* #,##0_-;_-* &quot;-&quot;??_-;_-@_-">
                  <c:v>6818921.2999999998</c:v>
                </c:pt>
                <c:pt idx="127" formatCode="_-* #,##0_-;\-* #,##0_-;_-* &quot;-&quot;??_-;_-@_-">
                  <c:v>25683527.800000001</c:v>
                </c:pt>
                <c:pt idx="128" formatCode="_-* #,##0_-;\-* #,##0_-;_-* &quot;-&quot;??_-;_-@_-">
                  <c:v>5921631.2000000002</c:v>
                </c:pt>
                <c:pt idx="129" formatCode="_-* #,##0_-;\-* #,##0_-;_-* &quot;-&quot;??_-;_-@_-">
                  <c:v>27324011.199999999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7EAD-45AF-9507-7D007FCA50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1348864"/>
        <c:axId val="92617152"/>
      </c:lineChart>
      <c:dateAx>
        <c:axId val="687299008"/>
        <c:scaling>
          <c:orientation val="minMax"/>
          <c:min val="43831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7293184"/>
        <c:crosses val="autoZero"/>
        <c:auto val="1"/>
        <c:lblOffset val="100"/>
        <c:baseTimeUnit val="days"/>
      </c:dateAx>
      <c:valAx>
        <c:axId val="68729318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Relative Google Search Volume (Index)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7299008"/>
        <c:crosses val="autoZero"/>
        <c:crossBetween val="between"/>
      </c:valAx>
      <c:valAx>
        <c:axId val="92617152"/>
        <c:scaling>
          <c:orientation val="minMax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TV Exposures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348864"/>
        <c:crosses val="max"/>
        <c:crossBetween val="between"/>
      </c:valAx>
      <c:dateAx>
        <c:axId val="591348864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92617152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9287462962962956"/>
          <c:y val="0.11545454545454545"/>
          <c:w val="0.29402851851851852"/>
          <c:h val="0.128485606060606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035383914127647"/>
          <c:y val="0.21348144396388483"/>
          <c:w val="0.78111934362347724"/>
          <c:h val="0.6538750066137883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'Powerpoint (2)'!$I$208</c:f>
              <c:strCache>
                <c:ptCount val="1"/>
                <c:pt idx="0">
                  <c:v>LT+ST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'Powerpoint (2)'!$J$161:$AG$161</c:f>
              <c:strCache>
                <c:ptCount val="24"/>
                <c:pt idx="0">
                  <c:v>Wk 1</c:v>
                </c:pt>
                <c:pt idx="1">
                  <c:v>Wk 2</c:v>
                </c:pt>
                <c:pt idx="2">
                  <c:v>Wk 3</c:v>
                </c:pt>
                <c:pt idx="3">
                  <c:v>Wk 4</c:v>
                </c:pt>
                <c:pt idx="4">
                  <c:v>Wk 5</c:v>
                </c:pt>
                <c:pt idx="5">
                  <c:v>Wk 6</c:v>
                </c:pt>
                <c:pt idx="6">
                  <c:v>Wk 7</c:v>
                </c:pt>
                <c:pt idx="7">
                  <c:v>Wk 8</c:v>
                </c:pt>
                <c:pt idx="8">
                  <c:v>Wk 9</c:v>
                </c:pt>
                <c:pt idx="9">
                  <c:v>Wk 10</c:v>
                </c:pt>
                <c:pt idx="10">
                  <c:v>Wk 11</c:v>
                </c:pt>
                <c:pt idx="11">
                  <c:v>Wk 12</c:v>
                </c:pt>
                <c:pt idx="12">
                  <c:v>Wk 13</c:v>
                </c:pt>
                <c:pt idx="13">
                  <c:v>Wk 14</c:v>
                </c:pt>
                <c:pt idx="14">
                  <c:v>Wk 15</c:v>
                </c:pt>
                <c:pt idx="15">
                  <c:v>Wk 16</c:v>
                </c:pt>
                <c:pt idx="16">
                  <c:v>Wk 17</c:v>
                </c:pt>
                <c:pt idx="17">
                  <c:v>Wk 18</c:v>
                </c:pt>
                <c:pt idx="18">
                  <c:v>Wk 19</c:v>
                </c:pt>
                <c:pt idx="19">
                  <c:v>Wk 20</c:v>
                </c:pt>
                <c:pt idx="20">
                  <c:v>Wk 21</c:v>
                </c:pt>
                <c:pt idx="21">
                  <c:v>Wk 22</c:v>
                </c:pt>
                <c:pt idx="22">
                  <c:v>Wk 23</c:v>
                </c:pt>
                <c:pt idx="23">
                  <c:v>Wk 24</c:v>
                </c:pt>
              </c:strCache>
            </c:strRef>
          </c:cat>
          <c:val>
            <c:numRef>
              <c:f>'Powerpoint (2)'!$J$214:$AG$214</c:f>
              <c:numCache>
                <c:formatCode>0%</c:formatCode>
                <c:ptCount val="24"/>
                <c:pt idx="0">
                  <c:v>0.16404388535368325</c:v>
                </c:pt>
                <c:pt idx="1">
                  <c:v>0.21861338408230691</c:v>
                </c:pt>
                <c:pt idx="2">
                  <c:v>0.2483298963818725</c:v>
                </c:pt>
                <c:pt idx="3">
                  <c:v>0.26936481055215666</c:v>
                </c:pt>
                <c:pt idx="4">
                  <c:v>0.23281239542559479</c:v>
                </c:pt>
                <c:pt idx="5">
                  <c:v>0.19123544391525427</c:v>
                </c:pt>
                <c:pt idx="6">
                  <c:v>0.15319261488641045</c:v>
                </c:pt>
                <c:pt idx="7">
                  <c:v>0.12274359908607907</c:v>
                </c:pt>
                <c:pt idx="8">
                  <c:v>0.10008628064561303</c:v>
                </c:pt>
                <c:pt idx="9">
                  <c:v>8.3791269003084756E-2</c:v>
                </c:pt>
                <c:pt idx="10">
                  <c:v>7.2187642617671077E-2</c:v>
                </c:pt>
                <c:pt idx="11">
                  <c:v>6.3882846739451021E-2</c:v>
                </c:pt>
                <c:pt idx="12">
                  <c:v>5.7852533546947742E-2</c:v>
                </c:pt>
                <c:pt idx="13">
                  <c:v>5.3383294561174507E-2</c:v>
                </c:pt>
                <c:pt idx="14">
                  <c:v>4.9989486583524353E-2</c:v>
                </c:pt>
                <c:pt idx="15">
                  <c:v>4.7342686138509171E-2</c:v>
                </c:pt>
                <c:pt idx="16">
                  <c:v>4.522035517236303E-2</c:v>
                </c:pt>
                <c:pt idx="17">
                  <c:v>4.3470733606142176E-2</c:v>
                </c:pt>
                <c:pt idx="18">
                  <c:v>4.1989437081246916E-2</c:v>
                </c:pt>
                <c:pt idx="19">
                  <c:v>4.0703983771700022E-2</c:v>
                </c:pt>
                <c:pt idx="20">
                  <c:v>3.9563554517716523E-2</c:v>
                </c:pt>
                <c:pt idx="21">
                  <c:v>3.8532177750807473E-2</c:v>
                </c:pt>
                <c:pt idx="22">
                  <c:v>3.7584156771428318E-2</c:v>
                </c:pt>
                <c:pt idx="23">
                  <c:v>3.6700972944474108E-2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4A-4CEC-9623-EE387DA77C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91076096"/>
        <c:axId val="75937408"/>
      </c:barChart>
      <c:catAx>
        <c:axId val="91076096"/>
        <c:scaling>
          <c:orientation val="minMax"/>
        </c:scaling>
        <c:delete val="0"/>
        <c:axPos val="b"/>
        <c:numFmt formatCode="#,##0.0" sourceLinked="0"/>
        <c:majorTickMark val="out"/>
        <c:minorTickMark val="none"/>
        <c:tickLblPos val="high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75937408"/>
        <c:crosses val="autoZero"/>
        <c:auto val="1"/>
        <c:lblAlgn val="ctr"/>
        <c:lblOffset val="100"/>
        <c:noMultiLvlLbl val="0"/>
      </c:catAx>
      <c:valAx>
        <c:axId val="75937408"/>
        <c:scaling>
          <c:orientation val="minMax"/>
          <c:max val="0.30000000000000004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GB" sz="1200" dirty="0">
                    <a:solidFill>
                      <a:schemeClr val="tx1"/>
                    </a:solidFill>
                    <a:latin typeface="+mj-lt"/>
                  </a:rPr>
                  <a:t>SALES UPLIFT</a:t>
                </a:r>
              </a:p>
            </c:rich>
          </c:tx>
          <c:layout>
            <c:manualLayout>
              <c:xMode val="edge"/>
              <c:yMode val="edge"/>
              <c:x val="2.8760624558706552E-2"/>
              <c:y val="0.413975055195070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91076096"/>
        <c:crosses val="autoZero"/>
        <c:crossBetween val="between"/>
        <c:majorUnit val="4.0000000000000008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900">
          <a:solidFill>
            <a:schemeClr val="bg1"/>
          </a:solidFill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815854233430387"/>
          <c:y val="0.14965551181102363"/>
          <c:w val="0.80155063393347648"/>
          <c:h val="0.491595275590551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'Powerpoint tables &amp; charts (2)'!$I$154</c:f>
              <c:strCache>
                <c:ptCount val="1"/>
                <c:pt idx="0">
                  <c:v>Spend</c:v>
                </c:pt>
              </c:strCache>
            </c:strRef>
          </c:tx>
          <c:spPr>
            <a:solidFill>
              <a:srgbClr val="ED7D31"/>
            </a:solidFill>
          </c:spPr>
          <c:invertIfNegative val="0"/>
          <c:cat>
            <c:strRef>
              <c:f>'Powerpoint tables &amp; charts (2)'!$J$102:$AG$102</c:f>
              <c:strCache>
                <c:ptCount val="24"/>
                <c:pt idx="0">
                  <c:v>Wk 1</c:v>
                </c:pt>
                <c:pt idx="1">
                  <c:v>Wk 2</c:v>
                </c:pt>
                <c:pt idx="2">
                  <c:v>Wk 3</c:v>
                </c:pt>
                <c:pt idx="3">
                  <c:v>Wk 4</c:v>
                </c:pt>
                <c:pt idx="4">
                  <c:v>Wk 5</c:v>
                </c:pt>
                <c:pt idx="5">
                  <c:v>Wk 6</c:v>
                </c:pt>
                <c:pt idx="6">
                  <c:v>Wk 7</c:v>
                </c:pt>
                <c:pt idx="7">
                  <c:v>Wk 8</c:v>
                </c:pt>
                <c:pt idx="8">
                  <c:v>Wk 9</c:v>
                </c:pt>
                <c:pt idx="9">
                  <c:v>Wk 10</c:v>
                </c:pt>
                <c:pt idx="10">
                  <c:v>Wk 11</c:v>
                </c:pt>
                <c:pt idx="11">
                  <c:v>Wk 12</c:v>
                </c:pt>
                <c:pt idx="12">
                  <c:v>Wk 13</c:v>
                </c:pt>
                <c:pt idx="13">
                  <c:v>Wk 14</c:v>
                </c:pt>
                <c:pt idx="14">
                  <c:v>Wk 15</c:v>
                </c:pt>
                <c:pt idx="15">
                  <c:v>Wk 16</c:v>
                </c:pt>
                <c:pt idx="16">
                  <c:v>Wk 17</c:v>
                </c:pt>
                <c:pt idx="17">
                  <c:v>Wk 18</c:v>
                </c:pt>
                <c:pt idx="18">
                  <c:v>Wk 19</c:v>
                </c:pt>
                <c:pt idx="19">
                  <c:v>Wk 20</c:v>
                </c:pt>
                <c:pt idx="20">
                  <c:v>Wk 21</c:v>
                </c:pt>
                <c:pt idx="21">
                  <c:v>Wk 22</c:v>
                </c:pt>
                <c:pt idx="22">
                  <c:v>Wk 23</c:v>
                </c:pt>
                <c:pt idx="23">
                  <c:v>Wk 24</c:v>
                </c:pt>
              </c:strCache>
            </c:strRef>
          </c:cat>
          <c:val>
            <c:numRef>
              <c:f>'Powerpoint tables &amp; charts (2)'!$J$154:$AG$154</c:f>
              <c:numCache>
                <c:formatCode>_(* #,##0.00_);_(* \(#,##0.00\);_(* "-"??_);_(@_)</c:formatCode>
                <c:ptCount val="2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8" formatCode="General">
                  <c:v>0</c:v>
                </c:pt>
                <c:pt idx="18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7B-4674-9606-7B7E09D6A1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91076096"/>
        <c:axId val="75937408"/>
      </c:barChart>
      <c:catAx>
        <c:axId val="91076096"/>
        <c:scaling>
          <c:orientation val="minMax"/>
        </c:scaling>
        <c:delete val="1"/>
        <c:axPos val="b"/>
        <c:majorGridlines/>
        <c:numFmt formatCode="#,##0.0" sourceLinked="0"/>
        <c:majorTickMark val="out"/>
        <c:minorTickMark val="none"/>
        <c:tickLblPos val="nextTo"/>
        <c:crossAx val="75937408"/>
        <c:crosses val="autoZero"/>
        <c:auto val="1"/>
        <c:lblAlgn val="ctr"/>
        <c:lblOffset val="100"/>
        <c:noMultiLvlLbl val="0"/>
      </c:catAx>
      <c:valAx>
        <c:axId val="75937408"/>
        <c:scaling>
          <c:orientation val="minMax"/>
        </c:scaling>
        <c:delete val="1"/>
        <c:axPos val="l"/>
        <c:majorGridlines/>
        <c:numFmt formatCode="#,##0.00" sourceLinked="0"/>
        <c:majorTickMark val="out"/>
        <c:minorTickMark val="none"/>
        <c:tickLblPos val="nextTo"/>
        <c:crossAx val="91076096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>
          <a:solidFill>
            <a:schemeClr val="bg1"/>
          </a:solidFill>
          <a:latin typeface="Century Gothic" panose="020B0502020202020204" pitchFamily="34" charset="0"/>
        </a:defRPr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726078839408323E-2"/>
          <c:y val="7.7426992831626795E-2"/>
          <c:w val="0.86499259553171193"/>
          <c:h val="0.77551277498154469"/>
        </c:manualLayout>
      </c:layout>
      <c:areaChart>
        <c:grouping val="standard"/>
        <c:varyColors val="0"/>
        <c:ser>
          <c:idx val="0"/>
          <c:order val="0"/>
          <c:tx>
            <c:strRef>
              <c:f>Sheet1!$D$3</c:f>
              <c:strCache>
                <c:ptCount val="1"/>
                <c:pt idx="0">
                  <c:v>Short term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cat>
            <c:numRef>
              <c:f>Sheet1!$C$4:$C$159</c:f>
              <c:numCache>
                <c:formatCode>General</c:formatCode>
                <c:ptCount val="15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</c:numCache>
            </c:numRef>
          </c:cat>
          <c:val>
            <c:numRef>
              <c:f>Sheet1!$D$4:$D$159</c:f>
              <c:numCache>
                <c:formatCode>General</c:formatCode>
                <c:ptCount val="156"/>
                <c:pt idx="0">
                  <c:v>100</c:v>
                </c:pt>
                <c:pt idx="1">
                  <c:v>120</c:v>
                </c:pt>
                <c:pt idx="2">
                  <c:v>135</c:v>
                </c:pt>
                <c:pt idx="3">
                  <c:v>142</c:v>
                </c:pt>
                <c:pt idx="4">
                  <c:v>113.60000000000001</c:v>
                </c:pt>
                <c:pt idx="5">
                  <c:v>90.88000000000001</c:v>
                </c:pt>
                <c:pt idx="6">
                  <c:v>72.704000000000008</c:v>
                </c:pt>
                <c:pt idx="7">
                  <c:v>58.16320000000001</c:v>
                </c:pt>
                <c:pt idx="8">
                  <c:v>46.530560000000008</c:v>
                </c:pt>
                <c:pt idx="9">
                  <c:v>37.22444800000001</c:v>
                </c:pt>
                <c:pt idx="10">
                  <c:v>29.77955840000001</c:v>
                </c:pt>
                <c:pt idx="11">
                  <c:v>23.82364672000001</c:v>
                </c:pt>
                <c:pt idx="12">
                  <c:v>20.250099712000011</c:v>
                </c:pt>
                <c:pt idx="13">
                  <c:v>18.225089740800012</c:v>
                </c:pt>
                <c:pt idx="14">
                  <c:v>17.313835253760011</c:v>
                </c:pt>
                <c:pt idx="15">
                  <c:v>16.96755854868481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3E-40E0-9ED0-E7EE4A22A3E4}"/>
            </c:ext>
          </c:extLst>
        </c:ser>
        <c:ser>
          <c:idx val="1"/>
          <c:order val="1"/>
          <c:tx>
            <c:strRef>
              <c:f>Sheet1!$E$3</c:f>
              <c:strCache>
                <c:ptCount val="1"/>
                <c:pt idx="0">
                  <c:v>Long term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cat>
            <c:numRef>
              <c:f>Sheet1!$C$4:$C$159</c:f>
              <c:numCache>
                <c:formatCode>General</c:formatCode>
                <c:ptCount val="15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</c:numCache>
            </c:numRef>
          </c:cat>
          <c:val>
            <c:numRef>
              <c:f>Sheet1!$E$4:$E$159</c:f>
              <c:numCache>
                <c:formatCode>General</c:formatCode>
                <c:ptCount val="156"/>
                <c:pt idx="15">
                  <c:v>16.96755854868481</c:v>
                </c:pt>
                <c:pt idx="16">
                  <c:v>16.79788296319796</c:v>
                </c:pt>
                <c:pt idx="17">
                  <c:v>16.629904133565979</c:v>
                </c:pt>
                <c:pt idx="18">
                  <c:v>16.463605092230321</c:v>
                </c:pt>
                <c:pt idx="19">
                  <c:v>16.298969041308016</c:v>
                </c:pt>
                <c:pt idx="20">
                  <c:v>16.135979350894935</c:v>
                </c:pt>
                <c:pt idx="21">
                  <c:v>15.974619557385985</c:v>
                </c:pt>
                <c:pt idx="22">
                  <c:v>15.814873361812126</c:v>
                </c:pt>
                <c:pt idx="23">
                  <c:v>15.656724628194004</c:v>
                </c:pt>
                <c:pt idx="24">
                  <c:v>15.500157381912064</c:v>
                </c:pt>
                <c:pt idx="25">
                  <c:v>15.345155808092944</c:v>
                </c:pt>
                <c:pt idx="26">
                  <c:v>15.191704250012014</c:v>
                </c:pt>
                <c:pt idx="27">
                  <c:v>15.039787207511894</c:v>
                </c:pt>
                <c:pt idx="28">
                  <c:v>14.889389335436775</c:v>
                </c:pt>
                <c:pt idx="29">
                  <c:v>14.740495442082407</c:v>
                </c:pt>
                <c:pt idx="30">
                  <c:v>14.593090487661582</c:v>
                </c:pt>
                <c:pt idx="31">
                  <c:v>14.447159582784966</c:v>
                </c:pt>
                <c:pt idx="32">
                  <c:v>14.302687986957116</c:v>
                </c:pt>
                <c:pt idx="33">
                  <c:v>14.159661107087544</c:v>
                </c:pt>
                <c:pt idx="34">
                  <c:v>14.018064496016668</c:v>
                </c:pt>
                <c:pt idx="35">
                  <c:v>13.877883851056502</c:v>
                </c:pt>
                <c:pt idx="36">
                  <c:v>13.739105012545938</c:v>
                </c:pt>
                <c:pt idx="37">
                  <c:v>13.601713962420478</c:v>
                </c:pt>
                <c:pt idx="38">
                  <c:v>13.465696822796273</c:v>
                </c:pt>
                <c:pt idx="39">
                  <c:v>13.33103985456831</c:v>
                </c:pt>
                <c:pt idx="40">
                  <c:v>13.197729456022627</c:v>
                </c:pt>
                <c:pt idx="41">
                  <c:v>13.065752161462401</c:v>
                </c:pt>
                <c:pt idx="42">
                  <c:v>12.935094639847776</c:v>
                </c:pt>
                <c:pt idx="43">
                  <c:v>12.805743693449298</c:v>
                </c:pt>
                <c:pt idx="44">
                  <c:v>12.677686256514805</c:v>
                </c:pt>
                <c:pt idx="45">
                  <c:v>12.550909393949658</c:v>
                </c:pt>
                <c:pt idx="46">
                  <c:v>12.42540030001016</c:v>
                </c:pt>
                <c:pt idx="47">
                  <c:v>12.301146297010058</c:v>
                </c:pt>
                <c:pt idx="48">
                  <c:v>12.178134834039957</c:v>
                </c:pt>
                <c:pt idx="49">
                  <c:v>12.056353485699557</c:v>
                </c:pt>
                <c:pt idx="50">
                  <c:v>11.935789950842562</c:v>
                </c:pt>
                <c:pt idx="51">
                  <c:v>11.816432051334136</c:v>
                </c:pt>
                <c:pt idx="52">
                  <c:v>11.698267730820794</c:v>
                </c:pt>
                <c:pt idx="53">
                  <c:v>11.581285053512586</c:v>
                </c:pt>
                <c:pt idx="54">
                  <c:v>11.465472202977459</c:v>
                </c:pt>
                <c:pt idx="55">
                  <c:v>11.350817480947685</c:v>
                </c:pt>
                <c:pt idx="56">
                  <c:v>11.237309306138208</c:v>
                </c:pt>
                <c:pt idx="57">
                  <c:v>11.124936213076825</c:v>
                </c:pt>
                <c:pt idx="58">
                  <c:v>11.013686850946057</c:v>
                </c:pt>
                <c:pt idx="59">
                  <c:v>10.903549982436596</c:v>
                </c:pt>
                <c:pt idx="60">
                  <c:v>10.794514482612231</c:v>
                </c:pt>
                <c:pt idx="61">
                  <c:v>10.686569337786109</c:v>
                </c:pt>
                <c:pt idx="62">
                  <c:v>10.579703644408248</c:v>
                </c:pt>
                <c:pt idx="63">
                  <c:v>10.473906607964166</c:v>
                </c:pt>
                <c:pt idx="64">
                  <c:v>10.369167541884524</c:v>
                </c:pt>
                <c:pt idx="65">
                  <c:v>10.265475866465678</c:v>
                </c:pt>
                <c:pt idx="66">
                  <c:v>10.162821107801021</c:v>
                </c:pt>
                <c:pt idx="67">
                  <c:v>10.061192896723011</c:v>
                </c:pt>
                <c:pt idx="68">
                  <c:v>9.9605809677557797</c:v>
                </c:pt>
                <c:pt idx="69">
                  <c:v>9.8609751580782223</c:v>
                </c:pt>
                <c:pt idx="70">
                  <c:v>9.7623654064974392</c:v>
                </c:pt>
                <c:pt idx="71">
                  <c:v>9.6647417524324641</c:v>
                </c:pt>
                <c:pt idx="72">
                  <c:v>9.5680943349081389</c:v>
                </c:pt>
                <c:pt idx="73">
                  <c:v>9.4724133915590567</c:v>
                </c:pt>
                <c:pt idx="74">
                  <c:v>9.3776892576434658</c:v>
                </c:pt>
                <c:pt idx="75">
                  <c:v>9.2839123650670317</c:v>
                </c:pt>
                <c:pt idx="76">
                  <c:v>9.1910732414163618</c:v>
                </c:pt>
                <c:pt idx="77">
                  <c:v>9.0991625090021984</c:v>
                </c:pt>
                <c:pt idx="78">
                  <c:v>9.008170883912177</c:v>
                </c:pt>
                <c:pt idx="79">
                  <c:v>8.9180891750730549</c:v>
                </c:pt>
                <c:pt idx="80">
                  <c:v>8.828908283322324</c:v>
                </c:pt>
                <c:pt idx="81">
                  <c:v>8.7406192004891015</c:v>
                </c:pt>
                <c:pt idx="82">
                  <c:v>8.6532130084842098</c:v>
                </c:pt>
                <c:pt idx="83">
                  <c:v>8.5666808783993673</c:v>
                </c:pt>
                <c:pt idx="84">
                  <c:v>8.4810140696153731</c:v>
                </c:pt>
                <c:pt idx="85">
                  <c:v>8.3962039289192187</c:v>
                </c:pt>
                <c:pt idx="86">
                  <c:v>8.3122418896300267</c:v>
                </c:pt>
                <c:pt idx="87">
                  <c:v>8.2291194707337265</c:v>
                </c:pt>
                <c:pt idx="88">
                  <c:v>8.1468282760263886</c:v>
                </c:pt>
                <c:pt idx="89">
                  <c:v>8.0653599932661244</c:v>
                </c:pt>
                <c:pt idx="90">
                  <c:v>7.9847063933334628</c:v>
                </c:pt>
                <c:pt idx="91">
                  <c:v>7.9048593294001277</c:v>
                </c:pt>
                <c:pt idx="92">
                  <c:v>7.825810736106126</c:v>
                </c:pt>
                <c:pt idx="93">
                  <c:v>7.7475526287450647</c:v>
                </c:pt>
                <c:pt idx="94">
                  <c:v>7.670077102457614</c:v>
                </c:pt>
                <c:pt idx="95">
                  <c:v>7.5933763314330376</c:v>
                </c:pt>
                <c:pt idx="96">
                  <c:v>7.5174425681187067</c:v>
                </c:pt>
                <c:pt idx="97">
                  <c:v>7.4422681424375199</c:v>
                </c:pt>
                <c:pt idx="98">
                  <c:v>7.367845461013145</c:v>
                </c:pt>
                <c:pt idx="99">
                  <c:v>7.2941670064030131</c:v>
                </c:pt>
                <c:pt idx="100">
                  <c:v>7.2212253363389829</c:v>
                </c:pt>
                <c:pt idx="101">
                  <c:v>7.1490130829755927</c:v>
                </c:pt>
                <c:pt idx="102">
                  <c:v>7.0775229521458369</c:v>
                </c:pt>
                <c:pt idx="103">
                  <c:v>7.0067477226243788</c:v>
                </c:pt>
                <c:pt idx="104">
                  <c:v>6.9366802453981347</c:v>
                </c:pt>
                <c:pt idx="105">
                  <c:v>6.8673134429441536</c:v>
                </c:pt>
                <c:pt idx="106">
                  <c:v>6.7986403085147122</c:v>
                </c:pt>
                <c:pt idx="107">
                  <c:v>6.7306539054295653</c:v>
                </c:pt>
                <c:pt idx="108">
                  <c:v>6.6633473663752696</c:v>
                </c:pt>
                <c:pt idx="109">
                  <c:v>6.5967138927115165</c:v>
                </c:pt>
                <c:pt idx="110">
                  <c:v>6.5307467537844017</c:v>
                </c:pt>
                <c:pt idx="111">
                  <c:v>6.4654392862465579</c:v>
                </c:pt>
                <c:pt idx="112">
                  <c:v>6.4007848933840927</c:v>
                </c:pt>
                <c:pt idx="113">
                  <c:v>6.336777044450252</c:v>
                </c:pt>
                <c:pt idx="114">
                  <c:v>6.2734092740057497</c:v>
                </c:pt>
                <c:pt idx="115">
                  <c:v>6.2106751812656924</c:v>
                </c:pt>
                <c:pt idx="116">
                  <c:v>6.1485684294530358</c:v>
                </c:pt>
                <c:pt idx="117">
                  <c:v>6.0870827451585052</c:v>
                </c:pt>
                <c:pt idx="118">
                  <c:v>6.0262119177069202</c:v>
                </c:pt>
                <c:pt idx="119">
                  <c:v>5.9659497985298513</c:v>
                </c:pt>
                <c:pt idx="120">
                  <c:v>5.9062903005445531</c:v>
                </c:pt>
                <c:pt idx="121">
                  <c:v>5.8472273975391076</c:v>
                </c:pt>
                <c:pt idx="122">
                  <c:v>5.7887551235637167</c:v>
                </c:pt>
                <c:pt idx="123">
                  <c:v>5.7308675723280791</c:v>
                </c:pt>
                <c:pt idx="124">
                  <c:v>5.6735588966047983</c:v>
                </c:pt>
                <c:pt idx="125">
                  <c:v>5.6168233076387502</c:v>
                </c:pt>
                <c:pt idx="126">
                  <c:v>5.5606550745623622</c:v>
                </c:pt>
                <c:pt idx="127">
                  <c:v>5.5050485238167388</c:v>
                </c:pt>
                <c:pt idx="128">
                  <c:v>5.4499980385785713</c:v>
                </c:pt>
                <c:pt idx="129">
                  <c:v>5.3954980581927856</c:v>
                </c:pt>
                <c:pt idx="130">
                  <c:v>5.3415430776108579</c:v>
                </c:pt>
                <c:pt idx="131">
                  <c:v>5.2881276468347496</c:v>
                </c:pt>
                <c:pt idx="132">
                  <c:v>5.2352463703664016</c:v>
                </c:pt>
                <c:pt idx="133">
                  <c:v>5.1828939066627377</c:v>
                </c:pt>
                <c:pt idx="134">
                  <c:v>5.1310649675961102</c:v>
                </c:pt>
                <c:pt idx="135">
                  <c:v>5.0797543179201492</c:v>
                </c:pt>
                <c:pt idx="136">
                  <c:v>5.0289567747409478</c:v>
                </c:pt>
                <c:pt idx="137">
                  <c:v>4.9786672069935385</c:v>
                </c:pt>
                <c:pt idx="138">
                  <c:v>4.9288805349236027</c:v>
                </c:pt>
                <c:pt idx="139">
                  <c:v>4.8795917295743667</c:v>
                </c:pt>
                <c:pt idx="140">
                  <c:v>4.8307958122786232</c:v>
                </c:pt>
                <c:pt idx="141">
                  <c:v>4.7824878541558373</c:v>
                </c:pt>
                <c:pt idx="142">
                  <c:v>4.7346629756142793</c:v>
                </c:pt>
                <c:pt idx="143">
                  <c:v>4.6873163458581368</c:v>
                </c:pt>
                <c:pt idx="144">
                  <c:v>4.6404431823995553</c:v>
                </c:pt>
                <c:pt idx="145">
                  <c:v>4.5940387505755593</c:v>
                </c:pt>
                <c:pt idx="146">
                  <c:v>4.548098363069804</c:v>
                </c:pt>
                <c:pt idx="147">
                  <c:v>4.5026173794391058</c:v>
                </c:pt>
                <c:pt idx="148">
                  <c:v>4.4575912056447144</c:v>
                </c:pt>
                <c:pt idx="149">
                  <c:v>4.4130152935882672</c:v>
                </c:pt>
                <c:pt idx="150">
                  <c:v>4.3688851406523845</c:v>
                </c:pt>
                <c:pt idx="151">
                  <c:v>4.3251962892458611</c:v>
                </c:pt>
                <c:pt idx="152">
                  <c:v>4.2819443263534023</c:v>
                </c:pt>
                <c:pt idx="153">
                  <c:v>4.2391248830898682</c:v>
                </c:pt>
                <c:pt idx="154">
                  <c:v>4.1967336342589698</c:v>
                </c:pt>
                <c:pt idx="155">
                  <c:v>4.15476629791638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3E-40E0-9ED0-E7EE4A22A3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1167912"/>
        <c:axId val="471168304"/>
      </c:areaChart>
      <c:catAx>
        <c:axId val="4711679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(Body)"/>
                    <a:ea typeface="+mn-ea"/>
                    <a:cs typeface="+mn-cs"/>
                  </a:defRPr>
                </a:pPr>
                <a:r>
                  <a:rPr lang="en-GB"/>
                  <a:t>Week</a:t>
                </a:r>
              </a:p>
            </c:rich>
          </c:tx>
          <c:layout>
            <c:manualLayout>
              <c:xMode val="edge"/>
              <c:yMode val="edge"/>
              <c:x val="0.47153750759321023"/>
              <c:y val="0.914517662816071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(Body)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low"/>
        <c:spPr>
          <a:noFill/>
          <a:ln w="9525" cap="flat" cmpd="sng" algn="ctr">
            <a:solidFill>
              <a:srgbClr val="B6B9BA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(Body)"/>
                <a:ea typeface="+mn-ea"/>
                <a:cs typeface="+mn-cs"/>
              </a:defRPr>
            </a:pPr>
            <a:endParaRPr lang="en-US"/>
          </a:p>
        </c:txPr>
        <c:crossAx val="471168304"/>
        <c:crosses val="autoZero"/>
        <c:auto val="0"/>
        <c:lblAlgn val="ctr"/>
        <c:lblOffset val="100"/>
        <c:tickLblSkip val="5"/>
        <c:noMultiLvlLbl val="1"/>
      </c:catAx>
      <c:valAx>
        <c:axId val="4711683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(Body)"/>
                    <a:ea typeface="+mn-ea"/>
                    <a:cs typeface="+mn-cs"/>
                  </a:defRPr>
                </a:pPr>
                <a:r>
                  <a:rPr lang="en-GB"/>
                  <a:t>Marketing Impact</a:t>
                </a:r>
              </a:p>
            </c:rich>
          </c:tx>
          <c:layout>
            <c:manualLayout>
              <c:xMode val="edge"/>
              <c:yMode val="edge"/>
              <c:x val="4.7697417735446827E-2"/>
              <c:y val="0.296995616854145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(Body)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one"/>
        <c:spPr>
          <a:noFill/>
          <a:ln>
            <a:solidFill>
              <a:srgbClr val="B6B9BA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(Body)"/>
                <a:ea typeface="+mn-ea"/>
                <a:cs typeface="+mn-cs"/>
              </a:defRPr>
            </a:pPr>
            <a:endParaRPr lang="en-US"/>
          </a:p>
        </c:txPr>
        <c:crossAx val="4711679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(Body)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19114092808654501"/>
          <c:y val="9.0639149915432038E-2"/>
          <c:w val="0.52744178156769705"/>
          <c:h val="8.56469354127245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 b="1">
          <a:latin typeface="Arial (Body)"/>
        </a:defRPr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67300937553067"/>
          <c:y val="0.24142954030562919"/>
          <c:w val="0.84028296406195524"/>
          <c:h val="0.6203419929869791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'Powerpoint (2)'!$L$98</c:f>
              <c:strCache>
                <c:ptCount val="1"/>
                <c:pt idx="0">
                  <c:v>Short term ROI (2-3 months)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'Powerpoint (2)'!$M$97:$P$97</c:f>
              <c:strCache>
                <c:ptCount val="4"/>
                <c:pt idx="0">
                  <c:v>FMCG</c:v>
                </c:pt>
                <c:pt idx="1">
                  <c:v>Finance</c:v>
                </c:pt>
                <c:pt idx="2">
                  <c:v>Services</c:v>
                </c:pt>
                <c:pt idx="3">
                  <c:v>Retail</c:v>
                </c:pt>
              </c:strCache>
            </c:strRef>
          </c:cat>
          <c:val>
            <c:numRef>
              <c:f>'Powerpoint (2)'!$M$98:$P$98</c:f>
              <c:numCache>
                <c:formatCode>0.0</c:formatCode>
                <c:ptCount val="4"/>
                <c:pt idx="0">
                  <c:v>1.0278573970458336</c:v>
                </c:pt>
                <c:pt idx="1">
                  <c:v>1.8221517074546481</c:v>
                </c:pt>
                <c:pt idx="2">
                  <c:v>3.3600519727737557</c:v>
                </c:pt>
                <c:pt idx="3">
                  <c:v>3.1405593878991933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91-43B1-9C62-51D19348E7A7}"/>
            </c:ext>
          </c:extLst>
        </c:ser>
        <c:ser>
          <c:idx val="1"/>
          <c:order val="1"/>
          <c:tx>
            <c:strRef>
              <c:f>'Powerpoint (2)'!$L$99</c:f>
              <c:strCache>
                <c:ptCount val="1"/>
                <c:pt idx="0">
                  <c:v>Long Term ROI up to 3 years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'Powerpoint (2)'!$M$97:$P$97</c:f>
              <c:strCache>
                <c:ptCount val="4"/>
                <c:pt idx="0">
                  <c:v>FMCG</c:v>
                </c:pt>
                <c:pt idx="1">
                  <c:v>Finance</c:v>
                </c:pt>
                <c:pt idx="2">
                  <c:v>Services</c:v>
                </c:pt>
                <c:pt idx="3">
                  <c:v>Retail</c:v>
                </c:pt>
              </c:strCache>
            </c:strRef>
          </c:cat>
          <c:val>
            <c:numRef>
              <c:f>'Powerpoint (2)'!$M$99:$P$99</c:f>
              <c:numCache>
                <c:formatCode>0.0</c:formatCode>
                <c:ptCount val="4"/>
                <c:pt idx="0">
                  <c:v>2.0166204023557666</c:v>
                </c:pt>
                <c:pt idx="1">
                  <c:v>2.970107283151076</c:v>
                </c:pt>
                <c:pt idx="2">
                  <c:v>6.072888544164412</c:v>
                </c:pt>
                <c:pt idx="3">
                  <c:v>8.0449868639948932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91-43B1-9C62-51D19348E7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58645024"/>
        <c:axId val="458650600"/>
      </c:barChart>
      <c:catAx>
        <c:axId val="45864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458650600"/>
        <c:crosses val="autoZero"/>
        <c:auto val="1"/>
        <c:lblAlgn val="ctr"/>
        <c:lblOffset val="100"/>
        <c:noMultiLvlLbl val="0"/>
      </c:catAx>
      <c:valAx>
        <c:axId val="458650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GB" sz="1400" b="1" dirty="0">
                    <a:solidFill>
                      <a:schemeClr val="tx1"/>
                    </a:solidFill>
                  </a:rPr>
                  <a:t>ROI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458645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7.4868572756441765E-2"/>
          <c:y val="9.9300333334936694E-2"/>
          <c:w val="0.90470009920723582"/>
          <c:h val="9.19431069894516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+mj-lt"/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28941798941801"/>
          <c:y val="5.020548976200287E-2"/>
          <c:w val="0.84931613756613777"/>
          <c:h val="0.6717719557790289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47B-44EF-9CBF-195CF879AA0D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47B-44EF-9CBF-195CF879AA0D}"/>
              </c:ext>
            </c:extLst>
          </c:dPt>
          <c:dPt>
            <c:idx val="2"/>
            <c:invertIfNegative val="0"/>
            <c:bubble3D val="0"/>
            <c:spPr>
              <a:solidFill>
                <a:srgbClr val="CCD1D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47B-44EF-9CBF-195CF879AA0D}"/>
              </c:ext>
            </c:extLst>
          </c:dPt>
          <c:dPt>
            <c:idx val="3"/>
            <c:invertIfNegative val="0"/>
            <c:bubble3D val="0"/>
            <c:spPr>
              <a:solidFill>
                <a:srgbClr val="CCD1D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47B-44EF-9CBF-195CF879AA0D}"/>
              </c:ext>
            </c:extLst>
          </c:dPt>
          <c:dPt>
            <c:idx val="4"/>
            <c:invertIfNegative val="0"/>
            <c:bubble3D val="0"/>
            <c:spPr>
              <a:solidFill>
                <a:srgbClr val="CCD1D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47B-44EF-9CBF-195CF879AA0D}"/>
              </c:ext>
            </c:extLst>
          </c:dPt>
          <c:dPt>
            <c:idx val="5"/>
            <c:invertIfNegative val="0"/>
            <c:bubble3D val="0"/>
            <c:spPr>
              <a:solidFill>
                <a:srgbClr val="CCD1D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47B-44EF-9CBF-195CF879AA0D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47B-44EF-9CBF-195CF879AA0D}"/>
              </c:ext>
            </c:extLst>
          </c:dPt>
          <c:dPt>
            <c:idx val="7"/>
            <c:invertIfNegative val="0"/>
            <c:bubble3D val="0"/>
            <c:spPr>
              <a:solidFill>
                <a:srgbClr val="CCD1D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C47B-44EF-9CBF-195CF879AA0D}"/>
              </c:ext>
            </c:extLst>
          </c:dPt>
          <c:dPt>
            <c:idx val="8"/>
            <c:invertIfNegative val="0"/>
            <c:bubble3D val="0"/>
            <c:spPr>
              <a:solidFill>
                <a:srgbClr val="CCD1D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C47B-44EF-9CBF-195CF879AA0D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C47B-44EF-9CBF-195CF879AA0D}"/>
              </c:ext>
            </c:extLst>
          </c:dPt>
          <c:cat>
            <c:strRef>
              <c:f>Sheet1!$A$2:$A$11</c:f>
              <c:strCache>
                <c:ptCount val="10"/>
                <c:pt idx="0">
                  <c:v>Broadcaster VOD</c:v>
                </c:pt>
                <c:pt idx="1">
                  <c:v>TV</c:v>
                </c:pt>
                <c:pt idx="2">
                  <c:v>Online Display</c:v>
                </c:pt>
                <c:pt idx="3">
                  <c:v>Cinema</c:v>
                </c:pt>
                <c:pt idx="4">
                  <c:v>Generic Search</c:v>
                </c:pt>
                <c:pt idx="5">
                  <c:v>Out of Home   </c:v>
                </c:pt>
                <c:pt idx="6">
                  <c:v>Online Video</c:v>
                </c:pt>
                <c:pt idx="7">
                  <c:v>Audio</c:v>
                </c:pt>
                <c:pt idx="8">
                  <c:v>Print</c:v>
                </c:pt>
                <c:pt idx="9">
                  <c:v>Social Media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0.2</c:v>
                </c:pt>
                <c:pt idx="1">
                  <c:v>0.24</c:v>
                </c:pt>
                <c:pt idx="2">
                  <c:v>0.25</c:v>
                </c:pt>
                <c:pt idx="3">
                  <c:v>0.26</c:v>
                </c:pt>
                <c:pt idx="4">
                  <c:v>0.33</c:v>
                </c:pt>
                <c:pt idx="5">
                  <c:v>0.44</c:v>
                </c:pt>
                <c:pt idx="6">
                  <c:v>0.56000000000000005</c:v>
                </c:pt>
                <c:pt idx="7">
                  <c:v>0.63</c:v>
                </c:pt>
                <c:pt idx="8">
                  <c:v>0.71</c:v>
                </c:pt>
                <c:pt idx="9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C47B-44EF-9CBF-195CF879AA0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C47B-44EF-9CBF-195CF879AA0D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C47B-44EF-9CBF-195CF879AA0D}"/>
              </c:ext>
            </c:extLst>
          </c:dPt>
          <c:dPt>
            <c:idx val="2"/>
            <c:invertIfNegative val="0"/>
            <c:bubble3D val="0"/>
            <c:spPr>
              <a:solidFill>
                <a:srgbClr val="CCD1D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C47B-44EF-9CBF-195CF879AA0D}"/>
              </c:ext>
            </c:extLst>
          </c:dPt>
          <c:dPt>
            <c:idx val="3"/>
            <c:invertIfNegative val="0"/>
            <c:bubble3D val="0"/>
            <c:spPr>
              <a:solidFill>
                <a:srgbClr val="CCD1D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C47B-44EF-9CBF-195CF879AA0D}"/>
              </c:ext>
            </c:extLst>
          </c:dPt>
          <c:dPt>
            <c:idx val="4"/>
            <c:invertIfNegative val="0"/>
            <c:bubble3D val="0"/>
            <c:spPr>
              <a:solidFill>
                <a:srgbClr val="CCD1D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C47B-44EF-9CBF-195CF879AA0D}"/>
              </c:ext>
            </c:extLst>
          </c:dPt>
          <c:dPt>
            <c:idx val="5"/>
            <c:invertIfNegative val="0"/>
            <c:bubble3D val="0"/>
            <c:spPr>
              <a:solidFill>
                <a:srgbClr val="CCD1D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0-C47B-44EF-9CBF-195CF879AA0D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2-C47B-44EF-9CBF-195CF879AA0D}"/>
              </c:ext>
            </c:extLst>
          </c:dPt>
          <c:dPt>
            <c:idx val="7"/>
            <c:invertIfNegative val="0"/>
            <c:bubble3D val="0"/>
            <c:spPr>
              <a:solidFill>
                <a:srgbClr val="CCD1D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4-C47B-44EF-9CBF-195CF879AA0D}"/>
              </c:ext>
            </c:extLst>
          </c:dPt>
          <c:dPt>
            <c:idx val="8"/>
            <c:invertIfNegative val="0"/>
            <c:bubble3D val="0"/>
            <c:spPr>
              <a:solidFill>
                <a:srgbClr val="CCD1D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6-C47B-44EF-9CBF-195CF879AA0D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8-C47B-44EF-9CBF-195CF879AA0D}"/>
              </c:ext>
            </c:extLst>
          </c:dPt>
          <c:cat>
            <c:strRef>
              <c:f>Sheet1!$A$2:$A$11</c:f>
              <c:strCache>
                <c:ptCount val="10"/>
                <c:pt idx="0">
                  <c:v>Broadcaster VOD</c:v>
                </c:pt>
                <c:pt idx="1">
                  <c:v>TV</c:v>
                </c:pt>
                <c:pt idx="2">
                  <c:v>Online Display</c:v>
                </c:pt>
                <c:pt idx="3">
                  <c:v>Cinema</c:v>
                </c:pt>
                <c:pt idx="4">
                  <c:v>Generic Search</c:v>
                </c:pt>
                <c:pt idx="5">
                  <c:v>Out of Home   </c:v>
                </c:pt>
                <c:pt idx="6">
                  <c:v>Online Video</c:v>
                </c:pt>
                <c:pt idx="7">
                  <c:v>Audio</c:v>
                </c:pt>
                <c:pt idx="8">
                  <c:v>Print</c:v>
                </c:pt>
                <c:pt idx="9">
                  <c:v>Social Media</c:v>
                </c:pt>
              </c:strCache>
            </c:strRef>
          </c:cat>
          <c:val>
            <c:numRef>
              <c:f>Sheet1!$C$2:$C$11</c:f>
              <c:numCache>
                <c:formatCode>0%</c:formatCode>
                <c:ptCount val="10"/>
                <c:pt idx="0">
                  <c:v>-0.2</c:v>
                </c:pt>
                <c:pt idx="1">
                  <c:v>-0.24</c:v>
                </c:pt>
                <c:pt idx="2">
                  <c:v>-0.25</c:v>
                </c:pt>
                <c:pt idx="3">
                  <c:v>-0.26</c:v>
                </c:pt>
                <c:pt idx="4">
                  <c:v>-0.33</c:v>
                </c:pt>
                <c:pt idx="5">
                  <c:v>-0.44</c:v>
                </c:pt>
                <c:pt idx="6">
                  <c:v>-0.56000000000000005</c:v>
                </c:pt>
                <c:pt idx="7">
                  <c:v>-0.63</c:v>
                </c:pt>
                <c:pt idx="8">
                  <c:v>-0.71</c:v>
                </c:pt>
                <c:pt idx="9">
                  <c:v>-0.72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C47B-44EF-9CBF-195CF879AA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100"/>
        <c:axId val="23340624"/>
        <c:axId val="23328976"/>
      </c:barChart>
      <c:catAx>
        <c:axId val="23340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(Headings)"/>
                <a:ea typeface="+mn-ea"/>
                <a:cs typeface="+mn-cs"/>
              </a:defRPr>
            </a:pPr>
            <a:endParaRPr lang="en-US"/>
          </a:p>
        </c:txPr>
        <c:crossAx val="23328976"/>
        <c:crosses val="autoZero"/>
        <c:auto val="1"/>
        <c:lblAlgn val="ctr"/>
        <c:lblOffset val="100"/>
        <c:noMultiLvlLbl val="0"/>
      </c:catAx>
      <c:valAx>
        <c:axId val="23328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Arial (Headings)"/>
                    <a:ea typeface="+mn-ea"/>
                    <a:cs typeface="+mn-cs"/>
                  </a:defRPr>
                </a:pPr>
                <a:r>
                  <a:rPr lang="en-GB" sz="1050" b="1" dirty="0">
                    <a:solidFill>
                      <a:schemeClr val="tx1"/>
                    </a:solidFill>
                    <a:latin typeface="Arial (Headings)"/>
                  </a:rPr>
                  <a:t>Spread of Middle 50% of Results Around the Median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1"/>
                  </a:solidFill>
                  <a:latin typeface="Arial (Headings)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340624"/>
        <c:crosses val="autoZero"/>
        <c:crossBetween val="between"/>
        <c:majorUnit val="0.4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3"/>
            </a:solidFill>
          </c:spPr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F3-452D-8500-FA535AE59C7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F3-452D-8500-FA535AE59C71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F3-452D-8500-FA535AE59C71}"/>
              </c:ext>
            </c:extLst>
          </c:dPt>
          <c:dLbls>
            <c:dLbl>
              <c:idx val="0"/>
              <c:layout>
                <c:manualLayout>
                  <c:x val="-0.15788600959771945"/>
                  <c:y val="-8.571922194062692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1F3-452D-8500-FA535AE59C71}"/>
                </c:ext>
              </c:extLst>
            </c:dLbl>
            <c:dLbl>
              <c:idx val="1"/>
              <c:layout>
                <c:manualLayout>
                  <c:x val="0.20396818965431116"/>
                  <c:y val="1.141809708658049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1F3-452D-8500-FA535AE59C71}"/>
                </c:ext>
              </c:extLst>
            </c:dLbl>
            <c:dLbl>
              <c:idx val="2"/>
              <c:layout>
                <c:manualLayout>
                  <c:x val="0.18503583881248475"/>
                  <c:y val="0.2095575342870465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en-GB" sz="14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en-US" sz="1400" baseline="0" dirty="0">
                        <a:latin typeface="+mj-lt"/>
                      </a:rPr>
                      <a:t>Online/BTL
</a:t>
                    </a:r>
                    <a:fld id="{070F7D99-C027-4B79-9D13-3ABC251AFCA5}" type="PERCENTAGE">
                      <a:rPr lang="en-US" sz="1400" baseline="0">
                        <a:latin typeface="+mj-lt"/>
                      </a:rPr>
                      <a:pPr>
                        <a:defRPr sz="1400">
                          <a:latin typeface="+mj-lt"/>
                        </a:defRPr>
                      </a:pPr>
                      <a:t>[PERCENTAGE]</a:t>
                    </a:fld>
                    <a:endParaRPr lang="en-US" sz="1400" baseline="0" dirty="0">
                      <a:latin typeface="+mj-lt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GB" sz="1400" b="0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786140475712084"/>
                      <c:h val="0.1845453634613186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1F3-452D-8500-FA535AE59C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GB" sz="14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'Powerpoint (2)'!$P$262:$P$264</c:f>
              <c:strCache>
                <c:ptCount val="3"/>
                <c:pt idx="0">
                  <c:v>TV</c:v>
                </c:pt>
                <c:pt idx="1">
                  <c:v>Other ATL</c:v>
                </c:pt>
                <c:pt idx="2">
                  <c:v>Digital/BTL</c:v>
                </c:pt>
              </c:strCache>
            </c:strRef>
          </c:cat>
          <c:val>
            <c:numRef>
              <c:f>'Powerpoint (2)'!$AJ$262:$AJ$264</c:f>
              <c:numCache>
                <c:formatCode>_(* #,##0.00_);_(* \(#,##0.00\);_(* "-"??_);_(@_)</c:formatCode>
                <c:ptCount val="3"/>
                <c:pt idx="0">
                  <c:v>1.7152585945732777</c:v>
                </c:pt>
                <c:pt idx="1">
                  <c:v>0.45148956732470202</c:v>
                </c:pt>
                <c:pt idx="2">
                  <c:v>0.43293432642568086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1F3-452D-8500-FA535AE59C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en-GB" sz="1100" b="0" i="0" u="none" strike="noStrike" kern="1200" baseline="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777050877824415E-2"/>
          <c:y val="0.16638998585956041"/>
          <c:w val="0.57987095651618115"/>
          <c:h val="0.7222997358516125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Viewing time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CC-4156-8A45-B94424D86D0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CC-4156-8A45-B94424D86D0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ACC-4156-8A45-B94424D86D0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C54C693-B3C9-4D9E-B439-0DAA0AEB132B}" type="PERCENTAGE">
                      <a:rPr lang="en-US">
                        <a:solidFill>
                          <a:schemeClr val="tx1"/>
                        </a:solidFill>
                      </a:rPr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ACC-4156-8A45-B94424D86D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BVOD</c:v>
                </c:pt>
                <c:pt idx="1">
                  <c:v>Playback</c:v>
                </c:pt>
                <c:pt idx="2">
                  <c:v>Live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20</c:v>
                </c:pt>
                <c:pt idx="1">
                  <c:v>18.5</c:v>
                </c:pt>
                <c:pt idx="2">
                  <c:v>115.9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ACC-4156-8A45-B94424D86D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3"/>
            </a:solidFill>
          </c:spPr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36-4A83-AA11-A996D51D2E3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36-4A83-AA11-A996D51D2E3F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336-4A83-AA11-A996D51D2E3F}"/>
              </c:ext>
            </c:extLst>
          </c:dPt>
          <c:dLbls>
            <c:dLbl>
              <c:idx val="0"/>
              <c:layout>
                <c:manualLayout>
                  <c:x val="-7.921908385083673E-2"/>
                  <c:y val="-0.2158894899526454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36-4A83-AA11-A996D51D2E3F}"/>
                </c:ext>
              </c:extLst>
            </c:dLbl>
            <c:dLbl>
              <c:idx val="2"/>
              <c:layout>
                <c:manualLayout>
                  <c:x val="6.1558264121094414E-2"/>
                  <c:y val="0.14347826086956519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/>
                      <a:t>Online/BTL</a:t>
                    </a:r>
                    <a:r>
                      <a:rPr lang="en-US" sz="1200" baseline="0" dirty="0"/>
                      <a:t>
</a:t>
                    </a:r>
                    <a:fld id="{DEBE2002-0A60-4625-BA6D-3D9A39168E76}" type="PERCENTAGE">
                      <a:rPr lang="en-US" sz="1400" baseline="0"/>
                      <a:pPr/>
                      <a:t>[PERCENTAGE]</a:t>
                    </a:fld>
                    <a:endParaRPr lang="en-US" sz="1200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336-4A83-AA11-A996D51D2E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GB" sz="14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'Powerpoint (2)'!$P$262:$P$264</c:f>
              <c:strCache>
                <c:ptCount val="3"/>
                <c:pt idx="0">
                  <c:v>TV</c:v>
                </c:pt>
                <c:pt idx="1">
                  <c:v>Other ATL</c:v>
                </c:pt>
                <c:pt idx="2">
                  <c:v>Digital/BTL</c:v>
                </c:pt>
              </c:strCache>
            </c:strRef>
          </c:cat>
          <c:val>
            <c:numRef>
              <c:f>'Powerpoint (2)'!$AZ$262:$AZ$264</c:f>
              <c:numCache>
                <c:formatCode>_(* #,##0.00_);_(* \(#,##0.00\);_(* "-"??_);_(@_)</c:formatCode>
                <c:ptCount val="3"/>
                <c:pt idx="0">
                  <c:v>10.76797271422604</c:v>
                </c:pt>
                <c:pt idx="1">
                  <c:v>1.9579544878276893</c:v>
                </c:pt>
                <c:pt idx="2">
                  <c:v>0.79164634666057498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336-4A83-AA11-A996D51D2E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en-GB" sz="1100" b="0" i="0" u="none" strike="noStrike" kern="1200" baseline="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571968365645613E-2"/>
          <c:y val="3.4038851494660509E-2"/>
          <c:w val="0.89962483798603632"/>
          <c:h val="0.729558753415965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A5D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E50-4AF0-8F19-218E9BC36232}"/>
              </c:ext>
            </c:extLst>
          </c:dPt>
          <c:dPt>
            <c:idx val="10"/>
            <c:invertIfNegative val="0"/>
            <c:bubble3D val="0"/>
            <c:spPr>
              <a:solidFill>
                <a:srgbClr val="00A5D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E50-4AF0-8F19-218E9BC36232}"/>
              </c:ext>
            </c:extLst>
          </c:dPt>
          <c:cat>
            <c:strRef>
              <c:f>Sheet1!$A$2:$A$12</c:f>
              <c:strCache>
                <c:ptCount val="11"/>
                <c:pt idx="0">
                  <c:v>Online Born</c:v>
                </c:pt>
                <c:pt idx="1">
                  <c:v>Food</c:v>
                </c:pt>
                <c:pt idx="2">
                  <c:v>Cosmetics &amp; Personal Care</c:v>
                </c:pt>
                <c:pt idx="3">
                  <c:v>Finance</c:v>
                </c:pt>
                <c:pt idx="4">
                  <c:v>Entertainment &amp; Leisure</c:v>
                </c:pt>
                <c:pt idx="5">
                  <c:v>Telecoms</c:v>
                </c:pt>
                <c:pt idx="6">
                  <c:v>Government Social Political Organisation</c:v>
                </c:pt>
                <c:pt idx="7">
                  <c:v>Travel &amp; Transport</c:v>
                </c:pt>
                <c:pt idx="8">
                  <c:v>Motors</c:v>
                </c:pt>
                <c:pt idx="9">
                  <c:v>Household Fmcg</c:v>
                </c:pt>
                <c:pt idx="10">
                  <c:v>Retail</c:v>
                </c:pt>
              </c:strCache>
            </c:strRef>
          </c:cat>
          <c:val>
            <c:numRef>
              <c:f>Sheet1!$B$2:$B$12</c:f>
              <c:numCache>
                <c:formatCode>_-* #,##0_-;\-* #,##0_-;_-* "-"??_-;_-@_-</c:formatCode>
                <c:ptCount val="11"/>
                <c:pt idx="0">
                  <c:v>1062.813674</c:v>
                </c:pt>
                <c:pt idx="1">
                  <c:v>499.99565899999999</c:v>
                </c:pt>
                <c:pt idx="2">
                  <c:v>458.160166</c:v>
                </c:pt>
                <c:pt idx="3">
                  <c:v>392.48228399999999</c:v>
                </c:pt>
                <c:pt idx="4">
                  <c:v>388.64542699999998</c:v>
                </c:pt>
                <c:pt idx="5">
                  <c:v>326.15370100000001</c:v>
                </c:pt>
                <c:pt idx="6">
                  <c:v>290.743379</c:v>
                </c:pt>
                <c:pt idx="7">
                  <c:v>254.193308</c:v>
                </c:pt>
                <c:pt idx="8">
                  <c:v>226.83117999999999</c:v>
                </c:pt>
                <c:pt idx="9">
                  <c:v>206.66690500000001</c:v>
                </c:pt>
                <c:pt idx="10">
                  <c:v>199.28487200000001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50-4AF0-8F19-218E9BC362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overlap val="-27"/>
        <c:axId val="466111976"/>
        <c:axId val="466112304"/>
      </c:barChart>
      <c:catAx>
        <c:axId val="466111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112304"/>
        <c:crosses val="autoZero"/>
        <c:auto val="1"/>
        <c:lblAlgn val="ctr"/>
        <c:lblOffset val="100"/>
        <c:noMultiLvlLbl val="0"/>
      </c:catAx>
      <c:valAx>
        <c:axId val="466112304"/>
        <c:scaling>
          <c:orientation val="minMax"/>
          <c:max val="13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£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111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Online Born Spend</c:v>
                </c:pt>
              </c:strCache>
            </c:strRef>
          </c:tx>
          <c:spPr>
            <a:solidFill>
              <a:srgbClr val="0069B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Sheet1!$B$2:$B$6</c:f>
              <c:numCache>
                <c:formatCode>_-"£"* #,##0_-;\-"£"* #,##0_-;_-"£"* "-"??_-;_-@_-</c:formatCode>
                <c:ptCount val="5"/>
                <c:pt idx="0">
                  <c:v>759.30073000000004</c:v>
                </c:pt>
                <c:pt idx="1">
                  <c:v>775.04097400000001</c:v>
                </c:pt>
                <c:pt idx="2">
                  <c:v>796.74659199999996</c:v>
                </c:pt>
                <c:pt idx="3">
                  <c:v>1130.5487439999999</c:v>
                </c:pt>
                <c:pt idx="4">
                  <c:v>1063.2293010000001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9C-48B6-9106-6D1E14E9AA3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7"/>
        <c:axId val="816158576"/>
        <c:axId val="816160544"/>
      </c:barChart>
      <c:catAx>
        <c:axId val="816158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6160544"/>
        <c:crosses val="autoZero"/>
        <c:auto val="1"/>
        <c:lblAlgn val="ctr"/>
        <c:lblOffset val="100"/>
        <c:noMultiLvlLbl val="0"/>
      </c:catAx>
      <c:valAx>
        <c:axId val="816160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&quot;£&quot;* #,##0_-;\-&quot;£&quot;* #,##0_-;_-&quot;£&quot;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6158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Furniture: Weekly TV impacts vs conversion 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Sheet1!$A$2:$A$8</c:f>
              <c:strCache>
                <c:ptCount val="7"/>
                <c:pt idx="0">
                  <c:v>0-10m</c:v>
                </c:pt>
                <c:pt idx="1">
                  <c:v>10-20m</c:v>
                </c:pt>
                <c:pt idx="2">
                  <c:v>20-30m</c:v>
                </c:pt>
                <c:pt idx="3">
                  <c:v>30-40m</c:v>
                </c:pt>
                <c:pt idx="4">
                  <c:v>40-50m</c:v>
                </c:pt>
                <c:pt idx="5">
                  <c:v>50-60m</c:v>
                </c:pt>
                <c:pt idx="6">
                  <c:v>60-70m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8.5663030987296728E-3</c:v>
                </c:pt>
                <c:pt idx="1">
                  <c:v>9.025754332010423E-3</c:v>
                </c:pt>
                <c:pt idx="2">
                  <c:v>9.5850589537206099E-3</c:v>
                </c:pt>
                <c:pt idx="3">
                  <c:v>1.0565210900057392E-2</c:v>
                </c:pt>
                <c:pt idx="4">
                  <c:v>1.1970368318219937E-2</c:v>
                </c:pt>
                <c:pt idx="5">
                  <c:v>1.475870742771771E-2</c:v>
                </c:pt>
                <c:pt idx="6">
                  <c:v>1.8445182580608229E-2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EA6-4FBB-B732-4B53C6EBEC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8580536"/>
        <c:axId val="518584056"/>
      </c:lineChart>
      <c:catAx>
        <c:axId val="5185805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TV impacts weekly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8584056"/>
        <c:crosses val="autoZero"/>
        <c:auto val="1"/>
        <c:lblAlgn val="ctr"/>
        <c:lblOffset val="100"/>
        <c:noMultiLvlLbl val="0"/>
      </c:catAx>
      <c:valAx>
        <c:axId val="5185840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Website conversion rate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8580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047051114905876"/>
          <c:y val="0.25932878888138089"/>
          <c:w val="0.31586503097771085"/>
          <c:h val="0.7315976196044801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Visits</c:v>
                </c:pt>
              </c:strCache>
            </c:strRef>
          </c:tx>
          <c:dPt>
            <c:idx val="0"/>
            <c:bubble3D val="0"/>
            <c:spPr>
              <a:solidFill>
                <a:srgbClr val="EB730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58F-491A-8BB8-8F32D60C1EAF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58F-491A-8BB8-8F32D60C1EAF}"/>
              </c:ext>
            </c:extLst>
          </c:dPt>
          <c:dPt>
            <c:idx val="2"/>
            <c:bubble3D val="0"/>
            <c:spPr>
              <a:solidFill>
                <a:srgbClr val="009B3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58F-491A-8BB8-8F32D60C1EAF}"/>
              </c:ext>
            </c:extLst>
          </c:dPt>
          <c:dPt>
            <c:idx val="3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90D-43D3-AF0E-25865F66F2F9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E90D-43D3-AF0E-25865F66F2F9}"/>
              </c:ext>
            </c:extLst>
          </c:dPt>
          <c:dPt>
            <c:idx val="5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90D-43D3-AF0E-25865F66F2F9}"/>
              </c:ext>
            </c:extLst>
          </c:dPt>
          <c:dLbls>
            <c:dLbl>
              <c:idx val="0"/>
              <c:layout>
                <c:manualLayout>
                  <c:x val="7.2541473780582217E-3"/>
                  <c:y val="5.1771274255457952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>
                        <a:solidFill>
                          <a:schemeClr val="tx1"/>
                        </a:solidFill>
                        <a:latin typeface="+mj-lt"/>
                      </a:rPr>
                      <a:t>Other drivers</a:t>
                    </a:r>
                    <a:r>
                      <a:rPr lang="en-US" sz="1200" b="1" baseline="0" dirty="0">
                        <a:solidFill>
                          <a:schemeClr val="tx1"/>
                        </a:solidFill>
                        <a:latin typeface="+mj-lt"/>
                      </a:rPr>
                      <a:t>
</a:t>
                    </a:r>
                    <a:fld id="{B2300B8E-617D-4DC1-8C88-0FB4A909CBD3}" type="PERCENTAGE">
                      <a:rPr lang="en-US" sz="1200" b="1" baseline="0">
                        <a:solidFill>
                          <a:schemeClr val="tx1"/>
                        </a:solidFill>
                        <a:latin typeface="+mj-lt"/>
                      </a:rPr>
                      <a:pPr/>
                      <a:t>[PERCENTAGE]</a:t>
                    </a:fld>
                    <a:endParaRPr lang="en-US" sz="1200" b="1" baseline="0" dirty="0">
                      <a:solidFill>
                        <a:schemeClr val="tx1"/>
                      </a:solidFill>
                      <a:latin typeface="+mj-lt"/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58F-491A-8BB8-8F32D60C1EAF}"/>
                </c:ext>
              </c:extLst>
            </c:dLbl>
            <c:dLbl>
              <c:idx val="1"/>
              <c:layout>
                <c:manualLayout>
                  <c:x val="-7.2481948399017865E-2"/>
                  <c:y val="-0.1655520577494135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58F-491A-8BB8-8F32D60C1EAF}"/>
                </c:ext>
              </c:extLst>
            </c:dLbl>
            <c:dLbl>
              <c:idx val="2"/>
              <c:layout>
                <c:manualLayout>
                  <c:x val="0.1045077337689586"/>
                  <c:y val="-2.453782386112627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58F-491A-8BB8-8F32D60C1EAF}"/>
                </c:ext>
              </c:extLst>
            </c:dLbl>
            <c:dLbl>
              <c:idx val="3"/>
              <c:layout>
                <c:manualLayout>
                  <c:x val="-1.4915870526515876E-2"/>
                  <c:y val="2.542137746506622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90D-43D3-AF0E-25865F66F2F9}"/>
                </c:ext>
              </c:extLst>
            </c:dLbl>
            <c:dLbl>
              <c:idx val="4"/>
              <c:layout>
                <c:manualLayout>
                  <c:x val="4.5224165986809638E-3"/>
                  <c:y val="3.6257291694844081E-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90D-43D3-AF0E-25865F66F2F9}"/>
                </c:ext>
              </c:extLst>
            </c:dLbl>
            <c:dLbl>
              <c:idx val="5"/>
              <c:layout>
                <c:manualLayout>
                  <c:x val="2.0100394261774561E-2"/>
                  <c:y val="-2.545429931529790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90D-43D3-AF0E-25865F66F2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non-media</c:v>
                </c:pt>
                <c:pt idx="1">
                  <c:v>TV</c:v>
                </c:pt>
                <c:pt idx="2">
                  <c:v>Search</c:v>
                </c:pt>
                <c:pt idx="3">
                  <c:v>Out of Home</c:v>
                </c:pt>
                <c:pt idx="4">
                  <c:v>Radio</c:v>
                </c:pt>
                <c:pt idx="5">
                  <c:v>Social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22739644.691418439</c:v>
                </c:pt>
                <c:pt idx="1">
                  <c:v>50301465.999815151</c:v>
                </c:pt>
                <c:pt idx="2">
                  <c:v>30848226.484772641</c:v>
                </c:pt>
                <c:pt idx="3">
                  <c:v>6821759.1055743163</c:v>
                </c:pt>
                <c:pt idx="4">
                  <c:v>3632106.8499234016</c:v>
                </c:pt>
                <c:pt idx="5">
                  <c:v>5822881.5938264057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58F-491A-8BB8-8F32D60C1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Arial (Body)"/>
                <a:ea typeface="+mn-ea"/>
                <a:cs typeface="Poppins" panose="00000500000000000000" pitchFamily="2" charset="0"/>
              </a:defRPr>
            </a:pPr>
            <a:r>
              <a:rPr lang="en-GB" sz="1200" b="1" dirty="0">
                <a:latin typeface="Arial (Body)"/>
              </a:rPr>
              <a:t>TV cost per visit by brand in the modelling</a:t>
            </a:r>
          </a:p>
        </c:rich>
      </c:tx>
      <c:layout>
        <c:manualLayout>
          <c:xMode val="edge"/>
          <c:yMode val="edge"/>
          <c:x val="0.39613863835217933"/>
          <c:y val="1.5888776893631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Arial (Body)"/>
              <a:ea typeface="+mn-ea"/>
              <a:cs typeface="Poppins" panose="00000500000000000000" pitchFamily="2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7704107273298171"/>
          <c:y val="0.11834845130298396"/>
          <c:w val="0.54430442565533654"/>
          <c:h val="0.8600592847381416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Peak %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 (Body)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Sheet1!$A$3:$A$12</c:f>
              <c:strCache>
                <c:ptCount val="10"/>
                <c:pt idx="0">
                  <c:v>Gift delivery</c:v>
                </c:pt>
                <c:pt idx="1">
                  <c:v>Food</c:v>
                </c:pt>
                <c:pt idx="2">
                  <c:v>Online service</c:v>
                </c:pt>
                <c:pt idx="3">
                  <c:v>2nd hand cars (A)</c:v>
                </c:pt>
                <c:pt idx="4">
                  <c:v>FS - Insurance</c:v>
                </c:pt>
                <c:pt idx="5">
                  <c:v>Dieting</c:v>
                </c:pt>
                <c:pt idx="6">
                  <c:v>2nd hand cars (B)</c:v>
                </c:pt>
                <c:pt idx="7">
                  <c:v>FS - Savings</c:v>
                </c:pt>
                <c:pt idx="8">
                  <c:v>Home gym</c:v>
                </c:pt>
                <c:pt idx="9">
                  <c:v>FS - Mortgages</c:v>
                </c:pt>
              </c:strCache>
            </c:strRef>
          </c:cat>
          <c:val>
            <c:numRef>
              <c:f>Sheet1!$B$3:$B$12</c:f>
              <c:numCache>
                <c:formatCode>"£"#,##0.00_);[Red]\("£"#,##0.00\)</c:formatCode>
                <c:ptCount val="10"/>
                <c:pt idx="0">
                  <c:v>0.4</c:v>
                </c:pt>
                <c:pt idx="1">
                  <c:v>1.9</c:v>
                </c:pt>
                <c:pt idx="2">
                  <c:v>1.9</c:v>
                </c:pt>
                <c:pt idx="3">
                  <c:v>2.1</c:v>
                </c:pt>
                <c:pt idx="4">
                  <c:v>2.4</c:v>
                </c:pt>
                <c:pt idx="5">
                  <c:v>2.4</c:v>
                </c:pt>
                <c:pt idx="6">
                  <c:v>2.5</c:v>
                </c:pt>
                <c:pt idx="7">
                  <c:v>4.2</c:v>
                </c:pt>
                <c:pt idx="8">
                  <c:v>4.5999999999999996</c:v>
                </c:pt>
                <c:pt idx="9">
                  <c:v>27.3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41-4BB0-959B-C36C3E0F79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605158920"/>
        <c:axId val="605163400"/>
      </c:barChart>
      <c:catAx>
        <c:axId val="6051589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 (Body)"/>
                <a:ea typeface="+mn-ea"/>
                <a:cs typeface="Poppins" panose="00000500000000000000" pitchFamily="2" charset="0"/>
              </a:defRPr>
            </a:pPr>
            <a:endParaRPr lang="en-US"/>
          </a:p>
        </c:txPr>
        <c:crossAx val="605163400"/>
        <c:crosses val="autoZero"/>
        <c:auto val="1"/>
        <c:lblAlgn val="ctr"/>
        <c:lblOffset val="100"/>
        <c:noMultiLvlLbl val="0"/>
      </c:catAx>
      <c:valAx>
        <c:axId val="605163400"/>
        <c:scaling>
          <c:orientation val="minMax"/>
          <c:max val="30"/>
        </c:scaling>
        <c:delete val="1"/>
        <c:axPos val="b"/>
        <c:numFmt formatCode="0%" sourceLinked="0"/>
        <c:majorTickMark val="out"/>
        <c:minorTickMark val="none"/>
        <c:tickLblPos val="nextTo"/>
        <c:crossAx val="605158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+mn-lt"/>
          <a:cs typeface="Poppins" panose="00000500000000000000" pitchFamily="2" charset="0"/>
        </a:defRPr>
      </a:pPr>
      <a:endParaRPr lang="en-US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97776748494676E-2"/>
          <c:y val="4.3608889379048506E-2"/>
          <c:w val="0.9277144125366682"/>
          <c:h val="0.746887138239218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Organic or URL/direct</c:v>
                </c:pt>
                <c:pt idx="1">
                  <c:v>Paid brand search</c:v>
                </c:pt>
                <c:pt idx="2">
                  <c:v>Paid generic search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0.66392626869529126</c:v>
                </c:pt>
                <c:pt idx="1">
                  <c:v>0.19597773896424742</c:v>
                </c:pt>
                <c:pt idx="2">
                  <c:v>0.14009599234046136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0F-4036-B928-C3AE30A1AC85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Out of Home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Organic or URL/direct</c:v>
                </c:pt>
                <c:pt idx="1">
                  <c:v>Paid brand search</c:v>
                </c:pt>
                <c:pt idx="2">
                  <c:v>Paid generic search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0.62641737219258231</c:v>
                </c:pt>
                <c:pt idx="1">
                  <c:v>0.1318180881158528</c:v>
                </c:pt>
                <c:pt idx="2">
                  <c:v>0.24176453969156494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0F-4036-B928-C3AE30A1AC85}"/>
            </c:ext>
          </c:extLst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Organic or URL/direct</c:v>
                </c:pt>
                <c:pt idx="1">
                  <c:v>Paid brand search</c:v>
                </c:pt>
                <c:pt idx="2">
                  <c:v>Paid generic search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0.5915290311053526</c:v>
                </c:pt>
                <c:pt idx="1">
                  <c:v>0.16356858007511643</c:v>
                </c:pt>
                <c:pt idx="2">
                  <c:v>0.24490238881953089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0F-4036-B928-C3AE30A1AC8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605158920"/>
        <c:axId val="605163400"/>
      </c:barChart>
      <c:catAx>
        <c:axId val="605158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Poppins" panose="00000500000000000000" pitchFamily="2" charset="0"/>
              </a:defRPr>
            </a:pPr>
            <a:endParaRPr lang="en-US"/>
          </a:p>
        </c:txPr>
        <c:crossAx val="605163400"/>
        <c:crosses val="autoZero"/>
        <c:auto val="1"/>
        <c:lblAlgn val="ctr"/>
        <c:lblOffset val="100"/>
        <c:noMultiLvlLbl val="0"/>
      </c:catAx>
      <c:valAx>
        <c:axId val="605163400"/>
        <c:scaling>
          <c:orientation val="minMax"/>
          <c:max val="1.01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605158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+mj-lt"/>
              <a:ea typeface="+mn-ea"/>
              <a:cs typeface="Poppins" panose="00000500000000000000" pitchFamily="2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+mj-lt"/>
          <a:cs typeface="Poppins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777050877824415E-2"/>
          <c:y val="0.13128071619418061"/>
          <c:w val="0.60805695577737995"/>
          <c:h val="0.7830277031843829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Viewing time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52-4F72-B030-790358316010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52-4F72-B030-79035831601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A952-4F72-B030-79035831601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A952-4F72-B030-7903583160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BVOD</c:v>
                </c:pt>
                <c:pt idx="1">
                  <c:v>Playback</c:v>
                </c:pt>
                <c:pt idx="2">
                  <c:v>Live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17.2</c:v>
                </c:pt>
                <c:pt idx="1">
                  <c:v>17.399999999999999</c:v>
                </c:pt>
                <c:pt idx="2">
                  <c:v>126.1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52-4F72-B030-7903583160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820339833449432"/>
          <c:y val="0.40677182175309962"/>
          <c:w val="0.23279637749098869"/>
          <c:h val="0.208091569762489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777050877824415E-2"/>
          <c:y val="0.16638998585956041"/>
          <c:w val="0.57987095651618115"/>
          <c:h val="0.7222997358516125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Viewing time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CC-4156-8A45-B94424D86D0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CC-4156-8A45-B94424D86D0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ACC-4156-8A45-B94424D86D0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3ACC-4156-8A45-B94424D86D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BVOD</c:v>
                </c:pt>
                <c:pt idx="1">
                  <c:v>Playback</c:v>
                </c:pt>
                <c:pt idx="2">
                  <c:v>Live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16.8</c:v>
                </c:pt>
                <c:pt idx="1">
                  <c:v>3.7</c:v>
                </c:pt>
                <c:pt idx="2">
                  <c:v>40.6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ACC-4156-8A45-B94424D86D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3884177097342185E-2"/>
          <c:y val="0.12833241713494584"/>
          <c:w val="0.72305349085035953"/>
          <c:h val="0.7612789111491165"/>
        </c:manualLayout>
      </c:layout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Broadcaster TV</c:v>
                </c:pt>
              </c:strCache>
            </c:strRef>
          </c:tx>
          <c:spPr>
            <a:solidFill>
              <a:srgbClr val="E10514"/>
            </a:solidFill>
            <a:ln>
              <a:solidFill>
                <a:srgbClr val="E10514"/>
              </a:solidFill>
            </a:ln>
          </c:spPr>
          <c:cat>
            <c:strRef>
              <c:f>Sheet1!$A$2:$A$10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 (Lockdown)</c:v>
                </c:pt>
                <c:pt idx="6">
                  <c:v>2021 (Lockdown)</c:v>
                </c:pt>
                <c:pt idx="7">
                  <c:v>2022</c:v>
                </c:pt>
                <c:pt idx="8">
                  <c:v>2023</c:v>
                </c:pt>
              </c:strCache>
            </c:strRef>
          </c:cat>
          <c:val>
            <c:numRef>
              <c:f>Sheet1!$B$2:$B$10</c:f>
              <c:numCache>
                <c:formatCode>[$-F400]h:mm:ss\ AM/PM</c:formatCode>
                <c:ptCount val="9"/>
                <c:pt idx="0">
                  <c:v>0.151225</c:v>
                </c:pt>
                <c:pt idx="1">
                  <c:v>0.1579875</c:v>
                </c:pt>
                <c:pt idx="2">
                  <c:v>0.16083333333333333</c:v>
                </c:pt>
                <c:pt idx="3">
                  <c:v>0.14827500000000002</c:v>
                </c:pt>
                <c:pt idx="4">
                  <c:v>0.13664166666666666</c:v>
                </c:pt>
                <c:pt idx="5">
                  <c:v>0.14419583333333333</c:v>
                </c:pt>
                <c:pt idx="6">
                  <c:v>0.14403750000000001</c:v>
                </c:pt>
                <c:pt idx="7">
                  <c:v>0.13082916666666666</c:v>
                </c:pt>
                <c:pt idx="8">
                  <c:v>0.12920833333333334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F1-4DD2-864D-15C23E871B8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Subscription VOD</c:v>
                </c:pt>
              </c:strCache>
            </c:strRef>
          </c:tx>
          <c:spPr>
            <a:solidFill>
              <a:srgbClr val="E10514">
                <a:lumMod val="60000"/>
                <a:lumOff val="40000"/>
              </a:srgbClr>
            </a:solidFill>
            <a:ln w="25400">
              <a:noFill/>
            </a:ln>
          </c:spPr>
          <c:cat>
            <c:strRef>
              <c:f>Sheet1!$A$2:$A$10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 (Lockdown)</c:v>
                </c:pt>
                <c:pt idx="6">
                  <c:v>2021 (Lockdown)</c:v>
                </c:pt>
                <c:pt idx="7">
                  <c:v>2022</c:v>
                </c:pt>
                <c:pt idx="8">
                  <c:v>2023</c:v>
                </c:pt>
              </c:strCache>
            </c:strRef>
          </c:cat>
          <c:val>
            <c:numRef>
              <c:f>Sheet1!$C$2:$C$10</c:f>
              <c:numCache>
                <c:formatCode>[$-F400]h:mm:ss\ AM/PM</c:formatCode>
                <c:ptCount val="9"/>
                <c:pt idx="0">
                  <c:v>5.9541666666666666E-3</c:v>
                </c:pt>
                <c:pt idx="1">
                  <c:v>7.2374999999999991E-3</c:v>
                </c:pt>
                <c:pt idx="2">
                  <c:v>1.0145833333333333E-2</c:v>
                </c:pt>
                <c:pt idx="3">
                  <c:v>1.6987499999999999E-2</c:v>
                </c:pt>
                <c:pt idx="4">
                  <c:v>2.1929166666666666E-2</c:v>
                </c:pt>
                <c:pt idx="5">
                  <c:v>3.2183333333333335E-2</c:v>
                </c:pt>
                <c:pt idx="6" formatCode="h:mm">
                  <c:v>3.6805555555555557E-2</c:v>
                </c:pt>
                <c:pt idx="7">
                  <c:v>3.1937499999999994E-2</c:v>
                </c:pt>
                <c:pt idx="8">
                  <c:v>3.0733333333333335E-2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F1-4DD2-864D-15C23E871B8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DVD / Blu Ray / VHS</c:v>
                </c:pt>
              </c:strCache>
            </c:strRef>
          </c:tx>
          <c:spPr>
            <a:solidFill>
              <a:srgbClr val="E10514">
                <a:lumMod val="40000"/>
                <a:lumOff val="60000"/>
              </a:srgbClr>
            </a:solidFill>
          </c:spPr>
          <c:cat>
            <c:strRef>
              <c:f>Sheet1!$A$2:$A$10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 (Lockdown)</c:v>
                </c:pt>
                <c:pt idx="6">
                  <c:v>2021 (Lockdown)</c:v>
                </c:pt>
                <c:pt idx="7">
                  <c:v>2022</c:v>
                </c:pt>
                <c:pt idx="8">
                  <c:v>2023</c:v>
                </c:pt>
              </c:strCache>
            </c:strRef>
          </c:cat>
          <c:val>
            <c:numRef>
              <c:f>Sheet1!$D$2:$D$10</c:f>
              <c:numCache>
                <c:formatCode>[$-F400]h:mm:ss\ AM/PM</c:formatCode>
                <c:ptCount val="9"/>
                <c:pt idx="0">
                  <c:v>5.3458333333333326E-3</c:v>
                </c:pt>
                <c:pt idx="1">
                  <c:v>5.6250000000000007E-3</c:v>
                </c:pt>
                <c:pt idx="2">
                  <c:v>5.0750000000000005E-3</c:v>
                </c:pt>
                <c:pt idx="3">
                  <c:v>4.8958333333333336E-3</c:v>
                </c:pt>
                <c:pt idx="4">
                  <c:v>3.8916666666666665E-3</c:v>
                </c:pt>
                <c:pt idx="5">
                  <c:v>4.2166666666666663E-3</c:v>
                </c:pt>
                <c:pt idx="6">
                  <c:v>3.1041666666666665E-3</c:v>
                </c:pt>
                <c:pt idx="7">
                  <c:v>1.7166666666666667E-3</c:v>
                </c:pt>
                <c:pt idx="8">
                  <c:v>1.8166666666666667E-3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F1-4DD2-864D-15C23E871B8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Cinema</c:v>
                </c:pt>
              </c:strCache>
            </c:strRef>
          </c:tx>
          <c:spPr>
            <a:solidFill>
              <a:srgbClr val="7030A0"/>
            </a:solidFill>
          </c:spPr>
          <c:cat>
            <c:strRef>
              <c:f>Sheet1!$A$2:$A$10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 (Lockdown)</c:v>
                </c:pt>
                <c:pt idx="6">
                  <c:v>2021 (Lockdown)</c:v>
                </c:pt>
                <c:pt idx="7">
                  <c:v>2022</c:v>
                </c:pt>
                <c:pt idx="8">
                  <c:v>2023</c:v>
                </c:pt>
              </c:strCache>
            </c:strRef>
          </c:cat>
          <c:val>
            <c:numRef>
              <c:f>Sheet1!$E$2:$E$10</c:f>
              <c:numCache>
                <c:formatCode>[$-F400]h:mm:ss\ AM/PM</c:formatCode>
                <c:ptCount val="9"/>
                <c:pt idx="0">
                  <c:v>1.2708333333333335E-3</c:v>
                </c:pt>
                <c:pt idx="1">
                  <c:v>1.4541666666666665E-3</c:v>
                </c:pt>
                <c:pt idx="2">
                  <c:v>1.5458333333333333E-3</c:v>
                </c:pt>
                <c:pt idx="3">
                  <c:v>1.4875000000000003E-3</c:v>
                </c:pt>
                <c:pt idx="4">
                  <c:v>1.2875E-3</c:v>
                </c:pt>
                <c:pt idx="5">
                  <c:v>2.541666666666667E-4</c:v>
                </c:pt>
                <c:pt idx="6">
                  <c:v>1.2499999999999999E-5</c:v>
                </c:pt>
                <c:pt idx="7">
                  <c:v>1.2499999999999998E-3</c:v>
                </c:pt>
                <c:pt idx="8">
                  <c:v>9.8333333333333324E-4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9F1-4DD2-864D-15C23E871B8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Other online video</c:v>
                </c:pt>
              </c:strCache>
            </c:strRef>
          </c:tx>
          <c:spPr>
            <a:solidFill>
              <a:srgbClr val="0069B4">
                <a:lumMod val="75000"/>
              </a:srgbClr>
            </a:solidFill>
          </c:spPr>
          <c:cat>
            <c:strRef>
              <c:f>Sheet1!$A$2:$A$10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 (Lockdown)</c:v>
                </c:pt>
                <c:pt idx="6">
                  <c:v>2021 (Lockdown)</c:v>
                </c:pt>
                <c:pt idx="7">
                  <c:v>2022</c:v>
                </c:pt>
                <c:pt idx="8">
                  <c:v>2023</c:v>
                </c:pt>
              </c:strCache>
            </c:strRef>
          </c:cat>
          <c:val>
            <c:numRef>
              <c:f>Sheet1!$F$2:$F$10</c:f>
              <c:numCache>
                <c:formatCode>[$-F400]h:mm:ss\ AM/PM</c:formatCode>
                <c:ptCount val="9"/>
                <c:pt idx="0">
                  <c:v>2.8625E-3</c:v>
                </c:pt>
                <c:pt idx="1">
                  <c:v>4.1749999999999999E-3</c:v>
                </c:pt>
                <c:pt idx="2">
                  <c:v>4.2791666666666664E-3</c:v>
                </c:pt>
                <c:pt idx="3">
                  <c:v>1.8541666666666667E-3</c:v>
                </c:pt>
                <c:pt idx="4">
                  <c:v>2.0416666666666665E-3</c:v>
                </c:pt>
                <c:pt idx="5">
                  <c:v>3.7916666666666667E-3</c:v>
                </c:pt>
                <c:pt idx="6">
                  <c:v>2.7333333333333337E-3</c:v>
                </c:pt>
                <c:pt idx="7">
                  <c:v>2.3395833333333333E-3</c:v>
                </c:pt>
                <c:pt idx="8">
                  <c:v>3.1291666666666668E-3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75-4441-A94F-036DB1C8A320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YouTube</c:v>
                </c:pt>
              </c:strCache>
            </c:strRef>
          </c:tx>
          <c:spPr>
            <a:solidFill>
              <a:srgbClr val="0069B4">
                <a:lumMod val="60000"/>
                <a:lumOff val="40000"/>
              </a:srgbClr>
            </a:solidFill>
          </c:spPr>
          <c:cat>
            <c:strRef>
              <c:f>Sheet1!$A$2:$A$10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 (Lockdown)</c:v>
                </c:pt>
                <c:pt idx="6">
                  <c:v>2021 (Lockdown)</c:v>
                </c:pt>
                <c:pt idx="7">
                  <c:v>2022</c:v>
                </c:pt>
                <c:pt idx="8">
                  <c:v>2023</c:v>
                </c:pt>
              </c:strCache>
            </c:strRef>
          </c:cat>
          <c:val>
            <c:numRef>
              <c:f>Sheet1!$G$2:$G$10</c:f>
              <c:numCache>
                <c:formatCode>[$-F400]h:mm:ss\ AM/PM</c:formatCode>
                <c:ptCount val="9"/>
                <c:pt idx="0">
                  <c:v>4.5333333333333328E-3</c:v>
                </c:pt>
                <c:pt idx="1">
                  <c:v>5.5750000000000001E-3</c:v>
                </c:pt>
                <c:pt idx="2">
                  <c:v>9.0333333333333325E-3</c:v>
                </c:pt>
                <c:pt idx="3">
                  <c:v>1.11E-2</c:v>
                </c:pt>
                <c:pt idx="4">
                  <c:v>1.2749999999999999E-2</c:v>
                </c:pt>
                <c:pt idx="5">
                  <c:v>1.8095833333333332E-2</c:v>
                </c:pt>
                <c:pt idx="6">
                  <c:v>1.4195833333333333E-2</c:v>
                </c:pt>
                <c:pt idx="7">
                  <c:v>1.5424999999999999E-2</c:v>
                </c:pt>
                <c:pt idx="8">
                  <c:v>1.6445833333333333E-2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75-4441-A94F-036DB1C8A320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TikTok</c:v>
                </c:pt>
              </c:strCache>
            </c:strRef>
          </c:tx>
          <c:spPr>
            <a:solidFill>
              <a:srgbClr val="0069B4">
                <a:lumMod val="40000"/>
                <a:lumOff val="60000"/>
              </a:srgbClr>
            </a:solidFill>
          </c:spPr>
          <c:cat>
            <c:strRef>
              <c:f>Sheet1!$A$2:$A$10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 (Lockdown)</c:v>
                </c:pt>
                <c:pt idx="6">
                  <c:v>2021 (Lockdown)</c:v>
                </c:pt>
                <c:pt idx="7">
                  <c:v>2022</c:v>
                </c:pt>
                <c:pt idx="8">
                  <c:v>2023</c:v>
                </c:pt>
              </c:strCache>
            </c:strRef>
          </c:cat>
          <c:val>
            <c:numRef>
              <c:f>Sheet1!$H$2:$H$10</c:f>
              <c:numCache>
                <c:formatCode>[$-F400]h:mm:ss\ AM/PM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3.4833333333333335E-3</c:v>
                </c:pt>
                <c:pt idx="6">
                  <c:v>5.7041666666666673E-3</c:v>
                </c:pt>
                <c:pt idx="7">
                  <c:v>9.5750000000000002E-3</c:v>
                </c:pt>
                <c:pt idx="8">
                  <c:v>1.1279166666666667E-2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075-4441-A94F-036DB1C8A3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584448"/>
        <c:axId val="34585984"/>
      </c:areaChart>
      <c:catAx>
        <c:axId val="34584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100" b="1"/>
            </a:pPr>
            <a:endParaRPr lang="en-US"/>
          </a:p>
        </c:txPr>
        <c:crossAx val="34585984"/>
        <c:crosses val="autoZero"/>
        <c:auto val="1"/>
        <c:lblAlgn val="ctr"/>
        <c:lblOffset val="100"/>
        <c:noMultiLvlLbl val="0"/>
      </c:catAx>
      <c:valAx>
        <c:axId val="34585984"/>
        <c:scaling>
          <c:orientation val="minMax"/>
        </c:scaling>
        <c:delete val="0"/>
        <c:axPos val="l"/>
        <c:numFmt formatCode="h:mm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34584448"/>
        <c:crosses val="autoZero"/>
        <c:crossBetween val="midCat"/>
        <c:majorUnit val="2.0833000000000001E-2"/>
      </c:valAx>
    </c:plotArea>
    <c:legend>
      <c:legendPos val="r"/>
      <c:layout>
        <c:manualLayout>
          <c:xMode val="edge"/>
          <c:yMode val="edge"/>
          <c:x val="0.80866246009970855"/>
          <c:y val="0.29314061423527271"/>
          <c:w val="0.14876076076040751"/>
          <c:h val="0.42415816786764166"/>
        </c:manualLayout>
      </c:layout>
      <c:overlay val="1"/>
      <c:txPr>
        <a:bodyPr/>
        <a:lstStyle/>
        <a:p>
          <a:pPr>
            <a:defRPr sz="1200" b="1"/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7325464772007"/>
          <c:y val="3.5876694412277373E-2"/>
          <c:w val="0.86952985212346845"/>
          <c:h val="0.803454703255737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Jan-Sep 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Total Broadcaster</c:v>
                </c:pt>
                <c:pt idx="1">
                  <c:v>Commercial Broadcasters</c:v>
                </c:pt>
                <c:pt idx="2">
                  <c:v>Total SVOD/AVOD</c:v>
                </c:pt>
                <c:pt idx="3">
                  <c:v>YouTube</c:v>
                </c:pt>
                <c:pt idx="4">
                  <c:v>TikTok</c:v>
                </c:pt>
              </c:strCache>
            </c:strRef>
          </c:cat>
          <c:val>
            <c:numRef>
              <c:f>Sheet1!$B$2:$B$6</c:f>
              <c:numCache>
                <c:formatCode>h:mm</c:formatCode>
                <c:ptCount val="5"/>
                <c:pt idx="0">
                  <c:v>0.10918981481481482</c:v>
                </c:pt>
                <c:pt idx="1">
                  <c:v>7.2835648148148149E-2</c:v>
                </c:pt>
                <c:pt idx="2">
                  <c:v>2.449074074074074E-2</c:v>
                </c:pt>
                <c:pt idx="3">
                  <c:v>2.2604166666666665E-2</c:v>
                </c:pt>
                <c:pt idx="4">
                  <c:v>6.3888888888888884E-3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FD-40F9-BA2E-4E3ACEEB92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Jan-Sep 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Total Broadcaster</c:v>
                </c:pt>
                <c:pt idx="1">
                  <c:v>Commercial Broadcasters</c:v>
                </c:pt>
                <c:pt idx="2">
                  <c:v>Total SVOD/AVOD</c:v>
                </c:pt>
                <c:pt idx="3">
                  <c:v>YouTube</c:v>
                </c:pt>
                <c:pt idx="4">
                  <c:v>TikTok</c:v>
                </c:pt>
              </c:strCache>
            </c:strRef>
          </c:cat>
          <c:val>
            <c:numRef>
              <c:f>Sheet1!$C$2:$C$6</c:f>
              <c:numCache>
                <c:formatCode>h:mm</c:formatCode>
                <c:ptCount val="5"/>
                <c:pt idx="0">
                  <c:v>0.10586805555555556</c:v>
                </c:pt>
                <c:pt idx="1">
                  <c:v>7.2037037037037038E-2</c:v>
                </c:pt>
                <c:pt idx="2">
                  <c:v>2.6122685185185183E-2</c:v>
                </c:pt>
                <c:pt idx="3">
                  <c:v>2.478009259259259E-2</c:v>
                </c:pt>
                <c:pt idx="4">
                  <c:v>7.7314814814814815E-3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FD-40F9-BA2E-4E3ACEEB92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9016111"/>
        <c:axId val="619016527"/>
      </c:barChart>
      <c:catAx>
        <c:axId val="619016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9016527"/>
        <c:crosses val="autoZero"/>
        <c:auto val="1"/>
        <c:lblAlgn val="ctr"/>
        <c:lblOffset val="100"/>
        <c:noMultiLvlLbl val="0"/>
      </c:catAx>
      <c:valAx>
        <c:axId val="619016527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HOURS &amp; MINS PER PERSON PER DAY</a:t>
                </a:r>
              </a:p>
            </c:rich>
          </c:tx>
          <c:layout>
            <c:manualLayout>
              <c:xMode val="edge"/>
              <c:yMode val="edge"/>
              <c:x val="2.663316656223718E-2"/>
              <c:y val="0.125591397329555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h:mm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9016111"/>
        <c:crosses val="autoZero"/>
        <c:crossBetween val="between"/>
        <c:majorUnit val="2.0833332000000003E-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5135629469101881"/>
          <c:y val="0"/>
          <c:w val="0.14713164942318258"/>
          <c:h val="0.145030328378126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Table!$D$4</c:f>
              <c:strCache>
                <c:ptCount val="1"/>
                <c:pt idx="0">
                  <c:v>Ave reach per day</c:v>
                </c:pt>
              </c:strCache>
            </c:strRef>
          </c:tx>
          <c:spPr>
            <a:solidFill>
              <a:schemeClr val="accent1">
                <a:alpha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1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F9-4909-A79A-FF6E914901AA}"/>
              </c:ext>
            </c:extLst>
          </c:dPt>
          <c:dPt>
            <c:idx val="1"/>
            <c:invertIfNegative val="0"/>
            <c:bubble3D val="1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F9-4909-A79A-FF6E914901AA}"/>
              </c:ext>
            </c:extLst>
          </c:dPt>
          <c:dPt>
            <c:idx val="2"/>
            <c:invertIfNegative val="0"/>
            <c:bubble3D val="1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1F9-4909-A79A-FF6E914901AA}"/>
              </c:ext>
            </c:extLst>
          </c:dPt>
          <c:dPt>
            <c:idx val="3"/>
            <c:invertIfNegative val="0"/>
            <c:bubble3D val="1"/>
            <c:spPr>
              <a:blipFill>
                <a:blip xmlns:r="http://schemas.openxmlformats.org/officeDocument/2006/relationships" r:embed="rId6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1F9-4909-A79A-FF6E914901AA}"/>
              </c:ext>
            </c:extLst>
          </c:dPt>
          <c:dPt>
            <c:idx val="4"/>
            <c:invertIfNegative val="0"/>
            <c:bubble3D val="1"/>
            <c:spPr>
              <a:blipFill>
                <a:blip xmlns:r="http://schemas.openxmlformats.org/officeDocument/2006/relationships" r:embed="rId7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1F9-4909-A79A-FF6E914901AA}"/>
              </c:ext>
            </c:extLst>
          </c:dPt>
          <c:dPt>
            <c:idx val="6"/>
            <c:invertIfNegative val="0"/>
            <c:bubble3D val="1"/>
            <c:spPr>
              <a:blipFill>
                <a:blip xmlns:r="http://schemas.openxmlformats.org/officeDocument/2006/relationships" r:embed="rId8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1F9-4909-A79A-FF6E914901AA}"/>
              </c:ext>
            </c:extLst>
          </c:dPt>
          <c:dPt>
            <c:idx val="7"/>
            <c:invertIfNegative val="0"/>
            <c:bubble3D val="1"/>
            <c:spPr>
              <a:blipFill>
                <a:blip xmlns:r="http://schemas.openxmlformats.org/officeDocument/2006/relationships" r:embed="rId9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1F9-4909-A79A-FF6E914901AA}"/>
              </c:ext>
            </c:extLst>
          </c:dPt>
          <c:dPt>
            <c:idx val="8"/>
            <c:invertIfNegative val="0"/>
            <c:bubble3D val="1"/>
            <c:spPr>
              <a:blipFill>
                <a:blip xmlns:r="http://schemas.openxmlformats.org/officeDocument/2006/relationships" r:embed="rId10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1F9-4909-A79A-FF6E914901AA}"/>
              </c:ext>
            </c:extLst>
          </c:dPt>
          <c:xVal>
            <c:numRef>
              <c:f>Table!$C$5:$C$15</c:f>
              <c:numCache>
                <c:formatCode>[$-F400]h:mm:ss\ AM/PM</c:formatCode>
                <c:ptCount val="11"/>
                <c:pt idx="0">
                  <c:v>0.14610581246272056</c:v>
                </c:pt>
                <c:pt idx="1">
                  <c:v>8.6150317300029575E-2</c:v>
                </c:pt>
                <c:pt idx="2">
                  <c:v>7.4203690928199395E-2</c:v>
                </c:pt>
                <c:pt idx="3">
                  <c:v>6.0178164673851932E-2</c:v>
                </c:pt>
                <c:pt idx="4">
                  <c:v>7.2067656159227403E-2</c:v>
                </c:pt>
                <c:pt idx="5">
                  <c:v>2.8479212872002873E-2</c:v>
                </c:pt>
                <c:pt idx="6">
                  <c:v>7.5821167641044893E-2</c:v>
                </c:pt>
                <c:pt idx="7">
                  <c:v>6.7065384836187833E-2</c:v>
                </c:pt>
                <c:pt idx="8">
                  <c:v>9.2965223828755258E-2</c:v>
                </c:pt>
                <c:pt idx="9">
                  <c:v>5.8050628531278403E-2</c:v>
                </c:pt>
                <c:pt idx="10">
                  <c:v>1.4639455497081994E-2</c:v>
                </c:pt>
              </c:numCache>
            </c:numRef>
          </c:xVal>
          <c:yVal>
            <c:numRef>
              <c:f>Table!$D$5:$D$15</c:f>
              <c:numCache>
                <c:formatCode>0.00</c:formatCode>
                <c:ptCount val="11"/>
                <c:pt idx="0">
                  <c:v>31355.938098901101</c:v>
                </c:pt>
                <c:pt idx="1">
                  <c:v>24873.868611721613</c:v>
                </c:pt>
                <c:pt idx="2">
                  <c:v>12145.11597069597</c:v>
                </c:pt>
                <c:pt idx="3">
                  <c:v>4886.3887435897441</c:v>
                </c:pt>
                <c:pt idx="4">
                  <c:v>5371.8186117216119</c:v>
                </c:pt>
                <c:pt idx="5">
                  <c:v>101.26213919413919</c:v>
                </c:pt>
                <c:pt idx="6">
                  <c:v>20798.35808058608</c:v>
                </c:pt>
                <c:pt idx="7">
                  <c:v>7331.7913553113558</c:v>
                </c:pt>
                <c:pt idx="8">
                  <c:v>649.95396336996339</c:v>
                </c:pt>
                <c:pt idx="9">
                  <c:v>1179.0692564102565</c:v>
                </c:pt>
                <c:pt idx="10">
                  <c:v>126.3931978021978</c:v>
                </c:pt>
              </c:numCache>
            </c:numRef>
          </c:yVal>
          <c:bubbleSize>
            <c:numRef>
              <c:f>Table!$E$5:$E$15</c:f>
              <c:numCache>
                <c:formatCode>0.00</c:formatCode>
                <c:ptCount val="11"/>
                <c:pt idx="0">
                  <c:v>4587.2146520146525</c:v>
                </c:pt>
                <c:pt idx="1">
                  <c:v>2153.4967032967033</c:v>
                </c:pt>
                <c:pt idx="2">
                  <c:v>905.54725274725274</c:v>
                </c:pt>
                <c:pt idx="3">
                  <c:v>297.35824175824177</c:v>
                </c:pt>
                <c:pt idx="4">
                  <c:v>389.36959706959703</c:v>
                </c:pt>
                <c:pt idx="5">
                  <c:v>2.8087912087912086</c:v>
                </c:pt>
                <c:pt idx="6">
                  <c:v>1577.8967032967032</c:v>
                </c:pt>
                <c:pt idx="7">
                  <c:v>492.58754578754582</c:v>
                </c:pt>
                <c:pt idx="8">
                  <c:v>59.989377289377288</c:v>
                </c:pt>
                <c:pt idx="9">
                  <c:v>68.229304029304018</c:v>
                </c:pt>
                <c:pt idx="10">
                  <c:v>1.8256410256410256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10-B1F9-4909-A79A-FF6E914901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570269135"/>
        <c:axId val="1367545967"/>
      </c:bubbleChart>
      <c:valAx>
        <c:axId val="1570269135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AVE TIME VIEWED PER VIEWER PER DAY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[$-F400]h:mm:ss\ AM/P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7545967"/>
        <c:crosses val="autoZero"/>
        <c:crossBetween val="midCat"/>
        <c:majorUnit val="2.0833000000000001E-2"/>
      </c:valAx>
      <c:valAx>
        <c:axId val="1367545967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AVERAGE DAILY REACH (000s)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026913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Table!$D$23</c:f>
              <c:strCache>
                <c:ptCount val="1"/>
                <c:pt idx="0">
                  <c:v>Ave reach per day</c:v>
                </c:pt>
              </c:strCache>
            </c:strRef>
          </c:tx>
          <c:spPr>
            <a:solidFill>
              <a:schemeClr val="accent1">
                <a:alpha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1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734-4D1C-867A-10B47874F700}"/>
              </c:ext>
            </c:extLst>
          </c:dPt>
          <c:dPt>
            <c:idx val="1"/>
            <c:invertIfNegative val="0"/>
            <c:bubble3D val="1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734-4D1C-867A-10B47874F700}"/>
              </c:ext>
            </c:extLst>
          </c:dPt>
          <c:dPt>
            <c:idx val="2"/>
            <c:invertIfNegative val="0"/>
            <c:bubble3D val="1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734-4D1C-867A-10B47874F700}"/>
              </c:ext>
            </c:extLst>
          </c:dPt>
          <c:dPt>
            <c:idx val="3"/>
            <c:invertIfNegative val="0"/>
            <c:bubble3D val="1"/>
            <c:spPr>
              <a:blipFill>
                <a:blip xmlns:r="http://schemas.openxmlformats.org/officeDocument/2006/relationships" r:embed="rId6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734-4D1C-867A-10B47874F700}"/>
              </c:ext>
            </c:extLst>
          </c:dPt>
          <c:dPt>
            <c:idx val="4"/>
            <c:invertIfNegative val="0"/>
            <c:bubble3D val="1"/>
            <c:spPr>
              <a:blipFill>
                <a:blip xmlns:r="http://schemas.openxmlformats.org/officeDocument/2006/relationships" r:embed="rId7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734-4D1C-867A-10B47874F700}"/>
              </c:ext>
            </c:extLst>
          </c:dPt>
          <c:dPt>
            <c:idx val="6"/>
            <c:invertIfNegative val="0"/>
            <c:bubble3D val="1"/>
            <c:spPr>
              <a:blipFill>
                <a:blip xmlns:r="http://schemas.openxmlformats.org/officeDocument/2006/relationships" r:embed="rId8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734-4D1C-867A-10B47874F700}"/>
              </c:ext>
            </c:extLst>
          </c:dPt>
          <c:dPt>
            <c:idx val="7"/>
            <c:invertIfNegative val="0"/>
            <c:bubble3D val="1"/>
            <c:spPr>
              <a:blipFill>
                <a:blip xmlns:r="http://schemas.openxmlformats.org/officeDocument/2006/relationships" r:embed="rId9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734-4D1C-867A-10B47874F700}"/>
              </c:ext>
            </c:extLst>
          </c:dPt>
          <c:dPt>
            <c:idx val="8"/>
            <c:invertIfNegative val="0"/>
            <c:bubble3D val="1"/>
            <c:spPr>
              <a:blipFill>
                <a:blip xmlns:r="http://schemas.openxmlformats.org/officeDocument/2006/relationships" r:embed="rId10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C734-4D1C-867A-10B47874F700}"/>
              </c:ext>
            </c:extLst>
          </c:dPt>
          <c:dPt>
            <c:idx val="10"/>
            <c:invertIfNegative val="0"/>
            <c:bubble3D val="1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C734-4D1C-867A-10B47874F700}"/>
              </c:ext>
            </c:extLst>
          </c:dPt>
          <c:xVal>
            <c:numRef>
              <c:f>Table!$C$24:$C$34</c:f>
              <c:numCache>
                <c:formatCode>[$-F400]h:mm:ss\ AM/PM</c:formatCode>
                <c:ptCount val="11"/>
                <c:pt idx="0">
                  <c:v>9.54671236222112E-2</c:v>
                </c:pt>
                <c:pt idx="1">
                  <c:v>6.42437347761428E-2</c:v>
                </c:pt>
                <c:pt idx="2">
                  <c:v>7.9908376844239223E-2</c:v>
                </c:pt>
                <c:pt idx="3">
                  <c:v>6.699350665908782E-2</c:v>
                </c:pt>
                <c:pt idx="4">
                  <c:v>7.9894787505590203E-2</c:v>
                </c:pt>
                <c:pt idx="5">
                  <c:v>2.6638232930946696E-2</c:v>
                </c:pt>
                <c:pt idx="6">
                  <c:v>8.272731590120691E-2</c:v>
                </c:pt>
                <c:pt idx="7">
                  <c:v>6.7226122292694507E-2</c:v>
                </c:pt>
                <c:pt idx="8">
                  <c:v>9.8797036456105491E-2</c:v>
                </c:pt>
                <c:pt idx="9">
                  <c:v>6.4247997720163194E-2</c:v>
                </c:pt>
                <c:pt idx="10">
                  <c:v>2.0585748305561955E-2</c:v>
                </c:pt>
              </c:numCache>
            </c:numRef>
          </c:xVal>
          <c:yVal>
            <c:numRef>
              <c:f>Table!$D$24:$D$34</c:f>
              <c:numCache>
                <c:formatCode>0.00</c:formatCode>
                <c:ptCount val="11"/>
                <c:pt idx="0">
                  <c:v>4432.5202417582414</c:v>
                </c:pt>
                <c:pt idx="1">
                  <c:v>2697.1713699633697</c:v>
                </c:pt>
                <c:pt idx="2">
                  <c:v>3888.5294542124543</c:v>
                </c:pt>
                <c:pt idx="3">
                  <c:v>1408.7473956043955</c:v>
                </c:pt>
                <c:pt idx="4">
                  <c:v>1973.8833699633701</c:v>
                </c:pt>
                <c:pt idx="5">
                  <c:v>24.662747252747252</c:v>
                </c:pt>
                <c:pt idx="6">
                  <c:v>6201.7862930402935</c:v>
                </c:pt>
                <c:pt idx="7">
                  <c:v>3689.4031868131869</c:v>
                </c:pt>
                <c:pt idx="8">
                  <c:v>419.28019413919412</c:v>
                </c:pt>
                <c:pt idx="9">
                  <c:v>345.72113553113553</c:v>
                </c:pt>
                <c:pt idx="10">
                  <c:v>21.481890109890113</c:v>
                </c:pt>
              </c:numCache>
            </c:numRef>
          </c:yVal>
          <c:bubbleSize>
            <c:numRef>
              <c:f>Table!$E$24:$E$34</c:f>
              <c:numCache>
                <c:formatCode>0.00</c:formatCode>
                <c:ptCount val="11"/>
                <c:pt idx="0">
                  <c:v>425.64322344322346</c:v>
                </c:pt>
                <c:pt idx="1">
                  <c:v>175.30036630036631</c:v>
                </c:pt>
                <c:pt idx="2">
                  <c:v>311.6820512820513</c:v>
                </c:pt>
                <c:pt idx="3">
                  <c:v>94.998168498168496</c:v>
                </c:pt>
                <c:pt idx="4">
                  <c:v>158.28644688644687</c:v>
                </c:pt>
                <c:pt idx="5">
                  <c:v>0.61135531135531129</c:v>
                </c:pt>
                <c:pt idx="6">
                  <c:v>513.15128205128201</c:v>
                </c:pt>
                <c:pt idx="7">
                  <c:v>248.31978021978023</c:v>
                </c:pt>
                <c:pt idx="8">
                  <c:v>40.463736263736259</c:v>
                </c:pt>
                <c:pt idx="9">
                  <c:v>22.384615384615383</c:v>
                </c:pt>
                <c:pt idx="10">
                  <c:v>0.46190476190476193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10-C734-4D1C-867A-10B47874F7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570264335"/>
        <c:axId val="1908742591"/>
      </c:bubbleChart>
      <c:valAx>
        <c:axId val="157026433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1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AVE TIME VIEWED PER VIEWER PER DAY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[$-F400]h:mm:ss\ AM/P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8742591"/>
        <c:crosses val="autoZero"/>
        <c:crossBetween val="midCat"/>
        <c:majorUnit val="2.0833000000000001E-2"/>
        <c:minorUnit val="2.0833000000000001E-2"/>
      </c:valAx>
      <c:valAx>
        <c:axId val="1908742591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1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AVERAGE DAILY REACH (000s)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026433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 w="12700">
              <a:noFill/>
            </a:ln>
            <a:effectLst/>
          </c:spPr>
          <c:invertIfNegative val="0"/>
          <c:dLbls>
            <c:dLbl>
              <c:idx val="0"/>
              <c:spPr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4-1CD0-4025-83C3-FD0EECB74A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Less than £50k</c:v>
                </c:pt>
                <c:pt idx="1">
                  <c:v>£50-250k</c:v>
                </c:pt>
                <c:pt idx="2">
                  <c:v>£250k-£1m</c:v>
                </c:pt>
                <c:pt idx="3">
                  <c:v>£1-5m</c:v>
                </c:pt>
                <c:pt idx="4">
                  <c:v>£5-10m</c:v>
                </c:pt>
                <c:pt idx="5">
                  <c:v>£10-50m</c:v>
                </c:pt>
                <c:pt idx="6">
                  <c:v>£50m+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763</c:v>
                </c:pt>
                <c:pt idx="1">
                  <c:v>568</c:v>
                </c:pt>
                <c:pt idx="2">
                  <c:v>439</c:v>
                </c:pt>
                <c:pt idx="3">
                  <c:v>458</c:v>
                </c:pt>
                <c:pt idx="4">
                  <c:v>116</c:v>
                </c:pt>
                <c:pt idx="5">
                  <c:v>142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D0-4025-83C3-FD0EECB74A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2"/>
        <c:overlap val="-30"/>
        <c:axId val="1423869000"/>
        <c:axId val="1423863096"/>
      </c:barChart>
      <c:catAx>
        <c:axId val="1423869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3863096"/>
        <c:crosses val="autoZero"/>
        <c:auto val="1"/>
        <c:lblAlgn val="ctr"/>
        <c:lblOffset val="100"/>
        <c:noMultiLvlLbl val="0"/>
      </c:catAx>
      <c:valAx>
        <c:axId val="1423863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NO. OF ADVERTISERS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3869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BB9E60-D476-4802-8410-5C7BC31ECE08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62D71-C7B9-4231-AECA-9C25AC5864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197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DFD36-33EA-4DB4-B32D-6EBE0B1D44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184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DFD36-33EA-4DB4-B32D-6EBE0B1D44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215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61DAA0D-E585-B370-887F-BA1F780BDF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8576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924C00-85C6-4295-BE2C-B41F9E304FE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900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DFD36-33EA-4DB4-B32D-6EBE0B1D44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845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FBC9E-7B29-44B3-80BF-F4A5181F19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778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120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DFD36-33EA-4DB4-B32D-6EBE0B1D44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426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DFD36-33EA-4DB4-B32D-6EBE0B1D4496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3689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2D90E-523F-45FB-AEC1-23DAC667075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215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DFD36-33EA-4DB4-B32D-6EBE0B1D44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561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b="0" i="0" u="none" strike="noStrike" baseline="0" dirty="0">
              <a:solidFill>
                <a:srgbClr val="000000"/>
              </a:solidFill>
              <a:latin typeface="Founders Grotesk Regular"/>
            </a:endParaRPr>
          </a:p>
          <a:p>
            <a:endParaRPr lang="en-GB" sz="1800" b="0" i="0" u="none" strike="noStrike" baseline="0" dirty="0">
              <a:solidFill>
                <a:srgbClr val="000000"/>
              </a:solidFill>
              <a:latin typeface="Founders Grotesk Regular"/>
            </a:endParaRPr>
          </a:p>
          <a:p>
            <a:endParaRPr lang="en-GB" sz="1800" b="0" i="0" u="none" strike="noStrike" baseline="0" dirty="0">
              <a:solidFill>
                <a:srgbClr val="000000"/>
              </a:solidFill>
              <a:latin typeface="Founders Grotesk Regular"/>
            </a:endParaRPr>
          </a:p>
          <a:p>
            <a:endParaRPr lang="en-GB" sz="1800" b="0" i="0" u="none" strike="noStrike" baseline="0" dirty="0">
              <a:solidFill>
                <a:srgbClr val="000000"/>
              </a:solidFill>
              <a:latin typeface="Founders Grotesk 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5AE6A-FC86-4838-A2A3-D08A46407DD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678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DFD36-33EA-4DB4-B32D-6EBE0B1D44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530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DFD36-33EA-4DB4-B32D-6EBE0B1D4496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32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DFD36-33EA-4DB4-B32D-6EBE0B1D4496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4443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F12BC6-4143-48C3-A7AB-B23B803D0FD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8592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DFD36-33EA-4DB4-B32D-6EBE0B1D44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9845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F12BC6-4143-48C3-A7AB-B23B803D0FD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1283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DFD36-33EA-4DB4-B32D-6EBE0B1D44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0018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DFD36-33EA-4DB4-B32D-6EBE0B1D4496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2946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F12BC6-4143-48C3-A7AB-B23B803D0FD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8565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DFD36-33EA-4DB4-B32D-6EBE0B1D44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407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b="0" i="0" u="none" strike="noStrike" baseline="0" dirty="0">
              <a:solidFill>
                <a:srgbClr val="000000"/>
              </a:solidFill>
              <a:latin typeface="Founders Grotesk 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5AE6A-FC86-4838-A2A3-D08A46407DD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3263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DFD36-33EA-4DB4-B32D-6EBE0B1D44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6767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8044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CF164-D9F0-4AD8-93A2-048091A2D7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6423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5A247-2633-4828-95AB-4BD37EB8413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8403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3640A-FFD2-4570-BA73-C3DE468201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0419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DFD36-33EA-4DB4-B32D-6EBE0B1D4496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756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2D90E-523F-45FB-AEC1-23DAC667075A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9651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873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924C00-85C6-4295-BE2C-B41F9E304FE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873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6860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DFD36-33EA-4DB4-B32D-6EBE0B1D4496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5099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621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DFD36-33EA-4DB4-B32D-6EBE0B1D44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2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DFD36-33EA-4DB4-B32D-6EBE0B1D4496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9706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DFD36-33EA-4DB4-B32D-6EBE0B1D4496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6020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B8936-AB33-4A45-869E-59FB8045C034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4932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DFD36-33EA-4DB4-B32D-6EBE0B1D4496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9524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solidFill>
                <a:srgbClr val="20244A"/>
              </a:solidFill>
              <a:latin typeface="Poppins Light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B8936-AB33-4A45-869E-59FB8045C034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1286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B8936-AB33-4A45-869E-59FB8045C034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6801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DFD36-33EA-4DB4-B32D-6EBE0B1D4496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7373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B8936-AB33-4A45-869E-59FB8045C034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7690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DFD36-33EA-4DB4-B32D-6EBE0B1D4496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837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2D90E-523F-45FB-AEC1-23DAC667075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536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23D18-3015-401D-AAA3-279E355CE8D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188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23D18-3015-401D-AAA3-279E355CE8D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038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2D90E-523F-45FB-AEC1-23DAC667075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458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F12BC6-4143-48C3-A7AB-B23B803D0FD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240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8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6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8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9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0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3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6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7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8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9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0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4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6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7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8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0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1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3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5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7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8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9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0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1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2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3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4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5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7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8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9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70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71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7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73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74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75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7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77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7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0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1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183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85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86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87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89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9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9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0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8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0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9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8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8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8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8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8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8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8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8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8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588" y="1292694"/>
            <a:ext cx="5298141" cy="2411176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565622" y="571616"/>
            <a:ext cx="5530378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700" b="1" kern="1200" cap="none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FD7B46-C0E5-4A41-9337-30B99A971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588" y="3806104"/>
            <a:ext cx="5299200" cy="596244"/>
          </a:xfrm>
        </p:spPr>
        <p:txBody>
          <a:bodyPr lIns="108000" anchor="b" anchorCtr="0"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932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911237"/>
            <a:ext cx="4368867" cy="341471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69668" y="1752600"/>
            <a:ext cx="6342907" cy="35131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75260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8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546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5442018" cy="3711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373566" y="447473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428750"/>
            <a:ext cx="5340351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73566" y="2943366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932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C83E0A7E-A4E1-41C3-86F6-B6D82D5565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30580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2E7303BD-8C87-4547-94CC-49DD3934C1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94505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3F505454-5599-4E41-93B7-601ECB1208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4505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3189B23B-90CA-44D3-94DB-D124B4FC4F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30580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865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7335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6728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6728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27335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7942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99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614207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737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title 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4682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930399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594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in bubble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221" y="651774"/>
            <a:ext cx="371414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221" y="1614207"/>
            <a:ext cx="3714140" cy="4051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404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77758" y="2033529"/>
            <a:ext cx="4368867" cy="3059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6" y="182083"/>
            <a:ext cx="4459604" cy="1745777"/>
          </a:xfrm>
        </p:spPr>
        <p:txBody>
          <a:bodyPr bIns="0">
            <a:noAutofit/>
          </a:bodyPr>
          <a:lstStyle>
            <a:lvl1pPr>
              <a:defRPr sz="12600" kern="5000" spc="-700" baseline="0"/>
            </a:lvl1pPr>
          </a:lstStyle>
          <a:p>
            <a:r>
              <a:rPr lang="en-US" dirty="0"/>
              <a:t>XXX%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9" y="5365115"/>
            <a:ext cx="11334816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79425" y="1874892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7857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93979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337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9425" y="447473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176962" y="447472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77278" y="3063315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79425" y="3058519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57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video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DE1B2C-E2EB-4D98-843F-9CDD27271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3BE8F-C639-42D5-B26C-D4093C446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228E9-593B-43BF-9FE7-6F9613A7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89F17558-6D60-4901-A0B6-C4274AAB5238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media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481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911237"/>
            <a:ext cx="5442018" cy="341471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373566" y="447473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752600"/>
            <a:ext cx="5340351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73566" y="2943366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8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788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Freeform 8"/>
          <p:cNvSpPr>
            <a:spLocks/>
          </p:cNvSpPr>
          <p:nvPr userDrawn="1"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05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313420" y="-9729"/>
            <a:ext cx="3878580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460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full screen image - Small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1746970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327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full screen image - Medium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2858126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108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full screen image - Large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5659748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154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s cutt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3598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247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974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766" y="759293"/>
            <a:ext cx="5633780" cy="1663867"/>
          </a:xfrm>
          <a:solidFill>
            <a:schemeClr val="bg1">
              <a:alpha val="0"/>
            </a:schemeClr>
          </a:solidFill>
          <a:effectLst/>
        </p:spPr>
        <p:txBody>
          <a:bodyPr anchor="t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52577" y="2627694"/>
            <a:ext cx="3757295" cy="3654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78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72A9154-6347-43A3-AD8A-AAA2062AA45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GB" dirty="0"/>
              <a:t>Insert image by clicking icon.   </a:t>
            </a:r>
            <a:br>
              <a:rPr lang="en-GB" dirty="0"/>
            </a:br>
            <a:r>
              <a:rPr lang="en-GB" dirty="0"/>
              <a:t>Send this image to the back to make sure all elements are visible.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075C7A91-CC93-4B69-84A3-D6E6299E1C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075C7A91-CC93-4B69-84A3-D6E6299E1C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455627D-8E54-4A37-802B-8C427B3EB1B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 dirty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9" name="Espace réservé de la date 3">
            <a:extLst>
              <a:ext uri="{FF2B5EF4-FFF2-40B4-BE49-F238E27FC236}">
                <a16:creationId xmlns:a16="http://schemas.microsoft.com/office/drawing/2014/main" id="{11CD5301-9586-45EF-BD7D-6FD0A6A5B07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>
          <a:xfrm>
            <a:off x="450000" y="5420032"/>
            <a:ext cx="65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4" name="Header">
            <a:extLst>
              <a:ext uri="{FF2B5EF4-FFF2-40B4-BE49-F238E27FC236}">
                <a16:creationId xmlns:a16="http://schemas.microsoft.com/office/drawing/2014/main" id="{282677E1-E7D7-461C-9F6D-B1708372F5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450000" y="450000"/>
            <a:ext cx="9616732" cy="830997"/>
          </a:xfrm>
        </p:spPr>
        <p:txBody>
          <a:bodyPr lIns="0" rIns="0" anchor="t">
            <a:spAutoFit/>
          </a:bodyPr>
          <a:lstStyle>
            <a:lvl1pPr algn="l">
              <a:lnSpc>
                <a:spcPct val="90000"/>
              </a:lnSpc>
              <a:defRPr sz="6000" b="1" cap="none" spc="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 dirty="0"/>
              <a:t>Report/proposal title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0BD763C4-0BC2-41C5-BDBA-5850D945CF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450000" y="4779622"/>
            <a:ext cx="2519921" cy="312330"/>
          </a:xfrm>
        </p:spPr>
        <p:txBody>
          <a:bodyPr wrap="none" lIns="0" r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Extra information here</a:t>
            </a:r>
          </a:p>
        </p:txBody>
      </p:sp>
      <p:sp>
        <p:nvSpPr>
          <p:cNvPr id="17" name="Sous-titre 2">
            <a:extLst>
              <a:ext uri="{FF2B5EF4-FFF2-40B4-BE49-F238E27FC236}">
                <a16:creationId xmlns:a16="http://schemas.microsoft.com/office/drawing/2014/main" id="{D2530279-43FE-4176-A5A4-6826B53217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450000" y="3789980"/>
            <a:ext cx="7551997" cy="738664"/>
          </a:xfrm>
        </p:spPr>
        <p:txBody>
          <a:bodyPr wrap="square" lIns="0" tIns="0" rIns="18000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Change colour of titling depending on contrast of image used</a:t>
            </a:r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60107C37-60DE-4CF7-8363-4B22497BEBF5}"/>
              </a:ext>
            </a:extLst>
          </p:cNvPr>
          <p:cNvSpPr txBox="1">
            <a:spLocks/>
          </p:cNvSpPr>
          <p:nvPr userDrawn="1"/>
        </p:nvSpPr>
        <p:spPr>
          <a:xfrm>
            <a:off x="450000" y="6511768"/>
            <a:ext cx="4453142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Ipsos | TV Ad Nation 2022 | August 2022 | Public | Internal/Client Use Only | Strictly Confidential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AAAFBE4-210F-4803-9497-51B35F0995D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832" y="6165850"/>
            <a:ext cx="492637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02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888">
          <p15:clr>
            <a:srgbClr val="F26B43"/>
          </p15:clr>
        </p15:guide>
        <p15:guide id="5" orient="horz" pos="3317">
          <p15:clr>
            <a:srgbClr val="F26B43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mpt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19123C-FC8B-4C07-A0FB-50916C915F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 dirty="0"/>
              <a:t>  </a:t>
            </a:r>
          </a:p>
        </p:txBody>
      </p:sp>
      <p:sp>
        <p:nvSpPr>
          <p:cNvPr id="6" name="White background">
            <a:extLst>
              <a:ext uri="{FF2B5EF4-FFF2-40B4-BE49-F238E27FC236}">
                <a16:creationId xmlns:a16="http://schemas.microsoft.com/office/drawing/2014/main" id="{106595BE-8670-4A5F-B6E3-C00B54377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1063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psos logo">
            <a:extLst>
              <a:ext uri="{FF2B5EF4-FFF2-40B4-BE49-F238E27FC236}">
                <a16:creationId xmlns:a16="http://schemas.microsoft.com/office/drawing/2014/main" id="{B85F766D-BBA4-4DFC-AB5B-7DD1C15C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832" y="6165850"/>
            <a:ext cx="492637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172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911237"/>
            <a:ext cx="4368867" cy="341471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75260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226050" y="1752600"/>
            <a:ext cx="3159193" cy="16729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553381" y="1752600"/>
            <a:ext cx="3159193" cy="16729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553381" y="3592744"/>
            <a:ext cx="3159193" cy="16729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226050" y="3592744"/>
            <a:ext cx="3159193" cy="16729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8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35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styl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assification">
            <a:extLst>
              <a:ext uri="{FF2B5EF4-FFF2-40B4-BE49-F238E27FC236}">
                <a16:creationId xmlns:a16="http://schemas.microsoft.com/office/drawing/2014/main" id="{F52C80E3-8B55-457E-A85C-8CC02F81E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817200" y="6515735"/>
            <a:ext cx="4481996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/>
                </a:solidFill>
              </a:rPr>
              <a:t>© Ipsos | TV Ad Nation 2022 | August 2022 | Public | Internal/Client Use Only | Strictly Confidential</a:t>
            </a:r>
          </a:p>
        </p:txBody>
      </p:sp>
      <p:pic>
        <p:nvPicPr>
          <p:cNvPr id="11" name="Ipsos Logo">
            <a:extLst>
              <a:ext uri="{FF2B5EF4-FFF2-40B4-BE49-F238E27FC236}">
                <a16:creationId xmlns:a16="http://schemas.microsoft.com/office/drawing/2014/main" id="{0A368669-E846-4FCF-BAE4-4254F42AB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832" y="6165850"/>
            <a:ext cx="492637" cy="447675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DC0623D-42A1-41B3-B5F9-CBD1B7199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7230" y="6279028"/>
            <a:ext cx="304370" cy="36512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lang="en-GB" sz="900" b="1" smtClean="0">
                <a:solidFill>
                  <a:schemeClr val="bg1"/>
                </a:solidFill>
                <a:latin typeface="+mj-lt"/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  <p:sp>
        <p:nvSpPr>
          <p:cNvPr id="22" name="Section number">
            <a:extLst>
              <a:ext uri="{FF2B5EF4-FFF2-40B4-BE49-F238E27FC236}">
                <a16:creationId xmlns:a16="http://schemas.microsoft.com/office/drawing/2014/main" id="{33D4A3F2-F359-4910-A404-46BF044E4A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224" y="361438"/>
            <a:ext cx="1755609" cy="1021277"/>
          </a:xfrm>
        </p:spPr>
        <p:txBody>
          <a:bodyPr wrap="none" anchor="ctr">
            <a:no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01.</a:t>
            </a:r>
          </a:p>
        </p:txBody>
      </p:sp>
      <p:sp>
        <p:nvSpPr>
          <p:cNvPr id="23" name="Section title">
            <a:extLst>
              <a:ext uri="{FF2B5EF4-FFF2-40B4-BE49-F238E27FC236}">
                <a16:creationId xmlns:a16="http://schemas.microsoft.com/office/drawing/2014/main" id="{D02C7E95-0776-4566-9F9E-8530723496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16" y="1628238"/>
            <a:ext cx="7551996" cy="830997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sz="6000" cap="none" spc="0" dirty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13" name="Section subtitle">
            <a:extLst>
              <a:ext uri="{FF2B5EF4-FFF2-40B4-BE49-F238E27FC236}">
                <a16:creationId xmlns:a16="http://schemas.microsoft.com/office/drawing/2014/main" id="{05670778-992C-450F-AD18-EDF3DF65D9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7556" y="3297749"/>
            <a:ext cx="7551996" cy="312330"/>
          </a:xfrm>
        </p:spPr>
        <p:txBody>
          <a:bodyPr wrap="square" lIns="0" rIns="0" anchor="t">
            <a:spAutoFit/>
          </a:bodyPr>
          <a:lstStyle>
            <a:lvl1pPr marL="0" indent="0">
              <a:buNone/>
              <a:defRPr sz="2000" b="1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7606298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5">
            <a:extLst>
              <a:ext uri="{FF2B5EF4-FFF2-40B4-BE49-F238E27FC236}">
                <a16:creationId xmlns:a16="http://schemas.microsoft.com/office/drawing/2014/main" id="{8D12899D-1C8B-4BF7-9004-B8652304FB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7230" y="6279028"/>
            <a:ext cx="304370" cy="36512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lang="en-GB" sz="900" b="1" smtClean="0">
                <a:solidFill>
                  <a:schemeClr val="tx1"/>
                </a:solidFill>
                <a:latin typeface="+mj-lt"/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 dirty="0"/>
              <a:t>  </a:t>
            </a:r>
          </a:p>
        </p:txBody>
      </p:sp>
      <p:sp>
        <p:nvSpPr>
          <p:cNvPr id="6" name="Title 5" descr="Header">
            <a:extLst>
              <a:ext uri="{FF2B5EF4-FFF2-40B4-BE49-F238E27FC236}">
                <a16:creationId xmlns:a16="http://schemas.microsoft.com/office/drawing/2014/main" id="{DB4D717C-E4C3-4FDF-8607-B34CB4CA1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Base">
            <a:extLst>
              <a:ext uri="{FF2B5EF4-FFF2-40B4-BE49-F238E27FC236}">
                <a16:creationId xmlns:a16="http://schemas.microsoft.com/office/drawing/2014/main" id="{8D548BC7-F2C8-4852-8FA1-19ABB02F1B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2897" y="5823783"/>
            <a:ext cx="11277975" cy="124906"/>
          </a:xfrm>
        </p:spPr>
        <p:txBody>
          <a:bodyPr wrap="square" lIns="0" anchor="b">
            <a:spAutoFit/>
          </a:bodyPr>
          <a:lstStyle>
            <a:lvl1pPr marL="0" indent="0" algn="r">
              <a:buNone/>
              <a:defRPr sz="8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33350" indent="0">
              <a:buNone/>
              <a:defRPr/>
            </a:lvl2pPr>
            <a:lvl3pPr marL="542925" indent="0">
              <a:buNone/>
              <a:defRPr/>
            </a:lvl3pPr>
            <a:lvl4pPr marL="758825" indent="0">
              <a:buNone/>
              <a:defRPr/>
            </a:lvl4pPr>
            <a:lvl5pPr marL="1033463" indent="0">
              <a:buNone/>
              <a:defRPr/>
            </a:lvl5pPr>
          </a:lstStyle>
          <a:p>
            <a:pPr lvl="0"/>
            <a:r>
              <a:rPr lang="en-GB" dirty="0"/>
              <a:t>Base and source info (delete if not necessary)</a:t>
            </a:r>
          </a:p>
        </p:txBody>
      </p:sp>
    </p:spTree>
    <p:extLst>
      <p:ext uri="{BB962C8B-B14F-4D97-AF65-F5344CB8AC3E}">
        <p14:creationId xmlns:p14="http://schemas.microsoft.com/office/powerpoint/2010/main" val="2220147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_diagram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D9DDD4-2B79-45E9-AC30-6B167FBF8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 dirty="0"/>
              <a:t>  </a:t>
            </a:r>
          </a:p>
        </p:txBody>
      </p:sp>
      <p:sp>
        <p:nvSpPr>
          <p:cNvPr id="2" name="Title 1" descr="Header">
            <a:extLst>
              <a:ext uri="{FF2B5EF4-FFF2-40B4-BE49-F238E27FC236}">
                <a16:creationId xmlns:a16="http://schemas.microsoft.com/office/drawing/2014/main" id="{88DD43FA-3336-4415-A3A6-54EA3C9BB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396000"/>
            <a:ext cx="3526688" cy="1116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Body">
            <a:extLst>
              <a:ext uri="{FF2B5EF4-FFF2-40B4-BE49-F238E27FC236}">
                <a16:creationId xmlns:a16="http://schemas.microsoft.com/office/drawing/2014/main" id="{65919DFD-5216-47CC-A2D5-A0B970BE96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1784350"/>
            <a:ext cx="3527425" cy="4164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hart area">
            <a:extLst>
              <a:ext uri="{FF2B5EF4-FFF2-40B4-BE49-F238E27FC236}">
                <a16:creationId xmlns:a16="http://schemas.microsoft.com/office/drawing/2014/main" id="{F20073CF-87BF-427F-936A-47B5E1B160C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332288" y="396000"/>
            <a:ext cx="7416800" cy="5552363"/>
          </a:xfrm>
          <a:solidFill>
            <a:srgbClr val="E8E8E8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Area for diagram/chart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18519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styl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tripes">
            <a:extLst>
              <a:ext uri="{FF2B5EF4-FFF2-40B4-BE49-F238E27FC236}">
                <a16:creationId xmlns:a16="http://schemas.microsoft.com/office/drawing/2014/main" id="{F8363405-D317-49D9-AC09-D126FA984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105663" y="3048001"/>
            <a:ext cx="13736990" cy="2153546"/>
            <a:chOff x="2101012" y="2821242"/>
            <a:chExt cx="11833943" cy="1855206"/>
          </a:xfrm>
        </p:grpSpPr>
        <p:sp>
          <p:nvSpPr>
            <p:cNvPr id="7" name="Stripe 2">
              <a:extLst>
                <a:ext uri="{FF2B5EF4-FFF2-40B4-BE49-F238E27FC236}">
                  <a16:creationId xmlns:a16="http://schemas.microsoft.com/office/drawing/2014/main" id="{98175107-41F8-4124-BEB1-C15BAC8EE677}"/>
                </a:ext>
              </a:extLst>
            </p:cNvPr>
            <p:cNvSpPr/>
            <p:nvPr userDrawn="1"/>
          </p:nvSpPr>
          <p:spPr bwMode="invGray">
            <a:xfrm rot="18932423">
              <a:off x="2101012" y="2821242"/>
              <a:ext cx="11030122" cy="1215516"/>
            </a:xfrm>
            <a:custGeom>
              <a:avLst/>
              <a:gdLst>
                <a:gd name="connsiteX0" fmla="*/ 9791459 w 11030122"/>
                <a:gd name="connsiteY0" fmla="*/ 0 h 1215516"/>
                <a:gd name="connsiteX1" fmla="*/ 11030122 w 11030122"/>
                <a:gd name="connsiteY1" fmla="*/ 1215516 h 1215516"/>
                <a:gd name="connsiteX2" fmla="*/ 1238664 w 11030122"/>
                <a:gd name="connsiteY2" fmla="*/ 1215516 h 1215516"/>
                <a:gd name="connsiteX3" fmla="*/ 0 w 11030122"/>
                <a:gd name="connsiteY3" fmla="*/ 0 h 1215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30122" h="1215516">
                  <a:moveTo>
                    <a:pt x="9791459" y="0"/>
                  </a:moveTo>
                  <a:lnTo>
                    <a:pt x="11030122" y="1215516"/>
                  </a:lnTo>
                  <a:lnTo>
                    <a:pt x="1238664" y="12155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GB" dirty="0"/>
            </a:p>
          </p:txBody>
        </p:sp>
        <p:sp>
          <p:nvSpPr>
            <p:cNvPr id="9" name="Stripe 1">
              <a:extLst>
                <a:ext uri="{FF2B5EF4-FFF2-40B4-BE49-F238E27FC236}">
                  <a16:creationId xmlns:a16="http://schemas.microsoft.com/office/drawing/2014/main" id="{457C7A43-B93F-4027-88C5-DC7A55533DF5}"/>
                </a:ext>
              </a:extLst>
            </p:cNvPr>
            <p:cNvSpPr/>
            <p:nvPr userDrawn="1"/>
          </p:nvSpPr>
          <p:spPr bwMode="invGray">
            <a:xfrm rot="18932423">
              <a:off x="4731456" y="3460932"/>
              <a:ext cx="9203499" cy="1215516"/>
            </a:xfrm>
            <a:custGeom>
              <a:avLst/>
              <a:gdLst>
                <a:gd name="connsiteX0" fmla="*/ 9203499 w 9203499"/>
                <a:gd name="connsiteY0" fmla="*/ 0 h 1215516"/>
                <a:gd name="connsiteX1" fmla="*/ 8010698 w 9203499"/>
                <a:gd name="connsiteY1" fmla="*/ 1215516 h 1215516"/>
                <a:gd name="connsiteX2" fmla="*/ 1238664 w 9203499"/>
                <a:gd name="connsiteY2" fmla="*/ 1215516 h 1215516"/>
                <a:gd name="connsiteX3" fmla="*/ 0 w 9203499"/>
                <a:gd name="connsiteY3" fmla="*/ 0 h 1215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03499" h="1215516">
                  <a:moveTo>
                    <a:pt x="9203499" y="0"/>
                  </a:moveTo>
                  <a:lnTo>
                    <a:pt x="8010698" y="1215516"/>
                  </a:lnTo>
                  <a:lnTo>
                    <a:pt x="1238664" y="12155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GB" dirty="0"/>
            </a:p>
          </p:txBody>
        </p:sp>
      </p:grpSp>
      <p:pic>
        <p:nvPicPr>
          <p:cNvPr id="8" name="Ipsos logo">
            <a:extLst>
              <a:ext uri="{FF2B5EF4-FFF2-40B4-BE49-F238E27FC236}">
                <a16:creationId xmlns:a16="http://schemas.microsoft.com/office/drawing/2014/main" id="{B00FAB51-2CDA-4D6E-92C8-20E0B1A84B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832" y="6165850"/>
            <a:ext cx="492637" cy="447675"/>
          </a:xfrm>
          <a:prstGeom prst="rect">
            <a:avLst/>
          </a:prstGeom>
        </p:spPr>
      </p:pic>
      <p:sp>
        <p:nvSpPr>
          <p:cNvPr id="23" name="Classification">
            <a:extLst>
              <a:ext uri="{FF2B5EF4-FFF2-40B4-BE49-F238E27FC236}">
                <a16:creationId xmlns:a16="http://schemas.microsoft.com/office/drawing/2014/main" id="{AF7F8370-89AD-4023-AA0B-97AD508D79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817200" y="6515735"/>
            <a:ext cx="4566956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/>
                </a:solidFill>
              </a:rPr>
              <a:t>© Ipsos | Doc Name | Month Year | Version # | Public | Internal/Client Use Only | Strictly Confidential</a:t>
            </a:r>
          </a:p>
        </p:txBody>
      </p:sp>
      <p:sp>
        <p:nvSpPr>
          <p:cNvPr id="24" name="Slide number">
            <a:extLst>
              <a:ext uri="{FF2B5EF4-FFF2-40B4-BE49-F238E27FC236}">
                <a16:creationId xmlns:a16="http://schemas.microsoft.com/office/drawing/2014/main" id="{BEE29679-29E2-4E78-A343-F2D4279C1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7230" y="6279028"/>
            <a:ext cx="304370" cy="36512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lang="en-GB" sz="900" b="1" smtClean="0">
                <a:solidFill>
                  <a:schemeClr val="bg1"/>
                </a:solidFill>
                <a:latin typeface="+mj-lt"/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  <p:sp>
        <p:nvSpPr>
          <p:cNvPr id="10" name="Section number">
            <a:extLst>
              <a:ext uri="{FF2B5EF4-FFF2-40B4-BE49-F238E27FC236}">
                <a16:creationId xmlns:a16="http://schemas.microsoft.com/office/drawing/2014/main" id="{75092690-73EF-48BE-AF76-B3DA9BCC0B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9987" y="331696"/>
            <a:ext cx="1641475" cy="1795684"/>
          </a:xfrm>
        </p:spPr>
        <p:txBody>
          <a:bodyPr wrap="none">
            <a:spAutoFit/>
          </a:bodyPr>
          <a:lstStyle>
            <a:lvl1pPr marL="0" indent="0" algn="ctr">
              <a:buNone/>
              <a:defRPr sz="1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4BB860-E9E5-4315-9166-BE3A6F99D5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9987" y="2402111"/>
            <a:ext cx="7420302" cy="747897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sz="5400" cap="none" spc="0" dirty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9D0DDBF5-15A9-48AF-8154-A223158BFE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9987" y="3872467"/>
            <a:ext cx="5508848" cy="312330"/>
          </a:xfrm>
        </p:spPr>
        <p:txBody>
          <a:bodyPr wrap="square" lIns="0" rIns="0">
            <a:sp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2365353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column content 1_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F0EA7-F970-4346-8D0E-569AE4CD215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61AABEC-672F-4B68-B914-690DA978312C}" type="slidenum">
              <a:rPr lang="en-GB" smtClean="0"/>
              <a:pPr/>
              <a:t>‹#›</a:t>
            </a:fld>
            <a:r>
              <a:rPr lang="en-GB" dirty="0"/>
              <a:t>  </a:t>
            </a:r>
          </a:p>
        </p:txBody>
      </p:sp>
      <p:sp>
        <p:nvSpPr>
          <p:cNvPr id="11" name="Title 10" descr="Header&#10;">
            <a:extLst>
              <a:ext uri="{FF2B5EF4-FFF2-40B4-BE49-F238E27FC236}">
                <a16:creationId xmlns:a16="http://schemas.microsoft.com/office/drawing/2014/main" id="{6D49A11C-7499-4B43-87FD-7D1C3BC912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Text in 3 columns – will auto-format</a:t>
            </a:r>
            <a:endParaRPr lang="en-GB" dirty="0"/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77735C07-2264-401E-9223-98C1CA429B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999" y="1241781"/>
            <a:ext cx="9341699" cy="312330"/>
          </a:xfrm>
          <a:noFill/>
        </p:spPr>
        <p:txBody>
          <a:bodyPr vert="horz" wrap="square" lIns="0" tIns="0" rIns="0" bIns="0" rtlCol="0">
            <a:spAutoFit/>
          </a:bodyPr>
          <a:lstStyle>
            <a:lvl1pPr>
              <a:lnSpc>
                <a:spcPct val="100000"/>
              </a:lnSpc>
              <a:defRPr lang="en-GB" sz="2000" b="1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Optional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1792800"/>
            <a:ext cx="11274425" cy="3876675"/>
          </a:xfrm>
        </p:spPr>
        <p:txBody>
          <a:bodyPr numCol="3" spcCol="306000">
            <a:noAutofit/>
          </a:bodyPr>
          <a:lstStyle>
            <a:lvl1pPr>
              <a:spcBef>
                <a:spcPts val="400"/>
              </a:spcBef>
              <a:defRPr sz="1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9" name="Base">
            <a:extLst>
              <a:ext uri="{FF2B5EF4-FFF2-40B4-BE49-F238E27FC236}">
                <a16:creationId xmlns:a16="http://schemas.microsoft.com/office/drawing/2014/main" id="{8A099BBE-5290-4ECD-A202-CB681241C2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2897" y="5823783"/>
            <a:ext cx="11277975" cy="124906"/>
          </a:xfrm>
        </p:spPr>
        <p:txBody>
          <a:bodyPr wrap="square" lIns="0" anchor="b">
            <a:spAutoFit/>
          </a:bodyPr>
          <a:lstStyle>
            <a:lvl1pPr marL="0" indent="0" algn="r">
              <a:buNone/>
              <a:defRPr sz="8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33350" indent="0">
              <a:buNone/>
              <a:defRPr/>
            </a:lvl2pPr>
            <a:lvl3pPr marL="542925" indent="0">
              <a:buNone/>
              <a:defRPr/>
            </a:lvl3pPr>
            <a:lvl4pPr marL="758825" indent="0">
              <a:buNone/>
              <a:defRPr/>
            </a:lvl4pPr>
            <a:lvl5pPr marL="1033463" indent="0">
              <a:buNone/>
              <a:defRPr/>
            </a:lvl5pPr>
          </a:lstStyle>
          <a:p>
            <a:pPr lvl="0"/>
            <a:r>
              <a:rPr lang="en-GB" dirty="0"/>
              <a:t>Base and source info (delete if not necessary)</a:t>
            </a:r>
          </a:p>
        </p:txBody>
      </p:sp>
    </p:spTree>
    <p:extLst>
      <p:ext uri="{BB962C8B-B14F-4D97-AF65-F5344CB8AC3E}">
        <p14:creationId xmlns:p14="http://schemas.microsoft.com/office/powerpoint/2010/main" val="19896166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psos logo">
            <a:extLst>
              <a:ext uri="{FF2B5EF4-FFF2-40B4-BE49-F238E27FC236}">
                <a16:creationId xmlns:a16="http://schemas.microsoft.com/office/drawing/2014/main" id="{D2ABE975-02AB-4364-ADE2-1A92E1980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832" y="6165850"/>
            <a:ext cx="492637" cy="447675"/>
          </a:xfrm>
          <a:prstGeom prst="rect">
            <a:avLst/>
          </a:prstGeom>
        </p:spPr>
      </p:pic>
      <p:sp>
        <p:nvSpPr>
          <p:cNvPr id="29" name="Stripe 1">
            <a:extLst>
              <a:ext uri="{FF2B5EF4-FFF2-40B4-BE49-F238E27FC236}">
                <a16:creationId xmlns:a16="http://schemas.microsoft.com/office/drawing/2014/main" id="{7F299C1D-1251-47CF-8DC0-0B896E12F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ltGray">
          <a:xfrm rot="18932423">
            <a:off x="2101012" y="2821242"/>
            <a:ext cx="11030122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Stripe 2">
            <a:extLst>
              <a:ext uri="{FF2B5EF4-FFF2-40B4-BE49-F238E27FC236}">
                <a16:creationId xmlns:a16="http://schemas.microsoft.com/office/drawing/2014/main" id="{C687F725-9BAA-4FDE-BF5B-B39EF6EA0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ltGray">
          <a:xfrm rot="18932423">
            <a:off x="4731456" y="3460932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Contact 1">
            <a:extLst>
              <a:ext uri="{FF2B5EF4-FFF2-40B4-BE49-F238E27FC236}">
                <a16:creationId xmlns:a16="http://schemas.microsoft.com/office/drawing/2014/main" id="{74E5328E-3F59-46C3-A9D9-969660D8A2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567" y="3079898"/>
            <a:ext cx="2358707" cy="15113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Name:</a:t>
            </a:r>
          </a:p>
          <a:p>
            <a:pPr lvl="0"/>
            <a:r>
              <a:rPr lang="en-US" dirty="0"/>
              <a:t>Details:</a:t>
            </a:r>
          </a:p>
        </p:txBody>
      </p:sp>
      <p:sp>
        <p:nvSpPr>
          <p:cNvPr id="10" name="Contact 2">
            <a:extLst>
              <a:ext uri="{FF2B5EF4-FFF2-40B4-BE49-F238E27FC236}">
                <a16:creationId xmlns:a16="http://schemas.microsoft.com/office/drawing/2014/main" id="{B707187B-EFC0-4BB3-900B-74EA1AA558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8627" y="3079898"/>
            <a:ext cx="2358707" cy="15113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Name:</a:t>
            </a:r>
          </a:p>
          <a:p>
            <a:pPr lvl="0"/>
            <a:r>
              <a:rPr lang="en-US" dirty="0"/>
              <a:t>Details:</a:t>
            </a:r>
          </a:p>
        </p:txBody>
      </p:sp>
    </p:spTree>
    <p:extLst>
      <p:ext uri="{BB962C8B-B14F-4D97-AF65-F5344CB8AC3E}">
        <p14:creationId xmlns:p14="http://schemas.microsoft.com/office/powerpoint/2010/main" val="253772596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588" y="1292693"/>
            <a:ext cx="5298141" cy="2412000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565622" y="571616"/>
            <a:ext cx="5530378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700" b="1" kern="1200" cap="none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7FD7B46-C0E5-4A41-9337-30B99A971F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588" y="3806104"/>
            <a:ext cx="5299200" cy="596244"/>
          </a:xfrm>
        </p:spPr>
        <p:txBody>
          <a:bodyPr lIns="108000" anchor="b" anchorCtr="0"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688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288" y="1140293"/>
            <a:ext cx="5298141" cy="2412000"/>
          </a:xfrm>
        </p:spPr>
        <p:txBody>
          <a:bodyPr anchor="t">
            <a:noAutofit/>
          </a:bodyPr>
          <a:lstStyle>
            <a:lvl1pPr algn="l"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71288" y="651155"/>
            <a:ext cx="6450012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spc="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215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7" y="5365115"/>
            <a:ext cx="11334817" cy="304800"/>
          </a:xfrm>
        </p:spPr>
        <p:txBody>
          <a:bodyPr>
            <a:noAutofit/>
          </a:bodyPr>
          <a:lstStyle>
            <a:lvl1pPr>
              <a:defRPr sz="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892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911351"/>
            <a:ext cx="11296030" cy="33543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8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79425" y="1752600"/>
            <a:ext cx="1123315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1048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73355" y="1752600"/>
            <a:ext cx="3645289" cy="16729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67285" y="1752600"/>
            <a:ext cx="3645289" cy="16729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79425" y="1752600"/>
            <a:ext cx="3645289" cy="16729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67285" y="3592744"/>
            <a:ext cx="3645289" cy="16729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273355" y="3592744"/>
            <a:ext cx="3645289" cy="16729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8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79425" y="3592744"/>
            <a:ext cx="3645289" cy="16729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478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911351"/>
            <a:ext cx="5562600" cy="33543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8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79425" y="175260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7"/>
          <p:cNvSpPr>
            <a:spLocks noGrp="1"/>
          </p:cNvSpPr>
          <p:nvPr>
            <p:ph sz="quarter" idx="16"/>
          </p:nvPr>
        </p:nvSpPr>
        <p:spPr>
          <a:xfrm>
            <a:off x="6096000" y="1911351"/>
            <a:ext cx="5562600" cy="33543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196283" y="175260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4115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6272054" y="359945"/>
            <a:ext cx="5594826" cy="51975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911237"/>
            <a:ext cx="4368867" cy="335450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75260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8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665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911237"/>
            <a:ext cx="4368867" cy="335450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07894" y="-9729"/>
            <a:ext cx="6184106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75260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8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639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3713546" cy="144303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87997" y="3685540"/>
            <a:ext cx="36201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84266" y="3822699"/>
            <a:ext cx="3713546" cy="144303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294504" y="3685540"/>
            <a:ext cx="36201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7990774" y="3822699"/>
            <a:ext cx="3713546" cy="144303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79425" y="1752600"/>
            <a:ext cx="3611563" cy="178293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4285684" y="1752600"/>
            <a:ext cx="3611563" cy="178293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8101012" y="1752600"/>
            <a:ext cx="3611563" cy="178293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8101012" y="3685540"/>
            <a:ext cx="36201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0634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79425" y="1752600"/>
            <a:ext cx="2680405" cy="351313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3330340" y="1752600"/>
            <a:ext cx="2680405" cy="351313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6181255" y="1752600"/>
            <a:ext cx="2680405" cy="351313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9032169" y="1752600"/>
            <a:ext cx="2680405" cy="351313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782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911237"/>
            <a:ext cx="4368867" cy="341471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69668" y="1752600"/>
            <a:ext cx="6342907" cy="35131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75260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8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86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911237"/>
            <a:ext cx="5442018" cy="341471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373566" y="447473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752600"/>
            <a:ext cx="5340351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73566" y="2943366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8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994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911237"/>
            <a:ext cx="4368867" cy="341471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75260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226050" y="1752600"/>
            <a:ext cx="3159193" cy="16729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553381" y="1752600"/>
            <a:ext cx="3159193" cy="16729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553381" y="3592744"/>
            <a:ext cx="3159193" cy="16729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226050" y="3592744"/>
            <a:ext cx="3159193" cy="16729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8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318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73355" y="1752600"/>
            <a:ext cx="3645289" cy="16729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67285" y="1752600"/>
            <a:ext cx="3645289" cy="16729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79425" y="1752600"/>
            <a:ext cx="3645289" cy="16729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67285" y="3592744"/>
            <a:ext cx="3645289" cy="16729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273355" y="3592744"/>
            <a:ext cx="3645289" cy="16729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8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79425" y="3592744"/>
            <a:ext cx="3645289" cy="16729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63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506537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312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506537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926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title 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4682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930399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09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in bubble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221" y="651774"/>
            <a:ext cx="371414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221" y="1814300"/>
            <a:ext cx="3714140" cy="4051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429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77758" y="2033529"/>
            <a:ext cx="4368867" cy="30591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6" y="182083"/>
            <a:ext cx="4459604" cy="1745777"/>
          </a:xfrm>
        </p:spPr>
        <p:txBody>
          <a:bodyPr bIns="0">
            <a:noAutofit/>
          </a:bodyPr>
          <a:lstStyle>
            <a:lvl1pPr>
              <a:defRPr sz="12600" kern="5000" spc="-700" baseline="0"/>
            </a:lvl1pPr>
          </a:lstStyle>
          <a:p>
            <a:r>
              <a:rPr lang="en-US" dirty="0"/>
              <a:t>XXX%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9" y="5365115"/>
            <a:ext cx="11334816" cy="304800"/>
          </a:xfrm>
        </p:spPr>
        <p:txBody>
          <a:bodyPr>
            <a:noAutofit/>
          </a:bodyPr>
          <a:lstStyle>
            <a:lvl1pPr>
              <a:defRPr lang="en-US" sz="8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79425" y="1874892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7571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93979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072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9425" y="447473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176962" y="447472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77278" y="3063315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79425" y="3058519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332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reeform 8"/>
          <p:cNvSpPr>
            <a:spLocks/>
          </p:cNvSpPr>
          <p:nvPr userDrawn="1"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138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313420" y="-9729"/>
            <a:ext cx="3878580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841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full screen image - Small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1746970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685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full screen image - Medium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2858126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90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full screen image - Large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5659748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195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title 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4682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930399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05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s cutt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3598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8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761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8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889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766" y="759293"/>
            <a:ext cx="5633780" cy="1663867"/>
          </a:xfrm>
          <a:solidFill>
            <a:schemeClr val="bg1">
              <a:alpha val="0"/>
            </a:schemeClr>
          </a:solidFill>
          <a:effectLst/>
        </p:spPr>
        <p:txBody>
          <a:bodyPr anchor="t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52577" y="2627694"/>
            <a:ext cx="3757295" cy="3654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599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588" y="1292694"/>
            <a:ext cx="5298141" cy="2411176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565622" y="571616"/>
            <a:ext cx="5530378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700" b="1" kern="1200" cap="none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FD7B46-C0E5-4A41-9337-30B99A971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588" y="3806104"/>
            <a:ext cx="5299200" cy="596244"/>
          </a:xfrm>
        </p:spPr>
        <p:txBody>
          <a:bodyPr lIns="108000" anchor="b" anchorCtr="0"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069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288" y="1140293"/>
            <a:ext cx="5298141" cy="2412000"/>
          </a:xfrm>
        </p:spPr>
        <p:txBody>
          <a:bodyPr anchor="t">
            <a:noAutofit/>
          </a:bodyPr>
          <a:lstStyle>
            <a:lvl1pPr algn="l"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71288" y="651155"/>
            <a:ext cx="6450012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spc="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299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7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933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359944"/>
            <a:ext cx="11341099" cy="10211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11296030" cy="365153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79425" y="1428750"/>
            <a:ext cx="1123315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7895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5562600" cy="365153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79425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7"/>
          <p:cNvSpPr>
            <a:spLocks noGrp="1"/>
          </p:cNvSpPr>
          <p:nvPr>
            <p:ph sz="quarter" idx="16"/>
          </p:nvPr>
        </p:nvSpPr>
        <p:spPr>
          <a:xfrm>
            <a:off x="6096000" y="1614207"/>
            <a:ext cx="5562600" cy="365153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196283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2933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6272054" y="359945"/>
            <a:ext cx="5594826" cy="51975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229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07894" y="-9729"/>
            <a:ext cx="6184106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877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in bubble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221" y="651774"/>
            <a:ext cx="371414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221" y="1814300"/>
            <a:ext cx="3714140" cy="4051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36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3713546" cy="144303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87996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84266" y="3822699"/>
            <a:ext cx="3713546" cy="144303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27335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7990774" y="3822699"/>
            <a:ext cx="3713546" cy="144303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806728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8DFCE19A-1050-41D6-952B-88D1EA6241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7335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474332AB-8E82-4D2C-A077-AD78447B3B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728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44395837-4037-4FBC-A80F-2DFA7942FF5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942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7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2792238" cy="144303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87997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337118" y="3822699"/>
            <a:ext cx="2680405" cy="144303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330340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6184644" y="3822699"/>
            <a:ext cx="2680405" cy="144303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6181255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CCB00622-CF55-4D6B-A1E3-FEDA9C50793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2B88D738-52E2-4893-86C8-E779DC5CA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30340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796217F8-03C9-4D68-93B3-20FA2E83EE1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8125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2723B1CA-8DFB-497B-9F08-8CA0C90D7E3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32169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4C563D-6383-41D0-9D47-C959095D88EA}"/>
              </a:ext>
            </a:extLst>
          </p:cNvPr>
          <p:cNvCxnSpPr/>
          <p:nvPr userDrawn="1"/>
        </p:nvCxnSpPr>
        <p:spPr>
          <a:xfrm>
            <a:off x="9030574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34F0F9F-7167-4551-BFAC-B216392DF7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32170" y="3822699"/>
            <a:ext cx="2680405" cy="144303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298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3330340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618125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9032169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978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69668" y="1428750"/>
            <a:ext cx="6342907" cy="383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164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5442018" cy="371174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373566" y="447473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428750"/>
            <a:ext cx="5340351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73566" y="2943366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21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C83E0A7E-A4E1-41C3-86F6-B6D82D5565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30580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2E7303BD-8C87-4547-94CC-49DD3934C1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94505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3F505454-5599-4E41-93B7-601ECB1208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4505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3189B23B-90CA-44D3-94DB-D124B4FC4F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30580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452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7335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6728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6728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27335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7942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773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614207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344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title 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4682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930399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990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in bubble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221" y="651774"/>
            <a:ext cx="371414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221" y="1614207"/>
            <a:ext cx="3714140" cy="4051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874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77758" y="2033529"/>
            <a:ext cx="4368867" cy="30591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6" y="182083"/>
            <a:ext cx="4459604" cy="1745777"/>
          </a:xfrm>
        </p:spPr>
        <p:txBody>
          <a:bodyPr bIns="0">
            <a:noAutofit/>
          </a:bodyPr>
          <a:lstStyle>
            <a:lvl1pPr>
              <a:defRPr sz="12600" kern="5000" spc="-700" baseline="0"/>
            </a:lvl1pPr>
          </a:lstStyle>
          <a:p>
            <a:r>
              <a:rPr lang="en-US" dirty="0"/>
              <a:t>XXX%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9" y="5365115"/>
            <a:ext cx="11334816" cy="304800"/>
          </a:xfrm>
        </p:spPr>
        <p:txBody>
          <a:bodyPr>
            <a:noAutofit/>
          </a:bodyPr>
          <a:lstStyle>
            <a:lvl1pPr>
              <a:defRPr lang="en-US" sz="8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79425" y="1874892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901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77758" y="2033529"/>
            <a:ext cx="4368867" cy="30591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6" y="182083"/>
            <a:ext cx="4459604" cy="1745777"/>
          </a:xfrm>
        </p:spPr>
        <p:txBody>
          <a:bodyPr bIns="0">
            <a:noAutofit/>
          </a:bodyPr>
          <a:lstStyle>
            <a:lvl1pPr>
              <a:defRPr sz="12600" kern="5000" spc="-700" baseline="0"/>
            </a:lvl1pPr>
          </a:lstStyle>
          <a:p>
            <a:r>
              <a:rPr lang="en-US" dirty="0"/>
              <a:t>XXX%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9" y="5365115"/>
            <a:ext cx="11334816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79425" y="1874892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2039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93979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682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9425" y="447473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176962" y="447472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77278" y="3063315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79425" y="3058519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355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video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DE1B2C-E2EB-4D98-843F-9CDD27271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3BE8F-C639-42D5-B26C-D4093C446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228E9-593B-43BF-9FE7-6F9613A7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89F17558-6D60-4901-A0B6-C4274AAB5238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843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reeform 8"/>
          <p:cNvSpPr>
            <a:spLocks/>
          </p:cNvSpPr>
          <p:nvPr userDrawn="1"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934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313420" y="-9729"/>
            <a:ext cx="3878580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403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full screen image - Small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1746970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294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full screen image - Medium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2858126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135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full screen image - Large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5659748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131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s cutt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3598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885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93979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836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607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766" y="759293"/>
            <a:ext cx="5633780" cy="1663867"/>
          </a:xfrm>
          <a:solidFill>
            <a:schemeClr val="bg1">
              <a:alpha val="0"/>
            </a:schemeClr>
          </a:solidFill>
          <a:effectLst/>
        </p:spPr>
        <p:txBody>
          <a:bodyPr anchor="t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52577" y="2627694"/>
            <a:ext cx="3757295" cy="3654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175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ED542-B4E0-E34A-9CDE-EA04AB8C0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E80A7-D4AD-9A4A-9BDB-B4E75DB20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8EC78-4DFB-D048-9427-075157FD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5CC1A-C602-3640-9DFE-C4D882C2B90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3757E-EB6E-6E4C-A290-2C273B0AB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704C3-B383-DD47-9B72-90217EB1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9E0DE-5175-D843-A3F3-4F94A162EC1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80535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in bubble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221" y="651774"/>
            <a:ext cx="371414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221" y="1614207"/>
            <a:ext cx="3714140" cy="4051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EF22D-7DBE-4099-99F0-B83DD9779912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3F64F-6692-49A2-80FF-3D660AAAEE7A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359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EF22D-7DBE-4099-99F0-B83DD9779912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3F64F-6692-49A2-80FF-3D660AAAEE7A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7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86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3915">
          <p15:clr>
            <a:srgbClr val="FBAE40"/>
          </p15:clr>
        </p15:guide>
        <p15:guide id="3" orient="horz" pos="4025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in bubble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221" y="651774"/>
            <a:ext cx="371414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221" y="1814300"/>
            <a:ext cx="3714140" cy="4051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EF22D-7DBE-4099-99F0-B83DD9779912}" type="datetimeFigureOut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3F64F-6692-49A2-80FF-3D660AAAEE7A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232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6272054" y="359945"/>
            <a:ext cx="5594826" cy="5197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69F8F-66DB-4BD7-A134-1F98936CF613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EC177E-7C80-4094-B651-CB4240892806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302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69F8F-66DB-4BD7-A134-1F98936CF613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EC177E-7C80-4094-B651-CB4240892806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7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659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69F8F-66DB-4BD7-A134-1F98936CF613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EC177E-7C80-4094-B651-CB4240892806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2792238" cy="1443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7997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337118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330340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6184644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181255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CCB00622-CF55-4D6B-A1E3-FEDA9C50793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2B88D738-52E2-4893-86C8-E779DC5CA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30340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796217F8-03C9-4D68-93B3-20FA2E83EE1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8125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2723B1CA-8DFB-497B-9F08-8CA0C90D7E3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32169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4C563D-6383-41D0-9D47-C959095D88EA}"/>
              </a:ext>
            </a:extLst>
          </p:cNvPr>
          <p:cNvCxnSpPr/>
          <p:nvPr/>
        </p:nvCxnSpPr>
        <p:spPr>
          <a:xfrm>
            <a:off x="9030574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34F0F9F-7167-4551-BFAC-B216392DF7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32170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448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288" y="1140293"/>
            <a:ext cx="5298141" cy="2412000"/>
          </a:xfrm>
        </p:spPr>
        <p:txBody>
          <a:bodyPr anchor="t">
            <a:noAutofit/>
          </a:bodyPr>
          <a:lstStyle>
            <a:lvl1pPr algn="l"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435CD6-AC1A-48F4-9A33-6BC45A388324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7ED36E-508C-41A7-BF74-999E767EAA9E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71289" y="651156"/>
            <a:ext cx="6450012" cy="352613"/>
          </a:xfrm>
        </p:spPr>
        <p:txBody>
          <a:bodyPr>
            <a:normAutofit/>
          </a:bodyPr>
          <a:lstStyle>
            <a:lvl1pPr marL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spc="31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015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9425" y="447473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176962" y="447472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77278" y="3063315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79425" y="3058519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775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81E92-320F-428D-AE9E-6ED8AAFCF980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2C877-0506-4A3A-B5DF-8149D82B0B2E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7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63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E5681-5495-7C97-86BA-04FE618A1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0686EB-F49C-7596-3630-EA9C73F6D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E3583-63D3-B3B9-D3D8-A02EB9BE4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F1112-95FC-48AC-9B8F-A58D72F711C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8881C-BAC9-A3B5-716D-DA74A6961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8AD51-5FE7-7F24-8DCD-AE45926F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039D5-A155-437D-9C5B-4308CFA9D3E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959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288" y="1140293"/>
            <a:ext cx="5298141" cy="2412000"/>
          </a:xfrm>
        </p:spPr>
        <p:txBody>
          <a:bodyPr anchor="t">
            <a:noAutofit/>
          </a:bodyPr>
          <a:lstStyle>
            <a:lvl1pPr algn="l"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71288" y="651155"/>
            <a:ext cx="6450012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spc="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051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reeform 8"/>
          <p:cNvSpPr>
            <a:spLocks/>
          </p:cNvSpPr>
          <p:nvPr userDrawn="1"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31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313420" y="-9729"/>
            <a:ext cx="3878580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04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full screen image - Small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1746970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49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full screen image - Medium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2858126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727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full screen image - Large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5659748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747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s cutt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3598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8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214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8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112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766" y="759293"/>
            <a:ext cx="5633780" cy="1663867"/>
          </a:xfrm>
          <a:solidFill>
            <a:schemeClr val="bg1">
              <a:alpha val="0"/>
            </a:schemeClr>
          </a:solidFill>
          <a:effectLst/>
        </p:spPr>
        <p:txBody>
          <a:bodyPr anchor="t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52577" y="2627694"/>
            <a:ext cx="3757295" cy="3654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641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712" y="0"/>
            <a:ext cx="12203112" cy="68580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3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361" y="168994"/>
            <a:ext cx="1328519" cy="480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164"/>
            <a:ext cx="10094912" cy="9575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5B9F-EF5C-4314-BCBC-A6F82ED753B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3F885-FE6B-4251-84D2-F6CEF084999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43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588" y="1292694"/>
            <a:ext cx="5298141" cy="2411176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565622" y="571616"/>
            <a:ext cx="5530378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700" b="1" kern="1200" cap="none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FD7B46-C0E5-4A41-9337-30B99A971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588" y="3806104"/>
            <a:ext cx="5299200" cy="596244"/>
          </a:xfrm>
        </p:spPr>
        <p:txBody>
          <a:bodyPr lIns="108000" anchor="b" anchorCtr="0"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878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7" y="5365115"/>
            <a:ext cx="11334817" cy="304800"/>
          </a:xfrm>
        </p:spPr>
        <p:txBody>
          <a:bodyPr>
            <a:noAutofit/>
          </a:bodyPr>
          <a:lstStyle>
            <a:lvl1pPr>
              <a:defRPr sz="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385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288" y="1140293"/>
            <a:ext cx="5298141" cy="2412000"/>
          </a:xfrm>
        </p:spPr>
        <p:txBody>
          <a:bodyPr anchor="t">
            <a:noAutofit/>
          </a:bodyPr>
          <a:lstStyle>
            <a:lvl1pPr algn="l"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71288" y="651155"/>
            <a:ext cx="6450012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spc="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63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7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473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359944"/>
            <a:ext cx="11341099" cy="10211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1129603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9425" y="1428750"/>
            <a:ext cx="1123315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740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9425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7"/>
          <p:cNvSpPr>
            <a:spLocks noGrp="1"/>
          </p:cNvSpPr>
          <p:nvPr>
            <p:ph sz="quarter" idx="16"/>
          </p:nvPr>
        </p:nvSpPr>
        <p:spPr>
          <a:xfrm>
            <a:off x="6096000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196283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9814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6272054" y="359945"/>
            <a:ext cx="5594826" cy="5197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204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07894" y="-9729"/>
            <a:ext cx="6184106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224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7996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84266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27335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7990774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806728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8DFCE19A-1050-41D6-952B-88D1EA6241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7335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474332AB-8E82-4D2C-A077-AD78447B3B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728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44395837-4037-4FBC-A80F-2DFA7942FF5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942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074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2792238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7997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337118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330340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6184644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181255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CCB00622-CF55-4D6B-A1E3-FEDA9C50793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2B88D738-52E2-4893-86C8-E779DC5CA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30340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796217F8-03C9-4D68-93B3-20FA2E83EE1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8125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2723B1CA-8DFB-497B-9F08-8CA0C90D7E3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32169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4C563D-6383-41D0-9D47-C959095D88EA}"/>
              </a:ext>
            </a:extLst>
          </p:cNvPr>
          <p:cNvCxnSpPr/>
          <p:nvPr/>
        </p:nvCxnSpPr>
        <p:spPr>
          <a:xfrm>
            <a:off x="9030574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34F0F9F-7167-4551-BFAC-B216392DF7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32170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032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x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3330340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618125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9032169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353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69668" y="1428750"/>
            <a:ext cx="6342907" cy="383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08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911351"/>
            <a:ext cx="11296030" cy="33543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8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79425" y="1752600"/>
            <a:ext cx="1123315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7990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5442018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373566" y="447473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5340351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73566" y="2943366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603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C83E0A7E-A4E1-41C3-86F6-B6D82D5565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30580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2E7303BD-8C87-4547-94CC-49DD3934C1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94505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3F505454-5599-4E41-93B7-601ECB1208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4505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3189B23B-90CA-44D3-94DB-D124B4FC4F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30580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291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7335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6728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6728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27335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7942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118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614207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48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ng title 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4682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930399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793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in bubble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221" y="651774"/>
            <a:ext cx="371414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221" y="1614207"/>
            <a:ext cx="3714140" cy="4051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533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77758" y="2033529"/>
            <a:ext cx="4368867" cy="30591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6" y="182083"/>
            <a:ext cx="4459604" cy="1745777"/>
          </a:xfrm>
        </p:spPr>
        <p:txBody>
          <a:bodyPr bIns="0">
            <a:noAutofit/>
          </a:bodyPr>
          <a:lstStyle>
            <a:lvl1pPr>
              <a:defRPr sz="12600" kern="5000" spc="-700" baseline="0"/>
            </a:lvl1pPr>
          </a:lstStyle>
          <a:p>
            <a:r>
              <a:rPr lang="en-US" dirty="0"/>
              <a:t>XXX%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9" y="5365115"/>
            <a:ext cx="11334816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79425" y="1874892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3941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93979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53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x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9425" y="447473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176962" y="447472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77278" y="3063315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79425" y="3058519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286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video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DE1B2C-E2EB-4D98-843F-9CDD27271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3BE8F-C639-42D5-B26C-D4093C446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228E9-593B-43BF-9FE7-6F9613A7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89F17558-6D60-4901-A0B6-C4274AAB5238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media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801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911351"/>
            <a:ext cx="5562600" cy="33543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8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79425" y="175260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7"/>
          <p:cNvSpPr>
            <a:spLocks noGrp="1"/>
          </p:cNvSpPr>
          <p:nvPr>
            <p:ph sz="quarter" idx="16"/>
          </p:nvPr>
        </p:nvSpPr>
        <p:spPr>
          <a:xfrm>
            <a:off x="6096000" y="1911351"/>
            <a:ext cx="5562600" cy="33543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196283" y="175260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5575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760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313420" y="-9729"/>
            <a:ext cx="3878580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007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Small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1746970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691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Medium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2858126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608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Large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5659748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226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s cutt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593598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308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708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766" y="759293"/>
            <a:ext cx="5633780" cy="1663867"/>
          </a:xfrm>
          <a:solidFill>
            <a:schemeClr val="bg1">
              <a:alpha val="0"/>
            </a:schemeClr>
          </a:solidFill>
          <a:effectLst/>
        </p:spPr>
        <p:txBody>
          <a:bodyPr anchor="t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52577" y="2627694"/>
            <a:ext cx="3757295" cy="3654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334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164"/>
            <a:ext cx="10094912" cy="9575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7E03-C16F-4D47-BA0F-C964DEC7C6A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B5EE3-1294-4C67-BFA9-F819AB347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282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588" y="1292694"/>
            <a:ext cx="5298141" cy="2411176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565622" y="571616"/>
            <a:ext cx="5530378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700" b="1" kern="1200" cap="none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FD7B46-C0E5-4A41-9337-30B99A971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588" y="3806104"/>
            <a:ext cx="5299200" cy="596244"/>
          </a:xfrm>
        </p:spPr>
        <p:txBody>
          <a:bodyPr lIns="108000" anchor="b" anchorCtr="0"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3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6272054" y="359945"/>
            <a:ext cx="5594826" cy="51975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911237"/>
            <a:ext cx="4368867" cy="335450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75260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8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040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288" y="1140293"/>
            <a:ext cx="5298141" cy="2412000"/>
          </a:xfrm>
        </p:spPr>
        <p:txBody>
          <a:bodyPr anchor="t">
            <a:noAutofit/>
          </a:bodyPr>
          <a:lstStyle>
            <a:lvl1pPr algn="l"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71288" y="651155"/>
            <a:ext cx="6450012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spc="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623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7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749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359944"/>
            <a:ext cx="11341099" cy="10211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1129603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9425" y="1428750"/>
            <a:ext cx="1123315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2697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9425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7"/>
          <p:cNvSpPr>
            <a:spLocks noGrp="1"/>
          </p:cNvSpPr>
          <p:nvPr>
            <p:ph sz="quarter" idx="16"/>
          </p:nvPr>
        </p:nvSpPr>
        <p:spPr>
          <a:xfrm>
            <a:off x="6096000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196283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237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6272054" y="359945"/>
            <a:ext cx="5594826" cy="5197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0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07894" y="-9729"/>
            <a:ext cx="6184106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9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7996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84266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27335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7990774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806728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8DFCE19A-1050-41D6-952B-88D1EA6241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7335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474332AB-8E82-4D2C-A077-AD78447B3B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728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44395837-4037-4FBC-A80F-2DFA7942FF5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942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365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2792238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7997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337118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330340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6184644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181255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CCB00622-CF55-4D6B-A1E3-FEDA9C50793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2B88D738-52E2-4893-86C8-E779DC5CA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30340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796217F8-03C9-4D68-93B3-20FA2E83EE1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8125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2723B1CA-8DFB-497B-9F08-8CA0C90D7E3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32169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4C563D-6383-41D0-9D47-C959095D88EA}"/>
              </a:ext>
            </a:extLst>
          </p:cNvPr>
          <p:cNvCxnSpPr/>
          <p:nvPr/>
        </p:nvCxnSpPr>
        <p:spPr>
          <a:xfrm>
            <a:off x="9030574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34F0F9F-7167-4551-BFAC-B216392DF7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32170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879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x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3330340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618125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9032169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28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69668" y="1428750"/>
            <a:ext cx="6342907" cy="383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99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911237"/>
            <a:ext cx="4368867" cy="335450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07894" y="-9729"/>
            <a:ext cx="6184106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75260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8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24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5442018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373566" y="447473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5340351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73566" y="2943366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768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C83E0A7E-A4E1-41C3-86F6-B6D82D5565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30580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2E7303BD-8C87-4547-94CC-49DD3934C1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94505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3F505454-5599-4E41-93B7-601ECB1208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4505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3189B23B-90CA-44D3-94DB-D124B4FC4F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30580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239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7335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6728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6728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27335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7942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590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614207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500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ng title 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4682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930399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709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in bubble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221" y="651774"/>
            <a:ext cx="371414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221" y="1614207"/>
            <a:ext cx="3714140" cy="4051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95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77758" y="2033529"/>
            <a:ext cx="4368867" cy="30591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6" y="182083"/>
            <a:ext cx="4459604" cy="1745777"/>
          </a:xfrm>
        </p:spPr>
        <p:txBody>
          <a:bodyPr bIns="0">
            <a:noAutofit/>
          </a:bodyPr>
          <a:lstStyle>
            <a:lvl1pPr>
              <a:defRPr sz="12600" kern="5000" spc="-700" baseline="0"/>
            </a:lvl1pPr>
          </a:lstStyle>
          <a:p>
            <a:r>
              <a:rPr lang="en-US" dirty="0"/>
              <a:t>XXX%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9" y="5365115"/>
            <a:ext cx="11334816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79425" y="1874892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6345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93979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998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x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9425" y="447473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176962" y="447472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77278" y="3063315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79425" y="3058519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47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video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DE1B2C-E2EB-4D98-843F-9CDD27271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3BE8F-C639-42D5-B26C-D4093C446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228E9-593B-43BF-9FE7-6F9613A7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89F17558-6D60-4901-A0B6-C4274AAB5238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552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3713546" cy="144303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87997" y="3685540"/>
            <a:ext cx="36201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84266" y="3822699"/>
            <a:ext cx="3713546" cy="144303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294504" y="3685540"/>
            <a:ext cx="36201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7990774" y="3822699"/>
            <a:ext cx="3713546" cy="144303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79425" y="1752600"/>
            <a:ext cx="3611563" cy="178293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4285684" y="1752600"/>
            <a:ext cx="3611563" cy="178293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8101012" y="1752600"/>
            <a:ext cx="3611563" cy="178293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8101012" y="3685540"/>
            <a:ext cx="36201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0360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882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5168188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313420" y="-9729"/>
            <a:ext cx="3878580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63293" y="5047097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79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Small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1746970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468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Medium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2858126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193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Large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5659748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705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s cutt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593598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416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04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766" y="759293"/>
            <a:ext cx="5633780" cy="1663867"/>
          </a:xfrm>
          <a:solidFill>
            <a:schemeClr val="bg1">
              <a:alpha val="0"/>
            </a:schemeClr>
          </a:solidFill>
          <a:effectLst/>
        </p:spPr>
        <p:txBody>
          <a:bodyPr anchor="t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52577" y="2627694"/>
            <a:ext cx="3757295" cy="3654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684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6790FA-B9AB-3DCB-8D64-50C3F88F9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FDE6-0A2F-41D3-A5A9-E5516AC166B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0CF6FE-E61F-8678-D1B0-D6BE38D82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8D527-1CD6-2BFD-FF37-3E306E2A0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9ED41-F021-417F-9CBF-34031A5E85A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9145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588" y="1292694"/>
            <a:ext cx="5298141" cy="2411176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565622" y="571616"/>
            <a:ext cx="5530378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700" b="1" kern="1200" cap="none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FD7B46-C0E5-4A41-9337-30B99A971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588" y="3806104"/>
            <a:ext cx="5299200" cy="596244"/>
          </a:xfrm>
        </p:spPr>
        <p:txBody>
          <a:bodyPr lIns="108000" anchor="b" anchorCtr="0"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245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79425" y="1752600"/>
            <a:ext cx="2680405" cy="351313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3330340" y="1752600"/>
            <a:ext cx="2680405" cy="351313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6181255" y="1752600"/>
            <a:ext cx="2680405" cy="351313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9032169" y="1752600"/>
            <a:ext cx="2680405" cy="351313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51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288" y="1140293"/>
            <a:ext cx="5298141" cy="2412000"/>
          </a:xfrm>
        </p:spPr>
        <p:txBody>
          <a:bodyPr anchor="t">
            <a:noAutofit/>
          </a:bodyPr>
          <a:lstStyle>
            <a:lvl1pPr algn="l"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71288" y="651155"/>
            <a:ext cx="6450012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spc="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710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7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949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359944"/>
            <a:ext cx="11341099" cy="10211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11296030" cy="36515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79425" y="1428750"/>
            <a:ext cx="1123315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1486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79425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7"/>
          <p:cNvSpPr>
            <a:spLocks noGrp="1"/>
          </p:cNvSpPr>
          <p:nvPr>
            <p:ph sz="quarter" idx="16"/>
          </p:nvPr>
        </p:nvSpPr>
        <p:spPr>
          <a:xfrm>
            <a:off x="6096000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196283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6192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6272054" y="359945"/>
            <a:ext cx="5594826" cy="5197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367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07894" y="-9729"/>
            <a:ext cx="6184106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477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3713546" cy="1443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87996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84266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27335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7990774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806728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8DFCE19A-1050-41D6-952B-88D1EA6241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7335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474332AB-8E82-4D2C-A077-AD78447B3B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728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44395837-4037-4FBC-A80F-2DFA7942FF5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942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194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2792238" cy="1443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87997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337118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330340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6184644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6181255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CCB00622-CF55-4D6B-A1E3-FEDA9C50793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2B88D738-52E2-4893-86C8-E779DC5CA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30340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796217F8-03C9-4D68-93B3-20FA2E83EE1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8125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2723B1CA-8DFB-497B-9F08-8CA0C90D7E3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32169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4C563D-6383-41D0-9D47-C959095D88EA}"/>
              </a:ext>
            </a:extLst>
          </p:cNvPr>
          <p:cNvCxnSpPr/>
          <p:nvPr userDrawn="1"/>
        </p:nvCxnSpPr>
        <p:spPr>
          <a:xfrm>
            <a:off x="9030574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34F0F9F-7167-4551-BFAC-B216392DF7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32170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044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3330340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618125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9032169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473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69668" y="1428750"/>
            <a:ext cx="6342907" cy="383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191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ags" Target="../tags/tag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ags" Target="../tags/tag188.xml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89.xml"/><Relationship Id="rId4" Type="http://schemas.openxmlformats.org/officeDocument/2006/relationships/image" Target="../media/image7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ags" Target="../tags/tag190.xml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1.jpeg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9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image" Target="../media/image1.jpeg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tags" Target="../tags/tag2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8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image" Target="../media/image3.jpeg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tags" Target="../tags/tag5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8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26" Type="http://schemas.openxmlformats.org/officeDocument/2006/relationships/slideLayout" Target="../slideLayouts/slideLayout114.xml"/><Relationship Id="rId39" Type="http://schemas.openxmlformats.org/officeDocument/2006/relationships/tags" Target="../tags/tag89.xml"/><Relationship Id="rId21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5" Type="http://schemas.openxmlformats.org/officeDocument/2006/relationships/slideLayout" Target="../slideLayouts/slideLayout113.xml"/><Relationship Id="rId33" Type="http://schemas.openxmlformats.org/officeDocument/2006/relationships/slideLayout" Target="../slideLayouts/slideLayout121.xml"/><Relationship Id="rId38" Type="http://schemas.openxmlformats.org/officeDocument/2006/relationships/theme" Target="../theme/theme4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29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slideLayout" Target="../slideLayouts/slideLayout112.xml"/><Relationship Id="rId32" Type="http://schemas.openxmlformats.org/officeDocument/2006/relationships/slideLayout" Target="../slideLayouts/slideLayout120.xml"/><Relationship Id="rId37" Type="http://schemas.openxmlformats.org/officeDocument/2006/relationships/slideLayout" Target="../slideLayouts/slideLayout125.xml"/><Relationship Id="rId40" Type="http://schemas.openxmlformats.org/officeDocument/2006/relationships/image" Target="../media/image1.jpeg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slideLayout" Target="../slideLayouts/slideLayout111.xml"/><Relationship Id="rId28" Type="http://schemas.openxmlformats.org/officeDocument/2006/relationships/slideLayout" Target="../slideLayouts/slideLayout116.xml"/><Relationship Id="rId36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31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10.xml"/><Relationship Id="rId27" Type="http://schemas.openxmlformats.org/officeDocument/2006/relationships/slideLayout" Target="../slideLayouts/slideLayout115.xml"/><Relationship Id="rId30" Type="http://schemas.openxmlformats.org/officeDocument/2006/relationships/slideLayout" Target="../slideLayouts/slideLayout118.xml"/><Relationship Id="rId35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26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28.xml"/><Relationship Id="rId21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5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45.xml"/><Relationship Id="rId29" Type="http://schemas.openxmlformats.org/officeDocument/2006/relationships/tags" Target="../tags/tag121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24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23" Type="http://schemas.openxmlformats.org/officeDocument/2006/relationships/slideLayout" Target="../slideLayouts/slideLayout148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52.xml"/><Relationship Id="rId30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26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5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72.xml"/><Relationship Id="rId29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24" Type="http://schemas.openxmlformats.org/officeDocument/2006/relationships/slideLayout" Target="../slideLayouts/slideLayout176.xml"/><Relationship Id="rId32" Type="http://schemas.openxmlformats.org/officeDocument/2006/relationships/image" Target="../media/image3.jpeg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23" Type="http://schemas.openxmlformats.org/officeDocument/2006/relationships/slideLayout" Target="../slideLayouts/slideLayout175.xml"/><Relationship Id="rId28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171.xml"/><Relationship Id="rId31" Type="http://schemas.openxmlformats.org/officeDocument/2006/relationships/tags" Target="../tags/tag149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Relationship Id="rId22" Type="http://schemas.openxmlformats.org/officeDocument/2006/relationships/slideLayout" Target="../slideLayouts/slideLayout174.xml"/><Relationship Id="rId27" Type="http://schemas.openxmlformats.org/officeDocument/2006/relationships/slideLayout" Target="../slideLayouts/slideLayout179.xml"/><Relationship Id="rId30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1.jpeg"/><Relationship Id="rId5" Type="http://schemas.openxmlformats.org/officeDocument/2006/relationships/tags" Target="../tags/tag179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6.jp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1.jpeg"/><Relationship Id="rId5" Type="http://schemas.openxmlformats.org/officeDocument/2006/relationships/tags" Target="../tags/tag184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826"/>
            <a:ext cx="12192000" cy="9231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4972" y="6390640"/>
            <a:ext cx="892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bg1"/>
                </a:solidFill>
              </a:defRPr>
            </a:lvl1pPr>
          </a:lstStyle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90640"/>
            <a:ext cx="4790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485" y="6390640"/>
            <a:ext cx="35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>
                <a:solidFill>
                  <a:schemeClr val="bg1"/>
                </a:solidFill>
              </a:defRPr>
            </a:lvl1pPr>
          </a:lstStyle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77757" y="1911237"/>
            <a:ext cx="11334817" cy="3354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custDataLst>
      <p:tags r:id="rId30"/>
    </p:custDataLst>
    <p:extLst>
      <p:ext uri="{BB962C8B-B14F-4D97-AF65-F5344CB8AC3E}">
        <p14:creationId xmlns:p14="http://schemas.microsoft.com/office/powerpoint/2010/main" val="310409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4324" r:id="rId16"/>
    <p:sldLayoutId id="2147484325" r:id="rId17"/>
    <p:sldLayoutId id="2147484326" r:id="rId18"/>
    <p:sldLayoutId id="2147484327" r:id="rId19"/>
    <p:sldLayoutId id="2147484328" r:id="rId20"/>
    <p:sldLayoutId id="2147484329" r:id="rId21"/>
    <p:sldLayoutId id="2147484330" r:id="rId22"/>
    <p:sldLayoutId id="2147484331" r:id="rId23"/>
    <p:sldLayoutId id="2147484332" r:id="rId24"/>
    <p:sldLayoutId id="2147484333" r:id="rId25"/>
    <p:sldLayoutId id="2147484334" r:id="rId26"/>
    <p:sldLayoutId id="2147484335" r:id="rId27"/>
    <p:sldLayoutId id="2147483688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600" b="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225425" indent="-22542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tabLst>
          <a:tab pos="447675" algn="l"/>
        </a:tabLst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65">
          <p15:clr>
            <a:srgbClr val="F26B43"/>
          </p15:clr>
        </p15:guide>
        <p15:guide id="6" orient="horz" pos="3317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4826"/>
            <a:ext cx="12192000" cy="9231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7" y="359944"/>
            <a:ext cx="5448300" cy="1021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4973" y="6390640"/>
            <a:ext cx="892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fld id="{BA435CD6-AC1A-48F4-9A33-6BC45A388324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1" y="6390640"/>
            <a:ext cx="4790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486" y="6390640"/>
            <a:ext cx="35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fld id="{767ED36E-508C-41A7-BF74-999E767EAA9E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77758" y="1614208"/>
            <a:ext cx="11334817" cy="365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375919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600" b="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225420" indent="-225420" algn="l" defTabSz="914377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223833" indent="-223833" algn="l" defTabSz="914377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tabLst>
          <a:tab pos="447663" algn="l"/>
        </a:tabLst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223833" indent="-223833" algn="l" defTabSz="914377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23833" indent="-223833" algn="l" defTabSz="914377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65">
          <p15:clr>
            <a:srgbClr val="F26B43"/>
          </p15:clr>
        </p15:guide>
        <p15:guide id="6" orient="horz" pos="3317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826"/>
            <a:ext cx="12192000" cy="9231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4972" y="6390640"/>
            <a:ext cx="892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fld id="{96938219-52E6-4FE4-9B16-851056E09A0C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90640"/>
            <a:ext cx="4790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485" y="6390640"/>
            <a:ext cx="35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fld id="{43D054FE-7A35-400F-8501-FF18A40A80FC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77757" y="1614207"/>
            <a:ext cx="11334817" cy="365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297761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6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600" b="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225425" indent="-22542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tabLst>
          <a:tab pos="447675" algn="l"/>
        </a:tabLst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65">
          <p15:clr>
            <a:srgbClr val="F26B43"/>
          </p15:clr>
        </p15:guide>
        <p15:guide id="6" orient="horz" pos="3317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32963A-C8F8-D9EB-7692-1C27104A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4F82E-88FA-7E75-88D8-439966400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CBD1E-C005-20B1-77B3-A61732BD7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F1112-95FC-48AC-9B8F-A58D72F711CA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39BE6-5E80-4A15-D8E4-9186F1D24B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608A1-7933-9228-370C-59436B30F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039D5-A155-437D-9C5B-4308CFA9D3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376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826"/>
            <a:ext cx="12192000" cy="9231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4972" y="6390640"/>
            <a:ext cx="892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fld id="{87D4F53B-E777-4D22-BF14-5A6FF8D3BEAE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90640"/>
            <a:ext cx="4790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485" y="6390640"/>
            <a:ext cx="35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fld id="{9FBDBA1E-F2E9-4EAB-A2DA-23DB5AEB00CA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77757" y="1614207"/>
            <a:ext cx="11334817" cy="365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custDataLst>
      <p:tags r:id="rId32"/>
    </p:custDataLst>
    <p:extLst>
      <p:ext uri="{BB962C8B-B14F-4D97-AF65-F5344CB8AC3E}">
        <p14:creationId xmlns:p14="http://schemas.microsoft.com/office/powerpoint/2010/main" val="54590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  <p:sldLayoutId id="2147483717" r:id="rId28"/>
    <p:sldLayoutId id="2147483718" r:id="rId29"/>
    <p:sldLayoutId id="2147483719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600" b="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225425" indent="-22542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tabLst>
          <a:tab pos="447675" algn="l"/>
        </a:tabLst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65">
          <p15:clr>
            <a:srgbClr val="F26B43"/>
          </p15:clr>
        </p15:guide>
        <p15:guide id="6" orient="horz" pos="331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4826"/>
            <a:ext cx="12192000" cy="9231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4972" y="6390640"/>
            <a:ext cx="892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fld id="{85BD38DE-0542-4FAE-989F-105676356085}" type="datetimeFigureOut">
              <a:rPr lang="en-GB" smtClean="0"/>
              <a:t>01/11/2023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90640"/>
            <a:ext cx="4790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485" y="6390640"/>
            <a:ext cx="35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77757" y="1614207"/>
            <a:ext cx="11334817" cy="365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custDataLst>
      <p:tags r:id="rId32"/>
    </p:custDataLst>
    <p:extLst>
      <p:ext uri="{BB962C8B-B14F-4D97-AF65-F5344CB8AC3E}">
        <p14:creationId xmlns:p14="http://schemas.microsoft.com/office/powerpoint/2010/main" val="253105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  <p:sldLayoutId id="2147483749" r:id="rId29"/>
    <p:sldLayoutId id="2147484317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600" b="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225425" indent="-22542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tabLst>
          <a:tab pos="447675" algn="l"/>
        </a:tabLst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65">
          <p15:clr>
            <a:srgbClr val="F26B43"/>
          </p15:clr>
        </p15:guide>
        <p15:guide id="6" orient="horz" pos="331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826"/>
            <a:ext cx="12192000" cy="9231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4972" y="6390640"/>
            <a:ext cx="892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90640"/>
            <a:ext cx="4790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485" y="6390640"/>
            <a:ext cx="35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77757" y="1614207"/>
            <a:ext cx="11334817" cy="365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custDataLst>
      <p:tags r:id="rId39"/>
    </p:custDataLst>
    <p:extLst>
      <p:ext uri="{BB962C8B-B14F-4D97-AF65-F5344CB8AC3E}">
        <p14:creationId xmlns:p14="http://schemas.microsoft.com/office/powerpoint/2010/main" val="337297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  <p:sldLayoutId id="2147484067" r:id="rId13"/>
    <p:sldLayoutId id="2147484068" r:id="rId14"/>
    <p:sldLayoutId id="2147484069" r:id="rId15"/>
    <p:sldLayoutId id="2147484070" r:id="rId16"/>
    <p:sldLayoutId id="2147484071" r:id="rId17"/>
    <p:sldLayoutId id="2147484072" r:id="rId18"/>
    <p:sldLayoutId id="2147484073" r:id="rId19"/>
    <p:sldLayoutId id="2147484074" r:id="rId20"/>
    <p:sldLayoutId id="2147484075" r:id="rId21"/>
    <p:sldLayoutId id="2147484076" r:id="rId22"/>
    <p:sldLayoutId id="2147484077" r:id="rId23"/>
    <p:sldLayoutId id="2147484078" r:id="rId24"/>
    <p:sldLayoutId id="2147484079" r:id="rId25"/>
    <p:sldLayoutId id="2147484080" r:id="rId26"/>
    <p:sldLayoutId id="2147484081" r:id="rId27"/>
    <p:sldLayoutId id="2147484082" r:id="rId28"/>
    <p:sldLayoutId id="2147484083" r:id="rId29"/>
    <p:sldLayoutId id="2147484084" r:id="rId30"/>
    <p:sldLayoutId id="2147484085" r:id="rId31"/>
    <p:sldLayoutId id="2147484086" r:id="rId32"/>
    <p:sldLayoutId id="2147484088" r:id="rId33"/>
    <p:sldLayoutId id="2147484089" r:id="rId34"/>
    <p:sldLayoutId id="2147484090" r:id="rId35"/>
    <p:sldLayoutId id="2147484091" r:id="rId36"/>
    <p:sldLayoutId id="2147484092" r:id="rId3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600" b="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225425" indent="-22542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tabLst>
          <a:tab pos="447675" algn="l"/>
        </a:tabLst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65">
          <p15:clr>
            <a:srgbClr val="F26B43"/>
          </p15:clr>
        </p15:guide>
        <p15:guide id="6" orient="horz" pos="331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826"/>
            <a:ext cx="12192000" cy="9231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4972" y="6390640"/>
            <a:ext cx="892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bg1"/>
                </a:solidFill>
              </a:defRPr>
            </a:lvl1pPr>
          </a:lstStyle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90640"/>
            <a:ext cx="4790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485" y="6390640"/>
            <a:ext cx="35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>
                <a:solidFill>
                  <a:schemeClr val="bg1"/>
                </a:solidFill>
              </a:defRPr>
            </a:lvl1pPr>
          </a:lstStyle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77757" y="1911237"/>
            <a:ext cx="11334817" cy="3354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custDataLst>
      <p:tags r:id="rId29"/>
    </p:custDataLst>
    <p:extLst>
      <p:ext uri="{BB962C8B-B14F-4D97-AF65-F5344CB8AC3E}">
        <p14:creationId xmlns:p14="http://schemas.microsoft.com/office/powerpoint/2010/main" val="1898230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155" r:id="rId12"/>
    <p:sldLayoutId id="2147484156" r:id="rId13"/>
    <p:sldLayoutId id="2147484157" r:id="rId14"/>
    <p:sldLayoutId id="2147484158" r:id="rId15"/>
    <p:sldLayoutId id="2147484159" r:id="rId16"/>
    <p:sldLayoutId id="2147484160" r:id="rId17"/>
    <p:sldLayoutId id="2147484161" r:id="rId18"/>
    <p:sldLayoutId id="2147484162" r:id="rId19"/>
    <p:sldLayoutId id="2147484163" r:id="rId20"/>
    <p:sldLayoutId id="2147484164" r:id="rId21"/>
    <p:sldLayoutId id="2147484165" r:id="rId22"/>
    <p:sldLayoutId id="2147484166" r:id="rId23"/>
    <p:sldLayoutId id="2147484167" r:id="rId24"/>
    <p:sldLayoutId id="2147484168" r:id="rId25"/>
    <p:sldLayoutId id="2147484169" r:id="rId26"/>
    <p:sldLayoutId id="2147484170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600" b="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225425" indent="-22542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5"/>
        </a:buClr>
        <a:buFont typeface="Arial" panose="020B0604020202020204" pitchFamily="34" charset="0"/>
        <a:buChar char="—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5"/>
        </a:buClr>
        <a:buFont typeface="Arial" panose="020B0604020202020204" pitchFamily="34" charset="0"/>
        <a:buChar char="—"/>
        <a:tabLst>
          <a:tab pos="447675" algn="l"/>
        </a:tabLst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5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5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65">
          <p15:clr>
            <a:srgbClr val="F26B43"/>
          </p15:clr>
        </p15:guide>
        <p15:guide id="6" orient="horz" pos="331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4826"/>
            <a:ext cx="12192000" cy="9231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4972" y="6390640"/>
            <a:ext cx="892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90640"/>
            <a:ext cx="4790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485" y="6390640"/>
            <a:ext cx="35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77757" y="1614207"/>
            <a:ext cx="11334817" cy="365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custDataLst>
      <p:tags r:id="rId31"/>
    </p:custDataLst>
    <p:extLst>
      <p:ext uri="{BB962C8B-B14F-4D97-AF65-F5344CB8AC3E}">
        <p14:creationId xmlns:p14="http://schemas.microsoft.com/office/powerpoint/2010/main" val="37386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  <p:sldLayoutId id="2147483782" r:id="rId23"/>
    <p:sldLayoutId id="2147483783" r:id="rId24"/>
    <p:sldLayoutId id="2147483784" r:id="rId25"/>
    <p:sldLayoutId id="2147483785" r:id="rId26"/>
    <p:sldLayoutId id="2147483786" r:id="rId27"/>
    <p:sldLayoutId id="2147483787" r:id="rId28"/>
    <p:sldLayoutId id="2147483788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600" b="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225425" indent="-22542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tabLst>
          <a:tab pos="447675" algn="l"/>
        </a:tabLst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65">
          <p15:clr>
            <a:srgbClr val="F26B43"/>
          </p15:clr>
        </p15:guide>
        <p15:guide id="6" orient="horz" pos="331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826"/>
            <a:ext cx="12192000" cy="9231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4972" y="6390640"/>
            <a:ext cx="892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90640"/>
            <a:ext cx="4790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485" y="6390640"/>
            <a:ext cx="35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77757" y="1614207"/>
            <a:ext cx="11334817" cy="365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custDataLst>
      <p:tags r:id="rId5"/>
    </p:custDataLst>
    <p:extLst>
      <p:ext uri="{BB962C8B-B14F-4D97-AF65-F5344CB8AC3E}">
        <p14:creationId xmlns:p14="http://schemas.microsoft.com/office/powerpoint/2010/main" val="381597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1" r:id="rId2"/>
    <p:sldLayoutId id="2147484302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600" b="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225425" indent="-22542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tabLst>
          <a:tab pos="447675" algn="l"/>
        </a:tabLst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65">
          <p15:clr>
            <a:srgbClr val="F26B43"/>
          </p15:clr>
        </p15:guide>
        <p15:guide id="6" orient="horz" pos="3317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826"/>
            <a:ext cx="12192000" cy="9231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4972" y="6390640"/>
            <a:ext cx="892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bg1"/>
                </a:solidFill>
              </a:defRPr>
            </a:lvl1pPr>
          </a:lstStyle>
          <a:p>
            <a:fld id="{2E6EF22D-7DBE-4099-99F0-B83DD9779912}" type="datetimeFigureOut">
              <a:rPr lang="en-GB" smtClean="0"/>
              <a:pPr/>
              <a:t>01/11/2023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90640"/>
            <a:ext cx="4790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485" y="6390640"/>
            <a:ext cx="35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>
                <a:solidFill>
                  <a:schemeClr val="bg1"/>
                </a:solidFill>
              </a:defRPr>
            </a:lvl1pPr>
          </a:lstStyle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77757" y="1911237"/>
            <a:ext cx="11334817" cy="3652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1620000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600" b="1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tabLst>
          <a:tab pos="447675" algn="l"/>
        </a:tabLst>
        <a:defRPr sz="1600" kern="1200">
          <a:solidFill>
            <a:schemeClr val="bg2"/>
          </a:solidFill>
          <a:latin typeface="+mn-lt"/>
          <a:ea typeface="+mn-ea"/>
          <a:cs typeface="+mn-cs"/>
        </a:defRPr>
      </a:lvl3pPr>
      <a:lvl4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600" kern="1200">
          <a:solidFill>
            <a:schemeClr val="bg2"/>
          </a:solidFill>
          <a:latin typeface="+mn-lt"/>
          <a:ea typeface="+mn-ea"/>
          <a:cs typeface="+mn-cs"/>
        </a:defRPr>
      </a:lvl4pPr>
      <a:lvl5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6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65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826"/>
            <a:ext cx="12192000" cy="9231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4972" y="6390640"/>
            <a:ext cx="892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fld id="{2C069F8F-66DB-4BD7-A134-1F98936CF613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90640"/>
            <a:ext cx="4790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485" y="6390640"/>
            <a:ext cx="35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fld id="{C5EC177E-7C80-4094-B651-CB424089280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77757" y="1614207"/>
            <a:ext cx="11334817" cy="365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custDataLst>
      <p:tags r:id="rId5"/>
    </p:custDataLst>
    <p:extLst>
      <p:ext uri="{BB962C8B-B14F-4D97-AF65-F5344CB8AC3E}">
        <p14:creationId xmlns:p14="http://schemas.microsoft.com/office/powerpoint/2010/main" val="3982312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18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600" b="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225425" indent="-22542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tabLst>
          <a:tab pos="447675" algn="l"/>
        </a:tabLst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65">
          <p15:clr>
            <a:srgbClr val="F26B43"/>
          </p15:clr>
        </p15:guide>
        <p15:guide id="6" orient="horz" pos="33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195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83.xml"/><Relationship Id="rId1" Type="http://schemas.openxmlformats.org/officeDocument/2006/relationships/tags" Target="../tags/tag196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85.xml"/><Relationship Id="rId1" Type="http://schemas.openxmlformats.org/officeDocument/2006/relationships/tags" Target="../tags/tag19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6.xml"/><Relationship Id="rId4" Type="http://schemas.openxmlformats.org/officeDocument/2006/relationships/chart" Target="../charts/char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7.xml"/><Relationship Id="rId4" Type="http://schemas.openxmlformats.org/officeDocument/2006/relationships/chart" Target="../charts/char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85.xml"/><Relationship Id="rId1" Type="http://schemas.openxmlformats.org/officeDocument/2006/relationships/tags" Target="../tags/tag198.xml"/><Relationship Id="rId5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3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0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chart" Target="../charts/char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60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9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DD85BC-A096-1A1C-C6E1-FFEFF9ECF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A60F71-56B8-6AB3-70C0-4D0EFAFD1D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9000">
                <a:schemeClr val="tx1">
                  <a:alpha val="40000"/>
                </a:scheme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84000">
                <a:schemeClr val="tx1">
                  <a:alpha val="80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A61BE192-CC88-4955-A80F-956E081AB7DF}"/>
              </a:ext>
            </a:extLst>
          </p:cNvPr>
          <p:cNvSpPr txBox="1">
            <a:spLocks/>
          </p:cNvSpPr>
          <p:nvPr/>
        </p:nvSpPr>
        <p:spPr>
          <a:xfrm>
            <a:off x="401190" y="426312"/>
            <a:ext cx="6759138" cy="11007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Getting on TV</a:t>
            </a:r>
            <a:endParaRPr kumimoji="0" lang="en-GB" sz="53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3" name="Subtitle 3">
            <a:extLst>
              <a:ext uri="{FF2B5EF4-FFF2-40B4-BE49-F238E27FC236}">
                <a16:creationId xmlns:a16="http://schemas.microsoft.com/office/drawing/2014/main" id="{7F1C5FCE-5F41-4881-803D-2CC3F70BFDC7}"/>
              </a:ext>
            </a:extLst>
          </p:cNvPr>
          <p:cNvSpPr txBox="1">
            <a:spLocks/>
          </p:cNvSpPr>
          <p:nvPr/>
        </p:nvSpPr>
        <p:spPr>
          <a:xfrm>
            <a:off x="430488" y="1527056"/>
            <a:ext cx="4690696" cy="1246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500" dirty="0">
                <a:latin typeface="Arial"/>
              </a:rPr>
              <a:t>Tuesday 31</a:t>
            </a:r>
            <a:r>
              <a:rPr lang="en-GB" sz="2500" baseline="30000" dirty="0">
                <a:latin typeface="Arial"/>
              </a:rPr>
              <a:t>st</a:t>
            </a:r>
            <a:r>
              <a:rPr lang="en-GB" sz="2500" dirty="0">
                <a:latin typeface="Arial"/>
              </a:rPr>
              <a:t> October 2023</a:t>
            </a:r>
            <a:r>
              <a:rPr kumimoji="0" lang="en-GB" sz="2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6AB0AC-3812-D1D1-2A79-FE50277F92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908" y="5944010"/>
            <a:ext cx="1618438" cy="6812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23E36D-648D-C34B-5208-C5E412F49107}"/>
              </a:ext>
            </a:extLst>
          </p:cNvPr>
          <p:cNvSpPr txBox="1"/>
          <p:nvPr/>
        </p:nvSpPr>
        <p:spPr>
          <a:xfrm>
            <a:off x="430488" y="5857746"/>
            <a:ext cx="4792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#GettingOnTV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@ThinkboxTV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416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E2EADB-EA46-A908-48DB-6E86E6B4B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C1E97B-AFE0-38C0-B735-6BB7B0078E87}"/>
              </a:ext>
            </a:extLst>
          </p:cNvPr>
          <p:cNvSpPr/>
          <p:nvPr/>
        </p:nvSpPr>
        <p:spPr>
          <a:xfrm>
            <a:off x="-1524" y="0"/>
            <a:ext cx="12192000" cy="6858000"/>
          </a:xfrm>
          <a:prstGeom prst="rect">
            <a:avLst/>
          </a:prstGeom>
          <a:gradFill flip="none" rotWithShape="1">
            <a:gsLst>
              <a:gs pos="69000">
                <a:schemeClr val="tx1">
                  <a:alpha val="40000"/>
                </a:scheme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84000">
                <a:schemeClr val="tx1">
                  <a:alpha val="80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EF2D0A72-9290-4236-9356-7BFE3E414C22}"/>
              </a:ext>
            </a:extLst>
          </p:cNvPr>
          <p:cNvSpPr txBox="1">
            <a:spLocks/>
          </p:cNvSpPr>
          <p:nvPr/>
        </p:nvSpPr>
        <p:spPr>
          <a:xfrm>
            <a:off x="430488" y="461186"/>
            <a:ext cx="9811480" cy="161637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Insights for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‘New to TV’ advertiser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F016E59B-4BAD-4948-9DB9-08544514B9AE}"/>
              </a:ext>
            </a:extLst>
          </p:cNvPr>
          <p:cNvSpPr txBox="1">
            <a:spLocks/>
          </p:cNvSpPr>
          <p:nvPr/>
        </p:nvSpPr>
        <p:spPr>
          <a:xfrm>
            <a:off x="430488" y="2346727"/>
            <a:ext cx="6838530" cy="20036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Zoe Harkness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Head of Training, Thinkbox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0CD6BB-6394-D65B-417B-D72FBAAE2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908" y="5944010"/>
            <a:ext cx="1618438" cy="6812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FE0F53-7393-11EF-27FD-FA516C71F19F}"/>
              </a:ext>
            </a:extLst>
          </p:cNvPr>
          <p:cNvSpPr txBox="1"/>
          <p:nvPr/>
        </p:nvSpPr>
        <p:spPr>
          <a:xfrm>
            <a:off x="430488" y="5857746"/>
            <a:ext cx="4792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#GettingOnTV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@ThinkboxTV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006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1476" y="1304925"/>
            <a:ext cx="5448300" cy="223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71476" y="1762738"/>
          <a:ext cx="5349175" cy="2192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4428">
                  <a:extLst>
                    <a:ext uri="{9D8B030D-6E8A-4147-A177-3AD203B41FA5}">
                      <a16:colId xmlns:a16="http://schemas.microsoft.com/office/drawing/2014/main" val="1497214192"/>
                    </a:ext>
                  </a:extLst>
                </a:gridCol>
                <a:gridCol w="484747">
                  <a:extLst>
                    <a:ext uri="{9D8B030D-6E8A-4147-A177-3AD203B41FA5}">
                      <a16:colId xmlns:a16="http://schemas.microsoft.com/office/drawing/2014/main" val="2303286546"/>
                    </a:ext>
                  </a:extLst>
                </a:gridCol>
              </a:tblGrid>
              <a:tr h="109613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400" b="1" dirty="0">
                          <a:solidFill>
                            <a:schemeClr val="accent2"/>
                          </a:solidFill>
                        </a:rPr>
                        <a:t>PART ONE: PERCEIVED BARRIERS TO GETTING ON TV</a:t>
                      </a:r>
                    </a:p>
                  </a:txBody>
                  <a:tcPr marL="0" anchor="ctr"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anchor="ctr"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55761"/>
                  </a:ext>
                </a:extLst>
              </a:tr>
              <a:tr h="1096137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accent5"/>
                          </a:solidFill>
                        </a:rPr>
                        <a:t>PART TWO: TV PLAYBOOK FOR ONLINE BRANDS</a:t>
                      </a:r>
                    </a:p>
                  </a:txBody>
                  <a:tcPr marL="0" anchor="ctr"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anchor="ctr"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7238576"/>
                  </a:ext>
                </a:extLst>
              </a:tr>
            </a:tbl>
          </a:graphicData>
        </a:graphic>
      </p:graphicFrame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8D6A0051-B1FD-2BFE-C037-B10A422391C5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solidFill>
                  <a:prstClr val="white"/>
                </a:solidFill>
                <a:latin typeface="Arial"/>
              </a:rPr>
              <a:t>Dettol, Let Life Flow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Placeholder 5" descr="A person and person sitting on a couch watching tv&#10;&#10;Description automatically generated">
            <a:extLst>
              <a:ext uri="{FF2B5EF4-FFF2-40B4-BE49-F238E27FC236}">
                <a16:creationId xmlns:a16="http://schemas.microsoft.com/office/drawing/2014/main" id="{BABB30B0-04CA-C88D-8E05-6A62438F63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3" t="-164" r="6275" b="164"/>
          <a:stretch/>
        </p:blipFill>
        <p:spPr>
          <a:xfrm>
            <a:off x="6007894" y="-9729"/>
            <a:ext cx="6184106" cy="594836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55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in front of two people&#10;&#10;Description automatically generated">
            <a:extLst>
              <a:ext uri="{FF2B5EF4-FFF2-40B4-BE49-F238E27FC236}">
                <a16:creationId xmlns:a16="http://schemas.microsoft.com/office/drawing/2014/main" id="{2DBE51DA-BC85-DCB7-C131-9C73D1D43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F9EB9-0981-BBD5-05F7-CA0E2A113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89" y="357973"/>
            <a:ext cx="6324154" cy="1021181"/>
          </a:xfrm>
        </p:spPr>
        <p:txBody>
          <a:bodyPr>
            <a:noAutofit/>
          </a:bodyPr>
          <a:lstStyle/>
          <a:p>
            <a:r>
              <a:rPr lang="en-GB" sz="4200" dirty="0">
                <a:solidFill>
                  <a:schemeClr val="bg1"/>
                </a:solidFill>
              </a:rPr>
              <a:t>Part one: The perceived barriers to using TV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4C2F06D-D1EA-10A5-D5C7-91001562BCDE}"/>
              </a:ext>
            </a:extLst>
          </p:cNvPr>
          <p:cNvSpPr txBox="1">
            <a:spLocks/>
          </p:cNvSpPr>
          <p:nvPr/>
        </p:nvSpPr>
        <p:spPr>
          <a:xfrm rot="16200000">
            <a:off x="10052271" y="3677818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Warwick Castle, ‘The Wilsons’</a:t>
            </a:r>
          </a:p>
        </p:txBody>
      </p:sp>
    </p:spTree>
    <p:extLst>
      <p:ext uri="{BB962C8B-B14F-4D97-AF65-F5344CB8AC3E}">
        <p14:creationId xmlns:p14="http://schemas.microsoft.com/office/powerpoint/2010/main" val="22149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F3A4E7-DB82-461A-96D1-0EBE69F55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Analysis of 78 brands and 300+ campaigns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228CA5-1BFE-4E19-9F7B-12BB8DACAA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3831702"/>
            <a:ext cx="2690572" cy="1443039"/>
          </a:xfrm>
        </p:spPr>
        <p:txBody>
          <a:bodyPr>
            <a:normAutofit/>
          </a:bodyPr>
          <a:lstStyle/>
          <a:p>
            <a:r>
              <a:rPr lang="en-GB" sz="2000" dirty="0"/>
              <a:t>45 x </a:t>
            </a:r>
            <a:r>
              <a:rPr lang="en-GB" sz="2000" b="1" dirty="0">
                <a:solidFill>
                  <a:schemeClr val="accent2"/>
                </a:solidFill>
              </a:rPr>
              <a:t>FMCG brands</a:t>
            </a:r>
          </a:p>
          <a:p>
            <a:r>
              <a:rPr lang="en-GB" sz="1400" dirty="0"/>
              <a:t>169 campaigns</a:t>
            </a:r>
          </a:p>
          <a:p>
            <a:r>
              <a:rPr lang="en-GB" sz="1400" dirty="0"/>
              <a:t>Mean brand size £39m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FBBFC9-C907-4AD5-8E5A-DE3735FFF1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4624" y="3822699"/>
            <a:ext cx="2680405" cy="1443039"/>
          </a:xfrm>
        </p:spPr>
        <p:txBody>
          <a:bodyPr>
            <a:normAutofit/>
          </a:bodyPr>
          <a:lstStyle/>
          <a:p>
            <a:pPr lvl="0"/>
            <a:r>
              <a:rPr lang="en-GB" sz="2000" dirty="0">
                <a:solidFill>
                  <a:srgbClr val="4D4D4D"/>
                </a:solidFill>
              </a:rPr>
              <a:t>20 x </a:t>
            </a:r>
            <a:r>
              <a:rPr lang="en-GB" sz="2000" b="1" dirty="0">
                <a:solidFill>
                  <a:schemeClr val="accent4"/>
                </a:solidFill>
              </a:rPr>
              <a:t>Retail brands</a:t>
            </a:r>
          </a:p>
          <a:p>
            <a:pPr lvl="0"/>
            <a:r>
              <a:rPr lang="en-GB" sz="1400" dirty="0">
                <a:solidFill>
                  <a:srgbClr val="4D4D4D"/>
                </a:solidFill>
              </a:rPr>
              <a:t>107 campaigns</a:t>
            </a:r>
          </a:p>
          <a:p>
            <a:pPr lvl="0"/>
            <a:r>
              <a:rPr lang="en-GB" sz="1400" dirty="0">
                <a:solidFill>
                  <a:srgbClr val="4D4D4D"/>
                </a:solidFill>
              </a:rPr>
              <a:t>Mean brand size £110m</a:t>
            </a:r>
          </a:p>
          <a:p>
            <a:endParaRPr lang="en-GB" sz="20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6D9E27-10C2-4D2F-800F-4686E8F62C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99656" y="3822699"/>
            <a:ext cx="2657887" cy="1443039"/>
          </a:xfrm>
        </p:spPr>
        <p:txBody>
          <a:bodyPr>
            <a:normAutofit/>
          </a:bodyPr>
          <a:lstStyle/>
          <a:p>
            <a:pPr lvl="0"/>
            <a:r>
              <a:rPr lang="en-GB" sz="2000" dirty="0">
                <a:solidFill>
                  <a:srgbClr val="4D4D4D"/>
                </a:solidFill>
              </a:rPr>
              <a:t>7 x </a:t>
            </a:r>
            <a:r>
              <a:rPr lang="en-GB" sz="2000" b="1" dirty="0">
                <a:solidFill>
                  <a:schemeClr val="accent3"/>
                </a:solidFill>
              </a:rPr>
              <a:t>Finance brands</a:t>
            </a:r>
          </a:p>
          <a:p>
            <a:pPr lvl="0"/>
            <a:r>
              <a:rPr lang="en-GB" sz="1400" dirty="0">
                <a:solidFill>
                  <a:srgbClr val="4D4D4D"/>
                </a:solidFill>
              </a:rPr>
              <a:t>15 campaigns</a:t>
            </a:r>
          </a:p>
          <a:p>
            <a:pPr lvl="0"/>
            <a:r>
              <a:rPr lang="en-GB" sz="1400" dirty="0">
                <a:solidFill>
                  <a:srgbClr val="4D4D4D"/>
                </a:solidFill>
              </a:rPr>
              <a:t>Mean brand size £56m</a:t>
            </a:r>
          </a:p>
          <a:p>
            <a:endParaRPr lang="en-GB" sz="20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1ABF4C3-782B-41EB-809D-CC73E192649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/>
          </a:bodyPr>
          <a:lstStyle/>
          <a:p>
            <a:pPr lvl="0"/>
            <a:r>
              <a:rPr lang="en-GB" sz="2000" dirty="0">
                <a:solidFill>
                  <a:srgbClr val="4D4D4D"/>
                </a:solidFill>
              </a:rPr>
              <a:t>6 x </a:t>
            </a:r>
            <a:r>
              <a:rPr lang="en-GB" sz="2000" b="1" dirty="0">
                <a:solidFill>
                  <a:schemeClr val="accent5"/>
                </a:solidFill>
              </a:rPr>
              <a:t>Services brands</a:t>
            </a:r>
          </a:p>
          <a:p>
            <a:pPr lvl="0"/>
            <a:r>
              <a:rPr lang="en-GB" sz="1400" dirty="0">
                <a:solidFill>
                  <a:srgbClr val="4D4D4D"/>
                </a:solidFill>
              </a:rPr>
              <a:t>20 campaigns</a:t>
            </a:r>
          </a:p>
          <a:p>
            <a:pPr lvl="0"/>
            <a:r>
              <a:rPr lang="en-GB" sz="1400" dirty="0">
                <a:solidFill>
                  <a:srgbClr val="4D4D4D"/>
                </a:solidFill>
              </a:rPr>
              <a:t>Mean brand size £87m</a:t>
            </a:r>
          </a:p>
          <a:p>
            <a:endParaRPr lang="en-GB" sz="2000" dirty="0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E514825C-9565-41E4-A600-BA21E33234B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2850" y="1891251"/>
            <a:ext cx="1726986" cy="1538511"/>
            <a:chOff x="330" y="1641"/>
            <a:chExt cx="394" cy="351"/>
          </a:xfrm>
          <a:solidFill>
            <a:schemeClr val="accent2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B0077EC-3C89-4C41-98A7-9470B9009F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" y="1641"/>
              <a:ext cx="394" cy="266"/>
            </a:xfrm>
            <a:custGeom>
              <a:avLst/>
              <a:gdLst>
                <a:gd name="T0" fmla="*/ 148 w 148"/>
                <a:gd name="T1" fmla="*/ 23 h 100"/>
                <a:gd name="T2" fmla="*/ 145 w 148"/>
                <a:gd name="T3" fmla="*/ 17 h 100"/>
                <a:gd name="T4" fmla="*/ 140 w 148"/>
                <a:gd name="T5" fmla="*/ 15 h 100"/>
                <a:gd name="T6" fmla="*/ 140 w 148"/>
                <a:gd name="T7" fmla="*/ 15 h 100"/>
                <a:gd name="T8" fmla="*/ 140 w 148"/>
                <a:gd name="T9" fmla="*/ 15 h 100"/>
                <a:gd name="T10" fmla="*/ 27 w 148"/>
                <a:gd name="T11" fmla="*/ 15 h 100"/>
                <a:gd name="T12" fmla="*/ 22 w 148"/>
                <a:gd name="T13" fmla="*/ 2 h 100"/>
                <a:gd name="T14" fmla="*/ 22 w 148"/>
                <a:gd name="T15" fmla="*/ 2 h 100"/>
                <a:gd name="T16" fmla="*/ 22 w 148"/>
                <a:gd name="T17" fmla="*/ 1 h 100"/>
                <a:gd name="T18" fmla="*/ 22 w 148"/>
                <a:gd name="T19" fmla="*/ 1 h 100"/>
                <a:gd name="T20" fmla="*/ 21 w 148"/>
                <a:gd name="T21" fmla="*/ 1 h 100"/>
                <a:gd name="T22" fmla="*/ 21 w 148"/>
                <a:gd name="T23" fmla="*/ 0 h 100"/>
                <a:gd name="T24" fmla="*/ 20 w 148"/>
                <a:gd name="T25" fmla="*/ 0 h 100"/>
                <a:gd name="T26" fmla="*/ 20 w 148"/>
                <a:gd name="T27" fmla="*/ 0 h 100"/>
                <a:gd name="T28" fmla="*/ 19 w 148"/>
                <a:gd name="T29" fmla="*/ 0 h 100"/>
                <a:gd name="T30" fmla="*/ 3 w 148"/>
                <a:gd name="T31" fmla="*/ 0 h 100"/>
                <a:gd name="T32" fmla="*/ 0 w 148"/>
                <a:gd name="T33" fmla="*/ 3 h 100"/>
                <a:gd name="T34" fmla="*/ 3 w 148"/>
                <a:gd name="T35" fmla="*/ 6 h 100"/>
                <a:gd name="T36" fmla="*/ 17 w 148"/>
                <a:gd name="T37" fmla="*/ 6 h 100"/>
                <a:gd name="T38" fmla="*/ 32 w 148"/>
                <a:gd name="T39" fmla="*/ 51 h 100"/>
                <a:gd name="T40" fmla="*/ 40 w 148"/>
                <a:gd name="T41" fmla="*/ 78 h 100"/>
                <a:gd name="T42" fmla="*/ 41 w 148"/>
                <a:gd name="T43" fmla="*/ 79 h 100"/>
                <a:gd name="T44" fmla="*/ 41 w 148"/>
                <a:gd name="T45" fmla="*/ 79 h 100"/>
                <a:gd name="T46" fmla="*/ 41 w 148"/>
                <a:gd name="T47" fmla="*/ 79 h 100"/>
                <a:gd name="T48" fmla="*/ 47 w 148"/>
                <a:gd name="T49" fmla="*/ 95 h 100"/>
                <a:gd name="T50" fmla="*/ 47 w 148"/>
                <a:gd name="T51" fmla="*/ 95 h 100"/>
                <a:gd name="T52" fmla="*/ 54 w 148"/>
                <a:gd name="T53" fmla="*/ 100 h 100"/>
                <a:gd name="T54" fmla="*/ 122 w 148"/>
                <a:gd name="T55" fmla="*/ 100 h 100"/>
                <a:gd name="T56" fmla="*/ 125 w 148"/>
                <a:gd name="T57" fmla="*/ 97 h 100"/>
                <a:gd name="T58" fmla="*/ 122 w 148"/>
                <a:gd name="T59" fmla="*/ 94 h 100"/>
                <a:gd name="T60" fmla="*/ 54 w 148"/>
                <a:gd name="T61" fmla="*/ 94 h 100"/>
                <a:gd name="T62" fmla="*/ 52 w 148"/>
                <a:gd name="T63" fmla="*/ 93 h 100"/>
                <a:gd name="T64" fmla="*/ 52 w 148"/>
                <a:gd name="T65" fmla="*/ 93 h 100"/>
                <a:gd name="T66" fmla="*/ 48 w 148"/>
                <a:gd name="T67" fmla="*/ 80 h 100"/>
                <a:gd name="T68" fmla="*/ 121 w 148"/>
                <a:gd name="T69" fmla="*/ 80 h 100"/>
                <a:gd name="T70" fmla="*/ 128 w 148"/>
                <a:gd name="T71" fmla="*/ 76 h 100"/>
                <a:gd name="T72" fmla="*/ 128 w 148"/>
                <a:gd name="T73" fmla="*/ 76 h 100"/>
                <a:gd name="T74" fmla="*/ 147 w 148"/>
                <a:gd name="T75" fmla="*/ 25 h 100"/>
                <a:gd name="T76" fmla="*/ 147 w 148"/>
                <a:gd name="T77" fmla="*/ 25 h 100"/>
                <a:gd name="T78" fmla="*/ 148 w 148"/>
                <a:gd name="T79" fmla="*/ 23 h 100"/>
                <a:gd name="T80" fmla="*/ 142 w 148"/>
                <a:gd name="T81" fmla="*/ 23 h 100"/>
                <a:gd name="T82" fmla="*/ 142 w 148"/>
                <a:gd name="T83" fmla="*/ 23 h 100"/>
                <a:gd name="T84" fmla="*/ 122 w 148"/>
                <a:gd name="T85" fmla="*/ 73 h 100"/>
                <a:gd name="T86" fmla="*/ 121 w 148"/>
                <a:gd name="T87" fmla="*/ 74 h 100"/>
                <a:gd name="T88" fmla="*/ 46 w 148"/>
                <a:gd name="T89" fmla="*/ 74 h 100"/>
                <a:gd name="T90" fmla="*/ 38 w 148"/>
                <a:gd name="T91" fmla="*/ 49 h 100"/>
                <a:gd name="T92" fmla="*/ 38 w 148"/>
                <a:gd name="T93" fmla="*/ 49 h 100"/>
                <a:gd name="T94" fmla="*/ 29 w 148"/>
                <a:gd name="T95" fmla="*/ 21 h 100"/>
                <a:gd name="T96" fmla="*/ 140 w 148"/>
                <a:gd name="T97" fmla="*/ 21 h 100"/>
                <a:gd name="T98" fmla="*/ 140 w 148"/>
                <a:gd name="T99" fmla="*/ 21 h 100"/>
                <a:gd name="T100" fmla="*/ 141 w 148"/>
                <a:gd name="T101" fmla="*/ 22 h 100"/>
                <a:gd name="T102" fmla="*/ 142 w 148"/>
                <a:gd name="T103" fmla="*/ 2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8" h="100">
                  <a:moveTo>
                    <a:pt x="148" y="23"/>
                  </a:moveTo>
                  <a:cubicBezTo>
                    <a:pt x="148" y="20"/>
                    <a:pt x="147" y="19"/>
                    <a:pt x="145" y="17"/>
                  </a:cubicBezTo>
                  <a:cubicBezTo>
                    <a:pt x="144" y="16"/>
                    <a:pt x="142" y="15"/>
                    <a:pt x="140" y="15"/>
                  </a:cubicBezTo>
                  <a:cubicBezTo>
                    <a:pt x="140" y="15"/>
                    <a:pt x="140" y="15"/>
                    <a:pt x="140" y="15"/>
                  </a:cubicBezTo>
                  <a:cubicBezTo>
                    <a:pt x="140" y="15"/>
                    <a:pt x="140" y="15"/>
                    <a:pt x="140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1" y="1"/>
                  </a:cubicBezTo>
                  <a:cubicBezTo>
                    <a:pt x="21" y="1"/>
                    <a:pt x="21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1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1" y="78"/>
                    <a:pt x="41" y="78"/>
                    <a:pt x="41" y="79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8" y="98"/>
                    <a:pt x="51" y="100"/>
                    <a:pt x="54" y="100"/>
                  </a:cubicBezTo>
                  <a:cubicBezTo>
                    <a:pt x="122" y="100"/>
                    <a:pt x="122" y="100"/>
                    <a:pt x="122" y="100"/>
                  </a:cubicBezTo>
                  <a:cubicBezTo>
                    <a:pt x="124" y="100"/>
                    <a:pt x="125" y="99"/>
                    <a:pt x="125" y="97"/>
                  </a:cubicBezTo>
                  <a:cubicBezTo>
                    <a:pt x="125" y="95"/>
                    <a:pt x="124" y="94"/>
                    <a:pt x="122" y="94"/>
                  </a:cubicBezTo>
                  <a:cubicBezTo>
                    <a:pt x="54" y="94"/>
                    <a:pt x="54" y="94"/>
                    <a:pt x="54" y="94"/>
                  </a:cubicBezTo>
                  <a:cubicBezTo>
                    <a:pt x="53" y="94"/>
                    <a:pt x="52" y="94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121" y="80"/>
                    <a:pt x="121" y="80"/>
                    <a:pt x="121" y="80"/>
                  </a:cubicBezTo>
                  <a:cubicBezTo>
                    <a:pt x="124" y="80"/>
                    <a:pt x="126" y="78"/>
                    <a:pt x="128" y="76"/>
                  </a:cubicBezTo>
                  <a:cubicBezTo>
                    <a:pt x="128" y="76"/>
                    <a:pt x="128" y="76"/>
                    <a:pt x="128" y="76"/>
                  </a:cubicBezTo>
                  <a:cubicBezTo>
                    <a:pt x="147" y="25"/>
                    <a:pt x="147" y="25"/>
                    <a:pt x="147" y="25"/>
                  </a:cubicBezTo>
                  <a:cubicBezTo>
                    <a:pt x="147" y="25"/>
                    <a:pt x="147" y="25"/>
                    <a:pt x="147" y="25"/>
                  </a:cubicBezTo>
                  <a:cubicBezTo>
                    <a:pt x="148" y="24"/>
                    <a:pt x="148" y="23"/>
                    <a:pt x="148" y="23"/>
                  </a:cubicBezTo>
                  <a:close/>
                  <a:moveTo>
                    <a:pt x="142" y="23"/>
                  </a:moveTo>
                  <a:cubicBezTo>
                    <a:pt x="142" y="23"/>
                    <a:pt x="142" y="23"/>
                    <a:pt x="142" y="23"/>
                  </a:cubicBezTo>
                  <a:cubicBezTo>
                    <a:pt x="122" y="73"/>
                    <a:pt x="122" y="73"/>
                    <a:pt x="122" y="73"/>
                  </a:cubicBezTo>
                  <a:cubicBezTo>
                    <a:pt x="122" y="73"/>
                    <a:pt x="122" y="74"/>
                    <a:pt x="121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140" y="21"/>
                    <a:pt x="140" y="21"/>
                    <a:pt x="140" y="21"/>
                  </a:cubicBezTo>
                  <a:cubicBezTo>
                    <a:pt x="140" y="21"/>
                    <a:pt x="140" y="21"/>
                    <a:pt x="140" y="21"/>
                  </a:cubicBezTo>
                  <a:cubicBezTo>
                    <a:pt x="141" y="21"/>
                    <a:pt x="141" y="22"/>
                    <a:pt x="141" y="22"/>
                  </a:cubicBezTo>
                  <a:cubicBezTo>
                    <a:pt x="142" y="23"/>
                    <a:pt x="142" y="23"/>
                    <a:pt x="142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658CDF8B-19E7-4658-8FDF-C3C7EB3ECA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5" y="1931"/>
              <a:ext cx="61" cy="61"/>
            </a:xfrm>
            <a:custGeom>
              <a:avLst/>
              <a:gdLst>
                <a:gd name="T0" fmla="*/ 11 w 23"/>
                <a:gd name="T1" fmla="*/ 0 h 23"/>
                <a:gd name="T2" fmla="*/ 0 w 23"/>
                <a:gd name="T3" fmla="*/ 12 h 23"/>
                <a:gd name="T4" fmla="*/ 11 w 23"/>
                <a:gd name="T5" fmla="*/ 23 h 23"/>
                <a:gd name="T6" fmla="*/ 23 w 23"/>
                <a:gd name="T7" fmla="*/ 12 h 23"/>
                <a:gd name="T8" fmla="*/ 11 w 23"/>
                <a:gd name="T9" fmla="*/ 0 h 23"/>
                <a:gd name="T10" fmla="*/ 11 w 23"/>
                <a:gd name="T11" fmla="*/ 17 h 23"/>
                <a:gd name="T12" fmla="*/ 6 w 23"/>
                <a:gd name="T13" fmla="*/ 12 h 23"/>
                <a:gd name="T14" fmla="*/ 11 w 23"/>
                <a:gd name="T15" fmla="*/ 6 h 23"/>
                <a:gd name="T16" fmla="*/ 17 w 23"/>
                <a:gd name="T17" fmla="*/ 12 h 23"/>
                <a:gd name="T18" fmla="*/ 11 w 23"/>
                <a:gd name="T19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3">
                  <a:moveTo>
                    <a:pt x="11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18" y="23"/>
                    <a:pt x="23" y="18"/>
                    <a:pt x="23" y="12"/>
                  </a:cubicBezTo>
                  <a:cubicBezTo>
                    <a:pt x="23" y="5"/>
                    <a:pt x="18" y="0"/>
                    <a:pt x="11" y="0"/>
                  </a:cubicBezTo>
                  <a:close/>
                  <a:moveTo>
                    <a:pt x="11" y="17"/>
                  </a:moveTo>
                  <a:cubicBezTo>
                    <a:pt x="8" y="17"/>
                    <a:pt x="6" y="15"/>
                    <a:pt x="6" y="12"/>
                  </a:cubicBezTo>
                  <a:cubicBezTo>
                    <a:pt x="6" y="9"/>
                    <a:pt x="8" y="6"/>
                    <a:pt x="11" y="6"/>
                  </a:cubicBezTo>
                  <a:cubicBezTo>
                    <a:pt x="14" y="6"/>
                    <a:pt x="17" y="9"/>
                    <a:pt x="17" y="12"/>
                  </a:cubicBezTo>
                  <a:cubicBezTo>
                    <a:pt x="17" y="15"/>
                    <a:pt x="14" y="17"/>
                    <a:pt x="1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315B210-B693-4E8A-9634-DF8E3CFF27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" y="1931"/>
              <a:ext cx="61" cy="61"/>
            </a:xfrm>
            <a:custGeom>
              <a:avLst/>
              <a:gdLst>
                <a:gd name="T0" fmla="*/ 11 w 23"/>
                <a:gd name="T1" fmla="*/ 0 h 23"/>
                <a:gd name="T2" fmla="*/ 0 w 23"/>
                <a:gd name="T3" fmla="*/ 12 h 23"/>
                <a:gd name="T4" fmla="*/ 11 w 23"/>
                <a:gd name="T5" fmla="*/ 23 h 23"/>
                <a:gd name="T6" fmla="*/ 23 w 23"/>
                <a:gd name="T7" fmla="*/ 12 h 23"/>
                <a:gd name="T8" fmla="*/ 11 w 23"/>
                <a:gd name="T9" fmla="*/ 0 h 23"/>
                <a:gd name="T10" fmla="*/ 11 w 23"/>
                <a:gd name="T11" fmla="*/ 17 h 23"/>
                <a:gd name="T12" fmla="*/ 6 w 23"/>
                <a:gd name="T13" fmla="*/ 12 h 23"/>
                <a:gd name="T14" fmla="*/ 11 w 23"/>
                <a:gd name="T15" fmla="*/ 6 h 23"/>
                <a:gd name="T16" fmla="*/ 17 w 23"/>
                <a:gd name="T17" fmla="*/ 12 h 23"/>
                <a:gd name="T18" fmla="*/ 11 w 23"/>
                <a:gd name="T19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3">
                  <a:moveTo>
                    <a:pt x="11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18" y="23"/>
                    <a:pt x="23" y="18"/>
                    <a:pt x="23" y="12"/>
                  </a:cubicBezTo>
                  <a:cubicBezTo>
                    <a:pt x="23" y="5"/>
                    <a:pt x="18" y="0"/>
                    <a:pt x="11" y="0"/>
                  </a:cubicBezTo>
                  <a:close/>
                  <a:moveTo>
                    <a:pt x="11" y="17"/>
                  </a:moveTo>
                  <a:cubicBezTo>
                    <a:pt x="8" y="17"/>
                    <a:pt x="6" y="15"/>
                    <a:pt x="6" y="12"/>
                  </a:cubicBezTo>
                  <a:cubicBezTo>
                    <a:pt x="6" y="9"/>
                    <a:pt x="8" y="6"/>
                    <a:pt x="11" y="6"/>
                  </a:cubicBezTo>
                  <a:cubicBezTo>
                    <a:pt x="15" y="6"/>
                    <a:pt x="17" y="9"/>
                    <a:pt x="17" y="12"/>
                  </a:cubicBezTo>
                  <a:cubicBezTo>
                    <a:pt x="17" y="15"/>
                    <a:pt x="15" y="17"/>
                    <a:pt x="1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9" name="Freeform 16">
            <a:extLst>
              <a:ext uri="{FF2B5EF4-FFF2-40B4-BE49-F238E27FC236}">
                <a16:creationId xmlns:a16="http://schemas.microsoft.com/office/drawing/2014/main" id="{6BC93562-6B2C-47DF-89F5-05043EA17A56}"/>
              </a:ext>
            </a:extLst>
          </p:cNvPr>
          <p:cNvSpPr>
            <a:spLocks noEditPoints="1"/>
          </p:cNvSpPr>
          <p:nvPr/>
        </p:nvSpPr>
        <p:spPr bwMode="auto">
          <a:xfrm>
            <a:off x="4053626" y="1666050"/>
            <a:ext cx="1262399" cy="1763712"/>
          </a:xfrm>
          <a:custGeom>
            <a:avLst/>
            <a:gdLst>
              <a:gd name="T0" fmla="*/ 99 w 103"/>
              <a:gd name="T1" fmla="*/ 38 h 145"/>
              <a:gd name="T2" fmla="*/ 74 w 103"/>
              <a:gd name="T3" fmla="*/ 36 h 145"/>
              <a:gd name="T4" fmla="*/ 71 w 103"/>
              <a:gd name="T5" fmla="*/ 15 h 145"/>
              <a:gd name="T6" fmla="*/ 52 w 103"/>
              <a:gd name="T7" fmla="*/ 0 h 145"/>
              <a:gd name="T8" fmla="*/ 31 w 103"/>
              <a:gd name="T9" fmla="*/ 21 h 145"/>
              <a:gd name="T10" fmla="*/ 30 w 103"/>
              <a:gd name="T11" fmla="*/ 36 h 145"/>
              <a:gd name="T12" fmla="*/ 4 w 103"/>
              <a:gd name="T13" fmla="*/ 38 h 145"/>
              <a:gd name="T14" fmla="*/ 0 w 103"/>
              <a:gd name="T15" fmla="*/ 48 h 145"/>
              <a:gd name="T16" fmla="*/ 2 w 103"/>
              <a:gd name="T17" fmla="*/ 141 h 145"/>
              <a:gd name="T18" fmla="*/ 8 w 103"/>
              <a:gd name="T19" fmla="*/ 145 h 145"/>
              <a:gd name="T20" fmla="*/ 99 w 103"/>
              <a:gd name="T21" fmla="*/ 144 h 145"/>
              <a:gd name="T22" fmla="*/ 103 w 103"/>
              <a:gd name="T23" fmla="*/ 133 h 145"/>
              <a:gd name="T24" fmla="*/ 101 w 103"/>
              <a:gd name="T25" fmla="*/ 41 h 145"/>
              <a:gd name="T26" fmla="*/ 36 w 103"/>
              <a:gd name="T27" fmla="*/ 30 h 145"/>
              <a:gd name="T28" fmla="*/ 43 w 103"/>
              <a:gd name="T29" fmla="*/ 9 h 145"/>
              <a:gd name="T30" fmla="*/ 61 w 103"/>
              <a:gd name="T31" fmla="*/ 9 h 145"/>
              <a:gd name="T32" fmla="*/ 68 w 103"/>
              <a:gd name="T33" fmla="*/ 28 h 145"/>
              <a:gd name="T34" fmla="*/ 68 w 103"/>
              <a:gd name="T35" fmla="*/ 30 h 145"/>
              <a:gd name="T36" fmla="*/ 68 w 103"/>
              <a:gd name="T37" fmla="*/ 36 h 145"/>
              <a:gd name="T38" fmla="*/ 36 w 103"/>
              <a:gd name="T39" fmla="*/ 30 h 145"/>
              <a:gd name="T40" fmla="*/ 96 w 103"/>
              <a:gd name="T41" fmla="*/ 138 h 145"/>
              <a:gd name="T42" fmla="*/ 95 w 103"/>
              <a:gd name="T43" fmla="*/ 139 h 145"/>
              <a:gd name="T44" fmla="*/ 8 w 103"/>
              <a:gd name="T45" fmla="*/ 139 h 145"/>
              <a:gd name="T46" fmla="*/ 6 w 103"/>
              <a:gd name="T47" fmla="*/ 48 h 145"/>
              <a:gd name="T48" fmla="*/ 8 w 103"/>
              <a:gd name="T49" fmla="*/ 42 h 145"/>
              <a:gd name="T50" fmla="*/ 30 w 103"/>
              <a:gd name="T51" fmla="*/ 42 h 145"/>
              <a:gd name="T52" fmla="*/ 33 w 103"/>
              <a:gd name="T53" fmla="*/ 58 h 145"/>
              <a:gd name="T54" fmla="*/ 36 w 103"/>
              <a:gd name="T55" fmla="*/ 42 h 145"/>
              <a:gd name="T56" fmla="*/ 68 w 103"/>
              <a:gd name="T57" fmla="*/ 55 h 145"/>
              <a:gd name="T58" fmla="*/ 74 w 103"/>
              <a:gd name="T59" fmla="*/ 55 h 145"/>
              <a:gd name="T60" fmla="*/ 95 w 103"/>
              <a:gd name="T61" fmla="*/ 42 h 145"/>
              <a:gd name="T62" fmla="*/ 97 w 103"/>
              <a:gd name="T63" fmla="*/ 48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3" h="145">
                <a:moveTo>
                  <a:pt x="101" y="41"/>
                </a:moveTo>
                <a:cubicBezTo>
                  <a:pt x="101" y="39"/>
                  <a:pt x="100" y="38"/>
                  <a:pt x="99" y="38"/>
                </a:cubicBezTo>
                <a:cubicBezTo>
                  <a:pt x="98" y="37"/>
                  <a:pt x="97" y="36"/>
                  <a:pt x="95" y="36"/>
                </a:cubicBezTo>
                <a:cubicBezTo>
                  <a:pt x="74" y="36"/>
                  <a:pt x="74" y="36"/>
                  <a:pt x="74" y="36"/>
                </a:cubicBezTo>
                <a:cubicBezTo>
                  <a:pt x="74" y="30"/>
                  <a:pt x="74" y="30"/>
                  <a:pt x="74" y="30"/>
                </a:cubicBezTo>
                <a:cubicBezTo>
                  <a:pt x="74" y="30"/>
                  <a:pt x="74" y="23"/>
                  <a:pt x="71" y="15"/>
                </a:cubicBezTo>
                <a:cubicBezTo>
                  <a:pt x="70" y="12"/>
                  <a:pt x="68" y="8"/>
                  <a:pt x="65" y="5"/>
                </a:cubicBezTo>
                <a:cubicBezTo>
                  <a:pt x="62" y="2"/>
                  <a:pt x="57" y="0"/>
                  <a:pt x="52" y="0"/>
                </a:cubicBezTo>
                <a:cubicBezTo>
                  <a:pt x="46" y="0"/>
                  <a:pt x="42" y="2"/>
                  <a:pt x="39" y="5"/>
                </a:cubicBezTo>
                <a:cubicBezTo>
                  <a:pt x="34" y="9"/>
                  <a:pt x="32" y="16"/>
                  <a:pt x="31" y="21"/>
                </a:cubicBezTo>
                <a:cubicBezTo>
                  <a:pt x="30" y="26"/>
                  <a:pt x="30" y="30"/>
                  <a:pt x="30" y="30"/>
                </a:cubicBezTo>
                <a:cubicBezTo>
                  <a:pt x="30" y="36"/>
                  <a:pt x="30" y="36"/>
                  <a:pt x="30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7" y="36"/>
                  <a:pt x="5" y="37"/>
                  <a:pt x="4" y="38"/>
                </a:cubicBezTo>
                <a:cubicBezTo>
                  <a:pt x="3" y="39"/>
                  <a:pt x="2" y="40"/>
                  <a:pt x="1" y="42"/>
                </a:cubicBezTo>
                <a:cubicBezTo>
                  <a:pt x="1" y="44"/>
                  <a:pt x="0" y="46"/>
                  <a:pt x="0" y="48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36"/>
                  <a:pt x="1" y="139"/>
                  <a:pt x="2" y="141"/>
                </a:cubicBezTo>
                <a:cubicBezTo>
                  <a:pt x="3" y="142"/>
                  <a:pt x="3" y="143"/>
                  <a:pt x="4" y="144"/>
                </a:cubicBezTo>
                <a:cubicBezTo>
                  <a:pt x="5" y="145"/>
                  <a:pt x="7" y="145"/>
                  <a:pt x="8" y="145"/>
                </a:cubicBezTo>
                <a:cubicBezTo>
                  <a:pt x="95" y="145"/>
                  <a:pt x="95" y="145"/>
                  <a:pt x="95" y="145"/>
                </a:cubicBezTo>
                <a:cubicBezTo>
                  <a:pt x="97" y="145"/>
                  <a:pt x="98" y="145"/>
                  <a:pt x="99" y="144"/>
                </a:cubicBezTo>
                <a:cubicBezTo>
                  <a:pt x="101" y="143"/>
                  <a:pt x="102" y="141"/>
                  <a:pt x="102" y="140"/>
                </a:cubicBezTo>
                <a:cubicBezTo>
                  <a:pt x="103" y="138"/>
                  <a:pt x="103" y="136"/>
                  <a:pt x="103" y="133"/>
                </a:cubicBezTo>
                <a:cubicBezTo>
                  <a:pt x="103" y="48"/>
                  <a:pt x="103" y="48"/>
                  <a:pt x="103" y="48"/>
                </a:cubicBezTo>
                <a:cubicBezTo>
                  <a:pt x="103" y="45"/>
                  <a:pt x="103" y="43"/>
                  <a:pt x="101" y="41"/>
                </a:cubicBezTo>
                <a:close/>
                <a:moveTo>
                  <a:pt x="36" y="30"/>
                </a:moveTo>
                <a:cubicBezTo>
                  <a:pt x="36" y="30"/>
                  <a:pt x="36" y="30"/>
                  <a:pt x="36" y="30"/>
                </a:cubicBezTo>
                <a:cubicBezTo>
                  <a:pt x="36" y="28"/>
                  <a:pt x="36" y="22"/>
                  <a:pt x="38" y="16"/>
                </a:cubicBezTo>
                <a:cubicBezTo>
                  <a:pt x="39" y="13"/>
                  <a:pt x="41" y="11"/>
                  <a:pt x="43" y="9"/>
                </a:cubicBezTo>
                <a:cubicBezTo>
                  <a:pt x="45" y="7"/>
                  <a:pt x="48" y="6"/>
                  <a:pt x="52" y="6"/>
                </a:cubicBezTo>
                <a:cubicBezTo>
                  <a:pt x="56" y="6"/>
                  <a:pt x="59" y="7"/>
                  <a:pt x="61" y="9"/>
                </a:cubicBezTo>
                <a:cubicBezTo>
                  <a:pt x="64" y="12"/>
                  <a:pt x="66" y="17"/>
                  <a:pt x="67" y="22"/>
                </a:cubicBezTo>
                <a:cubicBezTo>
                  <a:pt x="67" y="24"/>
                  <a:pt x="68" y="26"/>
                  <a:pt x="68" y="28"/>
                </a:cubicBezTo>
                <a:cubicBezTo>
                  <a:pt x="68" y="28"/>
                  <a:pt x="68" y="29"/>
                  <a:pt x="68" y="29"/>
                </a:cubicBezTo>
                <a:cubicBezTo>
                  <a:pt x="68" y="30"/>
                  <a:pt x="68" y="30"/>
                  <a:pt x="68" y="30"/>
                </a:cubicBezTo>
                <a:cubicBezTo>
                  <a:pt x="68" y="30"/>
                  <a:pt x="68" y="30"/>
                  <a:pt x="68" y="30"/>
                </a:cubicBezTo>
                <a:cubicBezTo>
                  <a:pt x="68" y="36"/>
                  <a:pt x="68" y="36"/>
                  <a:pt x="68" y="36"/>
                </a:cubicBezTo>
                <a:cubicBezTo>
                  <a:pt x="36" y="36"/>
                  <a:pt x="36" y="36"/>
                  <a:pt x="36" y="36"/>
                </a:cubicBezTo>
                <a:lnTo>
                  <a:pt x="36" y="30"/>
                </a:lnTo>
                <a:close/>
                <a:moveTo>
                  <a:pt x="97" y="133"/>
                </a:moveTo>
                <a:cubicBezTo>
                  <a:pt x="97" y="136"/>
                  <a:pt x="97" y="137"/>
                  <a:pt x="96" y="138"/>
                </a:cubicBezTo>
                <a:cubicBezTo>
                  <a:pt x="96" y="139"/>
                  <a:pt x="96" y="139"/>
                  <a:pt x="95" y="139"/>
                </a:cubicBezTo>
                <a:cubicBezTo>
                  <a:pt x="95" y="139"/>
                  <a:pt x="95" y="139"/>
                  <a:pt x="95" y="139"/>
                </a:cubicBezTo>
                <a:cubicBezTo>
                  <a:pt x="8" y="139"/>
                  <a:pt x="8" y="139"/>
                  <a:pt x="8" y="139"/>
                </a:cubicBezTo>
                <a:cubicBezTo>
                  <a:pt x="8" y="139"/>
                  <a:pt x="8" y="139"/>
                  <a:pt x="8" y="139"/>
                </a:cubicBezTo>
                <a:cubicBezTo>
                  <a:pt x="7" y="138"/>
                  <a:pt x="6" y="136"/>
                  <a:pt x="6" y="133"/>
                </a:cubicBezTo>
                <a:cubicBezTo>
                  <a:pt x="6" y="48"/>
                  <a:pt x="6" y="48"/>
                  <a:pt x="6" y="48"/>
                </a:cubicBezTo>
                <a:cubicBezTo>
                  <a:pt x="6" y="46"/>
                  <a:pt x="7" y="44"/>
                  <a:pt x="7" y="43"/>
                </a:cubicBezTo>
                <a:cubicBezTo>
                  <a:pt x="8" y="43"/>
                  <a:pt x="8" y="43"/>
                  <a:pt x="8" y="42"/>
                </a:cubicBezTo>
                <a:cubicBezTo>
                  <a:pt x="8" y="42"/>
                  <a:pt x="8" y="42"/>
                  <a:pt x="8" y="42"/>
                </a:cubicBezTo>
                <a:cubicBezTo>
                  <a:pt x="30" y="42"/>
                  <a:pt x="30" y="42"/>
                  <a:pt x="30" y="42"/>
                </a:cubicBezTo>
                <a:cubicBezTo>
                  <a:pt x="30" y="55"/>
                  <a:pt x="30" y="55"/>
                  <a:pt x="30" y="55"/>
                </a:cubicBezTo>
                <a:cubicBezTo>
                  <a:pt x="30" y="57"/>
                  <a:pt x="31" y="58"/>
                  <a:pt x="33" y="58"/>
                </a:cubicBezTo>
                <a:cubicBezTo>
                  <a:pt x="34" y="58"/>
                  <a:pt x="36" y="57"/>
                  <a:pt x="36" y="55"/>
                </a:cubicBezTo>
                <a:cubicBezTo>
                  <a:pt x="36" y="42"/>
                  <a:pt x="36" y="42"/>
                  <a:pt x="36" y="42"/>
                </a:cubicBezTo>
                <a:cubicBezTo>
                  <a:pt x="68" y="42"/>
                  <a:pt x="68" y="42"/>
                  <a:pt x="68" y="42"/>
                </a:cubicBezTo>
                <a:cubicBezTo>
                  <a:pt x="68" y="55"/>
                  <a:pt x="68" y="55"/>
                  <a:pt x="68" y="55"/>
                </a:cubicBezTo>
                <a:cubicBezTo>
                  <a:pt x="68" y="57"/>
                  <a:pt x="69" y="58"/>
                  <a:pt x="71" y="58"/>
                </a:cubicBezTo>
                <a:cubicBezTo>
                  <a:pt x="73" y="58"/>
                  <a:pt x="74" y="57"/>
                  <a:pt x="74" y="55"/>
                </a:cubicBezTo>
                <a:cubicBezTo>
                  <a:pt x="74" y="42"/>
                  <a:pt x="74" y="42"/>
                  <a:pt x="74" y="42"/>
                </a:cubicBezTo>
                <a:cubicBezTo>
                  <a:pt x="95" y="42"/>
                  <a:pt x="95" y="42"/>
                  <a:pt x="95" y="42"/>
                </a:cubicBezTo>
                <a:cubicBezTo>
                  <a:pt x="96" y="43"/>
                  <a:pt x="96" y="43"/>
                  <a:pt x="96" y="43"/>
                </a:cubicBezTo>
                <a:cubicBezTo>
                  <a:pt x="96" y="43"/>
                  <a:pt x="97" y="46"/>
                  <a:pt x="97" y="48"/>
                </a:cubicBezTo>
                <a:lnTo>
                  <a:pt x="97" y="13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" name="Group 10">
            <a:extLst>
              <a:ext uri="{FF2B5EF4-FFF2-40B4-BE49-F238E27FC236}">
                <a16:creationId xmlns:a16="http://schemas.microsoft.com/office/drawing/2014/main" id="{BC0C8538-BB4D-4B90-9DD6-4F08358E041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59638" y="2438945"/>
            <a:ext cx="1537922" cy="990817"/>
            <a:chOff x="369" y="2182"/>
            <a:chExt cx="357" cy="230"/>
          </a:xfrm>
          <a:solidFill>
            <a:schemeClr val="accent3"/>
          </a:solidFill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6799FB87-FD1C-44DF-AA72-65A7E797B8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" y="2182"/>
              <a:ext cx="357" cy="230"/>
            </a:xfrm>
            <a:custGeom>
              <a:avLst/>
              <a:gdLst>
                <a:gd name="T0" fmla="*/ 130 w 132"/>
                <a:gd name="T1" fmla="*/ 3 h 84"/>
                <a:gd name="T2" fmla="*/ 123 w 132"/>
                <a:gd name="T3" fmla="*/ 0 h 84"/>
                <a:gd name="T4" fmla="*/ 9 w 132"/>
                <a:gd name="T5" fmla="*/ 0 h 84"/>
                <a:gd name="T6" fmla="*/ 2 w 132"/>
                <a:gd name="T7" fmla="*/ 3 h 84"/>
                <a:gd name="T8" fmla="*/ 0 w 132"/>
                <a:gd name="T9" fmla="*/ 10 h 84"/>
                <a:gd name="T10" fmla="*/ 0 w 132"/>
                <a:gd name="T11" fmla="*/ 74 h 84"/>
                <a:gd name="T12" fmla="*/ 2 w 132"/>
                <a:gd name="T13" fmla="*/ 81 h 84"/>
                <a:gd name="T14" fmla="*/ 9 w 132"/>
                <a:gd name="T15" fmla="*/ 84 h 84"/>
                <a:gd name="T16" fmla="*/ 123 w 132"/>
                <a:gd name="T17" fmla="*/ 84 h 84"/>
                <a:gd name="T18" fmla="*/ 130 w 132"/>
                <a:gd name="T19" fmla="*/ 81 h 84"/>
                <a:gd name="T20" fmla="*/ 132 w 132"/>
                <a:gd name="T21" fmla="*/ 74 h 84"/>
                <a:gd name="T22" fmla="*/ 132 w 132"/>
                <a:gd name="T23" fmla="*/ 10 h 84"/>
                <a:gd name="T24" fmla="*/ 130 w 132"/>
                <a:gd name="T25" fmla="*/ 3 h 84"/>
                <a:gd name="T26" fmla="*/ 7 w 132"/>
                <a:gd name="T27" fmla="*/ 7 h 84"/>
                <a:gd name="T28" fmla="*/ 9 w 132"/>
                <a:gd name="T29" fmla="*/ 6 h 84"/>
                <a:gd name="T30" fmla="*/ 123 w 132"/>
                <a:gd name="T31" fmla="*/ 6 h 84"/>
                <a:gd name="T32" fmla="*/ 125 w 132"/>
                <a:gd name="T33" fmla="*/ 7 h 84"/>
                <a:gd name="T34" fmla="*/ 126 w 132"/>
                <a:gd name="T35" fmla="*/ 10 h 84"/>
                <a:gd name="T36" fmla="*/ 126 w 132"/>
                <a:gd name="T37" fmla="*/ 23 h 84"/>
                <a:gd name="T38" fmla="*/ 6 w 132"/>
                <a:gd name="T39" fmla="*/ 23 h 84"/>
                <a:gd name="T40" fmla="*/ 6 w 132"/>
                <a:gd name="T41" fmla="*/ 10 h 84"/>
                <a:gd name="T42" fmla="*/ 7 w 132"/>
                <a:gd name="T43" fmla="*/ 7 h 84"/>
                <a:gd name="T44" fmla="*/ 125 w 132"/>
                <a:gd name="T45" fmla="*/ 77 h 84"/>
                <a:gd name="T46" fmla="*/ 123 w 132"/>
                <a:gd name="T47" fmla="*/ 78 h 84"/>
                <a:gd name="T48" fmla="*/ 9 w 132"/>
                <a:gd name="T49" fmla="*/ 78 h 84"/>
                <a:gd name="T50" fmla="*/ 7 w 132"/>
                <a:gd name="T51" fmla="*/ 77 h 84"/>
                <a:gd name="T52" fmla="*/ 6 w 132"/>
                <a:gd name="T53" fmla="*/ 74 h 84"/>
                <a:gd name="T54" fmla="*/ 6 w 132"/>
                <a:gd name="T55" fmla="*/ 29 h 84"/>
                <a:gd name="T56" fmla="*/ 126 w 132"/>
                <a:gd name="T57" fmla="*/ 29 h 84"/>
                <a:gd name="T58" fmla="*/ 126 w 132"/>
                <a:gd name="T59" fmla="*/ 74 h 84"/>
                <a:gd name="T60" fmla="*/ 125 w 132"/>
                <a:gd name="T61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2" h="84">
                  <a:moveTo>
                    <a:pt x="130" y="3"/>
                  </a:moveTo>
                  <a:cubicBezTo>
                    <a:pt x="128" y="1"/>
                    <a:pt x="126" y="0"/>
                    <a:pt x="12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4" y="1"/>
                    <a:pt x="2" y="3"/>
                  </a:cubicBezTo>
                  <a:cubicBezTo>
                    <a:pt x="1" y="5"/>
                    <a:pt x="0" y="7"/>
                    <a:pt x="0" y="10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7"/>
                    <a:pt x="1" y="79"/>
                    <a:pt x="2" y="81"/>
                  </a:cubicBezTo>
                  <a:cubicBezTo>
                    <a:pt x="4" y="83"/>
                    <a:pt x="6" y="84"/>
                    <a:pt x="9" y="84"/>
                  </a:cubicBezTo>
                  <a:cubicBezTo>
                    <a:pt x="123" y="84"/>
                    <a:pt x="123" y="84"/>
                    <a:pt x="123" y="84"/>
                  </a:cubicBezTo>
                  <a:cubicBezTo>
                    <a:pt x="126" y="84"/>
                    <a:pt x="128" y="83"/>
                    <a:pt x="130" y="81"/>
                  </a:cubicBezTo>
                  <a:cubicBezTo>
                    <a:pt x="131" y="79"/>
                    <a:pt x="132" y="77"/>
                    <a:pt x="132" y="74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2" y="7"/>
                    <a:pt x="131" y="5"/>
                    <a:pt x="130" y="3"/>
                  </a:cubicBezTo>
                  <a:close/>
                  <a:moveTo>
                    <a:pt x="7" y="7"/>
                  </a:moveTo>
                  <a:cubicBezTo>
                    <a:pt x="7" y="7"/>
                    <a:pt x="8" y="6"/>
                    <a:pt x="9" y="6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4" y="6"/>
                    <a:pt x="125" y="7"/>
                    <a:pt x="125" y="7"/>
                  </a:cubicBezTo>
                  <a:cubicBezTo>
                    <a:pt x="126" y="8"/>
                    <a:pt x="126" y="9"/>
                    <a:pt x="126" y="10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6" y="8"/>
                    <a:pt x="7" y="7"/>
                  </a:cubicBezTo>
                  <a:close/>
                  <a:moveTo>
                    <a:pt x="125" y="77"/>
                  </a:moveTo>
                  <a:cubicBezTo>
                    <a:pt x="125" y="78"/>
                    <a:pt x="124" y="78"/>
                    <a:pt x="123" y="78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8" y="78"/>
                    <a:pt x="7" y="78"/>
                    <a:pt x="7" y="77"/>
                  </a:cubicBezTo>
                  <a:cubicBezTo>
                    <a:pt x="6" y="76"/>
                    <a:pt x="6" y="75"/>
                    <a:pt x="6" y="74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126" y="29"/>
                    <a:pt x="126" y="29"/>
                    <a:pt x="126" y="29"/>
                  </a:cubicBezTo>
                  <a:cubicBezTo>
                    <a:pt x="126" y="74"/>
                    <a:pt x="126" y="74"/>
                    <a:pt x="126" y="74"/>
                  </a:cubicBezTo>
                  <a:cubicBezTo>
                    <a:pt x="126" y="75"/>
                    <a:pt x="126" y="76"/>
                    <a:pt x="125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BE6CE44A-E5CF-45F0-91A0-9534FFC754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2" y="2313"/>
              <a:ext cx="76" cy="52"/>
            </a:xfrm>
            <a:custGeom>
              <a:avLst/>
              <a:gdLst>
                <a:gd name="T0" fmla="*/ 0 w 76"/>
                <a:gd name="T1" fmla="*/ 52 h 52"/>
                <a:gd name="T2" fmla="*/ 8 w 76"/>
                <a:gd name="T3" fmla="*/ 52 h 52"/>
                <a:gd name="T4" fmla="*/ 76 w 76"/>
                <a:gd name="T5" fmla="*/ 52 h 52"/>
                <a:gd name="T6" fmla="*/ 76 w 76"/>
                <a:gd name="T7" fmla="*/ 0 h 52"/>
                <a:gd name="T8" fmla="*/ 0 w 76"/>
                <a:gd name="T9" fmla="*/ 0 h 52"/>
                <a:gd name="T10" fmla="*/ 0 w 76"/>
                <a:gd name="T11" fmla="*/ 52 h 52"/>
                <a:gd name="T12" fmla="*/ 60 w 76"/>
                <a:gd name="T13" fmla="*/ 17 h 52"/>
                <a:gd name="T14" fmla="*/ 60 w 76"/>
                <a:gd name="T15" fmla="*/ 36 h 52"/>
                <a:gd name="T16" fmla="*/ 16 w 76"/>
                <a:gd name="T17" fmla="*/ 36 h 52"/>
                <a:gd name="T18" fmla="*/ 16 w 76"/>
                <a:gd name="T19" fmla="*/ 17 h 52"/>
                <a:gd name="T20" fmla="*/ 60 w 76"/>
                <a:gd name="T21" fmla="*/ 1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52">
                  <a:moveTo>
                    <a:pt x="0" y="52"/>
                  </a:moveTo>
                  <a:lnTo>
                    <a:pt x="8" y="52"/>
                  </a:lnTo>
                  <a:lnTo>
                    <a:pt x="76" y="52"/>
                  </a:lnTo>
                  <a:lnTo>
                    <a:pt x="76" y="0"/>
                  </a:lnTo>
                  <a:lnTo>
                    <a:pt x="0" y="0"/>
                  </a:lnTo>
                  <a:lnTo>
                    <a:pt x="0" y="52"/>
                  </a:lnTo>
                  <a:close/>
                  <a:moveTo>
                    <a:pt x="60" y="17"/>
                  </a:moveTo>
                  <a:lnTo>
                    <a:pt x="60" y="36"/>
                  </a:lnTo>
                  <a:lnTo>
                    <a:pt x="16" y="36"/>
                  </a:lnTo>
                  <a:lnTo>
                    <a:pt x="16" y="17"/>
                  </a:lnTo>
                  <a:lnTo>
                    <a:pt x="60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" name="Freeform 5">
            <a:extLst>
              <a:ext uri="{FF2B5EF4-FFF2-40B4-BE49-F238E27FC236}">
                <a16:creationId xmlns:a16="http://schemas.microsoft.com/office/drawing/2014/main" id="{261C058C-F295-4243-BB98-E45F9ADBF6E3}"/>
              </a:ext>
            </a:extLst>
          </p:cNvPr>
          <p:cNvSpPr>
            <a:spLocks noEditPoints="1"/>
          </p:cNvSpPr>
          <p:nvPr/>
        </p:nvSpPr>
        <p:spPr bwMode="auto">
          <a:xfrm>
            <a:off x="9502319" y="1937138"/>
            <a:ext cx="1740106" cy="1492624"/>
          </a:xfrm>
          <a:custGeom>
            <a:avLst/>
            <a:gdLst>
              <a:gd name="T0" fmla="*/ 1664 w 1792"/>
              <a:gd name="T1" fmla="*/ 256 h 1536"/>
              <a:gd name="T2" fmla="*/ 1152 w 1792"/>
              <a:gd name="T3" fmla="*/ 256 h 1536"/>
              <a:gd name="T4" fmla="*/ 1152 w 1792"/>
              <a:gd name="T5" fmla="*/ 64 h 1536"/>
              <a:gd name="T6" fmla="*/ 1088 w 1792"/>
              <a:gd name="T7" fmla="*/ 0 h 1536"/>
              <a:gd name="T8" fmla="*/ 704 w 1792"/>
              <a:gd name="T9" fmla="*/ 0 h 1536"/>
              <a:gd name="T10" fmla="*/ 640 w 1792"/>
              <a:gd name="T11" fmla="*/ 64 h 1536"/>
              <a:gd name="T12" fmla="*/ 640 w 1792"/>
              <a:gd name="T13" fmla="*/ 256 h 1536"/>
              <a:gd name="T14" fmla="*/ 128 w 1792"/>
              <a:gd name="T15" fmla="*/ 256 h 1536"/>
              <a:gd name="T16" fmla="*/ 0 w 1792"/>
              <a:gd name="T17" fmla="*/ 384 h 1536"/>
              <a:gd name="T18" fmla="*/ 0 w 1792"/>
              <a:gd name="T19" fmla="*/ 1408 h 1536"/>
              <a:gd name="T20" fmla="*/ 128 w 1792"/>
              <a:gd name="T21" fmla="*/ 1536 h 1536"/>
              <a:gd name="T22" fmla="*/ 1664 w 1792"/>
              <a:gd name="T23" fmla="*/ 1536 h 1536"/>
              <a:gd name="T24" fmla="*/ 1792 w 1792"/>
              <a:gd name="T25" fmla="*/ 1408 h 1536"/>
              <a:gd name="T26" fmla="*/ 1792 w 1792"/>
              <a:gd name="T27" fmla="*/ 384 h 1536"/>
              <a:gd name="T28" fmla="*/ 1664 w 1792"/>
              <a:gd name="T29" fmla="*/ 256 h 1536"/>
              <a:gd name="T30" fmla="*/ 704 w 1792"/>
              <a:gd name="T31" fmla="*/ 64 h 1536"/>
              <a:gd name="T32" fmla="*/ 1088 w 1792"/>
              <a:gd name="T33" fmla="*/ 64 h 1536"/>
              <a:gd name="T34" fmla="*/ 1088 w 1792"/>
              <a:gd name="T35" fmla="*/ 256 h 1536"/>
              <a:gd name="T36" fmla="*/ 704 w 1792"/>
              <a:gd name="T37" fmla="*/ 256 h 1536"/>
              <a:gd name="T38" fmla="*/ 704 w 1792"/>
              <a:gd name="T39" fmla="*/ 64 h 1536"/>
              <a:gd name="T40" fmla="*/ 320 w 1792"/>
              <a:gd name="T41" fmla="*/ 1472 h 1536"/>
              <a:gd name="T42" fmla="*/ 128 w 1792"/>
              <a:gd name="T43" fmla="*/ 1472 h 1536"/>
              <a:gd name="T44" fmla="*/ 64 w 1792"/>
              <a:gd name="T45" fmla="*/ 1408 h 1536"/>
              <a:gd name="T46" fmla="*/ 64 w 1792"/>
              <a:gd name="T47" fmla="*/ 384 h 1536"/>
              <a:gd name="T48" fmla="*/ 128 w 1792"/>
              <a:gd name="T49" fmla="*/ 320 h 1536"/>
              <a:gd name="T50" fmla="*/ 320 w 1792"/>
              <a:gd name="T51" fmla="*/ 320 h 1536"/>
              <a:gd name="T52" fmla="*/ 320 w 1792"/>
              <a:gd name="T53" fmla="*/ 1472 h 1536"/>
              <a:gd name="T54" fmla="*/ 1408 w 1792"/>
              <a:gd name="T55" fmla="*/ 1472 h 1536"/>
              <a:gd name="T56" fmla="*/ 384 w 1792"/>
              <a:gd name="T57" fmla="*/ 1472 h 1536"/>
              <a:gd name="T58" fmla="*/ 384 w 1792"/>
              <a:gd name="T59" fmla="*/ 320 h 1536"/>
              <a:gd name="T60" fmla="*/ 1408 w 1792"/>
              <a:gd name="T61" fmla="*/ 320 h 1536"/>
              <a:gd name="T62" fmla="*/ 1408 w 1792"/>
              <a:gd name="T63" fmla="*/ 1472 h 1536"/>
              <a:gd name="T64" fmla="*/ 1728 w 1792"/>
              <a:gd name="T65" fmla="*/ 1408 h 1536"/>
              <a:gd name="T66" fmla="*/ 1664 w 1792"/>
              <a:gd name="T67" fmla="*/ 1472 h 1536"/>
              <a:gd name="T68" fmla="*/ 1472 w 1792"/>
              <a:gd name="T69" fmla="*/ 1472 h 1536"/>
              <a:gd name="T70" fmla="*/ 1472 w 1792"/>
              <a:gd name="T71" fmla="*/ 320 h 1536"/>
              <a:gd name="T72" fmla="*/ 1664 w 1792"/>
              <a:gd name="T73" fmla="*/ 320 h 1536"/>
              <a:gd name="T74" fmla="*/ 1728 w 1792"/>
              <a:gd name="T75" fmla="*/ 384 h 1536"/>
              <a:gd name="T76" fmla="*/ 1728 w 1792"/>
              <a:gd name="T77" fmla="*/ 1408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92" h="1536">
                <a:moveTo>
                  <a:pt x="1664" y="256"/>
                </a:moveTo>
                <a:cubicBezTo>
                  <a:pt x="1152" y="256"/>
                  <a:pt x="1152" y="256"/>
                  <a:pt x="1152" y="256"/>
                </a:cubicBezTo>
                <a:cubicBezTo>
                  <a:pt x="1152" y="64"/>
                  <a:pt x="1152" y="64"/>
                  <a:pt x="1152" y="64"/>
                </a:cubicBezTo>
                <a:cubicBezTo>
                  <a:pt x="1152" y="26"/>
                  <a:pt x="1120" y="0"/>
                  <a:pt x="1088" y="0"/>
                </a:cubicBezTo>
                <a:cubicBezTo>
                  <a:pt x="704" y="0"/>
                  <a:pt x="704" y="0"/>
                  <a:pt x="704" y="0"/>
                </a:cubicBezTo>
                <a:cubicBezTo>
                  <a:pt x="666" y="0"/>
                  <a:pt x="640" y="32"/>
                  <a:pt x="640" y="64"/>
                </a:cubicBezTo>
                <a:cubicBezTo>
                  <a:pt x="640" y="256"/>
                  <a:pt x="640" y="256"/>
                  <a:pt x="640" y="256"/>
                </a:cubicBezTo>
                <a:cubicBezTo>
                  <a:pt x="128" y="256"/>
                  <a:pt x="128" y="256"/>
                  <a:pt x="128" y="256"/>
                </a:cubicBezTo>
                <a:cubicBezTo>
                  <a:pt x="58" y="256"/>
                  <a:pt x="0" y="314"/>
                  <a:pt x="0" y="384"/>
                </a:cubicBezTo>
                <a:cubicBezTo>
                  <a:pt x="0" y="1408"/>
                  <a:pt x="0" y="1408"/>
                  <a:pt x="0" y="1408"/>
                </a:cubicBezTo>
                <a:cubicBezTo>
                  <a:pt x="0" y="1478"/>
                  <a:pt x="58" y="1536"/>
                  <a:pt x="128" y="1536"/>
                </a:cubicBezTo>
                <a:cubicBezTo>
                  <a:pt x="1664" y="1536"/>
                  <a:pt x="1664" y="1536"/>
                  <a:pt x="1664" y="1536"/>
                </a:cubicBezTo>
                <a:cubicBezTo>
                  <a:pt x="1734" y="1536"/>
                  <a:pt x="1792" y="1478"/>
                  <a:pt x="1792" y="1408"/>
                </a:cubicBezTo>
                <a:cubicBezTo>
                  <a:pt x="1792" y="384"/>
                  <a:pt x="1792" y="384"/>
                  <a:pt x="1792" y="384"/>
                </a:cubicBezTo>
                <a:cubicBezTo>
                  <a:pt x="1792" y="314"/>
                  <a:pt x="1734" y="256"/>
                  <a:pt x="1664" y="256"/>
                </a:cubicBezTo>
                <a:close/>
                <a:moveTo>
                  <a:pt x="704" y="64"/>
                </a:moveTo>
                <a:cubicBezTo>
                  <a:pt x="1088" y="64"/>
                  <a:pt x="1088" y="64"/>
                  <a:pt x="1088" y="64"/>
                </a:cubicBezTo>
                <a:cubicBezTo>
                  <a:pt x="1088" y="256"/>
                  <a:pt x="1088" y="256"/>
                  <a:pt x="1088" y="256"/>
                </a:cubicBezTo>
                <a:cubicBezTo>
                  <a:pt x="704" y="256"/>
                  <a:pt x="704" y="256"/>
                  <a:pt x="704" y="256"/>
                </a:cubicBezTo>
                <a:lnTo>
                  <a:pt x="704" y="64"/>
                </a:lnTo>
                <a:close/>
                <a:moveTo>
                  <a:pt x="320" y="1472"/>
                </a:moveTo>
                <a:cubicBezTo>
                  <a:pt x="128" y="1472"/>
                  <a:pt x="128" y="1472"/>
                  <a:pt x="128" y="1472"/>
                </a:cubicBezTo>
                <a:cubicBezTo>
                  <a:pt x="96" y="1472"/>
                  <a:pt x="64" y="1446"/>
                  <a:pt x="64" y="1408"/>
                </a:cubicBezTo>
                <a:cubicBezTo>
                  <a:pt x="64" y="384"/>
                  <a:pt x="64" y="384"/>
                  <a:pt x="64" y="384"/>
                </a:cubicBezTo>
                <a:cubicBezTo>
                  <a:pt x="64" y="346"/>
                  <a:pt x="90" y="320"/>
                  <a:pt x="128" y="320"/>
                </a:cubicBezTo>
                <a:cubicBezTo>
                  <a:pt x="320" y="320"/>
                  <a:pt x="320" y="320"/>
                  <a:pt x="320" y="320"/>
                </a:cubicBezTo>
                <a:lnTo>
                  <a:pt x="320" y="1472"/>
                </a:lnTo>
                <a:close/>
                <a:moveTo>
                  <a:pt x="1408" y="1472"/>
                </a:moveTo>
                <a:cubicBezTo>
                  <a:pt x="384" y="1472"/>
                  <a:pt x="384" y="1472"/>
                  <a:pt x="384" y="1472"/>
                </a:cubicBezTo>
                <a:cubicBezTo>
                  <a:pt x="384" y="320"/>
                  <a:pt x="384" y="320"/>
                  <a:pt x="384" y="320"/>
                </a:cubicBezTo>
                <a:cubicBezTo>
                  <a:pt x="1408" y="320"/>
                  <a:pt x="1408" y="320"/>
                  <a:pt x="1408" y="320"/>
                </a:cubicBezTo>
                <a:lnTo>
                  <a:pt x="1408" y="1472"/>
                </a:lnTo>
                <a:close/>
                <a:moveTo>
                  <a:pt x="1728" y="1408"/>
                </a:moveTo>
                <a:cubicBezTo>
                  <a:pt x="1728" y="1440"/>
                  <a:pt x="1702" y="1472"/>
                  <a:pt x="1664" y="1472"/>
                </a:cubicBezTo>
                <a:cubicBezTo>
                  <a:pt x="1472" y="1472"/>
                  <a:pt x="1472" y="1472"/>
                  <a:pt x="1472" y="1472"/>
                </a:cubicBezTo>
                <a:cubicBezTo>
                  <a:pt x="1472" y="320"/>
                  <a:pt x="1472" y="320"/>
                  <a:pt x="1472" y="320"/>
                </a:cubicBezTo>
                <a:cubicBezTo>
                  <a:pt x="1664" y="320"/>
                  <a:pt x="1664" y="320"/>
                  <a:pt x="1664" y="320"/>
                </a:cubicBezTo>
                <a:cubicBezTo>
                  <a:pt x="1702" y="320"/>
                  <a:pt x="1728" y="352"/>
                  <a:pt x="1728" y="384"/>
                </a:cubicBezTo>
                <a:lnTo>
                  <a:pt x="1728" y="1408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59CBB8-E089-2565-A165-C18E747A47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7654" y="5501666"/>
            <a:ext cx="11334750" cy="304800"/>
          </a:xfrm>
        </p:spPr>
        <p:txBody>
          <a:bodyPr/>
          <a:lstStyle/>
          <a:p>
            <a:r>
              <a:rPr lang="en-GB" dirty="0"/>
              <a:t>Source: ‘Supercharge: TV for small businesses’, May 2019, Data2Decisions/Work/Thinkbox. Data2Decisions database of smaller brands. All categories. Based on campaign spend of £1.25m.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190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holding a cup&#10;&#10;Description automatically generated">
            <a:extLst>
              <a:ext uri="{FF2B5EF4-FFF2-40B4-BE49-F238E27FC236}">
                <a16:creationId xmlns:a16="http://schemas.microsoft.com/office/drawing/2014/main" id="{024C618D-DAE4-1374-8AB2-B338ABE8B75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6" r="16996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357C6A-D843-4F72-BF48-B3B10F201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59944"/>
            <a:ext cx="5334380" cy="102118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Many small advertisers see similar barriers to TV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150F1-EC0F-49D9-B8B0-0F809EB66A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911237"/>
            <a:ext cx="4594292" cy="3354501"/>
          </a:xfrm>
        </p:spPr>
        <p:txBody>
          <a:bodyPr/>
          <a:lstStyle/>
          <a:p>
            <a:r>
              <a:rPr lang="en-GB" dirty="0">
                <a:solidFill>
                  <a:srgbClr val="4D4D4D"/>
                </a:solidFill>
              </a:rPr>
              <a:t>My brand’s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not </a:t>
            </a:r>
            <a:r>
              <a:rPr lang="en-GB" b="1" dirty="0">
                <a:solidFill>
                  <a:schemeClr val="accent6"/>
                </a:solidFill>
              </a:rPr>
              <a:t>big</a:t>
            </a:r>
            <a:r>
              <a:rPr lang="en-GB" dirty="0"/>
              <a:t>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dirty="0">
                <a:solidFill>
                  <a:srgbClr val="4D4D4D"/>
                </a:solidFill>
              </a:rPr>
              <a:t>TV</a:t>
            </a:r>
            <a:r>
              <a:rPr lang="en-GB" b="1" dirty="0">
                <a:solidFill>
                  <a:srgbClr val="4D4D4D"/>
                </a:solidFill>
              </a:rPr>
              <a:t> </a:t>
            </a:r>
            <a:r>
              <a:rPr lang="en-GB" b="1" dirty="0">
                <a:solidFill>
                  <a:schemeClr val="accent6"/>
                </a:solidFill>
              </a:rPr>
              <a:t>costs</a:t>
            </a:r>
            <a:r>
              <a:rPr lang="en-GB" dirty="0">
                <a:solidFill>
                  <a:srgbClr val="4D4D4D"/>
                </a:solidFill>
              </a:rPr>
              <a:t> too much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4D4D4D"/>
              </a:solidFill>
            </a:endParaRPr>
          </a:p>
          <a:p>
            <a:r>
              <a:rPr lang="en-GB" dirty="0">
                <a:solidFill>
                  <a:srgbClr val="4D4D4D"/>
                </a:solidFill>
              </a:rPr>
              <a:t>It’s not as </a:t>
            </a:r>
            <a:r>
              <a:rPr lang="en-GB" b="1" dirty="0">
                <a:solidFill>
                  <a:schemeClr val="accent6"/>
                </a:solidFill>
              </a:rPr>
              <a:t>accountable</a:t>
            </a:r>
            <a:r>
              <a:rPr lang="en-GB" b="1" dirty="0">
                <a:solidFill>
                  <a:schemeClr val="accent2"/>
                </a:solidFill>
              </a:rPr>
              <a:t> </a:t>
            </a:r>
            <a:r>
              <a:rPr lang="en-GB" dirty="0">
                <a:solidFill>
                  <a:srgbClr val="4D4D4D"/>
                </a:solidFill>
              </a:rPr>
              <a:t>as digital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4D4D4D"/>
              </a:solidFill>
            </a:endParaRPr>
          </a:p>
          <a:p>
            <a:pPr lvl="0"/>
            <a:r>
              <a:rPr lang="en-GB" dirty="0">
                <a:solidFill>
                  <a:srgbClr val="4D4D4D"/>
                </a:solidFill>
              </a:rPr>
              <a:t>There’s too much </a:t>
            </a:r>
            <a:r>
              <a:rPr lang="en-GB" b="1" dirty="0">
                <a:solidFill>
                  <a:schemeClr val="accent6"/>
                </a:solidFill>
              </a:rPr>
              <a:t>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4D4D4D"/>
              </a:solidFill>
            </a:endParaRPr>
          </a:p>
          <a:p>
            <a:r>
              <a:rPr lang="en-GB" dirty="0">
                <a:solidFill>
                  <a:srgbClr val="4D4D4D"/>
                </a:solidFill>
              </a:rPr>
              <a:t>It’s </a:t>
            </a:r>
            <a:r>
              <a:rPr lang="en-GB" b="1" dirty="0">
                <a:solidFill>
                  <a:schemeClr val="accent6"/>
                </a:solidFill>
              </a:rPr>
              <a:t>difficult</a:t>
            </a:r>
            <a:r>
              <a:rPr lang="en-GB" dirty="0">
                <a:solidFill>
                  <a:srgbClr val="4D4D4D"/>
                </a:solidFill>
              </a:rPr>
              <a:t> to make a TV ad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—"/>
            </a:pPr>
            <a:endParaRPr lang="en-GB" dirty="0">
              <a:solidFill>
                <a:srgbClr val="4D4D4D"/>
              </a:solidFill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—"/>
            </a:pPr>
            <a:endParaRPr lang="en-GB" b="1" dirty="0">
              <a:solidFill>
                <a:schemeClr val="accent6"/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3E1AF60-90BB-A82F-8AD4-763F35659856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Warburtons, ‘</a:t>
            </a:r>
            <a:r>
              <a:rPr lang="en-GB" dirty="0">
                <a:solidFill>
                  <a:prstClr val="white"/>
                </a:solidFill>
                <a:latin typeface="Arial"/>
              </a:rPr>
              <a:t>Mad about Bread’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68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holding a cup&#10;&#10;Description automatically generated">
            <a:extLst>
              <a:ext uri="{FF2B5EF4-FFF2-40B4-BE49-F238E27FC236}">
                <a16:creationId xmlns:a16="http://schemas.microsoft.com/office/drawing/2014/main" id="{876756E0-D2DE-7AD9-2216-05E077676DF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6" r="16996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357C6A-D843-4F72-BF48-B3B10F201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59944"/>
            <a:ext cx="5334380" cy="102118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Many small advertisers see similar barriers to TV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150F1-EC0F-49D9-B8B0-0F809EB66A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911237"/>
            <a:ext cx="4594292" cy="3354501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GB" dirty="0">
                <a:solidFill>
                  <a:srgbClr val="4D4D4D"/>
                </a:solidFill>
              </a:rPr>
              <a:t>My brand’s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not </a:t>
            </a:r>
            <a:r>
              <a:rPr lang="en-GB" b="1" dirty="0">
                <a:solidFill>
                  <a:schemeClr val="accent6"/>
                </a:solidFill>
              </a:rPr>
              <a:t>big</a:t>
            </a:r>
            <a:r>
              <a:rPr lang="en-GB" dirty="0"/>
              <a:t>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enough</a:t>
            </a:r>
          </a:p>
          <a:p>
            <a:pPr>
              <a:buClr>
                <a:schemeClr val="accent2"/>
              </a:buClr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chemeClr val="accent2"/>
              </a:buClr>
            </a:pP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TV</a:t>
            </a:r>
            <a:r>
              <a:rPr lang="en-GB" b="1" dirty="0">
                <a:solidFill>
                  <a:srgbClr val="4D4D4D">
                    <a:alpha val="20000"/>
                  </a:srgbClr>
                </a:solidFill>
              </a:rPr>
              <a:t> </a:t>
            </a:r>
            <a:r>
              <a:rPr lang="en-GB" b="1" dirty="0">
                <a:solidFill>
                  <a:schemeClr val="accent6">
                    <a:alpha val="20000"/>
                  </a:schemeClr>
                </a:solidFill>
              </a:rPr>
              <a:t>costs</a:t>
            </a: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 too much</a:t>
            </a:r>
          </a:p>
          <a:p>
            <a:pPr>
              <a:buClr>
                <a:schemeClr val="accent2"/>
              </a:buClr>
            </a:pPr>
            <a:endParaRPr lang="en-GB" dirty="0">
              <a:solidFill>
                <a:srgbClr val="4D4D4D">
                  <a:alpha val="20000"/>
                </a:srgbClr>
              </a:solidFill>
            </a:endParaRPr>
          </a:p>
          <a:p>
            <a:pPr>
              <a:buClr>
                <a:schemeClr val="accent2"/>
              </a:buClr>
            </a:pP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It’s not as </a:t>
            </a:r>
            <a:r>
              <a:rPr lang="en-GB" b="1" dirty="0">
                <a:solidFill>
                  <a:schemeClr val="accent6">
                    <a:alpha val="20000"/>
                  </a:schemeClr>
                </a:solidFill>
              </a:rPr>
              <a:t>accountable</a:t>
            </a:r>
            <a:r>
              <a:rPr lang="en-GB" b="1" dirty="0">
                <a:solidFill>
                  <a:schemeClr val="accent2">
                    <a:alpha val="20000"/>
                  </a:schemeClr>
                </a:solidFill>
              </a:rPr>
              <a:t> </a:t>
            </a: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as digital</a:t>
            </a:r>
          </a:p>
          <a:p>
            <a:pPr>
              <a:buClr>
                <a:schemeClr val="accent2"/>
              </a:buClr>
            </a:pPr>
            <a:endParaRPr lang="en-GB" dirty="0">
              <a:solidFill>
                <a:srgbClr val="4D4D4D">
                  <a:alpha val="20000"/>
                </a:srgbClr>
              </a:solidFill>
            </a:endParaRPr>
          </a:p>
          <a:p>
            <a:pPr lvl="0">
              <a:buClr>
                <a:srgbClr val="EB7305"/>
              </a:buClr>
            </a:pP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There’s too much </a:t>
            </a:r>
            <a:r>
              <a:rPr lang="en-GB" b="1" dirty="0">
                <a:solidFill>
                  <a:schemeClr val="accent6">
                    <a:alpha val="20000"/>
                  </a:schemeClr>
                </a:solidFill>
              </a:rPr>
              <a:t>risk</a:t>
            </a:r>
          </a:p>
          <a:p>
            <a:pPr>
              <a:buClr>
                <a:schemeClr val="accent2"/>
              </a:buClr>
            </a:pPr>
            <a:endParaRPr lang="en-GB" dirty="0">
              <a:solidFill>
                <a:srgbClr val="4D4D4D">
                  <a:alpha val="20000"/>
                </a:srgbClr>
              </a:solidFill>
            </a:endParaRPr>
          </a:p>
          <a:p>
            <a:pPr>
              <a:buClr>
                <a:schemeClr val="accent2"/>
              </a:buClr>
            </a:pP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It’s </a:t>
            </a:r>
            <a:r>
              <a:rPr lang="en-GB" b="1" dirty="0">
                <a:solidFill>
                  <a:schemeClr val="accent6">
                    <a:alpha val="20000"/>
                  </a:schemeClr>
                </a:solidFill>
              </a:rPr>
              <a:t>difficult</a:t>
            </a: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 to make a TV ad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—"/>
            </a:pPr>
            <a:endParaRPr lang="en-GB" dirty="0">
              <a:solidFill>
                <a:srgbClr val="4D4D4D"/>
              </a:solidFill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—"/>
            </a:pPr>
            <a:endParaRPr lang="en-GB" b="1" dirty="0">
              <a:solidFill>
                <a:schemeClr val="accent6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5F4F29A-B3FA-378B-1486-1CD7D51BDFF3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Warburtons, ‘</a:t>
            </a:r>
            <a:r>
              <a:rPr lang="en-GB" dirty="0">
                <a:solidFill>
                  <a:prstClr val="white"/>
                </a:solidFill>
                <a:latin typeface="Arial"/>
              </a:rPr>
              <a:t>Mad about Bread’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1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7524F-B0BC-FBC1-62FB-E52A010CF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brand’s not big enough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3B57B-A20D-7126-6D64-DFDE55EF37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678" y="2126271"/>
            <a:ext cx="4368867" cy="365153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dirty="0"/>
              <a:t>Lots of brands spend small amounts on TV</a:t>
            </a:r>
          </a:p>
          <a:p>
            <a:pPr>
              <a:lnSpc>
                <a:spcPct val="150000"/>
              </a:lnSpc>
            </a:pPr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All brands, but particularly small brands, benefit from TV’s costly signalling</a:t>
            </a:r>
          </a:p>
        </p:txBody>
      </p:sp>
      <p:pic>
        <p:nvPicPr>
          <p:cNvPr id="7" name="Picture Placeholder 6" descr="A cat made of paper&#10;&#10;Description automatically generated">
            <a:extLst>
              <a:ext uri="{FF2B5EF4-FFF2-40B4-BE49-F238E27FC236}">
                <a16:creationId xmlns:a16="http://schemas.microsoft.com/office/drawing/2014/main" id="{78F6A8B2-086F-90D4-ABE3-8AD7E23EAF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r="20764"/>
          <a:stretch>
            <a:fillRect/>
          </a:stretch>
        </p:blipFill>
        <p:spPr/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AEE5E91-5898-FEF6-5E69-212C3F3F4F07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Egard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Cooper, ‘They Are What They Eat’</a:t>
            </a:r>
          </a:p>
        </p:txBody>
      </p:sp>
    </p:spTree>
    <p:extLst>
      <p:ext uri="{BB962C8B-B14F-4D97-AF65-F5344CB8AC3E}">
        <p14:creationId xmlns:p14="http://schemas.microsoft.com/office/powerpoint/2010/main" val="161893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77189-335B-4152-B8E7-C1CFB63E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59944"/>
            <a:ext cx="10918824" cy="1021181"/>
          </a:xfrm>
        </p:spPr>
        <p:txBody>
          <a:bodyPr/>
          <a:lstStyle/>
          <a:p>
            <a:r>
              <a:rPr lang="en-GB"/>
              <a:t>763 advertisers spent less than £50k on TV in 2022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A63F659-56F5-47B5-BBAB-B2D8E6099B4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7825" y="1614488"/>
          <a:ext cx="11334750" cy="365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2E84C47-D00D-4040-881F-C0B04F876493}"/>
              </a:ext>
            </a:extLst>
          </p:cNvPr>
          <p:cNvSpPr txBox="1">
            <a:spLocks/>
          </p:cNvSpPr>
          <p:nvPr/>
        </p:nvSpPr>
        <p:spPr>
          <a:xfrm>
            <a:off x="360000" y="5400000"/>
            <a:ext cx="11334817" cy="30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Nielsen Ad Intel, 2022</a:t>
            </a:r>
          </a:p>
        </p:txBody>
      </p:sp>
    </p:spTree>
    <p:extLst>
      <p:ext uri="{BB962C8B-B14F-4D97-AF65-F5344CB8AC3E}">
        <p14:creationId xmlns:p14="http://schemas.microsoft.com/office/powerpoint/2010/main" val="3509456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57C6A-D843-4F72-BF48-B3B10F201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59944"/>
            <a:ext cx="5820524" cy="102118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Brands of all sizes benefit from ‘costly signalling’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150F1-EC0F-49D9-B8B0-0F809EB66A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3304" y="1751749"/>
            <a:ext cx="4589353" cy="3354501"/>
          </a:xfrm>
        </p:spPr>
        <p:txBody>
          <a:bodyPr/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—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TV can work across a </a:t>
            </a:r>
            <a:r>
              <a:rPr lang="en-GB" b="1" dirty="0">
                <a:solidFill>
                  <a:schemeClr val="accent2"/>
                </a:solidFill>
              </a:rPr>
              <a:t>range of budgets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—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Effects of </a:t>
            </a:r>
            <a:r>
              <a:rPr lang="en-GB" b="1" dirty="0">
                <a:solidFill>
                  <a:schemeClr val="accent2"/>
                </a:solidFill>
              </a:rPr>
              <a:t>digital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 should be </a:t>
            </a:r>
            <a:r>
              <a:rPr lang="en-GB" b="1" dirty="0">
                <a:solidFill>
                  <a:schemeClr val="accent2"/>
                </a:solidFill>
              </a:rPr>
              <a:t>maximised 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at </a:t>
            </a:r>
            <a:r>
              <a:rPr lang="en-GB" b="1" dirty="0">
                <a:solidFill>
                  <a:schemeClr val="accent2"/>
                </a:solidFill>
              </a:rPr>
              <a:t>low levels of spend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—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Move into other media to </a:t>
            </a:r>
            <a:r>
              <a:rPr lang="en-GB" b="1" dirty="0">
                <a:solidFill>
                  <a:schemeClr val="accent2"/>
                </a:solidFill>
              </a:rPr>
              <a:t>avoid diminishing returns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A0BDCD5-DD1C-4C5F-B696-6BB6C1F8297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5350" r="15350"/>
          <a:stretch/>
        </p:blipFill>
        <p:spPr>
          <a:xfrm>
            <a:off x="6008688" y="-9525"/>
            <a:ext cx="6183312" cy="5948363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2AAE4CF-FFB6-418D-878B-03ADDB19F628}"/>
              </a:ext>
            </a:extLst>
          </p:cNvPr>
          <p:cNvSpPr txBox="1">
            <a:spLocks/>
          </p:cNvSpPr>
          <p:nvPr/>
        </p:nvSpPr>
        <p:spPr>
          <a:xfrm>
            <a:off x="429992" y="2184369"/>
            <a:ext cx="4589353" cy="3354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730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72D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Advertising is as important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the message itself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7305"/>
              </a:buClr>
              <a:buSzTx/>
              <a:buFont typeface="Arial" panose="020B0604020202020204" pitchFamily="34" charset="0"/>
              <a:buChar char="—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730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Brand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72D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7305"/>
              </a:buClr>
              <a:buSzTx/>
              <a:buFont typeface="Arial" panose="020B0604020202020204" pitchFamily="34" charset="0"/>
              <a:buChar char="—"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EB730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730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Shows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72D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confidence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brand &amp; product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7305"/>
              </a:buClr>
              <a:buSzTx/>
              <a:buFont typeface="Arial" panose="020B0604020202020204" pitchFamily="34" charset="0"/>
              <a:buChar char="—"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EB730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18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97A06-CAC0-4DDF-B871-8431F5372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TV ads deliver quality, self-confidence and strength signals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7D379-6859-47B0-8778-BA7EE55F36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Source: Signalling Success, house51/Thinkbox. Base: all adults (3,654)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B52F583-7053-4225-B107-AAE2906C2BFB}"/>
              </a:ext>
            </a:extLst>
          </p:cNvPr>
          <p:cNvGraphicFramePr/>
          <p:nvPr/>
        </p:nvGraphicFramePr>
        <p:xfrm>
          <a:off x="479426" y="1188085"/>
          <a:ext cx="11567793" cy="4084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83D19DB-3F46-4A13-95F2-9E6376F49C43}"/>
              </a:ext>
            </a:extLst>
          </p:cNvPr>
          <p:cNvSpPr txBox="1"/>
          <p:nvPr/>
        </p:nvSpPr>
        <p:spPr>
          <a:xfrm rot="16200000">
            <a:off x="-812565" y="2798574"/>
            <a:ext cx="30918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FITNESS SIGNALS (% POSITIVELY SCORING / AGREEING TO STATEMENTS)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 dirty="0" err="1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EBBC0A-4DAC-44B4-B273-17090E4FC601}"/>
              </a:ext>
            </a:extLst>
          </p:cNvPr>
          <p:cNvSpPr txBox="1"/>
          <p:nvPr/>
        </p:nvSpPr>
        <p:spPr>
          <a:xfrm>
            <a:off x="4776651" y="1381125"/>
            <a:ext cx="2638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Fitness signals</a:t>
            </a:r>
          </a:p>
        </p:txBody>
      </p:sp>
    </p:spTree>
    <p:extLst>
      <p:ext uri="{BB962C8B-B14F-4D97-AF65-F5344CB8AC3E}">
        <p14:creationId xmlns:p14="http://schemas.microsoft.com/office/powerpoint/2010/main" val="95129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D62953-7C08-9A97-3FAB-08A60872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5565A7-47AD-61DE-8DB5-CE7A7CCE89A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9000">
                <a:schemeClr val="tx1">
                  <a:alpha val="40000"/>
                </a:scheme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84000">
                <a:schemeClr val="tx1">
                  <a:alpha val="80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908" y="5944010"/>
            <a:ext cx="1618438" cy="681207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EF2D0A72-9290-4236-9356-7BFE3E414C22}"/>
              </a:ext>
            </a:extLst>
          </p:cNvPr>
          <p:cNvSpPr txBox="1">
            <a:spLocks/>
          </p:cNvSpPr>
          <p:nvPr/>
        </p:nvSpPr>
        <p:spPr>
          <a:xfrm>
            <a:off x="430488" y="353923"/>
            <a:ext cx="5663988" cy="14972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Welcome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F016E59B-4BAD-4948-9DB9-08544514B9AE}"/>
              </a:ext>
            </a:extLst>
          </p:cNvPr>
          <p:cNvSpPr txBox="1">
            <a:spLocks/>
          </p:cNvSpPr>
          <p:nvPr/>
        </p:nvSpPr>
        <p:spPr>
          <a:xfrm>
            <a:off x="430488" y="1595946"/>
            <a:ext cx="6517835" cy="229907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Harry Ward-Masters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Agency Relationships Manager</a:t>
            </a:r>
            <a:r>
              <a:rPr lang="en-GB" sz="4000" b="0" noProof="0" dirty="0">
                <a:solidFill>
                  <a:prstClr val="white"/>
                </a:solidFill>
                <a:latin typeface="Arial"/>
              </a:rPr>
              <a:t>,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Thinkbox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64A969-BFE5-4BB8-848F-08CC72ABAB82}"/>
              </a:ext>
            </a:extLst>
          </p:cNvPr>
          <p:cNvSpPr txBox="1"/>
          <p:nvPr/>
        </p:nvSpPr>
        <p:spPr>
          <a:xfrm>
            <a:off x="430488" y="5857746"/>
            <a:ext cx="4792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#GettingOnTV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@ThinkboxTV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944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holding a cup&#10;&#10;Description automatically generated">
            <a:extLst>
              <a:ext uri="{FF2B5EF4-FFF2-40B4-BE49-F238E27FC236}">
                <a16:creationId xmlns:a16="http://schemas.microsoft.com/office/drawing/2014/main" id="{2BA93CA5-9B2C-0266-1F82-972DB0F7178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6" r="16996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357C6A-D843-4F72-BF48-B3B10F201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59944"/>
            <a:ext cx="5334380" cy="102118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Many small advertisers see similar barriers to TV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150F1-EC0F-49D9-B8B0-0F809EB66A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911237"/>
            <a:ext cx="4594292" cy="3354501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My brand’s</a:t>
            </a:r>
            <a:r>
              <a:rPr lang="en-GB" dirty="0"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rPr>
              <a:t> not </a:t>
            </a:r>
            <a:r>
              <a:rPr lang="en-GB" b="1" dirty="0">
                <a:solidFill>
                  <a:schemeClr val="accent6">
                    <a:alpha val="20000"/>
                  </a:schemeClr>
                </a:solidFill>
              </a:rPr>
              <a:t>big</a:t>
            </a:r>
            <a:r>
              <a:rPr lang="en-GB" dirty="0">
                <a:solidFill>
                  <a:schemeClr val="bg2">
                    <a:alpha val="20000"/>
                  </a:schemeClr>
                </a:solidFill>
              </a:rPr>
              <a:t> </a:t>
            </a:r>
            <a:r>
              <a:rPr lang="en-GB" dirty="0"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rPr>
              <a:t>enough</a:t>
            </a:r>
          </a:p>
          <a:p>
            <a:pPr>
              <a:buClr>
                <a:schemeClr val="accent2"/>
              </a:buClr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chemeClr val="accent2"/>
              </a:buClr>
            </a:pPr>
            <a:r>
              <a:rPr lang="en-GB" dirty="0">
                <a:solidFill>
                  <a:srgbClr val="4D4D4D"/>
                </a:solidFill>
              </a:rPr>
              <a:t>TV</a:t>
            </a:r>
            <a:r>
              <a:rPr lang="en-GB" b="1" dirty="0">
                <a:solidFill>
                  <a:srgbClr val="4D4D4D"/>
                </a:solidFill>
              </a:rPr>
              <a:t> </a:t>
            </a:r>
            <a:r>
              <a:rPr lang="en-GB" b="1" dirty="0">
                <a:solidFill>
                  <a:schemeClr val="accent6"/>
                </a:solidFill>
              </a:rPr>
              <a:t>costs</a:t>
            </a:r>
            <a:r>
              <a:rPr lang="en-GB" dirty="0">
                <a:solidFill>
                  <a:srgbClr val="4D4D4D"/>
                </a:solidFill>
              </a:rPr>
              <a:t> too much</a:t>
            </a:r>
          </a:p>
          <a:p>
            <a:pPr>
              <a:buClr>
                <a:schemeClr val="accent2"/>
              </a:buClr>
            </a:pPr>
            <a:endParaRPr lang="en-GB" dirty="0">
              <a:solidFill>
                <a:srgbClr val="4D4D4D"/>
              </a:solidFill>
            </a:endParaRPr>
          </a:p>
          <a:p>
            <a:pPr>
              <a:buClr>
                <a:schemeClr val="accent2"/>
              </a:buClr>
            </a:pP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It’s not as </a:t>
            </a:r>
            <a:r>
              <a:rPr lang="en-GB" b="1" dirty="0">
                <a:solidFill>
                  <a:schemeClr val="accent6">
                    <a:alpha val="20000"/>
                  </a:schemeClr>
                </a:solidFill>
              </a:rPr>
              <a:t>accountable</a:t>
            </a:r>
            <a:r>
              <a:rPr lang="en-GB" b="1" dirty="0">
                <a:solidFill>
                  <a:schemeClr val="accent2">
                    <a:alpha val="20000"/>
                  </a:schemeClr>
                </a:solidFill>
              </a:rPr>
              <a:t> </a:t>
            </a: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as digital</a:t>
            </a:r>
          </a:p>
          <a:p>
            <a:pPr>
              <a:buClr>
                <a:schemeClr val="accent2"/>
              </a:buClr>
            </a:pPr>
            <a:endParaRPr lang="en-GB" dirty="0">
              <a:solidFill>
                <a:srgbClr val="4D4D4D">
                  <a:alpha val="20000"/>
                </a:srgbClr>
              </a:solidFill>
            </a:endParaRPr>
          </a:p>
          <a:p>
            <a:pPr lvl="0">
              <a:buClr>
                <a:srgbClr val="EB7305"/>
              </a:buClr>
            </a:pP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There’s too much </a:t>
            </a:r>
            <a:r>
              <a:rPr lang="en-GB" b="1" dirty="0">
                <a:solidFill>
                  <a:schemeClr val="accent6">
                    <a:alpha val="20000"/>
                  </a:schemeClr>
                </a:solidFill>
              </a:rPr>
              <a:t>risk</a:t>
            </a:r>
          </a:p>
          <a:p>
            <a:pPr>
              <a:buClr>
                <a:schemeClr val="accent2"/>
              </a:buClr>
            </a:pPr>
            <a:endParaRPr lang="en-GB" dirty="0">
              <a:solidFill>
                <a:srgbClr val="4D4D4D">
                  <a:alpha val="20000"/>
                </a:srgbClr>
              </a:solidFill>
            </a:endParaRPr>
          </a:p>
          <a:p>
            <a:pPr>
              <a:buClr>
                <a:schemeClr val="accent2"/>
              </a:buClr>
            </a:pP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It’s </a:t>
            </a:r>
            <a:r>
              <a:rPr lang="en-GB" b="1" dirty="0">
                <a:solidFill>
                  <a:schemeClr val="accent6">
                    <a:alpha val="20000"/>
                  </a:schemeClr>
                </a:solidFill>
              </a:rPr>
              <a:t>difficult</a:t>
            </a: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 to make a TV ad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—"/>
            </a:pPr>
            <a:endParaRPr lang="en-GB" dirty="0">
              <a:solidFill>
                <a:srgbClr val="4D4D4D"/>
              </a:solidFill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—"/>
            </a:pPr>
            <a:endParaRPr lang="en-GB" b="1" dirty="0">
              <a:solidFill>
                <a:schemeClr val="accent6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D47FD79-32D4-1F45-12E8-B7013FC98E7F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Warburtons, ‘</a:t>
            </a:r>
            <a:r>
              <a:rPr lang="en-GB" dirty="0">
                <a:solidFill>
                  <a:prstClr val="white"/>
                </a:solidFill>
                <a:latin typeface="Arial"/>
              </a:rPr>
              <a:t>Mad about Bread’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91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7524F-B0BC-FBC1-62FB-E52A010CF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TV costs too much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3B57B-A20D-7126-6D64-DFDE55EF37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678" y="2126271"/>
            <a:ext cx="4368867" cy="3651531"/>
          </a:xfrm>
        </p:spPr>
        <p:txBody>
          <a:bodyPr/>
          <a:lstStyle/>
          <a:p>
            <a:r>
              <a:rPr lang="en-GB" dirty="0"/>
              <a:t>TV is more affordable than you might think</a:t>
            </a:r>
          </a:p>
          <a:p>
            <a:endParaRPr lang="en-GB" dirty="0"/>
          </a:p>
          <a:p>
            <a:r>
              <a:rPr lang="en-GB" dirty="0"/>
              <a:t>It’s much better value than online video</a:t>
            </a:r>
          </a:p>
          <a:p>
            <a:endParaRPr lang="en-GB" dirty="0"/>
          </a:p>
          <a:p>
            <a:r>
              <a:rPr lang="en-GB" dirty="0"/>
              <a:t>UK is half the price of the global average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AEE5E91-5898-FEF6-5E69-212C3F3F4F07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Egard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Cooper, ‘They Are What They Eat’</a:t>
            </a:r>
          </a:p>
        </p:txBody>
      </p:sp>
      <p:pic>
        <p:nvPicPr>
          <p:cNvPr id="9" name="Picture Placeholder 8" descr="A person in a green hat&#10;&#10;Description automatically generated">
            <a:extLst>
              <a:ext uri="{FF2B5EF4-FFF2-40B4-BE49-F238E27FC236}">
                <a16:creationId xmlns:a16="http://schemas.microsoft.com/office/drawing/2014/main" id="{A6320D3E-B153-2031-0C8A-83F4683732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r="20764"/>
          <a:stretch>
            <a:fillRect/>
          </a:stretch>
        </p:blipFill>
        <p:spPr/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5BC677A-229A-F4FA-AD7E-A00BDCAE5014}"/>
              </a:ext>
            </a:extLst>
          </p:cNvPr>
          <p:cNvSpPr txBox="1">
            <a:spLocks/>
          </p:cNvSpPr>
          <p:nvPr/>
        </p:nvSpPr>
        <p:spPr>
          <a:xfrm rot="16200000">
            <a:off x="10052271" y="363807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WWF, ‘Watching Grass Grow’</a:t>
            </a:r>
          </a:p>
        </p:txBody>
      </p:sp>
    </p:spTree>
    <p:extLst>
      <p:ext uri="{BB962C8B-B14F-4D97-AF65-F5344CB8AC3E}">
        <p14:creationId xmlns:p14="http://schemas.microsoft.com/office/powerpoint/2010/main" val="422750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A01FC03-164F-4ED8-ACB7-DF0BD796123D}"/>
              </a:ext>
            </a:extLst>
          </p:cNvPr>
          <p:cNvSpPr/>
          <p:nvPr/>
        </p:nvSpPr>
        <p:spPr>
          <a:xfrm>
            <a:off x="-534" y="0"/>
            <a:ext cx="12203112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A9F6C2-76BB-45CC-9CF3-C139ACDC2E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931" y="6069537"/>
            <a:ext cx="1618438" cy="68120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7037688-B077-4309-99E2-6614552FD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222" y="555368"/>
            <a:ext cx="4066448" cy="1021181"/>
          </a:xfrm>
        </p:spPr>
        <p:txBody>
          <a:bodyPr>
            <a:normAutofit fontScale="90000"/>
          </a:bodyPr>
          <a:lstStyle/>
          <a:p>
            <a:r>
              <a:rPr lang="en-GB" dirty="0"/>
              <a:t>Average TV view costs </a:t>
            </a:r>
            <a:r>
              <a:rPr lang="en-GB" sz="4400" dirty="0"/>
              <a:t>0.8p </a:t>
            </a:r>
            <a:r>
              <a:rPr lang="en-GB" dirty="0"/>
              <a:t>(in 2022)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4A81E3E-0D4C-4D68-9E31-9D552073AD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9592" y="1719817"/>
            <a:ext cx="5416407" cy="2666330"/>
          </a:xfrm>
        </p:spPr>
        <p:txBody>
          <a:bodyPr/>
          <a:lstStyle/>
          <a:p>
            <a:r>
              <a:rPr lang="en-GB" sz="2400" dirty="0"/>
              <a:t>The average cost of buying the media space to get one person in the UK </a:t>
            </a:r>
            <a:br>
              <a:rPr lang="en-GB" sz="2400" dirty="0"/>
            </a:br>
            <a:r>
              <a:rPr lang="en-GB" sz="2400" dirty="0"/>
              <a:t>to see a TV (linear and VOD) advert </a:t>
            </a:r>
            <a:br>
              <a:rPr lang="en-GB" sz="2400" dirty="0"/>
            </a:br>
            <a:r>
              <a:rPr lang="en-GB" sz="2400" dirty="0"/>
              <a:t>costs less than a penny</a:t>
            </a:r>
          </a:p>
        </p:txBody>
      </p:sp>
      <p:pic>
        <p:nvPicPr>
          <p:cNvPr id="14" name="Picture 13" descr="C:\Users\frankie.anthony\AppData\Local\Microsoft\Windows\Temporary Internet Files\Content.Outlook\R0KQCS2D\penny (2).png">
            <a:extLst>
              <a:ext uri="{FF2B5EF4-FFF2-40B4-BE49-F238E27FC236}">
                <a16:creationId xmlns:a16="http://schemas.microsoft.com/office/drawing/2014/main" id="{C18FF96F-22A3-431D-A8E6-81C866DCE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73" t="226" r="1120" b="707"/>
          <a:stretch>
            <a:fillRect/>
          </a:stretch>
        </p:blipFill>
        <p:spPr bwMode="auto">
          <a:xfrm>
            <a:off x="9561096" y="441943"/>
            <a:ext cx="5282966" cy="5282966"/>
          </a:xfrm>
          <a:custGeom>
            <a:avLst/>
            <a:gdLst>
              <a:gd name="connsiteX0" fmla="*/ 2641483 w 5282966"/>
              <a:gd name="connsiteY0" fmla="*/ 0 h 5282966"/>
              <a:gd name="connsiteX1" fmla="*/ 5282966 w 5282966"/>
              <a:gd name="connsiteY1" fmla="*/ 2641483 h 5282966"/>
              <a:gd name="connsiteX2" fmla="*/ 2641483 w 5282966"/>
              <a:gd name="connsiteY2" fmla="*/ 5282966 h 5282966"/>
              <a:gd name="connsiteX3" fmla="*/ 0 w 5282966"/>
              <a:gd name="connsiteY3" fmla="*/ 2641483 h 5282966"/>
              <a:gd name="connsiteX4" fmla="*/ 2641483 w 5282966"/>
              <a:gd name="connsiteY4" fmla="*/ 0 h 528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2966" h="5282966">
                <a:moveTo>
                  <a:pt x="2641483" y="0"/>
                </a:moveTo>
                <a:cubicBezTo>
                  <a:pt x="4100334" y="0"/>
                  <a:pt x="5282966" y="1182632"/>
                  <a:pt x="5282966" y="2641483"/>
                </a:cubicBezTo>
                <a:cubicBezTo>
                  <a:pt x="5282966" y="4100334"/>
                  <a:pt x="4100334" y="5282966"/>
                  <a:pt x="2641483" y="5282966"/>
                </a:cubicBezTo>
                <a:cubicBezTo>
                  <a:pt x="1182632" y="5282966"/>
                  <a:pt x="0" y="4100334"/>
                  <a:pt x="0" y="2641483"/>
                </a:cubicBezTo>
                <a:cubicBezTo>
                  <a:pt x="0" y="1182632"/>
                  <a:pt x="1182632" y="0"/>
                  <a:pt x="264148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 7">
            <a:extLst>
              <a:ext uri="{FF2B5EF4-FFF2-40B4-BE49-F238E27FC236}">
                <a16:creationId xmlns:a16="http://schemas.microsoft.com/office/drawing/2014/main" id="{3458EBB5-3934-4215-9BCB-33AAAD19333D}"/>
              </a:ext>
            </a:extLst>
          </p:cNvPr>
          <p:cNvSpPr>
            <a:spLocks/>
          </p:cNvSpPr>
          <p:nvPr/>
        </p:nvSpPr>
        <p:spPr bwMode="auto">
          <a:xfrm>
            <a:off x="428591" y="401000"/>
            <a:ext cx="5947202" cy="3584147"/>
          </a:xfrm>
          <a:custGeom>
            <a:avLst/>
            <a:gdLst>
              <a:gd name="T0" fmla="*/ 34 w 985"/>
              <a:gd name="T1" fmla="*/ 2 h 1087"/>
              <a:gd name="T2" fmla="*/ 34 w 985"/>
              <a:gd name="T3" fmla="*/ 0 h 1087"/>
              <a:gd name="T4" fmla="*/ 17 w 985"/>
              <a:gd name="T5" fmla="*/ 4 h 1087"/>
              <a:gd name="T6" fmla="*/ 5 w 985"/>
              <a:gd name="T7" fmla="*/ 15 h 1087"/>
              <a:gd name="T8" fmla="*/ 0 w 985"/>
              <a:gd name="T9" fmla="*/ 34 h 1087"/>
              <a:gd name="T10" fmla="*/ 0 w 985"/>
              <a:gd name="T11" fmla="*/ 1087 h 1087"/>
              <a:gd name="T12" fmla="*/ 951 w 985"/>
              <a:gd name="T13" fmla="*/ 1087 h 1087"/>
              <a:gd name="T14" fmla="*/ 968 w 985"/>
              <a:gd name="T15" fmla="*/ 1083 h 1087"/>
              <a:gd name="T16" fmla="*/ 980 w 985"/>
              <a:gd name="T17" fmla="*/ 1073 h 1087"/>
              <a:gd name="T18" fmla="*/ 985 w 985"/>
              <a:gd name="T19" fmla="*/ 1053 h 1087"/>
              <a:gd name="T20" fmla="*/ 985 w 985"/>
              <a:gd name="T21" fmla="*/ 34 h 1087"/>
              <a:gd name="T22" fmla="*/ 981 w 985"/>
              <a:gd name="T23" fmla="*/ 17 h 1087"/>
              <a:gd name="T24" fmla="*/ 970 w 985"/>
              <a:gd name="T25" fmla="*/ 6 h 1087"/>
              <a:gd name="T26" fmla="*/ 951 w 985"/>
              <a:gd name="T27" fmla="*/ 0 h 1087"/>
              <a:gd name="T28" fmla="*/ 34 w 985"/>
              <a:gd name="T29" fmla="*/ 0 h 1087"/>
              <a:gd name="T30" fmla="*/ 34 w 985"/>
              <a:gd name="T31" fmla="*/ 2 h 1087"/>
              <a:gd name="T32" fmla="*/ 34 w 985"/>
              <a:gd name="T33" fmla="*/ 4 h 1087"/>
              <a:gd name="T34" fmla="*/ 951 w 985"/>
              <a:gd name="T35" fmla="*/ 4 h 1087"/>
              <a:gd name="T36" fmla="*/ 968 w 985"/>
              <a:gd name="T37" fmla="*/ 9 h 1087"/>
              <a:gd name="T38" fmla="*/ 979 w 985"/>
              <a:gd name="T39" fmla="*/ 25 h 1087"/>
              <a:gd name="T40" fmla="*/ 981 w 985"/>
              <a:gd name="T41" fmla="*/ 31 h 1087"/>
              <a:gd name="T42" fmla="*/ 981 w 985"/>
              <a:gd name="T43" fmla="*/ 33 h 1087"/>
              <a:gd name="T44" fmla="*/ 981 w 985"/>
              <a:gd name="T45" fmla="*/ 34 h 1087"/>
              <a:gd name="T46" fmla="*/ 981 w 985"/>
              <a:gd name="T47" fmla="*/ 34 h 1087"/>
              <a:gd name="T48" fmla="*/ 981 w 985"/>
              <a:gd name="T49" fmla="*/ 1053 h 1087"/>
              <a:gd name="T50" fmla="*/ 976 w 985"/>
              <a:gd name="T51" fmla="*/ 1071 h 1087"/>
              <a:gd name="T52" fmla="*/ 960 w 985"/>
              <a:gd name="T53" fmla="*/ 1082 h 1087"/>
              <a:gd name="T54" fmla="*/ 954 w 985"/>
              <a:gd name="T55" fmla="*/ 1083 h 1087"/>
              <a:gd name="T56" fmla="*/ 952 w 985"/>
              <a:gd name="T57" fmla="*/ 1083 h 1087"/>
              <a:gd name="T58" fmla="*/ 951 w 985"/>
              <a:gd name="T59" fmla="*/ 1083 h 1087"/>
              <a:gd name="T60" fmla="*/ 951 w 985"/>
              <a:gd name="T61" fmla="*/ 1083 h 1087"/>
              <a:gd name="T62" fmla="*/ 4 w 985"/>
              <a:gd name="T63" fmla="*/ 1083 h 1087"/>
              <a:gd name="T64" fmla="*/ 4 w 985"/>
              <a:gd name="T65" fmla="*/ 34 h 1087"/>
              <a:gd name="T66" fmla="*/ 8 w 985"/>
              <a:gd name="T67" fmla="*/ 17 h 1087"/>
              <a:gd name="T68" fmla="*/ 24 w 985"/>
              <a:gd name="T69" fmla="*/ 6 h 1087"/>
              <a:gd name="T70" fmla="*/ 31 w 985"/>
              <a:gd name="T71" fmla="*/ 4 h 1087"/>
              <a:gd name="T72" fmla="*/ 33 w 985"/>
              <a:gd name="T73" fmla="*/ 4 h 1087"/>
              <a:gd name="T74" fmla="*/ 33 w 985"/>
              <a:gd name="T75" fmla="*/ 4 h 1087"/>
              <a:gd name="T76" fmla="*/ 34 w 985"/>
              <a:gd name="T77" fmla="*/ 4 h 1087"/>
              <a:gd name="T78" fmla="*/ 34 w 985"/>
              <a:gd name="T79" fmla="*/ 2 h 10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85" h="1087">
                <a:moveTo>
                  <a:pt x="34" y="2"/>
                </a:moveTo>
                <a:cubicBezTo>
                  <a:pt x="34" y="0"/>
                  <a:pt x="34" y="0"/>
                  <a:pt x="34" y="0"/>
                </a:cubicBezTo>
                <a:cubicBezTo>
                  <a:pt x="33" y="0"/>
                  <a:pt x="25" y="0"/>
                  <a:pt x="17" y="4"/>
                </a:cubicBezTo>
                <a:cubicBezTo>
                  <a:pt x="12" y="6"/>
                  <a:pt x="8" y="10"/>
                  <a:pt x="5" y="15"/>
                </a:cubicBezTo>
                <a:cubicBezTo>
                  <a:pt x="2" y="19"/>
                  <a:pt x="0" y="26"/>
                  <a:pt x="0" y="34"/>
                </a:cubicBezTo>
                <a:cubicBezTo>
                  <a:pt x="0" y="1087"/>
                  <a:pt x="0" y="1087"/>
                  <a:pt x="0" y="1087"/>
                </a:cubicBezTo>
                <a:cubicBezTo>
                  <a:pt x="951" y="1087"/>
                  <a:pt x="951" y="1087"/>
                  <a:pt x="951" y="1087"/>
                </a:cubicBezTo>
                <a:cubicBezTo>
                  <a:pt x="951" y="1087"/>
                  <a:pt x="959" y="1087"/>
                  <a:pt x="968" y="1083"/>
                </a:cubicBezTo>
                <a:cubicBezTo>
                  <a:pt x="972" y="1081"/>
                  <a:pt x="976" y="1078"/>
                  <a:pt x="980" y="1073"/>
                </a:cubicBezTo>
                <a:cubicBezTo>
                  <a:pt x="983" y="1068"/>
                  <a:pt x="985" y="1061"/>
                  <a:pt x="985" y="1053"/>
                </a:cubicBezTo>
                <a:cubicBezTo>
                  <a:pt x="985" y="34"/>
                  <a:pt x="985" y="34"/>
                  <a:pt x="985" y="34"/>
                </a:cubicBezTo>
                <a:cubicBezTo>
                  <a:pt x="985" y="34"/>
                  <a:pt x="985" y="26"/>
                  <a:pt x="981" y="17"/>
                </a:cubicBezTo>
                <a:cubicBezTo>
                  <a:pt x="979" y="13"/>
                  <a:pt x="975" y="9"/>
                  <a:pt x="970" y="6"/>
                </a:cubicBezTo>
                <a:cubicBezTo>
                  <a:pt x="966" y="2"/>
                  <a:pt x="959" y="0"/>
                  <a:pt x="951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4"/>
                  <a:pt x="34" y="4"/>
                  <a:pt x="34" y="4"/>
                </a:cubicBezTo>
                <a:cubicBezTo>
                  <a:pt x="951" y="4"/>
                  <a:pt x="951" y="4"/>
                  <a:pt x="951" y="4"/>
                </a:cubicBezTo>
                <a:cubicBezTo>
                  <a:pt x="959" y="4"/>
                  <a:pt x="964" y="6"/>
                  <a:pt x="968" y="9"/>
                </a:cubicBezTo>
                <a:cubicBezTo>
                  <a:pt x="974" y="13"/>
                  <a:pt x="978" y="19"/>
                  <a:pt x="979" y="25"/>
                </a:cubicBezTo>
                <a:cubicBezTo>
                  <a:pt x="980" y="27"/>
                  <a:pt x="980" y="30"/>
                  <a:pt x="981" y="31"/>
                </a:cubicBezTo>
                <a:cubicBezTo>
                  <a:pt x="981" y="32"/>
                  <a:pt x="981" y="33"/>
                  <a:pt x="981" y="33"/>
                </a:cubicBezTo>
                <a:cubicBezTo>
                  <a:pt x="981" y="34"/>
                  <a:pt x="981" y="34"/>
                  <a:pt x="981" y="34"/>
                </a:cubicBezTo>
                <a:cubicBezTo>
                  <a:pt x="981" y="34"/>
                  <a:pt x="981" y="34"/>
                  <a:pt x="981" y="34"/>
                </a:cubicBezTo>
                <a:cubicBezTo>
                  <a:pt x="981" y="1053"/>
                  <a:pt x="981" y="1053"/>
                  <a:pt x="981" y="1053"/>
                </a:cubicBezTo>
                <a:cubicBezTo>
                  <a:pt x="981" y="1061"/>
                  <a:pt x="979" y="1066"/>
                  <a:pt x="976" y="1071"/>
                </a:cubicBezTo>
                <a:cubicBezTo>
                  <a:pt x="972" y="1077"/>
                  <a:pt x="966" y="1080"/>
                  <a:pt x="960" y="1082"/>
                </a:cubicBezTo>
                <a:cubicBezTo>
                  <a:pt x="958" y="1082"/>
                  <a:pt x="955" y="1083"/>
                  <a:pt x="954" y="1083"/>
                </a:cubicBezTo>
                <a:cubicBezTo>
                  <a:pt x="953" y="1083"/>
                  <a:pt x="952" y="1083"/>
                  <a:pt x="952" y="1083"/>
                </a:cubicBezTo>
                <a:cubicBezTo>
                  <a:pt x="951" y="1083"/>
                  <a:pt x="951" y="1083"/>
                  <a:pt x="951" y="1083"/>
                </a:cubicBezTo>
                <a:cubicBezTo>
                  <a:pt x="951" y="1083"/>
                  <a:pt x="951" y="1083"/>
                  <a:pt x="951" y="1083"/>
                </a:cubicBezTo>
                <a:cubicBezTo>
                  <a:pt x="4" y="1083"/>
                  <a:pt x="4" y="1083"/>
                  <a:pt x="4" y="1083"/>
                </a:cubicBezTo>
                <a:cubicBezTo>
                  <a:pt x="4" y="34"/>
                  <a:pt x="4" y="34"/>
                  <a:pt x="4" y="34"/>
                </a:cubicBezTo>
                <a:cubicBezTo>
                  <a:pt x="4" y="26"/>
                  <a:pt x="5" y="21"/>
                  <a:pt x="8" y="17"/>
                </a:cubicBezTo>
                <a:cubicBezTo>
                  <a:pt x="12" y="11"/>
                  <a:pt x="19" y="7"/>
                  <a:pt x="24" y="6"/>
                </a:cubicBezTo>
                <a:cubicBezTo>
                  <a:pt x="27" y="5"/>
                  <a:pt x="29" y="5"/>
                  <a:pt x="31" y="4"/>
                </a:cubicBezTo>
                <a:cubicBezTo>
                  <a:pt x="32" y="4"/>
                  <a:pt x="32" y="4"/>
                  <a:pt x="33" y="4"/>
                </a:cubicBezTo>
                <a:cubicBezTo>
                  <a:pt x="33" y="4"/>
                  <a:pt x="33" y="4"/>
                  <a:pt x="33" y="4"/>
                </a:cubicBezTo>
                <a:cubicBezTo>
                  <a:pt x="34" y="4"/>
                  <a:pt x="34" y="4"/>
                  <a:pt x="34" y="4"/>
                </a:cubicBezTo>
                <a:lnTo>
                  <a:pt x="34" y="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29765FC-258A-4DD8-9FAF-9F54E7104603}"/>
              </a:ext>
            </a:extLst>
          </p:cNvPr>
          <p:cNvSpPr txBox="1">
            <a:spLocks/>
          </p:cNvSpPr>
          <p:nvPr/>
        </p:nvSpPr>
        <p:spPr>
          <a:xfrm>
            <a:off x="428591" y="5792086"/>
            <a:ext cx="11334817" cy="30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2022, Thinkbox estimates using AA/WARC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285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824662-7BF0-4850-8DF9-E1A549513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372D87"/>
                </a:solidFill>
              </a:rPr>
              <a:t>TV advertising is great value</a:t>
            </a:r>
            <a:endParaRPr lang="en-GB"/>
          </a:p>
        </p:txBody>
      </p:sp>
      <p:graphicFrame>
        <p:nvGraphicFramePr>
          <p:cNvPr id="23" name="Table 33">
            <a:extLst>
              <a:ext uri="{FF2B5EF4-FFF2-40B4-BE49-F238E27FC236}">
                <a16:creationId xmlns:a16="http://schemas.microsoft.com/office/drawing/2014/main" id="{68920119-B6B8-4C13-882D-D7FED8A6C554}"/>
              </a:ext>
            </a:extLst>
          </p:cNvPr>
          <p:cNvGraphicFramePr>
            <a:graphicFrameLocks noGrp="1"/>
          </p:cNvGraphicFramePr>
          <p:nvPr/>
        </p:nvGraphicFramePr>
        <p:xfrm>
          <a:off x="2463969" y="1525221"/>
          <a:ext cx="9080331" cy="39212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26777">
                  <a:extLst>
                    <a:ext uri="{9D8B030D-6E8A-4147-A177-3AD203B41FA5}">
                      <a16:colId xmlns:a16="http://schemas.microsoft.com/office/drawing/2014/main" val="1913002677"/>
                    </a:ext>
                  </a:extLst>
                </a:gridCol>
                <a:gridCol w="3026777">
                  <a:extLst>
                    <a:ext uri="{9D8B030D-6E8A-4147-A177-3AD203B41FA5}">
                      <a16:colId xmlns:a16="http://schemas.microsoft.com/office/drawing/2014/main" val="2710115917"/>
                    </a:ext>
                  </a:extLst>
                </a:gridCol>
                <a:gridCol w="3026777">
                  <a:extLst>
                    <a:ext uri="{9D8B030D-6E8A-4147-A177-3AD203B41FA5}">
                      <a16:colId xmlns:a16="http://schemas.microsoft.com/office/drawing/2014/main" val="43224045"/>
                    </a:ext>
                  </a:extLst>
                </a:gridCol>
              </a:tblGrid>
              <a:tr h="130708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591544"/>
                  </a:ext>
                </a:extLst>
              </a:tr>
              <a:tr h="130708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496101"/>
                  </a:ext>
                </a:extLst>
              </a:tr>
              <a:tr h="130708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510745"/>
                  </a:ext>
                </a:extLst>
              </a:tr>
            </a:tbl>
          </a:graphicData>
        </a:graphic>
      </p:graphicFrame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75D327F-9B7F-4DFC-92BF-F2D1168B7C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0000" y="5580000"/>
            <a:ext cx="11334817" cy="304800"/>
          </a:xfrm>
        </p:spPr>
        <p:txBody>
          <a:bodyPr/>
          <a:lstStyle/>
          <a:p>
            <a:r>
              <a:rPr lang="en-GB"/>
              <a:t>Source: 2022, Thinkbox estimates using AA/WARC, Barb, </a:t>
            </a:r>
            <a:r>
              <a:rPr lang="en-GB" err="1"/>
              <a:t>ViewersLogic</a:t>
            </a:r>
            <a:r>
              <a:rPr lang="en-GB"/>
              <a:t>, IPA </a:t>
            </a:r>
            <a:r>
              <a:rPr lang="en-GB" err="1"/>
              <a:t>TouchPoints</a:t>
            </a:r>
            <a:r>
              <a:rPr lang="en-GB"/>
              <a:t> 2022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D830FAB-3942-4911-969E-B03708D8CE1C}"/>
              </a:ext>
            </a:extLst>
          </p:cNvPr>
          <p:cNvSpPr/>
          <p:nvPr/>
        </p:nvSpPr>
        <p:spPr>
          <a:xfrm>
            <a:off x="3551472" y="1706777"/>
            <a:ext cx="918000" cy="918000"/>
          </a:xfrm>
          <a:prstGeom prst="ellipse">
            <a:avLst/>
          </a:prstGeom>
          <a:solidFill>
            <a:schemeClr val="accent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£5.1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EDD11-A933-46E8-A40D-9F306AD8823E}"/>
              </a:ext>
            </a:extLst>
          </p:cNvPr>
          <p:cNvSpPr txBox="1"/>
          <p:nvPr/>
        </p:nvSpPr>
        <p:spPr>
          <a:xfrm>
            <a:off x="582675" y="1879636"/>
            <a:ext cx="1819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Broadcaster TV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(Inc BVOD)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A4561F-5715-44FA-98F1-B5B5FFDC9263}"/>
              </a:ext>
            </a:extLst>
          </p:cNvPr>
          <p:cNvSpPr txBox="1"/>
          <p:nvPr/>
        </p:nvSpPr>
        <p:spPr>
          <a:xfrm>
            <a:off x="589333" y="4558497"/>
            <a:ext cx="184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other online video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BFC9F3-5C83-4591-9296-5A50470A53A2}"/>
              </a:ext>
            </a:extLst>
          </p:cNvPr>
          <p:cNvSpPr txBox="1"/>
          <p:nvPr/>
        </p:nvSpPr>
        <p:spPr>
          <a:xfrm>
            <a:off x="2977050" y="904346"/>
            <a:ext cx="1992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Revenue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£ billion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502569-AC45-49DF-BCFA-C624225EF067}"/>
              </a:ext>
            </a:extLst>
          </p:cNvPr>
          <p:cNvSpPr txBox="1"/>
          <p:nvPr/>
        </p:nvSpPr>
        <p:spPr>
          <a:xfrm>
            <a:off x="5626981" y="868246"/>
            <a:ext cx="2703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Minutes of AV advertising per person, per day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98FFCCF-8D47-48D2-BFD7-F7B809224986}"/>
              </a:ext>
            </a:extLst>
          </p:cNvPr>
          <p:cNvSpPr/>
          <p:nvPr/>
        </p:nvSpPr>
        <p:spPr>
          <a:xfrm>
            <a:off x="6519541" y="1686860"/>
            <a:ext cx="969185" cy="970325"/>
          </a:xfrm>
          <a:prstGeom prst="ellipse">
            <a:avLst/>
          </a:prstGeom>
          <a:solidFill>
            <a:schemeClr val="accent6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14.2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00A0E3-9226-4578-B8C2-D51D52EA064D}"/>
              </a:ext>
            </a:extLst>
          </p:cNvPr>
          <p:cNvSpPr txBox="1"/>
          <p:nvPr/>
        </p:nvSpPr>
        <p:spPr>
          <a:xfrm>
            <a:off x="8669777" y="811552"/>
            <a:ext cx="2703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Cost per Thousand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(30 sec)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6735AE4-C93D-4FF6-842E-162E28896B94}"/>
              </a:ext>
            </a:extLst>
          </p:cNvPr>
          <p:cNvSpPr/>
          <p:nvPr/>
        </p:nvSpPr>
        <p:spPr>
          <a:xfrm>
            <a:off x="9879222" y="1956022"/>
            <a:ext cx="432000" cy="432000"/>
          </a:xfrm>
          <a:prstGeom prst="ellipse">
            <a:avLst/>
          </a:prstGeom>
          <a:solidFill>
            <a:schemeClr val="accent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£8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9CA395F-03A5-40CB-B10C-E7A46A48E6F2}"/>
              </a:ext>
            </a:extLst>
          </p:cNvPr>
          <p:cNvSpPr/>
          <p:nvPr/>
        </p:nvSpPr>
        <p:spPr>
          <a:xfrm>
            <a:off x="9601654" y="4289149"/>
            <a:ext cx="987137" cy="970326"/>
          </a:xfrm>
          <a:prstGeom prst="ellipse">
            <a:avLst/>
          </a:prstGeom>
          <a:solidFill>
            <a:schemeClr val="accent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£130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5106FD-EDBB-4CAE-B43D-2862E740D5E0}"/>
              </a:ext>
            </a:extLst>
          </p:cNvPr>
          <p:cNvSpPr txBox="1"/>
          <p:nvPr/>
        </p:nvSpPr>
        <p:spPr>
          <a:xfrm>
            <a:off x="576554" y="3259723"/>
            <a:ext cx="1819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YouTube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02DAAC3-2346-4438-A3FE-DF5C2A0FAEFA}"/>
              </a:ext>
            </a:extLst>
          </p:cNvPr>
          <p:cNvSpPr/>
          <p:nvPr/>
        </p:nvSpPr>
        <p:spPr>
          <a:xfrm>
            <a:off x="3709527" y="3189937"/>
            <a:ext cx="524202" cy="510246"/>
          </a:xfrm>
          <a:prstGeom prst="ellipse">
            <a:avLst/>
          </a:prstGeom>
          <a:solidFill>
            <a:schemeClr val="accent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£1.1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2448192-2F4D-4A21-97C4-22B84C756DE6}"/>
              </a:ext>
            </a:extLst>
          </p:cNvPr>
          <p:cNvSpPr/>
          <p:nvPr/>
        </p:nvSpPr>
        <p:spPr>
          <a:xfrm>
            <a:off x="3631092" y="4399295"/>
            <a:ext cx="758761" cy="743977"/>
          </a:xfrm>
          <a:prstGeom prst="ellipse">
            <a:avLst/>
          </a:prstGeom>
          <a:solidFill>
            <a:schemeClr val="accent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£3.9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BD8207F-1419-4167-B84A-0A08C714D2E4}"/>
              </a:ext>
            </a:extLst>
          </p:cNvPr>
          <p:cNvSpPr/>
          <p:nvPr/>
        </p:nvSpPr>
        <p:spPr>
          <a:xfrm>
            <a:off x="9834970" y="3173876"/>
            <a:ext cx="524203" cy="526307"/>
          </a:xfrm>
          <a:prstGeom prst="ellipse">
            <a:avLst/>
          </a:prstGeom>
          <a:solidFill>
            <a:schemeClr val="accent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£12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F20E427-29CF-44CA-B725-CB5DE985CB9D}"/>
              </a:ext>
            </a:extLst>
          </p:cNvPr>
          <p:cNvSpPr/>
          <p:nvPr/>
        </p:nvSpPr>
        <p:spPr>
          <a:xfrm>
            <a:off x="6659587" y="3173876"/>
            <a:ext cx="689092" cy="671193"/>
          </a:xfrm>
          <a:prstGeom prst="ellipse">
            <a:avLst/>
          </a:prstGeom>
          <a:solidFill>
            <a:schemeClr val="accent6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2.1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439DF7A-C2DF-4D88-8E4E-B958ED01267A}"/>
              </a:ext>
            </a:extLst>
          </p:cNvPr>
          <p:cNvSpPr/>
          <p:nvPr/>
        </p:nvSpPr>
        <p:spPr>
          <a:xfrm>
            <a:off x="6740106" y="4521776"/>
            <a:ext cx="482400" cy="480813"/>
          </a:xfrm>
          <a:prstGeom prst="ellipse">
            <a:avLst/>
          </a:prstGeom>
          <a:solidFill>
            <a:schemeClr val="accent6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0.7</a:t>
            </a:r>
          </a:p>
        </p:txBody>
      </p:sp>
    </p:spTree>
    <p:extLst>
      <p:ext uri="{BB962C8B-B14F-4D97-AF65-F5344CB8AC3E}">
        <p14:creationId xmlns:p14="http://schemas.microsoft.com/office/powerpoint/2010/main" val="407111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44279-6A91-AECD-7763-9B8479AFE3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0000" y="5400000"/>
            <a:ext cx="11334817" cy="304800"/>
          </a:xfrm>
        </p:spPr>
        <p:txBody>
          <a:bodyPr/>
          <a:lstStyle/>
          <a:p>
            <a:r>
              <a:rPr lang="en-GB"/>
              <a:t>Source: WARC estimates 2022, calculated by applying the WFA’s media inflation figures – drawn from a panel of agencies and consultancies – to historic data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EC9C94F-36C7-66FC-1C3D-79D12CC9605B}"/>
              </a:ext>
            </a:extLst>
          </p:cNvPr>
          <p:cNvGraphicFramePr/>
          <p:nvPr/>
        </p:nvGraphicFramePr>
        <p:xfrm>
          <a:off x="479426" y="1307593"/>
          <a:ext cx="10996294" cy="3904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CECE742-A92A-5E2B-F86D-5CB190861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GB" dirty="0"/>
              <a:t>UK linear TV is half the price of global average</a:t>
            </a:r>
          </a:p>
        </p:txBody>
      </p:sp>
    </p:spTree>
    <p:extLst>
      <p:ext uri="{BB962C8B-B14F-4D97-AF65-F5344CB8AC3E}">
        <p14:creationId xmlns:p14="http://schemas.microsoft.com/office/powerpoint/2010/main" val="105601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holding a cup&#10;&#10;Description automatically generated">
            <a:extLst>
              <a:ext uri="{FF2B5EF4-FFF2-40B4-BE49-F238E27FC236}">
                <a16:creationId xmlns:a16="http://schemas.microsoft.com/office/drawing/2014/main" id="{785FEAB7-0EAE-EF60-06E0-82138549FFD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6" r="16996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357C6A-D843-4F72-BF48-B3B10F201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59944"/>
            <a:ext cx="5334380" cy="102118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Many small advertisers see similar barriers to TV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150F1-EC0F-49D9-B8B0-0F809EB66A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911237"/>
            <a:ext cx="4594292" cy="3354501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My brand’s</a:t>
            </a:r>
            <a:r>
              <a:rPr lang="en-GB" dirty="0"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rPr>
              <a:t> not </a:t>
            </a:r>
            <a:r>
              <a:rPr lang="en-GB" b="1" dirty="0">
                <a:solidFill>
                  <a:schemeClr val="accent6">
                    <a:alpha val="20000"/>
                  </a:schemeClr>
                </a:solidFill>
              </a:rPr>
              <a:t>big</a:t>
            </a:r>
            <a:r>
              <a:rPr lang="en-GB" dirty="0">
                <a:solidFill>
                  <a:schemeClr val="bg2">
                    <a:alpha val="20000"/>
                  </a:schemeClr>
                </a:solidFill>
              </a:rPr>
              <a:t> </a:t>
            </a:r>
            <a:r>
              <a:rPr lang="en-GB" dirty="0"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rPr>
              <a:t>enough</a:t>
            </a:r>
          </a:p>
          <a:p>
            <a:pPr>
              <a:buClr>
                <a:schemeClr val="accent2"/>
              </a:buClr>
            </a:pPr>
            <a:endParaRPr lang="en-GB" dirty="0">
              <a:solidFill>
                <a:schemeClr val="tx1">
                  <a:lumMod val="75000"/>
                  <a:lumOff val="25000"/>
                  <a:alpha val="20000"/>
                </a:schemeClr>
              </a:solidFill>
            </a:endParaRPr>
          </a:p>
          <a:p>
            <a:pPr>
              <a:buClr>
                <a:schemeClr val="accent2"/>
              </a:buClr>
            </a:pP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TV</a:t>
            </a:r>
            <a:r>
              <a:rPr lang="en-GB" b="1" dirty="0">
                <a:solidFill>
                  <a:srgbClr val="4D4D4D">
                    <a:alpha val="20000"/>
                  </a:srgbClr>
                </a:solidFill>
              </a:rPr>
              <a:t> </a:t>
            </a:r>
            <a:r>
              <a:rPr lang="en-GB" b="1" dirty="0">
                <a:solidFill>
                  <a:schemeClr val="accent6">
                    <a:alpha val="20000"/>
                  </a:schemeClr>
                </a:solidFill>
              </a:rPr>
              <a:t>costs</a:t>
            </a: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 too much</a:t>
            </a:r>
          </a:p>
          <a:p>
            <a:pPr>
              <a:buClr>
                <a:schemeClr val="accent2"/>
              </a:buClr>
            </a:pPr>
            <a:endParaRPr lang="en-GB" dirty="0">
              <a:solidFill>
                <a:srgbClr val="4D4D4D"/>
              </a:solidFill>
            </a:endParaRPr>
          </a:p>
          <a:p>
            <a:pPr>
              <a:buClr>
                <a:schemeClr val="accent2"/>
              </a:buClr>
            </a:pPr>
            <a:r>
              <a:rPr lang="en-GB" dirty="0">
                <a:solidFill>
                  <a:srgbClr val="4D4D4D"/>
                </a:solidFill>
              </a:rPr>
              <a:t>It’s not as </a:t>
            </a:r>
            <a:r>
              <a:rPr lang="en-GB" b="1" dirty="0">
                <a:solidFill>
                  <a:schemeClr val="accent6"/>
                </a:solidFill>
              </a:rPr>
              <a:t>accountable </a:t>
            </a:r>
            <a:r>
              <a:rPr lang="en-GB" dirty="0">
                <a:solidFill>
                  <a:srgbClr val="4D4D4D"/>
                </a:solidFill>
              </a:rPr>
              <a:t>as digital</a:t>
            </a:r>
          </a:p>
          <a:p>
            <a:pPr>
              <a:buClr>
                <a:schemeClr val="accent2"/>
              </a:buClr>
            </a:pPr>
            <a:endParaRPr lang="en-GB" dirty="0">
              <a:solidFill>
                <a:srgbClr val="4D4D4D"/>
              </a:solidFill>
            </a:endParaRPr>
          </a:p>
          <a:p>
            <a:pPr lvl="0">
              <a:buClr>
                <a:srgbClr val="EB7305"/>
              </a:buClr>
            </a:pP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There’s too much </a:t>
            </a:r>
            <a:r>
              <a:rPr lang="en-GB" b="1" dirty="0">
                <a:solidFill>
                  <a:schemeClr val="accent6">
                    <a:alpha val="20000"/>
                  </a:schemeClr>
                </a:solidFill>
              </a:rPr>
              <a:t>risk</a:t>
            </a:r>
          </a:p>
          <a:p>
            <a:pPr>
              <a:buClr>
                <a:schemeClr val="accent2"/>
              </a:buClr>
            </a:pPr>
            <a:endParaRPr lang="en-GB" dirty="0">
              <a:solidFill>
                <a:srgbClr val="4D4D4D">
                  <a:alpha val="20000"/>
                </a:srgbClr>
              </a:solidFill>
            </a:endParaRPr>
          </a:p>
          <a:p>
            <a:pPr>
              <a:buClr>
                <a:schemeClr val="accent2"/>
              </a:buClr>
            </a:pP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It’s </a:t>
            </a:r>
            <a:r>
              <a:rPr lang="en-GB" b="1" dirty="0">
                <a:solidFill>
                  <a:schemeClr val="accent6">
                    <a:alpha val="20000"/>
                  </a:schemeClr>
                </a:solidFill>
              </a:rPr>
              <a:t>difficult</a:t>
            </a: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 to make a TV ad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—"/>
            </a:pPr>
            <a:endParaRPr lang="en-GB" dirty="0">
              <a:solidFill>
                <a:srgbClr val="4D4D4D"/>
              </a:solidFill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—"/>
            </a:pPr>
            <a:endParaRPr lang="en-GB" b="1" dirty="0">
              <a:solidFill>
                <a:schemeClr val="accent6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0F11D74-F690-05D6-B5AF-EA79DE4BA7E1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Warburtons, ‘</a:t>
            </a:r>
            <a:r>
              <a:rPr lang="en-GB" dirty="0">
                <a:solidFill>
                  <a:prstClr val="white"/>
                </a:solidFill>
                <a:latin typeface="Arial"/>
              </a:rPr>
              <a:t>Mad about Bread’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43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in a wheelchair holding a glass&#10;&#10;Description automatically generated">
            <a:extLst>
              <a:ext uri="{FF2B5EF4-FFF2-40B4-BE49-F238E27FC236}">
                <a16:creationId xmlns:a16="http://schemas.microsoft.com/office/drawing/2014/main" id="{65E8CA32-6A29-3147-1E3E-E47CB100332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931" y="6069537"/>
            <a:ext cx="1618438" cy="681207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TV is accountable </a:t>
            </a:r>
          </a:p>
        </p:txBody>
      </p:sp>
      <p:sp>
        <p:nvSpPr>
          <p:cNvPr id="14" name="Freeform 7"/>
          <p:cNvSpPr>
            <a:spLocks/>
          </p:cNvSpPr>
          <p:nvPr/>
        </p:nvSpPr>
        <p:spPr bwMode="auto">
          <a:xfrm>
            <a:off x="479425" y="441943"/>
            <a:ext cx="3714140" cy="3901699"/>
          </a:xfrm>
          <a:custGeom>
            <a:avLst/>
            <a:gdLst>
              <a:gd name="T0" fmla="*/ 34 w 985"/>
              <a:gd name="T1" fmla="*/ 2 h 1087"/>
              <a:gd name="T2" fmla="*/ 34 w 985"/>
              <a:gd name="T3" fmla="*/ 0 h 1087"/>
              <a:gd name="T4" fmla="*/ 17 w 985"/>
              <a:gd name="T5" fmla="*/ 4 h 1087"/>
              <a:gd name="T6" fmla="*/ 5 w 985"/>
              <a:gd name="T7" fmla="*/ 15 h 1087"/>
              <a:gd name="T8" fmla="*/ 0 w 985"/>
              <a:gd name="T9" fmla="*/ 34 h 1087"/>
              <a:gd name="T10" fmla="*/ 0 w 985"/>
              <a:gd name="T11" fmla="*/ 1087 h 1087"/>
              <a:gd name="T12" fmla="*/ 951 w 985"/>
              <a:gd name="T13" fmla="*/ 1087 h 1087"/>
              <a:gd name="T14" fmla="*/ 968 w 985"/>
              <a:gd name="T15" fmla="*/ 1083 h 1087"/>
              <a:gd name="T16" fmla="*/ 980 w 985"/>
              <a:gd name="T17" fmla="*/ 1073 h 1087"/>
              <a:gd name="T18" fmla="*/ 985 w 985"/>
              <a:gd name="T19" fmla="*/ 1053 h 1087"/>
              <a:gd name="T20" fmla="*/ 985 w 985"/>
              <a:gd name="T21" fmla="*/ 34 h 1087"/>
              <a:gd name="T22" fmla="*/ 981 w 985"/>
              <a:gd name="T23" fmla="*/ 17 h 1087"/>
              <a:gd name="T24" fmla="*/ 970 w 985"/>
              <a:gd name="T25" fmla="*/ 6 h 1087"/>
              <a:gd name="T26" fmla="*/ 951 w 985"/>
              <a:gd name="T27" fmla="*/ 0 h 1087"/>
              <a:gd name="T28" fmla="*/ 34 w 985"/>
              <a:gd name="T29" fmla="*/ 0 h 1087"/>
              <a:gd name="T30" fmla="*/ 34 w 985"/>
              <a:gd name="T31" fmla="*/ 2 h 1087"/>
              <a:gd name="T32" fmla="*/ 34 w 985"/>
              <a:gd name="T33" fmla="*/ 4 h 1087"/>
              <a:gd name="T34" fmla="*/ 951 w 985"/>
              <a:gd name="T35" fmla="*/ 4 h 1087"/>
              <a:gd name="T36" fmla="*/ 968 w 985"/>
              <a:gd name="T37" fmla="*/ 9 h 1087"/>
              <a:gd name="T38" fmla="*/ 979 w 985"/>
              <a:gd name="T39" fmla="*/ 25 h 1087"/>
              <a:gd name="T40" fmla="*/ 981 w 985"/>
              <a:gd name="T41" fmla="*/ 31 h 1087"/>
              <a:gd name="T42" fmla="*/ 981 w 985"/>
              <a:gd name="T43" fmla="*/ 33 h 1087"/>
              <a:gd name="T44" fmla="*/ 981 w 985"/>
              <a:gd name="T45" fmla="*/ 34 h 1087"/>
              <a:gd name="T46" fmla="*/ 981 w 985"/>
              <a:gd name="T47" fmla="*/ 34 h 1087"/>
              <a:gd name="T48" fmla="*/ 981 w 985"/>
              <a:gd name="T49" fmla="*/ 1053 h 1087"/>
              <a:gd name="T50" fmla="*/ 976 w 985"/>
              <a:gd name="T51" fmla="*/ 1071 h 1087"/>
              <a:gd name="T52" fmla="*/ 960 w 985"/>
              <a:gd name="T53" fmla="*/ 1082 h 1087"/>
              <a:gd name="T54" fmla="*/ 954 w 985"/>
              <a:gd name="T55" fmla="*/ 1083 h 1087"/>
              <a:gd name="T56" fmla="*/ 952 w 985"/>
              <a:gd name="T57" fmla="*/ 1083 h 1087"/>
              <a:gd name="T58" fmla="*/ 951 w 985"/>
              <a:gd name="T59" fmla="*/ 1083 h 1087"/>
              <a:gd name="T60" fmla="*/ 951 w 985"/>
              <a:gd name="T61" fmla="*/ 1083 h 1087"/>
              <a:gd name="T62" fmla="*/ 4 w 985"/>
              <a:gd name="T63" fmla="*/ 1083 h 1087"/>
              <a:gd name="T64" fmla="*/ 4 w 985"/>
              <a:gd name="T65" fmla="*/ 34 h 1087"/>
              <a:gd name="T66" fmla="*/ 8 w 985"/>
              <a:gd name="T67" fmla="*/ 17 h 1087"/>
              <a:gd name="T68" fmla="*/ 24 w 985"/>
              <a:gd name="T69" fmla="*/ 6 h 1087"/>
              <a:gd name="T70" fmla="*/ 31 w 985"/>
              <a:gd name="T71" fmla="*/ 4 h 1087"/>
              <a:gd name="T72" fmla="*/ 33 w 985"/>
              <a:gd name="T73" fmla="*/ 4 h 1087"/>
              <a:gd name="T74" fmla="*/ 33 w 985"/>
              <a:gd name="T75" fmla="*/ 4 h 1087"/>
              <a:gd name="T76" fmla="*/ 34 w 985"/>
              <a:gd name="T77" fmla="*/ 4 h 1087"/>
              <a:gd name="T78" fmla="*/ 34 w 985"/>
              <a:gd name="T79" fmla="*/ 2 h 10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85" h="1087">
                <a:moveTo>
                  <a:pt x="34" y="2"/>
                </a:moveTo>
                <a:cubicBezTo>
                  <a:pt x="34" y="0"/>
                  <a:pt x="34" y="0"/>
                  <a:pt x="34" y="0"/>
                </a:cubicBezTo>
                <a:cubicBezTo>
                  <a:pt x="33" y="0"/>
                  <a:pt x="25" y="0"/>
                  <a:pt x="17" y="4"/>
                </a:cubicBezTo>
                <a:cubicBezTo>
                  <a:pt x="12" y="6"/>
                  <a:pt x="8" y="10"/>
                  <a:pt x="5" y="15"/>
                </a:cubicBezTo>
                <a:cubicBezTo>
                  <a:pt x="2" y="19"/>
                  <a:pt x="0" y="26"/>
                  <a:pt x="0" y="34"/>
                </a:cubicBezTo>
                <a:cubicBezTo>
                  <a:pt x="0" y="1087"/>
                  <a:pt x="0" y="1087"/>
                  <a:pt x="0" y="1087"/>
                </a:cubicBezTo>
                <a:cubicBezTo>
                  <a:pt x="951" y="1087"/>
                  <a:pt x="951" y="1087"/>
                  <a:pt x="951" y="1087"/>
                </a:cubicBezTo>
                <a:cubicBezTo>
                  <a:pt x="951" y="1087"/>
                  <a:pt x="959" y="1087"/>
                  <a:pt x="968" y="1083"/>
                </a:cubicBezTo>
                <a:cubicBezTo>
                  <a:pt x="972" y="1081"/>
                  <a:pt x="976" y="1078"/>
                  <a:pt x="980" y="1073"/>
                </a:cubicBezTo>
                <a:cubicBezTo>
                  <a:pt x="983" y="1068"/>
                  <a:pt x="985" y="1061"/>
                  <a:pt x="985" y="1053"/>
                </a:cubicBezTo>
                <a:cubicBezTo>
                  <a:pt x="985" y="34"/>
                  <a:pt x="985" y="34"/>
                  <a:pt x="985" y="34"/>
                </a:cubicBezTo>
                <a:cubicBezTo>
                  <a:pt x="985" y="34"/>
                  <a:pt x="985" y="26"/>
                  <a:pt x="981" y="17"/>
                </a:cubicBezTo>
                <a:cubicBezTo>
                  <a:pt x="979" y="13"/>
                  <a:pt x="975" y="9"/>
                  <a:pt x="970" y="6"/>
                </a:cubicBezTo>
                <a:cubicBezTo>
                  <a:pt x="966" y="2"/>
                  <a:pt x="959" y="0"/>
                  <a:pt x="951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4"/>
                  <a:pt x="34" y="4"/>
                  <a:pt x="34" y="4"/>
                </a:cubicBezTo>
                <a:cubicBezTo>
                  <a:pt x="951" y="4"/>
                  <a:pt x="951" y="4"/>
                  <a:pt x="951" y="4"/>
                </a:cubicBezTo>
                <a:cubicBezTo>
                  <a:pt x="959" y="4"/>
                  <a:pt x="964" y="6"/>
                  <a:pt x="968" y="9"/>
                </a:cubicBezTo>
                <a:cubicBezTo>
                  <a:pt x="974" y="13"/>
                  <a:pt x="978" y="19"/>
                  <a:pt x="979" y="25"/>
                </a:cubicBezTo>
                <a:cubicBezTo>
                  <a:pt x="980" y="27"/>
                  <a:pt x="980" y="30"/>
                  <a:pt x="981" y="31"/>
                </a:cubicBezTo>
                <a:cubicBezTo>
                  <a:pt x="981" y="32"/>
                  <a:pt x="981" y="33"/>
                  <a:pt x="981" y="33"/>
                </a:cubicBezTo>
                <a:cubicBezTo>
                  <a:pt x="981" y="34"/>
                  <a:pt x="981" y="34"/>
                  <a:pt x="981" y="34"/>
                </a:cubicBezTo>
                <a:cubicBezTo>
                  <a:pt x="981" y="34"/>
                  <a:pt x="981" y="34"/>
                  <a:pt x="981" y="34"/>
                </a:cubicBezTo>
                <a:cubicBezTo>
                  <a:pt x="981" y="1053"/>
                  <a:pt x="981" y="1053"/>
                  <a:pt x="981" y="1053"/>
                </a:cubicBezTo>
                <a:cubicBezTo>
                  <a:pt x="981" y="1061"/>
                  <a:pt x="979" y="1066"/>
                  <a:pt x="976" y="1071"/>
                </a:cubicBezTo>
                <a:cubicBezTo>
                  <a:pt x="972" y="1077"/>
                  <a:pt x="966" y="1080"/>
                  <a:pt x="960" y="1082"/>
                </a:cubicBezTo>
                <a:cubicBezTo>
                  <a:pt x="958" y="1082"/>
                  <a:pt x="955" y="1083"/>
                  <a:pt x="954" y="1083"/>
                </a:cubicBezTo>
                <a:cubicBezTo>
                  <a:pt x="953" y="1083"/>
                  <a:pt x="952" y="1083"/>
                  <a:pt x="952" y="1083"/>
                </a:cubicBezTo>
                <a:cubicBezTo>
                  <a:pt x="951" y="1083"/>
                  <a:pt x="951" y="1083"/>
                  <a:pt x="951" y="1083"/>
                </a:cubicBezTo>
                <a:cubicBezTo>
                  <a:pt x="951" y="1083"/>
                  <a:pt x="951" y="1083"/>
                  <a:pt x="951" y="1083"/>
                </a:cubicBezTo>
                <a:cubicBezTo>
                  <a:pt x="4" y="1083"/>
                  <a:pt x="4" y="1083"/>
                  <a:pt x="4" y="1083"/>
                </a:cubicBezTo>
                <a:cubicBezTo>
                  <a:pt x="4" y="34"/>
                  <a:pt x="4" y="34"/>
                  <a:pt x="4" y="34"/>
                </a:cubicBezTo>
                <a:cubicBezTo>
                  <a:pt x="4" y="26"/>
                  <a:pt x="5" y="21"/>
                  <a:pt x="8" y="17"/>
                </a:cubicBezTo>
                <a:cubicBezTo>
                  <a:pt x="12" y="11"/>
                  <a:pt x="19" y="7"/>
                  <a:pt x="24" y="6"/>
                </a:cubicBezTo>
                <a:cubicBezTo>
                  <a:pt x="27" y="5"/>
                  <a:pt x="29" y="5"/>
                  <a:pt x="31" y="4"/>
                </a:cubicBezTo>
                <a:cubicBezTo>
                  <a:pt x="32" y="4"/>
                  <a:pt x="32" y="4"/>
                  <a:pt x="33" y="4"/>
                </a:cubicBezTo>
                <a:cubicBezTo>
                  <a:pt x="33" y="4"/>
                  <a:pt x="33" y="4"/>
                  <a:pt x="33" y="4"/>
                </a:cubicBezTo>
                <a:cubicBezTo>
                  <a:pt x="34" y="4"/>
                  <a:pt x="34" y="4"/>
                  <a:pt x="34" y="4"/>
                </a:cubicBezTo>
                <a:lnTo>
                  <a:pt x="34" y="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F428457-DEA5-4FEB-978A-A711630EB5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1220" y="1403350"/>
            <a:ext cx="3475799" cy="4051300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en-GB" sz="2400" dirty="0"/>
              <a:t>Many of TV’s effects are immediate</a:t>
            </a:r>
          </a:p>
          <a:p>
            <a:pPr>
              <a:buClr>
                <a:schemeClr val="accent2"/>
              </a:buClr>
            </a:pPr>
            <a:endParaRPr lang="en-GB" sz="2400" dirty="0">
              <a:solidFill>
                <a:schemeClr val="accent2"/>
              </a:solidFill>
            </a:endParaRPr>
          </a:p>
          <a:p>
            <a:pPr>
              <a:buClr>
                <a:schemeClr val="accent2"/>
              </a:buClr>
            </a:pPr>
            <a:r>
              <a:rPr lang="en-GB" sz="2400" dirty="0"/>
              <a:t>Others are sustained</a:t>
            </a:r>
            <a:r>
              <a:rPr lang="en-GB" sz="2400" dirty="0">
                <a:solidFill>
                  <a:schemeClr val="accent2"/>
                </a:solidFill>
              </a:rPr>
              <a:t> </a:t>
            </a:r>
            <a:r>
              <a:rPr lang="en-GB" sz="2400" dirty="0"/>
              <a:t>&amp;</a:t>
            </a:r>
            <a:r>
              <a:rPr lang="en-GB" sz="2400" dirty="0">
                <a:solidFill>
                  <a:schemeClr val="accent2"/>
                </a:solidFill>
              </a:rPr>
              <a:t> </a:t>
            </a:r>
            <a:r>
              <a:rPr lang="en-GB" sz="2400" dirty="0"/>
              <a:t>build the business over the longer term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BA18CB88-B0CB-9BF7-8293-149D15DFE4D7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solidFill>
                  <a:prstClr val="white"/>
                </a:solidFill>
                <a:latin typeface="Arial"/>
              </a:rPr>
              <a:t>JBL, ‘</a:t>
            </a:r>
            <a:r>
              <a:rPr lang="en-GB" dirty="0" err="1">
                <a:solidFill>
                  <a:prstClr val="white"/>
                </a:solidFill>
                <a:latin typeface="Arial"/>
              </a:rPr>
              <a:t>Authentics</a:t>
            </a:r>
            <a:r>
              <a:rPr lang="en-GB" dirty="0">
                <a:solidFill>
                  <a:prstClr val="white"/>
                </a:solidFill>
                <a:latin typeface="Arial"/>
              </a:rPr>
              <a:t>’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741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D664AFF-6AEC-D1F2-A79A-DF50F0245AA4}"/>
              </a:ext>
            </a:extLst>
          </p:cNvPr>
          <p:cNvGraphicFramePr/>
          <p:nvPr/>
        </p:nvGraphicFramePr>
        <p:xfrm>
          <a:off x="696000" y="1036800"/>
          <a:ext cx="1080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ACB4588-5B24-4161-AD01-48AE1F4E98A5}"/>
              </a:ext>
            </a:extLst>
          </p:cNvPr>
          <p:cNvSpPr txBox="1"/>
          <p:nvPr/>
        </p:nvSpPr>
        <p:spPr>
          <a:xfrm>
            <a:off x="9629986" y="1036800"/>
            <a:ext cx="820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2=0.77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0F6A2-9B70-FFDA-4CB9-483369D59F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8591" y="5516400"/>
            <a:ext cx="11334817" cy="304800"/>
          </a:xfrm>
        </p:spPr>
        <p:txBody>
          <a:bodyPr/>
          <a:lstStyle/>
          <a:p>
            <a:r>
              <a:rPr lang="en-GB" dirty="0"/>
              <a:t>Source: BARB/Google Trends, Jan 2020 – Jun 2022, please note, an improvement to Google Trend’s data collection system was applied from 01/01/22</a:t>
            </a:r>
          </a:p>
          <a:p>
            <a:endParaRPr lang="en-GB" dirty="0"/>
          </a:p>
        </p:txBody>
      </p:sp>
      <p:pic>
        <p:nvPicPr>
          <p:cNvPr id="10" name="Picture 4" descr="May be an image of text that says &quot;JANE PLAN Prepared with you in mind&quot;">
            <a:extLst>
              <a:ext uri="{FF2B5EF4-FFF2-40B4-BE49-F238E27FC236}">
                <a16:creationId xmlns:a16="http://schemas.microsoft.com/office/drawing/2014/main" id="{96665DF3-8BD2-5C00-3FD4-7002D5232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020" y="49428"/>
            <a:ext cx="1138657" cy="113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B6FC4B-5CB1-A269-A26D-2C04078F5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59944"/>
            <a:ext cx="7203031" cy="102118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Immediate effect - TV drives search</a:t>
            </a:r>
          </a:p>
        </p:txBody>
      </p:sp>
    </p:spTree>
    <p:extLst>
      <p:ext uri="{BB962C8B-B14F-4D97-AF65-F5344CB8AC3E}">
        <p14:creationId xmlns:p14="http://schemas.microsoft.com/office/powerpoint/2010/main" val="347696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D664AFF-6AEC-D1F2-A79A-DF50F0245AA4}"/>
              </a:ext>
            </a:extLst>
          </p:cNvPr>
          <p:cNvGraphicFramePr/>
          <p:nvPr/>
        </p:nvGraphicFramePr>
        <p:xfrm>
          <a:off x="696000" y="1036800"/>
          <a:ext cx="1080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9D9C1C35-31BB-A512-DBAD-D753671B148D}"/>
              </a:ext>
            </a:extLst>
          </p:cNvPr>
          <p:cNvSpPr txBox="1">
            <a:spLocks/>
          </p:cNvSpPr>
          <p:nvPr/>
        </p:nvSpPr>
        <p:spPr>
          <a:xfrm>
            <a:off x="371475" y="359944"/>
            <a:ext cx="11341099" cy="1021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372D87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CB4588-5B24-4161-AD01-48AE1F4E98A5}"/>
              </a:ext>
            </a:extLst>
          </p:cNvPr>
          <p:cNvSpPr txBox="1"/>
          <p:nvPr/>
        </p:nvSpPr>
        <p:spPr>
          <a:xfrm>
            <a:off x="9629986" y="1036800"/>
            <a:ext cx="820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2=0.66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0F6A2-9B70-FFDA-4CB9-483369D59F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7" y="5516400"/>
            <a:ext cx="11334817" cy="304800"/>
          </a:xfrm>
        </p:spPr>
        <p:txBody>
          <a:bodyPr/>
          <a:lstStyle/>
          <a:p>
            <a:r>
              <a:rPr lang="en-GB" dirty="0"/>
              <a:t>Source: BARB/Google Trends, Jan 2020 – Jun 2022, please note, an improvement to Google Trend’s data collection system was applied from 01/01/22</a:t>
            </a:r>
          </a:p>
          <a:p>
            <a:endParaRPr lang="en-GB" dirty="0"/>
          </a:p>
        </p:txBody>
      </p:sp>
      <p:pic>
        <p:nvPicPr>
          <p:cNvPr id="13314" name="Picture 2" descr="Download and view the latest what3words logo guidelines | what3words">
            <a:extLst>
              <a:ext uri="{FF2B5EF4-FFF2-40B4-BE49-F238E27FC236}">
                <a16:creationId xmlns:a16="http://schemas.microsoft.com/office/drawing/2014/main" id="{EFF8FE55-54DB-5680-B2A8-351E8A04C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277" y="0"/>
            <a:ext cx="2446248" cy="102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8A17EB-B97B-E7FE-620C-62E3850FB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59944"/>
            <a:ext cx="7257623" cy="102118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Immediate effect - TV drives search</a:t>
            </a:r>
          </a:p>
        </p:txBody>
      </p:sp>
    </p:spTree>
    <p:extLst>
      <p:ext uri="{BB962C8B-B14F-4D97-AF65-F5344CB8AC3E}">
        <p14:creationId xmlns:p14="http://schemas.microsoft.com/office/powerpoint/2010/main" val="295420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E6C3A-268F-4C27-9C6F-49ACA94D6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TV delivers results quickly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D4C41C-5CED-49B8-B40A-D4EC39586C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accent4"/>
              </a:buClr>
            </a:pPr>
            <a:r>
              <a:rPr lang="en-GB" sz="1800" dirty="0"/>
              <a:t>An average 4-week TV campaign builds to a </a:t>
            </a:r>
            <a:r>
              <a:rPr lang="en-GB" sz="1800" b="1" dirty="0">
                <a:solidFill>
                  <a:schemeClr val="accent1"/>
                </a:solidFill>
              </a:rPr>
              <a:t>weekly sales uplift of c. 25%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—"/>
            </a:pPr>
            <a:endParaRPr lang="en-GB" sz="1800" dirty="0"/>
          </a:p>
          <a:p>
            <a:pPr>
              <a:lnSpc>
                <a:spcPct val="150000"/>
              </a:lnSpc>
              <a:buClr>
                <a:schemeClr val="accent4"/>
              </a:buClr>
            </a:pPr>
            <a:r>
              <a:rPr lang="en-GB" sz="1800" dirty="0"/>
              <a:t>The typical </a:t>
            </a:r>
            <a:r>
              <a:rPr lang="en-GB" sz="1800" b="1" dirty="0">
                <a:solidFill>
                  <a:schemeClr val="accent1"/>
                </a:solidFill>
              </a:rPr>
              <a:t>profit payback </a:t>
            </a:r>
            <a:r>
              <a:rPr lang="en-GB" sz="1800" dirty="0"/>
              <a:t>point is at c. </a:t>
            </a:r>
            <a:r>
              <a:rPr lang="en-GB" sz="1800" b="1" dirty="0">
                <a:solidFill>
                  <a:schemeClr val="accent1"/>
                </a:solidFill>
              </a:rPr>
              <a:t>4 months </a:t>
            </a:r>
          </a:p>
          <a:p>
            <a:endParaRPr lang="en-GB" sz="18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6EB0E-724A-476D-A3C6-C3A9F11431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4387" y="5589939"/>
            <a:ext cx="11622176" cy="461664"/>
          </a:xfrm>
        </p:spPr>
        <p:txBody>
          <a:bodyPr/>
          <a:lstStyle/>
          <a:p>
            <a:r>
              <a:rPr lang="en-GB" dirty="0"/>
              <a:t>Source: ‘Supercharge: TV for small businesses’, Data2Decisions/Work/Thinkbox. Data2Decisions database of smaller brands. All categories. Based on campaign spend of £1.25m.</a:t>
            </a:r>
          </a:p>
          <a:p>
            <a:endParaRPr lang="en-GB" dirty="0"/>
          </a:p>
        </p:txBody>
      </p:sp>
      <p:graphicFrame>
        <p:nvGraphicFramePr>
          <p:cNvPr id="11" name="Content Placeholder 5">
            <a:extLst>
              <a:ext uri="{FF2B5EF4-FFF2-40B4-BE49-F238E27FC236}">
                <a16:creationId xmlns:a16="http://schemas.microsoft.com/office/drawing/2014/main" id="{DE0BCEDF-C32C-4EF4-9E1E-2A425CA048DB}"/>
              </a:ext>
            </a:extLst>
          </p:cNvPr>
          <p:cNvGraphicFramePr>
            <a:graphicFrameLocks noGrp="1"/>
          </p:cNvGraphicFramePr>
          <p:nvPr>
            <p:ph sz="quarter" idx="15"/>
          </p:nvPr>
        </p:nvGraphicFramePr>
        <p:xfrm>
          <a:off x="6272213" y="360363"/>
          <a:ext cx="5594350" cy="5197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ontent Placeholder 5">
            <a:extLst>
              <a:ext uri="{FF2B5EF4-FFF2-40B4-BE49-F238E27FC236}">
                <a16:creationId xmlns:a16="http://schemas.microsoft.com/office/drawing/2014/main" id="{86AA8BDE-C1CB-4F83-A09B-11D66FAD5C6B}"/>
              </a:ext>
            </a:extLst>
          </p:cNvPr>
          <p:cNvGraphicFramePr>
            <a:graphicFrameLocks/>
          </p:cNvGraphicFramePr>
          <p:nvPr/>
        </p:nvGraphicFramePr>
        <p:xfrm>
          <a:off x="6411686" y="4944772"/>
          <a:ext cx="5465763" cy="725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0EE846D-68BE-49B1-850E-482B8E3F35B4}"/>
              </a:ext>
            </a:extLst>
          </p:cNvPr>
          <p:cNvSpPr txBox="1"/>
          <p:nvPr/>
        </p:nvSpPr>
        <p:spPr>
          <a:xfrm>
            <a:off x="6183087" y="5014341"/>
            <a:ext cx="1625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WEEK TV CAMPAIGN</a:t>
            </a:r>
          </a:p>
        </p:txBody>
      </p:sp>
    </p:spTree>
    <p:extLst>
      <p:ext uri="{BB962C8B-B14F-4D97-AF65-F5344CB8AC3E}">
        <p14:creationId xmlns:p14="http://schemas.microsoft.com/office/powerpoint/2010/main" val="272402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4050A2-F6DB-583F-E494-A97837C08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928" y="3431619"/>
            <a:ext cx="5138191" cy="1807572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6AC808C-1773-8B6D-DC27-12E81712E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TVs in decline, but not how you think…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6D23EA-DB60-6AB6-5A46-6E0FF5ADE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79" y="1113788"/>
            <a:ext cx="4351423" cy="33565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6FE65C-FFA5-2C6F-CF59-DB73B9A68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916" y="821212"/>
            <a:ext cx="4735870" cy="24034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39C975-03CF-5C11-1A90-3D8F89518A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5842" y="1210520"/>
            <a:ext cx="3522023" cy="29094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8BF91F-AB4D-D7E2-D7BE-1998AFDB1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579" y="4120017"/>
            <a:ext cx="4802960" cy="13930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F99D76-10EE-C9B8-516E-D4EDF1AFB3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2734" y="2134969"/>
            <a:ext cx="4921970" cy="687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5B250E-7FF9-BBEF-8F85-CBEEE4D66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270" y="3077332"/>
            <a:ext cx="5230658" cy="6897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C0FE52-3040-C6C8-B353-102512D6DA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4345" y="4578367"/>
            <a:ext cx="4552551" cy="12000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E3D234-68CD-8A51-D6A3-006F55D621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56790" y="931378"/>
            <a:ext cx="6413830" cy="90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4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1DA69-6FC1-1B37-2C6D-CC52EB592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TV has a significant long-term / sustained impact </a:t>
            </a:r>
            <a:br>
              <a:rPr lang="en-GB" sz="2800" dirty="0"/>
            </a:br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E8580-847C-86F8-83E3-D2FB3AEB7B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5474396"/>
            <a:ext cx="11334817" cy="304800"/>
          </a:xfrm>
        </p:spPr>
        <p:txBody>
          <a:bodyPr/>
          <a:lstStyle/>
          <a:p>
            <a:r>
              <a:rPr lang="en-GB" dirty="0"/>
              <a:t>Source: Media Mix Navigator, Sep. 2022, </a:t>
            </a:r>
            <a:r>
              <a:rPr lang="en-GB" dirty="0" err="1"/>
              <a:t>MediaCom</a:t>
            </a:r>
            <a:r>
              <a:rPr lang="en-GB" dirty="0"/>
              <a:t> / Wavemaker / Mindshare / Gain Theory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D6269E-AC9F-A7ED-1790-1DB730FB97AD}"/>
              </a:ext>
            </a:extLst>
          </p:cNvPr>
          <p:cNvSpPr txBox="1"/>
          <p:nvPr/>
        </p:nvSpPr>
        <p:spPr>
          <a:xfrm>
            <a:off x="371475" y="895697"/>
            <a:ext cx="6195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example for a typical media response from a 4-week campaign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A797D34-B6B7-BF55-02DD-D22C4A1989F4}"/>
              </a:ext>
            </a:extLst>
          </p:cNvPr>
          <p:cNvGraphicFramePr>
            <a:graphicFrameLocks noGrp="1"/>
          </p:cNvGraphicFramePr>
          <p:nvPr/>
        </p:nvGraphicFramePr>
        <p:xfrm>
          <a:off x="371475" y="1383603"/>
          <a:ext cx="10798174" cy="4090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29A9A3D-FD6C-3C2B-F287-3DF35042800A}"/>
              </a:ext>
            </a:extLst>
          </p:cNvPr>
          <p:cNvSpPr txBox="1"/>
          <p:nvPr/>
        </p:nvSpPr>
        <p:spPr>
          <a:xfrm>
            <a:off x="3469438" y="2016225"/>
            <a:ext cx="4873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45% of total impact          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55% of total impact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11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DE9AB5-4548-4EB9-8582-A88D4A069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TV delivers both short-term and sustained sales effects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79A415-E055-462E-8A6D-AC181F9EA4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5583873"/>
            <a:ext cx="11334817" cy="304800"/>
          </a:xfrm>
        </p:spPr>
        <p:txBody>
          <a:bodyPr/>
          <a:lstStyle/>
          <a:p>
            <a:r>
              <a:rPr lang="en-GB" dirty="0"/>
              <a:t>Source: ‘Supercharge: TV for small businesses’, Data2Decisions/Work/Thinkbox. Data2Decisions database of smaller brands. All categories.</a:t>
            </a:r>
          </a:p>
          <a:p>
            <a:endParaRPr lang="en-GB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43D693F-C65A-4F53-9439-E9044F6FA116}"/>
              </a:ext>
            </a:extLst>
          </p:cNvPr>
          <p:cNvGraphicFramePr>
            <a:graphicFrameLocks noGrp="1"/>
          </p:cNvGraphicFramePr>
          <p:nvPr>
            <p:ph sz="quarter" idx="4294967295"/>
          </p:nvPr>
        </p:nvGraphicFramePr>
        <p:xfrm>
          <a:off x="96836" y="969327"/>
          <a:ext cx="8094663" cy="4395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Arrow: Right 6">
            <a:extLst>
              <a:ext uri="{FF2B5EF4-FFF2-40B4-BE49-F238E27FC236}">
                <a16:creationId xmlns:a16="http://schemas.microsoft.com/office/drawing/2014/main" id="{F59C8491-405D-439B-8EDC-239D6B00E030}"/>
              </a:ext>
            </a:extLst>
          </p:cNvPr>
          <p:cNvSpPr/>
          <p:nvPr/>
        </p:nvSpPr>
        <p:spPr>
          <a:xfrm>
            <a:off x="2384842" y="5070317"/>
            <a:ext cx="4158343" cy="4041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Brand size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492456C-4F01-77F4-721F-BE6E62FE9B10}"/>
              </a:ext>
            </a:extLst>
          </p:cNvPr>
          <p:cNvSpPr txBox="1">
            <a:spLocks/>
          </p:cNvSpPr>
          <p:nvPr/>
        </p:nvSpPr>
        <p:spPr>
          <a:xfrm>
            <a:off x="9231085" y="2219579"/>
            <a:ext cx="2749713" cy="3145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rgbClr val="372D87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EB730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Clr>
                <a:srgbClr val="372D87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72D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immediate &amp; sustained effects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TV can be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72D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isolated &amp; measured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67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holding a cup&#10;&#10;Description automatically generated">
            <a:extLst>
              <a:ext uri="{FF2B5EF4-FFF2-40B4-BE49-F238E27FC236}">
                <a16:creationId xmlns:a16="http://schemas.microsoft.com/office/drawing/2014/main" id="{C5C9CBEB-46E8-49DD-E65C-3490BCBED09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6" r="16996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357C6A-D843-4F72-BF48-B3B10F201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59944"/>
            <a:ext cx="5334380" cy="102118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Many small advertisers see similar barriers to TV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150F1-EC0F-49D9-B8B0-0F809EB66A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911237"/>
            <a:ext cx="4594292" cy="3354501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My brand’s</a:t>
            </a:r>
            <a:r>
              <a:rPr lang="en-GB" dirty="0"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rPr>
              <a:t> not </a:t>
            </a:r>
            <a:r>
              <a:rPr lang="en-GB" b="1" dirty="0">
                <a:solidFill>
                  <a:schemeClr val="accent6">
                    <a:alpha val="20000"/>
                  </a:schemeClr>
                </a:solidFill>
              </a:rPr>
              <a:t>big</a:t>
            </a:r>
            <a:r>
              <a:rPr lang="en-GB" dirty="0">
                <a:solidFill>
                  <a:schemeClr val="bg2">
                    <a:alpha val="20000"/>
                  </a:schemeClr>
                </a:solidFill>
              </a:rPr>
              <a:t> </a:t>
            </a:r>
            <a:r>
              <a:rPr lang="en-GB" dirty="0"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rPr>
              <a:t>enough</a:t>
            </a:r>
          </a:p>
          <a:p>
            <a:pPr>
              <a:buClr>
                <a:schemeClr val="accent2"/>
              </a:buClr>
            </a:pPr>
            <a:endParaRPr lang="en-GB" dirty="0">
              <a:solidFill>
                <a:schemeClr val="tx1">
                  <a:lumMod val="75000"/>
                  <a:lumOff val="25000"/>
                  <a:alpha val="20000"/>
                </a:schemeClr>
              </a:solidFill>
            </a:endParaRPr>
          </a:p>
          <a:p>
            <a:pPr>
              <a:buClr>
                <a:schemeClr val="accent2"/>
              </a:buClr>
            </a:pP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TV</a:t>
            </a:r>
            <a:r>
              <a:rPr lang="en-GB" b="1" dirty="0">
                <a:solidFill>
                  <a:srgbClr val="4D4D4D">
                    <a:alpha val="20000"/>
                  </a:srgbClr>
                </a:solidFill>
              </a:rPr>
              <a:t> </a:t>
            </a:r>
            <a:r>
              <a:rPr lang="en-GB" b="1" dirty="0">
                <a:solidFill>
                  <a:schemeClr val="accent6">
                    <a:alpha val="20000"/>
                  </a:schemeClr>
                </a:solidFill>
              </a:rPr>
              <a:t>costs</a:t>
            </a: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 too much</a:t>
            </a:r>
          </a:p>
          <a:p>
            <a:pPr>
              <a:buClr>
                <a:schemeClr val="accent2"/>
              </a:buClr>
            </a:pPr>
            <a:endParaRPr lang="en-GB" dirty="0">
              <a:solidFill>
                <a:srgbClr val="4D4D4D">
                  <a:alpha val="20000"/>
                </a:srgbClr>
              </a:solidFill>
            </a:endParaRPr>
          </a:p>
          <a:p>
            <a:pPr>
              <a:buClr>
                <a:schemeClr val="accent2"/>
              </a:buClr>
            </a:pP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It’s not as </a:t>
            </a:r>
            <a:r>
              <a:rPr lang="en-GB" b="1" dirty="0">
                <a:solidFill>
                  <a:schemeClr val="accent6">
                    <a:alpha val="20000"/>
                  </a:schemeClr>
                </a:solidFill>
              </a:rPr>
              <a:t>accountable</a:t>
            </a:r>
            <a:r>
              <a:rPr lang="en-GB" b="1" dirty="0">
                <a:solidFill>
                  <a:schemeClr val="accent2">
                    <a:alpha val="20000"/>
                  </a:schemeClr>
                </a:solidFill>
              </a:rPr>
              <a:t> </a:t>
            </a: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as digital</a:t>
            </a:r>
          </a:p>
          <a:p>
            <a:pPr>
              <a:buClr>
                <a:schemeClr val="accent2"/>
              </a:buClr>
            </a:pPr>
            <a:endParaRPr lang="en-GB" dirty="0">
              <a:solidFill>
                <a:srgbClr val="4D4D4D"/>
              </a:solidFill>
            </a:endParaRPr>
          </a:p>
          <a:p>
            <a:pPr lvl="0">
              <a:buClr>
                <a:srgbClr val="EB7305"/>
              </a:buClr>
            </a:pPr>
            <a:r>
              <a:rPr lang="en-GB" dirty="0">
                <a:solidFill>
                  <a:srgbClr val="4D4D4D"/>
                </a:solidFill>
              </a:rPr>
              <a:t>There’s too much </a:t>
            </a:r>
            <a:r>
              <a:rPr lang="en-GB" b="1" dirty="0">
                <a:solidFill>
                  <a:schemeClr val="accent6"/>
                </a:solidFill>
              </a:rPr>
              <a:t>risk</a:t>
            </a:r>
          </a:p>
          <a:p>
            <a:pPr>
              <a:buClr>
                <a:schemeClr val="accent2"/>
              </a:buClr>
            </a:pPr>
            <a:endParaRPr lang="en-GB" dirty="0">
              <a:solidFill>
                <a:srgbClr val="4D4D4D"/>
              </a:solidFill>
            </a:endParaRPr>
          </a:p>
          <a:p>
            <a:pPr>
              <a:buClr>
                <a:schemeClr val="accent2"/>
              </a:buClr>
            </a:pP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It’s </a:t>
            </a:r>
            <a:r>
              <a:rPr lang="en-GB" b="1" dirty="0">
                <a:solidFill>
                  <a:schemeClr val="accent6">
                    <a:alpha val="20000"/>
                  </a:schemeClr>
                </a:solidFill>
              </a:rPr>
              <a:t>difficult</a:t>
            </a: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 to make a TV ad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—"/>
            </a:pPr>
            <a:endParaRPr lang="en-GB" dirty="0">
              <a:solidFill>
                <a:srgbClr val="4D4D4D"/>
              </a:solidFill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—"/>
            </a:pPr>
            <a:endParaRPr lang="en-GB" b="1" dirty="0">
              <a:solidFill>
                <a:schemeClr val="accent6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F3E69CA-BEC9-21FB-B65A-4AE6ECD54B55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Warburtons, ‘</a:t>
            </a:r>
            <a:r>
              <a:rPr lang="en-GB" dirty="0">
                <a:solidFill>
                  <a:prstClr val="white"/>
                </a:solidFill>
                <a:latin typeface="Arial"/>
              </a:rPr>
              <a:t>Mad about Bread’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20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with glasses and flowers on his face&#10;&#10;Description automatically generated">
            <a:extLst>
              <a:ext uri="{FF2B5EF4-FFF2-40B4-BE49-F238E27FC236}">
                <a16:creationId xmlns:a16="http://schemas.microsoft.com/office/drawing/2014/main" id="{B398D3F6-BA14-A048-ECD8-CBB1A40BB63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r="20764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27524F-B0BC-FBC1-62FB-E52A010CF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There’s too much risk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3B57B-A20D-7126-6D64-DFDE55EF37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678" y="2126271"/>
            <a:ext cx="4368867" cy="3651531"/>
          </a:xfrm>
        </p:spPr>
        <p:txBody>
          <a:bodyPr/>
          <a:lstStyle/>
          <a:p>
            <a:r>
              <a:rPr lang="en-GB" dirty="0"/>
              <a:t>TV and BVOD are the least risky channels </a:t>
            </a:r>
          </a:p>
          <a:p>
            <a:endParaRPr lang="en-GB" dirty="0"/>
          </a:p>
          <a:p>
            <a:r>
              <a:rPr lang="en-GB" dirty="0"/>
              <a:t>It punches above its weight for small brands</a:t>
            </a:r>
          </a:p>
          <a:p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AEE5E91-5898-FEF6-5E69-212C3F3F4F07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solidFill>
                  <a:prstClr val="white"/>
                </a:solidFill>
                <a:latin typeface="Arial"/>
              </a:rPr>
              <a:t>Air Wick, ‘Flowers’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12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row: Right 9">
            <a:extLst>
              <a:ext uri="{FF2B5EF4-FFF2-40B4-BE49-F238E27FC236}">
                <a16:creationId xmlns:a16="http://schemas.microsoft.com/office/drawing/2014/main" id="{7EA761E9-7C6C-0380-D2BB-60352F631768}"/>
              </a:ext>
            </a:extLst>
          </p:cNvPr>
          <p:cNvSpPr/>
          <p:nvPr/>
        </p:nvSpPr>
        <p:spPr>
          <a:xfrm>
            <a:off x="1900225" y="1518689"/>
            <a:ext cx="8815227" cy="461665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Increasing risk / reward of achieving return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D4FA14-9952-335F-3702-431E50956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TV and BVOD the least risky channels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75235CB-F8D7-63D9-D1F8-AC7D3C79ADEB}"/>
              </a:ext>
            </a:extLst>
          </p:cNvPr>
          <p:cNvGraphicFramePr/>
          <p:nvPr/>
        </p:nvGraphicFramePr>
        <p:xfrm>
          <a:off x="770021" y="1842790"/>
          <a:ext cx="10130749" cy="4102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8B8B673-B3C3-A3C4-D463-D7F3DABE4756}"/>
              </a:ext>
            </a:extLst>
          </p:cNvPr>
          <p:cNvSpPr txBox="1"/>
          <p:nvPr/>
        </p:nvSpPr>
        <p:spPr>
          <a:xfrm>
            <a:off x="10900770" y="3175084"/>
            <a:ext cx="76074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2B2C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0% = Median ROI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EE352F-A9A2-0CDA-B053-01DE6DC583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8806" y="5476874"/>
            <a:ext cx="11334817" cy="304800"/>
          </a:xfrm>
        </p:spPr>
        <p:txBody>
          <a:bodyPr/>
          <a:lstStyle/>
          <a:p>
            <a:r>
              <a:rPr lang="en-GB" dirty="0"/>
              <a:t>Source: Media Mix Navigator, Sept. 2022, EssenceMediacom  / Wavemaker / Mindshare / Gain Theory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413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92B8F67-3441-41BF-B840-586772CD7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TV punches above its weight in terms of sales versus spend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05FEDB-A61B-4E09-A57B-4884C7C993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7" y="5497810"/>
            <a:ext cx="11334817" cy="304800"/>
          </a:xfrm>
        </p:spPr>
        <p:txBody>
          <a:bodyPr/>
          <a:lstStyle/>
          <a:p>
            <a:r>
              <a:rPr lang="en-GB" dirty="0"/>
              <a:t>Source: ‘Supercharge: TV for small businesses’, Data2Decisions/Work/Thinkbox. Data2Decisions database of smaller brands. All categories.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CF3288E-81E0-4487-98D8-92F42C78553C}"/>
              </a:ext>
            </a:extLst>
          </p:cNvPr>
          <p:cNvGraphicFramePr>
            <a:graphicFrameLocks noGrp="1"/>
          </p:cNvGraphicFramePr>
          <p:nvPr>
            <p:ph sz="quarter" idx="4294967295"/>
          </p:nvPr>
        </p:nvGraphicFramePr>
        <p:xfrm>
          <a:off x="0" y="1472970"/>
          <a:ext cx="5562600" cy="365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A81B8A88-0D1F-4180-8530-B48CDD655D86}"/>
              </a:ext>
            </a:extLst>
          </p:cNvPr>
          <p:cNvGraphicFramePr>
            <a:graphicFrameLocks noGrp="1"/>
          </p:cNvGraphicFramePr>
          <p:nvPr>
            <p:ph sz="quarter" idx="4294967295"/>
          </p:nvPr>
        </p:nvGraphicFramePr>
        <p:xfrm>
          <a:off x="6629400" y="1472970"/>
          <a:ext cx="5562600" cy="365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F39A85C-E555-4C46-A843-48D4F6331E1C}"/>
              </a:ext>
            </a:extLst>
          </p:cNvPr>
          <p:cNvSpPr txBox="1"/>
          <p:nvPr/>
        </p:nvSpPr>
        <p:spPr>
          <a:xfrm>
            <a:off x="444727" y="1730825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Share of spend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E2BB8A-1487-4DA0-81D2-53929D65394D}"/>
              </a:ext>
            </a:extLst>
          </p:cNvPr>
          <p:cNvSpPr txBox="1"/>
          <p:nvPr/>
        </p:nvSpPr>
        <p:spPr>
          <a:xfrm>
            <a:off x="6172200" y="1730825"/>
            <a:ext cx="270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Share of advertising-generated sales</a:t>
            </a:r>
          </a:p>
        </p:txBody>
      </p:sp>
    </p:spTree>
    <p:extLst>
      <p:ext uri="{BB962C8B-B14F-4D97-AF65-F5344CB8AC3E}">
        <p14:creationId xmlns:p14="http://schemas.microsoft.com/office/powerpoint/2010/main" val="29601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holding a cup&#10;&#10;Description automatically generated">
            <a:extLst>
              <a:ext uri="{FF2B5EF4-FFF2-40B4-BE49-F238E27FC236}">
                <a16:creationId xmlns:a16="http://schemas.microsoft.com/office/drawing/2014/main" id="{77E777EE-BBA8-34DB-BAB8-46AC6D006B5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6" r="16996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357C6A-D843-4F72-BF48-B3B10F201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59944"/>
            <a:ext cx="5334380" cy="102118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Many small advertisers see similar barriers to TV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150F1-EC0F-49D9-B8B0-0F809EB66A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911237"/>
            <a:ext cx="4594292" cy="3354501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My brand’s</a:t>
            </a:r>
            <a:r>
              <a:rPr lang="en-GB" dirty="0"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rPr>
              <a:t> not </a:t>
            </a:r>
            <a:r>
              <a:rPr lang="en-GB" b="1" dirty="0">
                <a:solidFill>
                  <a:schemeClr val="accent6">
                    <a:alpha val="20000"/>
                  </a:schemeClr>
                </a:solidFill>
              </a:rPr>
              <a:t>big</a:t>
            </a:r>
            <a:r>
              <a:rPr lang="en-GB" dirty="0">
                <a:solidFill>
                  <a:schemeClr val="bg2">
                    <a:alpha val="20000"/>
                  </a:schemeClr>
                </a:solidFill>
              </a:rPr>
              <a:t> </a:t>
            </a:r>
            <a:r>
              <a:rPr lang="en-GB" dirty="0"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rPr>
              <a:t>enough</a:t>
            </a:r>
          </a:p>
          <a:p>
            <a:pPr>
              <a:buClr>
                <a:schemeClr val="accent2"/>
              </a:buClr>
            </a:pPr>
            <a:endParaRPr lang="en-GB" dirty="0">
              <a:solidFill>
                <a:schemeClr val="tx1">
                  <a:lumMod val="75000"/>
                  <a:lumOff val="25000"/>
                  <a:alpha val="20000"/>
                </a:schemeClr>
              </a:solidFill>
            </a:endParaRPr>
          </a:p>
          <a:p>
            <a:pPr>
              <a:buClr>
                <a:schemeClr val="accent2"/>
              </a:buClr>
            </a:pP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TV</a:t>
            </a:r>
            <a:r>
              <a:rPr lang="en-GB" b="1" dirty="0">
                <a:solidFill>
                  <a:srgbClr val="4D4D4D">
                    <a:alpha val="20000"/>
                  </a:srgbClr>
                </a:solidFill>
              </a:rPr>
              <a:t> </a:t>
            </a:r>
            <a:r>
              <a:rPr lang="en-GB" b="1" dirty="0">
                <a:solidFill>
                  <a:schemeClr val="accent6">
                    <a:alpha val="20000"/>
                  </a:schemeClr>
                </a:solidFill>
              </a:rPr>
              <a:t>costs</a:t>
            </a: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 too much</a:t>
            </a:r>
          </a:p>
          <a:p>
            <a:pPr>
              <a:buClr>
                <a:schemeClr val="accent2"/>
              </a:buClr>
            </a:pPr>
            <a:endParaRPr lang="en-GB" dirty="0">
              <a:solidFill>
                <a:srgbClr val="4D4D4D">
                  <a:alpha val="20000"/>
                </a:srgbClr>
              </a:solidFill>
            </a:endParaRPr>
          </a:p>
          <a:p>
            <a:pPr>
              <a:buClr>
                <a:schemeClr val="accent2"/>
              </a:buClr>
            </a:pP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It’s not as </a:t>
            </a:r>
            <a:r>
              <a:rPr lang="en-GB" b="1" dirty="0">
                <a:solidFill>
                  <a:schemeClr val="accent6">
                    <a:alpha val="20000"/>
                  </a:schemeClr>
                </a:solidFill>
              </a:rPr>
              <a:t>accountable</a:t>
            </a:r>
            <a:r>
              <a:rPr lang="en-GB" b="1" dirty="0">
                <a:solidFill>
                  <a:schemeClr val="accent2">
                    <a:alpha val="20000"/>
                  </a:schemeClr>
                </a:solidFill>
              </a:rPr>
              <a:t> </a:t>
            </a: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as digital</a:t>
            </a:r>
          </a:p>
          <a:p>
            <a:pPr>
              <a:buClr>
                <a:schemeClr val="accent2"/>
              </a:buClr>
            </a:pPr>
            <a:endParaRPr lang="en-GB" dirty="0">
              <a:solidFill>
                <a:srgbClr val="4D4D4D">
                  <a:alpha val="20000"/>
                </a:srgbClr>
              </a:solidFill>
            </a:endParaRPr>
          </a:p>
          <a:p>
            <a:pPr lvl="0">
              <a:buClr>
                <a:srgbClr val="EB7305"/>
              </a:buClr>
            </a:pPr>
            <a:r>
              <a:rPr lang="en-GB" dirty="0">
                <a:solidFill>
                  <a:srgbClr val="4D4D4D">
                    <a:alpha val="20000"/>
                  </a:srgbClr>
                </a:solidFill>
              </a:rPr>
              <a:t>There’s too much </a:t>
            </a:r>
            <a:r>
              <a:rPr lang="en-GB" b="1" dirty="0">
                <a:solidFill>
                  <a:schemeClr val="accent6">
                    <a:alpha val="20000"/>
                  </a:schemeClr>
                </a:solidFill>
              </a:rPr>
              <a:t>risk</a:t>
            </a:r>
          </a:p>
          <a:p>
            <a:pPr>
              <a:buClr>
                <a:schemeClr val="accent2"/>
              </a:buClr>
            </a:pPr>
            <a:endParaRPr lang="en-GB" dirty="0">
              <a:solidFill>
                <a:srgbClr val="4D4D4D"/>
              </a:solidFill>
            </a:endParaRPr>
          </a:p>
          <a:p>
            <a:pPr>
              <a:buClr>
                <a:schemeClr val="accent2"/>
              </a:buClr>
            </a:pPr>
            <a:r>
              <a:rPr lang="en-GB" dirty="0">
                <a:solidFill>
                  <a:srgbClr val="4D4D4D"/>
                </a:solidFill>
              </a:rPr>
              <a:t>It’s </a:t>
            </a:r>
            <a:r>
              <a:rPr lang="en-GB" b="1" dirty="0">
                <a:solidFill>
                  <a:schemeClr val="accent6"/>
                </a:solidFill>
              </a:rPr>
              <a:t>difficult</a:t>
            </a:r>
            <a:r>
              <a:rPr lang="en-GB" dirty="0">
                <a:solidFill>
                  <a:schemeClr val="accent6"/>
                </a:solidFill>
              </a:rPr>
              <a:t> </a:t>
            </a:r>
            <a:r>
              <a:rPr lang="en-GB" dirty="0">
                <a:solidFill>
                  <a:srgbClr val="4D4D4D"/>
                </a:solidFill>
              </a:rPr>
              <a:t>to make a TV ad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—"/>
            </a:pPr>
            <a:endParaRPr lang="en-GB" dirty="0">
              <a:solidFill>
                <a:srgbClr val="4D4D4D"/>
              </a:solidFill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—"/>
            </a:pPr>
            <a:endParaRPr lang="en-GB" b="1" dirty="0">
              <a:solidFill>
                <a:schemeClr val="accent6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EF07EF9-EB04-093B-9DAF-A4DE74E835EC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Warburtons, ‘</a:t>
            </a:r>
            <a:r>
              <a:rPr lang="en-GB" dirty="0">
                <a:solidFill>
                  <a:prstClr val="white"/>
                </a:solidFill>
                <a:latin typeface="Arial"/>
              </a:rPr>
              <a:t>Mad about Bread’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25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up of people under a straw umbrella&#10;&#10;Description automatically generated">
            <a:extLst>
              <a:ext uri="{FF2B5EF4-FFF2-40B4-BE49-F238E27FC236}">
                <a16:creationId xmlns:a16="http://schemas.microsoft.com/office/drawing/2014/main" id="{8D09B4CB-62E4-E3F9-1CA3-7AFC52B0DC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0" r="12130"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76000"/>
                </a:srgbClr>
              </a:gs>
              <a:gs pos="72000">
                <a:srgbClr val="00000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931" y="6069537"/>
            <a:ext cx="1618438" cy="681207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Creative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621219" y="1677164"/>
            <a:ext cx="3714140" cy="4529062"/>
          </a:xfrm>
        </p:spPr>
        <p:txBody>
          <a:bodyPr>
            <a:noAutofit/>
          </a:bodyPr>
          <a:lstStyle/>
          <a:p>
            <a:pPr>
              <a:buClr>
                <a:schemeClr val="accent2"/>
              </a:buClr>
            </a:pPr>
            <a:r>
              <a:rPr lang="en-GB" sz="2400" dirty="0"/>
              <a:t>Broadcasters can help with creative production</a:t>
            </a:r>
          </a:p>
          <a:p>
            <a:pPr>
              <a:buClr>
                <a:schemeClr val="accent2"/>
              </a:buClr>
            </a:pPr>
            <a:endParaRPr lang="en-GB" sz="2400" dirty="0"/>
          </a:p>
          <a:p>
            <a:pPr>
              <a:buClr>
                <a:schemeClr val="accent2"/>
              </a:buClr>
            </a:pPr>
            <a:r>
              <a:rPr lang="en-GB" sz="2400" dirty="0"/>
              <a:t>Production companies can make ads for as little as £3-5k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—"/>
            </a:pPr>
            <a:endParaRPr lang="en-GB" sz="2400" dirty="0"/>
          </a:p>
          <a:p>
            <a:pPr>
              <a:buClr>
                <a:schemeClr val="accent2"/>
              </a:buClr>
            </a:pPr>
            <a:r>
              <a:rPr lang="en-GB" sz="2400" dirty="0"/>
              <a:t>Great ideas don’t  cost the earth 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—"/>
            </a:pPr>
            <a:endParaRPr lang="en-GB" sz="2400" dirty="0"/>
          </a:p>
        </p:txBody>
      </p:sp>
      <p:sp>
        <p:nvSpPr>
          <p:cNvPr id="14" name="Freeform 7"/>
          <p:cNvSpPr>
            <a:spLocks/>
          </p:cNvSpPr>
          <p:nvPr/>
        </p:nvSpPr>
        <p:spPr bwMode="auto">
          <a:xfrm>
            <a:off x="479425" y="441943"/>
            <a:ext cx="3855934" cy="5463919"/>
          </a:xfrm>
          <a:custGeom>
            <a:avLst/>
            <a:gdLst>
              <a:gd name="T0" fmla="*/ 34 w 985"/>
              <a:gd name="T1" fmla="*/ 2 h 1087"/>
              <a:gd name="T2" fmla="*/ 34 w 985"/>
              <a:gd name="T3" fmla="*/ 0 h 1087"/>
              <a:gd name="T4" fmla="*/ 17 w 985"/>
              <a:gd name="T5" fmla="*/ 4 h 1087"/>
              <a:gd name="T6" fmla="*/ 5 w 985"/>
              <a:gd name="T7" fmla="*/ 15 h 1087"/>
              <a:gd name="T8" fmla="*/ 0 w 985"/>
              <a:gd name="T9" fmla="*/ 34 h 1087"/>
              <a:gd name="T10" fmla="*/ 0 w 985"/>
              <a:gd name="T11" fmla="*/ 1087 h 1087"/>
              <a:gd name="T12" fmla="*/ 951 w 985"/>
              <a:gd name="T13" fmla="*/ 1087 h 1087"/>
              <a:gd name="T14" fmla="*/ 968 w 985"/>
              <a:gd name="T15" fmla="*/ 1083 h 1087"/>
              <a:gd name="T16" fmla="*/ 980 w 985"/>
              <a:gd name="T17" fmla="*/ 1073 h 1087"/>
              <a:gd name="T18" fmla="*/ 985 w 985"/>
              <a:gd name="T19" fmla="*/ 1053 h 1087"/>
              <a:gd name="T20" fmla="*/ 985 w 985"/>
              <a:gd name="T21" fmla="*/ 34 h 1087"/>
              <a:gd name="T22" fmla="*/ 981 w 985"/>
              <a:gd name="T23" fmla="*/ 17 h 1087"/>
              <a:gd name="T24" fmla="*/ 970 w 985"/>
              <a:gd name="T25" fmla="*/ 6 h 1087"/>
              <a:gd name="T26" fmla="*/ 951 w 985"/>
              <a:gd name="T27" fmla="*/ 0 h 1087"/>
              <a:gd name="T28" fmla="*/ 34 w 985"/>
              <a:gd name="T29" fmla="*/ 0 h 1087"/>
              <a:gd name="T30" fmla="*/ 34 w 985"/>
              <a:gd name="T31" fmla="*/ 2 h 1087"/>
              <a:gd name="T32" fmla="*/ 34 w 985"/>
              <a:gd name="T33" fmla="*/ 4 h 1087"/>
              <a:gd name="T34" fmla="*/ 951 w 985"/>
              <a:gd name="T35" fmla="*/ 4 h 1087"/>
              <a:gd name="T36" fmla="*/ 968 w 985"/>
              <a:gd name="T37" fmla="*/ 9 h 1087"/>
              <a:gd name="T38" fmla="*/ 979 w 985"/>
              <a:gd name="T39" fmla="*/ 25 h 1087"/>
              <a:gd name="T40" fmla="*/ 981 w 985"/>
              <a:gd name="T41" fmla="*/ 31 h 1087"/>
              <a:gd name="T42" fmla="*/ 981 w 985"/>
              <a:gd name="T43" fmla="*/ 33 h 1087"/>
              <a:gd name="T44" fmla="*/ 981 w 985"/>
              <a:gd name="T45" fmla="*/ 34 h 1087"/>
              <a:gd name="T46" fmla="*/ 981 w 985"/>
              <a:gd name="T47" fmla="*/ 34 h 1087"/>
              <a:gd name="T48" fmla="*/ 981 w 985"/>
              <a:gd name="T49" fmla="*/ 1053 h 1087"/>
              <a:gd name="T50" fmla="*/ 976 w 985"/>
              <a:gd name="T51" fmla="*/ 1071 h 1087"/>
              <a:gd name="T52" fmla="*/ 960 w 985"/>
              <a:gd name="T53" fmla="*/ 1082 h 1087"/>
              <a:gd name="T54" fmla="*/ 954 w 985"/>
              <a:gd name="T55" fmla="*/ 1083 h 1087"/>
              <a:gd name="T56" fmla="*/ 952 w 985"/>
              <a:gd name="T57" fmla="*/ 1083 h 1087"/>
              <a:gd name="T58" fmla="*/ 951 w 985"/>
              <a:gd name="T59" fmla="*/ 1083 h 1087"/>
              <a:gd name="T60" fmla="*/ 951 w 985"/>
              <a:gd name="T61" fmla="*/ 1083 h 1087"/>
              <a:gd name="T62" fmla="*/ 4 w 985"/>
              <a:gd name="T63" fmla="*/ 1083 h 1087"/>
              <a:gd name="T64" fmla="*/ 4 w 985"/>
              <a:gd name="T65" fmla="*/ 34 h 1087"/>
              <a:gd name="T66" fmla="*/ 8 w 985"/>
              <a:gd name="T67" fmla="*/ 17 h 1087"/>
              <a:gd name="T68" fmla="*/ 24 w 985"/>
              <a:gd name="T69" fmla="*/ 6 h 1087"/>
              <a:gd name="T70" fmla="*/ 31 w 985"/>
              <a:gd name="T71" fmla="*/ 4 h 1087"/>
              <a:gd name="T72" fmla="*/ 33 w 985"/>
              <a:gd name="T73" fmla="*/ 4 h 1087"/>
              <a:gd name="T74" fmla="*/ 33 w 985"/>
              <a:gd name="T75" fmla="*/ 4 h 1087"/>
              <a:gd name="T76" fmla="*/ 34 w 985"/>
              <a:gd name="T77" fmla="*/ 4 h 1087"/>
              <a:gd name="T78" fmla="*/ 34 w 985"/>
              <a:gd name="T79" fmla="*/ 2 h 10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85" h="1087">
                <a:moveTo>
                  <a:pt x="34" y="2"/>
                </a:moveTo>
                <a:cubicBezTo>
                  <a:pt x="34" y="0"/>
                  <a:pt x="34" y="0"/>
                  <a:pt x="34" y="0"/>
                </a:cubicBezTo>
                <a:cubicBezTo>
                  <a:pt x="33" y="0"/>
                  <a:pt x="25" y="0"/>
                  <a:pt x="17" y="4"/>
                </a:cubicBezTo>
                <a:cubicBezTo>
                  <a:pt x="12" y="6"/>
                  <a:pt x="8" y="10"/>
                  <a:pt x="5" y="15"/>
                </a:cubicBezTo>
                <a:cubicBezTo>
                  <a:pt x="2" y="19"/>
                  <a:pt x="0" y="26"/>
                  <a:pt x="0" y="34"/>
                </a:cubicBezTo>
                <a:cubicBezTo>
                  <a:pt x="0" y="1087"/>
                  <a:pt x="0" y="1087"/>
                  <a:pt x="0" y="1087"/>
                </a:cubicBezTo>
                <a:cubicBezTo>
                  <a:pt x="951" y="1087"/>
                  <a:pt x="951" y="1087"/>
                  <a:pt x="951" y="1087"/>
                </a:cubicBezTo>
                <a:cubicBezTo>
                  <a:pt x="951" y="1087"/>
                  <a:pt x="959" y="1087"/>
                  <a:pt x="968" y="1083"/>
                </a:cubicBezTo>
                <a:cubicBezTo>
                  <a:pt x="972" y="1081"/>
                  <a:pt x="976" y="1078"/>
                  <a:pt x="980" y="1073"/>
                </a:cubicBezTo>
                <a:cubicBezTo>
                  <a:pt x="983" y="1068"/>
                  <a:pt x="985" y="1061"/>
                  <a:pt x="985" y="1053"/>
                </a:cubicBezTo>
                <a:cubicBezTo>
                  <a:pt x="985" y="34"/>
                  <a:pt x="985" y="34"/>
                  <a:pt x="985" y="34"/>
                </a:cubicBezTo>
                <a:cubicBezTo>
                  <a:pt x="985" y="34"/>
                  <a:pt x="985" y="26"/>
                  <a:pt x="981" y="17"/>
                </a:cubicBezTo>
                <a:cubicBezTo>
                  <a:pt x="979" y="13"/>
                  <a:pt x="975" y="9"/>
                  <a:pt x="970" y="6"/>
                </a:cubicBezTo>
                <a:cubicBezTo>
                  <a:pt x="966" y="2"/>
                  <a:pt x="959" y="0"/>
                  <a:pt x="951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4"/>
                  <a:pt x="34" y="4"/>
                  <a:pt x="34" y="4"/>
                </a:cubicBezTo>
                <a:cubicBezTo>
                  <a:pt x="951" y="4"/>
                  <a:pt x="951" y="4"/>
                  <a:pt x="951" y="4"/>
                </a:cubicBezTo>
                <a:cubicBezTo>
                  <a:pt x="959" y="4"/>
                  <a:pt x="964" y="6"/>
                  <a:pt x="968" y="9"/>
                </a:cubicBezTo>
                <a:cubicBezTo>
                  <a:pt x="974" y="13"/>
                  <a:pt x="978" y="19"/>
                  <a:pt x="979" y="25"/>
                </a:cubicBezTo>
                <a:cubicBezTo>
                  <a:pt x="980" y="27"/>
                  <a:pt x="980" y="30"/>
                  <a:pt x="981" y="31"/>
                </a:cubicBezTo>
                <a:cubicBezTo>
                  <a:pt x="981" y="32"/>
                  <a:pt x="981" y="33"/>
                  <a:pt x="981" y="33"/>
                </a:cubicBezTo>
                <a:cubicBezTo>
                  <a:pt x="981" y="34"/>
                  <a:pt x="981" y="34"/>
                  <a:pt x="981" y="34"/>
                </a:cubicBezTo>
                <a:cubicBezTo>
                  <a:pt x="981" y="34"/>
                  <a:pt x="981" y="34"/>
                  <a:pt x="981" y="34"/>
                </a:cubicBezTo>
                <a:cubicBezTo>
                  <a:pt x="981" y="1053"/>
                  <a:pt x="981" y="1053"/>
                  <a:pt x="981" y="1053"/>
                </a:cubicBezTo>
                <a:cubicBezTo>
                  <a:pt x="981" y="1061"/>
                  <a:pt x="979" y="1066"/>
                  <a:pt x="976" y="1071"/>
                </a:cubicBezTo>
                <a:cubicBezTo>
                  <a:pt x="972" y="1077"/>
                  <a:pt x="966" y="1080"/>
                  <a:pt x="960" y="1082"/>
                </a:cubicBezTo>
                <a:cubicBezTo>
                  <a:pt x="958" y="1082"/>
                  <a:pt x="955" y="1083"/>
                  <a:pt x="954" y="1083"/>
                </a:cubicBezTo>
                <a:cubicBezTo>
                  <a:pt x="953" y="1083"/>
                  <a:pt x="952" y="1083"/>
                  <a:pt x="952" y="1083"/>
                </a:cubicBezTo>
                <a:cubicBezTo>
                  <a:pt x="951" y="1083"/>
                  <a:pt x="951" y="1083"/>
                  <a:pt x="951" y="1083"/>
                </a:cubicBezTo>
                <a:cubicBezTo>
                  <a:pt x="951" y="1083"/>
                  <a:pt x="951" y="1083"/>
                  <a:pt x="951" y="1083"/>
                </a:cubicBezTo>
                <a:cubicBezTo>
                  <a:pt x="4" y="1083"/>
                  <a:pt x="4" y="1083"/>
                  <a:pt x="4" y="1083"/>
                </a:cubicBezTo>
                <a:cubicBezTo>
                  <a:pt x="4" y="34"/>
                  <a:pt x="4" y="34"/>
                  <a:pt x="4" y="34"/>
                </a:cubicBezTo>
                <a:cubicBezTo>
                  <a:pt x="4" y="26"/>
                  <a:pt x="5" y="21"/>
                  <a:pt x="8" y="17"/>
                </a:cubicBezTo>
                <a:cubicBezTo>
                  <a:pt x="12" y="11"/>
                  <a:pt x="19" y="7"/>
                  <a:pt x="24" y="6"/>
                </a:cubicBezTo>
                <a:cubicBezTo>
                  <a:pt x="27" y="5"/>
                  <a:pt x="29" y="5"/>
                  <a:pt x="31" y="4"/>
                </a:cubicBezTo>
                <a:cubicBezTo>
                  <a:pt x="32" y="4"/>
                  <a:pt x="32" y="4"/>
                  <a:pt x="33" y="4"/>
                </a:cubicBezTo>
                <a:cubicBezTo>
                  <a:pt x="33" y="4"/>
                  <a:pt x="33" y="4"/>
                  <a:pt x="33" y="4"/>
                </a:cubicBezTo>
                <a:cubicBezTo>
                  <a:pt x="34" y="4"/>
                  <a:pt x="34" y="4"/>
                  <a:pt x="34" y="4"/>
                </a:cubicBezTo>
                <a:lnTo>
                  <a:pt x="34" y="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A9F04E-73D3-CAC7-DBDF-EBFFD45BCEF6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Visit Egypt, ‘Beyond Expectations’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084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50D6E-C2C2-516F-89E4-F9D8FC3FA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Creativity is the biggest ROI multiplier within our control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E1578-B1B4-875D-3EBF-044B6CAE87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7175" y="5530121"/>
            <a:ext cx="11334817" cy="304800"/>
          </a:xfrm>
        </p:spPr>
        <p:txBody>
          <a:bodyPr/>
          <a:lstStyle/>
          <a:p>
            <a:r>
              <a:rPr lang="en-GB" dirty="0"/>
              <a:t>Source: The Drivers of Profitability, 2023, Paul Dyson - accelero, ROI multiplier = area of the circle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45BC7BA-CA50-188B-8730-B5A24DB55472}"/>
              </a:ext>
            </a:extLst>
          </p:cNvPr>
          <p:cNvSpPr/>
          <p:nvPr/>
        </p:nvSpPr>
        <p:spPr>
          <a:xfrm>
            <a:off x="9070696" y="1943568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372D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372D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E2799F-14B2-8572-AD55-3D6768602236}"/>
              </a:ext>
            </a:extLst>
          </p:cNvPr>
          <p:cNvSpPr txBox="1"/>
          <p:nvPr/>
        </p:nvSpPr>
        <p:spPr>
          <a:xfrm>
            <a:off x="9525204" y="4467960"/>
            <a:ext cx="1250985" cy="33855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Brand size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E9C276-0904-5E36-78B8-93AF44E22176}"/>
              </a:ext>
            </a:extLst>
          </p:cNvPr>
          <p:cNvSpPr/>
          <p:nvPr/>
        </p:nvSpPr>
        <p:spPr>
          <a:xfrm>
            <a:off x="7274558" y="2429568"/>
            <a:ext cx="1674000" cy="1674000"/>
          </a:xfrm>
          <a:prstGeom prst="ellipse">
            <a:avLst/>
          </a:prstGeom>
          <a:solidFill>
            <a:schemeClr val="accent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12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F86AD9-D1CB-24B3-C35E-667D1E38ADE4}"/>
              </a:ext>
            </a:extLst>
          </p:cNvPr>
          <p:cNvSpPr txBox="1"/>
          <p:nvPr/>
        </p:nvSpPr>
        <p:spPr>
          <a:xfrm>
            <a:off x="7349345" y="4472335"/>
            <a:ext cx="1516762" cy="3077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Creative quality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387A7F-ADB2-A2D6-FBB8-C893CFA2FB5D}"/>
              </a:ext>
            </a:extLst>
          </p:cNvPr>
          <p:cNvSpPr/>
          <p:nvPr/>
        </p:nvSpPr>
        <p:spPr>
          <a:xfrm>
            <a:off x="6087709" y="3023568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372D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372D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372D8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67ACD9-A9DB-D124-4393-DC5C252E52C2}"/>
              </a:ext>
            </a:extLst>
          </p:cNvPr>
          <p:cNvSpPr txBox="1"/>
          <p:nvPr/>
        </p:nvSpPr>
        <p:spPr>
          <a:xfrm>
            <a:off x="6002217" y="4360238"/>
            <a:ext cx="1250984" cy="55399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Budget setting across geographies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A5EA811-DCA0-3727-DA09-39A3C62D170E}"/>
              </a:ext>
            </a:extLst>
          </p:cNvPr>
          <p:cNvSpPr/>
          <p:nvPr/>
        </p:nvSpPr>
        <p:spPr>
          <a:xfrm>
            <a:off x="5119473" y="3268368"/>
            <a:ext cx="835200" cy="835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372D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372D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372D8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FC698E-E5E7-C22B-6F6B-8F9A8C9EF7DF}"/>
              </a:ext>
            </a:extLst>
          </p:cNvPr>
          <p:cNvSpPr txBox="1"/>
          <p:nvPr/>
        </p:nvSpPr>
        <p:spPr>
          <a:xfrm>
            <a:off x="4986199" y="4360238"/>
            <a:ext cx="1101748" cy="55399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Budget setting across portfolios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54097C9-829B-1925-ACCB-31D2735817E6}"/>
              </a:ext>
            </a:extLst>
          </p:cNvPr>
          <p:cNvSpPr/>
          <p:nvPr/>
        </p:nvSpPr>
        <p:spPr>
          <a:xfrm>
            <a:off x="4217377" y="3340368"/>
            <a:ext cx="763200" cy="763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372D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372D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2.5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372D8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99F3FF-8E5A-F5E2-C74A-0837C32DAAFB}"/>
              </a:ext>
            </a:extLst>
          </p:cNvPr>
          <p:cNvSpPr txBox="1"/>
          <p:nvPr/>
        </p:nvSpPr>
        <p:spPr>
          <a:xfrm>
            <a:off x="4193329" y="4437182"/>
            <a:ext cx="811296" cy="4001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Multi-media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2DFAABC-9F7B-06D1-23D0-0C2935E82A48}"/>
              </a:ext>
            </a:extLst>
          </p:cNvPr>
          <p:cNvSpPr/>
          <p:nvPr/>
        </p:nvSpPr>
        <p:spPr>
          <a:xfrm>
            <a:off x="1958207" y="3491568"/>
            <a:ext cx="612000" cy="61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372D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 1.6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372D8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D111C2-A0E7-AF21-DE33-AE2E66AFFA17}"/>
              </a:ext>
            </a:extLst>
          </p:cNvPr>
          <p:cNvSpPr txBox="1"/>
          <p:nvPr/>
        </p:nvSpPr>
        <p:spPr>
          <a:xfrm>
            <a:off x="1858559" y="4383322"/>
            <a:ext cx="811296" cy="50783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Cost / Product seasonality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062120-0A69-4DDE-496B-CA8D94AF0919}"/>
              </a:ext>
            </a:extLst>
          </p:cNvPr>
          <p:cNvSpPr txBox="1"/>
          <p:nvPr/>
        </p:nvSpPr>
        <p:spPr>
          <a:xfrm>
            <a:off x="400831" y="1093971"/>
            <a:ext cx="6512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multipliers of advertising profitability - (2023)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842F010-A750-B5DB-BAE0-1341D45B06E2}"/>
              </a:ext>
            </a:extLst>
          </p:cNvPr>
          <p:cNvSpPr/>
          <p:nvPr/>
        </p:nvSpPr>
        <p:spPr>
          <a:xfrm>
            <a:off x="3418296" y="3419568"/>
            <a:ext cx="684000" cy="68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372D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 2.0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372D8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17BB7F-4D57-8161-9EB5-8EF8A615EDD3}"/>
              </a:ext>
            </a:extLst>
          </p:cNvPr>
          <p:cNvSpPr txBox="1"/>
          <p:nvPr/>
        </p:nvSpPr>
        <p:spPr>
          <a:xfrm>
            <a:off x="3266531" y="4437182"/>
            <a:ext cx="987531" cy="4001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Brand : Performance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285CCCC-6F73-FF11-3F83-1C2C4179B9ED}"/>
              </a:ext>
            </a:extLst>
          </p:cNvPr>
          <p:cNvSpPr/>
          <p:nvPr/>
        </p:nvSpPr>
        <p:spPr>
          <a:xfrm>
            <a:off x="1322462" y="3574368"/>
            <a:ext cx="529200" cy="529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372D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 1.2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372D8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225E26-0B34-D5FE-0481-2A59813850BB}"/>
              </a:ext>
            </a:extLst>
          </p:cNvPr>
          <p:cNvSpPr txBox="1"/>
          <p:nvPr/>
        </p:nvSpPr>
        <p:spPr>
          <a:xfrm>
            <a:off x="1093297" y="4452571"/>
            <a:ext cx="987531" cy="36933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Laydown / Phasing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8F84F36-81FB-2601-205A-CFBF40B4B6FA}"/>
              </a:ext>
            </a:extLst>
          </p:cNvPr>
          <p:cNvSpPr/>
          <p:nvPr/>
        </p:nvSpPr>
        <p:spPr>
          <a:xfrm>
            <a:off x="656270" y="3595968"/>
            <a:ext cx="507600" cy="5076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372D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372D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1.1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372D8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818B0F-CF3D-052A-FFDE-EAA3A18CF1E9}"/>
              </a:ext>
            </a:extLst>
          </p:cNvPr>
          <p:cNvSpPr txBox="1"/>
          <p:nvPr/>
        </p:nvSpPr>
        <p:spPr>
          <a:xfrm>
            <a:off x="560783" y="4452571"/>
            <a:ext cx="698574" cy="3693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Target audience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594038B-BD6B-588B-8580-7FAE00455504}"/>
              </a:ext>
            </a:extLst>
          </p:cNvPr>
          <p:cNvSpPr/>
          <p:nvPr/>
        </p:nvSpPr>
        <p:spPr>
          <a:xfrm>
            <a:off x="2670922" y="3473568"/>
            <a:ext cx="630000" cy="63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372D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 1.7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372D8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A105CBA-C6C2-68E7-5855-F4333666A60C}"/>
              </a:ext>
            </a:extLst>
          </p:cNvPr>
          <p:cNvSpPr txBox="1"/>
          <p:nvPr/>
        </p:nvSpPr>
        <p:spPr>
          <a:xfrm>
            <a:off x="2598567" y="4314072"/>
            <a:ext cx="774710" cy="64633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Budget setting across variants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14AEAD-AE98-5F69-B5C0-53682045BCE6}"/>
              </a:ext>
            </a:extLst>
          </p:cNvPr>
          <p:cNvSpPr txBox="1"/>
          <p:nvPr/>
        </p:nvSpPr>
        <p:spPr>
          <a:xfrm>
            <a:off x="400831" y="1096014"/>
            <a:ext cx="6512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multipliers of advertising profitability - (2023)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1467A3-10C1-D247-3736-F3E3605A8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73" y="5045771"/>
            <a:ext cx="1905266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0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C6A978-778F-8B9B-B278-D2996D6CD4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9FAFC8">
                  <a:alpha val="0"/>
                  <a:lumMod val="0"/>
                </a:srgbClr>
              </a:gs>
              <a:gs pos="100000">
                <a:schemeClr val="tx1">
                  <a:alpha val="59000"/>
                </a:schemeClr>
              </a:gs>
            </a:gsLst>
            <a:lin ang="6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716D0C-A4EA-38F9-BCA1-78A92AF8D1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" t="9239" b="10292"/>
          <a:stretch/>
        </p:blipFill>
        <p:spPr>
          <a:xfrm flipH="1">
            <a:off x="-228605" y="1"/>
            <a:ext cx="12420603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609BAF3-0744-EC0B-D9F1-33BE7D66FE1E}"/>
              </a:ext>
            </a:extLst>
          </p:cNvPr>
          <p:cNvSpPr/>
          <p:nvPr/>
        </p:nvSpPr>
        <p:spPr>
          <a:xfrm>
            <a:off x="-228605" y="0"/>
            <a:ext cx="12420605" cy="6857999"/>
          </a:xfrm>
          <a:prstGeom prst="rect">
            <a:avLst/>
          </a:prstGeom>
          <a:gradFill flip="none" rotWithShape="1">
            <a:gsLst>
              <a:gs pos="25000">
                <a:srgbClr val="9FAFC8">
                  <a:alpha val="0"/>
                  <a:lumMod val="0"/>
                </a:srgbClr>
              </a:gs>
              <a:gs pos="100000">
                <a:schemeClr val="tx1">
                  <a:alpha val="59000"/>
                </a:schemeClr>
              </a:gs>
            </a:gsLst>
            <a:lin ang="6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4DF17C-C9D9-075C-E016-BE9EC42080DF}"/>
              </a:ext>
            </a:extLst>
          </p:cNvPr>
          <p:cNvSpPr txBox="1"/>
          <p:nvPr/>
        </p:nvSpPr>
        <p:spPr>
          <a:xfrm>
            <a:off x="166394" y="842327"/>
            <a:ext cx="7565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Cracking Creativity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63B28EE-B332-5939-D85A-7A6BAD119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67" y="6037573"/>
            <a:ext cx="1379378" cy="49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04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8851B-D6A4-405C-BF03-95FDE4D34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we watch broadcaster TV – ABC1 Adults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BE4F6-25A2-464F-8E48-88F2855757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0000" y="5400000"/>
            <a:ext cx="11334817" cy="304800"/>
          </a:xfrm>
        </p:spPr>
        <p:txBody>
          <a:bodyPr/>
          <a:lstStyle/>
          <a:p>
            <a:r>
              <a:rPr lang="en-GB"/>
              <a:t>Source: 2022, Barb / Broadcaster stream data</a:t>
            </a:r>
          </a:p>
          <a:p>
            <a:endParaRPr lang="en-GB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54DA8F-AC57-4A16-ADF6-24764564B795}"/>
              </a:ext>
            </a:extLst>
          </p:cNvPr>
          <p:cNvGrpSpPr/>
          <p:nvPr/>
        </p:nvGrpSpPr>
        <p:grpSpPr>
          <a:xfrm>
            <a:off x="1968500" y="1283334"/>
            <a:ext cx="8781016" cy="3553807"/>
            <a:chOff x="714375" y="1028699"/>
            <a:chExt cx="8781016" cy="3553807"/>
          </a:xfrm>
        </p:grpSpPr>
        <p:graphicFrame>
          <p:nvGraphicFramePr>
            <p:cNvPr id="24" name="Chart 23">
              <a:extLst>
                <a:ext uri="{FF2B5EF4-FFF2-40B4-BE49-F238E27FC236}">
                  <a16:creationId xmlns:a16="http://schemas.microsoft.com/office/drawing/2014/main" id="{26C28FE3-1E95-46FA-96D9-CA4ACEC1A075}"/>
                </a:ext>
              </a:extLst>
            </p:cNvPr>
            <p:cNvGraphicFramePr/>
            <p:nvPr/>
          </p:nvGraphicFramePr>
          <p:xfrm>
            <a:off x="714375" y="1028701"/>
            <a:ext cx="4233309" cy="35220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26" name="Chart 25">
              <a:extLst>
                <a:ext uri="{FF2B5EF4-FFF2-40B4-BE49-F238E27FC236}">
                  <a16:creationId xmlns:a16="http://schemas.microsoft.com/office/drawing/2014/main" id="{3C89EA00-401F-46A5-B68C-2B136544E1FE}"/>
                </a:ext>
              </a:extLst>
            </p:cNvPr>
            <p:cNvGraphicFramePr/>
            <p:nvPr/>
          </p:nvGraphicFramePr>
          <p:xfrm>
            <a:off x="5038726" y="1028699"/>
            <a:ext cx="4456665" cy="35220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9EC1653-A99A-4CE8-9174-3810924690B0}"/>
                </a:ext>
              </a:extLst>
            </p:cNvPr>
            <p:cNvSpPr txBox="1"/>
            <p:nvPr/>
          </p:nvSpPr>
          <p:spPr>
            <a:xfrm>
              <a:off x="1450014" y="4243952"/>
              <a:ext cx="15948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>
                  <a:solidFill>
                    <a:srgbClr val="4D4D4D"/>
                  </a:solidFill>
                  <a:latin typeface="Arial"/>
                </a:rPr>
                <a:t>2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hrs 41 mins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873AF99-EC2A-4A0B-A7FC-1AD1F3BE64FB}"/>
                </a:ext>
              </a:extLst>
            </p:cNvPr>
            <p:cNvSpPr txBox="1"/>
            <p:nvPr/>
          </p:nvSpPr>
          <p:spPr>
            <a:xfrm>
              <a:off x="5789783" y="4243952"/>
              <a:ext cx="15948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>
                  <a:solidFill>
                    <a:srgbClr val="4D4D4D"/>
                  </a:solidFill>
                  <a:latin typeface="Arial"/>
                </a:rPr>
                <a:t>2 hrs 34 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mins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5ED99D4-CDE6-4C25-A898-381CB37D81F5}"/>
                </a:ext>
              </a:extLst>
            </p:cNvPr>
            <p:cNvSpPr txBox="1"/>
            <p:nvPr/>
          </p:nvSpPr>
          <p:spPr>
            <a:xfrm>
              <a:off x="1707929" y="2674548"/>
              <a:ext cx="9815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Inds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6207C1F-99D3-4F02-B0FA-B2B81ECDFB12}"/>
                </a:ext>
              </a:extLst>
            </p:cNvPr>
            <p:cNvSpPr txBox="1"/>
            <p:nvPr/>
          </p:nvSpPr>
          <p:spPr>
            <a:xfrm>
              <a:off x="6025691" y="2639692"/>
              <a:ext cx="1038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b="1">
                  <a:solidFill>
                    <a:srgbClr val="4D4D4D"/>
                  </a:solidFill>
                  <a:latin typeface="Arial"/>
                </a:rPr>
                <a:t>ABC1 Adults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28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CD0F936-DFCD-C379-F386-451A88007B90}"/>
              </a:ext>
            </a:extLst>
          </p:cNvPr>
          <p:cNvSpPr/>
          <p:nvPr/>
        </p:nvSpPr>
        <p:spPr>
          <a:xfrm>
            <a:off x="-4353" y="0"/>
            <a:ext cx="12196353" cy="6867979"/>
          </a:xfrm>
          <a:prstGeom prst="rect">
            <a:avLst/>
          </a:prstGeom>
          <a:solidFill>
            <a:srgbClr val="09090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5D81AD-6702-E569-F523-83835176F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CC7531-46B0-8C42-9119-01640085A2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 descr="Shape&#10;&#10;Description automatically generated with medium confidence">
            <a:extLst>
              <a:ext uri="{FF2B5EF4-FFF2-40B4-BE49-F238E27FC236}">
                <a16:creationId xmlns:a16="http://schemas.microsoft.com/office/drawing/2014/main" id="{CCED6E49-BCC5-FC6C-1019-A0EEDBDBF9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0388804" y="80929"/>
            <a:ext cx="1803196" cy="60106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34AEBDB-AABE-A512-A04A-3F7062A15F96}"/>
              </a:ext>
            </a:extLst>
          </p:cNvPr>
          <p:cNvCxnSpPr>
            <a:cxnSpLocks/>
          </p:cNvCxnSpPr>
          <p:nvPr/>
        </p:nvCxnSpPr>
        <p:spPr>
          <a:xfrm>
            <a:off x="476249" y="4340849"/>
            <a:ext cx="29603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C40CA1B-32CE-D4AB-19A2-506F577BFFB4}"/>
              </a:ext>
            </a:extLst>
          </p:cNvPr>
          <p:cNvCxnSpPr>
            <a:cxnSpLocks/>
          </p:cNvCxnSpPr>
          <p:nvPr/>
        </p:nvCxnSpPr>
        <p:spPr>
          <a:xfrm>
            <a:off x="476249" y="2867673"/>
            <a:ext cx="29603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3D665ED-AF54-62BF-ECF0-5E9C8BAA8525}"/>
              </a:ext>
            </a:extLst>
          </p:cNvPr>
          <p:cNvCxnSpPr>
            <a:cxnSpLocks/>
          </p:cNvCxnSpPr>
          <p:nvPr/>
        </p:nvCxnSpPr>
        <p:spPr>
          <a:xfrm>
            <a:off x="476249" y="3355909"/>
            <a:ext cx="29603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6165351-9EB6-BEE5-41DE-615000C4A8AE}"/>
              </a:ext>
            </a:extLst>
          </p:cNvPr>
          <p:cNvCxnSpPr>
            <a:cxnSpLocks/>
          </p:cNvCxnSpPr>
          <p:nvPr/>
        </p:nvCxnSpPr>
        <p:spPr>
          <a:xfrm>
            <a:off x="476249" y="3852613"/>
            <a:ext cx="29603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960F4767-B299-DC1F-F999-77A2832E20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5"/>
          <a:stretch/>
        </p:blipFill>
        <p:spPr>
          <a:xfrm flipH="1">
            <a:off x="4764986" y="604616"/>
            <a:ext cx="7427014" cy="62507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7BB5F1-F0F5-414F-AC47-A52CEF6F343D}"/>
              </a:ext>
            </a:extLst>
          </p:cNvPr>
          <p:cNvSpPr txBox="1"/>
          <p:nvPr/>
        </p:nvSpPr>
        <p:spPr>
          <a:xfrm>
            <a:off x="476249" y="3998794"/>
            <a:ext cx="312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Helvetica" panose="020B0604020202020204" pitchFamily="34" charset="0"/>
              </a:rPr>
              <a:t>EMOTIONAL APPEAL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5AB5CF-30C7-B749-B4F3-18AE178DBE54}"/>
              </a:ext>
            </a:extLst>
          </p:cNvPr>
          <p:cNvSpPr txBox="1"/>
          <p:nvPr/>
        </p:nvSpPr>
        <p:spPr>
          <a:xfrm>
            <a:off x="476249" y="2517151"/>
            <a:ext cx="312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Helvetica" panose="020B0604020202020204" pitchFamily="34" charset="0"/>
              </a:rPr>
              <a:t>LONG-TERM MEMORABILITY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5A1B17-5F1F-1BB3-9892-8A2A3229CB0F}"/>
              </a:ext>
            </a:extLst>
          </p:cNvPr>
          <p:cNvSpPr txBox="1"/>
          <p:nvPr/>
        </p:nvSpPr>
        <p:spPr>
          <a:xfrm>
            <a:off x="476249" y="3013854"/>
            <a:ext cx="312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Helvetica" panose="020B0604020202020204" pitchFamily="34" charset="0"/>
              </a:rPr>
              <a:t>PERSONAL RELEVANCE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B78C3A-4BB2-531C-9252-D7EA720CA43E}"/>
              </a:ext>
            </a:extLst>
          </p:cNvPr>
          <p:cNvSpPr txBox="1"/>
          <p:nvPr/>
        </p:nvSpPr>
        <p:spPr>
          <a:xfrm>
            <a:off x="476249" y="3502090"/>
            <a:ext cx="312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Helvetica" panose="020B0604020202020204" pitchFamily="34" charset="0"/>
              </a:rPr>
              <a:t>EMOTIONAL IMPACT</a:t>
            </a:r>
          </a:p>
        </p:txBody>
      </p:sp>
    </p:spTree>
    <p:extLst>
      <p:ext uri="{BB962C8B-B14F-4D97-AF65-F5344CB8AC3E}">
        <p14:creationId xmlns:p14="http://schemas.microsoft.com/office/powerpoint/2010/main" val="115034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dog standing in the sand&#10;&#10;Description automatically generated">
            <a:extLst>
              <a:ext uri="{FF2B5EF4-FFF2-40B4-BE49-F238E27FC236}">
                <a16:creationId xmlns:a16="http://schemas.microsoft.com/office/drawing/2014/main" id="{D0B37991-6FA1-00AD-01AE-CAE5B9C0C6A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5" t="-164" r="29543" b="164"/>
          <a:stretch/>
        </p:blipFill>
        <p:spPr>
          <a:xfrm>
            <a:off x="6007894" y="-9729"/>
            <a:ext cx="6184106" cy="5948364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C84D775-404E-787C-A01A-993371528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Five conclusions were seen </a:t>
            </a:r>
            <a:br>
              <a:rPr lang="en-US" dirty="0"/>
            </a:b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B3C4B7-5D19-26B2-C7EC-E57BC604B9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dirty="0"/>
              <a:t>Showcase, don’t shout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People are paramount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Utilise</a:t>
            </a:r>
            <a:r>
              <a:rPr lang="en-US" dirty="0"/>
              <a:t> your brand assets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Give audio a clear role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Impact is in the timing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886EF4-605E-F164-CBFE-82684E445D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6" y="5498820"/>
            <a:ext cx="4368867" cy="304800"/>
          </a:xfrm>
        </p:spPr>
        <p:txBody>
          <a:bodyPr/>
          <a:lstStyle/>
          <a:p>
            <a:r>
              <a:rPr lang="en-GB" sz="1000" dirty="0"/>
              <a:t>Source: Creative Drivers of Effectiveness, 2023, Neuro-Insight/Thinkbox</a:t>
            </a:r>
          </a:p>
          <a:p>
            <a:endParaRPr lang="en-GB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D5F0872-3166-3038-1970-C3CF222A0C24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solidFill>
                  <a:prstClr val="white"/>
                </a:solidFill>
                <a:latin typeface="Arial"/>
              </a:rPr>
              <a:t>Bakers Meaty Meals, ‘Digging’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55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unning up stairs&#10;&#10;Description automatically generated">
            <a:extLst>
              <a:ext uri="{FF2B5EF4-FFF2-40B4-BE49-F238E27FC236}">
                <a16:creationId xmlns:a16="http://schemas.microsoft.com/office/drawing/2014/main" id="{8F11CD75-EC6B-6192-1BA6-A072DBE0A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038" y="462220"/>
            <a:ext cx="3479328" cy="493507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ABA62AF-0650-D826-3436-5B61C9972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Good to Great: </a:t>
            </a:r>
            <a:br>
              <a:rPr lang="en-GB" dirty="0"/>
            </a:br>
            <a:r>
              <a:rPr lang="en-GB" dirty="0"/>
              <a:t>Improving the Odds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33AAB7-B4BC-F7E4-6838-4907DBBEEC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294" y="1723935"/>
            <a:ext cx="4279586" cy="40739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Report by Laurence Green, Director of Effectiveness, IPA</a:t>
            </a:r>
          </a:p>
          <a:p>
            <a:pPr>
              <a:lnSpc>
                <a:spcPct val="150000"/>
              </a:lnSpc>
            </a:pPr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7-point guide to creative development best practice</a:t>
            </a:r>
          </a:p>
          <a:p>
            <a:pPr>
              <a:lnSpc>
                <a:spcPct val="150000"/>
              </a:lnSpc>
            </a:pPr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Practical actions that can improve the odds of getting your creative right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02692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3E27B-201C-4E00-A313-B0237031D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6"/>
                </a:solidFill>
              </a:rPr>
              <a:t>Summary of perceived barriers to using TV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3FC26-C6F9-4A77-950D-B7C2B9385A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6" y="2241437"/>
            <a:ext cx="5254624" cy="33545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  <a:buClr>
                <a:schemeClr val="accent6"/>
              </a:buClr>
            </a:pPr>
            <a:r>
              <a:rPr lang="en-GB" dirty="0"/>
              <a:t>Any size brand can be successful on TV</a:t>
            </a:r>
          </a:p>
          <a:p>
            <a:pPr>
              <a:lnSpc>
                <a:spcPct val="150000"/>
              </a:lnSpc>
              <a:spcBef>
                <a:spcPts val="1800"/>
              </a:spcBef>
              <a:buClr>
                <a:schemeClr val="accent6"/>
              </a:buClr>
            </a:pPr>
            <a:r>
              <a:rPr lang="en-GB" dirty="0"/>
              <a:t>TV is more affordable than you might think</a:t>
            </a:r>
          </a:p>
          <a:p>
            <a:pPr>
              <a:lnSpc>
                <a:spcPct val="150000"/>
              </a:lnSpc>
              <a:spcBef>
                <a:spcPts val="1800"/>
              </a:spcBef>
              <a:buClr>
                <a:schemeClr val="accent6"/>
              </a:buClr>
            </a:pPr>
            <a:r>
              <a:rPr lang="en-GB" dirty="0"/>
              <a:t>TV drives immediate and sustained measurable effects </a:t>
            </a:r>
          </a:p>
          <a:p>
            <a:pPr>
              <a:lnSpc>
                <a:spcPct val="150000"/>
              </a:lnSpc>
              <a:spcBef>
                <a:spcPts val="1800"/>
              </a:spcBef>
              <a:buClr>
                <a:schemeClr val="accent6"/>
              </a:buClr>
            </a:pPr>
            <a:r>
              <a:rPr lang="en-GB" dirty="0"/>
              <a:t>BVOD and TV are the least risky media channels</a:t>
            </a:r>
          </a:p>
          <a:p>
            <a:pPr>
              <a:lnSpc>
                <a:spcPct val="150000"/>
              </a:lnSpc>
              <a:spcBef>
                <a:spcPts val="1800"/>
              </a:spcBef>
              <a:buClr>
                <a:schemeClr val="accent6"/>
              </a:buClr>
            </a:pPr>
            <a:r>
              <a:rPr lang="en-GB" dirty="0"/>
              <a:t>You can get help with your creative</a:t>
            </a:r>
          </a:p>
          <a:p>
            <a:pPr>
              <a:spcBef>
                <a:spcPts val="1800"/>
              </a:spcBef>
              <a:buClr>
                <a:schemeClr val="accent6"/>
              </a:buClr>
            </a:pPr>
            <a:endParaRPr lang="en-GB" dirty="0"/>
          </a:p>
          <a:p>
            <a:pPr>
              <a:spcBef>
                <a:spcPts val="1800"/>
              </a:spcBef>
              <a:buClr>
                <a:schemeClr val="accent6"/>
              </a:buClr>
            </a:pPr>
            <a:endParaRPr lang="en-GB" dirty="0"/>
          </a:p>
          <a:p>
            <a:pPr>
              <a:spcBef>
                <a:spcPts val="1800"/>
              </a:spcBef>
              <a:buClr>
                <a:schemeClr val="accent6"/>
              </a:buClr>
            </a:pPr>
            <a:endParaRPr lang="en-GB" dirty="0"/>
          </a:p>
          <a:p>
            <a:pPr>
              <a:spcBef>
                <a:spcPts val="1800"/>
              </a:spcBef>
              <a:buClr>
                <a:schemeClr val="accent6"/>
              </a:buClr>
            </a:pPr>
            <a:endParaRPr lang="en-GB" dirty="0"/>
          </a:p>
          <a:p>
            <a:pPr>
              <a:spcBef>
                <a:spcPts val="1800"/>
              </a:spcBef>
              <a:buClr>
                <a:schemeClr val="accent4"/>
              </a:buClr>
            </a:pPr>
            <a:endParaRPr lang="en-GB" dirty="0"/>
          </a:p>
          <a:p>
            <a:pPr marL="285750" indent="-285750">
              <a:spcBef>
                <a:spcPts val="1800"/>
              </a:spcBef>
              <a:buClr>
                <a:schemeClr val="accent4"/>
              </a:buClr>
              <a:buFont typeface="Arial" panose="020B0604020202020204" pitchFamily="34" charset="0"/>
              <a:buChar char="—"/>
            </a:pPr>
            <a:endParaRPr lang="en-GB" dirty="0"/>
          </a:p>
        </p:txBody>
      </p:sp>
      <p:pic>
        <p:nvPicPr>
          <p:cNvPr id="7" name="Picture Placeholder 6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4DFEFE50-F862-EE15-9EC5-BD1DB86BD10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r="20764"/>
          <a:stretch>
            <a:fillRect/>
          </a:stretch>
        </p:blipFill>
        <p:spPr/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30E3A7A-E0C7-9531-D31D-8CD43030E041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Greater Anglia, ‘Rabbit Hole’</a:t>
            </a:r>
          </a:p>
        </p:txBody>
      </p:sp>
    </p:spTree>
    <p:extLst>
      <p:ext uri="{BB962C8B-B14F-4D97-AF65-F5344CB8AC3E}">
        <p14:creationId xmlns:p14="http://schemas.microsoft.com/office/powerpoint/2010/main" val="38450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icture containing scene, way, road, highway&#10;&#10;Description automatically generated">
            <a:extLst>
              <a:ext uri="{FF2B5EF4-FFF2-40B4-BE49-F238E27FC236}">
                <a16:creationId xmlns:a16="http://schemas.microsoft.com/office/drawing/2014/main" id="{F127CB15-6FF6-4EB8-8525-E73EAF96CC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945EDB9-34A2-4D86-83C2-BAA5DA0BA604}"/>
              </a:ext>
            </a:extLst>
          </p:cNvPr>
          <p:cNvSpPr/>
          <p:nvPr/>
        </p:nvSpPr>
        <p:spPr>
          <a:xfrm flipH="1">
            <a:off x="4275" y="-9729"/>
            <a:ext cx="12192006" cy="6858000"/>
          </a:xfrm>
          <a:prstGeom prst="rect">
            <a:avLst/>
          </a:prstGeom>
          <a:gradFill flip="none" rotWithShape="1">
            <a:gsLst>
              <a:gs pos="42000">
                <a:schemeClr val="bg1">
                  <a:lumMod val="0"/>
                  <a:alpha val="0"/>
                </a:schemeClr>
              </a:gs>
              <a:gs pos="22000">
                <a:srgbClr val="000000">
                  <a:lumMod val="24000"/>
                  <a:alpha val="73000"/>
                </a:srgb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2193D0-D768-4E61-9EAE-56607FBA47DC}"/>
              </a:ext>
            </a:extLst>
          </p:cNvPr>
          <p:cNvSpPr/>
          <p:nvPr/>
        </p:nvSpPr>
        <p:spPr>
          <a:xfrm rot="10800000" flipH="1">
            <a:off x="4275" y="-19458"/>
            <a:ext cx="12192006" cy="6858000"/>
          </a:xfrm>
          <a:prstGeom prst="rect">
            <a:avLst/>
          </a:prstGeom>
          <a:gradFill flip="none" rotWithShape="1">
            <a:gsLst>
              <a:gs pos="42000">
                <a:schemeClr val="bg1">
                  <a:lumMod val="0"/>
                  <a:alpha val="0"/>
                </a:schemeClr>
              </a:gs>
              <a:gs pos="22000">
                <a:srgbClr val="000000">
                  <a:lumMod val="24000"/>
                  <a:alpha val="73000"/>
                </a:srgb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19DD921-9B23-4A78-A34A-8D42D394C8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114" y="528606"/>
            <a:ext cx="5298141" cy="2411176"/>
          </a:xfrm>
        </p:spPr>
        <p:txBody>
          <a:bodyPr/>
          <a:lstStyle/>
          <a:p>
            <a:r>
              <a:rPr lang="en-GB" dirty="0"/>
              <a:t>Part two: The TV playbook for online businesses</a:t>
            </a:r>
          </a:p>
        </p:txBody>
      </p:sp>
      <p:pic>
        <p:nvPicPr>
          <p:cNvPr id="9" name="Picture 2" descr="Thinkbox logo">
            <a:extLst>
              <a:ext uri="{FF2B5EF4-FFF2-40B4-BE49-F238E27FC236}">
                <a16:creationId xmlns:a16="http://schemas.microsoft.com/office/drawing/2014/main" id="{D8B8DDAD-2EB5-4B5E-BC38-746544A1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655" y="4595752"/>
            <a:ext cx="2823292" cy="226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gic numbers">
            <a:extLst>
              <a:ext uri="{FF2B5EF4-FFF2-40B4-BE49-F238E27FC236}">
                <a16:creationId xmlns:a16="http://schemas.microsoft.com/office/drawing/2014/main" id="{6B2CF5D6-45CA-4A47-94B4-2B1C1496C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415" y="5162725"/>
            <a:ext cx="1215355" cy="121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45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024CA51-9F19-4EBE-A3D9-B618230CF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96" y="250873"/>
            <a:ext cx="11723007" cy="1021181"/>
          </a:xfrm>
        </p:spPr>
        <p:txBody>
          <a:bodyPr>
            <a:normAutofit/>
          </a:bodyPr>
          <a:lstStyle/>
          <a:p>
            <a:r>
              <a:rPr lang="en-GB" sz="2400" dirty="0"/>
              <a:t>Increased ecommerce is arguably the biggest Covid behavioural shift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8DF5AE-4628-4298-A150-AA20C2AF7492}"/>
              </a:ext>
            </a:extLst>
          </p:cNvPr>
          <p:cNvGrpSpPr/>
          <p:nvPr/>
        </p:nvGrpSpPr>
        <p:grpSpPr>
          <a:xfrm>
            <a:off x="1046442" y="1218050"/>
            <a:ext cx="3388991" cy="3460729"/>
            <a:chOff x="4784640" y="812800"/>
            <a:chExt cx="6712489" cy="75874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78139BE-90A2-41C5-9BAF-35F1BF5B68E5}"/>
                </a:ext>
              </a:extLst>
            </p:cNvPr>
            <p:cNvGrpSpPr/>
            <p:nvPr/>
          </p:nvGrpSpPr>
          <p:grpSpPr>
            <a:xfrm>
              <a:off x="4784640" y="812800"/>
              <a:ext cx="6712489" cy="7587460"/>
              <a:chOff x="4785003" y="870534"/>
              <a:chExt cx="6971183" cy="752972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464B6EE-9CD6-4553-A8DA-70536070C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85297" y="1542260"/>
                <a:ext cx="6970889" cy="6858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08DCF65-E407-4243-B18E-40F52B939976}"/>
                  </a:ext>
                </a:extLst>
              </p:cNvPr>
              <p:cNvSpPr/>
              <p:nvPr/>
            </p:nvSpPr>
            <p:spPr>
              <a:xfrm>
                <a:off x="4785003" y="870534"/>
                <a:ext cx="6970889" cy="1021181"/>
              </a:xfrm>
              <a:prstGeom prst="rect">
                <a:avLst/>
              </a:prstGeom>
              <a:solidFill>
                <a:schemeClr val="bg1"/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D359CCB-C92D-42E9-89E3-381E4DA3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39995" y="1201398"/>
              <a:ext cx="1971675" cy="476250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22" name="AutoShape 2" descr="Jobs with GUARDIAN NEWS AND MEDIA | Guardian Jobs">
            <a:extLst>
              <a:ext uri="{FF2B5EF4-FFF2-40B4-BE49-F238E27FC236}">
                <a16:creationId xmlns:a16="http://schemas.microsoft.com/office/drawing/2014/main" id="{5587CC0B-8E8B-4387-812C-BA993AFF59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12362A-7BCA-421F-97CD-7DD04C3AA3ED}"/>
              </a:ext>
            </a:extLst>
          </p:cNvPr>
          <p:cNvGrpSpPr/>
          <p:nvPr/>
        </p:nvGrpSpPr>
        <p:grpSpPr>
          <a:xfrm>
            <a:off x="4151494" y="2018687"/>
            <a:ext cx="3804557" cy="3460728"/>
            <a:chOff x="2552700" y="309562"/>
            <a:chExt cx="7086600" cy="62388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0A7DBF3-8A0C-4A0E-BF4F-D9CF37A9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2700" y="309562"/>
              <a:ext cx="7086600" cy="62388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9185AF4-2F32-41FD-9F7C-8608F9869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2700" y="432384"/>
              <a:ext cx="3190875" cy="438150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D69FC2-D6E9-41ED-97BA-BF66B5581366}"/>
              </a:ext>
            </a:extLst>
          </p:cNvPr>
          <p:cNvGrpSpPr/>
          <p:nvPr/>
        </p:nvGrpSpPr>
        <p:grpSpPr>
          <a:xfrm>
            <a:off x="7657167" y="1378585"/>
            <a:ext cx="3614102" cy="3609764"/>
            <a:chOff x="8220082" y="1467183"/>
            <a:chExt cx="3614102" cy="36097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B150F6F-6A9B-4EB6-93EC-8BDA2D6A1E50}"/>
                </a:ext>
              </a:extLst>
            </p:cNvPr>
            <p:cNvGrpSpPr/>
            <p:nvPr/>
          </p:nvGrpSpPr>
          <p:grpSpPr>
            <a:xfrm>
              <a:off x="8220082" y="1467183"/>
              <a:ext cx="3614102" cy="3609764"/>
              <a:chOff x="8220082" y="1467183"/>
              <a:chExt cx="3614102" cy="360976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9CA3D66-1EA0-46A4-AAFD-2F767CDED6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20082" y="1946497"/>
                <a:ext cx="3614102" cy="313045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45477A5-7277-4258-8D72-7B9B63565810}"/>
                  </a:ext>
                </a:extLst>
              </p:cNvPr>
              <p:cNvSpPr/>
              <p:nvPr/>
            </p:nvSpPr>
            <p:spPr>
              <a:xfrm>
                <a:off x="8221260" y="1467183"/>
                <a:ext cx="3612923" cy="501219"/>
              </a:xfrm>
              <a:prstGeom prst="rect">
                <a:avLst/>
              </a:prstGeom>
              <a:solidFill>
                <a:schemeClr val="bg1"/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2052" name="Picture 4" descr="Jobs with GUARDIAN NEWS AND MEDIA | Guardian Jobs">
              <a:extLst>
                <a:ext uri="{FF2B5EF4-FFF2-40B4-BE49-F238E27FC236}">
                  <a16:creationId xmlns:a16="http://schemas.microsoft.com/office/drawing/2014/main" id="{163F4488-D84A-44A6-80D9-81D701EEB9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0612" y="1542698"/>
              <a:ext cx="923888" cy="461944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46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97396010-0893-1480-A2C2-A696C97A81F7}"/>
              </a:ext>
            </a:extLst>
          </p:cNvPr>
          <p:cNvGraphicFramePr>
            <a:graphicFrameLocks/>
          </p:cNvGraphicFramePr>
          <p:nvPr/>
        </p:nvGraphicFramePr>
        <p:xfrm>
          <a:off x="565689" y="1275299"/>
          <a:ext cx="11460452" cy="4184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6357FC2-6AAC-4DF1-9D05-077E745E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Online born businesses are the biggest investors in TV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D8D4F-F825-414F-83A9-BE6A1480C6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0000" y="5400000"/>
            <a:ext cx="11536986" cy="304800"/>
          </a:xfrm>
        </p:spPr>
        <p:txBody>
          <a:bodyPr/>
          <a:lstStyle/>
          <a:p>
            <a:r>
              <a:rPr lang="en-GB"/>
              <a:t>Source: Nielsen Ad Intel, 2022, Thinkbox-created category of online-born businesses (YoY category % change).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A3F121-03AF-40D7-8AED-83EADA962DE6}"/>
              </a:ext>
            </a:extLst>
          </p:cNvPr>
          <p:cNvSpPr txBox="1"/>
          <p:nvPr/>
        </p:nvSpPr>
        <p:spPr>
          <a:xfrm rot="16200000">
            <a:off x="-137044" y="2783743"/>
            <a:ext cx="1032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MILLIONS</a:t>
            </a:r>
          </a:p>
        </p:txBody>
      </p:sp>
    </p:spTree>
    <p:extLst>
      <p:ext uri="{BB962C8B-B14F-4D97-AF65-F5344CB8AC3E}">
        <p14:creationId xmlns:p14="http://schemas.microsoft.com/office/powerpoint/2010/main" val="75734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466AE-22B3-4A12-FC68-BB7F42B70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Online born businesses spend over last 5 years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CA1978-97EC-5072-A10A-F4205498BC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0000" y="5400000"/>
            <a:ext cx="11334817" cy="304800"/>
          </a:xfrm>
        </p:spPr>
        <p:txBody>
          <a:bodyPr/>
          <a:lstStyle/>
          <a:p>
            <a:r>
              <a:rPr lang="en-GB"/>
              <a:t>Source: Nielsen Ad Intel, 2018-2022, TV Spend, %’s show YoY Increase, Thinkbox-created category of online-born businesses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7200B17-3896-5ED5-D3AE-FEA340D03D6F}"/>
              </a:ext>
            </a:extLst>
          </p:cNvPr>
          <p:cNvGraphicFramePr/>
          <p:nvPr/>
        </p:nvGraphicFramePr>
        <p:xfrm>
          <a:off x="696000" y="1102744"/>
          <a:ext cx="1080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7616AFC2-0506-B5B0-47B5-003E26096C68}"/>
              </a:ext>
            </a:extLst>
          </p:cNvPr>
          <p:cNvGrpSpPr/>
          <p:nvPr/>
        </p:nvGrpSpPr>
        <p:grpSpPr>
          <a:xfrm>
            <a:off x="3773866" y="2129388"/>
            <a:ext cx="963967" cy="418316"/>
            <a:chOff x="4538132" y="2530449"/>
            <a:chExt cx="963967" cy="41831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80F6F9D-9052-3E30-D21B-066C2EDB801A}"/>
                </a:ext>
              </a:extLst>
            </p:cNvPr>
            <p:cNvSpPr txBox="1"/>
            <p:nvPr/>
          </p:nvSpPr>
          <p:spPr>
            <a:xfrm>
              <a:off x="4538132" y="2702544"/>
              <a:ext cx="6773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+£16m</a:t>
              </a:r>
            </a:p>
          </p:txBody>
        </p:sp>
        <p:sp>
          <p:nvSpPr>
            <p:cNvPr id="25" name="Arrow: Up 24">
              <a:extLst>
                <a:ext uri="{FF2B5EF4-FFF2-40B4-BE49-F238E27FC236}">
                  <a16:creationId xmlns:a16="http://schemas.microsoft.com/office/drawing/2014/main" id="{495064EB-B12B-F9CD-0F38-F3857D2FCA23}"/>
                </a:ext>
              </a:extLst>
            </p:cNvPr>
            <p:cNvSpPr/>
            <p:nvPr/>
          </p:nvSpPr>
          <p:spPr>
            <a:xfrm>
              <a:off x="5065024" y="2530449"/>
              <a:ext cx="437075" cy="344190"/>
            </a:xfrm>
            <a:prstGeom prst="upArrow">
              <a:avLst>
                <a:gd name="adj1" fmla="val 72751"/>
                <a:gd name="adj2" fmla="val 50000"/>
              </a:avLst>
            </a:prstGeom>
            <a:solidFill>
              <a:schemeClr val="accent5"/>
            </a:solidFill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2%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C7FA148-7E7C-2786-D8F8-D24E0AC5562E}"/>
              </a:ext>
            </a:extLst>
          </p:cNvPr>
          <p:cNvGrpSpPr/>
          <p:nvPr/>
        </p:nvGrpSpPr>
        <p:grpSpPr>
          <a:xfrm>
            <a:off x="5846351" y="2060439"/>
            <a:ext cx="895871" cy="418316"/>
            <a:chOff x="4538132" y="2530449"/>
            <a:chExt cx="895871" cy="41831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D19DB00-A436-56A7-0306-D363E91A5FAE}"/>
                </a:ext>
              </a:extLst>
            </p:cNvPr>
            <p:cNvSpPr txBox="1"/>
            <p:nvPr/>
          </p:nvSpPr>
          <p:spPr>
            <a:xfrm>
              <a:off x="4538132" y="2702544"/>
              <a:ext cx="6773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+£22m</a:t>
              </a:r>
            </a:p>
          </p:txBody>
        </p:sp>
        <p:sp>
          <p:nvSpPr>
            <p:cNvPr id="28" name="Arrow: Up 27">
              <a:extLst>
                <a:ext uri="{FF2B5EF4-FFF2-40B4-BE49-F238E27FC236}">
                  <a16:creationId xmlns:a16="http://schemas.microsoft.com/office/drawing/2014/main" id="{792B1210-A51C-9CDE-A42E-B5D90497228D}"/>
                </a:ext>
              </a:extLst>
            </p:cNvPr>
            <p:cNvSpPr/>
            <p:nvPr/>
          </p:nvSpPr>
          <p:spPr>
            <a:xfrm>
              <a:off x="4996928" y="2530449"/>
              <a:ext cx="437075" cy="344190"/>
            </a:xfrm>
            <a:prstGeom prst="upArrow">
              <a:avLst>
                <a:gd name="adj1" fmla="val 72751"/>
                <a:gd name="adj2" fmla="val 50000"/>
              </a:avLst>
            </a:prstGeom>
            <a:solidFill>
              <a:schemeClr val="accent5"/>
            </a:solidFill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3%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6E1EDB7-66F4-BC78-EE9D-9B5907EE85A1}"/>
              </a:ext>
            </a:extLst>
          </p:cNvPr>
          <p:cNvGrpSpPr/>
          <p:nvPr/>
        </p:nvGrpSpPr>
        <p:grpSpPr>
          <a:xfrm>
            <a:off x="7815351" y="1070734"/>
            <a:ext cx="991059" cy="418316"/>
            <a:chOff x="4511040" y="2530449"/>
            <a:chExt cx="991059" cy="41831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36AAB01-DB6B-2B22-2986-8FA68324DB8D}"/>
                </a:ext>
              </a:extLst>
            </p:cNvPr>
            <p:cNvSpPr txBox="1"/>
            <p:nvPr/>
          </p:nvSpPr>
          <p:spPr>
            <a:xfrm>
              <a:off x="4511040" y="2702544"/>
              <a:ext cx="6773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+£334m</a:t>
              </a:r>
            </a:p>
          </p:txBody>
        </p:sp>
        <p:sp>
          <p:nvSpPr>
            <p:cNvPr id="31" name="Arrow: Up 30">
              <a:extLst>
                <a:ext uri="{FF2B5EF4-FFF2-40B4-BE49-F238E27FC236}">
                  <a16:creationId xmlns:a16="http://schemas.microsoft.com/office/drawing/2014/main" id="{EE431D88-B851-A5B1-89E4-8D6BE74921F1}"/>
                </a:ext>
              </a:extLst>
            </p:cNvPr>
            <p:cNvSpPr/>
            <p:nvPr/>
          </p:nvSpPr>
          <p:spPr>
            <a:xfrm>
              <a:off x="5065024" y="2530449"/>
              <a:ext cx="437075" cy="344190"/>
            </a:xfrm>
            <a:prstGeom prst="upArrow">
              <a:avLst>
                <a:gd name="adj1" fmla="val 72751"/>
                <a:gd name="adj2" fmla="val 50000"/>
              </a:avLst>
            </a:prstGeom>
            <a:solidFill>
              <a:schemeClr val="accent5"/>
            </a:solidFill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42%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90B3571-7499-80F2-D483-030D91D96AF1}"/>
              </a:ext>
            </a:extLst>
          </p:cNvPr>
          <p:cNvGrpSpPr/>
          <p:nvPr/>
        </p:nvGrpSpPr>
        <p:grpSpPr>
          <a:xfrm>
            <a:off x="9892961" y="1281523"/>
            <a:ext cx="896237" cy="404770"/>
            <a:chOff x="4605862" y="2543995"/>
            <a:chExt cx="896237" cy="40477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E2996C2-4135-155E-8B18-0BFB0CBF5609}"/>
                </a:ext>
              </a:extLst>
            </p:cNvPr>
            <p:cNvSpPr txBox="1"/>
            <p:nvPr/>
          </p:nvSpPr>
          <p:spPr>
            <a:xfrm>
              <a:off x="4605862" y="2702544"/>
              <a:ext cx="6773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-£67m</a:t>
              </a:r>
            </a:p>
          </p:txBody>
        </p:sp>
        <p:sp>
          <p:nvSpPr>
            <p:cNvPr id="34" name="Arrow: Up 33">
              <a:extLst>
                <a:ext uri="{FF2B5EF4-FFF2-40B4-BE49-F238E27FC236}">
                  <a16:creationId xmlns:a16="http://schemas.microsoft.com/office/drawing/2014/main" id="{006AE429-D3AF-6814-558B-C821DD948AED}"/>
                </a:ext>
              </a:extLst>
            </p:cNvPr>
            <p:cNvSpPr/>
            <p:nvPr/>
          </p:nvSpPr>
          <p:spPr>
            <a:xfrm rot="10800000">
              <a:off x="5065024" y="2543995"/>
              <a:ext cx="437075" cy="344190"/>
            </a:xfrm>
            <a:prstGeom prst="upArrow">
              <a:avLst>
                <a:gd name="adj1" fmla="val 72751"/>
                <a:gd name="adj2" fmla="val 50000"/>
              </a:avLst>
            </a:prstGeom>
            <a:solidFill>
              <a:srgbClr val="C00000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EE433F5-5BA5-090C-E78C-B5801E9833FC}"/>
              </a:ext>
            </a:extLst>
          </p:cNvPr>
          <p:cNvSpPr txBox="1"/>
          <p:nvPr/>
        </p:nvSpPr>
        <p:spPr>
          <a:xfrm>
            <a:off x="10390293" y="1337652"/>
            <a:ext cx="4576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-6%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7ECBF7-5ACA-36DF-CAC1-C2AFE6242779}"/>
              </a:ext>
            </a:extLst>
          </p:cNvPr>
          <p:cNvSpPr txBox="1"/>
          <p:nvPr/>
        </p:nvSpPr>
        <p:spPr>
          <a:xfrm rot="16200000">
            <a:off x="17494" y="2739437"/>
            <a:ext cx="1032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MILLIONS</a:t>
            </a:r>
          </a:p>
        </p:txBody>
      </p:sp>
    </p:spTree>
    <p:extLst>
      <p:ext uri="{BB962C8B-B14F-4D97-AF65-F5344CB8AC3E}">
        <p14:creationId xmlns:p14="http://schemas.microsoft.com/office/powerpoint/2010/main" val="284406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A978A-DE55-6472-B6D3-4FD46C1C9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6"/>
                </a:solidFill>
              </a:rPr>
              <a:t>Research conducted by Magic Numbers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968E6-F0E6-1314-F0EC-9511357A79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6" y="2004163"/>
            <a:ext cx="4368867" cy="335450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dirty="0"/>
              <a:t>Comprehensive econometric analysis</a:t>
            </a:r>
          </a:p>
          <a:p>
            <a:pPr>
              <a:lnSpc>
                <a:spcPct val="150000"/>
              </a:lnSpc>
            </a:pPr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Ten online brands who had seen success through TV advertising</a:t>
            </a:r>
          </a:p>
          <a:p>
            <a:pPr>
              <a:lnSpc>
                <a:spcPct val="150000"/>
              </a:lnSpc>
            </a:pPr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Phase 1 – source of web visits</a:t>
            </a:r>
          </a:p>
          <a:p>
            <a:pPr>
              <a:lnSpc>
                <a:spcPct val="150000"/>
              </a:lnSpc>
            </a:pPr>
            <a:r>
              <a:rPr lang="en-GB" dirty="0"/>
              <a:t>Phase 2 – different online journeys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1AD2CC6-D28D-AB21-345C-9E2359F1877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3" t="-164" r="12925" b="164"/>
          <a:stretch/>
        </p:blipFill>
        <p:spPr>
          <a:xfrm>
            <a:off x="6007894" y="-9729"/>
            <a:ext cx="6184106" cy="5948364"/>
          </a:xfr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FC53B5A-AECB-871E-809B-BD2C210399EC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Compare The Market, ‘VR Fight’</a:t>
            </a:r>
          </a:p>
        </p:txBody>
      </p:sp>
    </p:spTree>
    <p:extLst>
      <p:ext uri="{BB962C8B-B14F-4D97-AF65-F5344CB8AC3E}">
        <p14:creationId xmlns:p14="http://schemas.microsoft.com/office/powerpoint/2010/main" val="87456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338E308-950C-C138-4A47-C0131A5D1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0363"/>
            <a:ext cx="11341100" cy="1020762"/>
          </a:xfrm>
        </p:spPr>
        <p:txBody>
          <a:bodyPr/>
          <a:lstStyle/>
          <a:p>
            <a:r>
              <a:rPr lang="en-GB" dirty="0"/>
              <a:t>Findings</a:t>
            </a:r>
          </a:p>
        </p:txBody>
      </p:sp>
      <p:pic>
        <p:nvPicPr>
          <p:cNvPr id="11" name="Picture Placeholder 22" descr="A picture containing text&#10;&#10;Description automatically generated">
            <a:extLst>
              <a:ext uri="{FF2B5EF4-FFF2-40B4-BE49-F238E27FC236}">
                <a16:creationId xmlns:a16="http://schemas.microsoft.com/office/drawing/2014/main" id="{7C04FA8F-A08B-F970-261F-DBE6FE53CB03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r="1338"/>
          <a:stretch>
            <a:fillRect/>
          </a:stretch>
        </p:blipFill>
        <p:spPr>
          <a:xfrm>
            <a:off x="479425" y="1428750"/>
            <a:ext cx="3644900" cy="2106613"/>
          </a:xfrm>
        </p:spPr>
      </p:pic>
      <p:pic>
        <p:nvPicPr>
          <p:cNvPr id="12" name="Picture Placeholder 16" descr="A person in a blue dress and a dog in a room with presents&#10;&#10;Description automatically generated with low confidence">
            <a:extLst>
              <a:ext uri="{FF2B5EF4-FFF2-40B4-BE49-F238E27FC236}">
                <a16:creationId xmlns:a16="http://schemas.microsoft.com/office/drawing/2014/main" id="{5173B45D-D350-002F-1774-9ED8EA7BE74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r="1338"/>
          <a:stretch>
            <a:fillRect/>
          </a:stretch>
        </p:blipFill>
        <p:spPr>
          <a:xfrm>
            <a:off x="4273550" y="1428750"/>
            <a:ext cx="3644900" cy="2106613"/>
          </a:xfrm>
        </p:spPr>
      </p:pic>
      <p:pic>
        <p:nvPicPr>
          <p:cNvPr id="13" name="Picture Placeholder 12" descr="Two people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05B07CFC-8845-C3FA-1ED0-7D19265B136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r="1338"/>
          <a:stretch>
            <a:fillRect/>
          </a:stretch>
        </p:blipFill>
        <p:spPr>
          <a:xfrm>
            <a:off x="8067675" y="1428750"/>
            <a:ext cx="3644900" cy="2106613"/>
          </a:xfr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3B5C837-3C9D-67B2-9117-5152B4DF12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825" y="3832225"/>
            <a:ext cx="3713163" cy="1443038"/>
          </a:xfrm>
        </p:spPr>
        <p:txBody>
          <a:bodyPr>
            <a:normAutofit/>
          </a:bodyPr>
          <a:lstStyle/>
          <a:p>
            <a:r>
              <a:rPr lang="en-GB" sz="2000" b="1" dirty="0"/>
              <a:t>3 signs it’s time for TV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3109A4E-DE4F-2628-8F4F-11E960E9B2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84650" y="3822700"/>
            <a:ext cx="3713163" cy="1443038"/>
          </a:xfrm>
        </p:spPr>
        <p:txBody>
          <a:bodyPr>
            <a:normAutofit/>
          </a:bodyPr>
          <a:lstStyle/>
          <a:p>
            <a:r>
              <a:rPr lang="en-GB" sz="2000" b="1" dirty="0"/>
              <a:t>The effects of TV on your business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DCA8085-9AC0-AFD7-ADD0-80771E3A68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91475" y="3822700"/>
            <a:ext cx="3713163" cy="1443038"/>
          </a:xfrm>
        </p:spPr>
        <p:txBody>
          <a:bodyPr>
            <a:normAutofit/>
          </a:bodyPr>
          <a:lstStyle/>
          <a:p>
            <a:r>
              <a:rPr lang="en-GB" sz="2000" b="1" dirty="0"/>
              <a:t>TV drives cost-effective search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1E82137-6ADE-26D3-8194-9A986C4020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7825" y="5365750"/>
            <a:ext cx="11334750" cy="304800"/>
          </a:xfrm>
        </p:spPr>
        <p:txBody>
          <a:bodyPr/>
          <a:lstStyle/>
          <a:p>
            <a:r>
              <a:rPr lang="en-GB" dirty="0"/>
              <a:t>Source: Magic Numbers, The TV playbook for online businesses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610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8851B-D6A4-405C-BF03-95FDE4D34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we watch broadcaster TV – 16-34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BE4F6-25A2-464F-8E48-88F2855757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0000" y="5400000"/>
            <a:ext cx="11334817" cy="304800"/>
          </a:xfrm>
        </p:spPr>
        <p:txBody>
          <a:bodyPr/>
          <a:lstStyle/>
          <a:p>
            <a:r>
              <a:rPr lang="en-GB"/>
              <a:t>Source: 2022, Barb / Broadcaster stream data</a:t>
            </a:r>
          </a:p>
          <a:p>
            <a:endParaRPr lang="en-GB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54DA8F-AC57-4A16-ADF6-24764564B795}"/>
              </a:ext>
            </a:extLst>
          </p:cNvPr>
          <p:cNvGrpSpPr/>
          <p:nvPr/>
        </p:nvGrpSpPr>
        <p:grpSpPr>
          <a:xfrm>
            <a:off x="1968500" y="1283334"/>
            <a:ext cx="8781016" cy="3553807"/>
            <a:chOff x="714375" y="1028699"/>
            <a:chExt cx="8781016" cy="3553807"/>
          </a:xfrm>
        </p:grpSpPr>
        <p:graphicFrame>
          <p:nvGraphicFramePr>
            <p:cNvPr id="24" name="Chart 23">
              <a:extLst>
                <a:ext uri="{FF2B5EF4-FFF2-40B4-BE49-F238E27FC236}">
                  <a16:creationId xmlns:a16="http://schemas.microsoft.com/office/drawing/2014/main" id="{26C28FE3-1E95-46FA-96D9-CA4ACEC1A075}"/>
                </a:ext>
              </a:extLst>
            </p:cNvPr>
            <p:cNvGraphicFramePr/>
            <p:nvPr/>
          </p:nvGraphicFramePr>
          <p:xfrm>
            <a:off x="714375" y="1028701"/>
            <a:ext cx="4233309" cy="35220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26" name="Chart 25">
              <a:extLst>
                <a:ext uri="{FF2B5EF4-FFF2-40B4-BE49-F238E27FC236}">
                  <a16:creationId xmlns:a16="http://schemas.microsoft.com/office/drawing/2014/main" id="{3C89EA00-401F-46A5-B68C-2B136544E1FE}"/>
                </a:ext>
              </a:extLst>
            </p:cNvPr>
            <p:cNvGraphicFramePr/>
            <p:nvPr/>
          </p:nvGraphicFramePr>
          <p:xfrm>
            <a:off x="5038726" y="1028699"/>
            <a:ext cx="4456665" cy="35220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9EC1653-A99A-4CE8-9174-3810924690B0}"/>
                </a:ext>
              </a:extLst>
            </p:cNvPr>
            <p:cNvSpPr txBox="1"/>
            <p:nvPr/>
          </p:nvSpPr>
          <p:spPr>
            <a:xfrm>
              <a:off x="1450014" y="4243952"/>
              <a:ext cx="15948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>
                  <a:solidFill>
                    <a:srgbClr val="4D4D4D"/>
                  </a:solidFill>
                  <a:latin typeface="Arial"/>
                </a:rPr>
                <a:t>2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hrs 41 mins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873AF99-EC2A-4A0B-A7FC-1AD1F3BE64FB}"/>
                </a:ext>
              </a:extLst>
            </p:cNvPr>
            <p:cNvSpPr txBox="1"/>
            <p:nvPr/>
          </p:nvSpPr>
          <p:spPr>
            <a:xfrm>
              <a:off x="5789783" y="4243952"/>
              <a:ext cx="15948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>
                  <a:solidFill>
                    <a:srgbClr val="4D4D4D"/>
                  </a:solidFill>
                  <a:latin typeface="Arial"/>
                </a:rPr>
                <a:t>1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hr 1 min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5ED99D4-CDE6-4C25-A898-381CB37D81F5}"/>
                </a:ext>
              </a:extLst>
            </p:cNvPr>
            <p:cNvSpPr txBox="1"/>
            <p:nvPr/>
          </p:nvSpPr>
          <p:spPr>
            <a:xfrm>
              <a:off x="1707929" y="2674548"/>
              <a:ext cx="9815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Inds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6207C1F-99D3-4F02-B0FA-B2B81ECDFB12}"/>
                </a:ext>
              </a:extLst>
            </p:cNvPr>
            <p:cNvSpPr txBox="1"/>
            <p:nvPr/>
          </p:nvSpPr>
          <p:spPr>
            <a:xfrm>
              <a:off x="6122024" y="2673799"/>
              <a:ext cx="8572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16-34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015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95C13C5-9F5F-4943-B6CE-5463404749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340B57-48B8-40CE-8590-D4DC9B7FFCAA}"/>
              </a:ext>
            </a:extLst>
          </p:cNvPr>
          <p:cNvSpPr/>
          <p:nvPr/>
        </p:nvSpPr>
        <p:spPr>
          <a:xfrm flipH="1">
            <a:off x="4275" y="-9729"/>
            <a:ext cx="12192006" cy="6858000"/>
          </a:xfrm>
          <a:prstGeom prst="rect">
            <a:avLst/>
          </a:prstGeom>
          <a:gradFill flip="none" rotWithShape="1">
            <a:gsLst>
              <a:gs pos="42000">
                <a:schemeClr val="bg1">
                  <a:lumMod val="0"/>
                  <a:alpha val="0"/>
                </a:schemeClr>
              </a:gs>
              <a:gs pos="22000">
                <a:srgbClr val="000000">
                  <a:lumMod val="24000"/>
                  <a:alpha val="73000"/>
                </a:srgb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9DCEE7E-5089-4E63-B52C-212568FFA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076" y="535175"/>
            <a:ext cx="5670924" cy="2412000"/>
          </a:xfrm>
        </p:spPr>
        <p:txBody>
          <a:bodyPr/>
          <a:lstStyle/>
          <a:p>
            <a:r>
              <a:rPr lang="en-GB" dirty="0"/>
              <a:t>3 signs it’s time for TV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4FDBB31-9CFE-4046-9F1B-5350523A8A59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“Good Finds” – Gumtree</a:t>
            </a:r>
          </a:p>
        </p:txBody>
      </p:sp>
    </p:spTree>
    <p:extLst>
      <p:ext uri="{BB962C8B-B14F-4D97-AF65-F5344CB8AC3E}">
        <p14:creationId xmlns:p14="http://schemas.microsoft.com/office/powerpoint/2010/main" val="77188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holding a duster&#10;&#10;Description automatically generated">
            <a:extLst>
              <a:ext uri="{FF2B5EF4-FFF2-40B4-BE49-F238E27FC236}">
                <a16:creationId xmlns:a16="http://schemas.microsoft.com/office/drawing/2014/main" id="{EFAC2BD5-3DAD-AE02-9B95-791F2740B2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r="20764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5E5B16-79A4-3481-9450-BD0E1AEE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6"/>
                </a:solidFill>
              </a:rPr>
              <a:t>Three signs it’s time for TV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0FE9E-1EA3-41C6-8926-29298314DA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Need to scale fast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Run out of efficient online buys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GB" dirty="0"/>
              <a:t>A clever new product you need to explain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554A6277-3012-93D8-4E54-09088E79B6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825" y="5365750"/>
            <a:ext cx="4368800" cy="304800"/>
          </a:xfrm>
        </p:spPr>
        <p:txBody>
          <a:bodyPr/>
          <a:lstStyle/>
          <a:p>
            <a:r>
              <a:rPr lang="en-GB" dirty="0"/>
              <a:t>Source: Magic Numbers, The TV playbook for online businesses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DA4BE14-A8EB-995A-F5DE-D55C38B3BCD8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solidFill>
                  <a:prstClr val="white"/>
                </a:solidFill>
                <a:latin typeface="Arial"/>
              </a:rPr>
              <a:t>Flash, ‘Duster’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30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FAFBDBD-369B-4CBE-BB9F-2E31810AA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furniture brand saw website conversion improve with TV advertising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D7C6329-0A02-493C-BC4F-D192FA6ABE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Source: Advertiser own econometric data </a:t>
            </a:r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C751BA67-DAAE-45E0-A812-4104786D2431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056000" y="1449000"/>
          <a:ext cx="1008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C075B75-8DC0-4526-AF4A-5480E49125D1}"/>
              </a:ext>
            </a:extLst>
          </p:cNvPr>
          <p:cNvSpPr txBox="1">
            <a:spLocks/>
          </p:cNvSpPr>
          <p:nvPr/>
        </p:nvSpPr>
        <p:spPr>
          <a:xfrm>
            <a:off x="525992" y="1059135"/>
            <a:ext cx="11140016" cy="3139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TV brings people that understand the proposition and more likely to buy</a:t>
            </a:r>
          </a:p>
        </p:txBody>
      </p:sp>
    </p:spTree>
    <p:extLst>
      <p:ext uri="{BB962C8B-B14F-4D97-AF65-F5344CB8AC3E}">
        <p14:creationId xmlns:p14="http://schemas.microsoft.com/office/powerpoint/2010/main" val="10926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in a blue dress and a dog in a room with presents&#10;&#10;Description automatically generated with low confidence">
            <a:extLst>
              <a:ext uri="{FF2B5EF4-FFF2-40B4-BE49-F238E27FC236}">
                <a16:creationId xmlns:a16="http://schemas.microsoft.com/office/drawing/2014/main" id="{EFCE7510-6CDC-494E-958B-AD1663ED40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7A806B-045E-4253-A47B-EB6F0CB66F43}"/>
              </a:ext>
            </a:extLst>
          </p:cNvPr>
          <p:cNvSpPr/>
          <p:nvPr/>
        </p:nvSpPr>
        <p:spPr>
          <a:xfrm flipH="1">
            <a:off x="2" y="-9730"/>
            <a:ext cx="12191998" cy="6857999"/>
          </a:xfrm>
          <a:prstGeom prst="rect">
            <a:avLst/>
          </a:prstGeom>
          <a:gradFill flip="none" rotWithShape="1">
            <a:gsLst>
              <a:gs pos="42000">
                <a:schemeClr val="bg1">
                  <a:lumMod val="0"/>
                  <a:alpha val="0"/>
                </a:schemeClr>
              </a:gs>
              <a:gs pos="22000">
                <a:srgbClr val="000000">
                  <a:lumMod val="24000"/>
                  <a:alpha val="73000"/>
                </a:srgb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9DCEE7E-5089-4E63-B52C-212568FFA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841" y="467940"/>
            <a:ext cx="4792383" cy="2412000"/>
          </a:xfrm>
        </p:spPr>
        <p:txBody>
          <a:bodyPr/>
          <a:lstStyle/>
          <a:p>
            <a:r>
              <a:rPr lang="en-GB" dirty="0"/>
              <a:t>The effects of TV on your business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86EF69D-547C-480D-BBB7-58AA60F997F7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“Low Prices on Gifts” – Amazon</a:t>
            </a:r>
          </a:p>
        </p:txBody>
      </p:sp>
    </p:spTree>
    <p:extLst>
      <p:ext uri="{BB962C8B-B14F-4D97-AF65-F5344CB8AC3E}">
        <p14:creationId xmlns:p14="http://schemas.microsoft.com/office/powerpoint/2010/main" val="71609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4D14F1C-71C4-4A8B-AE2D-87724CF2A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TV was the biggest single source of traffic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4A44EC1B-2FCA-4601-9D02-771AC0E80267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2066925" y="438149"/>
          <a:ext cx="8143876" cy="5063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A7BAB57-32A5-4D04-8B47-7C3268F0846F}"/>
              </a:ext>
            </a:extLst>
          </p:cNvPr>
          <p:cNvSpPr txBox="1"/>
          <p:nvPr/>
        </p:nvSpPr>
        <p:spPr>
          <a:xfrm>
            <a:off x="3090863" y="504901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20234A"/>
                </a:solidFill>
                <a:latin typeface="+mn-lt"/>
                <a:ea typeface="+mn-ea"/>
                <a:cs typeface="+mn-cs"/>
              </a:defRPr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023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Breakdown of web visits by driver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0351FB3-6191-4C3C-B641-4D397B83168C}"/>
              </a:ext>
            </a:extLst>
          </p:cNvPr>
          <p:cNvSpPr txBox="1">
            <a:spLocks/>
          </p:cNvSpPr>
          <p:nvPr/>
        </p:nvSpPr>
        <p:spPr>
          <a:xfrm>
            <a:off x="572558" y="1360755"/>
            <a:ext cx="11140016" cy="3139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Contributing 42% of all visits, around 50m in all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B60AFF-E41D-410A-8688-EE1C047221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Source: Magic Numbers, The TV playbook for online businesses</a:t>
            </a:r>
          </a:p>
        </p:txBody>
      </p:sp>
    </p:spTree>
    <p:extLst>
      <p:ext uri="{BB962C8B-B14F-4D97-AF65-F5344CB8AC3E}">
        <p14:creationId xmlns:p14="http://schemas.microsoft.com/office/powerpoint/2010/main" val="109437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B01829-8FAB-43AC-AA37-686D3D85A9DE}"/>
              </a:ext>
            </a:extLst>
          </p:cNvPr>
          <p:cNvSpPr/>
          <p:nvPr/>
        </p:nvSpPr>
        <p:spPr>
          <a:xfrm>
            <a:off x="6796360" y="1353914"/>
            <a:ext cx="3908808" cy="4028400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8E04C144-D849-4B2E-91BE-8D245193DF8E}"/>
              </a:ext>
            </a:extLst>
          </p:cNvPr>
          <p:cNvGraphicFramePr>
            <a:graphicFrameLocks/>
          </p:cNvGraphicFramePr>
          <p:nvPr/>
        </p:nvGraphicFramePr>
        <p:xfrm>
          <a:off x="0" y="1355137"/>
          <a:ext cx="6421798" cy="4027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itle 9">
            <a:extLst>
              <a:ext uri="{FF2B5EF4-FFF2-40B4-BE49-F238E27FC236}">
                <a16:creationId xmlns:a16="http://schemas.microsoft.com/office/drawing/2014/main" id="{8BD051AA-E540-49A9-AB0C-D0D26978A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Cost per visit was £1.90-£2.50 for 6 of our 10 brands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2DDB90-C8B6-445C-BB91-13E292428E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5483317"/>
            <a:ext cx="11334817" cy="304800"/>
          </a:xfrm>
        </p:spPr>
        <p:txBody>
          <a:bodyPr/>
          <a:lstStyle/>
          <a:p>
            <a:r>
              <a:rPr lang="en-GB" dirty="0"/>
              <a:t>Source: Magic Numbers, The TV playbook for online businesses, Google Ads, FS – Financial Services</a:t>
            </a:r>
          </a:p>
        </p:txBody>
      </p:sp>
      <p:sp>
        <p:nvSpPr>
          <p:cNvPr id="5" name="Right Bracket 4">
            <a:extLst>
              <a:ext uri="{FF2B5EF4-FFF2-40B4-BE49-F238E27FC236}">
                <a16:creationId xmlns:a16="http://schemas.microsoft.com/office/drawing/2014/main" id="{8CD5B1B0-47EE-4AEA-8F6C-B799D2EFC139}"/>
              </a:ext>
            </a:extLst>
          </p:cNvPr>
          <p:cNvSpPr/>
          <p:nvPr/>
        </p:nvSpPr>
        <p:spPr>
          <a:xfrm>
            <a:off x="3464859" y="2936805"/>
            <a:ext cx="45719" cy="1930714"/>
          </a:xfrm>
          <a:prstGeom prst="rightBracket">
            <a:avLst/>
          </a:prstGeom>
          <a:ln w="19050">
            <a:solidFill>
              <a:schemeClr val="tx1"/>
            </a:solidFill>
            <a:headEnd type="none" w="lg" len="lg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B0A59E-26C1-49A0-89B1-A0207517C190}"/>
              </a:ext>
            </a:extLst>
          </p:cNvPr>
          <p:cNvSpPr txBox="1"/>
          <p:nvPr/>
        </p:nvSpPr>
        <p:spPr>
          <a:xfrm>
            <a:off x="3510578" y="3472859"/>
            <a:ext cx="2276458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0514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Poppins" panose="00000500000000000000" pitchFamily="2" charset="0"/>
              </a:rPr>
              <a:t>6 of the 10 brands we modelled had a TV cost per visit between £1.90 and £2.50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3CDEC65-2C42-44B4-9F4A-8F0F705A6C66}"/>
              </a:ext>
            </a:extLst>
          </p:cNvPr>
          <p:cNvSpPr txBox="1">
            <a:spLocks/>
          </p:cNvSpPr>
          <p:nvPr/>
        </p:nvSpPr>
        <p:spPr>
          <a:xfrm>
            <a:off x="572558" y="941149"/>
            <a:ext cx="11140016" cy="3139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is a pretty good benchmark to use in planning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92C06144-374F-4653-9BB1-64B93707047C}"/>
              </a:ext>
            </a:extLst>
          </p:cNvPr>
          <p:cNvSpPr txBox="1">
            <a:spLocks/>
          </p:cNvSpPr>
          <p:nvPr/>
        </p:nvSpPr>
        <p:spPr>
          <a:xfrm>
            <a:off x="6986764" y="1531765"/>
            <a:ext cx="3528000" cy="38821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£1.90-£2.50 is a good benchmark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 there is variation</a:t>
            </a:r>
          </a:p>
          <a:p>
            <a:pPr marL="642938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372D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Complex financial product</a:t>
            </a:r>
          </a:p>
          <a:p>
            <a:pPr marL="642938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372D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Simple D2C highly optimised</a:t>
            </a:r>
          </a:p>
          <a:p>
            <a:pPr marL="642938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372D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Compares favourably to generic search cost</a:t>
            </a:r>
          </a:p>
          <a:p>
            <a:pPr marL="642938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372D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e.g. gift delivery £1-3</a:t>
            </a:r>
          </a:p>
          <a:p>
            <a:pPr marL="642938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372D8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e.g. financial services £5-11</a:t>
            </a:r>
          </a:p>
        </p:txBody>
      </p:sp>
    </p:spTree>
    <p:extLst>
      <p:ext uri="{BB962C8B-B14F-4D97-AF65-F5344CB8AC3E}">
        <p14:creationId xmlns:p14="http://schemas.microsoft.com/office/powerpoint/2010/main" val="424221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wo people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9E739EC4-A10C-4C0E-A921-C2D3EC9E8B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DAA149-606A-4E77-A8AF-53F91E5DC1B5}"/>
              </a:ext>
            </a:extLst>
          </p:cNvPr>
          <p:cNvSpPr/>
          <p:nvPr/>
        </p:nvSpPr>
        <p:spPr>
          <a:xfrm flipH="1">
            <a:off x="4275" y="-9729"/>
            <a:ext cx="12192006" cy="6858000"/>
          </a:xfrm>
          <a:prstGeom prst="rect">
            <a:avLst/>
          </a:prstGeom>
          <a:gradFill flip="none" rotWithShape="1">
            <a:gsLst>
              <a:gs pos="42000">
                <a:schemeClr val="bg1">
                  <a:lumMod val="0"/>
                  <a:alpha val="0"/>
                </a:schemeClr>
              </a:gs>
              <a:gs pos="22000">
                <a:srgbClr val="000000">
                  <a:lumMod val="24000"/>
                  <a:alpha val="73000"/>
                </a:srgb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9DCEE7E-5089-4E63-B52C-212568FFA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523" y="346916"/>
            <a:ext cx="5298141" cy="2412000"/>
          </a:xfrm>
        </p:spPr>
        <p:txBody>
          <a:bodyPr/>
          <a:lstStyle/>
          <a:p>
            <a:r>
              <a:rPr lang="en-GB" dirty="0"/>
              <a:t>TV drives cost-effective search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A0B6986-916E-4409-9520-AF9E3813BB1D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“Did Somebody Say Just Eat” – Just Eat</a:t>
            </a:r>
          </a:p>
        </p:txBody>
      </p:sp>
    </p:spTree>
    <p:extLst>
      <p:ext uri="{BB962C8B-B14F-4D97-AF65-F5344CB8AC3E}">
        <p14:creationId xmlns:p14="http://schemas.microsoft.com/office/powerpoint/2010/main" val="18601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4D14F1C-71C4-4A8B-AE2D-87724CF2A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Most online journeys prompted by TV involve your brand name early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7D0AB7-A4EA-4826-8AC1-DD4BEAD82C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Source: Magic Numbers, The TV playbook for online businesses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7EEFDDE2-D7C9-443C-A557-F69B529C82D9}"/>
              </a:ext>
            </a:extLst>
          </p:cNvPr>
          <p:cNvSpPr txBox="1">
            <a:spLocks/>
          </p:cNvSpPr>
          <p:nvPr/>
        </p:nvSpPr>
        <p:spPr>
          <a:xfrm>
            <a:off x="572558" y="1202144"/>
            <a:ext cx="11140016" cy="3139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Which means more cost effective search performance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A1FA70-FE13-4116-ADB2-9E115C32FF2E}"/>
              </a:ext>
            </a:extLst>
          </p:cNvPr>
          <p:cNvSpPr txBox="1"/>
          <p:nvPr/>
        </p:nvSpPr>
        <p:spPr>
          <a:xfrm>
            <a:off x="3739953" y="1826402"/>
            <a:ext cx="48052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20234A"/>
                </a:solidFill>
                <a:latin typeface="+mn-lt"/>
                <a:ea typeface="+mn-ea"/>
                <a:cs typeface="+mn-cs"/>
              </a:defRPr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2023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journeys initiated by ATL channel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srgbClr val="2023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0" name="Content Placeholder 10">
            <a:extLst>
              <a:ext uri="{FF2B5EF4-FFF2-40B4-BE49-F238E27FC236}">
                <a16:creationId xmlns:a16="http://schemas.microsoft.com/office/drawing/2014/main" id="{C589D2AE-6D8E-4C98-95F1-D2A7ECEF0CFE}"/>
              </a:ext>
            </a:extLst>
          </p:cNvPr>
          <p:cNvGraphicFramePr>
            <a:graphicFrameLocks/>
          </p:cNvGraphicFramePr>
          <p:nvPr/>
        </p:nvGraphicFramePr>
        <p:xfrm>
          <a:off x="864973" y="1908223"/>
          <a:ext cx="10051589" cy="3590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8326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338E308-950C-C138-4A47-C0131A5D1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0363"/>
            <a:ext cx="11341100" cy="1020762"/>
          </a:xfrm>
        </p:spPr>
        <p:txBody>
          <a:bodyPr/>
          <a:lstStyle/>
          <a:p>
            <a:r>
              <a:rPr lang="en-GB" dirty="0"/>
              <a:t>In summary</a:t>
            </a:r>
          </a:p>
        </p:txBody>
      </p:sp>
      <p:pic>
        <p:nvPicPr>
          <p:cNvPr id="11" name="Picture Placeholder 22" descr="A picture containing text&#10;&#10;Description automatically generated">
            <a:extLst>
              <a:ext uri="{FF2B5EF4-FFF2-40B4-BE49-F238E27FC236}">
                <a16:creationId xmlns:a16="http://schemas.microsoft.com/office/drawing/2014/main" id="{7C04FA8F-A08B-F970-261F-DBE6FE53CB03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r="1338"/>
          <a:stretch>
            <a:fillRect/>
          </a:stretch>
        </p:blipFill>
        <p:spPr>
          <a:xfrm>
            <a:off x="479425" y="1428750"/>
            <a:ext cx="3644900" cy="2106613"/>
          </a:xfrm>
        </p:spPr>
      </p:pic>
      <p:pic>
        <p:nvPicPr>
          <p:cNvPr id="12" name="Picture Placeholder 16" descr="A person in a blue dress and a dog in a room with presents&#10;&#10;Description automatically generated with low confidence">
            <a:extLst>
              <a:ext uri="{FF2B5EF4-FFF2-40B4-BE49-F238E27FC236}">
                <a16:creationId xmlns:a16="http://schemas.microsoft.com/office/drawing/2014/main" id="{5173B45D-D350-002F-1774-9ED8EA7BE74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r="1338"/>
          <a:stretch>
            <a:fillRect/>
          </a:stretch>
        </p:blipFill>
        <p:spPr>
          <a:xfrm>
            <a:off x="4273550" y="1428750"/>
            <a:ext cx="3644900" cy="2106613"/>
          </a:xfrm>
        </p:spPr>
      </p:pic>
      <p:pic>
        <p:nvPicPr>
          <p:cNvPr id="13" name="Picture Placeholder 12" descr="Two people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05B07CFC-8845-C3FA-1ED0-7D19265B136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r="1338"/>
          <a:stretch>
            <a:fillRect/>
          </a:stretch>
        </p:blipFill>
        <p:spPr>
          <a:xfrm>
            <a:off x="8067675" y="1428750"/>
            <a:ext cx="3644900" cy="2106613"/>
          </a:xfr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3B5C837-3C9D-67B2-9117-5152B4DF12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825" y="3832225"/>
            <a:ext cx="3713163" cy="1443038"/>
          </a:xfrm>
        </p:spPr>
        <p:txBody>
          <a:bodyPr>
            <a:normAutofit/>
          </a:bodyPr>
          <a:lstStyle/>
          <a:p>
            <a:r>
              <a:rPr lang="en-GB" sz="2000" b="1" dirty="0"/>
              <a:t>3 signs it’s time for TV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3109A4E-DE4F-2628-8F4F-11E960E9B2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84650" y="3822700"/>
            <a:ext cx="3713163" cy="1443038"/>
          </a:xfrm>
        </p:spPr>
        <p:txBody>
          <a:bodyPr>
            <a:normAutofit/>
          </a:bodyPr>
          <a:lstStyle/>
          <a:p>
            <a:r>
              <a:rPr lang="en-GB" sz="2000" b="1" dirty="0"/>
              <a:t>The effects of TV on your business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DCA8085-9AC0-AFD7-ADD0-80771E3A68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91475" y="3822700"/>
            <a:ext cx="3713163" cy="1443038"/>
          </a:xfrm>
        </p:spPr>
        <p:txBody>
          <a:bodyPr>
            <a:normAutofit/>
          </a:bodyPr>
          <a:lstStyle/>
          <a:p>
            <a:r>
              <a:rPr lang="en-GB" sz="2000" b="1" dirty="0"/>
              <a:t>TV drives cost-effective search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1E82137-6ADE-26D3-8194-9A986C4020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7825" y="5365750"/>
            <a:ext cx="11334750" cy="304800"/>
          </a:xfrm>
        </p:spPr>
        <p:txBody>
          <a:bodyPr/>
          <a:lstStyle/>
          <a:p>
            <a:r>
              <a:rPr lang="en-GB" dirty="0"/>
              <a:t>Source: Magic Numbers, The TV playbook for online businesses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125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white owl figurine on a table&#10;&#10;Description automatically generated">
            <a:extLst>
              <a:ext uri="{FF2B5EF4-FFF2-40B4-BE49-F238E27FC236}">
                <a16:creationId xmlns:a16="http://schemas.microsoft.com/office/drawing/2014/main" id="{DCE1E0A9-6A6E-0070-42BB-AD805E43EE6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6" t="-164" r="26182" b="164"/>
          <a:stretch/>
        </p:blipFill>
        <p:spPr>
          <a:xfrm>
            <a:off x="6007894" y="-9729"/>
            <a:ext cx="6184106" cy="594836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2109B7-DB54-6CB8-8571-93FABEC8F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6"/>
                </a:solidFill>
              </a:rPr>
              <a:t>Summary / top tips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BAABF1-A8B1-9372-0D9C-E1C16A1B28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102" y="2034998"/>
            <a:ext cx="4368867" cy="335450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dirty="0"/>
              <a:t>There are many perceived barriers to getting on TV but these can easily be overcome</a:t>
            </a:r>
          </a:p>
          <a:p>
            <a:pPr>
              <a:lnSpc>
                <a:spcPct val="150000"/>
              </a:lnSpc>
            </a:pPr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Top tips:</a:t>
            </a:r>
          </a:p>
          <a:p>
            <a:pPr>
              <a:lnSpc>
                <a:spcPct val="150000"/>
              </a:lnSpc>
            </a:pPr>
            <a:r>
              <a:rPr lang="en-GB" dirty="0"/>
              <a:t> - work with a good agency</a:t>
            </a:r>
          </a:p>
          <a:p>
            <a:pPr>
              <a:lnSpc>
                <a:spcPct val="150000"/>
              </a:lnSpc>
            </a:pPr>
            <a:r>
              <a:rPr lang="en-GB" dirty="0"/>
              <a:t> - speak to the broadcasters</a:t>
            </a:r>
          </a:p>
          <a:p>
            <a:pPr>
              <a:lnSpc>
                <a:spcPct val="150000"/>
              </a:lnSpc>
            </a:pPr>
            <a:r>
              <a:rPr lang="en-GB" dirty="0"/>
              <a:t> - let Thinkbox help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AFA6BC3-D74C-803A-07A3-32CA293B18B8}"/>
              </a:ext>
            </a:extLst>
          </p:cNvPr>
          <p:cNvSpPr txBox="1">
            <a:spLocks/>
          </p:cNvSpPr>
          <p:nvPr/>
        </p:nvSpPr>
        <p:spPr>
          <a:xfrm rot="16200000">
            <a:off x="10015889" y="3664298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Hillary’s Blinds, ‘For the Wind</a:t>
            </a:r>
            <a:r>
              <a:rPr lang="en-GB" dirty="0">
                <a:solidFill>
                  <a:prstClr val="white"/>
                </a:solidFill>
                <a:latin typeface="Arial"/>
              </a:rPr>
              <a:t>ow Wise’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32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41B59BB-66DE-416B-90F9-1D1831A86B4F}"/>
              </a:ext>
            </a:extLst>
          </p:cNvPr>
          <p:cNvGraphicFramePr/>
          <p:nvPr/>
        </p:nvGraphicFramePr>
        <p:xfrm>
          <a:off x="271200" y="1283400"/>
          <a:ext cx="11649600" cy="42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9062AEE-6A27-40F1-9C29-5EBDDB7C0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360000"/>
            <a:ext cx="11341099" cy="102118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Video viewing is spread across various platforms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0E6CA-3F6B-4C1F-A901-5D8560976A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0000" y="5580000"/>
            <a:ext cx="11334817" cy="304800"/>
          </a:xfrm>
        </p:spPr>
        <p:txBody>
          <a:bodyPr/>
          <a:lstStyle/>
          <a:p>
            <a:r>
              <a:rPr lang="en-GB" sz="1000" dirty="0">
                <a:solidFill>
                  <a:srgbClr val="4D4D4D"/>
                </a:solidFill>
              </a:rPr>
              <a:t>Source: IPA Touchpoints, Adults 15+,  average of Wave 1 and Wave 2 2022, </a:t>
            </a:r>
            <a:r>
              <a:rPr lang="fr-FR" dirty="0"/>
              <a:t>2023</a:t>
            </a:r>
            <a:r>
              <a:rPr lang="en-GB" dirty="0"/>
              <a:t> Wave 1 (Fieldwork Dates: 17</a:t>
            </a:r>
            <a:r>
              <a:rPr lang="en-GB" baseline="30000" dirty="0"/>
              <a:t>th</a:t>
            </a:r>
            <a:r>
              <a:rPr lang="en-GB" dirty="0"/>
              <a:t> January – 26</a:t>
            </a:r>
            <a:r>
              <a:rPr lang="en-GB" baseline="30000" dirty="0"/>
              <a:t>th</a:t>
            </a:r>
            <a:r>
              <a:rPr lang="en-GB" dirty="0"/>
              <a:t> March 2023)</a:t>
            </a:r>
            <a:endParaRPr lang="en-GB" sz="1000" dirty="0">
              <a:solidFill>
                <a:srgbClr val="4D4D4D"/>
              </a:solidFill>
            </a:endParaRPr>
          </a:p>
          <a:p>
            <a:endParaRPr lang="en-GB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F326E2-61C9-4C84-BFF6-22E3B896F069}"/>
              </a:ext>
            </a:extLst>
          </p:cNvPr>
          <p:cNvSpPr txBox="1"/>
          <p:nvPr/>
        </p:nvSpPr>
        <p:spPr>
          <a:xfrm rot="16200000">
            <a:off x="-1019625" y="3055080"/>
            <a:ext cx="28124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HOURS PER PERSON PER DAY (Adults 15+)</a:t>
            </a:r>
          </a:p>
        </p:txBody>
      </p:sp>
    </p:spTree>
    <p:extLst>
      <p:ext uri="{BB962C8B-B14F-4D97-AF65-F5344CB8AC3E}">
        <p14:creationId xmlns:p14="http://schemas.microsoft.com/office/powerpoint/2010/main" val="195329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C9C16E-1F47-79CE-6975-793163888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6C87E0-EC38-BB47-BBCD-1BB007487F82}"/>
              </a:ext>
            </a:extLst>
          </p:cNvPr>
          <p:cNvSpPr/>
          <p:nvPr/>
        </p:nvSpPr>
        <p:spPr>
          <a:xfrm>
            <a:off x="-1524" y="0"/>
            <a:ext cx="12192000" cy="6858000"/>
          </a:xfrm>
          <a:prstGeom prst="rect">
            <a:avLst/>
          </a:prstGeom>
          <a:gradFill flip="none" rotWithShape="1">
            <a:gsLst>
              <a:gs pos="69000">
                <a:schemeClr val="tx1">
                  <a:alpha val="40000"/>
                </a:scheme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84000">
                <a:schemeClr val="tx1">
                  <a:alpha val="80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A61BE192-CC88-4955-A80F-956E081AB7DF}"/>
              </a:ext>
            </a:extLst>
          </p:cNvPr>
          <p:cNvSpPr txBox="1">
            <a:spLocks/>
          </p:cNvSpPr>
          <p:nvPr/>
        </p:nvSpPr>
        <p:spPr>
          <a:xfrm>
            <a:off x="340805" y="258533"/>
            <a:ext cx="6759138" cy="11007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F4D6C876-B532-0F01-468E-5C83DF072220}"/>
              </a:ext>
            </a:extLst>
          </p:cNvPr>
          <p:cNvSpPr txBox="1">
            <a:spLocks/>
          </p:cNvSpPr>
          <p:nvPr/>
        </p:nvSpPr>
        <p:spPr>
          <a:xfrm>
            <a:off x="340805" y="426312"/>
            <a:ext cx="6759138" cy="11007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Getting on TV</a:t>
            </a:r>
            <a:endParaRPr kumimoji="0" lang="en-GB" sz="53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BB47A6B8-052E-9C8A-AA92-74AA490B000E}"/>
              </a:ext>
            </a:extLst>
          </p:cNvPr>
          <p:cNvSpPr txBox="1">
            <a:spLocks/>
          </p:cNvSpPr>
          <p:nvPr/>
        </p:nvSpPr>
        <p:spPr>
          <a:xfrm>
            <a:off x="403927" y="1698243"/>
            <a:ext cx="5250763" cy="1246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500" dirty="0">
                <a:latin typeface="Arial"/>
              </a:rPr>
              <a:t>Thank you for joining 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500" dirty="0">
                <a:latin typeface="Arial"/>
              </a:rPr>
              <a:t>Visit Thinkbox.tv to find out more.</a:t>
            </a:r>
            <a:endParaRPr kumimoji="0" lang="en-GB" sz="25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10128F-0B17-1DE1-E446-E7F8C72B1A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908" y="5944010"/>
            <a:ext cx="1618438" cy="681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20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4B45-A2E2-5DA4-C65A-A3DAA43BC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810" y="319303"/>
            <a:ext cx="11341099" cy="1021181"/>
          </a:xfrm>
        </p:spPr>
        <p:txBody>
          <a:bodyPr/>
          <a:lstStyle/>
          <a:p>
            <a:r>
              <a:rPr lang="en-GB" dirty="0"/>
              <a:t>2023 is a picture of stability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ACE7D-80F8-51A3-E9A7-DA90D7B29D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0000" y="5400000"/>
            <a:ext cx="11334817" cy="304800"/>
          </a:xfrm>
        </p:spPr>
        <p:txBody>
          <a:bodyPr/>
          <a:lstStyle/>
          <a:p>
            <a:r>
              <a:rPr lang="en-GB" dirty="0"/>
              <a:t>Source: Barb, Individuals, Jan-Sep 22, Jan-Sep 23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02B91A5-12EE-895C-AE59-34DF70536CE1}"/>
              </a:ext>
            </a:extLst>
          </p:cNvPr>
          <p:cNvGraphicFramePr/>
          <p:nvPr/>
        </p:nvGraphicFramePr>
        <p:xfrm>
          <a:off x="395416" y="1381126"/>
          <a:ext cx="10967528" cy="4136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0290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988C7-D0A3-775E-DBF2-CF24F1107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All Individuals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63C56-F08B-B0AE-FEC6-6293809CDD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Source: Barb / All Individuals, all devices – Jan – Sep 2023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D9F6A21-2EF2-0E88-5BBB-DD2E7BB33EE1}"/>
              </a:ext>
            </a:extLst>
          </p:cNvPr>
          <p:cNvGraphicFramePr>
            <a:graphicFrameLocks noGrp="1"/>
          </p:cNvGraphicFramePr>
          <p:nvPr/>
        </p:nvGraphicFramePr>
        <p:xfrm>
          <a:off x="516000" y="1449000"/>
          <a:ext cx="1116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FBCEE3C-F7D8-4E78-EAB8-901118A9FBB8}"/>
              </a:ext>
            </a:extLst>
          </p:cNvPr>
          <p:cNvSpPr txBox="1"/>
          <p:nvPr/>
        </p:nvSpPr>
        <p:spPr>
          <a:xfrm>
            <a:off x="1345955" y="3385866"/>
            <a:ext cx="179481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Bubble size represents total volume of daily viewing </a:t>
            </a:r>
          </a:p>
          <a:p>
            <a:pPr algn="ctr"/>
            <a:endParaRPr lang="en-GB" sz="1600" dirty="0" err="1">
              <a:solidFill>
                <a:schemeClr val="bg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EFC2CC-8A57-624A-301D-0751F7B10B21}"/>
              </a:ext>
            </a:extLst>
          </p:cNvPr>
          <p:cNvSpPr txBox="1"/>
          <p:nvPr/>
        </p:nvSpPr>
        <p:spPr>
          <a:xfrm>
            <a:off x="1345955" y="1991393"/>
            <a:ext cx="25599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All Individuals – All devices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91A12C-4C5C-C067-7986-A83D71B9A100}"/>
              </a:ext>
            </a:extLst>
          </p:cNvPr>
          <p:cNvSpPr txBox="1"/>
          <p:nvPr/>
        </p:nvSpPr>
        <p:spPr>
          <a:xfrm>
            <a:off x="2451483" y="4566526"/>
            <a:ext cx="437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700" dirty="0">
                <a:solidFill>
                  <a:schemeClr val="bg2"/>
                </a:solidFill>
              </a:rPr>
              <a:t>Other </a:t>
            </a:r>
          </a:p>
          <a:p>
            <a:pPr algn="l"/>
            <a:r>
              <a:rPr lang="en-GB" sz="700" dirty="0">
                <a:solidFill>
                  <a:schemeClr val="bg2"/>
                </a:solidFill>
              </a:rPr>
              <a:t>AVOD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CA7571-1041-1A58-A1B0-E5AC1A86D599}"/>
              </a:ext>
            </a:extLst>
          </p:cNvPr>
          <p:cNvSpPr txBox="1"/>
          <p:nvPr/>
        </p:nvSpPr>
        <p:spPr>
          <a:xfrm>
            <a:off x="3956965" y="4566525"/>
            <a:ext cx="437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700" dirty="0">
                <a:solidFill>
                  <a:schemeClr val="bg2"/>
                </a:solidFill>
              </a:rPr>
              <a:t>Other </a:t>
            </a:r>
          </a:p>
          <a:p>
            <a:pPr algn="l"/>
            <a:r>
              <a:rPr lang="en-GB" sz="700" dirty="0">
                <a:solidFill>
                  <a:schemeClr val="bg2"/>
                </a:solidFill>
              </a:rPr>
              <a:t>SVOD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DBC4FF-0EBA-4FB3-4ED4-AD66319BD9CC}"/>
              </a:ext>
            </a:extLst>
          </p:cNvPr>
          <p:cNvSpPr txBox="1"/>
          <p:nvPr/>
        </p:nvSpPr>
        <p:spPr>
          <a:xfrm>
            <a:off x="5819925" y="4674248"/>
            <a:ext cx="4427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700" dirty="0">
                <a:solidFill>
                  <a:schemeClr val="bg2"/>
                </a:solidFill>
              </a:rPr>
              <a:t>Twitch</a:t>
            </a:r>
          </a:p>
        </p:txBody>
      </p:sp>
    </p:spTree>
    <p:extLst>
      <p:ext uri="{BB962C8B-B14F-4D97-AF65-F5344CB8AC3E}">
        <p14:creationId xmlns:p14="http://schemas.microsoft.com/office/powerpoint/2010/main" val="321255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B2F570A-9700-1445-6002-245047B49D65}"/>
              </a:ext>
            </a:extLst>
          </p:cNvPr>
          <p:cNvGraphicFramePr>
            <a:graphicFrameLocks noGrp="1"/>
          </p:cNvGraphicFramePr>
          <p:nvPr/>
        </p:nvGraphicFramePr>
        <p:xfrm>
          <a:off x="461300" y="1449000"/>
          <a:ext cx="1116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F6988C7-D0A3-775E-DBF2-CF24F1107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16-34s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63C56-F08B-B0AE-FEC6-6293809CDD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Source: Barb / 16-34s, all devices – Jan – Sep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BCEE3C-F7D8-4E78-EAB8-901118A9FBB8}"/>
              </a:ext>
            </a:extLst>
          </p:cNvPr>
          <p:cNvSpPr txBox="1"/>
          <p:nvPr/>
        </p:nvSpPr>
        <p:spPr>
          <a:xfrm>
            <a:off x="1345955" y="3385866"/>
            <a:ext cx="179481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Bubble size represents total volume of daily viewing </a:t>
            </a:r>
          </a:p>
          <a:p>
            <a:pPr algn="ctr"/>
            <a:endParaRPr lang="en-GB" sz="1600" dirty="0" err="1">
              <a:solidFill>
                <a:schemeClr val="bg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EFC2CC-8A57-624A-301D-0751F7B10B21}"/>
              </a:ext>
            </a:extLst>
          </p:cNvPr>
          <p:cNvSpPr txBox="1"/>
          <p:nvPr/>
        </p:nvSpPr>
        <p:spPr>
          <a:xfrm>
            <a:off x="963391" y="2025018"/>
            <a:ext cx="25599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16-34s– All devices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91A12C-4C5C-C067-7986-A83D71B9A100}"/>
              </a:ext>
            </a:extLst>
          </p:cNvPr>
          <p:cNvSpPr txBox="1"/>
          <p:nvPr/>
        </p:nvSpPr>
        <p:spPr>
          <a:xfrm>
            <a:off x="2950195" y="4566523"/>
            <a:ext cx="437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700" dirty="0">
                <a:solidFill>
                  <a:schemeClr val="bg2"/>
                </a:solidFill>
              </a:rPr>
              <a:t>Other </a:t>
            </a:r>
          </a:p>
          <a:p>
            <a:pPr algn="l"/>
            <a:r>
              <a:rPr lang="en-GB" sz="700" dirty="0">
                <a:solidFill>
                  <a:schemeClr val="bg2"/>
                </a:solidFill>
              </a:rPr>
              <a:t>AVOD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CA7571-1041-1A58-A1B0-E5AC1A86D599}"/>
              </a:ext>
            </a:extLst>
          </p:cNvPr>
          <p:cNvSpPr txBox="1"/>
          <p:nvPr/>
        </p:nvSpPr>
        <p:spPr>
          <a:xfrm>
            <a:off x="5877030" y="4566524"/>
            <a:ext cx="437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700" dirty="0">
                <a:solidFill>
                  <a:schemeClr val="bg2"/>
                </a:solidFill>
              </a:rPr>
              <a:t>Other </a:t>
            </a:r>
          </a:p>
          <a:p>
            <a:pPr algn="l"/>
            <a:r>
              <a:rPr lang="en-GB" sz="700" dirty="0">
                <a:solidFill>
                  <a:schemeClr val="bg2"/>
                </a:solidFill>
              </a:rPr>
              <a:t>SVOD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DBC4FF-0EBA-4FB3-4ED4-AD66319BD9CC}"/>
              </a:ext>
            </a:extLst>
          </p:cNvPr>
          <p:cNvSpPr txBox="1"/>
          <p:nvPr/>
        </p:nvSpPr>
        <p:spPr>
          <a:xfrm>
            <a:off x="8595023" y="4620386"/>
            <a:ext cx="4427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700" dirty="0">
                <a:solidFill>
                  <a:schemeClr val="bg2"/>
                </a:solidFill>
              </a:rPr>
              <a:t>Twitch</a:t>
            </a:r>
          </a:p>
        </p:txBody>
      </p:sp>
    </p:spTree>
    <p:extLst>
      <p:ext uri="{BB962C8B-B14F-4D97-AF65-F5344CB8AC3E}">
        <p14:creationId xmlns:p14="http://schemas.microsoft.com/office/powerpoint/2010/main" val="392396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1G3ygldpp7KrqE77Ne.6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inkbox_Red">
  <a:themeElements>
    <a:clrScheme name="THINKBOX_01">
      <a:dk1>
        <a:sysClr val="windowText" lastClr="000000"/>
      </a:dk1>
      <a:lt1>
        <a:sysClr val="window" lastClr="FFFFFF"/>
      </a:lt1>
      <a:dk2>
        <a:srgbClr val="E10514"/>
      </a:dk2>
      <a:lt2>
        <a:srgbClr val="808080"/>
      </a:lt2>
      <a:accent1>
        <a:srgbClr val="E10514"/>
      </a:accent1>
      <a:accent2>
        <a:srgbClr val="EB7305"/>
      </a:accent2>
      <a:accent3>
        <a:srgbClr val="87B923"/>
      </a:accent3>
      <a:accent4>
        <a:srgbClr val="009B3C"/>
      </a:accent4>
      <a:accent5>
        <a:srgbClr val="0069B4"/>
      </a:accent5>
      <a:accent6>
        <a:srgbClr val="372D87"/>
      </a:accent6>
      <a:hlink>
        <a:srgbClr val="000000"/>
      </a:hlink>
      <a:folHlink>
        <a:srgbClr val="00000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rgbClr val="D9D9D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Yellow">
      <a:srgbClr val="FFCD00"/>
    </a:custClr>
    <a:custClr name="Light green">
      <a:srgbClr val="B9CD00"/>
    </a:custClr>
    <a:custClr name="Light blue ">
      <a:srgbClr val="00A5D7"/>
    </a:custClr>
  </a:custClrLst>
  <a:extLst>
    <a:ext uri="{05A4C25C-085E-4340-85A3-A5531E510DB2}">
      <thm15:themeFamily xmlns:thm15="http://schemas.microsoft.com/office/thememl/2012/main" name="Office Theme" id="{87B111D4-E9AF-426D-8C9F-EE971196E37C}" vid="{A929D647-F1B9-49CF-A84B-43D843FFC864}"/>
    </a:ext>
  </a:extLst>
</a:theme>
</file>

<file path=ppt/theme/theme10.xml><?xml version="1.0" encoding="utf-8"?>
<a:theme xmlns:a="http://schemas.openxmlformats.org/drawingml/2006/main" name="10_Thinkbox">
  <a:themeElements>
    <a:clrScheme name="THINKBOX">
      <a:dk1>
        <a:sysClr val="windowText" lastClr="000000"/>
      </a:dk1>
      <a:lt1>
        <a:sysClr val="window" lastClr="FFFFFF"/>
      </a:lt1>
      <a:dk2>
        <a:srgbClr val="372D87"/>
      </a:dk2>
      <a:lt2>
        <a:srgbClr val="4D4D4D"/>
      </a:lt2>
      <a:accent1>
        <a:srgbClr val="372D87"/>
      </a:accent1>
      <a:accent2>
        <a:srgbClr val="0069B4"/>
      </a:accent2>
      <a:accent3>
        <a:srgbClr val="E10514"/>
      </a:accent3>
      <a:accent4>
        <a:srgbClr val="EB7305"/>
      </a:accent4>
      <a:accent5>
        <a:srgbClr val="009B3C"/>
      </a:accent5>
      <a:accent6>
        <a:srgbClr val="87B923"/>
      </a:accent6>
      <a:hlink>
        <a:srgbClr val="000000"/>
      </a:hlink>
      <a:folHlink>
        <a:srgbClr val="00000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rgbClr val="D9D9D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bg2"/>
            </a:solidFill>
          </a:defRPr>
        </a:defPPr>
      </a:lstStyle>
    </a:txDef>
  </a:objectDefaults>
  <a:extraClrSchemeLst/>
  <a:custClrLst>
    <a:custClr name="Yellow">
      <a:srgbClr val="FFCD00"/>
    </a:custClr>
    <a:custClr name="Light green">
      <a:srgbClr val="B9CD00"/>
    </a:custClr>
    <a:custClr name="Light blue ">
      <a:srgbClr val="00A5D7"/>
    </a:custClr>
  </a:custClrLst>
  <a:extLst>
    <a:ext uri="{05A4C25C-085E-4340-85A3-A5531E510DB2}">
      <thm15:themeFamily xmlns:thm15="http://schemas.microsoft.com/office/thememl/2012/main" name="Office Theme" id="{87B111D4-E9AF-426D-8C9F-EE971196E37C}" vid="{A929D647-F1B9-49CF-A84B-43D843FFC864}"/>
    </a:ext>
  </a:extLst>
</a:theme>
</file>

<file path=ppt/theme/theme11.xml><?xml version="1.0" encoding="utf-8"?>
<a:theme xmlns:a="http://schemas.openxmlformats.org/drawingml/2006/main" name="1_Thinkbox">
  <a:themeElements>
    <a:clrScheme name="THINKBOX">
      <a:dk1>
        <a:sysClr val="windowText" lastClr="000000"/>
      </a:dk1>
      <a:lt1>
        <a:sysClr val="window" lastClr="FFFFFF"/>
      </a:lt1>
      <a:dk2>
        <a:srgbClr val="372D87"/>
      </a:dk2>
      <a:lt2>
        <a:srgbClr val="4D4D4D"/>
      </a:lt2>
      <a:accent1>
        <a:srgbClr val="372D87"/>
      </a:accent1>
      <a:accent2>
        <a:srgbClr val="0069B4"/>
      </a:accent2>
      <a:accent3>
        <a:srgbClr val="E10514"/>
      </a:accent3>
      <a:accent4>
        <a:srgbClr val="EB7305"/>
      </a:accent4>
      <a:accent5>
        <a:srgbClr val="009B3C"/>
      </a:accent5>
      <a:accent6>
        <a:srgbClr val="87B923"/>
      </a:accent6>
      <a:hlink>
        <a:srgbClr val="000000"/>
      </a:hlink>
      <a:folHlink>
        <a:srgbClr val="00000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rgbClr val="D9D9D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bg2"/>
            </a:solidFill>
          </a:defRPr>
        </a:defPPr>
      </a:lstStyle>
    </a:txDef>
  </a:objectDefaults>
  <a:extraClrSchemeLst/>
  <a:custClrLst>
    <a:custClr name="Yellow">
      <a:srgbClr val="FFCD00"/>
    </a:custClr>
    <a:custClr name="Light green">
      <a:srgbClr val="B9CD00"/>
    </a:custClr>
    <a:custClr name="Light blue ">
      <a:srgbClr val="00A5D7"/>
    </a:custClr>
  </a:custClrLst>
  <a:extLst>
    <a:ext uri="{05A4C25C-085E-4340-85A3-A5531E510DB2}">
      <thm15:themeFamily xmlns:thm15="http://schemas.microsoft.com/office/thememl/2012/main" name="Office Theme" id="{87B111D4-E9AF-426D-8C9F-EE971196E37C}" vid="{A929D647-F1B9-49CF-A84B-43D843FFC864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inkbox">
  <a:themeElements>
    <a:clrScheme name="THINKBOX">
      <a:dk1>
        <a:sysClr val="windowText" lastClr="000000"/>
      </a:dk1>
      <a:lt1>
        <a:sysClr val="window" lastClr="FFFFFF"/>
      </a:lt1>
      <a:dk2>
        <a:srgbClr val="372D87"/>
      </a:dk2>
      <a:lt2>
        <a:srgbClr val="4D4D4D"/>
      </a:lt2>
      <a:accent1>
        <a:srgbClr val="372D87"/>
      </a:accent1>
      <a:accent2>
        <a:srgbClr val="0069B4"/>
      </a:accent2>
      <a:accent3>
        <a:srgbClr val="E10514"/>
      </a:accent3>
      <a:accent4>
        <a:srgbClr val="EB7305"/>
      </a:accent4>
      <a:accent5>
        <a:srgbClr val="009B3C"/>
      </a:accent5>
      <a:accent6>
        <a:srgbClr val="87B923"/>
      </a:accent6>
      <a:hlink>
        <a:srgbClr val="000000"/>
      </a:hlink>
      <a:folHlink>
        <a:srgbClr val="00000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rgbClr val="D9D9D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bg2"/>
            </a:solidFill>
          </a:defRPr>
        </a:defPPr>
      </a:lstStyle>
    </a:txDef>
  </a:objectDefaults>
  <a:extraClrSchemeLst/>
  <a:custClrLst>
    <a:custClr name="Yellow">
      <a:srgbClr val="FFCD00"/>
    </a:custClr>
    <a:custClr name="Light green">
      <a:srgbClr val="B9CD00"/>
    </a:custClr>
    <a:custClr name="Light blue ">
      <a:srgbClr val="00A5D7"/>
    </a:custClr>
  </a:custClrLst>
  <a:extLst>
    <a:ext uri="{05A4C25C-085E-4340-85A3-A5531E510DB2}">
      <thm15:themeFamily xmlns:thm15="http://schemas.microsoft.com/office/thememl/2012/main" name="Office Theme" id="{87B111D4-E9AF-426D-8C9F-EE971196E37C}" vid="{A929D647-F1B9-49CF-A84B-43D843FFC864}"/>
    </a:ext>
  </a:extLst>
</a:theme>
</file>

<file path=ppt/theme/theme3.xml><?xml version="1.0" encoding="utf-8"?>
<a:theme xmlns:a="http://schemas.openxmlformats.org/drawingml/2006/main" name="2_Thinkbox">
  <a:themeElements>
    <a:clrScheme name="THINKBOX">
      <a:dk1>
        <a:sysClr val="windowText" lastClr="000000"/>
      </a:dk1>
      <a:lt1>
        <a:sysClr val="window" lastClr="FFFFFF"/>
      </a:lt1>
      <a:dk2>
        <a:srgbClr val="372D87"/>
      </a:dk2>
      <a:lt2>
        <a:srgbClr val="4D4D4D"/>
      </a:lt2>
      <a:accent1>
        <a:srgbClr val="372D87"/>
      </a:accent1>
      <a:accent2>
        <a:srgbClr val="0069B4"/>
      </a:accent2>
      <a:accent3>
        <a:srgbClr val="E10514"/>
      </a:accent3>
      <a:accent4>
        <a:srgbClr val="EB7305"/>
      </a:accent4>
      <a:accent5>
        <a:srgbClr val="009B3C"/>
      </a:accent5>
      <a:accent6>
        <a:srgbClr val="87B923"/>
      </a:accent6>
      <a:hlink>
        <a:srgbClr val="000000"/>
      </a:hlink>
      <a:folHlink>
        <a:srgbClr val="00000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rgbClr val="D9D9D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bg2"/>
            </a:solidFill>
          </a:defRPr>
        </a:defPPr>
      </a:lstStyle>
    </a:txDef>
  </a:objectDefaults>
  <a:extraClrSchemeLst/>
  <a:custClrLst>
    <a:custClr name="Yellow">
      <a:srgbClr val="FFCD00"/>
    </a:custClr>
    <a:custClr name="Light green">
      <a:srgbClr val="B9CD00"/>
    </a:custClr>
    <a:custClr name="Light blue ">
      <a:srgbClr val="00A5D7"/>
    </a:custClr>
  </a:custClrLst>
  <a:extLst>
    <a:ext uri="{05A4C25C-085E-4340-85A3-A5531E510DB2}">
      <thm15:themeFamily xmlns:thm15="http://schemas.microsoft.com/office/thememl/2012/main" name="Office Theme" id="{87B111D4-E9AF-426D-8C9F-EE971196E37C}" vid="{A929D647-F1B9-49CF-A84B-43D843FFC864}"/>
    </a:ext>
  </a:extLst>
</a:theme>
</file>

<file path=ppt/theme/theme4.xml><?xml version="1.0" encoding="utf-8"?>
<a:theme xmlns:a="http://schemas.openxmlformats.org/drawingml/2006/main" name="4_Thinkbox">
  <a:themeElements>
    <a:clrScheme name="THINKBOX">
      <a:dk1>
        <a:sysClr val="windowText" lastClr="000000"/>
      </a:dk1>
      <a:lt1>
        <a:sysClr val="window" lastClr="FFFFFF"/>
      </a:lt1>
      <a:dk2>
        <a:srgbClr val="372D87"/>
      </a:dk2>
      <a:lt2>
        <a:srgbClr val="4D4D4D"/>
      </a:lt2>
      <a:accent1>
        <a:srgbClr val="372D87"/>
      </a:accent1>
      <a:accent2>
        <a:srgbClr val="0069B4"/>
      </a:accent2>
      <a:accent3>
        <a:srgbClr val="E10514"/>
      </a:accent3>
      <a:accent4>
        <a:srgbClr val="EB7305"/>
      </a:accent4>
      <a:accent5>
        <a:srgbClr val="009B3C"/>
      </a:accent5>
      <a:accent6>
        <a:srgbClr val="87B923"/>
      </a:accent6>
      <a:hlink>
        <a:srgbClr val="000000"/>
      </a:hlink>
      <a:folHlink>
        <a:srgbClr val="00000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rgbClr val="D9D9D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bg2"/>
            </a:solidFill>
          </a:defRPr>
        </a:defPPr>
      </a:lstStyle>
    </a:txDef>
  </a:objectDefaults>
  <a:extraClrSchemeLst/>
  <a:custClrLst>
    <a:custClr name="Yellow">
      <a:srgbClr val="FFCD00"/>
    </a:custClr>
    <a:custClr name="Light green">
      <a:srgbClr val="B9CD00"/>
    </a:custClr>
    <a:custClr name="Light blue ">
      <a:srgbClr val="00A5D7"/>
    </a:custClr>
  </a:custClrLst>
  <a:extLst>
    <a:ext uri="{05A4C25C-085E-4340-85A3-A5531E510DB2}">
      <thm15:themeFamily xmlns:thm15="http://schemas.microsoft.com/office/thememl/2012/main" name="ThinkboxPowerPoint_Template_Nov17_FINAL.pptx" id="{3F326CAD-93B2-44EF-A03C-22051131FAD6}" vid="{43955D0F-805C-462F-9BA3-8D8784816F2A}"/>
    </a:ext>
  </a:extLst>
</a:theme>
</file>

<file path=ppt/theme/theme5.xml><?xml version="1.0" encoding="utf-8"?>
<a:theme xmlns:a="http://schemas.openxmlformats.org/drawingml/2006/main" name="Thinkbox_Dark Blue">
  <a:themeElements>
    <a:clrScheme name="THINKBOX_01">
      <a:dk1>
        <a:sysClr val="windowText" lastClr="000000"/>
      </a:dk1>
      <a:lt1>
        <a:sysClr val="window" lastClr="FFFFFF"/>
      </a:lt1>
      <a:dk2>
        <a:srgbClr val="E10514"/>
      </a:dk2>
      <a:lt2>
        <a:srgbClr val="808080"/>
      </a:lt2>
      <a:accent1>
        <a:srgbClr val="E10514"/>
      </a:accent1>
      <a:accent2>
        <a:srgbClr val="EB7305"/>
      </a:accent2>
      <a:accent3>
        <a:srgbClr val="87B923"/>
      </a:accent3>
      <a:accent4>
        <a:srgbClr val="009B3C"/>
      </a:accent4>
      <a:accent5>
        <a:srgbClr val="0069B4"/>
      </a:accent5>
      <a:accent6>
        <a:srgbClr val="372D87"/>
      </a:accent6>
      <a:hlink>
        <a:srgbClr val="000000"/>
      </a:hlink>
      <a:folHlink>
        <a:srgbClr val="00000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rgbClr val="D9D9D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Yellow">
      <a:srgbClr val="FFCD00"/>
    </a:custClr>
    <a:custClr name="Light green">
      <a:srgbClr val="B9CD00"/>
    </a:custClr>
    <a:custClr name="Light blue ">
      <a:srgbClr val="00A5D7"/>
    </a:custClr>
  </a:custClrLst>
  <a:extLst>
    <a:ext uri="{05A4C25C-085E-4340-85A3-A5531E510DB2}">
      <thm15:themeFamily xmlns:thm15="http://schemas.microsoft.com/office/thememl/2012/main" name="Office Theme" id="{87B111D4-E9AF-426D-8C9F-EE971196E37C}" vid="{A929D647-F1B9-49CF-A84B-43D843FFC864}"/>
    </a:ext>
  </a:extLst>
</a:theme>
</file>

<file path=ppt/theme/theme6.xml><?xml version="1.0" encoding="utf-8"?>
<a:theme xmlns:a="http://schemas.openxmlformats.org/drawingml/2006/main" name="3_Thinkbox">
  <a:themeElements>
    <a:clrScheme name="THINKBOX">
      <a:dk1>
        <a:sysClr val="windowText" lastClr="000000"/>
      </a:dk1>
      <a:lt1>
        <a:sysClr val="window" lastClr="FFFFFF"/>
      </a:lt1>
      <a:dk2>
        <a:srgbClr val="372D87"/>
      </a:dk2>
      <a:lt2>
        <a:srgbClr val="4D4D4D"/>
      </a:lt2>
      <a:accent1>
        <a:srgbClr val="372D87"/>
      </a:accent1>
      <a:accent2>
        <a:srgbClr val="0069B4"/>
      </a:accent2>
      <a:accent3>
        <a:srgbClr val="E10514"/>
      </a:accent3>
      <a:accent4>
        <a:srgbClr val="EB7305"/>
      </a:accent4>
      <a:accent5>
        <a:srgbClr val="009B3C"/>
      </a:accent5>
      <a:accent6>
        <a:srgbClr val="87B923"/>
      </a:accent6>
      <a:hlink>
        <a:srgbClr val="000000"/>
      </a:hlink>
      <a:folHlink>
        <a:srgbClr val="00000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rgbClr val="D9D9D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bg2"/>
            </a:solidFill>
          </a:defRPr>
        </a:defPPr>
      </a:lstStyle>
    </a:txDef>
  </a:objectDefaults>
  <a:extraClrSchemeLst/>
  <a:custClrLst>
    <a:custClr name="Yellow">
      <a:srgbClr val="FFCD00"/>
    </a:custClr>
    <a:custClr name="Light green">
      <a:srgbClr val="B9CD00"/>
    </a:custClr>
    <a:custClr name="Light blue ">
      <a:srgbClr val="00A5D7"/>
    </a:custClr>
  </a:custClrLst>
  <a:extLst>
    <a:ext uri="{05A4C25C-085E-4340-85A3-A5531E510DB2}">
      <thm15:themeFamily xmlns:thm15="http://schemas.microsoft.com/office/thememl/2012/main" name="Office Theme" id="{87B111D4-E9AF-426D-8C9F-EE971196E37C}" vid="{A929D647-F1B9-49CF-A84B-43D843FFC864}"/>
    </a:ext>
  </a:extLst>
</a:theme>
</file>

<file path=ppt/theme/theme7.xml><?xml version="1.0" encoding="utf-8"?>
<a:theme xmlns:a="http://schemas.openxmlformats.org/drawingml/2006/main" name="Thinkbox">
  <a:themeElements>
    <a:clrScheme name="THINKBOX">
      <a:dk1>
        <a:sysClr val="windowText" lastClr="000000"/>
      </a:dk1>
      <a:lt1>
        <a:sysClr val="window" lastClr="FFFFFF"/>
      </a:lt1>
      <a:dk2>
        <a:srgbClr val="372D87"/>
      </a:dk2>
      <a:lt2>
        <a:srgbClr val="4D4D4D"/>
      </a:lt2>
      <a:accent1>
        <a:srgbClr val="372D87"/>
      </a:accent1>
      <a:accent2>
        <a:srgbClr val="0069B4"/>
      </a:accent2>
      <a:accent3>
        <a:srgbClr val="E10514"/>
      </a:accent3>
      <a:accent4>
        <a:srgbClr val="EB7305"/>
      </a:accent4>
      <a:accent5>
        <a:srgbClr val="009B3C"/>
      </a:accent5>
      <a:accent6>
        <a:srgbClr val="87B923"/>
      </a:accent6>
      <a:hlink>
        <a:srgbClr val="000000"/>
      </a:hlink>
      <a:folHlink>
        <a:srgbClr val="00000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rgbClr val="D9D9D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bg2"/>
            </a:solidFill>
          </a:defRPr>
        </a:defPPr>
      </a:lstStyle>
    </a:txDef>
  </a:objectDefaults>
  <a:extraClrSchemeLst/>
  <a:custClrLst>
    <a:custClr name="Yellow">
      <a:srgbClr val="FFCD00"/>
    </a:custClr>
    <a:custClr name="Light green">
      <a:srgbClr val="B9CD00"/>
    </a:custClr>
    <a:custClr name="Light blue ">
      <a:srgbClr val="00A5D7"/>
    </a:custClr>
  </a:custClrLst>
  <a:extLst>
    <a:ext uri="{05A4C25C-085E-4340-85A3-A5531E510DB2}">
      <thm15:themeFamily xmlns:thm15="http://schemas.microsoft.com/office/thememl/2012/main" name="Office Theme" id="{87B111D4-E9AF-426D-8C9F-EE971196E37C}" vid="{A929D647-F1B9-49CF-A84B-43D843FFC864}"/>
    </a:ext>
  </a:extLst>
</a:theme>
</file>

<file path=ppt/theme/theme8.xml><?xml version="1.0" encoding="utf-8"?>
<a:theme xmlns:a="http://schemas.openxmlformats.org/drawingml/2006/main" name="2_Thinkbox_Red">
  <a:themeElements>
    <a:clrScheme name="THINKBOX_01">
      <a:dk1>
        <a:sysClr val="windowText" lastClr="000000"/>
      </a:dk1>
      <a:lt1>
        <a:sysClr val="window" lastClr="FFFFFF"/>
      </a:lt1>
      <a:dk2>
        <a:srgbClr val="E10514"/>
      </a:dk2>
      <a:lt2>
        <a:srgbClr val="808080"/>
      </a:lt2>
      <a:accent1>
        <a:srgbClr val="E10514"/>
      </a:accent1>
      <a:accent2>
        <a:srgbClr val="EB7305"/>
      </a:accent2>
      <a:accent3>
        <a:srgbClr val="87B923"/>
      </a:accent3>
      <a:accent4>
        <a:srgbClr val="009B3C"/>
      </a:accent4>
      <a:accent5>
        <a:srgbClr val="0069B4"/>
      </a:accent5>
      <a:accent6>
        <a:srgbClr val="372D87"/>
      </a:accent6>
      <a:hlink>
        <a:srgbClr val="000000"/>
      </a:hlink>
      <a:folHlink>
        <a:srgbClr val="00000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2225">
          <a:solidFill>
            <a:srgbClr val="D9D9D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Yellow">
      <a:srgbClr val="FFCD00"/>
    </a:custClr>
    <a:custClr name="Light green">
      <a:srgbClr val="B9CD00"/>
    </a:custClr>
    <a:custClr name="Light blue ">
      <a:srgbClr val="00A5D7"/>
    </a:custClr>
  </a:custClrLst>
  <a:extLst>
    <a:ext uri="{05A4C25C-085E-4340-85A3-A5531E510DB2}">
      <thm15:themeFamily xmlns:thm15="http://schemas.microsoft.com/office/thememl/2012/main" name="Office Theme" id="{87B111D4-E9AF-426D-8C9F-EE971196E37C}" vid="{A929D647-F1B9-49CF-A84B-43D843FFC864}"/>
    </a:ext>
  </a:extLst>
</a:theme>
</file>

<file path=ppt/theme/theme9.xml><?xml version="1.0" encoding="utf-8"?>
<a:theme xmlns:a="http://schemas.openxmlformats.org/drawingml/2006/main" name="9_Thinkbox">
  <a:themeElements>
    <a:clrScheme name="THINKBOX">
      <a:dk1>
        <a:sysClr val="windowText" lastClr="000000"/>
      </a:dk1>
      <a:lt1>
        <a:sysClr val="window" lastClr="FFFFFF"/>
      </a:lt1>
      <a:dk2>
        <a:srgbClr val="372D87"/>
      </a:dk2>
      <a:lt2>
        <a:srgbClr val="4D4D4D"/>
      </a:lt2>
      <a:accent1>
        <a:srgbClr val="372D87"/>
      </a:accent1>
      <a:accent2>
        <a:srgbClr val="0069B4"/>
      </a:accent2>
      <a:accent3>
        <a:srgbClr val="E10514"/>
      </a:accent3>
      <a:accent4>
        <a:srgbClr val="EB7305"/>
      </a:accent4>
      <a:accent5>
        <a:srgbClr val="009B3C"/>
      </a:accent5>
      <a:accent6>
        <a:srgbClr val="87B923"/>
      </a:accent6>
      <a:hlink>
        <a:srgbClr val="000000"/>
      </a:hlink>
      <a:folHlink>
        <a:srgbClr val="00000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rgbClr val="D9D9D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bg2"/>
            </a:solidFill>
          </a:defRPr>
        </a:defPPr>
      </a:lstStyle>
    </a:txDef>
  </a:objectDefaults>
  <a:extraClrSchemeLst/>
  <a:custClrLst>
    <a:custClr name="Yellow">
      <a:srgbClr val="FFCD00"/>
    </a:custClr>
    <a:custClr name="Light green">
      <a:srgbClr val="B9CD00"/>
    </a:custClr>
    <a:custClr name="Light blue ">
      <a:srgbClr val="00A5D7"/>
    </a:custClr>
  </a:custClrLst>
  <a:extLst>
    <a:ext uri="{05A4C25C-085E-4340-85A3-A5531E510DB2}">
      <thm15:themeFamily xmlns:thm15="http://schemas.microsoft.com/office/thememl/2012/main" name="Office Theme" id="{87B111D4-E9AF-426D-8C9F-EE971196E37C}" vid="{A929D647-F1B9-49CF-A84B-43D843FFC864}"/>
    </a:ext>
  </a:extLst>
</a:theme>
</file>

<file path=ppt/theme/themeOverride1.xml><?xml version="1.0" encoding="utf-8"?>
<a:themeOverride xmlns:a="http://schemas.openxmlformats.org/drawingml/2006/main">
  <a:clrScheme name="THINKBOX_01">
    <a:dk1>
      <a:sysClr val="windowText" lastClr="000000"/>
    </a:dk1>
    <a:lt1>
      <a:sysClr val="window" lastClr="FFFFFF"/>
    </a:lt1>
    <a:dk2>
      <a:srgbClr val="E10514"/>
    </a:dk2>
    <a:lt2>
      <a:srgbClr val="808080"/>
    </a:lt2>
    <a:accent1>
      <a:srgbClr val="E10514"/>
    </a:accent1>
    <a:accent2>
      <a:srgbClr val="EB7305"/>
    </a:accent2>
    <a:accent3>
      <a:srgbClr val="87B923"/>
    </a:accent3>
    <a:accent4>
      <a:srgbClr val="009B3C"/>
    </a:accent4>
    <a:accent5>
      <a:srgbClr val="0069B4"/>
    </a:accent5>
    <a:accent6>
      <a:srgbClr val="372D87"/>
    </a:accent6>
    <a:hlink>
      <a:srgbClr val="000000"/>
    </a:hlink>
    <a:folHlink>
      <a:srgbClr val="000000"/>
    </a:folHlink>
  </a:clrScheme>
  <a:fontScheme name="Custom 3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GainTheoryv2">
    <a:dk1>
      <a:srgbClr val="000000"/>
    </a:dk1>
    <a:lt1>
      <a:srgbClr val="FFFFFF"/>
    </a:lt1>
    <a:dk2>
      <a:srgbClr val="002060"/>
    </a:dk2>
    <a:lt2>
      <a:srgbClr val="A1A5A7"/>
    </a:lt2>
    <a:accent1>
      <a:srgbClr val="1FB8FF"/>
    </a:accent1>
    <a:accent2>
      <a:srgbClr val="A0CF15"/>
    </a:accent2>
    <a:accent3>
      <a:srgbClr val="FFE600"/>
    </a:accent3>
    <a:accent4>
      <a:srgbClr val="FFB400"/>
    </a:accent4>
    <a:accent5>
      <a:srgbClr val="FF2482"/>
    </a:accent5>
    <a:accent6>
      <a:srgbClr val="D13FA0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Custom 8">
    <a:dk1>
      <a:srgbClr val="20234A"/>
    </a:dk1>
    <a:lt1>
      <a:srgbClr val="FFFFFF"/>
    </a:lt1>
    <a:dk2>
      <a:srgbClr val="F9D963"/>
    </a:dk2>
    <a:lt2>
      <a:srgbClr val="E7E8EC"/>
    </a:lt2>
    <a:accent1>
      <a:srgbClr val="FAC732"/>
    </a:accent1>
    <a:accent2>
      <a:srgbClr val="B92D80"/>
    </a:accent2>
    <a:accent3>
      <a:srgbClr val="0DB5C8"/>
    </a:accent3>
    <a:accent4>
      <a:srgbClr val="EC691C"/>
    </a:accent4>
    <a:accent5>
      <a:srgbClr val="DF9FB8"/>
    </a:accent5>
    <a:accent6>
      <a:srgbClr val="0B5122"/>
    </a:accent6>
    <a:hlink>
      <a:srgbClr val="B92D7F"/>
    </a:hlink>
    <a:folHlink>
      <a:srgbClr val="B92D7F"/>
    </a:folHlink>
  </a:clrScheme>
  <a:fontScheme name="poppins">
    <a:majorFont>
      <a:latin typeface="Poppins"/>
      <a:ea typeface=""/>
      <a:cs typeface=""/>
    </a:majorFont>
    <a:minorFont>
      <a:latin typeface="Poppins"/>
      <a:ea typeface=""/>
      <a:cs typeface="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2340</Words>
  <Application>Microsoft Office PowerPoint</Application>
  <PresentationFormat>Widescreen</PresentationFormat>
  <Paragraphs>468</Paragraphs>
  <Slides>60</Slides>
  <Notes>48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81" baseType="lpstr">
      <vt:lpstr>Arial</vt:lpstr>
      <vt:lpstr>Arial (Body)</vt:lpstr>
      <vt:lpstr>Arial (Headings)</vt:lpstr>
      <vt:lpstr>Arial Black</vt:lpstr>
      <vt:lpstr>Calibri</vt:lpstr>
      <vt:lpstr>Calibri Light</vt:lpstr>
      <vt:lpstr>Founders Grotesk Regular</vt:lpstr>
      <vt:lpstr>Poppins Light</vt:lpstr>
      <vt:lpstr>Thinkbox_Red</vt:lpstr>
      <vt:lpstr>1_Thinkbox</vt:lpstr>
      <vt:lpstr>2_Thinkbox</vt:lpstr>
      <vt:lpstr>4_Thinkbox</vt:lpstr>
      <vt:lpstr>Thinkbox_Dark Blue</vt:lpstr>
      <vt:lpstr>3_Thinkbox</vt:lpstr>
      <vt:lpstr>Thinkbox</vt:lpstr>
      <vt:lpstr>2_Thinkbox_Red</vt:lpstr>
      <vt:lpstr>9_Thinkbox</vt:lpstr>
      <vt:lpstr>10_Thinkbox</vt:lpstr>
      <vt:lpstr>1_Thinkbox</vt:lpstr>
      <vt:lpstr>Office Theme</vt:lpstr>
      <vt:lpstr>Diapositive think-cell</vt:lpstr>
      <vt:lpstr>PowerPoint Presentation</vt:lpstr>
      <vt:lpstr>PowerPoint Presentation</vt:lpstr>
      <vt:lpstr>TVs in decline, but not how you think…</vt:lpstr>
      <vt:lpstr>How we watch broadcaster TV – ABC1 Adults</vt:lpstr>
      <vt:lpstr>How we watch broadcaster TV – 16-34</vt:lpstr>
      <vt:lpstr>Video viewing is spread across various platforms</vt:lpstr>
      <vt:lpstr>2023 is a picture of stability</vt:lpstr>
      <vt:lpstr>All Individuals</vt:lpstr>
      <vt:lpstr>16-34s</vt:lpstr>
      <vt:lpstr>PowerPoint Presentation</vt:lpstr>
      <vt:lpstr>Agenda</vt:lpstr>
      <vt:lpstr>Part one: The perceived barriers to using TV</vt:lpstr>
      <vt:lpstr>Analysis of 78 brands and 300+ campaigns</vt:lpstr>
      <vt:lpstr>Many small advertisers see similar barriers to TV</vt:lpstr>
      <vt:lpstr>Many small advertisers see similar barriers to TV</vt:lpstr>
      <vt:lpstr>My brand’s not big enough</vt:lpstr>
      <vt:lpstr>763 advertisers spent less than £50k on TV in 2022</vt:lpstr>
      <vt:lpstr>Brands of all sizes benefit from ‘costly signalling’</vt:lpstr>
      <vt:lpstr>TV ads deliver quality, self-confidence and strength signals</vt:lpstr>
      <vt:lpstr>Many small advertisers see similar barriers to TV</vt:lpstr>
      <vt:lpstr>TV costs too much</vt:lpstr>
      <vt:lpstr>Average TV view costs 0.8p (in 2022)</vt:lpstr>
      <vt:lpstr>TV advertising is great value</vt:lpstr>
      <vt:lpstr>UK linear TV is half the price of global average</vt:lpstr>
      <vt:lpstr>Many small advertisers see similar barriers to TV</vt:lpstr>
      <vt:lpstr>TV is accountable </vt:lpstr>
      <vt:lpstr>Immediate effect - TV drives search</vt:lpstr>
      <vt:lpstr>Immediate effect - TV drives search</vt:lpstr>
      <vt:lpstr>TV delivers results quickly</vt:lpstr>
      <vt:lpstr>TV has a significant long-term / sustained impact  </vt:lpstr>
      <vt:lpstr>TV delivers both short-term and sustained sales effects</vt:lpstr>
      <vt:lpstr>Many small advertisers see similar barriers to TV</vt:lpstr>
      <vt:lpstr>There’s too much risk</vt:lpstr>
      <vt:lpstr>TV and BVOD the least risky channels </vt:lpstr>
      <vt:lpstr>TV punches above its weight in terms of sales versus spend</vt:lpstr>
      <vt:lpstr>Many small advertisers see similar barriers to TV</vt:lpstr>
      <vt:lpstr>Creative </vt:lpstr>
      <vt:lpstr>Creativity is the biggest ROI multiplier within our control</vt:lpstr>
      <vt:lpstr>PowerPoint Presentation</vt:lpstr>
      <vt:lpstr>PowerPoint Presentation</vt:lpstr>
      <vt:lpstr>Five conclusions were seen  </vt:lpstr>
      <vt:lpstr>From Good to Great:  Improving the Odds</vt:lpstr>
      <vt:lpstr>Summary of perceived barriers to using TV</vt:lpstr>
      <vt:lpstr>Part two: The TV playbook for online businesses</vt:lpstr>
      <vt:lpstr>Increased ecommerce is arguably the biggest Covid behavioural shift</vt:lpstr>
      <vt:lpstr>Online born businesses are the biggest investors in TV</vt:lpstr>
      <vt:lpstr>Online born businesses spend over last 5 years</vt:lpstr>
      <vt:lpstr>Research conducted by Magic Numbers</vt:lpstr>
      <vt:lpstr>Findings</vt:lpstr>
      <vt:lpstr>3 signs it’s time for TV</vt:lpstr>
      <vt:lpstr>Three signs it’s time for TV</vt:lpstr>
      <vt:lpstr>This furniture brand saw website conversion improve with TV advertising</vt:lpstr>
      <vt:lpstr>The effects of TV on your business</vt:lpstr>
      <vt:lpstr>TV was the biggest single source of traffic</vt:lpstr>
      <vt:lpstr>Cost per visit was £1.90-£2.50 for 6 of our 10 brands</vt:lpstr>
      <vt:lpstr>TV drives cost-effective search</vt:lpstr>
      <vt:lpstr>Most online journeys prompted by TV involve your brand name early</vt:lpstr>
      <vt:lpstr>In summary</vt:lpstr>
      <vt:lpstr>Summary / top tips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Taylor</dc:creator>
  <cp:lastModifiedBy>Akeel Mungul</cp:lastModifiedBy>
  <cp:revision>36</cp:revision>
  <dcterms:created xsi:type="dcterms:W3CDTF">2023-09-27T11:29:56Z</dcterms:created>
  <dcterms:modified xsi:type="dcterms:W3CDTF">2023-11-01T13:58:36Z</dcterms:modified>
</cp:coreProperties>
</file>