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7"/>
  </p:notesMasterIdLst>
  <p:sldIdLst>
    <p:sldId id="288" r:id="rId3"/>
    <p:sldId id="2147376562" r:id="rId4"/>
    <p:sldId id="2147376563" r:id="rId5"/>
    <p:sldId id="2147376564" r:id="rId6"/>
    <p:sldId id="262" r:id="rId7"/>
    <p:sldId id="257" r:id="rId8"/>
    <p:sldId id="293" r:id="rId9"/>
    <p:sldId id="291" r:id="rId10"/>
    <p:sldId id="2147376565" r:id="rId11"/>
    <p:sldId id="265" r:id="rId12"/>
    <p:sldId id="289" r:id="rId13"/>
    <p:sldId id="264" r:id="rId14"/>
    <p:sldId id="281" r:id="rId15"/>
    <p:sldId id="280" r:id="rId16"/>
    <p:sldId id="2147376566" r:id="rId17"/>
    <p:sldId id="276" r:id="rId18"/>
    <p:sldId id="290" r:id="rId19"/>
    <p:sldId id="269" r:id="rId20"/>
    <p:sldId id="308" r:id="rId21"/>
    <p:sldId id="306" r:id="rId22"/>
    <p:sldId id="2147376567" r:id="rId23"/>
    <p:sldId id="275" r:id="rId24"/>
    <p:sldId id="283" r:id="rId25"/>
    <p:sldId id="277" r:id="rId26"/>
    <p:sldId id="284" r:id="rId27"/>
    <p:sldId id="285" r:id="rId28"/>
    <p:sldId id="2147376568" r:id="rId29"/>
    <p:sldId id="261" r:id="rId30"/>
    <p:sldId id="266" r:id="rId31"/>
    <p:sldId id="292" r:id="rId32"/>
    <p:sldId id="260" r:id="rId33"/>
    <p:sldId id="274" r:id="rId34"/>
    <p:sldId id="263" r:id="rId35"/>
    <p:sldId id="2147376569" r:id="rId36"/>
    <p:sldId id="270" r:id="rId37"/>
    <p:sldId id="259" r:id="rId38"/>
    <p:sldId id="258" r:id="rId39"/>
    <p:sldId id="268" r:id="rId40"/>
    <p:sldId id="2147376570" r:id="rId41"/>
    <p:sldId id="300" r:id="rId42"/>
    <p:sldId id="272" r:id="rId43"/>
    <p:sldId id="2147376571" r:id="rId44"/>
    <p:sldId id="298" r:id="rId45"/>
    <p:sldId id="278" r:id="rId46"/>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A34713F-0131-4EF2-96D3-FA78BACB36A1}">
          <p14:sldIdLst>
            <p14:sldId id="288"/>
            <p14:sldId id="2147376562"/>
            <p14:sldId id="2147376563"/>
          </p14:sldIdLst>
        </p14:section>
        <p14:section name="Direct power" id="{12B52337-4AED-4263-938E-7BD900C15C8C}">
          <p14:sldIdLst>
            <p14:sldId id="2147376564"/>
            <p14:sldId id="262"/>
            <p14:sldId id="257"/>
            <p14:sldId id="293"/>
            <p14:sldId id="291"/>
          </p14:sldIdLst>
        </p14:section>
        <p14:section name="Daily Life" id="{D0A3103B-0237-410C-A5A0-8A8EEAF95A97}">
          <p14:sldIdLst>
            <p14:sldId id="2147376565"/>
            <p14:sldId id="265"/>
            <p14:sldId id="289"/>
            <p14:sldId id="264"/>
            <p14:sldId id="281"/>
            <p14:sldId id="280"/>
          </p14:sldIdLst>
        </p14:section>
        <p14:section name="Culture" id="{9F712820-EC17-456D-BA5D-ABF677A5120A}">
          <p14:sldIdLst>
            <p14:sldId id="2147376566"/>
            <p14:sldId id="276"/>
            <p14:sldId id="290"/>
            <p14:sldId id="269"/>
            <p14:sldId id="308"/>
            <p14:sldId id="306"/>
          </p14:sldIdLst>
        </p14:section>
        <p14:section name="Charity" id="{8777EFE6-DAC8-4ABF-8CAE-0B0E72BE9DF7}">
          <p14:sldIdLst>
            <p14:sldId id="2147376567"/>
            <p14:sldId id="275"/>
            <p14:sldId id="283"/>
            <p14:sldId id="277"/>
            <p14:sldId id="284"/>
            <p14:sldId id="285"/>
          </p14:sldIdLst>
        </p14:section>
        <p14:section name="Societal changes" id="{AE501EF5-DB4E-4C70-A737-48D51AFB2303}">
          <p14:sldIdLst>
            <p14:sldId id="2147376568"/>
            <p14:sldId id="261"/>
            <p14:sldId id="266"/>
            <p14:sldId id="292"/>
            <p14:sldId id="260"/>
            <p14:sldId id="274"/>
            <p14:sldId id="263"/>
          </p14:sldIdLst>
        </p14:section>
        <p14:section name="Employment" id="{02206076-9114-47FD-8F65-67B79F028AB7}">
          <p14:sldIdLst>
            <p14:sldId id="2147376569"/>
            <p14:sldId id="270"/>
            <p14:sldId id="259"/>
            <p14:sldId id="258"/>
            <p14:sldId id="268"/>
          </p14:sldIdLst>
        </p14:section>
        <p14:section name="Tourism" id="{C8E54A82-6746-4246-A28F-4B0A07C068CD}">
          <p14:sldIdLst>
            <p14:sldId id="2147376570"/>
            <p14:sldId id="300"/>
            <p14:sldId id="272"/>
          </p14:sldIdLst>
        </p14:section>
        <p14:section name="Gentle Impact" id="{62CBE2B4-B2A8-40B9-AF81-261CF8865DFC}">
          <p14:sldIdLst>
            <p14:sldId id="2147376571"/>
            <p14:sldId id="298"/>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7671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530" autoAdjust="0"/>
  </p:normalViewPr>
  <p:slideViewPr>
    <p:cSldViewPr snapToGrid="0">
      <p:cViewPr>
        <p:scale>
          <a:sx n="75" d="100"/>
          <a:sy n="75" d="100"/>
        </p:scale>
        <p:origin x="1146" y="6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8401E8-803B-46FE-AE7F-4315F8ECE665}" type="datetimeFigureOut">
              <a:rPr lang="en-GB" smtClean="0"/>
              <a:t>30/05/2024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ED583E-655D-4349-9F55-DE87D8DD6AC7}" type="slidenum">
              <a:rPr lang="en-GB" smtClean="0"/>
              <a:t>‹#›</a:t>
            </a:fld>
            <a:endParaRPr lang="en-GB" dirty="0"/>
          </a:p>
        </p:txBody>
      </p:sp>
    </p:spTree>
    <p:extLst>
      <p:ext uri="{BB962C8B-B14F-4D97-AF65-F5344CB8AC3E}">
        <p14:creationId xmlns:p14="http://schemas.microsoft.com/office/powerpoint/2010/main" val="1858681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inkedin.com/in/ACoAAADxZJgB7WT4uw4NVOc_ewLytb-E-RDHUv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linkedin.com/company/campaign-magazine-uk/"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ED583E-655D-4349-9F55-DE87D8DD6AC7}" type="slidenum">
              <a:rPr lang="en-GB" smtClean="0"/>
              <a:t>1</a:t>
            </a:fld>
            <a:endParaRPr lang="en-GB" dirty="0"/>
          </a:p>
        </p:txBody>
      </p:sp>
    </p:spTree>
    <p:extLst>
      <p:ext uri="{BB962C8B-B14F-4D97-AF65-F5344CB8AC3E}">
        <p14:creationId xmlns:p14="http://schemas.microsoft.com/office/powerpoint/2010/main" val="2137768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 from Public first highlighted that 1 in 3 British adults say they would go to the theatre more if they could afford, which is why Sky made channel Sky Arts free to air in 2020. with shows like Portrait Artist of the Year regularly pulling in over 1 million viewers.</a:t>
            </a:r>
          </a:p>
          <a:p>
            <a:r>
              <a:rPr lang="en-GB" dirty="0"/>
              <a:t>Sky Arts also run something called Sky Arts Access All Arts. They support teachers to take their students on a confidence bosting creative journey, with free, easy to easy resources that cover 10 different art formats. Since it’s inception, Sky Arts Access All Arts has helped over 360,000 children across over 7,900 schools assisting 13,500 teachers </a:t>
            </a:r>
          </a:p>
        </p:txBody>
      </p:sp>
      <p:sp>
        <p:nvSpPr>
          <p:cNvPr id="4" name="Slide Number Placeholder 3"/>
          <p:cNvSpPr>
            <a:spLocks noGrp="1"/>
          </p:cNvSpPr>
          <p:nvPr>
            <p:ph type="sldNum" sz="quarter" idx="5"/>
          </p:nvPr>
        </p:nvSpPr>
        <p:spPr/>
        <p:txBody>
          <a:bodyPr/>
          <a:lstStyle/>
          <a:p>
            <a:fld id="{2DED583E-655D-4349-9F55-DE87D8DD6AC7}" type="slidenum">
              <a:rPr lang="en-GB" smtClean="0"/>
              <a:t>12</a:t>
            </a:fld>
            <a:endParaRPr lang="en-GB" dirty="0"/>
          </a:p>
        </p:txBody>
      </p:sp>
    </p:spTree>
    <p:extLst>
      <p:ext uri="{BB962C8B-B14F-4D97-AF65-F5344CB8AC3E}">
        <p14:creationId xmlns:p14="http://schemas.microsoft.com/office/powerpoint/2010/main" val="2137271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Home of British Consumer support for over 30 years, Watchdog has fought many a case on behalf of the British public. The first major investigation undertaken by Watchdog led to the change in law in the late 80s that required all new electrical appliances to be fitted with a plug. An investigation into Hoover’s ‘Free Flights’ promotion in the 90s led to headline news and Hoover having to honour the promotion to the tune of £40 million.</a:t>
            </a:r>
          </a:p>
        </p:txBody>
      </p:sp>
      <p:sp>
        <p:nvSpPr>
          <p:cNvPr id="4" name="Slide Number Placeholder 3"/>
          <p:cNvSpPr>
            <a:spLocks noGrp="1"/>
          </p:cNvSpPr>
          <p:nvPr>
            <p:ph type="sldNum" sz="quarter" idx="5"/>
          </p:nvPr>
        </p:nvSpPr>
        <p:spPr/>
        <p:txBody>
          <a:bodyPr/>
          <a:lstStyle/>
          <a:p>
            <a:fld id="{2DED583E-655D-4349-9F55-DE87D8DD6AC7}" type="slidenum">
              <a:rPr lang="en-GB" smtClean="0"/>
              <a:t>13</a:t>
            </a:fld>
            <a:endParaRPr lang="en-GB" dirty="0"/>
          </a:p>
        </p:txBody>
      </p:sp>
    </p:spTree>
    <p:extLst>
      <p:ext uri="{BB962C8B-B14F-4D97-AF65-F5344CB8AC3E}">
        <p14:creationId xmlns:p14="http://schemas.microsoft.com/office/powerpoint/2010/main" val="331470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staple of Children’s TV for 30 years, Grange Hill was not too dissimilar to the soaps. With hard hitting storylines like teenage pregnancy, bullying and suicide all covered by the show. The height of the show in the 1980s saw the show tackle drug addiction when beloved </a:t>
            </a:r>
            <a:r>
              <a:rPr lang="en-GB" b="0" i="0" dirty="0">
                <a:solidFill>
                  <a:srgbClr val="E8EAED"/>
                </a:solidFill>
                <a:effectLst/>
                <a:latin typeface="Google Sans"/>
              </a:rPr>
              <a:t>character</a:t>
            </a:r>
            <a:r>
              <a:rPr lang="en-GB" dirty="0"/>
              <a:t> Zammo McGurie becoming addicted to heroin. The story which spanned across 2 series of the show, showed Zammo’s fall into addiction and the effect it had on his relationships with his girlfriend and best friend Kevin. The story culminated in the release of the number 1 song ‘Just Say No’ and a trip for the cast to the White House to meet then First Lady, Nancy Reagan, the face of America’s Anti-Drug campaign.</a:t>
            </a:r>
          </a:p>
        </p:txBody>
      </p:sp>
      <p:sp>
        <p:nvSpPr>
          <p:cNvPr id="4" name="Slide Number Placeholder 3"/>
          <p:cNvSpPr>
            <a:spLocks noGrp="1"/>
          </p:cNvSpPr>
          <p:nvPr>
            <p:ph type="sldNum" sz="quarter" idx="5"/>
          </p:nvPr>
        </p:nvSpPr>
        <p:spPr/>
        <p:txBody>
          <a:bodyPr/>
          <a:lstStyle/>
          <a:p>
            <a:fld id="{2DED583E-655D-4349-9F55-DE87D8DD6AC7}" type="slidenum">
              <a:rPr lang="en-GB" smtClean="0"/>
              <a:t>14</a:t>
            </a:fld>
            <a:endParaRPr lang="en-GB" dirty="0"/>
          </a:p>
        </p:txBody>
      </p:sp>
    </p:spTree>
    <p:extLst>
      <p:ext uri="{BB962C8B-B14F-4D97-AF65-F5344CB8AC3E}">
        <p14:creationId xmlns:p14="http://schemas.microsoft.com/office/powerpoint/2010/main" val="1267881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the launch of Clarkson’s Farm in  2020, Amazon Prime and Jeremy Clarkson have been able to highlight the plight faced by farmers up and down the country. Highlighting the impact of Brexit and regulations. The series was such a success that it seems to have reframed Clarkson as a farmer resulting in him and his Farmhand helper Caleb winning a British Farming Award in 2021 for growing the profile of farming and farmers in the UK.</a:t>
            </a:r>
          </a:p>
        </p:txBody>
      </p:sp>
      <p:sp>
        <p:nvSpPr>
          <p:cNvPr id="4" name="Slide Number Placeholder 3"/>
          <p:cNvSpPr>
            <a:spLocks noGrp="1"/>
          </p:cNvSpPr>
          <p:nvPr>
            <p:ph type="sldNum" sz="quarter" idx="5"/>
          </p:nvPr>
        </p:nvSpPr>
        <p:spPr/>
        <p:txBody>
          <a:bodyPr/>
          <a:lstStyle/>
          <a:p>
            <a:fld id="{2DED583E-655D-4349-9F55-DE87D8DD6AC7}" type="slidenum">
              <a:rPr lang="en-GB" smtClean="0"/>
              <a:t>16</a:t>
            </a:fld>
            <a:endParaRPr lang="en-GB" dirty="0"/>
          </a:p>
        </p:txBody>
      </p:sp>
    </p:spTree>
    <p:extLst>
      <p:ext uri="{BB962C8B-B14F-4D97-AF65-F5344CB8AC3E}">
        <p14:creationId xmlns:p14="http://schemas.microsoft.com/office/powerpoint/2010/main" val="3596841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staple of both sexes for some time now, Drag Race originally started in the US, began the process of shining a light on the underrepresented cabaret act of Drag. As a nation we have a strong affinity with Drag acts with the likes of Dame Edna and Lily Savage being staples of British TV since the 1970s but Drag Race regalvanised the Drag movement in the UK. Now a highlight of many peoples viewing calendars when the new series drops. RuPaul’s Drag Race has been responsible for the introduction of Drag Brunches up and down the country, the introduction of words like ‘Slay’ and several other famous catchphrases and sayings coming from the mouth of Ru, a man who is now a global celebrity purely from this outstanding competition format.</a:t>
            </a:r>
          </a:p>
        </p:txBody>
      </p:sp>
      <p:sp>
        <p:nvSpPr>
          <p:cNvPr id="4" name="Slide Number Placeholder 3"/>
          <p:cNvSpPr>
            <a:spLocks noGrp="1"/>
          </p:cNvSpPr>
          <p:nvPr>
            <p:ph type="sldNum" sz="quarter" idx="5"/>
          </p:nvPr>
        </p:nvSpPr>
        <p:spPr/>
        <p:txBody>
          <a:bodyPr/>
          <a:lstStyle/>
          <a:p>
            <a:fld id="{2DED583E-655D-4349-9F55-DE87D8DD6AC7}" type="slidenum">
              <a:rPr lang="en-GB" smtClean="0"/>
              <a:t>17</a:t>
            </a:fld>
            <a:endParaRPr lang="en-GB" dirty="0"/>
          </a:p>
        </p:txBody>
      </p:sp>
    </p:spTree>
    <p:extLst>
      <p:ext uri="{BB962C8B-B14F-4D97-AF65-F5344CB8AC3E}">
        <p14:creationId xmlns:p14="http://schemas.microsoft.com/office/powerpoint/2010/main" val="3873645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Stranger Things has been a cultural hit across the world since it launched on Netflix in 2014. Since then it has been creating cultural moments that have had a profound effect on society. The main one of these being that it gave Kate Bush her first number 1 in the UK in 44 years since Wuthering Heights in 1978, setting the record for the longest period between number 1 singles, beating Wham! By 1 year. In fact, every single one of Kate Bush’s albums re-entered the charts off the back of the success of Running Up that Hill. Leading to the performer being inducted into the Rock and Roll Hall of Fame in 2023 and her being named the 60</a:t>
            </a:r>
            <a:r>
              <a:rPr lang="en-GB" baseline="30000" dirty="0"/>
              <a:t>th</a:t>
            </a:r>
            <a:r>
              <a:rPr lang="en-GB" dirty="0"/>
              <a:t> greatest singer of all time by Rolling Stone Magazine.</a:t>
            </a:r>
          </a:p>
        </p:txBody>
      </p:sp>
      <p:sp>
        <p:nvSpPr>
          <p:cNvPr id="4" name="Slide Number Placeholder 3"/>
          <p:cNvSpPr>
            <a:spLocks noGrp="1"/>
          </p:cNvSpPr>
          <p:nvPr>
            <p:ph type="sldNum" sz="quarter" idx="5"/>
          </p:nvPr>
        </p:nvSpPr>
        <p:spPr/>
        <p:txBody>
          <a:bodyPr/>
          <a:lstStyle/>
          <a:p>
            <a:fld id="{2DED583E-655D-4349-9F55-DE87D8DD6AC7}" type="slidenum">
              <a:rPr lang="en-GB" smtClean="0"/>
              <a:t>18</a:t>
            </a:fld>
            <a:endParaRPr lang="en-GB" dirty="0"/>
          </a:p>
        </p:txBody>
      </p:sp>
    </p:spTree>
    <p:extLst>
      <p:ext uri="{BB962C8B-B14F-4D97-AF65-F5344CB8AC3E}">
        <p14:creationId xmlns:p14="http://schemas.microsoft.com/office/powerpoint/2010/main" val="3299670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Along with giving us some of the most iconic moments in TV history, the X Factor has been responsible for the sale of over 30 million singles and 18 million albums in the UK, resulting in 42 number 1 singles. But more important than that, it would set instant culture with 7 of the winner's singles topping charts on Christmas day between 200 and 2014. in fact in 2007, bookies started to take bets on Christmas Number 2, as they were certain the X Factor winner would take the crown. And they also gave us One Direction, a worldwide behemoth.</a:t>
            </a:r>
          </a:p>
        </p:txBody>
      </p:sp>
      <p:sp>
        <p:nvSpPr>
          <p:cNvPr id="4" name="Slide Number Placeholder 3"/>
          <p:cNvSpPr>
            <a:spLocks noGrp="1"/>
          </p:cNvSpPr>
          <p:nvPr>
            <p:ph type="sldNum" sz="quarter" idx="5"/>
          </p:nvPr>
        </p:nvSpPr>
        <p:spPr/>
        <p:txBody>
          <a:bodyPr/>
          <a:lstStyle/>
          <a:p>
            <a:fld id="{2DED583E-655D-4349-9F55-DE87D8DD6AC7}" type="slidenum">
              <a:rPr lang="en-GB" smtClean="0"/>
              <a:t>19</a:t>
            </a:fld>
            <a:endParaRPr lang="en-GB" dirty="0"/>
          </a:p>
        </p:txBody>
      </p:sp>
    </p:spTree>
    <p:extLst>
      <p:ext uri="{BB962C8B-B14F-4D97-AF65-F5344CB8AC3E}">
        <p14:creationId xmlns:p14="http://schemas.microsoft.com/office/powerpoint/2010/main" val="379225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Levi’s as a brand has been around for over 100 years, starting during the American Gold Rush. But their iconic TV campaigns were directly responsible for 7 number one singles including Stand By Me by Ben E. King and the Joker By the Steve Miller Band both charting higher than they ever did when they were original released.</a:t>
            </a:r>
          </a:p>
        </p:txBody>
      </p:sp>
      <p:sp>
        <p:nvSpPr>
          <p:cNvPr id="4" name="Slide Number Placeholder 3"/>
          <p:cNvSpPr>
            <a:spLocks noGrp="1"/>
          </p:cNvSpPr>
          <p:nvPr>
            <p:ph type="sldNum" sz="quarter" idx="5"/>
          </p:nvPr>
        </p:nvSpPr>
        <p:spPr/>
        <p:txBody>
          <a:bodyPr/>
          <a:lstStyle/>
          <a:p>
            <a:fld id="{2DED583E-655D-4349-9F55-DE87D8DD6AC7}" type="slidenum">
              <a:rPr lang="en-GB" smtClean="0"/>
              <a:t>20</a:t>
            </a:fld>
            <a:endParaRPr lang="en-GB" dirty="0"/>
          </a:p>
        </p:txBody>
      </p:sp>
    </p:spTree>
    <p:extLst>
      <p:ext uri="{BB962C8B-B14F-4D97-AF65-F5344CB8AC3E}">
        <p14:creationId xmlns:p14="http://schemas.microsoft.com/office/powerpoint/2010/main" val="275828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ED583E-655D-4349-9F55-DE87D8DD6AC7}" type="slidenum">
              <a:rPr lang="en-GB" smtClean="0"/>
              <a:t>22</a:t>
            </a:fld>
            <a:endParaRPr lang="en-GB" dirty="0"/>
          </a:p>
        </p:txBody>
      </p:sp>
    </p:spTree>
    <p:extLst>
      <p:ext uri="{BB962C8B-B14F-4D97-AF65-F5344CB8AC3E}">
        <p14:creationId xmlns:p14="http://schemas.microsoft.com/office/powerpoint/2010/main" val="1706996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Comedian John Bishop and his Son Joe, who lost most of his hearing at 15, go on a journey to understand more about the deaf community and learn British Sign Language. Off the back of the show, British Sign Language Charity; Signature reported a 210% surge in people looking to learn sign language after the show aired.</a:t>
            </a:r>
          </a:p>
        </p:txBody>
      </p:sp>
      <p:sp>
        <p:nvSpPr>
          <p:cNvPr id="4" name="Slide Number Placeholder 3"/>
          <p:cNvSpPr>
            <a:spLocks noGrp="1"/>
          </p:cNvSpPr>
          <p:nvPr>
            <p:ph type="sldNum" sz="quarter" idx="5"/>
          </p:nvPr>
        </p:nvSpPr>
        <p:spPr/>
        <p:txBody>
          <a:bodyPr/>
          <a:lstStyle/>
          <a:p>
            <a:fld id="{2DED583E-655D-4349-9F55-DE87D8DD6AC7}" type="slidenum">
              <a:rPr lang="en-GB" smtClean="0"/>
              <a:t>23</a:t>
            </a:fld>
            <a:endParaRPr lang="en-GB" dirty="0"/>
          </a:p>
        </p:txBody>
      </p:sp>
    </p:spTree>
    <p:extLst>
      <p:ext uri="{BB962C8B-B14F-4D97-AF65-F5344CB8AC3E}">
        <p14:creationId xmlns:p14="http://schemas.microsoft.com/office/powerpoint/2010/main" val="2118274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ED583E-655D-4349-9F55-DE87D8DD6AC7}" type="slidenum">
              <a:rPr lang="en-GB" smtClean="0"/>
              <a:t>2</a:t>
            </a:fld>
            <a:endParaRPr lang="en-GB" dirty="0"/>
          </a:p>
        </p:txBody>
      </p:sp>
    </p:spTree>
    <p:extLst>
      <p:ext uri="{BB962C8B-B14F-4D97-AF65-F5344CB8AC3E}">
        <p14:creationId xmlns:p14="http://schemas.microsoft.com/office/powerpoint/2010/main" val="3549453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 conducted by Sky in 2021 found that 1 in 3 viewers say that a TV programme has inspired them to make a change in their lives. And more impactfully, 1 in 4 viewers would follow in the footsteps of a TV character and do something differently. Broadcasters and TV programming can help improve people’s knowledge, perceived ease and normality of sustainable behaviours, boosting the willingness to make a change. </a:t>
            </a:r>
          </a:p>
        </p:txBody>
      </p:sp>
      <p:sp>
        <p:nvSpPr>
          <p:cNvPr id="4" name="Slide Number Placeholder 3"/>
          <p:cNvSpPr>
            <a:spLocks noGrp="1"/>
          </p:cNvSpPr>
          <p:nvPr>
            <p:ph type="sldNum" sz="quarter" idx="5"/>
          </p:nvPr>
        </p:nvSpPr>
        <p:spPr/>
        <p:txBody>
          <a:bodyPr/>
          <a:lstStyle/>
          <a:p>
            <a:fld id="{2DED583E-655D-4349-9F55-DE87D8DD6AC7}" type="slidenum">
              <a:rPr lang="en-GB" smtClean="0"/>
              <a:t>24</a:t>
            </a:fld>
            <a:endParaRPr lang="en-GB" dirty="0"/>
          </a:p>
        </p:txBody>
      </p:sp>
    </p:spTree>
    <p:extLst>
      <p:ext uri="{BB962C8B-B14F-4D97-AF65-F5344CB8AC3E}">
        <p14:creationId xmlns:p14="http://schemas.microsoft.com/office/powerpoint/2010/main" val="4053012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partnering with UNICEF in 2006, Soccer Aid has raised over £75 million for the charity with the world’s biggest celebrity football match. The last game in 2022, saw a record £15.7 million raised.</a:t>
            </a:r>
          </a:p>
        </p:txBody>
      </p:sp>
      <p:sp>
        <p:nvSpPr>
          <p:cNvPr id="4" name="Slide Number Placeholder 3"/>
          <p:cNvSpPr>
            <a:spLocks noGrp="1"/>
          </p:cNvSpPr>
          <p:nvPr>
            <p:ph type="sldNum" sz="quarter" idx="5"/>
          </p:nvPr>
        </p:nvSpPr>
        <p:spPr/>
        <p:txBody>
          <a:bodyPr/>
          <a:lstStyle/>
          <a:p>
            <a:fld id="{2DED583E-655D-4349-9F55-DE87D8DD6AC7}" type="slidenum">
              <a:rPr lang="en-GB" smtClean="0"/>
              <a:t>25</a:t>
            </a:fld>
            <a:endParaRPr lang="en-GB" dirty="0"/>
          </a:p>
        </p:txBody>
      </p:sp>
    </p:spTree>
    <p:extLst>
      <p:ext uri="{BB962C8B-B14F-4D97-AF65-F5344CB8AC3E}">
        <p14:creationId xmlns:p14="http://schemas.microsoft.com/office/powerpoint/2010/main" val="2162011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launching in 1980, the annual fundraising event culminating in the telethon on BBC one in November has raised over £1 billion helping children all over the country with care needs or just someone to talk too.</a:t>
            </a:r>
          </a:p>
        </p:txBody>
      </p:sp>
      <p:sp>
        <p:nvSpPr>
          <p:cNvPr id="4" name="Slide Number Placeholder 3"/>
          <p:cNvSpPr>
            <a:spLocks noGrp="1"/>
          </p:cNvSpPr>
          <p:nvPr>
            <p:ph type="sldNum" sz="quarter" idx="5"/>
          </p:nvPr>
        </p:nvSpPr>
        <p:spPr/>
        <p:txBody>
          <a:bodyPr/>
          <a:lstStyle/>
          <a:p>
            <a:fld id="{2DED583E-655D-4349-9F55-DE87D8DD6AC7}" type="slidenum">
              <a:rPr lang="en-GB" smtClean="0"/>
              <a:t>26</a:t>
            </a:fld>
            <a:endParaRPr lang="en-GB" dirty="0"/>
          </a:p>
        </p:txBody>
      </p:sp>
    </p:spTree>
    <p:extLst>
      <p:ext uri="{BB962C8B-B14F-4D97-AF65-F5344CB8AC3E}">
        <p14:creationId xmlns:p14="http://schemas.microsoft.com/office/powerpoint/2010/main" val="816149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has helped to accelerated the growth of Women’s Football in this country. Off the back of winning the Women’s Euros in 2022 the Government noticed the growth in Women’s Football and committed £30 million to improve the facilities across all levels of the game with the aim of getting 2.5 million additional women playing the game by 2030. We are now watching more women’s sport than ever before with Football driving it! Up to August 2023, we watched 9 hours and 5 minutes of Women’s Sport, up 2 hours on 2021.</a:t>
            </a:r>
          </a:p>
          <a:p>
            <a:r>
              <a:rPr lang="en-GB" dirty="0"/>
              <a:t>Female footballers are now quite rightly, no matter what Joey Burton says, taking up spots as pundits on every type of football game we see on our TVs. Names like Jill Scott and Alex Scott are now household names thanks to being on shows like Football Focus or a League of Their Own.</a:t>
            </a:r>
          </a:p>
        </p:txBody>
      </p:sp>
      <p:sp>
        <p:nvSpPr>
          <p:cNvPr id="4" name="Slide Number Placeholder 3"/>
          <p:cNvSpPr>
            <a:spLocks noGrp="1"/>
          </p:cNvSpPr>
          <p:nvPr>
            <p:ph type="sldNum" sz="quarter" idx="5"/>
          </p:nvPr>
        </p:nvSpPr>
        <p:spPr/>
        <p:txBody>
          <a:bodyPr/>
          <a:lstStyle/>
          <a:p>
            <a:fld id="{2DED583E-655D-4349-9F55-DE87D8DD6AC7}" type="slidenum">
              <a:rPr lang="en-GB" smtClean="0"/>
              <a:t>28</a:t>
            </a:fld>
            <a:endParaRPr lang="en-GB" dirty="0"/>
          </a:p>
        </p:txBody>
      </p:sp>
    </p:spTree>
    <p:extLst>
      <p:ext uri="{BB962C8B-B14F-4D97-AF65-F5344CB8AC3E}">
        <p14:creationId xmlns:p14="http://schemas.microsoft.com/office/powerpoint/2010/main" val="1964067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the effect of Soccer AM on culture might seem small on the face of it, I’m sure you’ve been influenced by the 20 year Saturday morning Football show. A show that come around at a time when Football and culture where closer than ever before, When Brit Pop was rising with Blur and Oasis storming the charts. A show right at the cutting edge of culture with its music choices over compilations of wonder goals from around the leagues that week. A show that would become a must visit for musicians like the stalwarts of indie music Kasabian and Liam Gallagher to the new school sound of Grime with Skepta and Kano.</a:t>
            </a:r>
          </a:p>
          <a:p>
            <a:r>
              <a:rPr lang="en-GB" dirty="0"/>
              <a:t>The show also saw the introduction of many words to the British lexicon, like Tekkers; a show of unbelievable skill, came from the shows long running segment ‘Unbelievable Tekkers’ that would show you outstanding things done with a football each week. The footballing worlds love of the term ‘Nuts’ or ‘Meg’, the act of putting a ball through the legs of a defending player, also likely exploded because of the continual use of the term on Saturday mornings.</a:t>
            </a:r>
          </a:p>
        </p:txBody>
      </p:sp>
      <p:sp>
        <p:nvSpPr>
          <p:cNvPr id="4" name="Slide Number Placeholder 3"/>
          <p:cNvSpPr>
            <a:spLocks noGrp="1"/>
          </p:cNvSpPr>
          <p:nvPr>
            <p:ph type="sldNum" sz="quarter" idx="5"/>
          </p:nvPr>
        </p:nvSpPr>
        <p:spPr/>
        <p:txBody>
          <a:bodyPr/>
          <a:lstStyle/>
          <a:p>
            <a:fld id="{2DED583E-655D-4349-9F55-DE87D8DD6AC7}" type="slidenum">
              <a:rPr lang="en-GB" smtClean="0"/>
              <a:t>29</a:t>
            </a:fld>
            <a:endParaRPr lang="en-GB" dirty="0"/>
          </a:p>
        </p:txBody>
      </p:sp>
    </p:spTree>
    <p:extLst>
      <p:ext uri="{BB962C8B-B14F-4D97-AF65-F5344CB8AC3E}">
        <p14:creationId xmlns:p14="http://schemas.microsoft.com/office/powerpoint/2010/main" val="3177269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They See Us, tells a fictionalised version of the Central Park Five case, where a group of 5 African Americans teenagers were falsely accused of Rape and sentenced to 30 years in prison. While the 5 had been their convictions overturned in 2002, the miniseries was directly responsible for clearing the path that allowed the five to seek reparations for the years they spent in prison thanks in part to the depiction of the American legal system being weighted against the 5 black teenagers.</a:t>
            </a:r>
          </a:p>
        </p:txBody>
      </p:sp>
      <p:sp>
        <p:nvSpPr>
          <p:cNvPr id="4" name="Slide Number Placeholder 3"/>
          <p:cNvSpPr>
            <a:spLocks noGrp="1"/>
          </p:cNvSpPr>
          <p:nvPr>
            <p:ph type="sldNum" sz="quarter" idx="5"/>
          </p:nvPr>
        </p:nvSpPr>
        <p:spPr/>
        <p:txBody>
          <a:bodyPr/>
          <a:lstStyle/>
          <a:p>
            <a:fld id="{2DED583E-655D-4349-9F55-DE87D8DD6AC7}" type="slidenum">
              <a:rPr lang="en-GB" smtClean="0"/>
              <a:t>30</a:t>
            </a:fld>
            <a:endParaRPr lang="en-GB" dirty="0"/>
          </a:p>
        </p:txBody>
      </p:sp>
    </p:spTree>
    <p:extLst>
      <p:ext uri="{BB962C8B-B14F-4D97-AF65-F5344CB8AC3E}">
        <p14:creationId xmlns:p14="http://schemas.microsoft.com/office/powerpoint/2010/main" val="1375359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the episode about the effects of plastic waste in the ocean aired in 2017, there was a stark impact that could be seen on the viewer. 88% of people said that they would change their lifestyle off the back of seeing the show. After the first episode aired there was a surge in search activity for the Marine Conservation Society, WWF and Plastic Oceans Foundation all saw spiked in traffic. In April 2018, under growing public support directly linked back to Blue Planet II, the Government announced it was considering a ban on single use plastics. The Queen banned the use of plastic bottles and straws across all royal estates in response to seeing the documentary. </a:t>
            </a:r>
          </a:p>
          <a:p>
            <a:r>
              <a:rPr lang="en-GB" dirty="0"/>
              <a:t>British Universities like University of Southampton saw increases in applications  for marine biology course following the airing of the show. All linked back to the so called ‘Blue Planet Effect’. The effect was felt as far as China with 80 million streaming the show at the same time causing a noticeable slowing of internet speeds in the country.</a:t>
            </a:r>
          </a:p>
        </p:txBody>
      </p:sp>
      <p:sp>
        <p:nvSpPr>
          <p:cNvPr id="4" name="Slide Number Placeholder 3"/>
          <p:cNvSpPr>
            <a:spLocks noGrp="1"/>
          </p:cNvSpPr>
          <p:nvPr>
            <p:ph type="sldNum" sz="quarter" idx="5"/>
          </p:nvPr>
        </p:nvSpPr>
        <p:spPr/>
        <p:txBody>
          <a:bodyPr/>
          <a:lstStyle/>
          <a:p>
            <a:fld id="{2DED583E-655D-4349-9F55-DE87D8DD6AC7}" type="slidenum">
              <a:rPr lang="en-GB" smtClean="0"/>
              <a:t>31</a:t>
            </a:fld>
            <a:endParaRPr lang="en-GB" dirty="0"/>
          </a:p>
        </p:txBody>
      </p:sp>
    </p:spTree>
    <p:extLst>
      <p:ext uri="{BB962C8B-B14F-4D97-AF65-F5344CB8AC3E}">
        <p14:creationId xmlns:p14="http://schemas.microsoft.com/office/powerpoint/2010/main" val="651612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the BBC didn’t take up the broadcasting rights for the Paralympics in 2012, Channel 4 stepped in and took up the rights. Undertaking their biggest ever marketing campaign to announce the arrival of ‘the superhumans’ . Unpromoted awareness of the games rose by 16% in June and a massive 77% before the start of the games themselves. After the games, 64% of viewers said they felt more positive towards disabled people as a result of the games.</a:t>
            </a:r>
          </a:p>
          <a:p>
            <a:endParaRPr lang="en-GB" dirty="0"/>
          </a:p>
        </p:txBody>
      </p:sp>
      <p:sp>
        <p:nvSpPr>
          <p:cNvPr id="4" name="Slide Number Placeholder 3"/>
          <p:cNvSpPr>
            <a:spLocks noGrp="1"/>
          </p:cNvSpPr>
          <p:nvPr>
            <p:ph type="sldNum" sz="quarter" idx="5"/>
          </p:nvPr>
        </p:nvSpPr>
        <p:spPr/>
        <p:txBody>
          <a:bodyPr/>
          <a:lstStyle/>
          <a:p>
            <a:fld id="{2DED583E-655D-4349-9F55-DE87D8DD6AC7}" type="slidenum">
              <a:rPr lang="en-GB" smtClean="0"/>
              <a:t>32</a:t>
            </a:fld>
            <a:endParaRPr lang="en-GB" dirty="0"/>
          </a:p>
        </p:txBody>
      </p:sp>
    </p:spTree>
    <p:extLst>
      <p:ext uri="{BB962C8B-B14F-4D97-AF65-F5344CB8AC3E}">
        <p14:creationId xmlns:p14="http://schemas.microsoft.com/office/powerpoint/2010/main" val="2519428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Soaps have been pushing the boundaries and having a distinct cultural impact on British life since day one. </a:t>
            </a:r>
          </a:p>
          <a:p>
            <a:r>
              <a:rPr lang="en-GB" dirty="0"/>
              <a:t>As a reflection of daily life with the drama dial turned all the way up, they have long held a mirror up the world and put things clearly in the limelight often for the first time to the masses. </a:t>
            </a:r>
          </a:p>
          <a:p>
            <a:r>
              <a:rPr lang="en-GB" dirty="0"/>
              <a:t>Brookside was the home of the first ever lesbian kiss broadcast on British Television in 1994, 5 years before Eastenders broadcast the first ever kiss between two men pre watershed, which resulted in actor Michael Cashman getting bricks through his window.</a:t>
            </a:r>
          </a:p>
          <a:p>
            <a:r>
              <a:rPr lang="en-GB" dirty="0"/>
              <a:t>Coronation Street had the first ever Transgender character to make it pre watershed with Hayley Crooper. Their storyline with X Factor winner Shayne Ward falling into depression and suicide led to record number in calls to Samaritans all from people looking for help. </a:t>
            </a:r>
          </a:p>
          <a:p>
            <a:r>
              <a:rPr lang="en-GB" dirty="0"/>
              <a:t>Hollyoaks’ Long Walk Home Story line promoted nationwide discussion about Violence Against Women and Girls.</a:t>
            </a:r>
          </a:p>
        </p:txBody>
      </p:sp>
      <p:sp>
        <p:nvSpPr>
          <p:cNvPr id="4" name="Slide Number Placeholder 3"/>
          <p:cNvSpPr>
            <a:spLocks noGrp="1"/>
          </p:cNvSpPr>
          <p:nvPr>
            <p:ph type="sldNum" sz="quarter" idx="5"/>
          </p:nvPr>
        </p:nvSpPr>
        <p:spPr/>
        <p:txBody>
          <a:bodyPr/>
          <a:lstStyle/>
          <a:p>
            <a:fld id="{2DED583E-655D-4349-9F55-DE87D8DD6AC7}" type="slidenum">
              <a:rPr lang="en-GB" smtClean="0"/>
              <a:t>33</a:t>
            </a:fld>
            <a:endParaRPr lang="en-GB" dirty="0"/>
          </a:p>
        </p:txBody>
      </p:sp>
    </p:spTree>
    <p:extLst>
      <p:ext uri="{BB962C8B-B14F-4D97-AF65-F5344CB8AC3E}">
        <p14:creationId xmlns:p14="http://schemas.microsoft.com/office/powerpoint/2010/main" val="867908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like One Born Every Minute, the showcasing of Police work across British Television has left an indelible imprint on culture. As many as 27% of active officers chose their profession as a Copper because of what they saw on TV. Either in The Bill with authentic portrayals of Bobbies on the Beat or 24 Hours in Police Custody showing the hard work of officers to close a case, TV is influencing the choice to stand on the Thin Blue Line.</a:t>
            </a:r>
          </a:p>
        </p:txBody>
      </p:sp>
      <p:sp>
        <p:nvSpPr>
          <p:cNvPr id="4" name="Slide Number Placeholder 3"/>
          <p:cNvSpPr>
            <a:spLocks noGrp="1"/>
          </p:cNvSpPr>
          <p:nvPr>
            <p:ph type="sldNum" sz="quarter" idx="5"/>
          </p:nvPr>
        </p:nvSpPr>
        <p:spPr/>
        <p:txBody>
          <a:bodyPr/>
          <a:lstStyle/>
          <a:p>
            <a:fld id="{2DED583E-655D-4349-9F55-DE87D8DD6AC7}" type="slidenum">
              <a:rPr lang="en-GB" smtClean="0"/>
              <a:t>35</a:t>
            </a:fld>
            <a:endParaRPr lang="en-GB" dirty="0"/>
          </a:p>
        </p:txBody>
      </p:sp>
    </p:spTree>
    <p:extLst>
      <p:ext uri="{BB962C8B-B14F-4D97-AF65-F5344CB8AC3E}">
        <p14:creationId xmlns:p14="http://schemas.microsoft.com/office/powerpoint/2010/main" val="691445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ED583E-655D-4349-9F55-DE87D8DD6AC7}" type="slidenum">
              <a:rPr lang="en-GB" smtClean="0"/>
              <a:t>3</a:t>
            </a:fld>
            <a:endParaRPr lang="en-GB" dirty="0"/>
          </a:p>
        </p:txBody>
      </p:sp>
    </p:spTree>
    <p:extLst>
      <p:ext uri="{BB962C8B-B14F-4D97-AF65-F5344CB8AC3E}">
        <p14:creationId xmlns:p14="http://schemas.microsoft.com/office/powerpoint/2010/main" val="1642229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half of lawyers surveyed said they made the choice to become a lawyer based on a TV show. Suits was the most influential with 30% saying they chose the profession after watching Suits and 22% citied Law &amp; Order.</a:t>
            </a:r>
          </a:p>
          <a:p>
            <a:r>
              <a:rPr lang="en-GB" dirty="0"/>
              <a:t>https://www.legalcheek.com/2023/01/half-of-law-firm-workers-say-legal-tv-shows-influenced-their-career-choice/</a:t>
            </a:r>
          </a:p>
        </p:txBody>
      </p:sp>
      <p:sp>
        <p:nvSpPr>
          <p:cNvPr id="4" name="Slide Number Placeholder 3"/>
          <p:cNvSpPr>
            <a:spLocks noGrp="1"/>
          </p:cNvSpPr>
          <p:nvPr>
            <p:ph type="sldNum" sz="quarter" idx="5"/>
          </p:nvPr>
        </p:nvSpPr>
        <p:spPr/>
        <p:txBody>
          <a:bodyPr/>
          <a:lstStyle/>
          <a:p>
            <a:fld id="{2DED583E-655D-4349-9F55-DE87D8DD6AC7}" type="slidenum">
              <a:rPr lang="en-GB" smtClean="0"/>
              <a:t>36</a:t>
            </a:fld>
            <a:endParaRPr lang="en-GB" dirty="0"/>
          </a:p>
        </p:txBody>
      </p:sp>
    </p:spTree>
    <p:extLst>
      <p:ext uri="{BB962C8B-B14F-4D97-AF65-F5344CB8AC3E}">
        <p14:creationId xmlns:p14="http://schemas.microsoft.com/office/powerpoint/2010/main" val="698028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not directly responsible in itself. The run of One Born Every Minute from 2010 has resulted in a boom in the vocation. The same can be said about Emma Wills delivering Babies on W. </a:t>
            </a:r>
          </a:p>
          <a:p>
            <a:r>
              <a:rPr lang="en-GB" dirty="0"/>
              <a:t>Before the start of the show there were 36,700 midwifes in the UK. In 2021 the figure had climbed to 57,600.</a:t>
            </a:r>
          </a:p>
          <a:p>
            <a:r>
              <a:rPr lang="en-GB" dirty="0"/>
              <a:t>https://www.dailymail.co.uk/femail/article-12808933/midwifery-health-careers-popularity.html</a:t>
            </a:r>
          </a:p>
        </p:txBody>
      </p:sp>
      <p:sp>
        <p:nvSpPr>
          <p:cNvPr id="4" name="Slide Number Placeholder 3"/>
          <p:cNvSpPr>
            <a:spLocks noGrp="1"/>
          </p:cNvSpPr>
          <p:nvPr>
            <p:ph type="sldNum" sz="quarter" idx="5"/>
          </p:nvPr>
        </p:nvSpPr>
        <p:spPr/>
        <p:txBody>
          <a:bodyPr/>
          <a:lstStyle/>
          <a:p>
            <a:fld id="{2DED583E-655D-4349-9F55-DE87D8DD6AC7}" type="slidenum">
              <a:rPr lang="en-GB" smtClean="0"/>
              <a:t>37</a:t>
            </a:fld>
            <a:endParaRPr lang="en-GB" dirty="0"/>
          </a:p>
        </p:txBody>
      </p:sp>
    </p:spTree>
    <p:extLst>
      <p:ext uri="{BB962C8B-B14F-4D97-AF65-F5344CB8AC3E}">
        <p14:creationId xmlns:p14="http://schemas.microsoft.com/office/powerpoint/2010/main" val="2624171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Having been a mainstay on British television since it first launched on BBC 2 in 2010, Bake Off has been directly responsible for a huge 230% rise in home baking businesses according to business insurance brand, Simply Business. With many now turning side hustles into businesses. Even if we aren’t making money from the Flapjacks and cookies, we making them to eat at home with research from Mintel showing that as many as 41 million brits are now baking at home, that’s 79% of all adults.</a:t>
            </a:r>
          </a:p>
        </p:txBody>
      </p:sp>
      <p:sp>
        <p:nvSpPr>
          <p:cNvPr id="4" name="Slide Number Placeholder 3"/>
          <p:cNvSpPr>
            <a:spLocks noGrp="1"/>
          </p:cNvSpPr>
          <p:nvPr>
            <p:ph type="sldNum" sz="quarter" idx="5"/>
          </p:nvPr>
        </p:nvSpPr>
        <p:spPr/>
        <p:txBody>
          <a:bodyPr/>
          <a:lstStyle/>
          <a:p>
            <a:fld id="{2DED583E-655D-4349-9F55-DE87D8DD6AC7}" type="slidenum">
              <a:rPr lang="en-GB" smtClean="0"/>
              <a:t>38</a:t>
            </a:fld>
            <a:endParaRPr lang="en-GB" dirty="0"/>
          </a:p>
        </p:txBody>
      </p:sp>
    </p:spTree>
    <p:extLst>
      <p:ext uri="{BB962C8B-B14F-4D97-AF65-F5344CB8AC3E}">
        <p14:creationId xmlns:p14="http://schemas.microsoft.com/office/powerpoint/2010/main" val="3447543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According to a study conducted by Expedia, more than half of international travel is inspired by film and TV. Partly driven by a desire to see the breathtaking landscapes of the likes of Dubrovnik in Croatia to see King’s Landing from Game of Thrones we are also travelling in the UK to see locations. For example, Castle Howard in North Yorkshire saw a 3400% increase in visitors aged between 18-24 after the launch of Bridgerton on Netflix. Visitors to Birmingham have jumped 26% from 2013 thanks to Peaky Blinders. The Londonderry Town Museum in Berry has seen record numbers of visitors since the launch of their Derry Girls exhibition. In fact, in 2019 just under £600 million was generated by inbound tourism to the UK, leading to companies being establish to just provide ‘Screen Tourism’ to travellers all over the world.</a:t>
            </a:r>
          </a:p>
        </p:txBody>
      </p:sp>
      <p:sp>
        <p:nvSpPr>
          <p:cNvPr id="4" name="Slide Number Placeholder 3"/>
          <p:cNvSpPr>
            <a:spLocks noGrp="1"/>
          </p:cNvSpPr>
          <p:nvPr>
            <p:ph type="sldNum" sz="quarter" idx="5"/>
          </p:nvPr>
        </p:nvSpPr>
        <p:spPr/>
        <p:txBody>
          <a:bodyPr/>
          <a:lstStyle/>
          <a:p>
            <a:fld id="{2DED583E-655D-4349-9F55-DE87D8DD6AC7}" type="slidenum">
              <a:rPr lang="en-GB" smtClean="0"/>
              <a:t>40</a:t>
            </a:fld>
            <a:endParaRPr lang="en-GB" dirty="0"/>
          </a:p>
        </p:txBody>
      </p:sp>
    </p:spTree>
    <p:extLst>
      <p:ext uri="{BB962C8B-B14F-4D97-AF65-F5344CB8AC3E}">
        <p14:creationId xmlns:p14="http://schemas.microsoft.com/office/powerpoint/2010/main" val="3313103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staple of Sunday nights for 5 years, Downton Abbey is directly responsible for saving Highclere Castle from falling into disrepair. Visitor numbers doubled to 1,200 a day where it remains even to this day.</a:t>
            </a:r>
          </a:p>
          <a:p>
            <a:r>
              <a:rPr lang="en-GB" dirty="0"/>
              <a:t>https://www.theguardian.com/tv-and-radio/2015/sep/19/downton-abbey-highclere-castle-tourist-cash-funds-repairs#:~:text=Then%20Downton%20came%20along%20and,and%20then%20in%20the%20US.</a:t>
            </a:r>
          </a:p>
        </p:txBody>
      </p:sp>
      <p:sp>
        <p:nvSpPr>
          <p:cNvPr id="4" name="Slide Number Placeholder 3"/>
          <p:cNvSpPr>
            <a:spLocks noGrp="1"/>
          </p:cNvSpPr>
          <p:nvPr>
            <p:ph type="sldNum" sz="quarter" idx="5"/>
          </p:nvPr>
        </p:nvSpPr>
        <p:spPr/>
        <p:txBody>
          <a:bodyPr/>
          <a:lstStyle/>
          <a:p>
            <a:fld id="{2DED583E-655D-4349-9F55-DE87D8DD6AC7}" type="slidenum">
              <a:rPr lang="en-GB" smtClean="0"/>
              <a:t>41</a:t>
            </a:fld>
            <a:endParaRPr lang="en-GB" dirty="0"/>
          </a:p>
        </p:txBody>
      </p:sp>
    </p:spTree>
    <p:extLst>
      <p:ext uri="{BB962C8B-B14F-4D97-AF65-F5344CB8AC3E}">
        <p14:creationId xmlns:p14="http://schemas.microsoft.com/office/powerpoint/2010/main" val="619721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first series to actually portray what life was like for gay men living in the UK, Queer as Folk might not on the face of it have had much of an impact on British society. For many it was the first time they had seen gay characters as well developed and realistic. The show squashed perceived prejudices and showed the fun and enjoyable side of life rather than just the tragedy which could have easily been shown given the time in which the show first aired. The use of the term Queer in the title was also a huge step forward for the LGBTQ+ community as they reclaimed the word and the show helped to pave the way for massive improvements in attitudes toward the community.</a:t>
            </a:r>
          </a:p>
        </p:txBody>
      </p:sp>
      <p:sp>
        <p:nvSpPr>
          <p:cNvPr id="4" name="Slide Number Placeholder 3"/>
          <p:cNvSpPr>
            <a:spLocks noGrp="1"/>
          </p:cNvSpPr>
          <p:nvPr>
            <p:ph type="sldNum" sz="quarter" idx="5"/>
          </p:nvPr>
        </p:nvSpPr>
        <p:spPr/>
        <p:txBody>
          <a:bodyPr/>
          <a:lstStyle/>
          <a:p>
            <a:fld id="{2DED583E-655D-4349-9F55-DE87D8DD6AC7}" type="slidenum">
              <a:rPr lang="en-GB" smtClean="0"/>
              <a:t>43</a:t>
            </a:fld>
            <a:endParaRPr lang="en-GB" dirty="0"/>
          </a:p>
        </p:txBody>
      </p:sp>
    </p:spTree>
    <p:extLst>
      <p:ext uri="{BB962C8B-B14F-4D97-AF65-F5344CB8AC3E}">
        <p14:creationId xmlns:p14="http://schemas.microsoft.com/office/powerpoint/2010/main" val="1429723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dirty="0"/>
              <a:t>Jimmy McGovern's hard hitting Docu-drama, Hillsborough, first broadcast in 1996. was a major catalyst in restarting the quest for justice that the families of 97 Liverpool fans, who never came home from Sheffield in 1989. The film helped to educate the nation as to the causes of fatal crush, which till that point had been largely blamed on the Liverpool fans and not on the effects of crowd control and policing. Walton MP Steve Rotheram, said ‘</a:t>
            </a:r>
            <a:r>
              <a:rPr lang="en-GB" b="0" i="0" dirty="0">
                <a:solidFill>
                  <a:srgbClr val="141414"/>
                </a:solidFill>
                <a:effectLst/>
                <a:latin typeface="Open Sans" panose="020B0606030504020204" pitchFamily="34" charset="0"/>
              </a:rPr>
              <a:t>It was massively influential - the country didn’t want to listen then. It was a drama-documentary but it was factual - it is only subsequently, now that we know the full truth, that we can see how accurate Jimmy was able to write something 20 years before we got to the situation in the country that we are in now… Now I think most people accept what really happened on the day’</a:t>
            </a:r>
          </a:p>
          <a:p>
            <a:endParaRPr lang="en-GB" dirty="0"/>
          </a:p>
        </p:txBody>
      </p:sp>
      <p:sp>
        <p:nvSpPr>
          <p:cNvPr id="4" name="Slide Number Placeholder 3"/>
          <p:cNvSpPr>
            <a:spLocks noGrp="1"/>
          </p:cNvSpPr>
          <p:nvPr>
            <p:ph type="sldNum" sz="quarter" idx="5"/>
          </p:nvPr>
        </p:nvSpPr>
        <p:spPr/>
        <p:txBody>
          <a:bodyPr/>
          <a:lstStyle/>
          <a:p>
            <a:fld id="{2DED583E-655D-4349-9F55-DE87D8DD6AC7}" type="slidenum">
              <a:rPr lang="en-GB" smtClean="0"/>
              <a:t>44</a:t>
            </a:fld>
            <a:endParaRPr lang="en-GB" dirty="0"/>
          </a:p>
        </p:txBody>
      </p:sp>
    </p:spTree>
    <p:extLst>
      <p:ext uri="{BB962C8B-B14F-4D97-AF65-F5344CB8AC3E}">
        <p14:creationId xmlns:p14="http://schemas.microsoft.com/office/powerpoint/2010/main" val="703391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most recent showcase of the Cultural power of TV. Mr Bates Vs the Post Office has captured the attention of the public, with 9 million viewers watching the show so far. </a:t>
            </a:r>
          </a:p>
          <a:p>
            <a:r>
              <a:rPr lang="en-GB" dirty="0"/>
              <a:t>Telling the story of the Post Office/Horizon Computer Scandal that raged for 20 years. As a direct result of the show, there has been a police investigation opened, Paula Vennels has given back her CBE and a route to having all the wrongful convictions has been cleared and justice can finally be sort for the Sub-Postmasters effected by the scandal.</a:t>
            </a:r>
          </a:p>
          <a:p>
            <a:endParaRPr lang="en-GB" dirty="0"/>
          </a:p>
          <a:p>
            <a:r>
              <a:rPr lang="en-GB" i="0" dirty="0">
                <a:effectLst/>
                <a:latin typeface="-apple-system"/>
                <a:hlinkClick r:id="rId3"/>
              </a:rPr>
              <a:t>Kelly Williams</a:t>
            </a:r>
            <a:r>
              <a:rPr lang="en-GB" b="0" i="0" dirty="0">
                <a:effectLst/>
                <a:latin typeface="-apple-system"/>
              </a:rPr>
              <a:t>, Managing Director, ITV Commercial, told </a:t>
            </a:r>
            <a:r>
              <a:rPr lang="en-GB" i="0" dirty="0">
                <a:effectLst/>
                <a:latin typeface="-apple-system"/>
                <a:hlinkClick r:id="rId4"/>
              </a:rPr>
              <a:t>Campaign UK</a:t>
            </a:r>
            <a:r>
              <a:rPr lang="en-GB" b="0" i="0" dirty="0">
                <a:effectLst/>
                <a:latin typeface="-apple-system"/>
              </a:rPr>
              <a:t>: “It was only when a linear TV drama was broadcast that anyone really sat up and noticed this story. It’s a very timely reminder to our industry of the enduring, unique power of television. Memorable storytelling broadcast to an attentive, mass audience in a trusted, emotionally engaging environment delivers unrivalled effectiveness – these are also the critical ingredients for great advertising.” </a:t>
            </a:r>
            <a:endParaRPr lang="en-GB" dirty="0"/>
          </a:p>
        </p:txBody>
      </p:sp>
      <p:sp>
        <p:nvSpPr>
          <p:cNvPr id="4" name="Slide Number Placeholder 3"/>
          <p:cNvSpPr>
            <a:spLocks noGrp="1"/>
          </p:cNvSpPr>
          <p:nvPr>
            <p:ph type="sldNum" sz="quarter" idx="5"/>
          </p:nvPr>
        </p:nvSpPr>
        <p:spPr/>
        <p:txBody>
          <a:bodyPr/>
          <a:lstStyle/>
          <a:p>
            <a:fld id="{2DED583E-655D-4349-9F55-DE87D8DD6AC7}" type="slidenum">
              <a:rPr lang="en-GB" smtClean="0"/>
              <a:t>5</a:t>
            </a:fld>
            <a:endParaRPr lang="en-GB" dirty="0"/>
          </a:p>
        </p:txBody>
      </p:sp>
    </p:spTree>
    <p:extLst>
      <p:ext uri="{BB962C8B-B14F-4D97-AF65-F5344CB8AC3E}">
        <p14:creationId xmlns:p14="http://schemas.microsoft.com/office/powerpoint/2010/main" val="2577876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Saw a recording breaking number of tests sent out by the Terrence Higgins Trust. Launched the same week as National HIV Testing Week saw a record number of 8,207 tests ordered. The previous record was 2,709. </a:t>
            </a:r>
          </a:p>
          <a:p>
            <a:r>
              <a:rPr lang="en-GB" dirty="0"/>
              <a:t>30% increase in calls to the charity help line in the 24 hours after the first episode aired. And a sharp increase in HIV related searches.</a:t>
            </a:r>
          </a:p>
          <a:p>
            <a:r>
              <a:rPr lang="en-GB" dirty="0"/>
              <a:t>https://www.gaytimes.co.uk/culture/its-a-sin-reaches-nearly-19-million-viewers-on-all4-and-increases-hiv-testing/	</a:t>
            </a:r>
          </a:p>
        </p:txBody>
      </p:sp>
      <p:sp>
        <p:nvSpPr>
          <p:cNvPr id="4" name="Slide Number Placeholder 3"/>
          <p:cNvSpPr>
            <a:spLocks noGrp="1"/>
          </p:cNvSpPr>
          <p:nvPr>
            <p:ph type="sldNum" sz="quarter" idx="5"/>
          </p:nvPr>
        </p:nvSpPr>
        <p:spPr/>
        <p:txBody>
          <a:bodyPr/>
          <a:lstStyle/>
          <a:p>
            <a:fld id="{2DED583E-655D-4349-9F55-DE87D8DD6AC7}" type="slidenum">
              <a:rPr lang="en-GB" smtClean="0"/>
              <a:t>6</a:t>
            </a:fld>
            <a:endParaRPr lang="en-GB" dirty="0"/>
          </a:p>
        </p:txBody>
      </p:sp>
    </p:spTree>
    <p:extLst>
      <p:ext uri="{BB962C8B-B14F-4D97-AF65-F5344CB8AC3E}">
        <p14:creationId xmlns:p14="http://schemas.microsoft.com/office/powerpoint/2010/main" val="2657680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story of America’s opioid crisis and the devastating impact that it had on the working-class communities in the mid-west was a roaring success for Disney. But in a cultural sense it really highlighted the involvement of Purdue Pharma owned by the Sackler Family. Following the shows transmission on US streaming service Hulu, New York’s Metropolitan Museum of Art announced they would remove the Sackler name from its galleries, joining a host of international museums, galleries and art institutions to do the same.</a:t>
            </a:r>
          </a:p>
        </p:txBody>
      </p:sp>
      <p:sp>
        <p:nvSpPr>
          <p:cNvPr id="4" name="Slide Number Placeholder 3"/>
          <p:cNvSpPr>
            <a:spLocks noGrp="1"/>
          </p:cNvSpPr>
          <p:nvPr>
            <p:ph type="sldNum" sz="quarter" idx="5"/>
          </p:nvPr>
        </p:nvSpPr>
        <p:spPr/>
        <p:txBody>
          <a:bodyPr/>
          <a:lstStyle/>
          <a:p>
            <a:fld id="{2DED583E-655D-4349-9F55-DE87D8DD6AC7}" type="slidenum">
              <a:rPr lang="en-GB" smtClean="0"/>
              <a:t>7</a:t>
            </a:fld>
            <a:endParaRPr lang="en-GB" dirty="0"/>
          </a:p>
        </p:txBody>
      </p:sp>
    </p:spTree>
    <p:extLst>
      <p:ext uri="{BB962C8B-B14F-4D97-AF65-F5344CB8AC3E}">
        <p14:creationId xmlns:p14="http://schemas.microsoft.com/office/powerpoint/2010/main" val="76009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documentary series that directly led to the arrest and jailing of New York Real Estate heir, Robert Durst, who was found guilty in 2019 of the murder of his first wife in 1982 with footage from the series used in Court as evidence to help make the case that he should be sent to prison for his crimes.</a:t>
            </a:r>
          </a:p>
        </p:txBody>
      </p:sp>
      <p:sp>
        <p:nvSpPr>
          <p:cNvPr id="4" name="Slide Number Placeholder 3"/>
          <p:cNvSpPr>
            <a:spLocks noGrp="1"/>
          </p:cNvSpPr>
          <p:nvPr>
            <p:ph type="sldNum" sz="quarter" idx="5"/>
          </p:nvPr>
        </p:nvSpPr>
        <p:spPr/>
        <p:txBody>
          <a:bodyPr/>
          <a:lstStyle/>
          <a:p>
            <a:fld id="{2DED583E-655D-4349-9F55-DE87D8DD6AC7}" type="slidenum">
              <a:rPr lang="en-GB" smtClean="0"/>
              <a:t>8</a:t>
            </a:fld>
            <a:endParaRPr lang="en-GB" dirty="0"/>
          </a:p>
        </p:txBody>
      </p:sp>
    </p:spTree>
    <p:extLst>
      <p:ext uri="{BB962C8B-B14F-4D97-AF65-F5344CB8AC3E}">
        <p14:creationId xmlns:p14="http://schemas.microsoft.com/office/powerpoint/2010/main" val="1102131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making the choice to sponsor Love Island in 2021, eBay have seen a huge spike in searches for 2</a:t>
            </a:r>
            <a:r>
              <a:rPr lang="en-GB" baseline="30000" dirty="0"/>
              <a:t>nd</a:t>
            </a:r>
            <a:r>
              <a:rPr lang="en-GB" dirty="0"/>
              <a:t> hand clothing on the site. Each of the Islanders now only wear second hand clothing, cutting the need for people to flock to fast fashion after the cast members were encouraged to ‘Eat, Sleep, Rewear and Repeat’.</a:t>
            </a:r>
          </a:p>
          <a:p>
            <a:r>
              <a:rPr lang="en-GB" dirty="0"/>
              <a:t>80% of Gen z audiences (the main viewers of the show) are now buying second-hand goods.</a:t>
            </a:r>
          </a:p>
        </p:txBody>
      </p:sp>
      <p:sp>
        <p:nvSpPr>
          <p:cNvPr id="4" name="Slide Number Placeholder 3"/>
          <p:cNvSpPr>
            <a:spLocks noGrp="1"/>
          </p:cNvSpPr>
          <p:nvPr>
            <p:ph type="sldNum" sz="quarter" idx="5"/>
          </p:nvPr>
        </p:nvSpPr>
        <p:spPr/>
        <p:txBody>
          <a:bodyPr/>
          <a:lstStyle/>
          <a:p>
            <a:fld id="{2DED583E-655D-4349-9F55-DE87D8DD6AC7}" type="slidenum">
              <a:rPr lang="en-GB" smtClean="0"/>
              <a:t>10</a:t>
            </a:fld>
            <a:endParaRPr lang="en-GB" dirty="0"/>
          </a:p>
        </p:txBody>
      </p:sp>
    </p:spTree>
    <p:extLst>
      <p:ext uri="{BB962C8B-B14F-4D97-AF65-F5344CB8AC3E}">
        <p14:creationId xmlns:p14="http://schemas.microsoft.com/office/powerpoint/2010/main" val="2150019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Dragons’ Den has been on British TV for nearly 20 years as of this year, Over 1,000 businesses have pitched for an investment from the 5 famous business minds. 124 of these have received funding from the Dragons’. Raging from electrical connection boxes, ChocBox to ride on children’s luggage, Dragons’ Den has been imprinting on British life since day one. Launching the careers of Levi Roots and Reggae Reggae Sauce, which according to Sainsbury’s outsells Heinz Ketchup. IN fact you might have seen some of the brands funded on Dragons’ Den on your TV sets with advertising like Craft Gin Club and personalised children’s book brand; Wonderbly now committed spenders on TV.</a:t>
            </a:r>
          </a:p>
        </p:txBody>
      </p:sp>
      <p:sp>
        <p:nvSpPr>
          <p:cNvPr id="4" name="Slide Number Placeholder 3"/>
          <p:cNvSpPr>
            <a:spLocks noGrp="1"/>
          </p:cNvSpPr>
          <p:nvPr>
            <p:ph type="sldNum" sz="quarter" idx="5"/>
          </p:nvPr>
        </p:nvSpPr>
        <p:spPr/>
        <p:txBody>
          <a:bodyPr/>
          <a:lstStyle/>
          <a:p>
            <a:fld id="{2DED583E-655D-4349-9F55-DE87D8DD6AC7}" type="slidenum">
              <a:rPr lang="en-GB" smtClean="0"/>
              <a:t>11</a:t>
            </a:fld>
            <a:endParaRPr lang="en-GB" dirty="0"/>
          </a:p>
        </p:txBody>
      </p:sp>
    </p:spTree>
    <p:extLst>
      <p:ext uri="{BB962C8B-B14F-4D97-AF65-F5344CB8AC3E}">
        <p14:creationId xmlns:p14="http://schemas.microsoft.com/office/powerpoint/2010/main" val="440630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825B0-1C4D-E90F-F57D-0704C00D70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07335FF-B4FD-FEB2-D6E2-170BC02171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B1F6107-63AD-6934-F274-41961FDD480C}"/>
              </a:ext>
            </a:extLst>
          </p:cNvPr>
          <p:cNvSpPr>
            <a:spLocks noGrp="1"/>
          </p:cNvSpPr>
          <p:nvPr>
            <p:ph type="dt" sz="half" idx="10"/>
          </p:nvPr>
        </p:nvSpPr>
        <p:spPr/>
        <p:txBody>
          <a:bodyPr/>
          <a:lstStyle/>
          <a:p>
            <a:fld id="{02544F41-FA02-4EBC-808D-9C815B2E426D}" type="datetimeFigureOut">
              <a:rPr lang="en-GB" smtClean="0"/>
              <a:t>30/05/2024</a:t>
            </a:fld>
            <a:endParaRPr lang="en-GB" dirty="0"/>
          </a:p>
        </p:txBody>
      </p:sp>
      <p:sp>
        <p:nvSpPr>
          <p:cNvPr id="5" name="Footer Placeholder 4">
            <a:extLst>
              <a:ext uri="{FF2B5EF4-FFF2-40B4-BE49-F238E27FC236}">
                <a16:creationId xmlns:a16="http://schemas.microsoft.com/office/drawing/2014/main" id="{3369208A-E662-7127-DCCD-C8FC872FAB4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0C7D653-11D0-9B61-C8F2-CE9E2F5F17AB}"/>
              </a:ext>
            </a:extLst>
          </p:cNvPr>
          <p:cNvSpPr>
            <a:spLocks noGrp="1"/>
          </p:cNvSpPr>
          <p:nvPr>
            <p:ph type="sldNum" sz="quarter" idx="12"/>
          </p:nvPr>
        </p:nvSpPr>
        <p:spPr/>
        <p:txBody>
          <a:bodyPr/>
          <a:lstStyle/>
          <a:p>
            <a:fld id="{C418D52B-858D-4F2A-BC25-B327F561D82B}" type="slidenum">
              <a:rPr lang="en-GB" smtClean="0"/>
              <a:t>‹#›</a:t>
            </a:fld>
            <a:endParaRPr lang="en-GB" dirty="0"/>
          </a:p>
        </p:txBody>
      </p:sp>
    </p:spTree>
    <p:extLst>
      <p:ext uri="{BB962C8B-B14F-4D97-AF65-F5344CB8AC3E}">
        <p14:creationId xmlns:p14="http://schemas.microsoft.com/office/powerpoint/2010/main" val="3890330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2279-3668-91A4-4E22-E9CEA95659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0637F73-1CD9-1EC0-F2A4-EB369BA67B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299DF4-901B-18A1-97C2-764A0FDF170C}"/>
              </a:ext>
            </a:extLst>
          </p:cNvPr>
          <p:cNvSpPr>
            <a:spLocks noGrp="1"/>
          </p:cNvSpPr>
          <p:nvPr>
            <p:ph type="dt" sz="half" idx="10"/>
          </p:nvPr>
        </p:nvSpPr>
        <p:spPr/>
        <p:txBody>
          <a:bodyPr/>
          <a:lstStyle/>
          <a:p>
            <a:fld id="{02544F41-FA02-4EBC-808D-9C815B2E426D}" type="datetimeFigureOut">
              <a:rPr lang="en-GB" smtClean="0"/>
              <a:t>30/05/2024</a:t>
            </a:fld>
            <a:endParaRPr lang="en-GB" dirty="0"/>
          </a:p>
        </p:txBody>
      </p:sp>
      <p:sp>
        <p:nvSpPr>
          <p:cNvPr id="5" name="Footer Placeholder 4">
            <a:extLst>
              <a:ext uri="{FF2B5EF4-FFF2-40B4-BE49-F238E27FC236}">
                <a16:creationId xmlns:a16="http://schemas.microsoft.com/office/drawing/2014/main" id="{49A6C55D-DC49-70DB-7552-7FDD9A2A8E4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DD2702-8B0C-E655-5850-AD2D4CDB1944}"/>
              </a:ext>
            </a:extLst>
          </p:cNvPr>
          <p:cNvSpPr>
            <a:spLocks noGrp="1"/>
          </p:cNvSpPr>
          <p:nvPr>
            <p:ph type="sldNum" sz="quarter" idx="12"/>
          </p:nvPr>
        </p:nvSpPr>
        <p:spPr/>
        <p:txBody>
          <a:bodyPr/>
          <a:lstStyle/>
          <a:p>
            <a:fld id="{C418D52B-858D-4F2A-BC25-B327F561D82B}" type="slidenum">
              <a:rPr lang="en-GB" smtClean="0"/>
              <a:t>‹#›</a:t>
            </a:fld>
            <a:endParaRPr lang="en-GB" dirty="0"/>
          </a:p>
        </p:txBody>
      </p:sp>
    </p:spTree>
    <p:extLst>
      <p:ext uri="{BB962C8B-B14F-4D97-AF65-F5344CB8AC3E}">
        <p14:creationId xmlns:p14="http://schemas.microsoft.com/office/powerpoint/2010/main" val="2439466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0119A-07FF-2986-0967-D19FC23012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0431536-2F41-089E-323E-32DD3248C8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B54418-FE22-77D5-B5BD-3490F06B6C21}"/>
              </a:ext>
            </a:extLst>
          </p:cNvPr>
          <p:cNvSpPr>
            <a:spLocks noGrp="1"/>
          </p:cNvSpPr>
          <p:nvPr>
            <p:ph type="dt" sz="half" idx="10"/>
          </p:nvPr>
        </p:nvSpPr>
        <p:spPr/>
        <p:txBody>
          <a:bodyPr/>
          <a:lstStyle/>
          <a:p>
            <a:fld id="{02544F41-FA02-4EBC-808D-9C815B2E426D}" type="datetimeFigureOut">
              <a:rPr lang="en-GB" smtClean="0"/>
              <a:t>30/05/2024</a:t>
            </a:fld>
            <a:endParaRPr lang="en-GB" dirty="0"/>
          </a:p>
        </p:txBody>
      </p:sp>
      <p:sp>
        <p:nvSpPr>
          <p:cNvPr id="5" name="Footer Placeholder 4">
            <a:extLst>
              <a:ext uri="{FF2B5EF4-FFF2-40B4-BE49-F238E27FC236}">
                <a16:creationId xmlns:a16="http://schemas.microsoft.com/office/drawing/2014/main" id="{0A188BBA-DC85-0CE5-4C09-0435128B123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9759638-3D1D-9E82-55A2-E94C473ED42B}"/>
              </a:ext>
            </a:extLst>
          </p:cNvPr>
          <p:cNvSpPr>
            <a:spLocks noGrp="1"/>
          </p:cNvSpPr>
          <p:nvPr>
            <p:ph type="sldNum" sz="quarter" idx="12"/>
          </p:nvPr>
        </p:nvSpPr>
        <p:spPr/>
        <p:txBody>
          <a:bodyPr/>
          <a:lstStyle/>
          <a:p>
            <a:fld id="{C418D52B-858D-4F2A-BC25-B327F561D82B}" type="slidenum">
              <a:rPr lang="en-GB" smtClean="0"/>
              <a:t>‹#›</a:t>
            </a:fld>
            <a:endParaRPr lang="en-GB" dirty="0"/>
          </a:p>
        </p:txBody>
      </p:sp>
    </p:spTree>
    <p:extLst>
      <p:ext uri="{BB962C8B-B14F-4D97-AF65-F5344CB8AC3E}">
        <p14:creationId xmlns:p14="http://schemas.microsoft.com/office/powerpoint/2010/main" val="1405998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99470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17909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52055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5641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1210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5458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4473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41827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DD135-47CE-E64A-F6A6-53E8239585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9D7EE0-2BF1-5189-B313-B8F3F17F85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206915-1672-1F91-A7B1-6ABC878C5FF2}"/>
              </a:ext>
            </a:extLst>
          </p:cNvPr>
          <p:cNvSpPr>
            <a:spLocks noGrp="1"/>
          </p:cNvSpPr>
          <p:nvPr>
            <p:ph type="dt" sz="half" idx="10"/>
          </p:nvPr>
        </p:nvSpPr>
        <p:spPr/>
        <p:txBody>
          <a:bodyPr/>
          <a:lstStyle/>
          <a:p>
            <a:fld id="{02544F41-FA02-4EBC-808D-9C815B2E426D}" type="datetimeFigureOut">
              <a:rPr lang="en-GB" smtClean="0"/>
              <a:t>30/05/2024</a:t>
            </a:fld>
            <a:endParaRPr lang="en-GB" dirty="0"/>
          </a:p>
        </p:txBody>
      </p:sp>
      <p:sp>
        <p:nvSpPr>
          <p:cNvPr id="5" name="Footer Placeholder 4">
            <a:extLst>
              <a:ext uri="{FF2B5EF4-FFF2-40B4-BE49-F238E27FC236}">
                <a16:creationId xmlns:a16="http://schemas.microsoft.com/office/drawing/2014/main" id="{626460D8-BAA2-2C6F-57ED-51585657EE3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BCD3BCD-385B-E34E-719B-AA0AA48DC1DA}"/>
              </a:ext>
            </a:extLst>
          </p:cNvPr>
          <p:cNvSpPr>
            <a:spLocks noGrp="1"/>
          </p:cNvSpPr>
          <p:nvPr>
            <p:ph type="sldNum" sz="quarter" idx="12"/>
          </p:nvPr>
        </p:nvSpPr>
        <p:spPr/>
        <p:txBody>
          <a:bodyPr/>
          <a:lstStyle/>
          <a:p>
            <a:fld id="{C418D52B-858D-4F2A-BC25-B327F561D82B}" type="slidenum">
              <a:rPr lang="en-GB" smtClean="0"/>
              <a:t>‹#›</a:t>
            </a:fld>
            <a:endParaRPr lang="en-GB" dirty="0"/>
          </a:p>
        </p:txBody>
      </p:sp>
    </p:spTree>
    <p:extLst>
      <p:ext uri="{BB962C8B-B14F-4D97-AF65-F5344CB8AC3E}">
        <p14:creationId xmlns:p14="http://schemas.microsoft.com/office/powerpoint/2010/main" val="1199797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65127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25207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49805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91382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9596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03841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68743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70394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302446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54652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B0FBE-75D8-91E5-58D6-06286CDE28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28479DF-633D-D521-6E15-97ABF44973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704053-8283-18C4-7589-06E74F6D1D35}"/>
              </a:ext>
            </a:extLst>
          </p:cNvPr>
          <p:cNvSpPr>
            <a:spLocks noGrp="1"/>
          </p:cNvSpPr>
          <p:nvPr>
            <p:ph type="dt" sz="half" idx="10"/>
          </p:nvPr>
        </p:nvSpPr>
        <p:spPr/>
        <p:txBody>
          <a:bodyPr/>
          <a:lstStyle/>
          <a:p>
            <a:fld id="{02544F41-FA02-4EBC-808D-9C815B2E426D}" type="datetimeFigureOut">
              <a:rPr lang="en-GB" smtClean="0"/>
              <a:t>30/05/2024</a:t>
            </a:fld>
            <a:endParaRPr lang="en-GB" dirty="0"/>
          </a:p>
        </p:txBody>
      </p:sp>
      <p:sp>
        <p:nvSpPr>
          <p:cNvPr id="5" name="Footer Placeholder 4">
            <a:extLst>
              <a:ext uri="{FF2B5EF4-FFF2-40B4-BE49-F238E27FC236}">
                <a16:creationId xmlns:a16="http://schemas.microsoft.com/office/drawing/2014/main" id="{FFDFA8DD-85F9-D8DC-27F0-285CA133CD1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59CF7C8-89F2-6FB9-55B3-DFAB13137721}"/>
              </a:ext>
            </a:extLst>
          </p:cNvPr>
          <p:cNvSpPr>
            <a:spLocks noGrp="1"/>
          </p:cNvSpPr>
          <p:nvPr>
            <p:ph type="sldNum" sz="quarter" idx="12"/>
          </p:nvPr>
        </p:nvSpPr>
        <p:spPr/>
        <p:txBody>
          <a:bodyPr/>
          <a:lstStyle/>
          <a:p>
            <a:fld id="{C418D52B-858D-4F2A-BC25-B327F561D82B}" type="slidenum">
              <a:rPr lang="en-GB" smtClean="0"/>
              <a:t>‹#›</a:t>
            </a:fld>
            <a:endParaRPr lang="en-GB" dirty="0"/>
          </a:p>
        </p:txBody>
      </p:sp>
    </p:spTree>
    <p:extLst>
      <p:ext uri="{BB962C8B-B14F-4D97-AF65-F5344CB8AC3E}">
        <p14:creationId xmlns:p14="http://schemas.microsoft.com/office/powerpoint/2010/main" val="2007519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2789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72436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8957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30/05/2024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dirty="0"/>
          </a:p>
        </p:txBody>
      </p:sp>
    </p:spTree>
    <p:custDataLst>
      <p:tags r:id="rId1"/>
    </p:custDataLst>
    <p:extLst>
      <p:ext uri="{BB962C8B-B14F-4D97-AF65-F5344CB8AC3E}">
        <p14:creationId xmlns:p14="http://schemas.microsoft.com/office/powerpoint/2010/main" val="35879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346912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396567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59782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3179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14504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79180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5FAEC-122A-878C-7508-A772754A28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1C1766-C471-A078-9ADD-A61AE0326F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FFCA3B6-E393-64DC-1164-FB31E548FA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0E1C9E-8B25-AEDE-7873-830BEA88044F}"/>
              </a:ext>
            </a:extLst>
          </p:cNvPr>
          <p:cNvSpPr>
            <a:spLocks noGrp="1"/>
          </p:cNvSpPr>
          <p:nvPr>
            <p:ph type="dt" sz="half" idx="10"/>
          </p:nvPr>
        </p:nvSpPr>
        <p:spPr/>
        <p:txBody>
          <a:bodyPr/>
          <a:lstStyle/>
          <a:p>
            <a:fld id="{02544F41-FA02-4EBC-808D-9C815B2E426D}" type="datetimeFigureOut">
              <a:rPr lang="en-GB" smtClean="0"/>
              <a:t>30/05/2024</a:t>
            </a:fld>
            <a:endParaRPr lang="en-GB" dirty="0"/>
          </a:p>
        </p:txBody>
      </p:sp>
      <p:sp>
        <p:nvSpPr>
          <p:cNvPr id="6" name="Footer Placeholder 5">
            <a:extLst>
              <a:ext uri="{FF2B5EF4-FFF2-40B4-BE49-F238E27FC236}">
                <a16:creationId xmlns:a16="http://schemas.microsoft.com/office/drawing/2014/main" id="{5CDFCCB0-B996-7D1F-2B38-7505EAD291A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293E993-5146-4C36-545F-9E773E27823A}"/>
              </a:ext>
            </a:extLst>
          </p:cNvPr>
          <p:cNvSpPr>
            <a:spLocks noGrp="1"/>
          </p:cNvSpPr>
          <p:nvPr>
            <p:ph type="sldNum" sz="quarter" idx="12"/>
          </p:nvPr>
        </p:nvSpPr>
        <p:spPr/>
        <p:txBody>
          <a:bodyPr/>
          <a:lstStyle/>
          <a:p>
            <a:fld id="{C418D52B-858D-4F2A-BC25-B327F561D82B}" type="slidenum">
              <a:rPr lang="en-GB" smtClean="0"/>
              <a:t>‹#›</a:t>
            </a:fld>
            <a:endParaRPr lang="en-GB" dirty="0"/>
          </a:p>
        </p:txBody>
      </p:sp>
    </p:spTree>
    <p:extLst>
      <p:ext uri="{BB962C8B-B14F-4D97-AF65-F5344CB8AC3E}">
        <p14:creationId xmlns:p14="http://schemas.microsoft.com/office/powerpoint/2010/main" val="39190576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71844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376333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Image  x1">
    <p:spTree>
      <p:nvGrpSpPr>
        <p:cNvPr id="1" name=""/>
        <p:cNvGrpSpPr/>
        <p:nvPr/>
      </p:nvGrpSpPr>
      <p:grpSpPr>
        <a:xfrm>
          <a:off x="0" y="0"/>
          <a:ext cx="0" cy="0"/>
          <a:chOff x="0" y="0"/>
          <a:chExt cx="0" cy="0"/>
        </a:xfrm>
      </p:grpSpPr>
      <p:sp useBgFill="1">
        <p:nvSpPr>
          <p:cNvPr id="14" name="Picture Placeholder 13"/>
          <p:cNvSpPr>
            <a:spLocks noGrp="1"/>
          </p:cNvSpPr>
          <p:nvPr>
            <p:ph type="pic" sz="quarter" idx="11"/>
          </p:nvPr>
        </p:nvSpPr>
        <p:spPr>
          <a:xfrm>
            <a:off x="0" y="0"/>
            <a:ext cx="12192000" cy="6858000"/>
          </a:xfrm>
          <a:prstGeom prst="rect">
            <a:avLst/>
          </a:prstGeom>
        </p:spPr>
        <p:txBody>
          <a:bodyPr vert="horz" lIns="648000" tIns="363600" rIns="162553" bIns="81276"/>
          <a:lstStyle>
            <a:lvl1pPr marL="0" indent="0">
              <a:buNone/>
              <a:defRPr>
                <a:solidFill>
                  <a:schemeClr val="tx1">
                    <a:lumMod val="75000"/>
                    <a:lumOff val="25000"/>
                  </a:schemeClr>
                </a:solidFill>
                <a:latin typeface="Calibri"/>
                <a:ea typeface="ITV Reem Light"/>
                <a:cs typeface="Calibri"/>
              </a:defRPr>
            </a:lvl1pPr>
          </a:lstStyle>
          <a:p>
            <a:pPr lvl="0"/>
            <a:r>
              <a:rPr lang="en-GB" noProof="0" dirty="0"/>
              <a:t>Drag picture to placeholder or click icon to add</a:t>
            </a:r>
            <a:endParaRPr lang="en-US" noProof="0" dirty="0"/>
          </a:p>
        </p:txBody>
      </p:sp>
    </p:spTree>
    <p:extLst>
      <p:ext uri="{BB962C8B-B14F-4D97-AF65-F5344CB8AC3E}">
        <p14:creationId xmlns:p14="http://schemas.microsoft.com/office/powerpoint/2010/main" val="1967868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1296611" y="6217623"/>
            <a:ext cx="731600" cy="524800"/>
          </a:xfrm>
          <a:prstGeom prst="rect">
            <a:avLst/>
          </a:prstGeom>
        </p:spPr>
        <p:txBody>
          <a:bodyPr spcFirstLastPara="1" wrap="square" lIns="74125" tIns="74125" rIns="74125" bIns="74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defTabSz="543610" fontAlgn="base">
              <a:spcBef>
                <a:spcPct val="0"/>
              </a:spcBef>
              <a:spcAft>
                <a:spcPct val="0"/>
              </a:spcAft>
              <a:defRPr/>
            </a:pPr>
            <a:fld id="{00000000-1234-1234-1234-123412341234}" type="slidenum">
              <a:rPr lang="en-GB" sz="2150" smtClean="0">
                <a:solidFill>
                  <a:srgbClr val="1D1D1B"/>
                </a:solidFill>
                <a:latin typeface="Calibri" charset="0"/>
                <a:ea typeface="ＭＳ Ｐゴシック" charset="0"/>
              </a:rPr>
              <a:pPr algn="r" defTabSz="543610" fontAlgn="base">
                <a:spcBef>
                  <a:spcPct val="0"/>
                </a:spcBef>
                <a:spcAft>
                  <a:spcPct val="0"/>
                </a:spcAft>
                <a:defRPr/>
              </a:pPr>
              <a:t>‹#›</a:t>
            </a:fld>
            <a:endParaRPr lang="en-GB" sz="2150" dirty="0">
              <a:solidFill>
                <a:srgbClr val="1D1D1B"/>
              </a:solidFill>
              <a:latin typeface="Calibri" charset="0"/>
              <a:ea typeface="ＭＳ Ｐゴシック" charset="0"/>
            </a:endParaRPr>
          </a:p>
        </p:txBody>
      </p:sp>
    </p:spTree>
    <p:extLst>
      <p:ext uri="{BB962C8B-B14F-4D97-AF65-F5344CB8AC3E}">
        <p14:creationId xmlns:p14="http://schemas.microsoft.com/office/powerpoint/2010/main" val="2919479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E5681-5495-7C97-86BA-04FE618A14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00686EB-F49C-7596-3630-EA9C73F6D5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FDE3583-63D3-B3B9-D3D8-A02EB9BE4B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9F1112-95FC-48AC-9B8F-A58D72F711C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30/05/2024</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728881C-BAC9-A3B5-716D-DA74A69618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298AD51-5FE7-7F24-8DCD-AE45926F6F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039D5-A155-437D-9C5B-4308CFA9D3E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840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E58D9EB-8F6F-4440-B06B-B0F6E38CC9F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&lt;Footer&gt;</a:t>
            </a:r>
          </a:p>
        </p:txBody>
      </p:sp>
      <p:sp>
        <p:nvSpPr>
          <p:cNvPr id="5" name="Slide Number Placeholder 4">
            <a:extLst>
              <a:ext uri="{FF2B5EF4-FFF2-40B4-BE49-F238E27FC236}">
                <a16:creationId xmlns:a16="http://schemas.microsoft.com/office/drawing/2014/main" id="{A5104071-184D-0C47-BB4E-EE936379C57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E00D97-4D62-844B-AFBB-B5DE925C4EA3}" type="slidenum">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Content Placeholder 6">
            <a:extLst>
              <a:ext uri="{FF2B5EF4-FFF2-40B4-BE49-F238E27FC236}">
                <a16:creationId xmlns:a16="http://schemas.microsoft.com/office/drawing/2014/main" id="{7E3086A9-5F58-1E49-9E93-AE6B305C5076}"/>
              </a:ext>
            </a:extLst>
          </p:cNvPr>
          <p:cNvSpPr>
            <a:spLocks noGrp="1"/>
          </p:cNvSpPr>
          <p:nvPr>
            <p:ph sz="quarter" idx="13" hasCustomPrompt="1"/>
          </p:nvPr>
        </p:nvSpPr>
        <p:spPr>
          <a:xfrm>
            <a:off x="854075" y="1648800"/>
            <a:ext cx="10483850" cy="4356000"/>
          </a:xfrm>
        </p:spPr>
        <p:txBody>
          <a:bodyPr/>
          <a:lstStyle/>
          <a:p>
            <a:pPr lvl="0"/>
            <a:r>
              <a:rPr lang="en-GB" dirty="0"/>
              <a:t>First level &lt;Heading&gt;</a:t>
            </a:r>
          </a:p>
          <a:p>
            <a:pPr lvl="1"/>
            <a:r>
              <a:rPr lang="en-GB" dirty="0"/>
              <a:t>Second level &lt;Bullet / Text&gt;</a:t>
            </a:r>
          </a:p>
          <a:p>
            <a:pPr lvl="2"/>
            <a:r>
              <a:rPr lang="en-GB" dirty="0"/>
              <a:t>Third level &lt;Heading&gt;</a:t>
            </a:r>
          </a:p>
          <a:p>
            <a:pPr lvl="3"/>
            <a:r>
              <a:rPr lang="en-GB" dirty="0"/>
              <a:t>Fourth level &lt;Bullet / Text&gt;</a:t>
            </a:r>
          </a:p>
          <a:p>
            <a:pPr lvl="4"/>
            <a:r>
              <a:rPr lang="en-GB" dirty="0"/>
              <a:t>Fifth level &lt;Source / Notes&gt;</a:t>
            </a:r>
          </a:p>
        </p:txBody>
      </p:sp>
      <p:sp>
        <p:nvSpPr>
          <p:cNvPr id="10" name="Text Placeholder 9">
            <a:extLst>
              <a:ext uri="{FF2B5EF4-FFF2-40B4-BE49-F238E27FC236}">
                <a16:creationId xmlns:a16="http://schemas.microsoft.com/office/drawing/2014/main" id="{03C4ADC7-CDB1-2E44-869A-97753EF5A0B8}"/>
              </a:ext>
            </a:extLst>
          </p:cNvPr>
          <p:cNvSpPr>
            <a:spLocks noGrp="1"/>
          </p:cNvSpPr>
          <p:nvPr>
            <p:ph type="body" sz="quarter" idx="14" hasCustomPrompt="1"/>
          </p:nvPr>
        </p:nvSpPr>
        <p:spPr>
          <a:xfrm>
            <a:off x="377824" y="100180"/>
            <a:ext cx="11437200" cy="961200"/>
          </a:xfrm>
        </p:spPr>
        <p:txBody>
          <a:bodyPr anchor="b" anchorCtr="0">
            <a:normAutofit/>
          </a:bodyPr>
          <a:lstStyle>
            <a:lvl1pPr marL="0" indent="0">
              <a:lnSpc>
                <a:spcPct val="90000"/>
              </a:lnSpc>
              <a:buFont typeface="Arial" panose="020B0604020202020204" pitchFamily="34" charset="0"/>
              <a:buNone/>
              <a:defRPr sz="3600" spc="-50" baseline="0">
                <a:solidFill>
                  <a:schemeClr val="accent1"/>
                </a:solidFill>
                <a:latin typeface="+mn-lt"/>
              </a:defRPr>
            </a:lvl1pPr>
            <a:lvl2pPr marL="0" indent="0">
              <a:lnSpc>
                <a:spcPct val="90000"/>
              </a:lnSpc>
              <a:buNone/>
              <a:defRPr sz="2400">
                <a:solidFill>
                  <a:schemeClr val="accent1"/>
                </a:solidFill>
              </a:defRPr>
            </a:lvl2pPr>
            <a:lvl3pPr>
              <a:lnSpc>
                <a:spcPct val="80000"/>
              </a:lnSpc>
              <a:defRPr sz="2400"/>
            </a:lvl3pPr>
            <a:lvl4pPr>
              <a:lnSpc>
                <a:spcPct val="80000"/>
              </a:lnSpc>
              <a:defRPr sz="2400"/>
            </a:lvl4pPr>
            <a:lvl5pPr>
              <a:lnSpc>
                <a:spcPct val="80000"/>
              </a:lnSpc>
              <a:defRPr sz="2400"/>
            </a:lvl5pPr>
          </a:lstStyle>
          <a:p>
            <a:pPr lvl="0"/>
            <a:r>
              <a:rPr lang="en-GB" dirty="0"/>
              <a:t>[Title and content]</a:t>
            </a:r>
          </a:p>
          <a:p>
            <a:pPr lvl="1"/>
            <a:r>
              <a:rPr lang="en-GB" dirty="0"/>
              <a:t>Second level &lt;Subheading&gt;</a:t>
            </a:r>
          </a:p>
        </p:txBody>
      </p:sp>
    </p:spTree>
    <p:extLst>
      <p:ext uri="{BB962C8B-B14F-4D97-AF65-F5344CB8AC3E}">
        <p14:creationId xmlns:p14="http://schemas.microsoft.com/office/powerpoint/2010/main" val="280654627"/>
      </p:ext>
    </p:extLst>
  </p:cSld>
  <p:clrMapOvr>
    <a:masterClrMapping/>
  </p:clrMapOvr>
  <p:transition spd="med"/>
  <p:extLst>
    <p:ext uri="{DCECCB84-F9BA-43D5-87BE-67443E8EF086}">
      <p15:sldGuideLst xmlns:p15="http://schemas.microsoft.com/office/powerpoint/2012/main">
        <p15:guide id="1" orient="horz" pos="1034">
          <p15:clr>
            <a:srgbClr val="FBAE40"/>
          </p15:clr>
        </p15:guide>
        <p15:guide id="2" pos="7142">
          <p15:clr>
            <a:srgbClr val="FBAE40"/>
          </p15:clr>
        </p15:guide>
        <p15:guide id="3" pos="238">
          <p15:clr>
            <a:srgbClr val="FBAE40"/>
          </p15:clr>
        </p15:guide>
        <p15:guide id="4" pos="2910">
          <p15:clr>
            <a:srgbClr val="FBAE40"/>
          </p15:clr>
        </p15:guide>
        <p15:guide id="5" pos="4768">
          <p15:clr>
            <a:srgbClr val="FBAE40"/>
          </p15:clr>
        </p15:guide>
        <p15:guide id="6" orient="horz" pos="3782">
          <p15:clr>
            <a:srgbClr val="FBAE40"/>
          </p15:clr>
        </p15:guide>
        <p15:guide id="7" pos="538">
          <p15:clr>
            <a:srgbClr val="FBAE40"/>
          </p15:clr>
        </p15:guide>
        <p15:guide id="8" pos="5294">
          <p15:clr>
            <a:srgbClr val="FBAE40"/>
          </p15:clr>
        </p15:guide>
        <p15:guide id="9" pos="7442">
          <p15:clr>
            <a:srgbClr val="FBAE40"/>
          </p15:clr>
        </p15:guide>
        <p15:guide id="10" pos="238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4EBBF-7173-B8BD-4718-54525CF95B8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ED1D07-AD70-2919-CFAA-AABE5BF99E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4074E3-D8B5-CD26-4DA2-7BF09134E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863A0A7-A3EF-94C0-B312-792254D03D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C29D9D-21F5-83B9-9219-D6F74101FF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57DD7CB-7348-F604-3358-8CAD4617DCE9}"/>
              </a:ext>
            </a:extLst>
          </p:cNvPr>
          <p:cNvSpPr>
            <a:spLocks noGrp="1"/>
          </p:cNvSpPr>
          <p:nvPr>
            <p:ph type="dt" sz="half" idx="10"/>
          </p:nvPr>
        </p:nvSpPr>
        <p:spPr/>
        <p:txBody>
          <a:bodyPr/>
          <a:lstStyle/>
          <a:p>
            <a:fld id="{02544F41-FA02-4EBC-808D-9C815B2E426D}" type="datetimeFigureOut">
              <a:rPr lang="en-GB" smtClean="0"/>
              <a:t>30/05/2024</a:t>
            </a:fld>
            <a:endParaRPr lang="en-GB" dirty="0"/>
          </a:p>
        </p:txBody>
      </p:sp>
      <p:sp>
        <p:nvSpPr>
          <p:cNvPr id="8" name="Footer Placeholder 7">
            <a:extLst>
              <a:ext uri="{FF2B5EF4-FFF2-40B4-BE49-F238E27FC236}">
                <a16:creationId xmlns:a16="http://schemas.microsoft.com/office/drawing/2014/main" id="{3080AE6E-C9EE-EDAD-9CB8-69F2DF884798}"/>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71849E57-1F9F-FC0E-0BAE-91A147751BC3}"/>
              </a:ext>
            </a:extLst>
          </p:cNvPr>
          <p:cNvSpPr>
            <a:spLocks noGrp="1"/>
          </p:cNvSpPr>
          <p:nvPr>
            <p:ph type="sldNum" sz="quarter" idx="12"/>
          </p:nvPr>
        </p:nvSpPr>
        <p:spPr/>
        <p:txBody>
          <a:bodyPr/>
          <a:lstStyle/>
          <a:p>
            <a:fld id="{C418D52B-858D-4F2A-BC25-B327F561D82B}" type="slidenum">
              <a:rPr lang="en-GB" smtClean="0"/>
              <a:t>‹#›</a:t>
            </a:fld>
            <a:endParaRPr lang="en-GB" dirty="0"/>
          </a:p>
        </p:txBody>
      </p:sp>
    </p:spTree>
    <p:extLst>
      <p:ext uri="{BB962C8B-B14F-4D97-AF65-F5344CB8AC3E}">
        <p14:creationId xmlns:p14="http://schemas.microsoft.com/office/powerpoint/2010/main" val="4273701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081A6-CD8F-F8CE-3298-DC1F8C883C1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866566-2477-B692-EBB2-77A858EC3078}"/>
              </a:ext>
            </a:extLst>
          </p:cNvPr>
          <p:cNvSpPr>
            <a:spLocks noGrp="1"/>
          </p:cNvSpPr>
          <p:nvPr>
            <p:ph type="dt" sz="half" idx="10"/>
          </p:nvPr>
        </p:nvSpPr>
        <p:spPr/>
        <p:txBody>
          <a:bodyPr/>
          <a:lstStyle/>
          <a:p>
            <a:fld id="{02544F41-FA02-4EBC-808D-9C815B2E426D}" type="datetimeFigureOut">
              <a:rPr lang="en-GB" smtClean="0"/>
              <a:t>30/05/2024</a:t>
            </a:fld>
            <a:endParaRPr lang="en-GB" dirty="0"/>
          </a:p>
        </p:txBody>
      </p:sp>
      <p:sp>
        <p:nvSpPr>
          <p:cNvPr id="4" name="Footer Placeholder 3">
            <a:extLst>
              <a:ext uri="{FF2B5EF4-FFF2-40B4-BE49-F238E27FC236}">
                <a16:creationId xmlns:a16="http://schemas.microsoft.com/office/drawing/2014/main" id="{DE492DDD-0E26-FA7B-2FCF-C143725D835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D1B97565-2B9F-E99D-653C-6C8A601C864F}"/>
              </a:ext>
            </a:extLst>
          </p:cNvPr>
          <p:cNvSpPr>
            <a:spLocks noGrp="1"/>
          </p:cNvSpPr>
          <p:nvPr>
            <p:ph type="sldNum" sz="quarter" idx="12"/>
          </p:nvPr>
        </p:nvSpPr>
        <p:spPr/>
        <p:txBody>
          <a:bodyPr/>
          <a:lstStyle/>
          <a:p>
            <a:fld id="{C418D52B-858D-4F2A-BC25-B327F561D82B}" type="slidenum">
              <a:rPr lang="en-GB" smtClean="0"/>
              <a:t>‹#›</a:t>
            </a:fld>
            <a:endParaRPr lang="en-GB" dirty="0"/>
          </a:p>
        </p:txBody>
      </p:sp>
    </p:spTree>
    <p:extLst>
      <p:ext uri="{BB962C8B-B14F-4D97-AF65-F5344CB8AC3E}">
        <p14:creationId xmlns:p14="http://schemas.microsoft.com/office/powerpoint/2010/main" val="2877073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8E835B-1DC1-45D1-2B5C-6E73073CC553}"/>
              </a:ext>
            </a:extLst>
          </p:cNvPr>
          <p:cNvSpPr>
            <a:spLocks noGrp="1"/>
          </p:cNvSpPr>
          <p:nvPr>
            <p:ph type="dt" sz="half" idx="10"/>
          </p:nvPr>
        </p:nvSpPr>
        <p:spPr/>
        <p:txBody>
          <a:bodyPr/>
          <a:lstStyle/>
          <a:p>
            <a:fld id="{02544F41-FA02-4EBC-808D-9C815B2E426D}" type="datetimeFigureOut">
              <a:rPr lang="en-GB" smtClean="0"/>
              <a:t>30/05/2024</a:t>
            </a:fld>
            <a:endParaRPr lang="en-GB" dirty="0"/>
          </a:p>
        </p:txBody>
      </p:sp>
      <p:sp>
        <p:nvSpPr>
          <p:cNvPr id="3" name="Footer Placeholder 2">
            <a:extLst>
              <a:ext uri="{FF2B5EF4-FFF2-40B4-BE49-F238E27FC236}">
                <a16:creationId xmlns:a16="http://schemas.microsoft.com/office/drawing/2014/main" id="{B9EEDFA8-99BB-4335-9BB7-466FF001B7DD}"/>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01A4D28-164A-A1FA-9501-C95A7BA42304}"/>
              </a:ext>
            </a:extLst>
          </p:cNvPr>
          <p:cNvSpPr>
            <a:spLocks noGrp="1"/>
          </p:cNvSpPr>
          <p:nvPr>
            <p:ph type="sldNum" sz="quarter" idx="12"/>
          </p:nvPr>
        </p:nvSpPr>
        <p:spPr/>
        <p:txBody>
          <a:bodyPr/>
          <a:lstStyle/>
          <a:p>
            <a:fld id="{C418D52B-858D-4F2A-BC25-B327F561D82B}" type="slidenum">
              <a:rPr lang="en-GB" smtClean="0"/>
              <a:t>‹#›</a:t>
            </a:fld>
            <a:endParaRPr lang="en-GB" dirty="0"/>
          </a:p>
        </p:txBody>
      </p:sp>
    </p:spTree>
    <p:extLst>
      <p:ext uri="{BB962C8B-B14F-4D97-AF65-F5344CB8AC3E}">
        <p14:creationId xmlns:p14="http://schemas.microsoft.com/office/powerpoint/2010/main" val="1568129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A21D-ADFE-5865-33E6-460D407A8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EFF839F-4978-1473-69CF-112BFFFF83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9E8F2AF-550D-2339-82BE-C28ED15CC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2B17E-5897-82FA-36FD-40B8E70A81B2}"/>
              </a:ext>
            </a:extLst>
          </p:cNvPr>
          <p:cNvSpPr>
            <a:spLocks noGrp="1"/>
          </p:cNvSpPr>
          <p:nvPr>
            <p:ph type="dt" sz="half" idx="10"/>
          </p:nvPr>
        </p:nvSpPr>
        <p:spPr/>
        <p:txBody>
          <a:bodyPr/>
          <a:lstStyle/>
          <a:p>
            <a:fld id="{02544F41-FA02-4EBC-808D-9C815B2E426D}" type="datetimeFigureOut">
              <a:rPr lang="en-GB" smtClean="0"/>
              <a:t>30/05/2024</a:t>
            </a:fld>
            <a:endParaRPr lang="en-GB" dirty="0"/>
          </a:p>
        </p:txBody>
      </p:sp>
      <p:sp>
        <p:nvSpPr>
          <p:cNvPr id="6" name="Footer Placeholder 5">
            <a:extLst>
              <a:ext uri="{FF2B5EF4-FFF2-40B4-BE49-F238E27FC236}">
                <a16:creationId xmlns:a16="http://schemas.microsoft.com/office/drawing/2014/main" id="{401BE983-3CDE-A3A3-E264-96254F5D8CA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E9ACBB0-5DD6-96A9-434D-241F5A16F7AA}"/>
              </a:ext>
            </a:extLst>
          </p:cNvPr>
          <p:cNvSpPr>
            <a:spLocks noGrp="1"/>
          </p:cNvSpPr>
          <p:nvPr>
            <p:ph type="sldNum" sz="quarter" idx="12"/>
          </p:nvPr>
        </p:nvSpPr>
        <p:spPr/>
        <p:txBody>
          <a:bodyPr/>
          <a:lstStyle/>
          <a:p>
            <a:fld id="{C418D52B-858D-4F2A-BC25-B327F561D82B}" type="slidenum">
              <a:rPr lang="en-GB" smtClean="0"/>
              <a:t>‹#›</a:t>
            </a:fld>
            <a:endParaRPr lang="en-GB" dirty="0"/>
          </a:p>
        </p:txBody>
      </p:sp>
    </p:spTree>
    <p:extLst>
      <p:ext uri="{BB962C8B-B14F-4D97-AF65-F5344CB8AC3E}">
        <p14:creationId xmlns:p14="http://schemas.microsoft.com/office/powerpoint/2010/main" val="2605745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39DD-918A-4B43-5D9C-5DCC674ADE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845F80C-F9CC-C77F-11C4-D83F9F8897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856A69F8-7BBD-D411-76F0-F1926F0671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8FCA4E-D3BE-7162-641F-A1A60C53CEC3}"/>
              </a:ext>
            </a:extLst>
          </p:cNvPr>
          <p:cNvSpPr>
            <a:spLocks noGrp="1"/>
          </p:cNvSpPr>
          <p:nvPr>
            <p:ph type="dt" sz="half" idx="10"/>
          </p:nvPr>
        </p:nvSpPr>
        <p:spPr/>
        <p:txBody>
          <a:bodyPr/>
          <a:lstStyle/>
          <a:p>
            <a:fld id="{02544F41-FA02-4EBC-808D-9C815B2E426D}" type="datetimeFigureOut">
              <a:rPr lang="en-GB" smtClean="0"/>
              <a:t>30/05/2024</a:t>
            </a:fld>
            <a:endParaRPr lang="en-GB" dirty="0"/>
          </a:p>
        </p:txBody>
      </p:sp>
      <p:sp>
        <p:nvSpPr>
          <p:cNvPr id="6" name="Footer Placeholder 5">
            <a:extLst>
              <a:ext uri="{FF2B5EF4-FFF2-40B4-BE49-F238E27FC236}">
                <a16:creationId xmlns:a16="http://schemas.microsoft.com/office/drawing/2014/main" id="{D4392F18-1905-D7C9-496D-E97381DD349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5652BEB-23BD-3A52-535C-37E6A201A894}"/>
              </a:ext>
            </a:extLst>
          </p:cNvPr>
          <p:cNvSpPr>
            <a:spLocks noGrp="1"/>
          </p:cNvSpPr>
          <p:nvPr>
            <p:ph type="sldNum" sz="quarter" idx="12"/>
          </p:nvPr>
        </p:nvSpPr>
        <p:spPr/>
        <p:txBody>
          <a:bodyPr/>
          <a:lstStyle/>
          <a:p>
            <a:fld id="{C418D52B-858D-4F2A-BC25-B327F561D82B}" type="slidenum">
              <a:rPr lang="en-GB" smtClean="0"/>
              <a:t>‹#›</a:t>
            </a:fld>
            <a:endParaRPr lang="en-GB" dirty="0"/>
          </a:p>
        </p:txBody>
      </p:sp>
    </p:spTree>
    <p:extLst>
      <p:ext uri="{BB962C8B-B14F-4D97-AF65-F5344CB8AC3E}">
        <p14:creationId xmlns:p14="http://schemas.microsoft.com/office/powerpoint/2010/main" val="4194654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image" Target="../media/image1.jpeg"/><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2FCFCC-45BA-479D-7E12-3453192CBE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2B3328-82FB-C42D-4B94-ECD263C01E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E4F4A5-5906-2A73-D574-F056E1DBF4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44F41-FA02-4EBC-808D-9C815B2E426D}" type="datetimeFigureOut">
              <a:rPr lang="en-GB" smtClean="0"/>
              <a:t>30/05/2024</a:t>
            </a:fld>
            <a:endParaRPr lang="en-GB" dirty="0"/>
          </a:p>
        </p:txBody>
      </p:sp>
      <p:sp>
        <p:nvSpPr>
          <p:cNvPr id="5" name="Footer Placeholder 4">
            <a:extLst>
              <a:ext uri="{FF2B5EF4-FFF2-40B4-BE49-F238E27FC236}">
                <a16:creationId xmlns:a16="http://schemas.microsoft.com/office/drawing/2014/main" id="{2B4A3801-04E3-C6A2-D778-46581D145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576237F3-C688-C4E6-ECF5-BEBE6AA1FA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8D52B-858D-4F2A-BC25-B327F561D82B}" type="slidenum">
              <a:rPr lang="en-GB" smtClean="0"/>
              <a:t>‹#›</a:t>
            </a:fld>
            <a:endParaRPr lang="en-GB" dirty="0"/>
          </a:p>
        </p:txBody>
      </p:sp>
    </p:spTree>
    <p:extLst>
      <p:ext uri="{BB962C8B-B14F-4D97-AF65-F5344CB8AC3E}">
        <p14:creationId xmlns:p14="http://schemas.microsoft.com/office/powerpoint/2010/main" val="4254188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30/05/2024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5"/>
    </p:custDataLst>
    <p:extLst>
      <p:ext uri="{BB962C8B-B14F-4D97-AF65-F5344CB8AC3E}">
        <p14:creationId xmlns:p14="http://schemas.microsoft.com/office/powerpoint/2010/main" val="36889080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screen shot of a television&#10;&#10;Description automatically generated">
            <a:extLst>
              <a:ext uri="{FF2B5EF4-FFF2-40B4-BE49-F238E27FC236}">
                <a16:creationId xmlns:a16="http://schemas.microsoft.com/office/drawing/2014/main" id="{2E82303E-B4D9-B180-8A2D-77260BB1C94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pic>
        <p:nvPicPr>
          <p:cNvPr id="7" name="Picture 6" descr="A large crowd of people covered in red paint&#10;&#10;Description automatically generated">
            <a:extLst>
              <a:ext uri="{FF2B5EF4-FFF2-40B4-BE49-F238E27FC236}">
                <a16:creationId xmlns:a16="http://schemas.microsoft.com/office/drawing/2014/main" id="{88A82FD9-2F47-5808-5484-06A2B6945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75EA6756-6504-B478-96A8-8DBB5252CCE2}"/>
              </a:ext>
            </a:extLst>
          </p:cNvPr>
          <p:cNvSpPr/>
          <p:nvPr/>
        </p:nvSpPr>
        <p:spPr>
          <a:xfrm flipH="1">
            <a:off x="-9" y="0"/>
            <a:ext cx="12192008" cy="6174557"/>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7C472326-7006-48B0-8553-3BB51F2DCEB4}"/>
              </a:ext>
            </a:extLst>
          </p:cNvPr>
          <p:cNvSpPr>
            <a:spLocks noGrp="1"/>
          </p:cNvSpPr>
          <p:nvPr>
            <p:ph type="ctrTitle"/>
          </p:nvPr>
        </p:nvSpPr>
        <p:spPr>
          <a:xfrm>
            <a:off x="358588" y="1292694"/>
            <a:ext cx="4910995" cy="2411176"/>
          </a:xfrm>
        </p:spPr>
        <p:txBody>
          <a:bodyPr/>
          <a:lstStyle/>
          <a:p>
            <a:r>
              <a:rPr lang="en-GB" dirty="0">
                <a:latin typeface="Arial" panose="020B0604020202020204" pitchFamily="34" charset="0"/>
                <a:cs typeface="Arial" panose="020B0604020202020204" pitchFamily="34" charset="0"/>
              </a:rPr>
              <a:t>The Cultural Power of TV	</a:t>
            </a:r>
          </a:p>
        </p:txBody>
      </p:sp>
      <p:pic>
        <p:nvPicPr>
          <p:cNvPr id="2" name="Picture 1">
            <a:extLst>
              <a:ext uri="{FF2B5EF4-FFF2-40B4-BE49-F238E27FC236}">
                <a16:creationId xmlns:a16="http://schemas.microsoft.com/office/drawing/2014/main" id="{43112BB4-66A1-897C-E335-741A8A8EE6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13" name="Text Placeholder 5">
            <a:extLst>
              <a:ext uri="{FF2B5EF4-FFF2-40B4-BE49-F238E27FC236}">
                <a16:creationId xmlns:a16="http://schemas.microsoft.com/office/drawing/2014/main" id="{CFD3BB07-144D-96E2-DC2A-330A5A7E4BE7}"/>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white"/>
                </a:solidFill>
                <a:latin typeface="Arial"/>
              </a:rPr>
              <a:t>Campo </a:t>
            </a:r>
            <a:r>
              <a:rPr lang="en-GB" sz="1000" dirty="0" err="1">
                <a:solidFill>
                  <a:prstClr val="white"/>
                </a:solidFill>
                <a:latin typeface="Arial"/>
              </a:rPr>
              <a:t>Vego</a:t>
            </a:r>
            <a:r>
              <a:rPr lang="en-GB" sz="1000" dirty="0">
                <a:solidFill>
                  <a:prstClr val="white"/>
                </a:solidFill>
                <a:latin typeface="Arial"/>
              </a:rPr>
              <a:t>, “Add Some Passion”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77952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Two women posing for a picture&#10;&#10;Description automatically generated">
            <a:extLst>
              <a:ext uri="{FF2B5EF4-FFF2-40B4-BE49-F238E27FC236}">
                <a16:creationId xmlns:a16="http://schemas.microsoft.com/office/drawing/2014/main" id="{B6D245A7-0D5C-7C63-2365-DC16B309D6F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4" name="Rectangle 3">
            <a:extLst>
              <a:ext uri="{FF2B5EF4-FFF2-40B4-BE49-F238E27FC236}">
                <a16:creationId xmlns:a16="http://schemas.microsoft.com/office/drawing/2014/main" id="{73C63352-5C23-8C2A-3EE4-20D5742D37DB}"/>
              </a:ext>
            </a:extLst>
          </p:cNvPr>
          <p:cNvSpPr/>
          <p:nvPr/>
        </p:nvSpPr>
        <p:spPr>
          <a:xfrm>
            <a:off x="0" y="2641600"/>
            <a:ext cx="12192000" cy="4216399"/>
          </a:xfrm>
          <a:prstGeom prst="rect">
            <a:avLst/>
          </a:prstGeom>
          <a:gradFill flip="none" rotWithShape="1">
            <a:gsLst>
              <a:gs pos="0">
                <a:srgbClr val="9FAFC8">
                  <a:alpha val="0"/>
                  <a:lumMod val="0"/>
                </a:srgbClr>
              </a:gs>
              <a:gs pos="100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0B92D27E-8B57-B479-EBD8-FE1A215FEC13}"/>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7AB5D4E2-EFA9-DD2D-DA10-EF06D7B582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12" name="TextBox 11">
            <a:extLst>
              <a:ext uri="{FF2B5EF4-FFF2-40B4-BE49-F238E27FC236}">
                <a16:creationId xmlns:a16="http://schemas.microsoft.com/office/drawing/2014/main" id="{791C1DD3-BCB3-FCC7-458C-C2F08E4352EC}"/>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Love Island x eBay	</a:t>
            </a:r>
          </a:p>
        </p:txBody>
      </p:sp>
      <p:sp>
        <p:nvSpPr>
          <p:cNvPr id="13" name="TextBox 12">
            <a:extLst>
              <a:ext uri="{FF2B5EF4-FFF2-40B4-BE49-F238E27FC236}">
                <a16:creationId xmlns:a16="http://schemas.microsoft.com/office/drawing/2014/main" id="{3CFE8654-5590-9255-EFAE-D77AB3B4B8F7}"/>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ITV, 2021-</a:t>
            </a:r>
          </a:p>
        </p:txBody>
      </p:sp>
      <p:sp>
        <p:nvSpPr>
          <p:cNvPr id="16" name="Text Placeholder 5">
            <a:extLst>
              <a:ext uri="{FF2B5EF4-FFF2-40B4-BE49-F238E27FC236}">
                <a16:creationId xmlns:a16="http://schemas.microsoft.com/office/drawing/2014/main" id="{ACE50162-12FC-76D3-A13C-99FA0B41CBE0}"/>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‘Love Island’, </a:t>
            </a:r>
            <a:r>
              <a:rPr lang="en-GB" sz="1000" dirty="0">
                <a:solidFill>
                  <a:prstClr val="white"/>
                </a:solidFill>
                <a:latin typeface="Arial"/>
              </a:rPr>
              <a:t>eBay</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49C70974-D0C2-FF4F-EA01-0457D4524B22}"/>
              </a:ext>
            </a:extLst>
          </p:cNvPr>
          <p:cNvSpPr txBox="1"/>
          <p:nvPr/>
        </p:nvSpPr>
        <p:spPr>
          <a:xfrm>
            <a:off x="357691" y="4869209"/>
            <a:ext cx="66400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After sponsoring Love Island as the official fashion partner, eBay saw massive spikes in searches for pre-loved clothing across the site with 80% of Gen Z audiences now saying they have recently brought second hand.</a:t>
            </a:r>
          </a:p>
        </p:txBody>
      </p:sp>
    </p:spTree>
    <p:extLst>
      <p:ext uri="{BB962C8B-B14F-4D97-AF65-F5344CB8AC3E}">
        <p14:creationId xmlns:p14="http://schemas.microsoft.com/office/powerpoint/2010/main" val="2133084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posing for a photo&#10;&#10;Description automatically generated">
            <a:extLst>
              <a:ext uri="{FF2B5EF4-FFF2-40B4-BE49-F238E27FC236}">
                <a16:creationId xmlns:a16="http://schemas.microsoft.com/office/drawing/2014/main" id="{FE046F2D-AE00-65D3-0ACB-5CFAF3DAB26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9" name="Rectangle 8">
            <a:extLst>
              <a:ext uri="{FF2B5EF4-FFF2-40B4-BE49-F238E27FC236}">
                <a16:creationId xmlns:a16="http://schemas.microsoft.com/office/drawing/2014/main" id="{C5EBD2E4-68FB-3B7F-AE09-805D4F68475D}"/>
              </a:ext>
            </a:extLst>
          </p:cNvPr>
          <p:cNvSpPr/>
          <p:nvPr/>
        </p:nvSpPr>
        <p:spPr>
          <a:xfrm>
            <a:off x="0" y="2641600"/>
            <a:ext cx="12192000" cy="4216399"/>
          </a:xfrm>
          <a:prstGeom prst="rect">
            <a:avLst/>
          </a:prstGeom>
          <a:gradFill flip="none" rotWithShape="1">
            <a:gsLst>
              <a:gs pos="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4A16E19B-1AB4-92D3-3D21-BC846C5BEBA4}"/>
              </a:ext>
            </a:extLst>
          </p:cNvPr>
          <p:cNvSpPr/>
          <p:nvPr/>
        </p:nvSpPr>
        <p:spPr>
          <a:xfrm>
            <a:off x="0" y="1"/>
            <a:ext cx="12192000" cy="15748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2" name="Picture 1">
            <a:extLst>
              <a:ext uri="{FF2B5EF4-FFF2-40B4-BE49-F238E27FC236}">
                <a16:creationId xmlns:a16="http://schemas.microsoft.com/office/drawing/2014/main" id="{2D821611-3F75-54C2-6461-E36E9728BF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3" name="TextBox 2">
            <a:extLst>
              <a:ext uri="{FF2B5EF4-FFF2-40B4-BE49-F238E27FC236}">
                <a16:creationId xmlns:a16="http://schemas.microsoft.com/office/drawing/2014/main" id="{B73C376E-BA9F-774D-AA10-B5180C310CD7}"/>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Dragons’ Den</a:t>
            </a:r>
          </a:p>
        </p:txBody>
      </p:sp>
      <p:sp>
        <p:nvSpPr>
          <p:cNvPr id="4" name="TextBox 3">
            <a:extLst>
              <a:ext uri="{FF2B5EF4-FFF2-40B4-BE49-F238E27FC236}">
                <a16:creationId xmlns:a16="http://schemas.microsoft.com/office/drawing/2014/main" id="{1DCBF9E7-E883-D362-F37D-B69B93D136E9}"/>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BBC, 2005-</a:t>
            </a:r>
          </a:p>
        </p:txBody>
      </p:sp>
      <p:sp>
        <p:nvSpPr>
          <p:cNvPr id="6" name="Text Placeholder 5">
            <a:extLst>
              <a:ext uri="{FF2B5EF4-FFF2-40B4-BE49-F238E27FC236}">
                <a16:creationId xmlns:a16="http://schemas.microsoft.com/office/drawing/2014/main" id="{6253ECA2-6546-7115-FCFE-7757C25DE8F8}"/>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‘Dragons’ Den’, BBC</a:t>
            </a:r>
          </a:p>
        </p:txBody>
      </p:sp>
      <p:sp>
        <p:nvSpPr>
          <p:cNvPr id="11" name="TextBox 10">
            <a:extLst>
              <a:ext uri="{FF2B5EF4-FFF2-40B4-BE49-F238E27FC236}">
                <a16:creationId xmlns:a16="http://schemas.microsoft.com/office/drawing/2014/main" id="{907240EA-8E92-1B4C-92AB-80EC75DDE9E9}"/>
              </a:ext>
            </a:extLst>
          </p:cNvPr>
          <p:cNvSpPr txBox="1"/>
          <p:nvPr/>
        </p:nvSpPr>
        <p:spPr>
          <a:xfrm>
            <a:off x="357691" y="4869209"/>
            <a:ext cx="98658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Dragons’ Den has been a staple of British TV for nearly 20 years now. In that time, the Dragons’ have seen over 1000 business pitches, investing in 124. The show has made household names of Levi Roots and his sauce, which now outsells Heinz Ketchup (according to Sainsbury’s) and even the businesses that don’t get investments have become household names like BrewDog.</a:t>
            </a:r>
          </a:p>
        </p:txBody>
      </p:sp>
    </p:spTree>
    <p:extLst>
      <p:ext uri="{BB962C8B-B14F-4D97-AF65-F5344CB8AC3E}">
        <p14:creationId xmlns:p14="http://schemas.microsoft.com/office/powerpoint/2010/main" val="1897313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people in a room&#10;&#10;Description automatically generated">
            <a:extLst>
              <a:ext uri="{FF2B5EF4-FFF2-40B4-BE49-F238E27FC236}">
                <a16:creationId xmlns:a16="http://schemas.microsoft.com/office/drawing/2014/main" id="{B9069CED-2A2C-5FFB-9152-70CA8FF6F27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pic>
        <p:nvPicPr>
          <p:cNvPr id="1034" name="Picture 10" descr="Sky Arts | Sky Group">
            <a:extLst>
              <a:ext uri="{FF2B5EF4-FFF2-40B4-BE49-F238E27FC236}">
                <a16:creationId xmlns:a16="http://schemas.microsoft.com/office/drawing/2014/main" id="{0087884B-73B9-258F-690D-AE7E6D5C62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7F1836F-9C63-6289-9D0C-928D65FF978C}"/>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49390ED3-DDA2-1FB4-45A8-91882781DE18}"/>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7FF707CB-7CB1-B5B8-6980-72E2C7A68B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4" name="TextBox 3">
            <a:extLst>
              <a:ext uri="{FF2B5EF4-FFF2-40B4-BE49-F238E27FC236}">
                <a16:creationId xmlns:a16="http://schemas.microsoft.com/office/drawing/2014/main" id="{9C213317-AC4E-8891-A757-990693D70C77}"/>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Sky Arts	</a:t>
            </a:r>
          </a:p>
        </p:txBody>
      </p:sp>
      <p:sp>
        <p:nvSpPr>
          <p:cNvPr id="10" name="Text Placeholder 5">
            <a:extLst>
              <a:ext uri="{FF2B5EF4-FFF2-40B4-BE49-F238E27FC236}">
                <a16:creationId xmlns:a16="http://schemas.microsoft.com/office/drawing/2014/main" id="{3DCC4180-554D-9019-82F3-E9E892F11E75}"/>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‘Sky Arts’, Sky Media</a:t>
            </a:r>
          </a:p>
        </p:txBody>
      </p:sp>
      <p:sp>
        <p:nvSpPr>
          <p:cNvPr id="3" name="TextBox 2">
            <a:extLst>
              <a:ext uri="{FF2B5EF4-FFF2-40B4-BE49-F238E27FC236}">
                <a16:creationId xmlns:a16="http://schemas.microsoft.com/office/drawing/2014/main" id="{C6533672-1A59-9700-DD91-42C7816B0DFD}"/>
              </a:ext>
            </a:extLst>
          </p:cNvPr>
          <p:cNvSpPr txBox="1"/>
          <p:nvPr/>
        </p:nvSpPr>
        <p:spPr>
          <a:xfrm>
            <a:off x="357691" y="4869209"/>
            <a:ext cx="665270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Since going free to air in 2020, Sky Arts and Access All Arts has helped over 360,000 children, 13,500 teachers across 7,900 schools to access the arts across 10 different art formats.</a:t>
            </a:r>
          </a:p>
        </p:txBody>
      </p:sp>
    </p:spTree>
    <p:extLst>
      <p:ext uri="{BB962C8B-B14F-4D97-AF65-F5344CB8AC3E}">
        <p14:creationId xmlns:p14="http://schemas.microsoft.com/office/powerpoint/2010/main" val="1237996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and person sitting at a table&#10;&#10;Description automatically generated">
            <a:extLst>
              <a:ext uri="{FF2B5EF4-FFF2-40B4-BE49-F238E27FC236}">
                <a16:creationId xmlns:a16="http://schemas.microsoft.com/office/drawing/2014/main" id="{434702F0-4741-5069-8A0C-F815E6FC2F8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0" name="Rectangle 9">
            <a:extLst>
              <a:ext uri="{FF2B5EF4-FFF2-40B4-BE49-F238E27FC236}">
                <a16:creationId xmlns:a16="http://schemas.microsoft.com/office/drawing/2014/main" id="{9D91148F-9BA2-CC53-C730-CF13AE854578}"/>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7AB3C2D0-620B-3787-9641-57B64FED93D6}"/>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E1FB4C94-AFEA-EA40-CE60-70A1986A89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 name="TextBox 1">
            <a:extLst>
              <a:ext uri="{FF2B5EF4-FFF2-40B4-BE49-F238E27FC236}">
                <a16:creationId xmlns:a16="http://schemas.microsoft.com/office/drawing/2014/main" id="{A847AA4B-A01B-D932-B560-ADF291DE0FC9}"/>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Watchdog</a:t>
            </a:r>
          </a:p>
        </p:txBody>
      </p:sp>
      <p:sp>
        <p:nvSpPr>
          <p:cNvPr id="4" name="TextBox 3">
            <a:extLst>
              <a:ext uri="{FF2B5EF4-FFF2-40B4-BE49-F238E27FC236}">
                <a16:creationId xmlns:a16="http://schemas.microsoft.com/office/drawing/2014/main" id="{1999726D-D20F-6DAE-E68B-E456F81D326E}"/>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BBC, 1985-2019</a:t>
            </a:r>
          </a:p>
        </p:txBody>
      </p:sp>
      <p:sp>
        <p:nvSpPr>
          <p:cNvPr id="6" name="Text Placeholder 5">
            <a:extLst>
              <a:ext uri="{FF2B5EF4-FFF2-40B4-BE49-F238E27FC236}">
                <a16:creationId xmlns:a16="http://schemas.microsoft.com/office/drawing/2014/main" id="{03F878E6-E433-367C-A8E9-BCE075ED041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‘Watchdog’, BBC</a:t>
            </a:r>
          </a:p>
        </p:txBody>
      </p:sp>
      <p:sp>
        <p:nvSpPr>
          <p:cNvPr id="9" name="TextBox 8">
            <a:extLst>
              <a:ext uri="{FF2B5EF4-FFF2-40B4-BE49-F238E27FC236}">
                <a16:creationId xmlns:a16="http://schemas.microsoft.com/office/drawing/2014/main" id="{29FE5AA3-3AC7-9C9B-730D-EA677EFC602B}"/>
              </a:ext>
            </a:extLst>
          </p:cNvPr>
          <p:cNvSpPr txBox="1"/>
          <p:nvPr/>
        </p:nvSpPr>
        <p:spPr>
          <a:xfrm>
            <a:off x="357691" y="4869209"/>
            <a:ext cx="83799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A champion of the British consumer for over 30 years. The investigations undertaken by Watchdog have led to the change of laws around the fitting of plugs to electrical appliances, the closure of a TV Channel, and a vacuum manufacturer having to fork out £40 million in free airline flights to its customers.</a:t>
            </a:r>
          </a:p>
        </p:txBody>
      </p:sp>
    </p:spTree>
    <p:extLst>
      <p:ext uri="{BB962C8B-B14F-4D97-AF65-F5344CB8AC3E}">
        <p14:creationId xmlns:p14="http://schemas.microsoft.com/office/powerpoint/2010/main" val="758561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children in school uniforms&#10;&#10;Description automatically generated">
            <a:extLst>
              <a:ext uri="{FF2B5EF4-FFF2-40B4-BE49-F238E27FC236}">
                <a16:creationId xmlns:a16="http://schemas.microsoft.com/office/drawing/2014/main" id="{807C99D8-E77A-0A17-0649-B3FA0CD1173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0" name="Rectangle 9">
            <a:extLst>
              <a:ext uri="{FF2B5EF4-FFF2-40B4-BE49-F238E27FC236}">
                <a16:creationId xmlns:a16="http://schemas.microsoft.com/office/drawing/2014/main" id="{55FB5375-EE46-9870-900E-648668C9DDEC}"/>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1A0C0929-76AB-707D-5CDE-230C099CB486}"/>
              </a:ext>
            </a:extLst>
          </p:cNvPr>
          <p:cNvSpPr/>
          <p:nvPr/>
        </p:nvSpPr>
        <p:spPr>
          <a:xfrm>
            <a:off x="0" y="0"/>
            <a:ext cx="12192000" cy="2171700"/>
          </a:xfrm>
          <a:prstGeom prst="rect">
            <a:avLst/>
          </a:prstGeom>
          <a:gradFill flip="none" rotWithShape="1">
            <a:gsLst>
              <a:gs pos="0">
                <a:srgbClr val="9FAFC8">
                  <a:alpha val="0"/>
                  <a:lumMod val="0"/>
                </a:srgbClr>
              </a:gs>
              <a:gs pos="57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3FCF1E41-32CE-070C-B68C-2380162F6E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 name="TextBox 1">
            <a:extLst>
              <a:ext uri="{FF2B5EF4-FFF2-40B4-BE49-F238E27FC236}">
                <a16:creationId xmlns:a16="http://schemas.microsoft.com/office/drawing/2014/main" id="{55F5BA8D-12CB-6708-5758-8C123F43EBF4}"/>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Grange Hill</a:t>
            </a:r>
          </a:p>
        </p:txBody>
      </p:sp>
      <p:sp>
        <p:nvSpPr>
          <p:cNvPr id="4" name="TextBox 3">
            <a:extLst>
              <a:ext uri="{FF2B5EF4-FFF2-40B4-BE49-F238E27FC236}">
                <a16:creationId xmlns:a16="http://schemas.microsoft.com/office/drawing/2014/main" id="{8A5B8825-37B6-D85E-1BD5-9EB188137545}"/>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BBC, 1978-2008	</a:t>
            </a:r>
          </a:p>
        </p:txBody>
      </p:sp>
      <p:sp>
        <p:nvSpPr>
          <p:cNvPr id="6" name="Text Placeholder 5">
            <a:extLst>
              <a:ext uri="{FF2B5EF4-FFF2-40B4-BE49-F238E27FC236}">
                <a16:creationId xmlns:a16="http://schemas.microsoft.com/office/drawing/2014/main" id="{D981A3B1-583F-C7EF-2E16-A6E0041ED11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‘Grange Hill’, BBC</a:t>
            </a:r>
          </a:p>
        </p:txBody>
      </p:sp>
      <p:sp>
        <p:nvSpPr>
          <p:cNvPr id="9" name="TextBox 8">
            <a:extLst>
              <a:ext uri="{FF2B5EF4-FFF2-40B4-BE49-F238E27FC236}">
                <a16:creationId xmlns:a16="http://schemas.microsoft.com/office/drawing/2014/main" id="{33D9943D-C8AF-F124-F4EA-7E1D78B31139}"/>
              </a:ext>
            </a:extLst>
          </p:cNvPr>
          <p:cNvSpPr txBox="1"/>
          <p:nvPr/>
        </p:nvSpPr>
        <p:spPr>
          <a:xfrm>
            <a:off x="357691" y="4869209"/>
            <a:ext cx="88371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A staple of Children’s TV for 30 years, Grange Hill, much like the soaps was a deception of daily school life with the drama dial turned all the way up. The height of the series saw the release of a number 1 anti-drug track ‘Just Say No’ and a trip to the White House to meet the face of America’s Anti-Drug movement, Nancy Reagan.</a:t>
            </a:r>
          </a:p>
        </p:txBody>
      </p:sp>
    </p:spTree>
    <p:extLst>
      <p:ext uri="{BB962C8B-B14F-4D97-AF65-F5344CB8AC3E}">
        <p14:creationId xmlns:p14="http://schemas.microsoft.com/office/powerpoint/2010/main" val="3473684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in a room&#10;&#10;Description automatically generated">
            <a:extLst>
              <a:ext uri="{FF2B5EF4-FFF2-40B4-BE49-F238E27FC236}">
                <a16:creationId xmlns:a16="http://schemas.microsoft.com/office/drawing/2014/main" id="{8486C234-A3BC-DC89-DABC-351F6607038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7" name="Rectangle 6">
            <a:extLst>
              <a:ext uri="{FF2B5EF4-FFF2-40B4-BE49-F238E27FC236}">
                <a16:creationId xmlns:a16="http://schemas.microsoft.com/office/drawing/2014/main" id="{4984E6D2-FE88-56B4-0ABB-85A3D4E0A502}"/>
              </a:ext>
            </a:extLst>
          </p:cNvPr>
          <p:cNvSpPr/>
          <p:nvPr/>
        </p:nvSpPr>
        <p:spPr>
          <a:xfrm flipH="1">
            <a:off x="-6" y="0"/>
            <a:ext cx="11617897" cy="4427621"/>
          </a:xfrm>
          <a:prstGeom prst="rect">
            <a:avLst/>
          </a:prstGeom>
          <a:gradFill flip="none" rotWithShape="1">
            <a:gsLst>
              <a:gs pos="42000">
                <a:schemeClr val="bg1">
                  <a:lumMod val="0"/>
                  <a:alpha val="0"/>
                </a:schemeClr>
              </a:gs>
              <a:gs pos="4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073668DF-59D8-5BDB-E2DE-747A960850B1}"/>
              </a:ext>
            </a:extLst>
          </p:cNvPr>
          <p:cNvSpPr>
            <a:spLocks noGrp="1"/>
          </p:cNvSpPr>
          <p:nvPr>
            <p:ph type="ctrTitle"/>
          </p:nvPr>
        </p:nvSpPr>
        <p:spPr/>
        <p:txBody>
          <a:bodyPr/>
          <a:lstStyle/>
          <a:p>
            <a:r>
              <a:rPr lang="en-GB" dirty="0"/>
              <a:t>Culture</a:t>
            </a:r>
          </a:p>
        </p:txBody>
      </p:sp>
      <p:sp>
        <p:nvSpPr>
          <p:cNvPr id="4" name="Text Placeholder 3">
            <a:extLst>
              <a:ext uri="{FF2B5EF4-FFF2-40B4-BE49-F238E27FC236}">
                <a16:creationId xmlns:a16="http://schemas.microsoft.com/office/drawing/2014/main" id="{31DF3F79-9CD4-FD9E-3855-7AF1007AC2E7}"/>
              </a:ext>
            </a:extLst>
          </p:cNvPr>
          <p:cNvSpPr>
            <a:spLocks noGrp="1"/>
          </p:cNvSpPr>
          <p:nvPr>
            <p:ph type="body" sz="quarter" idx="14"/>
          </p:nvPr>
        </p:nvSpPr>
        <p:spPr/>
        <p:txBody>
          <a:bodyPr/>
          <a:lstStyle/>
          <a:p>
            <a:endParaRPr lang="en-GB"/>
          </a:p>
        </p:txBody>
      </p:sp>
      <p:pic>
        <p:nvPicPr>
          <p:cNvPr id="8" name="Picture 7">
            <a:extLst>
              <a:ext uri="{FF2B5EF4-FFF2-40B4-BE49-F238E27FC236}">
                <a16:creationId xmlns:a16="http://schemas.microsoft.com/office/drawing/2014/main" id="{A0CC03BF-2E92-2BF6-2712-6C3629DF3D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9" name="Text Placeholder 5">
            <a:extLst>
              <a:ext uri="{FF2B5EF4-FFF2-40B4-BE49-F238E27FC236}">
                <a16:creationId xmlns:a16="http://schemas.microsoft.com/office/drawing/2014/main" id="{A35CC656-DD00-C8DE-2C19-6B71D290528B}"/>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Eon, “It's on us”</a:t>
            </a:r>
          </a:p>
        </p:txBody>
      </p:sp>
    </p:spTree>
    <p:extLst>
      <p:ext uri="{BB962C8B-B14F-4D97-AF65-F5344CB8AC3E}">
        <p14:creationId xmlns:p14="http://schemas.microsoft.com/office/powerpoint/2010/main" val="2523490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75A0787-0A51-86DF-985D-9FA930DC67C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770" b="7770"/>
          <a:stretch>
            <a:fillRect/>
          </a:stretch>
        </p:blipFill>
        <p:spPr/>
      </p:pic>
      <p:sp>
        <p:nvSpPr>
          <p:cNvPr id="9" name="Rectangle 8">
            <a:extLst>
              <a:ext uri="{FF2B5EF4-FFF2-40B4-BE49-F238E27FC236}">
                <a16:creationId xmlns:a16="http://schemas.microsoft.com/office/drawing/2014/main" id="{00789264-2ABD-57B1-2145-40E157F7B87A}"/>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75BBFDDC-CB20-8963-E987-B56A1B6B5FC5}"/>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9B79E3BB-38B2-0709-247A-A99445BBBA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3" name="TextBox 2">
            <a:extLst>
              <a:ext uri="{FF2B5EF4-FFF2-40B4-BE49-F238E27FC236}">
                <a16:creationId xmlns:a16="http://schemas.microsoft.com/office/drawing/2014/main" id="{DADD1633-70EE-D7B3-C7F4-AC6B93B673CC}"/>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Clarkson’s Farm</a:t>
            </a:r>
          </a:p>
        </p:txBody>
      </p:sp>
      <p:sp>
        <p:nvSpPr>
          <p:cNvPr id="5" name="TextBox 4">
            <a:extLst>
              <a:ext uri="{FF2B5EF4-FFF2-40B4-BE49-F238E27FC236}">
                <a16:creationId xmlns:a16="http://schemas.microsoft.com/office/drawing/2014/main" id="{78BFE5B7-EB50-D63F-901E-40F773D49F02}"/>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Prime Video, 2020-</a:t>
            </a:r>
          </a:p>
        </p:txBody>
      </p:sp>
      <p:sp>
        <p:nvSpPr>
          <p:cNvPr id="11" name="Text Placeholder 5">
            <a:extLst>
              <a:ext uri="{FF2B5EF4-FFF2-40B4-BE49-F238E27FC236}">
                <a16:creationId xmlns:a16="http://schemas.microsoft.com/office/drawing/2014/main" id="{AF520C60-37FC-18E2-8FC1-BF810F0BD022}"/>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‘Clarkson’s Farm’, Prime Video</a:t>
            </a:r>
          </a:p>
        </p:txBody>
      </p:sp>
      <p:sp>
        <p:nvSpPr>
          <p:cNvPr id="2" name="TextBox 1">
            <a:extLst>
              <a:ext uri="{FF2B5EF4-FFF2-40B4-BE49-F238E27FC236}">
                <a16:creationId xmlns:a16="http://schemas.microsoft.com/office/drawing/2014/main" id="{F908BC9A-A67F-D492-5BF0-80C55340150B}"/>
              </a:ext>
            </a:extLst>
          </p:cNvPr>
          <p:cNvSpPr txBox="1"/>
          <p:nvPr/>
        </p:nvSpPr>
        <p:spPr>
          <a:xfrm>
            <a:off x="357691" y="4869209"/>
            <a:ext cx="66019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Launching at the height of the Pandemic, Clarkson’s Farm highlighted the plight that British farmers are facing across the country. One noted that Clarkson has ‘done more for the farming industry in one series than 30 years of Countryfile.’ </a:t>
            </a:r>
          </a:p>
        </p:txBody>
      </p:sp>
    </p:spTree>
    <p:extLst>
      <p:ext uri="{BB962C8B-B14F-4D97-AF65-F5344CB8AC3E}">
        <p14:creationId xmlns:p14="http://schemas.microsoft.com/office/powerpoint/2010/main" val="1468913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uPaul's Drag Race UK: Meet the queens for first UK series - BBC News">
            <a:extLst>
              <a:ext uri="{FF2B5EF4-FFF2-40B4-BE49-F238E27FC236}">
                <a16:creationId xmlns:a16="http://schemas.microsoft.com/office/drawing/2014/main" id="{BA72BA26-F5C5-B122-3D74-7AA570286C0E}"/>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5A5B28B-7D3D-479B-C94B-1E42B907FF15}"/>
              </a:ext>
            </a:extLst>
          </p:cNvPr>
          <p:cNvSpPr/>
          <p:nvPr/>
        </p:nvSpPr>
        <p:spPr>
          <a:xfrm>
            <a:off x="0" y="2235200"/>
            <a:ext cx="12192000" cy="4622799"/>
          </a:xfrm>
          <a:prstGeom prst="rect">
            <a:avLst/>
          </a:prstGeom>
          <a:gradFill flip="none" rotWithShape="1">
            <a:gsLst>
              <a:gs pos="0">
                <a:srgbClr val="9FAFC8">
                  <a:alpha val="0"/>
                  <a:lumMod val="10000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6E277790-D1AA-EC33-12B7-0CA7FD5CEA6B}"/>
              </a:ext>
            </a:extLst>
          </p:cNvPr>
          <p:cNvSpPr/>
          <p:nvPr/>
        </p:nvSpPr>
        <p:spPr>
          <a:xfrm>
            <a:off x="0" y="0"/>
            <a:ext cx="12192000" cy="1853139"/>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2" name="Picture 1">
            <a:extLst>
              <a:ext uri="{FF2B5EF4-FFF2-40B4-BE49-F238E27FC236}">
                <a16:creationId xmlns:a16="http://schemas.microsoft.com/office/drawing/2014/main" id="{9A9098A6-7941-FF16-CF67-2EB4DCABBD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3" name="TextBox 2">
            <a:extLst>
              <a:ext uri="{FF2B5EF4-FFF2-40B4-BE49-F238E27FC236}">
                <a16:creationId xmlns:a16="http://schemas.microsoft.com/office/drawing/2014/main" id="{B03293E1-A605-09D3-C062-EF7727847A9B}"/>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RuPaul’s Drag Race UK</a:t>
            </a:r>
          </a:p>
        </p:txBody>
      </p:sp>
      <p:sp>
        <p:nvSpPr>
          <p:cNvPr id="4" name="TextBox 3">
            <a:extLst>
              <a:ext uri="{FF2B5EF4-FFF2-40B4-BE49-F238E27FC236}">
                <a16:creationId xmlns:a16="http://schemas.microsoft.com/office/drawing/2014/main" id="{1A440B70-0DC9-DC67-BAD0-753A743C3EBC}"/>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BBC, 2019-</a:t>
            </a:r>
          </a:p>
        </p:txBody>
      </p:sp>
      <p:sp>
        <p:nvSpPr>
          <p:cNvPr id="6" name="Text Placeholder 5">
            <a:extLst>
              <a:ext uri="{FF2B5EF4-FFF2-40B4-BE49-F238E27FC236}">
                <a16:creationId xmlns:a16="http://schemas.microsoft.com/office/drawing/2014/main" id="{2CEEED38-27F1-585B-3F99-3FE591D5A1D7}"/>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a:t>
            </a:r>
            <a:r>
              <a:rPr lang="en-GB" sz="1000" dirty="0">
                <a:solidFill>
                  <a:prstClr val="white"/>
                </a:solidFill>
                <a:latin typeface="Arial"/>
              </a:rPr>
              <a:t>RuPaul’s Drag Race UK’, BBC</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41E627E8-509A-6083-BB98-7ABC34CDE82A}"/>
              </a:ext>
            </a:extLst>
          </p:cNvPr>
          <p:cNvSpPr txBox="1"/>
          <p:nvPr/>
        </p:nvSpPr>
        <p:spPr>
          <a:xfrm>
            <a:off x="357691" y="4869209"/>
            <a:ext cx="92054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Although an American show to start with, RuPaul’s Drag Race UK is now a must watch for millions every year. Although we have a strong affinity with drag in the UK. Drag Race reignited our love of drag introducing phrases like ‘Slay’ and filling brunches with drag acts up and down the country; while also making a worldwide name for RuPaul himself.</a:t>
            </a:r>
          </a:p>
        </p:txBody>
      </p:sp>
    </p:spTree>
    <p:extLst>
      <p:ext uri="{BB962C8B-B14F-4D97-AF65-F5344CB8AC3E}">
        <p14:creationId xmlns:p14="http://schemas.microsoft.com/office/powerpoint/2010/main" val="698838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tanding together&#10;&#10;Description automatically generated">
            <a:extLst>
              <a:ext uri="{FF2B5EF4-FFF2-40B4-BE49-F238E27FC236}">
                <a16:creationId xmlns:a16="http://schemas.microsoft.com/office/drawing/2014/main" id="{1FEEEB60-7FAF-CFCD-A5FE-0A5C6ACE086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4" b="44"/>
          <a:stretch>
            <a:fillRect/>
          </a:stretch>
        </p:blipFill>
        <p:spPr/>
      </p:pic>
      <p:sp>
        <p:nvSpPr>
          <p:cNvPr id="9" name="Rectangle 8">
            <a:extLst>
              <a:ext uri="{FF2B5EF4-FFF2-40B4-BE49-F238E27FC236}">
                <a16:creationId xmlns:a16="http://schemas.microsoft.com/office/drawing/2014/main" id="{9D23A6FA-D0F9-D8E0-AEAD-95B82DADFAB8}"/>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822E8D00-0181-791E-8E67-B9B05258016C}"/>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4ADA6F55-A87E-FEFE-D174-117C6C6D56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3" name="TextBox 2">
            <a:extLst>
              <a:ext uri="{FF2B5EF4-FFF2-40B4-BE49-F238E27FC236}">
                <a16:creationId xmlns:a16="http://schemas.microsoft.com/office/drawing/2014/main" id="{D54C3072-EF63-46B8-FA06-7431CC0A4EDF}"/>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Stranger Things</a:t>
            </a:r>
          </a:p>
        </p:txBody>
      </p:sp>
      <p:sp>
        <p:nvSpPr>
          <p:cNvPr id="5" name="TextBox 4">
            <a:extLst>
              <a:ext uri="{FF2B5EF4-FFF2-40B4-BE49-F238E27FC236}">
                <a16:creationId xmlns:a16="http://schemas.microsoft.com/office/drawing/2014/main" id="{A19E323D-D131-92B5-A972-C99D9CA2B085}"/>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Netflix, 2014-</a:t>
            </a:r>
          </a:p>
        </p:txBody>
      </p:sp>
      <p:sp>
        <p:nvSpPr>
          <p:cNvPr id="10" name="Text Placeholder 5">
            <a:extLst>
              <a:ext uri="{FF2B5EF4-FFF2-40B4-BE49-F238E27FC236}">
                <a16:creationId xmlns:a16="http://schemas.microsoft.com/office/drawing/2014/main" id="{73CB7E46-2941-DBA1-16C7-763883CD6534}"/>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white"/>
                </a:solidFill>
                <a:latin typeface="Arial"/>
              </a:rPr>
              <a:t>‘Stranger Things’, Netflix</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FF82D705-93E3-1C21-2D0C-0D9F34072C4D}"/>
              </a:ext>
            </a:extLst>
          </p:cNvPr>
          <p:cNvSpPr txBox="1"/>
          <p:nvPr/>
        </p:nvSpPr>
        <p:spPr>
          <a:xfrm>
            <a:off x="357691" y="4869209"/>
            <a:ext cx="66654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Stranger Things has been a cultural behemoth since it launched in 2014. With the peak coming after Kate Bush’s iconic track, ‘Running Up that Hill’ reaching Number 1 in the charts; 44 years after her last number 1 in 1978 for ‘Wuthering Heights’.</a:t>
            </a:r>
          </a:p>
        </p:txBody>
      </p:sp>
    </p:spTree>
    <p:extLst>
      <p:ext uri="{BB962C8B-B14F-4D97-AF65-F5344CB8AC3E}">
        <p14:creationId xmlns:p14="http://schemas.microsoft.com/office/powerpoint/2010/main" val="4219708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roup of people posing for a photo&#10;&#10;Description automatically generated">
            <a:extLst>
              <a:ext uri="{FF2B5EF4-FFF2-40B4-BE49-F238E27FC236}">
                <a16:creationId xmlns:a16="http://schemas.microsoft.com/office/drawing/2014/main" id="{7EED4D1E-A8D4-87CD-650E-F70E21079EA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2" b="32"/>
          <a:stretch>
            <a:fillRect/>
          </a:stretch>
        </p:blipFill>
        <p:spPr/>
      </p:pic>
      <p:sp>
        <p:nvSpPr>
          <p:cNvPr id="10" name="Rectangle 9">
            <a:extLst>
              <a:ext uri="{FF2B5EF4-FFF2-40B4-BE49-F238E27FC236}">
                <a16:creationId xmlns:a16="http://schemas.microsoft.com/office/drawing/2014/main" id="{ABA232A8-B22A-8C2E-C2EA-83C82E1EEA55}"/>
              </a:ext>
            </a:extLst>
          </p:cNvPr>
          <p:cNvSpPr/>
          <p:nvPr/>
        </p:nvSpPr>
        <p:spPr>
          <a:xfrm>
            <a:off x="0" y="3657600"/>
            <a:ext cx="12192000" cy="3200399"/>
          </a:xfrm>
          <a:prstGeom prst="rect">
            <a:avLst/>
          </a:prstGeom>
          <a:gradFill flip="none" rotWithShape="1">
            <a:gsLst>
              <a:gs pos="35000">
                <a:srgbClr val="9FAFC8">
                  <a:alpha val="0"/>
                  <a:lumMod val="0"/>
                </a:srgbClr>
              </a:gs>
              <a:gs pos="59000">
                <a:schemeClr val="tx1">
                  <a:alpha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9E52D3B4-BD28-E055-EB38-189719872A72}"/>
              </a:ext>
            </a:extLst>
          </p:cNvPr>
          <p:cNvSpPr/>
          <p:nvPr/>
        </p:nvSpPr>
        <p:spPr>
          <a:xfrm>
            <a:off x="0" y="0"/>
            <a:ext cx="12192000" cy="1536700"/>
          </a:xfrm>
          <a:prstGeom prst="rect">
            <a:avLst/>
          </a:prstGeom>
          <a:gradFill flip="none" rotWithShape="1">
            <a:gsLst>
              <a:gs pos="0">
                <a:srgbClr val="9FAFC8">
                  <a:alpha val="0"/>
                  <a:lumMod val="0"/>
                </a:srgbClr>
              </a:gs>
              <a:gs pos="53000">
                <a:schemeClr val="tx1">
                  <a:alpha val="7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2" name="Picture 1">
            <a:extLst>
              <a:ext uri="{FF2B5EF4-FFF2-40B4-BE49-F238E27FC236}">
                <a16:creationId xmlns:a16="http://schemas.microsoft.com/office/drawing/2014/main" id="{B2B7C31E-4823-DE4D-CA4E-5E71D14B03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3" name="TextBox 2">
            <a:extLst>
              <a:ext uri="{FF2B5EF4-FFF2-40B4-BE49-F238E27FC236}">
                <a16:creationId xmlns:a16="http://schemas.microsoft.com/office/drawing/2014/main" id="{2D436343-CF50-8524-78B0-291B1CEA9210}"/>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The X Factor</a:t>
            </a:r>
          </a:p>
        </p:txBody>
      </p:sp>
      <p:sp>
        <p:nvSpPr>
          <p:cNvPr id="4" name="TextBox 3">
            <a:extLst>
              <a:ext uri="{FF2B5EF4-FFF2-40B4-BE49-F238E27FC236}">
                <a16:creationId xmlns:a16="http://schemas.microsoft.com/office/drawing/2014/main" id="{272125E6-899B-0285-6BCE-B575CFF88FA9}"/>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ITV, 2004-2018</a:t>
            </a:r>
          </a:p>
        </p:txBody>
      </p:sp>
      <p:sp>
        <p:nvSpPr>
          <p:cNvPr id="6" name="Text Placeholder 5">
            <a:extLst>
              <a:ext uri="{FF2B5EF4-FFF2-40B4-BE49-F238E27FC236}">
                <a16:creationId xmlns:a16="http://schemas.microsoft.com/office/drawing/2014/main" id="{751F1F96-B5E4-32D0-BB12-F56AA9DC8B28}"/>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‘The X Factor’, ITV</a:t>
            </a:r>
          </a:p>
        </p:txBody>
      </p:sp>
      <p:sp>
        <p:nvSpPr>
          <p:cNvPr id="9" name="TextBox 8">
            <a:extLst>
              <a:ext uri="{FF2B5EF4-FFF2-40B4-BE49-F238E27FC236}">
                <a16:creationId xmlns:a16="http://schemas.microsoft.com/office/drawing/2014/main" id="{16CEFA54-14AC-FD3F-AF80-B330C7296964}"/>
              </a:ext>
            </a:extLst>
          </p:cNvPr>
          <p:cNvSpPr txBox="1"/>
          <p:nvPr/>
        </p:nvSpPr>
        <p:spPr>
          <a:xfrm>
            <a:off x="357691" y="4869209"/>
            <a:ext cx="102087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Songs from performers on The X Factor have resulted in 42 number 1 singles, 30 million singles and 18 million albums sold in the UK. For 7 years running the coveted Christmas Number 1 was taken by the winner of that year’s series. In 2007 at the height of its power, bookies were so certain the winner would take number 1, they started to take bets on what would be Christmas number 2.</a:t>
            </a:r>
          </a:p>
        </p:txBody>
      </p:sp>
    </p:spTree>
    <p:extLst>
      <p:ext uri="{BB962C8B-B14F-4D97-AF65-F5344CB8AC3E}">
        <p14:creationId xmlns:p14="http://schemas.microsoft.com/office/powerpoint/2010/main" val="2247865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F6B92-B216-C01C-4E24-3285BABFF5C7}"/>
              </a:ext>
            </a:extLst>
          </p:cNvPr>
          <p:cNvSpPr>
            <a:spLocks noGrp="1"/>
          </p:cNvSpPr>
          <p:nvPr>
            <p:ph type="title"/>
          </p:nvPr>
        </p:nvSpPr>
        <p:spPr/>
        <p:txBody>
          <a:bodyPr/>
          <a:lstStyle/>
          <a:p>
            <a:r>
              <a:rPr lang="en-GB" dirty="0"/>
              <a:t>What's in this deck?</a:t>
            </a:r>
          </a:p>
        </p:txBody>
      </p:sp>
      <p:sp>
        <p:nvSpPr>
          <p:cNvPr id="3" name="Text Placeholder 2">
            <a:extLst>
              <a:ext uri="{FF2B5EF4-FFF2-40B4-BE49-F238E27FC236}">
                <a16:creationId xmlns:a16="http://schemas.microsoft.com/office/drawing/2014/main" id="{87F53F5E-3B52-64E9-0D3F-2D2F01B509B1}"/>
              </a:ext>
            </a:extLst>
          </p:cNvPr>
          <p:cNvSpPr>
            <a:spLocks noGrp="1"/>
          </p:cNvSpPr>
          <p:nvPr>
            <p:ph type="body" sz="quarter" idx="13"/>
          </p:nvPr>
        </p:nvSpPr>
        <p:spPr/>
        <p:txBody>
          <a:bodyPr>
            <a:normAutofit lnSpcReduction="10000"/>
          </a:bodyPr>
          <a:lstStyle/>
          <a:p>
            <a:pPr>
              <a:lnSpc>
                <a:spcPct val="107000"/>
              </a:lnSpc>
            </a:pPr>
            <a:r>
              <a:rPr lang="en-GB" sz="1600" dirty="0">
                <a:effectLst/>
                <a:latin typeface="+mj-lt"/>
                <a:ea typeface="Calibri" panose="020F0502020204030204" pitchFamily="34" charset="0"/>
                <a:cs typeface="Times New Roman" panose="02020603050405020304" pitchFamily="18" charset="0"/>
              </a:rPr>
              <a:t>TV has influenced every facet of our culture. This presentation reveals numerous examples of how TV can ignite cultural change:</a:t>
            </a:r>
          </a:p>
          <a:p>
            <a:pPr marL="285750" indent="-285750">
              <a:lnSpc>
                <a:spcPct val="107000"/>
              </a:lnSpc>
              <a:buFont typeface="Symbol" panose="05050102010706020507" pitchFamily="18" charset="2"/>
              <a:buChar char="¾"/>
            </a:pPr>
            <a:r>
              <a:rPr lang="en-GB" sz="1500" dirty="0">
                <a:latin typeface="+mj-lt"/>
                <a:ea typeface="Calibri" panose="020F0502020204030204" pitchFamily="34" charset="0"/>
                <a:cs typeface="Times New Roman" panose="02020603050405020304" pitchFamily="18" charset="0"/>
              </a:rPr>
              <a:t>Direct Power</a:t>
            </a:r>
          </a:p>
          <a:p>
            <a:pPr marL="28575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Daily Life</a:t>
            </a:r>
          </a:p>
          <a:p>
            <a:pPr marL="285750" lvl="0" indent="-285750">
              <a:lnSpc>
                <a:spcPct val="107000"/>
              </a:lnSpc>
              <a:buFont typeface="Symbol" panose="05050102010706020507" pitchFamily="18" charset="2"/>
              <a:buChar char="¾"/>
            </a:pPr>
            <a:r>
              <a:rPr lang="en-GB" sz="1500" dirty="0">
                <a:latin typeface="+mj-lt"/>
                <a:ea typeface="Calibri" panose="020F0502020204030204" pitchFamily="34" charset="0"/>
                <a:cs typeface="Times New Roman" panose="02020603050405020304" pitchFamily="18" charset="0"/>
              </a:rPr>
              <a:t>Culture</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Charity</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Societal Change</a:t>
            </a:r>
          </a:p>
          <a:p>
            <a:pPr marL="285750" lvl="0" indent="-285750">
              <a:lnSpc>
                <a:spcPct val="107000"/>
              </a:lnSpc>
              <a:buFont typeface="Symbol" panose="05050102010706020507" pitchFamily="18" charset="2"/>
              <a:buChar char="¾"/>
            </a:pPr>
            <a:r>
              <a:rPr lang="en-GB" sz="1500" dirty="0">
                <a:latin typeface="+mj-lt"/>
                <a:ea typeface="Calibri" panose="020F0502020204030204" pitchFamily="34" charset="0"/>
                <a:cs typeface="Times New Roman" panose="02020603050405020304" pitchFamily="18" charset="0"/>
              </a:rPr>
              <a:t>Employment </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Tourism</a:t>
            </a:r>
          </a:p>
          <a:p>
            <a:pPr marL="28575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Gentle impact</a:t>
            </a:r>
          </a:p>
        </p:txBody>
      </p:sp>
      <p:sp>
        <p:nvSpPr>
          <p:cNvPr id="5" name="Text Placeholder 4">
            <a:extLst>
              <a:ext uri="{FF2B5EF4-FFF2-40B4-BE49-F238E27FC236}">
                <a16:creationId xmlns:a16="http://schemas.microsoft.com/office/drawing/2014/main" id="{268910AB-0628-E1B8-9FC1-38FDFCC99B1B}"/>
              </a:ext>
            </a:extLst>
          </p:cNvPr>
          <p:cNvSpPr>
            <a:spLocks noGrp="1"/>
          </p:cNvSpPr>
          <p:nvPr>
            <p:ph type="body" sz="quarter" idx="15"/>
          </p:nvPr>
        </p:nvSpPr>
        <p:spPr/>
        <p:txBody>
          <a:bodyPr/>
          <a:lstStyle/>
          <a:p>
            <a:endParaRPr lang="en-GB"/>
          </a:p>
        </p:txBody>
      </p:sp>
      <p:pic>
        <p:nvPicPr>
          <p:cNvPr id="9" name="Picture Placeholder 8">
            <a:extLst>
              <a:ext uri="{FF2B5EF4-FFF2-40B4-BE49-F238E27FC236}">
                <a16:creationId xmlns:a16="http://schemas.microsoft.com/office/drawing/2014/main" id="{0BAF7A99-DBDB-3661-5064-BBC02B79147F}"/>
              </a:ext>
            </a:extLst>
          </p:cNvPr>
          <p:cNvPicPr>
            <a:picLocks noGrp="1" noChangeAspect="1"/>
          </p:cNvPicPr>
          <p:nvPr>
            <p:ph type="pic" sz="quarter" idx="14"/>
          </p:nvPr>
        </p:nvPicPr>
        <p:blipFill>
          <a:blip r:embed="rId3"/>
          <a:srcRect t="27" b="27"/>
          <a:stretch>
            <a:fillRect/>
          </a:stretch>
        </p:blipFill>
        <p:spPr>
          <a:prstGeom prst="rect">
            <a:avLst/>
          </a:prstGeom>
        </p:spPr>
      </p:pic>
      <p:sp>
        <p:nvSpPr>
          <p:cNvPr id="10" name="Text Placeholder 5">
            <a:extLst>
              <a:ext uri="{FF2B5EF4-FFF2-40B4-BE49-F238E27FC236}">
                <a16:creationId xmlns:a16="http://schemas.microsoft.com/office/drawing/2014/main" id="{F7EEFB38-77F5-A198-04F9-052E8BFE423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Cruzcampo, “Choose To Cuz”</a:t>
            </a:r>
          </a:p>
        </p:txBody>
      </p:sp>
    </p:spTree>
    <p:extLst>
      <p:ext uri="{BB962C8B-B14F-4D97-AF65-F5344CB8AC3E}">
        <p14:creationId xmlns:p14="http://schemas.microsoft.com/office/powerpoint/2010/main" val="3065004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looking at a washing machine&#10;&#10;Description automatically generated">
            <a:extLst>
              <a:ext uri="{FF2B5EF4-FFF2-40B4-BE49-F238E27FC236}">
                <a16:creationId xmlns:a16="http://schemas.microsoft.com/office/drawing/2014/main" id="{80E36881-D76E-4493-FDC2-A7DB6DC6E39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512" b="3512"/>
          <a:stretch>
            <a:fillRect/>
          </a:stretch>
        </p:blipFill>
        <p:spPr/>
      </p:pic>
      <p:sp>
        <p:nvSpPr>
          <p:cNvPr id="7" name="Rectangle 6">
            <a:extLst>
              <a:ext uri="{FF2B5EF4-FFF2-40B4-BE49-F238E27FC236}">
                <a16:creationId xmlns:a16="http://schemas.microsoft.com/office/drawing/2014/main" id="{8DA272A3-11F5-97E5-5EEE-DA93E847C227}"/>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ED035D81-9269-C0BE-C355-1D13C75D7111}"/>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2" name="Picture 1">
            <a:extLst>
              <a:ext uri="{FF2B5EF4-FFF2-40B4-BE49-F238E27FC236}">
                <a16:creationId xmlns:a16="http://schemas.microsoft.com/office/drawing/2014/main" id="{AF9697F2-51BF-F9A6-6EC3-D98766B8B7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3" name="TextBox 2">
            <a:extLst>
              <a:ext uri="{FF2B5EF4-FFF2-40B4-BE49-F238E27FC236}">
                <a16:creationId xmlns:a16="http://schemas.microsoft.com/office/drawing/2014/main" id="{069BF982-512E-0A5C-BFDD-8ED52C539E96}"/>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Levi’s and number 1’s</a:t>
            </a:r>
          </a:p>
        </p:txBody>
      </p:sp>
      <p:sp>
        <p:nvSpPr>
          <p:cNvPr id="6" name="Text Placeholder 5">
            <a:extLst>
              <a:ext uri="{FF2B5EF4-FFF2-40B4-BE49-F238E27FC236}">
                <a16:creationId xmlns:a16="http://schemas.microsoft.com/office/drawing/2014/main" id="{2423328E-3FA5-4E4D-A681-8E9A5F66F0D7}"/>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white"/>
                </a:solidFill>
                <a:latin typeface="Arial"/>
              </a:rPr>
              <a:t>The Laundrette, Levi’s </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0983A034-14E1-19BF-9805-9C09B5A93C5C}"/>
              </a:ext>
            </a:extLst>
          </p:cNvPr>
          <p:cNvSpPr txBox="1"/>
          <p:nvPr/>
        </p:nvSpPr>
        <p:spPr>
          <a:xfrm>
            <a:off x="357691" y="4869209"/>
            <a:ext cx="73512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An iconic brand in clothing since 1853 and the American Gold Rush, Levi’s has been setting culture in the UK with TV for a long time. With there TV campaigns resulting in 7 UK number 1 singles including Stand By Me by Ben E. King and The Joker by The Steve Miller Band.</a:t>
            </a:r>
          </a:p>
        </p:txBody>
      </p:sp>
    </p:spTree>
    <p:extLst>
      <p:ext uri="{BB962C8B-B14F-4D97-AF65-F5344CB8AC3E}">
        <p14:creationId xmlns:p14="http://schemas.microsoft.com/office/powerpoint/2010/main" val="562227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and person sitting in a chair&#10;&#10;Description automatically generated">
            <a:extLst>
              <a:ext uri="{FF2B5EF4-FFF2-40B4-BE49-F238E27FC236}">
                <a16:creationId xmlns:a16="http://schemas.microsoft.com/office/drawing/2014/main" id="{0353C886-B8D1-80CC-06EB-E2CD9F189F1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5" name="Rectangle 4">
            <a:extLst>
              <a:ext uri="{FF2B5EF4-FFF2-40B4-BE49-F238E27FC236}">
                <a16:creationId xmlns:a16="http://schemas.microsoft.com/office/drawing/2014/main" id="{244289A0-1165-CF18-D17C-3675378E11A8}"/>
              </a:ext>
            </a:extLst>
          </p:cNvPr>
          <p:cNvSpPr/>
          <p:nvPr/>
        </p:nvSpPr>
        <p:spPr>
          <a:xfrm flipH="1">
            <a:off x="-6" y="0"/>
            <a:ext cx="11617897" cy="4427621"/>
          </a:xfrm>
          <a:prstGeom prst="rect">
            <a:avLst/>
          </a:prstGeom>
          <a:gradFill flip="none" rotWithShape="1">
            <a:gsLst>
              <a:gs pos="42000">
                <a:schemeClr val="bg1">
                  <a:lumMod val="0"/>
                  <a:alpha val="0"/>
                </a:schemeClr>
              </a:gs>
              <a:gs pos="4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692960CF-C652-4802-CF10-52131FC448EE}"/>
              </a:ext>
            </a:extLst>
          </p:cNvPr>
          <p:cNvSpPr>
            <a:spLocks noGrp="1"/>
          </p:cNvSpPr>
          <p:nvPr>
            <p:ph type="ctrTitle"/>
          </p:nvPr>
        </p:nvSpPr>
        <p:spPr/>
        <p:txBody>
          <a:bodyPr/>
          <a:lstStyle/>
          <a:p>
            <a:r>
              <a:rPr lang="en-GB" dirty="0"/>
              <a:t>Charity</a:t>
            </a:r>
          </a:p>
        </p:txBody>
      </p:sp>
      <p:sp>
        <p:nvSpPr>
          <p:cNvPr id="4" name="Text Placeholder 3">
            <a:extLst>
              <a:ext uri="{FF2B5EF4-FFF2-40B4-BE49-F238E27FC236}">
                <a16:creationId xmlns:a16="http://schemas.microsoft.com/office/drawing/2014/main" id="{48DE609B-5060-5022-2B1D-51AAE7CCA0D3}"/>
              </a:ext>
            </a:extLst>
          </p:cNvPr>
          <p:cNvSpPr>
            <a:spLocks noGrp="1"/>
          </p:cNvSpPr>
          <p:nvPr>
            <p:ph type="body" sz="quarter" idx="14"/>
          </p:nvPr>
        </p:nvSpPr>
        <p:spPr/>
        <p:txBody>
          <a:bodyPr/>
          <a:lstStyle/>
          <a:p>
            <a:endParaRPr lang="en-GB"/>
          </a:p>
        </p:txBody>
      </p:sp>
      <p:pic>
        <p:nvPicPr>
          <p:cNvPr id="6" name="Picture 5">
            <a:extLst>
              <a:ext uri="{FF2B5EF4-FFF2-40B4-BE49-F238E27FC236}">
                <a16:creationId xmlns:a16="http://schemas.microsoft.com/office/drawing/2014/main" id="{EF630A40-9615-EE1C-D073-A72A1A6887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7" name="Text Placeholder 5">
            <a:extLst>
              <a:ext uri="{FF2B5EF4-FFF2-40B4-BE49-F238E27FC236}">
                <a16:creationId xmlns:a16="http://schemas.microsoft.com/office/drawing/2014/main" id="{98711CFB-6469-15E1-FACB-42FCA3C1683C}"/>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Arial"/>
              </a:rPr>
              <a:t>Benenden Health</a:t>
            </a:r>
            <a:r>
              <a:rPr kumimoji="0" lang="en-GB" sz="1000" b="0" i="0" u="none" strike="noStrike" kern="1200" cap="none" spc="0" normalizeH="0" baseline="0" noProof="0" dirty="0">
                <a:ln>
                  <a:noFill/>
                </a:ln>
                <a:solidFill>
                  <a:prstClr val="white"/>
                </a:solidFill>
                <a:effectLst/>
                <a:uLnTx/>
                <a:uFillTx/>
                <a:latin typeface="Arial"/>
                <a:ea typeface="+mn-ea"/>
                <a:cs typeface="+mn-cs"/>
              </a:rPr>
              <a:t>, “Alex Brooker &amp; Judi Love”</a:t>
            </a:r>
          </a:p>
        </p:txBody>
      </p:sp>
    </p:spTree>
    <p:extLst>
      <p:ext uri="{BB962C8B-B14F-4D97-AF65-F5344CB8AC3E}">
        <p14:creationId xmlns:p14="http://schemas.microsoft.com/office/powerpoint/2010/main" val="410997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with dogs&#10;&#10;Description automatically generated">
            <a:extLst>
              <a:ext uri="{FF2B5EF4-FFF2-40B4-BE49-F238E27FC236}">
                <a16:creationId xmlns:a16="http://schemas.microsoft.com/office/drawing/2014/main" id="{473D7D51-5F6E-13A8-0A15-C3AA29BA6F7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9" name="Rectangle 8">
            <a:extLst>
              <a:ext uri="{FF2B5EF4-FFF2-40B4-BE49-F238E27FC236}">
                <a16:creationId xmlns:a16="http://schemas.microsoft.com/office/drawing/2014/main" id="{ECB17DC4-B2A2-E25E-0AD5-2B006B1F5047}"/>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0CFEBF9-BE7B-4B9C-B7D3-22F3DBCD33BF}"/>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3DB9866D-D115-CAC3-A090-D3E396B8E1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3" name="TextBox 2">
            <a:extLst>
              <a:ext uri="{FF2B5EF4-FFF2-40B4-BE49-F238E27FC236}">
                <a16:creationId xmlns:a16="http://schemas.microsoft.com/office/drawing/2014/main" id="{BAC1731C-6023-86E1-F74F-2F75557731D3}"/>
              </a:ext>
            </a:extLst>
          </p:cNvPr>
          <p:cNvSpPr txBox="1"/>
          <p:nvPr/>
        </p:nvSpPr>
        <p:spPr>
          <a:xfrm>
            <a:off x="357691" y="279264"/>
            <a:ext cx="8967284"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Paul O’Grady: For the Love of Dogs</a:t>
            </a:r>
          </a:p>
        </p:txBody>
      </p:sp>
      <p:sp>
        <p:nvSpPr>
          <p:cNvPr id="5" name="TextBox 4">
            <a:extLst>
              <a:ext uri="{FF2B5EF4-FFF2-40B4-BE49-F238E27FC236}">
                <a16:creationId xmlns:a16="http://schemas.microsoft.com/office/drawing/2014/main" id="{2F560361-FF86-52B0-8093-8E427088CCEE}"/>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ITV, 2012-2023</a:t>
            </a:r>
          </a:p>
        </p:txBody>
      </p:sp>
      <p:sp>
        <p:nvSpPr>
          <p:cNvPr id="10" name="Text Placeholder 5">
            <a:extLst>
              <a:ext uri="{FF2B5EF4-FFF2-40B4-BE49-F238E27FC236}">
                <a16:creationId xmlns:a16="http://schemas.microsoft.com/office/drawing/2014/main" id="{3D657FC3-2369-216E-46DD-67E0FB1896A3}"/>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a:t>
            </a:r>
            <a:r>
              <a:rPr lang="en-GB" sz="1000" dirty="0">
                <a:solidFill>
                  <a:prstClr val="white"/>
                </a:solidFill>
                <a:latin typeface="Arial"/>
              </a:rPr>
              <a:t>Paul O’Grady: For the Love of Dogs’, ITV</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05BED582-6DA8-9584-29D2-C19E7728EBAC}"/>
              </a:ext>
            </a:extLst>
          </p:cNvPr>
          <p:cNvSpPr txBox="1"/>
          <p:nvPr/>
        </p:nvSpPr>
        <p:spPr>
          <a:xfrm>
            <a:off x="357691" y="4869209"/>
            <a:ext cx="670985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Launched in 2012, Paul O’Grady’s partnership with Battersea Dogs and Cats home, has been cited for the record numbers of pet adoptions for the charity. His ad campaign resulted in 2,163 brand new donations. </a:t>
            </a:r>
          </a:p>
        </p:txBody>
      </p:sp>
    </p:spTree>
    <p:extLst>
      <p:ext uri="{BB962C8B-B14F-4D97-AF65-F5344CB8AC3E}">
        <p14:creationId xmlns:p14="http://schemas.microsoft.com/office/powerpoint/2010/main" val="3389204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men in black shirts&#10;&#10;Description automatically generated">
            <a:extLst>
              <a:ext uri="{FF2B5EF4-FFF2-40B4-BE49-F238E27FC236}">
                <a16:creationId xmlns:a16="http://schemas.microsoft.com/office/drawing/2014/main" id="{07A2F1AA-84FC-7C22-1C6D-D36B2EF1A24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3" b="7813"/>
          <a:stretch>
            <a:fillRect/>
          </a:stretch>
        </p:blipFill>
        <p:spPr/>
      </p:pic>
      <p:sp>
        <p:nvSpPr>
          <p:cNvPr id="2" name="Rectangle 1">
            <a:extLst>
              <a:ext uri="{FF2B5EF4-FFF2-40B4-BE49-F238E27FC236}">
                <a16:creationId xmlns:a16="http://schemas.microsoft.com/office/drawing/2014/main" id="{35296ECD-A0FE-40B7-D927-BC273FCBC21D}"/>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Rectangle 3">
            <a:extLst>
              <a:ext uri="{FF2B5EF4-FFF2-40B4-BE49-F238E27FC236}">
                <a16:creationId xmlns:a16="http://schemas.microsoft.com/office/drawing/2014/main" id="{A5CFDC6A-8ADD-D1A7-9DEB-FF8C90D11D97}"/>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A2CD6E34-463E-DDA3-1BF6-E36882CCDF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5" name="TextBox 4">
            <a:extLst>
              <a:ext uri="{FF2B5EF4-FFF2-40B4-BE49-F238E27FC236}">
                <a16:creationId xmlns:a16="http://schemas.microsoft.com/office/drawing/2014/main" id="{9845543E-C45A-0153-4434-14B38590019D}"/>
              </a:ext>
            </a:extLst>
          </p:cNvPr>
          <p:cNvSpPr txBox="1"/>
          <p:nvPr/>
        </p:nvSpPr>
        <p:spPr>
          <a:xfrm>
            <a:off x="357691" y="279264"/>
            <a:ext cx="10348409"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Joe and John Bishop: Life After Deaf</a:t>
            </a:r>
          </a:p>
        </p:txBody>
      </p:sp>
      <p:sp>
        <p:nvSpPr>
          <p:cNvPr id="6" name="TextBox 5">
            <a:extLst>
              <a:ext uri="{FF2B5EF4-FFF2-40B4-BE49-F238E27FC236}">
                <a16:creationId xmlns:a16="http://schemas.microsoft.com/office/drawing/2014/main" id="{3EA0DD76-7F0E-9296-0BB5-F7B5B3582322}"/>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ITV, 2022</a:t>
            </a:r>
          </a:p>
        </p:txBody>
      </p:sp>
      <p:sp>
        <p:nvSpPr>
          <p:cNvPr id="13" name="Text Placeholder 5">
            <a:extLst>
              <a:ext uri="{FF2B5EF4-FFF2-40B4-BE49-F238E27FC236}">
                <a16:creationId xmlns:a16="http://schemas.microsoft.com/office/drawing/2014/main" id="{A95F3239-F7A8-2194-3E87-9A8A1C15156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‘Joe and John Bishop: Life After Death’, ITV</a:t>
            </a:r>
          </a:p>
        </p:txBody>
      </p:sp>
      <p:sp>
        <p:nvSpPr>
          <p:cNvPr id="9" name="TextBox 8">
            <a:extLst>
              <a:ext uri="{FF2B5EF4-FFF2-40B4-BE49-F238E27FC236}">
                <a16:creationId xmlns:a16="http://schemas.microsoft.com/office/drawing/2014/main" id="{0E90794C-54BD-B42F-70C9-0BA588F0E6D9}"/>
              </a:ext>
            </a:extLst>
          </p:cNvPr>
          <p:cNvSpPr txBox="1"/>
          <p:nvPr/>
        </p:nvSpPr>
        <p:spPr>
          <a:xfrm>
            <a:off x="357691" y="4869209"/>
            <a:ext cx="6709859" cy="923330"/>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After the show aired in 2022, British Sign Language Charity, Signature, reported a 210% surge in people looking to learn British Sign Language.</a:t>
            </a:r>
          </a:p>
        </p:txBody>
      </p:sp>
    </p:spTree>
    <p:extLst>
      <p:ext uri="{BB962C8B-B14F-4D97-AF65-F5344CB8AC3E}">
        <p14:creationId xmlns:p14="http://schemas.microsoft.com/office/powerpoint/2010/main" val="3166313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trees with white text&#10;&#10;Description automatically generated">
            <a:extLst>
              <a:ext uri="{FF2B5EF4-FFF2-40B4-BE49-F238E27FC236}">
                <a16:creationId xmlns:a16="http://schemas.microsoft.com/office/drawing/2014/main" id="{3FFCFEF0-BE93-4F2D-980C-3EF7EFA39B5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73" t="-53" r="5242" b="-1"/>
          <a:stretch/>
        </p:blipFill>
        <p:spPr>
          <a:xfrm>
            <a:off x="0" y="0"/>
            <a:ext cx="12192000" cy="6858000"/>
          </a:xfrm>
        </p:spPr>
      </p:pic>
      <p:sp>
        <p:nvSpPr>
          <p:cNvPr id="8" name="Rectangle 7">
            <a:extLst>
              <a:ext uri="{FF2B5EF4-FFF2-40B4-BE49-F238E27FC236}">
                <a16:creationId xmlns:a16="http://schemas.microsoft.com/office/drawing/2014/main" id="{CE97F8A3-4653-2527-259A-AB5A33735CAF}"/>
              </a:ext>
            </a:extLst>
          </p:cNvPr>
          <p:cNvSpPr/>
          <p:nvPr/>
        </p:nvSpPr>
        <p:spPr>
          <a:xfrm>
            <a:off x="0" y="2450964"/>
            <a:ext cx="12192000" cy="4407035"/>
          </a:xfrm>
          <a:prstGeom prst="rect">
            <a:avLst/>
          </a:prstGeom>
          <a:gradFill flip="none" rotWithShape="1">
            <a:gsLst>
              <a:gs pos="24000">
                <a:srgbClr val="9FAFC8">
                  <a:alpha val="0"/>
                  <a:lumMod val="0"/>
                </a:srgbClr>
              </a:gs>
              <a:gs pos="57000">
                <a:schemeClr val="tx1">
                  <a:alpha val="7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8EC13E49-1241-1308-493F-BC51D2656376}"/>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15A6E0AC-37F5-259A-CE2F-AD3B2311A0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3" name="TextBox 2">
            <a:extLst>
              <a:ext uri="{FF2B5EF4-FFF2-40B4-BE49-F238E27FC236}">
                <a16:creationId xmlns:a16="http://schemas.microsoft.com/office/drawing/2014/main" id="{A2A1B3F0-43E2-AFBD-F572-20E175EB396F}"/>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Sky Zero</a:t>
            </a:r>
          </a:p>
        </p:txBody>
      </p:sp>
      <p:sp>
        <p:nvSpPr>
          <p:cNvPr id="5" name="TextBox 4">
            <a:extLst>
              <a:ext uri="{FF2B5EF4-FFF2-40B4-BE49-F238E27FC236}">
                <a16:creationId xmlns:a16="http://schemas.microsoft.com/office/drawing/2014/main" id="{186ACEAB-783D-EC0B-F104-CC371A889A0A}"/>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Sky Media, 2017-</a:t>
            </a:r>
          </a:p>
        </p:txBody>
      </p:sp>
      <p:sp>
        <p:nvSpPr>
          <p:cNvPr id="7" name="Text Placeholder 5">
            <a:extLst>
              <a:ext uri="{FF2B5EF4-FFF2-40B4-BE49-F238E27FC236}">
                <a16:creationId xmlns:a16="http://schemas.microsoft.com/office/drawing/2014/main" id="{85BE1F83-AC93-1F10-6C47-39ADC22C250F}"/>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‘Sky Net Zero’, Sky</a:t>
            </a:r>
          </a:p>
        </p:txBody>
      </p:sp>
      <p:sp>
        <p:nvSpPr>
          <p:cNvPr id="2" name="TextBox 1">
            <a:extLst>
              <a:ext uri="{FF2B5EF4-FFF2-40B4-BE49-F238E27FC236}">
                <a16:creationId xmlns:a16="http://schemas.microsoft.com/office/drawing/2014/main" id="{8C2A276E-4D7C-9130-35CD-124C82309B60}"/>
              </a:ext>
            </a:extLst>
          </p:cNvPr>
          <p:cNvSpPr txBox="1"/>
          <p:nvPr/>
        </p:nvSpPr>
        <p:spPr>
          <a:xfrm>
            <a:off x="357691" y="4869209"/>
            <a:ext cx="76941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Since launching in 2017, Sky Media’s Sky Zero mission has been at the front and centre of embedding sustainable behaviours into everyday life. Research conducted in 2021 highlighted that 1 in 4 viewers would follow in the footsteps of a TV character and make a change to their daily lives.</a:t>
            </a:r>
          </a:p>
        </p:txBody>
      </p:sp>
    </p:spTree>
    <p:extLst>
      <p:ext uri="{BB962C8B-B14F-4D97-AF65-F5344CB8AC3E}">
        <p14:creationId xmlns:p14="http://schemas.microsoft.com/office/powerpoint/2010/main" val="551599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men in football uniforms running on a field&#10;&#10;Description automatically generated">
            <a:extLst>
              <a:ext uri="{FF2B5EF4-FFF2-40B4-BE49-F238E27FC236}">
                <a16:creationId xmlns:a16="http://schemas.microsoft.com/office/drawing/2014/main" id="{303049F7-06C3-FCD7-6055-A1FAFF261C1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56" b="7856"/>
          <a:stretch>
            <a:fillRect/>
          </a:stretch>
        </p:blipFill>
        <p:spPr/>
      </p:pic>
      <p:sp>
        <p:nvSpPr>
          <p:cNvPr id="10" name="Rectangle 9">
            <a:extLst>
              <a:ext uri="{FF2B5EF4-FFF2-40B4-BE49-F238E27FC236}">
                <a16:creationId xmlns:a16="http://schemas.microsoft.com/office/drawing/2014/main" id="{8BC8EED0-17E1-2F50-5026-2CBAB963F418}"/>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0C98D893-A717-35BF-CD87-E849EBBCA11B}"/>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6C951857-45E7-64A8-43E9-F73A9C2B9C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 name="TextBox 1">
            <a:extLst>
              <a:ext uri="{FF2B5EF4-FFF2-40B4-BE49-F238E27FC236}">
                <a16:creationId xmlns:a16="http://schemas.microsoft.com/office/drawing/2014/main" id="{68619943-9051-A0DA-26E1-4344DDF21E6E}"/>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Soccer Aid</a:t>
            </a:r>
          </a:p>
        </p:txBody>
      </p:sp>
      <p:sp>
        <p:nvSpPr>
          <p:cNvPr id="4" name="TextBox 3">
            <a:extLst>
              <a:ext uri="{FF2B5EF4-FFF2-40B4-BE49-F238E27FC236}">
                <a16:creationId xmlns:a16="http://schemas.microsoft.com/office/drawing/2014/main" id="{010F6C99-18F3-7411-19D1-D39E1D090BDA}"/>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ITV, 2006-</a:t>
            </a:r>
          </a:p>
        </p:txBody>
      </p:sp>
      <p:sp>
        <p:nvSpPr>
          <p:cNvPr id="6" name="Text Placeholder 5">
            <a:extLst>
              <a:ext uri="{FF2B5EF4-FFF2-40B4-BE49-F238E27FC236}">
                <a16:creationId xmlns:a16="http://schemas.microsoft.com/office/drawing/2014/main" id="{4505FA15-84C3-F6D4-FEBF-8387D6B74D17}"/>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‘Soccer Aid for UNICEF’, ITV</a:t>
            </a:r>
          </a:p>
        </p:txBody>
      </p:sp>
      <p:sp>
        <p:nvSpPr>
          <p:cNvPr id="9" name="TextBox 8">
            <a:extLst>
              <a:ext uri="{FF2B5EF4-FFF2-40B4-BE49-F238E27FC236}">
                <a16:creationId xmlns:a16="http://schemas.microsoft.com/office/drawing/2014/main" id="{C1EF39A4-0E41-B735-1D35-61E9B31BCDA6}"/>
              </a:ext>
            </a:extLst>
          </p:cNvPr>
          <p:cNvSpPr txBox="1"/>
          <p:nvPr/>
        </p:nvSpPr>
        <p:spPr>
          <a:xfrm>
            <a:off x="357691" y="4869209"/>
            <a:ext cx="6709859" cy="923330"/>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Since partnering with UNICEF in 2006, Soccer Aid has raised over £75 million for UNICEF with the game in 2022 breaking all the records and raising £15 million on its own.</a:t>
            </a:r>
          </a:p>
        </p:txBody>
      </p:sp>
    </p:spTree>
    <p:extLst>
      <p:ext uri="{BB962C8B-B14F-4D97-AF65-F5344CB8AC3E}">
        <p14:creationId xmlns:p14="http://schemas.microsoft.com/office/powerpoint/2010/main" val="515484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Placeholder 6" descr="A person in a garment&#10;&#10;Description automatically generated">
            <a:extLst>
              <a:ext uri="{FF2B5EF4-FFF2-40B4-BE49-F238E27FC236}">
                <a16:creationId xmlns:a16="http://schemas.microsoft.com/office/drawing/2014/main" id="{E82BF9DE-7B16-3158-949D-2C642B008C1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91DEBE4C-F548-4592-09FF-852B8B2C871E}"/>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6EEEFB99-3345-EC0F-6F42-68980533FCA9}"/>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39D9157-B788-76B2-2EEB-E9C22D5610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 name="TextBox 1">
            <a:extLst>
              <a:ext uri="{FF2B5EF4-FFF2-40B4-BE49-F238E27FC236}">
                <a16:creationId xmlns:a16="http://schemas.microsoft.com/office/drawing/2014/main" id="{9685E2CD-B552-B59B-15EE-220B91942F4F}"/>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Children in Need</a:t>
            </a:r>
          </a:p>
        </p:txBody>
      </p:sp>
      <p:sp>
        <p:nvSpPr>
          <p:cNvPr id="4" name="TextBox 3">
            <a:extLst>
              <a:ext uri="{FF2B5EF4-FFF2-40B4-BE49-F238E27FC236}">
                <a16:creationId xmlns:a16="http://schemas.microsoft.com/office/drawing/2014/main" id="{8F17AB4F-74B6-7A47-8055-7335ACA8CCE6}"/>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BBC, 1980-</a:t>
            </a:r>
          </a:p>
        </p:txBody>
      </p:sp>
      <p:sp>
        <p:nvSpPr>
          <p:cNvPr id="6" name="Text Placeholder 5">
            <a:extLst>
              <a:ext uri="{FF2B5EF4-FFF2-40B4-BE49-F238E27FC236}">
                <a16:creationId xmlns:a16="http://schemas.microsoft.com/office/drawing/2014/main" id="{F563167A-E005-BE93-7FB3-B89EAE539392}"/>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‘Children in Need’, BBC</a:t>
            </a:r>
          </a:p>
        </p:txBody>
      </p:sp>
      <p:sp>
        <p:nvSpPr>
          <p:cNvPr id="9" name="TextBox 8">
            <a:extLst>
              <a:ext uri="{FF2B5EF4-FFF2-40B4-BE49-F238E27FC236}">
                <a16:creationId xmlns:a16="http://schemas.microsoft.com/office/drawing/2014/main" id="{4130B48D-396A-53C5-5B08-6E33719D95BA}"/>
              </a:ext>
            </a:extLst>
          </p:cNvPr>
          <p:cNvSpPr txBox="1"/>
          <p:nvPr/>
        </p:nvSpPr>
        <p:spPr>
          <a:xfrm>
            <a:off x="357691" y="4869209"/>
            <a:ext cx="6709859" cy="923330"/>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Since launching in 1980, BBC’s Annual fundraiser which culminates on the telethon across BBC has raised over £1 billion to support children in need.</a:t>
            </a:r>
          </a:p>
        </p:txBody>
      </p:sp>
    </p:spTree>
    <p:extLst>
      <p:ext uri="{BB962C8B-B14F-4D97-AF65-F5344CB8AC3E}">
        <p14:creationId xmlns:p14="http://schemas.microsoft.com/office/powerpoint/2010/main" val="2722709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on surfboards in the water&#10;&#10;Description automatically generated">
            <a:extLst>
              <a:ext uri="{FF2B5EF4-FFF2-40B4-BE49-F238E27FC236}">
                <a16:creationId xmlns:a16="http://schemas.microsoft.com/office/drawing/2014/main" id="{4D560804-389A-7195-71FF-812BF30FB0A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593" r="12593"/>
          <a:stretch>
            <a:fillRect/>
          </a:stretch>
        </p:blipFill>
        <p:spPr/>
      </p:pic>
      <p:sp>
        <p:nvSpPr>
          <p:cNvPr id="5" name="Rectangle 4">
            <a:extLst>
              <a:ext uri="{FF2B5EF4-FFF2-40B4-BE49-F238E27FC236}">
                <a16:creationId xmlns:a16="http://schemas.microsoft.com/office/drawing/2014/main" id="{30CE66B2-DD43-A635-15DC-2FAD1D2A7F8F}"/>
              </a:ext>
            </a:extLst>
          </p:cNvPr>
          <p:cNvSpPr/>
          <p:nvPr/>
        </p:nvSpPr>
        <p:spPr>
          <a:xfrm flipH="1">
            <a:off x="-6" y="0"/>
            <a:ext cx="11617897" cy="4427621"/>
          </a:xfrm>
          <a:prstGeom prst="rect">
            <a:avLst/>
          </a:prstGeom>
          <a:gradFill flip="none" rotWithShape="1">
            <a:gsLst>
              <a:gs pos="42000">
                <a:schemeClr val="bg1">
                  <a:lumMod val="0"/>
                  <a:alpha val="0"/>
                </a:schemeClr>
              </a:gs>
              <a:gs pos="4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52BAF7D7-1803-01EF-79B3-65BF1B565FB0}"/>
              </a:ext>
            </a:extLst>
          </p:cNvPr>
          <p:cNvSpPr>
            <a:spLocks noGrp="1"/>
          </p:cNvSpPr>
          <p:nvPr>
            <p:ph type="ctrTitle"/>
          </p:nvPr>
        </p:nvSpPr>
        <p:spPr/>
        <p:txBody>
          <a:bodyPr/>
          <a:lstStyle/>
          <a:p>
            <a:r>
              <a:rPr lang="en-GB" dirty="0"/>
              <a:t>Societal changes</a:t>
            </a:r>
          </a:p>
        </p:txBody>
      </p:sp>
      <p:sp>
        <p:nvSpPr>
          <p:cNvPr id="4" name="Text Placeholder 3">
            <a:extLst>
              <a:ext uri="{FF2B5EF4-FFF2-40B4-BE49-F238E27FC236}">
                <a16:creationId xmlns:a16="http://schemas.microsoft.com/office/drawing/2014/main" id="{DCE4D758-3F12-E281-7D99-F42DD23DD747}"/>
              </a:ext>
            </a:extLst>
          </p:cNvPr>
          <p:cNvSpPr>
            <a:spLocks noGrp="1"/>
          </p:cNvSpPr>
          <p:nvPr>
            <p:ph type="body" sz="quarter" idx="14"/>
          </p:nvPr>
        </p:nvSpPr>
        <p:spPr/>
        <p:txBody>
          <a:bodyPr/>
          <a:lstStyle/>
          <a:p>
            <a:endParaRPr lang="en-GB"/>
          </a:p>
        </p:txBody>
      </p:sp>
      <p:pic>
        <p:nvPicPr>
          <p:cNvPr id="6" name="Picture 5">
            <a:extLst>
              <a:ext uri="{FF2B5EF4-FFF2-40B4-BE49-F238E27FC236}">
                <a16:creationId xmlns:a16="http://schemas.microsoft.com/office/drawing/2014/main" id="{9C6F1741-7C57-8208-CEC0-27C64B2B55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7" name="Text Placeholder 5">
            <a:extLst>
              <a:ext uri="{FF2B5EF4-FFF2-40B4-BE49-F238E27FC236}">
                <a16:creationId xmlns:a16="http://schemas.microsoft.com/office/drawing/2014/main" id="{C09269CA-847F-BAF5-ABF1-2315AB1C4D15}"/>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Arial"/>
              </a:rPr>
              <a:t>Avios</a:t>
            </a:r>
            <a:r>
              <a:rPr kumimoji="0" lang="en-GB" sz="1000" b="0" i="0" u="none" strike="noStrike" kern="1200" cap="none" spc="0" normalizeH="0" baseline="0" noProof="0" dirty="0">
                <a:ln>
                  <a:noFill/>
                </a:ln>
                <a:solidFill>
                  <a:prstClr val="white"/>
                </a:solidFill>
                <a:effectLst/>
                <a:uLnTx/>
                <a:uFillTx/>
                <a:latin typeface="Arial"/>
                <a:ea typeface="+mn-ea"/>
                <a:cs typeface="+mn-cs"/>
              </a:rPr>
              <a:t>, “Everyday”</a:t>
            </a:r>
          </a:p>
        </p:txBody>
      </p:sp>
    </p:spTree>
    <p:extLst>
      <p:ext uri="{BB962C8B-B14F-4D97-AF65-F5344CB8AC3E}">
        <p14:creationId xmlns:p14="http://schemas.microsoft.com/office/powerpoint/2010/main" val="3017944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ITV confirms stellar squad for the 2023 FIFA Women's World Cup | ITV  Football">
            <a:extLst>
              <a:ext uri="{FF2B5EF4-FFF2-40B4-BE49-F238E27FC236}">
                <a16:creationId xmlns:a16="http://schemas.microsoft.com/office/drawing/2014/main" id="{D4672A6B-7730-F8FC-6D40-2DB6C500AD3E}"/>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B018105-4F86-1E88-A980-881293FCAE10}"/>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7606F7AE-9AEC-C402-66AF-CB9AB03CD732}"/>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A4ED8752-27C5-3A85-1728-0896B92E14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4" name="TextBox 3">
            <a:extLst>
              <a:ext uri="{FF2B5EF4-FFF2-40B4-BE49-F238E27FC236}">
                <a16:creationId xmlns:a16="http://schemas.microsoft.com/office/drawing/2014/main" id="{E8315D0C-E321-A618-C8D6-BA185FFEB884}"/>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Women’s Football</a:t>
            </a:r>
          </a:p>
        </p:txBody>
      </p:sp>
      <p:sp>
        <p:nvSpPr>
          <p:cNvPr id="6" name="TextBox 5">
            <a:extLst>
              <a:ext uri="{FF2B5EF4-FFF2-40B4-BE49-F238E27FC236}">
                <a16:creationId xmlns:a16="http://schemas.microsoft.com/office/drawing/2014/main" id="{C442156F-6692-6214-FDC4-5610346D0E6F}"/>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Sky and BBC</a:t>
            </a:r>
          </a:p>
        </p:txBody>
      </p:sp>
      <p:sp>
        <p:nvSpPr>
          <p:cNvPr id="12" name="Text Placeholder 5">
            <a:extLst>
              <a:ext uri="{FF2B5EF4-FFF2-40B4-BE49-F238E27FC236}">
                <a16:creationId xmlns:a16="http://schemas.microsoft.com/office/drawing/2014/main" id="{7360A575-FA4B-1690-A5E0-ACF4816884CF}"/>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‘Women’s World Cup 2023’, ITV</a:t>
            </a:r>
          </a:p>
        </p:txBody>
      </p:sp>
      <p:sp>
        <p:nvSpPr>
          <p:cNvPr id="8" name="TextBox 7">
            <a:extLst>
              <a:ext uri="{FF2B5EF4-FFF2-40B4-BE49-F238E27FC236}">
                <a16:creationId xmlns:a16="http://schemas.microsoft.com/office/drawing/2014/main" id="{74F27D2F-ADC2-7A25-48C6-A452601CB861}"/>
              </a:ext>
            </a:extLst>
          </p:cNvPr>
          <p:cNvSpPr txBox="1"/>
          <p:nvPr/>
        </p:nvSpPr>
        <p:spPr>
          <a:xfrm>
            <a:off x="357691" y="4869209"/>
            <a:ext cx="670985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We now watch 9 hours and 5 mins of women’s sport (as of August 2023), up 2 hours on 2022. And the government is now committing £30 million to get 2.5 million additional women playing football by 2030.</a:t>
            </a:r>
          </a:p>
        </p:txBody>
      </p:sp>
    </p:spTree>
    <p:extLst>
      <p:ext uri="{BB962C8B-B14F-4D97-AF65-F5344CB8AC3E}">
        <p14:creationId xmlns:p14="http://schemas.microsoft.com/office/powerpoint/2010/main" val="4232473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men posing for a picture&#10;&#10;Description automatically generated">
            <a:extLst>
              <a:ext uri="{FF2B5EF4-FFF2-40B4-BE49-F238E27FC236}">
                <a16:creationId xmlns:a16="http://schemas.microsoft.com/office/drawing/2014/main" id="{3A065CB5-B785-6E28-3127-C05E2985823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2" name="Rectangle 1">
            <a:extLst>
              <a:ext uri="{FF2B5EF4-FFF2-40B4-BE49-F238E27FC236}">
                <a16:creationId xmlns:a16="http://schemas.microsoft.com/office/drawing/2014/main" id="{CA1C98DC-1734-2CE0-1F42-0F2CCED7D61C}"/>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8B42BE81-EA39-538A-8FCD-0683A07D90BF}"/>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229CF7A4-E2D4-7A0E-AD59-BA0393BD63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3" name="TextBox 2">
            <a:extLst>
              <a:ext uri="{FF2B5EF4-FFF2-40B4-BE49-F238E27FC236}">
                <a16:creationId xmlns:a16="http://schemas.microsoft.com/office/drawing/2014/main" id="{774583AF-B5C6-FC14-76B2-D3885696CA88}"/>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Soccer AM	</a:t>
            </a:r>
          </a:p>
        </p:txBody>
      </p:sp>
      <p:sp>
        <p:nvSpPr>
          <p:cNvPr id="5" name="TextBox 4">
            <a:extLst>
              <a:ext uri="{FF2B5EF4-FFF2-40B4-BE49-F238E27FC236}">
                <a16:creationId xmlns:a16="http://schemas.microsoft.com/office/drawing/2014/main" id="{A0494B1B-BA86-352A-763F-1EE7D1C27A42}"/>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Sky, 1994-2023</a:t>
            </a:r>
          </a:p>
        </p:txBody>
      </p:sp>
      <p:sp>
        <p:nvSpPr>
          <p:cNvPr id="10" name="Text Placeholder 5">
            <a:extLst>
              <a:ext uri="{FF2B5EF4-FFF2-40B4-BE49-F238E27FC236}">
                <a16:creationId xmlns:a16="http://schemas.microsoft.com/office/drawing/2014/main" id="{B231FA3B-6CB8-D118-AAF0-B39EEC9E815B}"/>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‘Soccer Am’, Sky Sports</a:t>
            </a:r>
          </a:p>
        </p:txBody>
      </p:sp>
      <p:sp>
        <p:nvSpPr>
          <p:cNvPr id="9" name="TextBox 8">
            <a:extLst>
              <a:ext uri="{FF2B5EF4-FFF2-40B4-BE49-F238E27FC236}">
                <a16:creationId xmlns:a16="http://schemas.microsoft.com/office/drawing/2014/main" id="{9E6D2CFC-F323-5E45-4DF1-B94300B1E048}"/>
              </a:ext>
            </a:extLst>
          </p:cNvPr>
          <p:cNvSpPr txBox="1"/>
          <p:nvPr/>
        </p:nvSpPr>
        <p:spPr>
          <a:xfrm>
            <a:off x="357691" y="4869209"/>
            <a:ext cx="74401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A Saturday morning staple for almost 30 years, Soccer AM is responsible for more than you might think. A home for music of all genres to be showcased and popularised the use of terms like ‘</a:t>
            </a:r>
            <a:r>
              <a:rPr lang="en-GB" dirty="0" err="1">
                <a:solidFill>
                  <a:schemeClr val="bg1"/>
                </a:solidFill>
                <a:latin typeface="Arial" panose="020B0604020202020204" pitchFamily="34" charset="0"/>
                <a:cs typeface="Arial" panose="020B0604020202020204" pitchFamily="34" charset="0"/>
              </a:rPr>
              <a:t>Tekkers</a:t>
            </a:r>
            <a:r>
              <a:rPr lang="en-GB" dirty="0">
                <a:solidFill>
                  <a:schemeClr val="bg1"/>
                </a:solidFill>
                <a:latin typeface="Arial" panose="020B0604020202020204" pitchFamily="34" charset="0"/>
                <a:cs typeface="Arial" panose="020B0604020202020204" pitchFamily="34" charset="0"/>
              </a:rPr>
              <a:t>’ and ‘Nuts’ all comes from the Sports entertainment magazine show.</a:t>
            </a:r>
          </a:p>
        </p:txBody>
      </p:sp>
    </p:spTree>
    <p:extLst>
      <p:ext uri="{BB962C8B-B14F-4D97-AF65-F5344CB8AC3E}">
        <p14:creationId xmlns:p14="http://schemas.microsoft.com/office/powerpoint/2010/main" val="2066430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3" descr="A person in a tie and glasses&#10;&#10;Description automatically generated">
            <a:extLst>
              <a:ext uri="{FF2B5EF4-FFF2-40B4-BE49-F238E27FC236}">
                <a16:creationId xmlns:a16="http://schemas.microsoft.com/office/drawing/2014/main" id="{27C6D831-B606-FCDB-BAF1-E0336F7608EF}"/>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3089" b="3089"/>
          <a:stretch>
            <a:fillRect/>
          </a:stretch>
        </p:blipFill>
        <p:spPr>
          <a:xfrm>
            <a:off x="0" y="-9525"/>
            <a:ext cx="12192000" cy="6867525"/>
          </a:xfrm>
        </p:spPr>
      </p:pic>
      <p:sp>
        <p:nvSpPr>
          <p:cNvPr id="8" name="Rectangle 7">
            <a:extLst>
              <a:ext uri="{FF2B5EF4-FFF2-40B4-BE49-F238E27FC236}">
                <a16:creationId xmlns:a16="http://schemas.microsoft.com/office/drawing/2014/main" id="{08461F8C-F1A5-146E-618C-2139F48C7633}"/>
              </a:ext>
            </a:extLst>
          </p:cNvPr>
          <p:cNvSpPr/>
          <p:nvPr/>
        </p:nvSpPr>
        <p:spPr>
          <a:xfrm rot="10800000">
            <a:off x="0" y="-4530"/>
            <a:ext cx="12192000" cy="6858000"/>
          </a:xfrm>
          <a:prstGeom prst="rect">
            <a:avLst/>
          </a:prstGeom>
          <a:gradFill flip="none" rotWithShape="1">
            <a:gsLst>
              <a:gs pos="25000">
                <a:srgbClr val="9FAFC8">
                  <a:alpha val="0"/>
                  <a:lumMod val="0"/>
                </a:srgbClr>
              </a:gs>
              <a:gs pos="49000">
                <a:schemeClr val="tx1">
                  <a:alpha val="59000"/>
                </a:schemeClr>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85B402DF-9767-CD5A-E1D4-C15F615A1853}"/>
              </a:ext>
            </a:extLst>
          </p:cNvPr>
          <p:cNvSpPr>
            <a:spLocks noGrp="1"/>
          </p:cNvSpPr>
          <p:nvPr>
            <p:ph type="title"/>
          </p:nvPr>
        </p:nvSpPr>
        <p:spPr/>
        <p:txBody>
          <a:bodyPr/>
          <a:lstStyle/>
          <a:p>
            <a:r>
              <a:rPr lang="en-GB" b="1" dirty="0">
                <a:ea typeface="Calibri" panose="020F0502020204030204" pitchFamily="34" charset="0"/>
                <a:cs typeface="Times New Roman" panose="02020603050405020304" pitchFamily="18" charset="0"/>
              </a:rPr>
              <a:t>“</a:t>
            </a:r>
            <a:r>
              <a:rPr lang="en-GB" b="1" dirty="0">
                <a:effectLst/>
                <a:latin typeface="+mj-lt"/>
                <a:ea typeface="Calibri" panose="020F0502020204030204" pitchFamily="34" charset="0"/>
                <a:cs typeface="Times New Roman" panose="02020603050405020304" pitchFamily="18" charset="0"/>
              </a:rPr>
              <a:t>TV…is a kind of culture and it does what culture does - it gives us an understanding of our place in the universe, how to act, eat, dress ourselves…” </a:t>
            </a:r>
            <a:br>
              <a:rPr lang="en-GB" b="1" dirty="0">
                <a:effectLst/>
                <a:latin typeface="+mj-lt"/>
                <a:ea typeface="Calibri" panose="020F0502020204030204" pitchFamily="34" charset="0"/>
                <a:cs typeface="Times New Roman" panose="02020603050405020304" pitchFamily="18" charset="0"/>
              </a:rPr>
            </a:br>
            <a:endParaRPr lang="en-GB" dirty="0"/>
          </a:p>
        </p:txBody>
      </p:sp>
      <p:sp>
        <p:nvSpPr>
          <p:cNvPr id="4" name="Text Placeholder 3">
            <a:extLst>
              <a:ext uri="{FF2B5EF4-FFF2-40B4-BE49-F238E27FC236}">
                <a16:creationId xmlns:a16="http://schemas.microsoft.com/office/drawing/2014/main" id="{AB974EEF-C29C-1E09-BA5D-3360BE4E041D}"/>
              </a:ext>
            </a:extLst>
          </p:cNvPr>
          <p:cNvSpPr>
            <a:spLocks noGrp="1"/>
          </p:cNvSpPr>
          <p:nvPr>
            <p:ph type="body" sz="quarter" idx="13"/>
          </p:nvPr>
        </p:nvSpPr>
        <p:spPr>
          <a:xfrm>
            <a:off x="535313" y="3773511"/>
            <a:ext cx="5560688" cy="357149"/>
          </a:xfrm>
        </p:spPr>
        <p:txBody>
          <a:bodyPr>
            <a:noAutofit/>
          </a:bodyPr>
          <a:lstStyle/>
          <a:p>
            <a:r>
              <a:rPr lang="en-GB" sz="1400" dirty="0"/>
              <a:t>Arthur Asa Beager – Cultural Scientist and Professor in Broadcast and Electronic Communication Art at San Francisco State University</a:t>
            </a:r>
          </a:p>
          <a:p>
            <a:endParaRPr lang="en-GB" sz="1400" dirty="0"/>
          </a:p>
        </p:txBody>
      </p:sp>
    </p:spTree>
    <p:extLst>
      <p:ext uri="{BB962C8B-B14F-4D97-AF65-F5344CB8AC3E}">
        <p14:creationId xmlns:p14="http://schemas.microsoft.com/office/powerpoint/2010/main" val="1196075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in a suit and tie&#10;&#10;Description automatically generated">
            <a:extLst>
              <a:ext uri="{FF2B5EF4-FFF2-40B4-BE49-F238E27FC236}">
                <a16:creationId xmlns:a16="http://schemas.microsoft.com/office/drawing/2014/main" id="{6F9DEDF8-F419-0021-F45C-6F877B96BA5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3" b="7813"/>
          <a:stretch>
            <a:fillRect/>
          </a:stretch>
        </p:blipFill>
        <p:spPr/>
      </p:pic>
      <p:sp>
        <p:nvSpPr>
          <p:cNvPr id="7" name="Rectangle 6">
            <a:extLst>
              <a:ext uri="{FF2B5EF4-FFF2-40B4-BE49-F238E27FC236}">
                <a16:creationId xmlns:a16="http://schemas.microsoft.com/office/drawing/2014/main" id="{82D33AE9-15E5-1A70-ACBE-DFE6293ACB73}"/>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114FD23E-362E-A563-4397-3C01C94AB786}"/>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2" name="Picture 1">
            <a:extLst>
              <a:ext uri="{FF2B5EF4-FFF2-40B4-BE49-F238E27FC236}">
                <a16:creationId xmlns:a16="http://schemas.microsoft.com/office/drawing/2014/main" id="{2ABEF137-0A07-19BD-9451-39E1297D83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3" name="TextBox 2">
            <a:extLst>
              <a:ext uri="{FF2B5EF4-FFF2-40B4-BE49-F238E27FC236}">
                <a16:creationId xmlns:a16="http://schemas.microsoft.com/office/drawing/2014/main" id="{49131FDB-F7C6-8BC6-D92B-21C40D56BA6C}"/>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When They See Us</a:t>
            </a:r>
          </a:p>
        </p:txBody>
      </p:sp>
      <p:sp>
        <p:nvSpPr>
          <p:cNvPr id="4" name="TextBox 3">
            <a:extLst>
              <a:ext uri="{FF2B5EF4-FFF2-40B4-BE49-F238E27FC236}">
                <a16:creationId xmlns:a16="http://schemas.microsoft.com/office/drawing/2014/main" id="{3A0AC494-39CE-F349-0119-92B4999F233A}"/>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Netflix, 2019</a:t>
            </a:r>
          </a:p>
        </p:txBody>
      </p:sp>
      <p:sp>
        <p:nvSpPr>
          <p:cNvPr id="6" name="Text Placeholder 5">
            <a:extLst>
              <a:ext uri="{FF2B5EF4-FFF2-40B4-BE49-F238E27FC236}">
                <a16:creationId xmlns:a16="http://schemas.microsoft.com/office/drawing/2014/main" id="{F0093C2B-EF91-4483-C5B9-E8376BCC155E}"/>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‘When They See US’, Netflix</a:t>
            </a:r>
          </a:p>
        </p:txBody>
      </p:sp>
      <p:sp>
        <p:nvSpPr>
          <p:cNvPr id="9" name="TextBox 8">
            <a:extLst>
              <a:ext uri="{FF2B5EF4-FFF2-40B4-BE49-F238E27FC236}">
                <a16:creationId xmlns:a16="http://schemas.microsoft.com/office/drawing/2014/main" id="{94A36491-96C7-DE8D-0EA2-D53D417B2A1B}"/>
              </a:ext>
            </a:extLst>
          </p:cNvPr>
          <p:cNvSpPr txBox="1"/>
          <p:nvPr/>
        </p:nvSpPr>
        <p:spPr>
          <a:xfrm>
            <a:off x="357691" y="4869209"/>
            <a:ext cx="73385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The story of the Central Park Five, who on 1980s were falsely accused of rape and sentenced to 30 years in prison. Although they’d already had their convictions overturned in 2002, the story cleared the route for the accused to seek reparations for the time they spent in prison.</a:t>
            </a:r>
          </a:p>
        </p:txBody>
      </p:sp>
    </p:spTree>
    <p:extLst>
      <p:ext uri="{BB962C8B-B14F-4D97-AF65-F5344CB8AC3E}">
        <p14:creationId xmlns:p14="http://schemas.microsoft.com/office/powerpoint/2010/main" val="3185264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turtle swimming in the water&#10;&#10;Description automatically generated">
            <a:extLst>
              <a:ext uri="{FF2B5EF4-FFF2-40B4-BE49-F238E27FC236}">
                <a16:creationId xmlns:a16="http://schemas.microsoft.com/office/drawing/2014/main" id="{019E6100-A1D9-F1E8-22EB-D0029471F7B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3" name="Rectangle 2">
            <a:extLst>
              <a:ext uri="{FF2B5EF4-FFF2-40B4-BE49-F238E27FC236}">
                <a16:creationId xmlns:a16="http://schemas.microsoft.com/office/drawing/2014/main" id="{EA27F96C-4C49-A9EA-D295-D2361E3C3B0A}"/>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9FDEDC34-E0A1-062B-7BB7-19D41B8394AA}"/>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25C22523-4AB7-E050-409C-10356C4BD8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4" name="TextBox 3">
            <a:extLst>
              <a:ext uri="{FF2B5EF4-FFF2-40B4-BE49-F238E27FC236}">
                <a16:creationId xmlns:a16="http://schemas.microsoft.com/office/drawing/2014/main" id="{FC88C454-B002-B9D9-ACCB-B8E73D435EB9}"/>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Blue Planet II</a:t>
            </a:r>
          </a:p>
        </p:txBody>
      </p:sp>
      <p:sp>
        <p:nvSpPr>
          <p:cNvPr id="6" name="TextBox 5">
            <a:extLst>
              <a:ext uri="{FF2B5EF4-FFF2-40B4-BE49-F238E27FC236}">
                <a16:creationId xmlns:a16="http://schemas.microsoft.com/office/drawing/2014/main" id="{B5FF831A-D74C-1ED9-D97B-51A3BC2DAFA9}"/>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BBC, 2017</a:t>
            </a:r>
          </a:p>
        </p:txBody>
      </p:sp>
      <p:sp>
        <p:nvSpPr>
          <p:cNvPr id="9" name="Text Placeholder 5">
            <a:extLst>
              <a:ext uri="{FF2B5EF4-FFF2-40B4-BE49-F238E27FC236}">
                <a16:creationId xmlns:a16="http://schemas.microsoft.com/office/drawing/2014/main" id="{79F819CF-1E39-E9FC-DC68-81F1975DE1DD}"/>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‘Blue Planet II’, BBC</a:t>
            </a:r>
          </a:p>
        </p:txBody>
      </p:sp>
      <p:sp>
        <p:nvSpPr>
          <p:cNvPr id="11" name="TextBox 10">
            <a:extLst>
              <a:ext uri="{FF2B5EF4-FFF2-40B4-BE49-F238E27FC236}">
                <a16:creationId xmlns:a16="http://schemas.microsoft.com/office/drawing/2014/main" id="{0C9E251D-EDB6-B255-00D8-9718A43502EF}"/>
              </a:ext>
            </a:extLst>
          </p:cNvPr>
          <p:cNvSpPr txBox="1"/>
          <p:nvPr/>
        </p:nvSpPr>
        <p:spPr>
          <a:xfrm>
            <a:off x="357691" y="4869209"/>
            <a:ext cx="6709859" cy="923330"/>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After seeing the series, 88% of the population said they would make ‘Changes to their lifestyle’ to combat plastic waste in the world's oceans.</a:t>
            </a:r>
          </a:p>
        </p:txBody>
      </p:sp>
    </p:spTree>
    <p:extLst>
      <p:ext uri="{BB962C8B-B14F-4D97-AF65-F5344CB8AC3E}">
        <p14:creationId xmlns:p14="http://schemas.microsoft.com/office/powerpoint/2010/main" val="497478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in wheelchairs celebrating in front of a crowd&#10;&#10;Description automatically generated">
            <a:extLst>
              <a:ext uri="{FF2B5EF4-FFF2-40B4-BE49-F238E27FC236}">
                <a16:creationId xmlns:a16="http://schemas.microsoft.com/office/drawing/2014/main" id="{9C22ECB2-3D38-BA43-2776-26DD0E84249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245" b="5245"/>
          <a:stretch>
            <a:fillRect/>
          </a:stretch>
        </p:blipFill>
        <p:spPr/>
      </p:pic>
      <p:sp>
        <p:nvSpPr>
          <p:cNvPr id="7" name="Rectangle 6">
            <a:extLst>
              <a:ext uri="{FF2B5EF4-FFF2-40B4-BE49-F238E27FC236}">
                <a16:creationId xmlns:a16="http://schemas.microsoft.com/office/drawing/2014/main" id="{78B03BA3-6608-E3F6-76F2-E2BFE5BBBAA7}"/>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860692D4-072A-0710-6240-A71D56E7B0C2}"/>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6E63059A-F459-1541-0667-9839CCC1FB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 name="TextBox 1">
            <a:extLst>
              <a:ext uri="{FF2B5EF4-FFF2-40B4-BE49-F238E27FC236}">
                <a16:creationId xmlns:a16="http://schemas.microsoft.com/office/drawing/2014/main" id="{A2715F49-2FA4-3192-3E4B-F955338EC4B0}"/>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London 2012 Paralympics</a:t>
            </a:r>
          </a:p>
        </p:txBody>
      </p:sp>
      <p:sp>
        <p:nvSpPr>
          <p:cNvPr id="4" name="TextBox 3">
            <a:extLst>
              <a:ext uri="{FF2B5EF4-FFF2-40B4-BE49-F238E27FC236}">
                <a16:creationId xmlns:a16="http://schemas.microsoft.com/office/drawing/2014/main" id="{76BEC3CA-833F-086D-2DC0-EECCF6687527}"/>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Channel 4, 2012-</a:t>
            </a:r>
          </a:p>
        </p:txBody>
      </p:sp>
      <p:sp>
        <p:nvSpPr>
          <p:cNvPr id="6" name="Text Placeholder 5">
            <a:extLst>
              <a:ext uri="{FF2B5EF4-FFF2-40B4-BE49-F238E27FC236}">
                <a16:creationId xmlns:a16="http://schemas.microsoft.com/office/drawing/2014/main" id="{482D7A66-C2B0-DE04-1051-55ECA7A0C8E4}"/>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‘London 2012 Paralympics, Channel 4</a:t>
            </a:r>
          </a:p>
        </p:txBody>
      </p:sp>
      <p:sp>
        <p:nvSpPr>
          <p:cNvPr id="9" name="TextBox 8">
            <a:extLst>
              <a:ext uri="{FF2B5EF4-FFF2-40B4-BE49-F238E27FC236}">
                <a16:creationId xmlns:a16="http://schemas.microsoft.com/office/drawing/2014/main" id="{E47E39AA-7CA2-483C-E1E4-5BA2BC5E0ECF}"/>
              </a:ext>
            </a:extLst>
          </p:cNvPr>
          <p:cNvSpPr txBox="1"/>
          <p:nvPr/>
        </p:nvSpPr>
        <p:spPr>
          <a:xfrm>
            <a:off x="357692" y="4869209"/>
            <a:ext cx="10020610"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When Channel 4 became the broadcast partner for the Paralympics in 2012, they launched their largest ever marketing campaign to promote the arrival of ‘The Superhumans’. After the games, 64% of viewers said they felt more positively about disabled people. Many athletes became household names, and The Last Leg, originating from the Paralympics, continues to run today.</a:t>
            </a:r>
          </a:p>
        </p:txBody>
      </p:sp>
    </p:spTree>
    <p:extLst>
      <p:ext uri="{BB962C8B-B14F-4D97-AF65-F5344CB8AC3E}">
        <p14:creationId xmlns:p14="http://schemas.microsoft.com/office/powerpoint/2010/main" val="132713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9FBB3BB7-BD72-56C0-F80F-F47DD15A455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6" name="Rectangle 5">
            <a:extLst>
              <a:ext uri="{FF2B5EF4-FFF2-40B4-BE49-F238E27FC236}">
                <a16:creationId xmlns:a16="http://schemas.microsoft.com/office/drawing/2014/main" id="{8E6C626C-1668-EBFC-5EBC-C9707C731665}"/>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BDEBE291-461B-587A-5860-1E326152A282}"/>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7">
            <a:extLst>
              <a:ext uri="{FF2B5EF4-FFF2-40B4-BE49-F238E27FC236}">
                <a16:creationId xmlns:a16="http://schemas.microsoft.com/office/drawing/2014/main" id="{9D12CA19-4427-33B1-E2BF-0F4576A402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7" name="TextBox 6">
            <a:extLst>
              <a:ext uri="{FF2B5EF4-FFF2-40B4-BE49-F238E27FC236}">
                <a16:creationId xmlns:a16="http://schemas.microsoft.com/office/drawing/2014/main" id="{66C9C78D-47A7-4BE9-9A92-3E85CF551FC8}"/>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The Soaps	</a:t>
            </a:r>
          </a:p>
        </p:txBody>
      </p:sp>
      <p:sp>
        <p:nvSpPr>
          <p:cNvPr id="9" name="TextBox 8">
            <a:extLst>
              <a:ext uri="{FF2B5EF4-FFF2-40B4-BE49-F238E27FC236}">
                <a16:creationId xmlns:a16="http://schemas.microsoft.com/office/drawing/2014/main" id="{4C73B016-9F5F-45D2-0169-D7E8D44376C5}"/>
              </a:ext>
            </a:extLst>
          </p:cNvPr>
          <p:cNvSpPr txBox="1"/>
          <p:nvPr/>
        </p:nvSpPr>
        <p:spPr>
          <a:xfrm>
            <a:off x="357691" y="1055669"/>
            <a:ext cx="2756984"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ITV, Channel 4 &amp; BBC</a:t>
            </a:r>
          </a:p>
        </p:txBody>
      </p:sp>
      <p:sp>
        <p:nvSpPr>
          <p:cNvPr id="15" name="Text Placeholder 5">
            <a:extLst>
              <a:ext uri="{FF2B5EF4-FFF2-40B4-BE49-F238E27FC236}">
                <a16:creationId xmlns:a16="http://schemas.microsoft.com/office/drawing/2014/main" id="{B78292EA-BDFF-E8A5-B4B3-3DFF5C80BDA7}"/>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‘Coronation Street’, ITV</a:t>
            </a:r>
          </a:p>
        </p:txBody>
      </p:sp>
      <p:sp>
        <p:nvSpPr>
          <p:cNvPr id="13" name="TextBox 12">
            <a:extLst>
              <a:ext uri="{FF2B5EF4-FFF2-40B4-BE49-F238E27FC236}">
                <a16:creationId xmlns:a16="http://schemas.microsoft.com/office/drawing/2014/main" id="{0F67ABE2-F127-A26C-4781-8E895ACBD165}"/>
              </a:ext>
            </a:extLst>
          </p:cNvPr>
          <p:cNvSpPr txBox="1"/>
          <p:nvPr/>
        </p:nvSpPr>
        <p:spPr>
          <a:xfrm>
            <a:off x="357691" y="4869209"/>
            <a:ext cx="81894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As a reflection of daily life with the drama dial turned up all the way, Soaps have a long history of showing the changes in society. From having the first gay kiss pre watershed on Eastenders in the 90s to Hayley </a:t>
            </a:r>
            <a:r>
              <a:rPr lang="en-GB" dirty="0" err="1">
                <a:solidFill>
                  <a:schemeClr val="bg1"/>
                </a:solidFill>
                <a:latin typeface="Arial" panose="020B0604020202020204" pitchFamily="34" charset="0"/>
                <a:cs typeface="Arial" panose="020B0604020202020204" pitchFamily="34" charset="0"/>
              </a:rPr>
              <a:t>Crooper</a:t>
            </a:r>
            <a:r>
              <a:rPr lang="en-GB" dirty="0">
                <a:solidFill>
                  <a:schemeClr val="bg1"/>
                </a:solidFill>
                <a:latin typeface="Arial" panose="020B0604020202020204" pitchFamily="34" charset="0"/>
                <a:cs typeface="Arial" panose="020B0604020202020204" pitchFamily="34" charset="0"/>
              </a:rPr>
              <a:t> being the first transgender character to feature regularly across British TV pre watershed.</a:t>
            </a:r>
          </a:p>
        </p:txBody>
      </p:sp>
    </p:spTree>
    <p:extLst>
      <p:ext uri="{BB962C8B-B14F-4D97-AF65-F5344CB8AC3E}">
        <p14:creationId xmlns:p14="http://schemas.microsoft.com/office/powerpoint/2010/main" val="2816331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newspaper&#10;&#10;Description automatically generated">
            <a:extLst>
              <a:ext uri="{FF2B5EF4-FFF2-40B4-BE49-F238E27FC236}">
                <a16:creationId xmlns:a16="http://schemas.microsoft.com/office/drawing/2014/main" id="{AF472EB9-780F-0A4C-034D-203FA0E81CD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7" name="Rectangle 6">
            <a:extLst>
              <a:ext uri="{FF2B5EF4-FFF2-40B4-BE49-F238E27FC236}">
                <a16:creationId xmlns:a16="http://schemas.microsoft.com/office/drawing/2014/main" id="{10959F17-F73B-A64E-611A-896ABCE44F71}"/>
              </a:ext>
            </a:extLst>
          </p:cNvPr>
          <p:cNvSpPr/>
          <p:nvPr/>
        </p:nvSpPr>
        <p:spPr>
          <a:xfrm flipH="1">
            <a:off x="-6" y="0"/>
            <a:ext cx="11617897" cy="4427621"/>
          </a:xfrm>
          <a:prstGeom prst="rect">
            <a:avLst/>
          </a:prstGeom>
          <a:gradFill flip="none" rotWithShape="1">
            <a:gsLst>
              <a:gs pos="42000">
                <a:schemeClr val="bg1">
                  <a:lumMod val="0"/>
                  <a:alpha val="0"/>
                </a:schemeClr>
              </a:gs>
              <a:gs pos="4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7A3DDCCE-18C7-931F-AD56-82B89847A4F0}"/>
              </a:ext>
            </a:extLst>
          </p:cNvPr>
          <p:cNvSpPr>
            <a:spLocks noGrp="1"/>
          </p:cNvSpPr>
          <p:nvPr>
            <p:ph type="ctrTitle"/>
          </p:nvPr>
        </p:nvSpPr>
        <p:spPr/>
        <p:txBody>
          <a:bodyPr/>
          <a:lstStyle/>
          <a:p>
            <a:r>
              <a:rPr lang="en-GB" dirty="0"/>
              <a:t>Employment</a:t>
            </a:r>
          </a:p>
        </p:txBody>
      </p:sp>
      <p:sp>
        <p:nvSpPr>
          <p:cNvPr id="4" name="Text Placeholder 3">
            <a:extLst>
              <a:ext uri="{FF2B5EF4-FFF2-40B4-BE49-F238E27FC236}">
                <a16:creationId xmlns:a16="http://schemas.microsoft.com/office/drawing/2014/main" id="{95CE77CD-7E7D-B383-97B1-C89CD0D13716}"/>
              </a:ext>
            </a:extLst>
          </p:cNvPr>
          <p:cNvSpPr>
            <a:spLocks noGrp="1"/>
          </p:cNvSpPr>
          <p:nvPr>
            <p:ph type="body" sz="quarter" idx="14"/>
          </p:nvPr>
        </p:nvSpPr>
        <p:spPr/>
        <p:txBody>
          <a:bodyPr/>
          <a:lstStyle/>
          <a:p>
            <a:endParaRPr lang="en-GB"/>
          </a:p>
        </p:txBody>
      </p:sp>
      <p:pic>
        <p:nvPicPr>
          <p:cNvPr id="8" name="Picture 7">
            <a:extLst>
              <a:ext uri="{FF2B5EF4-FFF2-40B4-BE49-F238E27FC236}">
                <a16:creationId xmlns:a16="http://schemas.microsoft.com/office/drawing/2014/main" id="{2C70969E-17A3-4D55-0892-DC01C9D6E3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9" name="Text Placeholder 5">
            <a:extLst>
              <a:ext uri="{FF2B5EF4-FFF2-40B4-BE49-F238E27FC236}">
                <a16:creationId xmlns:a16="http://schemas.microsoft.com/office/drawing/2014/main" id="{4A76BE59-3E75-5BEF-52AB-1E1F737466EC}"/>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Arial"/>
              </a:rPr>
              <a:t>Bumble</a:t>
            </a:r>
            <a:r>
              <a:rPr kumimoji="0" lang="en-GB" sz="1000" b="0" i="0" u="none" strike="noStrike" kern="1200" cap="none" spc="0" normalizeH="0" baseline="0" noProof="0" dirty="0">
                <a:ln>
                  <a:noFill/>
                </a:ln>
                <a:solidFill>
                  <a:prstClr val="white"/>
                </a:solidFill>
                <a:effectLst/>
                <a:uLnTx/>
                <a:uFillTx/>
                <a:latin typeface="Arial"/>
                <a:ea typeface="+mn-ea"/>
                <a:cs typeface="+mn-cs"/>
              </a:rPr>
              <a:t>, “Incognito Mode”</a:t>
            </a:r>
          </a:p>
        </p:txBody>
      </p:sp>
    </p:spTree>
    <p:extLst>
      <p:ext uri="{BB962C8B-B14F-4D97-AF65-F5344CB8AC3E}">
        <p14:creationId xmlns:p14="http://schemas.microsoft.com/office/powerpoint/2010/main" val="214212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tanding in front of a white car&#10;&#10;Description automatically generated">
            <a:extLst>
              <a:ext uri="{FF2B5EF4-FFF2-40B4-BE49-F238E27FC236}">
                <a16:creationId xmlns:a16="http://schemas.microsoft.com/office/drawing/2014/main" id="{90763469-8D9C-3F49-ED0A-E350FE015B4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780" b="7780"/>
          <a:stretch>
            <a:fillRect/>
          </a:stretch>
        </p:blipFill>
        <p:spPr/>
      </p:pic>
      <p:sp>
        <p:nvSpPr>
          <p:cNvPr id="2" name="Rectangle 1">
            <a:extLst>
              <a:ext uri="{FF2B5EF4-FFF2-40B4-BE49-F238E27FC236}">
                <a16:creationId xmlns:a16="http://schemas.microsoft.com/office/drawing/2014/main" id="{D9AEC8F7-1878-1FF8-9CC9-7982C927A3D4}"/>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DFC4D941-79A5-DF81-DC6F-EEF30CB35305}"/>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647D8DD6-E597-47A1-288D-02DAC97D7B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3" name="TextBox 2">
            <a:extLst>
              <a:ext uri="{FF2B5EF4-FFF2-40B4-BE49-F238E27FC236}">
                <a16:creationId xmlns:a16="http://schemas.microsoft.com/office/drawing/2014/main" id="{134E2B32-BCF6-6998-587E-735CA6CCCC36}"/>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Policing</a:t>
            </a:r>
          </a:p>
        </p:txBody>
      </p:sp>
      <p:sp>
        <p:nvSpPr>
          <p:cNvPr id="10" name="Text Placeholder 5">
            <a:extLst>
              <a:ext uri="{FF2B5EF4-FFF2-40B4-BE49-F238E27FC236}">
                <a16:creationId xmlns:a16="http://schemas.microsoft.com/office/drawing/2014/main" id="{34AB3EF7-B678-CC42-449E-0ECA09B37A1B}"/>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‘The Tower’, ITV</a:t>
            </a:r>
          </a:p>
        </p:txBody>
      </p:sp>
      <p:sp>
        <p:nvSpPr>
          <p:cNvPr id="9" name="TextBox 8">
            <a:extLst>
              <a:ext uri="{FF2B5EF4-FFF2-40B4-BE49-F238E27FC236}">
                <a16:creationId xmlns:a16="http://schemas.microsoft.com/office/drawing/2014/main" id="{F2279109-91DF-AED9-F7D2-1D87D8F1BBE4}"/>
              </a:ext>
            </a:extLst>
          </p:cNvPr>
          <p:cNvSpPr txBox="1"/>
          <p:nvPr/>
        </p:nvSpPr>
        <p:spPr>
          <a:xfrm>
            <a:off x="357691" y="4869209"/>
            <a:ext cx="6652709" cy="923330"/>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27% of serving officers have said that the decision to join the force was because of the depictions they see on their TVs when they were younger. </a:t>
            </a:r>
          </a:p>
        </p:txBody>
      </p:sp>
    </p:spTree>
    <p:extLst>
      <p:ext uri="{BB962C8B-B14F-4D97-AF65-F5344CB8AC3E}">
        <p14:creationId xmlns:p14="http://schemas.microsoft.com/office/powerpoint/2010/main" val="35770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posing for a photo&#10;&#10;Description automatically generated">
            <a:extLst>
              <a:ext uri="{FF2B5EF4-FFF2-40B4-BE49-F238E27FC236}">
                <a16:creationId xmlns:a16="http://schemas.microsoft.com/office/drawing/2014/main" id="{A4023151-8623-E0D1-86FD-BA3A1905E17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125" r="3125"/>
          <a:stretch>
            <a:fillRect/>
          </a:stretch>
        </p:blipFill>
        <p:spPr>
          <a:xfrm>
            <a:off x="0" y="0"/>
            <a:ext cx="12192000" cy="6858000"/>
          </a:xfrm>
        </p:spPr>
      </p:pic>
      <p:sp>
        <p:nvSpPr>
          <p:cNvPr id="3" name="Rectangle 2">
            <a:extLst>
              <a:ext uri="{FF2B5EF4-FFF2-40B4-BE49-F238E27FC236}">
                <a16:creationId xmlns:a16="http://schemas.microsoft.com/office/drawing/2014/main" id="{FC516834-ECFC-B68B-37B5-71EDB77C00DF}"/>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Rectangle 3">
            <a:extLst>
              <a:ext uri="{FF2B5EF4-FFF2-40B4-BE49-F238E27FC236}">
                <a16:creationId xmlns:a16="http://schemas.microsoft.com/office/drawing/2014/main" id="{42380ACE-791A-4FD7-FBB6-5C2836E698A5}"/>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ABA72130-062D-BFC0-84EB-C75E1289F8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6" name="TextBox 5">
            <a:extLst>
              <a:ext uri="{FF2B5EF4-FFF2-40B4-BE49-F238E27FC236}">
                <a16:creationId xmlns:a16="http://schemas.microsoft.com/office/drawing/2014/main" id="{3067AFE5-6C92-FE8C-42C1-5BFF12C7A01E}"/>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Suits</a:t>
            </a:r>
          </a:p>
        </p:txBody>
      </p:sp>
      <p:sp>
        <p:nvSpPr>
          <p:cNvPr id="8" name="TextBox 7">
            <a:extLst>
              <a:ext uri="{FF2B5EF4-FFF2-40B4-BE49-F238E27FC236}">
                <a16:creationId xmlns:a16="http://schemas.microsoft.com/office/drawing/2014/main" id="{0EDACA2A-1C58-5DCD-6E6E-85BC84377E80}"/>
              </a:ext>
            </a:extLst>
          </p:cNvPr>
          <p:cNvSpPr txBox="1"/>
          <p:nvPr/>
        </p:nvSpPr>
        <p:spPr>
          <a:xfrm>
            <a:off x="357691" y="1055669"/>
            <a:ext cx="3118934"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UKTV &amp; Netflix, 2012-2019 </a:t>
            </a:r>
          </a:p>
        </p:txBody>
      </p:sp>
      <p:sp>
        <p:nvSpPr>
          <p:cNvPr id="12" name="TextBox 11">
            <a:extLst>
              <a:ext uri="{FF2B5EF4-FFF2-40B4-BE49-F238E27FC236}">
                <a16:creationId xmlns:a16="http://schemas.microsoft.com/office/drawing/2014/main" id="{535579BF-408D-B9E4-6261-6B3BCED8A01F}"/>
              </a:ext>
            </a:extLst>
          </p:cNvPr>
          <p:cNvSpPr txBox="1"/>
          <p:nvPr/>
        </p:nvSpPr>
        <p:spPr>
          <a:xfrm>
            <a:off x="357691" y="1493520"/>
            <a:ext cx="6709859" cy="369332"/>
          </a:xfrm>
          <a:prstGeom prst="rect">
            <a:avLst/>
          </a:prstGeom>
          <a:noFill/>
        </p:spPr>
        <p:txBody>
          <a:bodyPr wrap="square" rtlCol="0">
            <a:spAutoFit/>
          </a:bodyPr>
          <a:lstStyle/>
          <a:p>
            <a:endParaRPr lang="en-GB" dirty="0">
              <a:solidFill>
                <a:schemeClr val="bg1"/>
              </a:solidFill>
              <a:latin typeface="Arial" panose="020B0604020202020204" pitchFamily="34" charset="0"/>
              <a:cs typeface="Arial" panose="020B0604020202020204" pitchFamily="34" charset="0"/>
            </a:endParaRPr>
          </a:p>
        </p:txBody>
      </p:sp>
      <p:sp>
        <p:nvSpPr>
          <p:cNvPr id="13" name="Text Placeholder 5">
            <a:extLst>
              <a:ext uri="{FF2B5EF4-FFF2-40B4-BE49-F238E27FC236}">
                <a16:creationId xmlns:a16="http://schemas.microsoft.com/office/drawing/2014/main" id="{F0AEEDFE-7274-7110-56C5-3CBACB07BCA9}"/>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‘Suits’, USA Network</a:t>
            </a:r>
          </a:p>
        </p:txBody>
      </p:sp>
      <p:sp>
        <p:nvSpPr>
          <p:cNvPr id="9" name="TextBox 8">
            <a:extLst>
              <a:ext uri="{FF2B5EF4-FFF2-40B4-BE49-F238E27FC236}">
                <a16:creationId xmlns:a16="http://schemas.microsoft.com/office/drawing/2014/main" id="{C9CDEE3C-2841-DDE2-1CB0-343DA50B45B0}"/>
              </a:ext>
            </a:extLst>
          </p:cNvPr>
          <p:cNvSpPr txBox="1"/>
          <p:nvPr/>
        </p:nvSpPr>
        <p:spPr>
          <a:xfrm>
            <a:off x="357691" y="4869209"/>
            <a:ext cx="72115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Over half of a law firm agreed that their career choice was influenced by what they had seen on TV, with 30% of those influenced saying it was popular drama Suits that persuaded them to join the legal profession. A further 22% cited Law and Order.</a:t>
            </a:r>
          </a:p>
        </p:txBody>
      </p:sp>
    </p:spTree>
    <p:extLst>
      <p:ext uri="{BB962C8B-B14F-4D97-AF65-F5344CB8AC3E}">
        <p14:creationId xmlns:p14="http://schemas.microsoft.com/office/powerpoint/2010/main" val="3768840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nurses holding a baby&#10;&#10;Description automatically generated">
            <a:extLst>
              <a:ext uri="{FF2B5EF4-FFF2-40B4-BE49-F238E27FC236}">
                <a16:creationId xmlns:a16="http://schemas.microsoft.com/office/drawing/2014/main" id="{13922468-CA79-3681-E05F-C7AF2AC7780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3" name="Rectangle 2">
            <a:extLst>
              <a:ext uri="{FF2B5EF4-FFF2-40B4-BE49-F238E27FC236}">
                <a16:creationId xmlns:a16="http://schemas.microsoft.com/office/drawing/2014/main" id="{63389612-B794-0D0C-4EB9-1E70A3A9A1DA}"/>
              </a:ext>
            </a:extLst>
          </p:cNvPr>
          <p:cNvSpPr/>
          <p:nvPr/>
        </p:nvSpPr>
        <p:spPr>
          <a:xfrm>
            <a:off x="0" y="2956300"/>
            <a:ext cx="12192000" cy="39016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F9FE78C1-83DC-FF9A-DF48-80179103028F}"/>
              </a:ext>
            </a:extLst>
          </p:cNvPr>
          <p:cNvSpPr/>
          <p:nvPr/>
        </p:nvSpPr>
        <p:spPr>
          <a:xfrm>
            <a:off x="0" y="0"/>
            <a:ext cx="12192000" cy="2534346"/>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CDC5F7EB-752B-6309-1EC4-2C55698BAA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 name="TextBox 1">
            <a:extLst>
              <a:ext uri="{FF2B5EF4-FFF2-40B4-BE49-F238E27FC236}">
                <a16:creationId xmlns:a16="http://schemas.microsoft.com/office/drawing/2014/main" id="{3764D274-889F-90C5-6BC8-6CBB98FB70BE}"/>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One Born Every Minute</a:t>
            </a:r>
          </a:p>
        </p:txBody>
      </p:sp>
      <p:sp>
        <p:nvSpPr>
          <p:cNvPr id="6" name="TextBox 5">
            <a:extLst>
              <a:ext uri="{FF2B5EF4-FFF2-40B4-BE49-F238E27FC236}">
                <a16:creationId xmlns:a16="http://schemas.microsoft.com/office/drawing/2014/main" id="{384763BB-A4CE-E137-318E-FE7E051F9B74}"/>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Channel 4, 2010-</a:t>
            </a:r>
          </a:p>
        </p:txBody>
      </p:sp>
      <p:sp>
        <p:nvSpPr>
          <p:cNvPr id="12" name="Text Placeholder 5">
            <a:extLst>
              <a:ext uri="{FF2B5EF4-FFF2-40B4-BE49-F238E27FC236}">
                <a16:creationId xmlns:a16="http://schemas.microsoft.com/office/drawing/2014/main" id="{219994B5-8633-C51D-0931-F579BDA07D5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‘One Born Every Minute’, Channel 4</a:t>
            </a:r>
          </a:p>
        </p:txBody>
      </p:sp>
      <p:sp>
        <p:nvSpPr>
          <p:cNvPr id="13" name="TextBox 12">
            <a:extLst>
              <a:ext uri="{FF2B5EF4-FFF2-40B4-BE49-F238E27FC236}">
                <a16:creationId xmlns:a16="http://schemas.microsoft.com/office/drawing/2014/main" id="{EEED2CF1-459A-41A7-A01C-2BD76F4F9B8E}"/>
              </a:ext>
            </a:extLst>
          </p:cNvPr>
          <p:cNvSpPr txBox="1"/>
          <p:nvPr/>
        </p:nvSpPr>
        <p:spPr>
          <a:xfrm>
            <a:off x="357691" y="4869209"/>
            <a:ext cx="670985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When it started in 2010, there were 36,700 Midwives in the UK. By 2021, 3 years after the last episode there are now 57,600 Midwives in the UK. Largely a direct result of One Born Every Minute.</a:t>
            </a:r>
          </a:p>
        </p:txBody>
      </p:sp>
    </p:spTree>
    <p:extLst>
      <p:ext uri="{BB962C8B-B14F-4D97-AF65-F5344CB8AC3E}">
        <p14:creationId xmlns:p14="http://schemas.microsoft.com/office/powerpoint/2010/main" val="2681766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posing for a photo&#10;&#10;Description automatically generated">
            <a:extLst>
              <a:ext uri="{FF2B5EF4-FFF2-40B4-BE49-F238E27FC236}">
                <a16:creationId xmlns:a16="http://schemas.microsoft.com/office/drawing/2014/main" id="{1E0F8F52-2569-78E5-B0ED-6541B6DC8D8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2" name="Rectangle 1">
            <a:extLst>
              <a:ext uri="{FF2B5EF4-FFF2-40B4-BE49-F238E27FC236}">
                <a16:creationId xmlns:a16="http://schemas.microsoft.com/office/drawing/2014/main" id="{DC7FDFB1-C611-AC31-4C06-D914F0301D24}"/>
              </a:ext>
            </a:extLst>
          </p:cNvPr>
          <p:cNvSpPr/>
          <p:nvPr/>
        </p:nvSpPr>
        <p:spPr>
          <a:xfrm>
            <a:off x="0" y="2896156"/>
            <a:ext cx="12192000" cy="3961843"/>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7BD24E09-44E6-D5DF-1738-0225AB2995F1}"/>
              </a:ext>
            </a:extLst>
          </p:cNvPr>
          <p:cNvSpPr/>
          <p:nvPr/>
        </p:nvSpPr>
        <p:spPr>
          <a:xfrm>
            <a:off x="0" y="0"/>
            <a:ext cx="12192000" cy="1840487"/>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D38024AD-5DB5-4561-827C-8AF150544B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3" name="TextBox 2">
            <a:extLst>
              <a:ext uri="{FF2B5EF4-FFF2-40B4-BE49-F238E27FC236}">
                <a16:creationId xmlns:a16="http://schemas.microsoft.com/office/drawing/2014/main" id="{2708CB41-81E0-130A-F6AF-7CCEAB8B43AF}"/>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The Great British Bake Off</a:t>
            </a:r>
          </a:p>
        </p:txBody>
      </p:sp>
      <p:sp>
        <p:nvSpPr>
          <p:cNvPr id="5" name="TextBox 4">
            <a:extLst>
              <a:ext uri="{FF2B5EF4-FFF2-40B4-BE49-F238E27FC236}">
                <a16:creationId xmlns:a16="http://schemas.microsoft.com/office/drawing/2014/main" id="{4A109D97-656B-35DF-A2BB-C1ED5D1D1D11}"/>
              </a:ext>
            </a:extLst>
          </p:cNvPr>
          <p:cNvSpPr txBox="1"/>
          <p:nvPr/>
        </p:nvSpPr>
        <p:spPr>
          <a:xfrm>
            <a:off x="357690" y="1055669"/>
            <a:ext cx="366185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BBC &amp; Channel 4, 2010-</a:t>
            </a:r>
          </a:p>
        </p:txBody>
      </p:sp>
      <p:sp>
        <p:nvSpPr>
          <p:cNvPr id="12" name="Text Placeholder 5">
            <a:extLst>
              <a:ext uri="{FF2B5EF4-FFF2-40B4-BE49-F238E27FC236}">
                <a16:creationId xmlns:a16="http://schemas.microsoft.com/office/drawing/2014/main" id="{CF3F84B5-8837-CB52-0886-CAABEFEFE959}"/>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white"/>
                </a:solidFill>
                <a:latin typeface="Arial"/>
              </a:rPr>
              <a:t>‘The Great British Bake Off’, Channel 4</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18CF65F2-E9BA-369A-7D74-C3C7C844C5D5}"/>
              </a:ext>
            </a:extLst>
          </p:cNvPr>
          <p:cNvSpPr txBox="1"/>
          <p:nvPr/>
        </p:nvSpPr>
        <p:spPr>
          <a:xfrm>
            <a:off x="357691" y="4869209"/>
            <a:ext cx="670985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Bake Off has been a stalwart of British TV since 2010 but did you know that it’s responsible for 79% of British adults picking up the whisk and grease proof paper. Alongside a 230% increase in home baking businesses.</a:t>
            </a:r>
          </a:p>
        </p:txBody>
      </p:sp>
    </p:spTree>
    <p:extLst>
      <p:ext uri="{BB962C8B-B14F-4D97-AF65-F5344CB8AC3E}">
        <p14:creationId xmlns:p14="http://schemas.microsoft.com/office/powerpoint/2010/main" val="3569383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people sitting at a pool&#10;&#10;Description automatically generated">
            <a:extLst>
              <a:ext uri="{FF2B5EF4-FFF2-40B4-BE49-F238E27FC236}">
                <a16:creationId xmlns:a16="http://schemas.microsoft.com/office/drawing/2014/main" id="{89C46045-C13B-E681-885C-3B5510A155E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5" name="Rectangle 4">
            <a:extLst>
              <a:ext uri="{FF2B5EF4-FFF2-40B4-BE49-F238E27FC236}">
                <a16:creationId xmlns:a16="http://schemas.microsoft.com/office/drawing/2014/main" id="{EA166F00-2B68-44BF-33F0-3C17EBB2A395}"/>
              </a:ext>
            </a:extLst>
          </p:cNvPr>
          <p:cNvSpPr/>
          <p:nvPr/>
        </p:nvSpPr>
        <p:spPr>
          <a:xfrm flipH="1">
            <a:off x="-6" y="0"/>
            <a:ext cx="11617897" cy="4427621"/>
          </a:xfrm>
          <a:prstGeom prst="rect">
            <a:avLst/>
          </a:prstGeom>
          <a:gradFill flip="none" rotWithShape="1">
            <a:gsLst>
              <a:gs pos="42000">
                <a:schemeClr val="bg1">
                  <a:lumMod val="0"/>
                  <a:alpha val="0"/>
                </a:schemeClr>
              </a:gs>
              <a:gs pos="4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33E8FCD-0326-B4D0-00F1-528CDE4F7EB1}"/>
              </a:ext>
            </a:extLst>
          </p:cNvPr>
          <p:cNvSpPr>
            <a:spLocks noGrp="1"/>
          </p:cNvSpPr>
          <p:nvPr>
            <p:ph type="ctrTitle"/>
          </p:nvPr>
        </p:nvSpPr>
        <p:spPr/>
        <p:txBody>
          <a:bodyPr/>
          <a:lstStyle/>
          <a:p>
            <a:r>
              <a:rPr lang="en-GB" dirty="0"/>
              <a:t>Tourism</a:t>
            </a:r>
          </a:p>
        </p:txBody>
      </p:sp>
      <p:sp>
        <p:nvSpPr>
          <p:cNvPr id="4" name="Text Placeholder 3">
            <a:extLst>
              <a:ext uri="{FF2B5EF4-FFF2-40B4-BE49-F238E27FC236}">
                <a16:creationId xmlns:a16="http://schemas.microsoft.com/office/drawing/2014/main" id="{6E9289C7-E307-907E-F44B-EA25907D6E9E}"/>
              </a:ext>
            </a:extLst>
          </p:cNvPr>
          <p:cNvSpPr>
            <a:spLocks noGrp="1"/>
          </p:cNvSpPr>
          <p:nvPr>
            <p:ph type="body" sz="quarter" idx="14"/>
          </p:nvPr>
        </p:nvSpPr>
        <p:spPr/>
        <p:txBody>
          <a:bodyPr/>
          <a:lstStyle/>
          <a:p>
            <a:endParaRPr lang="en-GB"/>
          </a:p>
        </p:txBody>
      </p:sp>
      <p:pic>
        <p:nvPicPr>
          <p:cNvPr id="6" name="Picture 5">
            <a:extLst>
              <a:ext uri="{FF2B5EF4-FFF2-40B4-BE49-F238E27FC236}">
                <a16:creationId xmlns:a16="http://schemas.microsoft.com/office/drawing/2014/main" id="{7E750EAF-AEAC-FDB1-39FE-4728D798CE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7" name="Text Placeholder 5">
            <a:extLst>
              <a:ext uri="{FF2B5EF4-FFF2-40B4-BE49-F238E27FC236}">
                <a16:creationId xmlns:a16="http://schemas.microsoft.com/office/drawing/2014/main" id="{DDC8DA34-F2CC-9904-C74D-6DCAB4A0ABF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Arial"/>
              </a:rPr>
              <a:t>Expedia</a:t>
            </a:r>
            <a:r>
              <a:rPr kumimoji="0" lang="en-GB" sz="1000" b="0" i="0" u="none" strike="noStrike" kern="1200" cap="none" spc="0" normalizeH="0" baseline="0" noProof="0" dirty="0">
                <a:ln>
                  <a:noFill/>
                </a:ln>
                <a:solidFill>
                  <a:prstClr val="white"/>
                </a:solidFill>
                <a:effectLst/>
                <a:uLnTx/>
                <a:uFillTx/>
                <a:latin typeface="Arial"/>
                <a:ea typeface="+mn-ea"/>
                <a:cs typeface="+mn-cs"/>
              </a:rPr>
              <a:t>, “Chaos”</a:t>
            </a:r>
          </a:p>
        </p:txBody>
      </p:sp>
    </p:spTree>
    <p:extLst>
      <p:ext uri="{BB962C8B-B14F-4D97-AF65-F5344CB8AC3E}">
        <p14:creationId xmlns:p14="http://schemas.microsoft.com/office/powerpoint/2010/main" val="2166672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 from the air&#10;&#10;Description automatically generated">
            <a:extLst>
              <a:ext uri="{FF2B5EF4-FFF2-40B4-BE49-F238E27FC236}">
                <a16:creationId xmlns:a16="http://schemas.microsoft.com/office/drawing/2014/main" id="{CF8978A9-57E6-F52E-F138-356066EB6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82676CE-7B3C-1FED-0C0C-E764182AE562}"/>
              </a:ext>
            </a:extLst>
          </p:cNvPr>
          <p:cNvSpPr/>
          <p:nvPr/>
        </p:nvSpPr>
        <p:spPr>
          <a:xfrm flipH="1">
            <a:off x="-6" y="0"/>
            <a:ext cx="11617897" cy="4427621"/>
          </a:xfrm>
          <a:prstGeom prst="rect">
            <a:avLst/>
          </a:prstGeom>
          <a:gradFill flip="none" rotWithShape="1">
            <a:gsLst>
              <a:gs pos="42000">
                <a:schemeClr val="bg1">
                  <a:lumMod val="0"/>
                  <a:alpha val="0"/>
                </a:schemeClr>
              </a:gs>
              <a:gs pos="4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6DD7FF40-0671-3921-7E10-F35159480FF6}"/>
              </a:ext>
            </a:extLst>
          </p:cNvPr>
          <p:cNvSpPr>
            <a:spLocks noGrp="1"/>
          </p:cNvSpPr>
          <p:nvPr>
            <p:ph type="ctrTitle"/>
          </p:nvPr>
        </p:nvSpPr>
        <p:spPr/>
        <p:txBody>
          <a:bodyPr/>
          <a:lstStyle/>
          <a:p>
            <a:r>
              <a:rPr lang="en-GB" dirty="0"/>
              <a:t>Direct Power</a:t>
            </a:r>
          </a:p>
        </p:txBody>
      </p:sp>
      <p:sp>
        <p:nvSpPr>
          <p:cNvPr id="4" name="Text Placeholder 3">
            <a:extLst>
              <a:ext uri="{FF2B5EF4-FFF2-40B4-BE49-F238E27FC236}">
                <a16:creationId xmlns:a16="http://schemas.microsoft.com/office/drawing/2014/main" id="{10690EFF-8B2A-41BD-1313-69556CA4F81E}"/>
              </a:ext>
            </a:extLst>
          </p:cNvPr>
          <p:cNvSpPr>
            <a:spLocks noGrp="1"/>
          </p:cNvSpPr>
          <p:nvPr>
            <p:ph type="body" sz="quarter" idx="14"/>
          </p:nvPr>
        </p:nvSpPr>
        <p:spPr/>
        <p:txBody>
          <a:bodyPr/>
          <a:lstStyle/>
          <a:p>
            <a:endParaRPr lang="en-GB"/>
          </a:p>
        </p:txBody>
      </p:sp>
      <p:pic>
        <p:nvPicPr>
          <p:cNvPr id="9" name="Picture 8">
            <a:extLst>
              <a:ext uri="{FF2B5EF4-FFF2-40B4-BE49-F238E27FC236}">
                <a16:creationId xmlns:a16="http://schemas.microsoft.com/office/drawing/2014/main" id="{7E06AA17-6BA0-E35E-C675-E5D96D4772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10" name="Text Placeholder 5">
            <a:extLst>
              <a:ext uri="{FF2B5EF4-FFF2-40B4-BE49-F238E27FC236}">
                <a16:creationId xmlns:a16="http://schemas.microsoft.com/office/drawing/2014/main" id="{B6231390-C033-2333-6591-0F58DC1B9E05}"/>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Arial"/>
              </a:rPr>
              <a:t>NatWest</a:t>
            </a:r>
            <a:r>
              <a:rPr kumimoji="0" lang="en-GB" sz="1000" b="0" i="0" u="none" strike="noStrike" kern="1200" cap="none" spc="0" normalizeH="0" baseline="0" noProof="0" dirty="0">
                <a:ln>
                  <a:noFill/>
                </a:ln>
                <a:solidFill>
                  <a:prstClr val="white"/>
                </a:solidFill>
                <a:effectLst/>
                <a:uLnTx/>
                <a:uFillTx/>
                <a:latin typeface="Arial"/>
                <a:ea typeface="+mn-ea"/>
                <a:cs typeface="+mn-cs"/>
              </a:rPr>
              <a:t>, “Let's Get Going”</a:t>
            </a:r>
          </a:p>
        </p:txBody>
      </p:sp>
    </p:spTree>
    <p:extLst>
      <p:ext uri="{BB962C8B-B14F-4D97-AF65-F5344CB8AC3E}">
        <p14:creationId xmlns:p14="http://schemas.microsoft.com/office/powerpoint/2010/main" val="1763644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ideo">
            <a:extLst>
              <a:ext uri="{FF2B5EF4-FFF2-40B4-BE49-F238E27FC236}">
                <a16:creationId xmlns:a16="http://schemas.microsoft.com/office/drawing/2014/main" id="{90AF96DB-3C9C-AC24-2FC3-CD107CADEEA6}"/>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111" r="311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3682937-7028-159F-3429-066C5F50DBB7}"/>
              </a:ext>
            </a:extLst>
          </p:cNvPr>
          <p:cNvSpPr/>
          <p:nvPr/>
        </p:nvSpPr>
        <p:spPr>
          <a:xfrm>
            <a:off x="0" y="2896156"/>
            <a:ext cx="12192000" cy="3961843"/>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6050DC62-CA03-5020-082C-07C939916755}"/>
              </a:ext>
            </a:extLst>
          </p:cNvPr>
          <p:cNvSpPr/>
          <p:nvPr/>
        </p:nvSpPr>
        <p:spPr>
          <a:xfrm>
            <a:off x="0" y="0"/>
            <a:ext cx="12192000" cy="1840487"/>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2" name="Picture 1">
            <a:extLst>
              <a:ext uri="{FF2B5EF4-FFF2-40B4-BE49-F238E27FC236}">
                <a16:creationId xmlns:a16="http://schemas.microsoft.com/office/drawing/2014/main" id="{D9202337-69AC-1966-09E4-202C5ABE67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3" name="TextBox 2">
            <a:extLst>
              <a:ext uri="{FF2B5EF4-FFF2-40B4-BE49-F238E27FC236}">
                <a16:creationId xmlns:a16="http://schemas.microsoft.com/office/drawing/2014/main" id="{9D32AF39-6540-0AE7-B15B-7C8811F1E170}"/>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Bridgerton</a:t>
            </a:r>
          </a:p>
        </p:txBody>
      </p:sp>
      <p:sp>
        <p:nvSpPr>
          <p:cNvPr id="4" name="TextBox 3">
            <a:extLst>
              <a:ext uri="{FF2B5EF4-FFF2-40B4-BE49-F238E27FC236}">
                <a16:creationId xmlns:a16="http://schemas.microsoft.com/office/drawing/2014/main" id="{A33E3FE3-629C-D5EE-2A93-34974FF663F9}"/>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Netflix, 2020-</a:t>
            </a:r>
          </a:p>
        </p:txBody>
      </p:sp>
      <p:sp>
        <p:nvSpPr>
          <p:cNvPr id="6" name="Text Placeholder 5">
            <a:extLst>
              <a:ext uri="{FF2B5EF4-FFF2-40B4-BE49-F238E27FC236}">
                <a16:creationId xmlns:a16="http://schemas.microsoft.com/office/drawing/2014/main" id="{B80D4F71-6843-A404-104D-C40AA517752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‘Bridgerton’, Netflix</a:t>
            </a:r>
          </a:p>
        </p:txBody>
      </p:sp>
      <p:sp>
        <p:nvSpPr>
          <p:cNvPr id="9" name="TextBox 8">
            <a:extLst>
              <a:ext uri="{FF2B5EF4-FFF2-40B4-BE49-F238E27FC236}">
                <a16:creationId xmlns:a16="http://schemas.microsoft.com/office/drawing/2014/main" id="{EEC5C5CF-ACB5-A1C4-109D-00870B5A9CC1}"/>
              </a:ext>
            </a:extLst>
          </p:cNvPr>
          <p:cNvSpPr txBox="1"/>
          <p:nvPr/>
        </p:nvSpPr>
        <p:spPr>
          <a:xfrm>
            <a:off x="357691" y="4869209"/>
            <a:ext cx="84434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Whether travelling to Croatia to see Game of Thrones imposing King’s Landing or a little closer to home. Over half of international travel is inspired by what we see on our TV screens. For example, since the launch of Bridgerton, Castle Howard in North Yorkshire has seen a 3,400% increase in 18–24-year-old visitors.</a:t>
            </a:r>
          </a:p>
        </p:txBody>
      </p:sp>
    </p:spTree>
    <p:extLst>
      <p:ext uri="{BB962C8B-B14F-4D97-AF65-F5344CB8AC3E}">
        <p14:creationId xmlns:p14="http://schemas.microsoft.com/office/powerpoint/2010/main" val="2071862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posing for a photo&#10;&#10;Description automatically generated">
            <a:extLst>
              <a:ext uri="{FF2B5EF4-FFF2-40B4-BE49-F238E27FC236}">
                <a16:creationId xmlns:a16="http://schemas.microsoft.com/office/drawing/2014/main" id="{44C65BFB-D85C-1A50-9C92-8B88D7CEC21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9" name="Rectangle 8">
            <a:extLst>
              <a:ext uri="{FF2B5EF4-FFF2-40B4-BE49-F238E27FC236}">
                <a16:creationId xmlns:a16="http://schemas.microsoft.com/office/drawing/2014/main" id="{8C2384F4-EB02-8C67-263A-C9ABD6F2F89C}"/>
              </a:ext>
            </a:extLst>
          </p:cNvPr>
          <p:cNvSpPr/>
          <p:nvPr/>
        </p:nvSpPr>
        <p:spPr>
          <a:xfrm>
            <a:off x="0" y="2896156"/>
            <a:ext cx="12192000" cy="3961843"/>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97A73E9E-AA4D-944D-5F9B-4B6BA99877E9}"/>
              </a:ext>
            </a:extLst>
          </p:cNvPr>
          <p:cNvSpPr/>
          <p:nvPr/>
        </p:nvSpPr>
        <p:spPr>
          <a:xfrm>
            <a:off x="0" y="0"/>
            <a:ext cx="12192000" cy="1840487"/>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2A110471-4BEE-EE0D-1100-10BB5FE9CC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 name="TextBox 1">
            <a:extLst>
              <a:ext uri="{FF2B5EF4-FFF2-40B4-BE49-F238E27FC236}">
                <a16:creationId xmlns:a16="http://schemas.microsoft.com/office/drawing/2014/main" id="{4EB0C719-A55C-7067-972E-89525A93947B}"/>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Downton Abbey	</a:t>
            </a:r>
          </a:p>
        </p:txBody>
      </p:sp>
      <p:sp>
        <p:nvSpPr>
          <p:cNvPr id="4" name="TextBox 3">
            <a:extLst>
              <a:ext uri="{FF2B5EF4-FFF2-40B4-BE49-F238E27FC236}">
                <a16:creationId xmlns:a16="http://schemas.microsoft.com/office/drawing/2014/main" id="{A361D07E-4CBB-D6EA-887F-978560AA7E41}"/>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ITV, 2010-2015 </a:t>
            </a:r>
          </a:p>
        </p:txBody>
      </p:sp>
      <p:sp>
        <p:nvSpPr>
          <p:cNvPr id="6" name="Text Placeholder 5">
            <a:extLst>
              <a:ext uri="{FF2B5EF4-FFF2-40B4-BE49-F238E27FC236}">
                <a16:creationId xmlns:a16="http://schemas.microsoft.com/office/drawing/2014/main" id="{EFB8F177-0DEA-3CFC-1638-41A3AF975C84}"/>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‘Downton Abbey’, ITV</a:t>
            </a:r>
          </a:p>
        </p:txBody>
      </p:sp>
      <p:sp>
        <p:nvSpPr>
          <p:cNvPr id="13" name="TextBox 12">
            <a:extLst>
              <a:ext uri="{FF2B5EF4-FFF2-40B4-BE49-F238E27FC236}">
                <a16:creationId xmlns:a16="http://schemas.microsoft.com/office/drawing/2014/main" id="{CDB54731-FAEF-6519-42F6-437114C38F92}"/>
              </a:ext>
            </a:extLst>
          </p:cNvPr>
          <p:cNvSpPr txBox="1"/>
          <p:nvPr/>
        </p:nvSpPr>
        <p:spPr>
          <a:xfrm>
            <a:off x="357691" y="4869209"/>
            <a:ext cx="76052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A Sunday night staple for 5 years, Downton Abbey was directly responsible for saving one of the nation's many stately homes from falling into disrepair. Off the back of the show, visitor numbers to Highclere Castle doubled to 1,200 a day and remain around that level to this day.</a:t>
            </a:r>
          </a:p>
        </p:txBody>
      </p:sp>
    </p:spTree>
    <p:extLst>
      <p:ext uri="{BB962C8B-B14F-4D97-AF65-F5344CB8AC3E}">
        <p14:creationId xmlns:p14="http://schemas.microsoft.com/office/powerpoint/2010/main" val="2619527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looking at another person&#10;&#10;Description automatically generated">
            <a:extLst>
              <a:ext uri="{FF2B5EF4-FFF2-40B4-BE49-F238E27FC236}">
                <a16:creationId xmlns:a16="http://schemas.microsoft.com/office/drawing/2014/main" id="{079A8052-8BBC-0D62-3FDC-73D3D9725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458E2BF-D987-4BD2-CC67-2087478723B8}"/>
              </a:ext>
            </a:extLst>
          </p:cNvPr>
          <p:cNvSpPr/>
          <p:nvPr/>
        </p:nvSpPr>
        <p:spPr>
          <a:xfrm flipH="1">
            <a:off x="-6" y="0"/>
            <a:ext cx="11617897" cy="4427621"/>
          </a:xfrm>
          <a:prstGeom prst="rect">
            <a:avLst/>
          </a:prstGeom>
          <a:gradFill flip="none" rotWithShape="1">
            <a:gsLst>
              <a:gs pos="42000">
                <a:schemeClr val="bg1">
                  <a:lumMod val="0"/>
                  <a:alpha val="0"/>
                </a:schemeClr>
              </a:gs>
              <a:gs pos="4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966B1F57-F6B2-28E9-2B9F-2A106E8BC2E7}"/>
              </a:ext>
            </a:extLst>
          </p:cNvPr>
          <p:cNvSpPr>
            <a:spLocks noGrp="1"/>
          </p:cNvSpPr>
          <p:nvPr>
            <p:ph type="ctrTitle"/>
          </p:nvPr>
        </p:nvSpPr>
        <p:spPr/>
        <p:txBody>
          <a:bodyPr/>
          <a:lstStyle/>
          <a:p>
            <a:r>
              <a:rPr lang="en-GB" dirty="0"/>
              <a:t>Gentle Impact</a:t>
            </a:r>
          </a:p>
        </p:txBody>
      </p:sp>
      <p:sp>
        <p:nvSpPr>
          <p:cNvPr id="4" name="Text Placeholder 3">
            <a:extLst>
              <a:ext uri="{FF2B5EF4-FFF2-40B4-BE49-F238E27FC236}">
                <a16:creationId xmlns:a16="http://schemas.microsoft.com/office/drawing/2014/main" id="{910DE157-1899-2C6F-6286-ED7906B2BE8C}"/>
              </a:ext>
            </a:extLst>
          </p:cNvPr>
          <p:cNvSpPr>
            <a:spLocks noGrp="1"/>
          </p:cNvSpPr>
          <p:nvPr>
            <p:ph type="body" sz="quarter" idx="14"/>
          </p:nvPr>
        </p:nvSpPr>
        <p:spPr/>
        <p:txBody>
          <a:bodyPr/>
          <a:lstStyle/>
          <a:p>
            <a:endParaRPr lang="en-GB"/>
          </a:p>
        </p:txBody>
      </p:sp>
      <p:pic>
        <p:nvPicPr>
          <p:cNvPr id="6" name="Picture 5">
            <a:extLst>
              <a:ext uri="{FF2B5EF4-FFF2-40B4-BE49-F238E27FC236}">
                <a16:creationId xmlns:a16="http://schemas.microsoft.com/office/drawing/2014/main" id="{EFAD286F-E3EC-FE52-9D9B-18D4207BB3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7" name="Text Placeholder 5">
            <a:extLst>
              <a:ext uri="{FF2B5EF4-FFF2-40B4-BE49-F238E27FC236}">
                <a16:creationId xmlns:a16="http://schemas.microsoft.com/office/drawing/2014/main" id="{EE42D741-BC72-CE2B-A387-5C1C71C797F5}"/>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Arial"/>
              </a:rPr>
              <a:t>Snickers</a:t>
            </a:r>
            <a:r>
              <a:rPr kumimoji="0" lang="en-GB" sz="1000" b="0" i="0" u="none" strike="noStrike" kern="1200" cap="none" spc="0" normalizeH="0" baseline="0" noProof="0" dirty="0">
                <a:ln>
                  <a:noFill/>
                </a:ln>
                <a:solidFill>
                  <a:prstClr val="white"/>
                </a:solidFill>
                <a:effectLst/>
                <a:uLnTx/>
                <a:uFillTx/>
                <a:latin typeface="Arial"/>
                <a:ea typeface="+mn-ea"/>
                <a:cs typeface="+mn-cs"/>
              </a:rPr>
              <a:t>, “Own Goal”</a:t>
            </a:r>
          </a:p>
        </p:txBody>
      </p:sp>
    </p:spTree>
    <p:extLst>
      <p:ext uri="{BB962C8B-B14F-4D97-AF65-F5344CB8AC3E}">
        <p14:creationId xmlns:p14="http://schemas.microsoft.com/office/powerpoint/2010/main" val="436344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men smiling&#10;&#10;Description automatically generated">
            <a:extLst>
              <a:ext uri="{FF2B5EF4-FFF2-40B4-BE49-F238E27FC236}">
                <a16:creationId xmlns:a16="http://schemas.microsoft.com/office/drawing/2014/main" id="{1D0B39CE-9CBA-A872-A140-DFD945D46CD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9" name="Rectangle 8">
            <a:extLst>
              <a:ext uri="{FF2B5EF4-FFF2-40B4-BE49-F238E27FC236}">
                <a16:creationId xmlns:a16="http://schemas.microsoft.com/office/drawing/2014/main" id="{45F18244-6F45-08A9-5429-30842C3786E2}"/>
              </a:ext>
            </a:extLst>
          </p:cNvPr>
          <p:cNvSpPr/>
          <p:nvPr/>
        </p:nvSpPr>
        <p:spPr>
          <a:xfrm>
            <a:off x="0" y="2896156"/>
            <a:ext cx="12192000" cy="3961843"/>
          </a:xfrm>
          <a:prstGeom prst="rect">
            <a:avLst/>
          </a:prstGeom>
          <a:gradFill flip="none" rotWithShape="1">
            <a:gsLst>
              <a:gs pos="24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C1BF9C2A-64C0-3FFA-81DE-608525BE08F0}"/>
              </a:ext>
            </a:extLst>
          </p:cNvPr>
          <p:cNvSpPr/>
          <p:nvPr/>
        </p:nvSpPr>
        <p:spPr>
          <a:xfrm>
            <a:off x="0" y="0"/>
            <a:ext cx="12192000" cy="1840487"/>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509BEEEF-BB97-8C1B-0692-F58EFA0995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 name="TextBox 1">
            <a:extLst>
              <a:ext uri="{FF2B5EF4-FFF2-40B4-BE49-F238E27FC236}">
                <a16:creationId xmlns:a16="http://schemas.microsoft.com/office/drawing/2014/main" id="{800A4EF0-DF2D-236E-EBBD-D6B812765AF9}"/>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Queer as Folk</a:t>
            </a:r>
          </a:p>
        </p:txBody>
      </p:sp>
      <p:sp>
        <p:nvSpPr>
          <p:cNvPr id="3" name="TextBox 2">
            <a:extLst>
              <a:ext uri="{FF2B5EF4-FFF2-40B4-BE49-F238E27FC236}">
                <a16:creationId xmlns:a16="http://schemas.microsoft.com/office/drawing/2014/main" id="{816ECD24-0B1F-A0EB-E380-1AE5787931C1}"/>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Channel 4, 1999-2000</a:t>
            </a:r>
          </a:p>
        </p:txBody>
      </p:sp>
      <p:sp>
        <p:nvSpPr>
          <p:cNvPr id="6" name="Text Placeholder 5">
            <a:extLst>
              <a:ext uri="{FF2B5EF4-FFF2-40B4-BE49-F238E27FC236}">
                <a16:creationId xmlns:a16="http://schemas.microsoft.com/office/drawing/2014/main" id="{4CA16291-CA2A-CA7D-504A-B04309645C82}"/>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‘Queer as Folk’. Channel 4</a:t>
            </a:r>
          </a:p>
        </p:txBody>
      </p:sp>
      <p:sp>
        <p:nvSpPr>
          <p:cNvPr id="11" name="TextBox 10">
            <a:extLst>
              <a:ext uri="{FF2B5EF4-FFF2-40B4-BE49-F238E27FC236}">
                <a16:creationId xmlns:a16="http://schemas.microsoft.com/office/drawing/2014/main" id="{99DA2398-08F8-F1DB-3560-8D35232FD79F}"/>
              </a:ext>
            </a:extLst>
          </p:cNvPr>
          <p:cNvSpPr txBox="1"/>
          <p:nvPr/>
        </p:nvSpPr>
        <p:spPr>
          <a:xfrm>
            <a:off x="357691" y="4869209"/>
            <a:ext cx="6652709" cy="923330"/>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For many Queer as Folk was the first time that they had seen gay characters as well developed and realistic. It also helped to improve attitudes toward the gay community.</a:t>
            </a:r>
          </a:p>
        </p:txBody>
      </p:sp>
    </p:spTree>
    <p:extLst>
      <p:ext uri="{BB962C8B-B14F-4D97-AF65-F5344CB8AC3E}">
        <p14:creationId xmlns:p14="http://schemas.microsoft.com/office/powerpoint/2010/main" val="80009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rowd of people in a stadium&#10;&#10;Description automatically generated">
            <a:extLst>
              <a:ext uri="{FF2B5EF4-FFF2-40B4-BE49-F238E27FC236}">
                <a16:creationId xmlns:a16="http://schemas.microsoft.com/office/drawing/2014/main" id="{F35E369D-3A43-CF14-8513-75A238FE818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2" name="Rectangle 1">
            <a:extLst>
              <a:ext uri="{FF2B5EF4-FFF2-40B4-BE49-F238E27FC236}">
                <a16:creationId xmlns:a16="http://schemas.microsoft.com/office/drawing/2014/main" id="{2B3510C3-6829-5C72-AE0F-20579E068EA0}"/>
              </a:ext>
            </a:extLst>
          </p:cNvPr>
          <p:cNvSpPr/>
          <p:nvPr/>
        </p:nvSpPr>
        <p:spPr>
          <a:xfrm>
            <a:off x="0" y="2896156"/>
            <a:ext cx="12192000" cy="3961843"/>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771CE294-87DB-6FB5-2669-314E29A2F9EF}"/>
              </a:ext>
            </a:extLst>
          </p:cNvPr>
          <p:cNvSpPr/>
          <p:nvPr/>
        </p:nvSpPr>
        <p:spPr>
          <a:xfrm>
            <a:off x="0" y="0"/>
            <a:ext cx="12192000" cy="2107695"/>
          </a:xfrm>
          <a:prstGeom prst="rect">
            <a:avLst/>
          </a:prstGeom>
          <a:gradFill flip="none" rotWithShape="1">
            <a:gsLst>
              <a:gs pos="0">
                <a:srgbClr val="9FAFC8">
                  <a:alpha val="0"/>
                  <a:lumMod val="0"/>
                </a:srgbClr>
              </a:gs>
              <a:gs pos="49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5">
            <a:extLst>
              <a:ext uri="{FF2B5EF4-FFF2-40B4-BE49-F238E27FC236}">
                <a16:creationId xmlns:a16="http://schemas.microsoft.com/office/drawing/2014/main" id="{256F8080-92CF-DD37-FCCA-ED7DA4B105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3" name="TextBox 2">
            <a:extLst>
              <a:ext uri="{FF2B5EF4-FFF2-40B4-BE49-F238E27FC236}">
                <a16:creationId xmlns:a16="http://schemas.microsoft.com/office/drawing/2014/main" id="{A2CAA059-967D-A307-BD3B-AA2D011EFDA9}"/>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Hillsborough</a:t>
            </a:r>
          </a:p>
        </p:txBody>
      </p:sp>
      <p:sp>
        <p:nvSpPr>
          <p:cNvPr id="4" name="TextBox 3">
            <a:extLst>
              <a:ext uri="{FF2B5EF4-FFF2-40B4-BE49-F238E27FC236}">
                <a16:creationId xmlns:a16="http://schemas.microsoft.com/office/drawing/2014/main" id="{59316123-FF2A-E1FB-A931-1322BB3FBE76}"/>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ITV, 1996</a:t>
            </a:r>
          </a:p>
        </p:txBody>
      </p:sp>
      <p:sp>
        <p:nvSpPr>
          <p:cNvPr id="11" name="Text Placeholder 5">
            <a:extLst>
              <a:ext uri="{FF2B5EF4-FFF2-40B4-BE49-F238E27FC236}">
                <a16:creationId xmlns:a16="http://schemas.microsoft.com/office/drawing/2014/main" id="{8E5650D9-23B9-A42A-1D3D-44833F5868DC}"/>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‘Hillsborough’, ITV</a:t>
            </a:r>
          </a:p>
        </p:txBody>
      </p:sp>
      <p:sp>
        <p:nvSpPr>
          <p:cNvPr id="10" name="TextBox 9">
            <a:extLst>
              <a:ext uri="{FF2B5EF4-FFF2-40B4-BE49-F238E27FC236}">
                <a16:creationId xmlns:a16="http://schemas.microsoft.com/office/drawing/2014/main" id="{A55E23EF-F9D3-F9BF-E4F9-15733B11192D}"/>
              </a:ext>
            </a:extLst>
          </p:cNvPr>
          <p:cNvSpPr txBox="1"/>
          <p:nvPr/>
        </p:nvSpPr>
        <p:spPr>
          <a:xfrm>
            <a:off x="357691" y="4869209"/>
            <a:ext cx="81894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First broadcast in 1996, Jimmy McGovern’s hard-hitting docu-drama, Hillsborough, was the catalyst for public understanding that Hillsborough was caused not by the fans and built the understanding that was needed to help the families of the 97 Fans who didn’t come home get justice, nearly 30 years later.</a:t>
            </a:r>
          </a:p>
        </p:txBody>
      </p:sp>
    </p:spTree>
    <p:extLst>
      <p:ext uri="{BB962C8B-B14F-4D97-AF65-F5344CB8AC3E}">
        <p14:creationId xmlns:p14="http://schemas.microsoft.com/office/powerpoint/2010/main" val="1035340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r Bates Vs The Post Office's James Strong On ITV Drama">
            <a:extLst>
              <a:ext uri="{FF2B5EF4-FFF2-40B4-BE49-F238E27FC236}">
                <a16:creationId xmlns:a16="http://schemas.microsoft.com/office/drawing/2014/main" id="{3EB2170C-1AE4-12EA-6861-6AD54AD0AC91}"/>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7813" b="7813"/>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r Bates vs the Post Office becomes ITV's best watched drama for three years">
            <a:extLst>
              <a:ext uri="{FF2B5EF4-FFF2-40B4-BE49-F238E27FC236}">
                <a16:creationId xmlns:a16="http://schemas.microsoft.com/office/drawing/2014/main" id="{D83E93C5-E58D-BE35-22A3-3A6373D27A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 t="5014"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14109A7-B2AB-03E9-B0EE-6F6CF77A0373}"/>
              </a:ext>
            </a:extLst>
          </p:cNvPr>
          <p:cNvSpPr/>
          <p:nvPr/>
        </p:nvSpPr>
        <p:spPr>
          <a:xfrm>
            <a:off x="0" y="0"/>
            <a:ext cx="12192000" cy="2171700"/>
          </a:xfrm>
          <a:prstGeom prst="rect">
            <a:avLst/>
          </a:prstGeom>
          <a:gradFill flip="none" rotWithShape="1">
            <a:gsLst>
              <a:gs pos="0">
                <a:srgbClr val="9FAFC8">
                  <a:alpha val="0"/>
                  <a:lumMod val="0"/>
                </a:srgbClr>
              </a:gs>
              <a:gs pos="57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38024B5D-C62D-8FF6-F3F6-E81BCB958415}"/>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FB8F1871-B5AF-2BC5-090D-E17E147F00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4" name="TextBox 3">
            <a:extLst>
              <a:ext uri="{FF2B5EF4-FFF2-40B4-BE49-F238E27FC236}">
                <a16:creationId xmlns:a16="http://schemas.microsoft.com/office/drawing/2014/main" id="{B7CB5FD5-CACC-0E6F-AFB4-4FF472707183}"/>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Mr Bates Vs the Post Office	</a:t>
            </a:r>
          </a:p>
        </p:txBody>
      </p:sp>
      <p:sp>
        <p:nvSpPr>
          <p:cNvPr id="6" name="TextBox 5">
            <a:extLst>
              <a:ext uri="{FF2B5EF4-FFF2-40B4-BE49-F238E27FC236}">
                <a16:creationId xmlns:a16="http://schemas.microsoft.com/office/drawing/2014/main" id="{AA167125-1F00-712E-B693-4050F5FAB6DD}"/>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ITV, 2024</a:t>
            </a:r>
          </a:p>
        </p:txBody>
      </p:sp>
      <p:sp>
        <p:nvSpPr>
          <p:cNvPr id="14" name="Text Placeholder 5">
            <a:extLst>
              <a:ext uri="{FF2B5EF4-FFF2-40B4-BE49-F238E27FC236}">
                <a16:creationId xmlns:a16="http://schemas.microsoft.com/office/drawing/2014/main" id="{0473E995-4E9A-CB76-A32A-064141E48E04}"/>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‘Mr Bates Vs The Post Office’, ITV</a:t>
            </a:r>
          </a:p>
        </p:txBody>
      </p:sp>
      <p:sp>
        <p:nvSpPr>
          <p:cNvPr id="3" name="TextBox 2">
            <a:extLst>
              <a:ext uri="{FF2B5EF4-FFF2-40B4-BE49-F238E27FC236}">
                <a16:creationId xmlns:a16="http://schemas.microsoft.com/office/drawing/2014/main" id="{EA9273DB-4DFD-8B0F-AA2B-6D9D30321447}"/>
              </a:ext>
            </a:extLst>
          </p:cNvPr>
          <p:cNvSpPr txBox="1"/>
          <p:nvPr/>
        </p:nvSpPr>
        <p:spPr>
          <a:xfrm>
            <a:off x="357691" y="4869209"/>
            <a:ext cx="67035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Through humanising the story of the scandal, Mr Bates Vs the Post Office has started a police investigation into wrongdoing and on behalf of the Post Office and cleared the path to have hundreds of convictions overturned.</a:t>
            </a:r>
          </a:p>
        </p:txBody>
      </p:sp>
    </p:spTree>
    <p:extLst>
      <p:ext uri="{BB962C8B-B14F-4D97-AF65-F5344CB8AC3E}">
        <p14:creationId xmlns:p14="http://schemas.microsoft.com/office/powerpoint/2010/main" val="3964979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group of people smiling&#10;&#10;Description automatically generated">
            <a:extLst>
              <a:ext uri="{FF2B5EF4-FFF2-40B4-BE49-F238E27FC236}">
                <a16:creationId xmlns:a16="http://schemas.microsoft.com/office/drawing/2014/main" id="{90776BA2-7149-9306-5741-EE19058A392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7" name="Rectangle 6">
            <a:extLst>
              <a:ext uri="{FF2B5EF4-FFF2-40B4-BE49-F238E27FC236}">
                <a16:creationId xmlns:a16="http://schemas.microsoft.com/office/drawing/2014/main" id="{12ACB28E-2B12-49F9-AAFA-3F53C181B379}"/>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Rectangle 1">
            <a:extLst>
              <a:ext uri="{FF2B5EF4-FFF2-40B4-BE49-F238E27FC236}">
                <a16:creationId xmlns:a16="http://schemas.microsoft.com/office/drawing/2014/main" id="{B3CD40ED-04D0-759B-3761-7FAC72BB2CDD}"/>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35A0124B-DADA-005F-6F2B-7C5B30A0DA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12" name="TextBox 11">
            <a:extLst>
              <a:ext uri="{FF2B5EF4-FFF2-40B4-BE49-F238E27FC236}">
                <a16:creationId xmlns:a16="http://schemas.microsoft.com/office/drawing/2014/main" id="{27B38E33-7312-343F-CD0C-936CCFB2B335}"/>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It’s a Sin</a:t>
            </a:r>
          </a:p>
        </p:txBody>
      </p:sp>
      <p:sp>
        <p:nvSpPr>
          <p:cNvPr id="13" name="TextBox 12">
            <a:extLst>
              <a:ext uri="{FF2B5EF4-FFF2-40B4-BE49-F238E27FC236}">
                <a16:creationId xmlns:a16="http://schemas.microsoft.com/office/drawing/2014/main" id="{F3CD128A-D5CD-2530-3426-F4FD7FCCD44E}"/>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Channel 4, 2021</a:t>
            </a:r>
          </a:p>
        </p:txBody>
      </p:sp>
      <p:sp>
        <p:nvSpPr>
          <p:cNvPr id="22" name="Text Placeholder 5">
            <a:extLst>
              <a:ext uri="{FF2B5EF4-FFF2-40B4-BE49-F238E27FC236}">
                <a16:creationId xmlns:a16="http://schemas.microsoft.com/office/drawing/2014/main" id="{07023ED6-6D2C-2A50-9FF0-878AFDF197BF}"/>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‘It’s a Sin’, Channel 4</a:t>
            </a:r>
          </a:p>
        </p:txBody>
      </p:sp>
      <p:sp>
        <p:nvSpPr>
          <p:cNvPr id="6" name="TextBox 5">
            <a:extLst>
              <a:ext uri="{FF2B5EF4-FFF2-40B4-BE49-F238E27FC236}">
                <a16:creationId xmlns:a16="http://schemas.microsoft.com/office/drawing/2014/main" id="{EB49DC3A-3820-45C3-B2E3-6432280537E6}"/>
              </a:ext>
            </a:extLst>
          </p:cNvPr>
          <p:cNvSpPr txBox="1"/>
          <p:nvPr/>
        </p:nvSpPr>
        <p:spPr>
          <a:xfrm>
            <a:off x="357691" y="4869209"/>
            <a:ext cx="6709859" cy="923330"/>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Record number of HIV tests ordered in one week. Up 5,000 on the previous best. 30% increase in calls to the Terrence Higgins Trust in 24 hours after the airing of the first episode.</a:t>
            </a:r>
          </a:p>
        </p:txBody>
      </p:sp>
    </p:spTree>
    <p:extLst>
      <p:ext uri="{BB962C8B-B14F-4D97-AF65-F5344CB8AC3E}">
        <p14:creationId xmlns:p14="http://schemas.microsoft.com/office/powerpoint/2010/main" val="826686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tanding in front of a person talking to a person&#10;&#10;Description automatically generated">
            <a:extLst>
              <a:ext uri="{FF2B5EF4-FFF2-40B4-BE49-F238E27FC236}">
                <a16:creationId xmlns:a16="http://schemas.microsoft.com/office/drawing/2014/main" id="{004BDCCC-ECBB-8A30-0CCB-A0D69B857F2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2" r="32"/>
          <a:stretch>
            <a:fillRect/>
          </a:stretch>
        </p:blipFill>
        <p:spPr/>
      </p:pic>
      <p:sp>
        <p:nvSpPr>
          <p:cNvPr id="16" name="Rectangle 15">
            <a:extLst>
              <a:ext uri="{FF2B5EF4-FFF2-40B4-BE49-F238E27FC236}">
                <a16:creationId xmlns:a16="http://schemas.microsoft.com/office/drawing/2014/main" id="{BA058BAC-0E84-687F-3900-F70D5506F8A7}"/>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64D2CCC9-6FFF-D71D-4204-94A6870717B8}"/>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2" name="Picture 1">
            <a:extLst>
              <a:ext uri="{FF2B5EF4-FFF2-40B4-BE49-F238E27FC236}">
                <a16:creationId xmlns:a16="http://schemas.microsoft.com/office/drawing/2014/main" id="{ADDABF05-E072-77A4-4562-0E48D3051F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5" name="TextBox 4">
            <a:extLst>
              <a:ext uri="{FF2B5EF4-FFF2-40B4-BE49-F238E27FC236}">
                <a16:creationId xmlns:a16="http://schemas.microsoft.com/office/drawing/2014/main" id="{DC6ED312-4946-D661-94C1-94E0341DE1C9}"/>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Dopesick</a:t>
            </a:r>
          </a:p>
        </p:txBody>
      </p:sp>
      <p:sp>
        <p:nvSpPr>
          <p:cNvPr id="6" name="TextBox 5">
            <a:extLst>
              <a:ext uri="{FF2B5EF4-FFF2-40B4-BE49-F238E27FC236}">
                <a16:creationId xmlns:a16="http://schemas.microsoft.com/office/drawing/2014/main" id="{13079661-E305-91FA-C2AC-C15B73A4B3AA}"/>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Disney, 2021</a:t>
            </a:r>
          </a:p>
        </p:txBody>
      </p:sp>
      <p:sp>
        <p:nvSpPr>
          <p:cNvPr id="8" name="Text Placeholder 5">
            <a:extLst>
              <a:ext uri="{FF2B5EF4-FFF2-40B4-BE49-F238E27FC236}">
                <a16:creationId xmlns:a16="http://schemas.microsoft.com/office/drawing/2014/main" id="{B128C46D-44C3-D7AD-4ED3-058207046F88}"/>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‘Dopesick</a:t>
            </a:r>
            <a:r>
              <a:rPr lang="en-GB" sz="1000" dirty="0">
                <a:solidFill>
                  <a:prstClr val="white"/>
                </a:solidFill>
                <a:latin typeface="Arial"/>
              </a:rPr>
              <a:t>’, Hulu</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59410EB7-2536-E62D-3DE9-A1D2B66409FB}"/>
              </a:ext>
            </a:extLst>
          </p:cNvPr>
          <p:cNvSpPr txBox="1"/>
          <p:nvPr/>
        </p:nvSpPr>
        <p:spPr>
          <a:xfrm>
            <a:off x="357691" y="4869209"/>
            <a:ext cx="91673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Telling the story of America’s Opioid Crisis and the devastating effect it had on working-class communities in the mid-west. It also highlighted the involvement of Purdue Pharma owned by the Sackler Family. As a result of the show, a host of international art galleries, museums and art institutions removed the Sackler name from their buildings.</a:t>
            </a:r>
          </a:p>
        </p:txBody>
      </p:sp>
    </p:spTree>
    <p:extLst>
      <p:ext uri="{BB962C8B-B14F-4D97-AF65-F5344CB8AC3E}">
        <p14:creationId xmlns:p14="http://schemas.microsoft.com/office/powerpoint/2010/main" val="2533302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in a chair&#10;&#10;Description automatically generated">
            <a:extLst>
              <a:ext uri="{FF2B5EF4-FFF2-40B4-BE49-F238E27FC236}">
                <a16:creationId xmlns:a16="http://schemas.microsoft.com/office/drawing/2014/main" id="{3E58F7CE-5F4D-D8D0-505D-348059C49F7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4" r="44"/>
          <a:stretch>
            <a:fillRect/>
          </a:stretch>
        </p:blipFill>
        <p:spPr/>
      </p:pic>
      <p:sp>
        <p:nvSpPr>
          <p:cNvPr id="16" name="Rectangle 15">
            <a:extLst>
              <a:ext uri="{FF2B5EF4-FFF2-40B4-BE49-F238E27FC236}">
                <a16:creationId xmlns:a16="http://schemas.microsoft.com/office/drawing/2014/main" id="{F97E5391-A8B1-A915-BB5A-1D81E219D2D9}"/>
              </a:ext>
            </a:extLst>
          </p:cNvPr>
          <p:cNvSpPr/>
          <p:nvPr/>
        </p:nvSpPr>
        <p:spPr>
          <a:xfrm>
            <a:off x="0" y="0"/>
            <a:ext cx="12192000" cy="2171700"/>
          </a:xfrm>
          <a:prstGeom prst="rect">
            <a:avLst/>
          </a:prstGeom>
          <a:gradFill flip="none" rotWithShape="1">
            <a:gsLst>
              <a:gs pos="0">
                <a:srgbClr val="9FAFC8">
                  <a:alpha val="0"/>
                  <a:lumMod val="0"/>
                </a:srgbClr>
              </a:gs>
              <a:gs pos="100000">
                <a:schemeClr val="tx1">
                  <a:alpha val="5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A469F680-6877-4B40-EC4B-005ABA3B2E45}"/>
              </a:ext>
            </a:extLst>
          </p:cNvPr>
          <p:cNvSpPr/>
          <p:nvPr/>
        </p:nvSpPr>
        <p:spPr>
          <a:xfrm>
            <a:off x="0" y="2641600"/>
            <a:ext cx="12192000" cy="4216399"/>
          </a:xfrm>
          <a:prstGeom prst="rect">
            <a:avLst/>
          </a:prstGeom>
          <a:gradFill flip="none" rotWithShape="1">
            <a:gsLst>
              <a:gs pos="35000">
                <a:srgbClr val="9FAFC8">
                  <a:alpha val="0"/>
                  <a:lumMod val="0"/>
                </a:srgbClr>
              </a:gs>
              <a:gs pos="59000">
                <a:schemeClr val="tx1">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2" name="Picture 1">
            <a:extLst>
              <a:ext uri="{FF2B5EF4-FFF2-40B4-BE49-F238E27FC236}">
                <a16:creationId xmlns:a16="http://schemas.microsoft.com/office/drawing/2014/main" id="{E7F76490-3BAC-D2A0-34F4-8FB7434D55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3" name="TextBox 2">
            <a:extLst>
              <a:ext uri="{FF2B5EF4-FFF2-40B4-BE49-F238E27FC236}">
                <a16:creationId xmlns:a16="http://schemas.microsoft.com/office/drawing/2014/main" id="{0906AC40-5D9F-5065-9D8F-BA7A9349ED05}"/>
              </a:ext>
            </a:extLst>
          </p:cNvPr>
          <p:cNvSpPr txBox="1"/>
          <p:nvPr/>
        </p:nvSpPr>
        <p:spPr>
          <a:xfrm>
            <a:off x="357691" y="279264"/>
            <a:ext cx="8567233" cy="707886"/>
          </a:xfrm>
          <a:prstGeom prst="rect">
            <a:avLst/>
          </a:prstGeom>
          <a:noFill/>
        </p:spPr>
        <p:txBody>
          <a:bodyPr wrap="square">
            <a:spAutoFit/>
          </a:bodyPr>
          <a:lstStyle/>
          <a:p>
            <a:r>
              <a:rPr lang="en-GB" sz="4000" b="1" dirty="0">
                <a:solidFill>
                  <a:schemeClr val="bg1"/>
                </a:solidFill>
                <a:latin typeface="Arial" panose="020B0604020202020204" pitchFamily="34" charset="0"/>
                <a:cs typeface="Arial" panose="020B0604020202020204" pitchFamily="34" charset="0"/>
              </a:rPr>
              <a:t>The Jinx</a:t>
            </a:r>
          </a:p>
        </p:txBody>
      </p:sp>
      <p:sp>
        <p:nvSpPr>
          <p:cNvPr id="4" name="TextBox 3">
            <a:extLst>
              <a:ext uri="{FF2B5EF4-FFF2-40B4-BE49-F238E27FC236}">
                <a16:creationId xmlns:a16="http://schemas.microsoft.com/office/drawing/2014/main" id="{A026D64A-177C-539F-CA41-216F919B9A28}"/>
              </a:ext>
            </a:extLst>
          </p:cNvPr>
          <p:cNvSpPr txBox="1"/>
          <p:nvPr/>
        </p:nvSpPr>
        <p:spPr>
          <a:xfrm>
            <a:off x="357691" y="1055669"/>
            <a:ext cx="2517289"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Sky, 2015</a:t>
            </a:r>
          </a:p>
        </p:txBody>
      </p:sp>
      <p:sp>
        <p:nvSpPr>
          <p:cNvPr id="6" name="Text Placeholder 5">
            <a:extLst>
              <a:ext uri="{FF2B5EF4-FFF2-40B4-BE49-F238E27FC236}">
                <a16:creationId xmlns:a16="http://schemas.microsoft.com/office/drawing/2014/main" id="{A4B97D2A-72EB-05A3-0DBD-D7605BE33770}"/>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‘The Jinx</a:t>
            </a:r>
            <a:r>
              <a:rPr lang="en-GB" sz="1000" dirty="0">
                <a:solidFill>
                  <a:prstClr val="white"/>
                </a:solidFill>
                <a:latin typeface="Arial"/>
              </a:rPr>
              <a:t>’, HBO</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D4D05846-C488-A902-5F19-C183518D4C06}"/>
              </a:ext>
            </a:extLst>
          </p:cNvPr>
          <p:cNvSpPr txBox="1"/>
          <p:nvPr/>
        </p:nvSpPr>
        <p:spPr>
          <a:xfrm>
            <a:off x="357691" y="4869209"/>
            <a:ext cx="8176709"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The Jinx tells the story of Robert Durst, whose wife disappeared in 1982. The series was directly responsible for a warrant being issued for his arrest on the day the final episode aired. Durst was found guilty of first-degree murder in 2019, with sections of the series being used in court to prove his guilt.</a:t>
            </a:r>
          </a:p>
        </p:txBody>
      </p:sp>
    </p:spTree>
    <p:extLst>
      <p:ext uri="{BB962C8B-B14F-4D97-AF65-F5344CB8AC3E}">
        <p14:creationId xmlns:p14="http://schemas.microsoft.com/office/powerpoint/2010/main" val="409310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wearing headphones and driving a lawnmower&#10;&#10;Description automatically generated">
            <a:extLst>
              <a:ext uri="{FF2B5EF4-FFF2-40B4-BE49-F238E27FC236}">
                <a16:creationId xmlns:a16="http://schemas.microsoft.com/office/drawing/2014/main" id="{2F7B897A-2A86-F595-B067-9D7C3B2B61B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7" name="Rectangle 6">
            <a:extLst>
              <a:ext uri="{FF2B5EF4-FFF2-40B4-BE49-F238E27FC236}">
                <a16:creationId xmlns:a16="http://schemas.microsoft.com/office/drawing/2014/main" id="{1141472E-0FDA-403C-78FD-CA5183A254F3}"/>
              </a:ext>
            </a:extLst>
          </p:cNvPr>
          <p:cNvSpPr/>
          <p:nvPr/>
        </p:nvSpPr>
        <p:spPr>
          <a:xfrm flipH="1">
            <a:off x="-6" y="0"/>
            <a:ext cx="11617897" cy="4427621"/>
          </a:xfrm>
          <a:prstGeom prst="rect">
            <a:avLst/>
          </a:prstGeom>
          <a:gradFill flip="none" rotWithShape="1">
            <a:gsLst>
              <a:gs pos="42000">
                <a:schemeClr val="bg1">
                  <a:lumMod val="0"/>
                  <a:alpha val="0"/>
                </a:schemeClr>
              </a:gs>
              <a:gs pos="4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C05AADFE-FE3E-7A43-39BD-C4284F056D31}"/>
              </a:ext>
            </a:extLst>
          </p:cNvPr>
          <p:cNvSpPr>
            <a:spLocks noGrp="1"/>
          </p:cNvSpPr>
          <p:nvPr>
            <p:ph type="ctrTitle"/>
          </p:nvPr>
        </p:nvSpPr>
        <p:spPr/>
        <p:txBody>
          <a:bodyPr/>
          <a:lstStyle/>
          <a:p>
            <a:r>
              <a:rPr lang="en-GB" dirty="0"/>
              <a:t>Daily Life</a:t>
            </a:r>
          </a:p>
        </p:txBody>
      </p:sp>
      <p:sp>
        <p:nvSpPr>
          <p:cNvPr id="4" name="Text Placeholder 3">
            <a:extLst>
              <a:ext uri="{FF2B5EF4-FFF2-40B4-BE49-F238E27FC236}">
                <a16:creationId xmlns:a16="http://schemas.microsoft.com/office/drawing/2014/main" id="{61C6D07B-8831-6721-CB6F-636A6CD39C14}"/>
              </a:ext>
            </a:extLst>
          </p:cNvPr>
          <p:cNvSpPr>
            <a:spLocks noGrp="1"/>
          </p:cNvSpPr>
          <p:nvPr>
            <p:ph type="body" sz="quarter" idx="14"/>
          </p:nvPr>
        </p:nvSpPr>
        <p:spPr/>
        <p:txBody>
          <a:bodyPr/>
          <a:lstStyle/>
          <a:p>
            <a:endParaRPr lang="en-GB"/>
          </a:p>
        </p:txBody>
      </p:sp>
      <p:pic>
        <p:nvPicPr>
          <p:cNvPr id="8" name="Picture 7">
            <a:extLst>
              <a:ext uri="{FF2B5EF4-FFF2-40B4-BE49-F238E27FC236}">
                <a16:creationId xmlns:a16="http://schemas.microsoft.com/office/drawing/2014/main" id="{7BA5C86B-0D9A-FC3A-B5F5-8EA5E4EE48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9" name="Text Placeholder 5">
            <a:extLst>
              <a:ext uri="{FF2B5EF4-FFF2-40B4-BE49-F238E27FC236}">
                <a16:creationId xmlns:a16="http://schemas.microsoft.com/office/drawing/2014/main" id="{FE2969CA-AC6D-6B97-B3F2-5D5030434BA3}"/>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Arial"/>
              </a:rPr>
              <a:t>Barclaycard</a:t>
            </a:r>
            <a:r>
              <a:rPr kumimoji="0" lang="en-GB" sz="1000" b="0" i="0" u="none" strike="noStrike" kern="1200" cap="none" spc="0" normalizeH="0" baseline="0" noProof="0" dirty="0">
                <a:ln>
                  <a:noFill/>
                </a:ln>
                <a:solidFill>
                  <a:prstClr val="white"/>
                </a:solidFill>
                <a:effectLst/>
                <a:uLnTx/>
                <a:uFillTx/>
                <a:latin typeface="Arial"/>
                <a:ea typeface="+mn-ea"/>
                <a:cs typeface="+mn-cs"/>
              </a:rPr>
              <a:t>, “Lawnmower”</a:t>
            </a:r>
          </a:p>
        </p:txBody>
      </p:sp>
    </p:spTree>
    <p:extLst>
      <p:ext uri="{BB962C8B-B14F-4D97-AF65-F5344CB8AC3E}">
        <p14:creationId xmlns:p14="http://schemas.microsoft.com/office/powerpoint/2010/main" val="2982041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E9285D68-15A4-4A7C-AD5A-65EF060C6A33"/>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26"/>
  <p:tag name="ISPRINGCLOUDFOLDERPATH" val="Repository/Nickable Charts/TV  viewing &amp; audiences/"/>
  <p:tag name="ISPRINGCLOUDFOLDERDOMAIN" val="https://thinkbox.ispringcloud.eu"/>
  <p:tag name="ISPRING_PLAYERS_CUSTOMIZATION" val="UEsDBBQAAgAIACJd40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FRyKVg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VHIpWE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VHIpWK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FRyKVi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FRyKVg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VXIpWAZswfGfDwAAhyQAABcAAAB1bml2ZXJzYWwvdW5pdmVyc2FsLnBuZ+2a+1+SWf7AaWvGndy0y05mprY7uTVTaubmXVzNdLLUqNRSlC6jTN5REUUfmaaZMVeFZnIkx5RJKi0vpCgoCnSFabwwKoKISkqBgYgXboHIF2v6/gP7qz88r/N6n+ec83zO5/Z8zut1Sk5GhG7auHMjCATadOzL4FMg0AYnEGj9mb9+bO75bhCfZ27WZZ8KDQK1DOx6Y4YN8MDwQBCoFWe5fOEjM3+S+eW5bBDI6unqs46d0fAVCLRn17HgwDN5CYoJUeksCmAvZBMro8vDnes8ysOb0355dnrbp8HPeEG3W51UFk8Cv3bx382lbKBf37r1v38XnvlcFbOx4/yzyo0JG8Kc27cU/GNHYNaWg6qgwDv4QNOVz5X9DBxhqR8ORyXBtR1wzcIVCzhc4utuMPbNzhbWuvtKf0/ewfE3PZHpP8M1O/TkGh+lKNGeZkkf8WhuZzIa5g5i7SDT23ABbv7uq70tZzAziM1Otfqh4eFN68w9uc0+zwIrdHNaRsCEGUEvm87gOk9hht18t3ygLKXB4Zfav5oxM/pBKLSqZnVcJi/4E3OzO6hilf65BmuwBmuwBmuwBmuwBmuwBmuwBmuwBmuwBmuwBmvwP8DFxn0I9oh1E1gt2BsDM+g9Y0TGSW0MK4koaZK0SB5KsjzY5nGGi9Ajk8lEhnTR06R6Xs7L6EirqedgGrH6SU6Wgoao6NQC1s0Jy4+trZn+4naipE2S48E3T6TStEXzTwuWLuY2i5IxSQbvB2matAkodeqYBjhtF1pSz1CppqhfzSZzbw1Idno5XuoSPXc9ofzhL6C8Y3RQt2tgHXsY9laWAwvt6Adjac4oY52eBXnSvSc3IDkCnr3pFp1cpI2Jp6COrAPhIXSvpfEl113g/WMkN6FoEIyjhaPePhGaJ3hVu1XLhzuNzcpYuoJhEU0yfY8KjyTky+nWu25l+M2VM3UDV3u7DArXLvEcajLHp1v9A5We0z0C5TPFigUJDC0tF061FDicpc9JpVQFTRGBtj1ONoTUaJ2Zy8ReO6XdqkoiG407OQVDCpmPzNCkLPArwg+IJ2CTmz4CQUPULYOAPdlorzA0CHMpIuFmJ5ffbvarKckXUJwRQ4zW+Lsx1OVj/BcJ3PxKNj+I/CTY2UreNsc0rZQHWVTfFzZJuiU0CWP7LLLQedKgOfDpgSRLNVJYozpUiaVlcPPlh/SLydU0rE8zQ7lxO7JQERmvXFxmp8Xgo/AwfJywTCq8u5Snxb9TVTigeQTGCcA4DcBdEsYDjO/2IQJZqS3UqNJuPWpiP/e4Oll1bPKj1heJbVW0ieQtYAeU2l4ryqM+yjOU3f51u5L+NYw6QRvmecsYEKn9+qi000KeNk6k7UxTxIhc9ydxgZlOhUw0dk+jOEB8ll8uQK4HzRLRKSYGgH2W1acpyLENMdqyU0WeTmHQ66vWGduzWzWNyh1rSHjhYFM3O5C6MEGdmqU0oZq5TGRBTt/ZD99r9VPqAB5TfFnMiOpseJk5nivHmve2kyz/GDQaatD/Aye+qdDOtJXpXSPhBuYnkOlvywRQAi91i89pElRL+KTpNOk7V9gLOCqpVIn4kdnjDA+8MJG7l142SDOwKJC6mpxuAaI7J+FS7oTZ9yX6z3D2YINA6SbUDibu5IMXf8uxigir6Nx9yYNffzjuu4GyjKqAMDqNDv1PWxz5ubbzN9hkpXSLE2/CM7iknzVLWwfSvDhnIiXZXO7TYHKqWJdN1K4vK3Q8KqMDLamCp5/Fgo3PbWB+fpK7bunMnjJIDYnL75hIPUAS+4reDpQvubIXs9Ddg4sFEzl9En17Uukfd1fmnwouNyc4kzjWXi8IqIf02GVXUUnWT5yKHc3CuTv4QWx3RqqhaqvijtCJ+IwN1rSOGESmFTuHIt3UVYLWQd0JYZcLufky3eub8Z6gR2DvfozJu0WZlNKIlHc4APoG/veJ3vpDcM4E1o5sdExzR1tVpoxOFq+A2cDOkR1Mh1DHgAHx0CLa07b+bWFJNm4rajJfKvv95/2eXQqKMBq2soi3pp6192sliVMusgaF/Jm0JPQpuXws3aOSvzBDxE16maRgbddVMfqAaz3VzpnJD2entkTK90DqbH4iD4dZlNBuebgEC5pj72iXedM9omMn2VG7Zw5yTSlHgfiFX9PrxZQ41FgfQlvuA5TtAwLuk+Q6q91qYznhOESUYo8az3X+1Innz+K6fnsKF08eliPSvZP4m0APXWXkjyLckzh02XOCgxjdHE9Hq+/9+tCPzvVppjSS8KVzxQ7omZc6hDN6yK366qDHpVtXEUx0Wlz2QYeEB5DsaBguZUxPwzbme8l6EqFL6e4Uo1kF5VuB0AcvGkjHI2P9u5SDnqys26IbUcT9Q3DwUpUd/lzxcTzRZ6WhJD6BnbeX9NHR+BDc69eqXAAAauptyV3g5tiTDjabky+MWT6riv27a3NcQ5YPMo4bRJd0rdjbzHS8JEx8jFzWYa8SKb5z7XfFc3Z3vw2CJRT/eEqEii8ieExayzOLryGFHbTxhTZUmof+SrejtUzKdHSXtd4LCchVI5BoY1yxfGJrr1t3OugbYP5lh7yYk0dxNEIbeagOD7kNuQAxIe9AW0XDtJpPt6O5U23QevUviEJsNJuPEPvk3HCrLh70IGrvlxmiDBD2SBGumH048z7ETGdkcjBUyN9Js9JqjOMdknorgqRmq7+McbAahxxwDlOVT95ww9Yuu5wBOvdSQgmYXR3h9jFSWzaErT2bECp6YdAxHqeYXcEKH48VQNfDMzz062hluBj1jiicrVgsWLQ5Z5xuGsa/D8vzNiZzZpeTE/DO1vylNp/Cn5CxASg7Uf+Ya1B/wgmfFzf7n35dDTGc4hzx/acKqhqjaOnWOAMYO0nd6GUMiiWgdvV6i543GJ6kgnne1H2D22Ju9Ozq9R2F3DjN/hmxC3l1F+qIM4nILG75Ghk6Q+1blUyLULSbo/6RoLp8xRb2cbGDUXcqyXqe/F6dD0tboQT1RRoPfhhNNyvMA8gr24js7ONdNtbvpLPkvSLNxDpy/o7VWEKHj6VIi+YEHF9Dpn+Mwghl/cxoWsiqJFLfeItGbvazfaQOTslsPFF50v9FaHiEfQwLwX3d0s3Y2SufUd624m+KhfHtO1iLWbL5ocvmuLlC9rQzZgNccWgAo6Lob97pfS12oPOOsxdV+tT7nwWR+CEdo+A5dye0qtvCJ4v7bZHG+/xe+z+lSeYyRvhqQJvNSazY4Uyg5o7uo3N6B/moISnZPOjtWWlQz+m6zx4dLdmq1tQuOLv39t5/moj/oAo71qGVz0OMQ41P1RkE8AodVr5gI/Z6F2rWDANd6QgWC4pU+iZeqRpJ/49fESiRxJe1F/GPOI+yBzmcJKLpO+KACKNvVRDSue/sNph9kjj5GALj09qZosSKBgWcyCcTF7zTcAxGwjblRS5wwcNRfktuEc/7qi+XZgMClmcjeKXf0Mo+WC7jG7cw7g5TyOV8b2TnbFafBF0TY5odGcHRV6TRJJoRW81FIMdm/R719ocEOFTon58tPu4frfZt0Lfe5l6Krpm8gnxr2fY+ez/e64CZnrflaC51geOwRUXRJt5fumvxI2OZmogSYgjJ3SAaLnwoTnUIEZbVXnUwjrfhSAAJMR5L5cQor8+gTnDBrmxENqP/T2/j7xtE3aEtcfl3lZvFcXB982Fxrv+F3l+Q3E1DbH4i93KzjSWQD6xXaT0md9P7FxfZ4rHLc38cTsr2P/349vRTunUPXC3FLMQ0cjBTpZ5vXxFxpLlCIWAhvLYts0fQAMsxVnbdRZ+4PyyHMxi1ae7gBNW7LM/QjfGZ+bomeDeEQ5DlcyGWrxJII8zDPOCPRNLg750R8qUKga/O05bs/d5LVb4O+oI5ICC52bfWYw4WQIpfsQ2FiSDZjDcNhkepLtjsFkhdiKgq5PCx3qMAvwbCDPLG1qoYW9CqhePAEZeMb1YYLLuvCks1eW+B8Zl2z1epLfiEpUpzCdajKLeYmhKKVjQ/MhZmyRZCLgVZK0hc53rOsxJ3RO11kKFuZsyxf6L8rd7/fdae69RfGSkN0E1NuRP62VkAZRc9Qa6Glhdd6bYRGgtT23t6El45qr0tzS77Xn7WoOsoflI7Vg9OP0Nc/6yT0UKSd45pF2qc2P1v/0VMN9Cs+yTTXquhxr3DxVKJIeFnM9xdNmgQZn95ExWAlMq0JOPjfwf3fRDOm/Q+1hffpc5CDWb1ly5gdeD8DtUU37gW/In4tTkqiARdlcFq5cCl7Y68LsMEswstJ5kGZbXFK2VxfU8xelIjxsQytbJgK0uYCEyCB+JDrXGaACzOCzhFOAED5zKcJzseGSl9eSe4xPKQ2fYPrB82ca6fDSnGYfSwaEe9GON1EuYaiZkmEaD0N/ZM33hV1kL/9unxVM1SW8mHgmj1KsOU+69Gc/HpEF8JMWdNCoYy+OeS6Ocpood6kqlIcu/lPCrSyO7d3ooc7+x3hxkJIwoUXZooRKTcdH7SJZiVJm6THn5nCNwcIDpSry8sibuwWsidYxWYbfJmJSPofU1EjOmR1Gf8d1Mi5Zpzr6JocQAVThVPV///IguW5Jb3230AvnSewE4lhOIvQDGvWt8wMv4sqz6DTGf98mGC2jMT7h9hQOWazxN1S3m1P+98V0aPvl4SlhOfMZib9rpFLH4hm+V4ytz3VJaOvpaG6ZbK44SpWwb6kwJcq73kVBteIh/5LiGKAIVc5FcY3R5ABIdeoJCIY0mw0Il7ZGCSx4JcJKTEJN+6c2gEo/A2/NqLA6+8tbMc1aPz0cAfr+1EK0JP55wuZN/2qXcavq+P6yTrvj+H7yplkteDOqMUYunxW18ZKSS5hJz3OE28D2ELbn/lxz6WwSXkLfk3FjjmcXrrniImjSlMKk0eE+ATP5/V6j9/OzLSZmr5N6b/EnOYYAMCuWDRPybBeNf3xjMVYlqXRnogIVPoFVZBRkcttJWHw44Cr+WTPXpz1EeKn55Ii5NWxW8HgR7lC4oPv7onpwKxnhk0ZfXoF2HXF2S+IsS8YCtGt9eREHJNUw4n+I/eozQv9blYmo9nQ8ElcSeO/mC2pEjXLDoHrFjCCs9d1wmZJvbVgKWGtA2rh0SXQ5Dp7WpxBq1A/UCo9NKRgkKR0BoPX2vzO+ieug3mZjMikW+qsVi9DIN4EArtWvnt0vC21ZswA2Hqa/tXHVAVbKZvyKf8p8OMBCIhb7nkzer9IFB3tH0dK7CiYeE+B+w9sdnccz7mQYCqc4tTsp/xZ1KLQ08ugP7X6ty0qIyGuXlia6wxYPzq0OnuH7aeWV3g2NGI4Jag89/+H1BLAwQUAAIACABVcilYZRgbf0oAAABrAAAAGwAAAHVuaXZlcnNhbC91bml2ZXJzYWwucG5nLnhtbLOxr8jNUShLLSrOzM+zVTLUM1Cyt+PlsikoSi3LTC1XqACKGekZQICSQiUqtzwzpSQDKGRgbI4QzEjNTM8osVUyN7eAC+oDzQQAUEsBAgAAFAACAAgAIl3jSqkBxHb7AgAAsAgAABQAAAAAAAAAAQAAAAAAAAAAAHVuaXZlcnNhbC9wbGF5ZXIueG1sUEsBAgAAFAACAAgAVHIpWDG0PgfdBAAAahIAAB0AAAAAAAAAAQAAAAAALQMAAHVuaXZlcnNhbC9jb21tb25fbWVzc2FnZXMubG5nUEsBAgAAFAACAAgAVHIpWEdLVwP8AwAAFxEAACcAAAAAAAAAAQAAAAAARQgAAHVuaXZlcnNhbC9mbGFzaF9wdWJsaXNoaW5nX3NldHRpbmdzLnhtbFBLAQIAABQAAgAIAFRyKVihhBdN4wIAAJQKAAAhAAAAAAAAAAEAAAAAAIYMAAB1bml2ZXJzYWwvZmxhc2hfc2tpbl9zZXR0aW5ncy54bWxQSwECAAAUAAIACABUcilYqWCQH+gDAACoEAAAJgAAAAAAAAABAAAAAACoDwAAdW5pdmVyc2FsL2h0bWxfcHVibGlzaGluZ19zZXR0aW5ncy54bWxQSwECAAAUAAIACABUcilYMmKji5ABAAADBgAAHwAAAAAAAAABAAAAAADUEwAAdW5pdmVyc2FsL2h0bWxfc2tpbl9zZXR0aW5ncy5qc1BLAQIAABQAAgAIAFVyKVgGbMHxnw8AAIckAAAXAAAAAAAAAAAAAAAAAKEVAAB1bml2ZXJzYWwvdW5pdmVyc2FsLnBuZ1BLAQIAABQAAgAIAFVyKVhlGBt/SgAAAGsAAAAbAAAAAAAAAAEAAAAAAHUlAAB1bml2ZXJzYWwvdW5pdmVyc2FsLnBuZy54bWxQSwUGAAAAAAgACABgAgAA+CUAAAAA"/>
  <p:tag name="ISPRING_PRESENTATION_TITLE" val="Cultural Power of TV"/>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5766</Words>
  <Application>Microsoft Office PowerPoint</Application>
  <PresentationFormat>Widescreen</PresentationFormat>
  <Paragraphs>313</Paragraphs>
  <Slides>44</Slides>
  <Notes>36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-apple-system</vt:lpstr>
      <vt:lpstr>Arial</vt:lpstr>
      <vt:lpstr>Calibri</vt:lpstr>
      <vt:lpstr>Calibri Light</vt:lpstr>
      <vt:lpstr>Google Sans</vt:lpstr>
      <vt:lpstr>Open Sans</vt:lpstr>
      <vt:lpstr>Symbol</vt:lpstr>
      <vt:lpstr>Office Theme</vt:lpstr>
      <vt:lpstr>Thinkbox</vt:lpstr>
      <vt:lpstr>The Cultural Power of TV </vt:lpstr>
      <vt:lpstr>What's in this deck?</vt:lpstr>
      <vt:lpstr>“TV…is a kind of culture and it does what culture does - it gives us an understanding of our place in the universe, how to act, eat, dress ourselves…”  </vt:lpstr>
      <vt:lpstr>Direct Power</vt:lpstr>
      <vt:lpstr>PowerPoint Presentation</vt:lpstr>
      <vt:lpstr>PowerPoint Presentation</vt:lpstr>
      <vt:lpstr>PowerPoint Presentation</vt:lpstr>
      <vt:lpstr>PowerPoint Presentation</vt:lpstr>
      <vt:lpstr>Daily Life</vt:lpstr>
      <vt:lpstr>PowerPoint Presentation</vt:lpstr>
      <vt:lpstr>PowerPoint Presentation</vt:lpstr>
      <vt:lpstr>PowerPoint Presentation</vt:lpstr>
      <vt:lpstr>PowerPoint Presentation</vt:lpstr>
      <vt:lpstr>PowerPoint Presentation</vt:lpstr>
      <vt:lpstr>Culture</vt:lpstr>
      <vt:lpstr>PowerPoint Presentation</vt:lpstr>
      <vt:lpstr>PowerPoint Presentation</vt:lpstr>
      <vt:lpstr>PowerPoint Presentation</vt:lpstr>
      <vt:lpstr>PowerPoint Presentation</vt:lpstr>
      <vt:lpstr>PowerPoint Presentation</vt:lpstr>
      <vt:lpstr>Charity</vt:lpstr>
      <vt:lpstr>PowerPoint Presentation</vt:lpstr>
      <vt:lpstr>PowerPoint Presentation</vt:lpstr>
      <vt:lpstr>PowerPoint Presentation</vt:lpstr>
      <vt:lpstr>PowerPoint Presentation</vt:lpstr>
      <vt:lpstr>PowerPoint Presentation</vt:lpstr>
      <vt:lpstr>Societal changes</vt:lpstr>
      <vt:lpstr>PowerPoint Presentation</vt:lpstr>
      <vt:lpstr>PowerPoint Presentation</vt:lpstr>
      <vt:lpstr>PowerPoint Presentation</vt:lpstr>
      <vt:lpstr>PowerPoint Presentation</vt:lpstr>
      <vt:lpstr>PowerPoint Presentation</vt:lpstr>
      <vt:lpstr>PowerPoint Presentation</vt:lpstr>
      <vt:lpstr>Employment</vt:lpstr>
      <vt:lpstr>PowerPoint Presentation</vt:lpstr>
      <vt:lpstr>PowerPoint Presentation</vt:lpstr>
      <vt:lpstr>PowerPoint Presentation</vt:lpstr>
      <vt:lpstr>PowerPoint Presentation</vt:lpstr>
      <vt:lpstr>Tourism</vt:lpstr>
      <vt:lpstr>PowerPoint Presentation</vt:lpstr>
      <vt:lpstr>PowerPoint Presentation</vt:lpstr>
      <vt:lpstr>Gentle Impact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Power of TV</dc:title>
  <dc:creator>Harry Ward Masters</dc:creator>
  <cp:lastModifiedBy>Harry Parker</cp:lastModifiedBy>
  <cp:revision>80</cp:revision>
  <dcterms:created xsi:type="dcterms:W3CDTF">2024-01-10T12:30:21Z</dcterms:created>
  <dcterms:modified xsi:type="dcterms:W3CDTF">2024-05-30T15:12:18Z</dcterms:modified>
</cp:coreProperties>
</file>