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147376372" r:id="rId2"/>
    <p:sldId id="2147376374" r:id="rId3"/>
    <p:sldId id="2147376375" r:id="rId4"/>
    <p:sldId id="297" r:id="rId5"/>
    <p:sldId id="2147376224" r:id="rId6"/>
    <p:sldId id="2147376128" r:id="rId7"/>
    <p:sldId id="2147376419" r:id="rId8"/>
    <p:sldId id="2147376379" r:id="rId9"/>
    <p:sldId id="2147376434" r:id="rId10"/>
    <p:sldId id="2147376382" r:id="rId11"/>
    <p:sldId id="2147376383" r:id="rId12"/>
    <p:sldId id="2147376435" r:id="rId13"/>
    <p:sldId id="2147376410" r:id="rId14"/>
    <p:sldId id="2147376427" r:id="rId15"/>
    <p:sldId id="2147376387" r:id="rId16"/>
    <p:sldId id="2147376388" r:id="rId17"/>
    <p:sldId id="2147376389" r:id="rId18"/>
    <p:sldId id="4916" r:id="rId19"/>
    <p:sldId id="2147376408" r:id="rId20"/>
    <p:sldId id="2147376392" r:id="rId21"/>
    <p:sldId id="2142533276" r:id="rId22"/>
    <p:sldId id="2147376395" r:id="rId23"/>
    <p:sldId id="712" r:id="rId24"/>
    <p:sldId id="2147376422" r:id="rId25"/>
    <p:sldId id="2147376421" r:id="rId26"/>
    <p:sldId id="2147376411" r:id="rId27"/>
    <p:sldId id="2147376430" r:id="rId28"/>
    <p:sldId id="2147376431" r:id="rId29"/>
    <p:sldId id="2147376414" r:id="rId30"/>
    <p:sldId id="2147376429"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he Growth Engine for Autos" id="{742C0C87-798E-43A5-9909-30F461F568F4}">
          <p14:sldIdLst>
            <p14:sldId id="2147376372"/>
            <p14:sldId id="2147376374"/>
          </p14:sldIdLst>
        </p14:section>
        <p14:section name="Planning your journey" id="{9703AE07-A930-4A2C-AFB9-05A563E04738}">
          <p14:sldIdLst>
            <p14:sldId id="2147376375"/>
            <p14:sldId id="297"/>
            <p14:sldId id="2147376224"/>
            <p14:sldId id="2147376128"/>
            <p14:sldId id="2147376419"/>
            <p14:sldId id="2147376379"/>
            <p14:sldId id="2147376434"/>
          </p14:sldIdLst>
        </p14:section>
        <p14:section name="Driving the bottom line" id="{F6164FBF-AD67-40B7-AE09-E7BC76A3E5E5}">
          <p14:sldIdLst>
            <p14:sldId id="2147376382"/>
            <p14:sldId id="2147376383"/>
            <p14:sldId id="2147376435"/>
            <p14:sldId id="2147376410"/>
            <p14:sldId id="2147376427"/>
            <p14:sldId id="2147376387"/>
            <p14:sldId id="2147376388"/>
          </p14:sldIdLst>
        </p14:section>
        <p14:section name="On the road to the future" id="{E040017B-0461-4D0D-9811-7A30CD69EFA9}">
          <p14:sldIdLst>
            <p14:sldId id="2147376389"/>
            <p14:sldId id="4916"/>
            <p14:sldId id="2147376408"/>
            <p14:sldId id="2147376392"/>
            <p14:sldId id="2142533276"/>
          </p14:sldIdLst>
        </p14:section>
        <p14:section name="Shifting gear: case studies" id="{59965B41-2734-4989-ABF3-943C7202ED5D}">
          <p14:sldIdLst>
            <p14:sldId id="2147376395"/>
            <p14:sldId id="712"/>
            <p14:sldId id="2147376422"/>
            <p14:sldId id="2147376421"/>
            <p14:sldId id="2147376411"/>
            <p14:sldId id="2147376430"/>
            <p14:sldId id="2147376431"/>
            <p14:sldId id="2147376414"/>
            <p14:sldId id="214737642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2D87"/>
    <a:srgbClr val="FFCC02"/>
    <a:srgbClr val="9CCD9A"/>
    <a:srgbClr val="02BBBB"/>
    <a:srgbClr val="0069B4"/>
    <a:srgbClr val="BD09A7"/>
    <a:srgbClr val="BBCE0A"/>
    <a:srgbClr val="766ACE"/>
    <a:srgbClr val="EE720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39" autoAdjust="0"/>
    <p:restoredTop sz="75426" autoAdjust="0"/>
  </p:normalViewPr>
  <p:slideViewPr>
    <p:cSldViewPr snapToGrid="0">
      <p:cViewPr varScale="1">
        <p:scale>
          <a:sx n="57" d="100"/>
          <a:sy n="57" d="100"/>
        </p:scale>
        <p:origin x="1116" y="16"/>
      </p:cViewPr>
      <p:guideLst/>
    </p:cSldViewPr>
  </p:slideViewPr>
  <p:notesTextViewPr>
    <p:cViewPr>
      <p:scale>
        <a:sx n="3" d="2"/>
        <a:sy n="3" d="2"/>
      </p:scale>
      <p:origin x="0" y="0"/>
    </p:cViewPr>
  </p:notesTextViewPr>
  <p:sorterViewPr>
    <p:cViewPr varScale="1">
      <p:scale>
        <a:sx n="100" d="100"/>
        <a:sy n="100" d="100"/>
      </p:scale>
      <p:origin x="0" y="-27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8" Type="http://schemas.openxmlformats.org/officeDocument/2006/relationships/oleObject" Target="NULL" TargetMode="External"/><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image" Target="../media/image7.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50067040683108"/>
          <c:y val="6.7997152234771679E-2"/>
          <c:w val="0.79461623549921179"/>
          <c:h val="0.77724265657724745"/>
        </c:manualLayout>
      </c:layout>
      <c:bubbleChart>
        <c:varyColors val="0"/>
        <c:ser>
          <c:idx val="1"/>
          <c:order val="0"/>
          <c:tx>
            <c:strRef>
              <c:f>'Table and charts'!$D$4</c:f>
              <c:strCache>
                <c:ptCount val="1"/>
                <c:pt idx="0">
                  <c:v>Ave reach per day</c:v>
                </c:pt>
              </c:strCache>
            </c:strRef>
          </c:tx>
          <c:spPr>
            <a:solidFill>
              <a:schemeClr val="accent2">
                <a:alpha val="75000"/>
              </a:schemeClr>
            </a:solidFill>
            <a:ln w="25400">
              <a:noFill/>
            </a:ln>
            <a:effectLst/>
          </c:spPr>
          <c:invertIfNegative val="0"/>
          <c:dPt>
            <c:idx val="0"/>
            <c:invertIfNegative val="0"/>
            <c:bubble3D val="1"/>
            <c:spPr>
              <a:blipFill dpi="0" rotWithShape="0">
                <a:blip xmlns:r="http://schemas.openxmlformats.org/officeDocument/2006/relationships" r:embed="rId1"/>
                <a:srcRect/>
                <a:stretch>
                  <a:fillRect/>
                </a:stretch>
              </a:blipFill>
              <a:ln w="25400">
                <a:noFill/>
              </a:ln>
            </c:spPr>
            <c:pictureOptions>
              <c:pictureFormat val="stretch"/>
            </c:pictureOptions>
            <c:extLst>
              <c:ext xmlns:c16="http://schemas.microsoft.com/office/drawing/2014/chart" uri="{C3380CC4-5D6E-409C-BE32-E72D297353CC}">
                <c16:uniqueId val="{00000001-7668-46E4-BBEE-E439904B4DB4}"/>
              </c:ext>
            </c:extLst>
          </c:dPt>
          <c:dPt>
            <c:idx val="1"/>
            <c:invertIfNegative val="0"/>
            <c:bubble3D val="1"/>
            <c:spPr>
              <a:blipFill dpi="0" rotWithShape="0">
                <a:blip xmlns:r="http://schemas.openxmlformats.org/officeDocument/2006/relationships" r:embed="rId2"/>
                <a:srcRect/>
                <a:stretch>
                  <a:fillRect/>
                </a:stretch>
              </a:blipFill>
              <a:ln w="25400">
                <a:noFill/>
              </a:ln>
            </c:spPr>
            <c:pictureOptions>
              <c:pictureFormat val="stretch"/>
            </c:pictureOptions>
            <c:extLst>
              <c:ext xmlns:c16="http://schemas.microsoft.com/office/drawing/2014/chart" uri="{C3380CC4-5D6E-409C-BE32-E72D297353CC}">
                <c16:uniqueId val="{00000003-7668-46E4-BBEE-E439904B4DB4}"/>
              </c:ext>
            </c:extLst>
          </c:dPt>
          <c:dPt>
            <c:idx val="2"/>
            <c:invertIfNegative val="0"/>
            <c:bubble3D val="1"/>
            <c:spPr>
              <a:blipFill dpi="0" rotWithShape="0">
                <a:blip xmlns:r="http://schemas.openxmlformats.org/officeDocument/2006/relationships" r:embed="rId3"/>
                <a:srcRect/>
                <a:stretch>
                  <a:fillRect/>
                </a:stretch>
              </a:blipFill>
              <a:ln w="25400">
                <a:noFill/>
              </a:ln>
            </c:spPr>
            <c:pictureOptions>
              <c:pictureFormat val="stretch"/>
            </c:pictureOptions>
            <c:extLst>
              <c:ext xmlns:c16="http://schemas.microsoft.com/office/drawing/2014/chart" uri="{C3380CC4-5D6E-409C-BE32-E72D297353CC}">
                <c16:uniqueId val="{00000005-7668-46E4-BBEE-E439904B4DB4}"/>
              </c:ext>
            </c:extLst>
          </c:dPt>
          <c:dPt>
            <c:idx val="3"/>
            <c:invertIfNegative val="0"/>
            <c:bubble3D val="1"/>
            <c:spPr>
              <a:blipFill dpi="0" rotWithShape="0">
                <a:blip xmlns:r="http://schemas.openxmlformats.org/officeDocument/2006/relationships" r:embed="rId4"/>
                <a:srcRect/>
                <a:stretch>
                  <a:fillRect/>
                </a:stretch>
              </a:blipFill>
              <a:ln w="25400">
                <a:noFill/>
              </a:ln>
            </c:spPr>
            <c:pictureOptions>
              <c:pictureFormat val="stretch"/>
            </c:pictureOptions>
            <c:extLst>
              <c:ext xmlns:c16="http://schemas.microsoft.com/office/drawing/2014/chart" uri="{C3380CC4-5D6E-409C-BE32-E72D297353CC}">
                <c16:uniqueId val="{00000007-7668-46E4-BBEE-E439904B4DB4}"/>
              </c:ext>
            </c:extLst>
          </c:dPt>
          <c:dPt>
            <c:idx val="4"/>
            <c:invertIfNegative val="0"/>
            <c:bubble3D val="1"/>
            <c:spPr>
              <a:blipFill dpi="0" rotWithShape="0">
                <a:blip xmlns:r="http://schemas.openxmlformats.org/officeDocument/2006/relationships" r:embed="rId5"/>
                <a:srcRect/>
                <a:stretch>
                  <a:fillRect/>
                </a:stretch>
              </a:blipFill>
              <a:ln w="25400">
                <a:noFill/>
              </a:ln>
            </c:spPr>
            <c:pictureOptions>
              <c:pictureFormat val="stretch"/>
            </c:pictureOptions>
            <c:extLst>
              <c:ext xmlns:c16="http://schemas.microsoft.com/office/drawing/2014/chart" uri="{C3380CC4-5D6E-409C-BE32-E72D297353CC}">
                <c16:uniqueId val="{00000009-7668-46E4-BBEE-E439904B4DB4}"/>
              </c:ext>
            </c:extLst>
          </c:dPt>
          <c:dPt>
            <c:idx val="5"/>
            <c:invertIfNegative val="0"/>
            <c:bubble3D val="1"/>
            <c:spPr>
              <a:solidFill>
                <a:srgbClr val="00B050"/>
              </a:solidFill>
              <a:ln w="25400">
                <a:noFill/>
              </a:ln>
            </c:spPr>
            <c:extLst>
              <c:ext xmlns:c16="http://schemas.microsoft.com/office/drawing/2014/chart" uri="{C3380CC4-5D6E-409C-BE32-E72D297353CC}">
                <c16:uniqueId val="{0000000B-7668-46E4-BBEE-E439904B4DB4}"/>
              </c:ext>
            </c:extLst>
          </c:dPt>
          <c:dPt>
            <c:idx val="6"/>
            <c:invertIfNegative val="0"/>
            <c:bubble3D val="1"/>
            <c:spPr>
              <a:blipFill dpi="0" rotWithShape="0">
                <a:blip xmlns:r="http://schemas.openxmlformats.org/officeDocument/2006/relationships" r:embed="rId6"/>
                <a:srcRect/>
                <a:stretch>
                  <a:fillRect/>
                </a:stretch>
              </a:blipFill>
              <a:ln w="25400">
                <a:noFill/>
              </a:ln>
            </c:spPr>
            <c:pictureOptions>
              <c:pictureFormat val="stretch"/>
            </c:pictureOptions>
            <c:extLst>
              <c:ext xmlns:c16="http://schemas.microsoft.com/office/drawing/2014/chart" uri="{C3380CC4-5D6E-409C-BE32-E72D297353CC}">
                <c16:uniqueId val="{0000000D-7668-46E4-BBEE-E439904B4DB4}"/>
              </c:ext>
            </c:extLst>
          </c:dPt>
          <c:dPt>
            <c:idx val="7"/>
            <c:invertIfNegative val="0"/>
            <c:bubble3D val="1"/>
            <c:spPr>
              <a:blipFill dpi="0" rotWithShape="0">
                <a:blip xmlns:r="http://schemas.openxmlformats.org/officeDocument/2006/relationships" r:embed="rId7"/>
                <a:srcRect/>
                <a:stretch>
                  <a:fillRect/>
                </a:stretch>
              </a:blipFill>
              <a:ln w="25400">
                <a:noFill/>
              </a:ln>
            </c:spPr>
            <c:pictureOptions>
              <c:pictureFormat val="stretch"/>
            </c:pictureOptions>
            <c:extLst>
              <c:ext xmlns:c16="http://schemas.microsoft.com/office/drawing/2014/chart" uri="{C3380CC4-5D6E-409C-BE32-E72D297353CC}">
                <c16:uniqueId val="{0000000F-7668-46E4-BBEE-E439904B4DB4}"/>
              </c:ext>
            </c:extLst>
          </c:dPt>
          <c:dPt>
            <c:idx val="8"/>
            <c:invertIfNegative val="0"/>
            <c:bubble3D val="1"/>
            <c:spPr>
              <a:solidFill>
                <a:srgbClr val="7030A0"/>
              </a:solidFill>
              <a:ln w="25400">
                <a:noFill/>
              </a:ln>
            </c:spPr>
            <c:extLst>
              <c:ext xmlns:c16="http://schemas.microsoft.com/office/drawing/2014/chart" uri="{C3380CC4-5D6E-409C-BE32-E72D297353CC}">
                <c16:uniqueId val="{00000011-7668-46E4-BBEE-E439904B4DB4}"/>
              </c:ext>
            </c:extLst>
          </c:dPt>
          <c:xVal>
            <c:numRef>
              <c:f>'Table and charts'!$C$5:$C$14</c:f>
              <c:numCache>
                <c:formatCode>[$-F400]h:mm:ss\ AM/PM</c:formatCode>
                <c:ptCount val="10"/>
                <c:pt idx="0">
                  <c:v>0.14207215568854947</c:v>
                </c:pt>
                <c:pt idx="1">
                  <c:v>8.7111756174286306E-2</c:v>
                </c:pt>
                <c:pt idx="2">
                  <c:v>7.4402812489046635E-2</c:v>
                </c:pt>
                <c:pt idx="3">
                  <c:v>6.3552260097284929E-2</c:v>
                </c:pt>
                <c:pt idx="4">
                  <c:v>6.742700656194496E-2</c:v>
                </c:pt>
                <c:pt idx="5">
                  <c:v>2.6515594385675995E-2</c:v>
                </c:pt>
                <c:pt idx="6">
                  <c:v>7.0875143713609479E-2</c:v>
                </c:pt>
                <c:pt idx="7">
                  <c:v>6.3866406734866127E-2</c:v>
                </c:pt>
                <c:pt idx="8">
                  <c:v>9.4136444066460614E-2</c:v>
                </c:pt>
                <c:pt idx="9">
                  <c:v>6.3555359938645181E-2</c:v>
                </c:pt>
              </c:numCache>
            </c:numRef>
          </c:xVal>
          <c:yVal>
            <c:numRef>
              <c:f>'Table and charts'!$D$5:$D$14</c:f>
              <c:numCache>
                <c:formatCode>_-* #,##0\ _k_r_-;\-* #,##0\ _k_r_-;_-* "-"??\ _k_r_-;_-@_-</c:formatCode>
                <c:ptCount val="10"/>
                <c:pt idx="0">
                  <c:v>33136.369599999998</c:v>
                </c:pt>
                <c:pt idx="1">
                  <c:v>26881.064416438356</c:v>
                </c:pt>
                <c:pt idx="2">
                  <c:v>12447.802915068492</c:v>
                </c:pt>
                <c:pt idx="3">
                  <c:v>5254.4123835616438</c:v>
                </c:pt>
                <c:pt idx="4">
                  <c:v>4383.7306246575345</c:v>
                </c:pt>
                <c:pt idx="5">
                  <c:v>83.120479452054781</c:v>
                </c:pt>
                <c:pt idx="6">
                  <c:v>20346.636235616439</c:v>
                </c:pt>
                <c:pt idx="7">
                  <c:v>6396.5348821917805</c:v>
                </c:pt>
                <c:pt idx="8">
                  <c:v>692.72371232876719</c:v>
                </c:pt>
                <c:pt idx="9">
                  <c:v>412.78436164383561</c:v>
                </c:pt>
              </c:numCache>
            </c:numRef>
          </c:yVal>
          <c:bubbleSize>
            <c:numRef>
              <c:f>'Table and charts'!$E$5:$E$14</c:f>
              <c:numCache>
                <c:formatCode>_-* #,##0\ _k_r_-;\-* #,##0\ _k_r_-;_-* "-"??\ _k_r_-;_-@_-</c:formatCode>
                <c:ptCount val="10"/>
                <c:pt idx="0">
                  <c:v>4717.9016438356166</c:v>
                </c:pt>
                <c:pt idx="1">
                  <c:v>2359.2419178082191</c:v>
                </c:pt>
                <c:pt idx="2">
                  <c:v>931.03315068493157</c:v>
                </c:pt>
                <c:pt idx="3">
                  <c:v>336.28630136986305</c:v>
                </c:pt>
                <c:pt idx="4">
                  <c:v>298.10493150684931</c:v>
                </c:pt>
                <c:pt idx="5">
                  <c:v>2.1978082191780821</c:v>
                </c:pt>
                <c:pt idx="6">
                  <c:v>1438.3550684931506</c:v>
                </c:pt>
                <c:pt idx="7">
                  <c:v>408.42794520547943</c:v>
                </c:pt>
                <c:pt idx="8">
                  <c:v>65.16876712328768</c:v>
                </c:pt>
                <c:pt idx="9">
                  <c:v>26.589589041095888</c:v>
                </c:pt>
              </c:numCache>
            </c:numRef>
          </c:bubbleSize>
          <c:bubble3D val="1"/>
          <c:extLst>
            <c:ext xmlns:c16="http://schemas.microsoft.com/office/drawing/2014/chart" uri="{C3380CC4-5D6E-409C-BE32-E72D297353CC}">
              <c16:uniqueId val="{00000012-7668-46E4-BBEE-E439904B4DB4}"/>
            </c:ext>
          </c:extLst>
        </c:ser>
        <c:dLbls>
          <c:showLegendKey val="0"/>
          <c:showVal val="0"/>
          <c:showCatName val="0"/>
          <c:showSerName val="0"/>
          <c:showPercent val="0"/>
          <c:showBubbleSize val="0"/>
        </c:dLbls>
        <c:bubbleScale val="100"/>
        <c:showNegBubbles val="0"/>
        <c:axId val="830274208"/>
        <c:axId val="1"/>
      </c:bubbleChart>
      <c:valAx>
        <c:axId val="830274208"/>
        <c:scaling>
          <c:orientation val="minMax"/>
          <c:min val="0"/>
        </c:scaling>
        <c:delete val="0"/>
        <c:axPos val="b"/>
        <c:title>
          <c:tx>
            <c:rich>
              <a:bodyPr/>
              <a:lstStyle/>
              <a:p>
                <a:pPr>
                  <a:defRPr sz="1000" b="1" i="0" u="none" strike="noStrike" baseline="0">
                    <a:solidFill>
                      <a:srgbClr val="000000"/>
                    </a:solidFill>
                    <a:latin typeface="+mj-lt"/>
                    <a:ea typeface="Calibri"/>
                    <a:cs typeface="Calibri"/>
                  </a:defRPr>
                </a:pPr>
                <a:r>
                  <a:rPr lang="en-GB">
                    <a:latin typeface="+mj-lt"/>
                  </a:rPr>
                  <a:t>AVE TIME VIEWED PER </a:t>
                </a:r>
                <a:r>
                  <a:rPr lang="en-GB" u="sng">
                    <a:latin typeface="+mj-lt"/>
                  </a:rPr>
                  <a:t>VIEWER</a:t>
                </a:r>
                <a:r>
                  <a:rPr lang="en-GB">
                    <a:latin typeface="+mj-lt"/>
                  </a:rPr>
                  <a:t> PER DAY</a:t>
                </a:r>
              </a:p>
            </c:rich>
          </c:tx>
          <c:layout>
            <c:manualLayout>
              <c:xMode val="edge"/>
              <c:yMode val="edge"/>
              <c:x val="0.43181326472122017"/>
              <c:y val="0.95424478623652487"/>
            </c:manualLayout>
          </c:layout>
          <c:overlay val="0"/>
        </c:title>
        <c:numFmt formatCode="[$-F400]h:mm:ss\ AM/PM"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050" b="1" i="0" u="none" strike="noStrike" baseline="0">
                <a:solidFill>
                  <a:srgbClr val="333333"/>
                </a:solidFill>
                <a:latin typeface="+mj-lt"/>
                <a:ea typeface="Calibri"/>
                <a:cs typeface="Calibri"/>
              </a:defRPr>
            </a:pPr>
            <a:endParaRPr lang="en-US"/>
          </a:p>
        </c:txPr>
        <c:crossAx val="1"/>
        <c:crosses val="autoZero"/>
        <c:crossBetween val="midCat"/>
        <c:majorUnit val="2.0833000000000001E-2"/>
      </c:valAx>
      <c:valAx>
        <c:axId val="1"/>
        <c:scaling>
          <c:orientation val="minMax"/>
          <c:max val="45000"/>
          <c:min val="0"/>
        </c:scaling>
        <c:delete val="0"/>
        <c:axPos val="l"/>
        <c:title>
          <c:tx>
            <c:rich>
              <a:bodyPr/>
              <a:lstStyle/>
              <a:p>
                <a:pPr>
                  <a:defRPr sz="1000" b="1" i="0" u="none" strike="noStrike" baseline="0">
                    <a:solidFill>
                      <a:srgbClr val="000000"/>
                    </a:solidFill>
                    <a:latin typeface="+mj-lt"/>
                    <a:ea typeface="Calibri"/>
                    <a:cs typeface="Calibri"/>
                  </a:defRPr>
                </a:pPr>
                <a:r>
                  <a:rPr lang="en-GB">
                    <a:latin typeface="+mj-lt"/>
                  </a:rPr>
                  <a:t>AVERAGE DAILY REACH (000s)</a:t>
                </a:r>
              </a:p>
            </c:rich>
          </c:tx>
          <c:layout>
            <c:manualLayout>
              <c:xMode val="edge"/>
              <c:yMode val="edge"/>
              <c:x val="3.1996753819554712E-2"/>
              <c:y val="0.18743049522154648"/>
            </c:manualLayout>
          </c:layout>
          <c:overlay val="0"/>
          <c:spPr>
            <a:ln>
              <a:noFill/>
            </a:ln>
          </c:spPr>
        </c:title>
        <c:numFmt formatCode="_-* #,##0\ _k_r_-;\-* #,##0\ _k_r_-;_-* &quot;-&quot;??\ _k_r_-;_-@_-"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sz="1050" b="1" i="0" u="none" strike="noStrike" baseline="0">
                <a:solidFill>
                  <a:srgbClr val="333333"/>
                </a:solidFill>
                <a:latin typeface="+mj-lt"/>
                <a:ea typeface="Calibri"/>
                <a:cs typeface="Calibri"/>
              </a:defRPr>
            </a:pPr>
            <a:endParaRPr lang="en-US"/>
          </a:p>
        </c:txPr>
        <c:crossAx val="830274208"/>
        <c:crosses val="autoZero"/>
        <c:crossBetween val="midCat"/>
      </c:valAx>
      <c:spPr>
        <a:noFill/>
        <a:ln w="25400">
          <a:noFill/>
        </a:ln>
      </c:spPr>
    </c:plotArea>
    <c:plotVisOnly val="1"/>
    <c:dispBlanksAs val="gap"/>
    <c:showDLblsOverMax val="0"/>
  </c:chart>
  <c:spPr>
    <a:noFill/>
    <a:ln w="9525" cap="flat" cmpd="sng" algn="ctr">
      <a:no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8">
    <c:autoUpdate val="0"/>
  </c:externalData>
  <c:userShapes r:id="rId9"/>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592507788490175"/>
          <c:y val="0.10237531080620181"/>
          <c:w val="0.5032121287783603"/>
          <c:h val="0.81056653481713259"/>
        </c:manualLayout>
      </c:layout>
      <c:doughnutChart>
        <c:varyColors val="1"/>
        <c:ser>
          <c:idx val="1"/>
          <c:order val="0"/>
          <c:tx>
            <c:strRef>
              <c:f>Sheet1!$C$1</c:f>
              <c:strCache>
                <c:ptCount val="1"/>
                <c:pt idx="0">
                  <c:v>Column1</c:v>
                </c:pt>
              </c:strCache>
            </c:strRef>
          </c:tx>
          <c:dPt>
            <c:idx val="0"/>
            <c:bubble3D val="0"/>
            <c:spPr>
              <a:solidFill>
                <a:srgbClr val="7BC8FF"/>
              </a:solidFill>
            </c:spPr>
            <c:extLst>
              <c:ext xmlns:c16="http://schemas.microsoft.com/office/drawing/2014/chart" uri="{C3380CC4-5D6E-409C-BE32-E72D297353CC}">
                <c16:uniqueId val="{00000016-AAFF-45A3-A865-F04D69EBD962}"/>
              </c:ext>
            </c:extLst>
          </c:dPt>
          <c:dPt>
            <c:idx val="1"/>
            <c:bubble3D val="0"/>
            <c:spPr>
              <a:solidFill>
                <a:srgbClr val="0069B4"/>
              </a:solidFill>
            </c:spPr>
            <c:extLst>
              <c:ext xmlns:c16="http://schemas.microsoft.com/office/drawing/2014/chart" uri="{C3380CC4-5D6E-409C-BE32-E72D297353CC}">
                <c16:uniqueId val="{0000002B-F077-4909-AFEF-DBB26D6FDBB3}"/>
              </c:ext>
            </c:extLst>
          </c:dPt>
          <c:dPt>
            <c:idx val="2"/>
            <c:bubble3D val="0"/>
            <c:spPr>
              <a:solidFill>
                <a:srgbClr val="372D87"/>
              </a:solidFill>
            </c:spPr>
            <c:extLst>
              <c:ext xmlns:c16="http://schemas.microsoft.com/office/drawing/2014/chart" uri="{C3380CC4-5D6E-409C-BE32-E72D297353CC}">
                <c16:uniqueId val="{0000002C-F077-4909-AFEF-DBB26D6FDBB3}"/>
              </c:ext>
            </c:extLst>
          </c:dPt>
          <c:dPt>
            <c:idx val="4"/>
            <c:bubble3D val="0"/>
            <c:spPr>
              <a:solidFill>
                <a:srgbClr val="C00000"/>
              </a:solidFill>
            </c:spPr>
            <c:extLst>
              <c:ext xmlns:c16="http://schemas.microsoft.com/office/drawing/2014/chart" uri="{C3380CC4-5D6E-409C-BE32-E72D297353CC}">
                <c16:uniqueId val="{0000002A-F077-4909-AFEF-DBB26D6FDBB3}"/>
              </c:ext>
            </c:extLst>
          </c:dPt>
          <c:dLbls>
            <c:spPr>
              <a:noFill/>
              <a:ln>
                <a:noFill/>
              </a:ln>
              <a:effectLst/>
            </c:spPr>
            <c:txPr>
              <a:bodyPr/>
              <a:lstStyle/>
              <a:p>
                <a:pPr>
                  <a:defRPr sz="1050">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c:v>
                </c:pt>
              </c:strCache>
            </c:strRef>
          </c:cat>
          <c:val>
            <c:numRef>
              <c:f>Sheet1!$C$2:$C$6</c:f>
              <c:numCache>
                <c:formatCode>General</c:formatCode>
                <c:ptCount val="5"/>
              </c:numCache>
            </c:numRef>
          </c:val>
          <c:extLst>
            <c:ext xmlns:c16="http://schemas.microsoft.com/office/drawing/2014/chart" uri="{C3380CC4-5D6E-409C-BE32-E72D297353CC}">
              <c16:uniqueId val="{00000017-AAFF-45A3-A865-F04D69EBD962}"/>
            </c:ext>
          </c:extLst>
        </c:ser>
        <c:ser>
          <c:idx val="2"/>
          <c:order val="1"/>
          <c:tx>
            <c:strRef>
              <c:f>Sheet1!$D$1</c:f>
              <c:strCache>
                <c:ptCount val="1"/>
                <c:pt idx="0">
                  <c:v>All Inds2</c:v>
                </c:pt>
              </c:strCache>
            </c:strRef>
          </c:tx>
          <c:dPt>
            <c:idx val="0"/>
            <c:bubble3D val="0"/>
            <c:spPr>
              <a:solidFill>
                <a:srgbClr val="0069B4">
                  <a:lumMod val="40000"/>
                  <a:lumOff val="60000"/>
                </a:srgbClr>
              </a:solidFill>
            </c:spPr>
            <c:extLst>
              <c:ext xmlns:c16="http://schemas.microsoft.com/office/drawing/2014/chart" uri="{C3380CC4-5D6E-409C-BE32-E72D297353CC}">
                <c16:uniqueId val="{00000019-AAFF-45A3-A865-F04D69EBD962}"/>
              </c:ext>
            </c:extLst>
          </c:dPt>
          <c:dPt>
            <c:idx val="1"/>
            <c:bubble3D val="0"/>
            <c:spPr>
              <a:solidFill>
                <a:srgbClr val="0069B4"/>
              </a:solidFill>
            </c:spPr>
            <c:extLst>
              <c:ext xmlns:c16="http://schemas.microsoft.com/office/drawing/2014/chart" uri="{C3380CC4-5D6E-409C-BE32-E72D297353CC}">
                <c16:uniqueId val="{0000001B-AAFF-45A3-A865-F04D69EBD962}"/>
              </c:ext>
            </c:extLst>
          </c:dPt>
          <c:dPt>
            <c:idx val="2"/>
            <c:bubble3D val="0"/>
            <c:spPr>
              <a:solidFill>
                <a:srgbClr val="372D87"/>
              </a:solidFill>
            </c:spPr>
            <c:extLst>
              <c:ext xmlns:c16="http://schemas.microsoft.com/office/drawing/2014/chart" uri="{C3380CC4-5D6E-409C-BE32-E72D297353CC}">
                <c16:uniqueId val="{0000001D-AAFF-45A3-A865-F04D69EBD962}"/>
              </c:ext>
            </c:extLst>
          </c:dPt>
          <c:dPt>
            <c:idx val="3"/>
            <c:bubble3D val="0"/>
            <c:spPr>
              <a:solidFill>
                <a:srgbClr val="009B3C"/>
              </a:solidFill>
            </c:spPr>
            <c:extLst>
              <c:ext xmlns:c16="http://schemas.microsoft.com/office/drawing/2014/chart" uri="{C3380CC4-5D6E-409C-BE32-E72D297353CC}">
                <c16:uniqueId val="{0000001F-AAFF-45A3-A865-F04D69EBD962}"/>
              </c:ext>
            </c:extLst>
          </c:dPt>
          <c:dPt>
            <c:idx val="4"/>
            <c:bubble3D val="0"/>
            <c:spPr>
              <a:solidFill>
                <a:srgbClr val="C00000"/>
              </a:solidFill>
            </c:spPr>
            <c:extLst>
              <c:ext xmlns:c16="http://schemas.microsoft.com/office/drawing/2014/chart" uri="{C3380CC4-5D6E-409C-BE32-E72D297353CC}">
                <c16:uniqueId val="{00000021-AAFF-45A3-A865-F04D69EBD962}"/>
              </c:ext>
            </c:extLst>
          </c:dPt>
          <c:dPt>
            <c:idx val="5"/>
            <c:bubble3D val="0"/>
            <c:spPr>
              <a:solidFill>
                <a:srgbClr val="E10514">
                  <a:lumMod val="60000"/>
                  <a:lumOff val="40000"/>
                </a:srgbClr>
              </a:solidFill>
            </c:spPr>
            <c:extLst>
              <c:ext xmlns:c16="http://schemas.microsoft.com/office/drawing/2014/chart" uri="{C3380CC4-5D6E-409C-BE32-E72D297353CC}">
                <c16:uniqueId val="{00000001-DA6B-47CB-B25D-940A3E552215}"/>
              </c:ext>
            </c:extLst>
          </c:dPt>
          <c:dPt>
            <c:idx val="6"/>
            <c:bubble3D val="0"/>
            <c:spPr>
              <a:solidFill>
                <a:srgbClr val="C00000"/>
              </a:solidFill>
            </c:spPr>
            <c:extLst>
              <c:ext xmlns:c16="http://schemas.microsoft.com/office/drawing/2014/chart" uri="{C3380CC4-5D6E-409C-BE32-E72D297353CC}">
                <c16:uniqueId val="{00000025-AAFF-45A3-A865-F04D69EBD962}"/>
              </c:ext>
            </c:extLst>
          </c:dPt>
          <c:dPt>
            <c:idx val="7"/>
            <c:bubble3D val="0"/>
            <c:spPr>
              <a:solidFill>
                <a:schemeClr val="accent2">
                  <a:lumMod val="60000"/>
                  <a:lumOff val="40000"/>
                </a:schemeClr>
              </a:solidFill>
            </c:spPr>
            <c:extLst>
              <c:ext xmlns:c16="http://schemas.microsoft.com/office/drawing/2014/chart" uri="{C3380CC4-5D6E-409C-BE32-E72D297353CC}">
                <c16:uniqueId val="{00000027-AAFF-45A3-A865-F04D69EBD962}"/>
              </c:ext>
            </c:extLst>
          </c:dPt>
          <c:dPt>
            <c:idx val="8"/>
            <c:bubble3D val="0"/>
            <c:spPr>
              <a:solidFill>
                <a:schemeClr val="accent2"/>
              </a:solidFill>
            </c:spPr>
            <c:extLst>
              <c:ext xmlns:c16="http://schemas.microsoft.com/office/drawing/2014/chart" uri="{C3380CC4-5D6E-409C-BE32-E72D297353CC}">
                <c16:uniqueId val="{00000029-AAFF-45A3-A865-F04D69EBD962}"/>
              </c:ext>
            </c:extLst>
          </c:dPt>
          <c:dPt>
            <c:idx val="9"/>
            <c:bubble3D val="0"/>
            <c:spPr>
              <a:solidFill>
                <a:schemeClr val="tx2"/>
              </a:solidFill>
            </c:spPr>
            <c:extLst>
              <c:ext xmlns:c16="http://schemas.microsoft.com/office/drawing/2014/chart" uri="{C3380CC4-5D6E-409C-BE32-E72D297353CC}">
                <c16:uniqueId val="{0000002B-AAFF-45A3-A865-F04D69EBD962}"/>
              </c:ext>
            </c:extLst>
          </c:dPt>
          <c:dLbls>
            <c:dLbl>
              <c:idx val="0"/>
              <c:layout>
                <c:manualLayout>
                  <c:x val="4.339118635033945E-3"/>
                  <c:y val="-4.5715396459576523E-3"/>
                </c:manualLayout>
              </c:layout>
              <c:numFmt formatCode="0.0%" sourceLinked="0"/>
              <c:spPr>
                <a:noFill/>
              </c:spPr>
              <c:txPr>
                <a:bodyPr/>
                <a:lstStyle/>
                <a:p>
                  <a:pPr>
                    <a:defRPr sz="11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9-AAFF-45A3-A865-F04D69EBD962}"/>
                </c:ext>
              </c:extLst>
            </c:dLbl>
            <c:dLbl>
              <c:idx val="1"/>
              <c:layout>
                <c:manualLayout>
                  <c:x val="5.7854915133786645E-3"/>
                  <c:y val="0"/>
                </c:manualLayout>
              </c:layout>
              <c:numFmt formatCode="0.0%" sourceLinked="0"/>
              <c:spPr>
                <a:noFill/>
              </c:spPr>
              <c:txPr>
                <a:bodyPr/>
                <a:lstStyle/>
                <a:p>
                  <a:pPr>
                    <a:defRPr sz="1100">
                      <a:solidFill>
                        <a:schemeClr val="bg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B-AAFF-45A3-A865-F04D69EBD962}"/>
                </c:ext>
              </c:extLst>
            </c:dLbl>
            <c:dLbl>
              <c:idx val="3"/>
              <c:layout>
                <c:manualLayout>
                  <c:x val="6.7979525282199207E-2"/>
                  <c:y val="-4.5715396459576521E-2"/>
                </c:manualLayout>
              </c:layout>
              <c:numFmt formatCode="0.0%" sourceLinked="0"/>
              <c:spPr>
                <a:noFill/>
                <a:ln>
                  <a:noFill/>
                </a:ln>
                <a:effectLst/>
              </c:spPr>
              <c:txPr>
                <a:bodyPr wrap="square" lIns="38100" tIns="19050" rIns="38100" bIns="19050" anchor="ctr">
                  <a:spAutoFit/>
                </a:bodyPr>
                <a:lstStyle/>
                <a:p>
                  <a:pPr>
                    <a:defRPr sz="11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F-AAFF-45A3-A865-F04D69EBD962}"/>
                </c:ext>
              </c:extLst>
            </c:dLbl>
            <c:dLbl>
              <c:idx val="4"/>
              <c:layout>
                <c:manualLayout>
                  <c:x val="-9.2567864214058632E-2"/>
                  <c:y val="-0.16457542725447555"/>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21-AAFF-45A3-A865-F04D69EBD962}"/>
                </c:ext>
              </c:extLst>
            </c:dLbl>
            <c:dLbl>
              <c:idx val="5"/>
              <c:layout>
                <c:manualLayout>
                  <c:x val="5.7854915133786641E-2"/>
                  <c:y val="-1.8286158583830609E-2"/>
                </c:manualLayout>
              </c:layout>
              <c:numFmt formatCode="0.0%" sourceLinked="0"/>
              <c:spPr>
                <a:noFill/>
                <a:ln>
                  <a:noFill/>
                </a:ln>
                <a:effectLst/>
              </c:spPr>
              <c:txPr>
                <a:bodyPr/>
                <a:lstStyle/>
                <a:p>
                  <a:pPr>
                    <a:defRPr sz="1100">
                      <a:solidFill>
                        <a:schemeClr val="tx1"/>
                      </a:solidFill>
                      <a:latin typeface="+mn-lt"/>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A6B-47CB-B25D-940A3E552215}"/>
                </c:ext>
              </c:extLst>
            </c:dLbl>
            <c:dLbl>
              <c:idx val="7"/>
              <c:numFmt formatCode="0.0%" sourceLinked="0"/>
              <c:spPr>
                <a:noFill/>
                <a:ln>
                  <a:noFill/>
                </a:ln>
                <a:effectLst/>
              </c:spPr>
              <c:txPr>
                <a:bodyPr/>
                <a:lstStyle/>
                <a:p>
                  <a:pPr>
                    <a:defRPr sz="1100">
                      <a:solidFill>
                        <a:schemeClr val="bg2"/>
                      </a:solidFill>
                      <a:latin typeface="+mn-lt"/>
                    </a:defRPr>
                  </a:pPr>
                  <a:endParaRPr lang="en-US"/>
                </a:p>
              </c:txPr>
              <c:showLegendKey val="0"/>
              <c:showVal val="0"/>
              <c:showCatName val="0"/>
              <c:showSerName val="0"/>
              <c:showPercent val="1"/>
              <c:showBubbleSize val="0"/>
              <c:extLst>
                <c:ext xmlns:c16="http://schemas.microsoft.com/office/drawing/2014/chart" uri="{C3380CC4-5D6E-409C-BE32-E72D297353CC}">
                  <c16:uniqueId val="{00000027-AAFF-45A3-A865-F04D69EBD962}"/>
                </c:ext>
              </c:extLst>
            </c:dLbl>
            <c:numFmt formatCode="0.0%" sourceLinked="0"/>
            <c:spPr>
              <a:noFill/>
              <a:ln>
                <a:noFill/>
              </a:ln>
              <a:effectLst/>
            </c:spPr>
            <c:txPr>
              <a:bodyPr/>
              <a:lstStyle/>
              <a:p>
                <a:pPr>
                  <a:defRPr sz="1100">
                    <a:solidFill>
                      <a:schemeClr val="bg1"/>
                    </a:solidFill>
                    <a:latin typeface="+mn-lt"/>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TikTok*</c:v>
                </c:pt>
                <c:pt idx="1">
                  <c:v>YouTube*</c:v>
                </c:pt>
                <c:pt idx="2">
                  <c:v>Other online video</c:v>
                </c:pt>
                <c:pt idx="3">
                  <c:v>Cinema</c:v>
                </c:pt>
                <c:pt idx="4">
                  <c:v>Broadcaster TV</c:v>
                </c:pt>
              </c:strCache>
            </c:strRef>
          </c:cat>
          <c:val>
            <c:numRef>
              <c:f>Sheet1!$D$2:$D$6</c:f>
              <c:numCache>
                <c:formatCode>0.00</c:formatCode>
                <c:ptCount val="5"/>
                <c:pt idx="0">
                  <c:v>0.43</c:v>
                </c:pt>
                <c:pt idx="1">
                  <c:v>2.0699999999999998</c:v>
                </c:pt>
                <c:pt idx="2">
                  <c:v>0.22</c:v>
                </c:pt>
                <c:pt idx="3">
                  <c:v>0.06</c:v>
                </c:pt>
                <c:pt idx="4">
                  <c:v>14.2</c:v>
                </c:pt>
              </c:numCache>
            </c:numRef>
          </c:val>
          <c:extLst>
            <c:ext xmlns:c16="http://schemas.microsoft.com/office/drawing/2014/chart" uri="{C3380CC4-5D6E-409C-BE32-E72D297353CC}">
              <c16:uniqueId val="{0000002C-AAFF-45A3-A865-F04D69EBD962}"/>
            </c:ext>
          </c:extLst>
        </c:ser>
        <c:dLbls>
          <c:showLegendKey val="0"/>
          <c:showVal val="0"/>
          <c:showCatName val="0"/>
          <c:showSerName val="0"/>
          <c:showPercent val="0"/>
          <c:showBubbleSize val="0"/>
          <c:showLeaderLines val="1"/>
        </c:dLbls>
        <c:firstSliceAng val="0"/>
        <c:holeSize val="21"/>
      </c:doughnutChart>
    </c:plotArea>
    <c:legend>
      <c:legendPos val="r"/>
      <c:layout>
        <c:manualLayout>
          <c:xMode val="edge"/>
          <c:yMode val="edge"/>
          <c:x val="0.66552069138901337"/>
          <c:y val="0.31148455350546195"/>
          <c:w val="0.17851783224010701"/>
          <c:h val="0.36887645414106801"/>
        </c:manualLayout>
      </c:layout>
      <c:overlay val="0"/>
      <c:txPr>
        <a:bodyPr/>
        <a:lstStyle/>
        <a:p>
          <a:pPr>
            <a:defRPr sz="1200" b="1"/>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TV</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Quality</c:v>
                </c:pt>
                <c:pt idx="1">
                  <c:v>Popularity</c:v>
                </c:pt>
                <c:pt idx="2">
                  <c:v>Trust</c:v>
                </c:pt>
              </c:strCache>
            </c:strRef>
          </c:cat>
          <c:val>
            <c:numRef>
              <c:f>Sheet1!$B$2:$B$4</c:f>
              <c:numCache>
                <c:formatCode>0%</c:formatCode>
                <c:ptCount val="3"/>
                <c:pt idx="0">
                  <c:v>0.43</c:v>
                </c:pt>
                <c:pt idx="1">
                  <c:v>0.5</c:v>
                </c:pt>
                <c:pt idx="2">
                  <c:v>0.3</c:v>
                </c:pt>
              </c:numCache>
            </c:numRef>
          </c:val>
          <c:extLst>
            <c:ext xmlns:c16="http://schemas.microsoft.com/office/drawing/2014/chart" uri="{C3380CC4-5D6E-409C-BE32-E72D297353CC}">
              <c16:uniqueId val="{00000000-9294-454F-BE18-85E1EFED35E2}"/>
            </c:ext>
          </c:extLst>
        </c:ser>
        <c:ser>
          <c:idx val="1"/>
          <c:order val="1"/>
          <c:tx>
            <c:strRef>
              <c:f>Sheet1!$C$1</c:f>
              <c:strCache>
                <c:ptCount val="1"/>
                <c:pt idx="0">
                  <c:v>Video sharing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Quality</c:v>
                </c:pt>
                <c:pt idx="1">
                  <c:v>Popularity</c:v>
                </c:pt>
                <c:pt idx="2">
                  <c:v>Trust</c:v>
                </c:pt>
              </c:strCache>
            </c:strRef>
          </c:cat>
          <c:val>
            <c:numRef>
              <c:f>Sheet1!$C$2:$C$4</c:f>
              <c:numCache>
                <c:formatCode>0%</c:formatCode>
                <c:ptCount val="3"/>
                <c:pt idx="0">
                  <c:v>0.22</c:v>
                </c:pt>
                <c:pt idx="1">
                  <c:v>0.28999999999999998</c:v>
                </c:pt>
                <c:pt idx="2">
                  <c:v>0.19</c:v>
                </c:pt>
              </c:numCache>
            </c:numRef>
          </c:val>
          <c:extLst>
            <c:ext xmlns:c16="http://schemas.microsoft.com/office/drawing/2014/chart" uri="{C3380CC4-5D6E-409C-BE32-E72D297353CC}">
              <c16:uniqueId val="{00000001-9294-454F-BE18-85E1EFED35E2}"/>
            </c:ext>
          </c:extLst>
        </c:ser>
        <c:ser>
          <c:idx val="2"/>
          <c:order val="2"/>
          <c:tx>
            <c:strRef>
              <c:f>Sheet1!$D$1</c:f>
              <c:strCache>
                <c:ptCount val="1"/>
                <c:pt idx="0">
                  <c:v>Social Media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Quality</c:v>
                </c:pt>
                <c:pt idx="1">
                  <c:v>Popularity</c:v>
                </c:pt>
                <c:pt idx="2">
                  <c:v>Trust</c:v>
                </c:pt>
              </c:strCache>
            </c:strRef>
          </c:cat>
          <c:val>
            <c:numRef>
              <c:f>Sheet1!$D$2:$D$4</c:f>
              <c:numCache>
                <c:formatCode>0%</c:formatCode>
                <c:ptCount val="3"/>
                <c:pt idx="0">
                  <c:v>0.19</c:v>
                </c:pt>
                <c:pt idx="1">
                  <c:v>0.24</c:v>
                </c:pt>
                <c:pt idx="2">
                  <c:v>0.2</c:v>
                </c:pt>
              </c:numCache>
            </c:numRef>
          </c:val>
          <c:extLst>
            <c:ext xmlns:c16="http://schemas.microsoft.com/office/drawing/2014/chart" uri="{C3380CC4-5D6E-409C-BE32-E72D297353CC}">
              <c16:uniqueId val="{00000002-9294-454F-BE18-85E1EFED35E2}"/>
            </c:ext>
          </c:extLst>
        </c:ser>
        <c:ser>
          <c:idx val="3"/>
          <c:order val="3"/>
          <c:tx>
            <c:strRef>
              <c:f>Sheet1!$E$1</c:f>
              <c:strCache>
                <c:ptCount val="1"/>
                <c:pt idx="0">
                  <c:v>Radio</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Quality</c:v>
                </c:pt>
                <c:pt idx="1">
                  <c:v>Popularity</c:v>
                </c:pt>
                <c:pt idx="2">
                  <c:v>Trust</c:v>
                </c:pt>
              </c:strCache>
            </c:strRef>
          </c:cat>
          <c:val>
            <c:numRef>
              <c:f>Sheet1!$E$2:$E$4</c:f>
              <c:numCache>
                <c:formatCode>0%</c:formatCode>
                <c:ptCount val="3"/>
                <c:pt idx="0">
                  <c:v>0.37</c:v>
                </c:pt>
                <c:pt idx="1">
                  <c:v>0.39</c:v>
                </c:pt>
                <c:pt idx="2">
                  <c:v>0.28000000000000003</c:v>
                </c:pt>
              </c:numCache>
            </c:numRef>
          </c:val>
          <c:extLst>
            <c:ext xmlns:c16="http://schemas.microsoft.com/office/drawing/2014/chart" uri="{C3380CC4-5D6E-409C-BE32-E72D297353CC}">
              <c16:uniqueId val="{00000003-9294-454F-BE18-85E1EFED35E2}"/>
            </c:ext>
          </c:extLst>
        </c:ser>
        <c:ser>
          <c:idx val="4"/>
          <c:order val="4"/>
          <c:tx>
            <c:strRef>
              <c:f>Sheet1!$F$1</c:f>
              <c:strCache>
                <c:ptCount val="1"/>
                <c:pt idx="0">
                  <c:v>Newspapers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Quality</c:v>
                </c:pt>
                <c:pt idx="1">
                  <c:v>Popularity</c:v>
                </c:pt>
                <c:pt idx="2">
                  <c:v>Trust</c:v>
                </c:pt>
              </c:strCache>
            </c:strRef>
          </c:cat>
          <c:val>
            <c:numRef>
              <c:f>Sheet1!$F$2:$F$4</c:f>
              <c:numCache>
                <c:formatCode>0%</c:formatCode>
                <c:ptCount val="3"/>
                <c:pt idx="0">
                  <c:v>0.34</c:v>
                </c:pt>
                <c:pt idx="1">
                  <c:v>0.39</c:v>
                </c:pt>
                <c:pt idx="2">
                  <c:v>0.26</c:v>
                </c:pt>
              </c:numCache>
            </c:numRef>
          </c:val>
          <c:extLst>
            <c:ext xmlns:c16="http://schemas.microsoft.com/office/drawing/2014/chart" uri="{C3380CC4-5D6E-409C-BE32-E72D297353CC}">
              <c16:uniqueId val="{00000004-9294-454F-BE18-85E1EFED35E2}"/>
            </c:ext>
          </c:extLst>
        </c:ser>
        <c:ser>
          <c:idx val="5"/>
          <c:order val="5"/>
          <c:tx>
            <c:strRef>
              <c:f>Sheet1!$G$1</c:f>
              <c:strCache>
                <c:ptCount val="1"/>
                <c:pt idx="0">
                  <c:v>Magazines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Quality</c:v>
                </c:pt>
                <c:pt idx="1">
                  <c:v>Popularity</c:v>
                </c:pt>
                <c:pt idx="2">
                  <c:v>Trust</c:v>
                </c:pt>
              </c:strCache>
            </c:strRef>
          </c:cat>
          <c:val>
            <c:numRef>
              <c:f>Sheet1!$G$2:$G$4</c:f>
              <c:numCache>
                <c:formatCode>0%</c:formatCode>
                <c:ptCount val="3"/>
                <c:pt idx="0">
                  <c:v>0.38</c:v>
                </c:pt>
                <c:pt idx="1">
                  <c:v>0.41</c:v>
                </c:pt>
                <c:pt idx="2">
                  <c:v>0.28999999999999998</c:v>
                </c:pt>
              </c:numCache>
            </c:numRef>
          </c:val>
          <c:extLst>
            <c:ext xmlns:c16="http://schemas.microsoft.com/office/drawing/2014/chart" uri="{C3380CC4-5D6E-409C-BE32-E72D297353CC}">
              <c16:uniqueId val="{00000005-9294-454F-BE18-85E1EFED35E2}"/>
            </c:ext>
          </c:extLst>
        </c:ser>
        <c:dLbls>
          <c:showLegendKey val="0"/>
          <c:showVal val="0"/>
          <c:showCatName val="0"/>
          <c:showSerName val="0"/>
          <c:showPercent val="0"/>
          <c:showBubbleSize val="0"/>
        </c:dLbls>
        <c:gapWidth val="219"/>
        <c:overlap val="-27"/>
        <c:axId val="1778229504"/>
        <c:axId val="1542903792"/>
      </c:barChart>
      <c:catAx>
        <c:axId val="1778229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542903792"/>
        <c:crosses val="autoZero"/>
        <c:auto val="1"/>
        <c:lblAlgn val="ctr"/>
        <c:lblOffset val="100"/>
        <c:noMultiLvlLbl val="0"/>
      </c:catAx>
      <c:valAx>
        <c:axId val="1542903792"/>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100" dirty="0"/>
                  <a:t>% positively scoring</a:t>
                </a:r>
                <a:r>
                  <a:rPr lang="en-GB" sz="1100" baseline="0" dirty="0"/>
                  <a:t> / agreeing to statement</a:t>
                </a:r>
                <a:endParaRPr lang="en-GB" sz="1100" dirty="0"/>
              </a:p>
            </c:rich>
          </c:tx>
          <c:layout>
            <c:manualLayout>
              <c:xMode val="edge"/>
              <c:yMode val="edge"/>
              <c:x val="0"/>
              <c:y val="5.1700028283574333E-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78229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dirty="0"/>
              <a:t>Estimated</a:t>
            </a:r>
            <a:r>
              <a:rPr lang="en-GB" sz="1400" baseline="0" dirty="0"/>
              <a:t> revenue return for automotive advertiser with a budget of £20m</a:t>
            </a:r>
            <a:endParaRPr lang="en-GB" sz="1400" dirty="0"/>
          </a:p>
        </c:rich>
      </c:tx>
      <c:layout>
        <c:manualLayout>
          <c:xMode val="edge"/>
          <c:yMode val="edge"/>
          <c:x val="0.22163107966405482"/>
          <c:y val="1.865506755607108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5509763887912116E-2"/>
          <c:y val="0.20550123742833284"/>
          <c:w val="0.88917225959915691"/>
          <c:h val="0.68154306297113532"/>
        </c:manualLayout>
      </c:layout>
      <c:barChart>
        <c:barDir val="col"/>
        <c:grouping val="clustered"/>
        <c:varyColors val="0"/>
        <c:ser>
          <c:idx val="0"/>
          <c:order val="0"/>
          <c:tx>
            <c:strRef>
              <c:f>Sheet1!$A$2</c:f>
              <c:strCache>
                <c:ptCount val="1"/>
                <c:pt idx="0">
                  <c:v>Multimedia campaign including TV + BVOD</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CAMPAIGN UPLIFT</c:v>
                </c:pt>
                <c:pt idx="1">
                  <c:v>BASE GROWTH</c:v>
                </c:pt>
                <c:pt idx="2">
                  <c:v>TOTAL</c:v>
                </c:pt>
              </c:strCache>
            </c:strRef>
          </c:cat>
          <c:val>
            <c:numRef>
              <c:f>Sheet1!$B$2:$D$2</c:f>
              <c:numCache>
                <c:formatCode>0.0</c:formatCode>
                <c:ptCount val="3"/>
                <c:pt idx="0">
                  <c:v>15.1</c:v>
                </c:pt>
                <c:pt idx="1">
                  <c:v>59.8</c:v>
                </c:pt>
                <c:pt idx="2">
                  <c:v>74.8</c:v>
                </c:pt>
              </c:numCache>
            </c:numRef>
          </c:val>
          <c:extLst>
            <c:ext xmlns:c16="http://schemas.microsoft.com/office/drawing/2014/chart" uri="{C3380CC4-5D6E-409C-BE32-E72D297353CC}">
              <c16:uniqueId val="{00000000-C8A7-403E-8A7D-89D553F5E752}"/>
            </c:ext>
          </c:extLst>
        </c:ser>
        <c:ser>
          <c:idx val="1"/>
          <c:order val="1"/>
          <c:tx>
            <c:strRef>
              <c:f>Sheet1!$A$3</c:f>
              <c:strCache>
                <c:ptCount val="1"/>
                <c:pt idx="0">
                  <c:v>Multimedia campaign excluding TV + BVOD</c:v>
                </c:pt>
              </c:strCache>
            </c:strRef>
          </c:tx>
          <c:spPr>
            <a:solidFill>
              <a:srgbClr val="372D8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CAMPAIGN UPLIFT</c:v>
                </c:pt>
                <c:pt idx="1">
                  <c:v>BASE GROWTH</c:v>
                </c:pt>
                <c:pt idx="2">
                  <c:v>TOTAL</c:v>
                </c:pt>
              </c:strCache>
            </c:strRef>
          </c:cat>
          <c:val>
            <c:numRef>
              <c:f>Sheet1!$B$3:$D$3</c:f>
              <c:numCache>
                <c:formatCode>0.0</c:formatCode>
                <c:ptCount val="3"/>
                <c:pt idx="0">
                  <c:v>12.1</c:v>
                </c:pt>
                <c:pt idx="1">
                  <c:v>25.9</c:v>
                </c:pt>
                <c:pt idx="2">
                  <c:v>38</c:v>
                </c:pt>
              </c:numCache>
            </c:numRef>
          </c:val>
          <c:extLst>
            <c:ext xmlns:c16="http://schemas.microsoft.com/office/drawing/2014/chart" uri="{C3380CC4-5D6E-409C-BE32-E72D297353CC}">
              <c16:uniqueId val="{00000001-C8A7-403E-8A7D-89D553F5E752}"/>
            </c:ext>
          </c:extLst>
        </c:ser>
        <c:dLbls>
          <c:showLegendKey val="0"/>
          <c:showVal val="0"/>
          <c:showCatName val="0"/>
          <c:showSerName val="0"/>
          <c:showPercent val="0"/>
          <c:showBubbleSize val="0"/>
        </c:dLbls>
        <c:gapWidth val="219"/>
        <c:overlap val="-27"/>
        <c:axId val="251027176"/>
        <c:axId val="251024880"/>
      </c:barChart>
      <c:catAx>
        <c:axId val="251027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251024880"/>
        <c:crosses val="autoZero"/>
        <c:auto val="1"/>
        <c:lblAlgn val="ctr"/>
        <c:lblOffset val="100"/>
        <c:noMultiLvlLbl val="0"/>
      </c:catAx>
      <c:valAx>
        <c:axId val="251024880"/>
        <c:scaling>
          <c:orientation val="minMax"/>
        </c:scaling>
        <c:delete val="1"/>
        <c:axPos val="l"/>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GB" sz="1400" b="1" dirty="0">
                    <a:solidFill>
                      <a:schemeClr val="tx1"/>
                    </a:solidFill>
                  </a:rPr>
                  <a:t>REVENUE ROI</a:t>
                </a:r>
              </a:p>
            </c:rich>
          </c:tx>
          <c:layout>
            <c:manualLayout>
              <c:xMode val="edge"/>
              <c:yMode val="edge"/>
              <c:x val="6.441290322580645E-2"/>
              <c:y val="0.32854002994229503"/>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crossAx val="251027176"/>
        <c:crosses val="autoZero"/>
        <c:crossBetween val="between"/>
      </c:valAx>
      <c:spPr>
        <a:noFill/>
        <a:ln>
          <a:noFill/>
        </a:ln>
        <a:effectLst/>
      </c:spPr>
    </c:plotArea>
    <c:legend>
      <c:legendPos val="b"/>
      <c:layout>
        <c:manualLayout>
          <c:xMode val="edge"/>
          <c:yMode val="edge"/>
          <c:x val="0.17960654121863801"/>
          <c:y val="0.10693100629337383"/>
          <c:w val="0.64977777777777779"/>
          <c:h val="7.8464389263200734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sz="1200" b="1" dirty="0">
                <a:solidFill>
                  <a:schemeClr val="bg2"/>
                </a:solidFill>
              </a:rPr>
              <a:t>Econometrically</a:t>
            </a:r>
            <a:r>
              <a:rPr lang="en-GB" sz="1200" b="1" baseline="0" dirty="0">
                <a:solidFill>
                  <a:schemeClr val="bg2"/>
                </a:solidFill>
              </a:rPr>
              <a:t> optimised budget allocation by media type (Autos)</a:t>
            </a:r>
            <a:r>
              <a:rPr lang="en-GB" sz="1200" b="1" dirty="0">
                <a:solidFill>
                  <a:schemeClr val="bg2"/>
                </a:solidFill>
              </a:rPr>
              <a:t>, %</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percentStacked"/>
        <c:varyColors val="0"/>
        <c:ser>
          <c:idx val="0"/>
          <c:order val="0"/>
          <c:tx>
            <c:strRef>
              <c:f>Sheet1!$A$2</c:f>
              <c:strCache>
                <c:ptCount val="1"/>
                <c:pt idx="0">
                  <c:v>TV</c:v>
                </c:pt>
              </c:strCache>
            </c:strRef>
          </c:tx>
          <c:spPr>
            <a:solidFill>
              <a:srgbClr val="E3061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Smaller 
brand</c:v>
                </c:pt>
                <c:pt idx="1">
                  <c:v>Larger 
brand</c:v>
                </c:pt>
              </c:strCache>
            </c:strRef>
          </c:cat>
          <c:val>
            <c:numRef>
              <c:f>Sheet1!$B$2:$C$2</c:f>
              <c:numCache>
                <c:formatCode>0%</c:formatCode>
                <c:ptCount val="2"/>
                <c:pt idx="0">
                  <c:v>0.49</c:v>
                </c:pt>
                <c:pt idx="1">
                  <c:v>0.66</c:v>
                </c:pt>
              </c:numCache>
            </c:numRef>
          </c:val>
          <c:extLst>
            <c:ext xmlns:c16="http://schemas.microsoft.com/office/drawing/2014/chart" uri="{C3380CC4-5D6E-409C-BE32-E72D297353CC}">
              <c16:uniqueId val="{00000000-DD92-49F7-982E-DE13A45A0E42}"/>
            </c:ext>
          </c:extLst>
        </c:ser>
        <c:ser>
          <c:idx val="1"/>
          <c:order val="1"/>
          <c:tx>
            <c:strRef>
              <c:f>Sheet1!$A$3</c:f>
              <c:strCache>
                <c:ptCount val="1"/>
                <c:pt idx="0">
                  <c:v>Broadcaster VOD </c:v>
                </c:pt>
              </c:strCache>
            </c:strRef>
          </c:tx>
          <c:spPr>
            <a:solidFill>
              <a:srgbClr val="EE720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Smaller 
brand</c:v>
                </c:pt>
                <c:pt idx="1">
                  <c:v>Larger 
brand</c:v>
                </c:pt>
              </c:strCache>
            </c:strRef>
          </c:cat>
          <c:val>
            <c:numRef>
              <c:f>Sheet1!$B$3:$C$3</c:f>
              <c:numCache>
                <c:formatCode>0%</c:formatCode>
                <c:ptCount val="2"/>
                <c:pt idx="0">
                  <c:v>0.03</c:v>
                </c:pt>
                <c:pt idx="1">
                  <c:v>0.05</c:v>
                </c:pt>
              </c:numCache>
            </c:numRef>
          </c:val>
          <c:extLst>
            <c:ext xmlns:c16="http://schemas.microsoft.com/office/drawing/2014/chart" uri="{C3380CC4-5D6E-409C-BE32-E72D297353CC}">
              <c16:uniqueId val="{00000001-DD92-49F7-982E-DE13A45A0E42}"/>
            </c:ext>
          </c:extLst>
        </c:ser>
        <c:ser>
          <c:idx val="2"/>
          <c:order val="2"/>
          <c:tx>
            <c:strRef>
              <c:f>Sheet1!$A$4</c:f>
              <c:strCache>
                <c:ptCount val="1"/>
                <c:pt idx="0">
                  <c:v>Online Video</c:v>
                </c:pt>
              </c:strCache>
            </c:strRef>
          </c:tx>
          <c:spPr>
            <a:solidFill>
              <a:srgbClr val="766AC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Smaller 
brand</c:v>
                </c:pt>
                <c:pt idx="1">
                  <c:v>Larger 
brand</c:v>
                </c:pt>
              </c:strCache>
            </c:strRef>
          </c:cat>
          <c:val>
            <c:numRef>
              <c:f>Sheet1!$B$4:$C$4</c:f>
              <c:numCache>
                <c:formatCode>0%</c:formatCode>
                <c:ptCount val="2"/>
                <c:pt idx="0">
                  <c:v>0.03</c:v>
                </c:pt>
                <c:pt idx="1">
                  <c:v>0.04</c:v>
                </c:pt>
              </c:numCache>
            </c:numRef>
          </c:val>
          <c:extLst>
            <c:ext xmlns:c16="http://schemas.microsoft.com/office/drawing/2014/chart" uri="{C3380CC4-5D6E-409C-BE32-E72D297353CC}">
              <c16:uniqueId val="{00000002-DD92-49F7-982E-DE13A45A0E42}"/>
            </c:ext>
          </c:extLst>
        </c:ser>
        <c:ser>
          <c:idx val="3"/>
          <c:order val="3"/>
          <c:tx>
            <c:strRef>
              <c:f>Sheet1!$A$5</c:f>
              <c:strCache>
                <c:ptCount val="1"/>
                <c:pt idx="0">
                  <c:v>Print</c:v>
                </c:pt>
              </c:strCache>
            </c:strRef>
          </c:tx>
          <c:spPr>
            <a:solidFill>
              <a:srgbClr val="372D8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Smaller 
brand</c:v>
                </c:pt>
                <c:pt idx="1">
                  <c:v>Larger 
brand</c:v>
                </c:pt>
              </c:strCache>
            </c:strRef>
          </c:cat>
          <c:val>
            <c:numRef>
              <c:f>Sheet1!$B$5:$C$5</c:f>
              <c:numCache>
                <c:formatCode>0%</c:formatCode>
                <c:ptCount val="2"/>
                <c:pt idx="0">
                  <c:v>0.13</c:v>
                </c:pt>
                <c:pt idx="1">
                  <c:v>0.1</c:v>
                </c:pt>
              </c:numCache>
            </c:numRef>
          </c:val>
          <c:extLst>
            <c:ext xmlns:c16="http://schemas.microsoft.com/office/drawing/2014/chart" uri="{C3380CC4-5D6E-409C-BE32-E72D297353CC}">
              <c16:uniqueId val="{00000003-DD92-49F7-982E-DE13A45A0E42}"/>
            </c:ext>
          </c:extLst>
        </c:ser>
        <c:ser>
          <c:idx val="4"/>
          <c:order val="4"/>
          <c:tx>
            <c:strRef>
              <c:f>Sheet1!$A$6</c:f>
              <c:strCache>
                <c:ptCount val="1"/>
                <c:pt idx="0">
                  <c:v>Audio</c:v>
                </c:pt>
              </c:strCache>
            </c:strRef>
          </c:tx>
          <c:spPr>
            <a:solidFill>
              <a:srgbClr val="BBCE0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Smaller 
brand</c:v>
                </c:pt>
                <c:pt idx="1">
                  <c:v>Larger 
brand</c:v>
                </c:pt>
              </c:strCache>
            </c:strRef>
          </c:cat>
          <c:val>
            <c:numRef>
              <c:f>Sheet1!$B$6:$C$6</c:f>
              <c:numCache>
                <c:formatCode>0%</c:formatCode>
                <c:ptCount val="2"/>
                <c:pt idx="0">
                  <c:v>0.09</c:v>
                </c:pt>
                <c:pt idx="1">
                  <c:v>0.04</c:v>
                </c:pt>
              </c:numCache>
            </c:numRef>
          </c:val>
          <c:extLst>
            <c:ext xmlns:c16="http://schemas.microsoft.com/office/drawing/2014/chart" uri="{C3380CC4-5D6E-409C-BE32-E72D297353CC}">
              <c16:uniqueId val="{00000004-DD92-49F7-982E-DE13A45A0E42}"/>
            </c:ext>
          </c:extLst>
        </c:ser>
        <c:ser>
          <c:idx val="5"/>
          <c:order val="5"/>
          <c:tx>
            <c:strRef>
              <c:f>Sheet1!$A$7</c:f>
              <c:strCache>
                <c:ptCount val="1"/>
                <c:pt idx="0">
                  <c:v>Out of Home</c:v>
                </c:pt>
              </c:strCache>
            </c:strRef>
          </c:tx>
          <c:spPr>
            <a:solidFill>
              <a:srgbClr val="BD09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Smaller 
brand</c:v>
                </c:pt>
                <c:pt idx="1">
                  <c:v>Larger 
brand</c:v>
                </c:pt>
              </c:strCache>
            </c:strRef>
          </c:cat>
          <c:val>
            <c:numRef>
              <c:f>Sheet1!$B$7:$C$7</c:f>
              <c:numCache>
                <c:formatCode>0%</c:formatCode>
                <c:ptCount val="2"/>
                <c:pt idx="0">
                  <c:v>0.02</c:v>
                </c:pt>
                <c:pt idx="1">
                  <c:v>0.01</c:v>
                </c:pt>
              </c:numCache>
            </c:numRef>
          </c:val>
          <c:extLst>
            <c:ext xmlns:c16="http://schemas.microsoft.com/office/drawing/2014/chart" uri="{C3380CC4-5D6E-409C-BE32-E72D297353CC}">
              <c16:uniqueId val="{00000005-DD92-49F7-982E-DE13A45A0E42}"/>
            </c:ext>
          </c:extLst>
        </c:ser>
        <c:ser>
          <c:idx val="6"/>
          <c:order val="6"/>
          <c:tx>
            <c:strRef>
              <c:f>Sheet1!$A$8</c:f>
              <c:strCache>
                <c:ptCount val="1"/>
                <c:pt idx="0">
                  <c:v>Social Media</c:v>
                </c:pt>
              </c:strCache>
            </c:strRef>
          </c:tx>
          <c:spPr>
            <a:solidFill>
              <a:srgbClr val="0069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Smaller 
brand</c:v>
                </c:pt>
                <c:pt idx="1">
                  <c:v>Larger 
brand</c:v>
                </c:pt>
              </c:strCache>
            </c:strRef>
          </c:cat>
          <c:val>
            <c:numRef>
              <c:f>Sheet1!$B$8:$C$8</c:f>
              <c:numCache>
                <c:formatCode>0%</c:formatCode>
                <c:ptCount val="2"/>
                <c:pt idx="0">
                  <c:v>0.13</c:v>
                </c:pt>
                <c:pt idx="1">
                  <c:v>0.05</c:v>
                </c:pt>
              </c:numCache>
            </c:numRef>
          </c:val>
          <c:extLst>
            <c:ext xmlns:c16="http://schemas.microsoft.com/office/drawing/2014/chart" uri="{C3380CC4-5D6E-409C-BE32-E72D297353CC}">
              <c16:uniqueId val="{00000006-DD92-49F7-982E-DE13A45A0E42}"/>
            </c:ext>
          </c:extLst>
        </c:ser>
        <c:ser>
          <c:idx val="7"/>
          <c:order val="7"/>
          <c:tx>
            <c:strRef>
              <c:f>Sheet1!$A$9</c:f>
              <c:strCache>
                <c:ptCount val="1"/>
                <c:pt idx="0">
                  <c:v>Generic Search </c:v>
                </c:pt>
              </c:strCache>
            </c:strRef>
          </c:tx>
          <c:spPr>
            <a:solidFill>
              <a:srgbClr val="02BBB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Smaller 
brand</c:v>
                </c:pt>
                <c:pt idx="1">
                  <c:v>Larger 
brand</c:v>
                </c:pt>
              </c:strCache>
            </c:strRef>
          </c:cat>
          <c:val>
            <c:numRef>
              <c:f>Sheet1!$B$9:$C$9</c:f>
              <c:numCache>
                <c:formatCode>0%</c:formatCode>
                <c:ptCount val="2"/>
                <c:pt idx="0">
                  <c:v>0.03</c:v>
                </c:pt>
                <c:pt idx="1">
                  <c:v>0.02</c:v>
                </c:pt>
              </c:numCache>
            </c:numRef>
          </c:val>
          <c:extLst>
            <c:ext xmlns:c16="http://schemas.microsoft.com/office/drawing/2014/chart" uri="{C3380CC4-5D6E-409C-BE32-E72D297353CC}">
              <c16:uniqueId val="{00000007-DD92-49F7-982E-DE13A45A0E42}"/>
            </c:ext>
          </c:extLst>
        </c:ser>
        <c:ser>
          <c:idx val="8"/>
          <c:order val="8"/>
          <c:tx>
            <c:strRef>
              <c:f>Sheet1!$A$10</c:f>
              <c:strCache>
                <c:ptCount val="1"/>
                <c:pt idx="0">
                  <c:v>Online Display</c:v>
                </c:pt>
              </c:strCache>
            </c:strRef>
          </c:tx>
          <c:spPr>
            <a:solidFill>
              <a:srgbClr val="9CCD9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Smaller 
brand</c:v>
                </c:pt>
                <c:pt idx="1">
                  <c:v>Larger 
brand</c:v>
                </c:pt>
              </c:strCache>
            </c:strRef>
          </c:cat>
          <c:val>
            <c:numRef>
              <c:f>Sheet1!$B$10:$C$10</c:f>
              <c:numCache>
                <c:formatCode>0%</c:formatCode>
                <c:ptCount val="2"/>
                <c:pt idx="0">
                  <c:v>0.03</c:v>
                </c:pt>
                <c:pt idx="1">
                  <c:v>0.01</c:v>
                </c:pt>
              </c:numCache>
            </c:numRef>
          </c:val>
          <c:extLst>
            <c:ext xmlns:c16="http://schemas.microsoft.com/office/drawing/2014/chart" uri="{C3380CC4-5D6E-409C-BE32-E72D297353CC}">
              <c16:uniqueId val="{00000008-DD92-49F7-982E-DE13A45A0E42}"/>
            </c:ext>
          </c:extLst>
        </c:ser>
        <c:ser>
          <c:idx val="9"/>
          <c:order val="9"/>
          <c:tx>
            <c:strRef>
              <c:f>Sheet1!$A$11</c:f>
              <c:strCache>
                <c:ptCount val="1"/>
                <c:pt idx="0">
                  <c:v>Cinema</c:v>
                </c:pt>
              </c:strCache>
            </c:strRef>
          </c:tx>
          <c:spPr>
            <a:solidFill>
              <a:srgbClr val="FFCC02"/>
            </a:solidFill>
            <a:ln>
              <a:noFill/>
            </a:ln>
            <a:effectLst/>
          </c:spPr>
          <c:invertIfNegative val="0"/>
          <c:dLbls>
            <c:dLbl>
              <c:idx val="1"/>
              <c:layout>
                <c:manualLayout>
                  <c:x val="-1.8266703382552898E-16"/>
                  <c:y val="3.38215712383488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D92-49F7-982E-DE13A45A0E4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Smaller 
brand</c:v>
                </c:pt>
                <c:pt idx="1">
                  <c:v>Larger 
brand</c:v>
                </c:pt>
              </c:strCache>
            </c:strRef>
          </c:cat>
          <c:val>
            <c:numRef>
              <c:f>Sheet1!$B$11:$C$11</c:f>
              <c:numCache>
                <c:formatCode>0%</c:formatCode>
                <c:ptCount val="2"/>
                <c:pt idx="0">
                  <c:v>0.01</c:v>
                </c:pt>
                <c:pt idx="1">
                  <c:v>0.01</c:v>
                </c:pt>
              </c:numCache>
            </c:numRef>
          </c:val>
          <c:extLst>
            <c:ext xmlns:c16="http://schemas.microsoft.com/office/drawing/2014/chart" uri="{C3380CC4-5D6E-409C-BE32-E72D297353CC}">
              <c16:uniqueId val="{0000000A-DD92-49F7-982E-DE13A45A0E42}"/>
            </c:ext>
          </c:extLst>
        </c:ser>
        <c:dLbls>
          <c:dLblPos val="ctr"/>
          <c:showLegendKey val="0"/>
          <c:showVal val="1"/>
          <c:showCatName val="0"/>
          <c:showSerName val="0"/>
          <c:showPercent val="0"/>
          <c:showBubbleSize val="0"/>
        </c:dLbls>
        <c:gapWidth val="50"/>
        <c:overlap val="100"/>
        <c:axId val="292292079"/>
        <c:axId val="1913342832"/>
      </c:barChart>
      <c:catAx>
        <c:axId val="29229207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13342832"/>
        <c:crosses val="autoZero"/>
        <c:auto val="1"/>
        <c:lblAlgn val="ctr"/>
        <c:lblOffset val="100"/>
        <c:noMultiLvlLbl val="0"/>
      </c:catAx>
      <c:valAx>
        <c:axId val="1913342832"/>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922920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 Average LT Multiplier </c:v>
                </c:pt>
              </c:strCache>
            </c:strRef>
          </c:tx>
          <c:spPr>
            <a:solidFill>
              <a:srgbClr val="066DB6"/>
            </a:solidFill>
            <a:ln>
              <a:noFill/>
            </a:ln>
            <a:effectLst/>
          </c:spPr>
          <c:invertIfNegative val="0"/>
          <c:dPt>
            <c:idx val="0"/>
            <c:invertIfNegative val="0"/>
            <c:bubble3D val="0"/>
            <c:spPr>
              <a:solidFill>
                <a:srgbClr val="066DB6"/>
              </a:solidFill>
              <a:ln>
                <a:noFill/>
              </a:ln>
              <a:effectLst/>
            </c:spPr>
            <c:extLst>
              <c:ext xmlns:c16="http://schemas.microsoft.com/office/drawing/2014/chart" uri="{C3380CC4-5D6E-409C-BE32-E72D297353CC}">
                <c16:uniqueId val="{00000001-6AAC-40B0-89B4-3F0523E99F97}"/>
              </c:ext>
            </c:extLst>
          </c:dPt>
          <c:dPt>
            <c:idx val="1"/>
            <c:invertIfNegative val="0"/>
            <c:bubble3D val="0"/>
            <c:spPr>
              <a:solidFill>
                <a:srgbClr val="066DB6"/>
              </a:solidFill>
              <a:ln>
                <a:noFill/>
              </a:ln>
              <a:effectLst/>
            </c:spPr>
            <c:extLst>
              <c:ext xmlns:c16="http://schemas.microsoft.com/office/drawing/2014/chart" uri="{C3380CC4-5D6E-409C-BE32-E72D297353CC}">
                <c16:uniqueId val="{00000003-6AAC-40B0-89B4-3F0523E99F97}"/>
              </c:ext>
            </c:extLst>
          </c:dPt>
          <c:dPt>
            <c:idx val="2"/>
            <c:invertIfNegative val="0"/>
            <c:bubble3D val="0"/>
            <c:spPr>
              <a:solidFill>
                <a:srgbClr val="066DB6"/>
              </a:solidFill>
              <a:ln>
                <a:noFill/>
              </a:ln>
              <a:effectLst/>
            </c:spPr>
            <c:extLst>
              <c:ext xmlns:c16="http://schemas.microsoft.com/office/drawing/2014/chart" uri="{C3380CC4-5D6E-409C-BE32-E72D297353CC}">
                <c16:uniqueId val="{00000005-6AAC-40B0-89B4-3F0523E99F97}"/>
              </c:ext>
            </c:extLst>
          </c:dPt>
          <c:dPt>
            <c:idx val="3"/>
            <c:invertIfNegative val="0"/>
            <c:bubble3D val="0"/>
            <c:spPr>
              <a:solidFill>
                <a:srgbClr val="066DB6"/>
              </a:solidFill>
              <a:ln>
                <a:noFill/>
              </a:ln>
              <a:effectLst/>
            </c:spPr>
            <c:extLst>
              <c:ext xmlns:c16="http://schemas.microsoft.com/office/drawing/2014/chart" uri="{C3380CC4-5D6E-409C-BE32-E72D297353CC}">
                <c16:uniqueId val="{00000007-6AAC-40B0-89B4-3F0523E99F97}"/>
              </c:ext>
            </c:extLst>
          </c:dPt>
          <c:dPt>
            <c:idx val="4"/>
            <c:invertIfNegative val="0"/>
            <c:bubble3D val="0"/>
            <c:spPr>
              <a:solidFill>
                <a:srgbClr val="066DB6"/>
              </a:solidFill>
              <a:ln>
                <a:noFill/>
              </a:ln>
              <a:effectLst/>
            </c:spPr>
            <c:extLst>
              <c:ext xmlns:c16="http://schemas.microsoft.com/office/drawing/2014/chart" uri="{C3380CC4-5D6E-409C-BE32-E72D297353CC}">
                <c16:uniqueId val="{00000009-6AAC-40B0-89B4-3F0523E99F97}"/>
              </c:ext>
            </c:extLst>
          </c:dPt>
          <c:dPt>
            <c:idx val="5"/>
            <c:invertIfNegative val="0"/>
            <c:bubble3D val="0"/>
            <c:spPr>
              <a:solidFill>
                <a:srgbClr val="066DB6"/>
              </a:solidFill>
              <a:ln>
                <a:noFill/>
              </a:ln>
              <a:effectLst/>
            </c:spPr>
            <c:extLst>
              <c:ext xmlns:c16="http://schemas.microsoft.com/office/drawing/2014/chart" uri="{C3380CC4-5D6E-409C-BE32-E72D297353CC}">
                <c16:uniqueId val="{0000000B-6AAC-40B0-89B4-3F0523E99F97}"/>
              </c:ext>
            </c:extLst>
          </c:dPt>
          <c:dPt>
            <c:idx val="6"/>
            <c:invertIfNegative val="0"/>
            <c:bubble3D val="0"/>
            <c:spPr>
              <a:solidFill>
                <a:srgbClr val="066DB6"/>
              </a:solidFill>
              <a:ln>
                <a:noFill/>
              </a:ln>
              <a:effectLst/>
            </c:spPr>
            <c:extLst>
              <c:ext xmlns:c16="http://schemas.microsoft.com/office/drawing/2014/chart" uri="{C3380CC4-5D6E-409C-BE32-E72D297353CC}">
                <c16:uniqueId val="{0000000D-6AAC-40B0-89B4-3F0523E99F97}"/>
              </c:ext>
            </c:extLst>
          </c:dPt>
          <c:dLbls>
            <c:dLbl>
              <c:idx val="6"/>
              <c:delete val="1"/>
              <c:extLst>
                <c:ext xmlns:c15="http://schemas.microsoft.com/office/drawing/2012/chart" uri="{CE6537A1-D6FC-4f65-9D91-7224C49458BB}"/>
                <c:ext xmlns:c16="http://schemas.microsoft.com/office/drawing/2014/chart" uri="{C3380CC4-5D6E-409C-BE32-E72D297353CC}">
                  <c16:uniqueId val="{0000000D-6AAC-40B0-89B4-3F0523E99F97}"/>
                </c:ext>
              </c:extLst>
            </c:dLbl>
            <c:numFmt formatCode="#,##0.00" sourceLinked="0"/>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Automotive</c:v>
                </c:pt>
                <c:pt idx="1">
                  <c:v>Online Retail</c:v>
                </c:pt>
                <c:pt idx="2">
                  <c:v>Telecoms</c:v>
                </c:pt>
                <c:pt idx="3">
                  <c:v>Finance</c:v>
                </c:pt>
                <c:pt idx="4">
                  <c:v>Retail</c:v>
                </c:pt>
                <c:pt idx="5">
                  <c:v>FMCG</c:v>
                </c:pt>
              </c:strCache>
            </c:strRef>
          </c:cat>
          <c:val>
            <c:numRef>
              <c:f>Sheet1!$B$2:$B$7</c:f>
              <c:numCache>
                <c:formatCode>General</c:formatCode>
                <c:ptCount val="6"/>
                <c:pt idx="0">
                  <c:v>2.58</c:v>
                </c:pt>
                <c:pt idx="1">
                  <c:v>1.63</c:v>
                </c:pt>
                <c:pt idx="2">
                  <c:v>1.4</c:v>
                </c:pt>
                <c:pt idx="3">
                  <c:v>1.24</c:v>
                </c:pt>
                <c:pt idx="4">
                  <c:v>1.21</c:v>
                </c:pt>
                <c:pt idx="5">
                  <c:v>0.88</c:v>
                </c:pt>
              </c:numCache>
            </c:numRef>
          </c:val>
          <c:extLst>
            <c:ext xmlns:c16="http://schemas.microsoft.com/office/drawing/2014/chart" uri="{C3380CC4-5D6E-409C-BE32-E72D297353CC}">
              <c16:uniqueId val="{0000000E-6AAC-40B0-89B4-3F0523E99F97}"/>
            </c:ext>
          </c:extLst>
        </c:ser>
        <c:dLbls>
          <c:showLegendKey val="0"/>
          <c:showVal val="0"/>
          <c:showCatName val="0"/>
          <c:showSerName val="0"/>
          <c:showPercent val="0"/>
          <c:showBubbleSize val="0"/>
        </c:dLbls>
        <c:gapWidth val="70"/>
        <c:overlap val="100"/>
        <c:axId val="1712051327"/>
        <c:axId val="1712053823"/>
      </c:barChart>
      <c:catAx>
        <c:axId val="1712051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712053823"/>
        <c:crosses val="autoZero"/>
        <c:auto val="1"/>
        <c:lblAlgn val="ctr"/>
        <c:lblOffset val="100"/>
        <c:noMultiLvlLbl val="0"/>
      </c:catAx>
      <c:valAx>
        <c:axId val="1712053823"/>
        <c:scaling>
          <c:orientation val="minMax"/>
          <c:max val="3"/>
        </c:scaling>
        <c:delete val="0"/>
        <c:axPos val="l"/>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GB" sz="1200" dirty="0"/>
                  <a:t>Long –Term Multiplier</a:t>
                </a:r>
              </a:p>
            </c:rich>
          </c:tx>
          <c:layout>
            <c:manualLayout>
              <c:xMode val="edge"/>
              <c:yMode val="edge"/>
              <c:x val="6.5789473684210523E-3"/>
              <c:y val="0.18613259048607342"/>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7120513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E30615"/>
              </a:solidFill>
              <a:ln>
                <a:noFill/>
              </a:ln>
              <a:effectLst/>
            </c:spPr>
            <c:extLst>
              <c:ext xmlns:c16="http://schemas.microsoft.com/office/drawing/2014/chart" uri="{C3380CC4-5D6E-409C-BE32-E72D297353CC}">
                <c16:uniqueId val="{00000001-34E6-44E5-89D8-8CF716080DBD}"/>
              </c:ext>
            </c:extLst>
          </c:dPt>
          <c:dPt>
            <c:idx val="1"/>
            <c:invertIfNegative val="0"/>
            <c:bubble3D val="0"/>
            <c:spPr>
              <a:solidFill>
                <a:srgbClr val="BCCF0F"/>
              </a:solidFill>
              <a:ln>
                <a:noFill/>
              </a:ln>
              <a:effectLst/>
            </c:spPr>
            <c:extLst>
              <c:ext xmlns:c16="http://schemas.microsoft.com/office/drawing/2014/chart" uri="{C3380CC4-5D6E-409C-BE32-E72D297353CC}">
                <c16:uniqueId val="{00000003-34E6-44E5-89D8-8CF716080DBD}"/>
              </c:ext>
            </c:extLst>
          </c:dPt>
          <c:dPt>
            <c:idx val="2"/>
            <c:invertIfNegative val="0"/>
            <c:bubble3D val="0"/>
            <c:spPr>
              <a:solidFill>
                <a:srgbClr val="0069B4"/>
              </a:solidFill>
              <a:ln>
                <a:noFill/>
              </a:ln>
              <a:effectLst/>
            </c:spPr>
            <c:extLst>
              <c:ext xmlns:c16="http://schemas.microsoft.com/office/drawing/2014/chart" uri="{C3380CC4-5D6E-409C-BE32-E72D297353CC}">
                <c16:uniqueId val="{00000005-34E6-44E5-89D8-8CF716080DBD}"/>
              </c:ext>
            </c:extLst>
          </c:dPt>
          <c:dPt>
            <c:idx val="3"/>
            <c:invertIfNegative val="0"/>
            <c:bubble3D val="0"/>
            <c:spPr>
              <a:solidFill>
                <a:srgbClr val="EE7203"/>
              </a:solidFill>
              <a:ln>
                <a:noFill/>
              </a:ln>
              <a:effectLst/>
            </c:spPr>
            <c:extLst>
              <c:ext xmlns:c16="http://schemas.microsoft.com/office/drawing/2014/chart" uri="{C3380CC4-5D6E-409C-BE32-E72D297353CC}">
                <c16:uniqueId val="{00000007-34E6-44E5-89D8-8CF716080DBD}"/>
              </c:ext>
            </c:extLst>
          </c:dPt>
          <c:dPt>
            <c:idx val="4"/>
            <c:invertIfNegative val="0"/>
            <c:bubble3D val="0"/>
            <c:spPr>
              <a:solidFill>
                <a:srgbClr val="BD09A7"/>
              </a:solidFill>
              <a:ln>
                <a:noFill/>
              </a:ln>
              <a:effectLst/>
            </c:spPr>
            <c:extLst>
              <c:ext xmlns:c16="http://schemas.microsoft.com/office/drawing/2014/chart" uri="{C3380CC4-5D6E-409C-BE32-E72D297353CC}">
                <c16:uniqueId val="{00000009-34E6-44E5-89D8-8CF716080DBD}"/>
              </c:ext>
            </c:extLst>
          </c:dPt>
          <c:dPt>
            <c:idx val="5"/>
            <c:invertIfNegative val="0"/>
            <c:bubble3D val="0"/>
            <c:spPr>
              <a:solidFill>
                <a:srgbClr val="9CCD9A"/>
              </a:solidFill>
              <a:ln>
                <a:noFill/>
              </a:ln>
              <a:effectLst/>
            </c:spPr>
            <c:extLst>
              <c:ext xmlns:c16="http://schemas.microsoft.com/office/drawing/2014/chart" uri="{C3380CC4-5D6E-409C-BE32-E72D297353CC}">
                <c16:uniqueId val="{0000000B-34E6-44E5-89D8-8CF716080DBD}"/>
              </c:ext>
            </c:extLst>
          </c:dPt>
          <c:dPt>
            <c:idx val="6"/>
            <c:invertIfNegative val="0"/>
            <c:bubble3D val="0"/>
            <c:spPr>
              <a:solidFill>
                <a:srgbClr val="372D87"/>
              </a:solidFill>
              <a:ln>
                <a:noFill/>
              </a:ln>
              <a:effectLst/>
            </c:spPr>
            <c:extLst>
              <c:ext xmlns:c16="http://schemas.microsoft.com/office/drawing/2014/chart" uri="{C3380CC4-5D6E-409C-BE32-E72D297353CC}">
                <c16:uniqueId val="{0000000D-34E6-44E5-89D8-8CF716080DBD}"/>
              </c:ext>
            </c:extLst>
          </c:dPt>
          <c:dPt>
            <c:idx val="7"/>
            <c:invertIfNegative val="0"/>
            <c:bubble3D val="0"/>
            <c:spPr>
              <a:solidFill>
                <a:srgbClr val="766ACE"/>
              </a:solidFill>
              <a:ln>
                <a:noFill/>
              </a:ln>
              <a:effectLst/>
            </c:spPr>
            <c:extLst>
              <c:ext xmlns:c16="http://schemas.microsoft.com/office/drawing/2014/chart" uri="{C3380CC4-5D6E-409C-BE32-E72D297353CC}">
                <c16:uniqueId val="{0000000F-34E6-44E5-89D8-8CF716080DBD}"/>
              </c:ext>
            </c:extLst>
          </c:dPt>
          <c:dPt>
            <c:idx val="8"/>
            <c:invertIfNegative val="0"/>
            <c:bubble3D val="0"/>
            <c:spPr>
              <a:solidFill>
                <a:srgbClr val="FFCC00"/>
              </a:solidFill>
              <a:ln>
                <a:noFill/>
              </a:ln>
              <a:effectLst/>
            </c:spPr>
            <c:extLst>
              <c:ext xmlns:c16="http://schemas.microsoft.com/office/drawing/2014/chart" uri="{C3380CC4-5D6E-409C-BE32-E72D297353CC}">
                <c16:uniqueId val="{00000011-34E6-44E5-89D8-8CF716080DBD}"/>
              </c:ext>
            </c:extLst>
          </c:dPt>
          <c:dPt>
            <c:idx val="9"/>
            <c:invertIfNegative val="0"/>
            <c:bubble3D val="0"/>
            <c:spPr>
              <a:solidFill>
                <a:srgbClr val="09BDBD"/>
              </a:solidFill>
              <a:ln>
                <a:noFill/>
              </a:ln>
              <a:effectLst/>
            </c:spPr>
            <c:extLst>
              <c:ext xmlns:c16="http://schemas.microsoft.com/office/drawing/2014/chart" uri="{C3380CC4-5D6E-409C-BE32-E72D297353CC}">
                <c16:uniqueId val="{00000013-34E6-44E5-89D8-8CF716080DBD}"/>
              </c:ext>
            </c:extLst>
          </c:dPt>
          <c:dLbls>
            <c:dLbl>
              <c:idx val="5"/>
              <c:layout>
                <c:manualLayout>
                  <c:x val="1.1809861234130499E-3"/>
                  <c:y val="-3.39235677977193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4E6-44E5-89D8-8CF716080DBD}"/>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Body)"/>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TV</c:v>
                </c:pt>
                <c:pt idx="1">
                  <c:v>Audio</c:v>
                </c:pt>
                <c:pt idx="2">
                  <c:v>Social media</c:v>
                </c:pt>
                <c:pt idx="3">
                  <c:v>Broadcaster VOD</c:v>
                </c:pt>
                <c:pt idx="4">
                  <c:v>Out of home</c:v>
                </c:pt>
                <c:pt idx="5">
                  <c:v>Online Display</c:v>
                </c:pt>
                <c:pt idx="6">
                  <c:v>Print</c:v>
                </c:pt>
                <c:pt idx="7">
                  <c:v>Online Video</c:v>
                </c:pt>
                <c:pt idx="8">
                  <c:v>Cinema</c:v>
                </c:pt>
                <c:pt idx="9">
                  <c:v>Generic search</c:v>
                </c:pt>
              </c:strCache>
            </c:strRef>
          </c:cat>
          <c:val>
            <c:numRef>
              <c:f>Sheet1!$B$2:$B$11</c:f>
              <c:numCache>
                <c:formatCode>0.0</c:formatCode>
                <c:ptCount val="10"/>
                <c:pt idx="0">
                  <c:v>2.29</c:v>
                </c:pt>
                <c:pt idx="1">
                  <c:v>1.3</c:v>
                </c:pt>
                <c:pt idx="2">
                  <c:v>1.29</c:v>
                </c:pt>
                <c:pt idx="3">
                  <c:v>1.25</c:v>
                </c:pt>
                <c:pt idx="4">
                  <c:v>1.2</c:v>
                </c:pt>
                <c:pt idx="5">
                  <c:v>1.17</c:v>
                </c:pt>
                <c:pt idx="6">
                  <c:v>1.03</c:v>
                </c:pt>
                <c:pt idx="7">
                  <c:v>0.96</c:v>
                </c:pt>
                <c:pt idx="8">
                  <c:v>0.87</c:v>
                </c:pt>
                <c:pt idx="9">
                  <c:v>0.51</c:v>
                </c:pt>
              </c:numCache>
            </c:numRef>
          </c:val>
          <c:extLst>
            <c:ext xmlns:c16="http://schemas.microsoft.com/office/drawing/2014/chart" uri="{C3380CC4-5D6E-409C-BE32-E72D297353CC}">
              <c16:uniqueId val="{00000014-34E6-44E5-89D8-8CF716080DBD}"/>
            </c:ext>
          </c:extLst>
        </c:ser>
        <c:dLbls>
          <c:showLegendKey val="0"/>
          <c:showVal val="0"/>
          <c:showCatName val="0"/>
          <c:showSerName val="0"/>
          <c:showPercent val="0"/>
          <c:showBubbleSize val="0"/>
        </c:dLbls>
        <c:gapWidth val="84"/>
        <c:overlap val="-27"/>
        <c:axId val="990082960"/>
        <c:axId val="990091280"/>
      </c:barChart>
      <c:catAx>
        <c:axId val="990082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Body)"/>
                <a:ea typeface="+mn-ea"/>
                <a:cs typeface="+mn-cs"/>
              </a:defRPr>
            </a:pPr>
            <a:endParaRPr lang="en-US"/>
          </a:p>
        </c:txPr>
        <c:crossAx val="990091280"/>
        <c:crosses val="autoZero"/>
        <c:auto val="1"/>
        <c:lblAlgn val="ctr"/>
        <c:lblOffset val="100"/>
        <c:noMultiLvlLbl val="0"/>
      </c:catAx>
      <c:valAx>
        <c:axId val="990091280"/>
        <c:scaling>
          <c:orientation val="minMax"/>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Arial (Body)"/>
                    <a:ea typeface="+mn-ea"/>
                    <a:cs typeface="+mn-cs"/>
                  </a:defRPr>
                </a:pPr>
                <a:r>
                  <a:rPr lang="en-GB" sz="1200" b="1" dirty="0">
                    <a:solidFill>
                      <a:schemeClr val="tx1"/>
                    </a:solidFill>
                    <a:latin typeface="Arial (Body)"/>
                  </a:rPr>
                  <a:t>Long-term Multiplier</a:t>
                </a:r>
              </a:p>
            </c:rich>
          </c:tx>
          <c:layout>
            <c:manualLayout>
              <c:xMode val="edge"/>
              <c:yMode val="edge"/>
              <c:x val="9.4478889873043995E-3"/>
              <c:y val="0.14606232854574741"/>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Arial (Body)"/>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Body)"/>
                <a:ea typeface="+mn-ea"/>
                <a:cs typeface="+mn-cs"/>
              </a:defRPr>
            </a:pPr>
            <a:endParaRPr lang="en-US"/>
          </a:p>
        </c:txPr>
        <c:crossAx val="990082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4.png"/></Relationships>
</file>

<file path=ppt/drawings/drawing1.xml><?xml version="1.0" encoding="utf-8"?>
<c:userShapes xmlns:c="http://schemas.openxmlformats.org/drawingml/2006/chart">
  <cdr:relSizeAnchor xmlns:cdr="http://schemas.openxmlformats.org/drawingml/2006/chartDrawing">
    <cdr:from>
      <cdr:x>0.60384</cdr:x>
      <cdr:y>0.76442</cdr:y>
    </cdr:from>
    <cdr:to>
      <cdr:x>0.63057</cdr:x>
      <cdr:y>0.79601</cdr:y>
    </cdr:to>
    <cdr:pic>
      <cdr:nvPicPr>
        <cdr:cNvPr id="3" name="chart">
          <a:extLst xmlns:a="http://schemas.openxmlformats.org/drawingml/2006/main">
            <a:ext uri="{FF2B5EF4-FFF2-40B4-BE49-F238E27FC236}">
              <a16:creationId xmlns:a16="http://schemas.microsoft.com/office/drawing/2014/main" id="{5483F8E7-E44C-347E-E9C0-FCCB3F7D0CD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6845337" y="3167435"/>
          <a:ext cx="303022" cy="130911"/>
        </a:xfrm>
        <a:prstGeom xmlns:a="http://schemas.openxmlformats.org/drawingml/2006/main" prst="rect">
          <a:avLst/>
        </a:prstGeom>
      </cdr:spPr>
    </cdr:pic>
  </cdr:relSizeAnchor>
  <cdr:relSizeAnchor xmlns:cdr="http://schemas.openxmlformats.org/drawingml/2006/chartDrawing">
    <cdr:from>
      <cdr:x>0.5832</cdr:x>
      <cdr:y>0.79962</cdr:y>
    </cdr:from>
    <cdr:to>
      <cdr:x>0.59887</cdr:x>
      <cdr:y>0.82074</cdr:y>
    </cdr:to>
    <cdr:cxnSp macro="">
      <cdr:nvCxnSpPr>
        <cdr:cNvPr id="4" name="Straight Arrow Connector 3">
          <a:extLst xmlns:a="http://schemas.openxmlformats.org/drawingml/2006/main">
            <a:ext uri="{FF2B5EF4-FFF2-40B4-BE49-F238E27FC236}">
              <a16:creationId xmlns:a16="http://schemas.microsoft.com/office/drawing/2014/main" id="{FEDC394F-7CD4-846F-1A59-61B20987D339}"/>
            </a:ext>
          </a:extLst>
        </cdr:cNvPr>
        <cdr:cNvCxnSpPr/>
      </cdr:nvCxnSpPr>
      <cdr:spPr>
        <a:xfrm xmlns:a="http://schemas.openxmlformats.org/drawingml/2006/main" flipH="1">
          <a:off x="6611414" y="3313295"/>
          <a:ext cx="177642" cy="87513"/>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0.40936</cdr:x>
      <cdr:y>0.80136</cdr:y>
    </cdr:from>
    <cdr:to>
      <cdr:x>0.42689</cdr:x>
      <cdr:y>0.8277</cdr:y>
    </cdr:to>
    <cdr:cxnSp macro="">
      <cdr:nvCxnSpPr>
        <cdr:cNvPr id="5" name="Straight Arrow Connector 4">
          <a:extLst xmlns:a="http://schemas.openxmlformats.org/drawingml/2006/main">
            <a:ext uri="{FF2B5EF4-FFF2-40B4-BE49-F238E27FC236}">
              <a16:creationId xmlns:a16="http://schemas.microsoft.com/office/drawing/2014/main" id="{5B111D02-C2DF-F6BD-79C3-6659B3D653FE}"/>
            </a:ext>
          </a:extLst>
        </cdr:cNvPr>
        <cdr:cNvCxnSpPr/>
      </cdr:nvCxnSpPr>
      <cdr:spPr>
        <a:xfrm xmlns:a="http://schemas.openxmlformats.org/drawingml/2006/main">
          <a:off x="4640616" y="3320502"/>
          <a:ext cx="198727" cy="109142"/>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0.34927</cdr:x>
      <cdr:y>0.74656</cdr:y>
    </cdr:from>
    <cdr:to>
      <cdr:x>0.42996</cdr:x>
      <cdr:y>0.80943</cdr:y>
    </cdr:to>
    <cdr:sp macro="" textlink="">
      <cdr:nvSpPr>
        <cdr:cNvPr id="8" name="TextBox 1"/>
        <cdr:cNvSpPr txBox="1"/>
      </cdr:nvSpPr>
      <cdr:spPr>
        <a:xfrm xmlns:a="http://schemas.openxmlformats.org/drawingml/2006/main">
          <a:off x="3959428" y="3093453"/>
          <a:ext cx="914734" cy="26050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100" b="1" dirty="0"/>
            <a:t>Other SVOD</a:t>
          </a:r>
        </a:p>
      </cdr:txBody>
    </cdr:sp>
  </cdr:relSizeAnchor>
  <cdr:relSizeAnchor xmlns:cdr="http://schemas.openxmlformats.org/drawingml/2006/chartDrawing">
    <cdr:from>
      <cdr:x>0.18835</cdr:x>
      <cdr:y>0.74656</cdr:y>
    </cdr:from>
    <cdr:to>
      <cdr:x>0.2427</cdr:x>
      <cdr:y>0.80943</cdr:y>
    </cdr:to>
    <cdr:sp macro="" textlink="">
      <cdr:nvSpPr>
        <cdr:cNvPr id="2" name="TextBox 1">
          <a:extLst xmlns:a="http://schemas.openxmlformats.org/drawingml/2006/main">
            <a:ext uri="{FF2B5EF4-FFF2-40B4-BE49-F238E27FC236}">
              <a16:creationId xmlns:a16="http://schemas.microsoft.com/office/drawing/2014/main" id="{C2251149-743D-6385-6338-43E485F71B42}"/>
            </a:ext>
          </a:extLst>
        </cdr:cNvPr>
        <cdr:cNvSpPr txBox="1"/>
      </cdr:nvSpPr>
      <cdr:spPr>
        <a:xfrm xmlns:a="http://schemas.openxmlformats.org/drawingml/2006/main">
          <a:off x="2135169" y="3093453"/>
          <a:ext cx="616198" cy="26050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100" b="1" dirty="0"/>
            <a:t>Other AVOD</a:t>
          </a:r>
        </a:p>
      </cdr:txBody>
    </cdr:sp>
  </cdr:relSizeAnchor>
  <cdr:relSizeAnchor xmlns:cdr="http://schemas.openxmlformats.org/drawingml/2006/chartDrawing">
    <cdr:from>
      <cdr:x>0.23551</cdr:x>
      <cdr:y>0.81377</cdr:y>
    </cdr:from>
    <cdr:to>
      <cdr:x>0.25086</cdr:x>
      <cdr:y>0.84087</cdr:y>
    </cdr:to>
    <cdr:cxnSp macro="">
      <cdr:nvCxnSpPr>
        <cdr:cNvPr id="6" name="Straight Arrow Connector 5">
          <a:extLst xmlns:a="http://schemas.openxmlformats.org/drawingml/2006/main">
            <a:ext uri="{FF2B5EF4-FFF2-40B4-BE49-F238E27FC236}">
              <a16:creationId xmlns:a16="http://schemas.microsoft.com/office/drawing/2014/main" id="{CD45FCD0-4BAA-768A-C94E-5B18B59D9E95}"/>
            </a:ext>
          </a:extLst>
        </cdr:cNvPr>
        <cdr:cNvCxnSpPr/>
      </cdr:nvCxnSpPr>
      <cdr:spPr>
        <a:xfrm xmlns:a="http://schemas.openxmlformats.org/drawingml/2006/main">
          <a:off x="2669789" y="3371925"/>
          <a:ext cx="174004" cy="112289"/>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042810-0007-48A4-B64D-541F9C735968}" type="datetimeFigureOut">
              <a:rPr lang="en-GB" smtClean="0"/>
              <a:t>04/09/2023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F8D767-3125-4DFA-A434-73AA46D80F90}" type="slidenum">
              <a:rPr lang="en-GB" smtClean="0"/>
              <a:t>‹#›</a:t>
            </a:fld>
            <a:endParaRPr lang="en-GB"/>
          </a:p>
        </p:txBody>
      </p:sp>
    </p:spTree>
    <p:extLst>
      <p:ext uri="{BB962C8B-B14F-4D97-AF65-F5344CB8AC3E}">
        <p14:creationId xmlns:p14="http://schemas.microsoft.com/office/powerpoint/2010/main" val="2578038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F8D767-3125-4DFA-A434-73AA46D80F90}" type="slidenum">
              <a:rPr lang="en-GB" smtClean="0"/>
              <a:t>1</a:t>
            </a:fld>
            <a:endParaRPr lang="en-GB"/>
          </a:p>
        </p:txBody>
      </p:sp>
    </p:spTree>
    <p:extLst>
      <p:ext uri="{BB962C8B-B14F-4D97-AF65-F5344CB8AC3E}">
        <p14:creationId xmlns:p14="http://schemas.microsoft.com/office/powerpoint/2010/main" val="288403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F8D767-3125-4DFA-A434-73AA46D80F90}" type="slidenum">
              <a:rPr lang="en-GB" smtClean="0"/>
              <a:t>10</a:t>
            </a:fld>
            <a:endParaRPr lang="en-GB"/>
          </a:p>
        </p:txBody>
      </p:sp>
    </p:spTree>
    <p:extLst>
      <p:ext uri="{BB962C8B-B14F-4D97-AF65-F5344CB8AC3E}">
        <p14:creationId xmlns:p14="http://schemas.microsoft.com/office/powerpoint/2010/main" val="4269325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F2F2F"/>
                </a:solidFill>
                <a:effectLst/>
                <a:latin typeface="proxima-nova"/>
              </a:rPr>
              <a:t>TV advertising is incredible value. TV is on average almost </a:t>
            </a:r>
            <a:r>
              <a:rPr lang="en-US" b="1" i="0" dirty="0">
                <a:solidFill>
                  <a:srgbClr val="2F2F2F"/>
                </a:solidFill>
                <a:effectLst/>
                <a:latin typeface="proxima-nova"/>
              </a:rPr>
              <a:t>two thirds the price of YouTube</a:t>
            </a:r>
            <a:r>
              <a:rPr lang="en-US" b="0" i="0" dirty="0">
                <a:solidFill>
                  <a:srgbClr val="2F2F2F"/>
                </a:solidFill>
                <a:effectLst/>
                <a:latin typeface="proxima-nova"/>
              </a:rPr>
              <a:t>, for example, and </a:t>
            </a:r>
            <a:r>
              <a:rPr lang="en-US" b="1" i="0" dirty="0">
                <a:solidFill>
                  <a:srgbClr val="2F2F2F"/>
                </a:solidFill>
                <a:effectLst/>
                <a:latin typeface="proxima-nova"/>
              </a:rPr>
              <a:t>sixteen times cheaper than other online video</a:t>
            </a:r>
            <a:r>
              <a:rPr lang="en-US" b="0" i="0" dirty="0">
                <a:solidFill>
                  <a:srgbClr val="2F2F2F"/>
                </a:solidFill>
                <a:effectLst/>
                <a:latin typeface="proxima-nova"/>
              </a:rPr>
              <a:t> advertising, like Facebook. These other forms of video cost advertisers more because of their cost-per-start trading model and the ease with which users can avoid the ads.</a:t>
            </a:r>
            <a:endParaRPr lang="en-GB" dirty="0"/>
          </a:p>
        </p:txBody>
      </p:sp>
      <p:sp>
        <p:nvSpPr>
          <p:cNvPr id="4" name="Slide Number Placeholder 3"/>
          <p:cNvSpPr>
            <a:spLocks noGrp="1"/>
          </p:cNvSpPr>
          <p:nvPr>
            <p:ph type="sldNum" sz="quarter" idx="5"/>
          </p:nvPr>
        </p:nvSpPr>
        <p:spPr/>
        <p:txBody>
          <a:bodyPr/>
          <a:lstStyle/>
          <a:p>
            <a:fld id="{26F8D767-3125-4DFA-A434-73AA46D80F90}" type="slidenum">
              <a:rPr lang="en-GB" smtClean="0"/>
              <a:t>11</a:t>
            </a:fld>
            <a:endParaRPr lang="en-GB"/>
          </a:p>
        </p:txBody>
      </p:sp>
    </p:spTree>
    <p:extLst>
      <p:ext uri="{BB962C8B-B14F-4D97-AF65-F5344CB8AC3E}">
        <p14:creationId xmlns:p14="http://schemas.microsoft.com/office/powerpoint/2010/main" val="4286430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Media Mix Navigator tool, developed by WPP for Thinkbox, proves just how powerful TV is for automotive brands.</a:t>
            </a:r>
          </a:p>
          <a:p>
            <a:endParaRPr lang="en-GB" dirty="0"/>
          </a:p>
          <a:p>
            <a:r>
              <a:rPr lang="en-GB" dirty="0"/>
              <a:t>This chart shows the revenue effect from one year’s investment for an automotive brand with an annual media budget of £20m. Including TV on the media plan (linear &amp; broadcaster video on demand) alongside the other channels (Print, Social Media, Audio, Generic Search, Out of Home, Online Display and Cinema) drives a shorter-term campaign uplift compared with the same budget excluding TV. </a:t>
            </a:r>
          </a:p>
          <a:p>
            <a:endParaRPr lang="en-GB" dirty="0"/>
          </a:p>
          <a:p>
            <a:r>
              <a:rPr lang="en-GB" dirty="0"/>
              <a:t>This scenario is based on a £2bn automotive mass market brand, 0-10% online sales, £20m annual spend and high tolerance. </a:t>
            </a:r>
          </a:p>
          <a:p>
            <a:endParaRPr lang="en-GB" dirty="0"/>
          </a:p>
          <a:p>
            <a:endParaRPr lang="en-GB" dirty="0"/>
          </a:p>
          <a:p>
            <a:r>
              <a:rPr lang="en-GB" dirty="0"/>
              <a:t>More about </a:t>
            </a:r>
            <a:r>
              <a:rPr lang="en-GB" b="0" dirty="0"/>
              <a:t>the </a:t>
            </a:r>
            <a:r>
              <a:rPr lang="en-GB" b="1" dirty="0"/>
              <a:t>Media Mix Navigator</a:t>
            </a:r>
            <a:r>
              <a:rPr lang="en-GB" dirty="0"/>
              <a:t>:</a:t>
            </a:r>
          </a:p>
          <a:p>
            <a:pPr algn="l"/>
            <a:r>
              <a:rPr lang="en-GB" b="0" i="0" dirty="0">
                <a:solidFill>
                  <a:srgbClr val="323A4E"/>
                </a:solidFill>
                <a:effectLst/>
                <a:latin typeface="proxima-nova"/>
              </a:rPr>
              <a:t>The Media Mix Navigator tool, powered by econometrics, helps you get the most out of your media investment.</a:t>
            </a:r>
          </a:p>
          <a:p>
            <a:pPr algn="l"/>
            <a:r>
              <a:rPr lang="en-GB" b="0" i="0" dirty="0">
                <a:solidFill>
                  <a:srgbClr val="323A4E"/>
                </a:solidFill>
                <a:effectLst/>
                <a:latin typeface="proxima-nova"/>
              </a:rPr>
              <a:t>It allows you to explore different scenarios to define the optimum media mix for your business, whether your objective is to drive increased profit or revenue. The results are modelled across the first year of investment and the resulting ‘base’ sales growth across the following two years.</a:t>
            </a:r>
          </a:p>
          <a:p>
            <a:pPr algn="l"/>
            <a:r>
              <a:rPr lang="en-GB" b="0" i="0" dirty="0">
                <a:solidFill>
                  <a:srgbClr val="323A4E"/>
                </a:solidFill>
                <a:effectLst/>
                <a:latin typeface="proxima-nova"/>
              </a:rPr>
              <a:t>This tool draws on data from 52 </a:t>
            </a:r>
            <a:r>
              <a:rPr lang="en-GB" b="0" i="0" dirty="0" err="1">
                <a:solidFill>
                  <a:srgbClr val="323A4E"/>
                </a:solidFill>
                <a:effectLst/>
                <a:latin typeface="proxima-nova"/>
              </a:rPr>
              <a:t>EssenceMediacom</a:t>
            </a:r>
            <a:r>
              <a:rPr lang="en-GB" b="0" i="0" dirty="0">
                <a:solidFill>
                  <a:srgbClr val="323A4E"/>
                </a:solidFill>
                <a:effectLst/>
                <a:latin typeface="proxima-nova"/>
              </a:rPr>
              <a:t>, Wavemaker, Mindshare and Gain Theory client brands, totalling £2.2 billion of media spend over 3 years (2018-mid 2021). These have been carefully chosen to represent as many business types as possible. Cost of media is based on 2021 prices.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information on the Media Mix Navigator please see:</a:t>
            </a:r>
          </a:p>
          <a:p>
            <a:r>
              <a:rPr lang="en-GB" dirty="0"/>
              <a:t>https://www.thinkbox.tv/training-and-tools/media-mix-navigator/media-mix-navigator</a:t>
            </a:r>
          </a:p>
        </p:txBody>
      </p:sp>
      <p:sp>
        <p:nvSpPr>
          <p:cNvPr id="4" name="Slide Number Placeholder 3"/>
          <p:cNvSpPr>
            <a:spLocks noGrp="1"/>
          </p:cNvSpPr>
          <p:nvPr>
            <p:ph type="sldNum" sz="quarter" idx="5"/>
          </p:nvPr>
        </p:nvSpPr>
        <p:spPr/>
        <p:txBody>
          <a:bodyPr/>
          <a:lstStyle/>
          <a:p>
            <a:fld id="{26F8D767-3125-4DFA-A434-73AA46D80F90}" type="slidenum">
              <a:rPr lang="en-GB" smtClean="0"/>
              <a:t>12</a:t>
            </a:fld>
            <a:endParaRPr lang="en-GB"/>
          </a:p>
        </p:txBody>
      </p:sp>
    </p:spTree>
    <p:extLst>
      <p:ext uri="{BB962C8B-B14F-4D97-AF65-F5344CB8AC3E}">
        <p14:creationId xmlns:p14="http://schemas.microsoft.com/office/powerpoint/2010/main" val="1102251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Media Mix Navigator can be used to look at the optimum media allocation for different brand sizes and different product sectors. When looking at brand size variance, specifically for the automotive sector, we can see that a larger share is allocated to video-based </a:t>
            </a:r>
            <a:r>
              <a:rPr lang="en-GB" sz="1200" dirty="0">
                <a:effectLst/>
                <a:latin typeface="Calibri" panose="020F0502020204030204" pitchFamily="34" charset="0"/>
                <a:ea typeface="Calibri" panose="020F0502020204030204" pitchFamily="34" charset="0"/>
                <a:cs typeface="Times New Roman" panose="02020603050405020304" pitchFamily="18" charset="0"/>
              </a:rPr>
              <a:t>formats, specifically TV and broadcaster VOD. </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dirty="0"/>
              <a:t>More about </a:t>
            </a:r>
            <a:r>
              <a:rPr lang="en-GB" b="0" dirty="0"/>
              <a:t>the </a:t>
            </a:r>
            <a:r>
              <a:rPr lang="en-GB" b="1" dirty="0"/>
              <a:t>Media Mix Navigator</a:t>
            </a:r>
            <a:r>
              <a:rPr lang="en-GB" dirty="0"/>
              <a:t>:</a:t>
            </a:r>
          </a:p>
          <a:p>
            <a:pPr algn="l"/>
            <a:r>
              <a:rPr lang="en-GB" b="0" i="0" dirty="0">
                <a:solidFill>
                  <a:srgbClr val="323A4E"/>
                </a:solidFill>
                <a:effectLst/>
                <a:latin typeface="proxima-nova"/>
              </a:rPr>
              <a:t>The Media Mix Navigator tool, powered by econometrics, helps you get the most out of your media investment.</a:t>
            </a:r>
          </a:p>
          <a:p>
            <a:pPr algn="l"/>
            <a:r>
              <a:rPr lang="en-GB" b="0" i="0" dirty="0">
                <a:solidFill>
                  <a:srgbClr val="323A4E"/>
                </a:solidFill>
                <a:effectLst/>
                <a:latin typeface="proxima-nova"/>
              </a:rPr>
              <a:t>It allows you to explore different scenarios to define the optimum media mix for your business, whether your objective is to drive increased profit or revenue. The results are modelled across the first year of investment and the resulting ‘base’ sales growth across the following two years.</a:t>
            </a:r>
          </a:p>
          <a:p>
            <a:pPr algn="l"/>
            <a:r>
              <a:rPr lang="en-GB" b="0" i="0" dirty="0">
                <a:solidFill>
                  <a:srgbClr val="323A4E"/>
                </a:solidFill>
                <a:effectLst/>
                <a:latin typeface="proxima-nova"/>
              </a:rPr>
              <a:t>This tool draws on data from 52 </a:t>
            </a:r>
            <a:r>
              <a:rPr lang="en-GB" b="0" i="0" dirty="0" err="1">
                <a:solidFill>
                  <a:srgbClr val="323A4E"/>
                </a:solidFill>
                <a:effectLst/>
                <a:latin typeface="proxima-nova"/>
              </a:rPr>
              <a:t>EssenceMediacom</a:t>
            </a:r>
            <a:r>
              <a:rPr lang="en-GB" b="0" i="0" dirty="0">
                <a:solidFill>
                  <a:srgbClr val="323A4E"/>
                </a:solidFill>
                <a:effectLst/>
                <a:latin typeface="proxima-nova"/>
              </a:rPr>
              <a:t>, Wavemaker, Mindshare and Gain Theory client brands, totalling £2.2 billion of media spend over 3 years (2018-mid 2021). These have been carefully chosen to represent as many business types as possible. Cost of media is based on 2021 prices.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information on the Media Mix Navigator please see:</a:t>
            </a:r>
          </a:p>
          <a:p>
            <a:r>
              <a:rPr lang="en-GB" dirty="0"/>
              <a:t>https://www.thinkbox.tv/training-and-tools/media-mix-navigator/media-mix-navigator</a:t>
            </a:r>
          </a:p>
        </p:txBody>
      </p:sp>
      <p:sp>
        <p:nvSpPr>
          <p:cNvPr id="4" name="Slide Number Placeholder 3"/>
          <p:cNvSpPr>
            <a:spLocks noGrp="1"/>
          </p:cNvSpPr>
          <p:nvPr>
            <p:ph type="sldNum" sz="quarter" idx="5"/>
          </p:nvPr>
        </p:nvSpPr>
        <p:spPr/>
        <p:txBody>
          <a:bodyPr/>
          <a:lstStyle/>
          <a:p>
            <a:fld id="{26F8D767-3125-4DFA-A434-73AA46D80F90}" type="slidenum">
              <a:rPr lang="en-GB" smtClean="0"/>
              <a:t>13</a:t>
            </a:fld>
            <a:endParaRPr lang="en-GB"/>
          </a:p>
        </p:txBody>
      </p:sp>
    </p:spTree>
    <p:extLst>
      <p:ext uri="{BB962C8B-B14F-4D97-AF65-F5344CB8AC3E}">
        <p14:creationId xmlns:p14="http://schemas.microsoft.com/office/powerpoint/2010/main" val="223654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‘Demand Generation’, commissioned by Thinkbox and conducted WPP agencies Mediacom, Wavemaker and Gain Theory, looked at how one ad channel boosts the efficiency of another ad channel. Most channels boost the efficiency of others, but the scale and consistency of the effect differs significantly.</a:t>
            </a:r>
          </a:p>
          <a:p>
            <a:endParaRPr lang="en-GB" dirty="0"/>
          </a:p>
          <a:p>
            <a:r>
              <a:rPr lang="en-GB" dirty="0"/>
              <a:t>This chart outlines this multiplier effect between ad channels and the effects each channel can receive. In this case, TV is the active channel generating the effect, with the remaining channels benefiting from that effect.</a:t>
            </a:r>
          </a:p>
          <a:p>
            <a:endParaRPr lang="en-GB" dirty="0"/>
          </a:p>
          <a:p>
            <a:r>
              <a:rPr lang="en-GB" dirty="0"/>
              <a:t>We can see that when TV is active, the effectiveness of Cinema is bolstered up by 54% - more than any other channel. This makes sense as Cinema has a relatively small reach but a high impact, and with TV copy tending to be a cutdown version of what Cinema shows, it is extending its reach.</a:t>
            </a:r>
          </a:p>
          <a:p>
            <a:endParaRPr lang="en-GB" dirty="0"/>
          </a:p>
          <a:p>
            <a:r>
              <a:rPr lang="en-GB" dirty="0"/>
              <a:t>TV stands out as having the biggest and most consistent effect on other channels. This isn’t a coincidence. On average brands are spending 45% of their advertising budgets on TV, so it is bound to have a bigger effect.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information on this study please see:</a:t>
            </a:r>
            <a:endParaRPr lang="en-GB" dirty="0"/>
          </a:p>
          <a:p>
            <a:r>
              <a:rPr lang="en-GB" dirty="0"/>
              <a:t>https://www.thinkbox.tv/research/thinkbox-research/demand-generation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041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dataset behind the Media Mix Navigator allows us to look at multipliers in more detail.</a:t>
            </a:r>
          </a:p>
          <a:p>
            <a:endParaRPr lang="en-GB" dirty="0"/>
          </a:p>
          <a:p>
            <a:r>
              <a:rPr lang="en-GB" dirty="0"/>
              <a:t>Average long-term multipliers differ by product sector. </a:t>
            </a:r>
          </a:p>
          <a:p>
            <a:endParaRPr lang="en-GB" dirty="0"/>
          </a:p>
          <a:p>
            <a:r>
              <a:rPr lang="en-GB" dirty="0"/>
              <a:t>Various factors contribute to this such as the actual channel mix itself, but also the purchase cycle. In this case the long-term multiplier for automotive is much larger as consumers are likely to be in market once every few years.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For more information on the Media Mix Navigator please see:</a:t>
            </a:r>
          </a:p>
          <a:p>
            <a:r>
              <a:rPr lang="en-GB" dirty="0"/>
              <a:t>https://www.thinkbox.tv/training-and-tools/media-mix-navigator/media-mix-navigator</a:t>
            </a:r>
          </a:p>
          <a:p>
            <a:endParaRPr lang="en-GB" dirty="0"/>
          </a:p>
        </p:txBody>
      </p:sp>
      <p:sp>
        <p:nvSpPr>
          <p:cNvPr id="4" name="Slide Number Placeholder 3"/>
          <p:cNvSpPr>
            <a:spLocks noGrp="1"/>
          </p:cNvSpPr>
          <p:nvPr>
            <p:ph type="sldNum" sz="quarter" idx="5"/>
          </p:nvPr>
        </p:nvSpPr>
        <p:spPr/>
        <p:txBody>
          <a:bodyPr/>
          <a:lstStyle/>
          <a:p>
            <a:fld id="{26F8D767-3125-4DFA-A434-73AA46D80F90}" type="slidenum">
              <a:rPr lang="en-GB" smtClean="0"/>
              <a:t>15</a:t>
            </a:fld>
            <a:endParaRPr lang="en-GB"/>
          </a:p>
        </p:txBody>
      </p:sp>
    </p:spTree>
    <p:extLst>
      <p:ext uri="{BB962C8B-B14F-4D97-AF65-F5344CB8AC3E}">
        <p14:creationId xmlns:p14="http://schemas.microsoft.com/office/powerpoint/2010/main" val="2730985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dataset behind the Media Mix Navigator allows us to look at multipliers in more detail. Average long term multipliers differ by product sector but also by channel.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we look at long-term multipliers, on average across all channels, for every pound we spend in the short-term, we get another 1.23 in the longer term. This figure varies by channel as each has a different role in driving long-term sales, we can see that TV is critical for long term effects.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6F8D767-3125-4DFA-A434-73AA46D80F90}" type="slidenum">
              <a:rPr lang="en-GB" smtClean="0"/>
              <a:t>16</a:t>
            </a:fld>
            <a:endParaRPr lang="en-GB"/>
          </a:p>
        </p:txBody>
      </p:sp>
    </p:spTree>
    <p:extLst>
      <p:ext uri="{BB962C8B-B14F-4D97-AF65-F5344CB8AC3E}">
        <p14:creationId xmlns:p14="http://schemas.microsoft.com/office/powerpoint/2010/main" val="2814765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F8D767-3125-4DFA-A434-73AA46D80F90}" type="slidenum">
              <a:rPr lang="en-GB" smtClean="0"/>
              <a:t>17</a:t>
            </a:fld>
            <a:endParaRPr lang="en-GB"/>
          </a:p>
        </p:txBody>
      </p:sp>
    </p:spTree>
    <p:extLst>
      <p:ext uri="{BB962C8B-B14F-4D97-AF65-F5344CB8AC3E}">
        <p14:creationId xmlns:p14="http://schemas.microsoft.com/office/powerpoint/2010/main" val="3557604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new frontier of TV advertising shows how the broadcasters have invested in new technologies and developed advanced advertising opportunities that bring together the best of the internet and TV advertising.</a:t>
            </a:r>
          </a:p>
        </p:txBody>
      </p:sp>
      <p:sp>
        <p:nvSpPr>
          <p:cNvPr id="4" name="Slide Number Placeholder 3"/>
          <p:cNvSpPr>
            <a:spLocks noGrp="1"/>
          </p:cNvSpPr>
          <p:nvPr>
            <p:ph type="sldNum" sz="quarter" idx="5"/>
          </p:nvPr>
        </p:nvSpPr>
        <p:spPr/>
        <p:txBody>
          <a:bodyPr/>
          <a:lstStyle/>
          <a:p>
            <a:fld id="{BA0DFD36-33EA-4DB4-B32D-6EBE0B1D4496}" type="slidenum">
              <a:rPr lang="en-GB" smtClean="0"/>
              <a:t>18</a:t>
            </a:fld>
            <a:endParaRPr lang="en-GB"/>
          </a:p>
        </p:txBody>
      </p:sp>
    </p:spTree>
    <p:extLst>
      <p:ext uri="{BB962C8B-B14F-4D97-AF65-F5344CB8AC3E}">
        <p14:creationId xmlns:p14="http://schemas.microsoft.com/office/powerpoint/2010/main" val="3699872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According to the Barb Establishment Survey, 74% of UK households have a TV connected to the internet </a:t>
            </a:r>
          </a:p>
        </p:txBody>
      </p:sp>
      <p:sp>
        <p:nvSpPr>
          <p:cNvPr id="4" name="Slide Number Placeholder 3"/>
          <p:cNvSpPr>
            <a:spLocks noGrp="1"/>
          </p:cNvSpPr>
          <p:nvPr>
            <p:ph type="sldNum" sz="quarter" idx="5"/>
          </p:nvPr>
        </p:nvSpPr>
        <p:spPr/>
        <p:txBody>
          <a:bodyPr/>
          <a:lstStyle/>
          <a:p>
            <a:fld id="{26F8D767-3125-4DFA-A434-73AA46D80F90}" type="slidenum">
              <a:rPr lang="en-GB" smtClean="0"/>
              <a:t>19</a:t>
            </a:fld>
            <a:endParaRPr lang="en-GB"/>
          </a:p>
        </p:txBody>
      </p:sp>
    </p:spTree>
    <p:extLst>
      <p:ext uri="{BB962C8B-B14F-4D97-AF65-F5344CB8AC3E}">
        <p14:creationId xmlns:p14="http://schemas.microsoft.com/office/powerpoint/2010/main" val="1870153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F8D767-3125-4DFA-A434-73AA46D80F90}" type="slidenum">
              <a:rPr lang="en-GB" smtClean="0"/>
              <a:t>2</a:t>
            </a:fld>
            <a:endParaRPr lang="en-GB"/>
          </a:p>
        </p:txBody>
      </p:sp>
    </p:spTree>
    <p:extLst>
      <p:ext uri="{BB962C8B-B14F-4D97-AF65-F5344CB8AC3E}">
        <p14:creationId xmlns:p14="http://schemas.microsoft.com/office/powerpoint/2010/main" val="3494592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Recent news in the trade press shows the steps taken by broadcasters in their commitment to the development in advanced targeting capabilities. </a:t>
            </a:r>
          </a:p>
          <a:p>
            <a:endParaRPr lang="en-GB" dirty="0"/>
          </a:p>
          <a:p>
            <a:r>
              <a:rPr lang="en-GB" dirty="0"/>
              <a:t>Source:</a:t>
            </a:r>
          </a:p>
          <a:p>
            <a:pPr marL="228600" indent="-228600">
              <a:buAutoNum type="arabicPeriod"/>
            </a:pPr>
            <a:r>
              <a:rPr lang="en-GB" dirty="0"/>
              <a:t>https://www.thedrum.com/news/2022/11/17/channel-4-latest-broadcaster-go-big-retail-media-with-sainsbury-s-nectar-tie-up</a:t>
            </a:r>
          </a:p>
          <a:p>
            <a:pPr marL="228600" indent="-228600">
              <a:buAutoNum type="arabicPeriod"/>
            </a:pPr>
            <a:r>
              <a:rPr lang="en-GB" dirty="0"/>
              <a:t>https://the-media-leader.com/sky-media-agrees-to-trial-itvs-planet-v/</a:t>
            </a:r>
          </a:p>
          <a:p>
            <a:pPr marL="228600" indent="-228600">
              <a:buAutoNum type="arabicPeriod"/>
            </a:pPr>
            <a:r>
              <a:rPr lang="en-GB" dirty="0"/>
              <a:t>https://the-media-leader.com/sky-media-launches-ad-targeting-against-viewers-search-behaviour/</a:t>
            </a:r>
          </a:p>
        </p:txBody>
      </p:sp>
      <p:sp>
        <p:nvSpPr>
          <p:cNvPr id="4" name="Slide Number Placeholder 3"/>
          <p:cNvSpPr>
            <a:spLocks noGrp="1"/>
          </p:cNvSpPr>
          <p:nvPr>
            <p:ph type="sldNum" sz="quarter" idx="5"/>
          </p:nvPr>
        </p:nvSpPr>
        <p:spPr/>
        <p:txBody>
          <a:bodyPr/>
          <a:lstStyle/>
          <a:p>
            <a:fld id="{26F8D767-3125-4DFA-A434-73AA46D80F90}" type="slidenum">
              <a:rPr lang="en-GB" smtClean="0"/>
              <a:t>20</a:t>
            </a:fld>
            <a:endParaRPr lang="en-GB"/>
          </a:p>
        </p:txBody>
      </p:sp>
    </p:spTree>
    <p:extLst>
      <p:ext uri="{BB962C8B-B14F-4D97-AF65-F5344CB8AC3E}">
        <p14:creationId xmlns:p14="http://schemas.microsoft.com/office/powerpoint/2010/main" val="140415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 broadcasters are rich in terms of first party data as they require users to register and log-in to use their BVOD services, or to have a contract with their subscribers in the case of Sky.</a:t>
            </a:r>
          </a:p>
          <a:p>
            <a:endParaRPr lang="en-GB" b="0" dirty="0"/>
          </a:p>
          <a:p>
            <a:r>
              <a:rPr lang="en-GB" b="0" dirty="0"/>
              <a:t>This kind of scale in terms of high quality, first party data, combined with high time spent and high potential reach, is vital for both highly targeted advertising and mass advertising.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20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F8D767-3125-4DFA-A434-73AA46D80F90}" type="slidenum">
              <a:rPr lang="en-GB" smtClean="0"/>
              <a:t>22</a:t>
            </a:fld>
            <a:endParaRPr lang="en-GB"/>
          </a:p>
        </p:txBody>
      </p:sp>
    </p:spTree>
    <p:extLst>
      <p:ext uri="{BB962C8B-B14F-4D97-AF65-F5344CB8AC3E}">
        <p14:creationId xmlns:p14="http://schemas.microsoft.com/office/powerpoint/2010/main" val="2334748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read the full case study, visit: https://www.thinkbox.tv/case-studies/volvo-using-premium-tv-content-to-build-a-premium-brand </a:t>
            </a:r>
          </a:p>
        </p:txBody>
      </p:sp>
      <p:sp>
        <p:nvSpPr>
          <p:cNvPr id="4" name="Slide Number Placeholder 3"/>
          <p:cNvSpPr>
            <a:spLocks noGrp="1"/>
          </p:cNvSpPr>
          <p:nvPr>
            <p:ph type="sldNum" sz="quarter" idx="5"/>
          </p:nvPr>
        </p:nvSpPr>
        <p:spPr/>
        <p:txBody>
          <a:bodyPr/>
          <a:lstStyle/>
          <a:p>
            <a:fld id="{9EF4BFFE-AA9D-476F-A275-7AE7429F8649}" type="slidenum">
              <a:rPr lang="en-GB" smtClean="0"/>
              <a:t>23</a:t>
            </a:fld>
            <a:endParaRPr lang="en-GB"/>
          </a:p>
        </p:txBody>
      </p:sp>
    </p:spTree>
    <p:extLst>
      <p:ext uri="{BB962C8B-B14F-4D97-AF65-F5344CB8AC3E}">
        <p14:creationId xmlns:p14="http://schemas.microsoft.com/office/powerpoint/2010/main" val="2075220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F4BFFE-AA9D-476F-A275-7AE7429F8649}" type="slidenum">
              <a:rPr lang="en-GB" smtClean="0"/>
              <a:t>24</a:t>
            </a:fld>
            <a:endParaRPr lang="en-GB"/>
          </a:p>
        </p:txBody>
      </p:sp>
    </p:spTree>
    <p:extLst>
      <p:ext uri="{BB962C8B-B14F-4D97-AF65-F5344CB8AC3E}">
        <p14:creationId xmlns:p14="http://schemas.microsoft.com/office/powerpoint/2010/main" val="381496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read the full case study, visit: https://www.itvmedia.co.uk/case-studies/mg-motors-test-drives-soar </a:t>
            </a:r>
          </a:p>
        </p:txBody>
      </p:sp>
      <p:sp>
        <p:nvSpPr>
          <p:cNvPr id="4" name="Slide Number Placeholder 3"/>
          <p:cNvSpPr>
            <a:spLocks noGrp="1"/>
          </p:cNvSpPr>
          <p:nvPr>
            <p:ph type="sldNum" sz="quarter" idx="5"/>
          </p:nvPr>
        </p:nvSpPr>
        <p:spPr/>
        <p:txBody>
          <a:bodyPr/>
          <a:lstStyle/>
          <a:p>
            <a:fld id="{9EF4BFFE-AA9D-476F-A275-7AE7429F8649}" type="slidenum">
              <a:rPr lang="en-GB" smtClean="0"/>
              <a:t>25</a:t>
            </a:fld>
            <a:endParaRPr lang="en-GB"/>
          </a:p>
        </p:txBody>
      </p:sp>
    </p:spTree>
    <p:extLst>
      <p:ext uri="{BB962C8B-B14F-4D97-AF65-F5344CB8AC3E}">
        <p14:creationId xmlns:p14="http://schemas.microsoft.com/office/powerpoint/2010/main" val="3427257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read the full case study, visit: https://www.itvmedia.co.uk/case-studies/suzukis-saturday-campaign-most-watched-car-ad </a:t>
            </a:r>
          </a:p>
        </p:txBody>
      </p:sp>
      <p:sp>
        <p:nvSpPr>
          <p:cNvPr id="4" name="Slide Number Placeholder 3"/>
          <p:cNvSpPr>
            <a:spLocks noGrp="1"/>
          </p:cNvSpPr>
          <p:nvPr>
            <p:ph type="sldNum" sz="quarter" idx="5"/>
          </p:nvPr>
        </p:nvSpPr>
        <p:spPr/>
        <p:txBody>
          <a:bodyPr/>
          <a:lstStyle/>
          <a:p>
            <a:fld id="{9EF4BFFE-AA9D-476F-A275-7AE7429F8649}" type="slidenum">
              <a:rPr lang="en-GB" smtClean="0"/>
              <a:t>26</a:t>
            </a:fld>
            <a:endParaRPr lang="en-GB"/>
          </a:p>
        </p:txBody>
      </p:sp>
    </p:spTree>
    <p:extLst>
      <p:ext uri="{BB962C8B-B14F-4D97-AF65-F5344CB8AC3E}">
        <p14:creationId xmlns:p14="http://schemas.microsoft.com/office/powerpoint/2010/main" val="3773577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read the full case study, visit: https://www.4sales.com/our-work/suzukis-all-star-driving-school-e4 </a:t>
            </a:r>
          </a:p>
        </p:txBody>
      </p:sp>
      <p:sp>
        <p:nvSpPr>
          <p:cNvPr id="4" name="Slide Number Placeholder 3"/>
          <p:cNvSpPr>
            <a:spLocks noGrp="1"/>
          </p:cNvSpPr>
          <p:nvPr>
            <p:ph type="sldNum" sz="quarter" idx="5"/>
          </p:nvPr>
        </p:nvSpPr>
        <p:spPr/>
        <p:txBody>
          <a:bodyPr/>
          <a:lstStyle/>
          <a:p>
            <a:fld id="{9EF4BFFE-AA9D-476F-A275-7AE7429F8649}" type="slidenum">
              <a:rPr lang="en-GB" smtClean="0"/>
              <a:t>27</a:t>
            </a:fld>
            <a:endParaRPr lang="en-GB"/>
          </a:p>
        </p:txBody>
      </p:sp>
    </p:spTree>
    <p:extLst>
      <p:ext uri="{BB962C8B-B14F-4D97-AF65-F5344CB8AC3E}">
        <p14:creationId xmlns:p14="http://schemas.microsoft.com/office/powerpoint/2010/main" val="33981988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read the full case study, visit: https://www.4sales.com/our-work/mamas-uncut-vauxhall</a:t>
            </a:r>
          </a:p>
        </p:txBody>
      </p:sp>
      <p:sp>
        <p:nvSpPr>
          <p:cNvPr id="4" name="Slide Number Placeholder 3"/>
          <p:cNvSpPr>
            <a:spLocks noGrp="1"/>
          </p:cNvSpPr>
          <p:nvPr>
            <p:ph type="sldNum" sz="quarter" idx="5"/>
          </p:nvPr>
        </p:nvSpPr>
        <p:spPr/>
        <p:txBody>
          <a:bodyPr/>
          <a:lstStyle/>
          <a:p>
            <a:fld id="{9EF4BFFE-AA9D-476F-A275-7AE7429F8649}" type="slidenum">
              <a:rPr lang="en-GB" smtClean="0"/>
              <a:t>28</a:t>
            </a:fld>
            <a:endParaRPr lang="en-GB"/>
          </a:p>
        </p:txBody>
      </p:sp>
    </p:spTree>
    <p:extLst>
      <p:ext uri="{BB962C8B-B14F-4D97-AF65-F5344CB8AC3E}">
        <p14:creationId xmlns:p14="http://schemas.microsoft.com/office/powerpoint/2010/main" val="998815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F4BFFE-AA9D-476F-A275-7AE7429F8649}" type="slidenum">
              <a:rPr lang="en-GB" smtClean="0"/>
              <a:t>29</a:t>
            </a:fld>
            <a:endParaRPr lang="en-GB"/>
          </a:p>
        </p:txBody>
      </p:sp>
    </p:spTree>
    <p:extLst>
      <p:ext uri="{BB962C8B-B14F-4D97-AF65-F5344CB8AC3E}">
        <p14:creationId xmlns:p14="http://schemas.microsoft.com/office/powerpoint/2010/main" val="873388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6F8D767-3125-4DFA-A434-73AA46D80F90}" type="slidenum">
              <a:rPr lang="en-GB" smtClean="0"/>
              <a:t>3</a:t>
            </a:fld>
            <a:endParaRPr lang="en-GB"/>
          </a:p>
        </p:txBody>
      </p:sp>
    </p:spTree>
    <p:extLst>
      <p:ext uri="{BB962C8B-B14F-4D97-AF65-F5344CB8AC3E}">
        <p14:creationId xmlns:p14="http://schemas.microsoft.com/office/powerpoint/2010/main" val="12773888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read the full case study, visit: https://www.skymedia.co.uk/case-studies/audi-sky-sports/ </a:t>
            </a:r>
          </a:p>
        </p:txBody>
      </p:sp>
      <p:sp>
        <p:nvSpPr>
          <p:cNvPr id="4" name="Slide Number Placeholder 3"/>
          <p:cNvSpPr>
            <a:spLocks noGrp="1"/>
          </p:cNvSpPr>
          <p:nvPr>
            <p:ph type="sldNum" sz="quarter" idx="5"/>
          </p:nvPr>
        </p:nvSpPr>
        <p:spPr/>
        <p:txBody>
          <a:bodyPr/>
          <a:lstStyle/>
          <a:p>
            <a:fld id="{9EF4BFFE-AA9D-476F-A275-7AE7429F8649}" type="slidenum">
              <a:rPr lang="en-GB" smtClean="0"/>
              <a:t>30</a:t>
            </a:fld>
            <a:endParaRPr lang="en-GB"/>
          </a:p>
        </p:txBody>
      </p:sp>
    </p:spTree>
    <p:extLst>
      <p:ext uri="{BB962C8B-B14F-4D97-AF65-F5344CB8AC3E}">
        <p14:creationId xmlns:p14="http://schemas.microsoft.com/office/powerpoint/2010/main" val="505551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2800" b="0" i="0" dirty="0">
                <a:solidFill>
                  <a:srgbClr val="323A4E"/>
                </a:solidFill>
                <a:effectLst/>
                <a:latin typeface="proxima-nova"/>
              </a:rPr>
              <a:t>This chart breaks down viewing to the various platforms in terms of the average number of people watching per day (for at least 3 minutes) compared with the average time spent watching per viewer (i.e. only counting those who watched on that day).</a:t>
            </a:r>
          </a:p>
          <a:p>
            <a:pPr algn="l"/>
            <a:endParaRPr lang="en-GB" sz="2800" b="0" i="0" dirty="0">
              <a:solidFill>
                <a:srgbClr val="323A4E"/>
              </a:solidFill>
              <a:effectLst/>
              <a:latin typeface="proxima-nova"/>
            </a:endParaRPr>
          </a:p>
          <a:p>
            <a:pPr algn="l"/>
            <a:r>
              <a:rPr lang="en-GB" sz="2800" b="0" i="0" dirty="0">
                <a:solidFill>
                  <a:srgbClr val="323A4E"/>
                </a:solidFill>
                <a:effectLst/>
                <a:latin typeface="proxima-nova"/>
              </a:rPr>
              <a:t>Analysis across 2022 shows that the commercial broadcasters (linear and on demand) collectively reach just over 33 million viewers every day, with each of those viewers watching for an average of 3hrs, 25 mins a day. The combined portfolio of BBC channels (linear and on demand) attracts the second largest volume of viewing, with 27 million daily reach and an average view time of just over 2 hours.  YouTube is next, with a daily reach of 20 million people and a view time of 1hr 42 mins (Barb only measure in-home viewing, we estimate that YouTube would be circa. 25% larger in viewing time if out of home viewing was included).</a:t>
            </a:r>
          </a:p>
          <a:p>
            <a:pPr algn="l"/>
            <a:endParaRPr lang="en-GB" sz="2800" b="0" i="0" dirty="0">
              <a:solidFill>
                <a:srgbClr val="323A4E"/>
              </a:solidFill>
              <a:effectLst/>
              <a:latin typeface="proxima-nova"/>
            </a:endParaRPr>
          </a:p>
          <a:p>
            <a:pPr algn="l"/>
            <a:r>
              <a:rPr lang="en-GB" sz="2800" b="0" i="0" dirty="0">
                <a:solidFill>
                  <a:srgbClr val="323A4E"/>
                </a:solidFill>
                <a:effectLst/>
                <a:latin typeface="proxima-nova"/>
              </a:rPr>
              <a:t>SVOD services such as Netflix has a daily reach of 12.4 million people and a view time of 1hr 47 mins, whilst other AVOD services (covering Chili, Rakuten TV, Samsung TV Plus, Red Bull TV, </a:t>
            </a:r>
            <a:r>
              <a:rPr lang="en-GB" sz="2800" b="0" i="0" dirty="0" err="1">
                <a:solidFill>
                  <a:srgbClr val="323A4E"/>
                </a:solidFill>
                <a:effectLst/>
                <a:latin typeface="proxima-nova"/>
              </a:rPr>
              <a:t>TVPlayer</a:t>
            </a:r>
            <a:r>
              <a:rPr lang="en-GB" sz="2800" b="0" i="0" dirty="0">
                <a:solidFill>
                  <a:srgbClr val="323A4E"/>
                </a:solidFill>
                <a:effectLst/>
                <a:latin typeface="proxima-nova"/>
              </a:rPr>
              <a:t>, Vevo, W4FREE, and </a:t>
            </a:r>
            <a:r>
              <a:rPr lang="en-GB" sz="2800" b="0" i="0" dirty="0" err="1">
                <a:solidFill>
                  <a:srgbClr val="323A4E"/>
                </a:solidFill>
                <a:effectLst/>
                <a:latin typeface="proxima-nova"/>
              </a:rPr>
              <a:t>YuppTV</a:t>
            </a:r>
            <a:r>
              <a:rPr lang="en-GB" sz="2800" b="0" i="0" dirty="0">
                <a:solidFill>
                  <a:srgbClr val="323A4E"/>
                </a:solidFill>
                <a:effectLst/>
                <a:latin typeface="proxima-nova"/>
              </a:rPr>
              <a:t>) have a collective average daily reach of 83,000 viewers and a view time of 38 mins a day.</a:t>
            </a:r>
          </a:p>
          <a:p>
            <a:pPr algn="just"/>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9BF2D90E-523F-45FB-AEC1-23DAC667075A}" type="slidenum">
              <a:rPr lang="en-GB" smtClean="0"/>
              <a:t>4</a:t>
            </a:fld>
            <a:endParaRPr lang="en-GB"/>
          </a:p>
        </p:txBody>
      </p:sp>
    </p:spTree>
    <p:extLst>
      <p:ext uri="{BB962C8B-B14F-4D97-AF65-F5344CB8AC3E}">
        <p14:creationId xmlns:p14="http://schemas.microsoft.com/office/powerpoint/2010/main" val="1943286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Commercial linear TV reaches 75% of the population each week.</a:t>
            </a:r>
          </a:p>
          <a:p>
            <a:endParaRPr lang="en-GB" dirty="0"/>
          </a:p>
        </p:txBody>
      </p:sp>
      <p:sp>
        <p:nvSpPr>
          <p:cNvPr id="4" name="Slide Number Placeholder 3"/>
          <p:cNvSpPr>
            <a:spLocks noGrp="1"/>
          </p:cNvSpPr>
          <p:nvPr>
            <p:ph type="sldNum" sz="quarter" idx="5"/>
          </p:nvPr>
        </p:nvSpPr>
        <p:spPr/>
        <p:txBody>
          <a:bodyPr/>
          <a:lstStyle/>
          <a:p>
            <a:fld id="{DBC01CE4-3762-45B6-9736-1C63892740C8}" type="slidenum">
              <a:rPr lang="en-GB" smtClean="0"/>
              <a:t>5</a:t>
            </a:fld>
            <a:endParaRPr lang="en-GB"/>
          </a:p>
        </p:txBody>
      </p:sp>
    </p:spTree>
    <p:extLst>
      <p:ext uri="{BB962C8B-B14F-4D97-AF65-F5344CB8AC3E}">
        <p14:creationId xmlns:p14="http://schemas.microsoft.com/office/powerpoint/2010/main" val="44627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Without a single source data provider on time-spent watching AV advertising, this analysis takes a jigsaw approach, using a variety of data sources to build the most accurate picture of AV viewing time possible. </a:t>
            </a:r>
          </a:p>
          <a:p>
            <a:pPr marL="0" indent="0">
              <a:buFontTx/>
              <a:buNone/>
            </a:pPr>
            <a:endParaRPr lang="en-GB" dirty="0"/>
          </a:p>
          <a:p>
            <a:pPr marL="0" indent="0">
              <a:buFontTx/>
              <a:buNone/>
            </a:pPr>
            <a:r>
              <a:rPr lang="en-GB" dirty="0"/>
              <a:t>The data approach used to build the estimate for each platform:</a:t>
            </a:r>
          </a:p>
          <a:p>
            <a:pPr marL="171450" indent="-171450">
              <a:buFont typeface="Arial" panose="020B0604020202020204" pitchFamily="34" charset="0"/>
              <a:buChar char="•"/>
            </a:pPr>
            <a:r>
              <a:rPr lang="en-GB" dirty="0"/>
              <a:t>Broadcaster TV: Barb data for linear and playback advertising time and the broadcasters’ own census data for BVOD advertising viewing time.</a:t>
            </a:r>
          </a:p>
          <a:p>
            <a:pPr marL="171450" indent="-171450">
              <a:buFont typeface="Arial" panose="020B0604020202020204" pitchFamily="34" charset="0"/>
              <a:buChar char="•"/>
            </a:pPr>
            <a:r>
              <a:rPr lang="en-GB" dirty="0"/>
              <a:t>Cinema: The UK Cinema Association provides total box office seats sold. We’ve estimated 15 minutes of advertising per seat. </a:t>
            </a:r>
          </a:p>
          <a:p>
            <a:pPr marL="171450" indent="-171450">
              <a:buFont typeface="Arial" panose="020B0604020202020204" pitchFamily="34" charset="0"/>
              <a:buChar char="•"/>
            </a:pPr>
            <a:r>
              <a:rPr lang="en-GB" dirty="0"/>
              <a:t>YouTube: Barb data for time spent viewing content, </a:t>
            </a:r>
            <a:r>
              <a:rPr lang="en-GB" dirty="0" err="1"/>
              <a:t>ViewersLogic</a:t>
            </a:r>
            <a:r>
              <a:rPr lang="en-GB" dirty="0"/>
              <a:t> panel data to estimate out of home viewing not measured by Barb (73.5% in home, 26.5% out of home), broadcasters’ own data of ad load per hour of YouTube viewing, and agency data for average duration of ad view.</a:t>
            </a:r>
          </a:p>
          <a:p>
            <a:pPr marL="171450" indent="-171450">
              <a:buFont typeface="Arial" panose="020B0604020202020204" pitchFamily="34" charset="0"/>
              <a:buChar char="•"/>
            </a:pPr>
            <a:r>
              <a:rPr lang="en-GB" dirty="0"/>
              <a:t>TikTok: Barb data for time spent viewing content, </a:t>
            </a:r>
            <a:r>
              <a:rPr lang="en-GB" dirty="0" err="1"/>
              <a:t>ViewersLogic</a:t>
            </a:r>
            <a:r>
              <a:rPr lang="en-GB" dirty="0"/>
              <a:t> panel data to estimate out of home viewing not measured by Barb (77.5% in home, 22.5% out of home), Thinkbox estimates for ad load per hour of TikTok viewing, and agency data for average duration of view. </a:t>
            </a:r>
          </a:p>
          <a:p>
            <a:pPr marL="171450" indent="-171450">
              <a:buFont typeface="Arial" panose="020B0604020202020204" pitchFamily="34" charset="0"/>
              <a:buChar char="•"/>
            </a:pPr>
            <a:r>
              <a:rPr lang="en-GB" dirty="0"/>
              <a:t>Other online video: IPA </a:t>
            </a:r>
            <a:r>
              <a:rPr lang="en-GB" dirty="0" err="1"/>
              <a:t>TouchPoints</a:t>
            </a:r>
            <a:r>
              <a:rPr lang="en-GB" dirty="0"/>
              <a:t> data for % of other online video viewing relative to all video viewing, Thinkbox estimate of % ad time to content time (based on YouTube/TikTok).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1A8CC-AA9E-4ED1-97A5-A7C9D992D0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998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0" u="none" strike="noStrike" baseline="0" dirty="0">
                <a:solidFill>
                  <a:srgbClr val="000000"/>
                </a:solidFill>
                <a:latin typeface="Founders Grotesk Bold"/>
              </a:rPr>
              <a:t>TV drives the strongest fitness and social signals</a:t>
            </a:r>
          </a:p>
          <a:p>
            <a:endParaRPr lang="en-GB" sz="1800" b="1" i="0" u="none" strike="noStrike" baseline="0" dirty="0">
              <a:solidFill>
                <a:srgbClr val="000000"/>
              </a:solidFill>
              <a:latin typeface="Founders Grotesk Bold"/>
            </a:endParaRPr>
          </a:p>
          <a:p>
            <a:r>
              <a:rPr lang="en-GB" sz="1800" b="0" i="0" u="none" strike="noStrike" baseline="0" dirty="0">
                <a:solidFill>
                  <a:srgbClr val="000000"/>
                </a:solidFill>
                <a:latin typeface="Founders Grotesk Regular"/>
              </a:rPr>
              <a:t>Fitness signals are about the perceived brand quality, financial strength of the company, and the company’s confidence in their brand. </a:t>
            </a:r>
          </a:p>
          <a:p>
            <a:r>
              <a:rPr lang="en-GB" sz="1800" b="0" i="0" u="none" strike="noStrike" baseline="0" dirty="0">
                <a:solidFill>
                  <a:srgbClr val="000000"/>
                </a:solidFill>
                <a:latin typeface="Founders Grotesk Regular"/>
              </a:rPr>
              <a:t>Social signals are the brand’s perceived fame, popularity, and success. </a:t>
            </a:r>
          </a:p>
          <a:p>
            <a:r>
              <a:rPr lang="en-GB" sz="1800" b="0" i="0" u="none" strike="noStrike" baseline="0" dirty="0">
                <a:solidFill>
                  <a:srgbClr val="000000"/>
                </a:solidFill>
                <a:latin typeface="Founders Grotesk Regular"/>
              </a:rPr>
              <a:t>Trust is the degree to which the brand was perceived to deliver the promises of its advertising.</a:t>
            </a:r>
          </a:p>
          <a:p>
            <a:endParaRPr lang="en-GB" sz="1800" b="0" i="0" u="none" strike="noStrike" baseline="0" dirty="0">
              <a:solidFill>
                <a:srgbClr val="000000"/>
              </a:solidFill>
              <a:latin typeface="Founders Grotesk Bold"/>
            </a:endParaRPr>
          </a:p>
          <a:p>
            <a:r>
              <a:rPr lang="en-GB" sz="1800" b="0" i="0" u="none" strike="noStrike" baseline="0" dirty="0">
                <a:solidFill>
                  <a:srgbClr val="000000"/>
                </a:solidFill>
                <a:latin typeface="Founders Grotesk Regular"/>
              </a:rPr>
              <a:t>Performance across each media varied little by category but TV drove the strongest signals in all categories tested (online retail, FMCG, mobile networks and home insurance). Social media and video sharing sites were the advertising channels least likely to drive these signals.</a:t>
            </a:r>
            <a:endParaRPr lang="en-GB" sz="1800" b="0" dirty="0">
              <a:effectLst/>
              <a:latin typeface="Arial" panose="020B0604020202020204" pitchFamily="34" charset="0"/>
              <a:ea typeface="Calibri" panose="020F0502020204030204" pitchFamily="34" charset="0"/>
            </a:endParaRPr>
          </a:p>
          <a:p>
            <a:pPr marL="0" lvl="0" indent="0" algn="just">
              <a:buFont typeface="Arial" panose="020B0604020202020204" pitchFamily="34" charset="0"/>
              <a:buNone/>
            </a:pPr>
            <a:r>
              <a:rPr lang="en-GB" sz="1800" dirty="0">
                <a:effectLst/>
                <a:latin typeface="Calibri" panose="020F0502020204030204" pitchFamily="34" charset="0"/>
                <a:ea typeface="Calibri" panose="020F0502020204030204" pitchFamily="34" charset="0"/>
              </a:rPr>
              <a:t>Here’s how the signalling stacked up by media.</a:t>
            </a:r>
          </a:p>
          <a:p>
            <a:pPr marL="0" lvl="0" indent="0" algn="just">
              <a:buFont typeface="Arial" panose="020B0604020202020204" pitchFamily="34" charset="0"/>
              <a:buNone/>
            </a:pPr>
            <a:endParaRPr lang="en-GB" sz="1800" dirty="0">
              <a:effectLst/>
              <a:latin typeface="Calibri" panose="020F0502020204030204" pitchFamily="34" charset="0"/>
              <a:ea typeface="Calibri" panose="020F0502020204030204" pitchFamily="34" charset="0"/>
            </a:endParaRPr>
          </a:p>
          <a:p>
            <a:pPr marL="0" lvl="0" indent="0" algn="just">
              <a:buFont typeface="Arial" panose="020B0604020202020204" pitchFamily="34" charset="0"/>
              <a:buNone/>
            </a:pPr>
            <a:r>
              <a:rPr lang="en-GB" sz="1800" dirty="0">
                <a:effectLst/>
                <a:latin typeface="Calibri" panose="020F0502020204030204" pitchFamily="34" charset="0"/>
                <a:ea typeface="Calibri" panose="020F0502020204030204" pitchFamily="34" charset="0"/>
              </a:rPr>
              <a:t>The findings in the table above show the % of respondents positively scoring the brand, or agreeing with statements in relation to the brands. The ‘fitness’ and ‘social’ signals are composite averages of the metrics listed above. </a:t>
            </a:r>
          </a:p>
          <a:p>
            <a:pPr marL="0" lvl="0" indent="0" algn="just">
              <a:buFont typeface="Arial" panose="020B0604020202020204" pitchFamily="34" charset="0"/>
              <a:buNone/>
            </a:pPr>
            <a:endParaRPr lang="en-GB" sz="1800" dirty="0">
              <a:effectLst/>
              <a:latin typeface="Calibri" panose="020F0502020204030204" pitchFamily="34" charset="0"/>
              <a:ea typeface="Calibri" panose="020F0502020204030204" pitchFamily="34" charset="0"/>
            </a:endParaRPr>
          </a:p>
          <a:p>
            <a:pPr marL="0" lvl="0" indent="0" algn="just">
              <a:buFont typeface="Arial" panose="020B0604020202020204" pitchFamily="34" charset="0"/>
              <a:buNone/>
            </a:pPr>
            <a:r>
              <a:rPr lang="en-GB" sz="1800" dirty="0">
                <a:effectLst/>
                <a:latin typeface="Calibri" panose="020F0502020204030204" pitchFamily="34" charset="0"/>
                <a:ea typeface="Calibri" panose="020F0502020204030204" pitchFamily="34" charset="0"/>
              </a:rPr>
              <a:t>For more information, check out: https://www.thinkbox.tv/research/thinkbox-research/signalling-success </a:t>
            </a:r>
            <a:endParaRPr lang="en-GB" sz="1800" dirty="0">
              <a:effectLst/>
              <a:latin typeface="Arial" panose="020B0604020202020204" pitchFamily="34" charset="0"/>
              <a:ea typeface="Calibri" panose="020F050202020403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FBC9E-7B29-44B3-80BF-F4A5181F193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482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from Lumen shows that viewing time varies between media. </a:t>
            </a:r>
          </a:p>
        </p:txBody>
      </p:sp>
      <p:sp>
        <p:nvSpPr>
          <p:cNvPr id="4" name="Slide Number Placeholder 3"/>
          <p:cNvSpPr>
            <a:spLocks noGrp="1"/>
          </p:cNvSpPr>
          <p:nvPr>
            <p:ph type="sldNum" sz="quarter" idx="5"/>
          </p:nvPr>
        </p:nvSpPr>
        <p:spPr/>
        <p:txBody>
          <a:bodyPr/>
          <a:lstStyle/>
          <a:p>
            <a:fld id="{26F8D767-3125-4DFA-A434-73AA46D80F90}" type="slidenum">
              <a:rPr lang="en-GB" smtClean="0"/>
              <a:t>8</a:t>
            </a:fld>
            <a:endParaRPr lang="en-GB"/>
          </a:p>
        </p:txBody>
      </p:sp>
    </p:spTree>
    <p:extLst>
      <p:ext uri="{BB962C8B-B14F-4D97-AF65-F5344CB8AC3E}">
        <p14:creationId xmlns:p14="http://schemas.microsoft.com/office/powerpoint/2010/main" val="3593945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from RTL </a:t>
            </a:r>
            <a:r>
              <a:rPr lang="en-GB" dirty="0" err="1"/>
              <a:t>AdAlliance</a:t>
            </a:r>
            <a:r>
              <a:rPr lang="en-GB" dirty="0"/>
              <a:t> shows the time spent watching Linear TV around the world.</a:t>
            </a:r>
          </a:p>
        </p:txBody>
      </p:sp>
      <p:sp>
        <p:nvSpPr>
          <p:cNvPr id="4" name="Slide Number Placeholder 3"/>
          <p:cNvSpPr>
            <a:spLocks noGrp="1"/>
          </p:cNvSpPr>
          <p:nvPr>
            <p:ph type="sldNum" sz="quarter" idx="5"/>
          </p:nvPr>
        </p:nvSpPr>
        <p:spPr/>
        <p:txBody>
          <a:bodyPr/>
          <a:lstStyle/>
          <a:p>
            <a:fld id="{26F8D767-3125-4DFA-A434-73AA46D80F90}" type="slidenum">
              <a:rPr lang="en-GB" smtClean="0"/>
              <a:t>9</a:t>
            </a:fld>
            <a:endParaRPr lang="en-GB"/>
          </a:p>
        </p:txBody>
      </p:sp>
    </p:spTree>
    <p:extLst>
      <p:ext uri="{BB962C8B-B14F-4D97-AF65-F5344CB8AC3E}">
        <p14:creationId xmlns:p14="http://schemas.microsoft.com/office/powerpoint/2010/main" val="38151963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04/09/2023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98553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04/09/2023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59710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04/09/2023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43464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04/09/2023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68968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04/09/2023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70127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04/09/2023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66088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04/09/2023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224538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04/09/2023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392233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04/09/2023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389667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04/09/2023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7781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04/09/2023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348112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04/09/2023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62188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2F981E92-320F-428D-AE9E-6ED8AAFCF980}" type="datetimeFigureOut">
              <a:rPr lang="en-GB" smtClean="0"/>
              <a:t>04/09/2023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173438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F981E92-320F-428D-AE9E-6ED8AAFCF980}" type="datetimeFigureOut">
              <a:rPr lang="en-GB" smtClean="0"/>
              <a:t>04/09/2023</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0E2C877-0506-4A3A-B5DF-8149D82B0B2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324757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04/09/2023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79658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04/09/2023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83722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04/09/2023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95158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04/09/2023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85903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04/09/2023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16462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04/09/2023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435501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04/09/2023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97313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04/09/2023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94435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04/09/2023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53568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04/09/2023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9724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04/09/2023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3291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04/09/2023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04886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04/09/2023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7143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04/09/2023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5222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04/09/2023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416814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F981E92-320F-428D-AE9E-6ED8AAFCF980}" type="datetimeFigureOut">
              <a:rPr lang="en-GB" smtClean="0"/>
              <a:t>04/09/2023</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0E2C877-0506-4A3A-B5DF-8149D82B0B2E}"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20051032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39.jpe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41.pn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2" descr="A person in a red suit standing next to a car&#10;&#10;Description automatically generated">
            <a:extLst>
              <a:ext uri="{FF2B5EF4-FFF2-40B4-BE49-F238E27FC236}">
                <a16:creationId xmlns:a16="http://schemas.microsoft.com/office/drawing/2014/main" id="{0FE00C8D-F9D6-428A-CA4A-3F7BBE97322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solidFill>
            <a:schemeClr val="bg1">
              <a:lumMod val="85000"/>
            </a:schemeClr>
          </a:solidFill>
          <a:ln>
            <a:noFill/>
          </a:ln>
        </p:spPr>
      </p:pic>
      <p:pic>
        <p:nvPicPr>
          <p:cNvPr id="9" name="Picture 8">
            <a:extLst>
              <a:ext uri="{FF2B5EF4-FFF2-40B4-BE49-F238E27FC236}">
                <a16:creationId xmlns:a16="http://schemas.microsoft.com/office/drawing/2014/main" id="{BA541D24-EE48-D684-86D8-0C7B8C86C077}"/>
              </a:ext>
            </a:extLst>
          </p:cNvPr>
          <p:cNvPicPr>
            <a:picLocks noChangeAspect="1"/>
          </p:cNvPicPr>
          <p:nvPr/>
        </p:nvPicPr>
        <p:blipFill>
          <a:blip r:embed="rId4"/>
          <a:stretch>
            <a:fillRect/>
          </a:stretch>
        </p:blipFill>
        <p:spPr>
          <a:xfrm>
            <a:off x="-4912" y="-4916"/>
            <a:ext cx="12192000" cy="6857999"/>
          </a:xfrm>
          <a:prstGeom prst="rect">
            <a:avLst/>
          </a:prstGeom>
        </p:spPr>
      </p:pic>
      <p:pic>
        <p:nvPicPr>
          <p:cNvPr id="3" name="Picture 2">
            <a:extLst>
              <a:ext uri="{FF2B5EF4-FFF2-40B4-BE49-F238E27FC236}">
                <a16:creationId xmlns:a16="http://schemas.microsoft.com/office/drawing/2014/main" id="{2773B53C-51FC-2081-9214-4201105A4D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75931" y="6069537"/>
            <a:ext cx="1618438" cy="681207"/>
          </a:xfrm>
          <a:prstGeom prst="rect">
            <a:avLst/>
          </a:prstGeom>
        </p:spPr>
      </p:pic>
      <p:sp>
        <p:nvSpPr>
          <p:cNvPr id="8" name="TextBox 7">
            <a:extLst>
              <a:ext uri="{FF2B5EF4-FFF2-40B4-BE49-F238E27FC236}">
                <a16:creationId xmlns:a16="http://schemas.microsoft.com/office/drawing/2014/main" id="{F06E71DE-D4CB-84F8-AB3D-54A30FADD6AF}"/>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BMW– Entrance Moments</a:t>
            </a:r>
          </a:p>
        </p:txBody>
      </p:sp>
      <p:sp>
        <p:nvSpPr>
          <p:cNvPr id="4" name="Title 3">
            <a:extLst>
              <a:ext uri="{FF2B5EF4-FFF2-40B4-BE49-F238E27FC236}">
                <a16:creationId xmlns:a16="http://schemas.microsoft.com/office/drawing/2014/main" id="{DE998F98-8F2E-1627-43C4-245AFDA1B587}"/>
              </a:ext>
            </a:extLst>
          </p:cNvPr>
          <p:cNvSpPr>
            <a:spLocks noGrp="1"/>
          </p:cNvSpPr>
          <p:nvPr>
            <p:ph type="ctrTitle"/>
          </p:nvPr>
        </p:nvSpPr>
        <p:spPr/>
        <p:txBody>
          <a:bodyPr/>
          <a:lstStyle/>
          <a:p>
            <a:r>
              <a:rPr lang="en-GB" dirty="0"/>
              <a:t>TV: The Growth Engine for Autos</a:t>
            </a:r>
          </a:p>
        </p:txBody>
      </p:sp>
    </p:spTree>
    <p:extLst>
      <p:ext uri="{BB962C8B-B14F-4D97-AF65-F5344CB8AC3E}">
        <p14:creationId xmlns:p14="http://schemas.microsoft.com/office/powerpoint/2010/main" val="221849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car parked on the side of a road&#10;&#10;Description automatically generated">
            <a:extLst>
              <a:ext uri="{FF2B5EF4-FFF2-40B4-BE49-F238E27FC236}">
                <a16:creationId xmlns:a16="http://schemas.microsoft.com/office/drawing/2014/main" id="{C519BA2E-BBF4-CAD4-189B-AC56A6A93E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solidFill>
            <a:schemeClr val="bg1">
              <a:lumMod val="85000"/>
            </a:schemeClr>
          </a:solidFill>
          <a:ln>
            <a:noFill/>
          </a:ln>
        </p:spPr>
      </p:pic>
      <p:sp>
        <p:nvSpPr>
          <p:cNvPr id="8" name="TextBox 7">
            <a:extLst>
              <a:ext uri="{FF2B5EF4-FFF2-40B4-BE49-F238E27FC236}">
                <a16:creationId xmlns:a16="http://schemas.microsoft.com/office/drawing/2014/main" id="{C573EDF3-6938-A803-3EB4-C2F9C3ED6918}"/>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Land Rover Range Rover – Sport SV</a:t>
            </a:r>
          </a:p>
        </p:txBody>
      </p:sp>
      <p:sp>
        <p:nvSpPr>
          <p:cNvPr id="4" name="Title 3">
            <a:extLst>
              <a:ext uri="{FF2B5EF4-FFF2-40B4-BE49-F238E27FC236}">
                <a16:creationId xmlns:a16="http://schemas.microsoft.com/office/drawing/2014/main" id="{CEC88766-8EF3-99FA-4785-B7FE5843172C}"/>
              </a:ext>
            </a:extLst>
          </p:cNvPr>
          <p:cNvSpPr>
            <a:spLocks noGrp="1"/>
          </p:cNvSpPr>
          <p:nvPr>
            <p:ph type="ctrTitle"/>
          </p:nvPr>
        </p:nvSpPr>
        <p:spPr/>
        <p:txBody>
          <a:bodyPr/>
          <a:lstStyle/>
          <a:p>
            <a:r>
              <a:rPr lang="en-GB" dirty="0"/>
              <a:t>Driving the bottom line</a:t>
            </a:r>
          </a:p>
        </p:txBody>
      </p:sp>
      <p:sp>
        <p:nvSpPr>
          <p:cNvPr id="6" name="Text Placeholder 5">
            <a:extLst>
              <a:ext uri="{FF2B5EF4-FFF2-40B4-BE49-F238E27FC236}">
                <a16:creationId xmlns:a16="http://schemas.microsoft.com/office/drawing/2014/main" id="{85648201-71DC-95D9-2113-7CCD9DF303FC}"/>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52159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31AACB-A53D-4DB7-7985-ADD21F7B7FBC}"/>
              </a:ext>
            </a:extLst>
          </p:cNvPr>
          <p:cNvSpPr>
            <a:spLocks noGrp="1"/>
          </p:cNvSpPr>
          <p:nvPr>
            <p:ph type="title"/>
          </p:nvPr>
        </p:nvSpPr>
        <p:spPr/>
        <p:txBody>
          <a:bodyPr/>
          <a:lstStyle/>
          <a:p>
            <a:r>
              <a:rPr lang="en-US" dirty="0"/>
              <a:t>TV is the lowest priced video option</a:t>
            </a:r>
            <a:endParaRPr lang="en-GB" dirty="0"/>
          </a:p>
        </p:txBody>
      </p:sp>
      <p:sp>
        <p:nvSpPr>
          <p:cNvPr id="7" name="Oval 6">
            <a:extLst>
              <a:ext uri="{FF2B5EF4-FFF2-40B4-BE49-F238E27FC236}">
                <a16:creationId xmlns:a16="http://schemas.microsoft.com/office/drawing/2014/main" id="{8934B087-50FB-353B-9C6C-9A2F9120074E}"/>
              </a:ext>
            </a:extLst>
          </p:cNvPr>
          <p:cNvSpPr/>
          <p:nvPr/>
        </p:nvSpPr>
        <p:spPr>
          <a:xfrm>
            <a:off x="7182921" y="1732701"/>
            <a:ext cx="3276000" cy="3276000"/>
          </a:xfrm>
          <a:prstGeom prst="ellipse">
            <a:avLst/>
          </a:prstGeom>
          <a:solidFill>
            <a:srgbClr val="C0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mn-cs"/>
              </a:rPr>
              <a:t>£130</a:t>
            </a:r>
          </a:p>
        </p:txBody>
      </p:sp>
      <p:sp>
        <p:nvSpPr>
          <p:cNvPr id="8" name="Text Placeholder 2">
            <a:extLst>
              <a:ext uri="{FF2B5EF4-FFF2-40B4-BE49-F238E27FC236}">
                <a16:creationId xmlns:a16="http://schemas.microsoft.com/office/drawing/2014/main" id="{6FDEE368-284F-FA74-915F-2D10164BDED1}"/>
              </a:ext>
            </a:extLst>
          </p:cNvPr>
          <p:cNvSpPr txBox="1">
            <a:spLocks/>
          </p:cNvSpPr>
          <p:nvPr/>
        </p:nvSpPr>
        <p:spPr>
          <a:xfrm>
            <a:off x="360000" y="5400000"/>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Source: 2022, Thinkbox estimates using AA/WARC, Barb, ViewersLogic, IPA TouchPoints 2022 </a:t>
            </a:r>
          </a:p>
          <a:p>
            <a:endParaRPr lang="en-GB"/>
          </a:p>
        </p:txBody>
      </p:sp>
      <p:sp>
        <p:nvSpPr>
          <p:cNvPr id="9" name="Oval 8">
            <a:extLst>
              <a:ext uri="{FF2B5EF4-FFF2-40B4-BE49-F238E27FC236}">
                <a16:creationId xmlns:a16="http://schemas.microsoft.com/office/drawing/2014/main" id="{9CA44BAA-6CEC-117B-6883-0A56EAD80C85}"/>
              </a:ext>
            </a:extLst>
          </p:cNvPr>
          <p:cNvSpPr/>
          <p:nvPr/>
        </p:nvSpPr>
        <p:spPr>
          <a:xfrm>
            <a:off x="1840595" y="2948400"/>
            <a:ext cx="813600" cy="813600"/>
          </a:xfrm>
          <a:prstGeom prst="ellipse">
            <a:avLst/>
          </a:prstGeom>
          <a:solidFill>
            <a:srgbClr val="C0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white"/>
                </a:solidFill>
                <a:effectLst/>
                <a:uLnTx/>
                <a:uFillTx/>
                <a:latin typeface="Arial"/>
                <a:ea typeface="+mn-ea"/>
                <a:cs typeface="+mn-cs"/>
              </a:rPr>
              <a:t>£8</a:t>
            </a:r>
          </a:p>
        </p:txBody>
      </p:sp>
      <p:sp>
        <p:nvSpPr>
          <p:cNvPr id="10" name="TextBox 9">
            <a:extLst>
              <a:ext uri="{FF2B5EF4-FFF2-40B4-BE49-F238E27FC236}">
                <a16:creationId xmlns:a16="http://schemas.microsoft.com/office/drawing/2014/main" id="{C54B907F-59F4-3934-BCE2-2157152CC749}"/>
              </a:ext>
            </a:extLst>
          </p:cNvPr>
          <p:cNvSpPr txBox="1"/>
          <p:nvPr/>
        </p:nvSpPr>
        <p:spPr>
          <a:xfrm>
            <a:off x="2069363" y="1748408"/>
            <a:ext cx="50366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TV </a:t>
            </a:r>
          </a:p>
        </p:txBody>
      </p:sp>
      <p:sp>
        <p:nvSpPr>
          <p:cNvPr id="11" name="TextBox 10">
            <a:extLst>
              <a:ext uri="{FF2B5EF4-FFF2-40B4-BE49-F238E27FC236}">
                <a16:creationId xmlns:a16="http://schemas.microsoft.com/office/drawing/2014/main" id="{65A00ED1-DE63-BEE7-6712-97A9BE4EB5BB}"/>
              </a:ext>
            </a:extLst>
          </p:cNvPr>
          <p:cNvSpPr txBox="1"/>
          <p:nvPr/>
        </p:nvSpPr>
        <p:spPr>
          <a:xfrm>
            <a:off x="7781335" y="1153200"/>
            <a:ext cx="2079172"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rPr>
              <a:t>Other online video </a:t>
            </a:r>
          </a:p>
        </p:txBody>
      </p:sp>
      <p:sp>
        <p:nvSpPr>
          <p:cNvPr id="12" name="TextBox 11">
            <a:extLst>
              <a:ext uri="{FF2B5EF4-FFF2-40B4-BE49-F238E27FC236}">
                <a16:creationId xmlns:a16="http://schemas.microsoft.com/office/drawing/2014/main" id="{C1AA261C-A1CE-2567-F8F7-55D5A4471364}"/>
              </a:ext>
            </a:extLst>
          </p:cNvPr>
          <p:cNvSpPr txBox="1"/>
          <p:nvPr/>
        </p:nvSpPr>
        <p:spPr>
          <a:xfrm>
            <a:off x="4614787" y="1718846"/>
            <a:ext cx="1087092"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4D4D4D"/>
                </a:solidFill>
                <a:effectLst/>
                <a:uLnTx/>
                <a:uFillTx/>
                <a:latin typeface="Arial"/>
                <a:ea typeface="+mn-ea"/>
                <a:cs typeface="+mn-cs"/>
              </a:rPr>
              <a:t>YouTube </a:t>
            </a:r>
          </a:p>
        </p:txBody>
      </p:sp>
      <p:sp>
        <p:nvSpPr>
          <p:cNvPr id="13" name="Oval 12">
            <a:extLst>
              <a:ext uri="{FF2B5EF4-FFF2-40B4-BE49-F238E27FC236}">
                <a16:creationId xmlns:a16="http://schemas.microsoft.com/office/drawing/2014/main" id="{F24A6CD8-83DE-3091-3B52-A3E139542912}"/>
              </a:ext>
            </a:extLst>
          </p:cNvPr>
          <p:cNvSpPr/>
          <p:nvPr/>
        </p:nvSpPr>
        <p:spPr>
          <a:xfrm>
            <a:off x="4661533" y="2840400"/>
            <a:ext cx="993600" cy="993600"/>
          </a:xfrm>
          <a:prstGeom prst="ellipse">
            <a:avLst/>
          </a:prstGeom>
          <a:solidFill>
            <a:srgbClr val="C0000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white"/>
                </a:solidFill>
                <a:effectLst/>
                <a:uLnTx/>
                <a:uFillTx/>
                <a:latin typeface="Arial"/>
                <a:ea typeface="+mn-ea"/>
                <a:cs typeface="+mn-cs"/>
              </a:rPr>
              <a:t>£12</a:t>
            </a:r>
          </a:p>
        </p:txBody>
      </p:sp>
      <p:sp>
        <p:nvSpPr>
          <p:cNvPr id="14" name="TextBox 13">
            <a:extLst>
              <a:ext uri="{FF2B5EF4-FFF2-40B4-BE49-F238E27FC236}">
                <a16:creationId xmlns:a16="http://schemas.microsoft.com/office/drawing/2014/main" id="{7C740C28-6090-AA6D-1463-2B9244616D23}"/>
              </a:ext>
            </a:extLst>
          </p:cNvPr>
          <p:cNvSpPr txBox="1"/>
          <p:nvPr/>
        </p:nvSpPr>
        <p:spPr>
          <a:xfrm>
            <a:off x="479426" y="1142566"/>
            <a:ext cx="43379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rPr>
              <a:t>Average cost per 30 seconds (000s)</a:t>
            </a:r>
          </a:p>
        </p:txBody>
      </p:sp>
    </p:spTree>
    <p:extLst>
      <p:ext uri="{BB962C8B-B14F-4D97-AF65-F5344CB8AC3E}">
        <p14:creationId xmlns:p14="http://schemas.microsoft.com/office/powerpoint/2010/main" val="255616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436D5-5BFE-4037-19A3-AD02023EF56C}"/>
              </a:ext>
            </a:extLst>
          </p:cNvPr>
          <p:cNvSpPr>
            <a:spLocks noGrp="1"/>
          </p:cNvSpPr>
          <p:nvPr>
            <p:ph type="title"/>
          </p:nvPr>
        </p:nvSpPr>
        <p:spPr/>
        <p:txBody>
          <a:bodyPr>
            <a:normAutofit/>
          </a:bodyPr>
          <a:lstStyle/>
          <a:p>
            <a:r>
              <a:rPr lang="en-US" dirty="0"/>
              <a:t>Losing TV = Losing money</a:t>
            </a:r>
            <a:endParaRPr lang="en-GB" dirty="0"/>
          </a:p>
        </p:txBody>
      </p:sp>
      <p:sp>
        <p:nvSpPr>
          <p:cNvPr id="3" name="Text Placeholder 2">
            <a:extLst>
              <a:ext uri="{FF2B5EF4-FFF2-40B4-BE49-F238E27FC236}">
                <a16:creationId xmlns:a16="http://schemas.microsoft.com/office/drawing/2014/main" id="{07CB63FD-D3CE-75E8-E89D-4899BC7269EF}"/>
              </a:ext>
            </a:extLst>
          </p:cNvPr>
          <p:cNvSpPr>
            <a:spLocks noGrp="1"/>
          </p:cNvSpPr>
          <p:nvPr>
            <p:ph type="body" sz="quarter" idx="15"/>
          </p:nvPr>
        </p:nvSpPr>
        <p:spPr/>
        <p:txBody>
          <a:bodyPr/>
          <a:lstStyle/>
          <a:p>
            <a:pPr>
              <a:spcBef>
                <a:spcPts val="0"/>
              </a:spcBef>
            </a:pPr>
            <a:r>
              <a:rPr lang="en-GB" dirty="0"/>
              <a:t>Source: </a:t>
            </a:r>
            <a:r>
              <a:rPr lang="en-GB" dirty="0" err="1"/>
              <a:t>EssenceMediacom</a:t>
            </a:r>
            <a:r>
              <a:rPr lang="en-GB" dirty="0"/>
              <a:t> / Wavemaker / Gain Theory / Mindshare econometric analysis. Ba</a:t>
            </a:r>
            <a:r>
              <a:rPr lang="en-US" dirty="0"/>
              <a:t>sed on £2bn Automotive brand.</a:t>
            </a:r>
          </a:p>
        </p:txBody>
      </p:sp>
      <p:graphicFrame>
        <p:nvGraphicFramePr>
          <p:cNvPr id="4" name="Chart 3">
            <a:extLst>
              <a:ext uri="{FF2B5EF4-FFF2-40B4-BE49-F238E27FC236}">
                <a16:creationId xmlns:a16="http://schemas.microsoft.com/office/drawing/2014/main" id="{B9FA1667-68BA-3D01-08BD-911F9606ABE0}"/>
              </a:ext>
            </a:extLst>
          </p:cNvPr>
          <p:cNvGraphicFramePr/>
          <p:nvPr>
            <p:extLst>
              <p:ext uri="{D42A27DB-BD31-4B8C-83A1-F6EECF244321}">
                <p14:modId xmlns:p14="http://schemas.microsoft.com/office/powerpoint/2010/main" val="709684172"/>
              </p:ext>
            </p:extLst>
          </p:nvPr>
        </p:nvGraphicFramePr>
        <p:xfrm>
          <a:off x="462024" y="1188085"/>
          <a:ext cx="11160000" cy="3496058"/>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ABE5284D-92B1-ECB3-AABE-F9B66FDE5EDE}"/>
              </a:ext>
            </a:extLst>
          </p:cNvPr>
          <p:cNvSpPr/>
          <p:nvPr/>
        </p:nvSpPr>
        <p:spPr>
          <a:xfrm>
            <a:off x="1683945" y="4615646"/>
            <a:ext cx="2814701" cy="560717"/>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The combined return expected in the three months after each week’s investment</a:t>
            </a:r>
          </a:p>
        </p:txBody>
      </p:sp>
      <p:sp>
        <p:nvSpPr>
          <p:cNvPr id="7" name="Rectangle 6">
            <a:extLst>
              <a:ext uri="{FF2B5EF4-FFF2-40B4-BE49-F238E27FC236}">
                <a16:creationId xmlns:a16="http://schemas.microsoft.com/office/drawing/2014/main" id="{6FFC3DEC-CA83-EA62-EC4A-A917A7650D17}"/>
              </a:ext>
            </a:extLst>
          </p:cNvPr>
          <p:cNvSpPr/>
          <p:nvPr/>
        </p:nvSpPr>
        <p:spPr>
          <a:xfrm>
            <a:off x="5151379" y="4615645"/>
            <a:ext cx="2691441" cy="560717"/>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The sustained sales over three years</a:t>
            </a:r>
          </a:p>
        </p:txBody>
      </p:sp>
      <p:sp>
        <p:nvSpPr>
          <p:cNvPr id="8" name="Rectangle 7">
            <a:extLst>
              <a:ext uri="{FF2B5EF4-FFF2-40B4-BE49-F238E27FC236}">
                <a16:creationId xmlns:a16="http://schemas.microsoft.com/office/drawing/2014/main" id="{4C8D9911-320D-48AB-C242-9E4D69E3F70B}"/>
              </a:ext>
            </a:extLst>
          </p:cNvPr>
          <p:cNvSpPr/>
          <p:nvPr/>
        </p:nvSpPr>
        <p:spPr>
          <a:xfrm>
            <a:off x="8583283" y="4615644"/>
            <a:ext cx="2691441" cy="560717"/>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tx1"/>
                </a:solidFill>
              </a:rPr>
              <a:t>The combined total of campaign uplift and base growth </a:t>
            </a:r>
          </a:p>
        </p:txBody>
      </p:sp>
      <p:sp>
        <p:nvSpPr>
          <p:cNvPr id="17" name="Arrow: Up 16">
            <a:extLst>
              <a:ext uri="{FF2B5EF4-FFF2-40B4-BE49-F238E27FC236}">
                <a16:creationId xmlns:a16="http://schemas.microsoft.com/office/drawing/2014/main" id="{683C352A-91B9-9B60-19A9-6668DB1DCA8D}"/>
              </a:ext>
            </a:extLst>
          </p:cNvPr>
          <p:cNvSpPr/>
          <p:nvPr/>
        </p:nvSpPr>
        <p:spPr>
          <a:xfrm rot="10800000">
            <a:off x="3375029" y="3538759"/>
            <a:ext cx="567539"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sp>
        <p:nvSpPr>
          <p:cNvPr id="15" name="TextBox 14">
            <a:extLst>
              <a:ext uri="{FF2B5EF4-FFF2-40B4-BE49-F238E27FC236}">
                <a16:creationId xmlns:a16="http://schemas.microsoft.com/office/drawing/2014/main" id="{3110C180-0D0E-F3B0-FCD0-E743B2D34AC5}"/>
              </a:ext>
            </a:extLst>
          </p:cNvPr>
          <p:cNvSpPr txBox="1"/>
          <p:nvPr/>
        </p:nvSpPr>
        <p:spPr>
          <a:xfrm>
            <a:off x="3458048" y="3559134"/>
            <a:ext cx="44324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20</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sp>
        <p:nvSpPr>
          <p:cNvPr id="19" name="Arrow: Up 18">
            <a:extLst>
              <a:ext uri="{FF2B5EF4-FFF2-40B4-BE49-F238E27FC236}">
                <a16:creationId xmlns:a16="http://schemas.microsoft.com/office/drawing/2014/main" id="{FA09F38D-FEC4-B531-EBDB-9CD4A837029F}"/>
              </a:ext>
            </a:extLst>
          </p:cNvPr>
          <p:cNvSpPr/>
          <p:nvPr/>
        </p:nvSpPr>
        <p:spPr>
          <a:xfrm rot="10800000">
            <a:off x="6691155" y="3166177"/>
            <a:ext cx="567539"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80A024CC-7CE2-78F7-0229-D2F82A15FB44}"/>
              </a:ext>
            </a:extLst>
          </p:cNvPr>
          <p:cNvSpPr txBox="1"/>
          <p:nvPr/>
        </p:nvSpPr>
        <p:spPr>
          <a:xfrm>
            <a:off x="6753299" y="3171944"/>
            <a:ext cx="44324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a:t>
            </a:r>
            <a:r>
              <a:rPr lang="en-GB" sz="800" b="1" dirty="0">
                <a:solidFill>
                  <a:prstClr val="white"/>
                </a:solidFill>
                <a:latin typeface="Arial"/>
              </a:rPr>
              <a:t>57</a:t>
            </a:r>
            <a:r>
              <a:rPr kumimoji="0" lang="en-GB" sz="800" b="1" i="0" u="none" strike="noStrike" kern="1200" cap="none" spc="0" normalizeH="0" baseline="0" noProof="0" dirty="0">
                <a:ln>
                  <a:noFill/>
                </a:ln>
                <a:solidFill>
                  <a:prstClr val="white"/>
                </a:solidFill>
                <a:effectLst/>
                <a:uLnTx/>
                <a:uFillTx/>
                <a:latin typeface="Arial"/>
                <a:ea typeface="+mn-ea"/>
                <a:cs typeface="+mn-cs"/>
              </a:rPr>
              <a:t>%</a:t>
            </a:r>
          </a:p>
        </p:txBody>
      </p:sp>
      <p:sp>
        <p:nvSpPr>
          <p:cNvPr id="22" name="Arrow: Up 21">
            <a:extLst>
              <a:ext uri="{FF2B5EF4-FFF2-40B4-BE49-F238E27FC236}">
                <a16:creationId xmlns:a16="http://schemas.microsoft.com/office/drawing/2014/main" id="{669D1014-C65A-A8F3-1C61-EADE647FAFDA}"/>
              </a:ext>
            </a:extLst>
          </p:cNvPr>
          <p:cNvSpPr/>
          <p:nvPr/>
        </p:nvSpPr>
        <p:spPr>
          <a:xfrm rot="10800000">
            <a:off x="9991768" y="2776595"/>
            <a:ext cx="567539" cy="344190"/>
          </a:xfrm>
          <a:prstGeom prst="upArrow">
            <a:avLst>
              <a:gd name="adj1" fmla="val 72751"/>
              <a:gd name="adj2" fmla="val 50000"/>
            </a:avLst>
          </a:prstGeom>
          <a:solidFill>
            <a:srgbClr val="C0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sp>
        <p:nvSpPr>
          <p:cNvPr id="23" name="TextBox 22">
            <a:extLst>
              <a:ext uri="{FF2B5EF4-FFF2-40B4-BE49-F238E27FC236}">
                <a16:creationId xmlns:a16="http://schemas.microsoft.com/office/drawing/2014/main" id="{3625E85D-D94D-C2B5-5C7C-705367199547}"/>
              </a:ext>
            </a:extLst>
          </p:cNvPr>
          <p:cNvSpPr txBox="1"/>
          <p:nvPr/>
        </p:nvSpPr>
        <p:spPr>
          <a:xfrm>
            <a:off x="10053912" y="2782362"/>
            <a:ext cx="44324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-49%</a:t>
            </a:r>
          </a:p>
        </p:txBody>
      </p:sp>
    </p:spTree>
    <p:extLst>
      <p:ext uri="{BB962C8B-B14F-4D97-AF65-F5344CB8AC3E}">
        <p14:creationId xmlns:p14="http://schemas.microsoft.com/office/powerpoint/2010/main" val="305830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2A6F-C4B7-F41B-4B01-0A87537DFEE3}"/>
              </a:ext>
            </a:extLst>
          </p:cNvPr>
          <p:cNvSpPr>
            <a:spLocks noGrp="1"/>
          </p:cNvSpPr>
          <p:nvPr>
            <p:ph type="title"/>
          </p:nvPr>
        </p:nvSpPr>
        <p:spPr/>
        <p:txBody>
          <a:bodyPr/>
          <a:lstStyle/>
          <a:p>
            <a:r>
              <a:rPr lang="en-US" dirty="0"/>
              <a:t>TV belongs at the heart of an effective plan</a:t>
            </a:r>
            <a:endParaRPr lang="en-GB" dirty="0"/>
          </a:p>
        </p:txBody>
      </p:sp>
      <p:sp>
        <p:nvSpPr>
          <p:cNvPr id="3" name="Text Placeholder 2">
            <a:extLst>
              <a:ext uri="{FF2B5EF4-FFF2-40B4-BE49-F238E27FC236}">
                <a16:creationId xmlns:a16="http://schemas.microsoft.com/office/drawing/2014/main" id="{925A8B97-78B1-DD90-9D71-207916113475}"/>
              </a:ext>
            </a:extLst>
          </p:cNvPr>
          <p:cNvSpPr>
            <a:spLocks noGrp="1"/>
          </p:cNvSpPr>
          <p:nvPr>
            <p:ph type="body" sz="quarter" idx="15"/>
          </p:nvPr>
        </p:nvSpPr>
        <p:spPr>
          <a:xfrm>
            <a:off x="371475" y="5283144"/>
            <a:ext cx="11334817" cy="1841986"/>
          </a:xfrm>
        </p:spPr>
        <p:txBody>
          <a:bodyPr/>
          <a:lstStyle/>
          <a:p>
            <a:pPr>
              <a:spcBef>
                <a:spcPts val="0"/>
              </a:spcBef>
            </a:pPr>
            <a:r>
              <a:rPr lang="en-GB" dirty="0"/>
              <a:t>Source </a:t>
            </a:r>
            <a:r>
              <a:rPr lang="en-GB" dirty="0" err="1"/>
              <a:t>EssenceMediacom</a:t>
            </a:r>
            <a:r>
              <a:rPr lang="en-GB" dirty="0"/>
              <a:t> / Wavemaker / Gain Theory / Mindshare econometric analysis. Larger brand: </a:t>
            </a:r>
            <a:r>
              <a:rPr lang="en-US" dirty="0"/>
              <a:t>based on £2bn brand size and £20m annual spend. Smaller brand based on £500m brand size and £5m annual spend.</a:t>
            </a:r>
          </a:p>
        </p:txBody>
      </p:sp>
      <p:graphicFrame>
        <p:nvGraphicFramePr>
          <p:cNvPr id="4" name="Chart 3">
            <a:extLst>
              <a:ext uri="{FF2B5EF4-FFF2-40B4-BE49-F238E27FC236}">
                <a16:creationId xmlns:a16="http://schemas.microsoft.com/office/drawing/2014/main" id="{162952B0-9958-789C-A21A-3605AEF40CE1}"/>
              </a:ext>
            </a:extLst>
          </p:cNvPr>
          <p:cNvGraphicFramePr/>
          <p:nvPr>
            <p:extLst>
              <p:ext uri="{D42A27DB-BD31-4B8C-83A1-F6EECF244321}">
                <p14:modId xmlns:p14="http://schemas.microsoft.com/office/powerpoint/2010/main" val="3471021723"/>
              </p:ext>
            </p:extLst>
          </p:nvPr>
        </p:nvGraphicFramePr>
        <p:xfrm>
          <a:off x="940412" y="1270785"/>
          <a:ext cx="10196942" cy="3379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295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8270A9C-9B52-0995-43C3-A0D52C768ED2}"/>
              </a:ext>
            </a:extLst>
          </p:cNvPr>
          <p:cNvGraphicFramePr>
            <a:graphicFrameLocks noGrp="1"/>
          </p:cNvGraphicFramePr>
          <p:nvPr>
            <p:extLst>
              <p:ext uri="{D42A27DB-BD31-4B8C-83A1-F6EECF244321}">
                <p14:modId xmlns:p14="http://schemas.microsoft.com/office/powerpoint/2010/main" val="3493687071"/>
              </p:ext>
            </p:extLst>
          </p:nvPr>
        </p:nvGraphicFramePr>
        <p:xfrm>
          <a:off x="1357546" y="1193946"/>
          <a:ext cx="10208718" cy="3355200"/>
        </p:xfrm>
        <a:graphic>
          <a:graphicData uri="http://schemas.openxmlformats.org/drawingml/2006/table">
            <a:tbl>
              <a:tblPr/>
              <a:tblGrid>
                <a:gridCol w="1134302">
                  <a:extLst>
                    <a:ext uri="{9D8B030D-6E8A-4147-A177-3AD203B41FA5}">
                      <a16:colId xmlns:a16="http://schemas.microsoft.com/office/drawing/2014/main" val="3989065478"/>
                    </a:ext>
                  </a:extLst>
                </a:gridCol>
                <a:gridCol w="1134302">
                  <a:extLst>
                    <a:ext uri="{9D8B030D-6E8A-4147-A177-3AD203B41FA5}">
                      <a16:colId xmlns:a16="http://schemas.microsoft.com/office/drawing/2014/main" val="3022587918"/>
                    </a:ext>
                  </a:extLst>
                </a:gridCol>
                <a:gridCol w="1134302">
                  <a:extLst>
                    <a:ext uri="{9D8B030D-6E8A-4147-A177-3AD203B41FA5}">
                      <a16:colId xmlns:a16="http://schemas.microsoft.com/office/drawing/2014/main" val="2938755235"/>
                    </a:ext>
                  </a:extLst>
                </a:gridCol>
                <a:gridCol w="1134302">
                  <a:extLst>
                    <a:ext uri="{9D8B030D-6E8A-4147-A177-3AD203B41FA5}">
                      <a16:colId xmlns:a16="http://schemas.microsoft.com/office/drawing/2014/main" val="3855908693"/>
                    </a:ext>
                  </a:extLst>
                </a:gridCol>
                <a:gridCol w="1134302">
                  <a:extLst>
                    <a:ext uri="{9D8B030D-6E8A-4147-A177-3AD203B41FA5}">
                      <a16:colId xmlns:a16="http://schemas.microsoft.com/office/drawing/2014/main" val="983291226"/>
                    </a:ext>
                  </a:extLst>
                </a:gridCol>
                <a:gridCol w="1134302">
                  <a:extLst>
                    <a:ext uri="{9D8B030D-6E8A-4147-A177-3AD203B41FA5}">
                      <a16:colId xmlns:a16="http://schemas.microsoft.com/office/drawing/2014/main" val="944825715"/>
                    </a:ext>
                  </a:extLst>
                </a:gridCol>
                <a:gridCol w="1134302">
                  <a:extLst>
                    <a:ext uri="{9D8B030D-6E8A-4147-A177-3AD203B41FA5}">
                      <a16:colId xmlns:a16="http://schemas.microsoft.com/office/drawing/2014/main" val="2590525960"/>
                    </a:ext>
                  </a:extLst>
                </a:gridCol>
                <a:gridCol w="1134302">
                  <a:extLst>
                    <a:ext uri="{9D8B030D-6E8A-4147-A177-3AD203B41FA5}">
                      <a16:colId xmlns:a16="http://schemas.microsoft.com/office/drawing/2014/main" val="2939374429"/>
                    </a:ext>
                  </a:extLst>
                </a:gridCol>
                <a:gridCol w="1134302">
                  <a:extLst>
                    <a:ext uri="{9D8B030D-6E8A-4147-A177-3AD203B41FA5}">
                      <a16:colId xmlns:a16="http://schemas.microsoft.com/office/drawing/2014/main" val="1656402376"/>
                    </a:ext>
                  </a:extLst>
                </a:gridCol>
              </a:tblGrid>
              <a:tr h="2236800">
                <a:tc>
                  <a:txBody>
                    <a:bodyPr/>
                    <a:lstStyle/>
                    <a:p>
                      <a:pPr algn="ctr" rtl="0" fontAlgn="b"/>
                      <a:r>
                        <a:rPr lang="en-GB" sz="1100" b="0" i="0" u="none" strike="noStrike" dirty="0">
                          <a:solidFill>
                            <a:srgbClr val="1B1643"/>
                          </a:solidFill>
                          <a:effectLst/>
                          <a:latin typeface="Arial" panose="020B0604020202020204" pitchFamily="34" charset="0"/>
                        </a:rPr>
                        <a:t>Cinema</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100" b="0" i="0" u="none" strike="noStrike" dirty="0">
                          <a:solidFill>
                            <a:srgbClr val="1B1643"/>
                          </a:solidFill>
                          <a:effectLst/>
                          <a:latin typeface="Arial" panose="020B0604020202020204" pitchFamily="34" charset="0"/>
                        </a:rPr>
                        <a:t>Online Video + VOD </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b"/>
                      <a:r>
                        <a:rPr lang="en-GB" sz="1100" b="0" i="0" u="none" strike="noStrike" dirty="0">
                          <a:solidFill>
                            <a:srgbClr val="1B1643"/>
                          </a:solidFill>
                          <a:effectLst/>
                          <a:latin typeface="Arial" panose="020B0604020202020204" pitchFamily="34" charset="0"/>
                        </a:rPr>
                        <a:t>Social Media</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b"/>
                      <a:r>
                        <a:rPr lang="en-GB" sz="1100" b="0" i="0" u="none" strike="noStrike" dirty="0">
                          <a:solidFill>
                            <a:srgbClr val="1B1643"/>
                          </a:solidFill>
                          <a:effectLst/>
                          <a:latin typeface="Arial" panose="020B0604020202020204" pitchFamily="34" charset="0"/>
                        </a:rPr>
                        <a:t>Online Display</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b"/>
                      <a:r>
                        <a:rPr lang="en-GB" sz="1100" b="0" i="0" u="none" strike="noStrike" dirty="0">
                          <a:solidFill>
                            <a:srgbClr val="1B1643"/>
                          </a:solidFill>
                          <a:effectLst/>
                          <a:latin typeface="Arial" panose="020B0604020202020204" pitchFamily="34" charset="0"/>
                        </a:rPr>
                        <a:t>Radio</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b"/>
                      <a:r>
                        <a:rPr lang="en-GB" sz="1100" b="0" i="0" u="none" strike="noStrike" dirty="0">
                          <a:solidFill>
                            <a:srgbClr val="1B1643"/>
                          </a:solidFill>
                          <a:effectLst/>
                          <a:latin typeface="Arial" panose="020B0604020202020204" pitchFamily="34" charset="0"/>
                        </a:rPr>
                        <a:t>Print</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b"/>
                      <a:r>
                        <a:rPr lang="en-GB" sz="1100" b="0" i="0" u="none" strike="noStrike" dirty="0">
                          <a:solidFill>
                            <a:srgbClr val="1B1643"/>
                          </a:solidFill>
                          <a:effectLst/>
                          <a:latin typeface="Arial" panose="020B0604020202020204" pitchFamily="34" charset="0"/>
                        </a:rPr>
                        <a:t>Out of Home</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b"/>
                      <a:r>
                        <a:rPr lang="en-GB" sz="1100" b="0" i="0" u="none" strike="noStrike" kern="1200" dirty="0">
                          <a:solidFill>
                            <a:srgbClr val="1B1643"/>
                          </a:solidFill>
                          <a:effectLst/>
                          <a:latin typeface="Arial" panose="020B0604020202020204" pitchFamily="34" charset="0"/>
                          <a:ea typeface="+mn-ea"/>
                          <a:cs typeface="+mn-cs"/>
                        </a:rPr>
                        <a:t>Direct Mail</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rtl="0" fontAlgn="b"/>
                      <a:r>
                        <a:rPr lang="en-GB" sz="1100" b="0" i="0" u="none" strike="noStrike" dirty="0">
                          <a:solidFill>
                            <a:srgbClr val="1B1643"/>
                          </a:solidFill>
                          <a:effectLst/>
                          <a:latin typeface="Arial" panose="020B0604020202020204" pitchFamily="34" charset="0"/>
                        </a:rPr>
                        <a:t>Generic Search</a:t>
                      </a:r>
                    </a:p>
                  </a:txBody>
                  <a:tcPr marL="6350" marR="6350" marT="635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1470869"/>
                  </a:ext>
                </a:extLst>
              </a:tr>
              <a:tr h="1118400">
                <a:tc>
                  <a:txBody>
                    <a:bodyPr/>
                    <a:lstStyle/>
                    <a:p>
                      <a:pPr algn="ctr" rtl="0" fontAlgn="b"/>
                      <a:r>
                        <a:rPr lang="en-GB" sz="1800" b="1" i="0" u="none" strike="noStrike" kern="1200" dirty="0">
                          <a:solidFill>
                            <a:schemeClr val="bg2"/>
                          </a:solidFill>
                          <a:effectLst/>
                          <a:latin typeface="Arial" panose="020B0604020202020204" pitchFamily="34" charset="0"/>
                          <a:ea typeface="+mn-ea"/>
                          <a:cs typeface="+mn-cs"/>
                        </a:rPr>
                        <a:t>54%</a:t>
                      </a: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70AD47"/>
                    </a:solidFill>
                  </a:tcPr>
                </a:tc>
                <a:tc>
                  <a:txBody>
                    <a:bodyPr/>
                    <a:lstStyle/>
                    <a:p>
                      <a:pPr algn="ctr" rtl="0" fontAlgn="b"/>
                      <a:r>
                        <a:rPr lang="en-GB" sz="1800" b="1" i="0" u="none" strike="noStrike" kern="1200" dirty="0">
                          <a:solidFill>
                            <a:schemeClr val="bg2"/>
                          </a:solidFill>
                          <a:effectLst/>
                          <a:latin typeface="Arial" panose="020B0604020202020204" pitchFamily="34" charset="0"/>
                          <a:ea typeface="+mn-ea"/>
                          <a:cs typeface="+mn-cs"/>
                        </a:rPr>
                        <a:t>20%</a:t>
                      </a: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0D398"/>
                    </a:solidFill>
                  </a:tcPr>
                </a:tc>
                <a:tc>
                  <a:txBody>
                    <a:bodyPr/>
                    <a:lstStyle/>
                    <a:p>
                      <a:pPr algn="ctr" rtl="0" fontAlgn="b"/>
                      <a:r>
                        <a:rPr lang="en-GB" sz="1800" b="1" i="0" u="none" strike="noStrike" kern="1200" dirty="0">
                          <a:solidFill>
                            <a:schemeClr val="bg2"/>
                          </a:solidFill>
                          <a:effectLst/>
                          <a:latin typeface="Arial" panose="020B0604020202020204" pitchFamily="34" charset="0"/>
                          <a:ea typeface="+mn-ea"/>
                          <a:cs typeface="+mn-cs"/>
                        </a:rPr>
                        <a:t>31%</a:t>
                      </a: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CC77E"/>
                    </a:solidFill>
                  </a:tcPr>
                </a:tc>
                <a:tc>
                  <a:txBody>
                    <a:bodyPr/>
                    <a:lstStyle/>
                    <a:p>
                      <a:pPr algn="ctr" rtl="0" fontAlgn="b"/>
                      <a:r>
                        <a:rPr lang="en-GB" sz="1800" b="1" i="0" u="none" strike="noStrike" kern="1200" dirty="0">
                          <a:solidFill>
                            <a:schemeClr val="bg2"/>
                          </a:solidFill>
                          <a:effectLst/>
                          <a:latin typeface="Arial" panose="020B0604020202020204" pitchFamily="34" charset="0"/>
                          <a:ea typeface="+mn-ea"/>
                          <a:cs typeface="+mn-cs"/>
                        </a:rPr>
                        <a:t>31%</a:t>
                      </a: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CC77E"/>
                    </a:solidFill>
                  </a:tcPr>
                </a:tc>
                <a:tc>
                  <a:txBody>
                    <a:bodyPr/>
                    <a:lstStyle/>
                    <a:p>
                      <a:pPr algn="ctr" rtl="0" fontAlgn="b"/>
                      <a:r>
                        <a:rPr lang="en-GB" sz="1800" b="1" i="0" u="none" strike="noStrike" kern="1200">
                          <a:solidFill>
                            <a:schemeClr val="bg2"/>
                          </a:solidFill>
                          <a:effectLst/>
                          <a:latin typeface="Arial" panose="020B0604020202020204" pitchFamily="34" charset="0"/>
                          <a:ea typeface="+mn-ea"/>
                          <a:cs typeface="+mn-cs"/>
                        </a:rPr>
                        <a:t>31%</a:t>
                      </a: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CC77E"/>
                    </a:solidFill>
                  </a:tcPr>
                </a:tc>
                <a:tc>
                  <a:txBody>
                    <a:bodyPr/>
                    <a:lstStyle/>
                    <a:p>
                      <a:pPr algn="ctr" rtl="0" fontAlgn="b"/>
                      <a:r>
                        <a:rPr lang="en-GB" sz="1800" b="1" i="0" u="none" strike="noStrike" kern="1200" dirty="0">
                          <a:solidFill>
                            <a:schemeClr val="bg2"/>
                          </a:solidFill>
                          <a:effectLst/>
                          <a:latin typeface="Arial" panose="020B0604020202020204" pitchFamily="34" charset="0"/>
                          <a:ea typeface="+mn-ea"/>
                          <a:cs typeface="+mn-cs"/>
                        </a:rPr>
                        <a:t>31%</a:t>
                      </a: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CC77E"/>
                    </a:solidFill>
                  </a:tcPr>
                </a:tc>
                <a:tc>
                  <a:txBody>
                    <a:bodyPr/>
                    <a:lstStyle/>
                    <a:p>
                      <a:pPr algn="ctr" rtl="0" fontAlgn="b"/>
                      <a:r>
                        <a:rPr lang="en-GB" sz="1800" b="1" i="0" u="none" strike="noStrike" kern="1200" dirty="0">
                          <a:solidFill>
                            <a:schemeClr val="bg2"/>
                          </a:solidFill>
                          <a:effectLst/>
                          <a:latin typeface="Arial" panose="020B0604020202020204" pitchFamily="34" charset="0"/>
                          <a:ea typeface="+mn-ea"/>
                          <a:cs typeface="+mn-cs"/>
                        </a:rPr>
                        <a:t>22%</a:t>
                      </a: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CD193"/>
                    </a:solidFill>
                  </a:tcPr>
                </a:tc>
                <a:tc>
                  <a:txBody>
                    <a:bodyPr/>
                    <a:lstStyle/>
                    <a:p>
                      <a:pPr algn="ctr" rtl="0" fontAlgn="b"/>
                      <a:r>
                        <a:rPr lang="en-GB" sz="1800" b="1" i="0" u="none" strike="noStrike" kern="1200" dirty="0">
                          <a:solidFill>
                            <a:schemeClr val="bg2"/>
                          </a:solidFill>
                          <a:effectLst/>
                          <a:latin typeface="Arial" panose="020B0604020202020204" pitchFamily="34" charset="0"/>
                          <a:ea typeface="+mn-ea"/>
                          <a:cs typeface="+mn-cs"/>
                        </a:rPr>
                        <a:t>20%</a:t>
                      </a: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0D398"/>
                    </a:solidFill>
                  </a:tcPr>
                </a:tc>
                <a:tc>
                  <a:txBody>
                    <a:bodyPr/>
                    <a:lstStyle/>
                    <a:p>
                      <a:pPr algn="ctr" rtl="0" fontAlgn="b"/>
                      <a:r>
                        <a:rPr lang="en-GB" sz="1800" b="1" i="0" u="none" strike="noStrike" kern="1200" dirty="0">
                          <a:solidFill>
                            <a:schemeClr val="bg2"/>
                          </a:solidFill>
                          <a:effectLst/>
                          <a:latin typeface="Arial" panose="020B0604020202020204" pitchFamily="34" charset="0"/>
                          <a:ea typeface="+mn-ea"/>
                          <a:cs typeface="+mn-cs"/>
                        </a:rPr>
                        <a:t>8%</a:t>
                      </a:r>
                    </a:p>
                  </a:txBody>
                  <a:tcPr marL="6350" marR="6350" marT="635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6E0B4"/>
                    </a:solidFill>
                  </a:tcPr>
                </a:tc>
                <a:extLst>
                  <a:ext uri="{0D108BD9-81ED-4DB2-BD59-A6C34878D82A}">
                    <a16:rowId xmlns:a16="http://schemas.microsoft.com/office/drawing/2014/main" val="3715087943"/>
                  </a:ext>
                </a:extLst>
              </a:tr>
            </a:tbl>
          </a:graphicData>
        </a:graphic>
      </p:graphicFrame>
      <p:sp>
        <p:nvSpPr>
          <p:cNvPr id="3" name="Text Placeholder 2">
            <a:extLst>
              <a:ext uri="{FF2B5EF4-FFF2-40B4-BE49-F238E27FC236}">
                <a16:creationId xmlns:a16="http://schemas.microsoft.com/office/drawing/2014/main" id="{908583A7-E565-455E-930A-D3B5FE0A3003}"/>
              </a:ext>
            </a:extLst>
          </p:cNvPr>
          <p:cNvSpPr>
            <a:spLocks noGrp="1"/>
          </p:cNvSpPr>
          <p:nvPr>
            <p:ph type="body" sz="quarter" idx="15"/>
          </p:nvPr>
        </p:nvSpPr>
        <p:spPr/>
        <p:txBody>
          <a:bodyPr/>
          <a:lstStyle/>
          <a:p>
            <a:r>
              <a:rPr lang="en-GB" dirty="0"/>
              <a:t>Source: ‘Demand Generation’ Nov 2019 (econometric analysis across Mediacom / Wavemaker / Gain Theory)</a:t>
            </a:r>
            <a:br>
              <a:rPr lang="en-GB" dirty="0"/>
            </a:br>
            <a:endParaRPr lang="en-GB" dirty="0"/>
          </a:p>
        </p:txBody>
      </p:sp>
      <p:sp>
        <p:nvSpPr>
          <p:cNvPr id="2" name="Title 1">
            <a:extLst>
              <a:ext uri="{FF2B5EF4-FFF2-40B4-BE49-F238E27FC236}">
                <a16:creationId xmlns:a16="http://schemas.microsoft.com/office/drawing/2014/main" id="{7C775C2A-6F93-4547-BCCE-481C12E017C4}"/>
              </a:ext>
            </a:extLst>
          </p:cNvPr>
          <p:cNvSpPr>
            <a:spLocks noGrp="1"/>
          </p:cNvSpPr>
          <p:nvPr>
            <p:ph type="title"/>
          </p:nvPr>
        </p:nvSpPr>
        <p:spPr>
          <a:xfrm>
            <a:off x="371475" y="359944"/>
            <a:ext cx="11550231" cy="1021181"/>
          </a:xfrm>
        </p:spPr>
        <p:txBody>
          <a:bodyPr/>
          <a:lstStyle/>
          <a:p>
            <a:r>
              <a:rPr lang="en-US" dirty="0"/>
              <a:t>TV significantly boosts the effectiveness of other ad channels</a:t>
            </a:r>
            <a:endParaRPr lang="en-GB" dirty="0"/>
          </a:p>
        </p:txBody>
      </p:sp>
      <p:sp>
        <p:nvSpPr>
          <p:cNvPr id="11" name="Freeform 30">
            <a:extLst>
              <a:ext uri="{FF2B5EF4-FFF2-40B4-BE49-F238E27FC236}">
                <a16:creationId xmlns:a16="http://schemas.microsoft.com/office/drawing/2014/main" id="{287DD5A8-F941-F0C3-CF3D-B68F35F1293F}"/>
              </a:ext>
            </a:extLst>
          </p:cNvPr>
          <p:cNvSpPr>
            <a:spLocks noEditPoints="1"/>
          </p:cNvSpPr>
          <p:nvPr/>
        </p:nvSpPr>
        <p:spPr bwMode="auto">
          <a:xfrm>
            <a:off x="7352135" y="2804130"/>
            <a:ext cx="436890" cy="411822"/>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23" name="Group 22">
            <a:extLst>
              <a:ext uri="{FF2B5EF4-FFF2-40B4-BE49-F238E27FC236}">
                <a16:creationId xmlns:a16="http://schemas.microsoft.com/office/drawing/2014/main" id="{94D26834-652E-0B91-E8C6-0B92AD0209C7}"/>
              </a:ext>
            </a:extLst>
          </p:cNvPr>
          <p:cNvGrpSpPr/>
          <p:nvPr/>
        </p:nvGrpSpPr>
        <p:grpSpPr>
          <a:xfrm>
            <a:off x="6187738" y="2692773"/>
            <a:ext cx="541784" cy="512688"/>
            <a:chOff x="4283372" y="2252718"/>
            <a:chExt cx="429351" cy="393719"/>
          </a:xfrm>
        </p:grpSpPr>
        <p:sp>
          <p:nvSpPr>
            <p:cNvPr id="24" name="Freeform 35">
              <a:extLst>
                <a:ext uri="{FF2B5EF4-FFF2-40B4-BE49-F238E27FC236}">
                  <a16:creationId xmlns:a16="http://schemas.microsoft.com/office/drawing/2014/main" id="{8E4E7FC6-6661-85FE-3BB9-C6BE797D05CC}"/>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25" name="Freeform 36">
              <a:extLst>
                <a:ext uri="{FF2B5EF4-FFF2-40B4-BE49-F238E27FC236}">
                  <a16:creationId xmlns:a16="http://schemas.microsoft.com/office/drawing/2014/main" id="{EEBE20C0-11C3-47FB-355C-D534876FC3AC}"/>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26" name="Freeform 37">
              <a:extLst>
                <a:ext uri="{FF2B5EF4-FFF2-40B4-BE49-F238E27FC236}">
                  <a16:creationId xmlns:a16="http://schemas.microsoft.com/office/drawing/2014/main" id="{496B8B5D-995B-6615-1DF9-07E1248C8DAE}"/>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27" name="Freeform 38">
              <a:extLst>
                <a:ext uri="{FF2B5EF4-FFF2-40B4-BE49-F238E27FC236}">
                  <a16:creationId xmlns:a16="http://schemas.microsoft.com/office/drawing/2014/main" id="{B335C480-066D-B28E-1D89-4B704E37A2E9}"/>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28" name="Freeform 39">
              <a:extLst>
                <a:ext uri="{FF2B5EF4-FFF2-40B4-BE49-F238E27FC236}">
                  <a16:creationId xmlns:a16="http://schemas.microsoft.com/office/drawing/2014/main" id="{3D46BB39-B997-FDCE-1456-78474C03177F}"/>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29" name="Freeform 40">
              <a:extLst>
                <a:ext uri="{FF2B5EF4-FFF2-40B4-BE49-F238E27FC236}">
                  <a16:creationId xmlns:a16="http://schemas.microsoft.com/office/drawing/2014/main" id="{A32C4251-89E6-7DE5-C6CA-B90B35186199}"/>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0" name="Freeform 41">
              <a:extLst>
                <a:ext uri="{FF2B5EF4-FFF2-40B4-BE49-F238E27FC236}">
                  <a16:creationId xmlns:a16="http://schemas.microsoft.com/office/drawing/2014/main" id="{B70C37C9-5467-0BC4-5DDE-CB84DDC22B32}"/>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1" name="Freeform 42">
              <a:extLst>
                <a:ext uri="{FF2B5EF4-FFF2-40B4-BE49-F238E27FC236}">
                  <a16:creationId xmlns:a16="http://schemas.microsoft.com/office/drawing/2014/main" id="{5EAA76BE-FACC-43E8-3DCE-B249737FB06C}"/>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2" name="Freeform 44">
              <a:extLst>
                <a:ext uri="{FF2B5EF4-FFF2-40B4-BE49-F238E27FC236}">
                  <a16:creationId xmlns:a16="http://schemas.microsoft.com/office/drawing/2014/main" id="{B646DD8C-77BA-2B9C-B3E5-936CD360BA2E}"/>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3" name="Freeform 45">
              <a:extLst>
                <a:ext uri="{FF2B5EF4-FFF2-40B4-BE49-F238E27FC236}">
                  <a16:creationId xmlns:a16="http://schemas.microsoft.com/office/drawing/2014/main" id="{70F333C2-C245-86B7-8017-3FE480365D66}"/>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4" name="Freeform 46">
              <a:extLst>
                <a:ext uri="{FF2B5EF4-FFF2-40B4-BE49-F238E27FC236}">
                  <a16:creationId xmlns:a16="http://schemas.microsoft.com/office/drawing/2014/main" id="{E58848DA-BFE7-329B-3019-C6D13AD796EE}"/>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5" name="Freeform 47">
              <a:extLst>
                <a:ext uri="{FF2B5EF4-FFF2-40B4-BE49-F238E27FC236}">
                  <a16:creationId xmlns:a16="http://schemas.microsoft.com/office/drawing/2014/main" id="{623F337F-671F-BCF8-B7B9-A3A925B22341}"/>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6" name="Freeform 48">
              <a:extLst>
                <a:ext uri="{FF2B5EF4-FFF2-40B4-BE49-F238E27FC236}">
                  <a16:creationId xmlns:a16="http://schemas.microsoft.com/office/drawing/2014/main" id="{BAE6CCF4-3520-B619-4F3C-AC414480B013}"/>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7" name="Freeform 49">
              <a:extLst>
                <a:ext uri="{FF2B5EF4-FFF2-40B4-BE49-F238E27FC236}">
                  <a16:creationId xmlns:a16="http://schemas.microsoft.com/office/drawing/2014/main" id="{DC27213B-07C2-F18B-5BCE-3E0A28D60EFC}"/>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42" name="Freeform 61">
            <a:extLst>
              <a:ext uri="{FF2B5EF4-FFF2-40B4-BE49-F238E27FC236}">
                <a16:creationId xmlns:a16="http://schemas.microsoft.com/office/drawing/2014/main" id="{804FA9D7-BC71-203C-720D-A174F014A730}"/>
              </a:ext>
            </a:extLst>
          </p:cNvPr>
          <p:cNvSpPr>
            <a:spLocks noEditPoints="1"/>
          </p:cNvSpPr>
          <p:nvPr/>
        </p:nvSpPr>
        <p:spPr bwMode="auto">
          <a:xfrm>
            <a:off x="8523347" y="2756906"/>
            <a:ext cx="429220" cy="477876"/>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43" name="Group 42">
            <a:extLst>
              <a:ext uri="{FF2B5EF4-FFF2-40B4-BE49-F238E27FC236}">
                <a16:creationId xmlns:a16="http://schemas.microsoft.com/office/drawing/2014/main" id="{79D67B90-8F4C-39A8-8D94-67BDDEBEA74C}"/>
              </a:ext>
            </a:extLst>
          </p:cNvPr>
          <p:cNvGrpSpPr/>
          <p:nvPr/>
        </p:nvGrpSpPr>
        <p:grpSpPr>
          <a:xfrm>
            <a:off x="2861172" y="2715290"/>
            <a:ext cx="468703" cy="340091"/>
            <a:chOff x="5153820" y="2317602"/>
            <a:chExt cx="468703" cy="340091"/>
          </a:xfrm>
        </p:grpSpPr>
        <p:sp>
          <p:nvSpPr>
            <p:cNvPr id="44" name="Freeform 24">
              <a:extLst>
                <a:ext uri="{FF2B5EF4-FFF2-40B4-BE49-F238E27FC236}">
                  <a16:creationId xmlns:a16="http://schemas.microsoft.com/office/drawing/2014/main" id="{E7CCDBBE-1147-C973-F794-12304EAB4D46}"/>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5" name="Freeform 25">
              <a:extLst>
                <a:ext uri="{FF2B5EF4-FFF2-40B4-BE49-F238E27FC236}">
                  <a16:creationId xmlns:a16="http://schemas.microsoft.com/office/drawing/2014/main" id="{9A8C387D-3DA4-B7EC-76DA-E7678F9FE644}"/>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46" name="Group 45">
            <a:extLst>
              <a:ext uri="{FF2B5EF4-FFF2-40B4-BE49-F238E27FC236}">
                <a16:creationId xmlns:a16="http://schemas.microsoft.com/office/drawing/2014/main" id="{F9FE75E6-3887-480F-5212-19A3C9189E12}"/>
              </a:ext>
            </a:extLst>
          </p:cNvPr>
          <p:cNvGrpSpPr/>
          <p:nvPr/>
        </p:nvGrpSpPr>
        <p:grpSpPr>
          <a:xfrm>
            <a:off x="10683659" y="2733885"/>
            <a:ext cx="542784" cy="491533"/>
            <a:chOff x="9414555" y="2268033"/>
            <a:chExt cx="414770" cy="380184"/>
          </a:xfrm>
        </p:grpSpPr>
        <p:sp>
          <p:nvSpPr>
            <p:cNvPr id="47" name="Freeform 67">
              <a:extLst>
                <a:ext uri="{FF2B5EF4-FFF2-40B4-BE49-F238E27FC236}">
                  <a16:creationId xmlns:a16="http://schemas.microsoft.com/office/drawing/2014/main" id="{DB4A18E4-771D-473B-7A96-FF6402138529}"/>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8" name="Freeform 68">
              <a:extLst>
                <a:ext uri="{FF2B5EF4-FFF2-40B4-BE49-F238E27FC236}">
                  <a16:creationId xmlns:a16="http://schemas.microsoft.com/office/drawing/2014/main" id="{9E16D053-FF2E-01EF-C1FE-3FC9C76771D1}"/>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9" name="Freeform 69">
              <a:extLst>
                <a:ext uri="{FF2B5EF4-FFF2-40B4-BE49-F238E27FC236}">
                  <a16:creationId xmlns:a16="http://schemas.microsoft.com/office/drawing/2014/main" id="{3AC840D8-BDD7-78A7-07A3-98A161A4689A}"/>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0" name="Freeform 70">
              <a:extLst>
                <a:ext uri="{FF2B5EF4-FFF2-40B4-BE49-F238E27FC236}">
                  <a16:creationId xmlns:a16="http://schemas.microsoft.com/office/drawing/2014/main" id="{5E6D43DE-FA50-EC02-858E-1CFEBAACE95D}"/>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1" name="Freeform 71">
              <a:extLst>
                <a:ext uri="{FF2B5EF4-FFF2-40B4-BE49-F238E27FC236}">
                  <a16:creationId xmlns:a16="http://schemas.microsoft.com/office/drawing/2014/main" id="{027B8237-6C41-2702-ACE9-1EB10FA0527C}"/>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2" name="Freeform 66">
              <a:extLst>
                <a:ext uri="{FF2B5EF4-FFF2-40B4-BE49-F238E27FC236}">
                  <a16:creationId xmlns:a16="http://schemas.microsoft.com/office/drawing/2014/main" id="{F0592FFF-F492-064B-2969-96F273199160}"/>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53" name="Picture 2" descr="cinema Icon 1468738">
            <a:extLst>
              <a:ext uri="{FF2B5EF4-FFF2-40B4-BE49-F238E27FC236}">
                <a16:creationId xmlns:a16="http://schemas.microsoft.com/office/drawing/2014/main" id="{9D58ADEA-6610-26C4-3BA0-C7080744931F}"/>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44648" y="2687711"/>
            <a:ext cx="557726" cy="55772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message Icon 4702918">
            <a:extLst>
              <a:ext uri="{FF2B5EF4-FFF2-40B4-BE49-F238E27FC236}">
                <a16:creationId xmlns:a16="http://schemas.microsoft.com/office/drawing/2014/main" id="{D1A4B245-2FC4-69EB-8624-61788EB8FBA8}"/>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94545" y="2754257"/>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social media Icon 2731512">
            <a:extLst>
              <a:ext uri="{FF2B5EF4-FFF2-40B4-BE49-F238E27FC236}">
                <a16:creationId xmlns:a16="http://schemas.microsoft.com/office/drawing/2014/main" id="{4D744B76-F6BC-78E6-3D54-963B786E876F}"/>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88673" y="2707731"/>
            <a:ext cx="517687" cy="517687"/>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roup 55">
            <a:extLst>
              <a:ext uri="{FF2B5EF4-FFF2-40B4-BE49-F238E27FC236}">
                <a16:creationId xmlns:a16="http://schemas.microsoft.com/office/drawing/2014/main" id="{08B81280-EA4E-C09C-7C2D-665B7F1D4899}"/>
              </a:ext>
            </a:extLst>
          </p:cNvPr>
          <p:cNvGrpSpPr/>
          <p:nvPr/>
        </p:nvGrpSpPr>
        <p:grpSpPr>
          <a:xfrm>
            <a:off x="476670" y="3752269"/>
            <a:ext cx="607421" cy="488810"/>
            <a:chOff x="2502918" y="1867736"/>
            <a:chExt cx="588310" cy="416076"/>
          </a:xfrm>
        </p:grpSpPr>
        <p:sp>
          <p:nvSpPr>
            <p:cNvPr id="57" name="Oval 5">
              <a:extLst>
                <a:ext uri="{FF2B5EF4-FFF2-40B4-BE49-F238E27FC236}">
                  <a16:creationId xmlns:a16="http://schemas.microsoft.com/office/drawing/2014/main" id="{A12495E9-59EA-0114-28A7-6A82BF4442DA}"/>
                </a:ext>
              </a:extLst>
            </p:cNvPr>
            <p:cNvSpPr>
              <a:spLocks noChangeArrowheads="1"/>
            </p:cNvSpPr>
            <p:nvPr/>
          </p:nvSpPr>
          <p:spPr bwMode="auto">
            <a:xfrm>
              <a:off x="2787397" y="2154151"/>
              <a:ext cx="15482" cy="15482"/>
            </a:xfrm>
            <a:prstGeom prst="ellipse">
              <a:avLst/>
            </a:prstGeom>
            <a:solidFill>
              <a:srgbClr val="E10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8" name="Freeform 6">
              <a:extLst>
                <a:ext uri="{FF2B5EF4-FFF2-40B4-BE49-F238E27FC236}">
                  <a16:creationId xmlns:a16="http://schemas.microsoft.com/office/drawing/2014/main" id="{B984B458-1DF2-F6AD-E780-8D52BF678FED}"/>
                </a:ext>
              </a:extLst>
            </p:cNvPr>
            <p:cNvSpPr>
              <a:spLocks noEditPoints="1"/>
            </p:cNvSpPr>
            <p:nvPr/>
          </p:nvSpPr>
          <p:spPr bwMode="auto">
            <a:xfrm>
              <a:off x="2502918" y="1867736"/>
              <a:ext cx="588310" cy="416076"/>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solidFill>
              <a:srgbClr val="E10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1028" name="Picture 4" descr="dynamic website Icon 3634399">
            <a:extLst>
              <a:ext uri="{FF2B5EF4-FFF2-40B4-BE49-F238E27FC236}">
                <a16:creationId xmlns:a16="http://schemas.microsoft.com/office/drawing/2014/main" id="{C38832AF-8AF7-E07E-79AD-1EC79E9FA420}"/>
              </a:ext>
            </a:extLst>
          </p:cNvPr>
          <p:cNvPicPr>
            <a:picLocks noChangeAspect="1" noChangeArrowheads="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046107" y="2654089"/>
            <a:ext cx="571329" cy="5713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802DF96-70BE-EE7E-3E74-126C9F94638F}"/>
              </a:ext>
            </a:extLst>
          </p:cNvPr>
          <p:cNvSpPr txBox="1"/>
          <p:nvPr/>
        </p:nvSpPr>
        <p:spPr>
          <a:xfrm>
            <a:off x="4477608" y="1698860"/>
            <a:ext cx="3236784" cy="369332"/>
          </a:xfrm>
          <a:prstGeom prst="rect">
            <a:avLst/>
          </a:prstGeom>
          <a:noFill/>
        </p:spPr>
        <p:txBody>
          <a:bodyPr wrap="none" rtlCol="0">
            <a:spAutoFit/>
          </a:bodyPr>
          <a:lstStyle/>
          <a:p>
            <a:pPr algn="l"/>
            <a:r>
              <a:rPr lang="en-GB" b="1" dirty="0">
                <a:solidFill>
                  <a:schemeClr val="bg2"/>
                </a:solidFill>
              </a:rPr>
              <a:t>The ‘Media Multiplier Effect’</a:t>
            </a:r>
          </a:p>
        </p:txBody>
      </p:sp>
      <p:sp>
        <p:nvSpPr>
          <p:cNvPr id="7" name="TextBox 6">
            <a:extLst>
              <a:ext uri="{FF2B5EF4-FFF2-40B4-BE49-F238E27FC236}">
                <a16:creationId xmlns:a16="http://schemas.microsoft.com/office/drawing/2014/main" id="{82E1C071-C445-6753-7DC7-A077C7CA6874}"/>
              </a:ext>
            </a:extLst>
          </p:cNvPr>
          <p:cNvSpPr txBox="1"/>
          <p:nvPr/>
        </p:nvSpPr>
        <p:spPr>
          <a:xfrm>
            <a:off x="596304" y="4302925"/>
            <a:ext cx="365806" cy="261610"/>
          </a:xfrm>
          <a:prstGeom prst="rect">
            <a:avLst/>
          </a:prstGeom>
          <a:noFill/>
        </p:spPr>
        <p:txBody>
          <a:bodyPr wrap="none" rtlCol="0">
            <a:spAutoFit/>
          </a:bodyPr>
          <a:lstStyle/>
          <a:p>
            <a:pPr algn="l"/>
            <a:r>
              <a:rPr lang="en-GB" sz="1100" b="1" dirty="0">
                <a:solidFill>
                  <a:schemeClr val="bg2"/>
                </a:solidFill>
              </a:rPr>
              <a:t>TV</a:t>
            </a:r>
          </a:p>
        </p:txBody>
      </p:sp>
      <p:sp>
        <p:nvSpPr>
          <p:cNvPr id="8" name="TextBox 7">
            <a:extLst>
              <a:ext uri="{FF2B5EF4-FFF2-40B4-BE49-F238E27FC236}">
                <a16:creationId xmlns:a16="http://schemas.microsoft.com/office/drawing/2014/main" id="{D314440F-F41D-2B04-B1FC-C258BD9D57EE}"/>
              </a:ext>
            </a:extLst>
          </p:cNvPr>
          <p:cNvSpPr txBox="1"/>
          <p:nvPr/>
        </p:nvSpPr>
        <p:spPr>
          <a:xfrm>
            <a:off x="2279955" y="2185874"/>
            <a:ext cx="7632089" cy="307777"/>
          </a:xfrm>
          <a:prstGeom prst="rect">
            <a:avLst/>
          </a:prstGeom>
          <a:noFill/>
        </p:spPr>
        <p:txBody>
          <a:bodyPr wrap="none" rtlCol="0">
            <a:spAutoFit/>
          </a:bodyPr>
          <a:lstStyle/>
          <a:p>
            <a:pPr algn="l"/>
            <a:r>
              <a:rPr lang="en-GB" sz="1400" dirty="0">
                <a:solidFill>
                  <a:schemeClr val="bg2"/>
                </a:solidFill>
              </a:rPr>
              <a:t>% increase in media channel effectiveness when a campaign is running in conjunction with TV</a:t>
            </a:r>
          </a:p>
        </p:txBody>
      </p:sp>
    </p:spTree>
    <p:extLst>
      <p:ext uri="{BB962C8B-B14F-4D97-AF65-F5344CB8AC3E}">
        <p14:creationId xmlns:p14="http://schemas.microsoft.com/office/powerpoint/2010/main" val="3215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352F4-C733-52FA-9138-52785F9C9791}"/>
              </a:ext>
            </a:extLst>
          </p:cNvPr>
          <p:cNvSpPr>
            <a:spLocks noGrp="1"/>
          </p:cNvSpPr>
          <p:nvPr>
            <p:ph type="title"/>
          </p:nvPr>
        </p:nvSpPr>
        <p:spPr/>
        <p:txBody>
          <a:bodyPr/>
          <a:lstStyle/>
          <a:p>
            <a:r>
              <a:rPr lang="en-US" dirty="0"/>
              <a:t>Long-term effects are particularly critical for autos</a:t>
            </a:r>
            <a:endParaRPr lang="en-GB" dirty="0"/>
          </a:p>
        </p:txBody>
      </p:sp>
      <p:sp>
        <p:nvSpPr>
          <p:cNvPr id="3" name="Text Placeholder 2">
            <a:extLst>
              <a:ext uri="{FF2B5EF4-FFF2-40B4-BE49-F238E27FC236}">
                <a16:creationId xmlns:a16="http://schemas.microsoft.com/office/drawing/2014/main" id="{17484450-A94C-B021-B9E6-A88A0C6C16F2}"/>
              </a:ext>
            </a:extLst>
          </p:cNvPr>
          <p:cNvSpPr>
            <a:spLocks noGrp="1"/>
          </p:cNvSpPr>
          <p:nvPr>
            <p:ph type="body" sz="quarter" idx="15"/>
          </p:nvPr>
        </p:nvSpPr>
        <p:spPr/>
        <p:txBody>
          <a:bodyPr/>
          <a:lstStyle/>
          <a:p>
            <a:r>
              <a:rPr lang="en-GB" dirty="0"/>
              <a:t>Source: Media Mix Navigator, Sep. 2022, </a:t>
            </a:r>
            <a:r>
              <a:rPr lang="en-GB" dirty="0" err="1"/>
              <a:t>EssenceMediacom</a:t>
            </a:r>
            <a:r>
              <a:rPr lang="en-GB" dirty="0"/>
              <a:t> / Wavemaker / Mindshare / Gain Theory</a:t>
            </a:r>
          </a:p>
        </p:txBody>
      </p:sp>
      <p:graphicFrame>
        <p:nvGraphicFramePr>
          <p:cNvPr id="4" name="Chart 3">
            <a:extLst>
              <a:ext uri="{FF2B5EF4-FFF2-40B4-BE49-F238E27FC236}">
                <a16:creationId xmlns:a16="http://schemas.microsoft.com/office/drawing/2014/main" id="{B9F7CBA8-D6A0-E0F3-8750-211CA8102C56}"/>
              </a:ext>
            </a:extLst>
          </p:cNvPr>
          <p:cNvGraphicFramePr/>
          <p:nvPr>
            <p:extLst>
              <p:ext uri="{D42A27DB-BD31-4B8C-83A1-F6EECF244321}">
                <p14:modId xmlns:p14="http://schemas.microsoft.com/office/powerpoint/2010/main" val="516536502"/>
              </p:ext>
            </p:extLst>
          </p:nvPr>
        </p:nvGraphicFramePr>
        <p:xfrm>
          <a:off x="830181" y="1520144"/>
          <a:ext cx="10356896" cy="3460930"/>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54D75CA2-9B5C-CFFB-DF83-6549D18FBD34}"/>
              </a:ext>
            </a:extLst>
          </p:cNvPr>
          <p:cNvCxnSpPr>
            <a:cxnSpLocks/>
          </p:cNvCxnSpPr>
          <p:nvPr/>
        </p:nvCxnSpPr>
        <p:spPr>
          <a:xfrm>
            <a:off x="1239253" y="3429000"/>
            <a:ext cx="9572821"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DD5284F-6432-4781-1FED-37D7D12964A1}"/>
              </a:ext>
            </a:extLst>
          </p:cNvPr>
          <p:cNvSpPr txBox="1"/>
          <p:nvPr/>
        </p:nvSpPr>
        <p:spPr>
          <a:xfrm>
            <a:off x="9075017" y="2779617"/>
            <a:ext cx="1934270"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B2C41"/>
                </a:solidFill>
                <a:effectLst/>
                <a:uLnTx/>
                <a:uFillTx/>
                <a:ea typeface="+mn-ea"/>
                <a:cs typeface="+mn-cs"/>
              </a:rPr>
              <a:t>Average </a:t>
            </a:r>
            <a:r>
              <a:rPr lang="en-US" sz="1400" b="1" dirty="0">
                <a:solidFill>
                  <a:srgbClr val="2B2C41"/>
                </a:solidFill>
              </a:rPr>
              <a:t>long-term multiplier </a:t>
            </a:r>
            <a:r>
              <a:rPr kumimoji="0" lang="en-US" sz="1400" b="1" i="0" u="none" strike="noStrike" kern="1200" cap="none" spc="0" normalizeH="0" baseline="0" noProof="0" dirty="0">
                <a:ln>
                  <a:noFill/>
                </a:ln>
                <a:solidFill>
                  <a:srgbClr val="2B2C41"/>
                </a:solidFill>
                <a:effectLst/>
                <a:uLnTx/>
                <a:uFillTx/>
                <a:ea typeface="+mn-ea"/>
                <a:cs typeface="+mn-cs"/>
              </a:rPr>
              <a:t>= 1.23</a:t>
            </a:r>
            <a:endParaRPr kumimoji="0" lang="en-GB" sz="1400" b="1" i="0" u="none" strike="noStrike" kern="1200" cap="none" spc="0" normalizeH="0" baseline="0" noProof="0" dirty="0">
              <a:ln>
                <a:noFill/>
              </a:ln>
              <a:solidFill>
                <a:srgbClr val="2B2C41"/>
              </a:solidFill>
              <a:effectLst/>
              <a:uLnTx/>
              <a:uFillTx/>
              <a:ea typeface="+mn-ea"/>
              <a:cs typeface="+mn-cs"/>
            </a:endParaRPr>
          </a:p>
        </p:txBody>
      </p:sp>
      <p:sp>
        <p:nvSpPr>
          <p:cNvPr id="11" name="TextBox 10">
            <a:extLst>
              <a:ext uri="{FF2B5EF4-FFF2-40B4-BE49-F238E27FC236}">
                <a16:creationId xmlns:a16="http://schemas.microsoft.com/office/drawing/2014/main" id="{27FD6D7B-59D4-1D03-16BD-DAAECC27BAF2}"/>
              </a:ext>
            </a:extLst>
          </p:cNvPr>
          <p:cNvSpPr txBox="1"/>
          <p:nvPr/>
        </p:nvSpPr>
        <p:spPr>
          <a:xfrm>
            <a:off x="2696903" y="1373419"/>
            <a:ext cx="7222601" cy="523220"/>
          </a:xfrm>
          <a:prstGeom prst="rect">
            <a:avLst/>
          </a:prstGeom>
          <a:noFill/>
        </p:spPr>
        <p:txBody>
          <a:bodyPr wrap="square" rtlCol="0">
            <a:spAutoFit/>
          </a:bodyPr>
          <a:lstStyle/>
          <a:p>
            <a:pPr algn="ctr"/>
            <a:r>
              <a:rPr lang="en-GB" sz="1400" dirty="0">
                <a:solidFill>
                  <a:schemeClr val="bg2"/>
                </a:solidFill>
              </a:rPr>
              <a:t>Long term multiplier = a measure of the long term (3 months – 2 years) return achieved above the short term (0 – 3 months) performance </a:t>
            </a:r>
          </a:p>
        </p:txBody>
      </p:sp>
    </p:spTree>
    <p:extLst>
      <p:ext uri="{BB962C8B-B14F-4D97-AF65-F5344CB8AC3E}">
        <p14:creationId xmlns:p14="http://schemas.microsoft.com/office/powerpoint/2010/main" val="282977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E4906-C438-67D8-F35B-AF68969B92CE}"/>
              </a:ext>
            </a:extLst>
          </p:cNvPr>
          <p:cNvSpPr>
            <a:spLocks noGrp="1"/>
          </p:cNvSpPr>
          <p:nvPr>
            <p:ph type="title"/>
          </p:nvPr>
        </p:nvSpPr>
        <p:spPr/>
        <p:txBody>
          <a:bodyPr/>
          <a:lstStyle/>
          <a:p>
            <a:r>
              <a:rPr lang="en-US" dirty="0"/>
              <a:t>TV is critical for long term effects</a:t>
            </a:r>
            <a:endParaRPr lang="en-GB" dirty="0"/>
          </a:p>
        </p:txBody>
      </p:sp>
      <p:sp>
        <p:nvSpPr>
          <p:cNvPr id="3" name="Text Placeholder 2">
            <a:extLst>
              <a:ext uri="{FF2B5EF4-FFF2-40B4-BE49-F238E27FC236}">
                <a16:creationId xmlns:a16="http://schemas.microsoft.com/office/drawing/2014/main" id="{1F8EDF9A-011E-AB52-27B1-8A12F3C49299}"/>
              </a:ext>
            </a:extLst>
          </p:cNvPr>
          <p:cNvSpPr>
            <a:spLocks noGrp="1"/>
          </p:cNvSpPr>
          <p:nvPr>
            <p:ph type="body" sz="quarter" idx="15"/>
          </p:nvPr>
        </p:nvSpPr>
        <p:spPr/>
        <p:txBody>
          <a:bodyPr/>
          <a:lstStyle/>
          <a:p>
            <a:r>
              <a:rPr lang="en-US" dirty="0"/>
              <a:t>Source: Media Mix Navigator, Sep. 2022, </a:t>
            </a:r>
            <a:r>
              <a:rPr lang="en-US" dirty="0" err="1"/>
              <a:t>EssenceMediacom</a:t>
            </a:r>
            <a:r>
              <a:rPr lang="en-US" dirty="0"/>
              <a:t> / Wavemaker / Mindshare / Gain Theory. </a:t>
            </a:r>
          </a:p>
        </p:txBody>
      </p:sp>
      <p:graphicFrame>
        <p:nvGraphicFramePr>
          <p:cNvPr id="4" name="Chart 3">
            <a:extLst>
              <a:ext uri="{FF2B5EF4-FFF2-40B4-BE49-F238E27FC236}">
                <a16:creationId xmlns:a16="http://schemas.microsoft.com/office/drawing/2014/main" id="{BBEF8EE2-0D22-7C32-259E-E1F99FC5AC02}"/>
              </a:ext>
            </a:extLst>
          </p:cNvPr>
          <p:cNvGraphicFramePr/>
          <p:nvPr>
            <p:extLst>
              <p:ext uri="{D42A27DB-BD31-4B8C-83A1-F6EECF244321}">
                <p14:modId xmlns:p14="http://schemas.microsoft.com/office/powerpoint/2010/main" val="301048733"/>
              </p:ext>
            </p:extLst>
          </p:nvPr>
        </p:nvGraphicFramePr>
        <p:xfrm>
          <a:off x="576478" y="1501265"/>
          <a:ext cx="10753725" cy="3743710"/>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367A101A-26D5-8101-E446-C013C58CB7BB}"/>
              </a:ext>
            </a:extLst>
          </p:cNvPr>
          <p:cNvCxnSpPr>
            <a:cxnSpLocks/>
          </p:cNvCxnSpPr>
          <p:nvPr/>
        </p:nvCxnSpPr>
        <p:spPr>
          <a:xfrm flipV="1">
            <a:off x="1147961" y="3220900"/>
            <a:ext cx="9896078" cy="24409"/>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16C84D7-0187-04F6-1BF3-4229474C276B}"/>
              </a:ext>
            </a:extLst>
          </p:cNvPr>
          <p:cNvSpPr txBox="1"/>
          <p:nvPr/>
        </p:nvSpPr>
        <p:spPr>
          <a:xfrm>
            <a:off x="9109769" y="2650373"/>
            <a:ext cx="1934270"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B2C41"/>
                </a:solidFill>
                <a:effectLst/>
                <a:uLnTx/>
                <a:uFillTx/>
                <a:ea typeface="+mn-ea"/>
                <a:cs typeface="+mn-cs"/>
              </a:rPr>
              <a:t>Average </a:t>
            </a:r>
            <a:r>
              <a:rPr lang="en-US" sz="1400" b="1" dirty="0">
                <a:solidFill>
                  <a:srgbClr val="2B2C41"/>
                </a:solidFill>
              </a:rPr>
              <a:t>long-term multiplier </a:t>
            </a:r>
            <a:r>
              <a:rPr kumimoji="0" lang="en-US" sz="1400" b="1" i="0" u="none" strike="noStrike" kern="1200" cap="none" spc="0" normalizeH="0" baseline="0" noProof="0" dirty="0">
                <a:ln>
                  <a:noFill/>
                </a:ln>
                <a:solidFill>
                  <a:srgbClr val="2B2C41"/>
                </a:solidFill>
                <a:effectLst/>
                <a:uLnTx/>
                <a:uFillTx/>
                <a:ea typeface="+mn-ea"/>
                <a:cs typeface="+mn-cs"/>
              </a:rPr>
              <a:t>= 1.23</a:t>
            </a:r>
            <a:endParaRPr kumimoji="0" lang="en-GB" sz="1400" b="1" i="0" u="none" strike="noStrike" kern="1200" cap="none" spc="0" normalizeH="0" baseline="0" noProof="0" dirty="0">
              <a:ln>
                <a:noFill/>
              </a:ln>
              <a:solidFill>
                <a:srgbClr val="2B2C41"/>
              </a:solidFill>
              <a:effectLst/>
              <a:uLnTx/>
              <a:uFillTx/>
              <a:ea typeface="+mn-ea"/>
              <a:cs typeface="+mn-cs"/>
            </a:endParaRPr>
          </a:p>
        </p:txBody>
      </p:sp>
      <p:sp>
        <p:nvSpPr>
          <p:cNvPr id="7" name="TextBox 6">
            <a:extLst>
              <a:ext uri="{FF2B5EF4-FFF2-40B4-BE49-F238E27FC236}">
                <a16:creationId xmlns:a16="http://schemas.microsoft.com/office/drawing/2014/main" id="{A7B8082E-E8D9-87EF-D00B-887B84123209}"/>
              </a:ext>
            </a:extLst>
          </p:cNvPr>
          <p:cNvSpPr txBox="1"/>
          <p:nvPr/>
        </p:nvSpPr>
        <p:spPr>
          <a:xfrm>
            <a:off x="2708478" y="1190480"/>
            <a:ext cx="7222601" cy="523220"/>
          </a:xfrm>
          <a:prstGeom prst="rect">
            <a:avLst/>
          </a:prstGeom>
          <a:noFill/>
        </p:spPr>
        <p:txBody>
          <a:bodyPr wrap="square" rtlCol="0">
            <a:spAutoFit/>
          </a:bodyPr>
          <a:lstStyle/>
          <a:p>
            <a:pPr algn="ctr"/>
            <a:r>
              <a:rPr lang="en-GB" sz="1400" dirty="0">
                <a:solidFill>
                  <a:schemeClr val="bg2"/>
                </a:solidFill>
              </a:rPr>
              <a:t>Long term multiplier = a measure of the long term (3 months – 2 years) return achieved above the short term (0 – 3 months) performance </a:t>
            </a:r>
          </a:p>
        </p:txBody>
      </p:sp>
    </p:spTree>
    <p:extLst>
      <p:ext uri="{BB962C8B-B14F-4D97-AF65-F5344CB8AC3E}">
        <p14:creationId xmlns:p14="http://schemas.microsoft.com/office/powerpoint/2010/main" val="406995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white car driving on a road&#10;&#10;Description automatically generated">
            <a:extLst>
              <a:ext uri="{FF2B5EF4-FFF2-40B4-BE49-F238E27FC236}">
                <a16:creationId xmlns:a16="http://schemas.microsoft.com/office/drawing/2014/main" id="{CF321E3D-8EA2-4924-02D5-444EBE60F76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4" name="Title 3">
            <a:extLst>
              <a:ext uri="{FF2B5EF4-FFF2-40B4-BE49-F238E27FC236}">
                <a16:creationId xmlns:a16="http://schemas.microsoft.com/office/drawing/2014/main" id="{2A48F953-8179-68BA-3351-6042C3881C30}"/>
              </a:ext>
            </a:extLst>
          </p:cNvPr>
          <p:cNvSpPr>
            <a:spLocks noGrp="1"/>
          </p:cNvSpPr>
          <p:nvPr>
            <p:ph type="ctrTitle"/>
          </p:nvPr>
        </p:nvSpPr>
        <p:spPr/>
        <p:txBody>
          <a:bodyPr/>
          <a:lstStyle/>
          <a:p>
            <a:r>
              <a:rPr lang="en-GB" dirty="0"/>
              <a:t>On the road to the future</a:t>
            </a:r>
          </a:p>
        </p:txBody>
      </p:sp>
      <p:sp>
        <p:nvSpPr>
          <p:cNvPr id="6" name="Text Placeholder 5">
            <a:extLst>
              <a:ext uri="{FF2B5EF4-FFF2-40B4-BE49-F238E27FC236}">
                <a16:creationId xmlns:a16="http://schemas.microsoft.com/office/drawing/2014/main" id="{A85017A9-9490-6B88-3B70-AEAFAB3A8AA4}"/>
              </a:ext>
            </a:extLst>
          </p:cNvPr>
          <p:cNvSpPr>
            <a:spLocks noGrp="1"/>
          </p:cNvSpPr>
          <p:nvPr>
            <p:ph type="body" sz="quarter" idx="14"/>
          </p:nvPr>
        </p:nvSpPr>
        <p:spPr/>
        <p:txBody>
          <a:bodyPr/>
          <a:lstStyle/>
          <a:p>
            <a:endParaRPr lang="en-GB"/>
          </a:p>
        </p:txBody>
      </p:sp>
      <p:sp>
        <p:nvSpPr>
          <p:cNvPr id="9" name="TextBox 8">
            <a:extLst>
              <a:ext uri="{FF2B5EF4-FFF2-40B4-BE49-F238E27FC236}">
                <a16:creationId xmlns:a16="http://schemas.microsoft.com/office/drawing/2014/main" id="{2E3BC70E-7E91-08C5-AC67-2EFEF5E51A23}"/>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Lexus – The Energy That Drives You On</a:t>
            </a:r>
          </a:p>
        </p:txBody>
      </p:sp>
    </p:spTree>
    <p:extLst>
      <p:ext uri="{BB962C8B-B14F-4D97-AF65-F5344CB8AC3E}">
        <p14:creationId xmlns:p14="http://schemas.microsoft.com/office/powerpoint/2010/main" val="196641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and person standing in a living room&#10;&#10;Description automatically generated with low confidence">
            <a:extLst>
              <a:ext uri="{FF2B5EF4-FFF2-40B4-BE49-F238E27FC236}">
                <a16:creationId xmlns:a16="http://schemas.microsoft.com/office/drawing/2014/main" id="{CF2203E2-ACBD-F065-8CFD-65C35C78ED3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0CBB87A6-8294-47C6-A549-E4227A909C5B}"/>
              </a:ext>
            </a:extLst>
          </p:cNvPr>
          <p:cNvPicPr>
            <a:picLocks noChangeAspect="1"/>
          </p:cNvPicPr>
          <p:nvPr/>
        </p:nvPicPr>
        <p:blipFill>
          <a:blip r:embed="rId4"/>
          <a:stretch>
            <a:fillRect/>
          </a:stretch>
        </p:blipFill>
        <p:spPr>
          <a:xfrm>
            <a:off x="-4912" y="-4916"/>
            <a:ext cx="12192000" cy="6857999"/>
          </a:xfrm>
          <a:prstGeom prst="rect">
            <a:avLst/>
          </a:prstGeom>
        </p:spPr>
      </p:pic>
      <p:sp>
        <p:nvSpPr>
          <p:cNvPr id="11" name="Title 2">
            <a:extLst>
              <a:ext uri="{FF2B5EF4-FFF2-40B4-BE49-F238E27FC236}">
                <a16:creationId xmlns:a16="http://schemas.microsoft.com/office/drawing/2014/main" id="{0883CE0F-AC81-4BC3-B1D2-E4E39E2DF42C}"/>
              </a:ext>
            </a:extLst>
          </p:cNvPr>
          <p:cNvSpPr>
            <a:spLocks noGrp="1"/>
          </p:cNvSpPr>
          <p:nvPr>
            <p:ph type="title"/>
          </p:nvPr>
        </p:nvSpPr>
        <p:spPr>
          <a:xfrm>
            <a:off x="371475" y="359944"/>
            <a:ext cx="11118909" cy="1021181"/>
          </a:xfrm>
        </p:spPr>
        <p:txBody>
          <a:bodyPr>
            <a:normAutofit/>
          </a:bodyPr>
          <a:lstStyle/>
          <a:p>
            <a:r>
              <a:rPr lang="en-GB" sz="3200" dirty="0"/>
              <a:t>Get the best of both worlds</a:t>
            </a:r>
          </a:p>
        </p:txBody>
      </p:sp>
      <p:sp>
        <p:nvSpPr>
          <p:cNvPr id="15" name="TextBox 14">
            <a:extLst>
              <a:ext uri="{FF2B5EF4-FFF2-40B4-BE49-F238E27FC236}">
                <a16:creationId xmlns:a16="http://schemas.microsoft.com/office/drawing/2014/main" id="{AD672845-0D07-4498-8A58-CDA7C69E7A61}"/>
              </a:ext>
            </a:extLst>
          </p:cNvPr>
          <p:cNvSpPr txBox="1"/>
          <p:nvPr/>
        </p:nvSpPr>
        <p:spPr>
          <a:xfrm>
            <a:off x="1067884" y="1905190"/>
            <a:ext cx="2986758" cy="3949200"/>
          </a:xfrm>
          <a:prstGeom prst="roundRect">
            <a:avLst/>
          </a:prstGeom>
          <a:solidFill>
            <a:srgbClr val="E6E6E6">
              <a:alpha val="25098"/>
            </a:srgbClr>
          </a:solidFill>
        </p:spPr>
        <p:txBody>
          <a:bodyPr wrap="square" rtlCol="0">
            <a:spAutoFit/>
          </a:bodyPr>
          <a:lstStyle/>
          <a:p>
            <a:r>
              <a:rPr lang="en-GB" sz="2400" b="1" dirty="0">
                <a:solidFill>
                  <a:schemeClr val="bg1"/>
                </a:solidFill>
              </a:rPr>
              <a:t>Best of online:</a:t>
            </a:r>
          </a:p>
          <a:p>
            <a:endParaRPr lang="en-GB" sz="2400" dirty="0">
              <a:solidFill>
                <a:schemeClr val="bg1"/>
              </a:solidFill>
            </a:endParaRPr>
          </a:p>
          <a:p>
            <a:pPr marL="285750" indent="-285750">
              <a:buFont typeface="Arial" panose="020B0604020202020204" pitchFamily="34" charset="0"/>
              <a:buChar char="•"/>
            </a:pPr>
            <a:r>
              <a:rPr lang="en-GB" sz="2000" dirty="0">
                <a:solidFill>
                  <a:schemeClr val="bg1"/>
                </a:solidFill>
              </a:rPr>
              <a:t>Dynamic one-to-one ad delivery</a:t>
            </a: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r>
              <a:rPr lang="en-GB" sz="2000" dirty="0">
                <a:solidFill>
                  <a:schemeClr val="bg1"/>
                </a:solidFill>
              </a:rPr>
              <a:t>Mass first-party data</a:t>
            </a: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endParaRPr lang="en-GB" sz="2000" dirty="0">
              <a:solidFill>
                <a:schemeClr val="bg1"/>
              </a:solidFill>
            </a:endParaRPr>
          </a:p>
        </p:txBody>
      </p:sp>
      <p:sp>
        <p:nvSpPr>
          <p:cNvPr id="16" name="TextBox 15">
            <a:extLst>
              <a:ext uri="{FF2B5EF4-FFF2-40B4-BE49-F238E27FC236}">
                <a16:creationId xmlns:a16="http://schemas.microsoft.com/office/drawing/2014/main" id="{9C1BADB7-17CC-4A20-B2F4-599B1A6FAEAF}"/>
              </a:ext>
            </a:extLst>
          </p:cNvPr>
          <p:cNvSpPr txBox="1"/>
          <p:nvPr/>
        </p:nvSpPr>
        <p:spPr>
          <a:xfrm>
            <a:off x="7510076" y="1905190"/>
            <a:ext cx="3702570" cy="3949244"/>
          </a:xfrm>
          <a:prstGeom prst="roundRect">
            <a:avLst/>
          </a:prstGeom>
          <a:solidFill>
            <a:srgbClr val="E6E6E6">
              <a:alpha val="25098"/>
            </a:srgbClr>
          </a:solidFill>
        </p:spPr>
        <p:txBody>
          <a:bodyPr wrap="square" rtlCol="0">
            <a:spAutoFit/>
          </a:bodyPr>
          <a:lstStyle/>
          <a:p>
            <a:r>
              <a:rPr lang="en-GB" sz="2400" b="1" dirty="0">
                <a:solidFill>
                  <a:schemeClr val="bg1"/>
                </a:solidFill>
              </a:rPr>
              <a:t>Best of TV:</a:t>
            </a:r>
          </a:p>
          <a:p>
            <a:endParaRPr lang="en-GB" sz="2400" dirty="0">
              <a:solidFill>
                <a:schemeClr val="bg1"/>
              </a:solidFill>
            </a:endParaRPr>
          </a:p>
          <a:p>
            <a:pPr marL="285750" indent="-285750">
              <a:buFont typeface="Arial" panose="020B0604020202020204" pitchFamily="34" charset="0"/>
              <a:buChar char="•"/>
            </a:pPr>
            <a:r>
              <a:rPr lang="en-GB" sz="2000" dirty="0">
                <a:solidFill>
                  <a:schemeClr val="bg1"/>
                </a:solidFill>
              </a:rPr>
              <a:t>Big screen &amp; sound on</a:t>
            </a: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r>
              <a:rPr lang="en-GB" sz="2000" dirty="0">
                <a:solidFill>
                  <a:schemeClr val="bg1"/>
                </a:solidFill>
              </a:rPr>
              <a:t>Fully viewable &amp; viewed</a:t>
            </a: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r>
              <a:rPr lang="en-GB" sz="2000" dirty="0">
                <a:solidFill>
                  <a:schemeClr val="bg1"/>
                </a:solidFill>
              </a:rPr>
              <a:t>High quality, brand-safe content</a:t>
            </a: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r>
              <a:rPr lang="en-GB" sz="2000" dirty="0">
                <a:solidFill>
                  <a:schemeClr val="bg1"/>
                </a:solidFill>
              </a:rPr>
              <a:t>Shared viewing</a:t>
            </a:r>
          </a:p>
          <a:p>
            <a:endParaRPr lang="en-GB" sz="2000" dirty="0">
              <a:solidFill>
                <a:schemeClr val="bg1"/>
              </a:solidFill>
            </a:endParaRPr>
          </a:p>
        </p:txBody>
      </p:sp>
      <p:pic>
        <p:nvPicPr>
          <p:cNvPr id="7" name="Picture 6" descr="A picture containing drawing, light&#10;&#10;Description automatically generated">
            <a:extLst>
              <a:ext uri="{FF2B5EF4-FFF2-40B4-BE49-F238E27FC236}">
                <a16:creationId xmlns:a16="http://schemas.microsoft.com/office/drawing/2014/main" id="{54EF21D1-CA8D-4AE1-A346-7342FD6033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4427" y="6090567"/>
            <a:ext cx="1492469" cy="539174"/>
          </a:xfrm>
          <a:prstGeom prst="rect">
            <a:avLst/>
          </a:prstGeom>
        </p:spPr>
      </p:pic>
      <p:sp>
        <p:nvSpPr>
          <p:cNvPr id="9" name="TextBox 8">
            <a:extLst>
              <a:ext uri="{FF2B5EF4-FFF2-40B4-BE49-F238E27FC236}">
                <a16:creationId xmlns:a16="http://schemas.microsoft.com/office/drawing/2014/main" id="{814AD9F1-ED87-85D3-8B54-9EC750055FAC}"/>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H&amp;M – Fall in Love</a:t>
            </a:r>
          </a:p>
        </p:txBody>
      </p:sp>
    </p:spTree>
    <p:extLst>
      <p:ext uri="{BB962C8B-B14F-4D97-AF65-F5344CB8AC3E}">
        <p14:creationId xmlns:p14="http://schemas.microsoft.com/office/powerpoint/2010/main" val="111118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itting on a couch&#10;&#10;Description automatically generated">
            <a:extLst>
              <a:ext uri="{FF2B5EF4-FFF2-40B4-BE49-F238E27FC236}">
                <a16:creationId xmlns:a16="http://schemas.microsoft.com/office/drawing/2014/main" id="{6EE5B183-AC9E-864B-3655-04C04B1D4B4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7" name="Rectangle 6">
            <a:extLst>
              <a:ext uri="{FF2B5EF4-FFF2-40B4-BE49-F238E27FC236}">
                <a16:creationId xmlns:a16="http://schemas.microsoft.com/office/drawing/2014/main" id="{C69E4E4F-6D39-D711-EB4A-51ED4A847871}"/>
              </a:ext>
            </a:extLst>
          </p:cNvPr>
          <p:cNvSpPr/>
          <p:nvPr/>
        </p:nvSpPr>
        <p:spPr>
          <a:xfrm>
            <a:off x="0" y="0"/>
            <a:ext cx="12192000" cy="6857321"/>
          </a:xfrm>
          <a:prstGeom prst="rect">
            <a:avLst/>
          </a:prstGeom>
          <a:gradFill flip="none" rotWithShape="1">
            <a:gsLst>
              <a:gs pos="30000">
                <a:srgbClr val="000000">
                  <a:alpha val="50000"/>
                </a:srgbClr>
              </a:gs>
              <a:gs pos="56000">
                <a:schemeClr val="bg1">
                  <a:alpha val="3000"/>
                  <a:lumMod val="2200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2E7D1778-5944-73C3-A057-531A3F7339AD}"/>
              </a:ext>
            </a:extLst>
          </p:cNvPr>
          <p:cNvSpPr>
            <a:spLocks noGrp="1"/>
          </p:cNvSpPr>
          <p:nvPr>
            <p:ph type="title"/>
          </p:nvPr>
        </p:nvSpPr>
        <p:spPr/>
        <p:txBody>
          <a:bodyPr>
            <a:normAutofit fontScale="90000"/>
          </a:bodyPr>
          <a:lstStyle/>
          <a:p>
            <a:r>
              <a:rPr lang="en-US" dirty="0"/>
              <a:t>Speaking to a connected customer</a:t>
            </a:r>
            <a:endParaRPr lang="en-GB" dirty="0"/>
          </a:p>
        </p:txBody>
      </p:sp>
      <p:sp>
        <p:nvSpPr>
          <p:cNvPr id="4" name="Content Placeholder 3">
            <a:extLst>
              <a:ext uri="{FF2B5EF4-FFF2-40B4-BE49-F238E27FC236}">
                <a16:creationId xmlns:a16="http://schemas.microsoft.com/office/drawing/2014/main" id="{133A4489-F817-B9D2-1704-FCC8994C61EA}"/>
              </a:ext>
            </a:extLst>
          </p:cNvPr>
          <p:cNvSpPr>
            <a:spLocks noGrp="1"/>
          </p:cNvSpPr>
          <p:nvPr>
            <p:ph sz="half" idx="1"/>
          </p:nvPr>
        </p:nvSpPr>
        <p:spPr/>
        <p:txBody>
          <a:bodyPr>
            <a:normAutofit/>
          </a:bodyPr>
          <a:lstStyle/>
          <a:p>
            <a:r>
              <a:rPr lang="en-GB" sz="11500" b="1" dirty="0"/>
              <a:t>74% </a:t>
            </a:r>
          </a:p>
          <a:p>
            <a:r>
              <a:rPr lang="en-GB" sz="2800" dirty="0"/>
              <a:t>of UK households have a TV connected to the internet</a:t>
            </a:r>
            <a:endParaRPr lang="en-GB" dirty="0"/>
          </a:p>
        </p:txBody>
      </p:sp>
      <p:sp>
        <p:nvSpPr>
          <p:cNvPr id="8" name="TextBox 7">
            <a:extLst>
              <a:ext uri="{FF2B5EF4-FFF2-40B4-BE49-F238E27FC236}">
                <a16:creationId xmlns:a16="http://schemas.microsoft.com/office/drawing/2014/main" id="{FB792DD2-D82C-2B2C-AA9D-8403E8314408}"/>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eBay – Official Pre-Loved Fashion Partner</a:t>
            </a:r>
          </a:p>
        </p:txBody>
      </p:sp>
      <p:sp>
        <p:nvSpPr>
          <p:cNvPr id="2" name="TextBox 1">
            <a:extLst>
              <a:ext uri="{FF2B5EF4-FFF2-40B4-BE49-F238E27FC236}">
                <a16:creationId xmlns:a16="http://schemas.microsoft.com/office/drawing/2014/main" id="{5442C350-25FA-7922-CC86-F0CB7B46BB9A}"/>
              </a:ext>
            </a:extLst>
          </p:cNvPr>
          <p:cNvSpPr txBox="1"/>
          <p:nvPr/>
        </p:nvSpPr>
        <p:spPr>
          <a:xfrm>
            <a:off x="119374" y="6505008"/>
            <a:ext cx="6677936" cy="246221"/>
          </a:xfrm>
          <a:prstGeom prst="rect">
            <a:avLst/>
          </a:prstGeom>
          <a:noFill/>
        </p:spPr>
        <p:txBody>
          <a:bodyPr wrap="square" rtlCol="0">
            <a:spAutoFit/>
          </a:bodyPr>
          <a:lstStyle/>
          <a:p>
            <a:r>
              <a:rPr lang="en-GB" sz="1000" dirty="0">
                <a:solidFill>
                  <a:schemeClr val="bg1"/>
                </a:solidFill>
              </a:rPr>
              <a:t>Source: Barb Establishment Survey, </a:t>
            </a:r>
            <a:r>
              <a:rPr lang="en-US" sz="1000" dirty="0">
                <a:solidFill>
                  <a:schemeClr val="bg1"/>
                </a:solidFill>
              </a:rPr>
              <a:t>2023 Q2 Annual Report Vol 1, Q3 2022 - Q2 2023</a:t>
            </a:r>
            <a:endParaRPr lang="en-GB" sz="1000" dirty="0">
              <a:solidFill>
                <a:schemeClr val="bg1"/>
              </a:solidFill>
            </a:endParaRPr>
          </a:p>
        </p:txBody>
      </p:sp>
      <p:sp>
        <p:nvSpPr>
          <p:cNvPr id="5" name="Text Placeholder 5">
            <a:extLst>
              <a:ext uri="{FF2B5EF4-FFF2-40B4-BE49-F238E27FC236}">
                <a16:creationId xmlns:a16="http://schemas.microsoft.com/office/drawing/2014/main" id="{B95B891B-5482-5B6D-0FF8-C036ED01B734}"/>
              </a:ext>
            </a:extLst>
          </p:cNvPr>
          <p:cNvSpPr txBox="1">
            <a:spLocks/>
          </p:cNvSpPr>
          <p:nvPr/>
        </p:nvSpPr>
        <p:spPr>
          <a:xfrm>
            <a:off x="621221" y="5366119"/>
            <a:ext cx="6450012" cy="352613"/>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solidFill>
                <a:schemeClr val="bg1"/>
              </a:solidFill>
            </a:endParaRPr>
          </a:p>
        </p:txBody>
      </p:sp>
    </p:spTree>
    <p:extLst>
      <p:ext uri="{BB962C8B-B14F-4D97-AF65-F5344CB8AC3E}">
        <p14:creationId xmlns:p14="http://schemas.microsoft.com/office/powerpoint/2010/main" val="308799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0C227930-AAB6-CC18-6530-AFA5D59C1ACF}"/>
              </a:ext>
            </a:extLst>
          </p:cNvPr>
          <p:cNvSpPr txBox="1">
            <a:spLocks/>
          </p:cNvSpPr>
          <p:nvPr/>
        </p:nvSpPr>
        <p:spPr>
          <a:xfrm>
            <a:off x="371476" y="359944"/>
            <a:ext cx="5448300" cy="102118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GB"/>
              <a:t>In this deck…</a:t>
            </a:r>
            <a:endParaRPr lang="en-GB" dirty="0"/>
          </a:p>
        </p:txBody>
      </p:sp>
      <p:sp>
        <p:nvSpPr>
          <p:cNvPr id="9" name="Rectangle 8">
            <a:extLst>
              <a:ext uri="{FF2B5EF4-FFF2-40B4-BE49-F238E27FC236}">
                <a16:creationId xmlns:a16="http://schemas.microsoft.com/office/drawing/2014/main" id="{1B62341F-F563-730D-1F17-FE42F9266C91}"/>
              </a:ext>
            </a:extLst>
          </p:cNvPr>
          <p:cNvSpPr/>
          <p:nvPr/>
        </p:nvSpPr>
        <p:spPr>
          <a:xfrm>
            <a:off x="371476" y="1304925"/>
            <a:ext cx="5448300" cy="223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0" name="Table 9">
            <a:extLst>
              <a:ext uri="{FF2B5EF4-FFF2-40B4-BE49-F238E27FC236}">
                <a16:creationId xmlns:a16="http://schemas.microsoft.com/office/drawing/2014/main" id="{33D7F8BC-325F-F6AD-4B2A-4F04EE6392F5}"/>
              </a:ext>
            </a:extLst>
          </p:cNvPr>
          <p:cNvGraphicFramePr>
            <a:graphicFrameLocks noGrp="1"/>
          </p:cNvGraphicFramePr>
          <p:nvPr>
            <p:extLst>
              <p:ext uri="{D42A27DB-BD31-4B8C-83A1-F6EECF244321}">
                <p14:modId xmlns:p14="http://schemas.microsoft.com/office/powerpoint/2010/main" val="1357788066"/>
              </p:ext>
            </p:extLst>
          </p:nvPr>
        </p:nvGraphicFramePr>
        <p:xfrm>
          <a:off x="371475" y="1416793"/>
          <a:ext cx="5137719" cy="3017184"/>
        </p:xfrm>
        <a:graphic>
          <a:graphicData uri="http://schemas.openxmlformats.org/drawingml/2006/table">
            <a:tbl>
              <a:tblPr firstRow="1" bandRow="1">
                <a:tableStyleId>{5C22544A-7EE6-4342-B048-85BDC9FD1C3A}</a:tableStyleId>
              </a:tblPr>
              <a:tblGrid>
                <a:gridCol w="4672134">
                  <a:extLst>
                    <a:ext uri="{9D8B030D-6E8A-4147-A177-3AD203B41FA5}">
                      <a16:colId xmlns:a16="http://schemas.microsoft.com/office/drawing/2014/main" val="1497214192"/>
                    </a:ext>
                  </a:extLst>
                </a:gridCol>
                <a:gridCol w="465585">
                  <a:extLst>
                    <a:ext uri="{9D8B030D-6E8A-4147-A177-3AD203B41FA5}">
                      <a16:colId xmlns:a16="http://schemas.microsoft.com/office/drawing/2014/main" val="2303286546"/>
                    </a:ext>
                  </a:extLst>
                </a:gridCol>
              </a:tblGrid>
              <a:tr h="754296">
                <a:tc>
                  <a:txBody>
                    <a:bodyPr/>
                    <a:lstStyle/>
                    <a:p>
                      <a:r>
                        <a:rPr lang="en-GB" sz="1400" b="1" dirty="0">
                          <a:solidFill>
                            <a:schemeClr val="tx2"/>
                          </a:solidFill>
                        </a:rPr>
                        <a:t>PLANNING YOUR JOURNEY</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400" b="1" dirty="0">
                          <a:solidFill>
                            <a:schemeClr val="accent1"/>
                          </a:solidFill>
                        </a:rPr>
                        <a:t>01</a:t>
                      </a:r>
                      <a:endParaRPr lang="en-GB" sz="2400" b="1" dirty="0">
                        <a:solidFill>
                          <a:schemeClr val="accent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55761"/>
                  </a:ext>
                </a:extLst>
              </a:tr>
              <a:tr h="754296">
                <a:tc>
                  <a:txBody>
                    <a:bodyPr/>
                    <a:lstStyle/>
                    <a:p>
                      <a:r>
                        <a:rPr lang="en-GB" sz="1400" b="1" dirty="0">
                          <a:solidFill>
                            <a:schemeClr val="accent2"/>
                          </a:solidFill>
                        </a:rPr>
                        <a:t>DRIVING THE BOTTOM LINE</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400" b="1" dirty="0">
                          <a:solidFill>
                            <a:schemeClr val="accent2"/>
                          </a:solidFill>
                        </a:rPr>
                        <a:t>02</a:t>
                      </a:r>
                      <a:endParaRPr lang="en-GB" sz="2400" b="1" dirty="0">
                        <a:solidFill>
                          <a:schemeClr val="accent2"/>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35599331"/>
                  </a:ext>
                </a:extLst>
              </a:tr>
              <a:tr h="754296">
                <a:tc>
                  <a:txBody>
                    <a:bodyPr/>
                    <a:lstStyle/>
                    <a:p>
                      <a:r>
                        <a:rPr lang="en-GB" sz="1400" b="1" dirty="0">
                          <a:solidFill>
                            <a:schemeClr val="accent3"/>
                          </a:solidFill>
                        </a:rPr>
                        <a:t>ON THE ROAD TO THE FUTURE</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400" b="1" dirty="0">
                          <a:solidFill>
                            <a:schemeClr val="accent3"/>
                          </a:solidFill>
                        </a:rPr>
                        <a:t>03</a:t>
                      </a:r>
                      <a:endParaRPr lang="en-GB" sz="2400" b="1" dirty="0">
                        <a:solidFill>
                          <a:schemeClr val="accent3"/>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177238576"/>
                  </a:ext>
                </a:extLst>
              </a:tr>
              <a:tr h="754296">
                <a:tc>
                  <a:txBody>
                    <a:bodyPr/>
                    <a:lstStyle/>
                    <a:p>
                      <a:r>
                        <a:rPr lang="en-GB" sz="1400" b="1" dirty="0">
                          <a:solidFill>
                            <a:schemeClr val="accent4"/>
                          </a:solidFill>
                        </a:rPr>
                        <a:t>SHIFTING GEAR: CASE STUDIES</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r>
                        <a:rPr lang="en-US" sz="2400" b="1" dirty="0">
                          <a:solidFill>
                            <a:schemeClr val="accent4"/>
                          </a:solidFill>
                        </a:rPr>
                        <a:t>04</a:t>
                      </a:r>
                      <a:endParaRPr lang="en-GB" sz="2400" b="1" dirty="0">
                        <a:solidFill>
                          <a:schemeClr val="accent4"/>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991080986"/>
                  </a:ext>
                </a:extLst>
              </a:tr>
            </a:tbl>
          </a:graphicData>
        </a:graphic>
      </p:graphicFrame>
      <p:pic>
        <p:nvPicPr>
          <p:cNvPr id="2" name="Picture Placeholder 5" descr="A car with red lights on&#10;&#10;Description automatically generated">
            <a:extLst>
              <a:ext uri="{FF2B5EF4-FFF2-40B4-BE49-F238E27FC236}">
                <a16:creationId xmlns:a16="http://schemas.microsoft.com/office/drawing/2014/main" id="{28F36884-3E2B-5A3B-AE6E-F625298EB3B6}"/>
              </a:ext>
            </a:extLst>
          </p:cNvPr>
          <p:cNvPicPr>
            <a:picLocks noChangeAspect="1"/>
          </p:cNvPicPr>
          <p:nvPr/>
        </p:nvPicPr>
        <p:blipFill rotWithShape="1">
          <a:blip r:embed="rId3">
            <a:extLst>
              <a:ext uri="{28A0092B-C50C-407E-A947-70E740481C1C}">
                <a14:useLocalDpi xmlns:a14="http://schemas.microsoft.com/office/drawing/2010/main" val="0"/>
              </a:ext>
            </a:extLst>
          </a:blip>
          <a:srcRect l="33000" r="7774"/>
          <a:stretch/>
        </p:blipFill>
        <p:spPr>
          <a:xfrm>
            <a:off x="6007894" y="0"/>
            <a:ext cx="6184105" cy="5938635"/>
          </a:xfrm>
          <a:prstGeom prst="rect">
            <a:avLst/>
          </a:prstGeom>
        </p:spPr>
      </p:pic>
      <p:sp>
        <p:nvSpPr>
          <p:cNvPr id="3" name="TextBox 2">
            <a:extLst>
              <a:ext uri="{FF2B5EF4-FFF2-40B4-BE49-F238E27FC236}">
                <a16:creationId xmlns:a16="http://schemas.microsoft.com/office/drawing/2014/main" id="{7C48C9F5-E6FD-8BE1-49B5-C1EB7DBD7AA7}"/>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Jaguar – Night Drive</a:t>
            </a:r>
          </a:p>
        </p:txBody>
      </p:sp>
    </p:spTree>
    <p:extLst>
      <p:ext uri="{BB962C8B-B14F-4D97-AF65-F5344CB8AC3E}">
        <p14:creationId xmlns:p14="http://schemas.microsoft.com/office/powerpoint/2010/main" val="213147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AAB53-11D4-E6EA-AA57-2C501A244339}"/>
              </a:ext>
            </a:extLst>
          </p:cNvPr>
          <p:cNvSpPr>
            <a:spLocks noGrp="1"/>
          </p:cNvSpPr>
          <p:nvPr>
            <p:ph type="title"/>
          </p:nvPr>
        </p:nvSpPr>
        <p:spPr>
          <a:xfrm>
            <a:off x="371475" y="359944"/>
            <a:ext cx="11732541" cy="1021181"/>
          </a:xfrm>
        </p:spPr>
        <p:txBody>
          <a:bodyPr>
            <a:normAutofit/>
          </a:bodyPr>
          <a:lstStyle/>
          <a:p>
            <a:r>
              <a:rPr lang="en-US" dirty="0"/>
              <a:t>Broadcasters have invested in advanced targeting capabilities</a:t>
            </a:r>
            <a:endParaRPr lang="en-GB" dirty="0"/>
          </a:p>
        </p:txBody>
      </p:sp>
      <p:sp>
        <p:nvSpPr>
          <p:cNvPr id="3" name="Text Placeholder 2">
            <a:extLst>
              <a:ext uri="{FF2B5EF4-FFF2-40B4-BE49-F238E27FC236}">
                <a16:creationId xmlns:a16="http://schemas.microsoft.com/office/drawing/2014/main" id="{87DF8A19-678E-95E4-54C0-A0DE65AD63B0}"/>
              </a:ext>
            </a:extLst>
          </p:cNvPr>
          <p:cNvSpPr>
            <a:spLocks noGrp="1"/>
          </p:cNvSpPr>
          <p:nvPr>
            <p:ph type="body" sz="quarter" idx="15"/>
          </p:nvPr>
        </p:nvSpPr>
        <p:spPr/>
        <p:txBody>
          <a:bodyPr/>
          <a:lstStyle/>
          <a:p>
            <a:r>
              <a:rPr lang="en-GB" dirty="0"/>
              <a:t>Source: The Drum, The Media Leader</a:t>
            </a:r>
          </a:p>
        </p:txBody>
      </p:sp>
      <p:pic>
        <p:nvPicPr>
          <p:cNvPr id="6" name="Picture 5">
            <a:extLst>
              <a:ext uri="{FF2B5EF4-FFF2-40B4-BE49-F238E27FC236}">
                <a16:creationId xmlns:a16="http://schemas.microsoft.com/office/drawing/2014/main" id="{3BC6E5F8-A074-C06B-967C-469A062B33E1}"/>
              </a:ext>
            </a:extLst>
          </p:cNvPr>
          <p:cNvPicPr>
            <a:picLocks noChangeAspect="1"/>
          </p:cNvPicPr>
          <p:nvPr/>
        </p:nvPicPr>
        <p:blipFill>
          <a:blip r:embed="rId3"/>
          <a:stretch>
            <a:fillRect/>
          </a:stretch>
        </p:blipFill>
        <p:spPr>
          <a:xfrm>
            <a:off x="8037543" y="1188085"/>
            <a:ext cx="3290105" cy="3846424"/>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26DA19B3-BEFC-A34C-5C88-153ECBAD1546}"/>
              </a:ext>
            </a:extLst>
          </p:cNvPr>
          <p:cNvPicPr>
            <a:picLocks noChangeAspect="1"/>
          </p:cNvPicPr>
          <p:nvPr/>
        </p:nvPicPr>
        <p:blipFill>
          <a:blip r:embed="rId4"/>
          <a:stretch>
            <a:fillRect/>
          </a:stretch>
        </p:blipFill>
        <p:spPr>
          <a:xfrm>
            <a:off x="4470888" y="1188085"/>
            <a:ext cx="3263632" cy="3846424"/>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7837F891-301B-B41A-1C92-D2913509664D}"/>
              </a:ext>
            </a:extLst>
          </p:cNvPr>
          <p:cNvPicPr>
            <a:picLocks noChangeAspect="1"/>
          </p:cNvPicPr>
          <p:nvPr/>
        </p:nvPicPr>
        <p:blipFill>
          <a:blip r:embed="rId5"/>
          <a:stretch>
            <a:fillRect/>
          </a:stretch>
        </p:blipFill>
        <p:spPr>
          <a:xfrm>
            <a:off x="703774" y="1188085"/>
            <a:ext cx="3434816" cy="38489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024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loor&#10;&#10;Description automatically generated">
            <a:extLst>
              <a:ext uri="{FF2B5EF4-FFF2-40B4-BE49-F238E27FC236}">
                <a16:creationId xmlns:a16="http://schemas.microsoft.com/office/drawing/2014/main" id="{6BFCAA0E-8D30-43C3-E391-AC1C8E6FB4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22"/>
          <a:stretch/>
        </p:blipFill>
        <p:spPr>
          <a:xfrm>
            <a:off x="6007893" y="10758"/>
            <a:ext cx="6184106" cy="5938635"/>
          </a:xfrm>
          <a:prstGeom prst="rect">
            <a:avLst/>
          </a:prstGeom>
        </p:spPr>
      </p:pic>
      <p:sp>
        <p:nvSpPr>
          <p:cNvPr id="2" name="Title 1">
            <a:extLst>
              <a:ext uri="{FF2B5EF4-FFF2-40B4-BE49-F238E27FC236}">
                <a16:creationId xmlns:a16="http://schemas.microsoft.com/office/drawing/2014/main" id="{50FF4BE7-BAA6-4ABF-B13A-391A674EB30F}"/>
              </a:ext>
            </a:extLst>
          </p:cNvPr>
          <p:cNvSpPr>
            <a:spLocks noGrp="1"/>
          </p:cNvSpPr>
          <p:nvPr>
            <p:ph type="title"/>
          </p:nvPr>
        </p:nvSpPr>
        <p:spPr/>
        <p:txBody>
          <a:bodyPr>
            <a:normAutofit fontScale="90000"/>
          </a:bodyPr>
          <a:lstStyle/>
          <a:p>
            <a:r>
              <a:rPr lang="en-US" dirty="0"/>
              <a:t>Who cares about cookies when you’re rich in first-party data</a:t>
            </a:r>
            <a:endParaRPr lang="en-GB" dirty="0"/>
          </a:p>
        </p:txBody>
      </p:sp>
      <p:sp>
        <p:nvSpPr>
          <p:cNvPr id="3" name="Text Placeholder 2">
            <a:extLst>
              <a:ext uri="{FF2B5EF4-FFF2-40B4-BE49-F238E27FC236}">
                <a16:creationId xmlns:a16="http://schemas.microsoft.com/office/drawing/2014/main" id="{7A14BFC2-92BE-4EA4-A395-80377BD5A231}"/>
              </a:ext>
            </a:extLst>
          </p:cNvPr>
          <p:cNvSpPr>
            <a:spLocks noGrp="1"/>
          </p:cNvSpPr>
          <p:nvPr>
            <p:ph type="body" sz="quarter" idx="13"/>
          </p:nvPr>
        </p:nvSpPr>
        <p:spPr/>
        <p:txBody>
          <a:bodyPr/>
          <a:lstStyle/>
          <a:p>
            <a:pPr algn="l"/>
            <a:r>
              <a:rPr lang="en-GB" dirty="0">
                <a:solidFill>
                  <a:srgbClr val="4D4D4D"/>
                </a:solidFill>
              </a:rPr>
              <a:t>ITV – 37m registered users</a:t>
            </a:r>
          </a:p>
          <a:p>
            <a:pPr algn="l"/>
            <a:endParaRPr lang="en-GB" dirty="0">
              <a:solidFill>
                <a:srgbClr val="4D4D4D"/>
              </a:solidFill>
            </a:endParaRPr>
          </a:p>
          <a:p>
            <a:pPr algn="l"/>
            <a:r>
              <a:rPr lang="en-GB" dirty="0">
                <a:solidFill>
                  <a:srgbClr val="4D4D4D"/>
                </a:solidFill>
              </a:rPr>
              <a:t>Channel 4 – 27m registered users</a:t>
            </a:r>
          </a:p>
          <a:p>
            <a:pPr algn="l"/>
            <a:endParaRPr lang="en-GB" dirty="0">
              <a:solidFill>
                <a:srgbClr val="4D4D4D"/>
              </a:solidFill>
            </a:endParaRPr>
          </a:p>
          <a:p>
            <a:pPr algn="l"/>
            <a:r>
              <a:rPr lang="en-GB" dirty="0">
                <a:solidFill>
                  <a:srgbClr val="4D4D4D"/>
                </a:solidFill>
              </a:rPr>
              <a:t>Channel 5 – 8m registered users</a:t>
            </a:r>
          </a:p>
          <a:p>
            <a:pPr algn="l"/>
            <a:endParaRPr lang="en-GB" dirty="0">
              <a:solidFill>
                <a:srgbClr val="4D4D4D"/>
              </a:solidFill>
            </a:endParaRPr>
          </a:p>
          <a:p>
            <a:pPr algn="l"/>
            <a:r>
              <a:rPr lang="en-GB" dirty="0">
                <a:solidFill>
                  <a:srgbClr val="4D4D4D"/>
                </a:solidFill>
              </a:rPr>
              <a:t>Sky – 10m+ subscribers</a:t>
            </a:r>
            <a:endParaRPr lang="en-GB" dirty="0"/>
          </a:p>
        </p:txBody>
      </p:sp>
      <p:sp>
        <p:nvSpPr>
          <p:cNvPr id="5" name="Text Placeholder 4">
            <a:extLst>
              <a:ext uri="{FF2B5EF4-FFF2-40B4-BE49-F238E27FC236}">
                <a16:creationId xmlns:a16="http://schemas.microsoft.com/office/drawing/2014/main" id="{BF967A6A-0A7C-4E30-85C5-C81428DB03EF}"/>
              </a:ext>
            </a:extLst>
          </p:cNvPr>
          <p:cNvSpPr>
            <a:spLocks noGrp="1"/>
          </p:cNvSpPr>
          <p:nvPr>
            <p:ph type="body" sz="quarter" idx="15"/>
          </p:nvPr>
        </p:nvSpPr>
        <p:spPr/>
        <p:txBody>
          <a:bodyPr/>
          <a:lstStyle/>
          <a:p>
            <a:r>
              <a:rPr lang="en-GB" dirty="0"/>
              <a:t>Source: Broadcaster data</a:t>
            </a:r>
          </a:p>
        </p:txBody>
      </p:sp>
      <p:sp>
        <p:nvSpPr>
          <p:cNvPr id="6" name="TextBox 5">
            <a:extLst>
              <a:ext uri="{FF2B5EF4-FFF2-40B4-BE49-F238E27FC236}">
                <a16:creationId xmlns:a16="http://schemas.microsoft.com/office/drawing/2014/main" id="{462023A9-DBAC-47E6-9F7C-C0E2AE26B511}"/>
              </a:ext>
            </a:extLst>
          </p:cNvPr>
          <p:cNvSpPr txBox="1"/>
          <p:nvPr/>
        </p:nvSpPr>
        <p:spPr>
          <a:xfrm rot="16200000">
            <a:off x="10486929" y="4324278"/>
            <a:ext cx="29824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a:ea typeface="+mn-ea"/>
                <a:cs typeface="+mn-cs"/>
              </a:rPr>
              <a:t>Extreme Cookie Cone – Pillow Fight</a:t>
            </a:r>
            <a:endParaRPr kumimoji="0" lang="en-GB" sz="10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70594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5" descr="A person with his mouth open&#10;&#10;Description automatically generated">
            <a:extLst>
              <a:ext uri="{FF2B5EF4-FFF2-40B4-BE49-F238E27FC236}">
                <a16:creationId xmlns:a16="http://schemas.microsoft.com/office/drawing/2014/main" id="{CA0EA5C2-95D1-8B12-4DE1-1F3CFA04DB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solidFill>
            <a:schemeClr val="bg1">
              <a:lumMod val="85000"/>
            </a:schemeClr>
          </a:solidFill>
          <a:ln>
            <a:noFill/>
          </a:ln>
        </p:spPr>
      </p:pic>
      <p:sp>
        <p:nvSpPr>
          <p:cNvPr id="8" name="TextBox 7">
            <a:extLst>
              <a:ext uri="{FF2B5EF4-FFF2-40B4-BE49-F238E27FC236}">
                <a16:creationId xmlns:a16="http://schemas.microsoft.com/office/drawing/2014/main" id="{A9440387-3C39-E8DA-7A88-959BA319EE1B}"/>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Jaguar – Night Drive</a:t>
            </a:r>
          </a:p>
        </p:txBody>
      </p:sp>
      <p:sp>
        <p:nvSpPr>
          <p:cNvPr id="4" name="Title 3">
            <a:extLst>
              <a:ext uri="{FF2B5EF4-FFF2-40B4-BE49-F238E27FC236}">
                <a16:creationId xmlns:a16="http://schemas.microsoft.com/office/drawing/2014/main" id="{15DD9635-BBFF-C76A-F4B5-A33FBCA4E541}"/>
              </a:ext>
            </a:extLst>
          </p:cNvPr>
          <p:cNvSpPr>
            <a:spLocks noGrp="1"/>
          </p:cNvSpPr>
          <p:nvPr>
            <p:ph type="ctrTitle"/>
          </p:nvPr>
        </p:nvSpPr>
        <p:spPr/>
        <p:txBody>
          <a:bodyPr/>
          <a:lstStyle/>
          <a:p>
            <a:r>
              <a:rPr lang="en-GB" dirty="0"/>
              <a:t>Shifting Gear</a:t>
            </a:r>
          </a:p>
        </p:txBody>
      </p:sp>
      <p:sp>
        <p:nvSpPr>
          <p:cNvPr id="6" name="Text Placeholder 5">
            <a:extLst>
              <a:ext uri="{FF2B5EF4-FFF2-40B4-BE49-F238E27FC236}">
                <a16:creationId xmlns:a16="http://schemas.microsoft.com/office/drawing/2014/main" id="{6E025A8D-B5F3-48D6-301B-482A83290F47}"/>
              </a:ext>
            </a:extLst>
          </p:cNvPr>
          <p:cNvSpPr>
            <a:spLocks noGrp="1"/>
          </p:cNvSpPr>
          <p:nvPr>
            <p:ph type="body" sz="quarter" idx="14"/>
          </p:nvPr>
        </p:nvSpPr>
        <p:spPr>
          <a:xfrm>
            <a:off x="1371952" y="1798468"/>
            <a:ext cx="6450012" cy="352613"/>
          </a:xfrm>
        </p:spPr>
        <p:txBody>
          <a:bodyPr/>
          <a:lstStyle/>
          <a:p>
            <a:r>
              <a:rPr lang="en-GB" dirty="0"/>
              <a:t>Case Studies</a:t>
            </a:r>
          </a:p>
        </p:txBody>
      </p:sp>
    </p:spTree>
    <p:extLst>
      <p:ext uri="{BB962C8B-B14F-4D97-AF65-F5344CB8AC3E}">
        <p14:creationId xmlns:p14="http://schemas.microsoft.com/office/powerpoint/2010/main" val="389778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obile Marketing Association Names Mindshare Agency Of The Year For Second  Year Running">
            <a:extLst>
              <a:ext uri="{FF2B5EF4-FFF2-40B4-BE49-F238E27FC236}">
                <a16:creationId xmlns:a16="http://schemas.microsoft.com/office/drawing/2014/main" id="{C762B922-E842-880B-4D24-11109E9576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0842" y="685406"/>
            <a:ext cx="2656840" cy="3254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Volvo Car logo in transparent PNG and vectorized SVG formats">
            <a:extLst>
              <a:ext uri="{FF2B5EF4-FFF2-40B4-BE49-F238E27FC236}">
                <a16:creationId xmlns:a16="http://schemas.microsoft.com/office/drawing/2014/main" id="{90029B76-8AAC-18E5-06A6-B2F7DA4513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9341" y="367765"/>
            <a:ext cx="862967" cy="862967"/>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67F8AFFD-F190-447D-B01D-C36538151A6C}"/>
              </a:ext>
            </a:extLst>
          </p:cNvPr>
          <p:cNvSpPr>
            <a:spLocks noGrp="1"/>
          </p:cNvSpPr>
          <p:nvPr>
            <p:ph type="body" sz="quarter" idx="13"/>
          </p:nvPr>
        </p:nvSpPr>
        <p:spPr>
          <a:xfrm>
            <a:off x="377758" y="1819795"/>
            <a:ext cx="4677568" cy="3875610"/>
          </a:xfrm>
        </p:spPr>
        <p:txBody>
          <a:bodyPr>
            <a:normAutofit/>
          </a:bodyPr>
          <a:lstStyle/>
          <a:p>
            <a:pPr algn="l"/>
            <a:r>
              <a:rPr lang="en-GB" sz="1300" u="sng" dirty="0">
                <a:solidFill>
                  <a:schemeClr val="bg2"/>
                </a:solidFill>
              </a:rPr>
              <a:t>Challenge:</a:t>
            </a:r>
          </a:p>
          <a:p>
            <a:pPr marL="285750" indent="-285750">
              <a:buFont typeface="Arial" panose="020B0604020202020204" pitchFamily="34" charset="0"/>
              <a:buChar char="•"/>
            </a:pPr>
            <a:r>
              <a:rPr lang="en-US" sz="1300" dirty="0">
                <a:solidFill>
                  <a:schemeClr val="bg2"/>
                </a:solidFill>
              </a:rPr>
              <a:t>Wanting to enter the high-end automotive sector, Volvo needed to change perceptions on the brand beyond being the safest around, while also increasing purchase intent.</a:t>
            </a:r>
          </a:p>
          <a:p>
            <a:pPr algn="l"/>
            <a:r>
              <a:rPr lang="en-GB" sz="1300" u="sng" dirty="0">
                <a:solidFill>
                  <a:schemeClr val="bg2"/>
                </a:solidFill>
              </a:rPr>
              <a:t>Solution:</a:t>
            </a:r>
          </a:p>
          <a:p>
            <a:pPr marL="285750" indent="-285750">
              <a:buFont typeface="Arial" panose="020B0604020202020204" pitchFamily="34" charset="0"/>
              <a:buChar char="•"/>
            </a:pPr>
            <a:r>
              <a:rPr lang="en-US" sz="1300" dirty="0">
                <a:solidFill>
                  <a:schemeClr val="bg2"/>
                </a:solidFill>
              </a:rPr>
              <a:t>Sponsoring Sky Atlantic, Volvo used high-end programming to create the association of the brand with the high end, while also telling human stories about how the brand can help the world around them.</a:t>
            </a:r>
          </a:p>
          <a:p>
            <a:pPr algn="l"/>
            <a:r>
              <a:rPr lang="en-GB" sz="1300" u="sng" dirty="0">
                <a:solidFill>
                  <a:schemeClr val="bg2"/>
                </a:solidFill>
              </a:rPr>
              <a:t>Results</a:t>
            </a:r>
            <a:r>
              <a:rPr lang="en-GB" sz="1300" dirty="0">
                <a:solidFill>
                  <a:schemeClr val="bg2"/>
                </a:solidFill>
              </a:rPr>
              <a:t>:</a:t>
            </a:r>
          </a:p>
          <a:p>
            <a:pPr marL="285750" indent="-285750">
              <a:spcBef>
                <a:spcPts val="0"/>
              </a:spcBef>
              <a:spcAft>
                <a:spcPts val="500"/>
              </a:spcAft>
              <a:buFont typeface="Arial" panose="020B0604020202020204" pitchFamily="34" charset="0"/>
              <a:buChar char="•"/>
            </a:pPr>
            <a:r>
              <a:rPr lang="en-US" sz="1300" dirty="0">
                <a:solidFill>
                  <a:schemeClr val="bg2"/>
                </a:solidFill>
              </a:rPr>
              <a:t>First year of sponsorship saw spontaneous awareness more than double, and promoted awareness treb</a:t>
            </a:r>
            <a:r>
              <a:rPr lang="en-US" sz="1300" dirty="0"/>
              <a:t>led</a:t>
            </a:r>
          </a:p>
          <a:p>
            <a:pPr marL="285750" indent="-285750">
              <a:spcBef>
                <a:spcPts val="0"/>
              </a:spcBef>
              <a:spcAft>
                <a:spcPts val="500"/>
              </a:spcAft>
              <a:buFont typeface="Arial" panose="020B0604020202020204" pitchFamily="34" charset="0"/>
              <a:buChar char="•"/>
            </a:pPr>
            <a:r>
              <a:rPr lang="en-US" sz="1300" dirty="0">
                <a:solidFill>
                  <a:schemeClr val="bg2"/>
                </a:solidFill>
              </a:rPr>
              <a:t>Brand metrics such as consideration and purchase intent grew</a:t>
            </a:r>
          </a:p>
        </p:txBody>
      </p:sp>
      <p:sp>
        <p:nvSpPr>
          <p:cNvPr id="10" name="Title 9">
            <a:extLst>
              <a:ext uri="{FF2B5EF4-FFF2-40B4-BE49-F238E27FC236}">
                <a16:creationId xmlns:a16="http://schemas.microsoft.com/office/drawing/2014/main" id="{00783D92-F88C-447E-902C-B40BAE6C4B50}"/>
              </a:ext>
            </a:extLst>
          </p:cNvPr>
          <p:cNvSpPr>
            <a:spLocks noGrp="1"/>
          </p:cNvSpPr>
          <p:nvPr>
            <p:ph type="title"/>
          </p:nvPr>
        </p:nvSpPr>
        <p:spPr>
          <a:xfrm>
            <a:off x="371476" y="359944"/>
            <a:ext cx="7335610" cy="1021181"/>
          </a:xfrm>
        </p:spPr>
        <p:txBody>
          <a:bodyPr>
            <a:normAutofit/>
          </a:bodyPr>
          <a:lstStyle/>
          <a:p>
            <a:r>
              <a:rPr lang="en-US" dirty="0"/>
              <a:t>Volvo: using premium TV content to build a premium brand</a:t>
            </a:r>
            <a:endParaRPr lang="en-GB" dirty="0"/>
          </a:p>
        </p:txBody>
      </p:sp>
      <p:pic>
        <p:nvPicPr>
          <p:cNvPr id="12" name="Picture 11">
            <a:extLst>
              <a:ext uri="{FF2B5EF4-FFF2-40B4-BE49-F238E27FC236}">
                <a16:creationId xmlns:a16="http://schemas.microsoft.com/office/drawing/2014/main" id="{5DE17F0A-E180-D28A-01F3-53E7EB9AC256}"/>
              </a:ext>
            </a:extLst>
          </p:cNvPr>
          <p:cNvPicPr>
            <a:picLocks noChangeAspect="1"/>
          </p:cNvPicPr>
          <p:nvPr/>
        </p:nvPicPr>
        <p:blipFill>
          <a:blip r:embed="rId5"/>
          <a:stretch>
            <a:fillRect/>
          </a:stretch>
        </p:blipFill>
        <p:spPr>
          <a:xfrm>
            <a:off x="5369667" y="1492885"/>
            <a:ext cx="6346472" cy="3551065"/>
          </a:xfrm>
          <a:prstGeom prst="rect">
            <a:avLst/>
          </a:prstGeom>
        </p:spPr>
      </p:pic>
    </p:spTree>
    <p:extLst>
      <p:ext uri="{BB962C8B-B14F-4D97-AF65-F5344CB8AC3E}">
        <p14:creationId xmlns:p14="http://schemas.microsoft.com/office/powerpoint/2010/main" val="20671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271589-4893-36D6-6A1D-405F3B2452B3}"/>
              </a:ext>
            </a:extLst>
          </p:cNvPr>
          <p:cNvPicPr>
            <a:picLocks noChangeAspect="1"/>
          </p:cNvPicPr>
          <p:nvPr/>
        </p:nvPicPr>
        <p:blipFill>
          <a:blip r:embed="rId3"/>
          <a:stretch>
            <a:fillRect/>
          </a:stretch>
        </p:blipFill>
        <p:spPr>
          <a:xfrm>
            <a:off x="5382051" y="1471210"/>
            <a:ext cx="6334088" cy="3572740"/>
          </a:xfrm>
          <a:prstGeom prst="rect">
            <a:avLst/>
          </a:prstGeom>
        </p:spPr>
      </p:pic>
      <p:pic>
        <p:nvPicPr>
          <p:cNvPr id="2" name="Picture 2" descr="Peugeot Logo - PNG and Vector - Logo Download">
            <a:extLst>
              <a:ext uri="{FF2B5EF4-FFF2-40B4-BE49-F238E27FC236}">
                <a16:creationId xmlns:a16="http://schemas.microsoft.com/office/drawing/2014/main" id="{0647AB32-FC86-3E96-B66B-3F81AAA2DC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0134" y="269859"/>
            <a:ext cx="982026" cy="10775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Starcom deepens brand safety and viewability capabilities with Integral Ad  Science partnership – Marketing Communication News">
            <a:extLst>
              <a:ext uri="{FF2B5EF4-FFF2-40B4-BE49-F238E27FC236}">
                <a16:creationId xmlns:a16="http://schemas.microsoft.com/office/drawing/2014/main" id="{430A6438-C554-08BA-D45A-DB1114DD38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3280" y="-54961"/>
            <a:ext cx="3454400" cy="1727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67F8AFFD-F190-447D-B01D-C36538151A6C}"/>
              </a:ext>
            </a:extLst>
          </p:cNvPr>
          <p:cNvSpPr>
            <a:spLocks noGrp="1"/>
          </p:cNvSpPr>
          <p:nvPr>
            <p:ph type="body" sz="quarter" idx="13"/>
          </p:nvPr>
        </p:nvSpPr>
        <p:spPr>
          <a:xfrm>
            <a:off x="377758" y="1819795"/>
            <a:ext cx="4677568" cy="3875610"/>
          </a:xfrm>
        </p:spPr>
        <p:txBody>
          <a:bodyPr>
            <a:noAutofit/>
          </a:bodyPr>
          <a:lstStyle/>
          <a:p>
            <a:pPr algn="l"/>
            <a:r>
              <a:rPr lang="en-GB" sz="1300" u="sng" dirty="0">
                <a:solidFill>
                  <a:schemeClr val="bg2"/>
                </a:solidFill>
              </a:rPr>
              <a:t>Challenge:</a:t>
            </a:r>
          </a:p>
          <a:p>
            <a:pPr marL="285750" indent="-285750">
              <a:buFont typeface="Arial" panose="020B0604020202020204" pitchFamily="34" charset="0"/>
              <a:buChar char="•"/>
            </a:pPr>
            <a:r>
              <a:rPr lang="en-US" sz="1300" dirty="0">
                <a:solidFill>
                  <a:schemeClr val="bg2"/>
                </a:solidFill>
              </a:rPr>
              <a:t>Peugeot, a legacy brand had dropped from people’s minds and wasn’t cutting through with its audience. But the launch of the New 308 model in 2022 presented the brand with an opportunity to shift the brand’s awareness levels and relaunch Peugeot’s new brand positioning.</a:t>
            </a:r>
          </a:p>
          <a:p>
            <a:pPr algn="l"/>
            <a:r>
              <a:rPr lang="en-GB" sz="1300" u="sng" dirty="0">
                <a:solidFill>
                  <a:schemeClr val="bg2"/>
                </a:solidFill>
              </a:rPr>
              <a:t>Solution:</a:t>
            </a:r>
          </a:p>
          <a:p>
            <a:pPr marL="285750" indent="-285750">
              <a:buFont typeface="Arial" panose="020B0604020202020204" pitchFamily="34" charset="0"/>
              <a:buChar char="•"/>
            </a:pPr>
            <a:r>
              <a:rPr lang="en-US" sz="1300" dirty="0">
                <a:solidFill>
                  <a:schemeClr val="bg2"/>
                </a:solidFill>
              </a:rPr>
              <a:t>Understanding fully the audience habits through data to find the right moments of talkability across both linear and BVOD to drive conversation and consideration.</a:t>
            </a:r>
          </a:p>
          <a:p>
            <a:pPr algn="l"/>
            <a:r>
              <a:rPr lang="en-GB" sz="1300" u="sng" dirty="0">
                <a:solidFill>
                  <a:schemeClr val="bg2"/>
                </a:solidFill>
              </a:rPr>
              <a:t>Results</a:t>
            </a:r>
            <a:r>
              <a:rPr lang="en-GB" sz="1300" dirty="0">
                <a:solidFill>
                  <a:schemeClr val="bg2"/>
                </a:solidFill>
              </a:rPr>
              <a:t>:</a:t>
            </a:r>
          </a:p>
          <a:p>
            <a:pPr marL="285750" indent="-285750">
              <a:spcBef>
                <a:spcPts val="0"/>
              </a:spcBef>
              <a:spcAft>
                <a:spcPts val="500"/>
              </a:spcAft>
              <a:buFont typeface="Arial" panose="020B0604020202020204" pitchFamily="34" charset="0"/>
              <a:buChar char="•"/>
            </a:pPr>
            <a:r>
              <a:rPr lang="en-US" sz="1300" dirty="0">
                <a:solidFill>
                  <a:schemeClr val="bg2"/>
                </a:solidFill>
              </a:rPr>
              <a:t>88% increase in web traffic over the campaign period</a:t>
            </a:r>
            <a:endParaRPr lang="en-US" sz="1300" dirty="0"/>
          </a:p>
          <a:p>
            <a:pPr marL="285750" indent="-285750">
              <a:spcBef>
                <a:spcPts val="0"/>
              </a:spcBef>
              <a:spcAft>
                <a:spcPts val="500"/>
              </a:spcAft>
              <a:buFont typeface="Arial" panose="020B0604020202020204" pitchFamily="34" charset="0"/>
              <a:buChar char="•"/>
            </a:pPr>
            <a:r>
              <a:rPr lang="en-US" sz="1300" dirty="0">
                <a:solidFill>
                  <a:schemeClr val="bg2"/>
                </a:solidFill>
              </a:rPr>
              <a:t>144% increase in search volumes on the launch day of the campaign </a:t>
            </a:r>
          </a:p>
          <a:p>
            <a:pPr marL="285750" indent="-285750">
              <a:spcBef>
                <a:spcPts val="0"/>
              </a:spcBef>
              <a:spcAft>
                <a:spcPts val="500"/>
              </a:spcAft>
              <a:buFont typeface="Arial" panose="020B0604020202020204" pitchFamily="34" charset="0"/>
              <a:buChar char="•"/>
            </a:pPr>
            <a:r>
              <a:rPr lang="en-US" sz="1300" dirty="0"/>
              <a:t>Won </a:t>
            </a:r>
            <a:r>
              <a:rPr lang="en-US" sz="1300" dirty="0">
                <a:solidFill>
                  <a:schemeClr val="bg2"/>
                </a:solidFill>
              </a:rPr>
              <a:t>number 1 spot in the Automotive Share of Voice battle</a:t>
            </a:r>
          </a:p>
        </p:txBody>
      </p:sp>
      <p:sp>
        <p:nvSpPr>
          <p:cNvPr id="10" name="Title 9">
            <a:extLst>
              <a:ext uri="{FF2B5EF4-FFF2-40B4-BE49-F238E27FC236}">
                <a16:creationId xmlns:a16="http://schemas.microsoft.com/office/drawing/2014/main" id="{00783D92-F88C-447E-902C-B40BAE6C4B50}"/>
              </a:ext>
            </a:extLst>
          </p:cNvPr>
          <p:cNvSpPr>
            <a:spLocks noGrp="1"/>
          </p:cNvSpPr>
          <p:nvPr>
            <p:ph type="title"/>
          </p:nvPr>
        </p:nvSpPr>
        <p:spPr>
          <a:xfrm>
            <a:off x="371476" y="359944"/>
            <a:ext cx="7335610" cy="1021181"/>
          </a:xfrm>
        </p:spPr>
        <p:txBody>
          <a:bodyPr>
            <a:normAutofit/>
          </a:bodyPr>
          <a:lstStyle/>
          <a:p>
            <a:r>
              <a:rPr lang="en-US" dirty="0"/>
              <a:t>Peugeot 308 use linear TV and BVOD to drive +88% web traffic</a:t>
            </a:r>
            <a:endParaRPr lang="en-GB" dirty="0"/>
          </a:p>
        </p:txBody>
      </p:sp>
    </p:spTree>
    <p:extLst>
      <p:ext uri="{BB962C8B-B14F-4D97-AF65-F5344CB8AC3E}">
        <p14:creationId xmlns:p14="http://schemas.microsoft.com/office/powerpoint/2010/main" val="246195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G Motor UK">
            <a:extLst>
              <a:ext uri="{FF2B5EF4-FFF2-40B4-BE49-F238E27FC236}">
                <a16:creationId xmlns:a16="http://schemas.microsoft.com/office/drawing/2014/main" id="{96502129-DF4D-7F29-185E-BAD047A67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9667" y="1495942"/>
            <a:ext cx="6342907" cy="386917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67F8AFFD-F190-447D-B01D-C36538151A6C}"/>
              </a:ext>
            </a:extLst>
          </p:cNvPr>
          <p:cNvSpPr>
            <a:spLocks noGrp="1"/>
          </p:cNvSpPr>
          <p:nvPr>
            <p:ph type="body" sz="quarter" idx="13"/>
          </p:nvPr>
        </p:nvSpPr>
        <p:spPr>
          <a:xfrm>
            <a:off x="377758" y="1819795"/>
            <a:ext cx="4677568" cy="3875610"/>
          </a:xfrm>
        </p:spPr>
        <p:txBody>
          <a:bodyPr>
            <a:normAutofit/>
          </a:bodyPr>
          <a:lstStyle/>
          <a:p>
            <a:r>
              <a:rPr lang="en-GB" sz="1300" u="sng" dirty="0"/>
              <a:t>Challenge:</a:t>
            </a:r>
          </a:p>
          <a:p>
            <a:pPr marL="285750" indent="-285750">
              <a:buFont typeface="Arial" panose="020B0604020202020204" pitchFamily="34" charset="0"/>
              <a:buChar char="•"/>
            </a:pPr>
            <a:r>
              <a:rPr lang="en-US" sz="1300" dirty="0"/>
              <a:t>MG Motor UK wanted to launch the all-electric ZS model, targeting mainstream family car buyers and using TV to drive awareness.</a:t>
            </a:r>
          </a:p>
          <a:p>
            <a:r>
              <a:rPr lang="en-GB" sz="1300" u="sng" dirty="0"/>
              <a:t>Solution:</a:t>
            </a:r>
          </a:p>
          <a:p>
            <a:pPr marL="285750" indent="-285750">
              <a:buFont typeface="Arial" panose="020B0604020202020204" pitchFamily="34" charset="0"/>
              <a:buChar char="•"/>
            </a:pPr>
            <a:r>
              <a:rPr lang="en-GB" sz="1300" dirty="0"/>
              <a:t>They partnered with ITV to reach their target audience at scale.</a:t>
            </a:r>
          </a:p>
          <a:p>
            <a:pPr marL="285750" indent="-285750">
              <a:buFont typeface="Arial" panose="020B0604020202020204" pitchFamily="34" charset="0"/>
              <a:buChar char="•"/>
            </a:pPr>
            <a:r>
              <a:rPr lang="en-GB" sz="1300" dirty="0"/>
              <a:t>They took advantage of ITV regionality to upweight activity in proximity to dealerships.</a:t>
            </a:r>
          </a:p>
          <a:p>
            <a:r>
              <a:rPr lang="en-GB" sz="1300" u="sng" dirty="0"/>
              <a:t>Results:</a:t>
            </a:r>
          </a:p>
          <a:p>
            <a:pPr marL="285750" indent="-285750">
              <a:spcBef>
                <a:spcPts val="0"/>
              </a:spcBef>
              <a:spcAft>
                <a:spcPts val="500"/>
              </a:spcAft>
              <a:buFont typeface="Arial" panose="020B0604020202020204" pitchFamily="34" charset="0"/>
              <a:buChar char="•"/>
            </a:pPr>
            <a:r>
              <a:rPr lang="en-US" sz="1300" dirty="0"/>
              <a:t>Test Drive requests increased 590% and find a dealership enquires rose 114%</a:t>
            </a:r>
          </a:p>
          <a:p>
            <a:pPr marL="285750" indent="-285750">
              <a:spcBef>
                <a:spcPts val="0"/>
              </a:spcBef>
              <a:spcAft>
                <a:spcPts val="500"/>
              </a:spcAft>
              <a:buFont typeface="Arial" panose="020B0604020202020204" pitchFamily="34" charset="0"/>
              <a:buChar char="•"/>
            </a:pPr>
            <a:r>
              <a:rPr lang="en-US" sz="1300" dirty="0"/>
              <a:t>Web visits increased by 127%</a:t>
            </a:r>
          </a:p>
        </p:txBody>
      </p:sp>
      <p:sp>
        <p:nvSpPr>
          <p:cNvPr id="10" name="Title 9">
            <a:extLst>
              <a:ext uri="{FF2B5EF4-FFF2-40B4-BE49-F238E27FC236}">
                <a16:creationId xmlns:a16="http://schemas.microsoft.com/office/drawing/2014/main" id="{00783D92-F88C-447E-902C-B40BAE6C4B50}"/>
              </a:ext>
            </a:extLst>
          </p:cNvPr>
          <p:cNvSpPr>
            <a:spLocks noGrp="1"/>
          </p:cNvSpPr>
          <p:nvPr>
            <p:ph type="title"/>
          </p:nvPr>
        </p:nvSpPr>
        <p:spPr>
          <a:xfrm>
            <a:off x="371476" y="359944"/>
            <a:ext cx="7335610" cy="1021181"/>
          </a:xfrm>
        </p:spPr>
        <p:txBody>
          <a:bodyPr>
            <a:normAutofit/>
          </a:bodyPr>
          <a:lstStyle/>
          <a:p>
            <a:r>
              <a:rPr lang="en-GB" dirty="0"/>
              <a:t>MG Motor’s ITV partnership generates 590% surge in test drive requests </a:t>
            </a:r>
          </a:p>
        </p:txBody>
      </p:sp>
      <p:pic>
        <p:nvPicPr>
          <p:cNvPr id="2" name="Picture 2" descr="MG Motor - Wikipedia">
            <a:extLst>
              <a:ext uri="{FF2B5EF4-FFF2-40B4-BE49-F238E27FC236}">
                <a16:creationId xmlns:a16="http://schemas.microsoft.com/office/drawing/2014/main" id="{4774A3A5-AB52-7D10-37B6-D26A20B3A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1659" y="359944"/>
            <a:ext cx="872469" cy="8456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www.ruddstudio.com/wp-content/uploads/ITV_logo_1024.jpg">
            <a:extLst>
              <a:ext uri="{FF2B5EF4-FFF2-40B4-BE49-F238E27FC236}">
                <a16:creationId xmlns:a16="http://schemas.microsoft.com/office/drawing/2014/main" id="{4ABF9F1A-5FBA-3496-4845-37A9B10A08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88923" y="266447"/>
            <a:ext cx="1831601" cy="1029207"/>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5">
            <a:extLst>
              <a:ext uri="{FF2B5EF4-FFF2-40B4-BE49-F238E27FC236}">
                <a16:creationId xmlns:a16="http://schemas.microsoft.com/office/drawing/2014/main" id="{52BE427D-7F60-1E62-3230-4ACF0F7D947C}"/>
              </a:ext>
            </a:extLst>
          </p:cNvPr>
          <p:cNvSpPr>
            <a:spLocks noGrp="1"/>
          </p:cNvSpPr>
          <p:nvPr>
            <p:ph type="body" sz="quarter" idx="15"/>
          </p:nvPr>
        </p:nvSpPr>
        <p:spPr>
          <a:xfrm>
            <a:off x="377757" y="5365115"/>
            <a:ext cx="11334817" cy="304800"/>
          </a:xfrm>
        </p:spPr>
        <p:txBody>
          <a:bodyPr/>
          <a:lstStyle/>
          <a:p>
            <a:r>
              <a:rPr lang="en-GB" dirty="0"/>
              <a:t>Source: ITV Media</a:t>
            </a:r>
          </a:p>
          <a:p>
            <a:endParaRPr lang="en-GB" dirty="0"/>
          </a:p>
        </p:txBody>
      </p:sp>
    </p:spTree>
    <p:extLst>
      <p:ext uri="{BB962C8B-B14F-4D97-AF65-F5344CB8AC3E}">
        <p14:creationId xmlns:p14="http://schemas.microsoft.com/office/powerpoint/2010/main" val="362812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uzuki">
            <a:extLst>
              <a:ext uri="{FF2B5EF4-FFF2-40B4-BE49-F238E27FC236}">
                <a16:creationId xmlns:a16="http://schemas.microsoft.com/office/drawing/2014/main" id="{B17B31D4-244D-BCDD-F048-C3B788B268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9666" y="1494413"/>
            <a:ext cx="6342908" cy="3869174"/>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67F8AFFD-F190-447D-B01D-C36538151A6C}"/>
              </a:ext>
            </a:extLst>
          </p:cNvPr>
          <p:cNvSpPr>
            <a:spLocks noGrp="1"/>
          </p:cNvSpPr>
          <p:nvPr>
            <p:ph type="body" sz="quarter" idx="13"/>
          </p:nvPr>
        </p:nvSpPr>
        <p:spPr>
          <a:xfrm>
            <a:off x="377758" y="1819795"/>
            <a:ext cx="4677568" cy="3875610"/>
          </a:xfrm>
        </p:spPr>
        <p:txBody>
          <a:bodyPr>
            <a:normAutofit/>
          </a:bodyPr>
          <a:lstStyle/>
          <a:p>
            <a:r>
              <a:rPr lang="en-GB" sz="1300" u="sng" dirty="0"/>
              <a:t>Challenge:</a:t>
            </a:r>
          </a:p>
          <a:p>
            <a:pPr marL="285750" indent="-285750">
              <a:buFont typeface="Arial" panose="020B0604020202020204" pitchFamily="34" charset="0"/>
              <a:buChar char="•"/>
            </a:pPr>
            <a:r>
              <a:rPr lang="en-US" sz="1300" dirty="0"/>
              <a:t>Suzuki Vitara wanted to cut through a competitive market for the launch of their all-new model.</a:t>
            </a:r>
          </a:p>
          <a:p>
            <a:r>
              <a:rPr lang="en-GB" sz="1300" u="sng" dirty="0"/>
              <a:t>Solution:</a:t>
            </a:r>
          </a:p>
          <a:p>
            <a:pPr marL="285750" indent="-285750">
              <a:buFont typeface="Arial" panose="020B0604020202020204" pitchFamily="34" charset="0"/>
              <a:buChar char="•"/>
            </a:pPr>
            <a:r>
              <a:rPr lang="en-GB" sz="1300" dirty="0"/>
              <a:t>They recruited Ant &amp; Dec to its dealer sales team in TV commercials and sponsored Saturday Night Take Away ahead of March car registrations, creating 10”/30” creatives using the show’s IP.</a:t>
            </a:r>
          </a:p>
          <a:p>
            <a:r>
              <a:rPr lang="en-GB" sz="1300" u="sng" dirty="0"/>
              <a:t>Results:</a:t>
            </a:r>
          </a:p>
          <a:p>
            <a:pPr marL="285750" indent="-285750">
              <a:spcBef>
                <a:spcPts val="0"/>
              </a:spcBef>
              <a:spcAft>
                <a:spcPts val="500"/>
              </a:spcAft>
              <a:buFont typeface="Arial" panose="020B0604020202020204" pitchFamily="34" charset="0"/>
              <a:buChar char="•"/>
            </a:pPr>
            <a:r>
              <a:rPr lang="en-US" sz="1300" dirty="0"/>
              <a:t>The #SuzukiSaturdays campaign was 2016’s most watched online car ad (3 million views)</a:t>
            </a:r>
          </a:p>
          <a:p>
            <a:pPr marL="285750" indent="-285750">
              <a:spcBef>
                <a:spcPts val="0"/>
              </a:spcBef>
              <a:spcAft>
                <a:spcPts val="500"/>
              </a:spcAft>
              <a:buFont typeface="Arial" panose="020B0604020202020204" pitchFamily="34" charset="0"/>
              <a:buChar char="•"/>
            </a:pPr>
            <a:r>
              <a:rPr lang="en-US" sz="1300" dirty="0"/>
              <a:t>70% increase in enquiry rates </a:t>
            </a:r>
            <a:endParaRPr lang="en-GB" sz="1300" dirty="0"/>
          </a:p>
        </p:txBody>
      </p:sp>
      <p:sp>
        <p:nvSpPr>
          <p:cNvPr id="10" name="Title 9">
            <a:extLst>
              <a:ext uri="{FF2B5EF4-FFF2-40B4-BE49-F238E27FC236}">
                <a16:creationId xmlns:a16="http://schemas.microsoft.com/office/drawing/2014/main" id="{00783D92-F88C-447E-902C-B40BAE6C4B50}"/>
              </a:ext>
            </a:extLst>
          </p:cNvPr>
          <p:cNvSpPr>
            <a:spLocks noGrp="1"/>
          </p:cNvSpPr>
          <p:nvPr>
            <p:ph type="title"/>
          </p:nvPr>
        </p:nvSpPr>
        <p:spPr>
          <a:xfrm>
            <a:off x="371476" y="359944"/>
            <a:ext cx="7335610" cy="1021181"/>
          </a:xfrm>
        </p:spPr>
        <p:txBody>
          <a:bodyPr>
            <a:normAutofit/>
          </a:bodyPr>
          <a:lstStyle/>
          <a:p>
            <a:r>
              <a:rPr lang="en-GB" dirty="0"/>
              <a:t>#SuzukiSaturdays generates 70% increase in enquiry rates</a:t>
            </a:r>
          </a:p>
        </p:txBody>
      </p:sp>
      <p:pic>
        <p:nvPicPr>
          <p:cNvPr id="4" name="Picture 6" descr="http://www.ruddstudio.com/wp-content/uploads/ITV_logo_1024.jpg">
            <a:extLst>
              <a:ext uri="{FF2B5EF4-FFF2-40B4-BE49-F238E27FC236}">
                <a16:creationId xmlns:a16="http://schemas.microsoft.com/office/drawing/2014/main" id="{4ABF9F1A-5FBA-3496-4845-37A9B10A08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8923" y="266447"/>
            <a:ext cx="1831601" cy="1029207"/>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5">
            <a:extLst>
              <a:ext uri="{FF2B5EF4-FFF2-40B4-BE49-F238E27FC236}">
                <a16:creationId xmlns:a16="http://schemas.microsoft.com/office/drawing/2014/main" id="{52BE427D-7F60-1E62-3230-4ACF0F7D947C}"/>
              </a:ext>
            </a:extLst>
          </p:cNvPr>
          <p:cNvSpPr>
            <a:spLocks noGrp="1"/>
          </p:cNvSpPr>
          <p:nvPr>
            <p:ph type="body" sz="quarter" idx="15"/>
          </p:nvPr>
        </p:nvSpPr>
        <p:spPr>
          <a:xfrm>
            <a:off x="377757" y="5365115"/>
            <a:ext cx="11334817" cy="304800"/>
          </a:xfrm>
        </p:spPr>
        <p:txBody>
          <a:bodyPr/>
          <a:lstStyle/>
          <a:p>
            <a:r>
              <a:rPr lang="en-GB" dirty="0"/>
              <a:t>Source: ITV Media</a:t>
            </a:r>
          </a:p>
          <a:p>
            <a:endParaRPr lang="en-GB" dirty="0"/>
          </a:p>
        </p:txBody>
      </p:sp>
      <p:pic>
        <p:nvPicPr>
          <p:cNvPr id="8" name="Picture 7">
            <a:extLst>
              <a:ext uri="{FF2B5EF4-FFF2-40B4-BE49-F238E27FC236}">
                <a16:creationId xmlns:a16="http://schemas.microsoft.com/office/drawing/2014/main" id="{B60A89F1-468C-9BA5-AAB4-73509A17D1B8}"/>
              </a:ext>
            </a:extLst>
          </p:cNvPr>
          <p:cNvPicPr>
            <a:picLocks noChangeAspect="1"/>
          </p:cNvPicPr>
          <p:nvPr/>
        </p:nvPicPr>
        <p:blipFill>
          <a:blip r:embed="rId5"/>
          <a:stretch>
            <a:fillRect/>
          </a:stretch>
        </p:blipFill>
        <p:spPr>
          <a:xfrm>
            <a:off x="7707086" y="389376"/>
            <a:ext cx="2368274" cy="707115"/>
          </a:xfrm>
          <a:prstGeom prst="rect">
            <a:avLst/>
          </a:prstGeom>
        </p:spPr>
      </p:pic>
    </p:spTree>
    <p:extLst>
      <p:ext uri="{BB962C8B-B14F-4D97-AF65-F5344CB8AC3E}">
        <p14:creationId xmlns:p14="http://schemas.microsoft.com/office/powerpoint/2010/main" val="35795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5C6F61DE-BDC7-BD22-BBB3-A728E54D2D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22"/>
          <a:stretch/>
        </p:blipFill>
        <p:spPr bwMode="auto">
          <a:xfrm>
            <a:off x="5369665" y="1635291"/>
            <a:ext cx="6342909" cy="3796936"/>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67F8AFFD-F190-447D-B01D-C36538151A6C}"/>
              </a:ext>
            </a:extLst>
          </p:cNvPr>
          <p:cNvSpPr>
            <a:spLocks noGrp="1"/>
          </p:cNvSpPr>
          <p:nvPr>
            <p:ph type="body" sz="quarter" idx="13"/>
          </p:nvPr>
        </p:nvSpPr>
        <p:spPr>
          <a:xfrm>
            <a:off x="377758" y="1750123"/>
            <a:ext cx="4677568" cy="3875610"/>
          </a:xfrm>
        </p:spPr>
        <p:txBody>
          <a:bodyPr>
            <a:normAutofit/>
          </a:bodyPr>
          <a:lstStyle/>
          <a:p>
            <a:r>
              <a:rPr lang="en-GB" sz="1300" u="sng" dirty="0"/>
              <a:t>Challenge:</a:t>
            </a:r>
          </a:p>
          <a:p>
            <a:pPr marL="285750" indent="-285750">
              <a:buFont typeface="Arial" panose="020B0604020202020204" pitchFamily="34" charset="0"/>
              <a:buChar char="•"/>
            </a:pPr>
            <a:r>
              <a:rPr lang="en-US" sz="1300" dirty="0"/>
              <a:t>Suzuki wanted to build awareness and increase appeal amongst a younger demographic.</a:t>
            </a:r>
          </a:p>
          <a:p>
            <a:r>
              <a:rPr lang="en-GB" sz="1300" u="sng" dirty="0"/>
              <a:t>Solution:</a:t>
            </a:r>
          </a:p>
          <a:p>
            <a:pPr marL="285750" indent="-285750">
              <a:buFont typeface="Arial" panose="020B0604020202020204" pitchFamily="34" charset="0"/>
              <a:buChar char="•"/>
            </a:pPr>
            <a:r>
              <a:rPr lang="en-US" sz="1300" dirty="0"/>
              <a:t>Suzuki worked closely with C4 to create 15x30 minute episodes of a new reality series that saw three celebrities take part in a series of challenges and core driving skills, with the Suzuki Ignis seamlessly integrated into the editorial.</a:t>
            </a:r>
          </a:p>
          <a:p>
            <a:r>
              <a:rPr lang="en-GB" sz="1300" u="sng" dirty="0"/>
              <a:t>Results:</a:t>
            </a:r>
          </a:p>
          <a:p>
            <a:pPr marL="285750" indent="-285750">
              <a:spcBef>
                <a:spcPts val="0"/>
              </a:spcBef>
              <a:spcAft>
                <a:spcPts val="500"/>
              </a:spcAft>
              <a:buFont typeface="Arial" panose="020B0604020202020204" pitchFamily="34" charset="0"/>
              <a:buChar char="•"/>
            </a:pPr>
            <a:r>
              <a:rPr lang="en-US" sz="1300" dirty="0"/>
              <a:t>Each episode consistently averaged 430k individuals (20%+ above the E4 slot average)</a:t>
            </a:r>
          </a:p>
          <a:p>
            <a:pPr marL="285750" indent="-285750">
              <a:spcBef>
                <a:spcPts val="0"/>
              </a:spcBef>
              <a:spcAft>
                <a:spcPts val="500"/>
              </a:spcAft>
              <a:buFont typeface="Arial" panose="020B0604020202020204" pitchFamily="34" charset="0"/>
              <a:buChar char="•"/>
            </a:pPr>
            <a:r>
              <a:rPr lang="en-US" sz="1300" dirty="0"/>
              <a:t>Reached 2.35m individuals across the series</a:t>
            </a:r>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endParaRPr lang="en-GB" sz="1300" dirty="0"/>
          </a:p>
        </p:txBody>
      </p:sp>
      <p:sp>
        <p:nvSpPr>
          <p:cNvPr id="10" name="Title 9">
            <a:extLst>
              <a:ext uri="{FF2B5EF4-FFF2-40B4-BE49-F238E27FC236}">
                <a16:creationId xmlns:a16="http://schemas.microsoft.com/office/drawing/2014/main" id="{00783D92-F88C-447E-902C-B40BAE6C4B50}"/>
              </a:ext>
            </a:extLst>
          </p:cNvPr>
          <p:cNvSpPr>
            <a:spLocks noGrp="1"/>
          </p:cNvSpPr>
          <p:nvPr>
            <p:ph type="title"/>
          </p:nvPr>
        </p:nvSpPr>
        <p:spPr>
          <a:xfrm>
            <a:off x="371476" y="359944"/>
            <a:ext cx="7335610" cy="1021181"/>
          </a:xfrm>
        </p:spPr>
        <p:txBody>
          <a:bodyPr>
            <a:normAutofit/>
          </a:bodyPr>
          <a:lstStyle/>
          <a:p>
            <a:r>
              <a:rPr lang="en-GB" dirty="0"/>
              <a:t>Suzuki’s bespoke C4 programme reached 2.35m individuals  </a:t>
            </a:r>
          </a:p>
        </p:txBody>
      </p:sp>
      <p:sp>
        <p:nvSpPr>
          <p:cNvPr id="9" name="Text Placeholder 5">
            <a:extLst>
              <a:ext uri="{FF2B5EF4-FFF2-40B4-BE49-F238E27FC236}">
                <a16:creationId xmlns:a16="http://schemas.microsoft.com/office/drawing/2014/main" id="{52BE427D-7F60-1E62-3230-4ACF0F7D947C}"/>
              </a:ext>
            </a:extLst>
          </p:cNvPr>
          <p:cNvSpPr>
            <a:spLocks noGrp="1"/>
          </p:cNvSpPr>
          <p:nvPr>
            <p:ph type="body" sz="quarter" idx="15"/>
          </p:nvPr>
        </p:nvSpPr>
        <p:spPr>
          <a:xfrm>
            <a:off x="377757" y="5365115"/>
            <a:ext cx="11334817" cy="304800"/>
          </a:xfrm>
        </p:spPr>
        <p:txBody>
          <a:bodyPr/>
          <a:lstStyle/>
          <a:p>
            <a:r>
              <a:rPr lang="en-GB" dirty="0"/>
              <a:t>Source: 4Sales</a:t>
            </a:r>
          </a:p>
        </p:txBody>
      </p:sp>
      <p:pic>
        <p:nvPicPr>
          <p:cNvPr id="1026" name="Picture 2" descr="E4">
            <a:extLst>
              <a:ext uri="{FF2B5EF4-FFF2-40B4-BE49-F238E27FC236}">
                <a16:creationId xmlns:a16="http://schemas.microsoft.com/office/drawing/2014/main" id="{64F4FD94-E03C-71A6-2BF6-3C62A41EA9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6544" y="337469"/>
            <a:ext cx="667039" cy="9130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C5C743F-481C-F9C4-C044-95B7B4B6A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5772" y="245650"/>
            <a:ext cx="1462040" cy="981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21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437C114-79D7-04D5-9EC5-44F0B39721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64" b="3936"/>
          <a:stretch/>
        </p:blipFill>
        <p:spPr bwMode="auto">
          <a:xfrm>
            <a:off x="5369664" y="1635291"/>
            <a:ext cx="6342909" cy="3796936"/>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67F8AFFD-F190-447D-B01D-C36538151A6C}"/>
              </a:ext>
            </a:extLst>
          </p:cNvPr>
          <p:cNvSpPr>
            <a:spLocks noGrp="1"/>
          </p:cNvSpPr>
          <p:nvPr>
            <p:ph type="body" sz="quarter" idx="13"/>
          </p:nvPr>
        </p:nvSpPr>
        <p:spPr>
          <a:xfrm>
            <a:off x="371476" y="1595954"/>
            <a:ext cx="4677568" cy="3875610"/>
          </a:xfrm>
        </p:spPr>
        <p:txBody>
          <a:bodyPr>
            <a:noAutofit/>
          </a:bodyPr>
          <a:lstStyle/>
          <a:p>
            <a:r>
              <a:rPr lang="en-GB" sz="1300" u="sng" dirty="0"/>
              <a:t>Challenge:</a:t>
            </a:r>
          </a:p>
          <a:p>
            <a:pPr marL="285750" indent="-285750">
              <a:buFont typeface="Arial" panose="020B0604020202020204" pitchFamily="34" charset="0"/>
              <a:buChar char="•"/>
            </a:pPr>
            <a:r>
              <a:rPr lang="en-US" sz="1300" dirty="0"/>
              <a:t>Vauxhall wanted to launch the Crossland-X and redefine both the Vauxhall brand and car marketing to Mums.</a:t>
            </a:r>
          </a:p>
          <a:p>
            <a:r>
              <a:rPr lang="en-GB" sz="1300" u="sng" dirty="0"/>
              <a:t>Solution:</a:t>
            </a:r>
          </a:p>
          <a:p>
            <a:pPr marL="285750" indent="-285750">
              <a:buFont typeface="Arial" panose="020B0604020202020204" pitchFamily="34" charset="0"/>
              <a:buChar char="•"/>
            </a:pPr>
            <a:r>
              <a:rPr lang="en-US" sz="1300" dirty="0"/>
              <a:t>Vauxhall worked with C4 to create mini-episodes with award-winning comediennes (Sally Phillips &amp; Jessica Hynes) called Mamas Uncut. They also launched the campaign with a bespoke C4/Vauxhall intro in The Crystal Maze, as well as contextually relevant spots. They extended reach on All 4 with a homepage takeover on launch day and an interactive VOD format</a:t>
            </a:r>
          </a:p>
          <a:p>
            <a:r>
              <a:rPr lang="en-GB" sz="1300" u="sng" dirty="0"/>
              <a:t>Results:</a:t>
            </a:r>
          </a:p>
          <a:p>
            <a:pPr marL="285750" indent="-285750">
              <a:spcBef>
                <a:spcPts val="0"/>
              </a:spcBef>
              <a:spcAft>
                <a:spcPts val="500"/>
              </a:spcAft>
              <a:buFont typeface="Arial" panose="020B0604020202020204" pitchFamily="34" charset="0"/>
              <a:buChar char="•"/>
            </a:pPr>
            <a:r>
              <a:rPr lang="en-US" sz="1300" dirty="0"/>
              <a:t>This campaign reached over 12m adults </a:t>
            </a:r>
          </a:p>
          <a:p>
            <a:pPr marL="285750" indent="-285750">
              <a:spcBef>
                <a:spcPts val="0"/>
              </a:spcBef>
              <a:spcAft>
                <a:spcPts val="500"/>
              </a:spcAft>
              <a:buFont typeface="Arial" panose="020B0604020202020204" pitchFamily="34" charset="0"/>
              <a:buChar char="•"/>
            </a:pPr>
            <a:r>
              <a:rPr lang="en-US" sz="1300" dirty="0"/>
              <a:t>The three-week campaign generated a positive sentiment, 25% of viewers felt much more positively towards Vauxhall </a:t>
            </a:r>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endParaRPr lang="en-GB" sz="1300" dirty="0"/>
          </a:p>
        </p:txBody>
      </p:sp>
      <p:sp>
        <p:nvSpPr>
          <p:cNvPr id="10" name="Title 9">
            <a:extLst>
              <a:ext uri="{FF2B5EF4-FFF2-40B4-BE49-F238E27FC236}">
                <a16:creationId xmlns:a16="http://schemas.microsoft.com/office/drawing/2014/main" id="{00783D92-F88C-447E-902C-B40BAE6C4B50}"/>
              </a:ext>
            </a:extLst>
          </p:cNvPr>
          <p:cNvSpPr>
            <a:spLocks noGrp="1"/>
          </p:cNvSpPr>
          <p:nvPr>
            <p:ph type="title"/>
          </p:nvPr>
        </p:nvSpPr>
        <p:spPr>
          <a:xfrm>
            <a:off x="371476" y="359944"/>
            <a:ext cx="7335610" cy="1021181"/>
          </a:xfrm>
        </p:spPr>
        <p:txBody>
          <a:bodyPr>
            <a:normAutofit/>
          </a:bodyPr>
          <a:lstStyle/>
          <a:p>
            <a:r>
              <a:rPr lang="en-GB" dirty="0"/>
              <a:t>Vauxhall’s bespoke mini-series with C4 reached over 12m adults</a:t>
            </a:r>
          </a:p>
        </p:txBody>
      </p:sp>
      <p:sp>
        <p:nvSpPr>
          <p:cNvPr id="9" name="Text Placeholder 5">
            <a:extLst>
              <a:ext uri="{FF2B5EF4-FFF2-40B4-BE49-F238E27FC236}">
                <a16:creationId xmlns:a16="http://schemas.microsoft.com/office/drawing/2014/main" id="{52BE427D-7F60-1E62-3230-4ACF0F7D947C}"/>
              </a:ext>
            </a:extLst>
          </p:cNvPr>
          <p:cNvSpPr>
            <a:spLocks noGrp="1"/>
          </p:cNvSpPr>
          <p:nvPr>
            <p:ph type="body" sz="quarter" idx="15"/>
          </p:nvPr>
        </p:nvSpPr>
        <p:spPr>
          <a:xfrm>
            <a:off x="377757" y="5365115"/>
            <a:ext cx="11334817" cy="304800"/>
          </a:xfrm>
        </p:spPr>
        <p:txBody>
          <a:bodyPr/>
          <a:lstStyle/>
          <a:p>
            <a:r>
              <a:rPr lang="en-GB" dirty="0"/>
              <a:t>Source: 4Sales</a:t>
            </a:r>
          </a:p>
        </p:txBody>
      </p:sp>
      <p:pic>
        <p:nvPicPr>
          <p:cNvPr id="2" name="Picture 2" descr="Channel 4">
            <a:extLst>
              <a:ext uri="{FF2B5EF4-FFF2-40B4-BE49-F238E27FC236}">
                <a16:creationId xmlns:a16="http://schemas.microsoft.com/office/drawing/2014/main" id="{7FBC03CC-2D2D-5C7D-89A6-6E4708788A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2307" y="236740"/>
            <a:ext cx="746030" cy="10211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me">
            <a:extLst>
              <a:ext uri="{FF2B5EF4-FFF2-40B4-BE49-F238E27FC236}">
                <a16:creationId xmlns:a16="http://schemas.microsoft.com/office/drawing/2014/main" id="{4C8EBAC0-180F-9ECA-D222-8C0BF08730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3710" y="2960"/>
            <a:ext cx="2091604" cy="125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73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ar in a parking lot&#10;&#10;Description automatically generated">
            <a:extLst>
              <a:ext uri="{FF2B5EF4-FFF2-40B4-BE49-F238E27FC236}">
                <a16:creationId xmlns:a16="http://schemas.microsoft.com/office/drawing/2014/main" id="{3CBBB538-2C91-7DBB-145C-742C814829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9666" y="1645057"/>
            <a:ext cx="6342908" cy="3567886"/>
          </a:xfrm>
          <a:prstGeom prst="rect">
            <a:avLst/>
          </a:prstGeom>
        </p:spPr>
      </p:pic>
      <p:sp>
        <p:nvSpPr>
          <p:cNvPr id="3" name="Text Placeholder 2">
            <a:extLst>
              <a:ext uri="{FF2B5EF4-FFF2-40B4-BE49-F238E27FC236}">
                <a16:creationId xmlns:a16="http://schemas.microsoft.com/office/drawing/2014/main" id="{67F8AFFD-F190-447D-B01D-C36538151A6C}"/>
              </a:ext>
            </a:extLst>
          </p:cNvPr>
          <p:cNvSpPr>
            <a:spLocks noGrp="1"/>
          </p:cNvSpPr>
          <p:nvPr>
            <p:ph type="body" sz="quarter" idx="13"/>
          </p:nvPr>
        </p:nvSpPr>
        <p:spPr>
          <a:xfrm>
            <a:off x="371476" y="1491195"/>
            <a:ext cx="4677568" cy="3875610"/>
          </a:xfrm>
        </p:spPr>
        <p:txBody>
          <a:bodyPr>
            <a:noAutofit/>
          </a:bodyPr>
          <a:lstStyle/>
          <a:p>
            <a:r>
              <a:rPr lang="en-GB" sz="1300" u="sng" dirty="0"/>
              <a:t>Challenge:</a:t>
            </a:r>
          </a:p>
          <a:p>
            <a:pPr marL="285750" indent="-285750">
              <a:buFont typeface="Arial" panose="020B0604020202020204" pitchFamily="34" charset="0"/>
              <a:buChar char="•"/>
            </a:pPr>
            <a:r>
              <a:rPr lang="en-US" sz="1300" dirty="0"/>
              <a:t>Create awareness &amp; interest in the automotive brand and their range of vehicles, using Sky </a:t>
            </a:r>
            <a:r>
              <a:rPr lang="en-US" sz="1300" dirty="0" err="1"/>
              <a:t>AdSmart</a:t>
            </a:r>
            <a:r>
              <a:rPr lang="en-US" sz="1300" dirty="0"/>
              <a:t> to target the most relevant audience over a four-week period.</a:t>
            </a:r>
          </a:p>
          <a:p>
            <a:r>
              <a:rPr lang="en-GB" sz="1300" u="sng" dirty="0"/>
              <a:t>Solution:</a:t>
            </a:r>
          </a:p>
          <a:p>
            <a:pPr marL="285750" indent="-285750">
              <a:buFont typeface="Arial" panose="020B0604020202020204" pitchFamily="34" charset="0"/>
              <a:buChar char="•"/>
            </a:pPr>
            <a:r>
              <a:rPr lang="en-US" sz="1300" dirty="0"/>
              <a:t>Using our unique partnership with Experian, we directly targeted Households most likely to be in market for their specific brand.  </a:t>
            </a:r>
          </a:p>
          <a:p>
            <a:pPr marL="285750" indent="-285750">
              <a:buFont typeface="Arial" panose="020B0604020202020204" pitchFamily="34" charset="0"/>
              <a:buChar char="•"/>
            </a:pPr>
            <a:r>
              <a:rPr lang="en-US" sz="1300" dirty="0"/>
              <a:t>Target:  Mid- High Affluent households using Experian Automotive data .</a:t>
            </a:r>
          </a:p>
          <a:p>
            <a:r>
              <a:rPr lang="en-GB" sz="1300" u="sng" dirty="0"/>
              <a:t>Results:</a:t>
            </a:r>
          </a:p>
          <a:p>
            <a:pPr marL="285750" indent="-285750">
              <a:spcBef>
                <a:spcPts val="0"/>
              </a:spcBef>
              <a:spcAft>
                <a:spcPts val="500"/>
              </a:spcAft>
              <a:buFont typeface="Arial" panose="020B0604020202020204" pitchFamily="34" charset="0"/>
              <a:buChar char="•"/>
            </a:pPr>
            <a:r>
              <a:rPr lang="en-US" sz="1300" dirty="0"/>
              <a:t>+34.2% uplift in Web visits vs. control</a:t>
            </a:r>
          </a:p>
          <a:p>
            <a:pPr marL="285750" indent="-285750">
              <a:spcBef>
                <a:spcPts val="0"/>
              </a:spcBef>
              <a:spcAft>
                <a:spcPts val="500"/>
              </a:spcAft>
              <a:buFont typeface="Arial" panose="020B0604020202020204" pitchFamily="34" charset="0"/>
              <a:buChar char="•"/>
            </a:pPr>
            <a:r>
              <a:rPr lang="en-US" sz="1300" dirty="0"/>
              <a:t>+3.8k incremental Web Visits driven by TV</a:t>
            </a:r>
          </a:p>
          <a:p>
            <a:pPr marL="285750" indent="-285750">
              <a:spcBef>
                <a:spcPts val="0"/>
              </a:spcBef>
              <a:spcAft>
                <a:spcPts val="500"/>
              </a:spcAft>
              <a:buFont typeface="Arial" panose="020B0604020202020204" pitchFamily="34" charset="0"/>
              <a:buChar char="•"/>
            </a:pPr>
            <a:r>
              <a:rPr lang="en-US" sz="1300" dirty="0"/>
              <a:t>49% conversion to Car’s page</a:t>
            </a:r>
          </a:p>
          <a:p>
            <a:pPr marL="285750" indent="-285750">
              <a:spcBef>
                <a:spcPts val="0"/>
              </a:spcBef>
              <a:spcAft>
                <a:spcPts val="500"/>
              </a:spcAft>
              <a:buFont typeface="Arial" panose="020B0604020202020204" pitchFamily="34" charset="0"/>
              <a:buChar char="•"/>
            </a:pPr>
            <a:r>
              <a:rPr lang="en-US" sz="1300" dirty="0"/>
              <a:t>+2k incremental Visits to Car’s page </a:t>
            </a:r>
            <a:endParaRPr lang="en-GB" sz="1300" dirty="0"/>
          </a:p>
        </p:txBody>
      </p:sp>
      <p:sp>
        <p:nvSpPr>
          <p:cNvPr id="10" name="Title 9">
            <a:extLst>
              <a:ext uri="{FF2B5EF4-FFF2-40B4-BE49-F238E27FC236}">
                <a16:creationId xmlns:a16="http://schemas.microsoft.com/office/drawing/2014/main" id="{00783D92-F88C-447E-902C-B40BAE6C4B50}"/>
              </a:ext>
            </a:extLst>
          </p:cNvPr>
          <p:cNvSpPr>
            <a:spLocks noGrp="1"/>
          </p:cNvSpPr>
          <p:nvPr>
            <p:ph type="title"/>
          </p:nvPr>
        </p:nvSpPr>
        <p:spPr>
          <a:xfrm>
            <a:off x="371476" y="359944"/>
            <a:ext cx="7335610" cy="1021181"/>
          </a:xfrm>
        </p:spPr>
        <p:txBody>
          <a:bodyPr>
            <a:normAutofit/>
          </a:bodyPr>
          <a:lstStyle/>
          <a:p>
            <a:r>
              <a:rPr lang="en-GB" dirty="0"/>
              <a:t>Automotive brand uses Sky </a:t>
            </a:r>
            <a:r>
              <a:rPr lang="en-GB" dirty="0" err="1"/>
              <a:t>AdSmart</a:t>
            </a:r>
            <a:r>
              <a:rPr lang="en-GB" dirty="0"/>
              <a:t> to generate 34% uplift in web visits</a:t>
            </a:r>
          </a:p>
        </p:txBody>
      </p:sp>
      <p:sp>
        <p:nvSpPr>
          <p:cNvPr id="9" name="Text Placeholder 5">
            <a:extLst>
              <a:ext uri="{FF2B5EF4-FFF2-40B4-BE49-F238E27FC236}">
                <a16:creationId xmlns:a16="http://schemas.microsoft.com/office/drawing/2014/main" id="{52BE427D-7F60-1E62-3230-4ACF0F7D947C}"/>
              </a:ext>
            </a:extLst>
          </p:cNvPr>
          <p:cNvSpPr>
            <a:spLocks noGrp="1"/>
          </p:cNvSpPr>
          <p:nvPr>
            <p:ph type="body" sz="quarter" idx="15"/>
          </p:nvPr>
        </p:nvSpPr>
        <p:spPr>
          <a:xfrm>
            <a:off x="377757" y="5365115"/>
            <a:ext cx="11334817" cy="304800"/>
          </a:xfrm>
        </p:spPr>
        <p:txBody>
          <a:bodyPr/>
          <a:lstStyle/>
          <a:p>
            <a:r>
              <a:rPr lang="en-GB" dirty="0"/>
              <a:t>Source: Sky Media, image used is not reflective of the case study advertiser</a:t>
            </a:r>
          </a:p>
        </p:txBody>
      </p:sp>
      <p:pic>
        <p:nvPicPr>
          <p:cNvPr id="4" name="Picture 3" descr="Graphical user interface&#10;&#10;Description automatically generated">
            <a:extLst>
              <a:ext uri="{FF2B5EF4-FFF2-40B4-BE49-F238E27FC236}">
                <a16:creationId xmlns:a16="http://schemas.microsoft.com/office/drawing/2014/main" id="{F6560762-5DB6-AE8E-39AD-3348B6227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3366" y="551265"/>
            <a:ext cx="1999208" cy="829860"/>
          </a:xfrm>
          <a:prstGeom prst="rect">
            <a:avLst/>
          </a:prstGeom>
        </p:spPr>
      </p:pic>
    </p:spTree>
    <p:extLst>
      <p:ext uri="{BB962C8B-B14F-4D97-AF65-F5344CB8AC3E}">
        <p14:creationId xmlns:p14="http://schemas.microsoft.com/office/powerpoint/2010/main" val="319832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traffic light on a street&#10;&#10;Description automatically generated">
            <a:extLst>
              <a:ext uri="{FF2B5EF4-FFF2-40B4-BE49-F238E27FC236}">
                <a16:creationId xmlns:a16="http://schemas.microsoft.com/office/drawing/2014/main" id="{DC4DAF7C-928D-F365-7B7A-B6FC24560BC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pic>
        <p:nvPicPr>
          <p:cNvPr id="6" name="Picture 5">
            <a:extLst>
              <a:ext uri="{FF2B5EF4-FFF2-40B4-BE49-F238E27FC236}">
                <a16:creationId xmlns:a16="http://schemas.microsoft.com/office/drawing/2014/main" id="{75D2183A-A899-E616-F7C6-063109332566}"/>
              </a:ext>
            </a:extLst>
          </p:cNvPr>
          <p:cNvPicPr>
            <a:picLocks noChangeAspect="1"/>
          </p:cNvPicPr>
          <p:nvPr/>
        </p:nvPicPr>
        <p:blipFill>
          <a:blip r:embed="rId4"/>
          <a:stretch>
            <a:fillRect/>
          </a:stretch>
        </p:blipFill>
        <p:spPr>
          <a:xfrm>
            <a:off x="-4912" y="-4916"/>
            <a:ext cx="12192000" cy="6857999"/>
          </a:xfrm>
          <a:prstGeom prst="rect">
            <a:avLst/>
          </a:prstGeom>
        </p:spPr>
      </p:pic>
      <p:sp>
        <p:nvSpPr>
          <p:cNvPr id="10" name="Title 9">
            <a:extLst>
              <a:ext uri="{FF2B5EF4-FFF2-40B4-BE49-F238E27FC236}">
                <a16:creationId xmlns:a16="http://schemas.microsoft.com/office/drawing/2014/main" id="{A18B5F48-D514-BBC5-E87F-3F46017815EB}"/>
              </a:ext>
            </a:extLst>
          </p:cNvPr>
          <p:cNvSpPr>
            <a:spLocks noGrp="1"/>
          </p:cNvSpPr>
          <p:nvPr>
            <p:ph type="ctrTitle"/>
          </p:nvPr>
        </p:nvSpPr>
        <p:spPr/>
        <p:txBody>
          <a:bodyPr/>
          <a:lstStyle/>
          <a:p>
            <a:r>
              <a:rPr lang="en-GB" dirty="0"/>
              <a:t>Planning your journey</a:t>
            </a:r>
          </a:p>
        </p:txBody>
      </p:sp>
      <p:sp>
        <p:nvSpPr>
          <p:cNvPr id="12" name="Text Placeholder 11">
            <a:extLst>
              <a:ext uri="{FF2B5EF4-FFF2-40B4-BE49-F238E27FC236}">
                <a16:creationId xmlns:a16="http://schemas.microsoft.com/office/drawing/2014/main" id="{16574ECD-C0F1-959B-06E4-25FF25D28708}"/>
              </a:ext>
            </a:extLst>
          </p:cNvPr>
          <p:cNvSpPr>
            <a:spLocks noGrp="1"/>
          </p:cNvSpPr>
          <p:nvPr>
            <p:ph type="body" sz="quarter" idx="14"/>
          </p:nvPr>
        </p:nvSpPr>
        <p:spPr/>
        <p:txBody>
          <a:bodyPr/>
          <a:lstStyle/>
          <a:p>
            <a:endParaRPr lang="en-GB"/>
          </a:p>
        </p:txBody>
      </p:sp>
      <p:sp>
        <p:nvSpPr>
          <p:cNvPr id="2" name="TextBox 1">
            <a:extLst>
              <a:ext uri="{FF2B5EF4-FFF2-40B4-BE49-F238E27FC236}">
                <a16:creationId xmlns:a16="http://schemas.microsoft.com/office/drawing/2014/main" id="{748CF358-1B04-1F52-544D-1ECBACA71988}"/>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Expedia - Arrows</a:t>
            </a:r>
          </a:p>
        </p:txBody>
      </p:sp>
    </p:spTree>
    <p:extLst>
      <p:ext uri="{BB962C8B-B14F-4D97-AF65-F5344CB8AC3E}">
        <p14:creationId xmlns:p14="http://schemas.microsoft.com/office/powerpoint/2010/main" val="39174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07CD5836-13D2-1EA2-66C0-695192D61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9665" y="1635291"/>
            <a:ext cx="6342909" cy="3796936"/>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67F8AFFD-F190-447D-B01D-C36538151A6C}"/>
              </a:ext>
            </a:extLst>
          </p:cNvPr>
          <p:cNvSpPr>
            <a:spLocks noGrp="1"/>
          </p:cNvSpPr>
          <p:nvPr>
            <p:ph type="body" sz="quarter" idx="13"/>
          </p:nvPr>
        </p:nvSpPr>
        <p:spPr>
          <a:xfrm>
            <a:off x="377758" y="1750123"/>
            <a:ext cx="4677568" cy="3875610"/>
          </a:xfrm>
        </p:spPr>
        <p:txBody>
          <a:bodyPr>
            <a:normAutofit fontScale="92500"/>
          </a:bodyPr>
          <a:lstStyle/>
          <a:p>
            <a:r>
              <a:rPr lang="en-GB" sz="1400" u="sng" dirty="0"/>
              <a:t>Challenge:</a:t>
            </a:r>
          </a:p>
          <a:p>
            <a:pPr marL="285750" indent="-285750">
              <a:buFont typeface="Arial" panose="020B0604020202020204" pitchFamily="34" charset="0"/>
              <a:buChar char="•"/>
            </a:pPr>
            <a:r>
              <a:rPr lang="en-US" sz="1400" dirty="0"/>
              <a:t>Audi wanted to increase perceptions of the brand as ‘a leader in electric vehicles’ and ‘a manufacturer of cars with innovative technology’ and increase the proportion of drivers who would consider Audi for their next EV.</a:t>
            </a:r>
          </a:p>
          <a:p>
            <a:r>
              <a:rPr lang="en-GB" sz="1400" u="sng" dirty="0"/>
              <a:t>Solution:</a:t>
            </a:r>
          </a:p>
          <a:p>
            <a:pPr marL="285750" indent="-285750">
              <a:buFont typeface="Arial" panose="020B0604020202020204" pitchFamily="34" charset="0"/>
              <a:buChar char="•"/>
            </a:pPr>
            <a:r>
              <a:rPr lang="en-US" sz="1400" dirty="0"/>
              <a:t>Audi became Sky Sports’ Official Innovation Partner with an always on co-branded 20” creative, a bespoke Sky Sports-produced Behind The Scenes explainer video and targeted digital and social masterclasses, with seamless Audi brand integration across cricket and football</a:t>
            </a:r>
          </a:p>
          <a:p>
            <a:r>
              <a:rPr lang="en-GB" sz="1400" u="sng" dirty="0"/>
              <a:t>Results:</a:t>
            </a:r>
          </a:p>
          <a:p>
            <a:pPr marL="285750" indent="-285750">
              <a:spcBef>
                <a:spcPts val="0"/>
              </a:spcBef>
              <a:spcAft>
                <a:spcPts val="500"/>
              </a:spcAft>
              <a:buFont typeface="Arial" panose="020B0604020202020204" pitchFamily="34" charset="0"/>
              <a:buChar char="•"/>
            </a:pPr>
            <a:r>
              <a:rPr lang="en-US" sz="1400" dirty="0"/>
              <a:t>+4.7m views across the cricket and football Masterclass content </a:t>
            </a:r>
          </a:p>
          <a:p>
            <a:pPr marL="285750" indent="-285750">
              <a:spcBef>
                <a:spcPts val="0"/>
              </a:spcBef>
              <a:spcAft>
                <a:spcPts val="500"/>
              </a:spcAft>
              <a:buFont typeface="Arial" panose="020B0604020202020204" pitchFamily="34" charset="0"/>
              <a:buChar char="•"/>
            </a:pPr>
            <a:r>
              <a:rPr lang="en-US" sz="1400" dirty="0"/>
              <a:t>1.3x more participants viewing vs. Lumen’s norms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GB" sz="1400" dirty="0"/>
          </a:p>
        </p:txBody>
      </p:sp>
      <p:sp>
        <p:nvSpPr>
          <p:cNvPr id="10" name="Title 9">
            <a:extLst>
              <a:ext uri="{FF2B5EF4-FFF2-40B4-BE49-F238E27FC236}">
                <a16:creationId xmlns:a16="http://schemas.microsoft.com/office/drawing/2014/main" id="{00783D92-F88C-447E-902C-B40BAE6C4B50}"/>
              </a:ext>
            </a:extLst>
          </p:cNvPr>
          <p:cNvSpPr>
            <a:spLocks noGrp="1"/>
          </p:cNvSpPr>
          <p:nvPr>
            <p:ph type="title"/>
          </p:nvPr>
        </p:nvSpPr>
        <p:spPr>
          <a:xfrm>
            <a:off x="371476" y="359944"/>
            <a:ext cx="7335610" cy="1021181"/>
          </a:xfrm>
        </p:spPr>
        <p:txBody>
          <a:bodyPr>
            <a:normAutofit/>
          </a:bodyPr>
          <a:lstStyle/>
          <a:p>
            <a:r>
              <a:rPr lang="en-GB" dirty="0"/>
              <a:t>Audi partner with Sky to drive over 4.7m views across branded content</a:t>
            </a:r>
          </a:p>
        </p:txBody>
      </p:sp>
      <p:sp>
        <p:nvSpPr>
          <p:cNvPr id="9" name="Text Placeholder 5">
            <a:extLst>
              <a:ext uri="{FF2B5EF4-FFF2-40B4-BE49-F238E27FC236}">
                <a16:creationId xmlns:a16="http://schemas.microsoft.com/office/drawing/2014/main" id="{52BE427D-7F60-1E62-3230-4ACF0F7D947C}"/>
              </a:ext>
            </a:extLst>
          </p:cNvPr>
          <p:cNvSpPr>
            <a:spLocks noGrp="1"/>
          </p:cNvSpPr>
          <p:nvPr>
            <p:ph type="body" sz="quarter" idx="15"/>
          </p:nvPr>
        </p:nvSpPr>
        <p:spPr>
          <a:xfrm>
            <a:off x="377757" y="5365115"/>
            <a:ext cx="11334817" cy="304800"/>
          </a:xfrm>
        </p:spPr>
        <p:txBody>
          <a:bodyPr/>
          <a:lstStyle/>
          <a:p>
            <a:r>
              <a:rPr lang="en-GB" dirty="0"/>
              <a:t>Source: Sky Media</a:t>
            </a:r>
          </a:p>
        </p:txBody>
      </p:sp>
      <p:pic>
        <p:nvPicPr>
          <p:cNvPr id="5" name="Picture 2" descr="Sky Media logo">
            <a:extLst>
              <a:ext uri="{FF2B5EF4-FFF2-40B4-BE49-F238E27FC236}">
                <a16:creationId xmlns:a16="http://schemas.microsoft.com/office/drawing/2014/main" id="{240947C3-26B6-328F-0F6B-44037D790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6197" y="359944"/>
            <a:ext cx="1854327" cy="7178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black background with a black square&#10;&#10;Description automatically generated with medium confidence">
            <a:extLst>
              <a:ext uri="{FF2B5EF4-FFF2-40B4-BE49-F238E27FC236}">
                <a16:creationId xmlns:a16="http://schemas.microsoft.com/office/drawing/2014/main" id="{1A1A853E-F67B-F198-C4AE-C0AB9E8BE9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2849" y="359944"/>
            <a:ext cx="1811115" cy="605724"/>
          </a:xfrm>
          <a:prstGeom prst="rect">
            <a:avLst/>
          </a:prstGeom>
        </p:spPr>
      </p:pic>
    </p:spTree>
    <p:extLst>
      <p:ext uri="{BB962C8B-B14F-4D97-AF65-F5344CB8AC3E}">
        <p14:creationId xmlns:p14="http://schemas.microsoft.com/office/powerpoint/2010/main" val="401056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73721-1EC9-3904-DEC6-BFF12B7E98E9}"/>
              </a:ext>
            </a:extLst>
          </p:cNvPr>
          <p:cNvSpPr>
            <a:spLocks noGrp="1"/>
          </p:cNvSpPr>
          <p:nvPr>
            <p:ph type="title"/>
          </p:nvPr>
        </p:nvSpPr>
        <p:spPr/>
        <p:txBody>
          <a:bodyPr/>
          <a:lstStyle/>
          <a:p>
            <a:r>
              <a:rPr lang="en-GB"/>
              <a:t>Commercial broadcasters are unrivalled for scale</a:t>
            </a:r>
          </a:p>
        </p:txBody>
      </p:sp>
      <p:sp>
        <p:nvSpPr>
          <p:cNvPr id="3" name="Text Placeholder 2">
            <a:extLst>
              <a:ext uri="{FF2B5EF4-FFF2-40B4-BE49-F238E27FC236}">
                <a16:creationId xmlns:a16="http://schemas.microsoft.com/office/drawing/2014/main" id="{B9FD3D59-A2D0-92A6-2693-EF52DA101C12}"/>
              </a:ext>
            </a:extLst>
          </p:cNvPr>
          <p:cNvSpPr>
            <a:spLocks noGrp="1"/>
          </p:cNvSpPr>
          <p:nvPr>
            <p:ph type="body" sz="quarter" idx="15"/>
          </p:nvPr>
        </p:nvSpPr>
        <p:spPr>
          <a:xfrm>
            <a:off x="360000" y="5400000"/>
            <a:ext cx="11334817" cy="304800"/>
          </a:xfrm>
        </p:spPr>
        <p:txBody>
          <a:bodyPr/>
          <a:lstStyle/>
          <a:p>
            <a:r>
              <a:rPr lang="en-GB" dirty="0"/>
              <a:t>Source: Barb / All Individuals, all devices – 2022</a:t>
            </a:r>
          </a:p>
        </p:txBody>
      </p:sp>
      <p:graphicFrame>
        <p:nvGraphicFramePr>
          <p:cNvPr id="4" name="Chart 3">
            <a:extLst>
              <a:ext uri="{FF2B5EF4-FFF2-40B4-BE49-F238E27FC236}">
                <a16:creationId xmlns:a16="http://schemas.microsoft.com/office/drawing/2014/main" id="{4D76ED79-41E5-2FA1-CFA4-8D2AC45BBB8D}"/>
              </a:ext>
            </a:extLst>
          </p:cNvPr>
          <p:cNvGraphicFramePr>
            <a:graphicFrameLocks noGrp="1"/>
          </p:cNvGraphicFramePr>
          <p:nvPr/>
        </p:nvGraphicFramePr>
        <p:xfrm>
          <a:off x="268357" y="1373915"/>
          <a:ext cx="11336400" cy="4143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a:extLst>
              <a:ext uri="{FF2B5EF4-FFF2-40B4-BE49-F238E27FC236}">
                <a16:creationId xmlns:a16="http://schemas.microsoft.com/office/drawing/2014/main" id="{9B8228A8-5EFD-0FD6-AEEA-B1B83FC6734E}"/>
              </a:ext>
            </a:extLst>
          </p:cNvPr>
          <p:cNvSpPr txBox="1"/>
          <p:nvPr/>
        </p:nvSpPr>
        <p:spPr>
          <a:xfrm>
            <a:off x="1917048" y="2730801"/>
            <a:ext cx="1815951" cy="268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100" b="1"/>
              <a:t>Bubble</a:t>
            </a:r>
            <a:r>
              <a:rPr lang="en-GB" sz="1100" b="1" baseline="0"/>
              <a:t> area represents total volume of daily viewing </a:t>
            </a:r>
            <a:endParaRPr lang="en-GB" sz="1100" b="1"/>
          </a:p>
        </p:txBody>
      </p:sp>
      <p:sp>
        <p:nvSpPr>
          <p:cNvPr id="6" name="TextBox 2">
            <a:extLst>
              <a:ext uri="{FF2B5EF4-FFF2-40B4-BE49-F238E27FC236}">
                <a16:creationId xmlns:a16="http://schemas.microsoft.com/office/drawing/2014/main" id="{87B8EC82-F237-9AE2-8190-BCAEE07D9E4B}"/>
              </a:ext>
            </a:extLst>
          </p:cNvPr>
          <p:cNvSpPr txBox="1"/>
          <p:nvPr/>
        </p:nvSpPr>
        <p:spPr>
          <a:xfrm>
            <a:off x="1872704" y="1548150"/>
            <a:ext cx="2919622" cy="33854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GB" sz="1600" b="1">
                <a:solidFill>
                  <a:schemeClr val="bg2"/>
                </a:solidFill>
              </a:rPr>
              <a:t>All Individuals – All devices</a:t>
            </a:r>
          </a:p>
        </p:txBody>
      </p:sp>
    </p:spTree>
    <p:extLst>
      <p:ext uri="{BB962C8B-B14F-4D97-AF65-F5344CB8AC3E}">
        <p14:creationId xmlns:p14="http://schemas.microsoft.com/office/powerpoint/2010/main" val="335546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DCC7C-AAB2-86EA-DDDA-F972452AF38C}"/>
              </a:ext>
            </a:extLst>
          </p:cNvPr>
          <p:cNvSpPr>
            <a:spLocks noGrp="1"/>
          </p:cNvSpPr>
          <p:nvPr>
            <p:ph type="title"/>
          </p:nvPr>
        </p:nvSpPr>
        <p:spPr/>
        <p:txBody>
          <a:bodyPr/>
          <a:lstStyle/>
          <a:p>
            <a:r>
              <a:rPr lang="en-US" dirty="0"/>
              <a:t>Commercial TV quickly delivers mass exposure</a:t>
            </a:r>
            <a:br>
              <a:rPr lang="en-US" dirty="0"/>
            </a:br>
            <a:endParaRPr lang="en-GB" dirty="0"/>
          </a:p>
        </p:txBody>
      </p:sp>
      <p:sp>
        <p:nvSpPr>
          <p:cNvPr id="3" name="Text Placeholder 2">
            <a:extLst>
              <a:ext uri="{FF2B5EF4-FFF2-40B4-BE49-F238E27FC236}">
                <a16:creationId xmlns:a16="http://schemas.microsoft.com/office/drawing/2014/main" id="{C83ABADF-D396-B804-47C5-C93CBC3C92F4}"/>
              </a:ext>
            </a:extLst>
          </p:cNvPr>
          <p:cNvSpPr>
            <a:spLocks noGrp="1"/>
          </p:cNvSpPr>
          <p:nvPr>
            <p:ph type="body" sz="quarter" idx="15"/>
          </p:nvPr>
        </p:nvSpPr>
        <p:spPr/>
        <p:txBody>
          <a:bodyPr/>
          <a:lstStyle/>
          <a:p>
            <a:r>
              <a:rPr lang="en-GB" dirty="0"/>
              <a:t>Source: Barb, Individuals, Commercial linear TV, H1 2023, reach 3+ mins</a:t>
            </a:r>
          </a:p>
        </p:txBody>
      </p:sp>
      <p:sp>
        <p:nvSpPr>
          <p:cNvPr id="4" name="TextBox 3">
            <a:extLst>
              <a:ext uri="{FF2B5EF4-FFF2-40B4-BE49-F238E27FC236}">
                <a16:creationId xmlns:a16="http://schemas.microsoft.com/office/drawing/2014/main" id="{BA6A4EC6-1FF1-95F3-BC02-138575CDE8CD}"/>
              </a:ext>
            </a:extLst>
          </p:cNvPr>
          <p:cNvSpPr txBox="1"/>
          <p:nvPr/>
        </p:nvSpPr>
        <p:spPr>
          <a:xfrm>
            <a:off x="1813567" y="2592069"/>
            <a:ext cx="16189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372D87"/>
                </a:solidFill>
                <a:latin typeface="Arial"/>
              </a:rPr>
              <a:t>49.9</a:t>
            </a:r>
            <a:r>
              <a:rPr kumimoji="0" lang="en-GB" sz="3600" b="1" i="0" u="none" strike="noStrike" kern="1200" cap="none" spc="0" normalizeH="0" baseline="0" noProof="0" dirty="0">
                <a:ln>
                  <a:noFill/>
                </a:ln>
                <a:solidFill>
                  <a:srgbClr val="372D87"/>
                </a:solidFill>
                <a:effectLst/>
                <a:uLnTx/>
                <a:uFillTx/>
                <a:latin typeface="Arial"/>
              </a:rPr>
              <a:t>%</a:t>
            </a:r>
          </a:p>
        </p:txBody>
      </p:sp>
      <p:sp>
        <p:nvSpPr>
          <p:cNvPr id="5" name="Rectangle 4">
            <a:extLst>
              <a:ext uri="{FF2B5EF4-FFF2-40B4-BE49-F238E27FC236}">
                <a16:creationId xmlns:a16="http://schemas.microsoft.com/office/drawing/2014/main" id="{31699ABB-8BED-EC5D-7DE3-5DD124898B71}"/>
              </a:ext>
            </a:extLst>
          </p:cNvPr>
          <p:cNvSpPr/>
          <p:nvPr/>
        </p:nvSpPr>
        <p:spPr>
          <a:xfrm>
            <a:off x="669840" y="1653092"/>
            <a:ext cx="752166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 of the UK population watching </a:t>
            </a:r>
            <a:r>
              <a:rPr lang="en-GB" sz="1600" dirty="0">
                <a:solidFill>
                  <a:srgbClr val="4D4D4D"/>
                </a:solidFill>
                <a:latin typeface="Arial"/>
              </a:rPr>
              <a:t>commercial </a:t>
            </a:r>
            <a:r>
              <a:rPr kumimoji="0" lang="en-GB" sz="1600" b="0" i="0" u="none" strike="noStrike" kern="1200" cap="none" spc="0" normalizeH="0" baseline="0" noProof="0" dirty="0">
                <a:ln>
                  <a:noFill/>
                </a:ln>
                <a:solidFill>
                  <a:srgbClr val="4D4D4D"/>
                </a:solidFill>
                <a:effectLst/>
                <a:uLnTx/>
                <a:uFillTx/>
                <a:latin typeface="Arial"/>
                <a:ea typeface="+mn-ea"/>
                <a:cs typeface="+mn-cs"/>
              </a:rPr>
              <a:t>linear TV</a:t>
            </a:r>
          </a:p>
        </p:txBody>
      </p:sp>
      <p:sp>
        <p:nvSpPr>
          <p:cNvPr id="6" name="Rectangle 5">
            <a:extLst>
              <a:ext uri="{FF2B5EF4-FFF2-40B4-BE49-F238E27FC236}">
                <a16:creationId xmlns:a16="http://schemas.microsoft.com/office/drawing/2014/main" id="{3E3DD2AB-C632-6DE7-9332-2B5519A7B886}"/>
              </a:ext>
            </a:extLst>
          </p:cNvPr>
          <p:cNvSpPr/>
          <p:nvPr/>
        </p:nvSpPr>
        <p:spPr>
          <a:xfrm>
            <a:off x="1203240" y="4033638"/>
            <a:ext cx="274439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D4D4D"/>
                </a:solidFill>
                <a:effectLst/>
                <a:uLnTx/>
                <a:uFillTx/>
                <a:latin typeface="Arial"/>
                <a:ea typeface="+mn-ea"/>
                <a:cs typeface="+mn-cs"/>
              </a:rPr>
              <a:t>Daily</a:t>
            </a:r>
          </a:p>
        </p:txBody>
      </p:sp>
      <p:grpSp>
        <p:nvGrpSpPr>
          <p:cNvPr id="7" name="Group 4">
            <a:extLst>
              <a:ext uri="{FF2B5EF4-FFF2-40B4-BE49-F238E27FC236}">
                <a16:creationId xmlns:a16="http://schemas.microsoft.com/office/drawing/2014/main" id="{12B54827-8C45-8094-1EA5-A35B893B33CE}"/>
              </a:ext>
            </a:extLst>
          </p:cNvPr>
          <p:cNvGrpSpPr>
            <a:grpSpLocks noChangeAspect="1"/>
          </p:cNvGrpSpPr>
          <p:nvPr/>
        </p:nvGrpSpPr>
        <p:grpSpPr bwMode="auto">
          <a:xfrm>
            <a:off x="1632686" y="2357583"/>
            <a:ext cx="1885502" cy="1333500"/>
            <a:chOff x="6722" y="3088"/>
            <a:chExt cx="304" cy="215"/>
          </a:xfrm>
          <a:solidFill>
            <a:schemeClr val="tx2"/>
          </a:solidFill>
        </p:grpSpPr>
        <p:sp>
          <p:nvSpPr>
            <p:cNvPr id="8" name="Oval 5">
              <a:extLst>
                <a:ext uri="{FF2B5EF4-FFF2-40B4-BE49-F238E27FC236}">
                  <a16:creationId xmlns:a16="http://schemas.microsoft.com/office/drawing/2014/main" id="{D37697FC-6F8F-4F57-2C5A-9B4C0992749F}"/>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6">
              <a:extLst>
                <a:ext uri="{FF2B5EF4-FFF2-40B4-BE49-F238E27FC236}">
                  <a16:creationId xmlns:a16="http://schemas.microsoft.com/office/drawing/2014/main" id="{F896382E-B7DA-054E-6E17-E285546393A9}"/>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TextBox 9">
            <a:extLst>
              <a:ext uri="{FF2B5EF4-FFF2-40B4-BE49-F238E27FC236}">
                <a16:creationId xmlns:a16="http://schemas.microsoft.com/office/drawing/2014/main" id="{231836ED-5F09-6F3D-DFC1-FC0B92B3BE4E}"/>
              </a:ext>
            </a:extLst>
          </p:cNvPr>
          <p:cNvSpPr txBox="1"/>
          <p:nvPr/>
        </p:nvSpPr>
        <p:spPr>
          <a:xfrm>
            <a:off x="5147317" y="2592069"/>
            <a:ext cx="16189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372D87"/>
                </a:solidFill>
                <a:latin typeface="Arial"/>
              </a:rPr>
              <a:t>74.6</a:t>
            </a:r>
            <a:r>
              <a:rPr kumimoji="0" lang="en-GB" sz="3600" b="1" i="0" u="none" strike="noStrike" kern="1200" cap="none" spc="0" normalizeH="0" baseline="0" noProof="0" dirty="0">
                <a:ln>
                  <a:noFill/>
                </a:ln>
                <a:solidFill>
                  <a:srgbClr val="372D87"/>
                </a:solidFill>
                <a:effectLst/>
                <a:uLnTx/>
                <a:uFillTx/>
                <a:latin typeface="Arial"/>
              </a:rPr>
              <a:t>%</a:t>
            </a:r>
          </a:p>
        </p:txBody>
      </p:sp>
      <p:sp>
        <p:nvSpPr>
          <p:cNvPr id="11" name="Rectangle 10">
            <a:extLst>
              <a:ext uri="{FF2B5EF4-FFF2-40B4-BE49-F238E27FC236}">
                <a16:creationId xmlns:a16="http://schemas.microsoft.com/office/drawing/2014/main" id="{9D5A28E7-137C-F5A0-5595-A5853656E2E6}"/>
              </a:ext>
            </a:extLst>
          </p:cNvPr>
          <p:cNvSpPr/>
          <p:nvPr/>
        </p:nvSpPr>
        <p:spPr>
          <a:xfrm>
            <a:off x="4536990" y="4033638"/>
            <a:ext cx="274439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D4D4D"/>
                </a:solidFill>
                <a:effectLst/>
                <a:uLnTx/>
                <a:uFillTx/>
                <a:latin typeface="Arial"/>
                <a:ea typeface="+mn-ea"/>
                <a:cs typeface="+mn-cs"/>
              </a:rPr>
              <a:t>Weekly</a:t>
            </a:r>
          </a:p>
        </p:txBody>
      </p:sp>
      <p:grpSp>
        <p:nvGrpSpPr>
          <p:cNvPr id="12" name="Group 4">
            <a:extLst>
              <a:ext uri="{FF2B5EF4-FFF2-40B4-BE49-F238E27FC236}">
                <a16:creationId xmlns:a16="http://schemas.microsoft.com/office/drawing/2014/main" id="{9C7C8263-F076-889E-20DB-174C8AE4D656}"/>
              </a:ext>
            </a:extLst>
          </p:cNvPr>
          <p:cNvGrpSpPr>
            <a:grpSpLocks noChangeAspect="1"/>
          </p:cNvGrpSpPr>
          <p:nvPr/>
        </p:nvGrpSpPr>
        <p:grpSpPr bwMode="auto">
          <a:xfrm>
            <a:off x="4966436" y="2357583"/>
            <a:ext cx="1885502" cy="1333500"/>
            <a:chOff x="6722" y="3088"/>
            <a:chExt cx="304" cy="215"/>
          </a:xfrm>
          <a:solidFill>
            <a:schemeClr val="tx2"/>
          </a:solidFill>
        </p:grpSpPr>
        <p:sp>
          <p:nvSpPr>
            <p:cNvPr id="13" name="Oval 5">
              <a:extLst>
                <a:ext uri="{FF2B5EF4-FFF2-40B4-BE49-F238E27FC236}">
                  <a16:creationId xmlns:a16="http://schemas.microsoft.com/office/drawing/2014/main" id="{0D32209A-532E-7AEF-F294-48BC01186A55}"/>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Freeform 6">
              <a:extLst>
                <a:ext uri="{FF2B5EF4-FFF2-40B4-BE49-F238E27FC236}">
                  <a16:creationId xmlns:a16="http://schemas.microsoft.com/office/drawing/2014/main" id="{9D86B670-2B2C-9BAA-7C65-05F8720844CA}"/>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4EE2B9A6-8FA1-F03D-3376-3655E5A11128}"/>
              </a:ext>
            </a:extLst>
          </p:cNvPr>
          <p:cNvSpPr txBox="1"/>
          <p:nvPr/>
        </p:nvSpPr>
        <p:spPr>
          <a:xfrm>
            <a:off x="8481067" y="2592069"/>
            <a:ext cx="16189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372D87"/>
                </a:solidFill>
                <a:latin typeface="Arial"/>
              </a:rPr>
              <a:t>87.1</a:t>
            </a:r>
            <a:r>
              <a:rPr kumimoji="0" lang="en-GB" sz="3600" b="1" i="0" u="none" strike="noStrike" kern="1200" cap="none" spc="0" normalizeH="0" baseline="0" noProof="0" dirty="0">
                <a:ln>
                  <a:noFill/>
                </a:ln>
                <a:solidFill>
                  <a:srgbClr val="372D87"/>
                </a:solidFill>
                <a:effectLst/>
                <a:uLnTx/>
                <a:uFillTx/>
                <a:latin typeface="Arial"/>
              </a:rPr>
              <a:t>%</a:t>
            </a:r>
          </a:p>
        </p:txBody>
      </p:sp>
      <p:sp>
        <p:nvSpPr>
          <p:cNvPr id="16" name="Rectangle 15">
            <a:extLst>
              <a:ext uri="{FF2B5EF4-FFF2-40B4-BE49-F238E27FC236}">
                <a16:creationId xmlns:a16="http://schemas.microsoft.com/office/drawing/2014/main" id="{F28045E5-AF54-3D13-922A-C5A8A02DD38D}"/>
              </a:ext>
            </a:extLst>
          </p:cNvPr>
          <p:cNvSpPr/>
          <p:nvPr/>
        </p:nvSpPr>
        <p:spPr>
          <a:xfrm>
            <a:off x="7870740" y="4033638"/>
            <a:ext cx="274439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D4D4D"/>
                </a:solidFill>
                <a:effectLst/>
                <a:uLnTx/>
                <a:uFillTx/>
                <a:latin typeface="Arial"/>
                <a:ea typeface="+mn-ea"/>
                <a:cs typeface="+mn-cs"/>
              </a:rPr>
              <a:t>Monthly</a:t>
            </a:r>
          </a:p>
        </p:txBody>
      </p:sp>
      <p:grpSp>
        <p:nvGrpSpPr>
          <p:cNvPr id="17" name="Group 4">
            <a:extLst>
              <a:ext uri="{FF2B5EF4-FFF2-40B4-BE49-F238E27FC236}">
                <a16:creationId xmlns:a16="http://schemas.microsoft.com/office/drawing/2014/main" id="{C7062B11-FE08-C2DC-3CF7-964359039794}"/>
              </a:ext>
            </a:extLst>
          </p:cNvPr>
          <p:cNvGrpSpPr>
            <a:grpSpLocks noChangeAspect="1"/>
          </p:cNvGrpSpPr>
          <p:nvPr/>
        </p:nvGrpSpPr>
        <p:grpSpPr bwMode="auto">
          <a:xfrm>
            <a:off x="8300186" y="2357583"/>
            <a:ext cx="1885502" cy="1333500"/>
            <a:chOff x="6722" y="3088"/>
            <a:chExt cx="304" cy="215"/>
          </a:xfrm>
          <a:solidFill>
            <a:schemeClr val="tx2"/>
          </a:solidFill>
        </p:grpSpPr>
        <p:sp>
          <p:nvSpPr>
            <p:cNvPr id="18" name="Oval 5">
              <a:extLst>
                <a:ext uri="{FF2B5EF4-FFF2-40B4-BE49-F238E27FC236}">
                  <a16:creationId xmlns:a16="http://schemas.microsoft.com/office/drawing/2014/main" id="{FD69D849-064B-AE2E-1ED5-8AC22AD23FE9}"/>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Freeform 6">
              <a:extLst>
                <a:ext uri="{FF2B5EF4-FFF2-40B4-BE49-F238E27FC236}">
                  <a16:creationId xmlns:a16="http://schemas.microsoft.com/office/drawing/2014/main" id="{AECE42DE-3733-0880-C0D0-9197A20CE494}"/>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154019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9E9386C7-94BC-4EDB-831B-C8721F019EA6}"/>
              </a:ext>
            </a:extLst>
          </p:cNvPr>
          <p:cNvGraphicFramePr/>
          <p:nvPr>
            <p:extLst>
              <p:ext uri="{D42A27DB-BD31-4B8C-83A1-F6EECF244321}">
                <p14:modId xmlns:p14="http://schemas.microsoft.com/office/powerpoint/2010/main" val="4149906640"/>
              </p:ext>
            </p:extLst>
          </p:nvPr>
        </p:nvGraphicFramePr>
        <p:xfrm>
          <a:off x="2930768" y="128953"/>
          <a:ext cx="8780585" cy="555611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A0402100-1BA0-4908-8129-D8012CD1B1E8}"/>
              </a:ext>
            </a:extLst>
          </p:cNvPr>
          <p:cNvSpPr>
            <a:spLocks noGrp="1"/>
          </p:cNvSpPr>
          <p:nvPr>
            <p:ph type="body" sz="quarter" idx="15"/>
          </p:nvPr>
        </p:nvSpPr>
        <p:spPr>
          <a:xfrm>
            <a:off x="360000" y="5400000"/>
            <a:ext cx="11334817" cy="304800"/>
          </a:xfrm>
        </p:spPr>
        <p:txBody>
          <a:bodyPr/>
          <a:lstStyle/>
          <a:p>
            <a:r>
              <a:rPr lang="en-GB"/>
              <a:t>Source: 2022, Barb / Broadcaster stream data / IPA </a:t>
            </a:r>
            <a:r>
              <a:rPr lang="en-GB" err="1"/>
              <a:t>TouchPoints</a:t>
            </a:r>
            <a:r>
              <a:rPr lang="en-GB"/>
              <a:t> 2022 / UK Cinema Association / </a:t>
            </a:r>
            <a:r>
              <a:rPr lang="en-GB" err="1"/>
              <a:t>ViewersLogic</a:t>
            </a:r>
            <a:r>
              <a:rPr lang="en-GB"/>
              <a:t> to model OOH viewing time * YouTube ad time modelled at 4.1% of content time, TikTok ad time modelled at 3.4% of content time using agency and broadcaster data, Other online modelled at 4% of content time)</a:t>
            </a:r>
          </a:p>
          <a:p>
            <a:endParaRPr lang="en-GB"/>
          </a:p>
        </p:txBody>
      </p:sp>
      <p:sp>
        <p:nvSpPr>
          <p:cNvPr id="4" name="TextBox 3">
            <a:extLst>
              <a:ext uri="{FF2B5EF4-FFF2-40B4-BE49-F238E27FC236}">
                <a16:creationId xmlns:a16="http://schemas.microsoft.com/office/drawing/2014/main" id="{E1558C29-8C2D-42AD-9BD0-A8F8BF15F202}"/>
              </a:ext>
            </a:extLst>
          </p:cNvPr>
          <p:cNvSpPr txBox="1"/>
          <p:nvPr/>
        </p:nvSpPr>
        <p:spPr>
          <a:xfrm>
            <a:off x="8871670" y="900862"/>
            <a:ext cx="27363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black"/>
                </a:solidFill>
                <a:effectLst/>
                <a:uLnTx/>
                <a:uFillTx/>
                <a:latin typeface="Arial"/>
                <a:ea typeface="+mn-ea"/>
                <a:cs typeface="+mn-cs"/>
              </a:rPr>
              <a:t>All Individuals: 17 mins</a:t>
            </a:r>
          </a:p>
        </p:txBody>
      </p:sp>
      <p:sp>
        <p:nvSpPr>
          <p:cNvPr id="6" name="TextBox 5">
            <a:extLst>
              <a:ext uri="{FF2B5EF4-FFF2-40B4-BE49-F238E27FC236}">
                <a16:creationId xmlns:a16="http://schemas.microsoft.com/office/drawing/2014/main" id="{4C27D43E-3371-4BC1-92EB-6344B951E35B}"/>
              </a:ext>
            </a:extLst>
          </p:cNvPr>
          <p:cNvSpPr txBox="1"/>
          <p:nvPr/>
        </p:nvSpPr>
        <p:spPr>
          <a:xfrm>
            <a:off x="8218376" y="593085"/>
            <a:ext cx="349297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a:ln>
                  <a:noFill/>
                </a:ln>
                <a:solidFill>
                  <a:prstClr val="black"/>
                </a:solidFill>
                <a:effectLst/>
                <a:uLnTx/>
                <a:uFillTx/>
                <a:latin typeface="Arial"/>
                <a:ea typeface="+mn-ea"/>
                <a:cs typeface="+mn-cs"/>
              </a:rPr>
              <a:t>Average video advertising time per day</a:t>
            </a:r>
          </a:p>
        </p:txBody>
      </p:sp>
      <p:sp>
        <p:nvSpPr>
          <p:cNvPr id="7" name="TextBox 6">
            <a:extLst>
              <a:ext uri="{FF2B5EF4-FFF2-40B4-BE49-F238E27FC236}">
                <a16:creationId xmlns:a16="http://schemas.microsoft.com/office/drawing/2014/main" id="{29148050-B771-4017-8598-2385DED35D57}"/>
              </a:ext>
            </a:extLst>
          </p:cNvPr>
          <p:cNvSpPr txBox="1"/>
          <p:nvPr/>
        </p:nvSpPr>
        <p:spPr>
          <a:xfrm>
            <a:off x="5276560" y="3609226"/>
            <a:ext cx="176765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bg2"/>
                </a:solidFill>
              </a:rPr>
              <a:t>All Individuals </a:t>
            </a:r>
          </a:p>
        </p:txBody>
      </p:sp>
      <p:sp>
        <p:nvSpPr>
          <p:cNvPr id="12" name="Title 1">
            <a:extLst>
              <a:ext uri="{FF2B5EF4-FFF2-40B4-BE49-F238E27FC236}">
                <a16:creationId xmlns:a16="http://schemas.microsoft.com/office/drawing/2014/main" id="{EE9E2016-4A4C-46C7-B432-2A7F8C3E8817}"/>
              </a:ext>
            </a:extLst>
          </p:cNvPr>
          <p:cNvSpPr txBox="1">
            <a:spLocks/>
          </p:cNvSpPr>
          <p:nvPr/>
        </p:nvSpPr>
        <p:spPr>
          <a:xfrm>
            <a:off x="424837" y="542699"/>
            <a:ext cx="3611904" cy="25229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b="1" i="0" u="none" strike="noStrike" kern="1200" cap="none" spc="0" normalizeH="0" baseline="0" noProof="0" dirty="0">
                <a:ln>
                  <a:noFill/>
                </a:ln>
                <a:solidFill>
                  <a:srgbClr val="372D87"/>
                </a:solidFill>
                <a:effectLst/>
                <a:uLnTx/>
                <a:uFillTx/>
                <a:latin typeface="Arial"/>
                <a:ea typeface="+mj-ea"/>
                <a:cs typeface="+mj-cs"/>
              </a:rPr>
              <a:t>TV is an essential part of video advertising</a:t>
            </a:r>
          </a:p>
        </p:txBody>
      </p:sp>
      <p:sp>
        <p:nvSpPr>
          <p:cNvPr id="2" name="TextBox 1">
            <a:extLst>
              <a:ext uri="{FF2B5EF4-FFF2-40B4-BE49-F238E27FC236}">
                <a16:creationId xmlns:a16="http://schemas.microsoft.com/office/drawing/2014/main" id="{FDB99B85-5412-3A8F-06C1-8CA74812A78E}"/>
              </a:ext>
            </a:extLst>
          </p:cNvPr>
          <p:cNvSpPr txBox="1"/>
          <p:nvPr/>
        </p:nvSpPr>
        <p:spPr>
          <a:xfrm>
            <a:off x="5376908" y="2368401"/>
            <a:ext cx="1566955" cy="1077218"/>
          </a:xfrm>
          <a:prstGeom prst="rect">
            <a:avLst/>
          </a:prstGeom>
          <a:noFill/>
        </p:spPr>
        <p:txBody>
          <a:bodyPr wrap="square" rtlCol="0">
            <a:spAutoFit/>
          </a:bodyPr>
          <a:lstStyle/>
          <a:p>
            <a:pPr algn="ctr"/>
            <a:r>
              <a:rPr lang="en-GB" sz="1600" b="1" dirty="0">
                <a:solidFill>
                  <a:schemeClr val="bg2"/>
                </a:solidFill>
              </a:rPr>
              <a:t>% breakdown of time spent watching AV advertising</a:t>
            </a:r>
          </a:p>
        </p:txBody>
      </p:sp>
    </p:spTree>
    <p:extLst>
      <p:ext uri="{BB962C8B-B14F-4D97-AF65-F5344CB8AC3E}">
        <p14:creationId xmlns:p14="http://schemas.microsoft.com/office/powerpoint/2010/main" val="184134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AEBE61-21C0-4D2C-B5AA-49299D191115}"/>
              </a:ext>
            </a:extLst>
          </p:cNvPr>
          <p:cNvSpPr>
            <a:spLocks noGrp="1"/>
          </p:cNvSpPr>
          <p:nvPr>
            <p:ph type="title"/>
          </p:nvPr>
        </p:nvSpPr>
        <p:spPr>
          <a:xfrm>
            <a:off x="371475" y="359944"/>
            <a:ext cx="11584736" cy="1021181"/>
          </a:xfrm>
        </p:spPr>
        <p:txBody>
          <a:bodyPr>
            <a:normAutofit/>
          </a:bodyPr>
          <a:lstStyle/>
          <a:p>
            <a:r>
              <a:rPr lang="en-GB" dirty="0"/>
              <a:t>TV advertising sends the strongest ‘signals’ of brand strength</a:t>
            </a:r>
          </a:p>
        </p:txBody>
      </p:sp>
      <p:sp>
        <p:nvSpPr>
          <p:cNvPr id="7" name="Text Placeholder 6">
            <a:extLst>
              <a:ext uri="{FF2B5EF4-FFF2-40B4-BE49-F238E27FC236}">
                <a16:creationId xmlns:a16="http://schemas.microsoft.com/office/drawing/2014/main" id="{CC559683-C8FB-4760-A9FB-76209C45651A}"/>
              </a:ext>
            </a:extLst>
          </p:cNvPr>
          <p:cNvSpPr>
            <a:spLocks noGrp="1"/>
          </p:cNvSpPr>
          <p:nvPr>
            <p:ph type="body" sz="quarter" idx="15"/>
          </p:nvPr>
        </p:nvSpPr>
        <p:spPr/>
        <p:txBody>
          <a:bodyPr/>
          <a:lstStyle/>
          <a:p>
            <a:r>
              <a:rPr lang="en-GB" dirty="0"/>
              <a:t>Source: Signalling Success, 2020, house51/Thinkbox. Base: all adults (3,654)</a:t>
            </a:r>
          </a:p>
        </p:txBody>
      </p:sp>
      <p:graphicFrame>
        <p:nvGraphicFramePr>
          <p:cNvPr id="8" name="Chart 7">
            <a:extLst>
              <a:ext uri="{FF2B5EF4-FFF2-40B4-BE49-F238E27FC236}">
                <a16:creationId xmlns:a16="http://schemas.microsoft.com/office/drawing/2014/main" id="{BCD059B3-758F-751F-58B0-BD2116F5F12F}"/>
              </a:ext>
            </a:extLst>
          </p:cNvPr>
          <p:cNvGraphicFramePr/>
          <p:nvPr>
            <p:extLst>
              <p:ext uri="{D42A27DB-BD31-4B8C-83A1-F6EECF244321}">
                <p14:modId xmlns:p14="http://schemas.microsoft.com/office/powerpoint/2010/main" val="650193301"/>
              </p:ext>
            </p:extLst>
          </p:nvPr>
        </p:nvGraphicFramePr>
        <p:xfrm>
          <a:off x="977152" y="1381125"/>
          <a:ext cx="10049435" cy="366643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19CCB2DF-3094-A14B-7FAB-5D8E7AE42CF4}"/>
              </a:ext>
            </a:extLst>
          </p:cNvPr>
          <p:cNvSpPr txBox="1"/>
          <p:nvPr/>
        </p:nvSpPr>
        <p:spPr>
          <a:xfrm>
            <a:off x="4175031" y="1104126"/>
            <a:ext cx="348297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dirty="0">
                <a:ln>
                  <a:noFill/>
                </a:ln>
                <a:solidFill>
                  <a:srgbClr val="4D4D4D"/>
                </a:solidFill>
                <a:effectLst/>
                <a:uLnTx/>
                <a:uFillTx/>
                <a:latin typeface="Arial"/>
                <a:ea typeface="+mn-ea"/>
                <a:cs typeface="+mn-cs"/>
              </a:rPr>
              <a:t>Ad signalling power by media channel </a:t>
            </a:r>
          </a:p>
        </p:txBody>
      </p:sp>
    </p:spTree>
    <p:extLst>
      <p:ext uri="{BB962C8B-B14F-4D97-AF65-F5344CB8AC3E}">
        <p14:creationId xmlns:p14="http://schemas.microsoft.com/office/powerpoint/2010/main" val="27009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B1729-14FA-92F4-6957-94944FC16FA9}"/>
              </a:ext>
            </a:extLst>
          </p:cNvPr>
          <p:cNvSpPr>
            <a:spLocks noGrp="1"/>
          </p:cNvSpPr>
          <p:nvPr>
            <p:ph type="title"/>
          </p:nvPr>
        </p:nvSpPr>
        <p:spPr/>
        <p:txBody>
          <a:bodyPr/>
          <a:lstStyle/>
          <a:p>
            <a:r>
              <a:rPr lang="en-US" dirty="0"/>
              <a:t>TV provides time to tell your story</a:t>
            </a:r>
            <a:endParaRPr lang="en-GB" dirty="0"/>
          </a:p>
        </p:txBody>
      </p:sp>
      <p:sp>
        <p:nvSpPr>
          <p:cNvPr id="3" name="Text Placeholder 2">
            <a:extLst>
              <a:ext uri="{FF2B5EF4-FFF2-40B4-BE49-F238E27FC236}">
                <a16:creationId xmlns:a16="http://schemas.microsoft.com/office/drawing/2014/main" id="{F6F83C3A-DCB2-35B7-31ED-982BF36BA144}"/>
              </a:ext>
            </a:extLst>
          </p:cNvPr>
          <p:cNvSpPr>
            <a:spLocks noGrp="1"/>
          </p:cNvSpPr>
          <p:nvPr>
            <p:ph type="body" sz="quarter" idx="15"/>
          </p:nvPr>
        </p:nvSpPr>
        <p:spPr/>
        <p:txBody>
          <a:bodyPr/>
          <a:lstStyle/>
          <a:p>
            <a:r>
              <a:rPr lang="en-GB" dirty="0"/>
              <a:t>Sources</a:t>
            </a:r>
            <a:r>
              <a:rPr lang="en-GB" sz="1000" dirty="0">
                <a:latin typeface="+mj-lt"/>
              </a:rPr>
              <a:t>: Attention data from </a:t>
            </a:r>
            <a:r>
              <a:rPr lang="en-GB" sz="1000" dirty="0" err="1">
                <a:latin typeface="+mj-lt"/>
              </a:rPr>
              <a:t>TVision</a:t>
            </a:r>
            <a:r>
              <a:rPr lang="en-GB" sz="1000" dirty="0">
                <a:latin typeface="+mj-lt"/>
              </a:rPr>
              <a:t> (TV), Lumen (Digital, print, OOH). </a:t>
            </a:r>
          </a:p>
        </p:txBody>
      </p:sp>
      <p:pic>
        <p:nvPicPr>
          <p:cNvPr id="8" name="Picture 7">
            <a:extLst>
              <a:ext uri="{FF2B5EF4-FFF2-40B4-BE49-F238E27FC236}">
                <a16:creationId xmlns:a16="http://schemas.microsoft.com/office/drawing/2014/main" id="{468F4288-0E34-AB65-9D0B-7BF7A5A62507}"/>
              </a:ext>
            </a:extLst>
          </p:cNvPr>
          <p:cNvPicPr>
            <a:picLocks noChangeAspect="1"/>
          </p:cNvPicPr>
          <p:nvPr/>
        </p:nvPicPr>
        <p:blipFill>
          <a:blip r:embed="rId3"/>
          <a:stretch>
            <a:fillRect/>
          </a:stretch>
        </p:blipFill>
        <p:spPr>
          <a:xfrm>
            <a:off x="2225040" y="1817639"/>
            <a:ext cx="7741920" cy="3110962"/>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18968C5A-D4DF-6B74-14DA-B6E7E3C43623}"/>
              </a:ext>
            </a:extLst>
          </p:cNvPr>
          <p:cNvSpPr txBox="1"/>
          <p:nvPr/>
        </p:nvSpPr>
        <p:spPr>
          <a:xfrm>
            <a:off x="3746458" y="1381125"/>
            <a:ext cx="469908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rgbClr val="4D4D4D"/>
                </a:solidFill>
                <a:latin typeface="Arial"/>
              </a:rPr>
              <a:t>Visual attention to advertising: average ‘gaze time’ by ad format </a:t>
            </a:r>
            <a:endParaRPr kumimoji="0" lang="en-GB" sz="1200" i="0" u="none" strike="noStrike" kern="1200" cap="none" spc="0" normalizeH="0" baseline="0" noProof="0" dirty="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76962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ark world map">
            <a:extLst>
              <a:ext uri="{FF2B5EF4-FFF2-40B4-BE49-F238E27FC236}">
                <a16:creationId xmlns:a16="http://schemas.microsoft.com/office/drawing/2014/main" id="{89F1C6D3-CC0E-4ED6-1866-77282E1A7EA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0" y="-403860"/>
            <a:ext cx="12192000" cy="7315200"/>
          </a:xfrm>
          <a:prstGeom prst="rect">
            <a:avLst/>
          </a:prstGeom>
        </p:spPr>
      </p:pic>
      <p:sp>
        <p:nvSpPr>
          <p:cNvPr id="3" name="Text Placeholder 2">
            <a:extLst>
              <a:ext uri="{FF2B5EF4-FFF2-40B4-BE49-F238E27FC236}">
                <a16:creationId xmlns:a16="http://schemas.microsoft.com/office/drawing/2014/main" id="{7DA34788-8F1A-CD12-F1DC-E3C8869625FE}"/>
              </a:ext>
            </a:extLst>
          </p:cNvPr>
          <p:cNvSpPr>
            <a:spLocks noGrp="1"/>
          </p:cNvSpPr>
          <p:nvPr>
            <p:ph type="body" sz="quarter" idx="15"/>
          </p:nvPr>
        </p:nvSpPr>
        <p:spPr>
          <a:xfrm>
            <a:off x="128196" y="6373770"/>
            <a:ext cx="11334817" cy="304800"/>
          </a:xfrm>
        </p:spPr>
        <p:txBody>
          <a:bodyPr/>
          <a:lstStyle/>
          <a:p>
            <a:r>
              <a:rPr lang="en-GB" dirty="0">
                <a:solidFill>
                  <a:schemeClr val="bg1"/>
                </a:solidFill>
              </a:rPr>
              <a:t>Source: RTL </a:t>
            </a:r>
            <a:r>
              <a:rPr lang="en-GB" dirty="0" err="1">
                <a:solidFill>
                  <a:schemeClr val="bg1"/>
                </a:solidFill>
              </a:rPr>
              <a:t>AdAlliance</a:t>
            </a:r>
            <a:r>
              <a:rPr lang="en-GB" dirty="0">
                <a:solidFill>
                  <a:schemeClr val="bg1"/>
                </a:solidFill>
              </a:rPr>
              <a:t>, ‘TV Key Facts 2022, Total video international trends’, </a:t>
            </a:r>
            <a:r>
              <a:rPr lang="en-US" dirty="0">
                <a:solidFill>
                  <a:schemeClr val="bg1"/>
                </a:solidFill>
              </a:rPr>
              <a:t>GLANCE / relevant partner – reproduction forbidden, all rights reserved by MEDIAMETRIE, Linear TV</a:t>
            </a:r>
            <a:endParaRPr lang="en-GB" dirty="0">
              <a:solidFill>
                <a:schemeClr val="bg1"/>
              </a:solidFill>
            </a:endParaRPr>
          </a:p>
        </p:txBody>
      </p:sp>
      <p:sp>
        <p:nvSpPr>
          <p:cNvPr id="12" name="Title 3">
            <a:extLst>
              <a:ext uri="{FF2B5EF4-FFF2-40B4-BE49-F238E27FC236}">
                <a16:creationId xmlns:a16="http://schemas.microsoft.com/office/drawing/2014/main" id="{0776208C-C289-4F6A-F2EA-2879A41E0857}"/>
              </a:ext>
            </a:extLst>
          </p:cNvPr>
          <p:cNvSpPr txBox="1">
            <a:spLocks/>
          </p:cNvSpPr>
          <p:nvPr/>
        </p:nvSpPr>
        <p:spPr>
          <a:xfrm>
            <a:off x="377757" y="68628"/>
            <a:ext cx="7013643" cy="24120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a:lstStyle>
          <a:p>
            <a:r>
              <a:rPr lang="en-GB" dirty="0">
                <a:solidFill>
                  <a:schemeClr val="bg1"/>
                </a:solidFill>
              </a:rPr>
              <a:t>A globally dominant media channel </a:t>
            </a:r>
          </a:p>
        </p:txBody>
      </p:sp>
      <p:sp>
        <p:nvSpPr>
          <p:cNvPr id="13" name="TextBox 12">
            <a:extLst>
              <a:ext uri="{FF2B5EF4-FFF2-40B4-BE49-F238E27FC236}">
                <a16:creationId xmlns:a16="http://schemas.microsoft.com/office/drawing/2014/main" id="{8EAA1066-4EC6-3A16-DDB2-660F38097F00}"/>
              </a:ext>
            </a:extLst>
          </p:cNvPr>
          <p:cNvSpPr txBox="1"/>
          <p:nvPr/>
        </p:nvSpPr>
        <p:spPr>
          <a:xfrm>
            <a:off x="10063764" y="814540"/>
            <a:ext cx="906210" cy="400110"/>
          </a:xfrm>
          <a:prstGeom prst="rect">
            <a:avLst/>
          </a:prstGeom>
          <a:noFill/>
        </p:spPr>
        <p:txBody>
          <a:bodyPr wrap="none" rtlCol="0">
            <a:spAutoFit/>
          </a:bodyPr>
          <a:lstStyle/>
          <a:p>
            <a:pPr algn="l"/>
            <a:r>
              <a:rPr lang="en-GB" sz="2000" b="1" dirty="0">
                <a:solidFill>
                  <a:srgbClr val="FFCD00"/>
                </a:solidFill>
              </a:rPr>
              <a:t>World</a:t>
            </a:r>
          </a:p>
        </p:txBody>
      </p:sp>
      <p:sp>
        <p:nvSpPr>
          <p:cNvPr id="14" name="TextBox 13">
            <a:extLst>
              <a:ext uri="{FF2B5EF4-FFF2-40B4-BE49-F238E27FC236}">
                <a16:creationId xmlns:a16="http://schemas.microsoft.com/office/drawing/2014/main" id="{DB5E523E-029C-8A8D-6AF0-1231A4A58E28}"/>
              </a:ext>
            </a:extLst>
          </p:cNvPr>
          <p:cNvSpPr txBox="1"/>
          <p:nvPr/>
        </p:nvSpPr>
        <p:spPr>
          <a:xfrm>
            <a:off x="10063763" y="1096935"/>
            <a:ext cx="2161115" cy="923330"/>
          </a:xfrm>
          <a:prstGeom prst="rect">
            <a:avLst/>
          </a:prstGeom>
          <a:noFill/>
        </p:spPr>
        <p:txBody>
          <a:bodyPr wrap="square" rtlCol="0">
            <a:spAutoFit/>
          </a:bodyPr>
          <a:lstStyle/>
          <a:p>
            <a:pPr algn="l"/>
            <a:r>
              <a:rPr lang="en-GB" sz="5400" b="1" dirty="0">
                <a:solidFill>
                  <a:srgbClr val="FFCD00"/>
                </a:solidFill>
              </a:rPr>
              <a:t>2</a:t>
            </a:r>
            <a:r>
              <a:rPr lang="en-GB" sz="5400" b="1" baseline="30000" dirty="0">
                <a:solidFill>
                  <a:srgbClr val="FFCD00"/>
                </a:solidFill>
              </a:rPr>
              <a:t>h</a:t>
            </a:r>
            <a:r>
              <a:rPr lang="en-GB" sz="5400" b="1" dirty="0">
                <a:solidFill>
                  <a:srgbClr val="FFCD00"/>
                </a:solidFill>
              </a:rPr>
              <a:t>36</a:t>
            </a:r>
          </a:p>
        </p:txBody>
      </p:sp>
      <p:sp>
        <p:nvSpPr>
          <p:cNvPr id="15" name="TextBox 14">
            <a:extLst>
              <a:ext uri="{FF2B5EF4-FFF2-40B4-BE49-F238E27FC236}">
                <a16:creationId xmlns:a16="http://schemas.microsoft.com/office/drawing/2014/main" id="{A7F12126-90E4-2DEB-B34F-71005E4613A5}"/>
              </a:ext>
            </a:extLst>
          </p:cNvPr>
          <p:cNvSpPr txBox="1"/>
          <p:nvPr/>
        </p:nvSpPr>
        <p:spPr>
          <a:xfrm>
            <a:off x="5676900" y="1252551"/>
            <a:ext cx="889987" cy="338554"/>
          </a:xfrm>
          <a:prstGeom prst="rect">
            <a:avLst/>
          </a:prstGeom>
          <a:noFill/>
        </p:spPr>
        <p:txBody>
          <a:bodyPr wrap="none" rtlCol="0">
            <a:spAutoFit/>
          </a:bodyPr>
          <a:lstStyle/>
          <a:p>
            <a:pPr algn="l"/>
            <a:r>
              <a:rPr lang="en-GB" sz="1600" b="1" dirty="0">
                <a:solidFill>
                  <a:schemeClr val="bg1"/>
                </a:solidFill>
              </a:rPr>
              <a:t>Europe</a:t>
            </a:r>
          </a:p>
        </p:txBody>
      </p:sp>
      <p:sp>
        <p:nvSpPr>
          <p:cNvPr id="16" name="TextBox 15">
            <a:extLst>
              <a:ext uri="{FF2B5EF4-FFF2-40B4-BE49-F238E27FC236}">
                <a16:creationId xmlns:a16="http://schemas.microsoft.com/office/drawing/2014/main" id="{6D02AD67-29E7-4209-3DB9-FB0B601DF508}"/>
              </a:ext>
            </a:extLst>
          </p:cNvPr>
          <p:cNvSpPr txBox="1"/>
          <p:nvPr/>
        </p:nvSpPr>
        <p:spPr>
          <a:xfrm>
            <a:off x="5676900" y="1534946"/>
            <a:ext cx="1714500" cy="769441"/>
          </a:xfrm>
          <a:prstGeom prst="rect">
            <a:avLst/>
          </a:prstGeom>
          <a:noFill/>
        </p:spPr>
        <p:txBody>
          <a:bodyPr wrap="square" rtlCol="0">
            <a:spAutoFit/>
          </a:bodyPr>
          <a:lstStyle/>
          <a:p>
            <a:pPr algn="l"/>
            <a:r>
              <a:rPr lang="en-GB" sz="4400" b="1" dirty="0">
                <a:solidFill>
                  <a:schemeClr val="bg1"/>
                </a:solidFill>
              </a:rPr>
              <a:t>3</a:t>
            </a:r>
            <a:r>
              <a:rPr lang="en-GB" sz="4400" b="1" baseline="30000" dirty="0">
                <a:solidFill>
                  <a:schemeClr val="bg1"/>
                </a:solidFill>
              </a:rPr>
              <a:t>h</a:t>
            </a:r>
            <a:r>
              <a:rPr lang="en-GB" sz="4400" b="1" dirty="0">
                <a:solidFill>
                  <a:schemeClr val="bg1"/>
                </a:solidFill>
              </a:rPr>
              <a:t>40</a:t>
            </a:r>
          </a:p>
        </p:txBody>
      </p:sp>
      <p:sp>
        <p:nvSpPr>
          <p:cNvPr id="19" name="TextBox 18">
            <a:extLst>
              <a:ext uri="{FF2B5EF4-FFF2-40B4-BE49-F238E27FC236}">
                <a16:creationId xmlns:a16="http://schemas.microsoft.com/office/drawing/2014/main" id="{C80C6C29-1CA8-1023-D218-07E68B7069D6}"/>
              </a:ext>
            </a:extLst>
          </p:cNvPr>
          <p:cNvSpPr txBox="1"/>
          <p:nvPr/>
        </p:nvSpPr>
        <p:spPr>
          <a:xfrm>
            <a:off x="6096000" y="2632949"/>
            <a:ext cx="1326004" cy="338554"/>
          </a:xfrm>
          <a:prstGeom prst="rect">
            <a:avLst/>
          </a:prstGeom>
          <a:noFill/>
        </p:spPr>
        <p:txBody>
          <a:bodyPr wrap="none" rtlCol="0">
            <a:spAutoFit/>
          </a:bodyPr>
          <a:lstStyle/>
          <a:p>
            <a:pPr algn="l"/>
            <a:r>
              <a:rPr lang="en-GB" sz="1600" b="1" dirty="0">
                <a:solidFill>
                  <a:schemeClr val="bg1"/>
                </a:solidFill>
              </a:rPr>
              <a:t>Middle East</a:t>
            </a:r>
          </a:p>
        </p:txBody>
      </p:sp>
      <p:sp>
        <p:nvSpPr>
          <p:cNvPr id="20" name="TextBox 19">
            <a:extLst>
              <a:ext uri="{FF2B5EF4-FFF2-40B4-BE49-F238E27FC236}">
                <a16:creationId xmlns:a16="http://schemas.microsoft.com/office/drawing/2014/main" id="{E09276F4-2F10-B74C-3C89-D75E4512B338}"/>
              </a:ext>
            </a:extLst>
          </p:cNvPr>
          <p:cNvSpPr txBox="1"/>
          <p:nvPr/>
        </p:nvSpPr>
        <p:spPr>
          <a:xfrm>
            <a:off x="6096000" y="2915344"/>
            <a:ext cx="1714500" cy="769441"/>
          </a:xfrm>
          <a:prstGeom prst="rect">
            <a:avLst/>
          </a:prstGeom>
          <a:noFill/>
        </p:spPr>
        <p:txBody>
          <a:bodyPr wrap="square" rtlCol="0">
            <a:spAutoFit/>
          </a:bodyPr>
          <a:lstStyle/>
          <a:p>
            <a:pPr algn="l"/>
            <a:r>
              <a:rPr lang="en-GB" sz="4400" b="1" dirty="0">
                <a:solidFill>
                  <a:schemeClr val="bg1"/>
                </a:solidFill>
              </a:rPr>
              <a:t>3</a:t>
            </a:r>
            <a:r>
              <a:rPr lang="en-GB" sz="4400" b="1" baseline="30000" dirty="0">
                <a:solidFill>
                  <a:schemeClr val="bg1"/>
                </a:solidFill>
              </a:rPr>
              <a:t>h</a:t>
            </a:r>
            <a:r>
              <a:rPr lang="en-GB" sz="4400" b="1" dirty="0">
                <a:solidFill>
                  <a:schemeClr val="bg1"/>
                </a:solidFill>
              </a:rPr>
              <a:t>37</a:t>
            </a:r>
          </a:p>
        </p:txBody>
      </p:sp>
      <p:sp>
        <p:nvSpPr>
          <p:cNvPr id="21" name="TextBox 20">
            <a:extLst>
              <a:ext uri="{FF2B5EF4-FFF2-40B4-BE49-F238E27FC236}">
                <a16:creationId xmlns:a16="http://schemas.microsoft.com/office/drawing/2014/main" id="{F8FE94C6-E2A1-5A65-C7A1-ACF947EC57DE}"/>
              </a:ext>
            </a:extLst>
          </p:cNvPr>
          <p:cNvSpPr txBox="1"/>
          <p:nvPr/>
        </p:nvSpPr>
        <p:spPr>
          <a:xfrm>
            <a:off x="5258642" y="3679546"/>
            <a:ext cx="766557" cy="338554"/>
          </a:xfrm>
          <a:prstGeom prst="rect">
            <a:avLst/>
          </a:prstGeom>
          <a:noFill/>
        </p:spPr>
        <p:txBody>
          <a:bodyPr wrap="none" rtlCol="0">
            <a:spAutoFit/>
          </a:bodyPr>
          <a:lstStyle/>
          <a:p>
            <a:pPr algn="l"/>
            <a:r>
              <a:rPr lang="en-GB" sz="1600" b="1" dirty="0">
                <a:solidFill>
                  <a:schemeClr val="bg1"/>
                </a:solidFill>
              </a:rPr>
              <a:t>Africa</a:t>
            </a:r>
          </a:p>
        </p:txBody>
      </p:sp>
      <p:sp>
        <p:nvSpPr>
          <p:cNvPr id="22" name="TextBox 21">
            <a:extLst>
              <a:ext uri="{FF2B5EF4-FFF2-40B4-BE49-F238E27FC236}">
                <a16:creationId xmlns:a16="http://schemas.microsoft.com/office/drawing/2014/main" id="{24383BD4-4A72-EBA9-C2DC-DACCF6017A79}"/>
              </a:ext>
            </a:extLst>
          </p:cNvPr>
          <p:cNvSpPr txBox="1"/>
          <p:nvPr/>
        </p:nvSpPr>
        <p:spPr>
          <a:xfrm>
            <a:off x="5258642" y="3961941"/>
            <a:ext cx="1714500" cy="769441"/>
          </a:xfrm>
          <a:prstGeom prst="rect">
            <a:avLst/>
          </a:prstGeom>
          <a:noFill/>
        </p:spPr>
        <p:txBody>
          <a:bodyPr wrap="square" rtlCol="0">
            <a:spAutoFit/>
          </a:bodyPr>
          <a:lstStyle/>
          <a:p>
            <a:pPr algn="l"/>
            <a:r>
              <a:rPr lang="en-GB" sz="4400" b="1" dirty="0">
                <a:solidFill>
                  <a:schemeClr val="bg1"/>
                </a:solidFill>
              </a:rPr>
              <a:t>3</a:t>
            </a:r>
            <a:r>
              <a:rPr lang="en-GB" sz="4400" b="1" baseline="30000" dirty="0">
                <a:solidFill>
                  <a:schemeClr val="bg1"/>
                </a:solidFill>
              </a:rPr>
              <a:t>h</a:t>
            </a:r>
            <a:r>
              <a:rPr lang="en-GB" sz="4400" b="1" dirty="0">
                <a:solidFill>
                  <a:schemeClr val="bg1"/>
                </a:solidFill>
              </a:rPr>
              <a:t>05</a:t>
            </a:r>
          </a:p>
        </p:txBody>
      </p:sp>
      <p:sp>
        <p:nvSpPr>
          <p:cNvPr id="23" name="TextBox 22">
            <a:extLst>
              <a:ext uri="{FF2B5EF4-FFF2-40B4-BE49-F238E27FC236}">
                <a16:creationId xmlns:a16="http://schemas.microsoft.com/office/drawing/2014/main" id="{5F43CB30-FE96-02B4-AE2A-02205A96B847}"/>
              </a:ext>
            </a:extLst>
          </p:cNvPr>
          <p:cNvSpPr txBox="1"/>
          <p:nvPr/>
        </p:nvSpPr>
        <p:spPr>
          <a:xfrm>
            <a:off x="2174903" y="1644235"/>
            <a:ext cx="1590885" cy="338554"/>
          </a:xfrm>
          <a:prstGeom prst="rect">
            <a:avLst/>
          </a:prstGeom>
          <a:noFill/>
        </p:spPr>
        <p:txBody>
          <a:bodyPr wrap="none" rtlCol="0">
            <a:spAutoFit/>
          </a:bodyPr>
          <a:lstStyle/>
          <a:p>
            <a:pPr algn="l"/>
            <a:r>
              <a:rPr lang="en-GB" sz="1600" b="1" dirty="0">
                <a:solidFill>
                  <a:schemeClr val="bg1"/>
                </a:solidFill>
              </a:rPr>
              <a:t>North America</a:t>
            </a:r>
          </a:p>
        </p:txBody>
      </p:sp>
      <p:sp>
        <p:nvSpPr>
          <p:cNvPr id="24" name="TextBox 23">
            <a:extLst>
              <a:ext uri="{FF2B5EF4-FFF2-40B4-BE49-F238E27FC236}">
                <a16:creationId xmlns:a16="http://schemas.microsoft.com/office/drawing/2014/main" id="{AE8EA501-3679-BDC6-10BA-64907AAD463F}"/>
              </a:ext>
            </a:extLst>
          </p:cNvPr>
          <p:cNvSpPr txBox="1"/>
          <p:nvPr/>
        </p:nvSpPr>
        <p:spPr>
          <a:xfrm>
            <a:off x="2174903" y="1926630"/>
            <a:ext cx="1714500" cy="769441"/>
          </a:xfrm>
          <a:prstGeom prst="rect">
            <a:avLst/>
          </a:prstGeom>
          <a:noFill/>
        </p:spPr>
        <p:txBody>
          <a:bodyPr wrap="square" rtlCol="0">
            <a:spAutoFit/>
          </a:bodyPr>
          <a:lstStyle/>
          <a:p>
            <a:pPr algn="l"/>
            <a:r>
              <a:rPr lang="en-GB" sz="4400" b="1" dirty="0">
                <a:solidFill>
                  <a:schemeClr val="bg1"/>
                </a:solidFill>
              </a:rPr>
              <a:t>3</a:t>
            </a:r>
            <a:r>
              <a:rPr lang="en-GB" sz="4400" b="1" baseline="30000" dirty="0">
                <a:solidFill>
                  <a:schemeClr val="bg1"/>
                </a:solidFill>
              </a:rPr>
              <a:t>h</a:t>
            </a:r>
            <a:r>
              <a:rPr lang="en-GB" sz="4400" b="1" dirty="0">
                <a:solidFill>
                  <a:schemeClr val="bg1"/>
                </a:solidFill>
              </a:rPr>
              <a:t>05</a:t>
            </a:r>
          </a:p>
        </p:txBody>
      </p:sp>
      <p:sp>
        <p:nvSpPr>
          <p:cNvPr id="25" name="TextBox 24">
            <a:extLst>
              <a:ext uri="{FF2B5EF4-FFF2-40B4-BE49-F238E27FC236}">
                <a16:creationId xmlns:a16="http://schemas.microsoft.com/office/drawing/2014/main" id="{319D56B2-4C2F-E9C3-20B8-B1F2B6F3B9B1}"/>
              </a:ext>
            </a:extLst>
          </p:cNvPr>
          <p:cNvSpPr txBox="1"/>
          <p:nvPr/>
        </p:nvSpPr>
        <p:spPr>
          <a:xfrm>
            <a:off x="3096467" y="3901460"/>
            <a:ext cx="1624547" cy="338554"/>
          </a:xfrm>
          <a:prstGeom prst="rect">
            <a:avLst/>
          </a:prstGeom>
          <a:noFill/>
        </p:spPr>
        <p:txBody>
          <a:bodyPr wrap="none" rtlCol="0">
            <a:spAutoFit/>
          </a:bodyPr>
          <a:lstStyle/>
          <a:p>
            <a:pPr algn="l"/>
            <a:r>
              <a:rPr lang="en-GB" sz="1600" b="1" dirty="0">
                <a:solidFill>
                  <a:schemeClr val="bg1"/>
                </a:solidFill>
              </a:rPr>
              <a:t>South America</a:t>
            </a:r>
          </a:p>
        </p:txBody>
      </p:sp>
      <p:sp>
        <p:nvSpPr>
          <p:cNvPr id="26" name="TextBox 25">
            <a:extLst>
              <a:ext uri="{FF2B5EF4-FFF2-40B4-BE49-F238E27FC236}">
                <a16:creationId xmlns:a16="http://schemas.microsoft.com/office/drawing/2014/main" id="{F373BF74-27A1-6C8A-8C6E-011960A20E3E}"/>
              </a:ext>
            </a:extLst>
          </p:cNvPr>
          <p:cNvSpPr txBox="1"/>
          <p:nvPr/>
        </p:nvSpPr>
        <p:spPr>
          <a:xfrm>
            <a:off x="3096467" y="4183855"/>
            <a:ext cx="1714500" cy="769441"/>
          </a:xfrm>
          <a:prstGeom prst="rect">
            <a:avLst/>
          </a:prstGeom>
          <a:noFill/>
        </p:spPr>
        <p:txBody>
          <a:bodyPr wrap="square" rtlCol="0">
            <a:spAutoFit/>
          </a:bodyPr>
          <a:lstStyle/>
          <a:p>
            <a:pPr algn="l"/>
            <a:r>
              <a:rPr lang="en-GB" sz="4400" b="1" dirty="0">
                <a:solidFill>
                  <a:schemeClr val="bg1"/>
                </a:solidFill>
              </a:rPr>
              <a:t>3</a:t>
            </a:r>
            <a:r>
              <a:rPr lang="en-GB" sz="4400" b="1" baseline="30000" dirty="0">
                <a:solidFill>
                  <a:schemeClr val="bg1"/>
                </a:solidFill>
              </a:rPr>
              <a:t>h</a:t>
            </a:r>
            <a:r>
              <a:rPr lang="en-GB" sz="4400" b="1" dirty="0">
                <a:solidFill>
                  <a:schemeClr val="bg1"/>
                </a:solidFill>
              </a:rPr>
              <a:t>36</a:t>
            </a:r>
          </a:p>
        </p:txBody>
      </p:sp>
      <p:sp>
        <p:nvSpPr>
          <p:cNvPr id="27" name="TextBox 26">
            <a:extLst>
              <a:ext uri="{FF2B5EF4-FFF2-40B4-BE49-F238E27FC236}">
                <a16:creationId xmlns:a16="http://schemas.microsoft.com/office/drawing/2014/main" id="{38CBA319-F98D-3E06-E55A-E5F211B16CB7}"/>
              </a:ext>
            </a:extLst>
          </p:cNvPr>
          <p:cNvSpPr txBox="1"/>
          <p:nvPr/>
        </p:nvSpPr>
        <p:spPr>
          <a:xfrm>
            <a:off x="7629267" y="1600901"/>
            <a:ext cx="617477" cy="338554"/>
          </a:xfrm>
          <a:prstGeom prst="rect">
            <a:avLst/>
          </a:prstGeom>
          <a:noFill/>
        </p:spPr>
        <p:txBody>
          <a:bodyPr wrap="none" rtlCol="0">
            <a:spAutoFit/>
          </a:bodyPr>
          <a:lstStyle/>
          <a:p>
            <a:pPr algn="l"/>
            <a:r>
              <a:rPr lang="en-GB" sz="1600" b="1" dirty="0">
                <a:solidFill>
                  <a:schemeClr val="bg1"/>
                </a:solidFill>
              </a:rPr>
              <a:t>Asia</a:t>
            </a:r>
          </a:p>
        </p:txBody>
      </p:sp>
      <p:sp>
        <p:nvSpPr>
          <p:cNvPr id="28" name="TextBox 27">
            <a:extLst>
              <a:ext uri="{FF2B5EF4-FFF2-40B4-BE49-F238E27FC236}">
                <a16:creationId xmlns:a16="http://schemas.microsoft.com/office/drawing/2014/main" id="{EE08D93F-EFF1-E369-FAFD-A3753FC22442}"/>
              </a:ext>
            </a:extLst>
          </p:cNvPr>
          <p:cNvSpPr txBox="1"/>
          <p:nvPr/>
        </p:nvSpPr>
        <p:spPr>
          <a:xfrm>
            <a:off x="7629267" y="1883296"/>
            <a:ext cx="1714500" cy="769441"/>
          </a:xfrm>
          <a:prstGeom prst="rect">
            <a:avLst/>
          </a:prstGeom>
          <a:noFill/>
        </p:spPr>
        <p:txBody>
          <a:bodyPr wrap="square" rtlCol="0">
            <a:spAutoFit/>
          </a:bodyPr>
          <a:lstStyle/>
          <a:p>
            <a:pPr algn="l"/>
            <a:r>
              <a:rPr lang="en-GB" sz="4400" b="1" dirty="0">
                <a:solidFill>
                  <a:schemeClr val="bg1"/>
                </a:solidFill>
              </a:rPr>
              <a:t>2</a:t>
            </a:r>
            <a:r>
              <a:rPr lang="en-GB" sz="4400" b="1" baseline="30000" dirty="0">
                <a:solidFill>
                  <a:schemeClr val="bg1"/>
                </a:solidFill>
              </a:rPr>
              <a:t>h</a:t>
            </a:r>
            <a:r>
              <a:rPr lang="en-GB" sz="4400" b="1" dirty="0">
                <a:solidFill>
                  <a:schemeClr val="bg1"/>
                </a:solidFill>
              </a:rPr>
              <a:t>07</a:t>
            </a:r>
          </a:p>
        </p:txBody>
      </p:sp>
      <p:sp>
        <p:nvSpPr>
          <p:cNvPr id="29" name="TextBox 28">
            <a:extLst>
              <a:ext uri="{FF2B5EF4-FFF2-40B4-BE49-F238E27FC236}">
                <a16:creationId xmlns:a16="http://schemas.microsoft.com/office/drawing/2014/main" id="{1272CF75-1FC9-87EA-6CE2-E0FD3C30196E}"/>
              </a:ext>
            </a:extLst>
          </p:cNvPr>
          <p:cNvSpPr txBox="1"/>
          <p:nvPr/>
        </p:nvSpPr>
        <p:spPr>
          <a:xfrm>
            <a:off x="8486517" y="3679546"/>
            <a:ext cx="982961" cy="338554"/>
          </a:xfrm>
          <a:prstGeom prst="rect">
            <a:avLst/>
          </a:prstGeom>
          <a:noFill/>
        </p:spPr>
        <p:txBody>
          <a:bodyPr wrap="none" rtlCol="0">
            <a:spAutoFit/>
          </a:bodyPr>
          <a:lstStyle/>
          <a:p>
            <a:pPr algn="l"/>
            <a:r>
              <a:rPr lang="en-GB" sz="1600" b="1" dirty="0">
                <a:solidFill>
                  <a:schemeClr val="bg1"/>
                </a:solidFill>
              </a:rPr>
              <a:t>Oceania</a:t>
            </a:r>
          </a:p>
        </p:txBody>
      </p:sp>
      <p:sp>
        <p:nvSpPr>
          <p:cNvPr id="30" name="TextBox 29">
            <a:extLst>
              <a:ext uri="{FF2B5EF4-FFF2-40B4-BE49-F238E27FC236}">
                <a16:creationId xmlns:a16="http://schemas.microsoft.com/office/drawing/2014/main" id="{F7F5BE9A-D061-0D5C-A68B-CDBF132545A6}"/>
              </a:ext>
            </a:extLst>
          </p:cNvPr>
          <p:cNvSpPr txBox="1"/>
          <p:nvPr/>
        </p:nvSpPr>
        <p:spPr>
          <a:xfrm>
            <a:off x="8486517" y="3961941"/>
            <a:ext cx="1714500" cy="769441"/>
          </a:xfrm>
          <a:prstGeom prst="rect">
            <a:avLst/>
          </a:prstGeom>
          <a:noFill/>
        </p:spPr>
        <p:txBody>
          <a:bodyPr wrap="square" rtlCol="0">
            <a:spAutoFit/>
          </a:bodyPr>
          <a:lstStyle/>
          <a:p>
            <a:pPr algn="l"/>
            <a:r>
              <a:rPr lang="en-GB" sz="4400" b="1" dirty="0">
                <a:solidFill>
                  <a:schemeClr val="bg1"/>
                </a:solidFill>
              </a:rPr>
              <a:t>2</a:t>
            </a:r>
            <a:r>
              <a:rPr lang="en-GB" sz="4400" b="1" baseline="30000" dirty="0">
                <a:solidFill>
                  <a:schemeClr val="bg1"/>
                </a:solidFill>
              </a:rPr>
              <a:t>h</a:t>
            </a:r>
            <a:r>
              <a:rPr lang="en-GB" sz="4400" b="1" dirty="0">
                <a:solidFill>
                  <a:schemeClr val="bg1"/>
                </a:solidFill>
              </a:rPr>
              <a:t>00</a:t>
            </a:r>
          </a:p>
        </p:txBody>
      </p:sp>
      <p:sp>
        <p:nvSpPr>
          <p:cNvPr id="2" name="TextBox 1">
            <a:extLst>
              <a:ext uri="{FF2B5EF4-FFF2-40B4-BE49-F238E27FC236}">
                <a16:creationId xmlns:a16="http://schemas.microsoft.com/office/drawing/2014/main" id="{709343CD-C9DB-8CDB-0196-D6B38C34F570}"/>
              </a:ext>
            </a:extLst>
          </p:cNvPr>
          <p:cNvSpPr txBox="1"/>
          <p:nvPr/>
        </p:nvSpPr>
        <p:spPr>
          <a:xfrm>
            <a:off x="377757" y="676674"/>
            <a:ext cx="4699084"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latin typeface="Arial"/>
              </a:rPr>
              <a:t>Daily length of time spent watching linear TV</a:t>
            </a:r>
            <a:endParaRPr kumimoji="0" lang="en-GB" sz="1200"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125877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F9FEB5F2-B867-4118-B17B-195882A97991"/>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614"/>
  <p:tag name="ISPRINGCLOUDFOLDERPATH" val="Repository/Nickable Charts/Sector Specific/"/>
  <p:tag name="ISPRINGCLOUDFOLDERDOMAIN" val="https://thinkbox.ispringcloud.eu"/>
  <p:tag name="ISPRING_PLAYERS_CUSTOMIZATION" val="UEsDBBQAAgAIACJV40q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OtiAlMxtD4H3QQAAGoSAAAdAAAAdW5pdmVyc2FsL2NvbW1vbl9tZXNzYWdlcy5sbmetWG1v2zYQ/l6g/4EQUGADurQd0KIYEgeyxDhCZMqV6DjZMAiMxNhEKNHTi1Pv037Nfth+yY6U7dhNCklJAduQaN1zx3t57qjj06+ZRCtelELlJ9aHo/cW4nmiUpHPT6wpPfvls4XKiuUpkyrnJ1auLHQ6eP3qWLJ8XrM5h+vXrxA6znhZwm050HcP90ikJ9ZkGDvBeGKT69gPRkE89EbWwFHZkuVr5Ku5+unXT5+/fvj46efjdxu5LjDR2Pb9QyBkkD6+7wBEaBj4MaBhPyb4iloD/dtPLphS3yPYGmwu+klPQnxpDfRvq9w0DDGhceR7Lo69KCYBNb7wMcWuNbhWNVqwFUeVQivB71G14BDHShQclVKk5o9EwUJe8zZlbjC2PRKHOKKh51AvINYgUkWxfmtgWV0tVAHqSpSKkt1InhqdkDHm/2XBS1DNKsgoBJ9qIeBJlTGRH7WrnhE/sN3YnkziMY4iewTOpbtNAdIB/L2oFvBfytVbUHGfS8VSdFtwAAwixJZLKZLmSREtC23hRLJ1qxWhPfPIKKZB4EcxJu52xRrgPEVuwfRme6KEdoRDAChYyYtnyMYm1404sqXsh3Dujc59+FJtwrmYLyR8q752TDBkwoTnbVKQqTiEHI+iWRC62mmgCjG0ZGV5r4r0IEv349kG7BEngEJw6B441RhbYMgPAexVFDyp2sB8e0qc83hICVwOMTjXZ3WeLDrKQYU8maT7KVlDrPYTrzX/N2jxMLiCEgdGCvpIBBdARBd9JK5xBOSBozYZYl96I1tTgSafLTNsmSdhutDlGrEkATkd0pVQdQkr2iXAD4aDyn5aIvxlCpnk2f4T/NYAQrBNDs3FioMJRdqe0cC2DnZ1Tn+Zer/HZ7bnYzeGJAfqialpA1oZA+LMVYWYlEpvAPSydMXyhKMbnjAd2DU8lorUPKYT0FjyVy3+RqzakO6bDV8TF1+9Oepp2gHFP7Ywq0swr6p4tqzaVO+Z/xwrdLF914QuW3+e/sjBxA694LtByti6CVKXyJQiq2XTC14cn51lfWPUasQLPdU9Wj/akqgh/aEHrDUUqrsEhmFDNzaYD2R3KY+cgaJJ0zuguXj5bQ+dJNgAEIWei3EJrjow4VJzfnf5GR5GHoXGMeM3pahapzJTjU2Ang5tAmOw5BV/KMYbfquAxyRnq2Y4g/ZoIt0a0L3Z76BfUI/6YDIBwPlmriqRFBnYn3bAnI7x1gMNzR/sZKZqmZrileLOUD34ts7446nytlCZWZWs3CZv02lOX2JFs7mwUTrpMZfs6q9zfPbK7/lRirAdwiTi2MTR44uja1V2FIIS0K7wabSdfqAWMlYlC2irt6rO045AzVHGxWc2gG32HHFWJIv//vm3I8Y3ljSraLP6Wy8QPZcBC+Id2B9EVbz8sw2E2sNDOXPTRWpz9NvKdTwJUg+y8IccsVjTWjKVwdJRu15I8k3QbEpt53wMdRCZtFd1kbRPafsIYzu8AC4zxwNrMGbFHRAhVUr2QjGutgaXerAz0eoj/HAEX/FCO6mP8Msait429Sax7brmhQSUIJw375rOmcKBJ9m8mZBq3hnMObcJsO03eDwVVV/AEOPdCwd9qDYHWB9OyJBGHWrTNLgtlwFdNPcPZLF63O92d6V5K3T8bu8l0f9QSwMEFAACAAgA62ICU0dLVwP8AwAAFxEAACcAAAB1bml2ZXJzYWwvZmxhc2hfcHVibGlzaGluZ19zZXR0aW5ncy54bWzVWO9y2kYQ/85T3KiTj0F2atcOA3g8thgzwUCR3CbT6XgO3YKuPt2puhOEfOrT9MH6JN3TYQwBJyIpnWQYD+i0+9u/v13JzYv3qSAzyDVXsuUd1488AjJWjMtpy7uLOi/PPaINlYwKJaHlSeWRi3atmRVjwXUSgjEoqgnCSN3ITMtLjMkavj+fz+tcZ7m9q0RhEF/XY5X6WQ4apIHczwRd4JdZZKC9JUIFAPxLlVyqtWs1QpoO6VaxQgDhDD2X3AZFRUdQnXi+ExvT+GGaq0KyKyVUTvLpuOX9cH5pP48yDuqapyBtTnQbD+2xaVDGuPWCipB/AJIAnybo7tmJR+acmaTlvTqxKCjtb6OU2C50alGuFOZAmiV8CoYyaqi7dPYMvDf68cAdsYWkKY8jvENs/C3vOroPe93r4L4/iILw/ia67Tkf9lCKgrfRHkpRN+oF+8hXhb95NwxGvW7/zX00GPSi7vBJCzO6kZCmv5mxJmZWFXkMq4Q1TVKkY0m5wB79KI0aDHa5oPkUItXhWMQJFRo88kcG058LKrhZIBmOkAwPANmlziA2I1u2lmfyArwnOAeIjmEtVy1x+nrVEmfnG6H7zvpTWDu9bFJjaJxg8+BZ6VrTXz96FJsouRGavSZjJdgqIEjHwPo0hTVKhA9cdlDy2CMTLILAUAcZSBJSiTTkBsOPVwC6GGvDTUm/zlL6MudUEMTDOQHkNtxKR5zQXG9kfZV52/xx+7e+MqB/d+lwR8+J/qoKwchCFUTwByBGESx1keKvBMg6ocgkV2l5ipQ3RAuOzs04zIFdVDH0Dk2kBWrifMkEGGfhz4J/IGOYqBxxgc5wGuE51w6/vhdwRrV+AqWPPr5wNOn2r4O3L2yAlM2ojPcEx/6ANDOHwKcYu1RoQgiF2VyDwMzEtNBQ1odxVopVCbP+5RXRPC2Eq/h/XZc16ANW5zBW6MLVqEphPutBZbMJnZWctDwroZGNHEviMPFGjIOGywKqAsZUEiXFgtAYh7m2DJ9xVWg8cVx20PqLHHSqhMvS1SnOQzSWM8iroB0dv/rx5PSns/PXjbr/z19/v/yk0nLBDQW11tyGu3p2g1bT+miPfkbpE9t0S7ej8tS2KNsyuvsJYbnJtud807c7aPdKKjfnt7qRwuBydHVDRkF414vCRpWG6CtknYkT7KiJfaasojO4i7AkQRXR4Sj4pZIbWJtKbAjCSnCDSnG8qSI1cpt6uLalK7mA43zqxhMOdMFTjp35XVD0ObZ8Pbv/F4Z+9UOjo/iBGAo0jxOs6sE64buYgodM8beUNXe1et3beL9r+jvfpO2dlEueYi7tpl+9frdPT47wjXHnrVoN0Tb/mdGu/QtQSwMEFAACAAgA62ICU6GEF03jAgAAlAoAACEAAAB1bml2ZXJzYWwvZmxhc2hfc2tpbl9zZXR0aW5ncy54bWyVVsFu4jAQve9XRNl706XdlpUCElAqVepuqxb17iRDYuHYke3Q8vdrxw6xgUAaCymeec8zHj9PiMUG0+mPIIjTmnOgcgVlRZCEgKISJuGqwHSTsK8Av1cc0zxQzh3wQFpYGBkyI4y/g5QKIrSltQU4m4RJLSWjVymjUkW4ooyXiITTn9fNE0cN8hKLbYErzmPzXOCsUQpdmOEUG+P3vR59hJSVFaK7Z5azqwSlm5yzmmYX4xS7CjhR1dQb/3O/WPYGIFjIJ1VgL6flWI9hlIqDEKBTulvqcZFFUAKkjXT+VA44Xajzuz+gbbHAsqHNfunRR6tQDn6RxzM9+vFUre4Rrpej0c3deYKEL6mgNyM9eqGN8r+1OKvq6jsaqTjLdUF9zvxuMetXy55DGMrU9VOE0fz2cXx7kaA3pAMpxsNYjz6GLc/tgx4OyL669z7W15Uz8qrretAQ9KEnBKaS1xBH7cz4RME+X2qp7kfrdy0d5lXl/IpqAdM1IsLCOmMHfINPTDMXZS0d5IORuoSFSdhF+o6OsFjMm2bhZLg3OSly2B7hHGOH/KfqeoR0jB3yneAMXijZWY+T7KHLkNpDniN7nOfrr7xAkZpm1tvOWq+O9KyvrnBStYYWU7IMpkKns8Il6IOLo8ZmUoqOcoop2uIcSczoX41Lds1mRBwdOKzWTisrllgSOCW4JkfVpt1yNXNfj9brC9J8FrrNmXkgVRefhMzoMgwsZxI2a5iP4TGcMgliKBhJidKiVJ+8wRTdhBUe+BNds6GkEvEN8BVjpDdOHDlViKPTdY5tMU4dAK3LBPhSnRuGVji+zeAKnBdE/eQHhk/IfEKP0zBloZajCO916RisCADxtGhVaybGU9ZEYgJbINbrGJoN9+0sFkqlfYKbyWdYS1dy1jJIk7ZXdMfp9TnPcYLwofJiftdxHQNkL1Eimp15N7/tw04uXmtu+5nWuQsyBqslb2nlP66hMup/o/8BUEsDBBQAAgAIAOtiAlOpYJAf6AMAAKgQAAAmAAAAdW5pdmVyc2FsL2h0bWxfcHVibGlzaGluZ19zZXR0aW5ncy54bWzVWO9u2kgQ/85TrHzqx+K0l15SZIiixCioBDjs3LWqqmjxDngv613Xu4bST/c0fbA+yY29hEAgqWnL5U4oAo9nfvP3t2PHO/mUCDKFTHMlm86L+oFDQEaKcTlpOldh+/mxQ7ShklGhJDQdqRxy0qp5aT4SXMcBGIOqmiCM1I3UNJ3YmLThurPZrM51mhV3lcgN4ut6pBI3zUCDNJC5qaBz/DLzFLSzQKgAgH+JkguzVq1GiGeRLhXLBRDOMHLJi6SouDCJcFyrNaLRzSRTuWRnSqiMZJNR0/nl+LT43OpYpHOegCxKolsoLMSmQRnjRRBUBPwzkBj4JMZojw4dMuPMxE3n5WGBgtruJkqJbTOnBcqZwhJIs4BPwFBGDbWX1p+BT0bfCqyIzSVNeBTiHVKk33TOw+ug2zn3r3v90A+uL8LLro1hB6PQfxvuYBR2wq6/i35V+It3A3/Y7fTeXIf9fjfsDO6ssKJrBfHc9Yp5WFmVZxEsC+aZOE9GknKBI3qvjBoMDrmg2QRC1ebYxDEVGhzyVwqT33MquJkjFw6QCzcA6alOITLDom1Nx2Q5OHdwFhADw14uR+LV6+VIHB2vpe5a73dpbY3So8bQKMbhQVkZmueuim7VxkqupVZck5ESbJkQJCNgPZpggQdt6ZAxVl1gbv0UJAmoRNpxg/lGSwudj7ThpqRbe6F9mnEqCFIKzwUgl8FG/lFMM71W5mWpi2mPWu97yoD+YPO3oodU/1S5YGSuciL4DRCjCPY2T/BXDGSVQWScqaSUCqoN0YJjcFMOM2AnVRy9QxdJjpZ4nqQCjPXwMeefyQjGKkNcoFM8fVDOtcWv7wScUq3vQOltjM8sLzq9c//tsyJByqZURjuC40BAkpp94FPMXSp0IYTCaq5AYGUimmso+8M4K9WqpFn//o5onuTCdvxn92UFeo/d2Y8XOrc9qtKYb0ZQ2W1MpyUnC56V0MhGji2xmHgjwjOIyxyqAkZUEiXFnNAIT29dMHzKVa5RYrlsofV3BWhNCZdlqBN8JEBnGYOsCtrBi5e/Hr767ej4daPufv37y/NHjRYbbSBo4c2utLMHV2Y1q3uL8xtGj6zPDdu2ypJiRNmG0+2PBIvVtXnOe26xdLbvoHJV3ltBo6fbQYF/Ojy7IEM/uOqGQaPKCPQU8sxEMc7QuHhsrGLTvwqxCX4V1cHQ/6NSGNiNSvPvB5Xg+pXyeFNFa2h382BlL1cKAQ/wiT2Q8AgXPOE4i/8LUj7Ejx/n87/Cya3PhfxRUloa74mTQLMoxj7urfdPd9I9XVX/S4WyV8vXtrX3NM/d+kZcQ/n6fxdatX8AUEsDBBQAAgAIAOtiAlMyYqOLkAEAAAMGAAAfAAAAdW5pdmVyc2FsL2h0bWxfc2tpbl9zZXR0aW5ncy5qc42Uy27CMBBF93xFlG4r1AYKaXc8glSJRaV2V3XhhCFEOLZlOykp4t+LEx6247R4NvHVyR3PWJ59zzsuP/G9F29ff9f7N3Nfa6A0yQu4N3XcoedK9wXOVvCR5YAzAr6FlOdfL/LhSriMfVKbxtW7shWan08dNFPaGmGhi9wBChdYOsBvF7hzgD8XsKfV1dSkNToupKSkn1Aigcg+oTxHNePfPdRLL9GCaQm8QRf1cqBrlIBh+jd5dXwaq9C5hOYMkWpJU9qPUbJNOS3Iqst1UzHgxyvfnmp5Hs8iww5nQr5KyO3EUaiim2QchIBT3lGkwgljFAPWfNvdtFDDuF2QRZeZyOSZnjyq0GmGUmh1KZyoMDFy9LK5hygIBqM2J2EnG2IQqDAIjCrgt1hRVrAbLpBxmqqOtNDpaDYxr/KCYopWGUkbLpgOF+HQyanDKtsGnIcqdPBa6HCuwjeeELWe0Mbx+vKu0eF695YmjaF0ziqsrEvXIMAukbhE6hJZ5xRqDxJpDxK1//S+/juNbdc7/AJQSwMEFAACAAgATmlyVCkQ9LPCDwAAfiUAABcAAAB1bml2ZXJzYWwvdW5pdmVyc2FsLnBuZ+2a+1tSWffAabrNVF6apsbJC1Zv01zKa6lh4liWNaVNmmmmkjliXtDQQAGBKZ+ypoScSkdRaOI188o0hBcUtJs0KZJ5IUSlYowAlUQOKAh8wXrf7/P+D/7AOex99uectfZaZ+21zrMv/xQWYrNi/QoQCGRzYH9wOAi0JBgEWpz26TJLz+GXoWGW06Ls8JDdoIYeJ7mlsSQ5KDQIBLpHXjmXsNTS/uzM/uPZIJDtI+tvES/z7s8g0OY1B4KDjubGT4xIrozn4HlT2fTiY4Wh2277FIbWI8oeR6xZG/x4cPcf9zZrlj8MOu0W4NrfuIRz7fPPf/1CfPRbTdQK1snHxSvil/y47f5q3AaHoKzVHprdQf8uCTKf+1bFx4ADZRRBz+TcywDcWyD3UT7Tf7qi1EhI7qHO7spB91QOeAgCzA8Vik3kepe2LOBpmgrra5G0Y1u1YR+LlOoijbXbSMuduyy/sMjSbRvEIlPprur+Eio141NLx5n9NeeclhapCCpDnw3IOuII69pBALed6b3oPy0dV/WHvNR6seBuzNNK0Vfzfw/ZWwe8+XSj5fiDU9ASy+nSpkvWS8glqy1HV5LrJ5bT49WWKQb94nfe+jT7kAVoAVqAFqAFaAFagBagBWgBWoAWoAVoAVqAFqAFaAFagBagBeh/ocYVG3NiTR2KCBo+C2AxiNnAiApPTPKhQOCocYXD4L1y50TLOLRvAyyTVc1omeMH4pF0ViLiRIm8S1ITATMcb6D42m60fssduBI485rlLhiHoLYqf+8h7bCAYpxqeWCeR+BjBitxQpAeGMLi/1EvUkJ38bmZqdL5D8Zc7eZSfKhzn+jesh7eTEQ+fi5fHnkSBPKFGV/N/nRqv6APNqs4C7OQG8JGSgwEzwedQY9r92gDUYeSeev9cMnGmiZ2BuOTxSA/GLCnWkYlvh7y/utRmchEssUooCMyOyeLgG/T4ei6HKThhISFFePt6uLNK1Vl1MDpQRzYjz2cO+RInKoIEWbrxLAs3oiq7XWeVmmTiZMTahPjiCQdj0KUVwhVBa2TmJMAm0aTNCkb/SdQW/kujihR05ya3JCZl97fiCqFMrRpbeMpTbXiuwwmd3JKg4eQoziYtQ6gjtmaKIWLolubc/ZdhG4ivb1pw6XYa6XOSsTAbTW1S8eYNNw0kOMuuUX6VXdtPczYm7G3KOb3QdQI0Wx03LvOJ0J33FkFGUSNf7+uX77WVm/auvYgvOjkCLqKQ6qUWuVgk7jcoTsZ9J5aRuupAxXxhoim1ra5A+IB1AAgBAZ9pGNa+a544K11cmVVo2lvriU3Cuh7aNgMDkO3ZnWw29NuEtCYmnCc2GD4ey7c+IVpO8P08h+I6NBI5lpQZ59bu9SkZPzmoKJ5hh/1e3fyz4xWlKw+eziR7ubfeW/oTmM9o4k7iRQPMQixx/ZX855bHk1jhU6Ijy8rmi4TIRaD/oQByi8KtNwNXaUTum8SFFHJcAP326B/znePR6tSr+f2rlSJMHT9Z6bmT+FE+Eoz1y5Zl8SJqTLVGeh7nrEnBiuaepDkwrEkHoNpchI46upvH3hCut54ImcIWiHsznAE/WKE9Pt+4ZzcKKHfqDYfy200U+w/KNYAX/mqVH8Zb07thAArfhn73uElTfSQuGpVlyFrnfcgImdI6VCPS093DB5KaaJUNB6W7WCKl4FOEhug6pes5PiCACYevJl/k7zLK2BZ1eYPtovjr+vwljK+daoi1LTHtv0FY14wOzgU68YwS4pQZJugn5mlIz4gkAE5aM5+tdfikuTf4EJz79SdJUWZeOWJ2mQq5i17TDPrzp15w4qIL0MaxlBXFVmV0IYJOLOtUJUn8xe6t5ePARo0fUzIln/Uo5JA54sw9fGbf1J9iSyDVSfg1roUMzp28nGXrs5rcnpLgE8j3q4IPTSRAbeffcmDNmLNBglx5JFdYJ5Gx6niZvanSH1QpRD8znktA9Gz7mgeayw9rimj/mWfjIwNjSnuE+7Ejea+6NYS7/M1ntENNBxYr3TSpRz1JuwKo0FdeJVjExlerW20py3Li/xVbdko+YtKx2G0GFHrTpztEjZGO2/7TqGBeEg12h0c/iFwv765kcJX+7jgNb3KEvOwDJpzNkagxmJbe9VpI2fhPGxU1WcbOZcqKqIgF/uB+8jV3YRI13fSEwm3YEFHqiLL330zYPY/iI99fXuyymr20e4D5EIIcZWf0a+arNSQ3AGgULUnHJZWgX6BnoAvLUJJEhXg8+GSVrhMqGsZm3eRkQHcgXEvpgwP7GFQkfUv3WDcvD3d0VRYamG0eIDXtdS8xy7g7Fl9sy10opv04DTlK/KDZhinoSHRg8A9GsGrg7oI+wBkxTHe6+auYiSHw083EDbK1gfrzx1dToe64Z+nJvT25XR6eWke1MjPA6WCvLd61KCssjaygjB8Lm60c8aV8eRQXMi85lwOlx9njU2RV0TX3+zd9isOCYlYqa5EXfkZHaHbu/c8pAeQOSz/zqd7Mh+Cz6t8ghRXnB19YdE73JPOYNAPVTNaG9oFjuACABNyDSVmsUen2DqEj7GwtR3cLzGbqEckaal6XBTtmExIAzCcH3/+YHJfu/gW7IRoUNsnmE5FHFc+NG0guI/j6qMFZoV0lHt732F8fHHa43gGSWCn1EAQsYszvZhSjyE4lvasGcYCo2ImdDOzzSa3HSwY63AldFKQZohpF8o4+MDMBmkETaVeUUTFbu0m8SCydcH6MFW+Zxh4riHRiAG/pHLn/FihFcdKvpI19+GKm3rt1FCO6n3ZGNAvS6J5+w92iCihxHw3qa5W7xIp8e5UJXcRnyrAPRDiR+ENM7Ak0glHbdmZWUzAljrBYea+cVmh9PtLhoJMJvh2BRzOS7jP7+f2Z7+ydcBvxcaNGEZpZAM0THXiCd206BQMXT7mKeH1Jyagdw3ubHJ9sbzBVp1VbPen1Das4ljnzknbnXJSzOg+ok3ce8W55+5rY+IP40erWHHJ6LpzTF+KyZ971TnAaKzs5j4QwNFiEGgcDmbGOmp3cwcv7uAcq+tLo5jyVq0HMKX1qw3CRCxeJGyfqN04L5bG8x1whiE2YDIDZRMCJSZLJfMa16AKhczy0TvkWS7cKpPONdyfW074AQiCTr7qT0kqlzbkjEwMbM2kt1/Ut00+1ze73N3RpawWlKArrGvnaLpeBSAlgXrDQblqwxb+eOMi0Es+9I7w4kFnD2y9X80F0wHVhhd9jLJ3HeGeCVpqdlWFCOmA8MavSk2VKKR6tgGj8rp0tVhQ6l9zY1Q2ppmo0LZoUpItwrTYM+zlIOSR8/s5dSl51c/VWMX0X4JS57RX4/w7xMz7V9tN4eZ3AzIgmRZoIiXxZ+ykfh/sJDGO6hgB4iECFhGdNqBvJnhAuaIUxlplG4EV8uQ8Ut/yOl0vhCvURqWP2MQ+xB/3u9pYCl22A3h2U988+NgIuOXvRwRS4g+SO2V9AXgcx+W/VhP6Rtbne4rl8XkaOXP5cfcfFJD/Gm5Ron31V0T3dEwAgBHJLHETwjCJumrBOKOgPh5lcPa926doEyX9UmLxs8BvALtEfLwCF9meVdfue0NPjZTlDMeZFh/3bkVYkp/pyzxaszY9zZLr2JT0CWyUgphhYfbDmJKe+A1Zw5r1TebhsdDg5I+WlctYeOwEjn9AOc6N5Xj9G/ZtuKGt/Dpp1ieCfEE0FS2Lzd8feE3xIAJcQvjhqvtXipIvCsXAohPF96WT16CcBnpPGucnuVLpf6u9ccpWjigWBlIH0ZgfhBYlDj0hrQDroO+pAzTzE1g91HzBffTVdTKUy55G6JwRm652/A2PMD8HDi4tUeB+rIARZUqpyEequ0KdX35bGXgjRUhFInyB4XrqI+cmPxXrlPE4czI0EoeP7txxCnanm5B26nqpc36vTx/vVhVM3gvLVhmQyvGpNqRZvxNQRyXrtST/t5SwgGVw3pt/WaJeqv7B9pr8+6tWxBXvM14XIfW3dBXP+6rcAeeWtsV65XrVtamkKSmgS6HHqZ6K7sVj+SdcojnqRl+XveRMokHM03cyBS6ICPFgEly4tO3nka3tdgO6c1ObiQCS6J7SdVr8wQo5vDFL2jb3wI4RoBzKK057NKaJuSf8bYcx3xj/Tpf9oFeth3g46bjrLW7tOe/WnfIvv7sxqhuqgiKO9k0lxoqFPEvQMsz8WmaxxtcROvxHHVyCUxW3+klN0ju20ZnebrttkZaVSB4ZiJIpdIy5B9vPd1tTOxFqkftOxof1fOrVzVohFeVssqyNN3yioOqnGr/yztDPNr4dswQvOm2m1EAirIWvgw62GEbaW7BKhrlXQS0wXT3R/YioZ9QSzZ3me50w0zQxzMxNf9P2IYAIqqCGf/4/1YiAYbHYVWEH7VtcrTfFMvuxgmtJ72dmqsxJwB+BpoJNwJR6botJ//cAZXSqtW+p75eSrZ+coYskJaHlH7Mh7OTslw0BBsiwNeFKUhBvirRRSWWuWUGWFSeEkTvheMwMSATD9v6myWpzrugTdphjE+ZtrZnJNjbo2tL9M2yYoI5COBHmg4yfN4NWOaoLuN9nuDy8wlusOvKsTZcPpk6av15StNKLmRiAfZJG0F98fgS+8t1fw5NbVHnCs/5u3OOgV/uY7e4UPzLRQ+kDb7IBdZgGcD86qbu1mBseUWBMOltF+fxDnrbf/u/tK0HDp7W6pDUAriA5oNWUsQkEouwky3J90+AGf4hGJMtWFuY//aN97h28O4WA3WW4WWqZmrFPsLPQjYSkt4M+/7lBsvGvZ+xJdqHV+8+guVogMx63D+0XoaJ4ioVHENl3I3TydFoTC2m/858XaObb7RdqTYZhEaWGoJkSwGC7hLyuaWVopGRGK+EmFPHrE9eBmnvHVV13FDo7wRtwN7sHPzcvnf9j3Zqd/KGpn4TjyVP5nYX5+x9S+stl5dow42VfCZOtO6dr25pb/s9IuxZX20oA6H1PfL4ULwbrNdtB7zeZtd1miyNYqrNqcJjzMz1wP423J5YpNJU/sVtvKV7G6ghlZT4Uk2bmJgM3rbC88FAbsDcLYckb4qzbh2wTjGz50NS1wXHKpOFrS0037MTgTjuHqDarC4jqqRRQiiRXK6IjUsXs7nG2tUwsdc26Ut1xRLVF7dgO+NcKiK+vuF/ZQDTozLma2h2sQgdrFZl9/uk2BU9yVqeIbJIgNZIpkuI+JBNt3afzavOH0lL2gmsWr7fWmlfqYp5W1pJ3+QSssV63j1zZohmedj8ksJabfsEDu90GzEqDJZL+ngH6uEGo32lpUdlhvPZv+cX5rT+3hkIEgGv4tCaKy8a+fzYgv2Dtztg7AKnBzJ0+VmtefifxhleZW0Ghtf/A3rDght0nz/8fUEsDBBQAAgAIAE5pclTAqrEVSgAAAGsAAAAbAAAAdW5pdmVyc2FsL3VuaXZlcnNhbC5wbmcueG1ss7GvyM1RKEstKs7Mz7NVMtQzULK34+WyKShKLctMLVeoAIoBBSFASaESyDVCcMszU0oygEIGZhYIwYzUzPSMElslCwOERn2gmQBQSwECAAAUAAIACAAiVeNKqQHEdvsCAACwCAAAFAAAAAAAAAABAAAAAAAAAAAAdW5pdmVyc2FsL3BsYXllci54bWxQSwECAAAUAAIACADrYgJTMbQ+B90EAABqEgAAHQAAAAAAAAABAAAAAAAtAwAAdW5pdmVyc2FsL2NvbW1vbl9tZXNzYWdlcy5sbmdQSwECAAAUAAIACADrYgJTR0tXA/wDAAAXEQAAJwAAAAAAAAABAAAAAABFCAAAdW5pdmVyc2FsL2ZsYXNoX3B1Ymxpc2hpbmdfc2V0dGluZ3MueG1sUEsBAgAAFAACAAgA62ICU6GEF03jAgAAlAoAACEAAAAAAAAAAQAAAAAAhgwAAHVuaXZlcnNhbC9mbGFzaF9za2luX3NldHRpbmdzLnhtbFBLAQIAABQAAgAIAOtiAlOpYJAf6AMAAKgQAAAmAAAAAAAAAAEAAAAAAKgPAAB1bml2ZXJzYWwvaHRtbF9wdWJsaXNoaW5nX3NldHRpbmdzLnhtbFBLAQIAABQAAgAIAOtiAlMyYqOLkAEAAAMGAAAfAAAAAAAAAAEAAAAAANQTAAB1bml2ZXJzYWwvaHRtbF9za2luX3NldHRpbmdzLmpzUEsBAgAAFAACAAgATmlyVCkQ9LPCDwAAfiUAABcAAAAAAAAAAAAAAAAAoRUAAHVuaXZlcnNhbC91bml2ZXJzYWwucG5nUEsBAgAAFAACAAgATmlyVMCqsRVKAAAAawAAABsAAAAAAAAAAQAAAAAAmCUAAHVuaXZlcnNhbC91bml2ZXJzYWwucG5nLnhtbFBLBQYAAAAACAAIAGACAAAbJgAAAAA="/>
  <p:tag name="ISPRING_PRESENTATION_TITLE" val="The Growth Engine for Autos"/>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Mediacom New">
    <a:dk1>
      <a:srgbClr val="2B2C41"/>
    </a:dk1>
    <a:lt1>
      <a:srgbClr val="FFFFFF"/>
    </a:lt1>
    <a:dk2>
      <a:srgbClr val="9B123C"/>
    </a:dk2>
    <a:lt2>
      <a:srgbClr val="E1005D"/>
    </a:lt2>
    <a:accent1>
      <a:srgbClr val="8D99AE"/>
    </a:accent1>
    <a:accent2>
      <a:srgbClr val="ECF1F4"/>
    </a:accent2>
    <a:accent3>
      <a:srgbClr val="00CCAF"/>
    </a:accent3>
    <a:accent4>
      <a:srgbClr val="EDF2F3"/>
    </a:accent4>
    <a:accent5>
      <a:srgbClr val="ECF1F4"/>
    </a:accent5>
    <a:accent6>
      <a:srgbClr val="414B5B"/>
    </a:accent6>
    <a:hlink>
      <a:srgbClr val="E1005D"/>
    </a:hlink>
    <a:folHlink>
      <a:srgbClr val="E1005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ThinkboxPowerPoint_Template_Nov17_FINAL</Template>
  <TotalTime>2</TotalTime>
  <Words>3816</Words>
  <Application>Microsoft Office PowerPoint</Application>
  <PresentationFormat>Widescreen</PresentationFormat>
  <Paragraphs>363</Paragraphs>
  <Slides>30</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Arial (Body)</vt:lpstr>
      <vt:lpstr>Calibri</vt:lpstr>
      <vt:lpstr>Founders Grotesk Bold</vt:lpstr>
      <vt:lpstr>Founders Grotesk Regular</vt:lpstr>
      <vt:lpstr>proxima-nova</vt:lpstr>
      <vt:lpstr>Thinkbox</vt:lpstr>
      <vt:lpstr>TV: The Growth Engine for Autos</vt:lpstr>
      <vt:lpstr>PowerPoint Presentation</vt:lpstr>
      <vt:lpstr>Planning your journey</vt:lpstr>
      <vt:lpstr>Commercial broadcasters are unrivalled for scale</vt:lpstr>
      <vt:lpstr>Commercial TV quickly delivers mass exposure </vt:lpstr>
      <vt:lpstr>PowerPoint Presentation</vt:lpstr>
      <vt:lpstr>TV advertising sends the strongest ‘signals’ of brand strength</vt:lpstr>
      <vt:lpstr>TV provides time to tell your story</vt:lpstr>
      <vt:lpstr>PowerPoint Presentation</vt:lpstr>
      <vt:lpstr>Driving the bottom line</vt:lpstr>
      <vt:lpstr>TV is the lowest priced video option</vt:lpstr>
      <vt:lpstr>Losing TV = Losing money</vt:lpstr>
      <vt:lpstr>TV belongs at the heart of an effective plan</vt:lpstr>
      <vt:lpstr>TV significantly boosts the effectiveness of other ad channels</vt:lpstr>
      <vt:lpstr>Long-term effects are particularly critical for autos</vt:lpstr>
      <vt:lpstr>TV is critical for long term effects</vt:lpstr>
      <vt:lpstr>On the road to the future</vt:lpstr>
      <vt:lpstr>Get the best of both worlds</vt:lpstr>
      <vt:lpstr>Speaking to a connected customer</vt:lpstr>
      <vt:lpstr>Broadcasters have invested in advanced targeting capabilities</vt:lpstr>
      <vt:lpstr>Who cares about cookies when you’re rich in first-party data</vt:lpstr>
      <vt:lpstr>Shifting Gear</vt:lpstr>
      <vt:lpstr>Volvo: using premium TV content to build a premium brand</vt:lpstr>
      <vt:lpstr>Peugeot 308 use linear TV and BVOD to drive +88% web traffic</vt:lpstr>
      <vt:lpstr>MG Motor’s ITV partnership generates 590% surge in test drive requests </vt:lpstr>
      <vt:lpstr>#SuzukiSaturdays generates 70% increase in enquiry rates</vt:lpstr>
      <vt:lpstr>Suzuki’s bespoke C4 programme reached 2.35m individuals  </vt:lpstr>
      <vt:lpstr>Vauxhall’s bespoke mini-series with C4 reached over 12m adults</vt:lpstr>
      <vt:lpstr>Automotive brand uses Sky AdSmart to generate 34% uplift in web visits</vt:lpstr>
      <vt:lpstr>Audi partner with Sky to drive over 4.7m views across branded content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Growth Engine for Autos</dc:title>
  <dc:creator>Kate Allinson</dc:creator>
  <cp:lastModifiedBy>Akeel Mungul</cp:lastModifiedBy>
  <cp:revision>657</cp:revision>
  <dcterms:created xsi:type="dcterms:W3CDTF">2018-09-26T16:03:58Z</dcterms:created>
  <dcterms:modified xsi:type="dcterms:W3CDTF">2023-09-04T15:57:24Z</dcterms:modified>
  <cp:contentStatus/>
</cp:coreProperties>
</file>