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8.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charts/chart9.xml" ContentType="application/vnd.openxmlformats-officedocument.drawingml.chart+xml"/>
  <Override PartName="/ppt/theme/themeOverride8.xml" ContentType="application/vnd.openxmlformats-officedocument.themeOverride+xml"/>
  <Override PartName="/ppt/charts/chart10.xml" ContentType="application/vnd.openxmlformats-officedocument.drawingml.chart+xml"/>
  <Override PartName="/ppt/theme/themeOverride9.xml" ContentType="application/vnd.openxmlformats-officedocument.themeOverride+xml"/>
  <Override PartName="/ppt/charts/chart11.xml" ContentType="application/vnd.openxmlformats-officedocument.drawingml.chart+xml"/>
  <Override PartName="/ppt/theme/themeOverride10.xml" ContentType="application/vnd.openxmlformats-officedocument.themeOverride+xml"/>
  <Override PartName="/ppt/charts/chart12.xml" ContentType="application/vnd.openxmlformats-officedocument.drawingml.chart+xml"/>
  <Override PartName="/ppt/theme/themeOverride11.xml" ContentType="application/vnd.openxmlformats-officedocument.themeOverride+xml"/>
  <Override PartName="/ppt/notesSlides/notesSlide5.xml" ContentType="application/vnd.openxmlformats-officedocument.presentationml.notesSl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1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15.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533" r:id="rId2"/>
    <p:sldMasterId id="2147484325" r:id="rId3"/>
    <p:sldMasterId id="2147484538" r:id="rId4"/>
  </p:sldMasterIdLst>
  <p:notesMasterIdLst>
    <p:notesMasterId r:id="rId14"/>
  </p:notesMasterIdLst>
  <p:sldIdLst>
    <p:sldId id="2147472062" r:id="rId5"/>
    <p:sldId id="2147472063" r:id="rId6"/>
    <p:sldId id="2147472064" r:id="rId7"/>
    <p:sldId id="2147376318" r:id="rId8"/>
    <p:sldId id="282" r:id="rId9"/>
    <p:sldId id="399" r:id="rId10"/>
    <p:sldId id="4708" r:id="rId11"/>
    <p:sldId id="2147472091" r:id="rId12"/>
    <p:sldId id="21474720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y trust matters in advertising" id="{14A5CCC0-BEE9-4A9B-A318-D12CA855FA1B}">
          <p14:sldIdLst>
            <p14:sldId id="2147472062"/>
            <p14:sldId id="2147472063"/>
          </p14:sldIdLst>
        </p14:section>
        <p14:section name="Why TV is trusted" id="{A3457062-1D39-4F24-B8BE-E29D25678D7E}">
          <p14:sldIdLst>
            <p14:sldId id="2147472064"/>
          </p14:sldIdLst>
        </p14:section>
        <p14:section name="Context counts" id="{7A362AAF-AF71-4499-8689-1022C15C81D2}">
          <p14:sldIdLst>
            <p14:sldId id="2147376318"/>
          </p14:sldIdLst>
        </p14:section>
        <p14:section name="Gen Z, misinformation, and the crisis of trust online" id="{6778FF8B-E5CB-438B-8383-E2DCCD94BBC3}">
          <p14:sldIdLst>
            <p14:sldId id="282"/>
          </p14:sldIdLst>
        </p14:section>
        <p14:section name="The data is consistent" id="{2F679051-5FA3-464C-9E3E-CF026AB9480E}">
          <p14:sldIdLst>
            <p14:sldId id="399"/>
            <p14:sldId id="4708"/>
            <p14:sldId id="2147472091"/>
          </p14:sldIdLst>
        </p14:section>
        <p14:section name="Online brands are voting with their wallets" id="{E0E33B6A-40DE-4607-B4F4-9D2283C12FE7}">
          <p14:sldIdLst>
            <p14:sldId id="21474720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2" autoAdjust="0"/>
    <p:restoredTop sz="81840" autoAdjust="0"/>
  </p:normalViewPr>
  <p:slideViewPr>
    <p:cSldViewPr snapToGrid="0">
      <p:cViewPr varScale="1">
        <p:scale>
          <a:sx n="60" d="100"/>
          <a:sy n="60" d="100"/>
        </p:scale>
        <p:origin x="7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xml"/><Relationship Id="rId1" Type="http://schemas.microsoft.com/office/2011/relationships/chartStyle" Target="style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3.xml"/><Relationship Id="rId1" Type="http://schemas.microsoft.com/office/2011/relationships/chartStyle" Target="style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4.xml"/><Relationship Id="rId1" Type="http://schemas.microsoft.com/office/2011/relationships/chartStyle" Target="style4.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20352832076042"/>
          <c:y val="3.552763566457507E-2"/>
          <c:w val="0.82618716260498026"/>
          <c:h val="0.7810618656089795"/>
        </c:manualLayout>
      </c:layout>
      <c:lineChart>
        <c:grouping val="standard"/>
        <c:varyColors val="0"/>
        <c:ser>
          <c:idx val="0"/>
          <c:order val="0"/>
          <c:tx>
            <c:strRef>
              <c:f>Sheet1!$B$1</c:f>
              <c:strCache>
                <c:ptCount val="1"/>
                <c:pt idx="0">
                  <c:v>Column1</c:v>
                </c:pt>
              </c:strCache>
            </c:strRef>
          </c:tx>
          <c:spPr>
            <a:ln w="28575" cap="rnd">
              <a:noFill/>
              <a:round/>
            </a:ln>
            <a:effectLst/>
          </c:spPr>
          <c:marker>
            <c:symbol val="circle"/>
            <c:size val="9"/>
            <c:spPr>
              <a:solidFill>
                <a:schemeClr val="accent3"/>
              </a:solidFill>
              <a:ln w="9525">
                <a:noFill/>
              </a:ln>
              <a:effectLst/>
            </c:spPr>
          </c:marker>
          <c:trendline>
            <c:spPr>
              <a:ln w="19050" cap="rnd">
                <a:solidFill>
                  <a:schemeClr val="accent3"/>
                </a:solidFill>
                <a:prstDash val="sysDot"/>
              </a:ln>
              <a:effectLst/>
            </c:spPr>
            <c:trendlineType val="linear"/>
            <c:dispRSqr val="0"/>
            <c:dispEq val="0"/>
          </c:trendline>
          <c:cat>
            <c:strRef>
              <c:f>Sheet1!$A$2:$A$8</c:f>
              <c:strCache>
                <c:ptCount val="7"/>
                <c:pt idx="0">
                  <c:v>Less than £25k</c:v>
                </c:pt>
                <c:pt idx="1">
                  <c:v>£25k</c:v>
                </c:pt>
                <c:pt idx="2">
                  <c:v>£50k</c:v>
                </c:pt>
                <c:pt idx="3">
                  <c:v>£75k</c:v>
                </c:pt>
                <c:pt idx="4">
                  <c:v>£100k</c:v>
                </c:pt>
                <c:pt idx="5">
                  <c:v>£250k</c:v>
                </c:pt>
                <c:pt idx="6">
                  <c:v>£500k+</c:v>
                </c:pt>
              </c:strCache>
            </c:strRef>
          </c:cat>
          <c:val>
            <c:numRef>
              <c:f>Sheet1!$B$2:$B$8</c:f>
              <c:numCache>
                <c:formatCode>General</c:formatCode>
                <c:ptCount val="7"/>
              </c:numCache>
            </c:numRef>
          </c:val>
          <c:smooth val="0"/>
          <c:extLst>
            <c:ext xmlns:c16="http://schemas.microsoft.com/office/drawing/2014/chart" uri="{C3380CC4-5D6E-409C-BE32-E72D297353CC}">
              <c16:uniqueId val="{00000000-4214-4D5C-A702-CCD08A312195}"/>
            </c:ext>
          </c:extLst>
        </c:ser>
        <c:ser>
          <c:idx val="1"/>
          <c:order val="1"/>
          <c:tx>
            <c:strRef>
              <c:f>Sheet1!$C$1</c:f>
              <c:strCache>
                <c:ptCount val="1"/>
                <c:pt idx="0">
                  <c:v>Trust</c:v>
                </c:pt>
              </c:strCache>
            </c:strRef>
          </c:tx>
          <c:spPr>
            <a:ln w="28575" cap="rnd">
              <a:noFill/>
              <a:round/>
            </a:ln>
            <a:effectLst/>
          </c:spPr>
          <c:marker>
            <c:symbol val="circle"/>
            <c:size val="9"/>
            <c:spPr>
              <a:solidFill>
                <a:schemeClr val="accent2"/>
              </a:solidFill>
              <a:ln w="9525">
                <a:noFill/>
              </a:ln>
              <a:effectLst/>
            </c:spPr>
          </c:marker>
          <c:trendline>
            <c:spPr>
              <a:ln w="19050" cap="rnd">
                <a:solidFill>
                  <a:schemeClr val="accent2"/>
                </a:solidFill>
                <a:prstDash val="sysDot"/>
              </a:ln>
              <a:effectLst/>
            </c:spPr>
            <c:trendlineType val="linear"/>
            <c:dispRSqr val="0"/>
            <c:dispEq val="0"/>
          </c:trendline>
          <c:cat>
            <c:strRef>
              <c:f>Sheet1!$A$2:$A$8</c:f>
              <c:strCache>
                <c:ptCount val="7"/>
                <c:pt idx="0">
                  <c:v>Less than £25k</c:v>
                </c:pt>
                <c:pt idx="1">
                  <c:v>£25k</c:v>
                </c:pt>
                <c:pt idx="2">
                  <c:v>£50k</c:v>
                </c:pt>
                <c:pt idx="3">
                  <c:v>£75k</c:v>
                </c:pt>
                <c:pt idx="4">
                  <c:v>£100k</c:v>
                </c:pt>
                <c:pt idx="5">
                  <c:v>£250k</c:v>
                </c:pt>
                <c:pt idx="6">
                  <c:v>£500k+</c:v>
                </c:pt>
              </c:strCache>
            </c:strRef>
          </c:cat>
          <c:val>
            <c:numRef>
              <c:f>Sheet1!$C$2:$C$8</c:f>
              <c:numCache>
                <c:formatCode>0%</c:formatCode>
                <c:ptCount val="7"/>
                <c:pt idx="0">
                  <c:v>0.33</c:v>
                </c:pt>
                <c:pt idx="1">
                  <c:v>0.42</c:v>
                </c:pt>
                <c:pt idx="2">
                  <c:v>0.45</c:v>
                </c:pt>
                <c:pt idx="3">
                  <c:v>0.48</c:v>
                </c:pt>
                <c:pt idx="4">
                  <c:v>0.49</c:v>
                </c:pt>
                <c:pt idx="5">
                  <c:v>0.53</c:v>
                </c:pt>
                <c:pt idx="6">
                  <c:v>0.56000000000000005</c:v>
                </c:pt>
              </c:numCache>
            </c:numRef>
          </c:val>
          <c:smooth val="0"/>
          <c:extLst>
            <c:ext xmlns:c16="http://schemas.microsoft.com/office/drawing/2014/chart" uri="{C3380CC4-5D6E-409C-BE32-E72D297353CC}">
              <c16:uniqueId val="{00000001-4214-4D5C-A702-CCD08A312195}"/>
            </c:ext>
          </c:extLst>
        </c:ser>
        <c:dLbls>
          <c:showLegendKey val="0"/>
          <c:showVal val="0"/>
          <c:showCatName val="0"/>
          <c:showSerName val="0"/>
          <c:showPercent val="0"/>
          <c:showBubbleSize val="0"/>
        </c:dLbls>
        <c:marker val="1"/>
        <c:smooth val="0"/>
        <c:axId val="870351120"/>
        <c:axId val="879103872"/>
      </c:lineChart>
      <c:catAx>
        <c:axId val="87035112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a:solidFill>
                      <a:schemeClr val="tx1"/>
                    </a:solidFill>
                  </a:rPr>
                  <a:t>COST PERCEPTION</a:t>
                </a:r>
              </a:p>
            </c:rich>
          </c:tx>
          <c:layout>
            <c:manualLayout>
              <c:xMode val="edge"/>
              <c:yMode val="edge"/>
              <c:x val="0.43050986312336759"/>
              <c:y val="0.9069152614187732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879103872"/>
        <c:crosses val="autoZero"/>
        <c:auto val="1"/>
        <c:lblAlgn val="ctr"/>
        <c:lblOffset val="100"/>
        <c:noMultiLvlLbl val="0"/>
      </c:catAx>
      <c:valAx>
        <c:axId val="879103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870351120"/>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866375659132226E-2"/>
          <c:y val="0.13088096720404849"/>
          <c:w val="0.88917225959915691"/>
          <c:h val="0.70641648637923016"/>
        </c:manualLayout>
      </c:layout>
      <c:barChart>
        <c:barDir val="col"/>
        <c:grouping val="clustered"/>
        <c:varyColors val="0"/>
        <c:ser>
          <c:idx val="0"/>
          <c:order val="0"/>
          <c:tx>
            <c:strRef>
              <c:f>Sheet1!$A$10</c:f>
              <c:strCache>
                <c:ptCount val="1"/>
                <c:pt idx="0">
                  <c:v>Trust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TV</c:v>
                </c:pt>
                <c:pt idx="1">
                  <c:v>Newspapers</c:v>
                </c:pt>
                <c:pt idx="2">
                  <c:v>Magazines</c:v>
                </c:pt>
                <c:pt idx="3">
                  <c:v>Radio</c:v>
                </c:pt>
                <c:pt idx="4">
                  <c:v>Social media</c:v>
                </c:pt>
                <c:pt idx="5">
                  <c:v>Video sharing sites</c:v>
                </c:pt>
              </c:strCache>
            </c:strRef>
          </c:cat>
          <c:val>
            <c:numRef>
              <c:f>Sheet1!$B$10:$G$10</c:f>
              <c:numCache>
                <c:formatCode>0%</c:formatCode>
                <c:ptCount val="6"/>
                <c:pt idx="0">
                  <c:v>0.30214037849019998</c:v>
                </c:pt>
                <c:pt idx="1">
                  <c:v>0.25558463545409998</c:v>
                </c:pt>
                <c:pt idx="2">
                  <c:v>0.2907185900864</c:v>
                </c:pt>
                <c:pt idx="3">
                  <c:v>0.28174257243709999</c:v>
                </c:pt>
                <c:pt idx="4">
                  <c:v>0.2037025632692</c:v>
                </c:pt>
                <c:pt idx="5">
                  <c:v>0.19191444634100002</c:v>
                </c:pt>
              </c:numCache>
            </c:numRef>
          </c:val>
          <c:extLst>
            <c:ext xmlns:c16="http://schemas.microsoft.com/office/drawing/2014/chart" uri="{C3380CC4-5D6E-409C-BE32-E72D297353CC}">
              <c16:uniqueId val="{00000000-7A36-42CA-AE96-6B2E49F2B7F2}"/>
            </c:ext>
          </c:extLst>
        </c:ser>
        <c:dLbls>
          <c:showLegendKey val="0"/>
          <c:showVal val="0"/>
          <c:showCatName val="0"/>
          <c:showSerName val="0"/>
          <c:showPercent val="0"/>
          <c:showBubbleSize val="0"/>
        </c:dLbls>
        <c:gapWidth val="219"/>
        <c:overlap val="-27"/>
        <c:axId val="251027176"/>
        <c:axId val="251024880"/>
      </c:barChart>
      <c:catAx>
        <c:axId val="251027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51024880"/>
        <c:crosses val="autoZero"/>
        <c:auto val="1"/>
        <c:lblAlgn val="ctr"/>
        <c:lblOffset val="100"/>
        <c:noMultiLvlLbl val="0"/>
      </c:catAx>
      <c:valAx>
        <c:axId val="251024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51027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Trusted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TV</c:v>
                </c:pt>
                <c:pt idx="1">
                  <c:v>YouTube</c:v>
                </c:pt>
                <c:pt idx="2">
                  <c:v>Social media</c:v>
                </c:pt>
                <c:pt idx="3">
                  <c:v>Radio/podcasts</c:v>
                </c:pt>
                <c:pt idx="4">
                  <c:v>Newspapers/magazines</c:v>
                </c:pt>
              </c:strCache>
            </c:strRef>
          </c:cat>
          <c:val>
            <c:numRef>
              <c:f>Sheet1!$B$2:$B$6</c:f>
              <c:numCache>
                <c:formatCode>0%</c:formatCode>
                <c:ptCount val="5"/>
                <c:pt idx="0">
                  <c:v>0.23514627368839999</c:v>
                </c:pt>
                <c:pt idx="1">
                  <c:v>0.12413428767369999</c:v>
                </c:pt>
                <c:pt idx="2">
                  <c:v>8.5573039942539994E-2</c:v>
                </c:pt>
                <c:pt idx="3">
                  <c:v>0.16591713899339999</c:v>
                </c:pt>
                <c:pt idx="4">
                  <c:v>0.195200402488</c:v>
                </c:pt>
              </c:numCache>
            </c:numRef>
          </c:val>
          <c:extLst>
            <c:ext xmlns:c16="http://schemas.microsoft.com/office/drawing/2014/chart" uri="{C3380CC4-5D6E-409C-BE32-E72D297353CC}">
              <c16:uniqueId val="{00000000-CE97-437E-958C-51B4A7E283F8}"/>
            </c:ext>
          </c:extLst>
        </c:ser>
        <c:dLbls>
          <c:showLegendKey val="0"/>
          <c:showVal val="0"/>
          <c:showCatName val="0"/>
          <c:showSerName val="0"/>
          <c:showPercent val="0"/>
          <c:showBubbleSize val="0"/>
        </c:dLbls>
        <c:gapWidth val="100"/>
        <c:overlap val="-27"/>
        <c:axId val="702220880"/>
        <c:axId val="702217520"/>
      </c:barChart>
      <c:catAx>
        <c:axId val="70222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2217520"/>
        <c:crosses val="autoZero"/>
        <c:auto val="1"/>
        <c:lblAlgn val="ctr"/>
        <c:lblOffset val="100"/>
        <c:noMultiLvlLbl val="0"/>
      </c:catAx>
      <c:valAx>
        <c:axId val="702217520"/>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Trusted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2220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71968365645613E-2"/>
          <c:y val="3.4038851494660509E-2"/>
          <c:w val="0.89962483798603632"/>
          <c:h val="0.72955875341596566"/>
        </c:manualLayout>
      </c:layout>
      <c:barChart>
        <c:barDir val="col"/>
        <c:grouping val="clustered"/>
        <c:varyColors val="0"/>
        <c:ser>
          <c:idx val="0"/>
          <c:order val="0"/>
          <c:tx>
            <c:strRef>
              <c:f>Sheet1!$B$1</c:f>
              <c:strCache>
                <c:ptCount val="1"/>
                <c:pt idx="0">
                  <c:v>2023</c:v>
                </c:pt>
              </c:strCache>
            </c:strRef>
          </c:tx>
          <c:spPr>
            <a:solidFill>
              <a:srgbClr val="00A5D7"/>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5E50-4AF0-8F19-218E9BC36232}"/>
              </c:ext>
            </c:extLst>
          </c:dPt>
          <c:dPt>
            <c:idx val="10"/>
            <c:invertIfNegative val="0"/>
            <c:bubble3D val="0"/>
            <c:spPr>
              <a:solidFill>
                <a:srgbClr val="00A5D7"/>
              </a:solidFill>
              <a:ln>
                <a:noFill/>
              </a:ln>
              <a:effectLst/>
            </c:spPr>
            <c:extLst>
              <c:ext xmlns:c16="http://schemas.microsoft.com/office/drawing/2014/chart" uri="{C3380CC4-5D6E-409C-BE32-E72D297353CC}">
                <c16:uniqueId val="{00000003-5E50-4AF0-8F19-218E9BC36232}"/>
              </c:ext>
            </c:extLst>
          </c:dPt>
          <c:cat>
            <c:strRef>
              <c:f>Sheet1!$A$2:$A$12</c:f>
              <c:strCache>
                <c:ptCount val="11"/>
                <c:pt idx="0">
                  <c:v>Online Born</c:v>
                </c:pt>
                <c:pt idx="1">
                  <c:v>Food</c:v>
                </c:pt>
                <c:pt idx="2">
                  <c:v>Cosmetics &amp; Personal Care</c:v>
                </c:pt>
                <c:pt idx="3">
                  <c:v>Household Fmcg</c:v>
                </c:pt>
                <c:pt idx="4">
                  <c:v>Entertainment &amp; Leisure</c:v>
                </c:pt>
                <c:pt idx="5">
                  <c:v>Government Social Political Organisation</c:v>
                </c:pt>
                <c:pt idx="6">
                  <c:v>Travel &amp; Transport</c:v>
                </c:pt>
                <c:pt idx="7">
                  <c:v>Finance</c:v>
                </c:pt>
                <c:pt idx="8">
                  <c:v>Automotive</c:v>
                </c:pt>
                <c:pt idx="9">
                  <c:v>Telecoms</c:v>
                </c:pt>
                <c:pt idx="10">
                  <c:v>Retail</c:v>
                </c:pt>
              </c:strCache>
            </c:strRef>
          </c:cat>
          <c:val>
            <c:numRef>
              <c:f>Sheet1!$B$2:$B$12</c:f>
              <c:numCache>
                <c:formatCode>_-* #,##0_-;\-* #,##0_-;_-* "-"??_-;_-@_-</c:formatCode>
                <c:ptCount val="11"/>
                <c:pt idx="0">
                  <c:v>765</c:v>
                </c:pt>
                <c:pt idx="1">
                  <c:v>546</c:v>
                </c:pt>
                <c:pt idx="2">
                  <c:v>404</c:v>
                </c:pt>
                <c:pt idx="3">
                  <c:v>354</c:v>
                </c:pt>
                <c:pt idx="4">
                  <c:v>309</c:v>
                </c:pt>
                <c:pt idx="5">
                  <c:v>309</c:v>
                </c:pt>
                <c:pt idx="6">
                  <c:v>292</c:v>
                </c:pt>
                <c:pt idx="7">
                  <c:v>274</c:v>
                </c:pt>
                <c:pt idx="8">
                  <c:v>226</c:v>
                </c:pt>
                <c:pt idx="9">
                  <c:v>214</c:v>
                </c:pt>
                <c:pt idx="10">
                  <c:v>208</c:v>
                </c:pt>
              </c:numCache>
            </c:numRef>
          </c:val>
          <c:extLst>
            <c:ext xmlns:c16="http://schemas.microsoft.com/office/drawing/2014/chart" uri="{C3380CC4-5D6E-409C-BE32-E72D297353CC}">
              <c16:uniqueId val="{00000004-5E50-4AF0-8F19-218E9BC36232}"/>
            </c:ext>
          </c:extLst>
        </c:ser>
        <c:dLbls>
          <c:showLegendKey val="0"/>
          <c:showVal val="0"/>
          <c:showCatName val="0"/>
          <c:showSerName val="0"/>
          <c:showPercent val="0"/>
          <c:showBubbleSize val="0"/>
        </c:dLbls>
        <c:gapWidth val="43"/>
        <c:overlap val="-27"/>
        <c:axId val="466111976"/>
        <c:axId val="466112304"/>
      </c:barChart>
      <c:catAx>
        <c:axId val="466111976"/>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66112304"/>
        <c:crosses val="autoZero"/>
        <c:auto val="1"/>
        <c:lblAlgn val="ctr"/>
        <c:lblOffset val="100"/>
        <c:noMultiLvlLbl val="0"/>
      </c:catAx>
      <c:valAx>
        <c:axId val="466112304"/>
        <c:scaling>
          <c:orientation val="minMax"/>
          <c:max val="1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66111976"/>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BDA6F-E1A4-42B2-8FC8-652C64F4EA65}" type="datetimeFigureOut">
              <a:rPr lang="en-GB" smtClean="0"/>
              <a:t>13/11/2025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4B51F8-0AD4-4F38-ACE1-DDA0E9113FD0}" type="slidenum">
              <a:rPr lang="en-GB" smtClean="0"/>
              <a:t>‹#›</a:t>
            </a:fld>
            <a:endParaRPr lang="en-GB"/>
          </a:p>
        </p:txBody>
      </p:sp>
    </p:spTree>
    <p:extLst>
      <p:ext uri="{BB962C8B-B14F-4D97-AF65-F5344CB8AC3E}">
        <p14:creationId xmlns:p14="http://schemas.microsoft.com/office/powerpoint/2010/main" val="316392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anose="05050102010706020507" pitchFamily="18" charset="2"/>
              <a:buNone/>
            </a:pPr>
            <a:r>
              <a:rPr lang="en-GB" sz="1900" dirty="0">
                <a:latin typeface="Arial" panose="020B0604020202020204" pitchFamily="34" charset="0"/>
                <a:ea typeface="Calibri" panose="020F0502020204030204" pitchFamily="34" charset="0"/>
              </a:rPr>
              <a:t>A </a:t>
            </a:r>
            <a:r>
              <a:rPr lang="en-GB" sz="1900" b="1" dirty="0">
                <a:latin typeface="Arial" panose="020B0604020202020204" pitchFamily="34" charset="0"/>
                <a:ea typeface="Calibri" panose="020F0502020204030204" pitchFamily="34" charset="0"/>
              </a:rPr>
              <a:t>very obvious linear relationship </a:t>
            </a:r>
            <a:r>
              <a:rPr lang="en-GB" sz="1900" dirty="0">
                <a:latin typeface="Arial" panose="020B0604020202020204" pitchFamily="34" charset="0"/>
                <a:ea typeface="Calibri" panose="020F0502020204030204" pitchFamily="34" charset="0"/>
              </a:rPr>
              <a:t>between </a:t>
            </a:r>
            <a:r>
              <a:rPr lang="en-GB" sz="1900" b="1" dirty="0">
                <a:latin typeface="Arial" panose="020B0604020202020204" pitchFamily="34" charset="0"/>
                <a:ea typeface="Calibri" panose="020F0502020204030204" pitchFamily="34" charset="0"/>
              </a:rPr>
              <a:t>perceived cost </a:t>
            </a:r>
            <a:r>
              <a:rPr lang="en-GB" sz="1900" dirty="0">
                <a:latin typeface="Arial" panose="020B0604020202020204" pitchFamily="34" charset="0"/>
                <a:ea typeface="Calibri" panose="020F0502020204030204" pitchFamily="34" charset="0"/>
              </a:rPr>
              <a:t>of an </a:t>
            </a:r>
            <a:r>
              <a:rPr lang="en-GB" sz="1900" b="1" dirty="0">
                <a:latin typeface="Arial" panose="020B0604020202020204" pitchFamily="34" charset="0"/>
                <a:ea typeface="Calibri" panose="020F0502020204030204" pitchFamily="34" charset="0"/>
              </a:rPr>
              <a:t>advertising channel</a:t>
            </a:r>
            <a:r>
              <a:rPr lang="en-GB" sz="1900" dirty="0">
                <a:latin typeface="Arial" panose="020B0604020202020204" pitchFamily="34" charset="0"/>
                <a:ea typeface="Calibri" panose="020F0502020204030204" pitchFamily="34" charset="0"/>
              </a:rPr>
              <a:t>, and </a:t>
            </a:r>
            <a:r>
              <a:rPr lang="en-GB" sz="1900" b="1" dirty="0">
                <a:latin typeface="Arial" panose="020B0604020202020204" pitchFamily="34" charset="0"/>
                <a:ea typeface="Calibri" panose="020F0502020204030204" pitchFamily="34" charset="0"/>
              </a:rPr>
              <a:t>key brand metrics</a:t>
            </a:r>
            <a:r>
              <a:rPr lang="en-GB" sz="1900" dirty="0">
                <a:latin typeface="Arial" panose="020B0604020202020204" pitchFamily="34" charset="0"/>
                <a:ea typeface="Calibri" panose="020F0502020204030204" pitchFamily="34" charset="0"/>
              </a:rPr>
              <a:t>, such as </a:t>
            </a:r>
            <a:r>
              <a:rPr lang="en-GB" sz="1900" b="1" dirty="0">
                <a:latin typeface="Arial" panose="020B0604020202020204" pitchFamily="34" charset="0"/>
                <a:ea typeface="Calibri" panose="020F0502020204030204" pitchFamily="34" charset="0"/>
              </a:rPr>
              <a:t>brand quality &amp; brand trust</a:t>
            </a:r>
            <a:r>
              <a:rPr lang="en-GB" sz="1900" dirty="0">
                <a:latin typeface="Arial" panose="020B0604020202020204" pitchFamily="34" charset="0"/>
                <a:ea typeface="Calibri" panose="020F0502020204030204" pitchFamily="34" charset="0"/>
              </a:rPr>
              <a:t>.</a:t>
            </a:r>
          </a:p>
          <a:p>
            <a:pPr marL="362261" indent="-362261">
              <a:buFont typeface="Symbol" panose="05050102010706020507" pitchFamily="18" charset="2"/>
              <a:buChar char=""/>
            </a:pPr>
            <a:endParaRPr lang="en-GB" sz="1900" dirty="0">
              <a:latin typeface="Arial" panose="020B0604020202020204" pitchFamily="34" charset="0"/>
              <a:ea typeface="Calibri" panose="020F0502020204030204" pitchFamily="34" charset="0"/>
            </a:endParaRPr>
          </a:p>
          <a:p>
            <a:pPr marL="0" indent="0">
              <a:buFont typeface="Symbol" panose="05050102010706020507" pitchFamily="18" charset="2"/>
              <a:buNone/>
            </a:pPr>
            <a:r>
              <a:rPr lang="en-GB" sz="1900" dirty="0">
                <a:latin typeface="Arial" panose="020B0604020202020204" pitchFamily="34" charset="0"/>
                <a:ea typeface="Calibri" panose="020F0502020204030204" pitchFamily="34" charset="0"/>
              </a:rPr>
              <a:t>As </a:t>
            </a:r>
            <a:r>
              <a:rPr lang="en-GB" sz="1900" b="1" dirty="0">
                <a:latin typeface="Arial" panose="020B0604020202020204" pitchFamily="34" charset="0"/>
                <a:ea typeface="Calibri" panose="020F0502020204030204" pitchFamily="34" charset="0"/>
              </a:rPr>
              <a:t>perception </a:t>
            </a:r>
            <a:r>
              <a:rPr lang="en-GB" sz="1900" dirty="0">
                <a:latin typeface="Arial" panose="020B0604020202020204" pitchFamily="34" charset="0"/>
                <a:ea typeface="Calibri" panose="020F0502020204030204" pitchFamily="34" charset="0"/>
              </a:rPr>
              <a:t>of advertising </a:t>
            </a:r>
            <a:r>
              <a:rPr lang="en-GB" sz="1900" b="1" dirty="0">
                <a:latin typeface="Arial" panose="020B0604020202020204" pitchFamily="34" charset="0"/>
                <a:ea typeface="Calibri" panose="020F0502020204030204" pitchFamily="34" charset="0"/>
              </a:rPr>
              <a:t>cost increases, so do trust &amp; quality scores </a:t>
            </a:r>
            <a:r>
              <a:rPr lang="en-GB" sz="1900" dirty="0">
                <a:latin typeface="Arial" panose="020B0604020202020204" pitchFamily="34" charset="0"/>
                <a:ea typeface="Calibri" panose="020F0502020204030204" pitchFamily="34" charset="0"/>
              </a:rPr>
              <a:t>of </a:t>
            </a:r>
            <a:r>
              <a:rPr lang="en-GB" sz="1900" b="1" dirty="0">
                <a:latin typeface="Arial" panose="020B0604020202020204" pitchFamily="34" charset="0"/>
                <a:ea typeface="Calibri" panose="020F0502020204030204" pitchFamily="34" charset="0"/>
              </a:rPr>
              <a:t>brands advertising </a:t>
            </a:r>
            <a:r>
              <a:rPr lang="en-GB" sz="1900" dirty="0">
                <a:latin typeface="Arial" panose="020B0604020202020204" pitchFamily="34" charset="0"/>
                <a:ea typeface="Calibri" panose="020F0502020204030204" pitchFamily="34" charset="0"/>
              </a:rPr>
              <a:t>on those </a:t>
            </a:r>
            <a:r>
              <a:rPr lang="en-GB" sz="1900" b="1" dirty="0">
                <a:latin typeface="Arial" panose="020B0604020202020204" pitchFamily="34" charset="0"/>
                <a:ea typeface="Calibri" panose="020F0502020204030204" pitchFamily="34" charset="0"/>
              </a:rPr>
              <a:t>channels</a:t>
            </a:r>
            <a:r>
              <a:rPr lang="en-GB" sz="1900" dirty="0">
                <a:latin typeface="Arial" panose="020B060402020202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pPr marL="0" marR="0" lvl="0" indent="0" algn="r" defTabSz="966032" rtl="0" eaLnBrk="1" fontAlgn="auto" latinLnBrk="0" hangingPunct="1">
              <a:lnSpc>
                <a:spcPct val="100000"/>
              </a:lnSpc>
              <a:spcBef>
                <a:spcPts val="0"/>
              </a:spcBef>
              <a:spcAft>
                <a:spcPts val="0"/>
              </a:spcAft>
              <a:buClrTx/>
              <a:buSzTx/>
              <a:buFontTx/>
              <a:buNone/>
              <a:tabLst/>
              <a:defRPr/>
            </a:pPr>
            <a:fld id="{6A3FBC9E-7B29-44B3-80BF-F4A5181F1934}"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32"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98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+23% recall when watching with others - </a:t>
            </a:r>
            <a:r>
              <a:rPr lang="en-US" dirty="0"/>
              <a:t>The living room makes us more likely to be watching with others in a democratic way</a:t>
            </a:r>
            <a:endParaRPr lang="en-GB" b="1" dirty="0"/>
          </a:p>
          <a:p>
            <a:r>
              <a:rPr lang="en-GB" b="1" dirty="0"/>
              <a:t>+60% recall watching TV vs. personal device - </a:t>
            </a:r>
            <a:r>
              <a:rPr lang="en-US" dirty="0"/>
              <a:t>The living room makes us more likely to be watching on a TV screen</a:t>
            </a:r>
            <a:endParaRPr lang="en-GB" b="1" dirty="0"/>
          </a:p>
          <a:p>
            <a:r>
              <a:rPr lang="en-GB" b="1" dirty="0"/>
              <a:t>+44% higher trust vs. non-professional content - </a:t>
            </a:r>
            <a:r>
              <a:rPr lang="en-US" dirty="0"/>
              <a:t>The living room makes us more likely to be watching professional content</a:t>
            </a:r>
          </a:p>
          <a:p>
            <a:r>
              <a:rPr lang="en-GB" b="1" dirty="0"/>
              <a:t>-80% less intrusive vs. non-professional content - </a:t>
            </a:r>
            <a:r>
              <a:rPr lang="en-US" dirty="0"/>
              <a:t>Combined this all makes us satisfied and creates an environment where ads are more welcome</a:t>
            </a:r>
          </a:p>
          <a:p>
            <a:endParaRPr lang="en-GB" b="1" dirty="0"/>
          </a:p>
          <a:p>
            <a:pPr marL="0" indent="0" hangingPunct="1">
              <a:spcBef>
                <a:spcPts val="0"/>
              </a:spcBef>
              <a:buNone/>
            </a:pPr>
            <a:r>
              <a:rPr lang="en-GB" sz="1200" dirty="0">
                <a:solidFill>
                  <a:schemeClr val="tx1"/>
                </a:solidFill>
                <a:latin typeface="Helvetica Neue" panose="02000503000000020004" pitchFamily="2" charset="0"/>
              </a:rPr>
              <a:t>Source: Context Effects, Map The Territory &amp; Tapestry Research, 2024</a:t>
            </a:r>
          </a:p>
          <a:p>
            <a:pPr marL="0" indent="0" hangingPunct="1">
              <a:spcBef>
                <a:spcPts val="0"/>
              </a:spcBef>
              <a:buNone/>
            </a:pPr>
            <a:r>
              <a:rPr lang="en-GB" sz="1200" dirty="0">
                <a:solidFill>
                  <a:schemeClr val="tx1"/>
                </a:solidFill>
                <a:latin typeface="Helvetica Neue" panose="02000503000000020004" pitchFamily="2" charset="0"/>
              </a:rPr>
              <a:t>A18. Do you remember seeing any advertising when you watched [OCCASION]?  Base: 2,927 viewing occasions with ads answered by 2,017 online respondents aged 18-75 who watched any type of video content via any source the previous day. Sample matched to Barb. </a:t>
            </a:r>
          </a:p>
          <a:p>
            <a:pPr marL="0" indent="0" hangingPunct="1">
              <a:spcBef>
                <a:spcPts val="0"/>
              </a:spcBef>
              <a:buNone/>
            </a:pPr>
            <a:r>
              <a:rPr lang="en-GB" sz="1200" dirty="0">
                <a:solidFill>
                  <a:schemeClr val="tx1"/>
                </a:solidFill>
                <a:latin typeface="Helvetica Neue" panose="02000503000000020004" pitchFamily="2" charset="0"/>
              </a:rPr>
              <a:t>A23. How strongly do you agree or disagree with the following statements when it comes to the ads you saw when you watched [OCCASION]?</a:t>
            </a:r>
          </a:p>
          <a:p>
            <a:pPr marL="0" indent="0" hangingPunct="1">
              <a:spcBef>
                <a:spcPts val="0"/>
              </a:spcBef>
              <a:buNone/>
            </a:pPr>
            <a:r>
              <a:rPr lang="en-GB" sz="1200" dirty="0">
                <a:solidFill>
                  <a:schemeClr val="tx1"/>
                </a:solidFill>
                <a:latin typeface="Helvetica Neue" panose="02000503000000020004" pitchFamily="2" charset="0"/>
              </a:rPr>
              <a:t>Base: 1,950 occasions where ads were recalled (1,499 Professional, 451 Non-professional)</a:t>
            </a:r>
          </a:p>
          <a:p>
            <a:endParaRPr lang="en-GB" dirty="0"/>
          </a:p>
        </p:txBody>
      </p:sp>
      <p:sp>
        <p:nvSpPr>
          <p:cNvPr id="4" name="Slide Number Placeholder 3"/>
          <p:cNvSpPr>
            <a:spLocks noGrp="1"/>
          </p:cNvSpPr>
          <p:nvPr>
            <p:ph type="sldNum" sz="quarter" idx="5"/>
          </p:nvPr>
        </p:nvSpPr>
        <p:spPr/>
        <p:txBody>
          <a:bodyPr/>
          <a:lstStyle/>
          <a:p>
            <a:fld id="{49B8512A-5DE0-470A-93A1-BCA5FB208AD6}" type="slidenum">
              <a:rPr lang="en-GB" smtClean="0"/>
              <a:t>4</a:t>
            </a:fld>
            <a:endParaRPr lang="en-GB"/>
          </a:p>
        </p:txBody>
      </p:sp>
    </p:spTree>
    <p:extLst>
      <p:ext uri="{BB962C8B-B14F-4D97-AF65-F5344CB8AC3E}">
        <p14:creationId xmlns:p14="http://schemas.microsoft.com/office/powerpoint/2010/main" val="336515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0a3cd50329_0_354:notes"/>
          <p:cNvSpPr>
            <a:spLocks noGrp="1" noRot="1" noChangeAspect="1"/>
          </p:cNvSpPr>
          <p:nvPr>
            <p:ph type="sldImg" idx="2"/>
          </p:nvPr>
        </p:nvSpPr>
        <p:spPr>
          <a:xfrm>
            <a:off x="180975" y="1076325"/>
            <a:ext cx="9564688" cy="5381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0a3cd50329_0_354:notes"/>
          <p:cNvSpPr txBox="1">
            <a:spLocks noGrp="1"/>
          </p:cNvSpPr>
          <p:nvPr>
            <p:ph type="body" idx="1"/>
          </p:nvPr>
        </p:nvSpPr>
        <p:spPr>
          <a:xfrm>
            <a:off x="992664" y="6817479"/>
            <a:ext cx="7941310" cy="6458665"/>
          </a:xfrm>
          <a:prstGeom prst="rect">
            <a:avLst/>
          </a:prstGeom>
        </p:spPr>
        <p:txBody>
          <a:bodyPr spcFirstLastPara="1" wrap="square" lIns="138710" tIns="138710" rIns="138710" bIns="138710" anchor="t" anchorCtr="0">
            <a:noAutofit/>
          </a:bodyPr>
          <a:lstStyle/>
          <a:p>
            <a:endParaRPr u="sng"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see as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6</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b="1" dirty="0">
                <a:effectLst/>
                <a:latin typeface="Calibri" panose="020F0502020204030204" pitchFamily="34" charset="0"/>
                <a:ea typeface="Calibri" panose="020F0502020204030204" pitchFamily="34" charset="0"/>
              </a:rPr>
              <a:t>Brands advertising on TV, magazines and radio are perceived as most trusted to deliver on promises made.</a:t>
            </a:r>
            <a:endParaRPr lang="en-GB" sz="1800" dirty="0">
              <a:effectLst/>
              <a:latin typeface="Arial" panose="020B0604020202020204" pitchFamily="34" charset="0"/>
              <a:ea typeface="Calibri" panose="020F0502020204030204" pitchFamily="34" charset="0"/>
            </a:endParaRPr>
          </a:p>
          <a:p>
            <a:pPr marL="342900" lvl="0" indent="-342900" algn="just">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30% rated brands advertising on TV as trusted to deliver on promises made, making TV the most trustworthy medium, just ahead of magazines (29%) and radio (28%).</a:t>
            </a:r>
            <a:endParaRPr lang="en-GB" sz="1800" dirty="0">
              <a:effectLst/>
              <a:latin typeface="Arial" panose="020B0604020202020204" pitchFamily="34" charset="0"/>
              <a:ea typeface="Calibri" panose="020F0502020204030204" pitchFamily="34" charset="0"/>
            </a:endParaRPr>
          </a:p>
          <a:p>
            <a:pPr marL="342900" lvl="0" indent="-342900" algn="just">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Advertising on video sharing sites was least likely to deliver brand trust at 19%.</a:t>
            </a:r>
            <a:endParaRPr lang="en-GB" sz="1800" dirty="0">
              <a:effectLst/>
              <a:latin typeface="Arial" panose="020B060402020202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A3FBC9E-7B29-44B3-80BF-F4A5181F1934}" type="slidenum">
              <a:rPr lang="en-GB" smtClean="0"/>
              <a:t>7</a:t>
            </a:fld>
            <a:endParaRPr lang="en-GB"/>
          </a:p>
        </p:txBody>
      </p:sp>
    </p:spTree>
    <p:extLst>
      <p:ext uri="{BB962C8B-B14F-4D97-AF65-F5344CB8AC3E}">
        <p14:creationId xmlns:p14="http://schemas.microsoft.com/office/powerpoint/2010/main" val="564216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Twice as many people trust brands advertised on TV than YouTube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Trust in advertising is more important than ever. Amid growing uncertainty and declining consumer confidence, trust has become a key driver of business outcomes like brand preference and profitability.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Analysis from Tapestry Research and highlights where consumers place their trust when it comes to advertising platforms. We asked people about the different places they see advertising and how they felt about brands that advertised on those channels.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Analysis reveals that people are most likely to describe brands advertising on TV as trusted (24%), with newspapers and magazines coming in second at 20%. People are least likely to describe brands advertising on YouTube (12%) and social media (9%) as trusted.</a:t>
            </a:r>
          </a:p>
          <a:p>
            <a:r>
              <a:rPr lang="en-GB" sz="1200" kern="120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2C312-9106-4197-94EF-1C5B6552B69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782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B5B52-FC8A-D648-E4C3-C5C5A66AE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1BD07-4E21-0727-9562-6C994E174A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105BF-1341-5B64-1682-C4F037F32A88}"/>
              </a:ext>
            </a:extLst>
          </p:cNvPr>
          <p:cNvSpPr>
            <a:spLocks noGrp="1"/>
          </p:cNvSpPr>
          <p:nvPr>
            <p:ph type="body" idx="1"/>
          </p:nvPr>
        </p:nvSpPr>
        <p:spPr/>
        <p:txBody>
          <a:bodyPr/>
          <a:lstStyle/>
          <a:p>
            <a:r>
              <a:rPr lang="en-GB">
                <a:effectLst/>
              </a:rPr>
              <a:t>Despite a year-on-year decline, online born businesses persist as the biggest investors in TV. TV investment has experienced its most significant growth from Household FMCG and Retail categories.</a:t>
            </a:r>
          </a:p>
          <a:p>
            <a:br>
              <a:rPr lang="en-GB" b="0" i="0">
                <a:solidFill>
                  <a:srgbClr val="FFFFFF"/>
                </a:solidFill>
                <a:effectLst/>
                <a:latin typeface="Söhne"/>
              </a:rPr>
            </a:br>
            <a:endParaRPr lang="en-GB"/>
          </a:p>
        </p:txBody>
      </p:sp>
      <p:sp>
        <p:nvSpPr>
          <p:cNvPr id="4" name="Slide Number Placeholder 3">
            <a:extLst>
              <a:ext uri="{FF2B5EF4-FFF2-40B4-BE49-F238E27FC236}">
                <a16:creationId xmlns:a16="http://schemas.microsoft.com/office/drawing/2014/main" id="{1BACBCDC-3661-6B4F-3ABA-2C10F4C46AC0}"/>
              </a:ext>
            </a:extLst>
          </p:cNvPr>
          <p:cNvSpPr>
            <a:spLocks noGrp="1"/>
          </p:cNvSpPr>
          <p:nvPr>
            <p:ph type="sldNum" sz="quarter" idx="10"/>
          </p:nvPr>
        </p:nvSpPr>
        <p:spPr/>
        <p:txBody>
          <a:bodyPr/>
          <a:lstStyle/>
          <a:p>
            <a:pPr marL="0" marR="0" lvl="0" indent="0" algn="r" defTabSz="1387328"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87328"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819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13/11/2025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3915" userDrawn="1">
          <p15:clr>
            <a:srgbClr val="FBAE40"/>
          </p15:clr>
        </p15:guide>
        <p15:guide id="3" orient="horz" pos="402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45072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65281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8994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8601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0989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6332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8133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80609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6887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13/11/2025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12240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13/11/2025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3979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13/11/2025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2039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13/11/2025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75470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458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13/11/2025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25721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13/11/2025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26575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13/11/2025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54925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7317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5860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6314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7285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50974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32025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63633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13/11/2025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9461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13/11/2025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93555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13/11/2025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651510"/>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1497128983"/>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13/11/2025</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1428425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303036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13/11/2025</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299513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13/11/2025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3621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13/11/2025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20608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13/11/2025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34388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12015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8681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13/11/2025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558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image" Target="../media/image1.jpeg"/><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tags" Target="../tags/tag8.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theme" Target="../theme/theme4.xml"/><Relationship Id="rId8" Type="http://schemas.openxmlformats.org/officeDocument/2006/relationships/slideLayout" Target="../slideLayouts/slideLayout12.xml"/><Relationship Id="rId3"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13/11/2025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13/11/2025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4"/>
    </p:custDataLst>
    <p:extLst>
      <p:ext uri="{BB962C8B-B14F-4D97-AF65-F5344CB8AC3E}">
        <p14:creationId xmlns:p14="http://schemas.microsoft.com/office/powerpoint/2010/main" val="1042011005"/>
      </p:ext>
    </p:extLst>
  </p:cSld>
  <p:clrMap bg1="lt1" tx1="dk1" bg2="lt2" tx2="dk2" accent1="accent1" accent2="accent2" accent3="accent3" accent4="accent4" accent5="accent5" accent6="accent6" hlink="hlink" folHlink="folHlink"/>
  <p:sldLayoutIdLst>
    <p:sldLayoutId id="2147484536" r:id="rId1"/>
    <p:sldLayoutId id="214748453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13/11/2025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1752056989"/>
      </p:ext>
    </p:extLst>
  </p:cSld>
  <p:clrMap bg1="lt1" tx1="dk1" bg2="lt2" tx2="dk2" accent1="accent1" accent2="accent2" accent3="accent3" accent4="accent4" accent5="accent5" accent6="accent6" hlink="hlink" folHlink="folHlink"/>
  <p:sldLayoutIdLst>
    <p:sldLayoutId id="214748432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13/11/2025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6"/>
    </p:custDataLst>
    <p:extLst>
      <p:ext uri="{BB962C8B-B14F-4D97-AF65-F5344CB8AC3E}">
        <p14:creationId xmlns:p14="http://schemas.microsoft.com/office/powerpoint/2010/main" val="2917355133"/>
      </p:ext>
    </p:extLst>
  </p:cSld>
  <p:clrMap bg1="lt1" tx1="dk1" bg2="lt2" tx2="dk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 id="2147484550" r:id="rId12"/>
    <p:sldLayoutId id="2147484551" r:id="rId13"/>
    <p:sldLayoutId id="2147484552" r:id="rId14"/>
    <p:sldLayoutId id="2147484553" r:id="rId15"/>
    <p:sldLayoutId id="2147484554" r:id="rId16"/>
    <p:sldLayoutId id="2147484555" r:id="rId17"/>
    <p:sldLayoutId id="2147484556" r:id="rId18"/>
    <p:sldLayoutId id="2147484557" r:id="rId19"/>
    <p:sldLayoutId id="2147484558" r:id="rId20"/>
    <p:sldLayoutId id="2147484559" r:id="rId21"/>
    <p:sldLayoutId id="2147484560" r:id="rId22"/>
    <p:sldLayoutId id="2147484561" r:id="rId23"/>
    <p:sldLayoutId id="2147484562" r:id="rId24"/>
    <p:sldLayoutId id="2147484563" r:id="rId25"/>
    <p:sldLayoutId id="2147484564" r:id="rId26"/>
    <p:sldLayoutId id="2147484565" r:id="rId27"/>
    <p:sldLayoutId id="2147484566" r:id="rId28"/>
    <p:sldLayoutId id="2147484567" r:id="rId29"/>
    <p:sldLayoutId id="2147484568" r:id="rId30"/>
    <p:sldLayoutId id="2147484569" r:id="rId31"/>
    <p:sldLayoutId id="2147484570" r:id="rId32"/>
    <p:sldLayoutId id="2147484571" r:id="rId33"/>
    <p:sldLayoutId id="2147484572"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1.xml"/><Relationship Id="rId3" Type="http://schemas.openxmlformats.org/officeDocument/2006/relationships/notesSlide" Target="../notesSlides/notesSlide4.xml"/><Relationship Id="rId7" Type="http://schemas.openxmlformats.org/officeDocument/2006/relationships/chart" Target="../charts/chart5.xml"/><Relationship Id="rId12" Type="http://schemas.openxmlformats.org/officeDocument/2006/relationships/chart" Target="../charts/chart10.xml"/><Relationship Id="rId17" Type="http://schemas.openxmlformats.org/officeDocument/2006/relationships/image" Target="../media/image16.png"/><Relationship Id="rId2" Type="http://schemas.openxmlformats.org/officeDocument/2006/relationships/slideLayout" Target="../slideLayouts/slideLayout2.xml"/><Relationship Id="rId16" Type="http://schemas.openxmlformats.org/officeDocument/2006/relationships/image" Target="../media/image15.png"/><Relationship Id="rId1" Type="http://schemas.openxmlformats.org/officeDocument/2006/relationships/tags" Target="../tags/tag38.xml"/><Relationship Id="rId6" Type="http://schemas.openxmlformats.org/officeDocument/2006/relationships/chart" Target="../charts/chart4.xml"/><Relationship Id="rId11" Type="http://schemas.openxmlformats.org/officeDocument/2006/relationships/chart" Target="../charts/chart9.xml"/><Relationship Id="rId5" Type="http://schemas.openxmlformats.org/officeDocument/2006/relationships/chart" Target="../charts/chart3.xml"/><Relationship Id="rId15" Type="http://schemas.openxmlformats.org/officeDocument/2006/relationships/image" Target="../media/image14.png"/><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 Id="rId14" Type="http://schemas.openxmlformats.org/officeDocument/2006/relationships/chart" Target="../charts/chart12.xml"/></Relationships>
</file>

<file path=ppt/slides/_rels/slide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D18EA3-3D35-3867-04BA-CB5A4F61FF36}"/>
              </a:ext>
            </a:extLst>
          </p:cNvPr>
          <p:cNvSpPr>
            <a:spLocks noGrp="1"/>
          </p:cNvSpPr>
          <p:nvPr>
            <p:ph type="title"/>
          </p:nvPr>
        </p:nvSpPr>
        <p:spPr/>
        <p:txBody>
          <a:bodyPr/>
          <a:lstStyle/>
          <a:p>
            <a:r>
              <a:rPr lang="en-US" dirty="0"/>
              <a:t>The link between trust and profit has grown especially strongly</a:t>
            </a:r>
            <a:endParaRPr lang="en-GB" dirty="0"/>
          </a:p>
        </p:txBody>
      </p:sp>
      <p:sp>
        <p:nvSpPr>
          <p:cNvPr id="6" name="Text Placeholder 5">
            <a:extLst>
              <a:ext uri="{FF2B5EF4-FFF2-40B4-BE49-F238E27FC236}">
                <a16:creationId xmlns:a16="http://schemas.microsoft.com/office/drawing/2014/main" id="{38A70187-F6C2-0AC5-9B2A-C754A924D137}"/>
              </a:ext>
            </a:extLst>
          </p:cNvPr>
          <p:cNvSpPr>
            <a:spLocks noGrp="1"/>
          </p:cNvSpPr>
          <p:nvPr>
            <p:ph type="body" sz="quarter" idx="15"/>
          </p:nvPr>
        </p:nvSpPr>
        <p:spPr/>
        <p:txBody>
          <a:bodyPr/>
          <a:lstStyle/>
          <a:p>
            <a:r>
              <a:rPr lang="en-GB" dirty="0"/>
              <a:t>Source: </a:t>
            </a:r>
            <a:r>
              <a:rPr lang="en-US" dirty="0"/>
              <a:t>Base: IPA Databank 2004-2022 for profit cases reporting very large trust improvements. NB: insufficient data prior to 2008. </a:t>
            </a:r>
          </a:p>
          <a:p>
            <a:endParaRPr lang="en-GB" dirty="0"/>
          </a:p>
        </p:txBody>
      </p:sp>
      <p:pic>
        <p:nvPicPr>
          <p:cNvPr id="11" name="Picture 10">
            <a:extLst>
              <a:ext uri="{FF2B5EF4-FFF2-40B4-BE49-F238E27FC236}">
                <a16:creationId xmlns:a16="http://schemas.microsoft.com/office/drawing/2014/main" id="{1439ED8E-5C5A-30C3-1DD0-D378133AE378}"/>
              </a:ext>
            </a:extLst>
          </p:cNvPr>
          <p:cNvPicPr>
            <a:picLocks noChangeAspect="1"/>
          </p:cNvPicPr>
          <p:nvPr/>
        </p:nvPicPr>
        <p:blipFill>
          <a:blip r:embed="rId2"/>
          <a:stretch>
            <a:fillRect/>
          </a:stretch>
        </p:blipFill>
        <p:spPr>
          <a:xfrm>
            <a:off x="2232880" y="1660416"/>
            <a:ext cx="7618287" cy="3377639"/>
          </a:xfrm>
          <a:prstGeom prst="rect">
            <a:avLst/>
          </a:prstGeom>
          <a:effectLst>
            <a:outerShdw blurRad="228600" dist="38100" dir="2700000" algn="tl" rotWithShape="0">
              <a:prstClr val="black">
                <a:alpha val="40000"/>
              </a:prstClr>
            </a:outerShdw>
          </a:effectLst>
        </p:spPr>
      </p:pic>
      <p:pic>
        <p:nvPicPr>
          <p:cNvPr id="2" name="Picture 1" descr="IPA-logo.jpg">
            <a:extLst>
              <a:ext uri="{FF2B5EF4-FFF2-40B4-BE49-F238E27FC236}">
                <a16:creationId xmlns:a16="http://schemas.microsoft.com/office/drawing/2014/main" id="{9E6F22D2-DD61-EBA5-83CD-7D3C0251F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8839" y="5365115"/>
            <a:ext cx="648072" cy="366032"/>
          </a:xfrm>
          <a:prstGeom prst="rect">
            <a:avLst/>
          </a:prstGeom>
        </p:spPr>
      </p:pic>
      <p:pic>
        <p:nvPicPr>
          <p:cNvPr id="3" name="Picture 2">
            <a:extLst>
              <a:ext uri="{FF2B5EF4-FFF2-40B4-BE49-F238E27FC236}">
                <a16:creationId xmlns:a16="http://schemas.microsoft.com/office/drawing/2014/main" id="{894B63B3-389D-8D65-D50D-E6E516CAB9A8}"/>
              </a:ext>
            </a:extLst>
          </p:cNvPr>
          <p:cNvPicPr>
            <a:picLocks noChangeAspect="1"/>
          </p:cNvPicPr>
          <p:nvPr/>
        </p:nvPicPr>
        <p:blipFill>
          <a:blip r:embed="rId4"/>
          <a:stretch>
            <a:fillRect/>
          </a:stretch>
        </p:blipFill>
        <p:spPr>
          <a:xfrm>
            <a:off x="10747388" y="5267314"/>
            <a:ext cx="1066855" cy="419122"/>
          </a:xfrm>
          <a:prstGeom prst="rect">
            <a:avLst/>
          </a:prstGeom>
        </p:spPr>
      </p:pic>
    </p:spTree>
    <p:extLst>
      <p:ext uri="{BB962C8B-B14F-4D97-AF65-F5344CB8AC3E}">
        <p14:creationId xmlns:p14="http://schemas.microsoft.com/office/powerpoint/2010/main" val="346717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65D70-CB14-6902-9CAE-94AFBF64710C}"/>
              </a:ext>
            </a:extLst>
          </p:cNvPr>
          <p:cNvSpPr>
            <a:spLocks noGrp="1"/>
          </p:cNvSpPr>
          <p:nvPr>
            <p:ph type="title"/>
          </p:nvPr>
        </p:nvSpPr>
        <p:spPr/>
        <p:txBody>
          <a:bodyPr/>
          <a:lstStyle/>
          <a:p>
            <a:r>
              <a:rPr lang="en-US" dirty="0"/>
              <a:t>TV is one of the trusted media</a:t>
            </a:r>
            <a:endParaRPr lang="en-GB" dirty="0"/>
          </a:p>
        </p:txBody>
      </p:sp>
      <p:sp>
        <p:nvSpPr>
          <p:cNvPr id="3" name="Text Placeholder 2">
            <a:extLst>
              <a:ext uri="{FF2B5EF4-FFF2-40B4-BE49-F238E27FC236}">
                <a16:creationId xmlns:a16="http://schemas.microsoft.com/office/drawing/2014/main" id="{31C9BCCC-0BBD-B314-B535-126377216CAF}"/>
              </a:ext>
            </a:extLst>
          </p:cNvPr>
          <p:cNvSpPr>
            <a:spLocks noGrp="1"/>
          </p:cNvSpPr>
          <p:nvPr>
            <p:ph type="body" sz="quarter" idx="15"/>
          </p:nvPr>
        </p:nvSpPr>
        <p:spPr/>
        <p:txBody>
          <a:bodyPr/>
          <a:lstStyle/>
          <a:p>
            <a:r>
              <a:rPr lang="en-US" dirty="0"/>
              <a:t>Source: IPA Databank 2014-2022 for profit cases *data available from 2016</a:t>
            </a:r>
          </a:p>
          <a:p>
            <a:endParaRPr lang="en-GB" dirty="0"/>
          </a:p>
        </p:txBody>
      </p:sp>
      <p:pic>
        <p:nvPicPr>
          <p:cNvPr id="5" name="Picture 4">
            <a:extLst>
              <a:ext uri="{FF2B5EF4-FFF2-40B4-BE49-F238E27FC236}">
                <a16:creationId xmlns:a16="http://schemas.microsoft.com/office/drawing/2014/main" id="{D570A0EB-B40A-61BE-5D84-FDF3602CED18}"/>
              </a:ext>
            </a:extLst>
          </p:cNvPr>
          <p:cNvPicPr>
            <a:picLocks noChangeAspect="1"/>
          </p:cNvPicPr>
          <p:nvPr/>
        </p:nvPicPr>
        <p:blipFill>
          <a:blip r:embed="rId2"/>
          <a:stretch>
            <a:fillRect/>
          </a:stretch>
        </p:blipFill>
        <p:spPr>
          <a:xfrm>
            <a:off x="1269434" y="1381125"/>
            <a:ext cx="9653131" cy="3654899"/>
          </a:xfrm>
          <a:prstGeom prst="rect">
            <a:avLst/>
          </a:prstGeom>
          <a:effectLst>
            <a:outerShdw blurRad="228600" dist="38100" dir="2700000" algn="tl" rotWithShape="0">
              <a:prstClr val="black">
                <a:alpha val="40000"/>
              </a:prstClr>
            </a:outerShdw>
          </a:effectLst>
        </p:spPr>
      </p:pic>
      <p:pic>
        <p:nvPicPr>
          <p:cNvPr id="4" name="Picture 3" descr="IPA-logo.jpg">
            <a:extLst>
              <a:ext uri="{FF2B5EF4-FFF2-40B4-BE49-F238E27FC236}">
                <a16:creationId xmlns:a16="http://schemas.microsoft.com/office/drawing/2014/main" id="{FC5B8CB6-9615-3959-0000-21828C532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8839" y="5365115"/>
            <a:ext cx="648072" cy="366032"/>
          </a:xfrm>
          <a:prstGeom prst="rect">
            <a:avLst/>
          </a:prstGeom>
        </p:spPr>
      </p:pic>
      <p:pic>
        <p:nvPicPr>
          <p:cNvPr id="6" name="Picture 5">
            <a:extLst>
              <a:ext uri="{FF2B5EF4-FFF2-40B4-BE49-F238E27FC236}">
                <a16:creationId xmlns:a16="http://schemas.microsoft.com/office/drawing/2014/main" id="{6F028E87-9793-9A38-A8AF-340478A0FCDB}"/>
              </a:ext>
            </a:extLst>
          </p:cNvPr>
          <p:cNvPicPr>
            <a:picLocks noChangeAspect="1"/>
          </p:cNvPicPr>
          <p:nvPr/>
        </p:nvPicPr>
        <p:blipFill>
          <a:blip r:embed="rId4"/>
          <a:stretch>
            <a:fillRect/>
          </a:stretch>
        </p:blipFill>
        <p:spPr>
          <a:xfrm>
            <a:off x="10747388" y="5267314"/>
            <a:ext cx="1066855" cy="419122"/>
          </a:xfrm>
          <a:prstGeom prst="rect">
            <a:avLst/>
          </a:prstGeom>
        </p:spPr>
      </p:pic>
    </p:spTree>
    <p:extLst>
      <p:ext uri="{BB962C8B-B14F-4D97-AF65-F5344CB8AC3E}">
        <p14:creationId xmlns:p14="http://schemas.microsoft.com/office/powerpoint/2010/main" val="56401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F7E96-3863-43E4-8840-1C2FB4DBBE44}"/>
              </a:ext>
            </a:extLst>
          </p:cNvPr>
          <p:cNvSpPr>
            <a:spLocks noGrp="1"/>
          </p:cNvSpPr>
          <p:nvPr>
            <p:ph type="title"/>
          </p:nvPr>
        </p:nvSpPr>
        <p:spPr/>
        <p:txBody>
          <a:bodyPr/>
          <a:lstStyle/>
          <a:p>
            <a:r>
              <a:rPr lang="en-GB" dirty="0"/>
              <a:t>Perceived cost signals trust</a:t>
            </a:r>
          </a:p>
        </p:txBody>
      </p:sp>
      <p:sp>
        <p:nvSpPr>
          <p:cNvPr id="3" name="Text Placeholder 2">
            <a:extLst>
              <a:ext uri="{FF2B5EF4-FFF2-40B4-BE49-F238E27FC236}">
                <a16:creationId xmlns:a16="http://schemas.microsoft.com/office/drawing/2014/main" id="{44C1C658-38C1-410B-9EE4-F5FF6557458F}"/>
              </a:ext>
            </a:extLst>
          </p:cNvPr>
          <p:cNvSpPr>
            <a:spLocks noGrp="1"/>
          </p:cNvSpPr>
          <p:nvPr>
            <p:ph type="body" sz="quarter" idx="15"/>
          </p:nvPr>
        </p:nvSpPr>
        <p:spPr/>
        <p:txBody>
          <a:bodyPr/>
          <a:lstStyle/>
          <a:p>
            <a:r>
              <a:rPr lang="en-GB" dirty="0"/>
              <a:t>Source: Signalling Success, 2020, house51/Thinkbox. Base: all adults (3,654)</a:t>
            </a:r>
            <a:endParaRPr lang="en-US" kern="0" dirty="0">
              <a:latin typeface="Calibri" panose="020F0502020204030204"/>
            </a:endParaRPr>
          </a:p>
          <a:p>
            <a:endParaRPr lang="en-GB" dirty="0"/>
          </a:p>
        </p:txBody>
      </p:sp>
      <p:graphicFrame>
        <p:nvGraphicFramePr>
          <p:cNvPr id="6" name="Chart 5">
            <a:extLst>
              <a:ext uri="{FF2B5EF4-FFF2-40B4-BE49-F238E27FC236}">
                <a16:creationId xmlns:a16="http://schemas.microsoft.com/office/drawing/2014/main" id="{2F2B0DAC-95D3-4DDF-8D25-25FE3518892F}"/>
              </a:ext>
            </a:extLst>
          </p:cNvPr>
          <p:cNvGraphicFramePr/>
          <p:nvPr/>
        </p:nvGraphicFramePr>
        <p:xfrm>
          <a:off x="479426" y="1286831"/>
          <a:ext cx="11254295" cy="407828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45875B1-B675-47CB-B1A1-06395279A6B4}"/>
              </a:ext>
            </a:extLst>
          </p:cNvPr>
          <p:cNvSpPr txBox="1"/>
          <p:nvPr/>
        </p:nvSpPr>
        <p:spPr>
          <a:xfrm rot="16200000">
            <a:off x="-696044" y="2811858"/>
            <a:ext cx="35117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TRUST  SIGNAL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err="1">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344402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8498DF-37B6-3A49-24D6-6F4ECFE32821}"/>
              </a:ext>
            </a:extLst>
          </p:cNvPr>
          <p:cNvSpPr>
            <a:spLocks noGrp="1"/>
          </p:cNvSpPr>
          <p:nvPr>
            <p:ph type="title"/>
          </p:nvPr>
        </p:nvSpPr>
        <p:spPr/>
        <p:txBody>
          <a:bodyPr/>
          <a:lstStyle/>
          <a:p>
            <a:r>
              <a:rPr lang="en-US" dirty="0"/>
              <a:t>The living room encourages us to watch professional content</a:t>
            </a:r>
            <a:endParaRPr lang="en-GB" dirty="0"/>
          </a:p>
        </p:txBody>
      </p:sp>
      <p:sp>
        <p:nvSpPr>
          <p:cNvPr id="18" name="Text Placeholder 17">
            <a:extLst>
              <a:ext uri="{FF2B5EF4-FFF2-40B4-BE49-F238E27FC236}">
                <a16:creationId xmlns:a16="http://schemas.microsoft.com/office/drawing/2014/main" id="{1ABF49DD-D516-27A5-86C4-25BA6E8B0E19}"/>
              </a:ext>
            </a:extLst>
          </p:cNvPr>
          <p:cNvSpPr>
            <a:spLocks noGrp="1"/>
          </p:cNvSpPr>
          <p:nvPr>
            <p:ph type="body" sz="quarter" idx="16"/>
          </p:nvPr>
        </p:nvSpPr>
        <p:spPr>
          <a:xfrm>
            <a:off x="377759" y="5365115"/>
            <a:ext cx="8654412" cy="304800"/>
          </a:xfrm>
        </p:spPr>
        <p:txBody>
          <a:bodyPr/>
          <a:lstStyle/>
          <a:p>
            <a:r>
              <a:rPr lang="en-US" dirty="0"/>
              <a:t>Source: Context Effects, Map The Territory &amp; Tapestry Research, 2024</a:t>
            </a:r>
          </a:p>
          <a:p>
            <a:endParaRPr lang="en-GB" dirty="0"/>
          </a:p>
        </p:txBody>
      </p:sp>
      <p:sp>
        <p:nvSpPr>
          <p:cNvPr id="17" name="Text Placeholder 16">
            <a:extLst>
              <a:ext uri="{FF2B5EF4-FFF2-40B4-BE49-F238E27FC236}">
                <a16:creationId xmlns:a16="http://schemas.microsoft.com/office/drawing/2014/main" id="{DF61B8A7-00A8-CE43-B626-412798E5636B}"/>
              </a:ext>
            </a:extLst>
          </p:cNvPr>
          <p:cNvSpPr>
            <a:spLocks noGrp="1"/>
          </p:cNvSpPr>
          <p:nvPr>
            <p:ph type="body" sz="quarter" idx="13"/>
          </p:nvPr>
        </p:nvSpPr>
        <p:spPr/>
        <p:txBody>
          <a:bodyPr>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D4D4D"/>
                </a:solidFill>
                <a:effectLst/>
                <a:uLnTx/>
                <a:uFillTx/>
                <a:latin typeface="Arial"/>
                <a:ea typeface="+mn-ea"/>
                <a:cs typeface="+mn-cs"/>
              </a:rPr>
              <a:t>+60%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Arial"/>
                <a:ea typeface="+mn-ea"/>
                <a:cs typeface="+mn-cs"/>
              </a:rPr>
              <a:t>higher ad recall for professional vs. non-professional content</a:t>
            </a:r>
          </a:p>
          <a:p>
            <a:endParaRPr lang="en-GB" sz="1800" dirty="0"/>
          </a:p>
        </p:txBody>
      </p:sp>
      <p:sp>
        <p:nvSpPr>
          <p:cNvPr id="19" name="Text Placeholder 18">
            <a:extLst>
              <a:ext uri="{FF2B5EF4-FFF2-40B4-BE49-F238E27FC236}">
                <a16:creationId xmlns:a16="http://schemas.microsoft.com/office/drawing/2014/main" id="{4B1607E4-EF39-58C7-2418-0D50DC7FA0EA}"/>
              </a:ext>
            </a:extLst>
          </p:cNvPr>
          <p:cNvSpPr>
            <a:spLocks noGrp="1"/>
          </p:cNvSpPr>
          <p:nvPr>
            <p:ph type="body" sz="quarter" idx="17"/>
          </p:nvPr>
        </p:nvSpPr>
        <p:spPr/>
        <p:txBody>
          <a:bodyPr>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D4D4D"/>
                </a:solidFill>
                <a:effectLst/>
                <a:uLnTx/>
                <a:uFillTx/>
                <a:latin typeface="Arial"/>
                <a:ea typeface="+mn-ea"/>
                <a:cs typeface="+mn-cs"/>
              </a:rPr>
              <a:t>+44%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Arial"/>
                <a:ea typeface="+mn-ea"/>
                <a:cs typeface="+mn-cs"/>
              </a:rPr>
              <a:t>seeing an ad within professional content makes it feel more trustworthy</a:t>
            </a:r>
          </a:p>
        </p:txBody>
      </p:sp>
      <p:sp>
        <p:nvSpPr>
          <p:cNvPr id="20" name="Text Placeholder 19">
            <a:extLst>
              <a:ext uri="{FF2B5EF4-FFF2-40B4-BE49-F238E27FC236}">
                <a16:creationId xmlns:a16="http://schemas.microsoft.com/office/drawing/2014/main" id="{68969ED6-3435-6FD1-C5A6-55DF57E758D9}"/>
              </a:ext>
            </a:extLst>
          </p:cNvPr>
          <p:cNvSpPr>
            <a:spLocks noGrp="1"/>
          </p:cNvSpPr>
          <p:nvPr>
            <p:ph type="body" sz="quarter" idx="18"/>
          </p:nvPr>
        </p:nvSpPr>
        <p:spPr/>
        <p:txBody>
          <a:bodyPr>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D4D4D"/>
                </a:solidFill>
                <a:effectLst/>
                <a:uLnTx/>
                <a:uFillTx/>
                <a:latin typeface="Arial"/>
                <a:ea typeface="+mn-ea"/>
                <a:cs typeface="+mn-cs"/>
              </a:rPr>
              <a:t>+39%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Arial"/>
                <a:ea typeface="+mn-ea"/>
                <a:cs typeface="+mn-cs"/>
              </a:rPr>
              <a:t>more entertaining</a:t>
            </a:r>
          </a:p>
        </p:txBody>
      </p:sp>
      <p:sp>
        <p:nvSpPr>
          <p:cNvPr id="25" name="Text Placeholder 24">
            <a:extLst>
              <a:ext uri="{FF2B5EF4-FFF2-40B4-BE49-F238E27FC236}">
                <a16:creationId xmlns:a16="http://schemas.microsoft.com/office/drawing/2014/main" id="{45E29B98-FCAC-2170-8062-9E75FDCD0413}"/>
              </a:ext>
            </a:extLst>
          </p:cNvPr>
          <p:cNvSpPr>
            <a:spLocks noGrp="1"/>
          </p:cNvSpPr>
          <p:nvPr>
            <p:ph type="body" sz="quarter" idx="27"/>
          </p:nvPr>
        </p:nvSpPr>
        <p:spPr/>
        <p:txBody>
          <a:bodyPr>
            <a:noAutofit/>
          </a:bodyPr>
          <a:lstStyle/>
          <a:p>
            <a:r>
              <a:rPr lang="en-GB" sz="2400" b="1" dirty="0"/>
              <a:t>-80% </a:t>
            </a:r>
          </a:p>
          <a:p>
            <a:r>
              <a:rPr lang="en-GB" dirty="0"/>
              <a:t>less intrusive vs. non-professional content</a:t>
            </a:r>
          </a:p>
          <a:p>
            <a:endParaRPr lang="en-GB" dirty="0"/>
          </a:p>
        </p:txBody>
      </p:sp>
      <p:pic>
        <p:nvPicPr>
          <p:cNvPr id="37" name="Picture Placeholder 36" descr="A person and a dog sitting on a couch&#10;&#10;Description automatically generated">
            <a:extLst>
              <a:ext uri="{FF2B5EF4-FFF2-40B4-BE49-F238E27FC236}">
                <a16:creationId xmlns:a16="http://schemas.microsoft.com/office/drawing/2014/main" id="{6C6AE19F-0DCB-2084-B758-A2CCF524E4D0}"/>
              </a:ext>
            </a:extLst>
          </p:cNvPr>
          <p:cNvPicPr>
            <a:picLocks noGrp="1" noChangeAspect="1"/>
          </p:cNvPicPr>
          <p:nvPr>
            <p:ph type="pic" sz="quarter" idx="26"/>
          </p:nvPr>
        </p:nvPicPr>
        <p:blipFill rotWithShape="1">
          <a:blip r:embed="rId3">
            <a:extLst>
              <a:ext uri="{BEBA8EAE-BF5A-486C-A8C5-ECC9F3942E4B}">
                <a14:imgProps xmlns:a14="http://schemas.microsoft.com/office/drawing/2010/main">
                  <a14:imgLayer r:embed="rId4">
                    <a14:imgEffect>
                      <a14:brightnessContrast bright="-20000" contrast="10000"/>
                    </a14:imgEffect>
                  </a14:imgLayer>
                </a14:imgProps>
              </a:ext>
              <a:ext uri="{28A0092B-C50C-407E-A947-70E740481C1C}">
                <a14:useLocalDpi xmlns:a14="http://schemas.microsoft.com/office/drawing/2010/main"/>
              </a:ext>
            </a:extLst>
          </a:blip>
          <a:srcRect l="14339" r="14339"/>
          <a:stretch/>
        </p:blipFill>
        <p:spPr>
          <a:xfrm>
            <a:off x="9032875" y="1428750"/>
            <a:ext cx="2679700" cy="2106613"/>
          </a:xfrm>
          <a:prstGeom prst="rect">
            <a:avLst/>
          </a:prstGeom>
        </p:spPr>
      </p:pic>
      <p:pic>
        <p:nvPicPr>
          <p:cNvPr id="9" name="Picture Placeholder 25" descr="A person and person sitting on a couch&#10;&#10;Description automatically generated">
            <a:extLst>
              <a:ext uri="{FF2B5EF4-FFF2-40B4-BE49-F238E27FC236}">
                <a16:creationId xmlns:a16="http://schemas.microsoft.com/office/drawing/2014/main" id="{E27497AF-79DE-DE2C-FD1A-E9B47298EA74}"/>
              </a:ext>
            </a:extLst>
          </p:cNvPr>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l="14221" r="14221"/>
          <a:stretch>
            <a:fillRect/>
          </a:stretch>
        </p:blipFill>
        <p:spPr>
          <a:xfrm>
            <a:off x="6181725" y="1428750"/>
            <a:ext cx="2679700" cy="2106613"/>
          </a:xfrm>
        </p:spPr>
      </p:pic>
      <p:pic>
        <p:nvPicPr>
          <p:cNvPr id="10" name="Picture Placeholder 21" descr="A group of men sitting on a couch&#10;&#10;Description automatically generated">
            <a:extLst>
              <a:ext uri="{FF2B5EF4-FFF2-40B4-BE49-F238E27FC236}">
                <a16:creationId xmlns:a16="http://schemas.microsoft.com/office/drawing/2014/main" id="{DD57D0C1-EDD3-C5D7-3C7F-160807F3B481}"/>
              </a:ext>
            </a:extLst>
          </p:cNvPr>
          <p:cNvPicPr>
            <a:picLocks noGrp="1" noChangeAspect="1"/>
          </p:cNvPicPr>
          <p:nvPr>
            <p:ph type="pic" sz="quarter" idx="24"/>
          </p:nvPr>
        </p:nvPicPr>
        <p:blipFill>
          <a:blip r:embed="rId6">
            <a:extLst>
              <a:ext uri="{28A0092B-C50C-407E-A947-70E740481C1C}">
                <a14:useLocalDpi xmlns:a14="http://schemas.microsoft.com/office/drawing/2010/main" val="0"/>
              </a:ext>
            </a:extLst>
          </a:blip>
          <a:srcRect l="14194" r="14194"/>
          <a:stretch>
            <a:fillRect/>
          </a:stretch>
        </p:blipFill>
        <p:spPr>
          <a:xfrm>
            <a:off x="3330575" y="1428750"/>
            <a:ext cx="2679700" cy="2106613"/>
          </a:xfrm>
        </p:spPr>
      </p:pic>
      <p:pic>
        <p:nvPicPr>
          <p:cNvPr id="11" name="Picture Placeholder 2" descr="A group of people watching a television&#10;&#10;Description automatically generated">
            <a:extLst>
              <a:ext uri="{FF2B5EF4-FFF2-40B4-BE49-F238E27FC236}">
                <a16:creationId xmlns:a16="http://schemas.microsoft.com/office/drawing/2014/main" id="{B637922D-43D0-384E-3DF9-9A81E5D82041}"/>
              </a:ext>
            </a:extLst>
          </p:cNvPr>
          <p:cNvPicPr>
            <a:picLocks noGrp="1" noChangeAspect="1"/>
          </p:cNvPicPr>
          <p:nvPr>
            <p:ph type="pic" sz="quarter" idx="23"/>
          </p:nvPr>
        </p:nvPicPr>
        <p:blipFill>
          <a:blip r:embed="rId7">
            <a:extLst>
              <a:ext uri="{28A0092B-C50C-407E-A947-70E740481C1C}">
                <a14:useLocalDpi xmlns:a14="http://schemas.microsoft.com/office/drawing/2010/main" val="0"/>
              </a:ext>
            </a:extLst>
          </a:blip>
          <a:srcRect l="14358" r="14358"/>
          <a:stretch>
            <a:fillRect/>
          </a:stretch>
        </p:blipFill>
        <p:spPr>
          <a:xfrm>
            <a:off x="479425" y="1428750"/>
            <a:ext cx="2679700" cy="2106613"/>
          </a:xfrm>
        </p:spPr>
      </p:pic>
      <p:sp>
        <p:nvSpPr>
          <p:cNvPr id="12" name="Rectangle 11">
            <a:extLst>
              <a:ext uri="{FF2B5EF4-FFF2-40B4-BE49-F238E27FC236}">
                <a16:creationId xmlns:a16="http://schemas.microsoft.com/office/drawing/2014/main" id="{8588515C-BDAF-6814-3E63-89CDCE3D0AC9}"/>
              </a:ext>
            </a:extLst>
          </p:cNvPr>
          <p:cNvSpPr/>
          <p:nvPr/>
        </p:nvSpPr>
        <p:spPr>
          <a:xfrm>
            <a:off x="479424" y="1076325"/>
            <a:ext cx="11233149" cy="304800"/>
          </a:xfrm>
          <a:prstGeom prst="rect">
            <a:avLst/>
          </a:prstGeom>
          <a:solidFill>
            <a:srgbClr val="00206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Ad recall is much higher from occasions involving professional content (vs. non-professional content)</a:t>
            </a:r>
          </a:p>
        </p:txBody>
      </p:sp>
    </p:spTree>
    <p:extLst>
      <p:ext uri="{BB962C8B-B14F-4D97-AF65-F5344CB8AC3E}">
        <p14:creationId xmlns:p14="http://schemas.microsoft.com/office/powerpoint/2010/main" val="132126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2" name="Title 1">
            <a:extLst>
              <a:ext uri="{FF2B5EF4-FFF2-40B4-BE49-F238E27FC236}">
                <a16:creationId xmlns:a16="http://schemas.microsoft.com/office/drawing/2014/main" id="{E0F15C9C-887C-7644-A62B-2F2247FFD40F}"/>
              </a:ext>
            </a:extLst>
          </p:cNvPr>
          <p:cNvSpPr>
            <a:spLocks noGrp="1"/>
          </p:cNvSpPr>
          <p:nvPr>
            <p:ph type="title"/>
          </p:nvPr>
        </p:nvSpPr>
        <p:spPr/>
        <p:txBody>
          <a:bodyPr/>
          <a:lstStyle/>
          <a:p>
            <a:r>
              <a:rPr lang="en-US" dirty="0"/>
              <a:t>Gen Z place similar trust in friends’ posts and influencers as they do in journalism</a:t>
            </a:r>
          </a:p>
        </p:txBody>
      </p:sp>
      <p:sp>
        <p:nvSpPr>
          <p:cNvPr id="3" name="Text Placeholder 2">
            <a:extLst>
              <a:ext uri="{FF2B5EF4-FFF2-40B4-BE49-F238E27FC236}">
                <a16:creationId xmlns:a16="http://schemas.microsoft.com/office/drawing/2014/main" id="{9CA0EEF7-AB92-34C9-1C99-F9C82493975F}"/>
              </a:ext>
            </a:extLst>
          </p:cNvPr>
          <p:cNvSpPr>
            <a:spLocks noGrp="1"/>
          </p:cNvSpPr>
          <p:nvPr>
            <p:ph type="body" sz="quarter" idx="15"/>
          </p:nvPr>
        </p:nvSpPr>
        <p:spPr/>
        <p:txBody>
          <a:bodyPr/>
          <a:lstStyle/>
          <a:p>
            <a:r>
              <a:rPr lang="en-GB" dirty="0"/>
              <a:t>Source: Gen Z: Trends, Truth and Trust. Channel 4 / Craft (2024)</a:t>
            </a:r>
          </a:p>
        </p:txBody>
      </p:sp>
      <p:pic>
        <p:nvPicPr>
          <p:cNvPr id="6" name="Picture 5">
            <a:extLst>
              <a:ext uri="{FF2B5EF4-FFF2-40B4-BE49-F238E27FC236}">
                <a16:creationId xmlns:a16="http://schemas.microsoft.com/office/drawing/2014/main" id="{31654546-95A3-2617-5C88-95882700C52B}"/>
              </a:ext>
            </a:extLst>
          </p:cNvPr>
          <p:cNvPicPr>
            <a:picLocks noChangeAspect="1"/>
          </p:cNvPicPr>
          <p:nvPr/>
        </p:nvPicPr>
        <p:blipFill>
          <a:blip r:embed="rId3"/>
          <a:srcRect l="5635" t="17122" r="3007" b="7152"/>
          <a:stretch>
            <a:fillRect/>
          </a:stretch>
        </p:blipFill>
        <p:spPr>
          <a:xfrm>
            <a:off x="2483541" y="1687306"/>
            <a:ext cx="7224917" cy="3371628"/>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4093222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seen as most trustworthy</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1007224" y="4007673"/>
            <a:ext cx="561633"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18332" y="487155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7A06-CAC0-4DDF-B871-8431F53727D6}"/>
              </a:ext>
            </a:extLst>
          </p:cNvPr>
          <p:cNvSpPr>
            <a:spLocks noGrp="1"/>
          </p:cNvSpPr>
          <p:nvPr>
            <p:ph type="title"/>
          </p:nvPr>
        </p:nvSpPr>
        <p:spPr/>
        <p:txBody>
          <a:bodyPr/>
          <a:lstStyle/>
          <a:p>
            <a:r>
              <a:rPr lang="en-GB" dirty="0"/>
              <a:t>TV, magazines &amp; radio deliver strongest trust signal </a:t>
            </a:r>
          </a:p>
        </p:txBody>
      </p:sp>
      <p:sp>
        <p:nvSpPr>
          <p:cNvPr id="3" name="Text Placeholder 2">
            <a:extLst>
              <a:ext uri="{FF2B5EF4-FFF2-40B4-BE49-F238E27FC236}">
                <a16:creationId xmlns:a16="http://schemas.microsoft.com/office/drawing/2014/main" id="{8017D379-6859-47B0-8778-BA7EE55F360B}"/>
              </a:ext>
            </a:extLst>
          </p:cNvPr>
          <p:cNvSpPr>
            <a:spLocks noGrp="1"/>
          </p:cNvSpPr>
          <p:nvPr>
            <p:ph type="body" sz="quarter" idx="15"/>
          </p:nvPr>
        </p:nvSpPr>
        <p:spPr/>
        <p:txBody>
          <a:bodyPr/>
          <a:lstStyle/>
          <a:p>
            <a:r>
              <a:rPr lang="en-GB" dirty="0"/>
              <a:t>Source: Signalling Success, 2020, house51/Thinkbox. Base: all adults (3,654)</a:t>
            </a:r>
          </a:p>
        </p:txBody>
      </p:sp>
      <p:graphicFrame>
        <p:nvGraphicFramePr>
          <p:cNvPr id="6" name="Chart 5">
            <a:extLst>
              <a:ext uri="{FF2B5EF4-FFF2-40B4-BE49-F238E27FC236}">
                <a16:creationId xmlns:a16="http://schemas.microsoft.com/office/drawing/2014/main" id="{4B52F583-7053-4225-B107-AAE2906C2BFB}"/>
              </a:ext>
            </a:extLst>
          </p:cNvPr>
          <p:cNvGraphicFramePr/>
          <p:nvPr/>
        </p:nvGraphicFramePr>
        <p:xfrm>
          <a:off x="479427" y="1188085"/>
          <a:ext cx="10778186" cy="408468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83D19DB-3F46-4A13-95F2-9E6376F49C43}"/>
              </a:ext>
            </a:extLst>
          </p:cNvPr>
          <p:cNvSpPr txBox="1"/>
          <p:nvPr/>
        </p:nvSpPr>
        <p:spPr>
          <a:xfrm rot="16200000">
            <a:off x="-629684" y="2837048"/>
            <a:ext cx="3091815" cy="430887"/>
          </a:xfrm>
          <a:prstGeom prst="rect">
            <a:avLst/>
          </a:prstGeom>
          <a:noFill/>
        </p:spPr>
        <p:txBody>
          <a:bodyPr wrap="square" rtlCol="0">
            <a:spAutoFit/>
          </a:bodyPr>
          <a:lstStyle/>
          <a:p>
            <a:pPr algn="ctr"/>
            <a:r>
              <a:rPr lang="en-GB" sz="1100" b="1" dirty="0">
                <a:solidFill>
                  <a:schemeClr val="tx1"/>
                </a:solidFill>
              </a:rPr>
              <a:t>TRUST SIGNAL </a:t>
            </a:r>
            <a:r>
              <a:rPr lang="en-GB" sz="1100" b="1" dirty="0">
                <a:solidFill>
                  <a:schemeClr val="tx1"/>
                </a:solidFill>
                <a:effectLst/>
              </a:rPr>
              <a:t>(% POSITIVELY</a:t>
            </a:r>
            <a:r>
              <a:rPr lang="en-GB" sz="1100" b="1" baseline="0" dirty="0">
                <a:solidFill>
                  <a:schemeClr val="tx1"/>
                </a:solidFill>
                <a:effectLst/>
              </a:rPr>
              <a:t> SCORING)</a:t>
            </a:r>
            <a:endParaRPr lang="en-GB" sz="1100" b="1" dirty="0">
              <a:solidFill>
                <a:schemeClr val="tx1"/>
              </a:solidFill>
            </a:endParaRPr>
          </a:p>
          <a:p>
            <a:pPr algn="ctr"/>
            <a:endParaRPr lang="en-GB" sz="1100" b="1" dirty="0" err="1">
              <a:solidFill>
                <a:schemeClr val="bg2"/>
              </a:solidFill>
            </a:endParaRPr>
          </a:p>
        </p:txBody>
      </p:sp>
      <p:cxnSp>
        <p:nvCxnSpPr>
          <p:cNvPr id="7" name="Straight Connector 6">
            <a:extLst>
              <a:ext uri="{FF2B5EF4-FFF2-40B4-BE49-F238E27FC236}">
                <a16:creationId xmlns:a16="http://schemas.microsoft.com/office/drawing/2014/main" id="{3242F823-D952-4ED7-BAB9-EDE9F7BBAE35}"/>
              </a:ext>
            </a:extLst>
          </p:cNvPr>
          <p:cNvCxnSpPr/>
          <p:nvPr/>
        </p:nvCxnSpPr>
        <p:spPr>
          <a:xfrm>
            <a:off x="1497875" y="2539416"/>
            <a:ext cx="9612000" cy="0"/>
          </a:xfrm>
          <a:prstGeom prst="line">
            <a:avLst/>
          </a:prstGeom>
          <a:ln w="2222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BF140C9-BCEC-4451-BC49-C74E200ABA8B}"/>
              </a:ext>
            </a:extLst>
          </p:cNvPr>
          <p:cNvSpPr txBox="1"/>
          <p:nvPr/>
        </p:nvSpPr>
        <p:spPr>
          <a:xfrm>
            <a:off x="11087571" y="2240613"/>
            <a:ext cx="864718" cy="600164"/>
          </a:xfrm>
          <a:prstGeom prst="rect">
            <a:avLst/>
          </a:prstGeom>
          <a:noFill/>
        </p:spPr>
        <p:txBody>
          <a:bodyPr wrap="square" rtlCol="0">
            <a:spAutoFit/>
          </a:bodyPr>
          <a:lstStyle/>
          <a:p>
            <a:pPr algn="l"/>
            <a:r>
              <a:rPr lang="en-GB" sz="1100" b="1" dirty="0">
                <a:solidFill>
                  <a:schemeClr val="bg2"/>
                </a:solidFill>
              </a:rPr>
              <a:t>Average </a:t>
            </a:r>
            <a:r>
              <a:rPr lang="en-GB" sz="1100" b="1" u="sng" dirty="0">
                <a:solidFill>
                  <a:schemeClr val="bg2"/>
                </a:solidFill>
              </a:rPr>
              <a:t>trust</a:t>
            </a:r>
            <a:r>
              <a:rPr lang="en-GB" sz="1100" b="1" dirty="0">
                <a:solidFill>
                  <a:schemeClr val="bg2"/>
                </a:solidFill>
              </a:rPr>
              <a:t> signal</a:t>
            </a:r>
          </a:p>
        </p:txBody>
      </p:sp>
      <p:sp>
        <p:nvSpPr>
          <p:cNvPr id="9" name="TextBox 8">
            <a:extLst>
              <a:ext uri="{FF2B5EF4-FFF2-40B4-BE49-F238E27FC236}">
                <a16:creationId xmlns:a16="http://schemas.microsoft.com/office/drawing/2014/main" id="{FA649B7E-0D4E-4D73-8BF8-C3BAD7B93826}"/>
              </a:ext>
            </a:extLst>
          </p:cNvPr>
          <p:cNvSpPr txBox="1"/>
          <p:nvPr/>
        </p:nvSpPr>
        <p:spPr>
          <a:xfrm>
            <a:off x="4373101" y="1304197"/>
            <a:ext cx="3498669" cy="338554"/>
          </a:xfrm>
          <a:prstGeom prst="rect">
            <a:avLst/>
          </a:prstGeom>
          <a:noFill/>
        </p:spPr>
        <p:txBody>
          <a:bodyPr wrap="square" rtlCol="0">
            <a:spAutoFit/>
          </a:bodyPr>
          <a:lstStyle/>
          <a:p>
            <a:pPr algn="ctr"/>
            <a:r>
              <a:rPr lang="en-GB" sz="1600" b="1" dirty="0">
                <a:solidFill>
                  <a:schemeClr val="bg2"/>
                </a:solidFill>
              </a:rPr>
              <a:t>Trust to deliver on promises made</a:t>
            </a:r>
          </a:p>
        </p:txBody>
      </p:sp>
    </p:spTree>
    <p:extLst>
      <p:ext uri="{BB962C8B-B14F-4D97-AF65-F5344CB8AC3E}">
        <p14:creationId xmlns:p14="http://schemas.microsoft.com/office/powerpoint/2010/main" val="40437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6349-EC88-8447-F3A9-F97C4252D224}"/>
              </a:ext>
            </a:extLst>
          </p:cNvPr>
          <p:cNvSpPr>
            <a:spLocks noGrp="1"/>
          </p:cNvSpPr>
          <p:nvPr>
            <p:ph type="title"/>
          </p:nvPr>
        </p:nvSpPr>
        <p:spPr/>
        <p:txBody>
          <a:bodyPr>
            <a:normAutofit/>
          </a:bodyPr>
          <a:lstStyle/>
          <a:p>
            <a:r>
              <a:rPr lang="en-US" dirty="0"/>
              <a:t>Twice as many people trust brands advertised on TV than YouTube</a:t>
            </a:r>
          </a:p>
        </p:txBody>
      </p:sp>
      <p:graphicFrame>
        <p:nvGraphicFramePr>
          <p:cNvPr id="7" name="Content Placeholder 6">
            <a:extLst>
              <a:ext uri="{FF2B5EF4-FFF2-40B4-BE49-F238E27FC236}">
                <a16:creationId xmlns:a16="http://schemas.microsoft.com/office/drawing/2014/main" id="{6FA02F1A-9CDB-83C1-2DDD-2B855B429884}"/>
              </a:ext>
            </a:extLst>
          </p:cNvPr>
          <p:cNvGraphicFramePr>
            <a:graphicFrameLocks noGrp="1"/>
          </p:cNvGraphicFramePr>
          <p:nvPr>
            <p:ph sz="quarter" idx="14"/>
          </p:nvPr>
        </p:nvGraphicFramePr>
        <p:xfrm>
          <a:off x="379413" y="1900040"/>
          <a:ext cx="11295062" cy="336569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FB520386-1E56-03B6-3F6F-574ECC4F6E1A}"/>
              </a:ext>
            </a:extLst>
          </p:cNvPr>
          <p:cNvSpPr>
            <a:spLocks noGrp="1"/>
          </p:cNvSpPr>
          <p:nvPr>
            <p:ph type="body" sz="quarter" idx="15"/>
          </p:nvPr>
        </p:nvSpPr>
        <p:spPr>
          <a:xfrm>
            <a:off x="377758" y="5365115"/>
            <a:ext cx="11628712" cy="836902"/>
          </a:xfrm>
        </p:spPr>
        <p:txBody>
          <a:bodyPr/>
          <a:lstStyle/>
          <a:p>
            <a:r>
              <a:rPr lang="en-GB" dirty="0"/>
              <a:t>Source: Tapestry Research, 2025, </a:t>
            </a:r>
            <a:r>
              <a:rPr lang="en-US" dirty="0"/>
              <a:t>ADS1a. Thinking about different places in which you see advertising, please tell us how you feel [TRUSTED] about brands that advertise [INSERT TYPE OF AD]. Social media e.g.  Facebook, Instagram and TikTok. </a:t>
            </a:r>
            <a:endParaRPr lang="en-GB" dirty="0"/>
          </a:p>
        </p:txBody>
      </p:sp>
      <p:sp>
        <p:nvSpPr>
          <p:cNvPr id="9" name="TextBox 8">
            <a:extLst>
              <a:ext uri="{FF2B5EF4-FFF2-40B4-BE49-F238E27FC236}">
                <a16:creationId xmlns:a16="http://schemas.microsoft.com/office/drawing/2014/main" id="{DD3E18F7-ADCE-A997-1527-3197A0DDBEC1}"/>
              </a:ext>
            </a:extLst>
          </p:cNvPr>
          <p:cNvSpPr txBox="1"/>
          <p:nvPr/>
        </p:nvSpPr>
        <p:spPr>
          <a:xfrm>
            <a:off x="517525" y="1592263"/>
            <a:ext cx="1119504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 of people that trust brands that advertise on…</a:t>
            </a:r>
          </a:p>
        </p:txBody>
      </p:sp>
    </p:spTree>
    <p:extLst>
      <p:ext uri="{BB962C8B-B14F-4D97-AF65-F5344CB8AC3E}">
        <p14:creationId xmlns:p14="http://schemas.microsoft.com/office/powerpoint/2010/main" val="356404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29E66-5EBA-5FDE-5848-D5108703E7F5}"/>
            </a:ext>
          </a:extLst>
        </p:cNvPr>
        <p:cNvGrpSpPr/>
        <p:nvPr/>
      </p:nvGrpSpPr>
      <p:grpSpPr>
        <a:xfrm>
          <a:off x="0" y="0"/>
          <a:ext cx="0" cy="0"/>
          <a:chOff x="0" y="0"/>
          <a:chExt cx="0" cy="0"/>
        </a:xfrm>
      </p:grpSpPr>
      <p:graphicFrame>
        <p:nvGraphicFramePr>
          <p:cNvPr id="5" name="Content Placeholder 6">
            <a:extLst>
              <a:ext uri="{FF2B5EF4-FFF2-40B4-BE49-F238E27FC236}">
                <a16:creationId xmlns:a16="http://schemas.microsoft.com/office/drawing/2014/main" id="{5DDC759B-443E-D575-0180-06DE4A25E41A}"/>
              </a:ext>
            </a:extLst>
          </p:cNvPr>
          <p:cNvGraphicFramePr>
            <a:graphicFrameLocks/>
          </p:cNvGraphicFramePr>
          <p:nvPr/>
        </p:nvGraphicFramePr>
        <p:xfrm>
          <a:off x="565689" y="1275299"/>
          <a:ext cx="11460452" cy="418439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00A3126-98EF-EAE6-AC4A-E5697EC5CE31}"/>
              </a:ext>
            </a:extLst>
          </p:cNvPr>
          <p:cNvSpPr>
            <a:spLocks noGrp="1"/>
          </p:cNvSpPr>
          <p:nvPr>
            <p:ph type="title"/>
          </p:nvPr>
        </p:nvSpPr>
        <p:spPr/>
        <p:txBody>
          <a:bodyPr/>
          <a:lstStyle/>
          <a:p>
            <a:r>
              <a:rPr lang="en-GB"/>
              <a:t>Online born business sector is the largest investor in TV</a:t>
            </a:r>
          </a:p>
        </p:txBody>
      </p:sp>
      <p:sp>
        <p:nvSpPr>
          <p:cNvPr id="3" name="Text Placeholder 2">
            <a:extLst>
              <a:ext uri="{FF2B5EF4-FFF2-40B4-BE49-F238E27FC236}">
                <a16:creationId xmlns:a16="http://schemas.microsoft.com/office/drawing/2014/main" id="{A00B7D77-5C98-0FEF-EA75-117CAE6E3712}"/>
              </a:ext>
            </a:extLst>
          </p:cNvPr>
          <p:cNvSpPr>
            <a:spLocks noGrp="1"/>
          </p:cNvSpPr>
          <p:nvPr>
            <p:ph type="body" sz="quarter" idx="15"/>
          </p:nvPr>
        </p:nvSpPr>
        <p:spPr>
          <a:xfrm>
            <a:off x="378000" y="5364000"/>
            <a:ext cx="11536986" cy="304800"/>
          </a:xfrm>
        </p:spPr>
        <p:txBody>
          <a:bodyPr/>
          <a:lstStyle/>
          <a:p>
            <a:r>
              <a:rPr lang="en-GB"/>
              <a:t>Source: Nielsen Ad Intel, 2024, Thinkbox-created category of online-born businesses (YoY category % change).</a:t>
            </a:r>
          </a:p>
        </p:txBody>
      </p:sp>
      <p:sp>
        <p:nvSpPr>
          <p:cNvPr id="16" name="TextBox 15">
            <a:extLst>
              <a:ext uri="{FF2B5EF4-FFF2-40B4-BE49-F238E27FC236}">
                <a16:creationId xmlns:a16="http://schemas.microsoft.com/office/drawing/2014/main" id="{282EF465-EEB7-3EAC-41DC-7425B0F04C64}"/>
              </a:ext>
            </a:extLst>
          </p:cNvPr>
          <p:cNvSpPr txBox="1"/>
          <p:nvPr/>
        </p:nvSpPr>
        <p:spPr>
          <a:xfrm rot="16200000">
            <a:off x="17494" y="2739437"/>
            <a:ext cx="10324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Millions</a:t>
            </a:r>
          </a:p>
        </p:txBody>
      </p:sp>
    </p:spTree>
    <p:extLst>
      <p:ext uri="{BB962C8B-B14F-4D97-AF65-F5344CB8AC3E}">
        <p14:creationId xmlns:p14="http://schemas.microsoft.com/office/powerpoint/2010/main" val="493468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5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940</Words>
  <Application>Microsoft Office PowerPoint</Application>
  <PresentationFormat>Widescreen</PresentationFormat>
  <Paragraphs>82</Paragraphs>
  <Slides>9</Slides>
  <Notes>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9</vt:i4>
      </vt:variant>
    </vt:vector>
  </HeadingPairs>
  <TitlesOfParts>
    <vt:vector size="20" baseType="lpstr">
      <vt:lpstr>Aptos</vt:lpstr>
      <vt:lpstr>Arial</vt:lpstr>
      <vt:lpstr>Calibri</vt:lpstr>
      <vt:lpstr>Century Gothic</vt:lpstr>
      <vt:lpstr>Helvetica Neue</vt:lpstr>
      <vt:lpstr>Söhne</vt:lpstr>
      <vt:lpstr>Symbol</vt:lpstr>
      <vt:lpstr>Thinkbox</vt:lpstr>
      <vt:lpstr>15_Thinkbox</vt:lpstr>
      <vt:lpstr>7_Thinkbox</vt:lpstr>
      <vt:lpstr>2_Thinkbox</vt:lpstr>
      <vt:lpstr>The link between trust and profit has grown especially strongly</vt:lpstr>
      <vt:lpstr>TV is one of the trusted media</vt:lpstr>
      <vt:lpstr>Perceived cost signals trust</vt:lpstr>
      <vt:lpstr>The living room encourages us to watch professional content</vt:lpstr>
      <vt:lpstr>Gen Z place similar trust in friends’ posts and influencers as they do in journalism</vt:lpstr>
      <vt:lpstr>TV advertising is seen as most trustworthy</vt:lpstr>
      <vt:lpstr>TV, magazines &amp; radio deliver strongest trust signal </vt:lpstr>
      <vt:lpstr>Twice as many people trust brands advertised on TV than YouTube</vt:lpstr>
      <vt:lpstr>Online born business sector is the largest investor in TV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Akeel Mungul</dc:creator>
  <cp:lastModifiedBy>Nailah Uddin</cp:lastModifiedBy>
  <cp:revision>12</cp:revision>
  <dcterms:created xsi:type="dcterms:W3CDTF">2022-09-07T13:35:48Z</dcterms:created>
  <dcterms:modified xsi:type="dcterms:W3CDTF">2025-11-13T12:08:34Z</dcterms:modified>
</cp:coreProperties>
</file>