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notesSlides/notesSlide2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ppt/notesSlides/notesSlide3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9.xml" ContentType="application/vnd.openxmlformats-officedocument.themeOverride+xml"/>
  <Override PartName="/ppt/notesSlides/notesSlide3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notesSlides/notesSlide3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1.xml" ContentType="application/vnd.openxmlformats-officedocument.themeOverride+xml"/>
  <Override PartName="/ppt/notesSlides/notesSlide3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Ex1.xml" ContentType="application/vnd.ms-office.chartex+xml"/>
  <Override PartName="/ppt/charts/style21.xml" ContentType="application/vnd.ms-office.chartstyle+xml"/>
  <Override PartName="/ppt/charts/colors21.xml" ContentType="application/vnd.ms-office.chartcolorstyle+xml"/>
  <Override PartName="/ppt/notesSlides/notesSlide36.xml" ContentType="application/vnd.openxmlformats-officedocument.presentationml.notesSlide+xml"/>
  <Override PartName="/ppt/charts/chartEx2.xml" ContentType="application/vnd.ms-office.chartex+xml"/>
  <Override PartName="/ppt/charts/style22.xml" ContentType="application/vnd.ms-office.chartstyle+xml"/>
  <Override PartName="/ppt/charts/colors2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1.xml" ContentType="application/vnd.openxmlformats-officedocument.presentationml.notesSlide+xml"/>
  <Override PartName="/ppt/charts/chart23.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2.xml" ContentType="application/vnd.openxmlformats-officedocument.presentationml.notesSlide+xml"/>
  <Override PartName="/ppt/charts/chart24.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3.xml" ContentType="application/vnd.openxmlformats-officedocument.presentationml.notesSlide+xml"/>
  <Override PartName="/ppt/charts/chart25.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5" r:id="rId5"/>
  </p:sldMasterIdLst>
  <p:notesMasterIdLst>
    <p:notesMasterId r:id="rId52"/>
  </p:notesMasterIdLst>
  <p:sldIdLst>
    <p:sldId id="2147472166" r:id="rId6"/>
    <p:sldId id="2147482288" r:id="rId7"/>
    <p:sldId id="2147472292" r:id="rId8"/>
    <p:sldId id="2147472295" r:id="rId9"/>
    <p:sldId id="2147472293" r:id="rId10"/>
    <p:sldId id="2147482706" r:id="rId11"/>
    <p:sldId id="2147482741" r:id="rId12"/>
    <p:sldId id="2147482752" r:id="rId13"/>
    <p:sldId id="2147472298" r:id="rId14"/>
    <p:sldId id="2147472299" r:id="rId15"/>
    <p:sldId id="2147482726" r:id="rId16"/>
    <p:sldId id="2147482702" r:id="rId17"/>
    <p:sldId id="2147482763" r:id="rId18"/>
    <p:sldId id="2147482709" r:id="rId19"/>
    <p:sldId id="2147482711" r:id="rId20"/>
    <p:sldId id="2147482703" r:id="rId21"/>
    <p:sldId id="2147482744" r:id="rId22"/>
    <p:sldId id="2147472306" r:id="rId23"/>
    <p:sldId id="2147472307" r:id="rId24"/>
    <p:sldId id="2147482755" r:id="rId25"/>
    <p:sldId id="2147482746" r:id="rId26"/>
    <p:sldId id="2147482748" r:id="rId27"/>
    <p:sldId id="2147482747" r:id="rId28"/>
    <p:sldId id="2147482745" r:id="rId29"/>
    <p:sldId id="2147482730" r:id="rId30"/>
    <p:sldId id="2147482731" r:id="rId31"/>
    <p:sldId id="2147482734" r:id="rId32"/>
    <p:sldId id="2147482735" r:id="rId33"/>
    <p:sldId id="2147482750" r:id="rId34"/>
    <p:sldId id="2147482749" r:id="rId35"/>
    <p:sldId id="2147482736" r:id="rId36"/>
    <p:sldId id="2147482737" r:id="rId37"/>
    <p:sldId id="2147482739" r:id="rId38"/>
    <p:sldId id="2147482738" r:id="rId39"/>
    <p:sldId id="2147472271" r:id="rId40"/>
    <p:sldId id="2147472290" r:id="rId41"/>
    <p:sldId id="2147472289" r:id="rId42"/>
    <p:sldId id="2147472288" r:id="rId43"/>
    <p:sldId id="2147472287" r:id="rId44"/>
    <p:sldId id="2147482758" r:id="rId45"/>
    <p:sldId id="2147482759" r:id="rId46"/>
    <p:sldId id="2147482760" r:id="rId47"/>
    <p:sldId id="2147482761" r:id="rId48"/>
    <p:sldId id="2147482762" r:id="rId49"/>
    <p:sldId id="2147482757" r:id="rId50"/>
    <p:sldId id="214748275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ltural Advantage" id="{BAF7436D-E106-4FA3-B41D-9CD84EBFF3BC}">
          <p14:sldIdLst>
            <p14:sldId id="2147472166"/>
            <p14:sldId id="2147482288"/>
            <p14:sldId id="2147472292"/>
            <p14:sldId id="2147472295"/>
            <p14:sldId id="2147472293"/>
            <p14:sldId id="2147482706"/>
            <p14:sldId id="2147482741"/>
            <p14:sldId id="2147482752"/>
            <p14:sldId id="2147472298"/>
            <p14:sldId id="2147472299"/>
            <p14:sldId id="2147482726"/>
            <p14:sldId id="2147482702"/>
            <p14:sldId id="2147482763"/>
            <p14:sldId id="2147482709"/>
            <p14:sldId id="2147482711"/>
            <p14:sldId id="2147482703"/>
            <p14:sldId id="2147482744"/>
            <p14:sldId id="2147472306"/>
            <p14:sldId id="2147472307"/>
            <p14:sldId id="2147482755"/>
            <p14:sldId id="2147482746"/>
            <p14:sldId id="2147482748"/>
            <p14:sldId id="2147482747"/>
            <p14:sldId id="2147482745"/>
            <p14:sldId id="2147482730"/>
            <p14:sldId id="2147482731"/>
            <p14:sldId id="2147482734"/>
            <p14:sldId id="2147482735"/>
            <p14:sldId id="2147482750"/>
            <p14:sldId id="2147482749"/>
            <p14:sldId id="2147482736"/>
            <p14:sldId id="2147482737"/>
            <p14:sldId id="2147482739"/>
            <p14:sldId id="2147482738"/>
            <p14:sldId id="2147472271"/>
            <p14:sldId id="2147472290"/>
            <p14:sldId id="2147472289"/>
            <p14:sldId id="2147472288"/>
            <p14:sldId id="2147472287"/>
            <p14:sldId id="2147482758"/>
            <p14:sldId id="2147482759"/>
            <p14:sldId id="2147482760"/>
            <p14:sldId id="2147482761"/>
            <p14:sldId id="2147482762"/>
            <p14:sldId id="2147482757"/>
            <p14:sldId id="21474827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CC00"/>
    <a:srgbClr val="3CB9EF"/>
    <a:srgbClr val="DB0881"/>
    <a:srgbClr val="ACDFBF"/>
    <a:srgbClr val="D9E8B9"/>
    <a:srgbClr val="009B3C"/>
    <a:srgbClr val="372D87"/>
    <a:srgbClr val="9B997B"/>
    <a:srgbClr val="12B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8662" autoAdjust="0"/>
  </p:normalViewPr>
  <p:slideViewPr>
    <p:cSldViewPr snapToGrid="0">
      <p:cViewPr varScale="1">
        <p:scale>
          <a:sx n="54" d="100"/>
          <a:sy n="54" d="100"/>
        </p:scale>
        <p:origin x="2754" y="60"/>
      </p:cViewPr>
      <p:guideLst/>
    </p:cSldViewPr>
  </p:slideViewPr>
  <p:notesTextViewPr>
    <p:cViewPr>
      <p:scale>
        <a:sx n="3" d="2"/>
        <a:sy n="3" d="2"/>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Ex1.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package" Target="../embeddings/Microsoft_Excel_Worksheet20.xlsx"/></Relationships>
</file>

<file path=ppt/charts/_rels/chartEx2.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Microsoft_Excel_Worksheet2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77847097492019"/>
          <c:y val="8.3231433370394431E-2"/>
          <c:w val="0.47095852044909747"/>
          <c:h val="0.86392427865995003"/>
        </c:manualLayout>
      </c:layout>
      <c:radarChart>
        <c:radarStyle val="filled"/>
        <c:varyColors val="0"/>
        <c:ser>
          <c:idx val="0"/>
          <c:order val="0"/>
          <c:tx>
            <c:strRef>
              <c:f>Sheet1!$B$1</c:f>
              <c:strCache>
                <c:ptCount val="1"/>
                <c:pt idx="0">
                  <c:v>Marketing View </c:v>
                </c:pt>
              </c:strCache>
            </c:strRef>
          </c:tx>
          <c:spPr>
            <a:noFill/>
            <a:ln w="50800">
              <a:noFill/>
            </a:ln>
            <a:effectLst/>
          </c:spPr>
          <c:cat>
            <c:strRef>
              <c:f>Sheet1!$A$2:$A$8</c:f>
              <c:strCache>
                <c:ptCount val="7"/>
                <c:pt idx="0">
                  <c:v>Purpose </c:v>
                </c:pt>
                <c:pt idx="1">
                  <c:v>Currency</c:v>
                </c:pt>
                <c:pt idx="2">
                  <c:v>Transformation </c:v>
                </c:pt>
                <c:pt idx="3">
                  <c:v>Bridging </c:v>
                </c:pt>
                <c:pt idx="4">
                  <c:v>Bonding</c:v>
                </c:pt>
                <c:pt idx="5">
                  <c:v>Affirmation</c:v>
                </c:pt>
                <c:pt idx="6">
                  <c:v>Continuity</c:v>
                </c:pt>
              </c:strCache>
            </c:strRef>
          </c:cat>
          <c:val>
            <c:numRef>
              <c:f>Sheet1!$B$2:$B$8</c:f>
              <c:numCache>
                <c:formatCode>General</c:formatCode>
                <c:ptCount val="7"/>
                <c:pt idx="0">
                  <c:v>50</c:v>
                </c:pt>
                <c:pt idx="1">
                  <c:v>150</c:v>
                </c:pt>
                <c:pt idx="2">
                  <c:v>150</c:v>
                </c:pt>
                <c:pt idx="3">
                  <c:v>150</c:v>
                </c:pt>
                <c:pt idx="4">
                  <c:v>50</c:v>
                </c:pt>
                <c:pt idx="5">
                  <c:v>10</c:v>
                </c:pt>
                <c:pt idx="6">
                  <c:v>10</c:v>
                </c:pt>
              </c:numCache>
            </c:numRef>
          </c:val>
          <c:extLst xmlns:c15="http://schemas.microsoft.com/office/drawing/2012/chart">
            <c:ext xmlns:c16="http://schemas.microsoft.com/office/drawing/2014/chart" uri="{C3380CC4-5D6E-409C-BE32-E72D297353CC}">
              <c16:uniqueId val="{00000000-AFEF-4333-AAD5-FC78698DA01B}"/>
            </c:ext>
          </c:extLst>
        </c:ser>
        <c:ser>
          <c:idx val="1"/>
          <c:order val="1"/>
          <c:tx>
            <c:strRef>
              <c:f>Sheet1!$C$1</c:f>
              <c:strCache>
                <c:ptCount val="1"/>
                <c:pt idx="0">
                  <c:v>Holistic View</c:v>
                </c:pt>
              </c:strCache>
            </c:strRef>
          </c:tx>
          <c:spPr>
            <a:noFill/>
            <a:ln w="50800">
              <a:noFill/>
            </a:ln>
            <a:effectLst/>
          </c:spPr>
          <c:cat>
            <c:strRef>
              <c:f>Sheet1!$A$2:$A$8</c:f>
              <c:strCache>
                <c:ptCount val="7"/>
                <c:pt idx="0">
                  <c:v>Purpose </c:v>
                </c:pt>
                <c:pt idx="1">
                  <c:v>Currency</c:v>
                </c:pt>
                <c:pt idx="2">
                  <c:v>Transformation </c:v>
                </c:pt>
                <c:pt idx="3">
                  <c:v>Bridging </c:v>
                </c:pt>
                <c:pt idx="4">
                  <c:v>Bonding</c:v>
                </c:pt>
                <c:pt idx="5">
                  <c:v>Affirmation</c:v>
                </c:pt>
                <c:pt idx="6">
                  <c:v>Continuity</c:v>
                </c:pt>
              </c:strCache>
            </c:strRef>
          </c:cat>
          <c:val>
            <c:numRef>
              <c:f>Sheet1!$C$2:$C$8</c:f>
              <c:numCache>
                <c:formatCode>0</c:formatCode>
                <c:ptCount val="7"/>
                <c:pt idx="0">
                  <c:v>150</c:v>
                </c:pt>
                <c:pt idx="1">
                  <c:v>150</c:v>
                </c:pt>
                <c:pt idx="2">
                  <c:v>150</c:v>
                </c:pt>
                <c:pt idx="3">
                  <c:v>150</c:v>
                </c:pt>
                <c:pt idx="4">
                  <c:v>150</c:v>
                </c:pt>
                <c:pt idx="5">
                  <c:v>150</c:v>
                </c:pt>
                <c:pt idx="6">
                  <c:v>150</c:v>
                </c:pt>
              </c:numCache>
            </c:numRef>
          </c:val>
          <c:extLst>
            <c:ext xmlns:c16="http://schemas.microsoft.com/office/drawing/2014/chart" uri="{C3380CC4-5D6E-409C-BE32-E72D297353CC}">
              <c16:uniqueId val="{00000001-AFEF-4333-AAD5-FC78698DA01B}"/>
            </c:ext>
          </c:extLst>
        </c:ser>
        <c:dLbls>
          <c:showLegendKey val="0"/>
          <c:showVal val="0"/>
          <c:showCatName val="0"/>
          <c:showSerName val="0"/>
          <c:showPercent val="0"/>
          <c:showBubbleSize val="0"/>
        </c:dLbls>
        <c:axId val="411391336"/>
        <c:axId val="411390352"/>
        <c:extLst/>
      </c:radarChart>
      <c:catAx>
        <c:axId val="411391336"/>
        <c:scaling>
          <c:orientation val="maxMin"/>
        </c:scaling>
        <c:delete val="1"/>
        <c:axPos val="b"/>
        <c:numFmt formatCode="General" sourceLinked="1"/>
        <c:majorTickMark val="none"/>
        <c:minorTickMark val="none"/>
        <c:tickLblPos val="nextTo"/>
        <c:crossAx val="411390352"/>
        <c:crosses val="autoZero"/>
        <c:auto val="1"/>
        <c:lblAlgn val="ctr"/>
        <c:lblOffset val="100"/>
        <c:noMultiLvlLbl val="0"/>
      </c:catAx>
      <c:valAx>
        <c:axId val="411390352"/>
        <c:scaling>
          <c:orientation val="minMax"/>
          <c:max val="20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11391336"/>
        <c:crosses val="autoZero"/>
        <c:crossBetween val="between"/>
        <c:majorUnit val="50"/>
      </c:val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legendEntry>
      <c:layout>
        <c:manualLayout>
          <c:xMode val="edge"/>
          <c:yMode val="edge"/>
          <c:x val="0.353735179934348"/>
          <c:y val="0.92494886513119534"/>
          <c:w val="0.2905386793559584"/>
          <c:h val="7.39541748106710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6CEE0BF-976B-41CE-B04E-78A1F3582956}"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C1247ECD-BB31-466C-8E73-0ABD7AB49EA6}"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682FFECB-785F-4CDD-BA41-6C6DB4DC6F48}"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7D084FD2-5F0B-4231-9BCB-6AF601B6756F}"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A7DEDE0B-BE8E-47C9-B8F1-E61F94042028}"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687441E-FC27-425F-8D61-C9BD1CBA8A93}"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15</c:v>
                </c:pt>
                <c:pt idx="1">
                  <c:v>15</c:v>
                </c:pt>
                <c:pt idx="2">
                  <c:v>15</c:v>
                </c:pt>
                <c:pt idx="3">
                  <c:v>15</c:v>
                </c:pt>
                <c:pt idx="4">
                  <c:v>15</c:v>
                </c:pt>
                <c:pt idx="5">
                  <c:v>15</c:v>
                </c:pt>
                <c:pt idx="6">
                  <c:v>15</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085DAE4D-0214-46BB-A4F6-3E123CCD9EC0}"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508A40A7-B7D2-44AB-9AC5-2375B7CCD77C}"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4.4975402084964436E-3"/>
                  <c:y val="2.434782608695645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D938E673-E7CA-4A73-8389-1C9401761B1A}"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A3CDA26-59C8-4846-B52D-12F7BBC92C93}"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C6B8EFC9-9B4D-4087-A0D7-BCF646AA2324}"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30A3FD95-F21F-4D07-B7B8-016AA937BEFE}"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General</c:formatCode>
                <c:ptCount val="17"/>
                <c:pt idx="0">
                  <c:v>13</c:v>
                </c:pt>
                <c:pt idx="1">
                  <c:v>9</c:v>
                </c:pt>
                <c:pt idx="2">
                  <c:v>11</c:v>
                </c:pt>
                <c:pt idx="3">
                  <c:v>8</c:v>
                </c:pt>
                <c:pt idx="4">
                  <c:v>8</c:v>
                </c:pt>
                <c:pt idx="5">
                  <c:v>7</c:v>
                </c:pt>
                <c:pt idx="6">
                  <c:v>6</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60A58B3-5329-488C-86AD-BB90E47E6301}"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28D8DAE-93E1-407E-B17F-C241F39EB387}"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14335856294029"/>
                  <c:y val="4.1739130434782612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74C2AAA-23EC-427B-B90A-5FAE6FE89FCE}"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DF432F60-A576-4A89-8EEC-B2F88E3D2F50}"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9559860-C892-49F1-8EDF-704951A8E0D6}"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CCD3248E-E8DC-4DBD-9EB7-2BE1DB7ED325}"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General</c:formatCode>
                <c:ptCount val="17"/>
                <c:pt idx="0">
                  <c:v>14</c:v>
                </c:pt>
                <c:pt idx="1">
                  <c:v>13</c:v>
                </c:pt>
                <c:pt idx="2">
                  <c:v>11</c:v>
                </c:pt>
                <c:pt idx="3">
                  <c:v>9</c:v>
                </c:pt>
                <c:pt idx="4">
                  <c:v>12</c:v>
                </c:pt>
                <c:pt idx="5">
                  <c:v>13</c:v>
                </c:pt>
                <c:pt idx="6">
                  <c:v>11</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2379E704-A482-480A-9094-82EFDBA75845}"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7F2A6089-522E-4A34-AD3C-75854A431D65}"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
                  <c:y val="2.434782608695645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AB9945AB-137B-4CD8-A3E6-9E676E5D7A17}"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604CE75-C329-4CD8-931D-DF7BB151210D}"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5C11926-617F-411E-A671-990A357F7399}"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1213E65-7A3C-4ACE-A713-7586F3394782}"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20</c:v>
                </c:pt>
                <c:pt idx="1">
                  <c:v>14</c:v>
                </c:pt>
                <c:pt idx="2">
                  <c:v>17</c:v>
                </c:pt>
                <c:pt idx="3">
                  <c:v>13</c:v>
                </c:pt>
                <c:pt idx="4">
                  <c:v>20</c:v>
                </c:pt>
                <c:pt idx="5">
                  <c:v>10</c:v>
                </c:pt>
                <c:pt idx="6">
                  <c:v>13</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FAC708C-B26B-4B44-98D1-FA3C72F2386F}"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63C9CCC-E343-41F3-A7C1-0B896CBE0BD2}"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143358562940286"/>
                  <c:y val="2.434782608695645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5D795AAD-B43E-47CE-B1AF-618EA44CF207}"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layout>
                <c:manualLayout>
                  <c:x val="-4.497540208496402E-3"/>
                  <c:y val="-7.304347826086959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4319A258-7784-498B-9DB7-D44CB283F9C7}"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8F88BF4B-74AB-4AF3-9BB0-2163077EBBFA}"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6EFDA3E-BBBC-46F0-88A9-A0576DC2E485}"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layout>
                <c:manualLayout>
                  <c:x val="-7.3085028388066534E-2"/>
                  <c:y val="0"/>
                </c:manualLayout>
              </c:layout>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General</c:formatCode>
                <c:ptCount val="17"/>
                <c:pt idx="0">
                  <c:v>17</c:v>
                </c:pt>
                <c:pt idx="1">
                  <c:v>22</c:v>
                </c:pt>
                <c:pt idx="2">
                  <c:v>21</c:v>
                </c:pt>
                <c:pt idx="3">
                  <c:v>24</c:v>
                </c:pt>
                <c:pt idx="4">
                  <c:v>19</c:v>
                </c:pt>
                <c:pt idx="5">
                  <c:v>21</c:v>
                </c:pt>
                <c:pt idx="6">
                  <c:v>24</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31785151392784"/>
          <c:y val="0"/>
          <c:w val="0.67417072928430377"/>
          <c:h val="1"/>
        </c:manualLayout>
      </c:layout>
      <c:barChart>
        <c:barDir val="bar"/>
        <c:grouping val="clustered"/>
        <c:varyColors val="0"/>
        <c:ser>
          <c:idx val="1"/>
          <c:order val="0"/>
          <c:tx>
            <c:strRef>
              <c:f>Sheet1!$B$1</c:f>
              <c:strCache>
                <c:ptCount val="1"/>
                <c:pt idx="0">
                  <c:v>Viewers</c:v>
                </c:pt>
              </c:strCache>
            </c:strRef>
          </c:tx>
          <c:spPr>
            <a:solidFill>
              <a:srgbClr val="ED56D8"/>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7E4-4F43-BF2C-613AA62CF690}"/>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77E4-4F43-BF2C-613AA62CF690}"/>
              </c:ext>
            </c:extLst>
          </c:dPt>
          <c:dPt>
            <c:idx val="2"/>
            <c:invertIfNegative val="0"/>
            <c:bubble3D val="0"/>
            <c:spPr>
              <a:solidFill>
                <a:srgbClr val="7F7F7F"/>
              </a:solidFill>
              <a:ln>
                <a:noFill/>
              </a:ln>
              <a:effectLst/>
            </c:spPr>
            <c:extLst>
              <c:ext xmlns:c16="http://schemas.microsoft.com/office/drawing/2014/chart" uri="{C3380CC4-5D6E-409C-BE32-E72D297353CC}">
                <c16:uniqueId val="{00000005-77E4-4F43-BF2C-613AA62CF690}"/>
              </c:ext>
            </c:extLst>
          </c:dPt>
          <c:dPt>
            <c:idx val="3"/>
            <c:invertIfNegative val="0"/>
            <c:bubble3D val="0"/>
            <c:spPr>
              <a:solidFill>
                <a:srgbClr val="D10C10"/>
              </a:solidFill>
              <a:ln>
                <a:noFill/>
              </a:ln>
              <a:effectLst/>
            </c:spPr>
            <c:extLst>
              <c:ext xmlns:c16="http://schemas.microsoft.com/office/drawing/2014/chart" uri="{C3380CC4-5D6E-409C-BE32-E72D297353CC}">
                <c16:uniqueId val="{00000007-77E4-4F43-BF2C-613AA62CF690}"/>
              </c:ext>
            </c:extLst>
          </c:dPt>
          <c:dPt>
            <c:idx val="4"/>
            <c:invertIfNegative val="0"/>
            <c:bubble3D val="0"/>
            <c:spPr>
              <a:solidFill>
                <a:srgbClr val="8246CF"/>
              </a:solidFill>
              <a:ln>
                <a:noFill/>
              </a:ln>
              <a:effectLst/>
            </c:spPr>
            <c:extLst>
              <c:ext xmlns:c16="http://schemas.microsoft.com/office/drawing/2014/chart" uri="{C3380CC4-5D6E-409C-BE32-E72D297353CC}">
                <c16:uniqueId val="{00000009-77E4-4F43-BF2C-613AA62CF690}"/>
              </c:ext>
            </c:extLst>
          </c:dPt>
          <c:dPt>
            <c:idx val="5"/>
            <c:invertIfNegative val="0"/>
            <c:bubble3D val="0"/>
            <c:spPr>
              <a:solidFill>
                <a:srgbClr val="3CB9EF"/>
              </a:solidFill>
              <a:ln>
                <a:noFill/>
              </a:ln>
              <a:effectLst/>
            </c:spPr>
            <c:extLst>
              <c:ext xmlns:c16="http://schemas.microsoft.com/office/drawing/2014/chart" uri="{C3380CC4-5D6E-409C-BE32-E72D297353CC}">
                <c16:uniqueId val="{0000000B-77E4-4F43-BF2C-613AA62CF690}"/>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Currency</c:v>
                </c:pt>
                <c:pt idx="1">
                  <c:v>Bridging</c:v>
                </c:pt>
                <c:pt idx="2">
                  <c:v>Transformation </c:v>
                </c:pt>
                <c:pt idx="3">
                  <c:v>Affirmation</c:v>
                </c:pt>
                <c:pt idx="4">
                  <c:v>Bonding</c:v>
                </c:pt>
                <c:pt idx="5">
                  <c:v>Purpose</c:v>
                </c:pt>
                <c:pt idx="6">
                  <c:v>Continuity</c:v>
                </c:pt>
              </c:strCache>
            </c:strRef>
          </c:cat>
          <c:val>
            <c:numRef>
              <c:f>Sheet1!$B$2:$B$8</c:f>
              <c:numCache>
                <c:formatCode>0.0</c:formatCode>
                <c:ptCount val="7"/>
                <c:pt idx="0">
                  <c:v>9</c:v>
                </c:pt>
                <c:pt idx="1">
                  <c:v>11</c:v>
                </c:pt>
                <c:pt idx="2">
                  <c:v>12</c:v>
                </c:pt>
                <c:pt idx="3">
                  <c:v>14</c:v>
                </c:pt>
                <c:pt idx="4">
                  <c:v>15</c:v>
                </c:pt>
                <c:pt idx="5">
                  <c:v>17</c:v>
                </c:pt>
                <c:pt idx="6">
                  <c:v>22</c:v>
                </c:pt>
              </c:numCache>
            </c:numRef>
          </c:val>
          <c:extLst>
            <c:ext xmlns:c16="http://schemas.microsoft.com/office/drawing/2014/chart" uri="{C3380CC4-5D6E-409C-BE32-E72D297353CC}">
              <c16:uniqueId val="{0000000C-77E4-4F43-BF2C-613AA62CF690}"/>
            </c:ext>
          </c:extLst>
        </c:ser>
        <c:dLbls>
          <c:showLegendKey val="0"/>
          <c:showVal val="0"/>
          <c:showCatName val="0"/>
          <c:showSerName val="0"/>
          <c:showPercent val="0"/>
          <c:showBubbleSize val="0"/>
        </c:dLbls>
        <c:gapWidth val="89"/>
        <c:overlap val="60"/>
        <c:axId val="575361967"/>
        <c:axId val="575362927"/>
      </c:barChart>
      <c:catAx>
        <c:axId val="575361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575362927"/>
        <c:crosses val="autoZero"/>
        <c:auto val="1"/>
        <c:lblAlgn val="ctr"/>
        <c:lblOffset val="100"/>
        <c:noMultiLvlLbl val="0"/>
      </c:catAx>
      <c:valAx>
        <c:axId val="575362927"/>
        <c:scaling>
          <c:orientation val="minMax"/>
          <c:max val="40"/>
          <c:min val="0"/>
        </c:scaling>
        <c:delete val="1"/>
        <c:axPos val="b"/>
        <c:numFmt formatCode="0.0" sourceLinked="1"/>
        <c:majorTickMark val="out"/>
        <c:minorTickMark val="none"/>
        <c:tickLblPos val="nextTo"/>
        <c:crossAx val="5753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31785151392784"/>
          <c:y val="0"/>
          <c:w val="0.67468209430294335"/>
          <c:h val="1"/>
        </c:manualLayout>
      </c:layout>
      <c:barChart>
        <c:barDir val="bar"/>
        <c:grouping val="clustered"/>
        <c:varyColors val="0"/>
        <c:ser>
          <c:idx val="1"/>
          <c:order val="0"/>
          <c:tx>
            <c:strRef>
              <c:f>Sheet1!$B$1</c:f>
              <c:strCache>
                <c:ptCount val="1"/>
                <c:pt idx="0">
                  <c:v>Viewers</c:v>
                </c:pt>
              </c:strCache>
            </c:strRef>
          </c:tx>
          <c:spPr>
            <a:solidFill>
              <a:srgbClr val="ED56D8"/>
            </a:solidFill>
            <a:ln>
              <a:noFill/>
            </a:ln>
            <a:effectLst/>
          </c:spPr>
          <c:invertIfNegative val="0"/>
          <c:dPt>
            <c:idx val="0"/>
            <c:invertIfNegative val="0"/>
            <c:bubble3D val="0"/>
            <c:spPr>
              <a:solidFill>
                <a:srgbClr val="3CB9EF"/>
              </a:solidFill>
              <a:ln>
                <a:noFill/>
              </a:ln>
              <a:effectLst/>
            </c:spPr>
            <c:extLst>
              <c:ext xmlns:c16="http://schemas.microsoft.com/office/drawing/2014/chart" uri="{C3380CC4-5D6E-409C-BE32-E72D297353CC}">
                <c16:uniqueId val="{00000001-6D37-4214-9541-11043FA1AD5F}"/>
              </c:ext>
            </c:extLst>
          </c:dPt>
          <c:dPt>
            <c:idx val="1"/>
            <c:invertIfNegative val="0"/>
            <c:bubble3D val="0"/>
            <c:spPr>
              <a:solidFill>
                <a:srgbClr val="D10C10"/>
              </a:solidFill>
              <a:ln>
                <a:noFill/>
              </a:ln>
              <a:effectLst/>
            </c:spPr>
            <c:extLst>
              <c:ext xmlns:c16="http://schemas.microsoft.com/office/drawing/2014/chart" uri="{C3380CC4-5D6E-409C-BE32-E72D297353CC}">
                <c16:uniqueId val="{00000003-6D37-4214-9541-11043FA1AD5F}"/>
              </c:ext>
            </c:extLst>
          </c:dPt>
          <c:dPt>
            <c:idx val="2"/>
            <c:invertIfNegative val="0"/>
            <c:bubble3D val="0"/>
            <c:spPr>
              <a:solidFill>
                <a:srgbClr val="7F7F7F"/>
              </a:solidFill>
              <a:ln>
                <a:noFill/>
              </a:ln>
              <a:effectLst/>
            </c:spPr>
            <c:extLst>
              <c:ext xmlns:c16="http://schemas.microsoft.com/office/drawing/2014/chart" uri="{C3380CC4-5D6E-409C-BE32-E72D297353CC}">
                <c16:uniqueId val="{00000005-6D37-4214-9541-11043FA1AD5F}"/>
              </c:ext>
            </c:extLst>
          </c:dPt>
          <c:dPt>
            <c:idx val="3"/>
            <c:invertIfNegative val="0"/>
            <c:bubble3D val="0"/>
            <c:spPr>
              <a:solidFill>
                <a:srgbClr val="8246CF"/>
              </a:solidFill>
              <a:ln>
                <a:noFill/>
              </a:ln>
              <a:effectLst/>
            </c:spPr>
            <c:extLst>
              <c:ext xmlns:c16="http://schemas.microsoft.com/office/drawing/2014/chart" uri="{C3380CC4-5D6E-409C-BE32-E72D297353CC}">
                <c16:uniqueId val="{00000007-6D37-4214-9541-11043FA1AD5F}"/>
              </c:ext>
            </c:extLst>
          </c:dPt>
          <c:dPt>
            <c:idx val="4"/>
            <c:invertIfNegative val="0"/>
            <c:bubble3D val="0"/>
            <c:spPr>
              <a:solidFill>
                <a:schemeClr val="accent1">
                  <a:lumMod val="75000"/>
                </a:schemeClr>
              </a:solidFill>
              <a:ln>
                <a:noFill/>
              </a:ln>
              <a:effectLst/>
            </c:spPr>
            <c:extLst>
              <c:ext xmlns:c16="http://schemas.microsoft.com/office/drawing/2014/chart" uri="{C3380CC4-5D6E-409C-BE32-E72D297353CC}">
                <c16:uniqueId val="{00000009-6D37-4214-9541-11043FA1AD5F}"/>
              </c:ext>
            </c:extLst>
          </c:dPt>
          <c:dPt>
            <c:idx val="5"/>
            <c:invertIfNegative val="0"/>
            <c:bubble3D val="0"/>
            <c:spPr>
              <a:solidFill>
                <a:srgbClr val="92D050"/>
              </a:solidFill>
              <a:ln>
                <a:noFill/>
              </a:ln>
              <a:effectLst/>
            </c:spPr>
            <c:extLst>
              <c:ext xmlns:c16="http://schemas.microsoft.com/office/drawing/2014/chart" uri="{C3380CC4-5D6E-409C-BE32-E72D297353CC}">
                <c16:uniqueId val="{0000000B-6D37-4214-9541-11043FA1AD5F}"/>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Purpose</c:v>
                </c:pt>
                <c:pt idx="1">
                  <c:v>Affirmation</c:v>
                </c:pt>
                <c:pt idx="2">
                  <c:v>Transformation </c:v>
                </c:pt>
                <c:pt idx="3">
                  <c:v>Bonding</c:v>
                </c:pt>
                <c:pt idx="4">
                  <c:v>Bridging</c:v>
                </c:pt>
                <c:pt idx="5">
                  <c:v>Currency</c:v>
                </c:pt>
                <c:pt idx="6">
                  <c:v>Continuity</c:v>
                </c:pt>
              </c:strCache>
            </c:strRef>
          </c:cat>
          <c:val>
            <c:numRef>
              <c:f>Sheet1!$B$2:$B$8</c:f>
              <c:numCache>
                <c:formatCode>0.0</c:formatCode>
                <c:ptCount val="7"/>
                <c:pt idx="0">
                  <c:v>9</c:v>
                </c:pt>
                <c:pt idx="1">
                  <c:v>10</c:v>
                </c:pt>
                <c:pt idx="2">
                  <c:v>12</c:v>
                </c:pt>
                <c:pt idx="3">
                  <c:v>12</c:v>
                </c:pt>
                <c:pt idx="4">
                  <c:v>14</c:v>
                </c:pt>
                <c:pt idx="5">
                  <c:v>19</c:v>
                </c:pt>
                <c:pt idx="6">
                  <c:v>23</c:v>
                </c:pt>
              </c:numCache>
            </c:numRef>
          </c:val>
          <c:extLst>
            <c:ext xmlns:c16="http://schemas.microsoft.com/office/drawing/2014/chart" uri="{C3380CC4-5D6E-409C-BE32-E72D297353CC}">
              <c16:uniqueId val="{0000000C-6D37-4214-9541-11043FA1AD5F}"/>
            </c:ext>
          </c:extLst>
        </c:ser>
        <c:dLbls>
          <c:showLegendKey val="0"/>
          <c:showVal val="0"/>
          <c:showCatName val="0"/>
          <c:showSerName val="0"/>
          <c:showPercent val="0"/>
          <c:showBubbleSize val="0"/>
        </c:dLbls>
        <c:gapWidth val="89"/>
        <c:overlap val="60"/>
        <c:axId val="575361967"/>
        <c:axId val="575362927"/>
      </c:barChart>
      <c:catAx>
        <c:axId val="575361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575362927"/>
        <c:crosses val="autoZero"/>
        <c:auto val="1"/>
        <c:lblAlgn val="ctr"/>
        <c:lblOffset val="100"/>
        <c:noMultiLvlLbl val="0"/>
      </c:catAx>
      <c:valAx>
        <c:axId val="575362927"/>
        <c:scaling>
          <c:orientation val="minMax"/>
          <c:max val="40"/>
          <c:min val="0"/>
        </c:scaling>
        <c:delete val="1"/>
        <c:axPos val="b"/>
        <c:numFmt formatCode="0.0" sourceLinked="1"/>
        <c:majorTickMark val="out"/>
        <c:minorTickMark val="none"/>
        <c:tickLblPos val="nextTo"/>
        <c:crossAx val="5753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C57C5F3-A1E9-4BAF-B530-E0E996971FC9}"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4655793-9A8C-4E28-B920-151413202565}"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2557970681527"/>
                  <c:y val="-4.1739130434782674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80DFC683-5F18-45F5-A9CD-1DD894A24641}"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layout>
                <c:manualLayout>
                  <c:x val="-3.3731551563723019E-3"/>
                  <c:y val="-6.956521739130435E-3"/>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05961215-1A58-44BC-82BD-CC174BC3503E}"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507482CC-E7D8-4F5F-923E-D16AAC38D4F1}"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layout>
                <c:manualLayout>
                  <c:x val="-5.6219252606205441E-3"/>
                  <c:y val="4.1739130434782543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B309868-18B8-407C-B8ED-637E89846093}"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44A-4F9F-BC82-AE9D26D410DD}"/>
                </c:ext>
              </c:extLst>
            </c:dLbl>
            <c:dLbl>
              <c:idx val="6"/>
              <c:layout>
                <c:manualLayout>
                  <c:x val="-3.3731551563723019E-3"/>
                  <c:y val="-6.956521739130435E-3"/>
                </c:manualLayout>
              </c:layout>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General</c:formatCode>
                <c:ptCount val="17"/>
                <c:pt idx="0">
                  <c:v>15</c:v>
                </c:pt>
                <c:pt idx="1">
                  <c:v>13</c:v>
                </c:pt>
                <c:pt idx="2">
                  <c:v>12</c:v>
                </c:pt>
                <c:pt idx="3">
                  <c:v>11</c:v>
                </c:pt>
                <c:pt idx="4">
                  <c:v>13</c:v>
                </c:pt>
                <c:pt idx="5">
                  <c:v>10</c:v>
                </c:pt>
                <c:pt idx="6">
                  <c:v>10</c:v>
                </c:pt>
              </c:numCache>
            </c:numRef>
          </c:xVal>
          <c:yVal>
            <c:numRef>
              <c:f>Sheet1!$B$2:$R$2</c:f>
              <c:numCache>
                <c:formatCode>General</c:formatCode>
                <c:ptCount val="17"/>
                <c:pt idx="0">
                  <c:v>19</c:v>
                </c:pt>
                <c:pt idx="1">
                  <c:v>14</c:v>
                </c:pt>
                <c:pt idx="2">
                  <c:v>12</c:v>
                </c:pt>
                <c:pt idx="3">
                  <c:v>10</c:v>
                </c:pt>
                <c:pt idx="4">
                  <c:v>12</c:v>
                </c:pt>
                <c:pt idx="5">
                  <c:v>9</c:v>
                </c:pt>
                <c:pt idx="6">
                  <c:v>23</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5B560FBB-6238-49E3-BCC8-FFF0BA6A7464}"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722643DA-FBBF-4DA3-A4B6-C4853ACC6891}"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2557970681527"/>
                  <c:y val="-6.6086956521739126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89022216-3A50-4652-BC10-2890636F49D8}"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layout>
                <c:manualLayout>
                  <c:x val="-3.3731551563723019E-3"/>
                  <c:y val="-6.956521739130435E-3"/>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DF50EA2B-88A2-4231-8990-7FFED812B76D}"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44A-4F9F-BC82-AE9D26D410DD}"/>
                </c:ext>
              </c:extLst>
            </c:dLbl>
            <c:dLbl>
              <c:idx val="4"/>
              <c:layout>
                <c:manualLayout>
                  <c:x val="-2.248770104248201E-3"/>
                  <c:y val="1.391304347826087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E2ABE220-6E56-4A37-B3E8-1D9A7DC9A889}"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2805836E-A75F-4BB3-A4BB-5F3380FFAE76}"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layout>
                <c:manualLayout>
                  <c:x val="-3.3731551563723019E-3"/>
                  <c:y val="-6.956521739130435E-3"/>
                </c:manualLayout>
              </c:layout>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17</c:v>
                </c:pt>
                <c:pt idx="1">
                  <c:v>15</c:v>
                </c:pt>
                <c:pt idx="2">
                  <c:v>12</c:v>
                </c:pt>
                <c:pt idx="3" formatCode="General">
                  <c:v>13</c:v>
                </c:pt>
                <c:pt idx="4" formatCode="General">
                  <c:v>15</c:v>
                </c:pt>
                <c:pt idx="5">
                  <c:v>15</c:v>
                </c:pt>
                <c:pt idx="6">
                  <c:v>16</c:v>
                </c:pt>
              </c:numCache>
            </c:numRef>
          </c:xVal>
          <c:yVal>
            <c:numRef>
              <c:f>Sheet1!$B$2:$R$2</c:f>
              <c:numCache>
                <c:formatCode>General</c:formatCode>
                <c:ptCount val="17"/>
                <c:pt idx="0">
                  <c:v>19</c:v>
                </c:pt>
                <c:pt idx="1">
                  <c:v>14</c:v>
                </c:pt>
                <c:pt idx="2">
                  <c:v>12</c:v>
                </c:pt>
                <c:pt idx="3">
                  <c:v>10</c:v>
                </c:pt>
                <c:pt idx="4">
                  <c:v>12</c:v>
                </c:pt>
                <c:pt idx="5">
                  <c:v>9</c:v>
                </c:pt>
                <c:pt idx="6">
                  <c:v>23</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layout>
                <c:manualLayout>
                  <c:x val="-2.9234011355226616E-2"/>
                  <c:y val="-0.08"/>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E403A9B9-F753-47FD-AF9C-F4E3CFE8607E}"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B44F7F7-12CB-45FF-B72E-62C5EDB5AF04}"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255797068152688"/>
                  <c:y val="2.434782608695645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E3AE02A4-4B09-4EC1-A8E7-33C82A328212}"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layout>
                <c:manualLayout>
                  <c:x val="-3.3731551563723019E-3"/>
                  <c:y val="-6.956521739130435E-3"/>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0D414C5-31A9-49FE-A0E9-11397C9A0269}"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44A-4F9F-BC82-AE9D26D410DD}"/>
                </c:ext>
              </c:extLst>
            </c:dLbl>
            <c:dLbl>
              <c:idx val="4"/>
              <c:layout>
                <c:manualLayout>
                  <c:x val="-1.1243850521242655E-3"/>
                  <c:y val="2.086956521739124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6FD9F775-DC25-45BF-A94B-9A74BC7608FD}"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A24763E3-A17A-41D8-B513-E55EAC2F6AF9}"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layout>
                <c:manualLayout>
                  <c:x val="-3.3731551563723019E-3"/>
                  <c:y val="-6.956521739130435E-3"/>
                </c:manualLayout>
              </c:layout>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General</c:formatCode>
                <c:ptCount val="17"/>
                <c:pt idx="0">
                  <c:v>24</c:v>
                </c:pt>
                <c:pt idx="1">
                  <c:v>19</c:v>
                </c:pt>
                <c:pt idx="2">
                  <c:v>21</c:v>
                </c:pt>
                <c:pt idx="3">
                  <c:v>17</c:v>
                </c:pt>
                <c:pt idx="4">
                  <c:v>23</c:v>
                </c:pt>
                <c:pt idx="5">
                  <c:v>15</c:v>
                </c:pt>
                <c:pt idx="6">
                  <c:v>18</c:v>
                </c:pt>
              </c:numCache>
            </c:numRef>
          </c:xVal>
          <c:yVal>
            <c:numRef>
              <c:f>Sheet1!$B$2:$R$2</c:f>
              <c:numCache>
                <c:formatCode>General</c:formatCode>
                <c:ptCount val="17"/>
                <c:pt idx="0">
                  <c:v>19</c:v>
                </c:pt>
                <c:pt idx="1">
                  <c:v>14</c:v>
                </c:pt>
                <c:pt idx="2">
                  <c:v>12</c:v>
                </c:pt>
                <c:pt idx="3">
                  <c:v>10</c:v>
                </c:pt>
                <c:pt idx="4">
                  <c:v>12</c:v>
                </c:pt>
                <c:pt idx="5">
                  <c:v>9</c:v>
                </c:pt>
                <c:pt idx="6">
                  <c:v>23</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77847097492019"/>
          <c:y val="8.3231433370394431E-2"/>
          <c:w val="0.47095852044909747"/>
          <c:h val="0.86392427865995003"/>
        </c:manualLayout>
      </c:layout>
      <c:radarChart>
        <c:radarStyle val="filled"/>
        <c:varyColors val="0"/>
        <c:ser>
          <c:idx val="0"/>
          <c:order val="0"/>
          <c:tx>
            <c:strRef>
              <c:f>Sheet1!$B$1</c:f>
              <c:strCache>
                <c:ptCount val="1"/>
                <c:pt idx="0">
                  <c:v>Marketing View </c:v>
                </c:pt>
              </c:strCache>
            </c:strRef>
          </c:tx>
          <c:spPr>
            <a:solidFill>
              <a:srgbClr val="ED56D8">
                <a:alpha val="50000"/>
              </a:srgbClr>
            </a:solidFill>
            <a:ln w="50800">
              <a:solidFill>
                <a:srgbClr val="ED56D8"/>
              </a:solidFill>
            </a:ln>
            <a:effectLst/>
          </c:spPr>
          <c:cat>
            <c:strRef>
              <c:f>Sheet1!$A$2:$A$8</c:f>
              <c:strCache>
                <c:ptCount val="7"/>
                <c:pt idx="0">
                  <c:v>Purpose </c:v>
                </c:pt>
                <c:pt idx="1">
                  <c:v>Currency</c:v>
                </c:pt>
                <c:pt idx="2">
                  <c:v>Transformation </c:v>
                </c:pt>
                <c:pt idx="3">
                  <c:v>Bridging </c:v>
                </c:pt>
                <c:pt idx="4">
                  <c:v>Bonding</c:v>
                </c:pt>
                <c:pt idx="5">
                  <c:v>Affirmation</c:v>
                </c:pt>
                <c:pt idx="6">
                  <c:v>Continuity</c:v>
                </c:pt>
              </c:strCache>
            </c:strRef>
          </c:cat>
          <c:val>
            <c:numRef>
              <c:f>Sheet1!$B$2:$B$8</c:f>
              <c:numCache>
                <c:formatCode>General</c:formatCode>
                <c:ptCount val="7"/>
                <c:pt idx="0">
                  <c:v>50</c:v>
                </c:pt>
                <c:pt idx="1">
                  <c:v>150</c:v>
                </c:pt>
                <c:pt idx="2">
                  <c:v>150</c:v>
                </c:pt>
                <c:pt idx="3">
                  <c:v>150</c:v>
                </c:pt>
                <c:pt idx="4">
                  <c:v>50</c:v>
                </c:pt>
                <c:pt idx="5">
                  <c:v>10</c:v>
                </c:pt>
                <c:pt idx="6">
                  <c:v>10</c:v>
                </c:pt>
              </c:numCache>
            </c:numRef>
          </c:val>
          <c:extLst xmlns:c15="http://schemas.microsoft.com/office/drawing/2012/chart">
            <c:ext xmlns:c16="http://schemas.microsoft.com/office/drawing/2014/chart" uri="{C3380CC4-5D6E-409C-BE32-E72D297353CC}">
              <c16:uniqueId val="{00000000-AFEF-4333-AAD5-FC78698DA01B}"/>
            </c:ext>
          </c:extLst>
        </c:ser>
        <c:ser>
          <c:idx val="1"/>
          <c:order val="1"/>
          <c:tx>
            <c:strRef>
              <c:f>Sheet1!$C$1</c:f>
              <c:strCache>
                <c:ptCount val="1"/>
                <c:pt idx="0">
                  <c:v>Holistic View</c:v>
                </c:pt>
              </c:strCache>
            </c:strRef>
          </c:tx>
          <c:spPr>
            <a:solidFill>
              <a:srgbClr val="3CB9EF">
                <a:alpha val="29804"/>
              </a:srgbClr>
            </a:solidFill>
            <a:ln w="50800">
              <a:solidFill>
                <a:srgbClr val="3CB9EF">
                  <a:alpha val="93000"/>
                </a:srgbClr>
              </a:solidFill>
            </a:ln>
            <a:effectLst/>
          </c:spPr>
          <c:cat>
            <c:strRef>
              <c:f>Sheet1!$A$2:$A$8</c:f>
              <c:strCache>
                <c:ptCount val="7"/>
                <c:pt idx="0">
                  <c:v>Purpose </c:v>
                </c:pt>
                <c:pt idx="1">
                  <c:v>Currency</c:v>
                </c:pt>
                <c:pt idx="2">
                  <c:v>Transformation </c:v>
                </c:pt>
                <c:pt idx="3">
                  <c:v>Bridging </c:v>
                </c:pt>
                <c:pt idx="4">
                  <c:v>Bonding</c:v>
                </c:pt>
                <c:pt idx="5">
                  <c:v>Affirmation</c:v>
                </c:pt>
                <c:pt idx="6">
                  <c:v>Continuity</c:v>
                </c:pt>
              </c:strCache>
            </c:strRef>
          </c:cat>
          <c:val>
            <c:numRef>
              <c:f>Sheet1!$C$2:$C$8</c:f>
              <c:numCache>
                <c:formatCode>0</c:formatCode>
                <c:ptCount val="7"/>
                <c:pt idx="0">
                  <c:v>150</c:v>
                </c:pt>
                <c:pt idx="1">
                  <c:v>150</c:v>
                </c:pt>
                <c:pt idx="2">
                  <c:v>150</c:v>
                </c:pt>
                <c:pt idx="3">
                  <c:v>150</c:v>
                </c:pt>
                <c:pt idx="4">
                  <c:v>150</c:v>
                </c:pt>
                <c:pt idx="5">
                  <c:v>150</c:v>
                </c:pt>
                <c:pt idx="6">
                  <c:v>150</c:v>
                </c:pt>
              </c:numCache>
            </c:numRef>
          </c:val>
          <c:extLst>
            <c:ext xmlns:c16="http://schemas.microsoft.com/office/drawing/2014/chart" uri="{C3380CC4-5D6E-409C-BE32-E72D297353CC}">
              <c16:uniqueId val="{00000001-AFEF-4333-AAD5-FC78698DA01B}"/>
            </c:ext>
          </c:extLst>
        </c:ser>
        <c:dLbls>
          <c:showLegendKey val="0"/>
          <c:showVal val="0"/>
          <c:showCatName val="0"/>
          <c:showSerName val="0"/>
          <c:showPercent val="0"/>
          <c:showBubbleSize val="0"/>
        </c:dLbls>
        <c:axId val="411391336"/>
        <c:axId val="411390352"/>
        <c:extLst/>
      </c:radarChart>
      <c:catAx>
        <c:axId val="411391336"/>
        <c:scaling>
          <c:orientation val="maxMin"/>
        </c:scaling>
        <c:delete val="1"/>
        <c:axPos val="b"/>
        <c:numFmt formatCode="General" sourceLinked="1"/>
        <c:majorTickMark val="none"/>
        <c:minorTickMark val="none"/>
        <c:tickLblPos val="nextTo"/>
        <c:crossAx val="411390352"/>
        <c:crosses val="autoZero"/>
        <c:auto val="1"/>
        <c:lblAlgn val="ctr"/>
        <c:lblOffset val="100"/>
        <c:noMultiLvlLbl val="0"/>
      </c:catAx>
      <c:valAx>
        <c:axId val="411390352"/>
        <c:scaling>
          <c:orientation val="minMax"/>
          <c:max val="20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11391336"/>
        <c:crosses val="autoZero"/>
        <c:crossBetween val="between"/>
        <c:majorUnit val="50"/>
      </c:val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bg2"/>
                </a:solidFill>
                <a:latin typeface="+mj-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bg2"/>
                </a:solidFill>
                <a:latin typeface="+mj-lt"/>
                <a:ea typeface="+mn-ea"/>
                <a:cs typeface="+mn-cs"/>
              </a:defRPr>
            </a:pPr>
            <a:endParaRPr lang="en-US"/>
          </a:p>
        </c:txPr>
      </c:legendEntry>
      <c:layout>
        <c:manualLayout>
          <c:xMode val="edge"/>
          <c:yMode val="edge"/>
          <c:x val="0.353735179934348"/>
          <c:y val="0.92494886513119534"/>
          <c:w val="0.2905386793559584"/>
          <c:h val="7.39541748106710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68F7ACA-4DBA-4DC6-92CC-29AB54251D62}"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AEA6BB2-EC90-45FC-97A3-FD32D82D413B}"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layout>
                <c:manualLayout>
                  <c:x val="-0.12255797068152705"/>
                  <c:y val="2.4347826086956459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7A5BDDA9-B151-4568-8444-96273FFC7304}"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44A-4F9F-BC82-AE9D26D410DD}"/>
                </c:ext>
              </c:extLst>
            </c:dLbl>
            <c:dLbl>
              <c:idx val="3"/>
              <c:layout>
                <c:manualLayout>
                  <c:x val="-3.3731551563723019E-3"/>
                  <c:y val="-6.956521739130435E-3"/>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3AC95844-83BE-4D19-A84B-EE45F0F92C14}"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44A-4F9F-BC82-AE9D26D410DD}"/>
                </c:ext>
              </c:extLst>
            </c:dLbl>
            <c:dLbl>
              <c:idx val="4"/>
              <c:layout>
                <c:manualLayout>
                  <c:x val="-2.248770104248201E-3"/>
                  <c:y val="1.7391304347826087E-2"/>
                </c:manualLayout>
              </c:layout>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61A1D44-8C80-4FE6-B01D-B70122F924C4}"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9D5F3D86-BB9F-449A-9453-8DB47A0ADA27}"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layout>
                <c:manualLayout>
                  <c:x val="-3.3731551563723019E-3"/>
                  <c:y val="-6.956521739130435E-3"/>
                </c:manualLayout>
              </c:layout>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15</c:v>
                </c:pt>
                <c:pt idx="1">
                  <c:v>18</c:v>
                </c:pt>
                <c:pt idx="2">
                  <c:v>20</c:v>
                </c:pt>
                <c:pt idx="3">
                  <c:v>20</c:v>
                </c:pt>
                <c:pt idx="4">
                  <c:v>15</c:v>
                </c:pt>
                <c:pt idx="5">
                  <c:v>16</c:v>
                </c:pt>
                <c:pt idx="6">
                  <c:v>18</c:v>
                </c:pt>
              </c:numCache>
            </c:numRef>
          </c:xVal>
          <c:yVal>
            <c:numRef>
              <c:f>Sheet1!$B$2:$R$2</c:f>
              <c:numCache>
                <c:formatCode>General</c:formatCode>
                <c:ptCount val="17"/>
                <c:pt idx="0">
                  <c:v>19</c:v>
                </c:pt>
                <c:pt idx="1">
                  <c:v>14</c:v>
                </c:pt>
                <c:pt idx="2">
                  <c:v>12</c:v>
                </c:pt>
                <c:pt idx="3">
                  <c:v>10</c:v>
                </c:pt>
                <c:pt idx="4">
                  <c:v>12</c:v>
                </c:pt>
                <c:pt idx="5">
                  <c:v>9</c:v>
                </c:pt>
                <c:pt idx="6">
                  <c:v>23</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0"/>
          <c:order val="0"/>
          <c:tx>
            <c:strRef>
              <c:f>Sheet1!$B$1</c:f>
              <c:strCache>
                <c:ptCount val="1"/>
                <c:pt idx="0">
                  <c:v>The Traitors</c:v>
                </c:pt>
              </c:strCache>
            </c:strRef>
          </c:tx>
          <c:spPr>
            <a:solidFill>
              <a:srgbClr val="FFC000">
                <a:alpha val="50000"/>
              </a:srgbClr>
            </a:solidFill>
            <a:ln w="50800">
              <a:solidFill>
                <a:srgbClr val="FFCC00"/>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Sheet1!$B$2:$B$8</c:f>
              <c:numCache>
                <c:formatCode>0</c:formatCode>
                <c:ptCount val="7"/>
                <c:pt idx="0">
                  <c:v>97</c:v>
                </c:pt>
                <c:pt idx="1">
                  <c:v>201</c:v>
                </c:pt>
                <c:pt idx="2">
                  <c:v>116</c:v>
                </c:pt>
                <c:pt idx="3">
                  <c:v>129</c:v>
                </c:pt>
                <c:pt idx="4">
                  <c:v>147</c:v>
                </c:pt>
                <c:pt idx="5">
                  <c:v>99</c:v>
                </c:pt>
                <c:pt idx="6">
                  <c:v>165</c:v>
                </c:pt>
              </c:numCache>
            </c:numRef>
          </c:val>
          <c:extLst xmlns:c15="http://schemas.microsoft.com/office/drawing/2012/chart">
            <c:ext xmlns:c16="http://schemas.microsoft.com/office/drawing/2014/chart" uri="{C3380CC4-5D6E-409C-BE32-E72D297353CC}">
              <c16:uniqueId val="{00000000-9CE2-4459-B8CE-460D42101094}"/>
            </c:ext>
          </c:extLst>
        </c:ser>
        <c:ser>
          <c:idx val="2"/>
          <c:order val="2"/>
          <c:tx>
            <c:strRef>
              <c:f>Sheet1!$D$1</c:f>
              <c:strCache>
                <c:ptCount val="1"/>
                <c:pt idx="0">
                  <c:v>Coronation Street</c:v>
                </c:pt>
              </c:strCache>
            </c:strRef>
          </c:tx>
          <c:spPr>
            <a:solidFill>
              <a:srgbClr val="ED56D8">
                <a:alpha val="20000"/>
              </a:srgbClr>
            </a:solidFill>
            <a:ln w="50800">
              <a:solidFill>
                <a:srgbClr val="ED56D8">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Sheet1!$D$2:$D$8</c:f>
              <c:numCache>
                <c:formatCode>General</c:formatCode>
                <c:ptCount val="7"/>
                <c:pt idx="0">
                  <c:v>95</c:v>
                </c:pt>
                <c:pt idx="1">
                  <c:v>79</c:v>
                </c:pt>
                <c:pt idx="2">
                  <c:v>177</c:v>
                </c:pt>
                <c:pt idx="3">
                  <c:v>107</c:v>
                </c:pt>
                <c:pt idx="4">
                  <c:v>177</c:v>
                </c:pt>
                <c:pt idx="5">
                  <c:v>310</c:v>
                </c:pt>
                <c:pt idx="6">
                  <c:v>260</c:v>
                </c:pt>
              </c:numCache>
            </c:numRef>
          </c:val>
          <c:extLst>
            <c:ext xmlns:c16="http://schemas.microsoft.com/office/drawing/2014/chart" uri="{C3380CC4-5D6E-409C-BE32-E72D297353CC}">
              <c16:uniqueId val="{00000002-9CE2-4459-B8CE-460D42101094}"/>
            </c:ext>
          </c:extLst>
        </c:ser>
        <c:ser>
          <c:idx val="5"/>
          <c:order val="5"/>
          <c:tx>
            <c:strRef>
              <c:f>Sheet1!$G$1</c:f>
              <c:strCache>
                <c:ptCount val="1"/>
                <c:pt idx="0">
                  <c:v>Gogglebox</c:v>
                </c:pt>
              </c:strCache>
            </c:strRef>
          </c:tx>
          <c:spPr>
            <a:solidFill>
              <a:schemeClr val="accent6">
                <a:alpha val="10196"/>
              </a:schemeClr>
            </a:solidFill>
            <a:ln w="50800">
              <a:solidFill>
                <a:schemeClr val="accent6">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Sheet1!$G$2:$G$8</c:f>
              <c:numCache>
                <c:formatCode>General</c:formatCode>
                <c:ptCount val="7"/>
                <c:pt idx="0">
                  <c:v>130</c:v>
                </c:pt>
                <c:pt idx="1">
                  <c:v>126</c:v>
                </c:pt>
                <c:pt idx="2">
                  <c:v>178</c:v>
                </c:pt>
                <c:pt idx="3">
                  <c:v>160</c:v>
                </c:pt>
                <c:pt idx="4">
                  <c:v>184</c:v>
                </c:pt>
                <c:pt idx="5">
                  <c:v>117</c:v>
                </c:pt>
                <c:pt idx="6">
                  <c:v>108</c:v>
                </c:pt>
              </c:numCache>
            </c:numRef>
          </c:val>
          <c:extLst>
            <c:ext xmlns:c16="http://schemas.microsoft.com/office/drawing/2014/chart" uri="{C3380CC4-5D6E-409C-BE32-E72D297353CC}">
              <c16:uniqueId val="{00000005-9CE2-4459-B8CE-460D42101094}"/>
            </c:ext>
          </c:extLst>
        </c:ser>
        <c:dLbls>
          <c:showLegendKey val="0"/>
          <c:showVal val="0"/>
          <c:showCatName val="0"/>
          <c:showSerName val="0"/>
          <c:showPercent val="0"/>
          <c:showBubbleSize val="0"/>
        </c:dLbls>
        <c:axId val="411391336"/>
        <c:axId val="411390352"/>
        <c:extLst>
          <c:ext xmlns:c15="http://schemas.microsoft.com/office/drawing/2012/chart" uri="{02D57815-91ED-43cb-92C2-25804820EDAC}">
            <c15:filteredRadarSeries>
              <c15:ser>
                <c:idx val="1"/>
                <c:order val="1"/>
                <c:tx>
                  <c:strRef>
                    <c:extLst>
                      <c:ext uri="{02D57815-91ED-43cb-92C2-25804820EDAC}">
                        <c15:formulaRef>
                          <c15:sqref>Sheet1!$C$1</c15:sqref>
                        </c15:formulaRef>
                      </c:ext>
                    </c:extLst>
                    <c:strCache>
                      <c:ptCount val="1"/>
                      <c:pt idx="0">
                        <c:v>Column1</c:v>
                      </c:pt>
                    </c:strCache>
                  </c:strRef>
                </c:tx>
                <c:spPr>
                  <a:solidFill>
                    <a:srgbClr val="FF9900">
                      <a:alpha val="29804"/>
                    </a:srgbClr>
                  </a:solidFill>
                  <a:ln w="50800">
                    <a:solidFill>
                      <a:srgbClr val="FF9900">
                        <a:alpha val="93000"/>
                      </a:srgbClr>
                    </a:solidFill>
                  </a:ln>
                  <a:effectLst/>
                </c:spPr>
                <c:cat>
                  <c:strRef>
                    <c:extLst>
                      <c:ex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c:ext uri="{02D57815-91ED-43cb-92C2-25804820EDAC}">
                        <c15:formulaRef>
                          <c15:sqref>Sheet1!$C$2:$C$8</c15:sqref>
                        </c15:formulaRef>
                      </c:ext>
                    </c:extLst>
                    <c:numCache>
                      <c:formatCode>General</c:formatCode>
                      <c:ptCount val="7"/>
                    </c:numCache>
                  </c:numRef>
                </c:val>
                <c:extLst>
                  <c:ext xmlns:c16="http://schemas.microsoft.com/office/drawing/2014/chart" uri="{C3380CC4-5D6E-409C-BE32-E72D297353CC}">
                    <c16:uniqueId val="{00000001-9CE2-4459-B8CE-460D42101094}"/>
                  </c:ext>
                </c:extLst>
              </c15:ser>
            </c15:filteredRadarSeries>
            <c15:filteredRad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Column2</c:v>
                      </c:pt>
                    </c:strCache>
                  </c:strRef>
                </c:tx>
                <c:spPr>
                  <a:solidFill>
                    <a:schemeClr val="accent5">
                      <a:alpha val="10000"/>
                    </a:schemeClr>
                  </a:solidFill>
                  <a:ln w="50800">
                    <a:solidFill>
                      <a:srgbClr val="00B0F0">
                        <a:alpha val="50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Sheet1!$E$2:$E$8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3-9CE2-4459-B8CE-460D42101094}"/>
                  </c:ext>
                </c:extLst>
              </c15:ser>
            </c15:filteredRadarSeries>
            <c15:filteredRad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Column3</c:v>
                      </c:pt>
                    </c:strCache>
                  </c:strRef>
                </c:tx>
                <c:spPr>
                  <a:solidFill>
                    <a:schemeClr val="accent5">
                      <a:alpha val="10196"/>
                    </a:schemeClr>
                  </a:solidFill>
                  <a:ln w="50800">
                    <a:solidFill>
                      <a:schemeClr val="accent5">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4-9CE2-4459-B8CE-460D42101094}"/>
                  </c:ext>
                </c:extLst>
              </c15:ser>
            </c15:filteredRadarSeries>
            <c15:filteredRad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Column4</c:v>
                      </c:pt>
                    </c:strCache>
                  </c:strRef>
                </c:tx>
                <c:spPr>
                  <a:solidFill>
                    <a:schemeClr val="accent1">
                      <a:lumMod val="60000"/>
                      <a:alpha val="10196"/>
                    </a:schemeClr>
                  </a:solidFill>
                  <a:ln w="50800">
                    <a:solidFill>
                      <a:schemeClr val="accent1">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6-9CE2-4459-B8CE-460D42101094}"/>
                  </c:ext>
                </c:extLst>
              </c15:ser>
            </c15:filteredRadarSeries>
            <c15:filteredRad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Column5</c:v>
                      </c:pt>
                    </c:strCache>
                  </c:strRef>
                </c:tx>
                <c:spPr>
                  <a:solidFill>
                    <a:srgbClr val="00B0F0">
                      <a:alpha val="10196"/>
                    </a:srgbClr>
                  </a:solidFill>
                  <a:ln w="50800">
                    <a:solidFill>
                      <a:srgbClr val="00B0F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Sheet1!$I$2:$I$8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7-9CE2-4459-B8CE-460D42101094}"/>
                  </c:ext>
                </c:extLst>
              </c15:ser>
            </c15:filteredRadarSeries>
            <c15:filteredRad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Column6</c:v>
                      </c:pt>
                    </c:strCache>
                  </c:strRef>
                </c:tx>
                <c:spPr>
                  <a:solidFill>
                    <a:schemeClr val="accent3">
                      <a:lumMod val="60000"/>
                      <a:alpha val="10196"/>
                    </a:schemeClr>
                  </a:solidFill>
                  <a:ln w="50800">
                    <a:solidFill>
                      <a:schemeClr val="accent3">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0-2640-44AA-8ACD-66EAD2E00DE5}"/>
                  </c:ext>
                </c:extLst>
              </c15:ser>
            </c15:filteredRadarSeries>
            <c15:filteredRad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Column7</c:v>
                      </c:pt>
                    </c:strCache>
                  </c:strRef>
                </c:tx>
                <c:spPr>
                  <a:solidFill>
                    <a:schemeClr val="accent4">
                      <a:lumMod val="60000"/>
                      <a:alpha val="10196"/>
                    </a:schemeClr>
                  </a:solidFill>
                  <a:ln w="50800">
                    <a:solidFill>
                      <a:schemeClr val="accent4">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Sheet1!$K$2:$K$8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2640-44AA-8ACD-66EAD2E00DE5}"/>
                  </c:ext>
                </c:extLst>
              </c15:ser>
            </c15:filteredRadarSeries>
          </c:ext>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350"/>
          <c:min val="0"/>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411391336"/>
        <c:crosses val="autoZero"/>
        <c:crossBetween val="between"/>
        <c:majorUnit val="75"/>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1"/>
          <c:order val="1"/>
          <c:tx>
            <c:strRef>
              <c:f>Sheet1!$C$1</c:f>
              <c:strCache>
                <c:ptCount val="1"/>
                <c:pt idx="0">
                  <c:v>I'm a Celebrity</c:v>
                </c:pt>
              </c:strCache>
            </c:strRef>
          </c:tx>
          <c:spPr>
            <a:solidFill>
              <a:srgbClr val="FF9900">
                <a:alpha val="29804"/>
              </a:srgbClr>
            </a:solidFill>
            <a:ln w="50800">
              <a:solidFill>
                <a:srgbClr val="FF9900">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Sheet1!$C$2:$C$8</c:f>
              <c:numCache>
                <c:formatCode>0</c:formatCode>
                <c:ptCount val="7"/>
                <c:pt idx="0">
                  <c:v>86</c:v>
                </c:pt>
                <c:pt idx="1">
                  <c:v>83</c:v>
                </c:pt>
                <c:pt idx="2">
                  <c:v>107</c:v>
                </c:pt>
                <c:pt idx="3">
                  <c:v>101</c:v>
                </c:pt>
                <c:pt idx="4">
                  <c:v>90</c:v>
                </c:pt>
                <c:pt idx="5">
                  <c:v>133</c:v>
                </c:pt>
                <c:pt idx="6">
                  <c:v>142</c:v>
                </c:pt>
              </c:numCache>
            </c:numRef>
          </c:val>
          <c:extLst xmlns:c15="http://schemas.microsoft.com/office/drawing/2012/chart">
            <c:ext xmlns:c16="http://schemas.microsoft.com/office/drawing/2014/chart" uri="{C3380CC4-5D6E-409C-BE32-E72D297353CC}">
              <c16:uniqueId val="{00000001-9CE2-4459-B8CE-460D42101094}"/>
            </c:ext>
          </c:extLst>
        </c:ser>
        <c:ser>
          <c:idx val="3"/>
          <c:order val="3"/>
          <c:tx>
            <c:strRef>
              <c:f>Sheet1!$E$1</c:f>
              <c:strCache>
                <c:ptCount val="1"/>
                <c:pt idx="0">
                  <c:v>Love Island</c:v>
                </c:pt>
              </c:strCache>
            </c:strRef>
          </c:tx>
          <c:spPr>
            <a:solidFill>
              <a:schemeClr val="accent5">
                <a:alpha val="10000"/>
              </a:schemeClr>
            </a:solidFill>
            <a:ln w="50800">
              <a:solidFill>
                <a:srgbClr val="00B0F0">
                  <a:alpha val="50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Sheet1!$E$2:$E$8</c:f>
              <c:numCache>
                <c:formatCode>General</c:formatCode>
                <c:ptCount val="7"/>
                <c:pt idx="0">
                  <c:v>79</c:v>
                </c:pt>
                <c:pt idx="1">
                  <c:v>137</c:v>
                </c:pt>
                <c:pt idx="2">
                  <c:v>60</c:v>
                </c:pt>
                <c:pt idx="3">
                  <c:v>101</c:v>
                </c:pt>
                <c:pt idx="4">
                  <c:v>95</c:v>
                </c:pt>
                <c:pt idx="5">
                  <c:v>114</c:v>
                </c:pt>
                <c:pt idx="6">
                  <c:v>124</c:v>
                </c:pt>
              </c:numCache>
            </c:numRef>
          </c:val>
          <c:extLst xmlns:c15="http://schemas.microsoft.com/office/drawing/2012/chart">
            <c:ext xmlns:c16="http://schemas.microsoft.com/office/drawing/2014/chart" uri="{C3380CC4-5D6E-409C-BE32-E72D297353CC}">
              <c16:uniqueId val="{00000003-9CE2-4459-B8CE-460D42101094}"/>
            </c:ext>
          </c:extLst>
        </c:ser>
        <c:ser>
          <c:idx val="5"/>
          <c:order val="5"/>
          <c:tx>
            <c:strRef>
              <c:f>Sheet1!$G$1</c:f>
              <c:strCache>
                <c:ptCount val="1"/>
                <c:pt idx="0">
                  <c:v>Gogglebox</c:v>
                </c:pt>
              </c:strCache>
            </c:strRef>
          </c:tx>
          <c:spPr>
            <a:solidFill>
              <a:schemeClr val="accent6">
                <a:alpha val="10196"/>
              </a:schemeClr>
            </a:solidFill>
            <a:ln w="50800">
              <a:solidFill>
                <a:schemeClr val="accent6">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Sheet1!$G$2:$G$8</c:f>
              <c:numCache>
                <c:formatCode>General</c:formatCode>
                <c:ptCount val="7"/>
                <c:pt idx="0">
                  <c:v>89</c:v>
                </c:pt>
                <c:pt idx="1">
                  <c:v>77</c:v>
                </c:pt>
                <c:pt idx="2">
                  <c:v>113</c:v>
                </c:pt>
                <c:pt idx="3">
                  <c:v>111</c:v>
                </c:pt>
                <c:pt idx="4">
                  <c:v>153</c:v>
                </c:pt>
                <c:pt idx="5">
                  <c:v>111</c:v>
                </c:pt>
                <c:pt idx="6">
                  <c:v>100</c:v>
                </c:pt>
              </c:numCache>
            </c:numRef>
          </c:val>
          <c:extLst>
            <c:ext xmlns:c16="http://schemas.microsoft.com/office/drawing/2014/chart" uri="{C3380CC4-5D6E-409C-BE32-E72D297353CC}">
              <c16:uniqueId val="{00000005-9CE2-4459-B8CE-460D42101094}"/>
            </c:ext>
          </c:extLst>
        </c:ser>
        <c:ser>
          <c:idx val="9"/>
          <c:order val="9"/>
          <c:tx>
            <c:strRef>
              <c:f>Sheet1!$K$1</c:f>
              <c:strCache>
                <c:ptCount val="1"/>
                <c:pt idx="0">
                  <c:v>Clarkson's Farm</c:v>
                </c:pt>
              </c:strCache>
            </c:strRef>
          </c:tx>
          <c:spPr>
            <a:solidFill>
              <a:schemeClr val="accent4">
                <a:lumMod val="60000"/>
                <a:alpha val="10196"/>
              </a:schemeClr>
            </a:solidFill>
            <a:ln w="50800">
              <a:solidFill>
                <a:schemeClr val="accent4">
                  <a:lumMod val="60000"/>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Sheet1!$K$2:$K$8</c:f>
              <c:numCache>
                <c:formatCode>General</c:formatCode>
                <c:ptCount val="7"/>
                <c:pt idx="0">
                  <c:v>112</c:v>
                </c:pt>
                <c:pt idx="1">
                  <c:v>116</c:v>
                </c:pt>
                <c:pt idx="2">
                  <c:v>127</c:v>
                </c:pt>
                <c:pt idx="3">
                  <c:v>106</c:v>
                </c:pt>
                <c:pt idx="4">
                  <c:v>69</c:v>
                </c:pt>
                <c:pt idx="5">
                  <c:v>108</c:v>
                </c:pt>
                <c:pt idx="6">
                  <c:v>89</c:v>
                </c:pt>
              </c:numCache>
            </c:numRef>
          </c:val>
          <c:extLst xmlns:c15="http://schemas.microsoft.com/office/drawing/2012/chart">
            <c:ext xmlns:c16="http://schemas.microsoft.com/office/drawing/2014/chart" uri="{C3380CC4-5D6E-409C-BE32-E72D297353CC}">
              <c16:uniqueId val="{00000001-2640-44AA-8ACD-66EAD2E00DE5}"/>
            </c:ext>
          </c:extLst>
        </c:ser>
        <c:dLbls>
          <c:showLegendKey val="0"/>
          <c:showVal val="0"/>
          <c:showCatName val="0"/>
          <c:showSerName val="0"/>
          <c:showPercent val="0"/>
          <c:showBubbleSize val="0"/>
        </c:dLbls>
        <c:axId val="411391336"/>
        <c:axId val="411390352"/>
        <c:extLst>
          <c:ext xmlns:c15="http://schemas.microsoft.com/office/drawing/2012/chart" uri="{02D57815-91ED-43cb-92C2-25804820EDAC}">
            <c15:filteredRadarSeries>
              <c15:ser>
                <c:idx val="0"/>
                <c:order val="0"/>
                <c:tx>
                  <c:strRef>
                    <c:extLst>
                      <c:ext uri="{02D57815-91ED-43cb-92C2-25804820EDAC}">
                        <c15:formulaRef>
                          <c15:sqref>Sheet1!$B$1</c15:sqref>
                        </c15:formulaRef>
                      </c:ext>
                    </c:extLst>
                    <c:strCache>
                      <c:ptCount val="1"/>
                      <c:pt idx="0">
                        <c:v>Column1</c:v>
                      </c:pt>
                    </c:strCache>
                  </c:strRef>
                </c:tx>
                <c:spPr>
                  <a:solidFill>
                    <a:srgbClr val="FFC000">
                      <a:alpha val="50000"/>
                    </a:srgbClr>
                  </a:solidFill>
                  <a:ln w="50800">
                    <a:solidFill>
                      <a:srgbClr val="FFCC00"/>
                    </a:solidFill>
                  </a:ln>
                  <a:effectLst/>
                </c:spPr>
                <c:cat>
                  <c:strRef>
                    <c:extLst>
                      <c:ex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c:ext uri="{02D57815-91ED-43cb-92C2-25804820EDAC}">
                        <c15:formulaRef>
                          <c15:sqref>Sheet1!$B$2:$B$8</c15:sqref>
                        </c15:formulaRef>
                      </c:ext>
                    </c:extLst>
                    <c:numCache>
                      <c:formatCode>General</c:formatCode>
                      <c:ptCount val="7"/>
                    </c:numCache>
                  </c:numRef>
                </c:val>
                <c:extLst>
                  <c:ext xmlns:c16="http://schemas.microsoft.com/office/drawing/2014/chart" uri="{C3380CC4-5D6E-409C-BE32-E72D297353CC}">
                    <c16:uniqueId val="{00000000-9CE2-4459-B8CE-460D42101094}"/>
                  </c:ext>
                </c:extLst>
              </c15:ser>
            </c15:filteredRadarSeries>
            <c15:filteredRad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rgbClr val="ED56D8">
                      <a:alpha val="20000"/>
                    </a:srgbClr>
                  </a:solidFill>
                  <a:ln w="50800">
                    <a:solidFill>
                      <a:srgbClr val="ED56D8">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2-9CE2-4459-B8CE-460D42101094}"/>
                  </c:ext>
                </c:extLst>
              </c15:ser>
            </c15:filteredRadarSeries>
            <c15:filteredRad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Column3</c:v>
                      </c:pt>
                    </c:strCache>
                  </c:strRef>
                </c:tx>
                <c:spPr>
                  <a:solidFill>
                    <a:schemeClr val="accent5">
                      <a:alpha val="10196"/>
                    </a:schemeClr>
                  </a:solidFill>
                  <a:ln w="50800">
                    <a:solidFill>
                      <a:schemeClr val="accent5">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4-9CE2-4459-B8CE-460D42101094}"/>
                  </c:ext>
                </c:extLst>
              </c15:ser>
            </c15:filteredRadarSeries>
            <c15:filteredRad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Column4</c:v>
                      </c:pt>
                    </c:strCache>
                  </c:strRef>
                </c:tx>
                <c:spPr>
                  <a:solidFill>
                    <a:schemeClr val="accent1">
                      <a:lumMod val="60000"/>
                      <a:alpha val="10196"/>
                    </a:schemeClr>
                  </a:solidFill>
                  <a:ln w="50800">
                    <a:solidFill>
                      <a:schemeClr val="accent1">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6-9CE2-4459-B8CE-460D42101094}"/>
                  </c:ext>
                </c:extLst>
              </c15:ser>
            </c15:filteredRadarSeries>
            <c15:filteredRad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Column5</c:v>
                      </c:pt>
                    </c:strCache>
                  </c:strRef>
                </c:tx>
                <c:spPr>
                  <a:solidFill>
                    <a:srgbClr val="00B0F0">
                      <a:alpha val="10196"/>
                    </a:srgbClr>
                  </a:solidFill>
                  <a:ln w="50800">
                    <a:solidFill>
                      <a:srgbClr val="00B0F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Sheet1!$I$2:$I$8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7-9CE2-4459-B8CE-460D42101094}"/>
                  </c:ext>
                </c:extLst>
              </c15:ser>
            </c15:filteredRadarSeries>
            <c15:filteredRad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Column6</c:v>
                      </c:pt>
                    </c:strCache>
                  </c:strRef>
                </c:tx>
                <c:spPr>
                  <a:solidFill>
                    <a:schemeClr val="accent3">
                      <a:lumMod val="60000"/>
                      <a:alpha val="10196"/>
                    </a:schemeClr>
                  </a:solidFill>
                  <a:ln w="50800">
                    <a:solidFill>
                      <a:schemeClr val="accent3">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0-2640-44AA-8ACD-66EAD2E00DE5}"/>
                  </c:ext>
                </c:extLst>
              </c15:ser>
            </c15:filteredRadarSeries>
          </c:ext>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200"/>
          <c:min val="0"/>
        </c:scaling>
        <c:delete val="1"/>
        <c:axPos val="l"/>
        <c:majorGridlines>
          <c:spPr>
            <a:ln w="9525" cap="flat" cmpd="sng" algn="ctr">
              <a:solidFill>
                <a:schemeClr val="dk1">
                  <a:lumMod val="15000"/>
                  <a:lumOff val="85000"/>
                </a:schemeClr>
              </a:solidFill>
              <a:round/>
            </a:ln>
            <a:effectLst/>
          </c:spPr>
        </c:majorGridlines>
        <c:numFmt formatCode="0" sourceLinked="1"/>
        <c:majorTickMark val="out"/>
        <c:minorTickMark val="none"/>
        <c:tickLblPos val="nextTo"/>
        <c:crossAx val="411391336"/>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0"/>
          <c:order val="0"/>
          <c:tx>
            <c:strRef>
              <c:f>Sheet1!$B$1</c:f>
              <c:strCache>
                <c:ptCount val="1"/>
                <c:pt idx="0">
                  <c:v>The Great British Bake Off</c:v>
                </c:pt>
              </c:strCache>
            </c:strRef>
          </c:tx>
          <c:spPr>
            <a:solidFill>
              <a:srgbClr val="FFC000">
                <a:alpha val="50000"/>
              </a:srgbClr>
            </a:solidFill>
            <a:ln w="50800">
              <a:solidFill>
                <a:srgbClr val="FFCC00"/>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Sheet1!$B$2:$B$8</c:f>
              <c:numCache>
                <c:formatCode>0</c:formatCode>
                <c:ptCount val="7"/>
                <c:pt idx="0">
                  <c:v>254</c:v>
                </c:pt>
                <c:pt idx="1">
                  <c:v>67</c:v>
                </c:pt>
                <c:pt idx="2">
                  <c:v>194</c:v>
                </c:pt>
                <c:pt idx="3">
                  <c:v>181</c:v>
                </c:pt>
                <c:pt idx="4">
                  <c:v>180</c:v>
                </c:pt>
                <c:pt idx="5">
                  <c:v>225</c:v>
                </c:pt>
                <c:pt idx="6">
                  <c:v>181</c:v>
                </c:pt>
              </c:numCache>
            </c:numRef>
          </c:val>
          <c:extLst xmlns:c15="http://schemas.microsoft.com/office/drawing/2012/chart">
            <c:ext xmlns:c16="http://schemas.microsoft.com/office/drawing/2014/chart" uri="{C3380CC4-5D6E-409C-BE32-E72D297353CC}">
              <c16:uniqueId val="{00000000-9CE2-4459-B8CE-460D42101094}"/>
            </c:ext>
          </c:extLst>
        </c:ser>
        <c:ser>
          <c:idx val="6"/>
          <c:order val="6"/>
          <c:tx>
            <c:strRef>
              <c:f>Sheet1!$H$1</c:f>
              <c:strCache>
                <c:ptCount val="1"/>
                <c:pt idx="0">
                  <c:v>Mr Beast</c:v>
                </c:pt>
              </c:strCache>
            </c:strRef>
          </c:tx>
          <c:spPr>
            <a:solidFill>
              <a:schemeClr val="accent1">
                <a:lumMod val="60000"/>
                <a:alpha val="10196"/>
              </a:schemeClr>
            </a:solidFill>
            <a:ln w="50800">
              <a:solidFill>
                <a:schemeClr val="accent1">
                  <a:lumMod val="60000"/>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Sheet1!$H$2:$H$8</c:f>
              <c:numCache>
                <c:formatCode>General</c:formatCode>
                <c:ptCount val="7"/>
                <c:pt idx="0">
                  <c:v>66</c:v>
                </c:pt>
                <c:pt idx="1">
                  <c:v>116</c:v>
                </c:pt>
                <c:pt idx="2">
                  <c:v>107</c:v>
                </c:pt>
                <c:pt idx="3">
                  <c:v>96</c:v>
                </c:pt>
                <c:pt idx="4">
                  <c:v>69</c:v>
                </c:pt>
                <c:pt idx="5">
                  <c:v>64</c:v>
                </c:pt>
                <c:pt idx="6">
                  <c:v>73</c:v>
                </c:pt>
              </c:numCache>
            </c:numRef>
          </c:val>
          <c:extLst xmlns:c15="http://schemas.microsoft.com/office/drawing/2012/chart">
            <c:ext xmlns:c16="http://schemas.microsoft.com/office/drawing/2014/chart" uri="{C3380CC4-5D6E-409C-BE32-E72D297353CC}">
              <c16:uniqueId val="{00000006-9CE2-4459-B8CE-460D42101094}"/>
            </c:ext>
          </c:extLst>
        </c:ser>
        <c:ser>
          <c:idx val="7"/>
          <c:order val="7"/>
          <c:tx>
            <c:strRef>
              <c:f>Sheet1!$I$1</c:f>
              <c:strCache>
                <c:ptCount val="1"/>
                <c:pt idx="0">
                  <c:v>Sidemen</c:v>
                </c:pt>
              </c:strCache>
            </c:strRef>
          </c:tx>
          <c:spPr>
            <a:solidFill>
              <a:srgbClr val="00B0F0">
                <a:alpha val="10196"/>
              </a:srgbClr>
            </a:solidFill>
            <a:ln w="50800">
              <a:solidFill>
                <a:srgbClr val="00B0F0">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Sheet1!$I$2:$I$8</c:f>
              <c:numCache>
                <c:formatCode>0</c:formatCode>
                <c:ptCount val="7"/>
                <c:pt idx="0">
                  <c:v>66</c:v>
                </c:pt>
                <c:pt idx="1">
                  <c:v>128</c:v>
                </c:pt>
                <c:pt idx="2">
                  <c:v>120</c:v>
                </c:pt>
                <c:pt idx="3">
                  <c:v>106</c:v>
                </c:pt>
                <c:pt idx="4">
                  <c:v>122</c:v>
                </c:pt>
                <c:pt idx="5">
                  <c:v>97</c:v>
                </c:pt>
                <c:pt idx="6">
                  <c:v>97</c:v>
                </c:pt>
              </c:numCache>
            </c:numRef>
          </c:val>
          <c:extLst xmlns:c15="http://schemas.microsoft.com/office/drawing/2012/chart">
            <c:ext xmlns:c16="http://schemas.microsoft.com/office/drawing/2014/chart" uri="{C3380CC4-5D6E-409C-BE32-E72D297353CC}">
              <c16:uniqueId val="{00000007-9CE2-4459-B8CE-460D42101094}"/>
            </c:ext>
          </c:extLst>
        </c:ser>
        <c:dLbls>
          <c:showLegendKey val="0"/>
          <c:showVal val="0"/>
          <c:showCatName val="0"/>
          <c:showSerName val="0"/>
          <c:showPercent val="0"/>
          <c:showBubbleSize val="0"/>
        </c:dLbls>
        <c:axId val="411391336"/>
        <c:axId val="411390352"/>
        <c:extLst>
          <c:ext xmlns:c15="http://schemas.microsoft.com/office/drawing/2012/chart" uri="{02D57815-91ED-43cb-92C2-25804820EDAC}">
            <c15:filteredRadarSeries>
              <c15:ser>
                <c:idx val="1"/>
                <c:order val="1"/>
                <c:tx>
                  <c:strRef>
                    <c:extLst>
                      <c:ext uri="{02D57815-91ED-43cb-92C2-25804820EDAC}">
                        <c15:formulaRef>
                          <c15:sqref>Sheet1!$C$1</c15:sqref>
                        </c15:formulaRef>
                      </c:ext>
                    </c:extLst>
                    <c:strCache>
                      <c:ptCount val="1"/>
                      <c:pt idx="0">
                        <c:v>Column1</c:v>
                      </c:pt>
                    </c:strCache>
                  </c:strRef>
                </c:tx>
                <c:spPr>
                  <a:solidFill>
                    <a:srgbClr val="FF9900">
                      <a:alpha val="29804"/>
                    </a:srgbClr>
                  </a:solidFill>
                  <a:ln w="50800">
                    <a:solidFill>
                      <a:srgbClr val="FF9900">
                        <a:alpha val="93000"/>
                      </a:srgbClr>
                    </a:solidFill>
                  </a:ln>
                  <a:effectLst/>
                </c:spPr>
                <c:cat>
                  <c:strRef>
                    <c:extLst>
                      <c:ex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c:ext uri="{02D57815-91ED-43cb-92C2-25804820EDAC}">
                        <c15:formulaRef>
                          <c15:sqref>Sheet1!$C$2:$C$8</c15:sqref>
                        </c15:formulaRef>
                      </c:ext>
                    </c:extLst>
                    <c:numCache>
                      <c:formatCode>General</c:formatCode>
                      <c:ptCount val="7"/>
                    </c:numCache>
                  </c:numRef>
                </c:val>
                <c:extLst>
                  <c:ext xmlns:c16="http://schemas.microsoft.com/office/drawing/2014/chart" uri="{C3380CC4-5D6E-409C-BE32-E72D297353CC}">
                    <c16:uniqueId val="{00000001-9CE2-4459-B8CE-460D42101094}"/>
                  </c:ext>
                </c:extLst>
              </c15:ser>
            </c15:filteredRadarSeries>
            <c15:filteredRad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rgbClr val="ED56D8">
                      <a:alpha val="20000"/>
                    </a:srgbClr>
                  </a:solidFill>
                  <a:ln w="50800">
                    <a:solidFill>
                      <a:srgbClr val="ED56D8">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2-9CE2-4459-B8CE-460D42101094}"/>
                  </c:ext>
                </c:extLst>
              </c15:ser>
            </c15:filteredRadarSeries>
            <c15:filteredRad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Column3</c:v>
                      </c:pt>
                    </c:strCache>
                  </c:strRef>
                </c:tx>
                <c:spPr>
                  <a:solidFill>
                    <a:schemeClr val="accent5">
                      <a:alpha val="10000"/>
                    </a:schemeClr>
                  </a:solidFill>
                  <a:ln w="50800">
                    <a:solidFill>
                      <a:srgbClr val="00B0F0">
                        <a:alpha val="50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Sheet1!$E$2:$E$8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3-9CE2-4459-B8CE-460D42101094}"/>
                  </c:ext>
                </c:extLst>
              </c15:ser>
            </c15:filteredRadarSeries>
            <c15:filteredRad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Column4</c:v>
                      </c:pt>
                    </c:strCache>
                  </c:strRef>
                </c:tx>
                <c:spPr>
                  <a:solidFill>
                    <a:schemeClr val="accent5">
                      <a:alpha val="10196"/>
                    </a:schemeClr>
                  </a:solidFill>
                  <a:ln w="50800">
                    <a:solidFill>
                      <a:schemeClr val="accent5">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4-9CE2-4459-B8CE-460D42101094}"/>
                  </c:ext>
                </c:extLst>
              </c15:ser>
            </c15:filteredRadarSeries>
            <c15:filteredRad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Column5</c:v>
                      </c:pt>
                    </c:strCache>
                  </c:strRef>
                </c:tx>
                <c:spPr>
                  <a:solidFill>
                    <a:schemeClr val="accent6">
                      <a:alpha val="10196"/>
                    </a:schemeClr>
                  </a:solidFill>
                  <a:ln w="50800">
                    <a:solidFill>
                      <a:schemeClr val="accent6">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Sheet1!$G$2:$G$8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5-9CE2-4459-B8CE-460D42101094}"/>
                  </c:ext>
                </c:extLst>
              </c15:ser>
            </c15:filteredRadarSeries>
            <c15:filteredRad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Column6</c:v>
                      </c:pt>
                    </c:strCache>
                  </c:strRef>
                </c:tx>
                <c:spPr>
                  <a:solidFill>
                    <a:schemeClr val="accent3">
                      <a:lumMod val="60000"/>
                      <a:alpha val="10196"/>
                    </a:schemeClr>
                  </a:solidFill>
                  <a:ln w="50800">
                    <a:solidFill>
                      <a:schemeClr val="accent3">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0-2640-44AA-8ACD-66EAD2E00DE5}"/>
                  </c:ext>
                </c:extLst>
              </c15:ser>
            </c15:filteredRadarSeries>
            <c15:filteredRad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Column7</c:v>
                      </c:pt>
                    </c:strCache>
                  </c:strRef>
                </c:tx>
                <c:spPr>
                  <a:solidFill>
                    <a:schemeClr val="accent4">
                      <a:lumMod val="60000"/>
                      <a:alpha val="10196"/>
                    </a:schemeClr>
                  </a:solidFill>
                  <a:ln w="50800">
                    <a:solidFill>
                      <a:schemeClr val="accent4">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Sheet1!$K$2:$K$8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2640-44AA-8ACD-66EAD2E00DE5}"/>
                  </c:ext>
                </c:extLst>
              </c15:ser>
            </c15:filteredRadarSeries>
          </c:ext>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300"/>
          <c:min val="0"/>
        </c:scaling>
        <c:delete val="1"/>
        <c:axPos val="l"/>
        <c:majorGridlines>
          <c:spPr>
            <a:ln w="9525" cap="flat" cmpd="sng" algn="ctr">
              <a:solidFill>
                <a:schemeClr val="dk1">
                  <a:lumMod val="15000"/>
                  <a:lumOff val="85000"/>
                </a:schemeClr>
              </a:solidFill>
              <a:round/>
            </a:ln>
            <a:effectLst/>
          </c:spPr>
        </c:majorGridlines>
        <c:numFmt formatCode="0" sourceLinked="1"/>
        <c:majorTickMark val="out"/>
        <c:minorTickMark val="none"/>
        <c:tickLblPos val="nextTo"/>
        <c:crossAx val="411391336"/>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3"/>
          <c:order val="3"/>
          <c:tx>
            <c:strRef>
              <c:f>Sheet1!$E$1</c:f>
              <c:strCache>
                <c:ptCount val="1"/>
                <c:pt idx="0">
                  <c:v>Clarkson's Farm</c:v>
                </c:pt>
              </c:strCache>
              <c:extLst xmlns:c15="http://schemas.microsoft.com/office/drawing/2012/chart"/>
            </c:strRef>
          </c:tx>
          <c:spPr>
            <a:solidFill>
              <a:srgbClr val="3CB9EF">
                <a:alpha val="20000"/>
              </a:srgbClr>
            </a:solidFill>
            <a:ln w="50800">
              <a:solidFill>
                <a:srgbClr val="00B0F0">
                  <a:alpha val="50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extLst xmlns:c15="http://schemas.microsoft.com/office/drawing/2012/chart"/>
            </c:strRef>
          </c:cat>
          <c:val>
            <c:numRef>
              <c:f>Sheet1!$E$2:$E$8</c:f>
              <c:numCache>
                <c:formatCode>General</c:formatCode>
                <c:ptCount val="7"/>
                <c:pt idx="0">
                  <c:v>112</c:v>
                </c:pt>
                <c:pt idx="1">
                  <c:v>116</c:v>
                </c:pt>
                <c:pt idx="2">
                  <c:v>127</c:v>
                </c:pt>
                <c:pt idx="3">
                  <c:v>106</c:v>
                </c:pt>
                <c:pt idx="4">
                  <c:v>69</c:v>
                </c:pt>
                <c:pt idx="5">
                  <c:v>108</c:v>
                </c:pt>
                <c:pt idx="6">
                  <c:v>89</c:v>
                </c:pt>
              </c:numCache>
              <c:extLst xmlns:c15="http://schemas.microsoft.com/office/drawing/2012/chart"/>
            </c:numRef>
          </c:val>
          <c:extLst xmlns:c15="http://schemas.microsoft.com/office/drawing/2012/chart">
            <c:ext xmlns:c16="http://schemas.microsoft.com/office/drawing/2014/chart" uri="{C3380CC4-5D6E-409C-BE32-E72D297353CC}">
              <c16:uniqueId val="{00000003-9CE2-4459-B8CE-460D42101094}"/>
            </c:ext>
          </c:extLst>
        </c:ser>
        <c:ser>
          <c:idx val="5"/>
          <c:order val="5"/>
          <c:tx>
            <c:strRef>
              <c:f>Sheet1!$G$1</c:f>
              <c:strCache>
                <c:ptCount val="1"/>
                <c:pt idx="0">
                  <c:v>The Diary of a CEO</c:v>
                </c:pt>
              </c:strCache>
              <c:extLst xmlns:c15="http://schemas.microsoft.com/office/drawing/2012/chart"/>
            </c:strRef>
          </c:tx>
          <c:spPr>
            <a:solidFill>
              <a:schemeClr val="accent6">
                <a:alpha val="10196"/>
              </a:schemeClr>
            </a:solidFill>
            <a:ln w="50800">
              <a:solidFill>
                <a:schemeClr val="accent6">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extLst xmlns:c15="http://schemas.microsoft.com/office/drawing/2012/chart"/>
            </c:strRef>
          </c:cat>
          <c:val>
            <c:numRef>
              <c:f>Sheet1!$G$2:$G$8</c:f>
              <c:numCache>
                <c:formatCode>General</c:formatCode>
                <c:ptCount val="7"/>
                <c:pt idx="0">
                  <c:v>148</c:v>
                </c:pt>
                <c:pt idx="1">
                  <c:v>39</c:v>
                </c:pt>
                <c:pt idx="2">
                  <c:v>100</c:v>
                </c:pt>
                <c:pt idx="3">
                  <c:v>80</c:v>
                </c:pt>
                <c:pt idx="4">
                  <c:v>42</c:v>
                </c:pt>
                <c:pt idx="5">
                  <c:v>55</c:v>
                </c:pt>
                <c:pt idx="6">
                  <c:v>24</c:v>
                </c:pt>
              </c:numCache>
              <c:extLst xmlns:c15="http://schemas.microsoft.com/office/drawing/2012/chart"/>
            </c:numRef>
          </c:val>
          <c:extLst xmlns:c15="http://schemas.microsoft.com/office/drawing/2012/chart">
            <c:ext xmlns:c16="http://schemas.microsoft.com/office/drawing/2014/chart" uri="{C3380CC4-5D6E-409C-BE32-E72D297353CC}">
              <c16:uniqueId val="{00000005-9CE2-4459-B8CE-460D42101094}"/>
            </c:ext>
          </c:extLst>
        </c:ser>
        <c:dLbls>
          <c:showLegendKey val="0"/>
          <c:showVal val="0"/>
          <c:showCatName val="0"/>
          <c:showSerName val="0"/>
          <c:showPercent val="0"/>
          <c:showBubbleSize val="0"/>
        </c:dLbls>
        <c:axId val="411391336"/>
        <c:axId val="411390352"/>
        <c:extLst>
          <c:ext xmlns:c15="http://schemas.microsoft.com/office/drawing/2012/chart" uri="{02D57815-91ED-43cb-92C2-25804820EDAC}">
            <c15:filteredRadarSeries>
              <c15:ser>
                <c:idx val="0"/>
                <c:order val="0"/>
                <c:tx>
                  <c:strRef>
                    <c:extLst>
                      <c:ext uri="{02D57815-91ED-43cb-92C2-25804820EDAC}">
                        <c15:formulaRef>
                          <c15:sqref>Sheet1!$B$1</c15:sqref>
                        </c15:formulaRef>
                      </c:ext>
                    </c:extLst>
                    <c:strCache>
                      <c:ptCount val="1"/>
                      <c:pt idx="0">
                        <c:v>Column1</c:v>
                      </c:pt>
                    </c:strCache>
                  </c:strRef>
                </c:tx>
                <c:spPr>
                  <a:solidFill>
                    <a:srgbClr val="FFC000">
                      <a:alpha val="50000"/>
                    </a:srgbClr>
                  </a:solidFill>
                  <a:ln w="50800">
                    <a:solidFill>
                      <a:srgbClr val="FFCC00"/>
                    </a:solidFill>
                  </a:ln>
                  <a:effectLst/>
                </c:spPr>
                <c:cat>
                  <c:strRef>
                    <c:extLst>
                      <c:ex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c:ext uri="{02D57815-91ED-43cb-92C2-25804820EDAC}">
                        <c15:formulaRef>
                          <c15:sqref>Sheet1!$B$2:$B$8</c15:sqref>
                        </c15:formulaRef>
                      </c:ext>
                    </c:extLst>
                    <c:numCache>
                      <c:formatCode>General</c:formatCode>
                      <c:ptCount val="7"/>
                    </c:numCache>
                  </c:numRef>
                </c:val>
                <c:extLst>
                  <c:ext xmlns:c16="http://schemas.microsoft.com/office/drawing/2014/chart" uri="{C3380CC4-5D6E-409C-BE32-E72D297353CC}">
                    <c16:uniqueId val="{00000000-9CE2-4459-B8CE-460D42101094}"/>
                  </c:ext>
                </c:extLst>
              </c15:ser>
            </c15:filteredRadarSeries>
            <c15:filteredRad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rgbClr val="FF9900">
                      <a:alpha val="29804"/>
                    </a:srgbClr>
                  </a:solidFill>
                  <a:ln w="50800">
                    <a:solidFill>
                      <a:srgbClr val="FF990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Sheet1!$C$2:$C$8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9CE2-4459-B8CE-460D42101094}"/>
                  </c:ext>
                </c:extLst>
              </c15:ser>
            </c15:filteredRadarSeries>
            <c15:filteredRad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Column3</c:v>
                      </c:pt>
                    </c:strCache>
                  </c:strRef>
                </c:tx>
                <c:spPr>
                  <a:solidFill>
                    <a:srgbClr val="ED56D8">
                      <a:alpha val="20000"/>
                    </a:srgbClr>
                  </a:solidFill>
                  <a:ln w="50800">
                    <a:solidFill>
                      <a:srgbClr val="ED56D8">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2-9CE2-4459-B8CE-460D42101094}"/>
                  </c:ext>
                </c:extLst>
              </c15:ser>
            </c15:filteredRadarSeries>
            <c15:filteredRad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Column4</c:v>
                      </c:pt>
                    </c:strCache>
                  </c:strRef>
                </c:tx>
                <c:spPr>
                  <a:solidFill>
                    <a:schemeClr val="accent5">
                      <a:alpha val="10196"/>
                    </a:schemeClr>
                  </a:solidFill>
                  <a:ln w="50800">
                    <a:solidFill>
                      <a:schemeClr val="accent5">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4-9CE2-4459-B8CE-460D42101094}"/>
                  </c:ext>
                </c:extLst>
              </c15:ser>
            </c15:filteredRadarSeries>
            <c15:filteredRad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Column5</c:v>
                      </c:pt>
                    </c:strCache>
                  </c:strRef>
                </c:tx>
                <c:spPr>
                  <a:solidFill>
                    <a:schemeClr val="accent1">
                      <a:lumMod val="60000"/>
                      <a:alpha val="10196"/>
                    </a:schemeClr>
                  </a:solidFill>
                  <a:ln w="50800">
                    <a:solidFill>
                      <a:schemeClr val="accent1">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6-9CE2-4459-B8CE-460D42101094}"/>
                  </c:ext>
                </c:extLst>
              </c15:ser>
            </c15:filteredRadarSeries>
            <c15:filteredRad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Column6</c:v>
                      </c:pt>
                    </c:strCache>
                  </c:strRef>
                </c:tx>
                <c:spPr>
                  <a:solidFill>
                    <a:srgbClr val="00B0F0">
                      <a:alpha val="10196"/>
                    </a:srgbClr>
                  </a:solidFill>
                  <a:ln w="50800">
                    <a:solidFill>
                      <a:srgbClr val="00B0F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Sheet1!$I$2:$I$8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7-9CE2-4459-B8CE-460D42101094}"/>
                  </c:ext>
                </c:extLst>
              </c15:ser>
            </c15:filteredRadarSeries>
            <c15:filteredRad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Column7</c:v>
                      </c:pt>
                    </c:strCache>
                  </c:strRef>
                </c:tx>
                <c:spPr>
                  <a:solidFill>
                    <a:schemeClr val="accent3">
                      <a:lumMod val="60000"/>
                      <a:alpha val="10196"/>
                    </a:schemeClr>
                  </a:solidFill>
                  <a:ln w="50800">
                    <a:solidFill>
                      <a:schemeClr val="accent3">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0-2640-44AA-8ACD-66EAD2E00DE5}"/>
                  </c:ext>
                </c:extLst>
              </c15:ser>
            </c15:filteredRadarSeries>
            <c15:filteredRad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Column8</c:v>
                      </c:pt>
                    </c:strCache>
                  </c:strRef>
                </c:tx>
                <c:spPr>
                  <a:solidFill>
                    <a:schemeClr val="accent4">
                      <a:lumMod val="60000"/>
                      <a:alpha val="10196"/>
                    </a:schemeClr>
                  </a:solidFill>
                  <a:ln w="50800">
                    <a:solidFill>
                      <a:schemeClr val="accent4">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Sheet1!$K$2:$K$8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2640-44AA-8ACD-66EAD2E00DE5}"/>
                  </c:ext>
                </c:extLst>
              </c15:ser>
            </c15:filteredRadarSeries>
          </c:ext>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20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crossAx val="411391336"/>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4"/>
          <c:order val="4"/>
          <c:tx>
            <c:strRef>
              <c:f>Sheet1!$F$1</c:f>
              <c:strCache>
                <c:ptCount val="1"/>
                <c:pt idx="0">
                  <c:v>Love Island</c:v>
                </c:pt>
              </c:strCache>
              <c:extLst xmlns:c15="http://schemas.microsoft.com/office/drawing/2012/chart"/>
            </c:strRef>
          </c:tx>
          <c:spPr>
            <a:solidFill>
              <a:schemeClr val="accent5">
                <a:alpha val="10196"/>
              </a:schemeClr>
            </a:solidFill>
            <a:ln w="50800">
              <a:solidFill>
                <a:schemeClr val="accent5">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extLst xmlns:c15="http://schemas.microsoft.com/office/drawing/2012/chart"/>
            </c:strRef>
          </c:cat>
          <c:val>
            <c:numRef>
              <c:f>Sheet1!$F$2:$F$8</c:f>
              <c:numCache>
                <c:formatCode>General</c:formatCode>
                <c:ptCount val="7"/>
                <c:pt idx="0">
                  <c:v>79</c:v>
                </c:pt>
                <c:pt idx="1">
                  <c:v>137</c:v>
                </c:pt>
                <c:pt idx="2">
                  <c:v>60</c:v>
                </c:pt>
                <c:pt idx="3">
                  <c:v>101</c:v>
                </c:pt>
                <c:pt idx="4">
                  <c:v>95</c:v>
                </c:pt>
                <c:pt idx="5">
                  <c:v>114</c:v>
                </c:pt>
                <c:pt idx="6">
                  <c:v>124</c:v>
                </c:pt>
              </c:numCache>
              <c:extLst xmlns:c15="http://schemas.microsoft.com/office/drawing/2012/chart"/>
            </c:numRef>
          </c:val>
          <c:extLst xmlns:c15="http://schemas.microsoft.com/office/drawing/2012/chart">
            <c:ext xmlns:c16="http://schemas.microsoft.com/office/drawing/2014/chart" uri="{C3380CC4-5D6E-409C-BE32-E72D297353CC}">
              <c16:uniqueId val="{00000004-9CE2-4459-B8CE-460D42101094}"/>
            </c:ext>
          </c:extLst>
        </c:ser>
        <c:ser>
          <c:idx val="9"/>
          <c:order val="9"/>
          <c:tx>
            <c:strRef>
              <c:f>Sheet1!$K$1</c:f>
              <c:strCache>
                <c:ptCount val="1"/>
                <c:pt idx="0">
                  <c:v>Chicken Shop Date</c:v>
                </c:pt>
              </c:strCache>
              <c:extLst xmlns:c15="http://schemas.microsoft.com/office/drawing/2012/chart"/>
            </c:strRef>
          </c:tx>
          <c:spPr>
            <a:solidFill>
              <a:schemeClr val="accent4">
                <a:lumMod val="60000"/>
                <a:alpha val="10196"/>
              </a:schemeClr>
            </a:solidFill>
            <a:ln w="50800">
              <a:solidFill>
                <a:srgbClr val="C00000">
                  <a:alpha val="30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extLst xmlns:c15="http://schemas.microsoft.com/office/drawing/2012/chart"/>
            </c:strRef>
          </c:cat>
          <c:val>
            <c:numRef>
              <c:f>Sheet1!$K$2:$K$8</c:f>
              <c:numCache>
                <c:formatCode>General</c:formatCode>
                <c:ptCount val="7"/>
                <c:pt idx="0">
                  <c:v>59</c:v>
                </c:pt>
                <c:pt idx="1">
                  <c:v>86</c:v>
                </c:pt>
                <c:pt idx="2">
                  <c:v>33</c:v>
                </c:pt>
                <c:pt idx="3">
                  <c:v>75</c:v>
                </c:pt>
                <c:pt idx="4">
                  <c:v>42</c:v>
                </c:pt>
                <c:pt idx="5">
                  <c:v>33</c:v>
                </c:pt>
                <c:pt idx="6">
                  <c:v>43</c:v>
                </c:pt>
              </c:numCache>
              <c:extLst xmlns:c15="http://schemas.microsoft.com/office/drawing/2012/chart"/>
            </c:numRef>
          </c:val>
          <c:extLst xmlns:c15="http://schemas.microsoft.com/office/drawing/2012/chart">
            <c:ext xmlns:c16="http://schemas.microsoft.com/office/drawing/2014/chart" uri="{C3380CC4-5D6E-409C-BE32-E72D297353CC}">
              <c16:uniqueId val="{00000001-2640-44AA-8ACD-66EAD2E00DE5}"/>
            </c:ext>
          </c:extLst>
        </c:ser>
        <c:dLbls>
          <c:showLegendKey val="0"/>
          <c:showVal val="0"/>
          <c:showCatName val="0"/>
          <c:showSerName val="0"/>
          <c:showPercent val="0"/>
          <c:showBubbleSize val="0"/>
        </c:dLbls>
        <c:axId val="411391336"/>
        <c:axId val="411390352"/>
        <c:extLst>
          <c:ext xmlns:c15="http://schemas.microsoft.com/office/drawing/2012/chart" uri="{02D57815-91ED-43cb-92C2-25804820EDAC}">
            <c15:filteredRadarSeries>
              <c15:ser>
                <c:idx val="0"/>
                <c:order val="0"/>
                <c:tx>
                  <c:strRef>
                    <c:extLst>
                      <c:ext uri="{02D57815-91ED-43cb-92C2-25804820EDAC}">
                        <c15:formulaRef>
                          <c15:sqref>Sheet1!$B$1</c15:sqref>
                        </c15:formulaRef>
                      </c:ext>
                    </c:extLst>
                    <c:strCache>
                      <c:ptCount val="1"/>
                      <c:pt idx="0">
                        <c:v>Column1</c:v>
                      </c:pt>
                    </c:strCache>
                  </c:strRef>
                </c:tx>
                <c:spPr>
                  <a:solidFill>
                    <a:srgbClr val="FFC000">
                      <a:alpha val="50000"/>
                    </a:srgbClr>
                  </a:solidFill>
                  <a:ln w="50800">
                    <a:solidFill>
                      <a:srgbClr val="FFCC00"/>
                    </a:solidFill>
                  </a:ln>
                  <a:effectLst/>
                </c:spPr>
                <c:cat>
                  <c:strRef>
                    <c:extLst>
                      <c:ex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c:ext uri="{02D57815-91ED-43cb-92C2-25804820EDAC}">
                        <c15:formulaRef>
                          <c15:sqref>Sheet1!$B$2:$B$8</c15:sqref>
                        </c15:formulaRef>
                      </c:ext>
                    </c:extLst>
                    <c:numCache>
                      <c:formatCode>General</c:formatCode>
                      <c:ptCount val="7"/>
                    </c:numCache>
                  </c:numRef>
                </c:val>
                <c:extLst>
                  <c:ext xmlns:c16="http://schemas.microsoft.com/office/drawing/2014/chart" uri="{C3380CC4-5D6E-409C-BE32-E72D297353CC}">
                    <c16:uniqueId val="{00000000-9CE2-4459-B8CE-460D42101094}"/>
                  </c:ext>
                </c:extLst>
              </c15:ser>
            </c15:filteredRadarSeries>
            <c15:filteredRad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rgbClr val="FF9900">
                      <a:alpha val="29804"/>
                    </a:srgbClr>
                  </a:solidFill>
                  <a:ln w="50800">
                    <a:solidFill>
                      <a:srgbClr val="FF990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Sheet1!$C$2:$C$8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1-9CE2-4459-B8CE-460D42101094}"/>
                  </c:ext>
                </c:extLst>
              </c15:ser>
            </c15:filteredRadarSeries>
            <c15:filteredRad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Column3</c:v>
                      </c:pt>
                    </c:strCache>
                  </c:strRef>
                </c:tx>
                <c:spPr>
                  <a:solidFill>
                    <a:srgbClr val="ED56D8">
                      <a:alpha val="20000"/>
                    </a:srgbClr>
                  </a:solidFill>
                  <a:ln w="50800">
                    <a:solidFill>
                      <a:srgbClr val="ED56D8">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2-9CE2-4459-B8CE-460D42101094}"/>
                  </c:ext>
                </c:extLst>
              </c15:ser>
            </c15:filteredRadarSeries>
            <c15:filteredRad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Column4</c:v>
                      </c:pt>
                    </c:strCache>
                  </c:strRef>
                </c:tx>
                <c:spPr>
                  <a:solidFill>
                    <a:schemeClr val="accent5">
                      <a:alpha val="10000"/>
                    </a:schemeClr>
                  </a:solidFill>
                  <a:ln w="50800">
                    <a:solidFill>
                      <a:srgbClr val="00B0F0">
                        <a:alpha val="50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Sheet1!$E$2:$E$8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3-9CE2-4459-B8CE-460D42101094}"/>
                  </c:ext>
                </c:extLst>
              </c15:ser>
            </c15:filteredRadarSeries>
            <c15:filteredRad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Column5</c:v>
                      </c:pt>
                    </c:strCache>
                  </c:strRef>
                </c:tx>
                <c:spPr>
                  <a:solidFill>
                    <a:schemeClr val="accent6">
                      <a:alpha val="10196"/>
                    </a:schemeClr>
                  </a:solidFill>
                  <a:ln w="50800">
                    <a:solidFill>
                      <a:schemeClr val="accent6">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Sheet1!$G$2:$G$8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5-9CE2-4459-B8CE-460D42101094}"/>
                  </c:ext>
                </c:extLst>
              </c15:ser>
            </c15:filteredRadarSeries>
            <c15:filteredRad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Column6</c:v>
                      </c:pt>
                    </c:strCache>
                  </c:strRef>
                </c:tx>
                <c:spPr>
                  <a:solidFill>
                    <a:schemeClr val="accent1">
                      <a:lumMod val="60000"/>
                      <a:alpha val="10196"/>
                    </a:schemeClr>
                  </a:solidFill>
                  <a:ln w="50800">
                    <a:solidFill>
                      <a:schemeClr val="accent1">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6-9CE2-4459-B8CE-460D42101094}"/>
                  </c:ext>
                </c:extLst>
              </c15:ser>
            </c15:filteredRadarSeries>
            <c15:filteredRad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Column7</c:v>
                      </c:pt>
                    </c:strCache>
                  </c:strRef>
                </c:tx>
                <c:spPr>
                  <a:solidFill>
                    <a:srgbClr val="00B0F0">
                      <a:alpha val="10196"/>
                    </a:srgbClr>
                  </a:solidFill>
                  <a:ln w="50800">
                    <a:solidFill>
                      <a:srgbClr val="00B0F0">
                        <a:alpha val="93000"/>
                      </a:srgb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Sheet1!$I$2:$I$8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7-9CE2-4459-B8CE-460D42101094}"/>
                  </c:ext>
                </c:extLst>
              </c15:ser>
            </c15:filteredRadarSeries>
            <c15:filteredRad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Column8</c:v>
                      </c:pt>
                    </c:strCache>
                  </c:strRef>
                </c:tx>
                <c:spPr>
                  <a:solidFill>
                    <a:schemeClr val="accent3">
                      <a:lumMod val="60000"/>
                      <a:alpha val="10196"/>
                    </a:schemeClr>
                  </a:solidFill>
                  <a:ln w="50800">
                    <a:solidFill>
                      <a:schemeClr val="accent3">
                        <a:lumMod val="60000"/>
                        <a:alpha val="30000"/>
                      </a:schemeClr>
                    </a:solidFill>
                  </a:ln>
                  <a:effectLst/>
                </c:spPr>
                <c:cat>
                  <c:strRef>
                    <c:extLst xmlns:c15="http://schemas.microsoft.com/office/drawing/2012/chart">
                      <c:ext xmlns:c15="http://schemas.microsoft.com/office/drawing/2012/chart" uri="{02D57815-91ED-43cb-92C2-25804820EDAC}">
                        <c15:formulaRef>
                          <c15:sqref>Sheet1!$A$2:$A$8</c15:sqref>
                        </c15:formulaRef>
                      </c:ext>
                    </c:extLst>
                    <c:strCache>
                      <c:ptCount val="7"/>
                      <c:pt idx="0">
                        <c:v>Purpose</c:v>
                      </c:pt>
                      <c:pt idx="1">
                        <c:v>Currency</c:v>
                      </c:pt>
                      <c:pt idx="2">
                        <c:v>Transformation</c:v>
                      </c:pt>
                      <c:pt idx="3">
                        <c:v>Bridging</c:v>
                      </c:pt>
                      <c:pt idx="4">
                        <c:v>Bonding</c:v>
                      </c:pt>
                      <c:pt idx="5">
                        <c:v>Affirmation</c:v>
                      </c:pt>
                      <c:pt idx="6">
                        <c:v>Continuity</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0-2640-44AA-8ACD-66EAD2E00DE5}"/>
                  </c:ext>
                </c:extLst>
              </c15:ser>
            </c15:filteredRadarSeries>
          </c:ext>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15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crossAx val="411391336"/>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31785151392784"/>
          <c:y val="0"/>
          <c:w val="0.67417072928430377"/>
          <c:h val="1"/>
        </c:manualLayout>
      </c:layout>
      <c:barChart>
        <c:barDir val="bar"/>
        <c:grouping val="clustered"/>
        <c:varyColors val="0"/>
        <c:ser>
          <c:idx val="1"/>
          <c:order val="0"/>
          <c:tx>
            <c:strRef>
              <c:f>Sheet1!$B$1</c:f>
              <c:strCache>
                <c:ptCount val="1"/>
                <c:pt idx="0">
                  <c:v>Viewers</c:v>
                </c:pt>
              </c:strCache>
            </c:strRef>
          </c:tx>
          <c:spPr>
            <a:solidFill>
              <a:srgbClr val="ED56D8"/>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7E4-4F43-BF2C-613AA62CF690}"/>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77E4-4F43-BF2C-613AA62CF690}"/>
              </c:ext>
            </c:extLst>
          </c:dPt>
          <c:dPt>
            <c:idx val="2"/>
            <c:invertIfNegative val="0"/>
            <c:bubble3D val="0"/>
            <c:spPr>
              <a:solidFill>
                <a:srgbClr val="7F7F7F"/>
              </a:solidFill>
              <a:ln>
                <a:noFill/>
              </a:ln>
              <a:effectLst/>
            </c:spPr>
            <c:extLst>
              <c:ext xmlns:c16="http://schemas.microsoft.com/office/drawing/2014/chart" uri="{C3380CC4-5D6E-409C-BE32-E72D297353CC}">
                <c16:uniqueId val="{00000005-77E4-4F43-BF2C-613AA62CF690}"/>
              </c:ext>
            </c:extLst>
          </c:dPt>
          <c:dPt>
            <c:idx val="3"/>
            <c:invertIfNegative val="0"/>
            <c:bubble3D val="0"/>
            <c:spPr>
              <a:solidFill>
                <a:srgbClr val="D10C10"/>
              </a:solidFill>
              <a:ln>
                <a:noFill/>
              </a:ln>
              <a:effectLst/>
            </c:spPr>
            <c:extLst>
              <c:ext xmlns:c16="http://schemas.microsoft.com/office/drawing/2014/chart" uri="{C3380CC4-5D6E-409C-BE32-E72D297353CC}">
                <c16:uniqueId val="{00000007-77E4-4F43-BF2C-613AA62CF690}"/>
              </c:ext>
            </c:extLst>
          </c:dPt>
          <c:dPt>
            <c:idx val="4"/>
            <c:invertIfNegative val="0"/>
            <c:bubble3D val="0"/>
            <c:spPr>
              <a:solidFill>
                <a:srgbClr val="8246CF"/>
              </a:solidFill>
              <a:ln>
                <a:noFill/>
              </a:ln>
              <a:effectLst/>
            </c:spPr>
            <c:extLst>
              <c:ext xmlns:c16="http://schemas.microsoft.com/office/drawing/2014/chart" uri="{C3380CC4-5D6E-409C-BE32-E72D297353CC}">
                <c16:uniqueId val="{00000009-77E4-4F43-BF2C-613AA62CF690}"/>
              </c:ext>
            </c:extLst>
          </c:dPt>
          <c:dPt>
            <c:idx val="5"/>
            <c:invertIfNegative val="0"/>
            <c:bubble3D val="0"/>
            <c:spPr>
              <a:solidFill>
                <a:srgbClr val="3CB9EF"/>
              </a:solidFill>
              <a:ln>
                <a:noFill/>
              </a:ln>
              <a:effectLst/>
            </c:spPr>
            <c:extLst>
              <c:ext xmlns:c16="http://schemas.microsoft.com/office/drawing/2014/chart" uri="{C3380CC4-5D6E-409C-BE32-E72D297353CC}">
                <c16:uniqueId val="{0000000B-77E4-4F43-BF2C-613AA62CF690}"/>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Currency</c:v>
                </c:pt>
                <c:pt idx="1">
                  <c:v>Bridging</c:v>
                </c:pt>
                <c:pt idx="2">
                  <c:v>Transformation </c:v>
                </c:pt>
                <c:pt idx="3">
                  <c:v>Affirmation</c:v>
                </c:pt>
                <c:pt idx="4">
                  <c:v>Bonding</c:v>
                </c:pt>
                <c:pt idx="5">
                  <c:v>Purpose</c:v>
                </c:pt>
                <c:pt idx="6">
                  <c:v>Continuity</c:v>
                </c:pt>
              </c:strCache>
            </c:strRef>
          </c:cat>
          <c:val>
            <c:numRef>
              <c:f>Sheet1!$B$2:$B$8</c:f>
              <c:numCache>
                <c:formatCode>0.0</c:formatCode>
                <c:ptCount val="7"/>
                <c:pt idx="0">
                  <c:v>9</c:v>
                </c:pt>
                <c:pt idx="1">
                  <c:v>11</c:v>
                </c:pt>
                <c:pt idx="2">
                  <c:v>12</c:v>
                </c:pt>
                <c:pt idx="3">
                  <c:v>14</c:v>
                </c:pt>
                <c:pt idx="4">
                  <c:v>15</c:v>
                </c:pt>
                <c:pt idx="5">
                  <c:v>17</c:v>
                </c:pt>
                <c:pt idx="6">
                  <c:v>22</c:v>
                </c:pt>
              </c:numCache>
            </c:numRef>
          </c:val>
          <c:extLst>
            <c:ext xmlns:c16="http://schemas.microsoft.com/office/drawing/2014/chart" uri="{C3380CC4-5D6E-409C-BE32-E72D297353CC}">
              <c16:uniqueId val="{0000000C-77E4-4F43-BF2C-613AA62CF690}"/>
            </c:ext>
          </c:extLst>
        </c:ser>
        <c:dLbls>
          <c:showLegendKey val="0"/>
          <c:showVal val="0"/>
          <c:showCatName val="0"/>
          <c:showSerName val="0"/>
          <c:showPercent val="0"/>
          <c:showBubbleSize val="0"/>
        </c:dLbls>
        <c:gapWidth val="89"/>
        <c:overlap val="60"/>
        <c:axId val="575361967"/>
        <c:axId val="575362927"/>
      </c:barChart>
      <c:catAx>
        <c:axId val="575361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5362927"/>
        <c:crosses val="autoZero"/>
        <c:auto val="1"/>
        <c:lblAlgn val="ctr"/>
        <c:lblOffset val="100"/>
        <c:noMultiLvlLbl val="0"/>
      </c:catAx>
      <c:valAx>
        <c:axId val="575362927"/>
        <c:scaling>
          <c:orientation val="minMax"/>
          <c:max val="40"/>
          <c:min val="0"/>
        </c:scaling>
        <c:delete val="1"/>
        <c:axPos val="b"/>
        <c:numFmt formatCode="0.0" sourceLinked="1"/>
        <c:majorTickMark val="out"/>
        <c:minorTickMark val="none"/>
        <c:tickLblPos val="nextTo"/>
        <c:crossAx val="5753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31785151392784"/>
          <c:y val="0"/>
          <c:w val="0.67417072928430377"/>
          <c:h val="1"/>
        </c:manualLayout>
      </c:layout>
      <c:barChart>
        <c:barDir val="bar"/>
        <c:grouping val="clustered"/>
        <c:varyColors val="0"/>
        <c:ser>
          <c:idx val="1"/>
          <c:order val="0"/>
          <c:tx>
            <c:strRef>
              <c:f>Sheet1!$B$1</c:f>
              <c:strCache>
                <c:ptCount val="1"/>
                <c:pt idx="0">
                  <c:v>Viewers</c:v>
                </c:pt>
              </c:strCache>
            </c:strRef>
          </c:tx>
          <c:spPr>
            <a:solidFill>
              <a:srgbClr val="ED56D8"/>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7E4-4F43-BF2C-613AA62CF690}"/>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77E4-4F43-BF2C-613AA62CF690}"/>
              </c:ext>
            </c:extLst>
          </c:dPt>
          <c:dPt>
            <c:idx val="2"/>
            <c:invertIfNegative val="0"/>
            <c:bubble3D val="0"/>
            <c:spPr>
              <a:solidFill>
                <a:srgbClr val="7F7F7F"/>
              </a:solidFill>
              <a:ln>
                <a:noFill/>
              </a:ln>
              <a:effectLst/>
            </c:spPr>
            <c:extLst>
              <c:ext xmlns:c16="http://schemas.microsoft.com/office/drawing/2014/chart" uri="{C3380CC4-5D6E-409C-BE32-E72D297353CC}">
                <c16:uniqueId val="{00000005-77E4-4F43-BF2C-613AA62CF690}"/>
              </c:ext>
            </c:extLst>
          </c:dPt>
          <c:dPt>
            <c:idx val="3"/>
            <c:invertIfNegative val="0"/>
            <c:bubble3D val="0"/>
            <c:spPr>
              <a:solidFill>
                <a:srgbClr val="D10C10"/>
              </a:solidFill>
              <a:ln>
                <a:noFill/>
              </a:ln>
              <a:effectLst/>
            </c:spPr>
            <c:extLst>
              <c:ext xmlns:c16="http://schemas.microsoft.com/office/drawing/2014/chart" uri="{C3380CC4-5D6E-409C-BE32-E72D297353CC}">
                <c16:uniqueId val="{00000007-77E4-4F43-BF2C-613AA62CF690}"/>
              </c:ext>
            </c:extLst>
          </c:dPt>
          <c:dPt>
            <c:idx val="4"/>
            <c:invertIfNegative val="0"/>
            <c:bubble3D val="0"/>
            <c:spPr>
              <a:solidFill>
                <a:srgbClr val="8246CF"/>
              </a:solidFill>
              <a:ln>
                <a:noFill/>
              </a:ln>
              <a:effectLst/>
            </c:spPr>
            <c:extLst>
              <c:ext xmlns:c16="http://schemas.microsoft.com/office/drawing/2014/chart" uri="{C3380CC4-5D6E-409C-BE32-E72D297353CC}">
                <c16:uniqueId val="{00000009-77E4-4F43-BF2C-613AA62CF690}"/>
              </c:ext>
            </c:extLst>
          </c:dPt>
          <c:dPt>
            <c:idx val="5"/>
            <c:invertIfNegative val="0"/>
            <c:bubble3D val="0"/>
            <c:spPr>
              <a:solidFill>
                <a:srgbClr val="3CB9EF"/>
              </a:solidFill>
              <a:ln>
                <a:noFill/>
              </a:ln>
              <a:effectLst/>
            </c:spPr>
            <c:extLst>
              <c:ext xmlns:c16="http://schemas.microsoft.com/office/drawing/2014/chart" uri="{C3380CC4-5D6E-409C-BE32-E72D297353CC}">
                <c16:uniqueId val="{0000000B-77E4-4F43-BF2C-613AA62CF690}"/>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Currency</c:v>
                </c:pt>
                <c:pt idx="1">
                  <c:v>Bridging</c:v>
                </c:pt>
                <c:pt idx="2">
                  <c:v>Transformation </c:v>
                </c:pt>
                <c:pt idx="3">
                  <c:v>Affirmation</c:v>
                </c:pt>
                <c:pt idx="4">
                  <c:v>Bonding</c:v>
                </c:pt>
                <c:pt idx="5">
                  <c:v>Purpose</c:v>
                </c:pt>
                <c:pt idx="6">
                  <c:v>Continuity</c:v>
                </c:pt>
              </c:strCache>
            </c:strRef>
          </c:cat>
          <c:val>
            <c:numRef>
              <c:f>Sheet1!$B$2:$B$8</c:f>
              <c:numCache>
                <c:formatCode>0.0</c:formatCode>
                <c:ptCount val="7"/>
                <c:pt idx="0">
                  <c:v>9</c:v>
                </c:pt>
                <c:pt idx="1">
                  <c:v>11</c:v>
                </c:pt>
                <c:pt idx="2">
                  <c:v>12</c:v>
                </c:pt>
                <c:pt idx="3">
                  <c:v>14</c:v>
                </c:pt>
                <c:pt idx="4">
                  <c:v>15</c:v>
                </c:pt>
                <c:pt idx="5">
                  <c:v>17</c:v>
                </c:pt>
                <c:pt idx="6">
                  <c:v>22</c:v>
                </c:pt>
              </c:numCache>
            </c:numRef>
          </c:val>
          <c:extLst>
            <c:ext xmlns:c16="http://schemas.microsoft.com/office/drawing/2014/chart" uri="{C3380CC4-5D6E-409C-BE32-E72D297353CC}">
              <c16:uniqueId val="{0000000C-77E4-4F43-BF2C-613AA62CF690}"/>
            </c:ext>
          </c:extLst>
        </c:ser>
        <c:dLbls>
          <c:showLegendKey val="0"/>
          <c:showVal val="0"/>
          <c:showCatName val="0"/>
          <c:showSerName val="0"/>
          <c:showPercent val="0"/>
          <c:showBubbleSize val="0"/>
        </c:dLbls>
        <c:gapWidth val="89"/>
        <c:overlap val="60"/>
        <c:axId val="575361967"/>
        <c:axId val="575362927"/>
      </c:barChart>
      <c:catAx>
        <c:axId val="575361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575362927"/>
        <c:crosses val="autoZero"/>
        <c:auto val="1"/>
        <c:lblAlgn val="ctr"/>
        <c:lblOffset val="100"/>
        <c:noMultiLvlLbl val="0"/>
      </c:catAx>
      <c:valAx>
        <c:axId val="575362927"/>
        <c:scaling>
          <c:orientation val="minMax"/>
          <c:max val="40"/>
          <c:min val="0"/>
        </c:scaling>
        <c:delete val="1"/>
        <c:axPos val="b"/>
        <c:numFmt formatCode="0.0" sourceLinked="1"/>
        <c:majorTickMark val="out"/>
        <c:minorTickMark val="none"/>
        <c:tickLblPos val="nextTo"/>
        <c:crossAx val="5753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31785151392784"/>
          <c:y val="0"/>
          <c:w val="0.67468209430294335"/>
          <c:h val="1"/>
        </c:manualLayout>
      </c:layout>
      <c:barChart>
        <c:barDir val="bar"/>
        <c:grouping val="clustered"/>
        <c:varyColors val="0"/>
        <c:ser>
          <c:idx val="1"/>
          <c:order val="0"/>
          <c:tx>
            <c:strRef>
              <c:f>Sheet1!$B$1</c:f>
              <c:strCache>
                <c:ptCount val="1"/>
                <c:pt idx="0">
                  <c:v>Viewers</c:v>
                </c:pt>
              </c:strCache>
            </c:strRef>
          </c:tx>
          <c:spPr>
            <a:solidFill>
              <a:srgbClr val="ED56D8"/>
            </a:solidFill>
            <a:ln>
              <a:noFill/>
            </a:ln>
            <a:effectLst/>
          </c:spPr>
          <c:invertIfNegative val="0"/>
          <c:dPt>
            <c:idx val="0"/>
            <c:invertIfNegative val="0"/>
            <c:bubble3D val="0"/>
            <c:spPr>
              <a:solidFill>
                <a:srgbClr val="3CB9EF"/>
              </a:solidFill>
              <a:ln>
                <a:noFill/>
              </a:ln>
              <a:effectLst/>
            </c:spPr>
            <c:extLst>
              <c:ext xmlns:c16="http://schemas.microsoft.com/office/drawing/2014/chart" uri="{C3380CC4-5D6E-409C-BE32-E72D297353CC}">
                <c16:uniqueId val="{00000001-6D37-4214-9541-11043FA1AD5F}"/>
              </c:ext>
            </c:extLst>
          </c:dPt>
          <c:dPt>
            <c:idx val="1"/>
            <c:invertIfNegative val="0"/>
            <c:bubble3D val="0"/>
            <c:spPr>
              <a:solidFill>
                <a:srgbClr val="D10C10"/>
              </a:solidFill>
              <a:ln>
                <a:noFill/>
              </a:ln>
              <a:effectLst/>
            </c:spPr>
            <c:extLst>
              <c:ext xmlns:c16="http://schemas.microsoft.com/office/drawing/2014/chart" uri="{C3380CC4-5D6E-409C-BE32-E72D297353CC}">
                <c16:uniqueId val="{00000003-6D37-4214-9541-11043FA1AD5F}"/>
              </c:ext>
            </c:extLst>
          </c:dPt>
          <c:dPt>
            <c:idx val="2"/>
            <c:invertIfNegative val="0"/>
            <c:bubble3D val="0"/>
            <c:spPr>
              <a:solidFill>
                <a:srgbClr val="7F7F7F"/>
              </a:solidFill>
              <a:ln>
                <a:noFill/>
              </a:ln>
              <a:effectLst/>
            </c:spPr>
            <c:extLst>
              <c:ext xmlns:c16="http://schemas.microsoft.com/office/drawing/2014/chart" uri="{C3380CC4-5D6E-409C-BE32-E72D297353CC}">
                <c16:uniqueId val="{00000005-6D37-4214-9541-11043FA1AD5F}"/>
              </c:ext>
            </c:extLst>
          </c:dPt>
          <c:dPt>
            <c:idx val="3"/>
            <c:invertIfNegative val="0"/>
            <c:bubble3D val="0"/>
            <c:spPr>
              <a:solidFill>
                <a:srgbClr val="8246CF"/>
              </a:solidFill>
              <a:ln>
                <a:noFill/>
              </a:ln>
              <a:effectLst/>
            </c:spPr>
            <c:extLst>
              <c:ext xmlns:c16="http://schemas.microsoft.com/office/drawing/2014/chart" uri="{C3380CC4-5D6E-409C-BE32-E72D297353CC}">
                <c16:uniqueId val="{00000007-6D37-4214-9541-11043FA1AD5F}"/>
              </c:ext>
            </c:extLst>
          </c:dPt>
          <c:dPt>
            <c:idx val="4"/>
            <c:invertIfNegative val="0"/>
            <c:bubble3D val="0"/>
            <c:spPr>
              <a:solidFill>
                <a:schemeClr val="accent1">
                  <a:lumMod val="75000"/>
                </a:schemeClr>
              </a:solidFill>
              <a:ln>
                <a:noFill/>
              </a:ln>
              <a:effectLst/>
            </c:spPr>
            <c:extLst>
              <c:ext xmlns:c16="http://schemas.microsoft.com/office/drawing/2014/chart" uri="{C3380CC4-5D6E-409C-BE32-E72D297353CC}">
                <c16:uniqueId val="{00000009-6D37-4214-9541-11043FA1AD5F}"/>
              </c:ext>
            </c:extLst>
          </c:dPt>
          <c:dPt>
            <c:idx val="5"/>
            <c:invertIfNegative val="0"/>
            <c:bubble3D val="0"/>
            <c:spPr>
              <a:solidFill>
                <a:srgbClr val="92D050"/>
              </a:solidFill>
              <a:ln>
                <a:noFill/>
              </a:ln>
              <a:effectLst/>
            </c:spPr>
            <c:extLst>
              <c:ext xmlns:c16="http://schemas.microsoft.com/office/drawing/2014/chart" uri="{C3380CC4-5D6E-409C-BE32-E72D297353CC}">
                <c16:uniqueId val="{0000000B-6D37-4214-9541-11043FA1AD5F}"/>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Purpose</c:v>
                </c:pt>
                <c:pt idx="1">
                  <c:v>Affirmation</c:v>
                </c:pt>
                <c:pt idx="2">
                  <c:v>Transformation </c:v>
                </c:pt>
                <c:pt idx="3">
                  <c:v>Bonding</c:v>
                </c:pt>
                <c:pt idx="4">
                  <c:v>Bridging</c:v>
                </c:pt>
                <c:pt idx="5">
                  <c:v>Currency</c:v>
                </c:pt>
                <c:pt idx="6">
                  <c:v>Continuity</c:v>
                </c:pt>
              </c:strCache>
            </c:strRef>
          </c:cat>
          <c:val>
            <c:numRef>
              <c:f>Sheet1!$B$2:$B$8</c:f>
              <c:numCache>
                <c:formatCode>0.0</c:formatCode>
                <c:ptCount val="7"/>
                <c:pt idx="0">
                  <c:v>9</c:v>
                </c:pt>
                <c:pt idx="1">
                  <c:v>10</c:v>
                </c:pt>
                <c:pt idx="2">
                  <c:v>12</c:v>
                </c:pt>
                <c:pt idx="3">
                  <c:v>12</c:v>
                </c:pt>
                <c:pt idx="4">
                  <c:v>14</c:v>
                </c:pt>
                <c:pt idx="5">
                  <c:v>19</c:v>
                </c:pt>
                <c:pt idx="6">
                  <c:v>23</c:v>
                </c:pt>
              </c:numCache>
            </c:numRef>
          </c:val>
          <c:extLst>
            <c:ext xmlns:c16="http://schemas.microsoft.com/office/drawing/2014/chart" uri="{C3380CC4-5D6E-409C-BE32-E72D297353CC}">
              <c16:uniqueId val="{0000000C-6D37-4214-9541-11043FA1AD5F}"/>
            </c:ext>
          </c:extLst>
        </c:ser>
        <c:dLbls>
          <c:showLegendKey val="0"/>
          <c:showVal val="0"/>
          <c:showCatName val="0"/>
          <c:showSerName val="0"/>
          <c:showPercent val="0"/>
          <c:showBubbleSize val="0"/>
        </c:dLbls>
        <c:gapWidth val="89"/>
        <c:overlap val="60"/>
        <c:axId val="575361967"/>
        <c:axId val="575362927"/>
      </c:barChart>
      <c:catAx>
        <c:axId val="575361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575362927"/>
        <c:crosses val="autoZero"/>
        <c:auto val="1"/>
        <c:lblAlgn val="ctr"/>
        <c:lblOffset val="100"/>
        <c:noMultiLvlLbl val="0"/>
      </c:catAx>
      <c:valAx>
        <c:axId val="575362927"/>
        <c:scaling>
          <c:orientation val="minMax"/>
          <c:max val="40"/>
          <c:min val="0"/>
        </c:scaling>
        <c:delete val="1"/>
        <c:axPos val="b"/>
        <c:numFmt formatCode="0.0" sourceLinked="1"/>
        <c:majorTickMark val="out"/>
        <c:minorTickMark val="none"/>
        <c:tickLblPos val="nextTo"/>
        <c:crossAx val="5753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8164219256929"/>
          <c:y val="0.13920817319948628"/>
          <c:w val="0.56893705256195981"/>
          <c:h val="0.8094199587299602"/>
        </c:manualLayout>
      </c:layout>
      <c:radarChart>
        <c:radarStyle val="filled"/>
        <c:varyColors val="0"/>
        <c:ser>
          <c:idx val="0"/>
          <c:order val="0"/>
          <c:tx>
            <c:strRef>
              <c:f>Sheet1!$B$1</c:f>
              <c:strCache>
                <c:ptCount val="1"/>
                <c:pt idx="0">
                  <c:v>Podcasts</c:v>
                </c:pt>
              </c:strCache>
            </c:strRef>
          </c:tx>
          <c:spPr>
            <a:solidFill>
              <a:srgbClr val="FFC000">
                <a:alpha val="50000"/>
              </a:srgbClr>
            </a:solidFill>
            <a:ln w="50800">
              <a:solidFill>
                <a:srgbClr val="FFCC00"/>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Sheet1!$B$2:$B$8</c:f>
              <c:numCache>
                <c:formatCode>0</c:formatCode>
                <c:ptCount val="7"/>
                <c:pt idx="0">
                  <c:v>87</c:v>
                </c:pt>
                <c:pt idx="1">
                  <c:v>79</c:v>
                </c:pt>
                <c:pt idx="2">
                  <c:v>64</c:v>
                </c:pt>
                <c:pt idx="3">
                  <c:v>69</c:v>
                </c:pt>
                <c:pt idx="4">
                  <c:v>61</c:v>
                </c:pt>
                <c:pt idx="5">
                  <c:v>48</c:v>
                </c:pt>
                <c:pt idx="6">
                  <c:v>44</c:v>
                </c:pt>
              </c:numCache>
            </c:numRef>
          </c:val>
          <c:extLst xmlns:c15="http://schemas.microsoft.com/office/drawing/2012/chart">
            <c:ext xmlns:c16="http://schemas.microsoft.com/office/drawing/2014/chart" uri="{C3380CC4-5D6E-409C-BE32-E72D297353CC}">
              <c16:uniqueId val="{00000000-9CE2-4459-B8CE-460D42101094}"/>
            </c:ext>
          </c:extLst>
        </c:ser>
        <c:ser>
          <c:idx val="1"/>
          <c:order val="1"/>
          <c:tx>
            <c:strRef>
              <c:f>Sheet1!$C$1</c:f>
              <c:strCache>
                <c:ptCount val="1"/>
                <c:pt idx="0">
                  <c:v>Newspapers/magazines</c:v>
                </c:pt>
              </c:strCache>
            </c:strRef>
          </c:tx>
          <c:spPr>
            <a:solidFill>
              <a:srgbClr val="FF9900">
                <a:alpha val="29804"/>
              </a:srgbClr>
            </a:solidFill>
            <a:ln w="50800">
              <a:solidFill>
                <a:srgbClr val="FF9900">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Sheet1!$C$2:$C$8</c:f>
              <c:numCache>
                <c:formatCode>0</c:formatCode>
                <c:ptCount val="7"/>
                <c:pt idx="0">
                  <c:v>96</c:v>
                </c:pt>
                <c:pt idx="1">
                  <c:v>66</c:v>
                </c:pt>
                <c:pt idx="2">
                  <c:v>89</c:v>
                </c:pt>
                <c:pt idx="3">
                  <c:v>70</c:v>
                </c:pt>
                <c:pt idx="4">
                  <c:v>72</c:v>
                </c:pt>
                <c:pt idx="5">
                  <c:v>116</c:v>
                </c:pt>
                <c:pt idx="6">
                  <c:v>79</c:v>
                </c:pt>
              </c:numCache>
            </c:numRef>
          </c:val>
          <c:extLst>
            <c:ext xmlns:c16="http://schemas.microsoft.com/office/drawing/2014/chart" uri="{C3380CC4-5D6E-409C-BE32-E72D297353CC}">
              <c16:uniqueId val="{00000001-9CE2-4459-B8CE-460D42101094}"/>
            </c:ext>
          </c:extLst>
        </c:ser>
        <c:ser>
          <c:idx val="2"/>
          <c:order val="2"/>
          <c:tx>
            <c:strRef>
              <c:f>Sheet1!$D$1</c:f>
              <c:strCache>
                <c:ptCount val="1"/>
                <c:pt idx="0">
                  <c:v>Radio</c:v>
                </c:pt>
              </c:strCache>
            </c:strRef>
          </c:tx>
          <c:spPr>
            <a:solidFill>
              <a:srgbClr val="ED56D8">
                <a:alpha val="20000"/>
              </a:srgbClr>
            </a:solidFill>
            <a:ln w="50800">
              <a:solidFill>
                <a:srgbClr val="ED56D8">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Sheet1!$D$2:$D$8</c:f>
              <c:numCache>
                <c:formatCode>General</c:formatCode>
                <c:ptCount val="7"/>
                <c:pt idx="0">
                  <c:v>106</c:v>
                </c:pt>
                <c:pt idx="1">
                  <c:v>66</c:v>
                </c:pt>
                <c:pt idx="2">
                  <c:v>80</c:v>
                </c:pt>
                <c:pt idx="3">
                  <c:v>77</c:v>
                </c:pt>
                <c:pt idx="4">
                  <c:v>96</c:v>
                </c:pt>
                <c:pt idx="5">
                  <c:v>111</c:v>
                </c:pt>
                <c:pt idx="6">
                  <c:v>102</c:v>
                </c:pt>
              </c:numCache>
            </c:numRef>
          </c:val>
          <c:extLst>
            <c:ext xmlns:c16="http://schemas.microsoft.com/office/drawing/2014/chart" uri="{C3380CC4-5D6E-409C-BE32-E72D297353CC}">
              <c16:uniqueId val="{00000002-9CE2-4459-B8CE-460D42101094}"/>
            </c:ext>
          </c:extLst>
        </c:ser>
        <c:ser>
          <c:idx val="3"/>
          <c:order val="3"/>
          <c:tx>
            <c:strRef>
              <c:f>Sheet1!$E$1</c:f>
              <c:strCache>
                <c:ptCount val="1"/>
                <c:pt idx="0">
                  <c:v>Cinema</c:v>
                </c:pt>
              </c:strCache>
            </c:strRef>
          </c:tx>
          <c:spPr>
            <a:solidFill>
              <a:schemeClr val="accent5">
                <a:alpha val="10000"/>
              </a:schemeClr>
            </a:solidFill>
            <a:ln w="50800">
              <a:solidFill>
                <a:srgbClr val="00B0F0">
                  <a:alpha val="50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Sheet1!$E$2:$E$8</c:f>
              <c:numCache>
                <c:formatCode>General</c:formatCode>
                <c:ptCount val="7"/>
                <c:pt idx="0">
                  <c:v>90</c:v>
                </c:pt>
                <c:pt idx="1">
                  <c:v>62</c:v>
                </c:pt>
                <c:pt idx="2">
                  <c:v>74</c:v>
                </c:pt>
                <c:pt idx="3">
                  <c:v>108</c:v>
                </c:pt>
                <c:pt idx="4">
                  <c:v>76</c:v>
                </c:pt>
                <c:pt idx="5">
                  <c:v>87</c:v>
                </c:pt>
                <c:pt idx="6">
                  <c:v>134</c:v>
                </c:pt>
              </c:numCache>
            </c:numRef>
          </c:val>
          <c:extLst>
            <c:ext xmlns:c16="http://schemas.microsoft.com/office/drawing/2014/chart" uri="{C3380CC4-5D6E-409C-BE32-E72D297353CC}">
              <c16:uniqueId val="{00000003-9CE2-4459-B8CE-460D42101094}"/>
            </c:ext>
          </c:extLst>
        </c:ser>
        <c:ser>
          <c:idx val="4"/>
          <c:order val="4"/>
          <c:tx>
            <c:strRef>
              <c:f>Sheet1!$F$1</c:f>
              <c:strCache>
                <c:ptCount val="1"/>
                <c:pt idx="0">
                  <c:v>Content creators</c:v>
                </c:pt>
              </c:strCache>
            </c:strRef>
          </c:tx>
          <c:spPr>
            <a:solidFill>
              <a:schemeClr val="accent5">
                <a:alpha val="10196"/>
              </a:schemeClr>
            </a:solidFill>
            <a:ln w="50800">
              <a:solidFill>
                <a:schemeClr val="accent5">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Sheet1!$F$2:$F$8</c:f>
              <c:numCache>
                <c:formatCode>General</c:formatCode>
                <c:ptCount val="7"/>
                <c:pt idx="0">
                  <c:v>57</c:v>
                </c:pt>
                <c:pt idx="1">
                  <c:v>102</c:v>
                </c:pt>
                <c:pt idx="2">
                  <c:v>82</c:v>
                </c:pt>
                <c:pt idx="3">
                  <c:v>72</c:v>
                </c:pt>
                <c:pt idx="4">
                  <c:v>65</c:v>
                </c:pt>
                <c:pt idx="5">
                  <c:v>64</c:v>
                </c:pt>
                <c:pt idx="6">
                  <c:v>46</c:v>
                </c:pt>
              </c:numCache>
            </c:numRef>
          </c:val>
          <c:extLst>
            <c:ext xmlns:c16="http://schemas.microsoft.com/office/drawing/2014/chart" uri="{C3380CC4-5D6E-409C-BE32-E72D297353CC}">
              <c16:uniqueId val="{00000004-9CE2-4459-B8CE-460D42101094}"/>
            </c:ext>
          </c:extLst>
        </c:ser>
        <c:ser>
          <c:idx val="5"/>
          <c:order val="5"/>
          <c:tx>
            <c:strRef>
              <c:f>Sheet1!$G$1</c:f>
              <c:strCache>
                <c:ptCount val="1"/>
                <c:pt idx="0">
                  <c:v>Video Sharing Sites</c:v>
                </c:pt>
              </c:strCache>
            </c:strRef>
          </c:tx>
          <c:spPr>
            <a:solidFill>
              <a:schemeClr val="accent6">
                <a:alpha val="10196"/>
              </a:schemeClr>
            </a:solidFill>
            <a:ln w="50800">
              <a:solidFill>
                <a:schemeClr val="accent6">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Sheet1!$G$2:$G$8</c:f>
              <c:numCache>
                <c:formatCode>General</c:formatCode>
                <c:ptCount val="7"/>
                <c:pt idx="0">
                  <c:v>102</c:v>
                </c:pt>
                <c:pt idx="1">
                  <c:v>109</c:v>
                </c:pt>
                <c:pt idx="2">
                  <c:v>84</c:v>
                </c:pt>
                <c:pt idx="3">
                  <c:v>96</c:v>
                </c:pt>
                <c:pt idx="4">
                  <c:v>94</c:v>
                </c:pt>
                <c:pt idx="5">
                  <c:v>70</c:v>
                </c:pt>
                <c:pt idx="6">
                  <c:v>85</c:v>
                </c:pt>
              </c:numCache>
            </c:numRef>
          </c:val>
          <c:extLst>
            <c:ext xmlns:c16="http://schemas.microsoft.com/office/drawing/2014/chart" uri="{C3380CC4-5D6E-409C-BE32-E72D297353CC}">
              <c16:uniqueId val="{00000005-9CE2-4459-B8CE-460D42101094}"/>
            </c:ext>
          </c:extLst>
        </c:ser>
        <c:ser>
          <c:idx val="6"/>
          <c:order val="6"/>
          <c:tx>
            <c:strRef>
              <c:f>Sheet1!$H$1</c:f>
              <c:strCache>
                <c:ptCount val="1"/>
                <c:pt idx="0">
                  <c:v>Social Media</c:v>
                </c:pt>
              </c:strCache>
            </c:strRef>
          </c:tx>
          <c:spPr>
            <a:solidFill>
              <a:schemeClr val="accent1">
                <a:lumMod val="60000"/>
                <a:alpha val="10196"/>
              </a:schemeClr>
            </a:solidFill>
            <a:ln w="50800">
              <a:solidFill>
                <a:schemeClr val="accent1">
                  <a:lumMod val="60000"/>
                  <a:alpha val="30000"/>
                </a:scheme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Sheet1!$H$2:$H$8</c:f>
              <c:numCache>
                <c:formatCode>General</c:formatCode>
                <c:ptCount val="7"/>
                <c:pt idx="0">
                  <c:v>73</c:v>
                </c:pt>
                <c:pt idx="1">
                  <c:v>154</c:v>
                </c:pt>
                <c:pt idx="2">
                  <c:v>135</c:v>
                </c:pt>
                <c:pt idx="3">
                  <c:v>109</c:v>
                </c:pt>
                <c:pt idx="4">
                  <c:v>155</c:v>
                </c:pt>
                <c:pt idx="5">
                  <c:v>99</c:v>
                </c:pt>
                <c:pt idx="6">
                  <c:v>96</c:v>
                </c:pt>
              </c:numCache>
            </c:numRef>
          </c:val>
          <c:extLst>
            <c:ext xmlns:c16="http://schemas.microsoft.com/office/drawing/2014/chart" uri="{C3380CC4-5D6E-409C-BE32-E72D297353CC}">
              <c16:uniqueId val="{00000006-9CE2-4459-B8CE-460D42101094}"/>
            </c:ext>
          </c:extLst>
        </c:ser>
        <c:ser>
          <c:idx val="7"/>
          <c:order val="7"/>
          <c:tx>
            <c:strRef>
              <c:f>Sheet1!$I$1</c:f>
              <c:strCache>
                <c:ptCount val="1"/>
                <c:pt idx="0">
                  <c:v>TV</c:v>
                </c:pt>
              </c:strCache>
            </c:strRef>
          </c:tx>
          <c:spPr>
            <a:solidFill>
              <a:srgbClr val="00B0F0">
                <a:alpha val="10196"/>
              </a:srgbClr>
            </a:solidFill>
            <a:ln w="50800">
              <a:solidFill>
                <a:srgbClr val="00B0F0">
                  <a:alpha val="93000"/>
                </a:srgbClr>
              </a:solidFill>
            </a:ln>
            <a:effectLst/>
          </c:spPr>
          <c:cat>
            <c:strRef>
              <c:f>Sheet1!$A$2:$A$8</c:f>
              <c:strCache>
                <c:ptCount val="7"/>
                <c:pt idx="0">
                  <c:v>Purpose</c:v>
                </c:pt>
                <c:pt idx="1">
                  <c:v>Currency</c:v>
                </c:pt>
                <c:pt idx="2">
                  <c:v>Transformation</c:v>
                </c:pt>
                <c:pt idx="3">
                  <c:v>Bridging</c:v>
                </c:pt>
                <c:pt idx="4">
                  <c:v>Bonding</c:v>
                </c:pt>
                <c:pt idx="5">
                  <c:v>Affirmation</c:v>
                </c:pt>
                <c:pt idx="6">
                  <c:v>Continuity</c:v>
                </c:pt>
              </c:strCache>
            </c:strRef>
          </c:cat>
          <c:val>
            <c:numRef>
              <c:f>Sheet1!$I$2:$I$8</c:f>
              <c:numCache>
                <c:formatCode>0</c:formatCode>
                <c:ptCount val="7"/>
                <c:pt idx="0">
                  <c:v>159</c:v>
                </c:pt>
                <c:pt idx="1">
                  <c:v>131</c:v>
                </c:pt>
                <c:pt idx="2">
                  <c:v>163</c:v>
                </c:pt>
                <c:pt idx="3">
                  <c:v>167</c:v>
                </c:pt>
                <c:pt idx="4">
                  <c:v>148</c:v>
                </c:pt>
                <c:pt idx="5">
                  <c:v>174</c:v>
                </c:pt>
                <c:pt idx="6">
                  <c:v>184</c:v>
                </c:pt>
              </c:numCache>
            </c:numRef>
          </c:val>
          <c:extLst>
            <c:ext xmlns:c16="http://schemas.microsoft.com/office/drawing/2014/chart" uri="{C3380CC4-5D6E-409C-BE32-E72D297353CC}">
              <c16:uniqueId val="{00000007-9CE2-4459-B8CE-460D42101094}"/>
            </c:ext>
          </c:extLst>
        </c:ser>
        <c:dLbls>
          <c:showLegendKey val="0"/>
          <c:showVal val="0"/>
          <c:showCatName val="0"/>
          <c:showSerName val="0"/>
          <c:showPercent val="0"/>
          <c:showBubbleSize val="0"/>
        </c:dLbls>
        <c:axId val="411391336"/>
        <c:axId val="411390352"/>
        <c:extLst/>
      </c:radarChart>
      <c:catAx>
        <c:axId val="411391336"/>
        <c:scaling>
          <c:orientation val="maxMin"/>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0352"/>
        <c:crosses val="autoZero"/>
        <c:auto val="1"/>
        <c:lblAlgn val="ctr"/>
        <c:lblOffset val="100"/>
        <c:noMultiLvlLbl val="0"/>
      </c:catAx>
      <c:valAx>
        <c:axId val="411390352"/>
        <c:scaling>
          <c:orientation val="minMax"/>
          <c:max val="200"/>
          <c:min val="0"/>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411391336"/>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2"/>
          </a:solidFill>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A7AEF9BC-485E-47FE-B9F1-40E32EDE8029}"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34CF345-4005-4FA0-B9CC-696232718E02}"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4061CCFF-993A-4767-BBC4-F81E8EB344E6}"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C01B2DA-25BC-4B2E-95E8-69C83D0DA306}"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182FD86-9B2A-4835-B116-5EC460B4D625}"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60360E97-490E-4D1B-8329-FA2D0702932F}"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15</c:v>
                </c:pt>
                <c:pt idx="1">
                  <c:v>15</c:v>
                </c:pt>
                <c:pt idx="2">
                  <c:v>15</c:v>
                </c:pt>
                <c:pt idx="3">
                  <c:v>15</c:v>
                </c:pt>
                <c:pt idx="4">
                  <c:v>15</c:v>
                </c:pt>
                <c:pt idx="5">
                  <c:v>15</c:v>
                </c:pt>
                <c:pt idx="6">
                  <c:v>15</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CA65CE10-1E23-455B-95C8-F2AF41D850D4}"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8A95F80-168B-48F1-A286-33C30049730E}"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D6451666-7E15-4433-A637-5C0A75F0B11C}"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023E300-C1D1-4816-8274-65BE0272A1EF}"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F7E9B9BB-E32C-49CD-B857-E7796C7F4458}"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2DCB0CB0-A8BF-47A9-8124-D7AB14DD977B}"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15</c:v>
                </c:pt>
                <c:pt idx="1">
                  <c:v>15</c:v>
                </c:pt>
                <c:pt idx="2">
                  <c:v>15</c:v>
                </c:pt>
                <c:pt idx="3">
                  <c:v>15</c:v>
                </c:pt>
                <c:pt idx="4">
                  <c:v>15</c:v>
                </c:pt>
                <c:pt idx="5">
                  <c:v>15</c:v>
                </c:pt>
                <c:pt idx="6">
                  <c:v>15</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majorUnit val="15"/>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93362170711225E-2"/>
          <c:y val="4.0924254322495749E-3"/>
          <c:w val="0.90135681403459178"/>
          <c:h val="0.86876823005819914"/>
        </c:manualLayout>
      </c:layout>
      <c:bubbleChart>
        <c:varyColors val="0"/>
        <c:ser>
          <c:idx val="0"/>
          <c:order val="0"/>
          <c:tx>
            <c:strRef>
              <c:f>Sheet1!$A$2</c:f>
              <c:strCache>
                <c:ptCount val="1"/>
                <c:pt idx="0">
                  <c:v>Importance</c:v>
                </c:pt>
              </c:strCache>
            </c:strRef>
          </c:tx>
          <c:spPr>
            <a:solidFill>
              <a:srgbClr val="E3499B"/>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44A-4F9F-BC82-AE9D26D410DD}"/>
              </c:ext>
            </c:extLst>
          </c:dPt>
          <c:dPt>
            <c:idx val="1"/>
            <c:invertIfNegative val="0"/>
            <c:bubble3D val="0"/>
            <c:spPr>
              <a:solidFill>
                <a:srgbClr val="4472C4">
                  <a:lumMod val="75000"/>
                </a:srgbClr>
              </a:solidFill>
              <a:ln>
                <a:noFill/>
              </a:ln>
              <a:effectLst/>
            </c:spPr>
            <c:extLst>
              <c:ext xmlns:c16="http://schemas.microsoft.com/office/drawing/2014/chart" uri="{C3380CC4-5D6E-409C-BE32-E72D297353CC}">
                <c16:uniqueId val="{00000003-B44A-4F9F-BC82-AE9D26D410DD}"/>
              </c:ext>
            </c:extLst>
          </c:dPt>
          <c:dPt>
            <c:idx val="2"/>
            <c:invertIfNegative val="0"/>
            <c:bubble3D val="0"/>
            <c:spPr>
              <a:solidFill>
                <a:srgbClr val="A6A6A6"/>
              </a:solidFill>
              <a:ln>
                <a:noFill/>
              </a:ln>
              <a:effectLst/>
            </c:spPr>
            <c:extLst>
              <c:ext xmlns:c16="http://schemas.microsoft.com/office/drawing/2014/chart" uri="{C3380CC4-5D6E-409C-BE32-E72D297353CC}">
                <c16:uniqueId val="{00000005-B44A-4F9F-BC82-AE9D26D410DD}"/>
              </c:ext>
            </c:extLst>
          </c:dPt>
          <c:dPt>
            <c:idx val="3"/>
            <c:invertIfNegative val="0"/>
            <c:bubble3D val="0"/>
            <c:spPr>
              <a:solidFill>
                <a:srgbClr val="D10C10"/>
              </a:solidFill>
              <a:ln>
                <a:noFill/>
              </a:ln>
              <a:effectLst/>
            </c:spPr>
            <c:extLst>
              <c:ext xmlns:c16="http://schemas.microsoft.com/office/drawing/2014/chart" uri="{C3380CC4-5D6E-409C-BE32-E72D297353CC}">
                <c16:uniqueId val="{00000007-B44A-4F9F-BC82-AE9D26D410DD}"/>
              </c:ext>
            </c:extLst>
          </c:dPt>
          <c:dPt>
            <c:idx val="4"/>
            <c:invertIfNegative val="0"/>
            <c:bubble3D val="0"/>
            <c:spPr>
              <a:solidFill>
                <a:srgbClr val="8246CF"/>
              </a:solidFill>
              <a:ln>
                <a:noFill/>
              </a:ln>
              <a:effectLst/>
            </c:spPr>
            <c:extLst>
              <c:ext xmlns:c16="http://schemas.microsoft.com/office/drawing/2014/chart" uri="{C3380CC4-5D6E-409C-BE32-E72D297353CC}">
                <c16:uniqueId val="{00000009-B44A-4F9F-BC82-AE9D26D410DD}"/>
              </c:ext>
            </c:extLst>
          </c:dPt>
          <c:dPt>
            <c:idx val="5"/>
            <c:invertIfNegative val="0"/>
            <c:bubble3D val="0"/>
            <c:spPr>
              <a:solidFill>
                <a:srgbClr val="3CB9EF"/>
              </a:solidFill>
              <a:ln>
                <a:noFill/>
              </a:ln>
              <a:effectLst/>
            </c:spPr>
            <c:extLst>
              <c:ext xmlns:c16="http://schemas.microsoft.com/office/drawing/2014/chart" uri="{C3380CC4-5D6E-409C-BE32-E72D297353CC}">
                <c16:uniqueId val="{0000000B-B44A-4F9F-BC82-AE9D26D410DD}"/>
              </c:ext>
            </c:extLst>
          </c:dPt>
          <c:dPt>
            <c:idx val="7"/>
            <c:invertIfNegative val="0"/>
            <c:bubble3D val="0"/>
            <c:spPr>
              <a:solidFill>
                <a:srgbClr val="ED56D8"/>
              </a:solidFill>
              <a:ln>
                <a:noFill/>
              </a:ln>
              <a:effectLst/>
            </c:spPr>
            <c:extLst>
              <c:ext xmlns:c16="http://schemas.microsoft.com/office/drawing/2014/chart" uri="{C3380CC4-5D6E-409C-BE32-E72D297353CC}">
                <c16:uniqueId val="{0000000D-B44A-4F9F-BC82-AE9D26D410DD}"/>
              </c:ext>
            </c:extLst>
          </c:dPt>
          <c:dPt>
            <c:idx val="8"/>
            <c:invertIfNegative val="0"/>
            <c:bubble3D val="0"/>
            <c:spPr>
              <a:solidFill>
                <a:srgbClr val="ED56D8"/>
              </a:solidFill>
              <a:ln>
                <a:noFill/>
              </a:ln>
              <a:effectLst/>
            </c:spPr>
            <c:extLst>
              <c:ext xmlns:c16="http://schemas.microsoft.com/office/drawing/2014/chart" uri="{C3380CC4-5D6E-409C-BE32-E72D297353CC}">
                <c16:uniqueId val="{0000000F-B44A-4F9F-BC82-AE9D26D410DD}"/>
              </c:ext>
            </c:extLst>
          </c:dPt>
          <c:dPt>
            <c:idx val="9"/>
            <c:invertIfNegative val="0"/>
            <c:bubble3D val="0"/>
            <c:spPr>
              <a:solidFill>
                <a:srgbClr val="ED56D8"/>
              </a:solidFill>
              <a:ln>
                <a:noFill/>
              </a:ln>
              <a:effectLst/>
            </c:spPr>
            <c:extLst>
              <c:ext xmlns:c16="http://schemas.microsoft.com/office/drawing/2014/chart" uri="{C3380CC4-5D6E-409C-BE32-E72D297353CC}">
                <c16:uniqueId val="{00000011-B44A-4F9F-BC82-AE9D26D410DD}"/>
              </c:ext>
            </c:extLst>
          </c:dPt>
          <c:dPt>
            <c:idx val="10"/>
            <c:invertIfNegative val="0"/>
            <c:bubble3D val="0"/>
            <c:spPr>
              <a:solidFill>
                <a:srgbClr val="ED56D8"/>
              </a:solidFill>
              <a:ln>
                <a:noFill/>
              </a:ln>
              <a:effectLst/>
            </c:spPr>
            <c:extLst>
              <c:ext xmlns:c16="http://schemas.microsoft.com/office/drawing/2014/chart" uri="{C3380CC4-5D6E-409C-BE32-E72D297353CC}">
                <c16:uniqueId val="{00000013-B44A-4F9F-BC82-AE9D26D410DD}"/>
              </c:ext>
            </c:extLst>
          </c:dPt>
          <c:dPt>
            <c:idx val="11"/>
            <c:invertIfNegative val="0"/>
            <c:bubble3D val="0"/>
            <c:spPr>
              <a:solidFill>
                <a:srgbClr val="ED56D8"/>
              </a:solidFill>
              <a:ln>
                <a:noFill/>
              </a:ln>
              <a:effectLst/>
            </c:spPr>
            <c:extLst>
              <c:ext xmlns:c16="http://schemas.microsoft.com/office/drawing/2014/chart" uri="{C3380CC4-5D6E-409C-BE32-E72D297353CC}">
                <c16:uniqueId val="{00000015-B44A-4F9F-BC82-AE9D26D410DD}"/>
              </c:ext>
            </c:extLst>
          </c:dPt>
          <c:dPt>
            <c:idx val="12"/>
            <c:invertIfNegative val="0"/>
            <c:bubble3D val="0"/>
            <c:spPr>
              <a:solidFill>
                <a:srgbClr val="ED56D8"/>
              </a:solidFill>
              <a:ln>
                <a:noFill/>
              </a:ln>
              <a:effectLst/>
            </c:spPr>
            <c:extLst>
              <c:ext xmlns:c16="http://schemas.microsoft.com/office/drawing/2014/chart" uri="{C3380CC4-5D6E-409C-BE32-E72D297353CC}">
                <c16:uniqueId val="{00000017-B44A-4F9F-BC82-AE9D26D410DD}"/>
              </c:ext>
            </c:extLst>
          </c:dPt>
          <c:dPt>
            <c:idx val="13"/>
            <c:invertIfNegative val="0"/>
            <c:bubble3D val="0"/>
            <c:spPr>
              <a:solidFill>
                <a:srgbClr val="3CB9EF"/>
              </a:solidFill>
              <a:ln>
                <a:noFill/>
              </a:ln>
              <a:effectLst/>
            </c:spPr>
            <c:extLst>
              <c:ext xmlns:c16="http://schemas.microsoft.com/office/drawing/2014/chart" uri="{C3380CC4-5D6E-409C-BE32-E72D297353CC}">
                <c16:uniqueId val="{00000019-B44A-4F9F-BC82-AE9D26D410DD}"/>
              </c:ext>
            </c:extLst>
          </c:dPt>
          <c:dPt>
            <c:idx val="14"/>
            <c:invertIfNegative val="0"/>
            <c:bubble3D val="0"/>
            <c:spPr>
              <a:solidFill>
                <a:srgbClr val="D10C10"/>
              </a:solidFill>
              <a:ln>
                <a:noFill/>
              </a:ln>
              <a:effectLst/>
            </c:spPr>
            <c:extLst>
              <c:ext xmlns:c16="http://schemas.microsoft.com/office/drawing/2014/chart" uri="{C3380CC4-5D6E-409C-BE32-E72D297353CC}">
                <c16:uniqueId val="{0000001B-B44A-4F9F-BC82-AE9D26D410DD}"/>
              </c:ext>
            </c:extLst>
          </c:dPt>
          <c:dPt>
            <c:idx val="15"/>
            <c:invertIfNegative val="0"/>
            <c:bubble3D val="0"/>
            <c:spPr>
              <a:solidFill>
                <a:srgbClr val="D10C10"/>
              </a:solidFill>
              <a:ln>
                <a:noFill/>
              </a:ln>
              <a:effectLst/>
            </c:spPr>
            <c:extLst>
              <c:ext xmlns:c16="http://schemas.microsoft.com/office/drawing/2014/chart" uri="{C3380CC4-5D6E-409C-BE32-E72D297353CC}">
                <c16:uniqueId val="{0000001D-B44A-4F9F-BC82-AE9D26D410DD}"/>
              </c:ext>
            </c:extLst>
          </c:dPt>
          <c:dPt>
            <c:idx val="16"/>
            <c:invertIfNegative val="0"/>
            <c:bubble3D val="0"/>
            <c:spPr>
              <a:solidFill>
                <a:srgbClr val="D10C10"/>
              </a:solidFill>
              <a:ln>
                <a:noFill/>
              </a:ln>
              <a:effectLst/>
            </c:spPr>
            <c:extLst>
              <c:ext xmlns:c16="http://schemas.microsoft.com/office/drawing/2014/chart" uri="{C3380CC4-5D6E-409C-BE32-E72D297353CC}">
                <c16:uniqueId val="{0000001F-B44A-4F9F-BC82-AE9D26D410DD}"/>
              </c:ext>
            </c:extLst>
          </c:dPt>
          <c:dLbls>
            <c:dLbl>
              <c:idx val="0"/>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00851049-0AAE-437B-B882-8ACC172D4861}" type="CELLRANGE">
                      <a:rPr lang="en-US"/>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44A-4F9F-BC82-AE9D26D410DD}"/>
                </c:ext>
              </c:extLst>
            </c:dLbl>
            <c:dLbl>
              <c:idx val="1"/>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B05675A4-48D5-4EF8-94A0-0416274CA05B}"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44A-4F9F-BC82-AE9D26D410DD}"/>
                </c:ext>
              </c:extLst>
            </c:dLbl>
            <c:dLbl>
              <c:idx val="2"/>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48C137A9-9635-4548-BF9A-B4D22167E550}"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44A-4F9F-BC82-AE9D26D410DD}"/>
                </c:ext>
              </c:extLst>
            </c:dLbl>
            <c:dLbl>
              <c:idx val="3"/>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D90E7E5C-DE0E-4BCE-98DC-FA55FBC9A44D}"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44A-4F9F-BC82-AE9D26D410DD}"/>
                </c:ext>
              </c:extLst>
            </c:dLbl>
            <c:dLbl>
              <c:idx val="4"/>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C5C193F-FA0F-4B8C-9D1F-F55D3BA40FD9}"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44A-4F9F-BC82-AE9D26D410DD}"/>
                </c:ext>
              </c:extLst>
            </c:dLbl>
            <c:dLbl>
              <c:idx val="5"/>
              <c:tx>
                <c:rich>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fld id="{16A179F9-B63B-4F12-8EFC-943E14DE64E4}" type="CELLRANGE">
                      <a:rPr lang="en-GB"/>
                      <a:pPr>
                        <a:defRPr sz="1200">
                          <a:solidFill>
                            <a:srgbClr val="4D4D4D"/>
                          </a:solidFill>
                          <a:latin typeface="Arial (Body)"/>
                        </a:defRPr>
                      </a:pPr>
                      <a:t>[CELLRANGE]</a:t>
                    </a:fld>
                    <a:endParaRPr lang="en-GB"/>
                  </a:p>
                </c:rich>
              </c:tx>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Arial (Body)"/>
                      <a:ea typeface="+mn-ea"/>
                      <a:cs typeface="Arial" panose="020B0604020202020204" pitchFamily="34" charset="0"/>
                    </a:defRPr>
                  </a:pPr>
                  <a:endParaRPr lang="en-GB"/>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44A-4F9F-BC82-AE9D26D410DD}"/>
                </c:ext>
              </c:extLst>
            </c:dLbl>
            <c:dLbl>
              <c:idx val="6"/>
              <c:tx>
                <c:rich>
                  <a:bodyPr/>
                  <a:lstStyle/>
                  <a:p>
                    <a:fld id="{20ECEFB2-5E9B-4C3A-AF22-7DB89C103DD4}" type="CELLRANGE">
                      <a:rPr lang="en-US">
                        <a:latin typeface="Arial" panose="020B0604020202020204" pitchFamily="34" charset="0"/>
                        <a:cs typeface="Arial" panose="020B0604020202020204" pitchFamily="34" charset="0"/>
                      </a:rPr>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44A-4F9F-BC82-AE9D26D410DD}"/>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B44A-4F9F-BC82-AE9D26D410DD}"/>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B44A-4F9F-BC82-AE9D26D410DD}"/>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B44A-4F9F-BC82-AE9D26D410DD}"/>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B44A-4F9F-BC82-AE9D26D410DD}"/>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B44A-4F9F-BC82-AE9D26D410DD}"/>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B44A-4F9F-BC82-AE9D26D410DD}"/>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B44A-4F9F-BC82-AE9D26D410DD}"/>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B44A-4F9F-BC82-AE9D26D410DD}"/>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B44A-4F9F-BC82-AE9D26D410DD}"/>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B44A-4F9F-BC82-AE9D26D410DD}"/>
                </c:ext>
              </c:extLst>
            </c:dLbl>
            <c:spPr>
              <a:noFill/>
              <a:ln>
                <a:noFill/>
              </a:ln>
              <a:effectLst/>
            </c:spPr>
            <c:txPr>
              <a:bodyPr rot="0" spcFirstLastPara="1" vertOverflow="ellipsis" vert="horz" wrap="square" anchor="ctr" anchorCtr="1"/>
              <a:lstStyle/>
              <a:p>
                <a:pPr>
                  <a:defRPr sz="1200" b="0" i="0" u="none" strike="noStrike" kern="1200" baseline="0">
                    <a:solidFill>
                      <a:srgbClr val="4D4D4D"/>
                    </a:solidFill>
                    <a:latin typeface="+mn-lt"/>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Sheet1!$B$1:$R$1</c:f>
              <c:numCache>
                <c:formatCode>0</c:formatCode>
                <c:ptCount val="17"/>
                <c:pt idx="0">
                  <c:v>15</c:v>
                </c:pt>
                <c:pt idx="1">
                  <c:v>15</c:v>
                </c:pt>
                <c:pt idx="2">
                  <c:v>15</c:v>
                </c:pt>
                <c:pt idx="3">
                  <c:v>15</c:v>
                </c:pt>
                <c:pt idx="4">
                  <c:v>15</c:v>
                </c:pt>
                <c:pt idx="5">
                  <c:v>15</c:v>
                </c:pt>
                <c:pt idx="6">
                  <c:v>15</c:v>
                </c:pt>
              </c:numCache>
            </c:numRef>
          </c:xVal>
          <c:yVal>
            <c:numRef>
              <c:f>Sheet1!$B$2:$R$2</c:f>
              <c:numCache>
                <c:formatCode>0.0</c:formatCode>
                <c:ptCount val="17"/>
                <c:pt idx="0">
                  <c:v>9</c:v>
                </c:pt>
                <c:pt idx="1">
                  <c:v>11</c:v>
                </c:pt>
                <c:pt idx="2">
                  <c:v>12</c:v>
                </c:pt>
                <c:pt idx="3">
                  <c:v>14</c:v>
                </c:pt>
                <c:pt idx="4">
                  <c:v>15</c:v>
                </c:pt>
                <c:pt idx="5">
                  <c:v>17</c:v>
                </c:pt>
                <c:pt idx="6">
                  <c:v>22</c:v>
                </c:pt>
              </c:numCache>
            </c:numRef>
          </c:yVal>
          <c:bubbleSize>
            <c:numLit>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Lit>
          </c:bubbleSize>
          <c:bubble3D val="0"/>
          <c:extLst>
            <c:ext xmlns:c15="http://schemas.microsoft.com/office/drawing/2012/chart" uri="{02D57815-91ED-43cb-92C2-25804820EDAC}">
              <c15:datalabelsRange>
                <c15:f>Sheet1!$B$4:$H$4</c15:f>
                <c15:dlblRangeCache>
                  <c:ptCount val="7"/>
                  <c:pt idx="0">
                    <c:v>Currency</c:v>
                  </c:pt>
                  <c:pt idx="1">
                    <c:v>Bridging</c:v>
                  </c:pt>
                  <c:pt idx="2">
                    <c:v>Transformation </c:v>
                  </c:pt>
                  <c:pt idx="3">
                    <c:v>Affirmation</c:v>
                  </c:pt>
                  <c:pt idx="4">
                    <c:v>Bonding</c:v>
                  </c:pt>
                  <c:pt idx="5">
                    <c:v>Purpose</c:v>
                  </c:pt>
                  <c:pt idx="6">
                    <c:v>Continuity</c:v>
                  </c:pt>
                </c15:dlblRangeCache>
              </c15:datalabelsRange>
            </c:ext>
            <c:ext xmlns:c16="http://schemas.microsoft.com/office/drawing/2014/chart" uri="{C3380CC4-5D6E-409C-BE32-E72D297353CC}">
              <c16:uniqueId val="{00000021-B44A-4F9F-BC82-AE9D26D410DD}"/>
            </c:ext>
          </c:extLst>
        </c:ser>
        <c:dLbls>
          <c:showLegendKey val="0"/>
          <c:showVal val="0"/>
          <c:showCatName val="0"/>
          <c:showSerName val="0"/>
          <c:showPercent val="0"/>
          <c:showBubbleSize val="0"/>
        </c:dLbls>
        <c:bubbleScale val="20"/>
        <c:showNegBubbles val="0"/>
        <c:axId val="305412352"/>
        <c:axId val="306089632"/>
      </c:bubbleChart>
      <c:valAx>
        <c:axId val="305412352"/>
        <c:scaling>
          <c:orientation val="minMax"/>
          <c:max val="25"/>
          <c:min val="5"/>
        </c:scaling>
        <c:delete val="1"/>
        <c:axPos val="b"/>
        <c:numFmt formatCode="#,##0" sourceLinked="0"/>
        <c:majorTickMark val="out"/>
        <c:minorTickMark val="none"/>
        <c:tickLblPos val="nextTo"/>
        <c:crossAx val="306089632"/>
        <c:crossesAt val="0"/>
        <c:crossBetween val="midCat"/>
        <c:majorUnit val="1"/>
      </c:valAx>
      <c:valAx>
        <c:axId val="306089632"/>
        <c:scaling>
          <c:orientation val="minMax"/>
          <c:max val="25"/>
          <c:min val="0"/>
        </c:scaling>
        <c:delete val="1"/>
        <c:axPos val="l"/>
        <c:majorGridlines>
          <c:spPr>
            <a:ln w="6350" cap="flat" cmpd="sng" algn="ctr">
              <a:noFill/>
              <a:prstDash val="solid"/>
              <a:round/>
            </a:ln>
            <a:effectLst/>
          </c:spPr>
        </c:majorGridlines>
        <c:numFmt formatCode="#,##0" sourceLinked="0"/>
        <c:majorTickMark val="out"/>
        <c:minorTickMark val="none"/>
        <c:tickLblPos val="nextTo"/>
        <c:crossAx val="305412352"/>
        <c:crossesAt val="5.000000000000001E-2"/>
        <c:crossBetween val="midCat"/>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800">
          <a:solidFill>
            <a:schemeClr val="bg2">
              <a:lumMod val="50000"/>
            </a:schemeClr>
          </a:solidFill>
          <a:latin typeface="+mn-lt"/>
          <a:cs typeface="Arial" panose="020B0604020202020204" pitchFamily="34" charset="0"/>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TV</cx:pt>
          <cx:pt idx="1">Cinema</cx:pt>
          <cx:pt idx="2">Radio</cx:pt>
          <cx:pt idx="3">Podcasts</cx:pt>
          <cx:pt idx="4">Video Sharing Sites</cx:pt>
          <cx:pt idx="5">Social Media</cx:pt>
          <cx:pt idx="6">Newspapers/Magazines</cx:pt>
          <cx:pt idx="7">Content Creators</cx:pt>
        </cx:lvl>
      </cx:strDim>
      <cx:numDim type="size">
        <cx:f>Sheet1!$B$2:$B$9</cx:f>
        <cx:lvl ptCount="8" formatCode="0%">
          <cx:pt idx="0">0.20999999999999999</cx:pt>
          <cx:pt idx="1">0.12</cx:pt>
          <cx:pt idx="2">0.12</cx:pt>
          <cx:pt idx="3">0.080000000000000002</cx:pt>
          <cx:pt idx="4">0.12</cx:pt>
          <cx:pt idx="5">0.14000000000000001</cx:pt>
          <cx:pt idx="6">0.11</cx:pt>
          <cx:pt idx="7">0.089999999999999997</cx:pt>
        </cx:lvl>
      </cx:numDim>
    </cx:data>
  </cx:chartData>
  <cx:chart>
    <cx:plotArea>
      <cx:plotAreaRegion>
        <cx:series layoutId="treemap" uniqueId="{BE21A440-B291-4148-8790-8DBF8D3244AE}">
          <cx:tx>
            <cx:txData>
              <cx:f>Sheet1!$B$1</cx:f>
              <cx:v>Column5</cx:v>
            </cx:txData>
          </cx:tx>
          <cx:dataPt idx="0">
            <cx:spPr>
              <a:solidFill>
                <a:srgbClr val="3CB9EF">
                  <a:alpha val="45000"/>
                </a:srgbClr>
              </a:solidFill>
            </cx:spPr>
          </cx:dataPt>
          <cx:dataPt idx="1">
            <cx:spPr>
              <a:solidFill>
                <a:srgbClr val="92D050">
                  <a:alpha val="45000"/>
                </a:srgbClr>
              </a:solidFill>
            </cx:spPr>
          </cx:dataPt>
          <cx:dataPt idx="2">
            <cx:spPr>
              <a:solidFill>
                <a:srgbClr val="8246CF">
                  <a:alpha val="45000"/>
                </a:srgbClr>
              </a:solidFill>
            </cx:spPr>
          </cx:dataPt>
          <cx:dataPt idx="3">
            <cx:spPr>
              <a:solidFill>
                <a:srgbClr val="D10C10">
                  <a:alpha val="35000"/>
                </a:srgbClr>
              </a:solidFill>
            </cx:spPr>
          </cx:dataPt>
          <cx:dataPt idx="4">
            <cx:spPr>
              <a:solidFill>
                <a:srgbClr val="FF9900">
                  <a:alpha val="45000"/>
                </a:srgbClr>
              </a:solidFill>
            </cx:spPr>
          </cx:dataPt>
          <cx:dataPt idx="5">
            <cx:spPr>
              <a:solidFill>
                <a:srgbClr val="ED56D8">
                  <a:alpha val="45000"/>
                </a:srgbClr>
              </a:solidFill>
            </cx:spPr>
          </cx:dataPt>
          <cx:dataPt idx="6">
            <cx:spPr>
              <a:solidFill>
                <a:srgbClr val="4472C4">
                  <a:lumMod val="60000"/>
                  <a:lumOff val="40000"/>
                  <a:alpha val="30000"/>
                </a:srgbClr>
              </a:solidFill>
            </cx:spPr>
          </cx:dataPt>
          <cx:dataPt idx="7">
            <cx:spPr>
              <a:solidFill>
                <a:srgbClr val="FFCC00">
                  <a:alpha val="35000"/>
                </a:srgbClr>
              </a:solidFill>
            </cx:spPr>
          </cx:dataPt>
          <cx:dataLabels>
            <cx:txPr>
              <a:bodyPr spcFirstLastPara="1" vertOverflow="ellipsis" horzOverflow="overflow" wrap="square" lIns="0" tIns="0" rIns="0" bIns="0" anchor="ctr" anchorCtr="1"/>
              <a:lstStyle/>
              <a:p>
                <a:pPr algn="ctr" rtl="0">
                  <a:defRPr sz="1800" b="1">
                    <a:solidFill>
                      <a:schemeClr val="bg1"/>
                    </a:solidFill>
                    <a:latin typeface="+mn-lt"/>
                    <a:ea typeface="Raleway" pitchFamily="2" charset="0"/>
                    <a:cs typeface="Raleway" pitchFamily="2" charset="0"/>
                  </a:defRPr>
                </a:pPr>
                <a:endParaRPr lang="en-GB" sz="1800" b="1" i="0" u="none" strike="noStrike" kern="1200" baseline="0">
                  <a:solidFill>
                    <a:schemeClr val="bg1"/>
                  </a:solidFill>
                  <a:latin typeface="+mn-lt"/>
                </a:endParaRPr>
              </a:p>
            </cx:txPr>
            <cx:dataLabel idx="0">
              <cx:txPr>
                <a:bodyPr spcFirstLastPara="1" vertOverflow="ellipsis" horzOverflow="overflow" wrap="square" lIns="0" tIns="0" rIns="0" bIns="0" anchor="ctr" anchorCtr="1"/>
                <a:lstStyle/>
                <a:p>
                  <a:pPr algn="ctr" rtl="0">
                    <a:defRPr sz="1800">
                      <a:solidFill>
                        <a:srgbClr val="3CB9EF"/>
                      </a:solidFill>
                    </a:defRPr>
                  </a:pPr>
                  <a:r>
                    <a:rPr lang="en-GB" sz="1800" b="1" i="0" u="none" strike="noStrike" kern="1200" baseline="0">
                      <a:solidFill>
                        <a:srgbClr val="3CB9EF"/>
                      </a:solidFill>
                      <a:latin typeface="+mn-lt"/>
                    </a:rPr>
                    <a:t>TV</a:t>
                  </a:r>
                </a:p>
              </cx:txPr>
            </cx:dataLabel>
            <cx:dataLabel idx="1">
              <cx:txPr>
                <a:bodyPr spcFirstLastPara="1" vertOverflow="ellipsis" horzOverflow="overflow" wrap="square" lIns="0" tIns="0" rIns="0" bIns="0" anchor="ctr" anchorCtr="1"/>
                <a:lstStyle/>
                <a:p>
                  <a:pPr algn="ctr" rtl="0">
                    <a:defRPr>
                      <a:solidFill>
                        <a:srgbClr val="92D050"/>
                      </a:solidFill>
                    </a:defRPr>
                  </a:pPr>
                  <a:r>
                    <a:rPr lang="en-GB" sz="1800" b="1" i="0" u="none" strike="noStrike" kern="1200" baseline="0">
                      <a:solidFill>
                        <a:srgbClr val="92D050"/>
                      </a:solidFill>
                      <a:latin typeface="+mn-lt"/>
                    </a:rPr>
                    <a:t>Cinema</a:t>
                  </a:r>
                </a:p>
              </cx:txPr>
            </cx:dataLabel>
            <cx:dataLabel idx="2">
              <cx:txPr>
                <a:bodyPr spcFirstLastPara="1" vertOverflow="ellipsis" horzOverflow="overflow" wrap="square" lIns="0" tIns="0" rIns="0" bIns="0" anchor="ctr" anchorCtr="1"/>
                <a:lstStyle/>
                <a:p>
                  <a:pPr algn="ctr" rtl="0">
                    <a:defRPr>
                      <a:solidFill>
                        <a:srgbClr val="8246CF"/>
                      </a:solidFill>
                    </a:defRPr>
                  </a:pPr>
                  <a:r>
                    <a:rPr lang="en-GB" sz="1800" b="1" i="0" u="none" strike="noStrike" kern="1200" baseline="0">
                      <a:solidFill>
                        <a:srgbClr val="8246CF"/>
                      </a:solidFill>
                      <a:latin typeface="+mn-lt"/>
                    </a:rPr>
                    <a:t>Radio</a:t>
                  </a:r>
                </a:p>
              </cx:txPr>
            </cx:dataLabel>
            <cx:dataLabel idx="3">
              <cx:txPr>
                <a:bodyPr spcFirstLastPara="1" vertOverflow="ellipsis" horzOverflow="overflow" wrap="square" lIns="0" tIns="0" rIns="0" bIns="0" anchor="ctr" anchorCtr="1"/>
                <a:lstStyle/>
                <a:p>
                  <a:pPr algn="ctr" rtl="0">
                    <a:defRPr>
                      <a:solidFill>
                        <a:srgbClr val="FF0000"/>
                      </a:solidFill>
                    </a:defRPr>
                  </a:pPr>
                  <a:r>
                    <a:rPr lang="en-GB" sz="1800" b="1" i="0" u="none" strike="noStrike" kern="1200" baseline="0">
                      <a:solidFill>
                        <a:srgbClr val="FF0000"/>
                      </a:solidFill>
                      <a:latin typeface="+mn-lt"/>
                    </a:rPr>
                    <a:t>Podcasts</a:t>
                  </a:r>
                </a:p>
              </cx:txPr>
            </cx:dataLabel>
            <cx:dataLabel idx="4">
              <cx:txPr>
                <a:bodyPr spcFirstLastPara="1" vertOverflow="ellipsis" horzOverflow="overflow" wrap="square" lIns="0" tIns="0" rIns="0" bIns="0" anchor="ctr" anchorCtr="1"/>
                <a:lstStyle/>
                <a:p>
                  <a:pPr algn="ctr" rtl="0">
                    <a:defRPr sz="1800">
                      <a:solidFill>
                        <a:srgbClr val="FF9900"/>
                      </a:solidFill>
                    </a:defRPr>
                  </a:pPr>
                  <a:r>
                    <a:rPr lang="en-GB" sz="1800" b="1" i="0" u="none" strike="noStrike" kern="1200" baseline="0">
                      <a:solidFill>
                        <a:srgbClr val="FF9900"/>
                      </a:solidFill>
                      <a:latin typeface="+mn-lt"/>
                    </a:rPr>
                    <a:t>Video Sharing Sites</a:t>
                  </a:r>
                </a:p>
              </cx:txPr>
            </cx:dataLabel>
            <cx:dataLabel idx="5">
              <cx:txPr>
                <a:bodyPr spcFirstLastPara="1" vertOverflow="ellipsis" horzOverflow="overflow" wrap="square" lIns="0" tIns="0" rIns="0" bIns="0" anchor="ctr" anchorCtr="1"/>
                <a:lstStyle/>
                <a:p>
                  <a:pPr algn="ctr" rtl="0">
                    <a:defRPr sz="1800">
                      <a:solidFill>
                        <a:srgbClr val="ED56D8"/>
                      </a:solidFill>
                    </a:defRPr>
                  </a:pPr>
                  <a:r>
                    <a:rPr lang="en-GB" sz="1800" b="1" i="0" u="none" strike="noStrike" kern="1200" baseline="0">
                      <a:solidFill>
                        <a:srgbClr val="ED56D8"/>
                      </a:solidFill>
                      <a:latin typeface="+mn-lt"/>
                    </a:rPr>
                    <a:t>Social Media</a:t>
                  </a:r>
                </a:p>
              </cx:txPr>
              <cx:visibility seriesName="0" categoryName="1" value="0"/>
              <cx:separator>, </cx:separator>
            </cx:dataLabel>
            <cx:dataLabel idx="6">
              <cx:txPr>
                <a:bodyPr spcFirstLastPara="1" vertOverflow="ellipsis" horzOverflow="overflow" wrap="square" lIns="0" tIns="0" rIns="0" bIns="0" anchor="ctr" anchorCtr="1"/>
                <a:lstStyle/>
                <a:p>
                  <a:pPr algn="ctr" rtl="0">
                    <a:defRPr sz="1700">
                      <a:solidFill>
                        <a:srgbClr val="0070C0"/>
                      </a:solidFill>
                    </a:defRPr>
                  </a:pPr>
                  <a:r>
                    <a:rPr lang="en-GB" sz="1700" b="1" i="0" u="none" strike="noStrike" kern="1200" baseline="0">
                      <a:solidFill>
                        <a:srgbClr val="0070C0"/>
                      </a:solidFill>
                      <a:latin typeface="+mn-lt"/>
                    </a:rPr>
                    <a:t>Newspapers/Magazines</a:t>
                  </a:r>
                </a:p>
              </cx:txPr>
            </cx:dataLabel>
            <cx:dataLabel idx="7">
              <cx:txPr>
                <a:bodyPr spcFirstLastPara="1" vertOverflow="ellipsis" horzOverflow="overflow" wrap="square" lIns="0" tIns="0" rIns="0" bIns="0" anchor="ctr" anchorCtr="1"/>
                <a:lstStyle/>
                <a:p>
                  <a:pPr algn="ctr" rtl="0">
                    <a:defRPr sz="1800">
                      <a:solidFill>
                        <a:srgbClr val="FFCC00"/>
                      </a:solidFill>
                    </a:defRPr>
                  </a:pPr>
                  <a:r>
                    <a:rPr lang="en-GB" sz="1800" b="1" i="0" u="none" strike="noStrike" kern="1200" baseline="0">
                      <a:solidFill>
                        <a:srgbClr val="FFCC00"/>
                      </a:solidFill>
                      <a:latin typeface="+mn-lt"/>
                    </a:rPr>
                    <a:t>Content Creators</a:t>
                  </a:r>
                </a:p>
              </cx:txPr>
            </cx:dataLabel>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TV</cx:pt>
          <cx:pt idx="1">Cinema</cx:pt>
          <cx:pt idx="2">Radio</cx:pt>
          <cx:pt idx="3">Podcasts</cx:pt>
          <cx:pt idx="4">Video Sharing Sites</cx:pt>
          <cx:pt idx="5">Social Media</cx:pt>
          <cx:pt idx="6">Newspapers/
Magazines</cx:pt>
          <cx:pt idx="7">Content Creators</cx:pt>
        </cx:lvl>
      </cx:strDim>
      <cx:numDim type="size">
        <cx:f>Sheet1!$B$2:$B$9</cx:f>
        <cx:lvl ptCount="8" formatCode="0%">
          <cx:pt idx="0">0.17000000000000001</cx:pt>
          <cx:pt idx="1">0.13</cx:pt>
          <cx:pt idx="2">0.080000000000000002</cx:pt>
          <cx:pt idx="3">0.080000000000000002</cx:pt>
          <cx:pt idx="4">0.14999999999999999</cx:pt>
          <cx:pt idx="5">0.19</cx:pt>
          <cx:pt idx="6">0.080000000000000002</cx:pt>
          <cx:pt idx="7">0.12</cx:pt>
        </cx:lvl>
      </cx:numDim>
    </cx:data>
  </cx:chartData>
  <cx:chart>
    <cx:plotArea>
      <cx:plotAreaRegion>
        <cx:series layoutId="treemap" uniqueId="{BE21A440-B291-4148-8790-8DBF8D3244AE}">
          <cx:tx>
            <cx:txData>
              <cx:f>Sheet1!$B$1</cx:f>
              <cx:v>Column5</cx:v>
            </cx:txData>
          </cx:tx>
          <cx:dataPt idx="0">
            <cx:spPr>
              <a:solidFill>
                <a:srgbClr val="3CB9EF">
                  <a:alpha val="45000"/>
                </a:srgbClr>
              </a:solidFill>
            </cx:spPr>
          </cx:dataPt>
          <cx:dataPt idx="1">
            <cx:spPr>
              <a:solidFill>
                <a:srgbClr val="92D050">
                  <a:alpha val="45000"/>
                </a:srgbClr>
              </a:solidFill>
            </cx:spPr>
          </cx:dataPt>
          <cx:dataPt idx="2">
            <cx:spPr>
              <a:solidFill>
                <a:srgbClr val="8246CF">
                  <a:alpha val="45000"/>
                </a:srgbClr>
              </a:solidFill>
            </cx:spPr>
          </cx:dataPt>
          <cx:dataPt idx="3">
            <cx:spPr>
              <a:solidFill>
                <a:srgbClr val="D10C10">
                  <a:alpha val="35000"/>
                </a:srgbClr>
              </a:solidFill>
            </cx:spPr>
          </cx:dataPt>
          <cx:dataPt idx="4">
            <cx:spPr>
              <a:solidFill>
                <a:srgbClr val="FF9900">
                  <a:alpha val="45000"/>
                </a:srgbClr>
              </a:solidFill>
            </cx:spPr>
          </cx:dataPt>
          <cx:dataPt idx="5">
            <cx:spPr>
              <a:solidFill>
                <a:srgbClr val="ED56D8">
                  <a:alpha val="45000"/>
                </a:srgbClr>
              </a:solidFill>
            </cx:spPr>
          </cx:dataPt>
          <cx:dataPt idx="6">
            <cx:spPr>
              <a:solidFill>
                <a:srgbClr val="4472C4">
                  <a:lumMod val="60000"/>
                  <a:lumOff val="40000"/>
                  <a:alpha val="30000"/>
                </a:srgbClr>
              </a:solidFill>
            </cx:spPr>
          </cx:dataPt>
          <cx:dataPt idx="7">
            <cx:spPr>
              <a:solidFill>
                <a:srgbClr val="FFCC00">
                  <a:alpha val="35000"/>
                </a:srgbClr>
              </a:solidFill>
            </cx:spPr>
          </cx:dataPt>
          <cx:dataLabels>
            <cx:txPr>
              <a:bodyPr spcFirstLastPara="1" vertOverflow="ellipsis" horzOverflow="overflow" wrap="square" lIns="0" tIns="0" rIns="0" bIns="0" anchor="ctr" anchorCtr="1"/>
              <a:lstStyle/>
              <a:p>
                <a:pPr algn="ctr" rtl="0">
                  <a:defRPr sz="1800" b="1">
                    <a:solidFill>
                      <a:schemeClr val="bg1"/>
                    </a:solidFill>
                    <a:latin typeface="+mn-lt"/>
                    <a:ea typeface="Raleway" pitchFamily="2" charset="0"/>
                    <a:cs typeface="Raleway" pitchFamily="2" charset="0"/>
                  </a:defRPr>
                </a:pPr>
                <a:endParaRPr lang="en-GB" sz="1800" b="1" i="0" u="none" strike="noStrike" kern="1200" baseline="0">
                  <a:solidFill>
                    <a:schemeClr val="bg1"/>
                  </a:solidFill>
                  <a:latin typeface="+mn-lt"/>
                </a:endParaRPr>
              </a:p>
            </cx:txPr>
            <cx:dataLabel idx="0">
              <cx:txPr>
                <a:bodyPr spcFirstLastPara="1" vertOverflow="ellipsis" horzOverflow="overflow" wrap="square" lIns="0" tIns="0" rIns="0" bIns="0" anchor="ctr" anchorCtr="1"/>
                <a:lstStyle/>
                <a:p>
                  <a:pPr algn="ctr" rtl="0">
                    <a:defRPr sz="1800">
                      <a:solidFill>
                        <a:srgbClr val="3CB9EF"/>
                      </a:solidFill>
                      <a:latin typeface="+mn-lt"/>
                    </a:defRPr>
                  </a:pPr>
                  <a:r>
                    <a:rPr lang="en-GB" sz="1800" b="1" i="0" u="none" strike="noStrike" kern="1200" baseline="0">
                      <a:solidFill>
                        <a:srgbClr val="3CB9EF"/>
                      </a:solidFill>
                      <a:latin typeface="+mn-lt"/>
                    </a:rPr>
                    <a:t>TV</a:t>
                  </a:r>
                </a:p>
              </cx:txPr>
            </cx:dataLabel>
            <cx:dataLabel idx="1">
              <cx:txPr>
                <a:bodyPr spcFirstLastPara="1" vertOverflow="ellipsis" horzOverflow="overflow" wrap="square" lIns="0" tIns="0" rIns="0" bIns="0" anchor="ctr" anchorCtr="1"/>
                <a:lstStyle/>
                <a:p>
                  <a:pPr algn="ctr" rtl="0">
                    <a:defRPr>
                      <a:solidFill>
                        <a:srgbClr val="92D050"/>
                      </a:solidFill>
                      <a:latin typeface="+mn-lt"/>
                      <a:ea typeface="Raleway" pitchFamily="2" charset="0"/>
                      <a:cs typeface="Raleway" pitchFamily="2" charset="0"/>
                    </a:defRPr>
                  </a:pPr>
                  <a:r>
                    <a:rPr lang="en-GB" sz="1800" b="1" i="0" u="none" strike="noStrike" kern="1200" baseline="0">
                      <a:solidFill>
                        <a:srgbClr val="92D050"/>
                      </a:solidFill>
                      <a:latin typeface="+mn-lt"/>
                    </a:rPr>
                    <a:t>Cinema</a:t>
                  </a:r>
                </a:p>
              </cx:txPr>
            </cx:dataLabel>
            <cx:dataLabel idx="2">
              <cx:txPr>
                <a:bodyPr spcFirstLastPara="1" vertOverflow="ellipsis" horzOverflow="overflow" wrap="square" lIns="0" tIns="0" rIns="0" bIns="0" anchor="ctr" anchorCtr="1"/>
                <a:lstStyle/>
                <a:p>
                  <a:pPr algn="ctr" rtl="0">
                    <a:defRPr>
                      <a:solidFill>
                        <a:srgbClr val="8246CF"/>
                      </a:solidFill>
                    </a:defRPr>
                  </a:pPr>
                  <a:r>
                    <a:rPr lang="en-GB" sz="1800" b="1" i="0" u="none" strike="noStrike" kern="1200" baseline="0">
                      <a:solidFill>
                        <a:srgbClr val="8246CF"/>
                      </a:solidFill>
                      <a:latin typeface="+mn-lt"/>
                    </a:rPr>
                    <a:t>Radio</a:t>
                  </a:r>
                </a:p>
              </cx:txPr>
            </cx:dataLabel>
            <cx:dataLabel idx="3">
              <cx:txPr>
                <a:bodyPr spcFirstLastPara="1" vertOverflow="ellipsis" horzOverflow="overflow" wrap="square" lIns="0" tIns="0" rIns="0" bIns="0" anchor="ctr" anchorCtr="1"/>
                <a:lstStyle/>
                <a:p>
                  <a:pPr algn="ctr" rtl="0">
                    <a:defRPr>
                      <a:solidFill>
                        <a:srgbClr val="FF0000"/>
                      </a:solidFill>
                      <a:latin typeface="Arial (Body)"/>
                      <a:ea typeface="Arial (Body)"/>
                      <a:cs typeface="Arial (Body)"/>
                    </a:defRPr>
                  </a:pPr>
                  <a:r>
                    <a:rPr lang="en-GB" sz="1800" b="1" i="0" u="none" strike="noStrike" kern="1200" baseline="0">
                      <a:solidFill>
                        <a:srgbClr val="FF0000"/>
                      </a:solidFill>
                      <a:latin typeface="Arial (Body)"/>
                    </a:rPr>
                    <a:t>Podcasts</a:t>
                  </a:r>
                </a:p>
              </cx:txPr>
            </cx:dataLabel>
            <cx:dataLabel idx="4">
              <cx:txPr>
                <a:bodyPr spcFirstLastPara="1" vertOverflow="ellipsis" horzOverflow="overflow" wrap="square" lIns="0" tIns="0" rIns="0" bIns="0" anchor="ctr" anchorCtr="1"/>
                <a:lstStyle/>
                <a:p>
                  <a:pPr algn="ctr" rtl="0">
                    <a:defRPr sz="1800">
                      <a:solidFill>
                        <a:srgbClr val="FF9900"/>
                      </a:solidFill>
                    </a:defRPr>
                  </a:pPr>
                  <a:r>
                    <a:rPr lang="en-GB" sz="1800" b="1" i="0" u="none" strike="noStrike" kern="1200" baseline="0">
                      <a:solidFill>
                        <a:srgbClr val="FF9900"/>
                      </a:solidFill>
                      <a:latin typeface="+mn-lt"/>
                    </a:rPr>
                    <a:t>Video Sharing Sites</a:t>
                  </a:r>
                </a:p>
              </cx:txPr>
            </cx:dataLabel>
            <cx:dataLabel idx="5">
              <cx:txPr>
                <a:bodyPr spcFirstLastPara="1" vertOverflow="ellipsis" horzOverflow="overflow" wrap="square" lIns="0" tIns="0" rIns="0" bIns="0" anchor="ctr" anchorCtr="1"/>
                <a:lstStyle/>
                <a:p>
                  <a:pPr algn="ctr" rtl="0">
                    <a:defRPr sz="1800">
                      <a:solidFill>
                        <a:srgbClr val="ED56D8"/>
                      </a:solidFill>
                    </a:defRPr>
                  </a:pPr>
                  <a:r>
                    <a:rPr lang="en-GB" sz="1800" b="1" i="0" u="none" strike="noStrike" kern="1200" baseline="0">
                      <a:solidFill>
                        <a:srgbClr val="ED56D8"/>
                      </a:solidFill>
                      <a:latin typeface="+mn-lt"/>
                    </a:rPr>
                    <a:t>Social Media</a:t>
                  </a:r>
                </a:p>
              </cx:txPr>
              <cx:visibility seriesName="0" categoryName="1" value="0"/>
              <cx:separator>, </cx:separator>
            </cx:dataLabel>
            <cx:dataLabel idx="6">
              <cx:txPr>
                <a:bodyPr spcFirstLastPara="1" vertOverflow="ellipsis" horzOverflow="overflow" wrap="square" lIns="0" tIns="0" rIns="0" bIns="0" anchor="ctr" anchorCtr="1"/>
                <a:lstStyle/>
                <a:p>
                  <a:pPr algn="ctr" rtl="0">
                    <a:defRPr sz="1800">
                      <a:solidFill>
                        <a:srgbClr val="0070C0"/>
                      </a:solidFill>
                    </a:defRPr>
                  </a:pPr>
                  <a:r>
                    <a:rPr lang="en-GB" sz="1800" b="1" i="0" u="none" strike="noStrike" kern="1200" baseline="0">
                      <a:solidFill>
                        <a:srgbClr val="0070C0"/>
                      </a:solidFill>
                      <a:latin typeface="+mn-lt"/>
                    </a:rPr>
                    <a:t>Newspapers/
Magazines</a:t>
                  </a:r>
                </a:p>
              </cx:txPr>
            </cx:dataLabel>
            <cx:dataLabel idx="7">
              <cx:txPr>
                <a:bodyPr spcFirstLastPara="1" vertOverflow="ellipsis" horzOverflow="overflow" wrap="square" lIns="0" tIns="0" rIns="0" bIns="0" anchor="ctr" anchorCtr="1"/>
                <a:lstStyle/>
                <a:p>
                  <a:pPr algn="ctr" rtl="0">
                    <a:defRPr sz="1800">
                      <a:solidFill>
                        <a:srgbClr val="FFCC00"/>
                      </a:solidFill>
                    </a:defRPr>
                  </a:pPr>
                  <a:r>
                    <a:rPr lang="en-GB" sz="1800" b="1" i="0" u="none" strike="noStrike" kern="1200" baseline="0">
                      <a:solidFill>
                        <a:srgbClr val="FFCC00"/>
                      </a:solidFill>
                      <a:latin typeface="+mn-lt"/>
                    </a:rPr>
                    <a:t>Content Creators</a:t>
                  </a:r>
                </a:p>
              </cx:txPr>
            </cx:dataLabel>
          </cx:dataLabels>
          <cx:dataId val="0"/>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withinLinearReversed" id="25">
  <a:schemeClr val="accent5"/>
</cs:colorStyle>
</file>

<file path=ppt/charts/colors12.xml><?xml version="1.0" encoding="utf-8"?>
<cs:colorStyle xmlns:cs="http://schemas.microsoft.com/office/drawing/2012/chartStyle" xmlns:a="http://schemas.openxmlformats.org/drawingml/2006/main" meth="withinLinearReversed" id="25">
  <a:schemeClr val="accent5"/>
</cs:colorStyle>
</file>

<file path=ppt/charts/colors13.xml><?xml version="1.0" encoding="utf-8"?>
<cs:colorStyle xmlns:cs="http://schemas.microsoft.com/office/drawing/2012/chartStyle" xmlns:a="http://schemas.openxmlformats.org/drawingml/2006/main" meth="withinLinearReversed" id="25">
  <a:schemeClr val="accent5"/>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5">
  <a:schemeClr val="accent5"/>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19.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Reversed" id="25">
  <a:schemeClr val="accent5"/>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0.81006</cdr:x>
      <cdr:y>0.8236</cdr:y>
    </cdr:from>
    <cdr:to>
      <cdr:x>1</cdr:x>
      <cdr:y>1</cdr:y>
    </cdr:to>
    <cdr:sp macro="" textlink="">
      <cdr:nvSpPr>
        <cdr:cNvPr id="3" name="Rectangle 2">
          <a:extLst xmlns:a="http://schemas.openxmlformats.org/drawingml/2006/main">
            <a:ext uri="{FF2B5EF4-FFF2-40B4-BE49-F238E27FC236}">
              <a16:creationId xmlns:a16="http://schemas.microsoft.com/office/drawing/2014/main" id="{D44CA311-59BF-1828-06FE-6713B5D3282B}"/>
            </a:ext>
          </a:extLst>
        </cdr:cNvPr>
        <cdr:cNvSpPr/>
      </cdr:nvSpPr>
      <cdr:spPr>
        <a:xfrm xmlns:a="http://schemas.openxmlformats.org/drawingml/2006/main">
          <a:off x="4506045" y="2838671"/>
          <a:ext cx="1056555" cy="608012"/>
        </a:xfrm>
        <a:prstGeom xmlns:a="http://schemas.openxmlformats.org/drawingml/2006/main" prst="rect">
          <a:avLst/>
        </a:prstGeom>
        <a:solidFill xmlns:a="http://schemas.openxmlformats.org/drawingml/2006/main">
          <a:srgbClr val="002060"/>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GB" b="1" kern="1200" dirty="0"/>
            <a:t>ALL ADULTS</a:t>
          </a:r>
        </a:p>
      </cdr:txBody>
    </cdr:sp>
  </cdr:relSizeAnchor>
</c:userShapes>
</file>

<file path=ppt/drawings/drawing2.xml><?xml version="1.0" encoding="utf-8"?>
<c:userShapes xmlns:c="http://schemas.openxmlformats.org/drawingml/2006/chart">
  <cdr:relSizeAnchor xmlns:cdr="http://schemas.openxmlformats.org/drawingml/2006/chartDrawing">
    <cdr:from>
      <cdr:x>0.81006</cdr:x>
      <cdr:y>0.8236</cdr:y>
    </cdr:from>
    <cdr:to>
      <cdr:x>1</cdr:x>
      <cdr:y>1</cdr:y>
    </cdr:to>
    <cdr:sp macro="" textlink="">
      <cdr:nvSpPr>
        <cdr:cNvPr id="3" name="Rectangle 2">
          <a:extLst xmlns:a="http://schemas.openxmlformats.org/drawingml/2006/main">
            <a:ext uri="{FF2B5EF4-FFF2-40B4-BE49-F238E27FC236}">
              <a16:creationId xmlns:a16="http://schemas.microsoft.com/office/drawing/2014/main" id="{D44CA311-59BF-1828-06FE-6713B5D3282B}"/>
            </a:ext>
          </a:extLst>
        </cdr:cNvPr>
        <cdr:cNvSpPr/>
      </cdr:nvSpPr>
      <cdr:spPr>
        <a:xfrm xmlns:a="http://schemas.openxmlformats.org/drawingml/2006/main">
          <a:off x="4506045" y="2838671"/>
          <a:ext cx="1056555" cy="608012"/>
        </a:xfrm>
        <a:prstGeom xmlns:a="http://schemas.openxmlformats.org/drawingml/2006/main" prst="rect">
          <a:avLst/>
        </a:prstGeom>
        <a:solidFill xmlns:a="http://schemas.openxmlformats.org/drawingml/2006/main">
          <a:srgbClr val="002060"/>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GB" b="1" kern="1200" dirty="0"/>
            <a:t>ALL ADULTS</a:t>
          </a:r>
        </a:p>
      </cdr:txBody>
    </cdr:sp>
  </cdr:relSizeAnchor>
</c:userShapes>
</file>

<file path=ppt/drawings/drawing3.xml><?xml version="1.0" encoding="utf-8"?>
<c:userShapes xmlns:c="http://schemas.openxmlformats.org/drawingml/2006/chart">
  <cdr:relSizeAnchor xmlns:cdr="http://schemas.openxmlformats.org/drawingml/2006/chartDrawing">
    <cdr:from>
      <cdr:x>0.81006</cdr:x>
      <cdr:y>0.82359</cdr:y>
    </cdr:from>
    <cdr:to>
      <cdr:x>1</cdr:x>
      <cdr:y>1</cdr:y>
    </cdr:to>
    <cdr:sp macro="" textlink="">
      <cdr:nvSpPr>
        <cdr:cNvPr id="2" name="Rectangle 1">
          <a:extLst xmlns:a="http://schemas.openxmlformats.org/drawingml/2006/main">
            <a:ext uri="{FF2B5EF4-FFF2-40B4-BE49-F238E27FC236}">
              <a16:creationId xmlns:a16="http://schemas.microsoft.com/office/drawing/2014/main" id="{1EBEAD75-1E03-B622-11A7-4AE4C5E827E4}"/>
            </a:ext>
          </a:extLst>
        </cdr:cNvPr>
        <cdr:cNvSpPr/>
      </cdr:nvSpPr>
      <cdr:spPr>
        <a:xfrm xmlns:a="http://schemas.openxmlformats.org/drawingml/2006/main">
          <a:off x="4556840" y="2889488"/>
          <a:ext cx="1056560" cy="607995"/>
        </a:xfrm>
        <a:prstGeom xmlns:a="http://schemas.openxmlformats.org/drawingml/2006/main" prst="rect">
          <a:avLst/>
        </a:prstGeom>
        <a:solidFill xmlns:a="http://schemas.openxmlformats.org/drawingml/2006/main">
          <a:srgbClr val="002060"/>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GB" b="1" kern="1200" dirty="0"/>
            <a:t>16-24s</a:t>
          </a:r>
        </a:p>
      </cdr:txBody>
    </cdr:sp>
  </cdr:relSizeAnchor>
</c:userShapes>
</file>

<file path=ppt/drawings/drawing4.xml><?xml version="1.0" encoding="utf-8"?>
<c:userShapes xmlns:c="http://schemas.openxmlformats.org/drawingml/2006/chart">
  <cdr:relSizeAnchor xmlns:cdr="http://schemas.openxmlformats.org/drawingml/2006/chartDrawing">
    <cdr:from>
      <cdr:x>0.81006</cdr:x>
      <cdr:y>0.8236</cdr:y>
    </cdr:from>
    <cdr:to>
      <cdr:x>1</cdr:x>
      <cdr:y>1</cdr:y>
    </cdr:to>
    <cdr:sp macro="" textlink="">
      <cdr:nvSpPr>
        <cdr:cNvPr id="3" name="Rectangle 2">
          <a:extLst xmlns:a="http://schemas.openxmlformats.org/drawingml/2006/main">
            <a:ext uri="{FF2B5EF4-FFF2-40B4-BE49-F238E27FC236}">
              <a16:creationId xmlns:a16="http://schemas.microsoft.com/office/drawing/2014/main" id="{D44CA311-59BF-1828-06FE-6713B5D3282B}"/>
            </a:ext>
          </a:extLst>
        </cdr:cNvPr>
        <cdr:cNvSpPr/>
      </cdr:nvSpPr>
      <cdr:spPr>
        <a:xfrm xmlns:a="http://schemas.openxmlformats.org/drawingml/2006/main">
          <a:off x="4506045" y="2838671"/>
          <a:ext cx="1056555" cy="608012"/>
        </a:xfrm>
        <a:prstGeom xmlns:a="http://schemas.openxmlformats.org/drawingml/2006/main" prst="rect">
          <a:avLst/>
        </a:prstGeom>
        <a:solidFill xmlns:a="http://schemas.openxmlformats.org/drawingml/2006/main">
          <a:srgbClr val="002060"/>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GB" b="1" kern="1200" dirty="0"/>
            <a:t>ALL ADULTS</a:t>
          </a:r>
        </a:p>
      </cdr:txBody>
    </cdr:sp>
  </cdr:relSizeAnchor>
</c:userShapes>
</file>

<file path=ppt/drawings/drawing5.xml><?xml version="1.0" encoding="utf-8"?>
<c:userShapes xmlns:c="http://schemas.openxmlformats.org/drawingml/2006/chart">
  <cdr:relSizeAnchor xmlns:cdr="http://schemas.openxmlformats.org/drawingml/2006/chartDrawing">
    <cdr:from>
      <cdr:x>0.81006</cdr:x>
      <cdr:y>0.82359</cdr:y>
    </cdr:from>
    <cdr:to>
      <cdr:x>1</cdr:x>
      <cdr:y>1</cdr:y>
    </cdr:to>
    <cdr:sp macro="" textlink="">
      <cdr:nvSpPr>
        <cdr:cNvPr id="2" name="Rectangle 1">
          <a:extLst xmlns:a="http://schemas.openxmlformats.org/drawingml/2006/main">
            <a:ext uri="{FF2B5EF4-FFF2-40B4-BE49-F238E27FC236}">
              <a16:creationId xmlns:a16="http://schemas.microsoft.com/office/drawing/2014/main" id="{1EBEAD75-1E03-B622-11A7-4AE4C5E827E4}"/>
            </a:ext>
          </a:extLst>
        </cdr:cNvPr>
        <cdr:cNvSpPr/>
      </cdr:nvSpPr>
      <cdr:spPr>
        <a:xfrm xmlns:a="http://schemas.openxmlformats.org/drawingml/2006/main">
          <a:off x="4556840" y="2889488"/>
          <a:ext cx="1056560" cy="607995"/>
        </a:xfrm>
        <a:prstGeom xmlns:a="http://schemas.openxmlformats.org/drawingml/2006/main" prst="rect">
          <a:avLst/>
        </a:prstGeom>
        <a:solidFill xmlns:a="http://schemas.openxmlformats.org/drawingml/2006/main">
          <a:srgbClr val="002060"/>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GB" b="1" kern="1200" dirty="0"/>
            <a:t>16-24s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47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Culture seems to be a hot topic of conversation within the industry.</a:t>
            </a:r>
          </a:p>
          <a:p>
            <a:endParaRPr lang="en-GB" dirty="0"/>
          </a:p>
          <a:p>
            <a:r>
              <a:rPr lang="en-GB" dirty="0"/>
              <a:t>Everyone seems to have a view, with various organisations trying to define culture.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FA24A-3449-4C66-B849-78F7101895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3966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56F85-4EFA-F724-1FA9-4B34DF0A4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2D594-0CB7-E241-FCB9-44353706C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71EC0-B321-3366-930E-B571E70ED0A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Everyday people drew on established academic literature to develop seven core lenses, or ‘cultural entry points.’ The concepts of </a:t>
            </a:r>
            <a:r>
              <a:rPr lang="en-GB" sz="1200" b="1" kern="1200" dirty="0">
                <a:solidFill>
                  <a:schemeClr val="tx1"/>
                </a:solidFill>
                <a:effectLst/>
                <a:latin typeface="+mn-lt"/>
                <a:ea typeface="+mn-ea"/>
                <a:cs typeface="+mn-cs"/>
              </a:rPr>
              <a:t>currency</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continuity</a:t>
            </a:r>
            <a:r>
              <a:rPr lang="en-GB" sz="1200" kern="1200" dirty="0">
                <a:solidFill>
                  <a:schemeClr val="tx1"/>
                </a:solidFill>
                <a:effectLst/>
                <a:latin typeface="+mn-lt"/>
                <a:ea typeface="+mn-ea"/>
                <a:cs typeface="+mn-cs"/>
              </a:rPr>
              <a:t> were informed by Stewart Brand's Pace Layers framework and the work of the Long Now Foundation. </a:t>
            </a:r>
            <a:r>
              <a:rPr lang="en-GB" sz="1200" b="1" kern="1200" dirty="0">
                <a:solidFill>
                  <a:schemeClr val="tx1"/>
                </a:solidFill>
                <a:effectLst/>
                <a:latin typeface="+mn-lt"/>
                <a:ea typeface="+mn-ea"/>
                <a:cs typeface="+mn-cs"/>
              </a:rPr>
              <a:t>Transformation</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affirmation</a:t>
            </a:r>
            <a:r>
              <a:rPr lang="en-GB" sz="1200" kern="1200" dirty="0">
                <a:solidFill>
                  <a:schemeClr val="tx1"/>
                </a:solidFill>
                <a:effectLst/>
                <a:latin typeface="+mn-lt"/>
                <a:ea typeface="+mn-ea"/>
                <a:cs typeface="+mn-cs"/>
              </a:rPr>
              <a:t> were derived from the cultural value frameworks developed by the British Film Institute (BFI). </a:t>
            </a:r>
            <a:r>
              <a:rPr lang="en-GB" sz="1200" b="1" kern="1200" dirty="0">
                <a:solidFill>
                  <a:schemeClr val="tx1"/>
                </a:solidFill>
                <a:effectLst/>
                <a:latin typeface="+mn-lt"/>
                <a:ea typeface="+mn-ea"/>
                <a:cs typeface="+mn-cs"/>
              </a:rPr>
              <a:t>Bridging</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bonding</a:t>
            </a:r>
            <a:r>
              <a:rPr lang="en-GB" sz="1200" kern="1200" dirty="0">
                <a:solidFill>
                  <a:schemeClr val="tx1"/>
                </a:solidFill>
                <a:effectLst/>
                <a:latin typeface="+mn-lt"/>
                <a:ea typeface="+mn-ea"/>
                <a:cs typeface="+mn-cs"/>
              </a:rPr>
              <a:t> were informed by Robert D. Putnam's research, while </a:t>
            </a:r>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was drawn from Paul Dolan's work on happiness and wellbeing. Together, these seven lenses formed the foundation of the survey, with individual statements designed to measure and map respondents' attitudes across each cultural entry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25624C13-EB23-A875-8A72-C3C99BABE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64ADB-77DE-4EEF-A412-5E51C363DB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559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 can map this by its relative importance</a:t>
            </a:r>
          </a:p>
        </p:txBody>
      </p:sp>
      <p:sp>
        <p:nvSpPr>
          <p:cNvPr id="4" name="Slide Number Placeholder 3"/>
          <p:cNvSpPr>
            <a:spLocks noGrp="1"/>
          </p:cNvSpPr>
          <p:nvPr>
            <p:ph type="sldNum" sz="quarter" idx="5"/>
          </p:nvPr>
        </p:nvSpPr>
        <p:spPr/>
        <p:txBody>
          <a:bodyPr/>
          <a:lstStyle/>
          <a:p>
            <a:fld id="{51964ADB-77DE-4EEF-A412-5E51C363DB49}" type="slidenum">
              <a:rPr lang="en-GB" smtClean="0"/>
              <a:t>12</a:t>
            </a:fld>
            <a:endParaRPr lang="en-GB"/>
          </a:p>
        </p:txBody>
      </p:sp>
    </p:spTree>
    <p:extLst>
      <p:ext uri="{BB962C8B-B14F-4D97-AF65-F5344CB8AC3E}">
        <p14:creationId xmlns:p14="http://schemas.microsoft.com/office/powerpoint/2010/main" val="181068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BBF8-6F64-9A43-33F8-622A6243B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9869F-97BD-7198-E4C9-1039881F3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2D605-2797-7872-57E3-05099E34C2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argument is that the industry isn’t thinking about the right shape of culture. It’s only really interested in three of these lenses. This model will show the importance of taking a broader view and thinking about different shapes of culture. </a:t>
            </a:r>
          </a:p>
          <a:p>
            <a:endParaRPr lang="en-GB" dirty="0"/>
          </a:p>
        </p:txBody>
      </p:sp>
      <p:sp>
        <p:nvSpPr>
          <p:cNvPr id="4" name="Slide Number Placeholder 3">
            <a:extLst>
              <a:ext uri="{FF2B5EF4-FFF2-40B4-BE49-F238E27FC236}">
                <a16:creationId xmlns:a16="http://schemas.microsoft.com/office/drawing/2014/main" id="{D56939CE-D771-12C2-7D2E-43F797F8FDD1}"/>
              </a:ext>
            </a:extLst>
          </p:cNvPr>
          <p:cNvSpPr>
            <a:spLocks noGrp="1"/>
          </p:cNvSpPr>
          <p:nvPr>
            <p:ph type="sldNum" sz="quarter" idx="5"/>
          </p:nvPr>
        </p:nvSpPr>
        <p:spPr/>
        <p:txBody>
          <a:bodyPr/>
          <a:lstStyle/>
          <a:p>
            <a:fld id="{51964ADB-77DE-4EEF-A412-5E51C363DB49}" type="slidenum">
              <a:rPr lang="en-GB" smtClean="0"/>
              <a:t>13</a:t>
            </a:fld>
            <a:endParaRPr lang="en-GB"/>
          </a:p>
        </p:txBody>
      </p:sp>
    </p:spTree>
    <p:extLst>
      <p:ext uri="{BB962C8B-B14F-4D97-AF65-F5344CB8AC3E}">
        <p14:creationId xmlns:p14="http://schemas.microsoft.com/office/powerpoint/2010/main" val="341756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How do we measure it</a:t>
            </a:r>
          </a:p>
        </p:txBody>
      </p:sp>
    </p:spTree>
    <p:extLst>
      <p:ext uri="{BB962C8B-B14F-4D97-AF65-F5344CB8AC3E}">
        <p14:creationId xmlns:p14="http://schemas.microsoft.com/office/powerpoint/2010/main" val="275210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FEC69-8F64-0A2E-D774-71264A398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DA96B-E70C-FEDD-98D7-8C89F8D08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078C6-41D2-39D2-5AF7-30F7E8FDA2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how do we measure the cultural advantage of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Everyday people measured these association through a methodological approach that might be familiar – the mental availability framework as outlined by Byron Sharp and the measurement approach provided by Jenni Romaniuk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 brand perspective, Byron Sharp tells us that mental advantage is about getting the biggest share of relevant network of brand association – i.e. category entry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apply this way of thinking to culture, so when we’re talking about cultural advantage, we’re talking about share of cultural entry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Everyday people </a:t>
            </a:r>
            <a:r>
              <a:rPr lang="en-GB" dirty="0"/>
              <a:t>conducted regression analysis to enable them to conduct statistical analysis to identify the most important lenses in shaping culture and people’s way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2F652158-C504-8731-A8DF-AF8EFF8369DB}"/>
              </a:ext>
            </a:extLst>
          </p:cNvPr>
          <p:cNvSpPr>
            <a:spLocks noGrp="1"/>
          </p:cNvSpPr>
          <p:nvPr>
            <p:ph type="sldNum" sz="quarter" idx="5"/>
          </p:nvPr>
        </p:nvSpPr>
        <p:spPr/>
        <p:txBody>
          <a:bodyPr/>
          <a:lstStyle/>
          <a:p>
            <a:fld id="{51964ADB-77DE-4EEF-A412-5E51C363DB49}" type="slidenum">
              <a:rPr lang="en-GB" smtClean="0"/>
              <a:t>15</a:t>
            </a:fld>
            <a:endParaRPr lang="en-GB"/>
          </a:p>
        </p:txBody>
      </p:sp>
    </p:spTree>
    <p:extLst>
      <p:ext uri="{BB962C8B-B14F-4D97-AF65-F5344CB8AC3E}">
        <p14:creationId xmlns:p14="http://schemas.microsoft.com/office/powerpoint/2010/main" val="221237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Everyday people then conducted a survey, where the sample was split to look at the cultural impact of both media channels and specific content from TV and some of the biggest creators on YouTube. So, if you’re a respondent in the media cell, you are asked which media channels you associate with the statements in the framework aka ‘cultural entry points’. If you’re in the content cell you do this for the listed content. </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16</a:t>
            </a:fld>
            <a:endParaRPr lang="en-GB"/>
          </a:p>
        </p:txBody>
      </p:sp>
    </p:spTree>
    <p:extLst>
      <p:ext uri="{BB962C8B-B14F-4D97-AF65-F5344CB8AC3E}">
        <p14:creationId xmlns:p14="http://schemas.microsoft.com/office/powerpoint/2010/main" val="3706422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D274-A792-721B-66F6-C521CD56C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9708E-42B9-E009-8DF5-5E4544FD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E1456-AA55-73FC-2B8E-FBB72D6C12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survey we asked about the seven cultural lenses, using statements that laddered up to these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F2A18CD4-3DC6-241B-3803-8AEADD9935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64ADB-77DE-4EEF-A412-5E51C363DB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6139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Everyday people conducted regression analysis to determine which cultural entry points have the greatest influence on shaping culture and people's way of life. The study found that continuity – things with influence and relevance that last – had a 22% share of importance, playing the most important role in how media shapes culture and the way of life for people in the UK.</a:t>
            </a:r>
          </a:p>
          <a:p>
            <a:r>
              <a:rPr lang="en-GB" sz="1200" kern="1200" dirty="0">
                <a:solidFill>
                  <a:schemeClr val="tx1"/>
                </a:solidFill>
                <a:effectLst/>
                <a:latin typeface="+mn-lt"/>
                <a:ea typeface="+mn-ea"/>
                <a:cs typeface="+mn-cs"/>
              </a:rPr>
              <a:t>Purpose – how culture positively influences people’s sense of wellbeing and contributes to ‘good life’ – is the second most important aspect in how media shapes culture in the UK with a 17% share of importance.</a:t>
            </a:r>
          </a:p>
          <a:p>
            <a:r>
              <a:rPr lang="en-GB" sz="1200" kern="1200" dirty="0">
                <a:solidFill>
                  <a:schemeClr val="tx1"/>
                </a:solidFill>
                <a:effectLst/>
                <a:latin typeface="+mn-lt"/>
                <a:ea typeface="+mn-ea"/>
                <a:cs typeface="+mn-cs"/>
              </a:rPr>
              <a:t>By contrast, currency – fashionable or faddish moments in the zeitgeist – plays the least important role with a 9% share of importance.</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18</a:t>
            </a:fld>
            <a:endParaRPr lang="en-GB"/>
          </a:p>
        </p:txBody>
      </p:sp>
    </p:spTree>
    <p:extLst>
      <p:ext uri="{BB962C8B-B14F-4D97-AF65-F5344CB8AC3E}">
        <p14:creationId xmlns:p14="http://schemas.microsoft.com/office/powerpoint/2010/main" val="242742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62257-9176-D8E5-A5F3-EBD823605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15AB4-B5C3-5E8F-1B49-1B6F12A01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0A4E6-9263-1252-3EC7-3D490B65AC79}"/>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Among 16–24-year-olds, however, the picture shifts. While continuity remains the strongest driver, currency rises to become the second most important factor, reflecting younger audiences’ greater engagement with emerging trends, social movements and fast-evolving cultural moments. </a:t>
            </a:r>
          </a:p>
          <a:p>
            <a:endParaRPr lang="en-GB" dirty="0"/>
          </a:p>
        </p:txBody>
      </p:sp>
      <p:sp>
        <p:nvSpPr>
          <p:cNvPr id="4" name="Slide Number Placeholder 3">
            <a:extLst>
              <a:ext uri="{FF2B5EF4-FFF2-40B4-BE49-F238E27FC236}">
                <a16:creationId xmlns:a16="http://schemas.microsoft.com/office/drawing/2014/main" id="{3234DE26-FE95-8ED4-4437-1B9141121504}"/>
              </a:ext>
            </a:extLst>
          </p:cNvPr>
          <p:cNvSpPr>
            <a:spLocks noGrp="1"/>
          </p:cNvSpPr>
          <p:nvPr>
            <p:ph type="sldNum" sz="quarter" idx="5"/>
          </p:nvPr>
        </p:nvSpPr>
        <p:spPr/>
        <p:txBody>
          <a:bodyPr/>
          <a:lstStyle/>
          <a:p>
            <a:fld id="{51964ADB-77DE-4EEF-A412-5E51C363DB49}" type="slidenum">
              <a:rPr lang="en-GB" smtClean="0"/>
              <a:t>19</a:t>
            </a:fld>
            <a:endParaRPr lang="en-GB"/>
          </a:p>
        </p:txBody>
      </p:sp>
    </p:spTree>
    <p:extLst>
      <p:ext uri="{BB962C8B-B14F-4D97-AF65-F5344CB8AC3E}">
        <p14:creationId xmlns:p14="http://schemas.microsoft.com/office/powerpoint/2010/main" val="3283483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88734-CFE3-C4B1-D56E-2B1CBD120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2C528-BCEE-C6E0-5006-9DD74E1B9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C3F5A-BEE2-FB19-490F-7D5DE83AD786}"/>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analysis also measured the performance of each cultural lens by channel. The larger the area represented, the more holistic and culturally advantaged a channel is across the full range of cultural entry points.</a:t>
            </a:r>
          </a:p>
          <a:p>
            <a:r>
              <a:rPr lang="en-GB" sz="1200" kern="1200" dirty="0">
                <a:solidFill>
                  <a:schemeClr val="tx1"/>
                </a:solidFill>
                <a:effectLst/>
                <a:latin typeface="+mn-lt"/>
                <a:ea typeface="+mn-ea"/>
                <a:cs typeface="+mn-cs"/>
              </a:rPr>
              <a:t>When mapped against the media channels included in the study, TV demonstrates the strongest and most comprehensive cultural signature. Its profile envelops those of other channels, indicating consistently stronger performance across a broad range of cultural entry points. In particular, TV excels on dimensions such as affirmation and continuity, reflecting its ability to create lasting cultural influence over time.</a:t>
            </a:r>
          </a:p>
          <a:p>
            <a:r>
              <a:rPr lang="en-GB" sz="1200" kern="1200" dirty="0">
                <a:solidFill>
                  <a:schemeClr val="tx1"/>
                </a:solidFill>
                <a:effectLst/>
                <a:latin typeface="+mn-lt"/>
                <a:ea typeface="+mn-ea"/>
                <a:cs typeface="+mn-cs"/>
              </a:rPr>
              <a:t>Social media is particularly strong on currency and bonding, reflecting its ability to drive real-time cultural conversations and foster community connection. </a:t>
            </a:r>
          </a:p>
          <a:p>
            <a:r>
              <a:rPr lang="en-GB" sz="1200" kern="1200" dirty="0">
                <a:solidFill>
                  <a:schemeClr val="tx1"/>
                </a:solidFill>
                <a:effectLst/>
                <a:latin typeface="+mn-lt"/>
                <a:ea typeface="+mn-ea"/>
                <a:cs typeface="+mn-cs"/>
              </a:rPr>
              <a:t>Content creators, meanwhile, demonstrate strength in currency and transformation by inspiring audiences, shaping perspectives and connecting people across different interests and communities. However, their overall cultural footprint remains less extensive than TV, which continues to lead through its unmatched ability to create shared cultural experiences at scale.</a:t>
            </a:r>
          </a:p>
          <a:p>
            <a:endParaRPr lang="en-GB" dirty="0"/>
          </a:p>
          <a:p>
            <a:endParaRPr lang="en-GB" dirty="0"/>
          </a:p>
        </p:txBody>
      </p:sp>
      <p:sp>
        <p:nvSpPr>
          <p:cNvPr id="4" name="Slide Number Placeholder 3">
            <a:extLst>
              <a:ext uri="{FF2B5EF4-FFF2-40B4-BE49-F238E27FC236}">
                <a16:creationId xmlns:a16="http://schemas.microsoft.com/office/drawing/2014/main" id="{5E7B5C12-70D1-3FD4-EB45-580C38EF7137}"/>
              </a:ext>
            </a:extLst>
          </p:cNvPr>
          <p:cNvSpPr>
            <a:spLocks noGrp="1"/>
          </p:cNvSpPr>
          <p:nvPr>
            <p:ph type="sldNum" sz="quarter" idx="5"/>
          </p:nvPr>
        </p:nvSpPr>
        <p:spPr/>
        <p:txBody>
          <a:bodyPr/>
          <a:lstStyle/>
          <a:p>
            <a:fld id="{51964ADB-77DE-4EEF-A412-5E51C363DB49}" type="slidenum">
              <a:rPr lang="en-GB" smtClean="0"/>
              <a:t>20</a:t>
            </a:fld>
            <a:endParaRPr lang="en-GB"/>
          </a:p>
        </p:txBody>
      </p:sp>
    </p:spTree>
    <p:extLst>
      <p:ext uri="{BB962C8B-B14F-4D97-AF65-F5344CB8AC3E}">
        <p14:creationId xmlns:p14="http://schemas.microsoft.com/office/powerpoint/2010/main" val="119757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There’s a belief that culture is driven by the young.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many of us work in an organisation that are obsessed with Gen Z? The industry’s narrative about the cultural influence of young people rarely rises above the status of stereotype.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There’s no doubt that since the dawn of marketing, young people have always been important to our industry, but any conversation about shaping our way of life is surely incomplete if it only focuses on a narrow segment of the population. </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3</a:t>
            </a:fld>
            <a:endParaRPr lang="en-GB"/>
          </a:p>
        </p:txBody>
      </p:sp>
    </p:spTree>
    <p:extLst>
      <p:ext uri="{BB962C8B-B14F-4D97-AF65-F5344CB8AC3E}">
        <p14:creationId xmlns:p14="http://schemas.microsoft.com/office/powerpoint/2010/main" val="2740238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But we can also map this in another way to see what channels have a cultural advantage.</a:t>
            </a:r>
          </a:p>
          <a:p>
            <a:endParaRPr lang="en-GB" dirty="0"/>
          </a:p>
          <a:p>
            <a:r>
              <a:rPr lang="en-GB" dirty="0"/>
              <a:t>If we rank the cultural entry points in order of importance, we get this order.</a:t>
            </a:r>
          </a:p>
        </p:txBody>
      </p:sp>
    </p:spTree>
    <p:extLst>
      <p:ext uri="{BB962C8B-B14F-4D97-AF65-F5344CB8AC3E}">
        <p14:creationId xmlns:p14="http://schemas.microsoft.com/office/powerpoint/2010/main" val="1262875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We can then plot this against the share of cultural entry points for each channel </a:t>
            </a:r>
          </a:p>
        </p:txBody>
      </p:sp>
    </p:spTree>
    <p:extLst>
      <p:ext uri="{BB962C8B-B14F-4D97-AF65-F5344CB8AC3E}">
        <p14:creationId xmlns:p14="http://schemas.microsoft.com/office/powerpoint/2010/main" val="1036216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If we split the chart into quadrants, this gives us a general idea on where we want all our cultural entry points to be</a:t>
            </a:r>
          </a:p>
        </p:txBody>
      </p:sp>
    </p:spTree>
    <p:extLst>
      <p:ext uri="{BB962C8B-B14F-4D97-AF65-F5344CB8AC3E}">
        <p14:creationId xmlns:p14="http://schemas.microsoft.com/office/powerpoint/2010/main" val="369937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 can then test each media channel’s performance against the importance ranking I’ve shown you on the previous chart. The ranking of importance is fixed for all channels. So, when we talk about cultural advantage, it’s about how big a share each channel gets for each cultural entry point. The goal is to have the biggest share of the most important entry points – and that’s the green box labelled cultural advantage in the top right hand of the chart. </a:t>
            </a:r>
          </a:p>
        </p:txBody>
      </p:sp>
    </p:spTree>
    <p:extLst>
      <p:ext uri="{BB962C8B-B14F-4D97-AF65-F5344CB8AC3E}">
        <p14:creationId xmlns:p14="http://schemas.microsoft.com/office/powerpoint/2010/main" val="3705245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For an all adult audience, looking first at content creators, their profile sits well outside this cultural advantage zone. Instead, they perform most strongly on the least important cultural entry points (e.g. currency), suggesting a misalignment between where they deliver value and the cultural drivers that have the greatest impact on shaping people's lives. </a:t>
            </a:r>
          </a:p>
        </p:txBody>
      </p:sp>
    </p:spTree>
    <p:extLst>
      <p:ext uri="{BB962C8B-B14F-4D97-AF65-F5344CB8AC3E}">
        <p14:creationId xmlns:p14="http://schemas.microsoft.com/office/powerpoint/2010/main" val="2987375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video sharing sites, the cultural entry points are moving to the left showing stronger associations, but they still lack any specific cultural advantages. </a:t>
            </a:r>
          </a:p>
          <a:p>
            <a:endParaRPr lang="en-GB" dirty="0"/>
          </a:p>
        </p:txBody>
      </p:sp>
    </p:spTree>
    <p:extLst>
      <p:ext uri="{BB962C8B-B14F-4D97-AF65-F5344CB8AC3E}">
        <p14:creationId xmlns:p14="http://schemas.microsoft.com/office/powerpoint/2010/main" val="826260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Social media performs more strongly overall, with bonding emerging as its key cultural advantage. However, it under-performs on continuity and performs weakest on purpose.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important distinction: while people </a:t>
            </a:r>
            <a:r>
              <a:rPr lang="en-US" sz="1200" kern="1200" dirty="0" err="1">
                <a:solidFill>
                  <a:schemeClr val="tx1"/>
                </a:solidFill>
                <a:effectLst/>
                <a:latin typeface="+mn-lt"/>
                <a:ea typeface="+mn-ea"/>
                <a:cs typeface="+mn-cs"/>
              </a:rPr>
              <a:t>recognise</a:t>
            </a:r>
            <a:r>
              <a:rPr lang="en-US" sz="1200" kern="1200" dirty="0">
                <a:solidFill>
                  <a:schemeClr val="tx1"/>
                </a:solidFill>
                <a:effectLst/>
                <a:latin typeface="+mn-lt"/>
                <a:ea typeface="+mn-ea"/>
                <a:cs typeface="+mn-cs"/>
              </a:rPr>
              <a:t> social media's cultural influence, they do not necessarily see it as a positive one. Purpose reflects personal growth, wellbeing and living a good life - areas where social media falls short. The contrast between its scores on purpose and transformation – its ability to celebrate change and challenge norms - also mirrors wider concerns about the impact and safety of social media.</a:t>
            </a:r>
            <a:endParaRPr lang="en-GB"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437521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Crucially, TV leads on the cultural entry points that matter most such as continuity and purpose. It consistently over-performs on the dimensions that have the greatest influence on shaping, reinforcing its position as a channel with a strong and enduring cultural advantage.</a:t>
            </a:r>
          </a:p>
          <a:p>
            <a:endParaRPr lang="en-GB" dirty="0"/>
          </a:p>
        </p:txBody>
      </p:sp>
    </p:spTree>
    <p:extLst>
      <p:ext uri="{BB962C8B-B14F-4D97-AF65-F5344CB8AC3E}">
        <p14:creationId xmlns:p14="http://schemas.microsoft.com/office/powerpoint/2010/main" val="159538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What does this look like for younger audiences</a:t>
            </a:r>
          </a:p>
        </p:txBody>
      </p:sp>
    </p:spTree>
    <p:extLst>
      <p:ext uri="{BB962C8B-B14F-4D97-AF65-F5344CB8AC3E}">
        <p14:creationId xmlns:p14="http://schemas.microsoft.com/office/powerpoint/2010/main" val="52342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70F7-A38A-6A3E-7249-1D383D54E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A23E5-C69D-E9DF-7B84-7601864B6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4E99B-C3D9-D979-0490-86C54DB9C1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quick reminder that the cultural entry points differ for 16-24s</a:t>
            </a:r>
          </a:p>
          <a:p>
            <a:endParaRPr lang="en-GB" dirty="0"/>
          </a:p>
        </p:txBody>
      </p:sp>
      <p:sp>
        <p:nvSpPr>
          <p:cNvPr id="4" name="Slide Number Placeholder 3">
            <a:extLst>
              <a:ext uri="{FF2B5EF4-FFF2-40B4-BE49-F238E27FC236}">
                <a16:creationId xmlns:a16="http://schemas.microsoft.com/office/drawing/2014/main" id="{8BDBD07B-7C73-61D8-56D9-AD02DC1A55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64ADB-77DE-4EEF-A412-5E51C363DB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605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Another belief is that culture is fast.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many of us here have used the term moving at the speed of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recently, some of the language used by Heinz follows the general narrative in the industry. When we talk about culture, we assume that it’s fast, and synonymous with technological disruption. </a:t>
            </a:r>
          </a:p>
          <a:p>
            <a:endParaRPr lang="en-GB" dirty="0"/>
          </a:p>
        </p:txBody>
      </p:sp>
    </p:spTree>
    <p:extLst>
      <p:ext uri="{BB962C8B-B14F-4D97-AF65-F5344CB8AC3E}">
        <p14:creationId xmlns:p14="http://schemas.microsoft.com/office/powerpoint/2010/main" val="1780907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look at these maps again, for 16-24 year olds. Whilst currency is creeping into the top right box, content creators still have a relatively weak cultural advantage. </a:t>
            </a:r>
          </a:p>
          <a:p>
            <a:endParaRPr lang="en-GB" dirty="0"/>
          </a:p>
        </p:txBody>
      </p:sp>
    </p:spTree>
    <p:extLst>
      <p:ext uri="{BB962C8B-B14F-4D97-AF65-F5344CB8AC3E}">
        <p14:creationId xmlns:p14="http://schemas.microsoft.com/office/powerpoint/2010/main" val="243433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Video sharing sites has cultural advantage for the entry points that really matter. </a:t>
            </a:r>
            <a:endParaRPr lang="en-GB" dirty="0"/>
          </a:p>
        </p:txBody>
      </p:sp>
    </p:spTree>
    <p:extLst>
      <p:ext uri="{BB962C8B-B14F-4D97-AF65-F5344CB8AC3E}">
        <p14:creationId xmlns:p14="http://schemas.microsoft.com/office/powerpoint/2010/main" val="1195793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When we look at the same data for 16–24s, social media’s cultural strength among 16–24s is far more concentrated, with currency standing out as its primary area of advantage.</a:t>
            </a:r>
          </a:p>
        </p:txBody>
      </p:sp>
    </p:spTree>
    <p:extLst>
      <p:ext uri="{BB962C8B-B14F-4D97-AF65-F5344CB8AC3E}">
        <p14:creationId xmlns:p14="http://schemas.microsoft.com/office/powerpoint/2010/main" val="988986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Meanwhile, TV slightly trails social media in overall cultural share, but it remains a strong performing channel overall for this age group. Its key advantage is continuity, while it also holds its own on currency, matching content creators on this dimension. </a:t>
            </a:r>
          </a:p>
          <a:p>
            <a:endParaRPr lang="en-GB" dirty="0"/>
          </a:p>
        </p:txBody>
      </p:sp>
    </p:spTree>
    <p:extLst>
      <p:ext uri="{BB962C8B-B14F-4D97-AF65-F5344CB8AC3E}">
        <p14:creationId xmlns:p14="http://schemas.microsoft.com/office/powerpoint/2010/main" val="2352265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But which channel is most culturally significant?</a:t>
            </a:r>
          </a:p>
        </p:txBody>
      </p:sp>
    </p:spTree>
    <p:extLst>
      <p:ext uri="{BB962C8B-B14F-4D97-AF65-F5344CB8AC3E}">
        <p14:creationId xmlns:p14="http://schemas.microsoft.com/office/powerpoint/2010/main" val="3102163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well as understanding different media’s impact on different types of cultural associations, everyday people calculated an overall cultural impact for different media channels incorporating all seven lenses.</a:t>
            </a:r>
          </a:p>
          <a:p>
            <a:r>
              <a:rPr lang="en-GB" sz="1200" kern="1200" dirty="0">
                <a:solidFill>
                  <a:schemeClr val="tx1"/>
                </a:solidFill>
                <a:effectLst/>
                <a:latin typeface="+mn-lt"/>
                <a:ea typeface="+mn-ea"/>
                <a:cs typeface="+mn-cs"/>
              </a:rPr>
              <a:t>They found that TV accounts for 21% of media’s cultural impact, followed by social media (14%), cinema (12%), radio (12%), and video sharing sites (12%). The media with the least cultural impact are content creators (9%) and podcasts (8%).</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36</a:t>
            </a:fld>
            <a:endParaRPr lang="en-GB"/>
          </a:p>
        </p:txBody>
      </p:sp>
    </p:spTree>
    <p:extLst>
      <p:ext uri="{BB962C8B-B14F-4D97-AF65-F5344CB8AC3E}">
        <p14:creationId xmlns:p14="http://schemas.microsoft.com/office/powerpoint/2010/main" val="1112677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16-24s specifically, social media had 19% and TV 17%. These were followed by video sharing sites (15%), cinema (13%), content creators (12%), radio (8%), newspapers/magazines (8%), and podcasts (8%).</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37</a:t>
            </a:fld>
            <a:endParaRPr lang="en-GB"/>
          </a:p>
        </p:txBody>
      </p:sp>
    </p:spTree>
    <p:extLst>
      <p:ext uri="{BB962C8B-B14F-4D97-AF65-F5344CB8AC3E}">
        <p14:creationId xmlns:p14="http://schemas.microsoft.com/office/powerpoint/2010/main" val="1339648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Everyday people also measured the associations in the framework against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content level testing helps us to understand how content contributes to the overall shape of culture for each channel and also provide practical ways which can help the industry plan for holistic cultural impact. </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38</a:t>
            </a:fld>
            <a:endParaRPr lang="en-GB"/>
          </a:p>
        </p:txBody>
      </p:sp>
    </p:spTree>
    <p:extLst>
      <p:ext uri="{BB962C8B-B14F-4D97-AF65-F5344CB8AC3E}">
        <p14:creationId xmlns:p14="http://schemas.microsoft.com/office/powerpoint/2010/main" val="4088920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Everyday people tested 10 TV programmes and 5 of the biggest creators/creator content on YouTube as a pilot of how we can measure and plan for the cultural impact of content moving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39</a:t>
            </a:fld>
            <a:endParaRPr lang="en-GB"/>
          </a:p>
        </p:txBody>
      </p:sp>
    </p:spTree>
    <p:extLst>
      <p:ext uri="{BB962C8B-B14F-4D97-AF65-F5344CB8AC3E}">
        <p14:creationId xmlns:p14="http://schemas.microsoft.com/office/powerpoint/2010/main" val="3044466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EF79-7DC9-F267-C6DD-A477E591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05FE1-03D1-E0B7-57D1-312D92D0E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E4FF3-8BE7-B4EB-C20F-1098612391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model is able to differentiate content on a meaningful cultural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all adults, you would expect a soap like Coronation Street to score really strongly on continuity and affirming the British way of life. And it does.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Traitors cultural advantage is currency – again unsurprising because it’s one of the most talked about programmes on TV.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Gogglebox pulls out on purpose and bridging – again this makes perfect sense. We are going into the living rooms of a diverse set of people across the country. Geertz warned us of the dangers of losing touch with reality, the power of the holistic framework is that it connects our industry with the different realities of mainstream culture. </a:t>
            </a:r>
          </a:p>
          <a:p>
            <a:endParaRPr lang="en-GB" dirty="0"/>
          </a:p>
          <a:p>
            <a:endParaRPr lang="en-GB" dirty="0"/>
          </a:p>
        </p:txBody>
      </p:sp>
      <p:sp>
        <p:nvSpPr>
          <p:cNvPr id="4" name="Slide Number Placeholder 3">
            <a:extLst>
              <a:ext uri="{FF2B5EF4-FFF2-40B4-BE49-F238E27FC236}">
                <a16:creationId xmlns:a16="http://schemas.microsoft.com/office/drawing/2014/main" id="{D5638ACE-8C8A-B314-78FD-962B69944362}"/>
              </a:ext>
            </a:extLst>
          </p:cNvPr>
          <p:cNvSpPr>
            <a:spLocks noGrp="1"/>
          </p:cNvSpPr>
          <p:nvPr>
            <p:ph type="sldNum" sz="quarter" idx="5"/>
          </p:nvPr>
        </p:nvSpPr>
        <p:spPr/>
        <p:txBody>
          <a:bodyPr/>
          <a:lstStyle/>
          <a:p>
            <a:fld id="{51964ADB-77DE-4EEF-A412-5E51C363DB49}" type="slidenum">
              <a:rPr lang="en-GB" smtClean="0"/>
              <a:t>40</a:t>
            </a:fld>
            <a:endParaRPr lang="en-GB"/>
          </a:p>
        </p:txBody>
      </p:sp>
    </p:spTree>
    <p:extLst>
      <p:ext uri="{BB962C8B-B14F-4D97-AF65-F5344CB8AC3E}">
        <p14:creationId xmlns:p14="http://schemas.microsoft.com/office/powerpoint/2010/main" val="282471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And lastly, the belief that culture is linear.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This example illustrates the more general point that our industry’s view of culture is narrow and suggesting that culture is linear.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TikTok have stated that </a:t>
            </a:r>
            <a:r>
              <a:rPr lang="en-US" b="0" i="0" dirty="0">
                <a:effectLst/>
                <a:latin typeface="Arial" panose="020B0604020202020204" pitchFamily="34" charset="0"/>
              </a:rPr>
              <a:t>“Moments don't just stay on TikTok – they're amplified by our community, creators and brands until they spill over into the real world, influencing culture and ultimately driving consumer </a:t>
            </a:r>
            <a:r>
              <a:rPr lang="en-US" b="0" i="0" dirty="0" err="1">
                <a:effectLst/>
                <a:latin typeface="Arial" panose="020B0604020202020204" pitchFamily="34" charset="0"/>
              </a:rPr>
              <a:t>behaviours</a:t>
            </a:r>
            <a:r>
              <a:rPr lang="en-US" b="0" i="0"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5</a:t>
            </a:fld>
            <a:endParaRPr lang="en-GB"/>
          </a:p>
        </p:txBody>
      </p:sp>
    </p:spTree>
    <p:extLst>
      <p:ext uri="{BB962C8B-B14F-4D97-AF65-F5344CB8AC3E}">
        <p14:creationId xmlns:p14="http://schemas.microsoft.com/office/powerpoint/2010/main" val="1488046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24360-9240-EB84-273F-2C93F1B48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D66C6-F437-B420-43E8-51D3FA522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4D2E3-1B63-7701-5338-B16D2F37AB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how do TV programmes compare to creator content? Given the demographic target of the YouTuber’s in our test, it’s only fair that we look at this amongst the youngest cohort of 16-24s. </a:t>
            </a:r>
          </a:p>
        </p:txBody>
      </p:sp>
      <p:sp>
        <p:nvSpPr>
          <p:cNvPr id="4" name="Slide Number Placeholder 3">
            <a:extLst>
              <a:ext uri="{FF2B5EF4-FFF2-40B4-BE49-F238E27FC236}">
                <a16:creationId xmlns:a16="http://schemas.microsoft.com/office/drawing/2014/main" id="{AD5C3D96-09B9-EBFC-796D-98446D810F5F}"/>
              </a:ext>
            </a:extLst>
          </p:cNvPr>
          <p:cNvSpPr>
            <a:spLocks noGrp="1"/>
          </p:cNvSpPr>
          <p:nvPr>
            <p:ph type="sldNum" sz="quarter" idx="5"/>
          </p:nvPr>
        </p:nvSpPr>
        <p:spPr/>
        <p:txBody>
          <a:bodyPr/>
          <a:lstStyle/>
          <a:p>
            <a:fld id="{51964ADB-77DE-4EEF-A412-5E51C363DB49}" type="slidenum">
              <a:rPr lang="en-GB" smtClean="0"/>
              <a:t>41</a:t>
            </a:fld>
            <a:endParaRPr lang="en-GB"/>
          </a:p>
        </p:txBody>
      </p:sp>
    </p:spTree>
    <p:extLst>
      <p:ext uri="{BB962C8B-B14F-4D97-AF65-F5344CB8AC3E}">
        <p14:creationId xmlns:p14="http://schemas.microsoft.com/office/powerpoint/2010/main" val="335150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8909-DA3C-6D94-D061-48D5EFBA5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13C8C-AEFC-5D59-411D-C5836968A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CE396-3AFE-875D-CDA5-63EF026E7594}"/>
              </a:ext>
            </a:extLst>
          </p:cNvPr>
          <p:cNvSpPr>
            <a:spLocks noGrp="1"/>
          </p:cNvSpPr>
          <p:nvPr>
            <p:ph type="body" idx="1"/>
          </p:nvPr>
        </p:nvSpPr>
        <p:spPr/>
        <p:txBody>
          <a:bodyPr/>
          <a:lstStyle/>
          <a:p>
            <a:r>
              <a:rPr lang="en-GB" dirty="0"/>
              <a:t>The likes of Mr Beast and Sidemen are no match for The Great British Bake Off. </a:t>
            </a:r>
          </a:p>
          <a:p>
            <a:endParaRPr lang="en-GB" dirty="0"/>
          </a:p>
          <a:p>
            <a:r>
              <a:rPr lang="en-GB" dirty="0"/>
              <a:t>Both Mr Beast and Sidemen are about big stunts and challenges and place strong emphasis on their philanthropic positioning. But there are many routes to purpose - just look at how much stronger, Bake Off performs on purpose. </a:t>
            </a:r>
          </a:p>
          <a:p>
            <a:endParaRPr lang="en-GB" dirty="0"/>
          </a:p>
        </p:txBody>
      </p:sp>
      <p:sp>
        <p:nvSpPr>
          <p:cNvPr id="4" name="Slide Number Placeholder 3">
            <a:extLst>
              <a:ext uri="{FF2B5EF4-FFF2-40B4-BE49-F238E27FC236}">
                <a16:creationId xmlns:a16="http://schemas.microsoft.com/office/drawing/2014/main" id="{1B67312A-08AC-8E89-9543-769D58CA10EC}"/>
              </a:ext>
            </a:extLst>
          </p:cNvPr>
          <p:cNvSpPr>
            <a:spLocks noGrp="1"/>
          </p:cNvSpPr>
          <p:nvPr>
            <p:ph type="sldNum" sz="quarter" idx="5"/>
          </p:nvPr>
        </p:nvSpPr>
        <p:spPr/>
        <p:txBody>
          <a:bodyPr/>
          <a:lstStyle/>
          <a:p>
            <a:fld id="{51964ADB-77DE-4EEF-A412-5E51C363DB49}" type="slidenum">
              <a:rPr lang="en-GB" smtClean="0"/>
              <a:t>42</a:t>
            </a:fld>
            <a:endParaRPr lang="en-GB"/>
          </a:p>
        </p:txBody>
      </p:sp>
    </p:spTree>
    <p:extLst>
      <p:ext uri="{BB962C8B-B14F-4D97-AF65-F5344CB8AC3E}">
        <p14:creationId xmlns:p14="http://schemas.microsoft.com/office/powerpoint/2010/main" val="233214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6FC88-6C4B-D272-50F7-027D5E539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22BE-8348-C9F7-822F-F9401F5B7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6F910-4890-BDC9-3D36-CEA83AAC04F5}"/>
              </a:ext>
            </a:extLst>
          </p:cNvPr>
          <p:cNvSpPr>
            <a:spLocks noGrp="1"/>
          </p:cNvSpPr>
          <p:nvPr>
            <p:ph type="body" idx="1"/>
          </p:nvPr>
        </p:nvSpPr>
        <p:spPr/>
        <p:txBody>
          <a:bodyPr/>
          <a:lstStyle/>
          <a:p>
            <a:r>
              <a:rPr lang="en-GB" dirty="0"/>
              <a:t>Similarly, Steven Bartlett is no match for Clarkson’s Farm. </a:t>
            </a:r>
          </a:p>
          <a:p>
            <a:endParaRPr lang="en-GB" dirty="0"/>
          </a:p>
        </p:txBody>
      </p:sp>
      <p:sp>
        <p:nvSpPr>
          <p:cNvPr id="4" name="Slide Number Placeholder 3">
            <a:extLst>
              <a:ext uri="{FF2B5EF4-FFF2-40B4-BE49-F238E27FC236}">
                <a16:creationId xmlns:a16="http://schemas.microsoft.com/office/drawing/2014/main" id="{24BE95BD-2186-E365-7D56-7F23D5C8F9FA}"/>
              </a:ext>
            </a:extLst>
          </p:cNvPr>
          <p:cNvSpPr>
            <a:spLocks noGrp="1"/>
          </p:cNvSpPr>
          <p:nvPr>
            <p:ph type="sldNum" sz="quarter" idx="5"/>
          </p:nvPr>
        </p:nvSpPr>
        <p:spPr/>
        <p:txBody>
          <a:bodyPr/>
          <a:lstStyle/>
          <a:p>
            <a:fld id="{51964ADB-77DE-4EEF-A412-5E51C363DB49}" type="slidenum">
              <a:rPr lang="en-GB" smtClean="0"/>
              <a:t>43</a:t>
            </a:fld>
            <a:endParaRPr lang="en-GB"/>
          </a:p>
        </p:txBody>
      </p:sp>
    </p:spTree>
    <p:extLst>
      <p:ext uri="{BB962C8B-B14F-4D97-AF65-F5344CB8AC3E}">
        <p14:creationId xmlns:p14="http://schemas.microsoft.com/office/powerpoint/2010/main" val="3816838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FCC7-23CA-5E38-1A9F-DD47B1CC7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D9910-C3F5-D4E9-3534-E20F97F0F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26945-CFFE-E095-26BE-35F56DFE65FB}"/>
              </a:ext>
            </a:extLst>
          </p:cNvPr>
          <p:cNvSpPr>
            <a:spLocks noGrp="1"/>
          </p:cNvSpPr>
          <p:nvPr>
            <p:ph type="body" idx="1"/>
          </p:nvPr>
        </p:nvSpPr>
        <p:spPr/>
        <p:txBody>
          <a:bodyPr/>
          <a:lstStyle/>
          <a:p>
            <a:r>
              <a:rPr lang="en-GB" dirty="0"/>
              <a:t>And finally, YouTube tell us that Chicken Shop Date is renowned for it’s pop-culture dominance amongst a young audience. The truth is that its signature and shape is much weaker than Love Island’s – another thing that has also been part of pop culture for many years. </a:t>
            </a:r>
          </a:p>
          <a:p>
            <a:endParaRPr lang="en-GB" dirty="0"/>
          </a:p>
        </p:txBody>
      </p:sp>
      <p:sp>
        <p:nvSpPr>
          <p:cNvPr id="4" name="Slide Number Placeholder 3">
            <a:extLst>
              <a:ext uri="{FF2B5EF4-FFF2-40B4-BE49-F238E27FC236}">
                <a16:creationId xmlns:a16="http://schemas.microsoft.com/office/drawing/2014/main" id="{0F208319-58E2-23A5-3CA7-43EC213F5914}"/>
              </a:ext>
            </a:extLst>
          </p:cNvPr>
          <p:cNvSpPr>
            <a:spLocks noGrp="1"/>
          </p:cNvSpPr>
          <p:nvPr>
            <p:ph type="sldNum" sz="quarter" idx="5"/>
          </p:nvPr>
        </p:nvSpPr>
        <p:spPr/>
        <p:txBody>
          <a:bodyPr/>
          <a:lstStyle/>
          <a:p>
            <a:fld id="{51964ADB-77DE-4EEF-A412-5E51C363DB49}" type="slidenum">
              <a:rPr lang="en-GB" smtClean="0"/>
              <a:t>44</a:t>
            </a:fld>
            <a:endParaRPr lang="en-GB"/>
          </a:p>
        </p:txBody>
      </p:sp>
    </p:spTree>
    <p:extLst>
      <p:ext uri="{BB962C8B-B14F-4D97-AF65-F5344CB8AC3E}">
        <p14:creationId xmlns:p14="http://schemas.microsoft.com/office/powerpoint/2010/main" val="1124452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Overall, all media contribute to culture, but some deliver more cultural impact than others </a:t>
            </a:r>
          </a:p>
        </p:txBody>
      </p:sp>
    </p:spTree>
    <p:extLst>
      <p:ext uri="{BB962C8B-B14F-4D97-AF65-F5344CB8AC3E}">
        <p14:creationId xmlns:p14="http://schemas.microsoft.com/office/powerpoint/2010/main" val="410356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brings us back to the key question: what is culture?</a:t>
            </a:r>
          </a:p>
          <a:p>
            <a:endParaRPr lang="en-US" dirty="0"/>
          </a:p>
          <a:p>
            <a:r>
              <a:rPr lang="en-US" dirty="0"/>
              <a:t>How can you define it? Measure it? Plan to be part of it? Predict it?</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6</a:t>
            </a:fld>
            <a:endParaRPr lang="en-GB"/>
          </a:p>
        </p:txBody>
      </p:sp>
    </p:spTree>
    <p:extLst>
      <p:ext uri="{BB962C8B-B14F-4D97-AF65-F5344CB8AC3E}">
        <p14:creationId xmlns:p14="http://schemas.microsoft.com/office/powerpoint/2010/main" val="184231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6A45-68EC-10FF-477F-336922DC2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3E753-9B3A-0C18-76AB-1587261EAC1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2ECB19-60F4-3D2D-C8F6-0B6D7C05B6B2}"/>
              </a:ext>
            </a:extLst>
          </p:cNvPr>
          <p:cNvSpPr>
            <a:spLocks noGrp="1"/>
          </p:cNvSpPr>
          <p:nvPr>
            <p:ph type="body" idx="1"/>
          </p:nvPr>
        </p:nvSpPr>
        <p:spPr/>
        <p:txBody>
          <a:bodyPr/>
          <a:lstStyle/>
          <a:p>
            <a:r>
              <a:rPr lang="en-US" dirty="0"/>
              <a:t>Our industry loves to talk about culture, a lot. And it’s remarkably confident in its pronouncement of what culture means. But as Raymond Williams acknowledged 50 years ago, culture is a very complicated word. </a:t>
            </a:r>
          </a:p>
          <a:p>
            <a:endParaRPr lang="en-US" dirty="0"/>
          </a:p>
          <a:p>
            <a:r>
              <a:rPr lang="en-US" dirty="0"/>
              <a:t>For Williams, it’s one of the two or three most complicated words in the English language, and it certainly hasn’t become less complicated in the decades since Williams wrote his seminal work. </a:t>
            </a:r>
          </a:p>
          <a:p>
            <a:endParaRPr lang="en-US" dirty="0"/>
          </a:p>
          <a:p>
            <a:r>
              <a:rPr lang="en-US" dirty="0"/>
              <a:t>(Raymond Henry Williams was a Welsh socialist writer, academic, novelist and critic influential within the New Left and in wider culture). </a:t>
            </a:r>
          </a:p>
          <a:p>
            <a:endParaRPr lang="en-GB" dirty="0"/>
          </a:p>
        </p:txBody>
      </p:sp>
      <p:sp>
        <p:nvSpPr>
          <p:cNvPr id="4" name="Slide Number Placeholder 3">
            <a:extLst>
              <a:ext uri="{FF2B5EF4-FFF2-40B4-BE49-F238E27FC236}">
                <a16:creationId xmlns:a16="http://schemas.microsoft.com/office/drawing/2014/main" id="{B7647903-F079-DDAE-11AF-85FDB447E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E9835-E8D0-434A-8155-6EF9E64FA8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67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FF31-73AB-DE7D-0B2F-DBDB6215E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8516D-310D-D341-5F5B-A13B6C46A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297C9-9F00-041A-2723-C91C40D071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with many other complicated concepts, as soon as the industry talk about culture, a simple and reductionist definition is never far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as Clifford Geertz makes clear in his classic book ‘Interpretation of Cultures’, there simply is no straightforward definition.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Geertz was arguably the most distinguished anthropologist of our time. He spent his career searching for the meaning of culture, and at the end of his incredibly eclectic body of work, he concluded that the best we can say is that culture is the stories that we tell ourselves about ourselves. The key take out must be that culture is inherently subjective. </a:t>
            </a:r>
          </a:p>
          <a:p>
            <a:endParaRPr lang="en-GB" dirty="0"/>
          </a:p>
        </p:txBody>
      </p:sp>
      <p:sp>
        <p:nvSpPr>
          <p:cNvPr id="4" name="Slide Number Placeholder 3">
            <a:extLst>
              <a:ext uri="{FF2B5EF4-FFF2-40B4-BE49-F238E27FC236}">
                <a16:creationId xmlns:a16="http://schemas.microsoft.com/office/drawing/2014/main" id="{5C7D514D-0AF8-893F-DA29-894C388977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E9835-E8D0-434A-8155-6EF9E64FA8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46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Measuring the cultural influence of different media is a hot topic in the industry. So, we commissioned everyday people to create a model to define and measure culture</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9</a:t>
            </a:fld>
            <a:endParaRPr lang="en-GB"/>
          </a:p>
        </p:txBody>
      </p:sp>
    </p:spTree>
    <p:extLst>
      <p:ext uri="{BB962C8B-B14F-4D97-AF65-F5344CB8AC3E}">
        <p14:creationId xmlns:p14="http://schemas.microsoft.com/office/powerpoint/2010/main" val="749954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way to get this holistic view is to step outside the bubble of the marketing industry and take a broader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a highly contested cultural space and the many different disciplines that operate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resulted in a literature review, ranging from specialist academic disciplines like cultural economics, think tanks and reports about the culture impact of the UK film industry. </a:t>
            </a:r>
          </a:p>
          <a:p>
            <a:endParaRPr lang="en-GB" dirty="0"/>
          </a:p>
        </p:txBody>
      </p:sp>
      <p:sp>
        <p:nvSpPr>
          <p:cNvPr id="4" name="Slide Number Placeholder 3"/>
          <p:cNvSpPr>
            <a:spLocks noGrp="1"/>
          </p:cNvSpPr>
          <p:nvPr>
            <p:ph type="sldNum" sz="quarter" idx="5"/>
          </p:nvPr>
        </p:nvSpPr>
        <p:spPr/>
        <p:txBody>
          <a:bodyPr/>
          <a:lstStyle/>
          <a:p>
            <a:fld id="{51964ADB-77DE-4EEF-A412-5E51C363DB49}" type="slidenum">
              <a:rPr lang="en-GB" smtClean="0"/>
              <a:t>10</a:t>
            </a:fld>
            <a:endParaRPr lang="en-GB"/>
          </a:p>
        </p:txBody>
      </p:sp>
    </p:spTree>
    <p:extLst>
      <p:ext uri="{BB962C8B-B14F-4D97-AF65-F5344CB8AC3E}">
        <p14:creationId xmlns:p14="http://schemas.microsoft.com/office/powerpoint/2010/main" val="2548992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8294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1905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5254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685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1039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66182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6798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118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886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924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904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717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5172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5093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1433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553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89506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69424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55197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6718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007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205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51066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9823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7616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64356092"/>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79193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5523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412703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966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034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897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006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149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amp; half page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6445182" y="156778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0" y="0"/>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6546849" y="138233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6445182" y="531869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1" name="Title 1">
            <a:extLst>
              <a:ext uri="{FF2B5EF4-FFF2-40B4-BE49-F238E27FC236}">
                <a16:creationId xmlns:a16="http://schemas.microsoft.com/office/drawing/2014/main" id="{3208D4D7-D4A4-13BF-29DE-2985525D9DE8}"/>
              </a:ext>
            </a:extLst>
          </p:cNvPr>
          <p:cNvSpPr>
            <a:spLocks noGrp="1"/>
          </p:cNvSpPr>
          <p:nvPr>
            <p:ph type="title"/>
          </p:nvPr>
        </p:nvSpPr>
        <p:spPr>
          <a:xfrm>
            <a:off x="6454655" y="359944"/>
            <a:ext cx="5448300" cy="1021181"/>
          </a:xfrm>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20351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6007894" y="-10800"/>
            <a:ext cx="6184106" cy="5945981"/>
          </a:xfrm>
          <a:prstGeom prst="rect">
            <a:avLst/>
          </a:prstGeom>
          <a:solidFill>
            <a:schemeClr val="bg1">
              <a:lumMod val="85000"/>
            </a:schemeClr>
          </a:solidFill>
        </p:spPr>
        <p:txBody>
          <a:bodyPr/>
          <a:lstStyle/>
          <a:p>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Text Placeholder 6">
            <a:extLst>
              <a:ext uri="{FF2B5EF4-FFF2-40B4-BE49-F238E27FC236}">
                <a16:creationId xmlns:a16="http://schemas.microsoft.com/office/drawing/2014/main" id="{6482DF99-D27F-C6C3-A2F1-EA8D0A3159AA}"/>
              </a:ext>
            </a:extLst>
          </p:cNvPr>
          <p:cNvSpPr>
            <a:spLocks noGrp="1"/>
          </p:cNvSpPr>
          <p:nvPr>
            <p:ph type="body" sz="quarter" idx="16"/>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5D1997E2-1EE9-9A82-27DB-2037FB1FEE8E}"/>
              </a:ext>
            </a:extLst>
          </p:cNvPr>
          <p:cNvSpPr>
            <a:spLocks noGrp="1"/>
          </p:cNvSpPr>
          <p:nvPr>
            <p:ph type="body" sz="quarter" idx="17"/>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5" name="Straight Connector 14">
            <a:extLst>
              <a:ext uri="{FF2B5EF4-FFF2-40B4-BE49-F238E27FC236}">
                <a16:creationId xmlns:a16="http://schemas.microsoft.com/office/drawing/2014/main" id="{4F0810E0-A826-D441-C11C-C811651F0927}"/>
              </a:ext>
            </a:extLst>
          </p:cNvPr>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33E45DB-7A01-5E8B-5CBC-DD1198D20D0A}"/>
              </a:ext>
            </a:extLst>
          </p:cNvPr>
          <p:cNvSpPr>
            <a:spLocks noGrp="1"/>
          </p:cNvSpPr>
          <p:nvPr>
            <p:ph type="title"/>
          </p:nvPr>
        </p:nvSpPr>
        <p:spPr>
          <a:xfrm>
            <a:off x="371476" y="359944"/>
            <a:ext cx="5448300" cy="1021181"/>
          </a:xfrm>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8096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80447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39314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4674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4246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9166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7889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364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9327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738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4468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17/07/2026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0111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2503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9769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9987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47396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556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280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30543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6890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462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5034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81047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175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9705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17/07/2026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74458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407307198"/>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17/07/2026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33430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igh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070A-6A37-9873-C9FE-8E04514BD5F7}"/>
              </a:ext>
            </a:extLst>
          </p:cNvPr>
          <p:cNvSpPr>
            <a:spLocks noGrp="1"/>
          </p:cNvSpPr>
          <p:nvPr>
            <p:ph type="title"/>
          </p:nvPr>
        </p:nvSpPr>
        <p:spPr>
          <a:ln w="31750"/>
        </p:spPr>
        <p:txBody>
          <a:bodyPr/>
          <a:lstStyle/>
          <a:p>
            <a:r>
              <a:rPr lang="en-US"/>
              <a:t>Click to edit Master title style</a:t>
            </a:r>
            <a:endParaRPr lang="en-GB"/>
          </a:p>
        </p:txBody>
      </p:sp>
      <p:sp>
        <p:nvSpPr>
          <p:cNvPr id="14" name="Text Placeholder 7">
            <a:extLst>
              <a:ext uri="{FF2B5EF4-FFF2-40B4-BE49-F238E27FC236}">
                <a16:creationId xmlns:a16="http://schemas.microsoft.com/office/drawing/2014/main" id="{35DB6AC9-BF90-4042-B834-9B24D10AFBEF}"/>
              </a:ext>
            </a:extLst>
          </p:cNvPr>
          <p:cNvSpPr>
            <a:spLocks noGrp="1"/>
          </p:cNvSpPr>
          <p:nvPr>
            <p:ph type="body" sz="quarter" idx="16"/>
          </p:nvPr>
        </p:nvSpPr>
        <p:spPr>
          <a:xfrm>
            <a:off x="695325" y="404813"/>
            <a:ext cx="7978028" cy="468312"/>
          </a:xfrm>
        </p:spPr>
        <p:txBody>
          <a:bodyPr/>
          <a:lstStyle>
            <a:lvl1pPr>
              <a:defRPr sz="1200" b="0" i="0">
                <a:solidFill>
                  <a:schemeClr val="accent2"/>
                </a:solidFill>
                <a:latin typeface="Bahnschrift SemiCondensed" panose="020B0502040204020203" pitchFamily="34" charset="0"/>
              </a:defRPr>
            </a:lvl1pPr>
            <a:lvl2pPr marL="0" indent="0">
              <a:buNone/>
              <a:defRPr/>
            </a:lvl2pPr>
          </a:lstStyle>
          <a:p>
            <a:pPr lvl="0"/>
            <a:r>
              <a:rPr lang="en-GB"/>
              <a:t>Click to edit Master text styles</a:t>
            </a:r>
          </a:p>
        </p:txBody>
      </p:sp>
      <p:sp>
        <p:nvSpPr>
          <p:cNvPr id="19" name="Text Placeholder 7">
            <a:extLst>
              <a:ext uri="{FF2B5EF4-FFF2-40B4-BE49-F238E27FC236}">
                <a16:creationId xmlns:a16="http://schemas.microsoft.com/office/drawing/2014/main" id="{26BEB605-5FEB-C04E-ADED-498C5E26EDBE}"/>
              </a:ext>
            </a:extLst>
          </p:cNvPr>
          <p:cNvSpPr>
            <a:spLocks noGrp="1"/>
          </p:cNvSpPr>
          <p:nvPr>
            <p:ph type="body" idx="13" hasCustomPrompt="1"/>
          </p:nvPr>
        </p:nvSpPr>
        <p:spPr>
          <a:xfrm>
            <a:off x="695325" y="6355001"/>
            <a:ext cx="7850416" cy="285281"/>
          </a:xfrm>
        </p:spPr>
        <p:txBody>
          <a:bodyPr anchor="b" anchorCtr="0">
            <a:noAutofit/>
          </a:bodyPr>
          <a:lstStyle>
            <a:lvl1pPr marL="0" indent="0">
              <a:lnSpc>
                <a:spcPct val="100000"/>
              </a:lnSpc>
              <a:spcBef>
                <a:spcPts val="0"/>
              </a:spcBef>
              <a:spcAft>
                <a:spcPts val="0"/>
              </a:spcAft>
              <a:buFontTx/>
              <a:buNone/>
              <a:defRPr sz="900" spc="0" baseline="0">
                <a:solidFill>
                  <a:schemeClr val="bg1">
                    <a:lumMod val="50000"/>
                  </a:schemeClr>
                </a:solidFill>
              </a:defRPr>
            </a:lvl1pPr>
          </a:lstStyle>
          <a:p>
            <a:pPr lvl="0"/>
            <a:r>
              <a:rPr lang="en-GB"/>
              <a:t>Source: </a:t>
            </a:r>
          </a:p>
        </p:txBody>
      </p:sp>
      <p:sp>
        <p:nvSpPr>
          <p:cNvPr id="5" name="Text Placeholder 4">
            <a:extLst>
              <a:ext uri="{FF2B5EF4-FFF2-40B4-BE49-F238E27FC236}">
                <a16:creationId xmlns:a16="http://schemas.microsoft.com/office/drawing/2014/main" id="{9E10D110-7AD8-584C-BE89-F6CD23173847}"/>
              </a:ext>
            </a:extLst>
          </p:cNvPr>
          <p:cNvSpPr>
            <a:spLocks noGrp="1"/>
          </p:cNvSpPr>
          <p:nvPr>
            <p:ph type="body" sz="quarter" idx="17"/>
          </p:nvPr>
        </p:nvSpPr>
        <p:spPr>
          <a:xfrm>
            <a:off x="695325" y="1773238"/>
            <a:ext cx="5256213" cy="4572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27134160"/>
      </p:ext>
    </p:extLst>
  </p:cSld>
  <p:clrMapOvr>
    <a:masterClrMapping/>
  </p:clrMapOvr>
  <p:extLst>
    <p:ext uri="{DCECCB84-F9BA-43D5-87BE-67443E8EF086}">
      <p15:sldGuideLst xmlns:p15="http://schemas.microsoft.com/office/powerpoint/2012/main">
        <p15:guide id="3" pos="3931">
          <p15:clr>
            <a:srgbClr val="FDE53C"/>
          </p15:clr>
        </p15:guide>
        <p15:guide id="4" pos="3749">
          <p15:clr>
            <a:srgbClr val="FDE53C"/>
          </p15:clr>
        </p15:guide>
        <p15:guide id="5" orient="horz" pos="1344">
          <p15:clr>
            <a:srgbClr val="FBAE40"/>
          </p15:clr>
        </p15:guide>
        <p15:guide id="6" orient="horz" pos="242">
          <p15:clr>
            <a:srgbClr val="FBAE40"/>
          </p15:clr>
        </p15:guide>
        <p15:guide id="7" orient="horz" pos="55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US"/>
              <a:t>Click to edit Master title style</a:t>
            </a:r>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50"/>
              </a:solidFill>
              <a:effectLst/>
              <a:uLnTx/>
              <a:uFillTx/>
              <a:latin typeface="WPP-Regular"/>
              <a:ea typeface="+mn-ea"/>
              <a:cs typeface="+mn-cs"/>
            </a:endParaRPr>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4E4A48-B3C9-B942-90EF-ECA811FD1626}" type="slidenum">
              <a:rPr kumimoji="0" lang="en-US" sz="800" b="0" i="0" u="none" strike="noStrike" kern="1200" cap="none" spc="0" normalizeH="0" baseline="0" noProof="0" smtClean="0">
                <a:ln>
                  <a:noFill/>
                </a:ln>
                <a:solidFill>
                  <a:srgbClr val="000050"/>
                </a:solidFill>
                <a:effectLst/>
                <a:uLnTx/>
                <a:uFillTx/>
                <a:latin typeface="WPP-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50"/>
              </a:solidFill>
              <a:effectLst/>
              <a:uLnTx/>
              <a:uFillTx/>
              <a:latin typeface="WPP-Regular"/>
              <a:ea typeface="+mn-ea"/>
              <a:cs typeface="+mn-cs"/>
            </a:endParaRPr>
          </a:p>
        </p:txBody>
      </p:sp>
    </p:spTree>
    <p:extLst>
      <p:ext uri="{BB962C8B-B14F-4D97-AF65-F5344CB8AC3E}">
        <p14:creationId xmlns:p14="http://schemas.microsoft.com/office/powerpoint/2010/main" val="1058896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325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amp; half page image">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4AF1F12C-1772-0515-7153-8C8649D47BEF}"/>
              </a:ext>
            </a:extLst>
          </p:cNvPr>
          <p:cNvSpPr>
            <a:spLocks noGrp="1"/>
          </p:cNvSpPr>
          <p:nvPr>
            <p:ph sz="quarter" idx="16"/>
          </p:nvPr>
        </p:nvSpPr>
        <p:spPr>
          <a:xfrm>
            <a:off x="742950" y="1603234"/>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7891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228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ags" Target="../tags/tag3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17/07/2026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41474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854"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17/07/2026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7"/>
    </p:custDataLst>
    <p:extLst>
      <p:ext uri="{BB962C8B-B14F-4D97-AF65-F5344CB8AC3E}">
        <p14:creationId xmlns:p14="http://schemas.microsoft.com/office/powerpoint/2010/main" val="29833066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7.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 Id="rId22"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chart" Target="../charts/char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png"/><Relationship Id="rId3" Type="http://schemas.openxmlformats.org/officeDocument/2006/relationships/image" Target="../media/image6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38.xml"/><Relationship Id="rId16"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jpeg"/><Relationship Id="rId4" Type="http://schemas.openxmlformats.org/officeDocument/2006/relationships/image" Target="../media/image64.png"/><Relationship Id="rId9" Type="http://schemas.openxmlformats.org/officeDocument/2006/relationships/image" Target="../media/image71.png"/><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chart" Target="../charts/chart21.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22.xml"/><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chart" Target="../charts/chart2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5287-8034-582A-DFD1-6ED4E4F9A6E3}"/>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003C11D-1D7D-8BD5-D4EA-6A5856E8049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prstGeom prst="rect">
            <a:avLst/>
          </a:prstGeom>
          <a:solidFill>
            <a:srgbClr val="0069B4"/>
          </a:solidFill>
          <a:ln>
            <a:noFill/>
          </a:ln>
        </p:spPr>
      </p:pic>
      <p:sp>
        <p:nvSpPr>
          <p:cNvPr id="12" name="Rectangle 11">
            <a:extLst>
              <a:ext uri="{FF2B5EF4-FFF2-40B4-BE49-F238E27FC236}">
                <a16:creationId xmlns:a16="http://schemas.microsoft.com/office/drawing/2014/main" id="{31870A57-2500-EFFD-DD6C-3563F47AA93E}"/>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13" name="TextBox 12">
            <a:extLst>
              <a:ext uri="{FF2B5EF4-FFF2-40B4-BE49-F238E27FC236}">
                <a16:creationId xmlns:a16="http://schemas.microsoft.com/office/drawing/2014/main" id="{C3171475-9C1C-AE82-8B67-03521C80DC7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TK Maxx - </a:t>
            </a:r>
            <a:r>
              <a:rPr kumimoji="0" lang="it-IT" sz="1000" b="0" i="0" u="none" strike="noStrike" kern="1200" cap="none" spc="0" normalizeH="0" baseline="0" noProof="0" err="1">
                <a:ln>
                  <a:noFill/>
                </a:ln>
                <a:solidFill>
                  <a:prstClr val="white"/>
                </a:solidFill>
                <a:effectLst/>
                <a:uLnTx/>
                <a:uFillTx/>
                <a:latin typeface="Arial"/>
                <a:ea typeface="+mn-ea"/>
                <a:cs typeface="+mn-cs"/>
              </a:rPr>
              <a:t>Iconic</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22" name="Title 21">
            <a:extLst>
              <a:ext uri="{FF2B5EF4-FFF2-40B4-BE49-F238E27FC236}">
                <a16:creationId xmlns:a16="http://schemas.microsoft.com/office/drawing/2014/main" id="{4EECBB3F-A960-DCA8-1567-5D988C0A83C9}"/>
              </a:ext>
            </a:extLst>
          </p:cNvPr>
          <p:cNvSpPr>
            <a:spLocks noGrp="1"/>
          </p:cNvSpPr>
          <p:nvPr>
            <p:ph type="ctrTitle"/>
          </p:nvPr>
        </p:nvSpPr>
        <p:spPr/>
        <p:txBody>
          <a:bodyPr/>
          <a:lstStyle/>
          <a:p>
            <a:pPr lvl="0">
              <a:lnSpc>
                <a:spcPct val="100000"/>
              </a:lnSpc>
              <a:spcBef>
                <a:spcPts val="0"/>
              </a:spcBef>
              <a:defRPr/>
            </a:pPr>
            <a:r>
              <a:rPr lang="en-US"/>
              <a:t>Cultural Advantage</a:t>
            </a:r>
          </a:p>
        </p:txBody>
      </p:sp>
      <p:sp>
        <p:nvSpPr>
          <p:cNvPr id="5" name="Text Placeholder 4">
            <a:extLst>
              <a:ext uri="{FF2B5EF4-FFF2-40B4-BE49-F238E27FC236}">
                <a16:creationId xmlns:a16="http://schemas.microsoft.com/office/drawing/2014/main" id="{93E9500F-EB71-DDCA-96F3-1D9EB670CC6A}"/>
              </a:ext>
            </a:extLst>
          </p:cNvPr>
          <p:cNvSpPr>
            <a:spLocks noGrp="1"/>
          </p:cNvSpPr>
          <p:nvPr>
            <p:ph type="body" sz="quarter" idx="15"/>
          </p:nvPr>
        </p:nvSpPr>
        <p:spPr/>
        <p:txBody>
          <a:bodyPr/>
          <a:lstStyle/>
          <a:p>
            <a:endParaRPr lang="en-GB"/>
          </a:p>
        </p:txBody>
      </p:sp>
      <p:sp>
        <p:nvSpPr>
          <p:cNvPr id="7" name="Text Placeholder 6">
            <a:extLst>
              <a:ext uri="{FF2B5EF4-FFF2-40B4-BE49-F238E27FC236}">
                <a16:creationId xmlns:a16="http://schemas.microsoft.com/office/drawing/2014/main" id="{54D47703-3A0C-E807-C155-DA15E3A1BAA8}"/>
              </a:ext>
            </a:extLst>
          </p:cNvPr>
          <p:cNvSpPr>
            <a:spLocks noGrp="1"/>
          </p:cNvSpPr>
          <p:nvPr>
            <p:ph type="body" sz="quarter" idx="16"/>
          </p:nvPr>
        </p:nvSpPr>
        <p:spPr/>
        <p:txBody>
          <a:bodyPr/>
          <a:lstStyle/>
          <a:p>
            <a:endParaRPr lang="en-GB"/>
          </a:p>
        </p:txBody>
      </p:sp>
      <p:pic>
        <p:nvPicPr>
          <p:cNvPr id="3" name="Picture 2">
            <a:extLst>
              <a:ext uri="{FF2B5EF4-FFF2-40B4-BE49-F238E27FC236}">
                <a16:creationId xmlns:a16="http://schemas.microsoft.com/office/drawing/2014/main" id="{0C443BD9-CF0C-1F3B-4BFC-65F814B5E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pic>
        <p:nvPicPr>
          <p:cNvPr id="2" name="Picture 1">
            <a:extLst>
              <a:ext uri="{FF2B5EF4-FFF2-40B4-BE49-F238E27FC236}">
                <a16:creationId xmlns:a16="http://schemas.microsoft.com/office/drawing/2014/main" id="{7580AE84-659F-63D9-026E-C17B38286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100115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12FB-EAAD-B3BC-8AC0-6E1F3C65E155}"/>
              </a:ext>
            </a:extLst>
          </p:cNvPr>
          <p:cNvSpPr>
            <a:spLocks noGrp="1"/>
          </p:cNvSpPr>
          <p:nvPr>
            <p:ph type="title"/>
          </p:nvPr>
        </p:nvSpPr>
        <p:spPr/>
        <p:txBody>
          <a:bodyPr/>
          <a:lstStyle/>
          <a:p>
            <a:r>
              <a:rPr lang="en-GB"/>
              <a:t>Incorporating diverse perspectives on culture</a:t>
            </a:r>
          </a:p>
        </p:txBody>
      </p:sp>
      <p:pic>
        <p:nvPicPr>
          <p:cNvPr id="6" name="Picture 5">
            <a:extLst>
              <a:ext uri="{FF2B5EF4-FFF2-40B4-BE49-F238E27FC236}">
                <a16:creationId xmlns:a16="http://schemas.microsoft.com/office/drawing/2014/main" id="{E11CB29F-21F9-7915-4C8A-F6CF087B8F20}"/>
              </a:ext>
            </a:extLst>
          </p:cNvPr>
          <p:cNvPicPr>
            <a:picLocks noChangeAspect="1"/>
          </p:cNvPicPr>
          <p:nvPr/>
        </p:nvPicPr>
        <p:blipFill>
          <a:blip r:embed="rId3"/>
          <a:stretch>
            <a:fillRect/>
          </a:stretch>
        </p:blipFill>
        <p:spPr>
          <a:xfrm>
            <a:off x="7905710" y="3118395"/>
            <a:ext cx="1077964" cy="1024731"/>
          </a:xfrm>
          <a:prstGeom prst="rect">
            <a:avLst/>
          </a:prstGeom>
        </p:spPr>
      </p:pic>
      <p:pic>
        <p:nvPicPr>
          <p:cNvPr id="7" name="Picture 6">
            <a:extLst>
              <a:ext uri="{FF2B5EF4-FFF2-40B4-BE49-F238E27FC236}">
                <a16:creationId xmlns:a16="http://schemas.microsoft.com/office/drawing/2014/main" id="{0A12B8CA-8981-558E-776D-0D0B9B8E997B}"/>
              </a:ext>
            </a:extLst>
          </p:cNvPr>
          <p:cNvPicPr>
            <a:picLocks noChangeAspect="1"/>
          </p:cNvPicPr>
          <p:nvPr/>
        </p:nvPicPr>
        <p:blipFill>
          <a:blip r:embed="rId4"/>
          <a:stretch>
            <a:fillRect/>
          </a:stretch>
        </p:blipFill>
        <p:spPr>
          <a:xfrm>
            <a:off x="1982045" y="2010895"/>
            <a:ext cx="850295" cy="845558"/>
          </a:xfrm>
          <a:prstGeom prst="rect">
            <a:avLst/>
          </a:prstGeom>
        </p:spPr>
      </p:pic>
      <p:pic>
        <p:nvPicPr>
          <p:cNvPr id="8" name="Picture 7">
            <a:extLst>
              <a:ext uri="{FF2B5EF4-FFF2-40B4-BE49-F238E27FC236}">
                <a16:creationId xmlns:a16="http://schemas.microsoft.com/office/drawing/2014/main" id="{16990ED5-01EC-743E-25DF-926C55E32350}"/>
              </a:ext>
            </a:extLst>
          </p:cNvPr>
          <p:cNvPicPr>
            <a:picLocks noChangeAspect="1"/>
          </p:cNvPicPr>
          <p:nvPr/>
        </p:nvPicPr>
        <p:blipFill>
          <a:blip r:embed="rId5"/>
          <a:stretch>
            <a:fillRect/>
          </a:stretch>
        </p:blipFill>
        <p:spPr>
          <a:xfrm>
            <a:off x="7596360" y="1168965"/>
            <a:ext cx="1374337" cy="331435"/>
          </a:xfrm>
          <a:prstGeom prst="rect">
            <a:avLst/>
          </a:prstGeom>
        </p:spPr>
      </p:pic>
      <p:pic>
        <p:nvPicPr>
          <p:cNvPr id="9" name="Picture 8">
            <a:extLst>
              <a:ext uri="{FF2B5EF4-FFF2-40B4-BE49-F238E27FC236}">
                <a16:creationId xmlns:a16="http://schemas.microsoft.com/office/drawing/2014/main" id="{591416D4-5FF2-1C5C-058E-0D9D99C381CC}"/>
              </a:ext>
            </a:extLst>
          </p:cNvPr>
          <p:cNvPicPr>
            <a:picLocks noChangeAspect="1"/>
          </p:cNvPicPr>
          <p:nvPr/>
        </p:nvPicPr>
        <p:blipFill>
          <a:blip r:embed="rId6"/>
          <a:stretch>
            <a:fillRect/>
          </a:stretch>
        </p:blipFill>
        <p:spPr>
          <a:xfrm>
            <a:off x="3612534" y="1452705"/>
            <a:ext cx="825346" cy="825346"/>
          </a:xfrm>
          <a:prstGeom prst="rect">
            <a:avLst/>
          </a:prstGeom>
        </p:spPr>
      </p:pic>
      <p:pic>
        <p:nvPicPr>
          <p:cNvPr id="10" name="Picture 9">
            <a:extLst>
              <a:ext uri="{FF2B5EF4-FFF2-40B4-BE49-F238E27FC236}">
                <a16:creationId xmlns:a16="http://schemas.microsoft.com/office/drawing/2014/main" id="{1F41520C-D1EF-7104-5BF5-113E59E99177}"/>
              </a:ext>
            </a:extLst>
          </p:cNvPr>
          <p:cNvPicPr>
            <a:picLocks noChangeAspect="1"/>
          </p:cNvPicPr>
          <p:nvPr/>
        </p:nvPicPr>
        <p:blipFill>
          <a:blip r:embed="rId7"/>
          <a:stretch>
            <a:fillRect/>
          </a:stretch>
        </p:blipFill>
        <p:spPr>
          <a:xfrm>
            <a:off x="1901428" y="3189471"/>
            <a:ext cx="1187634" cy="624465"/>
          </a:xfrm>
          <a:prstGeom prst="rect">
            <a:avLst/>
          </a:prstGeom>
        </p:spPr>
      </p:pic>
      <p:pic>
        <p:nvPicPr>
          <p:cNvPr id="11" name="Picture 10">
            <a:extLst>
              <a:ext uri="{FF2B5EF4-FFF2-40B4-BE49-F238E27FC236}">
                <a16:creationId xmlns:a16="http://schemas.microsoft.com/office/drawing/2014/main" id="{78FFB53C-92E1-0CE6-2879-FA4D851F8EA4}"/>
              </a:ext>
            </a:extLst>
          </p:cNvPr>
          <p:cNvPicPr>
            <a:picLocks noChangeAspect="1"/>
          </p:cNvPicPr>
          <p:nvPr/>
        </p:nvPicPr>
        <p:blipFill>
          <a:blip r:embed="rId8"/>
          <a:srcRect t="29522" b="28094"/>
          <a:stretch>
            <a:fillRect/>
          </a:stretch>
        </p:blipFill>
        <p:spPr>
          <a:xfrm>
            <a:off x="6407668" y="5095274"/>
            <a:ext cx="1260653" cy="534319"/>
          </a:xfrm>
          <a:prstGeom prst="rect">
            <a:avLst/>
          </a:prstGeom>
        </p:spPr>
      </p:pic>
      <p:pic>
        <p:nvPicPr>
          <p:cNvPr id="12" name="Picture 11">
            <a:extLst>
              <a:ext uri="{FF2B5EF4-FFF2-40B4-BE49-F238E27FC236}">
                <a16:creationId xmlns:a16="http://schemas.microsoft.com/office/drawing/2014/main" id="{38980248-EDDF-0157-85F1-7975F7C6ED8E}"/>
              </a:ext>
            </a:extLst>
          </p:cNvPr>
          <p:cNvPicPr>
            <a:picLocks noChangeAspect="1"/>
          </p:cNvPicPr>
          <p:nvPr/>
        </p:nvPicPr>
        <p:blipFill>
          <a:blip r:embed="rId9"/>
          <a:stretch>
            <a:fillRect/>
          </a:stretch>
        </p:blipFill>
        <p:spPr>
          <a:xfrm>
            <a:off x="3708039" y="4192168"/>
            <a:ext cx="931377" cy="1437425"/>
          </a:xfrm>
          <a:prstGeom prst="rect">
            <a:avLst/>
          </a:prstGeom>
        </p:spPr>
      </p:pic>
      <p:pic>
        <p:nvPicPr>
          <p:cNvPr id="13" name="Picture 12">
            <a:extLst>
              <a:ext uri="{FF2B5EF4-FFF2-40B4-BE49-F238E27FC236}">
                <a16:creationId xmlns:a16="http://schemas.microsoft.com/office/drawing/2014/main" id="{2DD987A7-5272-4917-AFBA-98328C75BD0A}"/>
              </a:ext>
            </a:extLst>
          </p:cNvPr>
          <p:cNvPicPr>
            <a:picLocks noChangeAspect="1"/>
          </p:cNvPicPr>
          <p:nvPr/>
        </p:nvPicPr>
        <p:blipFill>
          <a:blip r:embed="rId10"/>
          <a:stretch>
            <a:fillRect/>
          </a:stretch>
        </p:blipFill>
        <p:spPr>
          <a:xfrm>
            <a:off x="10894993" y="1177327"/>
            <a:ext cx="893475" cy="1374577"/>
          </a:xfrm>
          <a:prstGeom prst="rect">
            <a:avLst/>
          </a:prstGeom>
        </p:spPr>
      </p:pic>
      <p:pic>
        <p:nvPicPr>
          <p:cNvPr id="14" name="Picture 13">
            <a:extLst>
              <a:ext uri="{FF2B5EF4-FFF2-40B4-BE49-F238E27FC236}">
                <a16:creationId xmlns:a16="http://schemas.microsoft.com/office/drawing/2014/main" id="{963D6608-215E-55FA-0254-43D90BA1E1D9}"/>
              </a:ext>
            </a:extLst>
          </p:cNvPr>
          <p:cNvPicPr>
            <a:picLocks noChangeAspect="1"/>
          </p:cNvPicPr>
          <p:nvPr/>
        </p:nvPicPr>
        <p:blipFill>
          <a:blip r:embed="rId11"/>
          <a:stretch>
            <a:fillRect/>
          </a:stretch>
        </p:blipFill>
        <p:spPr>
          <a:xfrm>
            <a:off x="524351" y="3031320"/>
            <a:ext cx="931377" cy="1441760"/>
          </a:xfrm>
          <a:prstGeom prst="rect">
            <a:avLst/>
          </a:prstGeom>
          <a:ln>
            <a:solidFill>
              <a:schemeClr val="bg1">
                <a:lumMod val="50000"/>
              </a:schemeClr>
            </a:solidFill>
          </a:ln>
        </p:spPr>
      </p:pic>
      <p:pic>
        <p:nvPicPr>
          <p:cNvPr id="15" name="Picture 14" descr="Economics and Culture">
            <a:extLst>
              <a:ext uri="{FF2B5EF4-FFF2-40B4-BE49-F238E27FC236}">
                <a16:creationId xmlns:a16="http://schemas.microsoft.com/office/drawing/2014/main" id="{0DF4EF6C-D345-E59D-B68C-7FB133CA486F}"/>
              </a:ext>
            </a:extLst>
          </p:cNvPr>
          <p:cNvPicPr>
            <a:picLocks noChangeAspect="1"/>
          </p:cNvPicPr>
          <p:nvPr/>
        </p:nvPicPr>
        <p:blipFill>
          <a:blip r:embed="rId12"/>
          <a:stretch>
            <a:fillRect/>
          </a:stretch>
        </p:blipFill>
        <p:spPr>
          <a:xfrm>
            <a:off x="9532549" y="1155281"/>
            <a:ext cx="926450" cy="1387940"/>
          </a:xfrm>
          <a:prstGeom prst="rect">
            <a:avLst/>
          </a:prstGeom>
        </p:spPr>
      </p:pic>
      <p:pic>
        <p:nvPicPr>
          <p:cNvPr id="16" name="Picture 15">
            <a:extLst>
              <a:ext uri="{FF2B5EF4-FFF2-40B4-BE49-F238E27FC236}">
                <a16:creationId xmlns:a16="http://schemas.microsoft.com/office/drawing/2014/main" id="{8BF4F5B2-147A-2CA7-FE78-8AEA5F54CF8C}"/>
              </a:ext>
            </a:extLst>
          </p:cNvPr>
          <p:cNvPicPr>
            <a:picLocks noChangeAspect="1"/>
          </p:cNvPicPr>
          <p:nvPr/>
        </p:nvPicPr>
        <p:blipFill>
          <a:blip r:embed="rId13"/>
          <a:stretch>
            <a:fillRect/>
          </a:stretch>
        </p:blipFill>
        <p:spPr>
          <a:xfrm>
            <a:off x="8026128" y="4293028"/>
            <a:ext cx="951695" cy="1450755"/>
          </a:xfrm>
          <a:prstGeom prst="rect">
            <a:avLst/>
          </a:prstGeom>
        </p:spPr>
      </p:pic>
      <p:pic>
        <p:nvPicPr>
          <p:cNvPr id="17" name="Picture 16">
            <a:extLst>
              <a:ext uri="{FF2B5EF4-FFF2-40B4-BE49-F238E27FC236}">
                <a16:creationId xmlns:a16="http://schemas.microsoft.com/office/drawing/2014/main" id="{79AEBF70-2265-586D-FEEC-83AA09441261}"/>
              </a:ext>
            </a:extLst>
          </p:cNvPr>
          <p:cNvPicPr>
            <a:picLocks noChangeAspect="1"/>
          </p:cNvPicPr>
          <p:nvPr/>
        </p:nvPicPr>
        <p:blipFill>
          <a:blip r:embed="rId14"/>
          <a:stretch>
            <a:fillRect/>
          </a:stretch>
        </p:blipFill>
        <p:spPr>
          <a:xfrm>
            <a:off x="2316165" y="4235228"/>
            <a:ext cx="951695" cy="1450755"/>
          </a:xfrm>
          <a:prstGeom prst="rect">
            <a:avLst/>
          </a:prstGeom>
        </p:spPr>
      </p:pic>
      <p:pic>
        <p:nvPicPr>
          <p:cNvPr id="18" name="Picture 17">
            <a:extLst>
              <a:ext uri="{FF2B5EF4-FFF2-40B4-BE49-F238E27FC236}">
                <a16:creationId xmlns:a16="http://schemas.microsoft.com/office/drawing/2014/main" id="{3529853D-25A2-F9F4-A117-AEF90B4CA327}"/>
              </a:ext>
            </a:extLst>
          </p:cNvPr>
          <p:cNvPicPr>
            <a:picLocks noChangeAspect="1"/>
          </p:cNvPicPr>
          <p:nvPr/>
        </p:nvPicPr>
        <p:blipFill>
          <a:blip r:embed="rId15"/>
          <a:stretch>
            <a:fillRect/>
          </a:stretch>
        </p:blipFill>
        <p:spPr>
          <a:xfrm>
            <a:off x="2009035" y="1025131"/>
            <a:ext cx="1301894" cy="563319"/>
          </a:xfrm>
          <a:prstGeom prst="rect">
            <a:avLst/>
          </a:prstGeom>
        </p:spPr>
      </p:pic>
      <p:pic>
        <p:nvPicPr>
          <p:cNvPr id="19" name="Picture 18">
            <a:extLst>
              <a:ext uri="{FF2B5EF4-FFF2-40B4-BE49-F238E27FC236}">
                <a16:creationId xmlns:a16="http://schemas.microsoft.com/office/drawing/2014/main" id="{296D095F-A056-E3C9-E6F9-909259FE7D09}"/>
              </a:ext>
            </a:extLst>
          </p:cNvPr>
          <p:cNvPicPr>
            <a:picLocks noChangeAspect="1"/>
          </p:cNvPicPr>
          <p:nvPr/>
        </p:nvPicPr>
        <p:blipFill>
          <a:blip r:embed="rId16"/>
          <a:stretch>
            <a:fillRect/>
          </a:stretch>
        </p:blipFill>
        <p:spPr>
          <a:xfrm>
            <a:off x="9335630" y="4941185"/>
            <a:ext cx="2400857" cy="500179"/>
          </a:xfrm>
          <a:prstGeom prst="rect">
            <a:avLst/>
          </a:prstGeom>
        </p:spPr>
      </p:pic>
      <p:pic>
        <p:nvPicPr>
          <p:cNvPr id="20" name="Picture 19">
            <a:extLst>
              <a:ext uri="{FF2B5EF4-FFF2-40B4-BE49-F238E27FC236}">
                <a16:creationId xmlns:a16="http://schemas.microsoft.com/office/drawing/2014/main" id="{82A6C3CA-64C3-1F64-87EF-4676078B4D57}"/>
              </a:ext>
            </a:extLst>
          </p:cNvPr>
          <p:cNvPicPr>
            <a:picLocks noChangeAspect="1"/>
          </p:cNvPicPr>
          <p:nvPr/>
        </p:nvPicPr>
        <p:blipFill>
          <a:blip r:embed="rId17"/>
          <a:stretch>
            <a:fillRect/>
          </a:stretch>
        </p:blipFill>
        <p:spPr>
          <a:xfrm>
            <a:off x="508893" y="1002458"/>
            <a:ext cx="931377" cy="1431216"/>
          </a:xfrm>
          <a:prstGeom prst="rect">
            <a:avLst/>
          </a:prstGeom>
        </p:spPr>
      </p:pic>
      <p:pic>
        <p:nvPicPr>
          <p:cNvPr id="21" name="Picture 20">
            <a:extLst>
              <a:ext uri="{FF2B5EF4-FFF2-40B4-BE49-F238E27FC236}">
                <a16:creationId xmlns:a16="http://schemas.microsoft.com/office/drawing/2014/main" id="{32751480-6F95-8ABA-6F07-36B73213AE07}"/>
              </a:ext>
            </a:extLst>
          </p:cNvPr>
          <p:cNvPicPr>
            <a:picLocks noChangeAspect="1"/>
          </p:cNvPicPr>
          <p:nvPr/>
        </p:nvPicPr>
        <p:blipFill>
          <a:blip r:embed="rId18"/>
          <a:stretch>
            <a:fillRect/>
          </a:stretch>
        </p:blipFill>
        <p:spPr>
          <a:xfrm>
            <a:off x="348037" y="4716981"/>
            <a:ext cx="1683998" cy="440977"/>
          </a:xfrm>
          <a:prstGeom prst="rect">
            <a:avLst/>
          </a:prstGeom>
        </p:spPr>
      </p:pic>
      <p:pic>
        <p:nvPicPr>
          <p:cNvPr id="22" name="Picture 21">
            <a:extLst>
              <a:ext uri="{FF2B5EF4-FFF2-40B4-BE49-F238E27FC236}">
                <a16:creationId xmlns:a16="http://schemas.microsoft.com/office/drawing/2014/main" id="{F32A099F-F883-A5FC-9BF0-406BD9CC0532}"/>
              </a:ext>
            </a:extLst>
          </p:cNvPr>
          <p:cNvPicPr>
            <a:picLocks noChangeAspect="1"/>
          </p:cNvPicPr>
          <p:nvPr/>
        </p:nvPicPr>
        <p:blipFill>
          <a:blip r:embed="rId19"/>
          <a:stretch>
            <a:fillRect/>
          </a:stretch>
        </p:blipFill>
        <p:spPr>
          <a:xfrm>
            <a:off x="10852039" y="3245219"/>
            <a:ext cx="962204" cy="1374578"/>
          </a:xfrm>
          <a:prstGeom prst="rect">
            <a:avLst/>
          </a:prstGeom>
        </p:spPr>
      </p:pic>
      <p:pic>
        <p:nvPicPr>
          <p:cNvPr id="23" name="Picture 22">
            <a:extLst>
              <a:ext uri="{FF2B5EF4-FFF2-40B4-BE49-F238E27FC236}">
                <a16:creationId xmlns:a16="http://schemas.microsoft.com/office/drawing/2014/main" id="{2DA7C1C0-4003-136B-7354-56BD22DC509A}"/>
              </a:ext>
            </a:extLst>
          </p:cNvPr>
          <p:cNvPicPr>
            <a:picLocks noChangeAspect="1"/>
          </p:cNvPicPr>
          <p:nvPr/>
        </p:nvPicPr>
        <p:blipFill>
          <a:blip r:embed="rId20"/>
          <a:stretch>
            <a:fillRect/>
          </a:stretch>
        </p:blipFill>
        <p:spPr>
          <a:xfrm>
            <a:off x="9430115" y="3182380"/>
            <a:ext cx="1102152" cy="1523781"/>
          </a:xfrm>
          <a:prstGeom prst="rect">
            <a:avLst/>
          </a:prstGeom>
        </p:spPr>
      </p:pic>
      <p:grpSp>
        <p:nvGrpSpPr>
          <p:cNvPr id="24" name="Group 23">
            <a:extLst>
              <a:ext uri="{FF2B5EF4-FFF2-40B4-BE49-F238E27FC236}">
                <a16:creationId xmlns:a16="http://schemas.microsoft.com/office/drawing/2014/main" id="{6000A1E6-2CA5-DF22-E194-4F04C8107A7B}"/>
              </a:ext>
            </a:extLst>
          </p:cNvPr>
          <p:cNvGrpSpPr/>
          <p:nvPr/>
        </p:nvGrpSpPr>
        <p:grpSpPr>
          <a:xfrm>
            <a:off x="4622310" y="1391600"/>
            <a:ext cx="3013177" cy="3569006"/>
            <a:chOff x="4460346" y="1793346"/>
            <a:chExt cx="3271308" cy="3271308"/>
          </a:xfrm>
        </p:grpSpPr>
        <p:cxnSp>
          <p:nvCxnSpPr>
            <p:cNvPr id="25" name="Straight Connector 24">
              <a:extLst>
                <a:ext uri="{FF2B5EF4-FFF2-40B4-BE49-F238E27FC236}">
                  <a16:creationId xmlns:a16="http://schemas.microsoft.com/office/drawing/2014/main" id="{211FDA52-074C-DA98-86A1-E48D2A155DFB}"/>
                </a:ext>
              </a:extLst>
            </p:cNvPr>
            <p:cNvCxnSpPr/>
            <p:nvPr/>
          </p:nvCxnSpPr>
          <p:spPr>
            <a:xfrm>
              <a:off x="6096000" y="1793346"/>
              <a:ext cx="0" cy="3271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307245-D743-18FA-4A2F-F044434F3671}"/>
                </a:ext>
              </a:extLst>
            </p:cNvPr>
            <p:cNvCxnSpPr>
              <a:cxnSpLocks/>
            </p:cNvCxnSpPr>
            <p:nvPr/>
          </p:nvCxnSpPr>
          <p:spPr>
            <a:xfrm rot="19440000" flipH="1">
              <a:off x="6096000" y="1793346"/>
              <a:ext cx="0" cy="3271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AE25CE-619E-D964-5FB6-0087C16C647F}"/>
                </a:ext>
              </a:extLst>
            </p:cNvPr>
            <p:cNvCxnSpPr>
              <a:cxnSpLocks/>
            </p:cNvCxnSpPr>
            <p:nvPr/>
          </p:nvCxnSpPr>
          <p:spPr>
            <a:xfrm rot="17340000" flipH="1">
              <a:off x="6096000" y="1793346"/>
              <a:ext cx="0" cy="3271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206FFE-1B7F-6214-2B04-7A69569272E1}"/>
                </a:ext>
              </a:extLst>
            </p:cNvPr>
            <p:cNvCxnSpPr>
              <a:cxnSpLocks/>
            </p:cNvCxnSpPr>
            <p:nvPr/>
          </p:nvCxnSpPr>
          <p:spPr>
            <a:xfrm rot="15120000" flipH="1">
              <a:off x="6096000" y="1793346"/>
              <a:ext cx="0" cy="3271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750AFC-D4C8-0D64-A940-CB46D673EFB8}"/>
                </a:ext>
              </a:extLst>
            </p:cNvPr>
            <p:cNvCxnSpPr>
              <a:cxnSpLocks/>
            </p:cNvCxnSpPr>
            <p:nvPr/>
          </p:nvCxnSpPr>
          <p:spPr>
            <a:xfrm rot="12960000" flipH="1">
              <a:off x="6096000" y="1793346"/>
              <a:ext cx="0" cy="3271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D022CC6-AB6B-B578-81C8-22BAFDCFD7E8}"/>
              </a:ext>
            </a:extLst>
          </p:cNvPr>
          <p:cNvGrpSpPr/>
          <p:nvPr/>
        </p:nvGrpSpPr>
        <p:grpSpPr>
          <a:xfrm>
            <a:off x="5228485" y="2226160"/>
            <a:ext cx="1780447" cy="1835126"/>
            <a:chOff x="1885385" y="2699876"/>
            <a:chExt cx="2282961" cy="2346041"/>
          </a:xfrm>
          <a:solidFill>
            <a:srgbClr val="3CB9EF"/>
          </a:solidFill>
        </p:grpSpPr>
        <p:sp>
          <p:nvSpPr>
            <p:cNvPr id="31" name="Oval 30">
              <a:extLst>
                <a:ext uri="{FF2B5EF4-FFF2-40B4-BE49-F238E27FC236}">
                  <a16:creationId xmlns:a16="http://schemas.microsoft.com/office/drawing/2014/main" id="{193C709A-F7E1-645E-2A7B-4C9C78ACE0CF}"/>
                </a:ext>
              </a:extLst>
            </p:cNvPr>
            <p:cNvSpPr/>
            <p:nvPr/>
          </p:nvSpPr>
          <p:spPr>
            <a:xfrm>
              <a:off x="1885385" y="2762956"/>
              <a:ext cx="2282961" cy="2282961"/>
            </a:xfrm>
            <a:prstGeom prst="ellipse">
              <a:avLst/>
            </a:prstGeom>
            <a:solidFill>
              <a:srgbClr val="0070C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mj-lt"/>
                <a:ea typeface="+mn-ea"/>
                <a:cs typeface="+mn-cs"/>
              </a:endParaRPr>
            </a:p>
          </p:txBody>
        </p:sp>
        <p:sp>
          <p:nvSpPr>
            <p:cNvPr id="32" name="TextBox 31">
              <a:extLst>
                <a:ext uri="{FF2B5EF4-FFF2-40B4-BE49-F238E27FC236}">
                  <a16:creationId xmlns:a16="http://schemas.microsoft.com/office/drawing/2014/main" id="{3F084F74-6C8A-DFFC-002E-F22BA2AB6434}"/>
                </a:ext>
              </a:extLst>
            </p:cNvPr>
            <p:cNvSpPr txBox="1"/>
            <p:nvPr/>
          </p:nvSpPr>
          <p:spPr>
            <a:xfrm>
              <a:off x="2189645" y="2699876"/>
              <a:ext cx="1674440" cy="228295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mj-lt"/>
                  <a:ea typeface="+mn-ea"/>
                  <a:cs typeface="+mn-cs"/>
                </a:rPr>
                <a:t>Diverse sources &amp; reference points  </a:t>
              </a:r>
              <a:endParaRPr kumimoji="0" lang="en-US" sz="1600" b="1" i="0" u="none" strike="noStrike" kern="1200" cap="none" spc="0" normalizeH="0" baseline="0" noProof="0">
                <a:ln>
                  <a:noFill/>
                </a:ln>
                <a:solidFill>
                  <a:srgbClr val="FFFFFF"/>
                </a:solidFill>
                <a:effectLst/>
                <a:uLnTx/>
                <a:uFillTx/>
                <a:latin typeface="+mj-lt"/>
                <a:ea typeface="+mn-ea"/>
                <a:cs typeface="+mn-cs"/>
              </a:endParaRPr>
            </a:p>
          </p:txBody>
        </p:sp>
      </p:grpSp>
      <p:pic>
        <p:nvPicPr>
          <p:cNvPr id="33" name="Picture 32">
            <a:extLst>
              <a:ext uri="{FF2B5EF4-FFF2-40B4-BE49-F238E27FC236}">
                <a16:creationId xmlns:a16="http://schemas.microsoft.com/office/drawing/2014/main" id="{55250C62-0B24-7E28-1D67-D41A369E549A}"/>
              </a:ext>
            </a:extLst>
          </p:cNvPr>
          <p:cNvPicPr>
            <a:picLocks noChangeAspect="1"/>
          </p:cNvPicPr>
          <p:nvPr/>
        </p:nvPicPr>
        <p:blipFill>
          <a:blip r:embed="rId21"/>
          <a:stretch>
            <a:fillRect/>
          </a:stretch>
        </p:blipFill>
        <p:spPr>
          <a:xfrm>
            <a:off x="3761025" y="2586970"/>
            <a:ext cx="647006" cy="1035209"/>
          </a:xfrm>
          <a:prstGeom prst="rect">
            <a:avLst/>
          </a:prstGeom>
        </p:spPr>
      </p:pic>
      <p:pic>
        <p:nvPicPr>
          <p:cNvPr id="34" name="Picture 33">
            <a:extLst>
              <a:ext uri="{FF2B5EF4-FFF2-40B4-BE49-F238E27FC236}">
                <a16:creationId xmlns:a16="http://schemas.microsoft.com/office/drawing/2014/main" id="{6E2D6669-7E21-8134-D3F6-88B95DB19B8D}"/>
              </a:ext>
            </a:extLst>
          </p:cNvPr>
          <p:cNvPicPr>
            <a:picLocks noChangeAspect="1"/>
          </p:cNvPicPr>
          <p:nvPr/>
        </p:nvPicPr>
        <p:blipFill>
          <a:blip r:embed="rId22"/>
          <a:stretch>
            <a:fillRect/>
          </a:stretch>
        </p:blipFill>
        <p:spPr>
          <a:xfrm>
            <a:off x="8048151" y="1785634"/>
            <a:ext cx="800997" cy="1200895"/>
          </a:xfrm>
          <a:prstGeom prst="rect">
            <a:avLst/>
          </a:prstGeom>
        </p:spPr>
      </p:pic>
      <p:pic>
        <p:nvPicPr>
          <p:cNvPr id="3" name="Picture 2">
            <a:extLst>
              <a:ext uri="{FF2B5EF4-FFF2-40B4-BE49-F238E27FC236}">
                <a16:creationId xmlns:a16="http://schemas.microsoft.com/office/drawing/2014/main" id="{57820745-CC61-0425-C713-5F61D535836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419026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98B1B-D016-58E2-21E3-1D2BF9D4D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7F5B5-0E7F-E19C-04ED-F49BA468FFFD}"/>
              </a:ext>
            </a:extLst>
          </p:cNvPr>
          <p:cNvSpPr>
            <a:spLocks noGrp="1"/>
          </p:cNvSpPr>
          <p:nvPr>
            <p:ph type="title"/>
          </p:nvPr>
        </p:nvSpPr>
        <p:spPr/>
        <p:txBody>
          <a:bodyPr/>
          <a:lstStyle/>
          <a:p>
            <a:r>
              <a:rPr lang="en-GB"/>
              <a:t>To create a framework that covers 7 lenses</a:t>
            </a:r>
          </a:p>
        </p:txBody>
      </p:sp>
      <p:sp>
        <p:nvSpPr>
          <p:cNvPr id="3" name="Text Placeholder 2">
            <a:extLst>
              <a:ext uri="{FF2B5EF4-FFF2-40B4-BE49-F238E27FC236}">
                <a16:creationId xmlns:a16="http://schemas.microsoft.com/office/drawing/2014/main" id="{89B538EE-EA5B-5A19-ED74-F4F00DD267D1}"/>
              </a:ext>
            </a:extLst>
          </p:cNvPr>
          <p:cNvSpPr>
            <a:spLocks noGrp="1"/>
          </p:cNvSpPr>
          <p:nvPr>
            <p:ph type="body" sz="quarter" idx="15"/>
          </p:nvPr>
        </p:nvSpPr>
        <p:spPr/>
        <p:txBody>
          <a:bodyPr/>
          <a:lstStyle/>
          <a:p>
            <a:r>
              <a:rPr lang="en-US"/>
              <a:t>Source: Cultural Advantage, Thinkbox / everyday people, 2026.</a:t>
            </a:r>
          </a:p>
        </p:txBody>
      </p:sp>
      <p:sp>
        <p:nvSpPr>
          <p:cNvPr id="54" name="Rectangle 53">
            <a:extLst>
              <a:ext uri="{FF2B5EF4-FFF2-40B4-BE49-F238E27FC236}">
                <a16:creationId xmlns:a16="http://schemas.microsoft.com/office/drawing/2014/main" id="{11A6D584-BD1C-9709-644D-79FBF4B99FC5}"/>
              </a:ext>
            </a:extLst>
          </p:cNvPr>
          <p:cNvSpPr/>
          <p:nvPr/>
        </p:nvSpPr>
        <p:spPr>
          <a:xfrm>
            <a:off x="347829" y="2018022"/>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2B035D6-8618-E3F3-E7B3-6193192761CA}"/>
              </a:ext>
            </a:extLst>
          </p:cNvPr>
          <p:cNvSpPr/>
          <p:nvPr/>
        </p:nvSpPr>
        <p:spPr>
          <a:xfrm>
            <a:off x="3657858" y="2018022"/>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9F0C345-182C-A504-E2CB-5A94388A4571}"/>
              </a:ext>
            </a:extLst>
          </p:cNvPr>
          <p:cNvSpPr/>
          <p:nvPr/>
        </p:nvSpPr>
        <p:spPr>
          <a:xfrm>
            <a:off x="6967887" y="2018022"/>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AB4009AC-9089-52A2-1ABC-0E4FEC3A23F1}"/>
              </a:ext>
            </a:extLst>
          </p:cNvPr>
          <p:cNvSpPr/>
          <p:nvPr/>
        </p:nvSpPr>
        <p:spPr>
          <a:xfrm>
            <a:off x="10324053" y="2018022"/>
            <a:ext cx="1520119"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8" name="Rectangle 7">
            <a:extLst>
              <a:ext uri="{FF2B5EF4-FFF2-40B4-BE49-F238E27FC236}">
                <a16:creationId xmlns:a16="http://schemas.microsoft.com/office/drawing/2014/main" id="{A01FFE99-4461-663F-34A3-2B6048F12D7C}"/>
              </a:ext>
            </a:extLst>
          </p:cNvPr>
          <p:cNvSpPr/>
          <p:nvPr/>
        </p:nvSpPr>
        <p:spPr>
          <a:xfrm>
            <a:off x="6972518" y="3159493"/>
            <a:ext cx="1558847" cy="360000"/>
          </a:xfrm>
          <a:prstGeom prst="rect">
            <a:avLst/>
          </a:prstGeom>
          <a:solidFill>
            <a:srgbClr val="1F4E79"/>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Bridging</a:t>
            </a:r>
          </a:p>
        </p:txBody>
      </p:sp>
      <p:sp>
        <p:nvSpPr>
          <p:cNvPr id="29" name="Rectangle 28">
            <a:extLst>
              <a:ext uri="{FF2B5EF4-FFF2-40B4-BE49-F238E27FC236}">
                <a16:creationId xmlns:a16="http://schemas.microsoft.com/office/drawing/2014/main" id="{88CA8FCA-A618-7F59-7CF8-1AA2DC42AED6}"/>
              </a:ext>
            </a:extLst>
          </p:cNvPr>
          <p:cNvSpPr/>
          <p:nvPr/>
        </p:nvSpPr>
        <p:spPr>
          <a:xfrm>
            <a:off x="6972518" y="3616935"/>
            <a:ext cx="1558847" cy="971535"/>
          </a:xfrm>
          <a:prstGeom prst="rect">
            <a:avLst/>
          </a:prstGeom>
          <a:solidFill>
            <a:srgbClr val="1F4E79">
              <a:alpha val="10196"/>
            </a:srgb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Raleway"/>
                <a:cs typeface="Arial" panose="020B0604020202020204" pitchFamily="34" charset="0"/>
                <a:sym typeface="Raleway"/>
              </a:rPr>
              <a:t>Connection with </a:t>
            </a:r>
            <a:r>
              <a:rPr lang="en-GB" sz="1400">
                <a:solidFill>
                  <a:prstClr val="black"/>
                </a:solidFill>
                <a:latin typeface="Arial"/>
                <a:ea typeface="Raleway"/>
                <a:cs typeface="Arial" panose="020B0604020202020204" pitchFamily="34" charset="0"/>
                <a:sym typeface="Raleway"/>
              </a:rPr>
              <a:t>people who are </a:t>
            </a:r>
            <a:r>
              <a:rPr lang="en-GB" sz="1400" b="1">
                <a:solidFill>
                  <a:srgbClr val="1F4E79"/>
                </a:solidFill>
                <a:latin typeface="Arial"/>
                <a:ea typeface="Raleway"/>
                <a:cs typeface="Arial" panose="020B0604020202020204" pitchFamily="34" charset="0"/>
                <a:sym typeface="Raleway"/>
              </a:rPr>
              <a:t>different from you</a:t>
            </a:r>
            <a:endParaRPr lang="en-GB" sz="1400" b="1">
              <a:solidFill>
                <a:srgbClr val="1F4E79"/>
              </a:solidFill>
              <a:latin typeface="Arial"/>
              <a:ea typeface="Raleway"/>
              <a:cs typeface="Arial" panose="020B0604020202020204" pitchFamily="34" charset="0"/>
            </a:endParaRPr>
          </a:p>
        </p:txBody>
      </p:sp>
      <p:sp>
        <p:nvSpPr>
          <p:cNvPr id="4" name="Rectangle 3">
            <a:extLst>
              <a:ext uri="{FF2B5EF4-FFF2-40B4-BE49-F238E27FC236}">
                <a16:creationId xmlns:a16="http://schemas.microsoft.com/office/drawing/2014/main" id="{757DCC72-365C-CF93-7359-7719D3DFC067}"/>
              </a:ext>
            </a:extLst>
          </p:cNvPr>
          <p:cNvSpPr/>
          <p:nvPr/>
        </p:nvSpPr>
        <p:spPr>
          <a:xfrm>
            <a:off x="347830" y="3159493"/>
            <a:ext cx="1558847" cy="360000"/>
          </a:xfrm>
          <a:prstGeom prst="rect">
            <a:avLst/>
          </a:prstGeom>
          <a:solidFill>
            <a:srgbClr val="92D050"/>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Currency</a:t>
            </a:r>
          </a:p>
        </p:txBody>
      </p:sp>
      <p:sp>
        <p:nvSpPr>
          <p:cNvPr id="5" name="Rectangle 4">
            <a:extLst>
              <a:ext uri="{FF2B5EF4-FFF2-40B4-BE49-F238E27FC236}">
                <a16:creationId xmlns:a16="http://schemas.microsoft.com/office/drawing/2014/main" id="{4838B666-54B6-8FF4-6E6B-89DB735FA048}"/>
              </a:ext>
            </a:extLst>
          </p:cNvPr>
          <p:cNvSpPr/>
          <p:nvPr/>
        </p:nvSpPr>
        <p:spPr>
          <a:xfrm>
            <a:off x="2005624" y="3159493"/>
            <a:ext cx="1557918" cy="360000"/>
          </a:xfrm>
          <a:prstGeom prst="rect">
            <a:avLst/>
          </a:prstGeom>
          <a:solidFill>
            <a:srgbClr val="ED56D8"/>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Continuity</a:t>
            </a:r>
          </a:p>
        </p:txBody>
      </p:sp>
      <p:sp>
        <p:nvSpPr>
          <p:cNvPr id="6" name="Rectangle 5">
            <a:extLst>
              <a:ext uri="{FF2B5EF4-FFF2-40B4-BE49-F238E27FC236}">
                <a16:creationId xmlns:a16="http://schemas.microsoft.com/office/drawing/2014/main" id="{4B93FE33-393B-6F39-A183-4D593E9F3CFF}"/>
              </a:ext>
            </a:extLst>
          </p:cNvPr>
          <p:cNvSpPr/>
          <p:nvPr/>
        </p:nvSpPr>
        <p:spPr>
          <a:xfrm>
            <a:off x="5315653" y="3159493"/>
            <a:ext cx="1557918" cy="360000"/>
          </a:xfrm>
          <a:prstGeom prst="rect">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Affirmation</a:t>
            </a:r>
          </a:p>
        </p:txBody>
      </p:sp>
      <p:sp>
        <p:nvSpPr>
          <p:cNvPr id="7" name="Rectangle 6">
            <a:extLst>
              <a:ext uri="{FF2B5EF4-FFF2-40B4-BE49-F238E27FC236}">
                <a16:creationId xmlns:a16="http://schemas.microsoft.com/office/drawing/2014/main" id="{0B941415-160B-79A1-C828-156DC3752F1A}"/>
              </a:ext>
            </a:extLst>
          </p:cNvPr>
          <p:cNvSpPr/>
          <p:nvPr/>
        </p:nvSpPr>
        <p:spPr>
          <a:xfrm>
            <a:off x="3660174" y="3159493"/>
            <a:ext cx="1558847" cy="360000"/>
          </a:xfrm>
          <a:prstGeom prst="rect">
            <a:avLst/>
          </a:prstGeom>
          <a:solidFill>
            <a:srgbClr val="7F7F7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Transformation</a:t>
            </a:r>
          </a:p>
        </p:txBody>
      </p:sp>
      <p:sp>
        <p:nvSpPr>
          <p:cNvPr id="9" name="Rectangle 8">
            <a:extLst>
              <a:ext uri="{FF2B5EF4-FFF2-40B4-BE49-F238E27FC236}">
                <a16:creationId xmlns:a16="http://schemas.microsoft.com/office/drawing/2014/main" id="{E7E20722-7343-4564-1DD7-99619339A534}"/>
              </a:ext>
            </a:extLst>
          </p:cNvPr>
          <p:cNvSpPr/>
          <p:nvPr/>
        </p:nvSpPr>
        <p:spPr>
          <a:xfrm>
            <a:off x="8630312" y="3159493"/>
            <a:ext cx="1557918" cy="360000"/>
          </a:xfrm>
          <a:prstGeom prst="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Bonding</a:t>
            </a:r>
          </a:p>
        </p:txBody>
      </p:sp>
      <p:sp>
        <p:nvSpPr>
          <p:cNvPr id="10" name="Rectangle 9">
            <a:extLst>
              <a:ext uri="{FF2B5EF4-FFF2-40B4-BE49-F238E27FC236}">
                <a16:creationId xmlns:a16="http://schemas.microsoft.com/office/drawing/2014/main" id="{29525C79-5749-9B43-548E-C015331493DC}"/>
              </a:ext>
            </a:extLst>
          </p:cNvPr>
          <p:cNvSpPr/>
          <p:nvPr/>
        </p:nvSpPr>
        <p:spPr>
          <a:xfrm>
            <a:off x="10286254" y="3159493"/>
            <a:ext cx="1557918" cy="360000"/>
          </a:xfrm>
          <a:prstGeom prst="rect">
            <a:avLst/>
          </a:prstGeom>
          <a:solidFill>
            <a:srgbClr val="3CB9EF"/>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Purpose</a:t>
            </a:r>
          </a:p>
        </p:txBody>
      </p:sp>
      <p:sp>
        <p:nvSpPr>
          <p:cNvPr id="25" name="Rectangle 24">
            <a:extLst>
              <a:ext uri="{FF2B5EF4-FFF2-40B4-BE49-F238E27FC236}">
                <a16:creationId xmlns:a16="http://schemas.microsoft.com/office/drawing/2014/main" id="{D8BD6665-F5E5-DE54-E52A-093248114D5F}"/>
              </a:ext>
            </a:extLst>
          </p:cNvPr>
          <p:cNvSpPr/>
          <p:nvPr/>
        </p:nvSpPr>
        <p:spPr>
          <a:xfrm>
            <a:off x="347830" y="3616935"/>
            <a:ext cx="1558847" cy="974382"/>
          </a:xfrm>
          <a:prstGeom prst="rect">
            <a:avLst/>
          </a:prstGeom>
          <a:solidFill>
            <a:srgbClr val="92D050">
              <a:alpha val="10196"/>
            </a:srgbClr>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Focus on now, </a:t>
            </a:r>
            <a:r>
              <a:rPr lang="en-GB" sz="1400" b="1">
                <a:solidFill>
                  <a:srgbClr val="92D050"/>
                </a:solidFill>
                <a:latin typeface="Arial"/>
              </a:rPr>
              <a:t>zeitgeist, </a:t>
            </a:r>
            <a:r>
              <a:rPr lang="en-GB" sz="1400">
                <a:solidFill>
                  <a:schemeClr val="tx1"/>
                </a:solidFill>
                <a:latin typeface="Arial"/>
              </a:rPr>
              <a:t>fashion, niche</a:t>
            </a:r>
            <a:r>
              <a:rPr lang="en-GB" sz="1400" b="1">
                <a:solidFill>
                  <a:srgbClr val="92D050"/>
                </a:solidFill>
                <a:latin typeface="Arial"/>
              </a:rPr>
              <a:t> </a:t>
            </a:r>
          </a:p>
        </p:txBody>
      </p:sp>
      <p:sp>
        <p:nvSpPr>
          <p:cNvPr id="26" name="Rectangle 25">
            <a:extLst>
              <a:ext uri="{FF2B5EF4-FFF2-40B4-BE49-F238E27FC236}">
                <a16:creationId xmlns:a16="http://schemas.microsoft.com/office/drawing/2014/main" id="{84922E94-C8B1-348E-9272-830490E07D47}"/>
              </a:ext>
            </a:extLst>
          </p:cNvPr>
          <p:cNvSpPr/>
          <p:nvPr/>
        </p:nvSpPr>
        <p:spPr>
          <a:xfrm>
            <a:off x="2005624" y="3616935"/>
            <a:ext cx="1557918" cy="971535"/>
          </a:xfrm>
          <a:prstGeom prst="rect">
            <a:avLst/>
          </a:prstGeom>
          <a:solidFill>
            <a:srgbClr val="ED56D8">
              <a:alpha val="10196"/>
            </a:srgbClr>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en-GB" sz="1400">
                <a:solidFill>
                  <a:prstClr val="black"/>
                </a:solidFill>
                <a:latin typeface="Arial"/>
              </a:rPr>
              <a:t>Relevance and influence</a:t>
            </a: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over the </a:t>
            </a:r>
            <a:r>
              <a:rPr lang="en-GB" sz="1400" b="1">
                <a:solidFill>
                  <a:srgbClr val="ED56D8"/>
                </a:solidFill>
                <a:latin typeface="Arial"/>
              </a:rPr>
              <a:t>long term</a:t>
            </a:r>
          </a:p>
        </p:txBody>
      </p:sp>
      <p:sp>
        <p:nvSpPr>
          <p:cNvPr id="27" name="Rectangle 26">
            <a:extLst>
              <a:ext uri="{FF2B5EF4-FFF2-40B4-BE49-F238E27FC236}">
                <a16:creationId xmlns:a16="http://schemas.microsoft.com/office/drawing/2014/main" id="{1D5D63A8-18FE-B34B-2D50-F54E4D717AB5}"/>
              </a:ext>
            </a:extLst>
          </p:cNvPr>
          <p:cNvSpPr/>
          <p:nvPr/>
        </p:nvSpPr>
        <p:spPr>
          <a:xfrm>
            <a:off x="5315653" y="3616935"/>
            <a:ext cx="1557918" cy="971535"/>
          </a:xfrm>
          <a:prstGeom prst="rect">
            <a:avLst/>
          </a:prstGeom>
          <a:solidFill>
            <a:srgbClr val="C00000">
              <a:alpha val="10196"/>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Celebrates </a:t>
            </a:r>
            <a:r>
              <a:rPr kumimoji="0" lang="en-GB" sz="1400" b="1" i="0" u="none" strike="noStrike" kern="1200" cap="none" spc="0" normalizeH="0" baseline="0" noProof="0">
                <a:ln>
                  <a:noFill/>
                </a:ln>
                <a:solidFill>
                  <a:srgbClr val="C00000"/>
                </a:solidFill>
                <a:effectLst/>
                <a:uLnTx/>
                <a:uFillTx/>
                <a:latin typeface="Arial"/>
                <a:ea typeface="+mn-ea"/>
                <a:cs typeface="+mn-cs"/>
              </a:rPr>
              <a:t>heritage,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s</a:t>
            </a:r>
            <a:r>
              <a:rPr kumimoji="0" lang="en-GB" sz="1400" b="0" i="0" u="none" strike="noStrike" kern="1200" cap="none" spc="0" normalizeH="0" baseline="0" noProof="0" err="1">
                <a:ln>
                  <a:noFill/>
                </a:ln>
                <a:solidFill>
                  <a:prstClr val="black"/>
                </a:solidFill>
                <a:effectLst/>
                <a:uLnTx/>
                <a:uFillTx/>
                <a:latin typeface="Arial"/>
                <a:ea typeface="+mn-ea"/>
                <a:cs typeface="+mn-cs"/>
              </a:rPr>
              <a:t>ustains</a:t>
            </a:r>
            <a:r>
              <a:rPr kumimoji="0" lang="en-GB" sz="1400" b="0" i="0" u="none" strike="noStrike" kern="1200" cap="none" spc="0" normalizeH="0" baseline="0" noProof="0">
                <a:ln>
                  <a:noFill/>
                </a:ln>
                <a:solidFill>
                  <a:prstClr val="black"/>
                </a:solidFill>
                <a:effectLst/>
                <a:uLnTx/>
                <a:uFillTx/>
                <a:latin typeface="Arial"/>
                <a:ea typeface="+mn-ea"/>
                <a:cs typeface="+mn-cs"/>
              </a:rPr>
              <a:t> norms </a:t>
            </a:r>
          </a:p>
        </p:txBody>
      </p:sp>
      <p:sp>
        <p:nvSpPr>
          <p:cNvPr id="28" name="Rectangle 27">
            <a:extLst>
              <a:ext uri="{FF2B5EF4-FFF2-40B4-BE49-F238E27FC236}">
                <a16:creationId xmlns:a16="http://schemas.microsoft.com/office/drawing/2014/main" id="{F13137EA-33BE-67CB-F6E2-D1027584F838}"/>
              </a:ext>
            </a:extLst>
          </p:cNvPr>
          <p:cNvSpPr/>
          <p:nvPr/>
        </p:nvSpPr>
        <p:spPr>
          <a:xfrm>
            <a:off x="3660174" y="3616935"/>
            <a:ext cx="1558847" cy="971535"/>
          </a:xfrm>
          <a:prstGeom prst="rect">
            <a:avLst/>
          </a:prstGeom>
          <a:solidFill>
            <a:srgbClr val="7F7F7F">
              <a:alpha val="10196"/>
            </a:srgb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Celebrates </a:t>
            </a:r>
            <a:r>
              <a:rPr kumimoji="0" lang="en-GB" sz="1400" b="1" i="0" u="none" strike="noStrike" kern="1200" cap="none" spc="0" normalizeH="0" baseline="0" noProof="0">
                <a:ln>
                  <a:noFill/>
                </a:ln>
                <a:solidFill>
                  <a:srgbClr val="7F7F7F"/>
                </a:solidFill>
                <a:effectLst/>
                <a:uLnTx/>
                <a:uFillTx/>
                <a:latin typeface="Arial"/>
                <a:ea typeface="+mn-ea"/>
                <a:cs typeface="+mn-cs"/>
              </a:rPr>
              <a:t>change, </a:t>
            </a:r>
            <a:r>
              <a:rPr lang="en-GB" sz="1400">
                <a:solidFill>
                  <a:prstClr val="black"/>
                </a:solidFill>
                <a:latin typeface="Arial"/>
              </a:rPr>
              <a:t>c</a:t>
            </a:r>
            <a:r>
              <a:rPr kumimoji="0" lang="en-GB" sz="1400" b="0" i="0" u="none" strike="noStrike" kern="1200" cap="none" spc="0" normalizeH="0" baseline="0" noProof="0" err="1">
                <a:ln>
                  <a:noFill/>
                </a:ln>
                <a:solidFill>
                  <a:prstClr val="black"/>
                </a:solidFill>
                <a:effectLst/>
                <a:uLnTx/>
                <a:uFillTx/>
                <a:latin typeface="Arial"/>
                <a:ea typeface="+mn-ea"/>
                <a:cs typeface="+mn-cs"/>
              </a:rPr>
              <a:t>hallenges</a:t>
            </a:r>
            <a:r>
              <a:rPr kumimoji="0" lang="en-GB" sz="1400" b="0" i="0" u="none" strike="noStrike" kern="1200" cap="none" spc="0" normalizeH="0" baseline="0" noProof="0">
                <a:ln>
                  <a:noFill/>
                </a:ln>
                <a:solidFill>
                  <a:prstClr val="black"/>
                </a:solidFill>
                <a:effectLst/>
                <a:uLnTx/>
                <a:uFillTx/>
                <a:latin typeface="Arial"/>
                <a:ea typeface="+mn-ea"/>
                <a:cs typeface="+mn-cs"/>
              </a:rPr>
              <a:t> norms </a:t>
            </a:r>
          </a:p>
        </p:txBody>
      </p:sp>
      <p:sp>
        <p:nvSpPr>
          <p:cNvPr id="30" name="Rectangle 29">
            <a:extLst>
              <a:ext uri="{FF2B5EF4-FFF2-40B4-BE49-F238E27FC236}">
                <a16:creationId xmlns:a16="http://schemas.microsoft.com/office/drawing/2014/main" id="{5769D9AD-7451-B286-F390-87EEC77B3170}"/>
              </a:ext>
            </a:extLst>
          </p:cNvPr>
          <p:cNvSpPr/>
          <p:nvPr/>
        </p:nvSpPr>
        <p:spPr>
          <a:xfrm>
            <a:off x="8630312" y="3616935"/>
            <a:ext cx="1557918" cy="971535"/>
          </a:xfrm>
          <a:prstGeom prst="rect">
            <a:avLst/>
          </a:prstGeom>
          <a:solidFill>
            <a:srgbClr val="7030A0">
              <a:alpha val="1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
                <a:prstClr val="black"/>
              </a:buClr>
              <a:buSzTx/>
              <a:buFontTx/>
              <a:buNone/>
              <a:tabLst/>
              <a:defRPr/>
            </a:pPr>
            <a:r>
              <a:rPr lang="en-GB" sz="1400">
                <a:solidFill>
                  <a:prstClr val="black"/>
                </a:solidFill>
                <a:latin typeface="Arial"/>
                <a:sym typeface="Raleway"/>
              </a:rPr>
              <a:t>Strengthens bond with </a:t>
            </a:r>
            <a:r>
              <a:rPr kumimoji="0" lang="en-GB" sz="1400" b="1" i="0" u="none" strike="noStrike" kern="1200" cap="none" spc="0" normalizeH="0" baseline="0" noProof="0">
                <a:ln>
                  <a:noFill/>
                </a:ln>
                <a:solidFill>
                  <a:srgbClr val="8246CF"/>
                </a:solidFill>
                <a:effectLst/>
                <a:uLnTx/>
                <a:uFillTx/>
                <a:latin typeface="Arial"/>
                <a:ea typeface="Raleway"/>
                <a:cs typeface="Arial" panose="020B0604020202020204" pitchFamily="34" charset="0"/>
                <a:sym typeface="Raleway"/>
              </a:rPr>
              <a:t>own community</a:t>
            </a:r>
            <a:r>
              <a:rPr kumimoji="0" lang="en-GB" sz="1400" b="0" i="0" u="none" strike="noStrike" kern="1200" cap="none" spc="0" normalizeH="0" baseline="0" noProof="0">
                <a:ln>
                  <a:noFill/>
                </a:ln>
                <a:solidFill>
                  <a:prstClr val="black"/>
                </a:solidFill>
                <a:effectLst/>
                <a:uLnTx/>
                <a:uFillTx/>
                <a:latin typeface="Arial"/>
                <a:ea typeface="+mn-ea"/>
                <a:cs typeface="+mn-cs"/>
                <a:sym typeface="Raleway"/>
              </a:rPr>
              <a:t>, place, identity </a:t>
            </a:r>
            <a:endParaRPr kumimoji="0" lang="en-GB" sz="1400" b="1" i="0" u="none" strike="noStrike" kern="1200" cap="none" spc="0" normalizeH="0" baseline="0" noProof="0">
              <a:ln>
                <a:noFill/>
              </a:ln>
              <a:solidFill>
                <a:srgbClr val="8246CF"/>
              </a:solidFill>
              <a:effectLst/>
              <a:uLnTx/>
              <a:uFillTx/>
              <a:latin typeface="Arial"/>
              <a:ea typeface="Raleway"/>
              <a:cs typeface="Arial" panose="020B0604020202020204" pitchFamily="34" charset="0"/>
              <a:sym typeface="Raleway"/>
            </a:endParaRPr>
          </a:p>
        </p:txBody>
      </p:sp>
      <p:sp>
        <p:nvSpPr>
          <p:cNvPr id="31" name="Rectangle 30">
            <a:extLst>
              <a:ext uri="{FF2B5EF4-FFF2-40B4-BE49-F238E27FC236}">
                <a16:creationId xmlns:a16="http://schemas.microsoft.com/office/drawing/2014/main" id="{F59EDA72-02FB-E813-5F3C-07199066F9EF}"/>
              </a:ext>
            </a:extLst>
          </p:cNvPr>
          <p:cNvSpPr/>
          <p:nvPr/>
        </p:nvSpPr>
        <p:spPr>
          <a:xfrm>
            <a:off x="10286254" y="3616935"/>
            <a:ext cx="1557918" cy="971535"/>
          </a:xfrm>
          <a:prstGeom prst="rect">
            <a:avLst/>
          </a:prstGeom>
          <a:solidFill>
            <a:srgbClr val="3CB9EF">
              <a:alpha val="10196"/>
            </a:srgbClr>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Worthwhile, </a:t>
            </a:r>
            <a:r>
              <a:rPr lang="en-GB" sz="1400" b="1">
                <a:solidFill>
                  <a:srgbClr val="3CB9EF"/>
                </a:solidFill>
                <a:latin typeface="Arial"/>
              </a:rPr>
              <a:t>contributing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CB9EF"/>
                </a:solidFill>
                <a:effectLst/>
                <a:uLnTx/>
                <a:uFillTx/>
                <a:latin typeface="Arial"/>
              </a:rPr>
              <a:t> ‘good life’ </a:t>
            </a:r>
            <a:r>
              <a:rPr kumimoji="0" lang="en-GB" sz="1400" b="0" i="0" u="none" strike="noStrike" kern="1200" cap="none" spc="0" normalizeH="0" baseline="0" noProof="0">
                <a:ln>
                  <a:noFill/>
                </a:ln>
                <a:solidFill>
                  <a:prstClr val="black"/>
                </a:solidFill>
                <a:effectLst/>
                <a:uLnTx/>
                <a:uFillTx/>
                <a:latin typeface="Arial"/>
                <a:ea typeface="+mn-ea"/>
                <a:cs typeface="+mn-cs"/>
              </a:rPr>
              <a:t>and wellbeing</a:t>
            </a:r>
          </a:p>
        </p:txBody>
      </p:sp>
      <p:pic>
        <p:nvPicPr>
          <p:cNvPr id="19" name="Picture 18">
            <a:extLst>
              <a:ext uri="{FF2B5EF4-FFF2-40B4-BE49-F238E27FC236}">
                <a16:creationId xmlns:a16="http://schemas.microsoft.com/office/drawing/2014/main" id="{040FFE41-29A7-6403-3B23-32ED5F8A1678}"/>
              </a:ext>
            </a:extLst>
          </p:cNvPr>
          <p:cNvPicPr>
            <a:picLocks noChangeAspect="1"/>
          </p:cNvPicPr>
          <p:nvPr/>
        </p:nvPicPr>
        <p:blipFill>
          <a:blip r:embed="rId3"/>
          <a:stretch>
            <a:fillRect/>
          </a:stretch>
        </p:blipFill>
        <p:spPr>
          <a:xfrm>
            <a:off x="3877918" y="2034699"/>
            <a:ext cx="976904" cy="928662"/>
          </a:xfrm>
          <a:prstGeom prst="rect">
            <a:avLst/>
          </a:prstGeom>
        </p:spPr>
      </p:pic>
      <p:pic>
        <p:nvPicPr>
          <p:cNvPr id="20" name="Picture 19">
            <a:extLst>
              <a:ext uri="{FF2B5EF4-FFF2-40B4-BE49-F238E27FC236}">
                <a16:creationId xmlns:a16="http://schemas.microsoft.com/office/drawing/2014/main" id="{0AEB9FCF-275C-4407-A6B2-93360173299A}"/>
              </a:ext>
            </a:extLst>
          </p:cNvPr>
          <p:cNvPicPr>
            <a:picLocks noChangeAspect="1"/>
          </p:cNvPicPr>
          <p:nvPr/>
        </p:nvPicPr>
        <p:blipFill>
          <a:blip r:embed="rId4"/>
          <a:stretch>
            <a:fillRect/>
          </a:stretch>
        </p:blipFill>
        <p:spPr>
          <a:xfrm>
            <a:off x="10380718" y="2105776"/>
            <a:ext cx="546370" cy="843230"/>
          </a:xfrm>
          <a:prstGeom prst="rect">
            <a:avLst/>
          </a:prstGeom>
          <a:ln w="3175">
            <a:solidFill>
              <a:schemeClr val="tx1"/>
            </a:solidFill>
          </a:ln>
        </p:spPr>
      </p:pic>
      <p:pic>
        <p:nvPicPr>
          <p:cNvPr id="21" name="Picture 20">
            <a:extLst>
              <a:ext uri="{FF2B5EF4-FFF2-40B4-BE49-F238E27FC236}">
                <a16:creationId xmlns:a16="http://schemas.microsoft.com/office/drawing/2014/main" id="{19B060F3-7C3E-F954-66B9-136B6173A2BF}"/>
              </a:ext>
            </a:extLst>
          </p:cNvPr>
          <p:cNvPicPr>
            <a:picLocks noChangeAspect="1"/>
          </p:cNvPicPr>
          <p:nvPr/>
        </p:nvPicPr>
        <p:blipFill>
          <a:blip r:embed="rId5"/>
          <a:stretch>
            <a:fillRect/>
          </a:stretch>
        </p:blipFill>
        <p:spPr>
          <a:xfrm>
            <a:off x="7438190" y="2105776"/>
            <a:ext cx="562434" cy="843230"/>
          </a:xfrm>
          <a:prstGeom prst="rect">
            <a:avLst/>
          </a:prstGeom>
          <a:ln w="3175">
            <a:solidFill>
              <a:schemeClr val="tx1"/>
            </a:solidFill>
          </a:ln>
        </p:spPr>
      </p:pic>
      <p:pic>
        <p:nvPicPr>
          <p:cNvPr id="22" name="Picture 21">
            <a:extLst>
              <a:ext uri="{FF2B5EF4-FFF2-40B4-BE49-F238E27FC236}">
                <a16:creationId xmlns:a16="http://schemas.microsoft.com/office/drawing/2014/main" id="{DEC2BF6B-EA62-65CE-4A5D-7393ABF8B5C1}"/>
              </a:ext>
            </a:extLst>
          </p:cNvPr>
          <p:cNvPicPr>
            <a:picLocks noChangeAspect="1"/>
          </p:cNvPicPr>
          <p:nvPr/>
        </p:nvPicPr>
        <p:blipFill>
          <a:blip r:embed="rId6"/>
          <a:srcRect t="8910"/>
          <a:stretch>
            <a:fillRect/>
          </a:stretch>
        </p:blipFill>
        <p:spPr>
          <a:xfrm>
            <a:off x="562541" y="2185804"/>
            <a:ext cx="790204" cy="719791"/>
          </a:xfrm>
          <a:prstGeom prst="rect">
            <a:avLst/>
          </a:prstGeom>
        </p:spPr>
      </p:pic>
      <p:sp>
        <p:nvSpPr>
          <p:cNvPr id="23" name="TextBox 22">
            <a:extLst>
              <a:ext uri="{FF2B5EF4-FFF2-40B4-BE49-F238E27FC236}">
                <a16:creationId xmlns:a16="http://schemas.microsoft.com/office/drawing/2014/main" id="{7882D304-4F76-7584-3B13-7208BE67087F}"/>
              </a:ext>
            </a:extLst>
          </p:cNvPr>
          <p:cNvSpPr txBox="1"/>
          <p:nvPr/>
        </p:nvSpPr>
        <p:spPr>
          <a:xfrm>
            <a:off x="1567457" y="2204909"/>
            <a:ext cx="1878101" cy="646331"/>
          </a:xfrm>
          <a:prstGeom prst="rect">
            <a:avLst/>
          </a:prstGeom>
          <a:noFill/>
        </p:spPr>
        <p:txBody>
          <a:bodyPr wrap="square" rtlCol="0">
            <a:spAutoFit/>
          </a:bodyPr>
          <a:lstStyle/>
          <a:p>
            <a:pPr algn="ctr"/>
            <a:r>
              <a:rPr lang="en-GB" sz="1200" dirty="0">
                <a:solidFill>
                  <a:schemeClr val="bg2"/>
                </a:solidFill>
              </a:rPr>
              <a:t>‘Pace Layers’</a:t>
            </a:r>
          </a:p>
          <a:p>
            <a:pPr algn="ctr"/>
            <a:r>
              <a:rPr lang="en-GB" sz="1200" dirty="0">
                <a:solidFill>
                  <a:schemeClr val="bg2"/>
                </a:solidFill>
              </a:rPr>
              <a:t>Long Now Foundation, Stewart Brand</a:t>
            </a:r>
          </a:p>
        </p:txBody>
      </p:sp>
      <p:sp>
        <p:nvSpPr>
          <p:cNvPr id="24" name="TextBox 23">
            <a:extLst>
              <a:ext uri="{FF2B5EF4-FFF2-40B4-BE49-F238E27FC236}">
                <a16:creationId xmlns:a16="http://schemas.microsoft.com/office/drawing/2014/main" id="{601C948F-30B8-6A8D-4A40-5741598E352B}"/>
              </a:ext>
            </a:extLst>
          </p:cNvPr>
          <p:cNvSpPr txBox="1"/>
          <p:nvPr/>
        </p:nvSpPr>
        <p:spPr>
          <a:xfrm>
            <a:off x="4710342" y="2431556"/>
            <a:ext cx="1878101" cy="276999"/>
          </a:xfrm>
          <a:prstGeom prst="rect">
            <a:avLst/>
          </a:prstGeom>
          <a:noFill/>
        </p:spPr>
        <p:txBody>
          <a:bodyPr wrap="square" rtlCol="0">
            <a:spAutoFit/>
          </a:bodyPr>
          <a:lstStyle/>
          <a:p>
            <a:pPr algn="ctr"/>
            <a:r>
              <a:rPr lang="en-GB" sz="1200">
                <a:solidFill>
                  <a:schemeClr val="bg2"/>
                </a:solidFill>
              </a:rPr>
              <a:t>British Film Institute</a:t>
            </a:r>
          </a:p>
        </p:txBody>
      </p:sp>
      <p:sp>
        <p:nvSpPr>
          <p:cNvPr id="32" name="TextBox 31">
            <a:extLst>
              <a:ext uri="{FF2B5EF4-FFF2-40B4-BE49-F238E27FC236}">
                <a16:creationId xmlns:a16="http://schemas.microsoft.com/office/drawing/2014/main" id="{E2B6863E-76DE-5732-F7AE-B3852B9897E8}"/>
              </a:ext>
            </a:extLst>
          </p:cNvPr>
          <p:cNvSpPr txBox="1"/>
          <p:nvPr/>
        </p:nvSpPr>
        <p:spPr>
          <a:xfrm>
            <a:off x="8159519" y="2350567"/>
            <a:ext cx="1878101" cy="461665"/>
          </a:xfrm>
          <a:prstGeom prst="rect">
            <a:avLst/>
          </a:prstGeom>
          <a:noFill/>
        </p:spPr>
        <p:txBody>
          <a:bodyPr wrap="square" rtlCol="0">
            <a:spAutoFit/>
          </a:bodyPr>
          <a:lstStyle/>
          <a:p>
            <a:pPr algn="ctr"/>
            <a:r>
              <a:rPr lang="en-GB" sz="1200">
                <a:solidFill>
                  <a:schemeClr val="bg2"/>
                </a:solidFill>
              </a:rPr>
              <a:t>Bowling Alone, </a:t>
            </a:r>
          </a:p>
          <a:p>
            <a:pPr algn="ctr"/>
            <a:r>
              <a:rPr lang="en-GB" sz="1200">
                <a:solidFill>
                  <a:schemeClr val="bg2"/>
                </a:solidFill>
              </a:rPr>
              <a:t>Robert D. Putnam</a:t>
            </a:r>
          </a:p>
        </p:txBody>
      </p:sp>
      <p:sp>
        <p:nvSpPr>
          <p:cNvPr id="33" name="TextBox 32">
            <a:extLst>
              <a:ext uri="{FF2B5EF4-FFF2-40B4-BE49-F238E27FC236}">
                <a16:creationId xmlns:a16="http://schemas.microsoft.com/office/drawing/2014/main" id="{6F79A871-6C7D-655F-D5C2-75D5D6E16BAE}"/>
              </a:ext>
            </a:extLst>
          </p:cNvPr>
          <p:cNvSpPr txBox="1"/>
          <p:nvPr/>
        </p:nvSpPr>
        <p:spPr>
          <a:xfrm>
            <a:off x="10870196" y="2239554"/>
            <a:ext cx="950329" cy="646331"/>
          </a:xfrm>
          <a:prstGeom prst="rect">
            <a:avLst/>
          </a:prstGeom>
          <a:noFill/>
        </p:spPr>
        <p:txBody>
          <a:bodyPr wrap="square" rtlCol="0">
            <a:spAutoFit/>
          </a:bodyPr>
          <a:lstStyle/>
          <a:p>
            <a:pPr algn="ctr"/>
            <a:r>
              <a:rPr lang="en-GB" sz="1200">
                <a:solidFill>
                  <a:schemeClr val="bg2"/>
                </a:solidFill>
              </a:rPr>
              <a:t>Happiness by Design, Paul Dolan</a:t>
            </a:r>
          </a:p>
        </p:txBody>
      </p:sp>
      <p:pic>
        <p:nvPicPr>
          <p:cNvPr id="14" name="Picture 13">
            <a:extLst>
              <a:ext uri="{FF2B5EF4-FFF2-40B4-BE49-F238E27FC236}">
                <a16:creationId xmlns:a16="http://schemas.microsoft.com/office/drawing/2014/main" id="{136BA0DB-CEE9-142D-80D5-334FEF76B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21309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8" grpId="0" animBg="1"/>
      <p:bldP spid="29" grpId="0" animBg="1"/>
      <p:bldP spid="4" grpId="0" animBg="1"/>
      <p:bldP spid="5" grpId="0" animBg="1"/>
      <p:bldP spid="6" grpId="0" animBg="1"/>
      <p:bldP spid="7" grpId="0" animBg="1"/>
      <p:bldP spid="9" grpId="0" animBg="1"/>
      <p:bldP spid="10" grpId="0" animBg="1"/>
      <p:bldP spid="25" grpId="0" animBg="1"/>
      <p:bldP spid="26" grpId="0" animBg="1"/>
      <p:bldP spid="27" grpId="0" animBg="1"/>
      <p:bldP spid="28" grpId="0" animBg="1"/>
      <p:bldP spid="30" grpId="0" animBg="1"/>
      <p:bldP spid="31" grpId="0" animBg="1"/>
      <p:bldP spid="23" grpId="0"/>
      <p:bldP spid="24"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all-out: Line 28">
            <a:extLst>
              <a:ext uri="{FF2B5EF4-FFF2-40B4-BE49-F238E27FC236}">
                <a16:creationId xmlns:a16="http://schemas.microsoft.com/office/drawing/2014/main" id="{4243DF0B-A5B1-C000-2C14-CD6A1B0D5761}"/>
              </a:ext>
            </a:extLst>
          </p:cNvPr>
          <p:cNvSpPr/>
          <p:nvPr/>
        </p:nvSpPr>
        <p:spPr>
          <a:xfrm>
            <a:off x="9337106" y="3155328"/>
            <a:ext cx="2700000" cy="656530"/>
          </a:xfrm>
          <a:prstGeom prst="borderCallout1">
            <a:avLst>
              <a:gd name="adj1" fmla="val 95917"/>
              <a:gd name="adj2" fmla="val -2383"/>
              <a:gd name="adj3" fmla="val 97443"/>
              <a:gd name="adj4" fmla="val -35130"/>
            </a:avLst>
          </a:prstGeom>
          <a:solidFill>
            <a:srgbClr val="C00000">
              <a:alpha val="10196"/>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ody)"/>
            </a:endParaRPr>
          </a:p>
        </p:txBody>
      </p:sp>
      <p:sp>
        <p:nvSpPr>
          <p:cNvPr id="86" name="Call-out: Line 5">
            <a:extLst>
              <a:ext uri="{FF2B5EF4-FFF2-40B4-BE49-F238E27FC236}">
                <a16:creationId xmlns:a16="http://schemas.microsoft.com/office/drawing/2014/main" id="{C91FBFA6-9A39-1F50-762A-8C581818C776}"/>
              </a:ext>
            </a:extLst>
          </p:cNvPr>
          <p:cNvSpPr/>
          <p:nvPr/>
        </p:nvSpPr>
        <p:spPr>
          <a:xfrm>
            <a:off x="9304152" y="613946"/>
            <a:ext cx="2700000" cy="656530"/>
          </a:xfrm>
          <a:prstGeom prst="borderCallout1">
            <a:avLst>
              <a:gd name="adj1" fmla="val 95917"/>
              <a:gd name="adj2" fmla="val -2383"/>
              <a:gd name="adj3" fmla="val 95561"/>
              <a:gd name="adj4" fmla="val -111101"/>
            </a:avLst>
          </a:prstGeom>
          <a:solidFill>
            <a:srgbClr val="3CB9EF">
              <a:alpha val="10196"/>
            </a:srgbClr>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75" name="Call-out: Line 29">
            <a:extLst>
              <a:ext uri="{FF2B5EF4-FFF2-40B4-BE49-F238E27FC236}">
                <a16:creationId xmlns:a16="http://schemas.microsoft.com/office/drawing/2014/main" id="{3B83254F-714A-F746-8D8C-3170FC08118E}"/>
              </a:ext>
            </a:extLst>
          </p:cNvPr>
          <p:cNvSpPr/>
          <p:nvPr/>
        </p:nvSpPr>
        <p:spPr>
          <a:xfrm>
            <a:off x="9337106" y="1947954"/>
            <a:ext cx="2700000" cy="656530"/>
          </a:xfrm>
          <a:prstGeom prst="borderCallout1">
            <a:avLst>
              <a:gd name="adj1" fmla="val 1811"/>
              <a:gd name="adj2" fmla="val -5129"/>
              <a:gd name="adj3" fmla="val 3337"/>
              <a:gd name="adj4" fmla="val -49317"/>
            </a:avLst>
          </a:prstGeom>
          <a:solidFill>
            <a:srgbClr val="ED56D8">
              <a:alpha val="10196"/>
            </a:srgbClr>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B3451C24-DFF4-6B13-B4AC-BC5812388F62}"/>
              </a:ext>
            </a:extLst>
          </p:cNvPr>
          <p:cNvSpPr>
            <a:spLocks noGrp="1"/>
          </p:cNvSpPr>
          <p:nvPr>
            <p:ph type="title"/>
          </p:nvPr>
        </p:nvSpPr>
        <p:spPr/>
        <p:txBody>
          <a:bodyPr/>
          <a:lstStyle/>
          <a:p>
            <a:r>
              <a:rPr lang="en-US">
                <a:latin typeface="+mn-lt"/>
              </a:rPr>
              <a:t>A holistic view: 7 lenses on culture </a:t>
            </a:r>
            <a:endParaRPr lang="en-GB">
              <a:latin typeface="+mn-lt"/>
            </a:endParaRPr>
          </a:p>
        </p:txBody>
      </p:sp>
      <p:sp>
        <p:nvSpPr>
          <p:cNvPr id="60" name="Call-out: Line 25">
            <a:extLst>
              <a:ext uri="{FF2B5EF4-FFF2-40B4-BE49-F238E27FC236}">
                <a16:creationId xmlns:a16="http://schemas.microsoft.com/office/drawing/2014/main" id="{7BCF3E9E-FE7A-6969-2642-6FE982B1BB58}"/>
              </a:ext>
            </a:extLst>
          </p:cNvPr>
          <p:cNvSpPr/>
          <p:nvPr/>
        </p:nvSpPr>
        <p:spPr>
          <a:xfrm rot="10800000">
            <a:off x="247287" y="1960310"/>
            <a:ext cx="2701609" cy="656530"/>
          </a:xfrm>
          <a:prstGeom prst="borderCallout1">
            <a:avLst>
              <a:gd name="adj1" fmla="val 94035"/>
              <a:gd name="adj2" fmla="val -5131"/>
              <a:gd name="adj3" fmla="val 93678"/>
              <a:gd name="adj4" fmla="val -45651"/>
            </a:avLst>
          </a:prstGeom>
          <a:solidFill>
            <a:srgbClr val="92D050">
              <a:alpha val="10196"/>
            </a:srgbClr>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61" name="Call-out: Line 23">
            <a:extLst>
              <a:ext uri="{FF2B5EF4-FFF2-40B4-BE49-F238E27FC236}">
                <a16:creationId xmlns:a16="http://schemas.microsoft.com/office/drawing/2014/main" id="{1C4D2C2A-9EB0-501D-28D5-76E815CD1CBB}"/>
              </a:ext>
            </a:extLst>
          </p:cNvPr>
          <p:cNvSpPr/>
          <p:nvPr/>
        </p:nvSpPr>
        <p:spPr>
          <a:xfrm rot="10800000">
            <a:off x="247286" y="3142971"/>
            <a:ext cx="2701609" cy="656530"/>
          </a:xfrm>
          <a:prstGeom prst="borderCallout1">
            <a:avLst>
              <a:gd name="adj1" fmla="val 1811"/>
              <a:gd name="adj2" fmla="val -5589"/>
              <a:gd name="adj3" fmla="val 3336"/>
              <a:gd name="adj4" fmla="val -36046"/>
            </a:avLst>
          </a:prstGeom>
          <a:solidFill>
            <a:srgbClr val="7F7F7F">
              <a:alpha val="10196"/>
            </a:srgb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62" name="Call-out: Line 26">
            <a:extLst>
              <a:ext uri="{FF2B5EF4-FFF2-40B4-BE49-F238E27FC236}">
                <a16:creationId xmlns:a16="http://schemas.microsoft.com/office/drawing/2014/main" id="{979D6AC9-BF0F-3066-FFE0-80897B15BCC1}"/>
              </a:ext>
            </a:extLst>
          </p:cNvPr>
          <p:cNvSpPr/>
          <p:nvPr/>
        </p:nvSpPr>
        <p:spPr>
          <a:xfrm rot="10800000">
            <a:off x="247286" y="4570381"/>
            <a:ext cx="2701609" cy="656530"/>
          </a:xfrm>
          <a:prstGeom prst="borderCallout1">
            <a:avLst>
              <a:gd name="adj1" fmla="val 3693"/>
              <a:gd name="adj2" fmla="val -5131"/>
              <a:gd name="adj3" fmla="val 3337"/>
              <a:gd name="adj4" fmla="val -79040"/>
            </a:avLst>
          </a:prstGeom>
          <a:solidFill>
            <a:srgbClr val="1F4E79">
              <a:alpha val="10196"/>
            </a:srgb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graphicFrame>
        <p:nvGraphicFramePr>
          <p:cNvPr id="63" name="Chart 62">
            <a:extLst>
              <a:ext uri="{FF2B5EF4-FFF2-40B4-BE49-F238E27FC236}">
                <a16:creationId xmlns:a16="http://schemas.microsoft.com/office/drawing/2014/main" id="{46D2B10E-E515-8150-BDE4-9A74EF8D85F4}"/>
              </a:ext>
            </a:extLst>
          </p:cNvPr>
          <p:cNvGraphicFramePr/>
          <p:nvPr>
            <p:extLst>
              <p:ext uri="{D42A27DB-BD31-4B8C-83A1-F6EECF244321}">
                <p14:modId xmlns:p14="http://schemas.microsoft.com/office/powerpoint/2010/main" val="3596739079"/>
              </p:ext>
            </p:extLst>
          </p:nvPr>
        </p:nvGraphicFramePr>
        <p:xfrm>
          <a:off x="164641" y="809730"/>
          <a:ext cx="12027359" cy="4888054"/>
        </p:xfrm>
        <a:graphic>
          <a:graphicData uri="http://schemas.openxmlformats.org/drawingml/2006/chart">
            <c:chart xmlns:c="http://schemas.openxmlformats.org/drawingml/2006/chart" xmlns:r="http://schemas.openxmlformats.org/officeDocument/2006/relationships" r:id="rId3"/>
          </a:graphicData>
        </a:graphic>
      </p:graphicFrame>
      <p:sp>
        <p:nvSpPr>
          <p:cNvPr id="64" name="TextBox 63">
            <a:extLst>
              <a:ext uri="{FF2B5EF4-FFF2-40B4-BE49-F238E27FC236}">
                <a16:creationId xmlns:a16="http://schemas.microsoft.com/office/drawing/2014/main" id="{D6CA7B92-5E15-52F7-2A5E-424A3226D8FD}"/>
              </a:ext>
            </a:extLst>
          </p:cNvPr>
          <p:cNvSpPr txBox="1"/>
          <p:nvPr/>
        </p:nvSpPr>
        <p:spPr>
          <a:xfrm>
            <a:off x="233527" y="1967616"/>
            <a:ext cx="2579445"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Focus on now, </a:t>
            </a:r>
            <a:r>
              <a:rPr kumimoji="0" lang="en-GB" sz="1400" b="1" i="0" u="none" strike="noStrike" kern="1200" cap="none" spc="0" normalizeH="0" baseline="0" noProof="0">
                <a:ln>
                  <a:noFill/>
                </a:ln>
                <a:solidFill>
                  <a:srgbClr val="92D050"/>
                </a:solidFill>
                <a:effectLst/>
                <a:uLnTx/>
                <a:uFillTx/>
                <a:ea typeface="+mn-ea"/>
                <a:cs typeface="+mn-cs"/>
              </a:rPr>
              <a:t>zeitgeist</a:t>
            </a:r>
            <a:r>
              <a:rPr kumimoji="0" lang="en-GB" sz="1400" b="0" i="0" u="none" strike="noStrike" kern="1200" cap="none" spc="0" normalizeH="0" baseline="0" noProof="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rPr>
              <a:t>f</a:t>
            </a:r>
            <a:r>
              <a:rPr kumimoji="0" lang="en-GB" sz="1400" b="0" i="0" u="none" strike="noStrike" kern="1200" cap="none" spc="0" normalizeH="0" baseline="0" noProof="0" err="1">
                <a:ln>
                  <a:noFill/>
                </a:ln>
                <a:solidFill>
                  <a:prstClr val="black"/>
                </a:solidFill>
                <a:effectLst/>
                <a:uLnTx/>
                <a:uFillTx/>
                <a:ea typeface="+mn-ea"/>
                <a:cs typeface="+mn-cs"/>
              </a:rPr>
              <a:t>ashion</a:t>
            </a:r>
            <a:r>
              <a:rPr kumimoji="0" lang="en-GB" sz="1400" b="0" i="0" u="none" strike="noStrike" kern="1200" cap="none" spc="0" normalizeH="0" baseline="0" noProof="0">
                <a:ln>
                  <a:noFill/>
                </a:ln>
                <a:solidFill>
                  <a:prstClr val="black"/>
                </a:solidFill>
                <a:effectLst/>
                <a:uLnTx/>
                <a:uFillTx/>
                <a:ea typeface="+mn-ea"/>
                <a:cs typeface="+mn-cs"/>
              </a:rPr>
              <a:t>,</a:t>
            </a:r>
            <a:r>
              <a:rPr kumimoji="0" lang="en-GB" sz="1400" b="1" i="0" u="none" strike="noStrike" kern="1200" cap="none" spc="0" normalizeH="0" baseline="0" noProof="0">
                <a:ln>
                  <a:noFill/>
                </a:ln>
                <a:solidFill>
                  <a:srgbClr val="92D050"/>
                </a:solidFill>
                <a:effectLst/>
                <a:uLnTx/>
                <a:uFillTx/>
                <a:ea typeface="+mn-ea"/>
                <a:cs typeface="+mn-cs"/>
              </a:rPr>
              <a:t> </a:t>
            </a:r>
            <a:r>
              <a:rPr kumimoji="0" lang="en-GB" sz="1400" i="0" u="none" strike="noStrike" kern="1200" cap="none" spc="0" normalizeH="0" baseline="0" noProof="0">
                <a:ln>
                  <a:noFill/>
                </a:ln>
                <a:effectLst/>
                <a:uLnTx/>
                <a:uFillTx/>
                <a:ea typeface="+mn-ea"/>
                <a:cs typeface="+mn-cs"/>
              </a:rPr>
              <a:t>niche</a:t>
            </a:r>
            <a:r>
              <a:rPr kumimoji="0" lang="en-GB" sz="1400" b="1" i="0" u="none" strike="noStrike" kern="1200" cap="none" spc="0" normalizeH="0" baseline="0" noProof="0">
                <a:ln>
                  <a:noFill/>
                </a:ln>
                <a:solidFill>
                  <a:srgbClr val="92D050"/>
                </a:solidFill>
                <a:effectLst/>
                <a:uLnTx/>
                <a:uFillTx/>
                <a:ea typeface="+mn-ea"/>
                <a:cs typeface="+mn-cs"/>
              </a:rPr>
              <a:t> </a:t>
            </a:r>
          </a:p>
        </p:txBody>
      </p:sp>
      <p:sp>
        <p:nvSpPr>
          <p:cNvPr id="65" name="TextBox 64">
            <a:extLst>
              <a:ext uri="{FF2B5EF4-FFF2-40B4-BE49-F238E27FC236}">
                <a16:creationId xmlns:a16="http://schemas.microsoft.com/office/drawing/2014/main" id="{A4A9FAD0-B285-547B-9E57-EA3CDC4BD15B}"/>
              </a:ext>
            </a:extLst>
          </p:cNvPr>
          <p:cNvSpPr txBox="1"/>
          <p:nvPr/>
        </p:nvSpPr>
        <p:spPr>
          <a:xfrm>
            <a:off x="543966" y="1572145"/>
            <a:ext cx="10871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2D050"/>
                </a:solidFill>
                <a:effectLst/>
                <a:uLnTx/>
                <a:uFillTx/>
                <a:ea typeface="+mn-ea"/>
                <a:cs typeface="+mn-cs"/>
              </a:rPr>
              <a:t>Currency</a:t>
            </a:r>
          </a:p>
        </p:txBody>
      </p:sp>
      <p:sp>
        <p:nvSpPr>
          <p:cNvPr id="66" name="Oval 65">
            <a:extLst>
              <a:ext uri="{FF2B5EF4-FFF2-40B4-BE49-F238E27FC236}">
                <a16:creationId xmlns:a16="http://schemas.microsoft.com/office/drawing/2014/main" id="{6C0FDD2F-5131-0B55-89AD-B2D9F75F9423}"/>
              </a:ext>
            </a:extLst>
          </p:cNvPr>
          <p:cNvSpPr/>
          <p:nvPr/>
        </p:nvSpPr>
        <p:spPr>
          <a:xfrm>
            <a:off x="247286" y="1580011"/>
            <a:ext cx="307818" cy="289712"/>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1</a:t>
            </a:r>
          </a:p>
        </p:txBody>
      </p:sp>
      <p:sp>
        <p:nvSpPr>
          <p:cNvPr id="67" name="TextBox 66">
            <a:extLst>
              <a:ext uri="{FF2B5EF4-FFF2-40B4-BE49-F238E27FC236}">
                <a16:creationId xmlns:a16="http://schemas.microsoft.com/office/drawing/2014/main" id="{DC0EA8C5-8B90-0E20-0748-C5A521DCFA11}"/>
              </a:ext>
            </a:extLst>
          </p:cNvPr>
          <p:cNvSpPr txBox="1"/>
          <p:nvPr/>
        </p:nvSpPr>
        <p:spPr>
          <a:xfrm>
            <a:off x="288208" y="3204959"/>
            <a:ext cx="2231057" cy="523220"/>
          </a:xfrm>
          <a:prstGeom prst="wedgeRectCallou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Celebrates </a:t>
            </a:r>
            <a:r>
              <a:rPr kumimoji="0" lang="en-GB" sz="1400" b="1" i="0" u="none" strike="noStrike" kern="1200" cap="none" spc="0" normalizeH="0" baseline="0" noProof="0">
                <a:ln>
                  <a:noFill/>
                </a:ln>
                <a:solidFill>
                  <a:srgbClr val="7F7F7F"/>
                </a:solidFill>
                <a:effectLst/>
                <a:uLnTx/>
                <a:uFillTx/>
                <a:ea typeface="+mn-ea"/>
                <a:cs typeface="+mn-cs"/>
              </a:rPr>
              <a:t>change</a:t>
            </a:r>
            <a:r>
              <a:rPr kumimoji="0" lang="en-GB" sz="1400" i="0" u="none" strike="noStrike" kern="1200" cap="none" spc="0" normalizeH="0" baseline="0" noProof="0">
                <a:ln>
                  <a:noFill/>
                </a:ln>
                <a:effectLst/>
                <a:uLnTx/>
                <a:uFillTx/>
                <a:ea typeface="+mn-ea"/>
                <a:cs typeface="+mn-cs"/>
              </a:rPr>
              <a:t>,</a:t>
            </a:r>
            <a:r>
              <a:rPr kumimoji="0" lang="en-GB" sz="1400" b="1" i="0" u="none" strike="noStrike" kern="1200" cap="none" spc="0" normalizeH="0" baseline="0" noProof="0">
                <a:ln>
                  <a:noFill/>
                </a:ln>
                <a:solidFill>
                  <a:srgbClr val="7F7F7F"/>
                </a:solidFill>
                <a:effectLst/>
                <a:uLnTx/>
                <a:uFillTx/>
                <a:ea typeface="+mn-ea"/>
                <a:cs typeface="+mn-cs"/>
              </a:rPr>
              <a:t> </a:t>
            </a:r>
            <a:r>
              <a:rPr lang="en-GB" sz="1400">
                <a:solidFill>
                  <a:prstClr val="black"/>
                </a:solidFill>
              </a:rPr>
              <a:t>c</a:t>
            </a:r>
            <a:r>
              <a:rPr kumimoji="0" lang="en-GB" sz="1400" b="0" i="0" u="none" strike="noStrike" kern="1200" cap="none" spc="0" normalizeH="0" baseline="0" noProof="0" err="1">
                <a:ln>
                  <a:noFill/>
                </a:ln>
                <a:solidFill>
                  <a:prstClr val="black"/>
                </a:solidFill>
                <a:effectLst/>
                <a:uLnTx/>
                <a:uFillTx/>
                <a:ea typeface="+mn-ea"/>
                <a:cs typeface="+mn-cs"/>
              </a:rPr>
              <a:t>hallenges</a:t>
            </a:r>
            <a:r>
              <a:rPr kumimoji="0" lang="en-GB" sz="1400" b="0" i="0" u="none" strike="noStrike" kern="1200" cap="none" spc="0" normalizeH="0" baseline="0" noProof="0">
                <a:ln>
                  <a:noFill/>
                </a:ln>
                <a:solidFill>
                  <a:prstClr val="black"/>
                </a:solidFill>
                <a:effectLst/>
                <a:uLnTx/>
                <a:uFillTx/>
                <a:ea typeface="+mn-ea"/>
                <a:cs typeface="+mn-cs"/>
              </a:rPr>
              <a:t> norms </a:t>
            </a:r>
          </a:p>
        </p:txBody>
      </p:sp>
      <p:sp>
        <p:nvSpPr>
          <p:cNvPr id="68" name="TextBox 67">
            <a:extLst>
              <a:ext uri="{FF2B5EF4-FFF2-40B4-BE49-F238E27FC236}">
                <a16:creationId xmlns:a16="http://schemas.microsoft.com/office/drawing/2014/main" id="{29B54CF5-8D9F-4E7C-3764-7FB7F2116C71}"/>
              </a:ext>
            </a:extLst>
          </p:cNvPr>
          <p:cNvSpPr txBox="1"/>
          <p:nvPr/>
        </p:nvSpPr>
        <p:spPr>
          <a:xfrm>
            <a:off x="542549" y="2772267"/>
            <a:ext cx="1701107" cy="338554"/>
          </a:xfrm>
          <a:prstGeom prst="wedgeRectCallou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F7F7F"/>
                </a:solidFill>
                <a:effectLst/>
                <a:uLnTx/>
                <a:uFillTx/>
                <a:ea typeface="+mn-ea"/>
                <a:cs typeface="+mn-cs"/>
              </a:rPr>
              <a:t>Transformation</a:t>
            </a:r>
          </a:p>
        </p:txBody>
      </p:sp>
      <p:sp>
        <p:nvSpPr>
          <p:cNvPr id="69" name="Oval 68">
            <a:extLst>
              <a:ext uri="{FF2B5EF4-FFF2-40B4-BE49-F238E27FC236}">
                <a16:creationId xmlns:a16="http://schemas.microsoft.com/office/drawing/2014/main" id="{00077DB1-22C4-5F3F-5A38-07EF94D96845}"/>
              </a:ext>
            </a:extLst>
          </p:cNvPr>
          <p:cNvSpPr/>
          <p:nvPr/>
        </p:nvSpPr>
        <p:spPr>
          <a:xfrm>
            <a:off x="247286" y="2765062"/>
            <a:ext cx="307818" cy="289712"/>
          </a:xfrm>
          <a:prstGeom prst="ellips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3</a:t>
            </a:r>
          </a:p>
        </p:txBody>
      </p:sp>
      <p:sp>
        <p:nvSpPr>
          <p:cNvPr id="70" name="TextBox 69">
            <a:extLst>
              <a:ext uri="{FF2B5EF4-FFF2-40B4-BE49-F238E27FC236}">
                <a16:creationId xmlns:a16="http://schemas.microsoft.com/office/drawing/2014/main" id="{86A6B9C6-7E59-0F93-D307-D9C48A5A66D6}"/>
              </a:ext>
            </a:extLst>
          </p:cNvPr>
          <p:cNvSpPr txBox="1"/>
          <p:nvPr/>
        </p:nvSpPr>
        <p:spPr>
          <a:xfrm>
            <a:off x="288208" y="4653729"/>
            <a:ext cx="2847221" cy="523220"/>
          </a:xfrm>
          <a:prstGeom prst="wedgeRectCallout">
            <a:avLst/>
          </a:prstGeom>
          <a:noFill/>
          <a:ln w="38100">
            <a:no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ea typeface="Raleway"/>
                <a:cs typeface="Arial" panose="020B0604020202020204" pitchFamily="34" charset="0"/>
                <a:sym typeface="Raleway"/>
              </a:rPr>
              <a:t>Connection with </a:t>
            </a:r>
            <a:r>
              <a:rPr kumimoji="0" lang="en-GB" sz="1400" i="0" u="none" strike="noStrike" kern="1200" cap="none" spc="0" normalizeH="0" baseline="0" noProof="0">
                <a:ln>
                  <a:noFill/>
                </a:ln>
                <a:effectLst/>
                <a:uLnTx/>
                <a:uFillTx/>
                <a:ea typeface="Raleway"/>
                <a:cs typeface="Arial" panose="020B0604020202020204" pitchFamily="34" charset="0"/>
                <a:sym typeface="Raleway"/>
              </a:rPr>
              <a:t>people who </a:t>
            </a:r>
          </a:p>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Raleway"/>
                <a:cs typeface="Arial" panose="020B0604020202020204" pitchFamily="34" charset="0"/>
                <a:sym typeface="Raleway"/>
              </a:rPr>
              <a:t>are </a:t>
            </a:r>
            <a:r>
              <a:rPr kumimoji="0" lang="en-GB" sz="1400" b="1" i="0" u="none" strike="noStrike" kern="1200" cap="none" spc="0" normalizeH="0" baseline="0" noProof="0">
                <a:ln>
                  <a:noFill/>
                </a:ln>
                <a:solidFill>
                  <a:srgbClr val="1F4E79"/>
                </a:solidFill>
                <a:effectLst/>
                <a:uLnTx/>
                <a:uFillTx/>
                <a:ea typeface="Raleway"/>
                <a:cs typeface="Arial" panose="020B0604020202020204" pitchFamily="34" charset="0"/>
                <a:sym typeface="Raleway"/>
              </a:rPr>
              <a:t>different from</a:t>
            </a:r>
            <a:r>
              <a:rPr kumimoji="0" lang="en-GB" sz="1400" b="1" i="0" u="none" strike="noStrike" kern="1200" cap="none" spc="0" normalizeH="0" baseline="0" noProof="0">
                <a:ln>
                  <a:noFill/>
                </a:ln>
                <a:solidFill>
                  <a:srgbClr val="5B9BD5">
                    <a:lumMod val="50000"/>
                  </a:srgbClr>
                </a:solidFill>
                <a:effectLst/>
                <a:uLnTx/>
                <a:uFillTx/>
                <a:ea typeface="Raleway"/>
                <a:cs typeface="Arial" panose="020B0604020202020204" pitchFamily="34" charset="0"/>
                <a:sym typeface="Raleway"/>
              </a:rPr>
              <a:t> you</a:t>
            </a:r>
            <a:endParaRPr kumimoji="0" lang="en-GB" sz="1400" b="1" i="0" u="none" strike="noStrike" kern="1200" cap="none" spc="0" normalizeH="0" baseline="0" noProof="0">
              <a:ln>
                <a:noFill/>
              </a:ln>
              <a:solidFill>
                <a:srgbClr val="5B9BD5">
                  <a:lumMod val="50000"/>
                </a:srgbClr>
              </a:solidFill>
              <a:effectLst/>
              <a:uLnTx/>
              <a:uFillTx/>
            </a:endParaRPr>
          </a:p>
        </p:txBody>
      </p:sp>
      <p:sp>
        <p:nvSpPr>
          <p:cNvPr id="71" name="TextBox 70">
            <a:extLst>
              <a:ext uri="{FF2B5EF4-FFF2-40B4-BE49-F238E27FC236}">
                <a16:creationId xmlns:a16="http://schemas.microsoft.com/office/drawing/2014/main" id="{11532A09-E9F7-0690-F473-54D0718D41BB}"/>
              </a:ext>
            </a:extLst>
          </p:cNvPr>
          <p:cNvSpPr txBox="1"/>
          <p:nvPr/>
        </p:nvSpPr>
        <p:spPr>
          <a:xfrm>
            <a:off x="533334" y="4194946"/>
            <a:ext cx="1026243" cy="338554"/>
          </a:xfrm>
          <a:prstGeom prst="wedgeRectCallou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472C4">
                    <a:lumMod val="75000"/>
                  </a:srgbClr>
                </a:solidFill>
                <a:effectLst/>
                <a:uLnTx/>
                <a:uFillTx/>
                <a:ea typeface="+mn-ea"/>
                <a:cs typeface="+mn-cs"/>
              </a:rPr>
              <a:t>Bridging</a:t>
            </a:r>
          </a:p>
        </p:txBody>
      </p:sp>
      <p:sp>
        <p:nvSpPr>
          <p:cNvPr id="72" name="Oval 71">
            <a:extLst>
              <a:ext uri="{FF2B5EF4-FFF2-40B4-BE49-F238E27FC236}">
                <a16:creationId xmlns:a16="http://schemas.microsoft.com/office/drawing/2014/main" id="{A3B23D3E-E419-4B79-7F66-469A77E7365E}"/>
              </a:ext>
            </a:extLst>
          </p:cNvPr>
          <p:cNvSpPr/>
          <p:nvPr/>
        </p:nvSpPr>
        <p:spPr>
          <a:xfrm>
            <a:off x="237610" y="4193754"/>
            <a:ext cx="307818" cy="2897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5</a:t>
            </a:r>
          </a:p>
        </p:txBody>
      </p:sp>
      <p:sp>
        <p:nvSpPr>
          <p:cNvPr id="73" name="TextBox 72">
            <a:extLst>
              <a:ext uri="{FF2B5EF4-FFF2-40B4-BE49-F238E27FC236}">
                <a16:creationId xmlns:a16="http://schemas.microsoft.com/office/drawing/2014/main" id="{205A9455-F1FC-5A35-1CDB-4B40C60C6DCE}"/>
              </a:ext>
            </a:extLst>
          </p:cNvPr>
          <p:cNvSpPr txBox="1"/>
          <p:nvPr/>
        </p:nvSpPr>
        <p:spPr>
          <a:xfrm>
            <a:off x="9394119" y="1952712"/>
            <a:ext cx="3017077"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mn-ea"/>
                <a:cs typeface="+mn-cs"/>
              </a:rPr>
              <a:t>Relevance</a:t>
            </a:r>
            <a:r>
              <a:rPr kumimoji="0" lang="en-GB" sz="1400" b="1" i="0" u="none" strike="noStrike" kern="1200" cap="none" spc="0" normalizeH="0" baseline="0" noProof="0">
                <a:ln>
                  <a:noFill/>
                </a:ln>
                <a:solidFill>
                  <a:srgbClr val="ED56D8"/>
                </a:solidFill>
                <a:effectLst/>
                <a:uLnTx/>
                <a:uFillTx/>
                <a:ea typeface="+mn-ea"/>
                <a:cs typeface="+mn-cs"/>
              </a:rPr>
              <a:t> </a:t>
            </a:r>
            <a:r>
              <a:rPr kumimoji="0" lang="en-GB" sz="1400" b="0" i="0" u="none" strike="noStrike" kern="1200" cap="none" spc="0" normalizeH="0" baseline="0" noProof="0">
                <a:ln>
                  <a:noFill/>
                </a:ln>
                <a:solidFill>
                  <a:prstClr val="black"/>
                </a:solidFill>
                <a:effectLst/>
                <a:uLnTx/>
                <a:uFillTx/>
                <a:ea typeface="+mn-ea"/>
                <a:cs typeface="+mn-cs"/>
              </a:rPr>
              <a:t>and influence</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over the </a:t>
            </a:r>
            <a:r>
              <a:rPr kumimoji="0" lang="en-GB" sz="1400" b="1" i="0" u="none" strike="noStrike" kern="1200" cap="none" spc="0" normalizeH="0" baseline="0" noProof="0">
                <a:ln>
                  <a:noFill/>
                </a:ln>
                <a:solidFill>
                  <a:srgbClr val="ED56D8"/>
                </a:solidFill>
                <a:effectLst/>
                <a:uLnTx/>
                <a:uFillTx/>
                <a:ea typeface="+mn-ea"/>
                <a:cs typeface="+mn-cs"/>
              </a:rPr>
              <a:t>long term</a:t>
            </a:r>
            <a:endParaRPr kumimoji="0" lang="en-GB" sz="1400" b="0" i="0" u="none" strike="noStrike" kern="1200" cap="none" spc="0" normalizeH="0" baseline="0" noProof="0">
              <a:ln>
                <a:noFill/>
              </a:ln>
              <a:solidFill>
                <a:prstClr val="black"/>
              </a:solidFill>
              <a:effectLst/>
              <a:uLnTx/>
              <a:uFillTx/>
              <a:ea typeface="+mn-ea"/>
              <a:cs typeface="+mn-cs"/>
            </a:endParaRPr>
          </a:p>
        </p:txBody>
      </p:sp>
      <p:sp>
        <p:nvSpPr>
          <p:cNvPr id="74" name="TextBox 73">
            <a:extLst>
              <a:ext uri="{FF2B5EF4-FFF2-40B4-BE49-F238E27FC236}">
                <a16:creationId xmlns:a16="http://schemas.microsoft.com/office/drawing/2014/main" id="{EFFA18A0-7D5A-69C2-B09D-5655E62C0D60}"/>
              </a:ext>
            </a:extLst>
          </p:cNvPr>
          <p:cNvSpPr txBox="1"/>
          <p:nvPr/>
        </p:nvSpPr>
        <p:spPr>
          <a:xfrm>
            <a:off x="9622225" y="1600576"/>
            <a:ext cx="11993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D56D8"/>
                </a:solidFill>
                <a:effectLst/>
                <a:uLnTx/>
                <a:uFillTx/>
                <a:ea typeface="+mn-ea"/>
                <a:cs typeface="+mn-cs"/>
              </a:rPr>
              <a:t>Continuity</a:t>
            </a:r>
          </a:p>
        </p:txBody>
      </p:sp>
      <p:sp>
        <p:nvSpPr>
          <p:cNvPr id="76" name="Oval 75">
            <a:extLst>
              <a:ext uri="{FF2B5EF4-FFF2-40B4-BE49-F238E27FC236}">
                <a16:creationId xmlns:a16="http://schemas.microsoft.com/office/drawing/2014/main" id="{B06244C8-FC66-25FA-9655-574FDE6F4CD4}"/>
              </a:ext>
            </a:extLst>
          </p:cNvPr>
          <p:cNvSpPr/>
          <p:nvPr/>
        </p:nvSpPr>
        <p:spPr>
          <a:xfrm>
            <a:off x="9367568" y="1618176"/>
            <a:ext cx="307818" cy="289712"/>
          </a:xfrm>
          <a:prstGeom prst="ellipse">
            <a:avLst/>
          </a:prstGeom>
          <a:solidFill>
            <a:srgbClr val="ED56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2</a:t>
            </a:r>
          </a:p>
        </p:txBody>
      </p:sp>
      <p:sp>
        <p:nvSpPr>
          <p:cNvPr id="77" name="TextBox 76">
            <a:extLst>
              <a:ext uri="{FF2B5EF4-FFF2-40B4-BE49-F238E27FC236}">
                <a16:creationId xmlns:a16="http://schemas.microsoft.com/office/drawing/2014/main" id="{D37095FF-CC95-8C3C-5ADF-0AF5E3E7416E}"/>
              </a:ext>
            </a:extLst>
          </p:cNvPr>
          <p:cNvSpPr txBox="1"/>
          <p:nvPr/>
        </p:nvSpPr>
        <p:spPr>
          <a:xfrm>
            <a:off x="9394119" y="3160701"/>
            <a:ext cx="3492000"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Body)"/>
              </a:rPr>
              <a:t>Celebrates </a:t>
            </a:r>
            <a:r>
              <a:rPr kumimoji="0" lang="en-GB" sz="1400" b="1" i="0" u="none" strike="noStrike" kern="1200" cap="none" spc="0" normalizeH="0" baseline="0" noProof="0">
                <a:ln>
                  <a:noFill/>
                </a:ln>
                <a:solidFill>
                  <a:srgbClr val="C00000"/>
                </a:solidFill>
                <a:effectLst/>
                <a:uLnTx/>
                <a:uFillTx/>
                <a:latin typeface="Arial (Body)"/>
              </a:rPr>
              <a:t>heritage</a:t>
            </a:r>
            <a:r>
              <a:rPr lang="en-GB" sz="1400">
                <a:solidFill>
                  <a:prstClr val="black"/>
                </a:solidFill>
                <a:latin typeface="Arial (Body)"/>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Body)"/>
              </a:rPr>
              <a:t>sustains </a:t>
            </a:r>
            <a:r>
              <a:rPr kumimoji="0" lang="en-GB" sz="1400" b="0" i="0" u="none" strike="noStrike" kern="1200" cap="none" spc="0" normalizeH="0" baseline="0" noProof="0">
                <a:ln>
                  <a:noFill/>
                </a:ln>
                <a:solidFill>
                  <a:prstClr val="black"/>
                </a:solidFill>
                <a:effectLst/>
                <a:uLnTx/>
                <a:uFillTx/>
                <a:latin typeface="Arial (Body)"/>
              </a:rPr>
              <a:t>norms  </a:t>
            </a:r>
          </a:p>
        </p:txBody>
      </p:sp>
      <p:sp>
        <p:nvSpPr>
          <p:cNvPr id="78" name="TextBox 77">
            <a:extLst>
              <a:ext uri="{FF2B5EF4-FFF2-40B4-BE49-F238E27FC236}">
                <a16:creationId xmlns:a16="http://schemas.microsoft.com/office/drawing/2014/main" id="{698BB776-0E66-EA71-DF93-52B4CB831E42}"/>
              </a:ext>
            </a:extLst>
          </p:cNvPr>
          <p:cNvSpPr txBox="1"/>
          <p:nvPr/>
        </p:nvSpPr>
        <p:spPr>
          <a:xfrm>
            <a:off x="9622225" y="2810758"/>
            <a:ext cx="12939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D10C10"/>
                </a:solidFill>
                <a:effectLst/>
                <a:uLnTx/>
                <a:uFillTx/>
                <a:ea typeface="+mn-ea"/>
                <a:cs typeface="+mn-cs"/>
              </a:rPr>
              <a:t>Affirmation</a:t>
            </a:r>
          </a:p>
        </p:txBody>
      </p:sp>
      <p:sp>
        <p:nvSpPr>
          <p:cNvPr id="80" name="Oval 79">
            <a:extLst>
              <a:ext uri="{FF2B5EF4-FFF2-40B4-BE49-F238E27FC236}">
                <a16:creationId xmlns:a16="http://schemas.microsoft.com/office/drawing/2014/main" id="{CFDD1BA8-CE24-0BC2-8AC4-FF1BD13DE241}"/>
              </a:ext>
            </a:extLst>
          </p:cNvPr>
          <p:cNvSpPr/>
          <p:nvPr/>
        </p:nvSpPr>
        <p:spPr>
          <a:xfrm>
            <a:off x="9367568" y="2821581"/>
            <a:ext cx="307818" cy="289712"/>
          </a:xfrm>
          <a:prstGeom prst="ellipse">
            <a:avLst/>
          </a:prstGeom>
          <a:solidFill>
            <a:srgbClr val="D10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4</a:t>
            </a:r>
          </a:p>
        </p:txBody>
      </p:sp>
      <p:sp>
        <p:nvSpPr>
          <p:cNvPr id="81" name="Call-out: Line 27">
            <a:extLst>
              <a:ext uri="{FF2B5EF4-FFF2-40B4-BE49-F238E27FC236}">
                <a16:creationId xmlns:a16="http://schemas.microsoft.com/office/drawing/2014/main" id="{E8430654-6FAD-0F7E-D3AB-5CCE1DC150A9}"/>
              </a:ext>
            </a:extLst>
          </p:cNvPr>
          <p:cNvSpPr/>
          <p:nvPr/>
        </p:nvSpPr>
        <p:spPr>
          <a:xfrm>
            <a:off x="9323041" y="4509506"/>
            <a:ext cx="2700000" cy="656530"/>
          </a:xfrm>
          <a:prstGeom prst="borderCallout1">
            <a:avLst>
              <a:gd name="adj1" fmla="val 101564"/>
              <a:gd name="adj2" fmla="val -3299"/>
              <a:gd name="adj3" fmla="val 103089"/>
              <a:gd name="adj4" fmla="val -77234"/>
            </a:avLst>
          </a:prstGeom>
          <a:solidFill>
            <a:srgbClr val="7030A0">
              <a:alpha val="1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82" name="TextBox 81">
            <a:extLst>
              <a:ext uri="{FF2B5EF4-FFF2-40B4-BE49-F238E27FC236}">
                <a16:creationId xmlns:a16="http://schemas.microsoft.com/office/drawing/2014/main" id="{9F14D814-8BDB-287C-E3A1-1E5C75F2DEAF}"/>
              </a:ext>
            </a:extLst>
          </p:cNvPr>
          <p:cNvSpPr txBox="1"/>
          <p:nvPr/>
        </p:nvSpPr>
        <p:spPr>
          <a:xfrm>
            <a:off x="9394119" y="4521642"/>
            <a:ext cx="3492000" cy="624423"/>
          </a:xfrm>
          <a:prstGeom prst="snip2DiagRect">
            <a:avLst/>
          </a:prstGeom>
          <a:noFill/>
          <a:ln w="38100">
            <a:no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Raleway"/>
                <a:cs typeface="Arial" panose="020B0604020202020204" pitchFamily="34" charset="0"/>
                <a:sym typeface="Raleway"/>
              </a:rPr>
              <a:t>Strengthens bond with </a:t>
            </a:r>
            <a:r>
              <a:rPr kumimoji="0" lang="en-GB" sz="1400" b="1" i="0" u="none" strike="noStrike" kern="1200" cap="none" spc="0" normalizeH="0" baseline="0" noProof="0">
                <a:ln>
                  <a:noFill/>
                </a:ln>
                <a:solidFill>
                  <a:srgbClr val="8246CF"/>
                </a:solidFill>
                <a:effectLst/>
                <a:uLnTx/>
                <a:uFillTx/>
                <a:ea typeface="Raleway"/>
                <a:cs typeface="Arial" panose="020B0604020202020204" pitchFamily="34" charset="0"/>
                <a:sym typeface="Raleway"/>
              </a:rPr>
              <a:t>own community</a:t>
            </a:r>
            <a:r>
              <a:rPr kumimoji="0" lang="en-GB" sz="1400" b="0" i="0" u="none" strike="noStrike" kern="1200" cap="none" spc="0" normalizeH="0" baseline="0" noProof="0">
                <a:ln>
                  <a:noFill/>
                </a:ln>
                <a:solidFill>
                  <a:prstClr val="black"/>
                </a:solidFill>
                <a:effectLst/>
                <a:uLnTx/>
                <a:uFillTx/>
                <a:ea typeface="+mn-ea"/>
                <a:cs typeface="+mn-cs"/>
                <a:sym typeface="Raleway"/>
              </a:rPr>
              <a:t>, place, identity </a:t>
            </a:r>
            <a:endParaRPr kumimoji="0" lang="en-GB" sz="1400" b="1" i="0" u="none" strike="noStrike" kern="1200" cap="none" spc="0" normalizeH="0" baseline="0" noProof="0">
              <a:ln>
                <a:noFill/>
              </a:ln>
              <a:solidFill>
                <a:srgbClr val="8246CF"/>
              </a:solidFill>
              <a:effectLst/>
              <a:uLnTx/>
              <a:uFillTx/>
              <a:ea typeface="Raleway"/>
              <a:cs typeface="Arial" panose="020B0604020202020204" pitchFamily="34" charset="0"/>
              <a:sym typeface="Raleway"/>
            </a:endParaRPr>
          </a:p>
        </p:txBody>
      </p:sp>
      <p:sp>
        <p:nvSpPr>
          <p:cNvPr id="83" name="TextBox 82">
            <a:extLst>
              <a:ext uri="{FF2B5EF4-FFF2-40B4-BE49-F238E27FC236}">
                <a16:creationId xmlns:a16="http://schemas.microsoft.com/office/drawing/2014/main" id="{D468D5F6-9E12-01EE-7998-012F5659C533}"/>
              </a:ext>
            </a:extLst>
          </p:cNvPr>
          <p:cNvSpPr txBox="1"/>
          <p:nvPr/>
        </p:nvSpPr>
        <p:spPr>
          <a:xfrm>
            <a:off x="9622224" y="4127659"/>
            <a:ext cx="10118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030A0"/>
                </a:solidFill>
                <a:effectLst/>
                <a:uLnTx/>
                <a:uFillTx/>
                <a:ea typeface="+mn-ea"/>
                <a:cs typeface="+mn-cs"/>
              </a:rPr>
              <a:t>Bonding</a:t>
            </a:r>
          </a:p>
        </p:txBody>
      </p:sp>
      <p:sp>
        <p:nvSpPr>
          <p:cNvPr id="84" name="Oval 83">
            <a:extLst>
              <a:ext uri="{FF2B5EF4-FFF2-40B4-BE49-F238E27FC236}">
                <a16:creationId xmlns:a16="http://schemas.microsoft.com/office/drawing/2014/main" id="{533CBBE9-D4CC-EE73-4DCF-D5F7B070852A}"/>
              </a:ext>
            </a:extLst>
          </p:cNvPr>
          <p:cNvSpPr/>
          <p:nvPr/>
        </p:nvSpPr>
        <p:spPr>
          <a:xfrm>
            <a:off x="9337106" y="4138699"/>
            <a:ext cx="307818" cy="289712"/>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6</a:t>
            </a:r>
          </a:p>
        </p:txBody>
      </p:sp>
      <p:sp>
        <p:nvSpPr>
          <p:cNvPr id="85" name="TextBox 84">
            <a:extLst>
              <a:ext uri="{FF2B5EF4-FFF2-40B4-BE49-F238E27FC236}">
                <a16:creationId xmlns:a16="http://schemas.microsoft.com/office/drawing/2014/main" id="{24635BBE-BA10-60F8-9903-C101CCA5B95E}"/>
              </a:ext>
            </a:extLst>
          </p:cNvPr>
          <p:cNvSpPr txBox="1"/>
          <p:nvPr/>
        </p:nvSpPr>
        <p:spPr>
          <a:xfrm>
            <a:off x="9311676" y="618538"/>
            <a:ext cx="2880324"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ea typeface="+mn-ea"/>
                <a:cs typeface="+mn-cs"/>
              </a:rPr>
              <a:t>Worthwhile</a:t>
            </a:r>
            <a:r>
              <a:rPr kumimoji="0" lang="en-GB" sz="1400" b="0" i="0" u="none" strike="noStrike" kern="1200" cap="none" spc="0" normalizeH="0" baseline="0" noProof="0">
                <a:ln>
                  <a:noFill/>
                </a:ln>
                <a:solidFill>
                  <a:prstClr val="black"/>
                </a:solidFill>
                <a:effectLst/>
                <a:uLnTx/>
                <a:uFillTx/>
                <a:ea typeface="+mn-ea"/>
                <a:cs typeface="+mn-cs"/>
              </a:rPr>
              <a:t>, </a:t>
            </a:r>
            <a:r>
              <a:rPr kumimoji="0" lang="en-GB" sz="1400" b="1" i="0" u="none" strike="noStrike" kern="1200" cap="none" spc="0" normalizeH="0" baseline="0" noProof="0">
                <a:ln>
                  <a:noFill/>
                </a:ln>
                <a:solidFill>
                  <a:srgbClr val="3CB9EF"/>
                </a:solidFill>
                <a:effectLst/>
                <a:uLnTx/>
                <a:uFillTx/>
                <a:ea typeface="+mn-ea"/>
                <a:cs typeface="+mn-cs"/>
              </a:rPr>
              <a:t>contributing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CB9EF"/>
                </a:solidFill>
                <a:effectLst/>
                <a:uLnTx/>
                <a:uFillTx/>
                <a:ea typeface="+mn-ea"/>
                <a:cs typeface="+mn-cs"/>
              </a:rPr>
              <a:t> ‘good life’ </a:t>
            </a:r>
            <a:r>
              <a:rPr kumimoji="0" lang="en-GB" sz="1400" b="0" i="0" u="none" strike="noStrike" kern="1200" cap="none" spc="0" normalizeH="0" baseline="0" noProof="0">
                <a:ln>
                  <a:noFill/>
                </a:ln>
                <a:solidFill>
                  <a:prstClr val="black"/>
                </a:solidFill>
                <a:effectLst/>
                <a:uLnTx/>
                <a:uFillTx/>
                <a:ea typeface="+mn-ea"/>
                <a:cs typeface="+mn-cs"/>
              </a:rPr>
              <a:t>and wellbeing</a:t>
            </a:r>
          </a:p>
        </p:txBody>
      </p:sp>
      <p:sp>
        <p:nvSpPr>
          <p:cNvPr id="87" name="TextBox 86">
            <a:extLst>
              <a:ext uri="{FF2B5EF4-FFF2-40B4-BE49-F238E27FC236}">
                <a16:creationId xmlns:a16="http://schemas.microsoft.com/office/drawing/2014/main" id="{A68A7C21-87E2-0D3B-F03F-3A8C7B959887}"/>
              </a:ext>
            </a:extLst>
          </p:cNvPr>
          <p:cNvSpPr txBox="1"/>
          <p:nvPr/>
        </p:nvSpPr>
        <p:spPr>
          <a:xfrm>
            <a:off x="9622225" y="254813"/>
            <a:ext cx="9989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CB9EF"/>
                </a:solidFill>
                <a:effectLst/>
                <a:uLnTx/>
                <a:uFillTx/>
                <a:ea typeface="+mn-ea"/>
                <a:cs typeface="+mn-cs"/>
              </a:rPr>
              <a:t>Purpose</a:t>
            </a:r>
          </a:p>
        </p:txBody>
      </p:sp>
      <p:sp>
        <p:nvSpPr>
          <p:cNvPr id="88" name="Oval 87">
            <a:extLst>
              <a:ext uri="{FF2B5EF4-FFF2-40B4-BE49-F238E27FC236}">
                <a16:creationId xmlns:a16="http://schemas.microsoft.com/office/drawing/2014/main" id="{9734DF83-7A67-96E5-8874-D27545C5AE71}"/>
              </a:ext>
            </a:extLst>
          </p:cNvPr>
          <p:cNvSpPr/>
          <p:nvPr/>
        </p:nvSpPr>
        <p:spPr>
          <a:xfrm>
            <a:off x="9367568" y="272809"/>
            <a:ext cx="307818" cy="289712"/>
          </a:xfrm>
          <a:prstGeom prst="ellipse">
            <a:avLst/>
          </a:prstGeom>
          <a:solidFill>
            <a:srgbClr val="3CB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7</a:t>
            </a:r>
          </a:p>
        </p:txBody>
      </p:sp>
      <p:pic>
        <p:nvPicPr>
          <p:cNvPr id="3" name="Picture 2">
            <a:extLst>
              <a:ext uri="{FF2B5EF4-FFF2-40B4-BE49-F238E27FC236}">
                <a16:creationId xmlns:a16="http://schemas.microsoft.com/office/drawing/2014/main" id="{E88520A1-8A65-969B-70E4-BDE35680F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88188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6AAC5-65D5-2148-875A-66E0816157AB}"/>
            </a:ext>
          </a:extLst>
        </p:cNvPr>
        <p:cNvGrpSpPr/>
        <p:nvPr/>
      </p:nvGrpSpPr>
      <p:grpSpPr>
        <a:xfrm>
          <a:off x="0" y="0"/>
          <a:ext cx="0" cy="0"/>
          <a:chOff x="0" y="0"/>
          <a:chExt cx="0" cy="0"/>
        </a:xfrm>
      </p:grpSpPr>
      <p:sp>
        <p:nvSpPr>
          <p:cNvPr id="79" name="Call-out: Line 28">
            <a:extLst>
              <a:ext uri="{FF2B5EF4-FFF2-40B4-BE49-F238E27FC236}">
                <a16:creationId xmlns:a16="http://schemas.microsoft.com/office/drawing/2014/main" id="{05024C83-CB27-F54B-B8DE-66F16DE26068}"/>
              </a:ext>
            </a:extLst>
          </p:cNvPr>
          <p:cNvSpPr/>
          <p:nvPr/>
        </p:nvSpPr>
        <p:spPr>
          <a:xfrm>
            <a:off x="9337106" y="3155328"/>
            <a:ext cx="2700000" cy="656530"/>
          </a:xfrm>
          <a:prstGeom prst="borderCallout1">
            <a:avLst>
              <a:gd name="adj1" fmla="val 95917"/>
              <a:gd name="adj2" fmla="val -2383"/>
              <a:gd name="adj3" fmla="val 97443"/>
              <a:gd name="adj4" fmla="val -35130"/>
            </a:avLst>
          </a:prstGeom>
          <a:solidFill>
            <a:srgbClr val="C00000">
              <a:alpha val="10196"/>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Body)"/>
            </a:endParaRPr>
          </a:p>
        </p:txBody>
      </p:sp>
      <p:sp>
        <p:nvSpPr>
          <p:cNvPr id="86" name="Call-out: Line 5">
            <a:extLst>
              <a:ext uri="{FF2B5EF4-FFF2-40B4-BE49-F238E27FC236}">
                <a16:creationId xmlns:a16="http://schemas.microsoft.com/office/drawing/2014/main" id="{A920492D-869E-36F9-BC05-F821D7CC6652}"/>
              </a:ext>
            </a:extLst>
          </p:cNvPr>
          <p:cNvSpPr/>
          <p:nvPr/>
        </p:nvSpPr>
        <p:spPr>
          <a:xfrm>
            <a:off x="9304152" y="613946"/>
            <a:ext cx="2700000" cy="656530"/>
          </a:xfrm>
          <a:prstGeom prst="borderCallout1">
            <a:avLst>
              <a:gd name="adj1" fmla="val 95917"/>
              <a:gd name="adj2" fmla="val -2383"/>
              <a:gd name="adj3" fmla="val 95561"/>
              <a:gd name="adj4" fmla="val -111101"/>
            </a:avLst>
          </a:prstGeom>
          <a:solidFill>
            <a:srgbClr val="3CB9EF">
              <a:alpha val="10196"/>
            </a:srgbClr>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75" name="Call-out: Line 29">
            <a:extLst>
              <a:ext uri="{FF2B5EF4-FFF2-40B4-BE49-F238E27FC236}">
                <a16:creationId xmlns:a16="http://schemas.microsoft.com/office/drawing/2014/main" id="{54E617F4-E05F-32B1-7A11-B4AB7CEF15D2}"/>
              </a:ext>
            </a:extLst>
          </p:cNvPr>
          <p:cNvSpPr/>
          <p:nvPr/>
        </p:nvSpPr>
        <p:spPr>
          <a:xfrm>
            <a:off x="9337106" y="1947954"/>
            <a:ext cx="2700000" cy="656530"/>
          </a:xfrm>
          <a:prstGeom prst="borderCallout1">
            <a:avLst>
              <a:gd name="adj1" fmla="val 1811"/>
              <a:gd name="adj2" fmla="val -5129"/>
              <a:gd name="adj3" fmla="val 3337"/>
              <a:gd name="adj4" fmla="val -49317"/>
            </a:avLst>
          </a:prstGeom>
          <a:solidFill>
            <a:srgbClr val="ED56D8">
              <a:alpha val="10196"/>
            </a:srgbClr>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F2DCC583-3405-FF55-6353-9C7796235A6E}"/>
              </a:ext>
            </a:extLst>
          </p:cNvPr>
          <p:cNvSpPr>
            <a:spLocks noGrp="1"/>
          </p:cNvSpPr>
          <p:nvPr>
            <p:ph type="title"/>
          </p:nvPr>
        </p:nvSpPr>
        <p:spPr/>
        <p:txBody>
          <a:bodyPr/>
          <a:lstStyle/>
          <a:p>
            <a:r>
              <a:rPr lang="en-US">
                <a:latin typeface="+mn-lt"/>
              </a:rPr>
              <a:t>A holistic view: 7 lenses on culture </a:t>
            </a:r>
            <a:endParaRPr lang="en-GB">
              <a:latin typeface="+mn-lt"/>
            </a:endParaRPr>
          </a:p>
        </p:txBody>
      </p:sp>
      <p:sp>
        <p:nvSpPr>
          <p:cNvPr id="60" name="Call-out: Line 25">
            <a:extLst>
              <a:ext uri="{FF2B5EF4-FFF2-40B4-BE49-F238E27FC236}">
                <a16:creationId xmlns:a16="http://schemas.microsoft.com/office/drawing/2014/main" id="{D23C9B2E-35C2-67B2-0B5E-4CD272591264}"/>
              </a:ext>
            </a:extLst>
          </p:cNvPr>
          <p:cNvSpPr/>
          <p:nvPr/>
        </p:nvSpPr>
        <p:spPr>
          <a:xfrm rot="10800000">
            <a:off x="247287" y="1960310"/>
            <a:ext cx="2701609" cy="656530"/>
          </a:xfrm>
          <a:prstGeom prst="borderCallout1">
            <a:avLst>
              <a:gd name="adj1" fmla="val 94035"/>
              <a:gd name="adj2" fmla="val -5131"/>
              <a:gd name="adj3" fmla="val 93678"/>
              <a:gd name="adj4" fmla="val -45651"/>
            </a:avLst>
          </a:prstGeom>
          <a:solidFill>
            <a:srgbClr val="92D050">
              <a:alpha val="10196"/>
            </a:srgbClr>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61" name="Call-out: Line 23">
            <a:extLst>
              <a:ext uri="{FF2B5EF4-FFF2-40B4-BE49-F238E27FC236}">
                <a16:creationId xmlns:a16="http://schemas.microsoft.com/office/drawing/2014/main" id="{E12C6D06-A657-D6C0-CB1F-CCC96691A733}"/>
              </a:ext>
            </a:extLst>
          </p:cNvPr>
          <p:cNvSpPr/>
          <p:nvPr/>
        </p:nvSpPr>
        <p:spPr>
          <a:xfrm rot="10800000">
            <a:off x="247286" y="3142971"/>
            <a:ext cx="2701609" cy="656530"/>
          </a:xfrm>
          <a:prstGeom prst="borderCallout1">
            <a:avLst>
              <a:gd name="adj1" fmla="val 1811"/>
              <a:gd name="adj2" fmla="val -5589"/>
              <a:gd name="adj3" fmla="val 3336"/>
              <a:gd name="adj4" fmla="val -36046"/>
            </a:avLst>
          </a:prstGeom>
          <a:solidFill>
            <a:srgbClr val="7F7F7F">
              <a:alpha val="10196"/>
            </a:srgb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62" name="Call-out: Line 26">
            <a:extLst>
              <a:ext uri="{FF2B5EF4-FFF2-40B4-BE49-F238E27FC236}">
                <a16:creationId xmlns:a16="http://schemas.microsoft.com/office/drawing/2014/main" id="{58346E69-7FFA-77F5-6322-CDFC0BAC5FF5}"/>
              </a:ext>
            </a:extLst>
          </p:cNvPr>
          <p:cNvSpPr/>
          <p:nvPr/>
        </p:nvSpPr>
        <p:spPr>
          <a:xfrm rot="10800000">
            <a:off x="247286" y="4570381"/>
            <a:ext cx="2701609" cy="656530"/>
          </a:xfrm>
          <a:prstGeom prst="borderCallout1">
            <a:avLst>
              <a:gd name="adj1" fmla="val 3693"/>
              <a:gd name="adj2" fmla="val -5131"/>
              <a:gd name="adj3" fmla="val 3337"/>
              <a:gd name="adj4" fmla="val -79040"/>
            </a:avLst>
          </a:prstGeom>
          <a:solidFill>
            <a:srgbClr val="1F4E79">
              <a:alpha val="10196"/>
            </a:srgb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graphicFrame>
        <p:nvGraphicFramePr>
          <p:cNvPr id="63" name="Chart 62">
            <a:extLst>
              <a:ext uri="{FF2B5EF4-FFF2-40B4-BE49-F238E27FC236}">
                <a16:creationId xmlns:a16="http://schemas.microsoft.com/office/drawing/2014/main" id="{994C50A2-D448-D802-2215-F57A43C541DC}"/>
              </a:ext>
            </a:extLst>
          </p:cNvPr>
          <p:cNvGraphicFramePr/>
          <p:nvPr/>
        </p:nvGraphicFramePr>
        <p:xfrm>
          <a:off x="164641" y="809730"/>
          <a:ext cx="12027359" cy="4888054"/>
        </p:xfrm>
        <a:graphic>
          <a:graphicData uri="http://schemas.openxmlformats.org/drawingml/2006/chart">
            <c:chart xmlns:c="http://schemas.openxmlformats.org/drawingml/2006/chart" xmlns:r="http://schemas.openxmlformats.org/officeDocument/2006/relationships" r:id="rId3"/>
          </a:graphicData>
        </a:graphic>
      </p:graphicFrame>
      <p:sp>
        <p:nvSpPr>
          <p:cNvPr id="64" name="TextBox 63">
            <a:extLst>
              <a:ext uri="{FF2B5EF4-FFF2-40B4-BE49-F238E27FC236}">
                <a16:creationId xmlns:a16="http://schemas.microsoft.com/office/drawing/2014/main" id="{04DD008B-BDB4-C0C6-0CB2-0944324B8F7D}"/>
              </a:ext>
            </a:extLst>
          </p:cNvPr>
          <p:cNvSpPr txBox="1"/>
          <p:nvPr/>
        </p:nvSpPr>
        <p:spPr>
          <a:xfrm>
            <a:off x="233527" y="1967616"/>
            <a:ext cx="2579445"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Focus on now, </a:t>
            </a:r>
            <a:r>
              <a:rPr kumimoji="0" lang="en-GB" sz="1400" b="1" i="0" u="none" strike="noStrike" kern="1200" cap="none" spc="0" normalizeH="0" baseline="0" noProof="0">
                <a:ln>
                  <a:noFill/>
                </a:ln>
                <a:solidFill>
                  <a:srgbClr val="92D050"/>
                </a:solidFill>
                <a:effectLst/>
                <a:uLnTx/>
                <a:uFillTx/>
                <a:ea typeface="+mn-ea"/>
                <a:cs typeface="+mn-cs"/>
              </a:rPr>
              <a:t>zeitgeist</a:t>
            </a:r>
            <a:r>
              <a:rPr kumimoji="0" lang="en-GB" sz="1400" b="0" i="0" u="none" strike="noStrike" kern="1200" cap="none" spc="0" normalizeH="0" baseline="0" noProof="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rPr>
              <a:t>f</a:t>
            </a:r>
            <a:r>
              <a:rPr kumimoji="0" lang="en-GB" sz="1400" b="0" i="0" u="none" strike="noStrike" kern="1200" cap="none" spc="0" normalizeH="0" baseline="0" noProof="0" err="1">
                <a:ln>
                  <a:noFill/>
                </a:ln>
                <a:solidFill>
                  <a:prstClr val="black"/>
                </a:solidFill>
                <a:effectLst/>
                <a:uLnTx/>
                <a:uFillTx/>
                <a:ea typeface="+mn-ea"/>
                <a:cs typeface="+mn-cs"/>
              </a:rPr>
              <a:t>ashion</a:t>
            </a:r>
            <a:r>
              <a:rPr kumimoji="0" lang="en-GB" sz="1400" b="0" i="0" u="none" strike="noStrike" kern="1200" cap="none" spc="0" normalizeH="0" baseline="0" noProof="0">
                <a:ln>
                  <a:noFill/>
                </a:ln>
                <a:solidFill>
                  <a:prstClr val="black"/>
                </a:solidFill>
                <a:effectLst/>
                <a:uLnTx/>
                <a:uFillTx/>
                <a:ea typeface="+mn-ea"/>
                <a:cs typeface="+mn-cs"/>
              </a:rPr>
              <a:t>,</a:t>
            </a:r>
            <a:r>
              <a:rPr kumimoji="0" lang="en-GB" sz="1400" b="1" i="0" u="none" strike="noStrike" kern="1200" cap="none" spc="0" normalizeH="0" baseline="0" noProof="0">
                <a:ln>
                  <a:noFill/>
                </a:ln>
                <a:solidFill>
                  <a:srgbClr val="92D050"/>
                </a:solidFill>
                <a:effectLst/>
                <a:uLnTx/>
                <a:uFillTx/>
                <a:ea typeface="+mn-ea"/>
                <a:cs typeface="+mn-cs"/>
              </a:rPr>
              <a:t> </a:t>
            </a:r>
            <a:r>
              <a:rPr kumimoji="0" lang="en-GB" sz="1400" i="0" u="none" strike="noStrike" kern="1200" cap="none" spc="0" normalizeH="0" baseline="0" noProof="0">
                <a:ln>
                  <a:noFill/>
                </a:ln>
                <a:effectLst/>
                <a:uLnTx/>
                <a:uFillTx/>
                <a:ea typeface="+mn-ea"/>
                <a:cs typeface="+mn-cs"/>
              </a:rPr>
              <a:t>niche</a:t>
            </a:r>
            <a:r>
              <a:rPr kumimoji="0" lang="en-GB" sz="1400" b="1" i="0" u="none" strike="noStrike" kern="1200" cap="none" spc="0" normalizeH="0" baseline="0" noProof="0">
                <a:ln>
                  <a:noFill/>
                </a:ln>
                <a:solidFill>
                  <a:srgbClr val="92D050"/>
                </a:solidFill>
                <a:effectLst/>
                <a:uLnTx/>
                <a:uFillTx/>
                <a:ea typeface="+mn-ea"/>
                <a:cs typeface="+mn-cs"/>
              </a:rPr>
              <a:t> </a:t>
            </a:r>
          </a:p>
        </p:txBody>
      </p:sp>
      <p:sp>
        <p:nvSpPr>
          <p:cNvPr id="65" name="TextBox 64">
            <a:extLst>
              <a:ext uri="{FF2B5EF4-FFF2-40B4-BE49-F238E27FC236}">
                <a16:creationId xmlns:a16="http://schemas.microsoft.com/office/drawing/2014/main" id="{BBFCF78A-203E-6DC3-A233-E6D68AA9A858}"/>
              </a:ext>
            </a:extLst>
          </p:cNvPr>
          <p:cNvSpPr txBox="1"/>
          <p:nvPr/>
        </p:nvSpPr>
        <p:spPr>
          <a:xfrm>
            <a:off x="543966" y="1572145"/>
            <a:ext cx="10871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2D050"/>
                </a:solidFill>
                <a:effectLst/>
                <a:uLnTx/>
                <a:uFillTx/>
                <a:ea typeface="+mn-ea"/>
                <a:cs typeface="+mn-cs"/>
              </a:rPr>
              <a:t>Currency</a:t>
            </a:r>
          </a:p>
        </p:txBody>
      </p:sp>
      <p:sp>
        <p:nvSpPr>
          <p:cNvPr id="66" name="Oval 65">
            <a:extLst>
              <a:ext uri="{FF2B5EF4-FFF2-40B4-BE49-F238E27FC236}">
                <a16:creationId xmlns:a16="http://schemas.microsoft.com/office/drawing/2014/main" id="{20389013-B46B-73B5-2095-2A60B07A48F1}"/>
              </a:ext>
            </a:extLst>
          </p:cNvPr>
          <p:cNvSpPr/>
          <p:nvPr/>
        </p:nvSpPr>
        <p:spPr>
          <a:xfrm>
            <a:off x="247286" y="1580011"/>
            <a:ext cx="307818" cy="289712"/>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1</a:t>
            </a:r>
          </a:p>
        </p:txBody>
      </p:sp>
      <p:sp>
        <p:nvSpPr>
          <p:cNvPr id="67" name="TextBox 66">
            <a:extLst>
              <a:ext uri="{FF2B5EF4-FFF2-40B4-BE49-F238E27FC236}">
                <a16:creationId xmlns:a16="http://schemas.microsoft.com/office/drawing/2014/main" id="{0709D10C-35F2-D563-7AF3-ABEAAD656E59}"/>
              </a:ext>
            </a:extLst>
          </p:cNvPr>
          <p:cNvSpPr txBox="1"/>
          <p:nvPr/>
        </p:nvSpPr>
        <p:spPr>
          <a:xfrm>
            <a:off x="288208" y="3204959"/>
            <a:ext cx="2231057" cy="523220"/>
          </a:xfrm>
          <a:prstGeom prst="wedgeRectCallou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Celebrates </a:t>
            </a:r>
            <a:r>
              <a:rPr kumimoji="0" lang="en-GB" sz="1400" b="1" i="0" u="none" strike="noStrike" kern="1200" cap="none" spc="0" normalizeH="0" baseline="0" noProof="0">
                <a:ln>
                  <a:noFill/>
                </a:ln>
                <a:solidFill>
                  <a:srgbClr val="7F7F7F"/>
                </a:solidFill>
                <a:effectLst/>
                <a:uLnTx/>
                <a:uFillTx/>
                <a:ea typeface="+mn-ea"/>
                <a:cs typeface="+mn-cs"/>
              </a:rPr>
              <a:t>change</a:t>
            </a:r>
            <a:r>
              <a:rPr kumimoji="0" lang="en-GB" sz="1400" i="0" u="none" strike="noStrike" kern="1200" cap="none" spc="0" normalizeH="0" baseline="0" noProof="0">
                <a:ln>
                  <a:noFill/>
                </a:ln>
                <a:effectLst/>
                <a:uLnTx/>
                <a:uFillTx/>
                <a:ea typeface="+mn-ea"/>
                <a:cs typeface="+mn-cs"/>
              </a:rPr>
              <a:t>,</a:t>
            </a:r>
            <a:r>
              <a:rPr kumimoji="0" lang="en-GB" sz="1400" b="1" i="0" u="none" strike="noStrike" kern="1200" cap="none" spc="0" normalizeH="0" baseline="0" noProof="0">
                <a:ln>
                  <a:noFill/>
                </a:ln>
                <a:solidFill>
                  <a:srgbClr val="7F7F7F"/>
                </a:solidFill>
                <a:effectLst/>
                <a:uLnTx/>
                <a:uFillTx/>
                <a:ea typeface="+mn-ea"/>
                <a:cs typeface="+mn-cs"/>
              </a:rPr>
              <a:t> </a:t>
            </a:r>
            <a:r>
              <a:rPr lang="en-GB" sz="1400">
                <a:solidFill>
                  <a:prstClr val="black"/>
                </a:solidFill>
              </a:rPr>
              <a:t>c</a:t>
            </a:r>
            <a:r>
              <a:rPr kumimoji="0" lang="en-GB" sz="1400" b="0" i="0" u="none" strike="noStrike" kern="1200" cap="none" spc="0" normalizeH="0" baseline="0" noProof="0" err="1">
                <a:ln>
                  <a:noFill/>
                </a:ln>
                <a:solidFill>
                  <a:prstClr val="black"/>
                </a:solidFill>
                <a:effectLst/>
                <a:uLnTx/>
                <a:uFillTx/>
                <a:ea typeface="+mn-ea"/>
                <a:cs typeface="+mn-cs"/>
              </a:rPr>
              <a:t>hallenges</a:t>
            </a:r>
            <a:r>
              <a:rPr kumimoji="0" lang="en-GB" sz="1400" b="0" i="0" u="none" strike="noStrike" kern="1200" cap="none" spc="0" normalizeH="0" baseline="0" noProof="0">
                <a:ln>
                  <a:noFill/>
                </a:ln>
                <a:solidFill>
                  <a:prstClr val="black"/>
                </a:solidFill>
                <a:effectLst/>
                <a:uLnTx/>
                <a:uFillTx/>
                <a:ea typeface="+mn-ea"/>
                <a:cs typeface="+mn-cs"/>
              </a:rPr>
              <a:t> norms </a:t>
            </a:r>
          </a:p>
        </p:txBody>
      </p:sp>
      <p:sp>
        <p:nvSpPr>
          <p:cNvPr id="68" name="TextBox 67">
            <a:extLst>
              <a:ext uri="{FF2B5EF4-FFF2-40B4-BE49-F238E27FC236}">
                <a16:creationId xmlns:a16="http://schemas.microsoft.com/office/drawing/2014/main" id="{EBC614F7-4457-65F0-228E-354FE6A667D4}"/>
              </a:ext>
            </a:extLst>
          </p:cNvPr>
          <p:cNvSpPr txBox="1"/>
          <p:nvPr/>
        </p:nvSpPr>
        <p:spPr>
          <a:xfrm>
            <a:off x="542549" y="2772267"/>
            <a:ext cx="1701107" cy="338554"/>
          </a:xfrm>
          <a:prstGeom prst="wedgeRectCallou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F7F7F"/>
                </a:solidFill>
                <a:effectLst/>
                <a:uLnTx/>
                <a:uFillTx/>
                <a:ea typeface="+mn-ea"/>
                <a:cs typeface="+mn-cs"/>
              </a:rPr>
              <a:t>Transformation</a:t>
            </a:r>
          </a:p>
        </p:txBody>
      </p:sp>
      <p:sp>
        <p:nvSpPr>
          <p:cNvPr id="69" name="Oval 68">
            <a:extLst>
              <a:ext uri="{FF2B5EF4-FFF2-40B4-BE49-F238E27FC236}">
                <a16:creationId xmlns:a16="http://schemas.microsoft.com/office/drawing/2014/main" id="{8F1ADB9B-EC47-6994-4BFC-4F18EC74DCA9}"/>
              </a:ext>
            </a:extLst>
          </p:cNvPr>
          <p:cNvSpPr/>
          <p:nvPr/>
        </p:nvSpPr>
        <p:spPr>
          <a:xfrm>
            <a:off x="247286" y="2765062"/>
            <a:ext cx="307818" cy="289712"/>
          </a:xfrm>
          <a:prstGeom prst="ellips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3</a:t>
            </a:r>
          </a:p>
        </p:txBody>
      </p:sp>
      <p:sp>
        <p:nvSpPr>
          <p:cNvPr id="70" name="TextBox 69">
            <a:extLst>
              <a:ext uri="{FF2B5EF4-FFF2-40B4-BE49-F238E27FC236}">
                <a16:creationId xmlns:a16="http://schemas.microsoft.com/office/drawing/2014/main" id="{CCCF4F0B-6DA3-93BC-511A-19608DC10AAD}"/>
              </a:ext>
            </a:extLst>
          </p:cNvPr>
          <p:cNvSpPr txBox="1"/>
          <p:nvPr/>
        </p:nvSpPr>
        <p:spPr>
          <a:xfrm>
            <a:off x="288208" y="4653729"/>
            <a:ext cx="2847221" cy="523220"/>
          </a:xfrm>
          <a:prstGeom prst="wedgeRectCallout">
            <a:avLst/>
          </a:prstGeom>
          <a:noFill/>
          <a:ln w="38100">
            <a:no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ea typeface="Raleway"/>
                <a:cs typeface="Arial" panose="020B0604020202020204" pitchFamily="34" charset="0"/>
                <a:sym typeface="Raleway"/>
              </a:rPr>
              <a:t>Connection with </a:t>
            </a:r>
            <a:r>
              <a:rPr kumimoji="0" lang="en-GB" sz="1400" i="0" u="none" strike="noStrike" kern="1200" cap="none" spc="0" normalizeH="0" baseline="0" noProof="0">
                <a:ln>
                  <a:noFill/>
                </a:ln>
                <a:effectLst/>
                <a:uLnTx/>
                <a:uFillTx/>
                <a:ea typeface="Raleway"/>
                <a:cs typeface="Arial" panose="020B0604020202020204" pitchFamily="34" charset="0"/>
                <a:sym typeface="Raleway"/>
              </a:rPr>
              <a:t>people who </a:t>
            </a:r>
          </a:p>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Raleway"/>
                <a:cs typeface="Arial" panose="020B0604020202020204" pitchFamily="34" charset="0"/>
                <a:sym typeface="Raleway"/>
              </a:rPr>
              <a:t>are </a:t>
            </a:r>
            <a:r>
              <a:rPr kumimoji="0" lang="en-GB" sz="1400" b="1" i="0" u="none" strike="noStrike" kern="1200" cap="none" spc="0" normalizeH="0" baseline="0" noProof="0">
                <a:ln>
                  <a:noFill/>
                </a:ln>
                <a:solidFill>
                  <a:srgbClr val="1F4E79"/>
                </a:solidFill>
                <a:effectLst/>
                <a:uLnTx/>
                <a:uFillTx/>
                <a:ea typeface="Raleway"/>
                <a:cs typeface="Arial" panose="020B0604020202020204" pitchFamily="34" charset="0"/>
                <a:sym typeface="Raleway"/>
              </a:rPr>
              <a:t>different from</a:t>
            </a:r>
            <a:r>
              <a:rPr kumimoji="0" lang="en-GB" sz="1400" b="1" i="0" u="none" strike="noStrike" kern="1200" cap="none" spc="0" normalizeH="0" baseline="0" noProof="0">
                <a:ln>
                  <a:noFill/>
                </a:ln>
                <a:solidFill>
                  <a:srgbClr val="5B9BD5">
                    <a:lumMod val="50000"/>
                  </a:srgbClr>
                </a:solidFill>
                <a:effectLst/>
                <a:uLnTx/>
                <a:uFillTx/>
                <a:ea typeface="Raleway"/>
                <a:cs typeface="Arial" panose="020B0604020202020204" pitchFamily="34" charset="0"/>
                <a:sym typeface="Raleway"/>
              </a:rPr>
              <a:t> you</a:t>
            </a:r>
            <a:endParaRPr kumimoji="0" lang="en-GB" sz="1400" b="1" i="0" u="none" strike="noStrike" kern="1200" cap="none" spc="0" normalizeH="0" baseline="0" noProof="0">
              <a:ln>
                <a:noFill/>
              </a:ln>
              <a:solidFill>
                <a:srgbClr val="5B9BD5">
                  <a:lumMod val="50000"/>
                </a:srgbClr>
              </a:solidFill>
              <a:effectLst/>
              <a:uLnTx/>
              <a:uFillTx/>
            </a:endParaRPr>
          </a:p>
        </p:txBody>
      </p:sp>
      <p:sp>
        <p:nvSpPr>
          <p:cNvPr id="71" name="TextBox 70">
            <a:extLst>
              <a:ext uri="{FF2B5EF4-FFF2-40B4-BE49-F238E27FC236}">
                <a16:creationId xmlns:a16="http://schemas.microsoft.com/office/drawing/2014/main" id="{424DCE3D-8172-3601-CAA9-4B68689BC07F}"/>
              </a:ext>
            </a:extLst>
          </p:cNvPr>
          <p:cNvSpPr txBox="1"/>
          <p:nvPr/>
        </p:nvSpPr>
        <p:spPr>
          <a:xfrm>
            <a:off x="533334" y="4194946"/>
            <a:ext cx="1026243" cy="338554"/>
          </a:xfrm>
          <a:prstGeom prst="wedgeRectCallou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472C4">
                    <a:lumMod val="75000"/>
                  </a:srgbClr>
                </a:solidFill>
                <a:effectLst/>
                <a:uLnTx/>
                <a:uFillTx/>
                <a:ea typeface="+mn-ea"/>
                <a:cs typeface="+mn-cs"/>
              </a:rPr>
              <a:t>Bridging</a:t>
            </a:r>
          </a:p>
        </p:txBody>
      </p:sp>
      <p:sp>
        <p:nvSpPr>
          <p:cNvPr id="72" name="Oval 71">
            <a:extLst>
              <a:ext uri="{FF2B5EF4-FFF2-40B4-BE49-F238E27FC236}">
                <a16:creationId xmlns:a16="http://schemas.microsoft.com/office/drawing/2014/main" id="{DD319C2B-4636-6B81-8149-1E40A39319E0}"/>
              </a:ext>
            </a:extLst>
          </p:cNvPr>
          <p:cNvSpPr/>
          <p:nvPr/>
        </p:nvSpPr>
        <p:spPr>
          <a:xfrm>
            <a:off x="237610" y="4193754"/>
            <a:ext cx="307818" cy="28971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5</a:t>
            </a:r>
          </a:p>
        </p:txBody>
      </p:sp>
      <p:sp>
        <p:nvSpPr>
          <p:cNvPr id="73" name="TextBox 72">
            <a:extLst>
              <a:ext uri="{FF2B5EF4-FFF2-40B4-BE49-F238E27FC236}">
                <a16:creationId xmlns:a16="http://schemas.microsoft.com/office/drawing/2014/main" id="{7A92239B-102E-B4A7-1C96-62176D409569}"/>
              </a:ext>
            </a:extLst>
          </p:cNvPr>
          <p:cNvSpPr txBox="1"/>
          <p:nvPr/>
        </p:nvSpPr>
        <p:spPr>
          <a:xfrm>
            <a:off x="9394119" y="1952712"/>
            <a:ext cx="3017077"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mn-ea"/>
                <a:cs typeface="+mn-cs"/>
              </a:rPr>
              <a:t>Relevance</a:t>
            </a:r>
            <a:r>
              <a:rPr kumimoji="0" lang="en-GB" sz="1400" b="1" i="0" u="none" strike="noStrike" kern="1200" cap="none" spc="0" normalizeH="0" baseline="0" noProof="0">
                <a:ln>
                  <a:noFill/>
                </a:ln>
                <a:solidFill>
                  <a:srgbClr val="ED56D8"/>
                </a:solidFill>
                <a:effectLst/>
                <a:uLnTx/>
                <a:uFillTx/>
                <a:ea typeface="+mn-ea"/>
                <a:cs typeface="+mn-cs"/>
              </a:rPr>
              <a:t> </a:t>
            </a:r>
            <a:r>
              <a:rPr kumimoji="0" lang="en-GB" sz="1400" b="0" i="0" u="none" strike="noStrike" kern="1200" cap="none" spc="0" normalizeH="0" baseline="0" noProof="0">
                <a:ln>
                  <a:noFill/>
                </a:ln>
                <a:solidFill>
                  <a:prstClr val="black"/>
                </a:solidFill>
                <a:effectLst/>
                <a:uLnTx/>
                <a:uFillTx/>
                <a:ea typeface="+mn-ea"/>
                <a:cs typeface="+mn-cs"/>
              </a:rPr>
              <a:t>and influence</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ea typeface="+mn-ea"/>
                <a:cs typeface="+mn-cs"/>
              </a:rPr>
              <a:t>over the </a:t>
            </a:r>
            <a:r>
              <a:rPr kumimoji="0" lang="en-GB" sz="1400" b="1" i="0" u="none" strike="noStrike" kern="1200" cap="none" spc="0" normalizeH="0" baseline="0" noProof="0">
                <a:ln>
                  <a:noFill/>
                </a:ln>
                <a:solidFill>
                  <a:srgbClr val="ED56D8"/>
                </a:solidFill>
                <a:effectLst/>
                <a:uLnTx/>
                <a:uFillTx/>
                <a:ea typeface="+mn-ea"/>
                <a:cs typeface="+mn-cs"/>
              </a:rPr>
              <a:t>long term</a:t>
            </a:r>
            <a:endParaRPr kumimoji="0" lang="en-GB" sz="1400" b="0" i="0" u="none" strike="noStrike" kern="1200" cap="none" spc="0" normalizeH="0" baseline="0" noProof="0">
              <a:ln>
                <a:noFill/>
              </a:ln>
              <a:solidFill>
                <a:prstClr val="black"/>
              </a:solidFill>
              <a:effectLst/>
              <a:uLnTx/>
              <a:uFillTx/>
              <a:ea typeface="+mn-ea"/>
              <a:cs typeface="+mn-cs"/>
            </a:endParaRPr>
          </a:p>
        </p:txBody>
      </p:sp>
      <p:sp>
        <p:nvSpPr>
          <p:cNvPr id="74" name="TextBox 73">
            <a:extLst>
              <a:ext uri="{FF2B5EF4-FFF2-40B4-BE49-F238E27FC236}">
                <a16:creationId xmlns:a16="http://schemas.microsoft.com/office/drawing/2014/main" id="{730ECCBE-EF12-9266-7615-595A4BA62A25}"/>
              </a:ext>
            </a:extLst>
          </p:cNvPr>
          <p:cNvSpPr txBox="1"/>
          <p:nvPr/>
        </p:nvSpPr>
        <p:spPr>
          <a:xfrm>
            <a:off x="9622225" y="1600576"/>
            <a:ext cx="11993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D56D8"/>
                </a:solidFill>
                <a:effectLst/>
                <a:uLnTx/>
                <a:uFillTx/>
                <a:ea typeface="+mn-ea"/>
                <a:cs typeface="+mn-cs"/>
              </a:rPr>
              <a:t>Continuity</a:t>
            </a:r>
          </a:p>
        </p:txBody>
      </p:sp>
      <p:sp>
        <p:nvSpPr>
          <p:cNvPr id="76" name="Oval 75">
            <a:extLst>
              <a:ext uri="{FF2B5EF4-FFF2-40B4-BE49-F238E27FC236}">
                <a16:creationId xmlns:a16="http://schemas.microsoft.com/office/drawing/2014/main" id="{C28238CE-2EEC-869C-2BB0-188F2A5E956F}"/>
              </a:ext>
            </a:extLst>
          </p:cNvPr>
          <p:cNvSpPr/>
          <p:nvPr/>
        </p:nvSpPr>
        <p:spPr>
          <a:xfrm>
            <a:off x="9367568" y="1618176"/>
            <a:ext cx="307818" cy="289712"/>
          </a:xfrm>
          <a:prstGeom prst="ellipse">
            <a:avLst/>
          </a:prstGeom>
          <a:solidFill>
            <a:srgbClr val="ED56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2</a:t>
            </a:r>
          </a:p>
        </p:txBody>
      </p:sp>
      <p:sp>
        <p:nvSpPr>
          <p:cNvPr id="77" name="TextBox 76">
            <a:extLst>
              <a:ext uri="{FF2B5EF4-FFF2-40B4-BE49-F238E27FC236}">
                <a16:creationId xmlns:a16="http://schemas.microsoft.com/office/drawing/2014/main" id="{47EA974F-3136-C7FE-C58C-71EB73A5827A}"/>
              </a:ext>
            </a:extLst>
          </p:cNvPr>
          <p:cNvSpPr txBox="1"/>
          <p:nvPr/>
        </p:nvSpPr>
        <p:spPr>
          <a:xfrm>
            <a:off x="9394119" y="3160701"/>
            <a:ext cx="3492000"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Body)"/>
              </a:rPr>
              <a:t>Celebrates </a:t>
            </a:r>
            <a:r>
              <a:rPr kumimoji="0" lang="en-GB" sz="1400" b="1" i="0" u="none" strike="noStrike" kern="1200" cap="none" spc="0" normalizeH="0" baseline="0" noProof="0">
                <a:ln>
                  <a:noFill/>
                </a:ln>
                <a:solidFill>
                  <a:srgbClr val="C00000"/>
                </a:solidFill>
                <a:effectLst/>
                <a:uLnTx/>
                <a:uFillTx/>
                <a:latin typeface="Arial (Body)"/>
              </a:rPr>
              <a:t>heritage</a:t>
            </a:r>
            <a:r>
              <a:rPr lang="en-GB" sz="1400">
                <a:solidFill>
                  <a:prstClr val="black"/>
                </a:solidFill>
                <a:latin typeface="Arial (Body)"/>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Body)"/>
              </a:rPr>
              <a:t>sustains </a:t>
            </a:r>
            <a:r>
              <a:rPr kumimoji="0" lang="en-GB" sz="1400" b="0" i="0" u="none" strike="noStrike" kern="1200" cap="none" spc="0" normalizeH="0" baseline="0" noProof="0">
                <a:ln>
                  <a:noFill/>
                </a:ln>
                <a:solidFill>
                  <a:prstClr val="black"/>
                </a:solidFill>
                <a:effectLst/>
                <a:uLnTx/>
                <a:uFillTx/>
                <a:latin typeface="Arial (Body)"/>
              </a:rPr>
              <a:t>norms  </a:t>
            </a:r>
          </a:p>
        </p:txBody>
      </p:sp>
      <p:sp>
        <p:nvSpPr>
          <p:cNvPr id="78" name="TextBox 77">
            <a:extLst>
              <a:ext uri="{FF2B5EF4-FFF2-40B4-BE49-F238E27FC236}">
                <a16:creationId xmlns:a16="http://schemas.microsoft.com/office/drawing/2014/main" id="{7D4AF96E-5DA7-195B-0FA5-D157A6F068FD}"/>
              </a:ext>
            </a:extLst>
          </p:cNvPr>
          <p:cNvSpPr txBox="1"/>
          <p:nvPr/>
        </p:nvSpPr>
        <p:spPr>
          <a:xfrm>
            <a:off x="9622225" y="2810758"/>
            <a:ext cx="12939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D10C10"/>
                </a:solidFill>
                <a:effectLst/>
                <a:uLnTx/>
                <a:uFillTx/>
                <a:ea typeface="+mn-ea"/>
                <a:cs typeface="+mn-cs"/>
              </a:rPr>
              <a:t>Affirmation</a:t>
            </a:r>
          </a:p>
        </p:txBody>
      </p:sp>
      <p:sp>
        <p:nvSpPr>
          <p:cNvPr id="80" name="Oval 79">
            <a:extLst>
              <a:ext uri="{FF2B5EF4-FFF2-40B4-BE49-F238E27FC236}">
                <a16:creationId xmlns:a16="http://schemas.microsoft.com/office/drawing/2014/main" id="{CD6BB0FA-A6D7-846B-8FBF-680221E0F672}"/>
              </a:ext>
            </a:extLst>
          </p:cNvPr>
          <p:cNvSpPr/>
          <p:nvPr/>
        </p:nvSpPr>
        <p:spPr>
          <a:xfrm>
            <a:off x="9367568" y="2821581"/>
            <a:ext cx="307818" cy="289712"/>
          </a:xfrm>
          <a:prstGeom prst="ellipse">
            <a:avLst/>
          </a:prstGeom>
          <a:solidFill>
            <a:srgbClr val="D10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4</a:t>
            </a:r>
          </a:p>
        </p:txBody>
      </p:sp>
      <p:sp>
        <p:nvSpPr>
          <p:cNvPr id="81" name="Call-out: Line 27">
            <a:extLst>
              <a:ext uri="{FF2B5EF4-FFF2-40B4-BE49-F238E27FC236}">
                <a16:creationId xmlns:a16="http://schemas.microsoft.com/office/drawing/2014/main" id="{336D75AB-F1F5-4A91-E8C2-9A5B914AF3CB}"/>
              </a:ext>
            </a:extLst>
          </p:cNvPr>
          <p:cNvSpPr/>
          <p:nvPr/>
        </p:nvSpPr>
        <p:spPr>
          <a:xfrm>
            <a:off x="9323041" y="4509506"/>
            <a:ext cx="2700000" cy="656530"/>
          </a:xfrm>
          <a:prstGeom prst="borderCallout1">
            <a:avLst>
              <a:gd name="adj1" fmla="val 101564"/>
              <a:gd name="adj2" fmla="val -3299"/>
              <a:gd name="adj3" fmla="val 103089"/>
              <a:gd name="adj4" fmla="val -77234"/>
            </a:avLst>
          </a:prstGeom>
          <a:solidFill>
            <a:srgbClr val="7030A0">
              <a:alpha val="1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82" name="TextBox 81">
            <a:extLst>
              <a:ext uri="{FF2B5EF4-FFF2-40B4-BE49-F238E27FC236}">
                <a16:creationId xmlns:a16="http://schemas.microsoft.com/office/drawing/2014/main" id="{C6CEB7D5-F213-F92E-FE4E-EC89DC6CB50B}"/>
              </a:ext>
            </a:extLst>
          </p:cNvPr>
          <p:cNvSpPr txBox="1"/>
          <p:nvPr/>
        </p:nvSpPr>
        <p:spPr>
          <a:xfrm>
            <a:off x="9394119" y="4521642"/>
            <a:ext cx="3492000" cy="624423"/>
          </a:xfrm>
          <a:prstGeom prst="snip2DiagRect">
            <a:avLst/>
          </a:prstGeom>
          <a:noFill/>
          <a:ln w="38100">
            <a:no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1400" i="0" u="none" strike="noStrike" kern="1200" cap="none" spc="0" normalizeH="0" baseline="0" noProof="0">
                <a:ln>
                  <a:noFill/>
                </a:ln>
                <a:effectLst/>
                <a:uLnTx/>
                <a:uFillTx/>
                <a:ea typeface="Raleway"/>
                <a:cs typeface="Arial" panose="020B0604020202020204" pitchFamily="34" charset="0"/>
                <a:sym typeface="Raleway"/>
              </a:rPr>
              <a:t>Strengthens bond with </a:t>
            </a:r>
            <a:r>
              <a:rPr kumimoji="0" lang="en-GB" sz="1400" b="1" i="0" u="none" strike="noStrike" kern="1200" cap="none" spc="0" normalizeH="0" baseline="0" noProof="0">
                <a:ln>
                  <a:noFill/>
                </a:ln>
                <a:solidFill>
                  <a:srgbClr val="8246CF"/>
                </a:solidFill>
                <a:effectLst/>
                <a:uLnTx/>
                <a:uFillTx/>
                <a:ea typeface="Raleway"/>
                <a:cs typeface="Arial" panose="020B0604020202020204" pitchFamily="34" charset="0"/>
                <a:sym typeface="Raleway"/>
              </a:rPr>
              <a:t>own community</a:t>
            </a:r>
            <a:r>
              <a:rPr kumimoji="0" lang="en-GB" sz="1400" b="0" i="0" u="none" strike="noStrike" kern="1200" cap="none" spc="0" normalizeH="0" baseline="0" noProof="0">
                <a:ln>
                  <a:noFill/>
                </a:ln>
                <a:solidFill>
                  <a:prstClr val="black"/>
                </a:solidFill>
                <a:effectLst/>
                <a:uLnTx/>
                <a:uFillTx/>
                <a:ea typeface="+mn-ea"/>
                <a:cs typeface="+mn-cs"/>
                <a:sym typeface="Raleway"/>
              </a:rPr>
              <a:t>, place, identity </a:t>
            </a:r>
            <a:endParaRPr kumimoji="0" lang="en-GB" sz="1400" b="1" i="0" u="none" strike="noStrike" kern="1200" cap="none" spc="0" normalizeH="0" baseline="0" noProof="0">
              <a:ln>
                <a:noFill/>
              </a:ln>
              <a:solidFill>
                <a:srgbClr val="8246CF"/>
              </a:solidFill>
              <a:effectLst/>
              <a:uLnTx/>
              <a:uFillTx/>
              <a:ea typeface="Raleway"/>
              <a:cs typeface="Arial" panose="020B0604020202020204" pitchFamily="34" charset="0"/>
              <a:sym typeface="Raleway"/>
            </a:endParaRPr>
          </a:p>
        </p:txBody>
      </p:sp>
      <p:sp>
        <p:nvSpPr>
          <p:cNvPr id="83" name="TextBox 82">
            <a:extLst>
              <a:ext uri="{FF2B5EF4-FFF2-40B4-BE49-F238E27FC236}">
                <a16:creationId xmlns:a16="http://schemas.microsoft.com/office/drawing/2014/main" id="{9B74CE03-DA17-1EAD-6C83-4E0C6BD6B886}"/>
              </a:ext>
            </a:extLst>
          </p:cNvPr>
          <p:cNvSpPr txBox="1"/>
          <p:nvPr/>
        </p:nvSpPr>
        <p:spPr>
          <a:xfrm>
            <a:off x="9622224" y="4127659"/>
            <a:ext cx="10118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030A0"/>
                </a:solidFill>
                <a:effectLst/>
                <a:uLnTx/>
                <a:uFillTx/>
                <a:ea typeface="+mn-ea"/>
                <a:cs typeface="+mn-cs"/>
              </a:rPr>
              <a:t>Bonding</a:t>
            </a:r>
          </a:p>
        </p:txBody>
      </p:sp>
      <p:sp>
        <p:nvSpPr>
          <p:cNvPr id="84" name="Oval 83">
            <a:extLst>
              <a:ext uri="{FF2B5EF4-FFF2-40B4-BE49-F238E27FC236}">
                <a16:creationId xmlns:a16="http://schemas.microsoft.com/office/drawing/2014/main" id="{4BB291FF-42DA-8284-692C-2937384783F3}"/>
              </a:ext>
            </a:extLst>
          </p:cNvPr>
          <p:cNvSpPr/>
          <p:nvPr/>
        </p:nvSpPr>
        <p:spPr>
          <a:xfrm>
            <a:off x="9337106" y="4138699"/>
            <a:ext cx="307818" cy="289712"/>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6</a:t>
            </a:r>
          </a:p>
        </p:txBody>
      </p:sp>
      <p:sp>
        <p:nvSpPr>
          <p:cNvPr id="85" name="TextBox 84">
            <a:extLst>
              <a:ext uri="{FF2B5EF4-FFF2-40B4-BE49-F238E27FC236}">
                <a16:creationId xmlns:a16="http://schemas.microsoft.com/office/drawing/2014/main" id="{9448E8D2-FD7D-9E7B-6C9B-8AAF4CFAB2D0}"/>
              </a:ext>
            </a:extLst>
          </p:cNvPr>
          <p:cNvSpPr txBox="1"/>
          <p:nvPr/>
        </p:nvSpPr>
        <p:spPr>
          <a:xfrm>
            <a:off x="9311676" y="618538"/>
            <a:ext cx="2880324" cy="624423"/>
          </a:xfrm>
          <a:prstGeom prst="snip2Diag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ea typeface="+mn-ea"/>
                <a:cs typeface="+mn-cs"/>
              </a:rPr>
              <a:t>Worthwhile</a:t>
            </a:r>
            <a:r>
              <a:rPr kumimoji="0" lang="en-GB" sz="1400" b="0" i="0" u="none" strike="noStrike" kern="1200" cap="none" spc="0" normalizeH="0" baseline="0" noProof="0">
                <a:ln>
                  <a:noFill/>
                </a:ln>
                <a:solidFill>
                  <a:prstClr val="black"/>
                </a:solidFill>
                <a:effectLst/>
                <a:uLnTx/>
                <a:uFillTx/>
                <a:ea typeface="+mn-ea"/>
                <a:cs typeface="+mn-cs"/>
              </a:rPr>
              <a:t>, </a:t>
            </a:r>
            <a:r>
              <a:rPr kumimoji="0" lang="en-GB" sz="1400" b="1" i="0" u="none" strike="noStrike" kern="1200" cap="none" spc="0" normalizeH="0" baseline="0" noProof="0">
                <a:ln>
                  <a:noFill/>
                </a:ln>
                <a:solidFill>
                  <a:srgbClr val="3CB9EF"/>
                </a:solidFill>
                <a:effectLst/>
                <a:uLnTx/>
                <a:uFillTx/>
                <a:ea typeface="+mn-ea"/>
                <a:cs typeface="+mn-cs"/>
              </a:rPr>
              <a:t>contributing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CB9EF"/>
                </a:solidFill>
                <a:effectLst/>
                <a:uLnTx/>
                <a:uFillTx/>
                <a:ea typeface="+mn-ea"/>
                <a:cs typeface="+mn-cs"/>
              </a:rPr>
              <a:t> ‘good life’ </a:t>
            </a:r>
            <a:r>
              <a:rPr kumimoji="0" lang="en-GB" sz="1400" b="0" i="0" u="none" strike="noStrike" kern="1200" cap="none" spc="0" normalizeH="0" baseline="0" noProof="0">
                <a:ln>
                  <a:noFill/>
                </a:ln>
                <a:solidFill>
                  <a:prstClr val="black"/>
                </a:solidFill>
                <a:effectLst/>
                <a:uLnTx/>
                <a:uFillTx/>
                <a:ea typeface="+mn-ea"/>
                <a:cs typeface="+mn-cs"/>
              </a:rPr>
              <a:t>and wellbeing</a:t>
            </a:r>
          </a:p>
        </p:txBody>
      </p:sp>
      <p:sp>
        <p:nvSpPr>
          <p:cNvPr id="87" name="TextBox 86">
            <a:extLst>
              <a:ext uri="{FF2B5EF4-FFF2-40B4-BE49-F238E27FC236}">
                <a16:creationId xmlns:a16="http://schemas.microsoft.com/office/drawing/2014/main" id="{9F18BC17-DF9F-9CBF-EAA6-A5AE3F9FCF45}"/>
              </a:ext>
            </a:extLst>
          </p:cNvPr>
          <p:cNvSpPr txBox="1"/>
          <p:nvPr/>
        </p:nvSpPr>
        <p:spPr>
          <a:xfrm>
            <a:off x="9622225" y="254813"/>
            <a:ext cx="9989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CB9EF"/>
                </a:solidFill>
                <a:effectLst/>
                <a:uLnTx/>
                <a:uFillTx/>
                <a:ea typeface="+mn-ea"/>
                <a:cs typeface="+mn-cs"/>
              </a:rPr>
              <a:t>Purpose</a:t>
            </a:r>
          </a:p>
        </p:txBody>
      </p:sp>
      <p:sp>
        <p:nvSpPr>
          <p:cNvPr id="88" name="Oval 87">
            <a:extLst>
              <a:ext uri="{FF2B5EF4-FFF2-40B4-BE49-F238E27FC236}">
                <a16:creationId xmlns:a16="http://schemas.microsoft.com/office/drawing/2014/main" id="{F150093E-8F26-D2B6-2402-7C7799C84F2E}"/>
              </a:ext>
            </a:extLst>
          </p:cNvPr>
          <p:cNvSpPr/>
          <p:nvPr/>
        </p:nvSpPr>
        <p:spPr>
          <a:xfrm>
            <a:off x="9367568" y="272809"/>
            <a:ext cx="307818" cy="289712"/>
          </a:xfrm>
          <a:prstGeom prst="ellipse">
            <a:avLst/>
          </a:prstGeom>
          <a:solidFill>
            <a:srgbClr val="3CB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ea typeface="+mn-ea"/>
                <a:cs typeface="+mn-cs"/>
              </a:rPr>
              <a:t>7</a:t>
            </a:r>
          </a:p>
        </p:txBody>
      </p:sp>
      <p:pic>
        <p:nvPicPr>
          <p:cNvPr id="3" name="Picture 2">
            <a:extLst>
              <a:ext uri="{FF2B5EF4-FFF2-40B4-BE49-F238E27FC236}">
                <a16:creationId xmlns:a16="http://schemas.microsoft.com/office/drawing/2014/main" id="{E30B52C5-3049-481E-20E6-5C71C33FA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41244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graphicEl>
                                              <a:chart seriesIdx="0" categoryIdx="-4" bldStep="series"/>
                                            </p:graphicEl>
                                          </p:spTgt>
                                        </p:tgtEl>
                                        <p:attrNameLst>
                                          <p:attrName>style.visibility</p:attrName>
                                        </p:attrNameLst>
                                      </p:cBhvr>
                                      <p:to>
                                        <p:strVal val="visible"/>
                                      </p:to>
                                    </p:set>
                                    <p:animEffect transition="in" filter="fade">
                                      <p:cBhvr>
                                        <p:cTn id="7" dur="500"/>
                                        <p:tgtEl>
                                          <p:spTgt spid="6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graphicEl>
                                              <a:chart seriesIdx="1" categoryIdx="-4" bldStep="series"/>
                                            </p:graphicEl>
                                          </p:spTgt>
                                        </p:tgtEl>
                                        <p:attrNameLst>
                                          <p:attrName>style.visibility</p:attrName>
                                        </p:attrNameLst>
                                      </p:cBhvr>
                                      <p:to>
                                        <p:strVal val="visible"/>
                                      </p:to>
                                    </p:set>
                                    <p:animEffect transition="in" filter="fade">
                                      <p:cBhvr>
                                        <p:cTn id="12" dur="500"/>
                                        <p:tgtEl>
                                          <p:spTgt spid="6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3DFEFB3-FB57-3619-DECF-E992244EA69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7" name="Rectangle 6">
            <a:extLst>
              <a:ext uri="{FF2B5EF4-FFF2-40B4-BE49-F238E27FC236}">
                <a16:creationId xmlns:a16="http://schemas.microsoft.com/office/drawing/2014/main" id="{9DA05DA6-F3FE-11F5-6547-FE79C87B9767}"/>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8" name="TextBox 7">
            <a:extLst>
              <a:ext uri="{FF2B5EF4-FFF2-40B4-BE49-F238E27FC236}">
                <a16:creationId xmlns:a16="http://schemas.microsoft.com/office/drawing/2014/main" id="{EB0F38F2-45D7-5BE2-ED9D-019CA6F4CAA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Bath &amp; Body Works – All </a:t>
            </a:r>
            <a:r>
              <a:rPr kumimoji="0" lang="it-IT" sz="1000" b="0" i="0" u="none" strike="noStrike" kern="1200" cap="none" spc="0" normalizeH="0" baseline="0" noProof="0" err="1">
                <a:ln>
                  <a:noFill/>
                </a:ln>
                <a:solidFill>
                  <a:prstClr val="white"/>
                </a:solidFill>
                <a:effectLst/>
                <a:uLnTx/>
                <a:uFillTx/>
                <a:latin typeface="Arial"/>
                <a:ea typeface="+mn-ea"/>
                <a:cs typeface="+mn-cs"/>
              </a:rPr>
              <a:t>Aboard</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03D4DE3D-24C5-D42C-70C4-AED9141A5285}"/>
              </a:ext>
            </a:extLst>
          </p:cNvPr>
          <p:cNvSpPr>
            <a:spLocks noGrp="1"/>
          </p:cNvSpPr>
          <p:nvPr>
            <p:ph type="ctrTitle"/>
          </p:nvPr>
        </p:nvSpPr>
        <p:spPr>
          <a:xfrm>
            <a:off x="371289" y="1140293"/>
            <a:ext cx="4271050" cy="2412000"/>
          </a:xfrm>
        </p:spPr>
        <p:txBody>
          <a:bodyPr/>
          <a:lstStyle/>
          <a:p>
            <a:r>
              <a:rPr lang="en-GB"/>
              <a:t>How do we measure it?</a:t>
            </a:r>
          </a:p>
        </p:txBody>
      </p:sp>
      <p:sp>
        <p:nvSpPr>
          <p:cNvPr id="6" name="Text Placeholder 5">
            <a:extLst>
              <a:ext uri="{FF2B5EF4-FFF2-40B4-BE49-F238E27FC236}">
                <a16:creationId xmlns:a16="http://schemas.microsoft.com/office/drawing/2014/main" id="{4C8A2104-C2E8-E071-AC4E-81DC55160BC0}"/>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0D87A007-414D-7CA5-C534-08B3B5FD42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pic>
        <p:nvPicPr>
          <p:cNvPr id="5" name="Picture 4">
            <a:extLst>
              <a:ext uri="{FF2B5EF4-FFF2-40B4-BE49-F238E27FC236}">
                <a16:creationId xmlns:a16="http://schemas.microsoft.com/office/drawing/2014/main" id="{444B863A-3A18-10DC-19BB-EB408F42F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0501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0D6D-62B7-4EDC-8BDD-1E0D3871869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A44EE55-6208-00D9-9701-F8C8280E0828}"/>
              </a:ext>
            </a:extLst>
          </p:cNvPr>
          <p:cNvSpPr/>
          <p:nvPr/>
        </p:nvSpPr>
        <p:spPr>
          <a:xfrm>
            <a:off x="8077737" y="2100645"/>
            <a:ext cx="3558209" cy="93852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buClr>
                <a:prstClr val="black"/>
              </a:buClr>
              <a:defRPr/>
            </a:pPr>
            <a:r>
              <a:rPr lang="en-US" sz="1400">
                <a:solidFill>
                  <a:schemeClr val="bg2"/>
                </a:solidFill>
                <a:ea typeface="Raleway"/>
                <a:cs typeface="Arial" panose="020B0604020202020204" pitchFamily="34" charset="0"/>
                <a:sym typeface="Raleway"/>
              </a:rPr>
              <a:t>Cultural Advantage = </a:t>
            </a:r>
          </a:p>
          <a:p>
            <a:pPr marL="0" lvl="3" algn="ctr">
              <a:buClr>
                <a:prstClr val="black"/>
              </a:buClr>
              <a:defRPr/>
            </a:pPr>
            <a:r>
              <a:rPr lang="en-US" sz="1400">
                <a:solidFill>
                  <a:schemeClr val="bg2"/>
                </a:solidFill>
                <a:ea typeface="Raleway"/>
                <a:cs typeface="Arial" panose="020B0604020202020204" pitchFamily="34" charset="0"/>
                <a:sym typeface="Raleway"/>
              </a:rPr>
              <a:t>% Share of Cultural Entry Points</a:t>
            </a:r>
          </a:p>
        </p:txBody>
      </p:sp>
      <p:sp>
        <p:nvSpPr>
          <p:cNvPr id="2" name="Rectangle 1">
            <a:extLst>
              <a:ext uri="{FF2B5EF4-FFF2-40B4-BE49-F238E27FC236}">
                <a16:creationId xmlns:a16="http://schemas.microsoft.com/office/drawing/2014/main" id="{E8E9375D-A2A8-CF77-E736-3F3CC7D8FF21}"/>
              </a:ext>
            </a:extLst>
          </p:cNvPr>
          <p:cNvSpPr/>
          <p:nvPr/>
        </p:nvSpPr>
        <p:spPr>
          <a:xfrm>
            <a:off x="556049" y="2117874"/>
            <a:ext cx="3558209" cy="93852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buClr>
                <a:prstClr val="black"/>
              </a:buClr>
              <a:defRPr/>
            </a:pPr>
            <a:r>
              <a:rPr lang="en-US" sz="1400">
                <a:solidFill>
                  <a:schemeClr val="bg2"/>
                </a:solidFill>
                <a:ea typeface="Raleway"/>
                <a:cs typeface="Arial" panose="020B0604020202020204" pitchFamily="34" charset="0"/>
                <a:sym typeface="Raleway"/>
              </a:rPr>
              <a:t>Mental Advantage = </a:t>
            </a:r>
          </a:p>
          <a:p>
            <a:pPr marL="0" lvl="3" algn="ctr">
              <a:buClr>
                <a:prstClr val="black"/>
              </a:buClr>
              <a:defRPr/>
            </a:pPr>
            <a:r>
              <a:rPr lang="en-US" sz="1400">
                <a:solidFill>
                  <a:schemeClr val="bg2"/>
                </a:solidFill>
                <a:ea typeface="Raleway"/>
                <a:cs typeface="Arial" panose="020B0604020202020204" pitchFamily="34" charset="0"/>
                <a:sym typeface="Raleway"/>
              </a:rPr>
              <a:t>% Share of Category Entry Points</a:t>
            </a:r>
          </a:p>
        </p:txBody>
      </p:sp>
      <p:sp>
        <p:nvSpPr>
          <p:cNvPr id="24" name="Rectangle 23">
            <a:extLst>
              <a:ext uri="{FF2B5EF4-FFF2-40B4-BE49-F238E27FC236}">
                <a16:creationId xmlns:a16="http://schemas.microsoft.com/office/drawing/2014/main" id="{A6D8D833-60C3-43D0-FE48-0A73EFCD17B6}"/>
              </a:ext>
            </a:extLst>
          </p:cNvPr>
          <p:cNvSpPr/>
          <p:nvPr/>
        </p:nvSpPr>
        <p:spPr>
          <a:xfrm>
            <a:off x="8077740" y="1567511"/>
            <a:ext cx="3558209" cy="431158"/>
          </a:xfrm>
          <a:prstGeom prst="rect">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 CULTURAL PERSPECTIVE </a:t>
            </a:r>
          </a:p>
        </p:txBody>
      </p:sp>
      <p:sp>
        <p:nvSpPr>
          <p:cNvPr id="4" name="Title 3">
            <a:extLst>
              <a:ext uri="{FF2B5EF4-FFF2-40B4-BE49-F238E27FC236}">
                <a16:creationId xmlns:a16="http://schemas.microsoft.com/office/drawing/2014/main" id="{BD8622B4-8732-5E57-93D3-FFF18F17C23F}"/>
              </a:ext>
            </a:extLst>
          </p:cNvPr>
          <p:cNvSpPr>
            <a:spLocks noGrp="1"/>
          </p:cNvSpPr>
          <p:nvPr>
            <p:ph type="title"/>
          </p:nvPr>
        </p:nvSpPr>
        <p:spPr>
          <a:xfrm>
            <a:off x="371475" y="359944"/>
            <a:ext cx="11598852" cy="1021181"/>
          </a:xfrm>
        </p:spPr>
        <p:txBody>
          <a:bodyPr/>
          <a:lstStyle/>
          <a:p>
            <a:r>
              <a:rPr lang="en-US" dirty="0"/>
              <a:t>A</a:t>
            </a:r>
            <a:r>
              <a:rPr lang="en-US"/>
              <a:t> framework to measure media’s ‘cultural advantage’</a:t>
            </a:r>
          </a:p>
        </p:txBody>
      </p:sp>
      <p:sp>
        <p:nvSpPr>
          <p:cNvPr id="6" name="Text Placeholder 5">
            <a:extLst>
              <a:ext uri="{FF2B5EF4-FFF2-40B4-BE49-F238E27FC236}">
                <a16:creationId xmlns:a16="http://schemas.microsoft.com/office/drawing/2014/main" id="{9E478D08-1FD0-1920-062E-99653C2E4B08}"/>
              </a:ext>
            </a:extLst>
          </p:cNvPr>
          <p:cNvSpPr>
            <a:spLocks noGrp="1"/>
          </p:cNvSpPr>
          <p:nvPr>
            <p:ph type="body" sz="quarter" idx="15"/>
          </p:nvPr>
        </p:nvSpPr>
        <p:spPr/>
        <p:txBody>
          <a:bodyPr/>
          <a:lstStyle/>
          <a:p>
            <a:r>
              <a:rPr lang="en-US"/>
              <a:t>Source: Cultural Advantage, Thinkbox / everyday people, 2026.</a:t>
            </a:r>
          </a:p>
          <a:p>
            <a:endParaRPr lang="en-GB"/>
          </a:p>
        </p:txBody>
      </p:sp>
      <p:sp>
        <p:nvSpPr>
          <p:cNvPr id="21" name="Rectangle 20">
            <a:extLst>
              <a:ext uri="{FF2B5EF4-FFF2-40B4-BE49-F238E27FC236}">
                <a16:creationId xmlns:a16="http://schemas.microsoft.com/office/drawing/2014/main" id="{9C4CAD38-5977-4152-0A00-F1FB567E7F22}"/>
              </a:ext>
            </a:extLst>
          </p:cNvPr>
          <p:cNvSpPr/>
          <p:nvPr/>
        </p:nvSpPr>
        <p:spPr>
          <a:xfrm>
            <a:off x="556051" y="1567511"/>
            <a:ext cx="3558209" cy="431158"/>
          </a:xfrm>
          <a:prstGeom prst="rect">
            <a:avLst/>
          </a:prstGeom>
          <a:solidFill>
            <a:srgbClr val="00206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 BRAND PERSPECTIVE </a:t>
            </a:r>
          </a:p>
        </p:txBody>
      </p:sp>
      <p:pic>
        <p:nvPicPr>
          <p:cNvPr id="5" name="Picture 4">
            <a:extLst>
              <a:ext uri="{FF2B5EF4-FFF2-40B4-BE49-F238E27FC236}">
                <a16:creationId xmlns:a16="http://schemas.microsoft.com/office/drawing/2014/main" id="{3FBAF262-B161-CD94-ABAF-F4E056BE85A5}"/>
              </a:ext>
            </a:extLst>
          </p:cNvPr>
          <p:cNvPicPr>
            <a:picLocks noChangeAspect="1"/>
          </p:cNvPicPr>
          <p:nvPr/>
        </p:nvPicPr>
        <p:blipFill>
          <a:blip r:embed="rId3"/>
          <a:stretch>
            <a:fillRect/>
          </a:stretch>
        </p:blipFill>
        <p:spPr>
          <a:xfrm>
            <a:off x="2454876" y="3437499"/>
            <a:ext cx="1577259" cy="1577259"/>
          </a:xfrm>
          <a:prstGeom prst="rect">
            <a:avLst/>
          </a:prstGeom>
        </p:spPr>
      </p:pic>
      <p:pic>
        <p:nvPicPr>
          <p:cNvPr id="7" name="Picture 6">
            <a:extLst>
              <a:ext uri="{FF2B5EF4-FFF2-40B4-BE49-F238E27FC236}">
                <a16:creationId xmlns:a16="http://schemas.microsoft.com/office/drawing/2014/main" id="{3C3DF6FD-B312-D513-D405-EFB8263E3327}"/>
              </a:ext>
            </a:extLst>
          </p:cNvPr>
          <p:cNvPicPr>
            <a:picLocks noChangeAspect="1"/>
          </p:cNvPicPr>
          <p:nvPr/>
        </p:nvPicPr>
        <p:blipFill>
          <a:blip r:embed="rId4"/>
          <a:stretch>
            <a:fillRect/>
          </a:stretch>
        </p:blipFill>
        <p:spPr>
          <a:xfrm>
            <a:off x="641212" y="3429000"/>
            <a:ext cx="1594258" cy="1594258"/>
          </a:xfrm>
          <a:prstGeom prst="rect">
            <a:avLst/>
          </a:prstGeom>
        </p:spPr>
      </p:pic>
      <p:sp>
        <p:nvSpPr>
          <p:cNvPr id="9" name="TextBox 8">
            <a:extLst>
              <a:ext uri="{FF2B5EF4-FFF2-40B4-BE49-F238E27FC236}">
                <a16:creationId xmlns:a16="http://schemas.microsoft.com/office/drawing/2014/main" id="{F7C79265-2CA9-7684-B89E-C2EC93F87A84}"/>
              </a:ext>
            </a:extLst>
          </p:cNvPr>
          <p:cNvSpPr txBox="1"/>
          <p:nvPr/>
        </p:nvSpPr>
        <p:spPr>
          <a:xfrm>
            <a:off x="8466174" y="3437499"/>
            <a:ext cx="10951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56D8"/>
                </a:solidFill>
                <a:effectLst/>
                <a:uLnTx/>
                <a:uFillTx/>
                <a:ea typeface="+mn-ea"/>
                <a:cs typeface="+mn-cs"/>
              </a:rPr>
              <a:t>Continuity</a:t>
            </a:r>
          </a:p>
        </p:txBody>
      </p:sp>
      <p:sp>
        <p:nvSpPr>
          <p:cNvPr id="10" name="TextBox 9">
            <a:extLst>
              <a:ext uri="{FF2B5EF4-FFF2-40B4-BE49-F238E27FC236}">
                <a16:creationId xmlns:a16="http://schemas.microsoft.com/office/drawing/2014/main" id="{CFD62307-4C81-D7DA-0AFF-960FE812BEAF}"/>
              </a:ext>
            </a:extLst>
          </p:cNvPr>
          <p:cNvSpPr txBox="1"/>
          <p:nvPr/>
        </p:nvSpPr>
        <p:spPr>
          <a:xfrm>
            <a:off x="8466174" y="3845270"/>
            <a:ext cx="11619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D10C10"/>
                </a:solidFill>
                <a:effectLst/>
                <a:uLnTx/>
                <a:uFillTx/>
                <a:ea typeface="+mn-ea"/>
                <a:cs typeface="+mn-cs"/>
              </a:rPr>
              <a:t>Affirmation</a:t>
            </a:r>
          </a:p>
        </p:txBody>
      </p:sp>
      <p:sp>
        <p:nvSpPr>
          <p:cNvPr id="11" name="TextBox 10">
            <a:extLst>
              <a:ext uri="{FF2B5EF4-FFF2-40B4-BE49-F238E27FC236}">
                <a16:creationId xmlns:a16="http://schemas.microsoft.com/office/drawing/2014/main" id="{F8DA0662-992B-96A1-2F9D-B3C8569BEBDC}"/>
              </a:ext>
            </a:extLst>
          </p:cNvPr>
          <p:cNvSpPr txBox="1"/>
          <p:nvPr/>
        </p:nvSpPr>
        <p:spPr>
          <a:xfrm>
            <a:off x="9918610" y="3437499"/>
            <a:ext cx="10550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2D050"/>
                </a:solidFill>
                <a:effectLst/>
                <a:uLnTx/>
                <a:uFillTx/>
                <a:ea typeface="+mn-ea"/>
                <a:cs typeface="+mn-cs"/>
              </a:rPr>
              <a:t>Currency</a:t>
            </a:r>
          </a:p>
        </p:txBody>
      </p:sp>
      <p:sp>
        <p:nvSpPr>
          <p:cNvPr id="12" name="TextBox 11">
            <a:extLst>
              <a:ext uri="{FF2B5EF4-FFF2-40B4-BE49-F238E27FC236}">
                <a16:creationId xmlns:a16="http://schemas.microsoft.com/office/drawing/2014/main" id="{E67B7344-066F-3946-49DB-9F326AF38371}"/>
              </a:ext>
            </a:extLst>
          </p:cNvPr>
          <p:cNvSpPr txBox="1"/>
          <p:nvPr/>
        </p:nvSpPr>
        <p:spPr>
          <a:xfrm>
            <a:off x="9918610" y="3845270"/>
            <a:ext cx="15572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F7F7F"/>
                </a:solidFill>
                <a:effectLst/>
                <a:uLnTx/>
                <a:uFillTx/>
                <a:ea typeface="+mn-ea"/>
                <a:cs typeface="+mn-cs"/>
              </a:rPr>
              <a:t>Transformation</a:t>
            </a:r>
          </a:p>
        </p:txBody>
      </p:sp>
      <p:sp>
        <p:nvSpPr>
          <p:cNvPr id="13" name="TextBox 12">
            <a:extLst>
              <a:ext uri="{FF2B5EF4-FFF2-40B4-BE49-F238E27FC236}">
                <a16:creationId xmlns:a16="http://schemas.microsoft.com/office/drawing/2014/main" id="{F0FB70BB-BB0A-9ADB-0500-64EDF1E7642D}"/>
              </a:ext>
            </a:extLst>
          </p:cNvPr>
          <p:cNvSpPr txBox="1"/>
          <p:nvPr/>
        </p:nvSpPr>
        <p:spPr>
          <a:xfrm>
            <a:off x="8466174" y="4234523"/>
            <a:ext cx="9348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8246CF"/>
                </a:solidFill>
                <a:effectLst/>
                <a:uLnTx/>
                <a:uFillTx/>
                <a:ea typeface="+mn-ea"/>
                <a:cs typeface="+mn-cs"/>
              </a:rPr>
              <a:t>Bonding</a:t>
            </a:r>
          </a:p>
        </p:txBody>
      </p:sp>
      <p:sp>
        <p:nvSpPr>
          <p:cNvPr id="14" name="TextBox 13">
            <a:extLst>
              <a:ext uri="{FF2B5EF4-FFF2-40B4-BE49-F238E27FC236}">
                <a16:creationId xmlns:a16="http://schemas.microsoft.com/office/drawing/2014/main" id="{13D280E6-3891-00AD-1396-A6482187D69D}"/>
              </a:ext>
            </a:extLst>
          </p:cNvPr>
          <p:cNvSpPr txBox="1"/>
          <p:nvPr/>
        </p:nvSpPr>
        <p:spPr>
          <a:xfrm>
            <a:off x="9912369" y="4234523"/>
            <a:ext cx="9348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472C4">
                    <a:lumMod val="75000"/>
                  </a:srgbClr>
                </a:solidFill>
                <a:effectLst/>
                <a:uLnTx/>
                <a:uFillTx/>
                <a:ea typeface="+mn-ea"/>
                <a:cs typeface="+mn-cs"/>
              </a:rPr>
              <a:t>Bridging</a:t>
            </a:r>
          </a:p>
        </p:txBody>
      </p:sp>
      <p:sp>
        <p:nvSpPr>
          <p:cNvPr id="15" name="TextBox 14">
            <a:extLst>
              <a:ext uri="{FF2B5EF4-FFF2-40B4-BE49-F238E27FC236}">
                <a16:creationId xmlns:a16="http://schemas.microsoft.com/office/drawing/2014/main" id="{36C17DFF-A80F-F8FE-1489-684EB6B306AF}"/>
              </a:ext>
            </a:extLst>
          </p:cNvPr>
          <p:cNvSpPr txBox="1"/>
          <p:nvPr/>
        </p:nvSpPr>
        <p:spPr>
          <a:xfrm>
            <a:off x="9248256" y="4690749"/>
            <a:ext cx="9749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CB9EF"/>
                </a:solidFill>
                <a:effectLst/>
                <a:uLnTx/>
                <a:uFillTx/>
                <a:ea typeface="+mn-ea"/>
                <a:cs typeface="+mn-cs"/>
              </a:rPr>
              <a:t>Purpose</a:t>
            </a:r>
          </a:p>
        </p:txBody>
      </p:sp>
      <p:sp>
        <p:nvSpPr>
          <p:cNvPr id="16" name="Oval 15">
            <a:extLst>
              <a:ext uri="{FF2B5EF4-FFF2-40B4-BE49-F238E27FC236}">
                <a16:creationId xmlns:a16="http://schemas.microsoft.com/office/drawing/2014/main" id="{05F1B3E9-8140-9F16-BA7C-CA14ECA17848}"/>
              </a:ext>
            </a:extLst>
          </p:cNvPr>
          <p:cNvSpPr/>
          <p:nvPr/>
        </p:nvSpPr>
        <p:spPr>
          <a:xfrm rot="16200000">
            <a:off x="8256102" y="3494616"/>
            <a:ext cx="222935" cy="209822"/>
          </a:xfrm>
          <a:prstGeom prst="ellipse">
            <a:avLst/>
          </a:prstGeom>
          <a:solidFill>
            <a:srgbClr val="ED56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17" name="Oval 16">
            <a:extLst>
              <a:ext uri="{FF2B5EF4-FFF2-40B4-BE49-F238E27FC236}">
                <a16:creationId xmlns:a16="http://schemas.microsoft.com/office/drawing/2014/main" id="{03A039CD-A995-D8C3-9A2F-A1C69AB988DC}"/>
              </a:ext>
            </a:extLst>
          </p:cNvPr>
          <p:cNvSpPr/>
          <p:nvPr/>
        </p:nvSpPr>
        <p:spPr>
          <a:xfrm rot="16200000">
            <a:off x="9038184" y="4750408"/>
            <a:ext cx="222935" cy="209822"/>
          </a:xfrm>
          <a:prstGeom prst="ellipse">
            <a:avLst/>
          </a:prstGeom>
          <a:solidFill>
            <a:srgbClr val="3CB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18" name="Oval 17">
            <a:extLst>
              <a:ext uri="{FF2B5EF4-FFF2-40B4-BE49-F238E27FC236}">
                <a16:creationId xmlns:a16="http://schemas.microsoft.com/office/drawing/2014/main" id="{A365EF21-719A-A26B-1ABF-428192349846}"/>
              </a:ext>
            </a:extLst>
          </p:cNvPr>
          <p:cNvSpPr/>
          <p:nvPr/>
        </p:nvSpPr>
        <p:spPr>
          <a:xfrm rot="16200000">
            <a:off x="8256102" y="4300711"/>
            <a:ext cx="222935" cy="209822"/>
          </a:xfrm>
          <a:prstGeom prst="ellipse">
            <a:avLst/>
          </a:prstGeom>
          <a:solidFill>
            <a:srgbClr val="8246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27" name="Oval 26">
            <a:extLst>
              <a:ext uri="{FF2B5EF4-FFF2-40B4-BE49-F238E27FC236}">
                <a16:creationId xmlns:a16="http://schemas.microsoft.com/office/drawing/2014/main" id="{9A9DB5B5-8B8A-E132-6661-97BED21CBC11}"/>
              </a:ext>
            </a:extLst>
          </p:cNvPr>
          <p:cNvSpPr/>
          <p:nvPr/>
        </p:nvSpPr>
        <p:spPr>
          <a:xfrm rot="16200000">
            <a:off x="8256102" y="3901425"/>
            <a:ext cx="222935" cy="209822"/>
          </a:xfrm>
          <a:prstGeom prst="ellipse">
            <a:avLst/>
          </a:prstGeom>
          <a:solidFill>
            <a:srgbClr val="D10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29" name="Oval 28">
            <a:extLst>
              <a:ext uri="{FF2B5EF4-FFF2-40B4-BE49-F238E27FC236}">
                <a16:creationId xmlns:a16="http://schemas.microsoft.com/office/drawing/2014/main" id="{64EF98D1-7043-0041-3477-C7567D167902}"/>
              </a:ext>
            </a:extLst>
          </p:cNvPr>
          <p:cNvSpPr/>
          <p:nvPr/>
        </p:nvSpPr>
        <p:spPr>
          <a:xfrm rot="16200000">
            <a:off x="9729174" y="3901425"/>
            <a:ext cx="222935" cy="209822"/>
          </a:xfrm>
          <a:prstGeom prst="ellips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30" name="Oval 29">
            <a:extLst>
              <a:ext uri="{FF2B5EF4-FFF2-40B4-BE49-F238E27FC236}">
                <a16:creationId xmlns:a16="http://schemas.microsoft.com/office/drawing/2014/main" id="{CBCD030C-9BFB-E3B2-3DB9-9B2BAB87AE53}"/>
              </a:ext>
            </a:extLst>
          </p:cNvPr>
          <p:cNvSpPr/>
          <p:nvPr/>
        </p:nvSpPr>
        <p:spPr>
          <a:xfrm rot="16200000">
            <a:off x="9735290" y="4300711"/>
            <a:ext cx="222935" cy="20982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sp>
        <p:nvSpPr>
          <p:cNvPr id="31" name="Oval 30">
            <a:extLst>
              <a:ext uri="{FF2B5EF4-FFF2-40B4-BE49-F238E27FC236}">
                <a16:creationId xmlns:a16="http://schemas.microsoft.com/office/drawing/2014/main" id="{879B859F-DCEC-A7C6-C82A-737B98184748}"/>
              </a:ext>
            </a:extLst>
          </p:cNvPr>
          <p:cNvSpPr/>
          <p:nvPr/>
        </p:nvSpPr>
        <p:spPr>
          <a:xfrm rot="16200000">
            <a:off x="9729174" y="3494616"/>
            <a:ext cx="222935" cy="209822"/>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pic>
        <p:nvPicPr>
          <p:cNvPr id="34" name="Picture 33">
            <a:extLst>
              <a:ext uri="{FF2B5EF4-FFF2-40B4-BE49-F238E27FC236}">
                <a16:creationId xmlns:a16="http://schemas.microsoft.com/office/drawing/2014/main" id="{2175A56C-37AC-8F0C-5550-80C75AA25452}"/>
              </a:ext>
            </a:extLst>
          </p:cNvPr>
          <p:cNvPicPr>
            <a:picLocks noChangeAspect="1"/>
          </p:cNvPicPr>
          <p:nvPr/>
        </p:nvPicPr>
        <p:blipFill>
          <a:blip r:embed="rId5">
            <a:extLst>
              <a:ext uri="{28A0092B-C50C-407E-A947-70E740481C1C}">
                <a14:useLocalDpi xmlns:a14="http://schemas.microsoft.com/office/drawing/2010/main" val="0"/>
              </a:ext>
            </a:extLst>
          </a:blip>
          <a:srcRect l="25693" t="10958" r="29530" b="10491"/>
          <a:stretch>
            <a:fillRect/>
          </a:stretch>
        </p:blipFill>
        <p:spPr>
          <a:xfrm>
            <a:off x="4698029" y="1928752"/>
            <a:ext cx="2783516" cy="2746724"/>
          </a:xfrm>
          <a:prstGeom prst="rect">
            <a:avLst/>
          </a:prstGeom>
        </p:spPr>
      </p:pic>
      <p:pic>
        <p:nvPicPr>
          <p:cNvPr id="3" name="Picture 2">
            <a:extLst>
              <a:ext uri="{FF2B5EF4-FFF2-40B4-BE49-F238E27FC236}">
                <a16:creationId xmlns:a16="http://schemas.microsoft.com/office/drawing/2014/main" id="{219B04F7-255D-2F0C-AD2C-2F0CFC782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4548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70E8FA6-B213-1A83-C2FC-BFFDF9163125}"/>
              </a:ext>
            </a:extLst>
          </p:cNvPr>
          <p:cNvSpPr/>
          <p:nvPr/>
        </p:nvSpPr>
        <p:spPr>
          <a:xfrm>
            <a:off x="8077738" y="3293059"/>
            <a:ext cx="3558209" cy="1985159"/>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3" indent="-180975">
              <a:buClr>
                <a:prstClr val="black"/>
              </a:buClr>
              <a:buFontTx/>
              <a:buAutoNum type="arabicPeriod"/>
              <a:tabLst>
                <a:tab pos="90488" algn="l"/>
              </a:tabLst>
              <a:defRPr/>
            </a:pPr>
            <a:r>
              <a:rPr lang="en-GB" sz="1400">
                <a:solidFill>
                  <a:schemeClr val="bg2"/>
                </a:solidFill>
                <a:latin typeface="+mj-lt"/>
                <a:ea typeface="Raleway"/>
                <a:cs typeface="Arial" panose="020B0604020202020204" pitchFamily="34" charset="0"/>
                <a:sym typeface="Raleway"/>
              </a:rPr>
              <a:t>TV content x10</a:t>
            </a:r>
          </a:p>
          <a:p>
            <a:pPr marL="180975" lvl="3" indent="-180975">
              <a:buClr>
                <a:prstClr val="black"/>
              </a:buClr>
              <a:buFontTx/>
              <a:buAutoNum type="arabicPeriod"/>
              <a:tabLst>
                <a:tab pos="90488" algn="l"/>
              </a:tabLst>
              <a:defRPr/>
            </a:pPr>
            <a:r>
              <a:rPr lang="en-GB" sz="1400">
                <a:solidFill>
                  <a:schemeClr val="bg2"/>
                </a:solidFill>
                <a:latin typeface="+mj-lt"/>
                <a:ea typeface="Raleway"/>
                <a:cs typeface="Arial" panose="020B0604020202020204" pitchFamily="34" charset="0"/>
                <a:sym typeface="Raleway"/>
              </a:rPr>
              <a:t>YouTube content x5</a:t>
            </a:r>
          </a:p>
        </p:txBody>
      </p:sp>
      <p:sp>
        <p:nvSpPr>
          <p:cNvPr id="24" name="Rectangle 23">
            <a:extLst>
              <a:ext uri="{FF2B5EF4-FFF2-40B4-BE49-F238E27FC236}">
                <a16:creationId xmlns:a16="http://schemas.microsoft.com/office/drawing/2014/main" id="{387E3553-B93C-FB36-EDAF-B296E1BD55A6}"/>
              </a:ext>
            </a:extLst>
          </p:cNvPr>
          <p:cNvSpPr/>
          <p:nvPr/>
        </p:nvSpPr>
        <p:spPr>
          <a:xfrm>
            <a:off x="8077740" y="1567511"/>
            <a:ext cx="3558209" cy="43115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CONTENT LEVEL</a:t>
            </a:r>
          </a:p>
        </p:txBody>
      </p:sp>
      <p:sp>
        <p:nvSpPr>
          <p:cNvPr id="25" name="TextBox 24">
            <a:extLst>
              <a:ext uri="{FF2B5EF4-FFF2-40B4-BE49-F238E27FC236}">
                <a16:creationId xmlns:a16="http://schemas.microsoft.com/office/drawing/2014/main" id="{27F43A20-6EE8-702D-4868-C8EF876FD885}"/>
              </a:ext>
            </a:extLst>
          </p:cNvPr>
          <p:cNvSpPr txBox="1"/>
          <p:nvPr/>
        </p:nvSpPr>
        <p:spPr>
          <a:xfrm>
            <a:off x="8077739" y="2102286"/>
            <a:ext cx="3558209" cy="954107"/>
          </a:xfrm>
          <a:prstGeom prst="rect">
            <a:avLst/>
          </a:prstGeom>
          <a:solidFill>
            <a:schemeClr val="bg2">
              <a:lumMod val="20000"/>
              <a:lumOff val="80000"/>
            </a:schemeClr>
          </a:solidFill>
        </p:spPr>
        <p:txBody>
          <a:bodyPr wrap="square">
            <a:spAutoFit/>
          </a:bodyPr>
          <a:lstStyle/>
          <a:p>
            <a:pPr marL="0" marR="0" lvl="3"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400" b="0" i="0" u="none" strike="noStrike" kern="1200" cap="none" spc="0" normalizeH="0" baseline="0" noProof="0">
                <a:ln>
                  <a:noFill/>
                </a:ln>
                <a:solidFill>
                  <a:schemeClr val="bg2"/>
                </a:solidFill>
                <a:effectLst/>
                <a:uLnTx/>
                <a:uFillTx/>
                <a:ea typeface="Raleway"/>
                <a:cs typeface="Arial" panose="020B0604020202020204" pitchFamily="34" charset="0"/>
                <a:sym typeface="Raleway"/>
              </a:rPr>
              <a:t>A nationally representative sample of 1,000 UK adults testing the </a:t>
            </a:r>
            <a:r>
              <a:rPr kumimoji="0" lang="en-US" sz="1400" b="1" i="0" u="none" strike="noStrike" kern="1200" cap="none" spc="0" normalizeH="0" baseline="0" noProof="0">
                <a:ln>
                  <a:noFill/>
                </a:ln>
                <a:solidFill>
                  <a:schemeClr val="bg2"/>
                </a:solidFill>
                <a:effectLst/>
                <a:uLnTx/>
                <a:uFillTx/>
                <a:ea typeface="Raleway"/>
                <a:cs typeface="Arial" panose="020B0604020202020204" pitchFamily="34" charset="0"/>
                <a:sym typeface="Raleway"/>
              </a:rPr>
              <a:t>cultural associations of TV content and YouTube content</a:t>
            </a:r>
          </a:p>
        </p:txBody>
      </p:sp>
      <p:sp>
        <p:nvSpPr>
          <p:cNvPr id="26" name="TextBox 25">
            <a:extLst>
              <a:ext uri="{FF2B5EF4-FFF2-40B4-BE49-F238E27FC236}">
                <a16:creationId xmlns:a16="http://schemas.microsoft.com/office/drawing/2014/main" id="{982A17D6-F452-967A-88FB-0C2E35AFD9A8}"/>
              </a:ext>
            </a:extLst>
          </p:cNvPr>
          <p:cNvSpPr txBox="1"/>
          <p:nvPr/>
        </p:nvSpPr>
        <p:spPr>
          <a:xfrm>
            <a:off x="8077739" y="3293060"/>
            <a:ext cx="3558209" cy="307777"/>
          </a:xfrm>
          <a:prstGeom prst="rect">
            <a:avLst/>
          </a:prstGeom>
          <a:solidFill>
            <a:schemeClr val="bg1">
              <a:lumMod val="95000"/>
            </a:schemeClr>
          </a:solidFill>
        </p:spPr>
        <p:txBody>
          <a:bodyPr wrap="square">
            <a:spAutoFit/>
          </a:bodyPr>
          <a:lstStyle/>
          <a:p>
            <a:pPr marL="180975" lvl="3" indent="-180975">
              <a:buClr>
                <a:prstClr val="black"/>
              </a:buClr>
              <a:buFontTx/>
              <a:buAutoNum type="arabicPeriod"/>
              <a:tabLst>
                <a:tab pos="90488" algn="l"/>
              </a:tabLst>
              <a:defRPr/>
            </a:pPr>
            <a:endParaRPr lang="en-GB" sz="1400">
              <a:solidFill>
                <a:prstClr val="black"/>
              </a:solidFill>
              <a:latin typeface="Raleway" pitchFamily="2" charset="0"/>
              <a:ea typeface="Raleway"/>
              <a:cs typeface="Arial" panose="020B0604020202020204" pitchFamily="34" charset="0"/>
              <a:sym typeface="Raleway"/>
            </a:endParaRPr>
          </a:p>
        </p:txBody>
      </p:sp>
      <p:sp>
        <p:nvSpPr>
          <p:cNvPr id="4" name="Title 3">
            <a:extLst>
              <a:ext uri="{FF2B5EF4-FFF2-40B4-BE49-F238E27FC236}">
                <a16:creationId xmlns:a16="http://schemas.microsoft.com/office/drawing/2014/main" id="{C4FE30EA-BC62-92A3-DCD4-306E7F9E541E}"/>
              </a:ext>
            </a:extLst>
          </p:cNvPr>
          <p:cNvSpPr>
            <a:spLocks noGrp="1"/>
          </p:cNvSpPr>
          <p:nvPr>
            <p:ph type="title"/>
          </p:nvPr>
        </p:nvSpPr>
        <p:spPr>
          <a:xfrm>
            <a:off x="371475" y="359944"/>
            <a:ext cx="11673041" cy="1021181"/>
          </a:xfrm>
        </p:spPr>
        <p:txBody>
          <a:bodyPr>
            <a:normAutofit/>
          </a:bodyPr>
          <a:lstStyle/>
          <a:p>
            <a:r>
              <a:rPr lang="en-US"/>
              <a:t>A nat rep survey measuring media and content</a:t>
            </a:r>
            <a:endParaRPr lang="en-GB"/>
          </a:p>
        </p:txBody>
      </p:sp>
      <p:sp>
        <p:nvSpPr>
          <p:cNvPr id="6" name="Text Placeholder 5">
            <a:extLst>
              <a:ext uri="{FF2B5EF4-FFF2-40B4-BE49-F238E27FC236}">
                <a16:creationId xmlns:a16="http://schemas.microsoft.com/office/drawing/2014/main" id="{34F3A416-D81B-B70F-09C5-2D4309D2A412}"/>
              </a:ext>
            </a:extLst>
          </p:cNvPr>
          <p:cNvSpPr>
            <a:spLocks noGrp="1"/>
          </p:cNvSpPr>
          <p:nvPr>
            <p:ph type="body" sz="quarter" idx="15"/>
          </p:nvPr>
        </p:nvSpPr>
        <p:spPr/>
        <p:txBody>
          <a:bodyPr/>
          <a:lstStyle/>
          <a:p>
            <a:r>
              <a:rPr lang="en-US"/>
              <a:t>Source: Cultural Advantage, Thinkbox / everyday people, 2026.</a:t>
            </a:r>
          </a:p>
          <a:p>
            <a:endParaRPr lang="en-GB"/>
          </a:p>
        </p:txBody>
      </p:sp>
      <p:sp>
        <p:nvSpPr>
          <p:cNvPr id="21" name="Rectangle 20">
            <a:extLst>
              <a:ext uri="{FF2B5EF4-FFF2-40B4-BE49-F238E27FC236}">
                <a16:creationId xmlns:a16="http://schemas.microsoft.com/office/drawing/2014/main" id="{6D6794DF-13E7-D797-BDA0-03B2974791A7}"/>
              </a:ext>
            </a:extLst>
          </p:cNvPr>
          <p:cNvSpPr/>
          <p:nvPr/>
        </p:nvSpPr>
        <p:spPr>
          <a:xfrm>
            <a:off x="556051" y="1567511"/>
            <a:ext cx="3558209" cy="431158"/>
          </a:xfrm>
          <a:prstGeom prst="rect">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MEDIA LEVEL</a:t>
            </a:r>
          </a:p>
        </p:txBody>
      </p:sp>
      <p:sp>
        <p:nvSpPr>
          <p:cNvPr id="22" name="TextBox 21">
            <a:extLst>
              <a:ext uri="{FF2B5EF4-FFF2-40B4-BE49-F238E27FC236}">
                <a16:creationId xmlns:a16="http://schemas.microsoft.com/office/drawing/2014/main" id="{0787748B-C917-A4B0-6DCE-1BEA48578688}"/>
              </a:ext>
            </a:extLst>
          </p:cNvPr>
          <p:cNvSpPr txBox="1"/>
          <p:nvPr/>
        </p:nvSpPr>
        <p:spPr>
          <a:xfrm>
            <a:off x="556050" y="2102286"/>
            <a:ext cx="3558209" cy="954107"/>
          </a:xfrm>
          <a:prstGeom prst="rect">
            <a:avLst/>
          </a:prstGeom>
          <a:solidFill>
            <a:schemeClr val="bg2">
              <a:lumMod val="20000"/>
              <a:lumOff val="80000"/>
            </a:schemeClr>
          </a:solidFill>
          <a:ln>
            <a:noFill/>
          </a:ln>
        </p:spPr>
        <p:txBody>
          <a:bodyPr wrap="square">
            <a:spAutoFit/>
          </a:bodyPr>
          <a:lstStyle/>
          <a:p>
            <a:pPr marL="0" marR="0" lvl="3" indent="0" algn="ctr"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schemeClr val="bg2"/>
                </a:solidFill>
                <a:effectLst/>
                <a:uLnTx/>
                <a:uFillTx/>
                <a:ea typeface="Raleway"/>
                <a:cs typeface="Arial" panose="020B0604020202020204" pitchFamily="34" charset="0"/>
                <a:sym typeface="Raleway"/>
              </a:rPr>
              <a:t>A nationally representative sample of 2,000 UK adults testing the </a:t>
            </a:r>
            <a:r>
              <a:rPr kumimoji="0" lang="en-GB" sz="1400" b="1" i="0" u="none" strike="noStrike" kern="1200" cap="none" spc="0" normalizeH="0" baseline="0" noProof="0">
                <a:ln>
                  <a:noFill/>
                </a:ln>
                <a:solidFill>
                  <a:schemeClr val="bg2"/>
                </a:solidFill>
                <a:effectLst/>
                <a:uLnTx/>
                <a:uFillTx/>
                <a:ea typeface="Raleway"/>
                <a:cs typeface="Arial" panose="020B0604020202020204" pitchFamily="34" charset="0"/>
                <a:sym typeface="Raleway"/>
              </a:rPr>
              <a:t>cultural associations of different media channels</a:t>
            </a:r>
          </a:p>
        </p:txBody>
      </p:sp>
      <p:sp>
        <p:nvSpPr>
          <p:cNvPr id="23" name="TextBox 22">
            <a:extLst>
              <a:ext uri="{FF2B5EF4-FFF2-40B4-BE49-F238E27FC236}">
                <a16:creationId xmlns:a16="http://schemas.microsoft.com/office/drawing/2014/main" id="{9E8EEC41-1D3E-98AF-DC3A-63D6DF9D8CAE}"/>
              </a:ext>
            </a:extLst>
          </p:cNvPr>
          <p:cNvSpPr txBox="1"/>
          <p:nvPr/>
        </p:nvSpPr>
        <p:spPr>
          <a:xfrm>
            <a:off x="556050" y="3293060"/>
            <a:ext cx="3558209" cy="1985159"/>
          </a:xfrm>
          <a:prstGeom prst="rect">
            <a:avLst/>
          </a:prstGeom>
          <a:solidFill>
            <a:schemeClr val="bg1">
              <a:lumMod val="95000"/>
            </a:schemeClr>
          </a:solidFill>
          <a:ln>
            <a:noFill/>
          </a:ln>
        </p:spPr>
        <p:txBody>
          <a:bodyPr wrap="square">
            <a:spAutoFit/>
          </a:bodyPr>
          <a:lstStyle/>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TV </a:t>
            </a:r>
            <a:r>
              <a:rPr kumimoji="0" lang="en-GB" sz="1100" b="0" i="1"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(e.g. BBC, ITV, ITVX, iPlayer, Netflix etc)</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Cinema</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Radio </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Podcasts</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Video Sharing Sites </a:t>
            </a:r>
            <a:r>
              <a:rPr kumimoji="0" lang="en-GB" sz="1100" b="0" i="1"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(e.g. YouTube) </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Social Media </a:t>
            </a:r>
            <a:r>
              <a:rPr kumimoji="0" lang="en-GB" sz="1100" b="0" i="1"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(e.g. TikTok, Instagram, Facebook)</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Newspapers or magazines </a:t>
            </a:r>
          </a:p>
          <a:p>
            <a:pPr marL="180975" marR="0" lvl="3" indent="-180975" algn="l" defTabSz="914400" rtl="0" eaLnBrk="1" fontAlgn="auto" latinLnBrk="0" hangingPunct="1">
              <a:lnSpc>
                <a:spcPct val="100000"/>
              </a:lnSpc>
              <a:spcBef>
                <a:spcPts val="0"/>
              </a:spcBef>
              <a:spcAft>
                <a:spcPts val="0"/>
              </a:spcAft>
              <a:buClr>
                <a:prstClr val="black"/>
              </a:buClr>
              <a:buSzTx/>
              <a:buFontTx/>
              <a:buAutoNum type="arabicPeriod"/>
              <a:tabLst>
                <a:tab pos="90488" algn="l"/>
              </a:tabLst>
              <a:defRPr/>
            </a:pPr>
            <a:r>
              <a:rPr kumimoji="0" lang="en-GB" sz="1400" b="0" i="0" u="none" strike="noStrike" kern="1200" cap="none" spc="0" normalizeH="0" baseline="0" noProof="0">
                <a:ln>
                  <a:noFill/>
                </a:ln>
                <a:solidFill>
                  <a:schemeClr val="bg2"/>
                </a:solidFill>
                <a:effectLst/>
                <a:uLnTx/>
                <a:uFillTx/>
                <a:latin typeface="+mj-lt"/>
                <a:ea typeface="Raleway"/>
                <a:cs typeface="Arial" panose="020B0604020202020204" pitchFamily="34" charset="0"/>
                <a:sym typeface="Raleway"/>
              </a:rPr>
              <a:t>Content Creators</a:t>
            </a:r>
          </a:p>
        </p:txBody>
      </p:sp>
      <p:pic>
        <p:nvPicPr>
          <p:cNvPr id="2" name="Picture 1">
            <a:extLst>
              <a:ext uri="{FF2B5EF4-FFF2-40B4-BE49-F238E27FC236}">
                <a16:creationId xmlns:a16="http://schemas.microsoft.com/office/drawing/2014/main" id="{306924D5-858B-C5C3-5DE8-C53BA345A741}"/>
              </a:ext>
            </a:extLst>
          </p:cNvPr>
          <p:cNvPicPr>
            <a:picLocks noChangeAspect="1"/>
          </p:cNvPicPr>
          <p:nvPr/>
        </p:nvPicPr>
        <p:blipFill>
          <a:blip r:embed="rId3">
            <a:extLst>
              <a:ext uri="{28A0092B-C50C-407E-A947-70E740481C1C}">
                <a14:useLocalDpi xmlns:a14="http://schemas.microsoft.com/office/drawing/2010/main" val="0"/>
              </a:ext>
            </a:extLst>
          </a:blip>
          <a:srcRect l="25693" t="10958" r="29530" b="10491"/>
          <a:stretch>
            <a:fillRect/>
          </a:stretch>
        </p:blipFill>
        <p:spPr>
          <a:xfrm>
            <a:off x="4698029" y="1928752"/>
            <a:ext cx="2783516" cy="2746724"/>
          </a:xfrm>
          <a:prstGeom prst="rect">
            <a:avLst/>
          </a:prstGeom>
        </p:spPr>
      </p:pic>
      <p:pic>
        <p:nvPicPr>
          <p:cNvPr id="5" name="Picture 4">
            <a:extLst>
              <a:ext uri="{FF2B5EF4-FFF2-40B4-BE49-F238E27FC236}">
                <a16:creationId xmlns:a16="http://schemas.microsoft.com/office/drawing/2014/main" id="{3857F597-E862-2969-C967-5F9FC22A9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7880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56ED-97E3-DDD3-5633-306317D6F0A8}"/>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369C62B2-778C-A297-86C2-CE0A59522E7D}"/>
              </a:ext>
            </a:extLst>
          </p:cNvPr>
          <p:cNvSpPr/>
          <p:nvPr/>
        </p:nvSpPr>
        <p:spPr>
          <a:xfrm>
            <a:off x="371475" y="550566"/>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4B444ED3-DE0D-E46D-0B8D-CBE5803EA099}"/>
              </a:ext>
            </a:extLst>
          </p:cNvPr>
          <p:cNvSpPr/>
          <p:nvPr/>
        </p:nvSpPr>
        <p:spPr>
          <a:xfrm>
            <a:off x="3681504" y="550566"/>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FB18DB04-A1F5-4DE6-C351-7D49E9F5A0F5}"/>
              </a:ext>
            </a:extLst>
          </p:cNvPr>
          <p:cNvSpPr/>
          <p:nvPr/>
        </p:nvSpPr>
        <p:spPr>
          <a:xfrm>
            <a:off x="6991533" y="550566"/>
            <a:ext cx="3215713"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E9D20E27-33CB-CBAF-3A07-5485DBED6B8A}"/>
              </a:ext>
            </a:extLst>
          </p:cNvPr>
          <p:cNvSpPr/>
          <p:nvPr/>
        </p:nvSpPr>
        <p:spPr>
          <a:xfrm>
            <a:off x="10347699" y="550566"/>
            <a:ext cx="1520119" cy="1021181"/>
          </a:xfrm>
          <a:prstGeom prst="rect">
            <a:avLst/>
          </a:prstGeom>
          <a:solidFill>
            <a:schemeClr val="bg1">
              <a:lumMod val="95000"/>
            </a:schemeClr>
          </a:solid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8E2CEE-AF32-2445-EB54-5C2D329597A3}"/>
              </a:ext>
            </a:extLst>
          </p:cNvPr>
          <p:cNvSpPr/>
          <p:nvPr/>
        </p:nvSpPr>
        <p:spPr>
          <a:xfrm>
            <a:off x="6996164" y="1692037"/>
            <a:ext cx="1558847" cy="360000"/>
          </a:xfrm>
          <a:prstGeom prst="rect">
            <a:avLst/>
          </a:prstGeom>
          <a:solidFill>
            <a:srgbClr val="1F4E79"/>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Bridging</a:t>
            </a:r>
          </a:p>
        </p:txBody>
      </p:sp>
      <p:sp>
        <p:nvSpPr>
          <p:cNvPr id="29" name="Rectangle 28">
            <a:extLst>
              <a:ext uri="{FF2B5EF4-FFF2-40B4-BE49-F238E27FC236}">
                <a16:creationId xmlns:a16="http://schemas.microsoft.com/office/drawing/2014/main" id="{E6E1A30F-C71A-CC3D-2026-CA51EEC16510}"/>
              </a:ext>
            </a:extLst>
          </p:cNvPr>
          <p:cNvSpPr/>
          <p:nvPr/>
        </p:nvSpPr>
        <p:spPr>
          <a:xfrm>
            <a:off x="6996164" y="2149479"/>
            <a:ext cx="1558847" cy="971535"/>
          </a:xfrm>
          <a:prstGeom prst="rect">
            <a:avLst/>
          </a:prstGeom>
          <a:solidFill>
            <a:srgbClr val="1F4E79">
              <a:alpha val="10196"/>
            </a:srgbClr>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Raleway"/>
                <a:cs typeface="Arial" panose="020B0604020202020204" pitchFamily="34" charset="0"/>
                <a:sym typeface="Raleway"/>
              </a:rPr>
              <a:t>Connection with </a:t>
            </a:r>
            <a:r>
              <a:rPr lang="en-GB" sz="1400">
                <a:solidFill>
                  <a:prstClr val="black"/>
                </a:solidFill>
                <a:latin typeface="Arial"/>
                <a:ea typeface="Raleway"/>
                <a:cs typeface="Arial" panose="020B0604020202020204" pitchFamily="34" charset="0"/>
                <a:sym typeface="Raleway"/>
              </a:rPr>
              <a:t>people who are </a:t>
            </a:r>
            <a:r>
              <a:rPr lang="en-GB" sz="1400" b="1">
                <a:solidFill>
                  <a:srgbClr val="1F4E79"/>
                </a:solidFill>
                <a:latin typeface="Arial"/>
                <a:ea typeface="Raleway"/>
                <a:cs typeface="Arial" panose="020B0604020202020204" pitchFamily="34" charset="0"/>
                <a:sym typeface="Raleway"/>
              </a:rPr>
              <a:t>different from you</a:t>
            </a:r>
            <a:endParaRPr lang="en-GB" sz="1400" b="1">
              <a:solidFill>
                <a:srgbClr val="1F4E79"/>
              </a:solidFill>
              <a:latin typeface="Arial"/>
              <a:ea typeface="Raleway"/>
              <a:cs typeface="Arial" panose="020B0604020202020204" pitchFamily="34" charset="0"/>
            </a:endParaRPr>
          </a:p>
        </p:txBody>
      </p:sp>
      <p:sp>
        <p:nvSpPr>
          <p:cNvPr id="36" name="Rectangle 35">
            <a:extLst>
              <a:ext uri="{FF2B5EF4-FFF2-40B4-BE49-F238E27FC236}">
                <a16:creationId xmlns:a16="http://schemas.microsoft.com/office/drawing/2014/main" id="{B15274C8-4640-EFCA-218A-7D52C443E303}"/>
              </a:ext>
            </a:extLst>
          </p:cNvPr>
          <p:cNvSpPr/>
          <p:nvPr/>
        </p:nvSpPr>
        <p:spPr>
          <a:xfrm>
            <a:off x="6996164" y="3408742"/>
            <a:ext cx="1558847" cy="814336"/>
          </a:xfrm>
          <a:prstGeom prst="rect">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72C4">
                    <a:lumMod val="75000"/>
                  </a:srgbClr>
                </a:solidFill>
                <a:effectLst/>
                <a:uLnTx/>
                <a:uFillTx/>
                <a:latin typeface="Arial"/>
                <a:ea typeface="+mn-ea"/>
                <a:cs typeface="+mn-cs"/>
              </a:rPr>
              <a:t>Inspires people across all generations</a:t>
            </a:r>
          </a:p>
        </p:txBody>
      </p:sp>
      <p:sp>
        <p:nvSpPr>
          <p:cNvPr id="44" name="Rectangle 43">
            <a:extLst>
              <a:ext uri="{FF2B5EF4-FFF2-40B4-BE49-F238E27FC236}">
                <a16:creationId xmlns:a16="http://schemas.microsoft.com/office/drawing/2014/main" id="{B2755E38-B7AD-5C29-3944-200976385B6F}"/>
              </a:ext>
            </a:extLst>
          </p:cNvPr>
          <p:cNvSpPr/>
          <p:nvPr/>
        </p:nvSpPr>
        <p:spPr>
          <a:xfrm>
            <a:off x="6996164" y="4289605"/>
            <a:ext cx="1558847" cy="814336"/>
          </a:xfrm>
          <a:prstGeom prst="rect">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72C4">
                    <a:lumMod val="75000"/>
                  </a:srgbClr>
                </a:solidFill>
                <a:effectLst/>
                <a:uLnTx/>
                <a:uFillTx/>
                <a:latin typeface="Arial"/>
                <a:ea typeface="+mn-ea"/>
                <a:cs typeface="+mn-cs"/>
              </a:rPr>
              <a:t>Gives a new understanding of people who are different from you</a:t>
            </a:r>
          </a:p>
        </p:txBody>
      </p:sp>
      <p:sp>
        <p:nvSpPr>
          <p:cNvPr id="3" name="Text Placeholder 2">
            <a:extLst>
              <a:ext uri="{FF2B5EF4-FFF2-40B4-BE49-F238E27FC236}">
                <a16:creationId xmlns:a16="http://schemas.microsoft.com/office/drawing/2014/main" id="{BDEE8E79-9C9A-698F-6185-9B7BAD851A16}"/>
              </a:ext>
            </a:extLst>
          </p:cNvPr>
          <p:cNvSpPr>
            <a:spLocks noGrp="1"/>
          </p:cNvSpPr>
          <p:nvPr>
            <p:ph type="body" sz="quarter" idx="16"/>
          </p:nvPr>
        </p:nvSpPr>
        <p:spPr/>
        <p:txBody>
          <a:bodyPr/>
          <a:lstStyle/>
          <a:p>
            <a:r>
              <a:rPr lang="en-US"/>
              <a:t>Source: Cultural Advantage, Thinkbox / everyday people, 2026.</a:t>
            </a:r>
          </a:p>
        </p:txBody>
      </p:sp>
      <p:sp>
        <p:nvSpPr>
          <p:cNvPr id="4" name="Rectangle 3">
            <a:extLst>
              <a:ext uri="{FF2B5EF4-FFF2-40B4-BE49-F238E27FC236}">
                <a16:creationId xmlns:a16="http://schemas.microsoft.com/office/drawing/2014/main" id="{39AFD33D-CB60-E8C4-560F-4ECF5E938430}"/>
              </a:ext>
            </a:extLst>
          </p:cNvPr>
          <p:cNvSpPr/>
          <p:nvPr/>
        </p:nvSpPr>
        <p:spPr>
          <a:xfrm>
            <a:off x="371476" y="1692037"/>
            <a:ext cx="1558847" cy="360000"/>
          </a:xfrm>
          <a:prstGeom prst="rect">
            <a:avLst/>
          </a:prstGeom>
          <a:solidFill>
            <a:srgbClr val="92D050"/>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Currency</a:t>
            </a:r>
          </a:p>
        </p:txBody>
      </p:sp>
      <p:sp>
        <p:nvSpPr>
          <p:cNvPr id="5" name="Rectangle 4">
            <a:extLst>
              <a:ext uri="{FF2B5EF4-FFF2-40B4-BE49-F238E27FC236}">
                <a16:creationId xmlns:a16="http://schemas.microsoft.com/office/drawing/2014/main" id="{4DEA7590-D7E2-C189-6E02-1178C00347E7}"/>
              </a:ext>
            </a:extLst>
          </p:cNvPr>
          <p:cNvSpPr/>
          <p:nvPr/>
        </p:nvSpPr>
        <p:spPr>
          <a:xfrm>
            <a:off x="2029270" y="1692037"/>
            <a:ext cx="1557918" cy="360000"/>
          </a:xfrm>
          <a:prstGeom prst="rect">
            <a:avLst/>
          </a:prstGeom>
          <a:solidFill>
            <a:srgbClr val="ED56D8"/>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Continuity</a:t>
            </a:r>
          </a:p>
        </p:txBody>
      </p:sp>
      <p:sp>
        <p:nvSpPr>
          <p:cNvPr id="6" name="Rectangle 5">
            <a:extLst>
              <a:ext uri="{FF2B5EF4-FFF2-40B4-BE49-F238E27FC236}">
                <a16:creationId xmlns:a16="http://schemas.microsoft.com/office/drawing/2014/main" id="{20BD8F0A-F5BA-57AF-C4CC-B8DD997FCC5B}"/>
              </a:ext>
            </a:extLst>
          </p:cNvPr>
          <p:cNvSpPr/>
          <p:nvPr/>
        </p:nvSpPr>
        <p:spPr>
          <a:xfrm>
            <a:off x="5339299" y="1692037"/>
            <a:ext cx="1557918" cy="360000"/>
          </a:xfrm>
          <a:prstGeom prst="rect">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Affirmation</a:t>
            </a:r>
          </a:p>
        </p:txBody>
      </p:sp>
      <p:sp>
        <p:nvSpPr>
          <p:cNvPr id="7" name="Rectangle 6">
            <a:extLst>
              <a:ext uri="{FF2B5EF4-FFF2-40B4-BE49-F238E27FC236}">
                <a16:creationId xmlns:a16="http://schemas.microsoft.com/office/drawing/2014/main" id="{FB129E31-0A56-E550-3226-8ADAEA626351}"/>
              </a:ext>
            </a:extLst>
          </p:cNvPr>
          <p:cNvSpPr/>
          <p:nvPr/>
        </p:nvSpPr>
        <p:spPr>
          <a:xfrm>
            <a:off x="3683820" y="1692037"/>
            <a:ext cx="1558847" cy="360000"/>
          </a:xfrm>
          <a:prstGeom prst="rect">
            <a:avLst/>
          </a:prstGeom>
          <a:solidFill>
            <a:srgbClr val="7F7F7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Transformation</a:t>
            </a:r>
          </a:p>
        </p:txBody>
      </p:sp>
      <p:sp>
        <p:nvSpPr>
          <p:cNvPr id="9" name="Rectangle 8">
            <a:extLst>
              <a:ext uri="{FF2B5EF4-FFF2-40B4-BE49-F238E27FC236}">
                <a16:creationId xmlns:a16="http://schemas.microsoft.com/office/drawing/2014/main" id="{69A37A02-49CB-F2F1-95AC-FEBFBFAC58E6}"/>
              </a:ext>
            </a:extLst>
          </p:cNvPr>
          <p:cNvSpPr/>
          <p:nvPr/>
        </p:nvSpPr>
        <p:spPr>
          <a:xfrm>
            <a:off x="8653958" y="1692037"/>
            <a:ext cx="1557918" cy="360000"/>
          </a:xfrm>
          <a:prstGeom prst="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Bonding</a:t>
            </a:r>
          </a:p>
        </p:txBody>
      </p:sp>
      <p:sp>
        <p:nvSpPr>
          <p:cNvPr id="10" name="Rectangle 9">
            <a:extLst>
              <a:ext uri="{FF2B5EF4-FFF2-40B4-BE49-F238E27FC236}">
                <a16:creationId xmlns:a16="http://schemas.microsoft.com/office/drawing/2014/main" id="{1985EA91-7934-1517-D20B-A9C572B749E3}"/>
              </a:ext>
            </a:extLst>
          </p:cNvPr>
          <p:cNvSpPr/>
          <p:nvPr/>
        </p:nvSpPr>
        <p:spPr>
          <a:xfrm>
            <a:off x="10309900" y="1692037"/>
            <a:ext cx="1557918" cy="360000"/>
          </a:xfrm>
          <a:prstGeom prst="rect">
            <a:avLst/>
          </a:prstGeom>
          <a:solidFill>
            <a:srgbClr val="3CB9EF"/>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Purpose</a:t>
            </a:r>
          </a:p>
        </p:txBody>
      </p:sp>
      <p:sp>
        <p:nvSpPr>
          <p:cNvPr id="25" name="Rectangle 24">
            <a:extLst>
              <a:ext uri="{FF2B5EF4-FFF2-40B4-BE49-F238E27FC236}">
                <a16:creationId xmlns:a16="http://schemas.microsoft.com/office/drawing/2014/main" id="{D764258B-C57B-6D0E-66C5-A98A988D27DF}"/>
              </a:ext>
            </a:extLst>
          </p:cNvPr>
          <p:cNvSpPr/>
          <p:nvPr/>
        </p:nvSpPr>
        <p:spPr>
          <a:xfrm>
            <a:off x="371476" y="2149479"/>
            <a:ext cx="1558847" cy="974382"/>
          </a:xfrm>
          <a:prstGeom prst="rect">
            <a:avLst/>
          </a:prstGeom>
          <a:solidFill>
            <a:srgbClr val="92D050">
              <a:alpha val="10196"/>
            </a:srgbClr>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Focus on now, </a:t>
            </a:r>
            <a:r>
              <a:rPr lang="en-GB" sz="1400" b="1">
                <a:solidFill>
                  <a:srgbClr val="92D050"/>
                </a:solidFill>
                <a:latin typeface="Arial"/>
              </a:rPr>
              <a:t>zeitgeist, </a:t>
            </a:r>
            <a:r>
              <a:rPr lang="en-GB" sz="1400">
                <a:solidFill>
                  <a:schemeClr val="tx1"/>
                </a:solidFill>
                <a:latin typeface="Arial"/>
              </a:rPr>
              <a:t>fashion, niche</a:t>
            </a:r>
            <a:r>
              <a:rPr lang="en-GB" sz="1400" b="1">
                <a:solidFill>
                  <a:srgbClr val="92D050"/>
                </a:solidFill>
                <a:latin typeface="Arial"/>
              </a:rPr>
              <a:t> </a:t>
            </a:r>
          </a:p>
        </p:txBody>
      </p:sp>
      <p:sp>
        <p:nvSpPr>
          <p:cNvPr id="26" name="Rectangle 25">
            <a:extLst>
              <a:ext uri="{FF2B5EF4-FFF2-40B4-BE49-F238E27FC236}">
                <a16:creationId xmlns:a16="http://schemas.microsoft.com/office/drawing/2014/main" id="{D026AED6-6039-AD80-2668-12CC9DC24EC3}"/>
              </a:ext>
            </a:extLst>
          </p:cNvPr>
          <p:cNvSpPr/>
          <p:nvPr/>
        </p:nvSpPr>
        <p:spPr>
          <a:xfrm>
            <a:off x="2029270" y="2149479"/>
            <a:ext cx="1557918" cy="971535"/>
          </a:xfrm>
          <a:prstGeom prst="rect">
            <a:avLst/>
          </a:prstGeom>
          <a:solidFill>
            <a:srgbClr val="ED56D8">
              <a:alpha val="10196"/>
            </a:srgbClr>
          </a:solid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en-GB" sz="1400">
                <a:solidFill>
                  <a:prstClr val="black"/>
                </a:solidFill>
                <a:latin typeface="Arial"/>
              </a:rPr>
              <a:t>Relevance and influence</a:t>
            </a: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over the </a:t>
            </a:r>
            <a:r>
              <a:rPr lang="en-GB" sz="1400" b="1">
                <a:solidFill>
                  <a:srgbClr val="ED56D8"/>
                </a:solidFill>
                <a:latin typeface="Arial"/>
              </a:rPr>
              <a:t>long term</a:t>
            </a:r>
          </a:p>
        </p:txBody>
      </p:sp>
      <p:sp>
        <p:nvSpPr>
          <p:cNvPr id="27" name="Rectangle 26">
            <a:extLst>
              <a:ext uri="{FF2B5EF4-FFF2-40B4-BE49-F238E27FC236}">
                <a16:creationId xmlns:a16="http://schemas.microsoft.com/office/drawing/2014/main" id="{D331B03B-5862-DE33-AD2D-14A9C49AE228}"/>
              </a:ext>
            </a:extLst>
          </p:cNvPr>
          <p:cNvSpPr/>
          <p:nvPr/>
        </p:nvSpPr>
        <p:spPr>
          <a:xfrm>
            <a:off x="5339299" y="2149479"/>
            <a:ext cx="1557918" cy="971535"/>
          </a:xfrm>
          <a:prstGeom prst="rect">
            <a:avLst/>
          </a:prstGeom>
          <a:solidFill>
            <a:srgbClr val="C00000">
              <a:alpha val="10196"/>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Celebrates </a:t>
            </a:r>
            <a:r>
              <a:rPr kumimoji="0" lang="en-GB" sz="1400" b="1" i="0" u="none" strike="noStrike" kern="1200" cap="none" spc="0" normalizeH="0" baseline="0" noProof="0">
                <a:ln>
                  <a:noFill/>
                </a:ln>
                <a:solidFill>
                  <a:srgbClr val="C00000"/>
                </a:solidFill>
                <a:effectLst/>
                <a:uLnTx/>
                <a:uFillTx/>
                <a:latin typeface="Arial"/>
                <a:ea typeface="+mn-ea"/>
                <a:cs typeface="+mn-cs"/>
              </a:rPr>
              <a:t>heritage,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s</a:t>
            </a:r>
            <a:r>
              <a:rPr kumimoji="0" lang="en-GB" sz="1400" b="0" i="0" u="none" strike="noStrike" kern="1200" cap="none" spc="0" normalizeH="0" baseline="0" noProof="0" err="1">
                <a:ln>
                  <a:noFill/>
                </a:ln>
                <a:solidFill>
                  <a:prstClr val="black"/>
                </a:solidFill>
                <a:effectLst/>
                <a:uLnTx/>
                <a:uFillTx/>
                <a:latin typeface="Arial"/>
                <a:ea typeface="+mn-ea"/>
                <a:cs typeface="+mn-cs"/>
              </a:rPr>
              <a:t>ustains</a:t>
            </a:r>
            <a:r>
              <a:rPr kumimoji="0" lang="en-GB" sz="1400" b="0" i="0" u="none" strike="noStrike" kern="1200" cap="none" spc="0" normalizeH="0" baseline="0" noProof="0">
                <a:ln>
                  <a:noFill/>
                </a:ln>
                <a:solidFill>
                  <a:prstClr val="black"/>
                </a:solidFill>
                <a:effectLst/>
                <a:uLnTx/>
                <a:uFillTx/>
                <a:latin typeface="Arial"/>
                <a:ea typeface="+mn-ea"/>
                <a:cs typeface="+mn-cs"/>
              </a:rPr>
              <a:t> norms </a:t>
            </a:r>
          </a:p>
        </p:txBody>
      </p:sp>
      <p:sp>
        <p:nvSpPr>
          <p:cNvPr id="28" name="Rectangle 27">
            <a:extLst>
              <a:ext uri="{FF2B5EF4-FFF2-40B4-BE49-F238E27FC236}">
                <a16:creationId xmlns:a16="http://schemas.microsoft.com/office/drawing/2014/main" id="{D07434C1-8901-70A2-AC06-1C3319EE5472}"/>
              </a:ext>
            </a:extLst>
          </p:cNvPr>
          <p:cNvSpPr/>
          <p:nvPr/>
        </p:nvSpPr>
        <p:spPr>
          <a:xfrm>
            <a:off x="3683820" y="2149479"/>
            <a:ext cx="1558847" cy="971535"/>
          </a:xfrm>
          <a:prstGeom prst="rect">
            <a:avLst/>
          </a:prstGeom>
          <a:solidFill>
            <a:srgbClr val="7F7F7F">
              <a:alpha val="10196"/>
            </a:srgb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Celebrates </a:t>
            </a:r>
            <a:r>
              <a:rPr kumimoji="0" lang="en-GB" sz="1400" b="1" i="0" u="none" strike="noStrike" kern="1200" cap="none" spc="0" normalizeH="0" baseline="0" noProof="0">
                <a:ln>
                  <a:noFill/>
                </a:ln>
                <a:solidFill>
                  <a:srgbClr val="7F7F7F"/>
                </a:solidFill>
                <a:effectLst/>
                <a:uLnTx/>
                <a:uFillTx/>
                <a:latin typeface="Arial"/>
                <a:ea typeface="+mn-ea"/>
                <a:cs typeface="+mn-cs"/>
              </a:rPr>
              <a:t>change, </a:t>
            </a:r>
            <a:r>
              <a:rPr lang="en-GB" sz="1400">
                <a:solidFill>
                  <a:prstClr val="black"/>
                </a:solidFill>
                <a:latin typeface="Arial"/>
              </a:rPr>
              <a:t>c</a:t>
            </a:r>
            <a:r>
              <a:rPr kumimoji="0" lang="en-GB" sz="1400" b="0" i="0" u="none" strike="noStrike" kern="1200" cap="none" spc="0" normalizeH="0" baseline="0" noProof="0" err="1">
                <a:ln>
                  <a:noFill/>
                </a:ln>
                <a:solidFill>
                  <a:prstClr val="black"/>
                </a:solidFill>
                <a:effectLst/>
                <a:uLnTx/>
                <a:uFillTx/>
                <a:latin typeface="Arial"/>
                <a:ea typeface="+mn-ea"/>
                <a:cs typeface="+mn-cs"/>
              </a:rPr>
              <a:t>hallenges</a:t>
            </a:r>
            <a:r>
              <a:rPr kumimoji="0" lang="en-GB" sz="1400" b="0" i="0" u="none" strike="noStrike" kern="1200" cap="none" spc="0" normalizeH="0" baseline="0" noProof="0">
                <a:ln>
                  <a:noFill/>
                </a:ln>
                <a:solidFill>
                  <a:prstClr val="black"/>
                </a:solidFill>
                <a:effectLst/>
                <a:uLnTx/>
                <a:uFillTx/>
                <a:latin typeface="Arial"/>
                <a:ea typeface="+mn-ea"/>
                <a:cs typeface="+mn-cs"/>
              </a:rPr>
              <a:t> norms </a:t>
            </a:r>
          </a:p>
        </p:txBody>
      </p:sp>
      <p:sp>
        <p:nvSpPr>
          <p:cNvPr id="30" name="Rectangle 29">
            <a:extLst>
              <a:ext uri="{FF2B5EF4-FFF2-40B4-BE49-F238E27FC236}">
                <a16:creationId xmlns:a16="http://schemas.microsoft.com/office/drawing/2014/main" id="{6E48B4DF-AFC7-31C8-E6FA-BFDEA2B5233D}"/>
              </a:ext>
            </a:extLst>
          </p:cNvPr>
          <p:cNvSpPr/>
          <p:nvPr/>
        </p:nvSpPr>
        <p:spPr>
          <a:xfrm>
            <a:off x="8653958" y="2149479"/>
            <a:ext cx="1557918" cy="971535"/>
          </a:xfrm>
          <a:prstGeom prst="rect">
            <a:avLst/>
          </a:prstGeom>
          <a:solidFill>
            <a:srgbClr val="7030A0">
              <a:alpha val="1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
                <a:prstClr val="black"/>
              </a:buClr>
              <a:buSzTx/>
              <a:buFontTx/>
              <a:buNone/>
              <a:tabLst/>
              <a:defRPr/>
            </a:pPr>
            <a:r>
              <a:rPr lang="en-GB" sz="1400">
                <a:solidFill>
                  <a:prstClr val="black"/>
                </a:solidFill>
                <a:latin typeface="Arial"/>
                <a:sym typeface="Raleway"/>
              </a:rPr>
              <a:t>Strengthens bond with </a:t>
            </a:r>
            <a:r>
              <a:rPr kumimoji="0" lang="en-GB" sz="1400" b="1" i="0" u="none" strike="noStrike" kern="1200" cap="none" spc="0" normalizeH="0" baseline="0" noProof="0">
                <a:ln>
                  <a:noFill/>
                </a:ln>
                <a:solidFill>
                  <a:srgbClr val="8246CF"/>
                </a:solidFill>
                <a:effectLst/>
                <a:uLnTx/>
                <a:uFillTx/>
                <a:latin typeface="Arial"/>
                <a:ea typeface="Raleway"/>
                <a:cs typeface="Arial" panose="020B0604020202020204" pitchFamily="34" charset="0"/>
                <a:sym typeface="Raleway"/>
              </a:rPr>
              <a:t>own community</a:t>
            </a:r>
            <a:r>
              <a:rPr kumimoji="0" lang="en-GB" sz="1400" b="0" i="0" u="none" strike="noStrike" kern="1200" cap="none" spc="0" normalizeH="0" baseline="0" noProof="0">
                <a:ln>
                  <a:noFill/>
                </a:ln>
                <a:solidFill>
                  <a:prstClr val="black"/>
                </a:solidFill>
                <a:effectLst/>
                <a:uLnTx/>
                <a:uFillTx/>
                <a:latin typeface="Arial"/>
                <a:ea typeface="+mn-ea"/>
                <a:cs typeface="+mn-cs"/>
                <a:sym typeface="Raleway"/>
              </a:rPr>
              <a:t>, place, identity </a:t>
            </a:r>
            <a:endParaRPr kumimoji="0" lang="en-GB" sz="1400" b="1" i="0" u="none" strike="noStrike" kern="1200" cap="none" spc="0" normalizeH="0" baseline="0" noProof="0">
              <a:ln>
                <a:noFill/>
              </a:ln>
              <a:solidFill>
                <a:srgbClr val="8246CF"/>
              </a:solidFill>
              <a:effectLst/>
              <a:uLnTx/>
              <a:uFillTx/>
              <a:latin typeface="Arial"/>
              <a:ea typeface="Raleway"/>
              <a:cs typeface="Arial" panose="020B0604020202020204" pitchFamily="34" charset="0"/>
              <a:sym typeface="Raleway"/>
            </a:endParaRPr>
          </a:p>
        </p:txBody>
      </p:sp>
      <p:sp>
        <p:nvSpPr>
          <p:cNvPr id="31" name="Rectangle 30">
            <a:extLst>
              <a:ext uri="{FF2B5EF4-FFF2-40B4-BE49-F238E27FC236}">
                <a16:creationId xmlns:a16="http://schemas.microsoft.com/office/drawing/2014/main" id="{3547F867-5FC9-3A08-184C-594AEAD0B381}"/>
              </a:ext>
            </a:extLst>
          </p:cNvPr>
          <p:cNvSpPr/>
          <p:nvPr/>
        </p:nvSpPr>
        <p:spPr>
          <a:xfrm>
            <a:off x="10309900" y="2149479"/>
            <a:ext cx="1557918" cy="971535"/>
          </a:xfrm>
          <a:prstGeom prst="rect">
            <a:avLst/>
          </a:prstGeom>
          <a:solidFill>
            <a:srgbClr val="3CB9EF">
              <a:alpha val="10196"/>
            </a:srgbClr>
          </a:solid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Worthwhile, </a:t>
            </a:r>
            <a:r>
              <a:rPr lang="en-GB" sz="1400" b="1">
                <a:solidFill>
                  <a:srgbClr val="3CB9EF"/>
                </a:solidFill>
                <a:latin typeface="Arial"/>
              </a:rPr>
              <a:t>contributing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CB9EF"/>
                </a:solidFill>
                <a:effectLst/>
                <a:uLnTx/>
                <a:uFillTx/>
                <a:latin typeface="Arial"/>
              </a:rPr>
              <a:t> ‘good life’ </a:t>
            </a:r>
            <a:r>
              <a:rPr kumimoji="0" lang="en-GB" sz="1400" b="0" i="0" u="none" strike="noStrike" kern="1200" cap="none" spc="0" normalizeH="0" baseline="0" noProof="0">
                <a:ln>
                  <a:noFill/>
                </a:ln>
                <a:solidFill>
                  <a:prstClr val="black"/>
                </a:solidFill>
                <a:effectLst/>
                <a:uLnTx/>
                <a:uFillTx/>
                <a:latin typeface="Arial"/>
                <a:ea typeface="+mn-ea"/>
                <a:cs typeface="+mn-cs"/>
              </a:rPr>
              <a:t>and wellbeing</a:t>
            </a:r>
          </a:p>
        </p:txBody>
      </p:sp>
      <p:sp>
        <p:nvSpPr>
          <p:cNvPr id="32" name="Rectangle 31">
            <a:extLst>
              <a:ext uri="{FF2B5EF4-FFF2-40B4-BE49-F238E27FC236}">
                <a16:creationId xmlns:a16="http://schemas.microsoft.com/office/drawing/2014/main" id="{A19445F3-B8B2-7330-E0D3-4ED45A69396F}"/>
              </a:ext>
            </a:extLst>
          </p:cNvPr>
          <p:cNvSpPr/>
          <p:nvPr/>
        </p:nvSpPr>
        <p:spPr>
          <a:xfrm>
            <a:off x="371476" y="3408742"/>
            <a:ext cx="1558847" cy="816722"/>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B050"/>
                </a:solidFill>
                <a:effectLst/>
                <a:uLnTx/>
                <a:uFillTx/>
                <a:latin typeface="Arial"/>
                <a:ea typeface="+mn-ea"/>
                <a:cs typeface="+mn-cs"/>
              </a:rPr>
              <a:t>Shapes the future</a:t>
            </a:r>
          </a:p>
        </p:txBody>
      </p:sp>
      <p:sp>
        <p:nvSpPr>
          <p:cNvPr id="33" name="Rectangle 32">
            <a:extLst>
              <a:ext uri="{FF2B5EF4-FFF2-40B4-BE49-F238E27FC236}">
                <a16:creationId xmlns:a16="http://schemas.microsoft.com/office/drawing/2014/main" id="{EABB16EA-E99E-8F20-3B98-04F5ED1E0124}"/>
              </a:ext>
            </a:extLst>
          </p:cNvPr>
          <p:cNvSpPr/>
          <p:nvPr/>
        </p:nvSpPr>
        <p:spPr>
          <a:xfrm>
            <a:off x="2029270" y="3408742"/>
            <a:ext cx="1557918" cy="814336"/>
          </a:xfrm>
          <a:prstGeom prst="rect">
            <a:avLst/>
          </a:prstGeom>
          <a:no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D56D8"/>
                </a:solidFill>
                <a:effectLst/>
                <a:uLnTx/>
                <a:uFillTx/>
                <a:latin typeface="Arial"/>
                <a:ea typeface="+mn-ea"/>
                <a:cs typeface="+mn-cs"/>
              </a:rPr>
              <a:t>Creates iconic moments that everybody remembers</a:t>
            </a:r>
          </a:p>
        </p:txBody>
      </p:sp>
      <p:sp>
        <p:nvSpPr>
          <p:cNvPr id="34" name="Rectangle 33">
            <a:extLst>
              <a:ext uri="{FF2B5EF4-FFF2-40B4-BE49-F238E27FC236}">
                <a16:creationId xmlns:a16="http://schemas.microsoft.com/office/drawing/2014/main" id="{8470972D-7C29-6EC6-16C6-09EB647DC852}"/>
              </a:ext>
            </a:extLst>
          </p:cNvPr>
          <p:cNvSpPr/>
          <p:nvPr/>
        </p:nvSpPr>
        <p:spPr>
          <a:xfrm>
            <a:off x="5339299" y="3408742"/>
            <a:ext cx="1557918" cy="81433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D10C10"/>
                </a:solidFill>
                <a:effectLst/>
                <a:uLnTx/>
                <a:uFillTx/>
                <a:latin typeface="Arial"/>
                <a:ea typeface="+mn-ea"/>
                <a:cs typeface="+mn-cs"/>
              </a:rPr>
              <a:t>An institution / part of the fabric of British Society</a:t>
            </a:r>
          </a:p>
        </p:txBody>
      </p:sp>
      <p:sp>
        <p:nvSpPr>
          <p:cNvPr id="35" name="Rectangle 34">
            <a:extLst>
              <a:ext uri="{FF2B5EF4-FFF2-40B4-BE49-F238E27FC236}">
                <a16:creationId xmlns:a16="http://schemas.microsoft.com/office/drawing/2014/main" id="{7F0CB7E3-33FB-AF36-AC9C-C394E905CC25}"/>
              </a:ext>
            </a:extLst>
          </p:cNvPr>
          <p:cNvSpPr/>
          <p:nvPr/>
        </p:nvSpPr>
        <p:spPr>
          <a:xfrm>
            <a:off x="3683820" y="3408742"/>
            <a:ext cx="1558847" cy="814336"/>
          </a:xfrm>
          <a:prstGeom prst="rect">
            <a:avLst/>
          </a:prstGeom>
          <a:no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F7F7F"/>
                </a:solidFill>
                <a:effectLst/>
                <a:uLnTx/>
                <a:uFillTx/>
                <a:latin typeface="Arial"/>
                <a:ea typeface="+mn-ea"/>
                <a:cs typeface="+mn-cs"/>
              </a:rPr>
              <a:t>Celebrates the changing face of British society</a:t>
            </a:r>
          </a:p>
        </p:txBody>
      </p:sp>
      <p:sp>
        <p:nvSpPr>
          <p:cNvPr id="37" name="Rectangle 36">
            <a:extLst>
              <a:ext uri="{FF2B5EF4-FFF2-40B4-BE49-F238E27FC236}">
                <a16:creationId xmlns:a16="http://schemas.microsoft.com/office/drawing/2014/main" id="{39DAF338-9196-74BC-A7A0-053978FE42E8}"/>
              </a:ext>
            </a:extLst>
          </p:cNvPr>
          <p:cNvSpPr/>
          <p:nvPr/>
        </p:nvSpPr>
        <p:spPr>
          <a:xfrm>
            <a:off x="8653958" y="3408742"/>
            <a:ext cx="1557918" cy="81433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246CF"/>
                </a:solidFill>
                <a:effectLst/>
                <a:uLnTx/>
                <a:uFillTx/>
                <a:latin typeface="Arial"/>
                <a:ea typeface="+mn-ea"/>
                <a:cs typeface="+mn-cs"/>
              </a:rPr>
              <a:t>Creates a sense of belonging / connectedness</a:t>
            </a:r>
          </a:p>
        </p:txBody>
      </p:sp>
      <p:sp>
        <p:nvSpPr>
          <p:cNvPr id="38" name="Rectangle 37">
            <a:extLst>
              <a:ext uri="{FF2B5EF4-FFF2-40B4-BE49-F238E27FC236}">
                <a16:creationId xmlns:a16="http://schemas.microsoft.com/office/drawing/2014/main" id="{9364B5D9-C2E6-E61E-6A32-13DFC9181137}"/>
              </a:ext>
            </a:extLst>
          </p:cNvPr>
          <p:cNvSpPr/>
          <p:nvPr/>
        </p:nvSpPr>
        <p:spPr>
          <a:xfrm>
            <a:off x="10309900" y="3408742"/>
            <a:ext cx="1557918" cy="814336"/>
          </a:xfrm>
          <a:prstGeom prst="rect">
            <a:avLst/>
          </a:prstGeom>
          <a:no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CB9EF"/>
                </a:solidFill>
                <a:effectLst/>
                <a:uLnTx/>
                <a:uFillTx/>
                <a:latin typeface="Arial"/>
                <a:ea typeface="+mn-ea"/>
                <a:cs typeface="+mn-cs"/>
              </a:rPr>
              <a:t>Good for people’s sense of well being</a:t>
            </a:r>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85352CA6-1182-FB0E-AB0E-D1C9751CE28E}"/>
              </a:ext>
            </a:extLst>
          </p:cNvPr>
          <p:cNvSpPr/>
          <p:nvPr/>
        </p:nvSpPr>
        <p:spPr>
          <a:xfrm>
            <a:off x="371476" y="4289605"/>
            <a:ext cx="1558847" cy="816722"/>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B050"/>
                </a:solidFill>
                <a:effectLst/>
                <a:uLnTx/>
                <a:uFillTx/>
                <a:latin typeface="Arial"/>
                <a:ea typeface="+mn-ea"/>
                <a:cs typeface="+mn-cs"/>
              </a:rPr>
              <a:t>Part of the zeitgeist i.e. captures the spirit of now</a:t>
            </a:r>
          </a:p>
        </p:txBody>
      </p:sp>
      <p:sp>
        <p:nvSpPr>
          <p:cNvPr id="41" name="Rectangle 40">
            <a:extLst>
              <a:ext uri="{FF2B5EF4-FFF2-40B4-BE49-F238E27FC236}">
                <a16:creationId xmlns:a16="http://schemas.microsoft.com/office/drawing/2014/main" id="{0FBD5700-BCDB-39D6-3FCE-D10910B8A7CD}"/>
              </a:ext>
            </a:extLst>
          </p:cNvPr>
          <p:cNvSpPr/>
          <p:nvPr/>
        </p:nvSpPr>
        <p:spPr>
          <a:xfrm>
            <a:off x="2029270" y="4289605"/>
            <a:ext cx="1557918" cy="814336"/>
          </a:xfrm>
          <a:prstGeom prst="rect">
            <a:avLst/>
          </a:prstGeom>
          <a:noFill/>
          <a:ln w="28575">
            <a:solidFill>
              <a:srgbClr val="ED5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D56D8"/>
                </a:solidFill>
                <a:effectLst/>
                <a:uLnTx/>
                <a:uFillTx/>
                <a:latin typeface="Arial"/>
                <a:ea typeface="+mn-ea"/>
                <a:cs typeface="+mn-cs"/>
              </a:rPr>
              <a:t>People would miss it deeply if it no longer existed</a:t>
            </a:r>
          </a:p>
        </p:txBody>
      </p:sp>
      <p:sp>
        <p:nvSpPr>
          <p:cNvPr id="42" name="Rectangle 41">
            <a:extLst>
              <a:ext uri="{FF2B5EF4-FFF2-40B4-BE49-F238E27FC236}">
                <a16:creationId xmlns:a16="http://schemas.microsoft.com/office/drawing/2014/main" id="{8C578CF3-49BB-1671-0E17-C37E82DF45D5}"/>
              </a:ext>
            </a:extLst>
          </p:cNvPr>
          <p:cNvSpPr/>
          <p:nvPr/>
        </p:nvSpPr>
        <p:spPr>
          <a:xfrm>
            <a:off x="5339299" y="4289605"/>
            <a:ext cx="1557918" cy="81433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D10C10"/>
                </a:solidFill>
                <a:effectLst/>
                <a:uLnTx/>
                <a:uFillTx/>
                <a:latin typeface="Arial"/>
                <a:ea typeface="+mn-ea"/>
                <a:cs typeface="+mn-cs"/>
              </a:rPr>
              <a:t>Celebrates and sustains my cultural heritage</a:t>
            </a:r>
          </a:p>
        </p:txBody>
      </p:sp>
      <p:sp>
        <p:nvSpPr>
          <p:cNvPr id="43" name="Rectangle 42">
            <a:extLst>
              <a:ext uri="{FF2B5EF4-FFF2-40B4-BE49-F238E27FC236}">
                <a16:creationId xmlns:a16="http://schemas.microsoft.com/office/drawing/2014/main" id="{409D8812-A8BB-1705-4E0A-C858EA531039}"/>
              </a:ext>
            </a:extLst>
          </p:cNvPr>
          <p:cNvSpPr/>
          <p:nvPr/>
        </p:nvSpPr>
        <p:spPr>
          <a:xfrm>
            <a:off x="3683820" y="4289605"/>
            <a:ext cx="1558847" cy="814336"/>
          </a:xfrm>
          <a:prstGeom prst="rect">
            <a:avLst/>
          </a:prstGeom>
          <a:no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F7F7F"/>
                </a:solidFill>
                <a:effectLst/>
                <a:uLnTx/>
                <a:uFillTx/>
                <a:latin typeface="Arial"/>
                <a:ea typeface="+mn-ea"/>
                <a:cs typeface="+mn-cs"/>
              </a:rPr>
              <a:t>Has the power to change society</a:t>
            </a:r>
          </a:p>
        </p:txBody>
      </p:sp>
      <p:sp>
        <p:nvSpPr>
          <p:cNvPr id="45" name="Rectangle 44">
            <a:extLst>
              <a:ext uri="{FF2B5EF4-FFF2-40B4-BE49-F238E27FC236}">
                <a16:creationId xmlns:a16="http://schemas.microsoft.com/office/drawing/2014/main" id="{713F82B3-34CC-7BE1-D1D6-CA922279DAEF}"/>
              </a:ext>
            </a:extLst>
          </p:cNvPr>
          <p:cNvSpPr/>
          <p:nvPr/>
        </p:nvSpPr>
        <p:spPr>
          <a:xfrm>
            <a:off x="8653958" y="4289605"/>
            <a:ext cx="1557918" cy="81433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246CF"/>
                </a:solidFill>
                <a:effectLst/>
                <a:uLnTx/>
                <a:uFillTx/>
                <a:latin typeface="Arial"/>
                <a:ea typeface="+mn-ea"/>
                <a:cs typeface="+mn-cs"/>
              </a:rPr>
              <a:t>Strengthens my bond with my own identity or community</a:t>
            </a:r>
          </a:p>
        </p:txBody>
      </p:sp>
      <p:sp>
        <p:nvSpPr>
          <p:cNvPr id="46" name="Rectangle 45">
            <a:extLst>
              <a:ext uri="{FF2B5EF4-FFF2-40B4-BE49-F238E27FC236}">
                <a16:creationId xmlns:a16="http://schemas.microsoft.com/office/drawing/2014/main" id="{E7106ABB-72AF-CD7E-CF76-2BEB86824C24}"/>
              </a:ext>
            </a:extLst>
          </p:cNvPr>
          <p:cNvSpPr/>
          <p:nvPr/>
        </p:nvSpPr>
        <p:spPr>
          <a:xfrm>
            <a:off x="10309900" y="4289605"/>
            <a:ext cx="1557918" cy="814336"/>
          </a:xfrm>
          <a:prstGeom prst="rect">
            <a:avLst/>
          </a:prstGeom>
          <a:noFill/>
          <a:ln w="28575">
            <a:solidFill>
              <a:srgbClr val="3CB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CB9EF"/>
                </a:solidFill>
                <a:effectLst/>
                <a:uLnTx/>
                <a:uFillTx/>
                <a:latin typeface="Arial"/>
                <a:ea typeface="+mn-ea"/>
                <a:cs typeface="+mn-cs"/>
              </a:rPr>
              <a:t>Informative / educational</a:t>
            </a:r>
          </a:p>
        </p:txBody>
      </p:sp>
      <p:pic>
        <p:nvPicPr>
          <p:cNvPr id="51" name="Picture 50">
            <a:extLst>
              <a:ext uri="{FF2B5EF4-FFF2-40B4-BE49-F238E27FC236}">
                <a16:creationId xmlns:a16="http://schemas.microsoft.com/office/drawing/2014/main" id="{A640C7FF-8F1C-5444-9B8B-8DD81BE11FA5}"/>
              </a:ext>
            </a:extLst>
          </p:cNvPr>
          <p:cNvPicPr>
            <a:picLocks noChangeAspect="1"/>
          </p:cNvPicPr>
          <p:nvPr/>
        </p:nvPicPr>
        <p:blipFill>
          <a:blip r:embed="rId3"/>
          <a:stretch>
            <a:fillRect/>
          </a:stretch>
        </p:blipFill>
        <p:spPr>
          <a:xfrm>
            <a:off x="3934098" y="595106"/>
            <a:ext cx="976904" cy="928662"/>
          </a:xfrm>
          <a:prstGeom prst="rect">
            <a:avLst/>
          </a:prstGeom>
        </p:spPr>
      </p:pic>
      <p:pic>
        <p:nvPicPr>
          <p:cNvPr id="52" name="Picture 51">
            <a:extLst>
              <a:ext uri="{FF2B5EF4-FFF2-40B4-BE49-F238E27FC236}">
                <a16:creationId xmlns:a16="http://schemas.microsoft.com/office/drawing/2014/main" id="{1BA7D0E3-A9A2-D5E2-87D0-761133CA5408}"/>
              </a:ext>
            </a:extLst>
          </p:cNvPr>
          <p:cNvPicPr>
            <a:picLocks noChangeAspect="1"/>
          </p:cNvPicPr>
          <p:nvPr/>
        </p:nvPicPr>
        <p:blipFill>
          <a:blip r:embed="rId4"/>
          <a:stretch>
            <a:fillRect/>
          </a:stretch>
        </p:blipFill>
        <p:spPr>
          <a:xfrm>
            <a:off x="10436898" y="666183"/>
            <a:ext cx="546370" cy="843230"/>
          </a:xfrm>
          <a:prstGeom prst="rect">
            <a:avLst/>
          </a:prstGeom>
          <a:ln w="3175">
            <a:solidFill>
              <a:schemeClr val="tx1"/>
            </a:solidFill>
          </a:ln>
        </p:spPr>
      </p:pic>
      <p:pic>
        <p:nvPicPr>
          <p:cNvPr id="53" name="Picture 52">
            <a:extLst>
              <a:ext uri="{FF2B5EF4-FFF2-40B4-BE49-F238E27FC236}">
                <a16:creationId xmlns:a16="http://schemas.microsoft.com/office/drawing/2014/main" id="{6F57CED3-51A9-E0E0-6F97-766132D7F72A}"/>
              </a:ext>
            </a:extLst>
          </p:cNvPr>
          <p:cNvPicPr>
            <a:picLocks noChangeAspect="1"/>
          </p:cNvPicPr>
          <p:nvPr/>
        </p:nvPicPr>
        <p:blipFill>
          <a:blip r:embed="rId5"/>
          <a:stretch>
            <a:fillRect/>
          </a:stretch>
        </p:blipFill>
        <p:spPr>
          <a:xfrm>
            <a:off x="7494370" y="666183"/>
            <a:ext cx="562434" cy="843230"/>
          </a:xfrm>
          <a:prstGeom prst="rect">
            <a:avLst/>
          </a:prstGeom>
          <a:ln w="3175">
            <a:solidFill>
              <a:schemeClr val="tx1"/>
            </a:solidFill>
          </a:ln>
        </p:spPr>
      </p:pic>
      <p:pic>
        <p:nvPicPr>
          <p:cNvPr id="12" name="Picture 11">
            <a:extLst>
              <a:ext uri="{FF2B5EF4-FFF2-40B4-BE49-F238E27FC236}">
                <a16:creationId xmlns:a16="http://schemas.microsoft.com/office/drawing/2014/main" id="{FFCD9DDD-AC6E-EDD6-2C6C-EFD469824538}"/>
              </a:ext>
            </a:extLst>
          </p:cNvPr>
          <p:cNvPicPr>
            <a:picLocks noChangeAspect="1"/>
          </p:cNvPicPr>
          <p:nvPr/>
        </p:nvPicPr>
        <p:blipFill>
          <a:blip r:embed="rId6"/>
          <a:srcRect t="8910"/>
          <a:stretch>
            <a:fillRect/>
          </a:stretch>
        </p:blipFill>
        <p:spPr>
          <a:xfrm>
            <a:off x="618721" y="746211"/>
            <a:ext cx="790204" cy="719791"/>
          </a:xfrm>
          <a:prstGeom prst="rect">
            <a:avLst/>
          </a:prstGeom>
        </p:spPr>
      </p:pic>
      <p:sp>
        <p:nvSpPr>
          <p:cNvPr id="11" name="TextBox 10">
            <a:extLst>
              <a:ext uri="{FF2B5EF4-FFF2-40B4-BE49-F238E27FC236}">
                <a16:creationId xmlns:a16="http://schemas.microsoft.com/office/drawing/2014/main" id="{52343E67-1B9D-7E1D-1643-EE6A18F7B1DA}"/>
              </a:ext>
            </a:extLst>
          </p:cNvPr>
          <p:cNvSpPr txBox="1"/>
          <p:nvPr/>
        </p:nvSpPr>
        <p:spPr>
          <a:xfrm>
            <a:off x="1629948" y="678416"/>
            <a:ext cx="1878101" cy="830997"/>
          </a:xfrm>
          <a:prstGeom prst="rect">
            <a:avLst/>
          </a:prstGeom>
          <a:noFill/>
        </p:spPr>
        <p:txBody>
          <a:bodyPr wrap="square" rtlCol="0">
            <a:spAutoFit/>
          </a:bodyPr>
          <a:lstStyle/>
          <a:p>
            <a:pPr algn="ctr"/>
            <a:r>
              <a:rPr lang="en-GB" sz="1200">
                <a:solidFill>
                  <a:schemeClr val="bg2"/>
                </a:solidFill>
              </a:rPr>
              <a:t>‘Pace Layers’</a:t>
            </a:r>
          </a:p>
          <a:p>
            <a:pPr algn="ctr"/>
            <a:r>
              <a:rPr lang="en-GB" sz="1200">
                <a:solidFill>
                  <a:schemeClr val="bg2"/>
                </a:solidFill>
              </a:rPr>
              <a:t>The Long Now Foundation, Stewart Brand</a:t>
            </a:r>
          </a:p>
        </p:txBody>
      </p:sp>
      <p:sp>
        <p:nvSpPr>
          <p:cNvPr id="14" name="TextBox 13">
            <a:extLst>
              <a:ext uri="{FF2B5EF4-FFF2-40B4-BE49-F238E27FC236}">
                <a16:creationId xmlns:a16="http://schemas.microsoft.com/office/drawing/2014/main" id="{5CBC6C07-4201-BBF4-27F2-546F47586A44}"/>
              </a:ext>
            </a:extLst>
          </p:cNvPr>
          <p:cNvSpPr txBox="1"/>
          <p:nvPr/>
        </p:nvSpPr>
        <p:spPr>
          <a:xfrm>
            <a:off x="4766522" y="991963"/>
            <a:ext cx="1878101" cy="276999"/>
          </a:xfrm>
          <a:prstGeom prst="rect">
            <a:avLst/>
          </a:prstGeom>
          <a:noFill/>
        </p:spPr>
        <p:txBody>
          <a:bodyPr wrap="square" rtlCol="0">
            <a:spAutoFit/>
          </a:bodyPr>
          <a:lstStyle/>
          <a:p>
            <a:pPr algn="ctr"/>
            <a:r>
              <a:rPr lang="en-GB" sz="1200">
                <a:solidFill>
                  <a:schemeClr val="bg2"/>
                </a:solidFill>
              </a:rPr>
              <a:t>British Film Institute</a:t>
            </a:r>
          </a:p>
        </p:txBody>
      </p:sp>
      <p:sp>
        <p:nvSpPr>
          <p:cNvPr id="16" name="TextBox 15">
            <a:extLst>
              <a:ext uri="{FF2B5EF4-FFF2-40B4-BE49-F238E27FC236}">
                <a16:creationId xmlns:a16="http://schemas.microsoft.com/office/drawing/2014/main" id="{738711FF-12F3-EB0C-4BB4-08D32CAA1841}"/>
              </a:ext>
            </a:extLst>
          </p:cNvPr>
          <p:cNvSpPr txBox="1"/>
          <p:nvPr/>
        </p:nvSpPr>
        <p:spPr>
          <a:xfrm>
            <a:off x="8215699" y="910974"/>
            <a:ext cx="1878101" cy="461665"/>
          </a:xfrm>
          <a:prstGeom prst="rect">
            <a:avLst/>
          </a:prstGeom>
          <a:noFill/>
        </p:spPr>
        <p:txBody>
          <a:bodyPr wrap="square" rtlCol="0">
            <a:spAutoFit/>
          </a:bodyPr>
          <a:lstStyle/>
          <a:p>
            <a:pPr algn="ctr"/>
            <a:r>
              <a:rPr lang="en-GB" sz="1200">
                <a:solidFill>
                  <a:schemeClr val="bg2"/>
                </a:solidFill>
              </a:rPr>
              <a:t>Bowling Alone, </a:t>
            </a:r>
          </a:p>
          <a:p>
            <a:pPr algn="ctr"/>
            <a:r>
              <a:rPr lang="en-GB" sz="1200">
                <a:solidFill>
                  <a:schemeClr val="bg2"/>
                </a:solidFill>
              </a:rPr>
              <a:t>Robert D. Putnam</a:t>
            </a:r>
          </a:p>
        </p:txBody>
      </p:sp>
      <p:sp>
        <p:nvSpPr>
          <p:cNvPr id="17" name="TextBox 16">
            <a:extLst>
              <a:ext uri="{FF2B5EF4-FFF2-40B4-BE49-F238E27FC236}">
                <a16:creationId xmlns:a16="http://schemas.microsoft.com/office/drawing/2014/main" id="{DA53EB6F-8793-8C3F-8F8D-900283658D92}"/>
              </a:ext>
            </a:extLst>
          </p:cNvPr>
          <p:cNvSpPr txBox="1"/>
          <p:nvPr/>
        </p:nvSpPr>
        <p:spPr>
          <a:xfrm>
            <a:off x="10926376" y="799961"/>
            <a:ext cx="950329" cy="646331"/>
          </a:xfrm>
          <a:prstGeom prst="rect">
            <a:avLst/>
          </a:prstGeom>
          <a:noFill/>
        </p:spPr>
        <p:txBody>
          <a:bodyPr wrap="square" rtlCol="0">
            <a:spAutoFit/>
          </a:bodyPr>
          <a:lstStyle/>
          <a:p>
            <a:pPr algn="ctr"/>
            <a:r>
              <a:rPr lang="en-GB" sz="1200">
                <a:solidFill>
                  <a:schemeClr val="bg2"/>
                </a:solidFill>
              </a:rPr>
              <a:t>Happiness by Design, Paul Dolan</a:t>
            </a:r>
          </a:p>
        </p:txBody>
      </p:sp>
      <p:pic>
        <p:nvPicPr>
          <p:cNvPr id="15" name="Picture 14">
            <a:extLst>
              <a:ext uri="{FF2B5EF4-FFF2-40B4-BE49-F238E27FC236}">
                <a16:creationId xmlns:a16="http://schemas.microsoft.com/office/drawing/2014/main" id="{B9793808-BDA6-684D-0C98-1A5BC19A24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41163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animBg="1"/>
      <p:bldP spid="32" grpId="0" animBg="1"/>
      <p:bldP spid="33" grpId="0" animBg="1"/>
      <p:bldP spid="34" grpId="0" animBg="1"/>
      <p:bldP spid="35" grpId="0" animBg="1"/>
      <p:bldP spid="37" grpId="0" animBg="1"/>
      <p:bldP spid="38" grpId="0" animBg="1"/>
      <p:bldP spid="40" grpId="0" animBg="1"/>
      <p:bldP spid="41" grpId="0" animBg="1"/>
      <p:bldP spid="42" grpId="0" animBg="1"/>
      <p:bldP spid="43"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30149-8896-9445-2BB7-9F3D5E2A6EFD}"/>
              </a:ext>
            </a:extLst>
          </p:cNvPr>
          <p:cNvSpPr>
            <a:spLocks noGrp="1"/>
          </p:cNvSpPr>
          <p:nvPr>
            <p:ph type="title"/>
          </p:nvPr>
        </p:nvSpPr>
        <p:spPr/>
        <p:txBody>
          <a:bodyPr>
            <a:normAutofit/>
          </a:bodyPr>
          <a:lstStyle/>
          <a:p>
            <a:r>
              <a:rPr lang="en-US"/>
              <a:t>Some cultural entry points are more important than others</a:t>
            </a:r>
            <a:endParaRPr lang="en-GB"/>
          </a:p>
        </p:txBody>
      </p:sp>
      <p:sp>
        <p:nvSpPr>
          <p:cNvPr id="9" name="Text Placeholder 8">
            <a:extLst>
              <a:ext uri="{FF2B5EF4-FFF2-40B4-BE49-F238E27FC236}">
                <a16:creationId xmlns:a16="http://schemas.microsoft.com/office/drawing/2014/main" id="{4F22463E-9DC5-97B1-5F19-5648DB286E02}"/>
              </a:ext>
            </a:extLst>
          </p:cNvPr>
          <p:cNvSpPr>
            <a:spLocks noGrp="1"/>
          </p:cNvSpPr>
          <p:nvPr>
            <p:ph type="body" sz="quarter" idx="15"/>
          </p:nvPr>
        </p:nvSpPr>
        <p:spPr/>
        <p:txBody>
          <a:bodyPr/>
          <a:lstStyle/>
          <a:p>
            <a:pPr>
              <a:spcBef>
                <a:spcPts val="0"/>
              </a:spcBef>
            </a:pPr>
            <a:r>
              <a:rPr lang="en-US"/>
              <a:t>Source: Cultural Advantage, Thinkbox / everyday people, 2026.</a:t>
            </a:r>
          </a:p>
          <a:p>
            <a:pPr>
              <a:spcBef>
                <a:spcPts val="0"/>
              </a:spcBef>
            </a:pPr>
            <a:r>
              <a:rPr lang="nl-NL"/>
              <a:t>Base: UK Nat Rep (n=2,000)</a:t>
            </a:r>
          </a:p>
        </p:txBody>
      </p:sp>
      <p:graphicFrame>
        <p:nvGraphicFramePr>
          <p:cNvPr id="11" name="Content Placeholder 10">
            <a:extLst>
              <a:ext uri="{FF2B5EF4-FFF2-40B4-BE49-F238E27FC236}">
                <a16:creationId xmlns:a16="http://schemas.microsoft.com/office/drawing/2014/main" id="{E0D6641B-D183-5D22-40B7-0A007FB917A0}"/>
              </a:ext>
            </a:extLst>
          </p:cNvPr>
          <p:cNvGraphicFramePr>
            <a:graphicFrameLocks noGrp="1"/>
          </p:cNvGraphicFramePr>
          <p:nvPr>
            <p:ph sz="quarter" idx="14"/>
            <p:extLst>
              <p:ext uri="{D42A27DB-BD31-4B8C-83A1-F6EECF244321}">
                <p14:modId xmlns:p14="http://schemas.microsoft.com/office/powerpoint/2010/main" val="1106904616"/>
              </p:ext>
            </p:extLst>
          </p:nvPr>
        </p:nvGraphicFramePr>
        <p:xfrm>
          <a:off x="379413" y="1819054"/>
          <a:ext cx="5562600" cy="344668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9">
            <a:extLst>
              <a:ext uri="{FF2B5EF4-FFF2-40B4-BE49-F238E27FC236}">
                <a16:creationId xmlns:a16="http://schemas.microsoft.com/office/drawing/2014/main" id="{B60778CC-E93F-79EB-F1F8-BAEE541EDB1B}"/>
              </a:ext>
            </a:extLst>
          </p:cNvPr>
          <p:cNvSpPr txBox="1"/>
          <p:nvPr/>
        </p:nvSpPr>
        <p:spPr>
          <a:xfrm>
            <a:off x="473001" y="1533551"/>
            <a:ext cx="11138046"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2"/>
                </a:solidFill>
                <a:effectLst/>
                <a:uLnTx/>
                <a:uFillTx/>
                <a:latin typeface="+mj-lt"/>
                <a:ea typeface="+mn-ea"/>
                <a:cs typeface="+mn-cs"/>
              </a:rPr>
              <a:t>Relative importance of cultural entry points (regression vs. scale of cultural importance of media channels) </a:t>
            </a:r>
            <a:endParaRPr kumimoji="0" lang="en-GB" sz="1000" b="0" i="0" u="none" strike="noStrike" kern="0" cap="none" spc="0" normalizeH="0" baseline="0" noProof="0">
              <a:ln>
                <a:noFill/>
              </a:ln>
              <a:solidFill>
                <a:schemeClr val="bg2"/>
              </a:solidFill>
              <a:effectLst/>
              <a:uLnTx/>
              <a:uFillTx/>
              <a:latin typeface="+mj-lt"/>
              <a:ea typeface="+mn-ea"/>
              <a:cs typeface="+mn-cs"/>
            </a:endParaRPr>
          </a:p>
        </p:txBody>
      </p:sp>
      <p:pic>
        <p:nvPicPr>
          <p:cNvPr id="2" name="Picture 1">
            <a:extLst>
              <a:ext uri="{FF2B5EF4-FFF2-40B4-BE49-F238E27FC236}">
                <a16:creationId xmlns:a16="http://schemas.microsoft.com/office/drawing/2014/main" id="{2D29665B-1AB9-E59C-927F-AC0277302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5094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2A6A1-F609-E6EB-519B-7D9166881F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C8DE34D-5B57-F510-4DE3-646F8BCB620B}"/>
              </a:ext>
            </a:extLst>
          </p:cNvPr>
          <p:cNvSpPr>
            <a:spLocks noGrp="1"/>
          </p:cNvSpPr>
          <p:nvPr>
            <p:ph type="title"/>
          </p:nvPr>
        </p:nvSpPr>
        <p:spPr/>
        <p:txBody>
          <a:bodyPr>
            <a:normAutofit/>
          </a:bodyPr>
          <a:lstStyle/>
          <a:p>
            <a:r>
              <a:rPr lang="en-US"/>
              <a:t>For younger demos currency is much stronger</a:t>
            </a:r>
            <a:r>
              <a:rPr lang="en-US" dirty="0"/>
              <a:t>, purpose weaker</a:t>
            </a:r>
            <a:endParaRPr lang="en-US"/>
          </a:p>
        </p:txBody>
      </p:sp>
      <p:sp>
        <p:nvSpPr>
          <p:cNvPr id="9" name="Text Placeholder 8">
            <a:extLst>
              <a:ext uri="{FF2B5EF4-FFF2-40B4-BE49-F238E27FC236}">
                <a16:creationId xmlns:a16="http://schemas.microsoft.com/office/drawing/2014/main" id="{FEB96C5C-94EF-98EC-B634-D54A6B374809}"/>
              </a:ext>
            </a:extLst>
          </p:cNvPr>
          <p:cNvSpPr>
            <a:spLocks noGrp="1"/>
          </p:cNvSpPr>
          <p:nvPr>
            <p:ph type="body" sz="quarter" idx="15"/>
          </p:nvPr>
        </p:nvSpPr>
        <p:spPr/>
        <p:txBody>
          <a:bodyPr/>
          <a:lstStyle/>
          <a:p>
            <a:pPr>
              <a:spcBef>
                <a:spcPts val="0"/>
              </a:spcBef>
            </a:pPr>
            <a:r>
              <a:rPr lang="en-US"/>
              <a:t>Source: Cultural Advantage, Thinkbox / everyday people, 2026.</a:t>
            </a:r>
          </a:p>
          <a:p>
            <a:pPr>
              <a:spcBef>
                <a:spcPts val="0"/>
              </a:spcBef>
            </a:pPr>
            <a:r>
              <a:rPr lang="nl-NL"/>
              <a:t>Base: UK Nat Rep (n=2,000), 16-24 (n=231)</a:t>
            </a:r>
          </a:p>
        </p:txBody>
      </p:sp>
      <p:graphicFrame>
        <p:nvGraphicFramePr>
          <p:cNvPr id="11" name="Content Placeholder 10">
            <a:extLst>
              <a:ext uri="{FF2B5EF4-FFF2-40B4-BE49-F238E27FC236}">
                <a16:creationId xmlns:a16="http://schemas.microsoft.com/office/drawing/2014/main" id="{21642033-45A5-082A-7CD0-C123DE5E9BD3}"/>
              </a:ext>
            </a:extLst>
          </p:cNvPr>
          <p:cNvGraphicFramePr>
            <a:graphicFrameLocks noGrp="1"/>
          </p:cNvGraphicFramePr>
          <p:nvPr>
            <p:ph sz="quarter" idx="14"/>
            <p:extLst>
              <p:ext uri="{D42A27DB-BD31-4B8C-83A1-F6EECF244321}">
                <p14:modId xmlns:p14="http://schemas.microsoft.com/office/powerpoint/2010/main" val="2859778709"/>
              </p:ext>
            </p:extLst>
          </p:nvPr>
        </p:nvGraphicFramePr>
        <p:xfrm>
          <a:off x="379413" y="1819054"/>
          <a:ext cx="5562600" cy="344668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9">
            <a:extLst>
              <a:ext uri="{FF2B5EF4-FFF2-40B4-BE49-F238E27FC236}">
                <a16:creationId xmlns:a16="http://schemas.microsoft.com/office/drawing/2014/main" id="{47CD9F9B-4FC7-DA35-4082-78DA9EB59C06}"/>
              </a:ext>
            </a:extLst>
          </p:cNvPr>
          <p:cNvSpPr txBox="1"/>
          <p:nvPr/>
        </p:nvSpPr>
        <p:spPr>
          <a:xfrm>
            <a:off x="473001" y="1533551"/>
            <a:ext cx="11138046"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2"/>
                </a:solidFill>
                <a:effectLst/>
                <a:uLnTx/>
                <a:uFillTx/>
                <a:ea typeface="+mn-ea"/>
                <a:cs typeface="+mn-cs"/>
              </a:rPr>
              <a:t>Relative importance of cultural entry points (regression vs. scale of cultural importance of media channels) </a:t>
            </a:r>
            <a:endParaRPr kumimoji="0" lang="en-GB" sz="1000" b="0" i="0" u="none" strike="noStrike" kern="0" cap="none" spc="0" normalizeH="0" baseline="0" noProof="0">
              <a:ln>
                <a:noFill/>
              </a:ln>
              <a:solidFill>
                <a:schemeClr val="bg2"/>
              </a:solidFill>
              <a:effectLst/>
              <a:uLnTx/>
              <a:uFillTx/>
              <a:ea typeface="+mn-ea"/>
              <a:cs typeface="+mn-cs"/>
            </a:endParaRPr>
          </a:p>
        </p:txBody>
      </p:sp>
      <p:graphicFrame>
        <p:nvGraphicFramePr>
          <p:cNvPr id="3" name="Content Placeholder 2">
            <a:extLst>
              <a:ext uri="{FF2B5EF4-FFF2-40B4-BE49-F238E27FC236}">
                <a16:creationId xmlns:a16="http://schemas.microsoft.com/office/drawing/2014/main" id="{11B84FFC-1387-FAF9-2025-24104261CB0B}"/>
              </a:ext>
            </a:extLst>
          </p:cNvPr>
          <p:cNvGraphicFramePr>
            <a:graphicFrameLocks noGrp="1"/>
          </p:cNvGraphicFramePr>
          <p:nvPr>
            <p:ph sz="quarter" idx="16"/>
            <p:extLst>
              <p:ext uri="{D42A27DB-BD31-4B8C-83A1-F6EECF244321}">
                <p14:modId xmlns:p14="http://schemas.microsoft.com/office/powerpoint/2010/main" val="3378066800"/>
              </p:ext>
            </p:extLst>
          </p:nvPr>
        </p:nvGraphicFramePr>
        <p:xfrm>
          <a:off x="6096000" y="1819275"/>
          <a:ext cx="5562600" cy="3446463"/>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1248D798-7608-3AE6-6F59-19546BBBE599}"/>
              </a:ext>
            </a:extLst>
          </p:cNvPr>
          <p:cNvCxnSpPr>
            <a:cxnSpLocks/>
          </p:cNvCxnSpPr>
          <p:nvPr/>
        </p:nvCxnSpPr>
        <p:spPr>
          <a:xfrm>
            <a:off x="6096000" y="2000250"/>
            <a:ext cx="17642" cy="3265487"/>
          </a:xfrm>
          <a:prstGeom prst="line">
            <a:avLst/>
          </a:prstGeom>
          <a:ln w="2857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841BF63-A782-AB00-5048-770A7F77D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91263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E62C09-D30F-869E-305D-10AFC7345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47" y="105103"/>
            <a:ext cx="2990985" cy="3029038"/>
          </a:xfrm>
          <a:prstGeom prst="rect">
            <a:avLst/>
          </a:prstGeom>
          <a:ln w="38100">
            <a:solidFill>
              <a:schemeClr val="tx1"/>
            </a:solidFill>
            <a:extLst>
              <a:ext uri="{C807C97D-BFC1-408E-A445-0C87EB9F89A2}">
                <ask:lineSketchStyleProps xmlns:ask="http://schemas.microsoft.com/office/drawing/2018/sketchyshapes" sd="663612617">
                  <a:custGeom>
                    <a:avLst/>
                    <a:gdLst>
                      <a:gd name="csX0" fmla="*/ 0 w 2990985"/>
                      <a:gd name="csY0" fmla="*/ 0 h 3029038"/>
                      <a:gd name="csX1" fmla="*/ 568287 w 2990985"/>
                      <a:gd name="csY1" fmla="*/ 0 h 3029038"/>
                      <a:gd name="csX2" fmla="*/ 1166484 w 2990985"/>
                      <a:gd name="csY2" fmla="*/ 0 h 3029038"/>
                      <a:gd name="csX3" fmla="*/ 1734771 w 2990985"/>
                      <a:gd name="csY3" fmla="*/ 0 h 3029038"/>
                      <a:gd name="csX4" fmla="*/ 2392788 w 2990985"/>
                      <a:gd name="csY4" fmla="*/ 0 h 3029038"/>
                      <a:gd name="csX5" fmla="*/ 2990985 w 2990985"/>
                      <a:gd name="csY5" fmla="*/ 0 h 3029038"/>
                      <a:gd name="csX6" fmla="*/ 2990985 w 2990985"/>
                      <a:gd name="csY6" fmla="*/ 636098 h 3029038"/>
                      <a:gd name="csX7" fmla="*/ 2990985 w 2990985"/>
                      <a:gd name="csY7" fmla="*/ 1302486 h 3029038"/>
                      <a:gd name="csX8" fmla="*/ 2990985 w 2990985"/>
                      <a:gd name="csY8" fmla="*/ 1817423 h 3029038"/>
                      <a:gd name="csX9" fmla="*/ 2990985 w 2990985"/>
                      <a:gd name="csY9" fmla="*/ 2453521 h 3029038"/>
                      <a:gd name="csX10" fmla="*/ 2990985 w 2990985"/>
                      <a:gd name="csY10" fmla="*/ 3029038 h 3029038"/>
                      <a:gd name="csX11" fmla="*/ 2332968 w 2990985"/>
                      <a:gd name="csY11" fmla="*/ 3029038 h 3029038"/>
                      <a:gd name="csX12" fmla="*/ 1674952 w 2990985"/>
                      <a:gd name="csY12" fmla="*/ 3029038 h 3029038"/>
                      <a:gd name="csX13" fmla="*/ 1046845 w 2990985"/>
                      <a:gd name="csY13" fmla="*/ 3029038 h 3029038"/>
                      <a:gd name="csX14" fmla="*/ 0 w 2990985"/>
                      <a:gd name="csY14" fmla="*/ 3029038 h 3029038"/>
                      <a:gd name="csX15" fmla="*/ 0 w 2990985"/>
                      <a:gd name="csY15" fmla="*/ 2423230 h 3029038"/>
                      <a:gd name="csX16" fmla="*/ 0 w 2990985"/>
                      <a:gd name="csY16" fmla="*/ 1878004 h 3029038"/>
                      <a:gd name="csX17" fmla="*/ 0 w 2990985"/>
                      <a:gd name="csY17" fmla="*/ 1272196 h 3029038"/>
                      <a:gd name="csX18" fmla="*/ 0 w 2990985"/>
                      <a:gd name="csY18" fmla="*/ 636098 h 3029038"/>
                      <a:gd name="csX19" fmla="*/ 0 w 2990985"/>
                      <a:gd name="csY19" fmla="*/ 0 h 30290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990985" h="3029038" fill="none" extrusionOk="0">
                        <a:moveTo>
                          <a:pt x="0" y="0"/>
                        </a:moveTo>
                        <a:cubicBezTo>
                          <a:pt x="244306" y="-25497"/>
                          <a:pt x="390678" y="-12233"/>
                          <a:pt x="568287" y="0"/>
                        </a:cubicBezTo>
                        <a:cubicBezTo>
                          <a:pt x="745896" y="12233"/>
                          <a:pt x="1024493" y="1693"/>
                          <a:pt x="1166484" y="0"/>
                        </a:cubicBezTo>
                        <a:cubicBezTo>
                          <a:pt x="1308475" y="-1693"/>
                          <a:pt x="1455260" y="-22267"/>
                          <a:pt x="1734771" y="0"/>
                        </a:cubicBezTo>
                        <a:cubicBezTo>
                          <a:pt x="2014282" y="22267"/>
                          <a:pt x="2115096" y="28763"/>
                          <a:pt x="2392788" y="0"/>
                        </a:cubicBezTo>
                        <a:cubicBezTo>
                          <a:pt x="2670480" y="-28763"/>
                          <a:pt x="2838787" y="19143"/>
                          <a:pt x="2990985" y="0"/>
                        </a:cubicBezTo>
                        <a:cubicBezTo>
                          <a:pt x="3018827" y="272850"/>
                          <a:pt x="2965749" y="366380"/>
                          <a:pt x="2990985" y="636098"/>
                        </a:cubicBezTo>
                        <a:cubicBezTo>
                          <a:pt x="3016221" y="905816"/>
                          <a:pt x="2986315" y="992392"/>
                          <a:pt x="2990985" y="1302486"/>
                        </a:cubicBezTo>
                        <a:cubicBezTo>
                          <a:pt x="2995655" y="1612580"/>
                          <a:pt x="3011793" y="1671828"/>
                          <a:pt x="2990985" y="1817423"/>
                        </a:cubicBezTo>
                        <a:cubicBezTo>
                          <a:pt x="2970177" y="1963018"/>
                          <a:pt x="2987438" y="2261380"/>
                          <a:pt x="2990985" y="2453521"/>
                        </a:cubicBezTo>
                        <a:cubicBezTo>
                          <a:pt x="2994532" y="2645662"/>
                          <a:pt x="2978529" y="2801201"/>
                          <a:pt x="2990985" y="3029038"/>
                        </a:cubicBezTo>
                        <a:cubicBezTo>
                          <a:pt x="2743611" y="3059181"/>
                          <a:pt x="2613150" y="3029244"/>
                          <a:pt x="2332968" y="3029038"/>
                        </a:cubicBezTo>
                        <a:cubicBezTo>
                          <a:pt x="2052786" y="3028832"/>
                          <a:pt x="1983547" y="3049931"/>
                          <a:pt x="1674952" y="3029038"/>
                        </a:cubicBezTo>
                        <a:cubicBezTo>
                          <a:pt x="1366357" y="3008145"/>
                          <a:pt x="1343509" y="3031337"/>
                          <a:pt x="1046845" y="3029038"/>
                        </a:cubicBezTo>
                        <a:cubicBezTo>
                          <a:pt x="750181" y="3026739"/>
                          <a:pt x="461344" y="2981009"/>
                          <a:pt x="0" y="3029038"/>
                        </a:cubicBezTo>
                        <a:cubicBezTo>
                          <a:pt x="-5650" y="2830585"/>
                          <a:pt x="30089" y="2595781"/>
                          <a:pt x="0" y="2423230"/>
                        </a:cubicBezTo>
                        <a:cubicBezTo>
                          <a:pt x="-30089" y="2250679"/>
                          <a:pt x="17762" y="2035639"/>
                          <a:pt x="0" y="1878004"/>
                        </a:cubicBezTo>
                        <a:cubicBezTo>
                          <a:pt x="-17762" y="1720369"/>
                          <a:pt x="12525" y="1536703"/>
                          <a:pt x="0" y="1272196"/>
                        </a:cubicBezTo>
                        <a:cubicBezTo>
                          <a:pt x="-12525" y="1007689"/>
                          <a:pt x="-26570" y="795761"/>
                          <a:pt x="0" y="636098"/>
                        </a:cubicBezTo>
                        <a:cubicBezTo>
                          <a:pt x="26570" y="476435"/>
                          <a:pt x="-13996" y="146953"/>
                          <a:pt x="0" y="0"/>
                        </a:cubicBezTo>
                        <a:close/>
                      </a:path>
                      <a:path w="2990985" h="3029038" stroke="0" extrusionOk="0">
                        <a:moveTo>
                          <a:pt x="0" y="0"/>
                        </a:moveTo>
                        <a:cubicBezTo>
                          <a:pt x="315540" y="8215"/>
                          <a:pt x="393171" y="26158"/>
                          <a:pt x="658017" y="0"/>
                        </a:cubicBezTo>
                        <a:cubicBezTo>
                          <a:pt x="922863" y="-26158"/>
                          <a:pt x="947117" y="-5263"/>
                          <a:pt x="1166484" y="0"/>
                        </a:cubicBezTo>
                        <a:cubicBezTo>
                          <a:pt x="1385851" y="5263"/>
                          <a:pt x="1518985" y="17382"/>
                          <a:pt x="1704861" y="0"/>
                        </a:cubicBezTo>
                        <a:cubicBezTo>
                          <a:pt x="1890737" y="-17382"/>
                          <a:pt x="2029607" y="-3842"/>
                          <a:pt x="2273149" y="0"/>
                        </a:cubicBezTo>
                        <a:cubicBezTo>
                          <a:pt x="2516691" y="3842"/>
                          <a:pt x="2782715" y="-19360"/>
                          <a:pt x="2990985" y="0"/>
                        </a:cubicBezTo>
                        <a:cubicBezTo>
                          <a:pt x="3000779" y="122563"/>
                          <a:pt x="3009314" y="380024"/>
                          <a:pt x="2990985" y="545227"/>
                        </a:cubicBezTo>
                        <a:cubicBezTo>
                          <a:pt x="2972656" y="710430"/>
                          <a:pt x="2978007" y="1001798"/>
                          <a:pt x="2990985" y="1181325"/>
                        </a:cubicBezTo>
                        <a:cubicBezTo>
                          <a:pt x="3003963" y="1360852"/>
                          <a:pt x="2997556" y="1554116"/>
                          <a:pt x="2990985" y="1787132"/>
                        </a:cubicBezTo>
                        <a:cubicBezTo>
                          <a:pt x="2984414" y="2020148"/>
                          <a:pt x="2980689" y="2132262"/>
                          <a:pt x="2990985" y="2302069"/>
                        </a:cubicBezTo>
                        <a:cubicBezTo>
                          <a:pt x="3001281" y="2471876"/>
                          <a:pt x="2990654" y="2786851"/>
                          <a:pt x="2990985" y="3029038"/>
                        </a:cubicBezTo>
                        <a:cubicBezTo>
                          <a:pt x="2759044" y="3048572"/>
                          <a:pt x="2552618" y="3025817"/>
                          <a:pt x="2422698" y="3029038"/>
                        </a:cubicBezTo>
                        <a:cubicBezTo>
                          <a:pt x="2292778" y="3032259"/>
                          <a:pt x="1999215" y="3057001"/>
                          <a:pt x="1764681" y="3029038"/>
                        </a:cubicBezTo>
                        <a:cubicBezTo>
                          <a:pt x="1530147" y="3001075"/>
                          <a:pt x="1321543" y="3013235"/>
                          <a:pt x="1196394" y="3029038"/>
                        </a:cubicBezTo>
                        <a:cubicBezTo>
                          <a:pt x="1071245" y="3044841"/>
                          <a:pt x="806484" y="3047496"/>
                          <a:pt x="598197" y="3029038"/>
                        </a:cubicBezTo>
                        <a:cubicBezTo>
                          <a:pt x="389910" y="3010580"/>
                          <a:pt x="146982" y="3007988"/>
                          <a:pt x="0" y="3029038"/>
                        </a:cubicBezTo>
                        <a:cubicBezTo>
                          <a:pt x="-3937" y="2914175"/>
                          <a:pt x="14992" y="2624557"/>
                          <a:pt x="0" y="2514102"/>
                        </a:cubicBezTo>
                        <a:cubicBezTo>
                          <a:pt x="-14992" y="2403647"/>
                          <a:pt x="-10687" y="2099236"/>
                          <a:pt x="0" y="1938584"/>
                        </a:cubicBezTo>
                        <a:cubicBezTo>
                          <a:pt x="10687" y="1777932"/>
                          <a:pt x="29725" y="1455539"/>
                          <a:pt x="0" y="1302486"/>
                        </a:cubicBezTo>
                        <a:cubicBezTo>
                          <a:pt x="-29725" y="1149433"/>
                          <a:pt x="-17916" y="972791"/>
                          <a:pt x="0" y="666388"/>
                        </a:cubicBezTo>
                        <a:cubicBezTo>
                          <a:pt x="17916" y="359985"/>
                          <a:pt x="29531" y="286968"/>
                          <a:pt x="0" y="0"/>
                        </a:cubicBezTo>
                        <a:close/>
                      </a:path>
                    </a:pathLst>
                  </a:custGeom>
                  <ask:type>
                    <ask:lineSketchNone/>
                  </ask:type>
                </ask:lineSketchStyleProps>
              </a:ext>
            </a:extLst>
          </a:ln>
        </p:spPr>
      </p:pic>
      <p:pic>
        <p:nvPicPr>
          <p:cNvPr id="17" name="Picture 16">
            <a:extLst>
              <a:ext uri="{FF2B5EF4-FFF2-40B4-BE49-F238E27FC236}">
                <a16:creationId xmlns:a16="http://schemas.microsoft.com/office/drawing/2014/main" id="{B706CCB9-39E2-AEA2-E4AD-3BFB163653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9465" y="105103"/>
            <a:ext cx="4901668" cy="2444768"/>
          </a:xfrm>
          <a:prstGeom prst="rect">
            <a:avLst/>
          </a:prstGeom>
          <a:ln w="38100">
            <a:solidFill>
              <a:schemeClr val="tx1"/>
            </a:solidFill>
            <a:extLst>
              <a:ext uri="{C807C97D-BFC1-408E-A445-0C87EB9F89A2}">
                <ask:lineSketchStyleProps xmlns:ask="http://schemas.microsoft.com/office/drawing/2018/sketchyshapes" sd="3408742354">
                  <a:custGeom>
                    <a:avLst/>
                    <a:gdLst>
                      <a:gd name="csX0" fmla="*/ 0 w 4901668"/>
                      <a:gd name="csY0" fmla="*/ 0 h 2444768"/>
                      <a:gd name="csX1" fmla="*/ 563692 w 4901668"/>
                      <a:gd name="csY1" fmla="*/ 0 h 2444768"/>
                      <a:gd name="csX2" fmla="*/ 1176400 w 4901668"/>
                      <a:gd name="csY2" fmla="*/ 0 h 2444768"/>
                      <a:gd name="csX3" fmla="*/ 1642059 w 4901668"/>
                      <a:gd name="csY3" fmla="*/ 0 h 2444768"/>
                      <a:gd name="csX4" fmla="*/ 2107717 w 4901668"/>
                      <a:gd name="csY4" fmla="*/ 0 h 2444768"/>
                      <a:gd name="csX5" fmla="*/ 2573376 w 4901668"/>
                      <a:gd name="csY5" fmla="*/ 0 h 2444768"/>
                      <a:gd name="csX6" fmla="*/ 3039034 w 4901668"/>
                      <a:gd name="csY6" fmla="*/ 0 h 2444768"/>
                      <a:gd name="csX7" fmla="*/ 3602726 w 4901668"/>
                      <a:gd name="csY7" fmla="*/ 0 h 2444768"/>
                      <a:gd name="csX8" fmla="*/ 4068384 w 4901668"/>
                      <a:gd name="csY8" fmla="*/ 0 h 2444768"/>
                      <a:gd name="csX9" fmla="*/ 4901668 w 4901668"/>
                      <a:gd name="csY9" fmla="*/ 0 h 2444768"/>
                      <a:gd name="csX10" fmla="*/ 4901668 w 4901668"/>
                      <a:gd name="csY10" fmla="*/ 537849 h 2444768"/>
                      <a:gd name="csX11" fmla="*/ 4901668 w 4901668"/>
                      <a:gd name="csY11" fmla="*/ 1100146 h 2444768"/>
                      <a:gd name="csX12" fmla="*/ 4901668 w 4901668"/>
                      <a:gd name="csY12" fmla="*/ 1711338 h 2444768"/>
                      <a:gd name="csX13" fmla="*/ 4901668 w 4901668"/>
                      <a:gd name="csY13" fmla="*/ 2444768 h 2444768"/>
                      <a:gd name="csX14" fmla="*/ 4436010 w 4901668"/>
                      <a:gd name="csY14" fmla="*/ 2444768 h 2444768"/>
                      <a:gd name="csX15" fmla="*/ 3774284 w 4901668"/>
                      <a:gd name="csY15" fmla="*/ 2444768 h 2444768"/>
                      <a:gd name="csX16" fmla="*/ 3112559 w 4901668"/>
                      <a:gd name="csY16" fmla="*/ 2444768 h 2444768"/>
                      <a:gd name="csX17" fmla="*/ 2499851 w 4901668"/>
                      <a:gd name="csY17" fmla="*/ 2444768 h 2444768"/>
                      <a:gd name="csX18" fmla="*/ 1789109 w 4901668"/>
                      <a:gd name="csY18" fmla="*/ 2444768 h 2444768"/>
                      <a:gd name="csX19" fmla="*/ 1078367 w 4901668"/>
                      <a:gd name="csY19" fmla="*/ 2444768 h 2444768"/>
                      <a:gd name="csX20" fmla="*/ 612709 w 4901668"/>
                      <a:gd name="csY20" fmla="*/ 2444768 h 2444768"/>
                      <a:gd name="csX21" fmla="*/ 0 w 4901668"/>
                      <a:gd name="csY21" fmla="*/ 2444768 h 2444768"/>
                      <a:gd name="csX22" fmla="*/ 0 w 4901668"/>
                      <a:gd name="csY22" fmla="*/ 1784681 h 2444768"/>
                      <a:gd name="csX23" fmla="*/ 0 w 4901668"/>
                      <a:gd name="csY23" fmla="*/ 1173489 h 2444768"/>
                      <a:gd name="csX24" fmla="*/ 0 w 4901668"/>
                      <a:gd name="csY24" fmla="*/ 635640 h 2444768"/>
                      <a:gd name="csX25" fmla="*/ 0 w 4901668"/>
                      <a:gd name="csY25" fmla="*/ 0 h 2444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901668" h="2444768" fill="none" extrusionOk="0">
                        <a:moveTo>
                          <a:pt x="0" y="0"/>
                        </a:moveTo>
                        <a:cubicBezTo>
                          <a:pt x="155665" y="-11459"/>
                          <a:pt x="317472" y="11130"/>
                          <a:pt x="563692" y="0"/>
                        </a:cubicBezTo>
                        <a:cubicBezTo>
                          <a:pt x="809912" y="-11130"/>
                          <a:pt x="873808" y="-28218"/>
                          <a:pt x="1176400" y="0"/>
                        </a:cubicBezTo>
                        <a:cubicBezTo>
                          <a:pt x="1478992" y="28218"/>
                          <a:pt x="1439671" y="6014"/>
                          <a:pt x="1642059" y="0"/>
                        </a:cubicBezTo>
                        <a:cubicBezTo>
                          <a:pt x="1844447" y="-6014"/>
                          <a:pt x="1884904" y="-20516"/>
                          <a:pt x="2107717" y="0"/>
                        </a:cubicBezTo>
                        <a:cubicBezTo>
                          <a:pt x="2330530" y="20516"/>
                          <a:pt x="2420437" y="-20064"/>
                          <a:pt x="2573376" y="0"/>
                        </a:cubicBezTo>
                        <a:cubicBezTo>
                          <a:pt x="2726315" y="20064"/>
                          <a:pt x="2820493" y="-9530"/>
                          <a:pt x="3039034" y="0"/>
                        </a:cubicBezTo>
                        <a:cubicBezTo>
                          <a:pt x="3257575" y="9530"/>
                          <a:pt x="3401935" y="-26223"/>
                          <a:pt x="3602726" y="0"/>
                        </a:cubicBezTo>
                        <a:cubicBezTo>
                          <a:pt x="3803517" y="26223"/>
                          <a:pt x="3844145" y="14506"/>
                          <a:pt x="4068384" y="0"/>
                        </a:cubicBezTo>
                        <a:cubicBezTo>
                          <a:pt x="4292623" y="-14506"/>
                          <a:pt x="4729784" y="-27085"/>
                          <a:pt x="4901668" y="0"/>
                        </a:cubicBezTo>
                        <a:cubicBezTo>
                          <a:pt x="4911565" y="259029"/>
                          <a:pt x="4900300" y="275644"/>
                          <a:pt x="4901668" y="537849"/>
                        </a:cubicBezTo>
                        <a:cubicBezTo>
                          <a:pt x="4903036" y="800054"/>
                          <a:pt x="4910166" y="822673"/>
                          <a:pt x="4901668" y="1100146"/>
                        </a:cubicBezTo>
                        <a:cubicBezTo>
                          <a:pt x="4893170" y="1377619"/>
                          <a:pt x="4914945" y="1541078"/>
                          <a:pt x="4901668" y="1711338"/>
                        </a:cubicBezTo>
                        <a:cubicBezTo>
                          <a:pt x="4888391" y="1881598"/>
                          <a:pt x="4937757" y="2163043"/>
                          <a:pt x="4901668" y="2444768"/>
                        </a:cubicBezTo>
                        <a:cubicBezTo>
                          <a:pt x="4693400" y="2464822"/>
                          <a:pt x="4608904" y="2458467"/>
                          <a:pt x="4436010" y="2444768"/>
                        </a:cubicBezTo>
                        <a:cubicBezTo>
                          <a:pt x="4263116" y="2431069"/>
                          <a:pt x="3978978" y="2471436"/>
                          <a:pt x="3774284" y="2444768"/>
                        </a:cubicBezTo>
                        <a:cubicBezTo>
                          <a:pt x="3569590" y="2418100"/>
                          <a:pt x="3421433" y="2468414"/>
                          <a:pt x="3112559" y="2444768"/>
                        </a:cubicBezTo>
                        <a:cubicBezTo>
                          <a:pt x="2803685" y="2421122"/>
                          <a:pt x="2797167" y="2443775"/>
                          <a:pt x="2499851" y="2444768"/>
                        </a:cubicBezTo>
                        <a:cubicBezTo>
                          <a:pt x="2202535" y="2445761"/>
                          <a:pt x="1979711" y="2452857"/>
                          <a:pt x="1789109" y="2444768"/>
                        </a:cubicBezTo>
                        <a:cubicBezTo>
                          <a:pt x="1598507" y="2436679"/>
                          <a:pt x="1389605" y="2450010"/>
                          <a:pt x="1078367" y="2444768"/>
                        </a:cubicBezTo>
                        <a:cubicBezTo>
                          <a:pt x="767129" y="2439526"/>
                          <a:pt x="797658" y="2450804"/>
                          <a:pt x="612709" y="2444768"/>
                        </a:cubicBezTo>
                        <a:cubicBezTo>
                          <a:pt x="427760" y="2438732"/>
                          <a:pt x="153107" y="2441084"/>
                          <a:pt x="0" y="2444768"/>
                        </a:cubicBezTo>
                        <a:cubicBezTo>
                          <a:pt x="27966" y="2243486"/>
                          <a:pt x="-25405" y="1995148"/>
                          <a:pt x="0" y="1784681"/>
                        </a:cubicBezTo>
                        <a:cubicBezTo>
                          <a:pt x="25405" y="1574214"/>
                          <a:pt x="30328" y="1402179"/>
                          <a:pt x="0" y="1173489"/>
                        </a:cubicBezTo>
                        <a:cubicBezTo>
                          <a:pt x="-30328" y="944799"/>
                          <a:pt x="19236" y="883904"/>
                          <a:pt x="0" y="635640"/>
                        </a:cubicBezTo>
                        <a:cubicBezTo>
                          <a:pt x="-19236" y="387376"/>
                          <a:pt x="11650" y="141582"/>
                          <a:pt x="0" y="0"/>
                        </a:cubicBezTo>
                        <a:close/>
                      </a:path>
                      <a:path w="4901668" h="2444768" stroke="0" extrusionOk="0">
                        <a:moveTo>
                          <a:pt x="0" y="0"/>
                        </a:moveTo>
                        <a:cubicBezTo>
                          <a:pt x="109620" y="-7642"/>
                          <a:pt x="316115" y="22901"/>
                          <a:pt x="465658" y="0"/>
                        </a:cubicBezTo>
                        <a:cubicBezTo>
                          <a:pt x="615201" y="-22901"/>
                          <a:pt x="787081" y="-23625"/>
                          <a:pt x="980334" y="0"/>
                        </a:cubicBezTo>
                        <a:cubicBezTo>
                          <a:pt x="1173587" y="23625"/>
                          <a:pt x="1339186" y="28146"/>
                          <a:pt x="1544025" y="0"/>
                        </a:cubicBezTo>
                        <a:cubicBezTo>
                          <a:pt x="1748864" y="-28146"/>
                          <a:pt x="1931559" y="9124"/>
                          <a:pt x="2058701" y="0"/>
                        </a:cubicBezTo>
                        <a:cubicBezTo>
                          <a:pt x="2185843" y="-9124"/>
                          <a:pt x="2362676" y="-3444"/>
                          <a:pt x="2524359" y="0"/>
                        </a:cubicBezTo>
                        <a:cubicBezTo>
                          <a:pt x="2686042" y="3444"/>
                          <a:pt x="2818898" y="13916"/>
                          <a:pt x="3039034" y="0"/>
                        </a:cubicBezTo>
                        <a:cubicBezTo>
                          <a:pt x="3259171" y="-13916"/>
                          <a:pt x="3492821" y="2790"/>
                          <a:pt x="3700759" y="0"/>
                        </a:cubicBezTo>
                        <a:cubicBezTo>
                          <a:pt x="3908698" y="-2790"/>
                          <a:pt x="3963926" y="-22681"/>
                          <a:pt x="4166418" y="0"/>
                        </a:cubicBezTo>
                        <a:cubicBezTo>
                          <a:pt x="4368910" y="22681"/>
                          <a:pt x="4569196" y="-13547"/>
                          <a:pt x="4901668" y="0"/>
                        </a:cubicBezTo>
                        <a:cubicBezTo>
                          <a:pt x="4915793" y="163456"/>
                          <a:pt x="4927714" y="369253"/>
                          <a:pt x="4901668" y="586744"/>
                        </a:cubicBezTo>
                        <a:cubicBezTo>
                          <a:pt x="4875622" y="804235"/>
                          <a:pt x="4925430" y="1000168"/>
                          <a:pt x="4901668" y="1124593"/>
                        </a:cubicBezTo>
                        <a:cubicBezTo>
                          <a:pt x="4877906" y="1249018"/>
                          <a:pt x="4897806" y="1428799"/>
                          <a:pt x="4901668" y="1686890"/>
                        </a:cubicBezTo>
                        <a:cubicBezTo>
                          <a:pt x="4905530" y="1944981"/>
                          <a:pt x="4927866" y="2274548"/>
                          <a:pt x="4901668" y="2444768"/>
                        </a:cubicBezTo>
                        <a:cubicBezTo>
                          <a:pt x="4687394" y="2454883"/>
                          <a:pt x="4524917" y="2452022"/>
                          <a:pt x="4190926" y="2444768"/>
                        </a:cubicBezTo>
                        <a:cubicBezTo>
                          <a:pt x="3856935" y="2437514"/>
                          <a:pt x="3774619" y="2443882"/>
                          <a:pt x="3480184" y="2444768"/>
                        </a:cubicBezTo>
                        <a:cubicBezTo>
                          <a:pt x="3185749" y="2445654"/>
                          <a:pt x="3088070" y="2424557"/>
                          <a:pt x="2818459" y="2444768"/>
                        </a:cubicBezTo>
                        <a:cubicBezTo>
                          <a:pt x="2548848" y="2464979"/>
                          <a:pt x="2493326" y="2460755"/>
                          <a:pt x="2254767" y="2444768"/>
                        </a:cubicBezTo>
                        <a:cubicBezTo>
                          <a:pt x="2016208" y="2428781"/>
                          <a:pt x="1817978" y="2439191"/>
                          <a:pt x="1593042" y="2444768"/>
                        </a:cubicBezTo>
                        <a:cubicBezTo>
                          <a:pt x="1368106" y="2450345"/>
                          <a:pt x="1076995" y="2441672"/>
                          <a:pt x="931317" y="2444768"/>
                        </a:cubicBezTo>
                        <a:cubicBezTo>
                          <a:pt x="785639" y="2447864"/>
                          <a:pt x="251426" y="2474753"/>
                          <a:pt x="0" y="2444768"/>
                        </a:cubicBezTo>
                        <a:cubicBezTo>
                          <a:pt x="-24196" y="2282158"/>
                          <a:pt x="-26800" y="2059978"/>
                          <a:pt x="0" y="1882471"/>
                        </a:cubicBezTo>
                        <a:cubicBezTo>
                          <a:pt x="26800" y="1704964"/>
                          <a:pt x="-32697" y="1434293"/>
                          <a:pt x="0" y="1222384"/>
                        </a:cubicBezTo>
                        <a:cubicBezTo>
                          <a:pt x="32697" y="1010475"/>
                          <a:pt x="1894" y="780462"/>
                          <a:pt x="0" y="611192"/>
                        </a:cubicBezTo>
                        <a:cubicBezTo>
                          <a:pt x="-1894" y="441922"/>
                          <a:pt x="29754" y="148846"/>
                          <a:pt x="0" y="0"/>
                        </a:cubicBezTo>
                        <a:close/>
                      </a:path>
                    </a:pathLst>
                  </a:custGeom>
                  <ask:type>
                    <ask:lineSketchNone/>
                  </ask:type>
                </ask:lineSketchStyleProps>
              </a:ext>
            </a:extLst>
          </a:ln>
        </p:spPr>
      </p:pic>
      <p:pic>
        <p:nvPicPr>
          <p:cNvPr id="19" name="Picture 18">
            <a:extLst>
              <a:ext uri="{FF2B5EF4-FFF2-40B4-BE49-F238E27FC236}">
                <a16:creationId xmlns:a16="http://schemas.microsoft.com/office/drawing/2014/main" id="{6B289B49-357C-DD33-DB95-A327DC1001F3}"/>
              </a:ext>
            </a:extLst>
          </p:cNvPr>
          <p:cNvPicPr>
            <a:picLocks noChangeAspect="1"/>
          </p:cNvPicPr>
          <p:nvPr/>
        </p:nvPicPr>
        <p:blipFill>
          <a:blip r:embed="rId5" cstate="screen">
            <a:extLst>
              <a:ext uri="{28A0092B-C50C-407E-A947-70E740481C1C}">
                <a14:useLocalDpi xmlns:a14="http://schemas.microsoft.com/office/drawing/2010/main"/>
              </a:ext>
            </a:extLst>
          </a:blip>
          <a:srcRect t="3507" r="11419"/>
          <a:stretch>
            <a:fillRect/>
          </a:stretch>
        </p:blipFill>
        <p:spPr>
          <a:xfrm>
            <a:off x="8228529" y="2668249"/>
            <a:ext cx="3862386" cy="766482"/>
          </a:xfrm>
          <a:prstGeom prst="rect">
            <a:avLst/>
          </a:prstGeom>
          <a:ln w="38100">
            <a:solidFill>
              <a:schemeClr val="tx1"/>
            </a:solidFill>
            <a:extLst>
              <a:ext uri="{C807C97D-BFC1-408E-A445-0C87EB9F89A2}">
                <ask:lineSketchStyleProps xmlns:ask="http://schemas.microsoft.com/office/drawing/2018/sketchyshapes" sd="806145886">
                  <a:custGeom>
                    <a:avLst/>
                    <a:gdLst>
                      <a:gd name="csX0" fmla="*/ 0 w 3862386"/>
                      <a:gd name="csY0" fmla="*/ 0 h 766482"/>
                      <a:gd name="csX1" fmla="*/ 720979 w 3862386"/>
                      <a:gd name="csY1" fmla="*/ 0 h 766482"/>
                      <a:gd name="csX2" fmla="*/ 1441957 w 3862386"/>
                      <a:gd name="csY2" fmla="*/ 0 h 766482"/>
                      <a:gd name="csX3" fmla="*/ 2047065 w 3862386"/>
                      <a:gd name="csY3" fmla="*/ 0 h 766482"/>
                      <a:gd name="csX4" fmla="*/ 2613548 w 3862386"/>
                      <a:gd name="csY4" fmla="*/ 0 h 766482"/>
                      <a:gd name="csX5" fmla="*/ 3295903 w 3862386"/>
                      <a:gd name="csY5" fmla="*/ 0 h 766482"/>
                      <a:gd name="csX6" fmla="*/ 3862386 w 3862386"/>
                      <a:gd name="csY6" fmla="*/ 0 h 766482"/>
                      <a:gd name="csX7" fmla="*/ 3862386 w 3862386"/>
                      <a:gd name="csY7" fmla="*/ 360247 h 766482"/>
                      <a:gd name="csX8" fmla="*/ 3862386 w 3862386"/>
                      <a:gd name="csY8" fmla="*/ 766482 h 766482"/>
                      <a:gd name="csX9" fmla="*/ 3295903 w 3862386"/>
                      <a:gd name="csY9" fmla="*/ 766482 h 766482"/>
                      <a:gd name="csX10" fmla="*/ 2652172 w 3862386"/>
                      <a:gd name="csY10" fmla="*/ 766482 h 766482"/>
                      <a:gd name="csX11" fmla="*/ 2085688 w 3862386"/>
                      <a:gd name="csY11" fmla="*/ 766482 h 766482"/>
                      <a:gd name="csX12" fmla="*/ 1557829 w 3862386"/>
                      <a:gd name="csY12" fmla="*/ 766482 h 766482"/>
                      <a:gd name="csX13" fmla="*/ 1029970 w 3862386"/>
                      <a:gd name="csY13" fmla="*/ 766482 h 766482"/>
                      <a:gd name="csX14" fmla="*/ 0 w 3862386"/>
                      <a:gd name="csY14" fmla="*/ 766482 h 766482"/>
                      <a:gd name="csX15" fmla="*/ 0 w 3862386"/>
                      <a:gd name="csY15" fmla="*/ 406235 h 766482"/>
                      <a:gd name="csX16" fmla="*/ 0 w 3862386"/>
                      <a:gd name="csY16" fmla="*/ 0 h 766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62386" h="766482" fill="none" extrusionOk="0">
                        <a:moveTo>
                          <a:pt x="0" y="0"/>
                        </a:moveTo>
                        <a:cubicBezTo>
                          <a:pt x="349655" y="-20094"/>
                          <a:pt x="507174" y="-20522"/>
                          <a:pt x="720979" y="0"/>
                        </a:cubicBezTo>
                        <a:cubicBezTo>
                          <a:pt x="934784" y="20522"/>
                          <a:pt x="1252614" y="-4042"/>
                          <a:pt x="1441957" y="0"/>
                        </a:cubicBezTo>
                        <a:cubicBezTo>
                          <a:pt x="1631300" y="4042"/>
                          <a:pt x="1886085" y="-8261"/>
                          <a:pt x="2047065" y="0"/>
                        </a:cubicBezTo>
                        <a:cubicBezTo>
                          <a:pt x="2208045" y="8261"/>
                          <a:pt x="2336463" y="26104"/>
                          <a:pt x="2613548" y="0"/>
                        </a:cubicBezTo>
                        <a:cubicBezTo>
                          <a:pt x="2890633" y="-26104"/>
                          <a:pt x="3069147" y="-18943"/>
                          <a:pt x="3295903" y="0"/>
                        </a:cubicBezTo>
                        <a:cubicBezTo>
                          <a:pt x="3522659" y="18943"/>
                          <a:pt x="3595835" y="432"/>
                          <a:pt x="3862386" y="0"/>
                        </a:cubicBezTo>
                        <a:cubicBezTo>
                          <a:pt x="3875297" y="150837"/>
                          <a:pt x="3878993" y="238838"/>
                          <a:pt x="3862386" y="360247"/>
                        </a:cubicBezTo>
                        <a:cubicBezTo>
                          <a:pt x="3845779" y="481656"/>
                          <a:pt x="3870159" y="667954"/>
                          <a:pt x="3862386" y="766482"/>
                        </a:cubicBezTo>
                        <a:cubicBezTo>
                          <a:pt x="3650725" y="777700"/>
                          <a:pt x="3553838" y="741261"/>
                          <a:pt x="3295903" y="766482"/>
                        </a:cubicBezTo>
                        <a:cubicBezTo>
                          <a:pt x="3037968" y="791703"/>
                          <a:pt x="2914433" y="736453"/>
                          <a:pt x="2652172" y="766482"/>
                        </a:cubicBezTo>
                        <a:cubicBezTo>
                          <a:pt x="2389911" y="796511"/>
                          <a:pt x="2243131" y="786199"/>
                          <a:pt x="2085688" y="766482"/>
                        </a:cubicBezTo>
                        <a:cubicBezTo>
                          <a:pt x="1928245" y="746765"/>
                          <a:pt x="1747918" y="782617"/>
                          <a:pt x="1557829" y="766482"/>
                        </a:cubicBezTo>
                        <a:cubicBezTo>
                          <a:pt x="1367740" y="750347"/>
                          <a:pt x="1281164" y="769996"/>
                          <a:pt x="1029970" y="766482"/>
                        </a:cubicBezTo>
                        <a:cubicBezTo>
                          <a:pt x="778776" y="762968"/>
                          <a:pt x="234073" y="789894"/>
                          <a:pt x="0" y="766482"/>
                        </a:cubicBezTo>
                        <a:cubicBezTo>
                          <a:pt x="7031" y="627180"/>
                          <a:pt x="4036" y="518550"/>
                          <a:pt x="0" y="406235"/>
                        </a:cubicBezTo>
                        <a:cubicBezTo>
                          <a:pt x="-4036" y="293920"/>
                          <a:pt x="5242" y="108598"/>
                          <a:pt x="0" y="0"/>
                        </a:cubicBezTo>
                        <a:close/>
                      </a:path>
                      <a:path w="3862386" h="766482" stroke="0" extrusionOk="0">
                        <a:moveTo>
                          <a:pt x="0" y="0"/>
                        </a:moveTo>
                        <a:cubicBezTo>
                          <a:pt x="259405" y="-22995"/>
                          <a:pt x="302988" y="2463"/>
                          <a:pt x="605107" y="0"/>
                        </a:cubicBezTo>
                        <a:cubicBezTo>
                          <a:pt x="907226" y="-2463"/>
                          <a:pt x="1031176" y="7400"/>
                          <a:pt x="1171590" y="0"/>
                        </a:cubicBezTo>
                        <a:cubicBezTo>
                          <a:pt x="1312004" y="-7400"/>
                          <a:pt x="1530452" y="12478"/>
                          <a:pt x="1776698" y="0"/>
                        </a:cubicBezTo>
                        <a:cubicBezTo>
                          <a:pt x="2022944" y="-12478"/>
                          <a:pt x="2124981" y="-32857"/>
                          <a:pt x="2459052" y="0"/>
                        </a:cubicBezTo>
                        <a:cubicBezTo>
                          <a:pt x="2793123" y="32857"/>
                          <a:pt x="2880050" y="31935"/>
                          <a:pt x="3102783" y="0"/>
                        </a:cubicBezTo>
                        <a:cubicBezTo>
                          <a:pt x="3325516" y="-31935"/>
                          <a:pt x="3710145" y="9402"/>
                          <a:pt x="3862386" y="0"/>
                        </a:cubicBezTo>
                        <a:cubicBezTo>
                          <a:pt x="3859541" y="148727"/>
                          <a:pt x="3857623" y="191092"/>
                          <a:pt x="3862386" y="375576"/>
                        </a:cubicBezTo>
                        <a:cubicBezTo>
                          <a:pt x="3867149" y="560060"/>
                          <a:pt x="3866361" y="670540"/>
                          <a:pt x="3862386" y="766482"/>
                        </a:cubicBezTo>
                        <a:cubicBezTo>
                          <a:pt x="3681921" y="776487"/>
                          <a:pt x="3541228" y="754166"/>
                          <a:pt x="3257279" y="766482"/>
                        </a:cubicBezTo>
                        <a:cubicBezTo>
                          <a:pt x="2973330" y="778798"/>
                          <a:pt x="2850620" y="792131"/>
                          <a:pt x="2574924" y="766482"/>
                        </a:cubicBezTo>
                        <a:cubicBezTo>
                          <a:pt x="2299229" y="740833"/>
                          <a:pt x="2210023" y="744493"/>
                          <a:pt x="1892569" y="766482"/>
                        </a:cubicBezTo>
                        <a:cubicBezTo>
                          <a:pt x="1575116" y="788471"/>
                          <a:pt x="1417428" y="789791"/>
                          <a:pt x="1248838" y="766482"/>
                        </a:cubicBezTo>
                        <a:cubicBezTo>
                          <a:pt x="1080248" y="743173"/>
                          <a:pt x="809825" y="752261"/>
                          <a:pt x="605107" y="766482"/>
                        </a:cubicBezTo>
                        <a:cubicBezTo>
                          <a:pt x="400389" y="780703"/>
                          <a:pt x="122817" y="752211"/>
                          <a:pt x="0" y="766482"/>
                        </a:cubicBezTo>
                        <a:cubicBezTo>
                          <a:pt x="-4204" y="658652"/>
                          <a:pt x="8653" y="473937"/>
                          <a:pt x="0" y="398571"/>
                        </a:cubicBezTo>
                        <a:cubicBezTo>
                          <a:pt x="-8653" y="323205"/>
                          <a:pt x="6932" y="193349"/>
                          <a:pt x="0" y="0"/>
                        </a:cubicBezTo>
                        <a:close/>
                      </a:path>
                    </a:pathLst>
                  </a:custGeom>
                  <ask:type>
                    <ask:lineSketchNone/>
                  </ask:type>
                </ask:lineSketchStyleProps>
              </a:ext>
            </a:extLst>
          </a:ln>
        </p:spPr>
      </p:pic>
      <p:pic>
        <p:nvPicPr>
          <p:cNvPr id="21" name="Picture 20">
            <a:extLst>
              <a:ext uri="{FF2B5EF4-FFF2-40B4-BE49-F238E27FC236}">
                <a16:creationId xmlns:a16="http://schemas.microsoft.com/office/drawing/2014/main" id="{ECD35E14-46C9-FFF6-2CE2-018D3D19F2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5147" y="4490997"/>
            <a:ext cx="5957257" cy="720000"/>
          </a:xfrm>
          <a:prstGeom prst="rect">
            <a:avLst/>
          </a:prstGeom>
          <a:ln w="38100">
            <a:solidFill>
              <a:schemeClr val="tx1"/>
            </a:solidFill>
            <a:extLst>
              <a:ext uri="{C807C97D-BFC1-408E-A445-0C87EB9F89A2}">
                <ask:lineSketchStyleProps xmlns:ask="http://schemas.microsoft.com/office/drawing/2018/sketchyshapes" sd="1301824251">
                  <a:custGeom>
                    <a:avLst/>
                    <a:gdLst>
                      <a:gd name="csX0" fmla="*/ 0 w 5707540"/>
                      <a:gd name="csY0" fmla="*/ 0 h 689819"/>
                      <a:gd name="csX1" fmla="*/ 577096 w 5707540"/>
                      <a:gd name="csY1" fmla="*/ 0 h 689819"/>
                      <a:gd name="csX2" fmla="*/ 1154191 w 5707540"/>
                      <a:gd name="csY2" fmla="*/ 0 h 689819"/>
                      <a:gd name="csX3" fmla="*/ 1674212 w 5707540"/>
                      <a:gd name="csY3" fmla="*/ 0 h 689819"/>
                      <a:gd name="csX4" fmla="*/ 2137157 w 5707540"/>
                      <a:gd name="csY4" fmla="*/ 0 h 689819"/>
                      <a:gd name="csX5" fmla="*/ 2828403 w 5707540"/>
                      <a:gd name="csY5" fmla="*/ 0 h 689819"/>
                      <a:gd name="csX6" fmla="*/ 3291348 w 5707540"/>
                      <a:gd name="csY6" fmla="*/ 0 h 689819"/>
                      <a:gd name="csX7" fmla="*/ 3811368 w 5707540"/>
                      <a:gd name="csY7" fmla="*/ 0 h 689819"/>
                      <a:gd name="csX8" fmla="*/ 4388464 w 5707540"/>
                      <a:gd name="csY8" fmla="*/ 0 h 689819"/>
                      <a:gd name="csX9" fmla="*/ 4965560 w 5707540"/>
                      <a:gd name="csY9" fmla="*/ 0 h 689819"/>
                      <a:gd name="csX10" fmla="*/ 5707540 w 5707540"/>
                      <a:gd name="csY10" fmla="*/ 0 h 689819"/>
                      <a:gd name="csX11" fmla="*/ 5707540 w 5707540"/>
                      <a:gd name="csY11" fmla="*/ 689819 h 689819"/>
                      <a:gd name="csX12" fmla="*/ 5130444 w 5707540"/>
                      <a:gd name="csY12" fmla="*/ 689819 h 689819"/>
                      <a:gd name="csX13" fmla="*/ 4610424 w 5707540"/>
                      <a:gd name="csY13" fmla="*/ 689819 h 689819"/>
                      <a:gd name="csX14" fmla="*/ 3919177 w 5707540"/>
                      <a:gd name="csY14" fmla="*/ 689819 h 689819"/>
                      <a:gd name="csX15" fmla="*/ 3170856 w 5707540"/>
                      <a:gd name="csY15" fmla="*/ 689819 h 689819"/>
                      <a:gd name="csX16" fmla="*/ 2422534 w 5707540"/>
                      <a:gd name="csY16" fmla="*/ 689819 h 689819"/>
                      <a:gd name="csX17" fmla="*/ 1902513 w 5707540"/>
                      <a:gd name="csY17" fmla="*/ 689819 h 689819"/>
                      <a:gd name="csX18" fmla="*/ 1154191 w 5707540"/>
                      <a:gd name="csY18" fmla="*/ 689819 h 689819"/>
                      <a:gd name="csX19" fmla="*/ 0 w 5707540"/>
                      <a:gd name="csY19" fmla="*/ 689819 h 689819"/>
                      <a:gd name="csX20" fmla="*/ 0 w 5707540"/>
                      <a:gd name="csY20" fmla="*/ 0 h 689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07540" h="689819" fill="none" extrusionOk="0">
                        <a:moveTo>
                          <a:pt x="0" y="0"/>
                        </a:moveTo>
                        <a:cubicBezTo>
                          <a:pt x="228597" y="7039"/>
                          <a:pt x="403646" y="-17321"/>
                          <a:pt x="577096" y="0"/>
                        </a:cubicBezTo>
                        <a:cubicBezTo>
                          <a:pt x="750546" y="17321"/>
                          <a:pt x="899021" y="14669"/>
                          <a:pt x="1154191" y="0"/>
                        </a:cubicBezTo>
                        <a:cubicBezTo>
                          <a:pt x="1409362" y="-14669"/>
                          <a:pt x="1471953" y="23342"/>
                          <a:pt x="1674212" y="0"/>
                        </a:cubicBezTo>
                        <a:cubicBezTo>
                          <a:pt x="1876471" y="-23342"/>
                          <a:pt x="1981343" y="16615"/>
                          <a:pt x="2137157" y="0"/>
                        </a:cubicBezTo>
                        <a:cubicBezTo>
                          <a:pt x="2292972" y="-16615"/>
                          <a:pt x="2650152" y="-15935"/>
                          <a:pt x="2828403" y="0"/>
                        </a:cubicBezTo>
                        <a:cubicBezTo>
                          <a:pt x="3006654" y="15935"/>
                          <a:pt x="3134826" y="5570"/>
                          <a:pt x="3291348" y="0"/>
                        </a:cubicBezTo>
                        <a:cubicBezTo>
                          <a:pt x="3447870" y="-5570"/>
                          <a:pt x="3552718" y="-5295"/>
                          <a:pt x="3811368" y="0"/>
                        </a:cubicBezTo>
                        <a:cubicBezTo>
                          <a:pt x="4070018" y="5295"/>
                          <a:pt x="4190937" y="-19516"/>
                          <a:pt x="4388464" y="0"/>
                        </a:cubicBezTo>
                        <a:cubicBezTo>
                          <a:pt x="4585991" y="19516"/>
                          <a:pt x="4714244" y="10283"/>
                          <a:pt x="4965560" y="0"/>
                        </a:cubicBezTo>
                        <a:cubicBezTo>
                          <a:pt x="5216876" y="-10283"/>
                          <a:pt x="5346724" y="7756"/>
                          <a:pt x="5707540" y="0"/>
                        </a:cubicBezTo>
                        <a:cubicBezTo>
                          <a:pt x="5725760" y="295594"/>
                          <a:pt x="5675843" y="481596"/>
                          <a:pt x="5707540" y="689819"/>
                        </a:cubicBezTo>
                        <a:cubicBezTo>
                          <a:pt x="5470724" y="697118"/>
                          <a:pt x="5307480" y="666222"/>
                          <a:pt x="5130444" y="689819"/>
                        </a:cubicBezTo>
                        <a:cubicBezTo>
                          <a:pt x="4953408" y="713416"/>
                          <a:pt x="4796597" y="695530"/>
                          <a:pt x="4610424" y="689819"/>
                        </a:cubicBezTo>
                        <a:cubicBezTo>
                          <a:pt x="4424251" y="684108"/>
                          <a:pt x="4154894" y="658522"/>
                          <a:pt x="3919177" y="689819"/>
                        </a:cubicBezTo>
                        <a:cubicBezTo>
                          <a:pt x="3683460" y="721116"/>
                          <a:pt x="3528191" y="684115"/>
                          <a:pt x="3170856" y="689819"/>
                        </a:cubicBezTo>
                        <a:cubicBezTo>
                          <a:pt x="2813521" y="695523"/>
                          <a:pt x="2733994" y="718550"/>
                          <a:pt x="2422534" y="689819"/>
                        </a:cubicBezTo>
                        <a:cubicBezTo>
                          <a:pt x="2111074" y="661088"/>
                          <a:pt x="2009219" y="688808"/>
                          <a:pt x="1902513" y="689819"/>
                        </a:cubicBezTo>
                        <a:cubicBezTo>
                          <a:pt x="1795807" y="690830"/>
                          <a:pt x="1333920" y="706562"/>
                          <a:pt x="1154191" y="689819"/>
                        </a:cubicBezTo>
                        <a:cubicBezTo>
                          <a:pt x="974462" y="673076"/>
                          <a:pt x="577023" y="660494"/>
                          <a:pt x="0" y="689819"/>
                        </a:cubicBezTo>
                        <a:cubicBezTo>
                          <a:pt x="31960" y="366732"/>
                          <a:pt x="-24777" y="260684"/>
                          <a:pt x="0" y="0"/>
                        </a:cubicBezTo>
                        <a:close/>
                      </a:path>
                      <a:path w="5707540" h="689819" stroke="0" extrusionOk="0">
                        <a:moveTo>
                          <a:pt x="0" y="0"/>
                        </a:moveTo>
                        <a:cubicBezTo>
                          <a:pt x="134689" y="-8311"/>
                          <a:pt x="352789" y="6704"/>
                          <a:pt x="520020" y="0"/>
                        </a:cubicBezTo>
                        <a:cubicBezTo>
                          <a:pt x="687251" y="-6704"/>
                          <a:pt x="1016782" y="-19338"/>
                          <a:pt x="1268342" y="0"/>
                        </a:cubicBezTo>
                        <a:cubicBezTo>
                          <a:pt x="1519902" y="19338"/>
                          <a:pt x="1657914" y="-35003"/>
                          <a:pt x="2016664" y="0"/>
                        </a:cubicBezTo>
                        <a:cubicBezTo>
                          <a:pt x="2375414" y="35003"/>
                          <a:pt x="2442584" y="-27535"/>
                          <a:pt x="2707911" y="0"/>
                        </a:cubicBezTo>
                        <a:cubicBezTo>
                          <a:pt x="2973238" y="27535"/>
                          <a:pt x="3127032" y="-4772"/>
                          <a:pt x="3456233" y="0"/>
                        </a:cubicBezTo>
                        <a:cubicBezTo>
                          <a:pt x="3785434" y="4772"/>
                          <a:pt x="3950133" y="-20898"/>
                          <a:pt x="4147479" y="0"/>
                        </a:cubicBezTo>
                        <a:cubicBezTo>
                          <a:pt x="4344825" y="20898"/>
                          <a:pt x="4580174" y="9282"/>
                          <a:pt x="4781650" y="0"/>
                        </a:cubicBezTo>
                        <a:cubicBezTo>
                          <a:pt x="4983126" y="-9282"/>
                          <a:pt x="5263652" y="-10465"/>
                          <a:pt x="5707540" y="0"/>
                        </a:cubicBezTo>
                        <a:cubicBezTo>
                          <a:pt x="5731019" y="244094"/>
                          <a:pt x="5731516" y="489891"/>
                          <a:pt x="5707540" y="689819"/>
                        </a:cubicBezTo>
                        <a:cubicBezTo>
                          <a:pt x="5460482" y="657491"/>
                          <a:pt x="5219292" y="695991"/>
                          <a:pt x="5016293" y="689819"/>
                        </a:cubicBezTo>
                        <a:cubicBezTo>
                          <a:pt x="4813294" y="683647"/>
                          <a:pt x="4653604" y="711851"/>
                          <a:pt x="4325047" y="689819"/>
                        </a:cubicBezTo>
                        <a:cubicBezTo>
                          <a:pt x="3996490" y="667787"/>
                          <a:pt x="4010062" y="679364"/>
                          <a:pt x="3805027" y="689819"/>
                        </a:cubicBezTo>
                        <a:cubicBezTo>
                          <a:pt x="3599992" y="700274"/>
                          <a:pt x="3460605" y="704022"/>
                          <a:pt x="3342082" y="689819"/>
                        </a:cubicBezTo>
                        <a:cubicBezTo>
                          <a:pt x="3223560" y="675616"/>
                          <a:pt x="2910890" y="725967"/>
                          <a:pt x="2593760" y="689819"/>
                        </a:cubicBezTo>
                        <a:cubicBezTo>
                          <a:pt x="2276630" y="653671"/>
                          <a:pt x="2204218" y="669162"/>
                          <a:pt x="1959589" y="689819"/>
                        </a:cubicBezTo>
                        <a:cubicBezTo>
                          <a:pt x="1714960" y="710476"/>
                          <a:pt x="1575780" y="666824"/>
                          <a:pt x="1211267" y="689819"/>
                        </a:cubicBezTo>
                        <a:cubicBezTo>
                          <a:pt x="846754" y="712814"/>
                          <a:pt x="449575" y="653896"/>
                          <a:pt x="0" y="689819"/>
                        </a:cubicBezTo>
                        <a:cubicBezTo>
                          <a:pt x="-32665" y="421256"/>
                          <a:pt x="-21482" y="340872"/>
                          <a:pt x="0" y="0"/>
                        </a:cubicBezTo>
                        <a:close/>
                      </a:path>
                    </a:pathLst>
                  </a:custGeom>
                  <ask:type>
                    <ask:lineSketchNone/>
                  </ask:type>
                </ask:lineSketchStyleProps>
              </a:ext>
            </a:extLst>
          </a:ln>
        </p:spPr>
      </p:pic>
      <p:pic>
        <p:nvPicPr>
          <p:cNvPr id="25" name="Picture 24">
            <a:extLst>
              <a:ext uri="{FF2B5EF4-FFF2-40B4-BE49-F238E27FC236}">
                <a16:creationId xmlns:a16="http://schemas.microsoft.com/office/drawing/2014/main" id="{DA771E5B-0772-9608-DE36-3AC3DD7D8F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2162" y="105103"/>
            <a:ext cx="3878753" cy="2390884"/>
          </a:xfrm>
          <a:prstGeom prst="rect">
            <a:avLst/>
          </a:prstGeom>
          <a:ln w="38100">
            <a:solidFill>
              <a:schemeClr val="tx1"/>
            </a:solidFill>
            <a:extLst>
              <a:ext uri="{C807C97D-BFC1-408E-A445-0C87EB9F89A2}">
                <ask:lineSketchStyleProps xmlns:ask="http://schemas.microsoft.com/office/drawing/2018/sketchyshapes" sd="78181865">
                  <a:custGeom>
                    <a:avLst/>
                    <a:gdLst>
                      <a:gd name="csX0" fmla="*/ 0 w 3878753"/>
                      <a:gd name="csY0" fmla="*/ 0 h 2390884"/>
                      <a:gd name="csX1" fmla="*/ 607671 w 3878753"/>
                      <a:gd name="csY1" fmla="*/ 0 h 2390884"/>
                      <a:gd name="csX2" fmla="*/ 1215343 w 3878753"/>
                      <a:gd name="csY2" fmla="*/ 0 h 2390884"/>
                      <a:gd name="csX3" fmla="*/ 1900589 w 3878753"/>
                      <a:gd name="csY3" fmla="*/ 0 h 2390884"/>
                      <a:gd name="csX4" fmla="*/ 2585835 w 3878753"/>
                      <a:gd name="csY4" fmla="*/ 0 h 2390884"/>
                      <a:gd name="csX5" fmla="*/ 3232294 w 3878753"/>
                      <a:gd name="csY5" fmla="*/ 0 h 2390884"/>
                      <a:gd name="csX6" fmla="*/ 3878753 w 3878753"/>
                      <a:gd name="csY6" fmla="*/ 0 h 2390884"/>
                      <a:gd name="csX7" fmla="*/ 3878753 w 3878753"/>
                      <a:gd name="csY7" fmla="*/ 645539 h 2390884"/>
                      <a:gd name="csX8" fmla="*/ 3878753 w 3878753"/>
                      <a:gd name="csY8" fmla="*/ 1291077 h 2390884"/>
                      <a:gd name="csX9" fmla="*/ 3878753 w 3878753"/>
                      <a:gd name="csY9" fmla="*/ 2390884 h 2390884"/>
                      <a:gd name="csX10" fmla="*/ 3232294 w 3878753"/>
                      <a:gd name="csY10" fmla="*/ 2390884 h 2390884"/>
                      <a:gd name="csX11" fmla="*/ 2585835 w 3878753"/>
                      <a:gd name="csY11" fmla="*/ 2390884 h 2390884"/>
                      <a:gd name="csX12" fmla="*/ 2055739 w 3878753"/>
                      <a:gd name="csY12" fmla="*/ 2390884 h 2390884"/>
                      <a:gd name="csX13" fmla="*/ 1525643 w 3878753"/>
                      <a:gd name="csY13" fmla="*/ 2390884 h 2390884"/>
                      <a:gd name="csX14" fmla="*/ 840396 w 3878753"/>
                      <a:gd name="csY14" fmla="*/ 2390884 h 2390884"/>
                      <a:gd name="csX15" fmla="*/ 0 w 3878753"/>
                      <a:gd name="csY15" fmla="*/ 2390884 h 2390884"/>
                      <a:gd name="csX16" fmla="*/ 0 w 3878753"/>
                      <a:gd name="csY16" fmla="*/ 1864890 h 2390884"/>
                      <a:gd name="csX17" fmla="*/ 0 w 3878753"/>
                      <a:gd name="csY17" fmla="*/ 1243260 h 2390884"/>
                      <a:gd name="csX18" fmla="*/ 0 w 3878753"/>
                      <a:gd name="csY18" fmla="*/ 645539 h 2390884"/>
                      <a:gd name="csX19" fmla="*/ 0 w 3878753"/>
                      <a:gd name="csY19" fmla="*/ 0 h 23908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878753" h="2390884" fill="none" extrusionOk="0">
                        <a:moveTo>
                          <a:pt x="0" y="0"/>
                        </a:moveTo>
                        <a:cubicBezTo>
                          <a:pt x="230713" y="-9686"/>
                          <a:pt x="432683" y="4024"/>
                          <a:pt x="607671" y="0"/>
                        </a:cubicBezTo>
                        <a:cubicBezTo>
                          <a:pt x="782659" y="-4024"/>
                          <a:pt x="980969" y="-27984"/>
                          <a:pt x="1215343" y="0"/>
                        </a:cubicBezTo>
                        <a:cubicBezTo>
                          <a:pt x="1449717" y="27984"/>
                          <a:pt x="1704084" y="18292"/>
                          <a:pt x="1900589" y="0"/>
                        </a:cubicBezTo>
                        <a:cubicBezTo>
                          <a:pt x="2097094" y="-18292"/>
                          <a:pt x="2409058" y="25839"/>
                          <a:pt x="2585835" y="0"/>
                        </a:cubicBezTo>
                        <a:cubicBezTo>
                          <a:pt x="2762612" y="-25839"/>
                          <a:pt x="2985578" y="-14619"/>
                          <a:pt x="3232294" y="0"/>
                        </a:cubicBezTo>
                        <a:cubicBezTo>
                          <a:pt x="3479010" y="14619"/>
                          <a:pt x="3603424" y="-12353"/>
                          <a:pt x="3878753" y="0"/>
                        </a:cubicBezTo>
                        <a:cubicBezTo>
                          <a:pt x="3890203" y="152351"/>
                          <a:pt x="3851661" y="330730"/>
                          <a:pt x="3878753" y="645539"/>
                        </a:cubicBezTo>
                        <a:cubicBezTo>
                          <a:pt x="3905845" y="960348"/>
                          <a:pt x="3904760" y="1022196"/>
                          <a:pt x="3878753" y="1291077"/>
                        </a:cubicBezTo>
                        <a:cubicBezTo>
                          <a:pt x="3852746" y="1559958"/>
                          <a:pt x="3927283" y="1891097"/>
                          <a:pt x="3878753" y="2390884"/>
                        </a:cubicBezTo>
                        <a:cubicBezTo>
                          <a:pt x="3710024" y="2374461"/>
                          <a:pt x="3479017" y="2406086"/>
                          <a:pt x="3232294" y="2390884"/>
                        </a:cubicBezTo>
                        <a:cubicBezTo>
                          <a:pt x="2985571" y="2375682"/>
                          <a:pt x="2729271" y="2401441"/>
                          <a:pt x="2585835" y="2390884"/>
                        </a:cubicBezTo>
                        <a:cubicBezTo>
                          <a:pt x="2442399" y="2380327"/>
                          <a:pt x="2231882" y="2407770"/>
                          <a:pt x="2055739" y="2390884"/>
                        </a:cubicBezTo>
                        <a:cubicBezTo>
                          <a:pt x="1879596" y="2373998"/>
                          <a:pt x="1767653" y="2404311"/>
                          <a:pt x="1525643" y="2390884"/>
                        </a:cubicBezTo>
                        <a:cubicBezTo>
                          <a:pt x="1283633" y="2377457"/>
                          <a:pt x="1174026" y="2415522"/>
                          <a:pt x="840396" y="2390884"/>
                        </a:cubicBezTo>
                        <a:cubicBezTo>
                          <a:pt x="506766" y="2366246"/>
                          <a:pt x="406626" y="2388549"/>
                          <a:pt x="0" y="2390884"/>
                        </a:cubicBezTo>
                        <a:cubicBezTo>
                          <a:pt x="24994" y="2134935"/>
                          <a:pt x="-15118" y="2028422"/>
                          <a:pt x="0" y="1864890"/>
                        </a:cubicBezTo>
                        <a:cubicBezTo>
                          <a:pt x="15118" y="1701358"/>
                          <a:pt x="-15162" y="1389798"/>
                          <a:pt x="0" y="1243260"/>
                        </a:cubicBezTo>
                        <a:cubicBezTo>
                          <a:pt x="15162" y="1096722"/>
                          <a:pt x="-20756" y="876004"/>
                          <a:pt x="0" y="645539"/>
                        </a:cubicBezTo>
                        <a:cubicBezTo>
                          <a:pt x="20756" y="415074"/>
                          <a:pt x="18890" y="216120"/>
                          <a:pt x="0" y="0"/>
                        </a:cubicBezTo>
                        <a:close/>
                      </a:path>
                      <a:path w="3878753" h="2390884" stroke="0" extrusionOk="0">
                        <a:moveTo>
                          <a:pt x="0" y="0"/>
                        </a:moveTo>
                        <a:cubicBezTo>
                          <a:pt x="283687" y="2426"/>
                          <a:pt x="386831" y="2701"/>
                          <a:pt x="685246" y="0"/>
                        </a:cubicBezTo>
                        <a:cubicBezTo>
                          <a:pt x="983661" y="-2701"/>
                          <a:pt x="1072183" y="17589"/>
                          <a:pt x="1292918" y="0"/>
                        </a:cubicBezTo>
                        <a:cubicBezTo>
                          <a:pt x="1513653" y="-17589"/>
                          <a:pt x="1651507" y="5989"/>
                          <a:pt x="1861801" y="0"/>
                        </a:cubicBezTo>
                        <a:cubicBezTo>
                          <a:pt x="2072095" y="-5989"/>
                          <a:pt x="2177057" y="-24369"/>
                          <a:pt x="2391898" y="0"/>
                        </a:cubicBezTo>
                        <a:cubicBezTo>
                          <a:pt x="2606739" y="24369"/>
                          <a:pt x="2928850" y="-12198"/>
                          <a:pt x="3115932" y="0"/>
                        </a:cubicBezTo>
                        <a:cubicBezTo>
                          <a:pt x="3303014" y="12198"/>
                          <a:pt x="3658771" y="3973"/>
                          <a:pt x="3878753" y="0"/>
                        </a:cubicBezTo>
                        <a:cubicBezTo>
                          <a:pt x="3852545" y="179655"/>
                          <a:pt x="3871043" y="412588"/>
                          <a:pt x="3878753" y="621630"/>
                        </a:cubicBezTo>
                        <a:cubicBezTo>
                          <a:pt x="3886464" y="830672"/>
                          <a:pt x="3872076" y="1093692"/>
                          <a:pt x="3878753" y="1243260"/>
                        </a:cubicBezTo>
                        <a:cubicBezTo>
                          <a:pt x="3885431" y="1392828"/>
                          <a:pt x="3834627" y="2120822"/>
                          <a:pt x="3878753" y="2390884"/>
                        </a:cubicBezTo>
                        <a:cubicBezTo>
                          <a:pt x="3620090" y="2370796"/>
                          <a:pt x="3401649" y="2409584"/>
                          <a:pt x="3271082" y="2390884"/>
                        </a:cubicBezTo>
                        <a:cubicBezTo>
                          <a:pt x="3140515" y="2372184"/>
                          <a:pt x="2886549" y="2356812"/>
                          <a:pt x="2585835" y="2390884"/>
                        </a:cubicBezTo>
                        <a:cubicBezTo>
                          <a:pt x="2285121" y="2424956"/>
                          <a:pt x="2232052" y="2392775"/>
                          <a:pt x="1978164" y="2390884"/>
                        </a:cubicBezTo>
                        <a:cubicBezTo>
                          <a:pt x="1724276" y="2388993"/>
                          <a:pt x="1422020" y="2404812"/>
                          <a:pt x="1254130" y="2390884"/>
                        </a:cubicBezTo>
                        <a:cubicBezTo>
                          <a:pt x="1086240" y="2376956"/>
                          <a:pt x="891926" y="2362427"/>
                          <a:pt x="646459" y="2390884"/>
                        </a:cubicBezTo>
                        <a:cubicBezTo>
                          <a:pt x="400992" y="2419341"/>
                          <a:pt x="139787" y="2361111"/>
                          <a:pt x="0" y="2390884"/>
                        </a:cubicBezTo>
                        <a:cubicBezTo>
                          <a:pt x="28513" y="2138454"/>
                          <a:pt x="-27069" y="2034842"/>
                          <a:pt x="0" y="1817072"/>
                        </a:cubicBezTo>
                        <a:cubicBezTo>
                          <a:pt x="27069" y="1599302"/>
                          <a:pt x="14242" y="1535867"/>
                          <a:pt x="0" y="1267169"/>
                        </a:cubicBezTo>
                        <a:cubicBezTo>
                          <a:pt x="-14242" y="998471"/>
                          <a:pt x="-604" y="962640"/>
                          <a:pt x="0" y="669448"/>
                        </a:cubicBezTo>
                        <a:cubicBezTo>
                          <a:pt x="604" y="376256"/>
                          <a:pt x="9564" y="189501"/>
                          <a:pt x="0" y="0"/>
                        </a:cubicBezTo>
                        <a:close/>
                      </a:path>
                    </a:pathLst>
                  </a:custGeom>
                  <ask:type>
                    <ask:lineSketchNone/>
                  </ask:type>
                </ask:lineSketchStyleProps>
              </a:ext>
            </a:extLst>
          </a:ln>
        </p:spPr>
      </p:pic>
      <p:pic>
        <p:nvPicPr>
          <p:cNvPr id="27" name="Picture 26">
            <a:extLst>
              <a:ext uri="{FF2B5EF4-FFF2-40B4-BE49-F238E27FC236}">
                <a16:creationId xmlns:a16="http://schemas.microsoft.com/office/drawing/2014/main" id="{7421F723-BF5D-83B0-E79D-7CF27BA05A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147" y="3311403"/>
            <a:ext cx="2983848" cy="1042952"/>
          </a:xfrm>
          <a:prstGeom prst="rect">
            <a:avLst/>
          </a:prstGeom>
          <a:ln w="38100">
            <a:solidFill>
              <a:schemeClr val="tx1"/>
            </a:solidFill>
            <a:extLst>
              <a:ext uri="{C807C97D-BFC1-408E-A445-0C87EB9F89A2}">
                <ask:lineSketchStyleProps xmlns:ask="http://schemas.microsoft.com/office/drawing/2018/sketchyshapes" sd="3634915037">
                  <a:custGeom>
                    <a:avLst/>
                    <a:gdLst>
                      <a:gd name="csX0" fmla="*/ 0 w 2983848"/>
                      <a:gd name="csY0" fmla="*/ 0 h 1042952"/>
                      <a:gd name="csX1" fmla="*/ 537093 w 2983848"/>
                      <a:gd name="csY1" fmla="*/ 0 h 1042952"/>
                      <a:gd name="csX2" fmla="*/ 1133862 w 2983848"/>
                      <a:gd name="csY2" fmla="*/ 0 h 1042952"/>
                      <a:gd name="csX3" fmla="*/ 1641116 w 2983848"/>
                      <a:gd name="csY3" fmla="*/ 0 h 1042952"/>
                      <a:gd name="csX4" fmla="*/ 2208048 w 2983848"/>
                      <a:gd name="csY4" fmla="*/ 0 h 1042952"/>
                      <a:gd name="csX5" fmla="*/ 2983848 w 2983848"/>
                      <a:gd name="csY5" fmla="*/ 0 h 1042952"/>
                      <a:gd name="csX6" fmla="*/ 2983848 w 2983848"/>
                      <a:gd name="csY6" fmla="*/ 531906 h 1042952"/>
                      <a:gd name="csX7" fmla="*/ 2983848 w 2983848"/>
                      <a:gd name="csY7" fmla="*/ 1042952 h 1042952"/>
                      <a:gd name="csX8" fmla="*/ 2387078 w 2983848"/>
                      <a:gd name="csY8" fmla="*/ 1042952 h 1042952"/>
                      <a:gd name="csX9" fmla="*/ 1760470 w 2983848"/>
                      <a:gd name="csY9" fmla="*/ 1042952 h 1042952"/>
                      <a:gd name="csX10" fmla="*/ 1104024 w 2983848"/>
                      <a:gd name="csY10" fmla="*/ 1042952 h 1042952"/>
                      <a:gd name="csX11" fmla="*/ 537093 w 2983848"/>
                      <a:gd name="csY11" fmla="*/ 1042952 h 1042952"/>
                      <a:gd name="csX12" fmla="*/ 0 w 2983848"/>
                      <a:gd name="csY12" fmla="*/ 1042952 h 1042952"/>
                      <a:gd name="csX13" fmla="*/ 0 w 2983848"/>
                      <a:gd name="csY13" fmla="*/ 531906 h 1042952"/>
                      <a:gd name="csX14" fmla="*/ 0 w 2983848"/>
                      <a:gd name="csY14" fmla="*/ 0 h 1042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983848" h="1042952" fill="none" extrusionOk="0">
                        <a:moveTo>
                          <a:pt x="0" y="0"/>
                        </a:moveTo>
                        <a:cubicBezTo>
                          <a:pt x="264528" y="-6020"/>
                          <a:pt x="416553" y="14709"/>
                          <a:pt x="537093" y="0"/>
                        </a:cubicBezTo>
                        <a:cubicBezTo>
                          <a:pt x="657633" y="-14709"/>
                          <a:pt x="840874" y="10646"/>
                          <a:pt x="1133862" y="0"/>
                        </a:cubicBezTo>
                        <a:cubicBezTo>
                          <a:pt x="1426850" y="-10646"/>
                          <a:pt x="1506766" y="18135"/>
                          <a:pt x="1641116" y="0"/>
                        </a:cubicBezTo>
                        <a:cubicBezTo>
                          <a:pt x="1775466" y="-18135"/>
                          <a:pt x="1995547" y="-23826"/>
                          <a:pt x="2208048" y="0"/>
                        </a:cubicBezTo>
                        <a:cubicBezTo>
                          <a:pt x="2420549" y="23826"/>
                          <a:pt x="2813350" y="834"/>
                          <a:pt x="2983848" y="0"/>
                        </a:cubicBezTo>
                        <a:cubicBezTo>
                          <a:pt x="3003312" y="240198"/>
                          <a:pt x="2973817" y="330460"/>
                          <a:pt x="2983848" y="531906"/>
                        </a:cubicBezTo>
                        <a:cubicBezTo>
                          <a:pt x="2993879" y="733352"/>
                          <a:pt x="2972690" y="887740"/>
                          <a:pt x="2983848" y="1042952"/>
                        </a:cubicBezTo>
                        <a:cubicBezTo>
                          <a:pt x="2720725" y="1071885"/>
                          <a:pt x="2578292" y="1028732"/>
                          <a:pt x="2387078" y="1042952"/>
                        </a:cubicBezTo>
                        <a:cubicBezTo>
                          <a:pt x="2195864" y="1057173"/>
                          <a:pt x="1990481" y="1028487"/>
                          <a:pt x="1760470" y="1042952"/>
                        </a:cubicBezTo>
                        <a:cubicBezTo>
                          <a:pt x="1530459" y="1057417"/>
                          <a:pt x="1379639" y="1013005"/>
                          <a:pt x="1104024" y="1042952"/>
                        </a:cubicBezTo>
                        <a:cubicBezTo>
                          <a:pt x="828409" y="1072899"/>
                          <a:pt x="759147" y="1024936"/>
                          <a:pt x="537093" y="1042952"/>
                        </a:cubicBezTo>
                        <a:cubicBezTo>
                          <a:pt x="315039" y="1060968"/>
                          <a:pt x="182606" y="1022379"/>
                          <a:pt x="0" y="1042952"/>
                        </a:cubicBezTo>
                        <a:cubicBezTo>
                          <a:pt x="23881" y="869480"/>
                          <a:pt x="20929" y="757245"/>
                          <a:pt x="0" y="531906"/>
                        </a:cubicBezTo>
                        <a:cubicBezTo>
                          <a:pt x="-20929" y="306567"/>
                          <a:pt x="-17152" y="141057"/>
                          <a:pt x="0" y="0"/>
                        </a:cubicBezTo>
                        <a:close/>
                      </a:path>
                      <a:path w="2983848" h="1042952" stroke="0" extrusionOk="0">
                        <a:moveTo>
                          <a:pt x="0" y="0"/>
                        </a:moveTo>
                        <a:cubicBezTo>
                          <a:pt x="222595" y="-19973"/>
                          <a:pt x="404923" y="11762"/>
                          <a:pt x="537093" y="0"/>
                        </a:cubicBezTo>
                        <a:cubicBezTo>
                          <a:pt x="669263" y="-11762"/>
                          <a:pt x="894372" y="-21025"/>
                          <a:pt x="1044347" y="0"/>
                        </a:cubicBezTo>
                        <a:cubicBezTo>
                          <a:pt x="1194322" y="21025"/>
                          <a:pt x="1433529" y="15299"/>
                          <a:pt x="1700793" y="0"/>
                        </a:cubicBezTo>
                        <a:cubicBezTo>
                          <a:pt x="1968057" y="-15299"/>
                          <a:pt x="1981098" y="7197"/>
                          <a:pt x="2208048" y="0"/>
                        </a:cubicBezTo>
                        <a:cubicBezTo>
                          <a:pt x="2434999" y="-7197"/>
                          <a:pt x="2655059" y="-649"/>
                          <a:pt x="2983848" y="0"/>
                        </a:cubicBezTo>
                        <a:cubicBezTo>
                          <a:pt x="2975839" y="239531"/>
                          <a:pt x="3009256" y="266134"/>
                          <a:pt x="2983848" y="511046"/>
                        </a:cubicBezTo>
                        <a:cubicBezTo>
                          <a:pt x="2958440" y="755958"/>
                          <a:pt x="2974857" y="864784"/>
                          <a:pt x="2983848" y="1042952"/>
                        </a:cubicBezTo>
                        <a:cubicBezTo>
                          <a:pt x="2748759" y="1046162"/>
                          <a:pt x="2536676" y="1018452"/>
                          <a:pt x="2357240" y="1042952"/>
                        </a:cubicBezTo>
                        <a:cubicBezTo>
                          <a:pt x="2177804" y="1067452"/>
                          <a:pt x="2026673" y="1046433"/>
                          <a:pt x="1820147" y="1042952"/>
                        </a:cubicBezTo>
                        <a:cubicBezTo>
                          <a:pt x="1613621" y="1039471"/>
                          <a:pt x="1531826" y="1066787"/>
                          <a:pt x="1253216" y="1042952"/>
                        </a:cubicBezTo>
                        <a:cubicBezTo>
                          <a:pt x="974606" y="1019117"/>
                          <a:pt x="866962" y="1044105"/>
                          <a:pt x="626608" y="1042952"/>
                        </a:cubicBezTo>
                        <a:cubicBezTo>
                          <a:pt x="386254" y="1041799"/>
                          <a:pt x="238451" y="1030383"/>
                          <a:pt x="0" y="1042952"/>
                        </a:cubicBezTo>
                        <a:cubicBezTo>
                          <a:pt x="20631" y="802594"/>
                          <a:pt x="10599" y="702316"/>
                          <a:pt x="0" y="552765"/>
                        </a:cubicBezTo>
                        <a:cubicBezTo>
                          <a:pt x="-10599" y="403214"/>
                          <a:pt x="-13050" y="156292"/>
                          <a:pt x="0" y="0"/>
                        </a:cubicBezTo>
                        <a:close/>
                      </a:path>
                    </a:pathLst>
                  </a:custGeom>
                  <ask:type>
                    <ask:lineSketchNone/>
                  </ask:type>
                </ask:lineSketchStyleProps>
              </a:ext>
            </a:extLst>
          </a:ln>
        </p:spPr>
      </p:pic>
      <p:pic>
        <p:nvPicPr>
          <p:cNvPr id="29" name="Picture 28">
            <a:extLst>
              <a:ext uri="{FF2B5EF4-FFF2-40B4-BE49-F238E27FC236}">
                <a16:creationId xmlns:a16="http://schemas.microsoft.com/office/drawing/2014/main" id="{663085E2-DF9C-C5B3-5940-08CEF260A9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40734" y="3603609"/>
            <a:ext cx="3050181" cy="1018712"/>
          </a:xfrm>
          <a:prstGeom prst="rect">
            <a:avLst/>
          </a:prstGeom>
          <a:ln w="38100">
            <a:solidFill>
              <a:schemeClr val="tx1"/>
            </a:solidFill>
            <a:extLst>
              <a:ext uri="{C807C97D-BFC1-408E-A445-0C87EB9F89A2}">
                <ask:lineSketchStyleProps xmlns:ask="http://schemas.microsoft.com/office/drawing/2018/sketchyshapes" sd="3819920682">
                  <a:custGeom>
                    <a:avLst/>
                    <a:gdLst>
                      <a:gd name="csX0" fmla="*/ 0 w 3000216"/>
                      <a:gd name="csY0" fmla="*/ 0 h 1000072"/>
                      <a:gd name="csX1" fmla="*/ 510037 w 3000216"/>
                      <a:gd name="csY1" fmla="*/ 0 h 1000072"/>
                      <a:gd name="csX2" fmla="*/ 1140082 w 3000216"/>
                      <a:gd name="csY2" fmla="*/ 0 h 1000072"/>
                      <a:gd name="csX3" fmla="*/ 1650119 w 3000216"/>
                      <a:gd name="csY3" fmla="*/ 0 h 1000072"/>
                      <a:gd name="csX4" fmla="*/ 2250162 w 3000216"/>
                      <a:gd name="csY4" fmla="*/ 0 h 1000072"/>
                      <a:gd name="csX5" fmla="*/ 3000216 w 3000216"/>
                      <a:gd name="csY5" fmla="*/ 0 h 1000072"/>
                      <a:gd name="csX6" fmla="*/ 3000216 w 3000216"/>
                      <a:gd name="csY6" fmla="*/ 490035 h 1000072"/>
                      <a:gd name="csX7" fmla="*/ 3000216 w 3000216"/>
                      <a:gd name="csY7" fmla="*/ 1000072 h 1000072"/>
                      <a:gd name="csX8" fmla="*/ 2370171 w 3000216"/>
                      <a:gd name="csY8" fmla="*/ 1000072 h 1000072"/>
                      <a:gd name="csX9" fmla="*/ 1800130 w 3000216"/>
                      <a:gd name="csY9" fmla="*/ 1000072 h 1000072"/>
                      <a:gd name="csX10" fmla="*/ 1170084 w 3000216"/>
                      <a:gd name="csY10" fmla="*/ 1000072 h 1000072"/>
                      <a:gd name="csX11" fmla="*/ 660048 w 3000216"/>
                      <a:gd name="csY11" fmla="*/ 1000072 h 1000072"/>
                      <a:gd name="csX12" fmla="*/ 0 w 3000216"/>
                      <a:gd name="csY12" fmla="*/ 1000072 h 1000072"/>
                      <a:gd name="csX13" fmla="*/ 0 w 3000216"/>
                      <a:gd name="csY13" fmla="*/ 520037 h 1000072"/>
                      <a:gd name="csX14" fmla="*/ 0 w 3000216"/>
                      <a:gd name="csY14" fmla="*/ 0 h 10000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000216" h="1000072" fill="none" extrusionOk="0">
                        <a:moveTo>
                          <a:pt x="0" y="0"/>
                        </a:moveTo>
                        <a:cubicBezTo>
                          <a:pt x="225799" y="3410"/>
                          <a:pt x="389420" y="-3449"/>
                          <a:pt x="510037" y="0"/>
                        </a:cubicBezTo>
                        <a:cubicBezTo>
                          <a:pt x="630654" y="3449"/>
                          <a:pt x="905962" y="24047"/>
                          <a:pt x="1140082" y="0"/>
                        </a:cubicBezTo>
                        <a:cubicBezTo>
                          <a:pt x="1374203" y="-24047"/>
                          <a:pt x="1405542" y="-1841"/>
                          <a:pt x="1650119" y="0"/>
                        </a:cubicBezTo>
                        <a:cubicBezTo>
                          <a:pt x="1894696" y="1841"/>
                          <a:pt x="2103070" y="10862"/>
                          <a:pt x="2250162" y="0"/>
                        </a:cubicBezTo>
                        <a:cubicBezTo>
                          <a:pt x="2397254" y="-10862"/>
                          <a:pt x="2770379" y="18301"/>
                          <a:pt x="3000216" y="0"/>
                        </a:cubicBezTo>
                        <a:cubicBezTo>
                          <a:pt x="3008946" y="200879"/>
                          <a:pt x="2996900" y="367938"/>
                          <a:pt x="3000216" y="490035"/>
                        </a:cubicBezTo>
                        <a:cubicBezTo>
                          <a:pt x="3003532" y="612132"/>
                          <a:pt x="2993888" y="751561"/>
                          <a:pt x="3000216" y="1000072"/>
                        </a:cubicBezTo>
                        <a:cubicBezTo>
                          <a:pt x="2700055" y="1015537"/>
                          <a:pt x="2663501" y="1003287"/>
                          <a:pt x="2370171" y="1000072"/>
                        </a:cubicBezTo>
                        <a:cubicBezTo>
                          <a:pt x="2076841" y="996857"/>
                          <a:pt x="2006492" y="1003340"/>
                          <a:pt x="1800130" y="1000072"/>
                        </a:cubicBezTo>
                        <a:cubicBezTo>
                          <a:pt x="1593768" y="996804"/>
                          <a:pt x="1377429" y="1007422"/>
                          <a:pt x="1170084" y="1000072"/>
                        </a:cubicBezTo>
                        <a:cubicBezTo>
                          <a:pt x="962739" y="992722"/>
                          <a:pt x="863919" y="977582"/>
                          <a:pt x="660048" y="1000072"/>
                        </a:cubicBezTo>
                        <a:cubicBezTo>
                          <a:pt x="456177" y="1022562"/>
                          <a:pt x="221128" y="997942"/>
                          <a:pt x="0" y="1000072"/>
                        </a:cubicBezTo>
                        <a:cubicBezTo>
                          <a:pt x="16191" y="836213"/>
                          <a:pt x="8741" y="727168"/>
                          <a:pt x="0" y="520037"/>
                        </a:cubicBezTo>
                        <a:cubicBezTo>
                          <a:pt x="-8741" y="312906"/>
                          <a:pt x="-22589" y="249465"/>
                          <a:pt x="0" y="0"/>
                        </a:cubicBezTo>
                        <a:close/>
                      </a:path>
                      <a:path w="3000216" h="1000072" stroke="0" extrusionOk="0">
                        <a:moveTo>
                          <a:pt x="0" y="0"/>
                        </a:moveTo>
                        <a:cubicBezTo>
                          <a:pt x="154566" y="10044"/>
                          <a:pt x="406020" y="-28594"/>
                          <a:pt x="630045" y="0"/>
                        </a:cubicBezTo>
                        <a:cubicBezTo>
                          <a:pt x="854071" y="28594"/>
                          <a:pt x="993190" y="-3737"/>
                          <a:pt x="1140082" y="0"/>
                        </a:cubicBezTo>
                        <a:cubicBezTo>
                          <a:pt x="1286974" y="3737"/>
                          <a:pt x="1422869" y="-7464"/>
                          <a:pt x="1680121" y="0"/>
                        </a:cubicBezTo>
                        <a:cubicBezTo>
                          <a:pt x="1937373" y="7464"/>
                          <a:pt x="2135502" y="31824"/>
                          <a:pt x="2340168" y="0"/>
                        </a:cubicBezTo>
                        <a:cubicBezTo>
                          <a:pt x="2544834" y="-31824"/>
                          <a:pt x="2734842" y="14302"/>
                          <a:pt x="3000216" y="0"/>
                        </a:cubicBezTo>
                        <a:cubicBezTo>
                          <a:pt x="2987201" y="229116"/>
                          <a:pt x="2980923" y="277323"/>
                          <a:pt x="3000216" y="470034"/>
                        </a:cubicBezTo>
                        <a:cubicBezTo>
                          <a:pt x="3019509" y="662745"/>
                          <a:pt x="3024049" y="813619"/>
                          <a:pt x="3000216" y="1000072"/>
                        </a:cubicBezTo>
                        <a:cubicBezTo>
                          <a:pt x="2816289" y="1007034"/>
                          <a:pt x="2664094" y="975913"/>
                          <a:pt x="2430175" y="1000072"/>
                        </a:cubicBezTo>
                        <a:cubicBezTo>
                          <a:pt x="2196256" y="1024231"/>
                          <a:pt x="2005529" y="984425"/>
                          <a:pt x="1770127" y="1000072"/>
                        </a:cubicBezTo>
                        <a:cubicBezTo>
                          <a:pt x="1534725" y="1015719"/>
                          <a:pt x="1404924" y="1016268"/>
                          <a:pt x="1260091" y="1000072"/>
                        </a:cubicBezTo>
                        <a:cubicBezTo>
                          <a:pt x="1115258" y="983876"/>
                          <a:pt x="871968" y="1021639"/>
                          <a:pt x="690050" y="1000072"/>
                        </a:cubicBezTo>
                        <a:cubicBezTo>
                          <a:pt x="508132" y="978505"/>
                          <a:pt x="287721" y="984135"/>
                          <a:pt x="0" y="1000072"/>
                        </a:cubicBezTo>
                        <a:cubicBezTo>
                          <a:pt x="2858" y="854277"/>
                          <a:pt x="-15452" y="622419"/>
                          <a:pt x="0" y="510037"/>
                        </a:cubicBezTo>
                        <a:cubicBezTo>
                          <a:pt x="15452" y="397655"/>
                          <a:pt x="-21073" y="109765"/>
                          <a:pt x="0" y="0"/>
                        </a:cubicBezTo>
                        <a:close/>
                      </a:path>
                    </a:pathLst>
                  </a:custGeom>
                  <ask:type>
                    <ask:lineSketchNone/>
                  </ask:type>
                </ask:lineSketchStyleProps>
              </a:ext>
            </a:extLst>
          </a:ln>
        </p:spPr>
      </p:pic>
      <p:pic>
        <p:nvPicPr>
          <p:cNvPr id="31" name="Picture 30">
            <a:extLst>
              <a:ext uri="{FF2B5EF4-FFF2-40B4-BE49-F238E27FC236}">
                <a16:creationId xmlns:a16="http://schemas.microsoft.com/office/drawing/2014/main" id="{D1705144-B742-49D2-7354-45976A76D8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55847" y="2732409"/>
            <a:ext cx="4840543" cy="625932"/>
          </a:xfrm>
          <a:prstGeom prst="rect">
            <a:avLst/>
          </a:prstGeom>
          <a:ln w="38100">
            <a:solidFill>
              <a:schemeClr val="tx1"/>
            </a:solidFill>
            <a:extLst>
              <a:ext uri="{C807C97D-BFC1-408E-A445-0C87EB9F89A2}">
                <ask:lineSketchStyleProps xmlns:ask="http://schemas.microsoft.com/office/drawing/2018/sketchyshapes" sd="3956046956">
                  <a:custGeom>
                    <a:avLst/>
                    <a:gdLst>
                      <a:gd name="csX0" fmla="*/ 0 w 4840543"/>
                      <a:gd name="csY0" fmla="*/ 0 h 625932"/>
                      <a:gd name="csX1" fmla="*/ 594695 w 4840543"/>
                      <a:gd name="csY1" fmla="*/ 0 h 625932"/>
                      <a:gd name="csX2" fmla="*/ 1334607 w 4840543"/>
                      <a:gd name="csY2" fmla="*/ 0 h 625932"/>
                      <a:gd name="csX3" fmla="*/ 2026113 w 4840543"/>
                      <a:gd name="csY3" fmla="*/ 0 h 625932"/>
                      <a:gd name="csX4" fmla="*/ 2814430 w 4840543"/>
                      <a:gd name="csY4" fmla="*/ 0 h 625932"/>
                      <a:gd name="csX5" fmla="*/ 3554342 w 4840543"/>
                      <a:gd name="csY5" fmla="*/ 0 h 625932"/>
                      <a:gd name="csX6" fmla="*/ 4149037 w 4840543"/>
                      <a:gd name="csY6" fmla="*/ 0 h 625932"/>
                      <a:gd name="csX7" fmla="*/ 4840543 w 4840543"/>
                      <a:gd name="csY7" fmla="*/ 0 h 625932"/>
                      <a:gd name="csX8" fmla="*/ 4840543 w 4840543"/>
                      <a:gd name="csY8" fmla="*/ 625932 h 625932"/>
                      <a:gd name="csX9" fmla="*/ 4197442 w 4840543"/>
                      <a:gd name="csY9" fmla="*/ 625932 h 625932"/>
                      <a:gd name="csX10" fmla="*/ 3554342 w 4840543"/>
                      <a:gd name="csY10" fmla="*/ 625932 h 625932"/>
                      <a:gd name="csX11" fmla="*/ 2911241 w 4840543"/>
                      <a:gd name="csY11" fmla="*/ 625932 h 625932"/>
                      <a:gd name="csX12" fmla="*/ 2122924 w 4840543"/>
                      <a:gd name="csY12" fmla="*/ 625932 h 625932"/>
                      <a:gd name="csX13" fmla="*/ 1431418 w 4840543"/>
                      <a:gd name="csY13" fmla="*/ 625932 h 625932"/>
                      <a:gd name="csX14" fmla="*/ 885128 w 4840543"/>
                      <a:gd name="csY14" fmla="*/ 625932 h 625932"/>
                      <a:gd name="csX15" fmla="*/ 0 w 4840543"/>
                      <a:gd name="csY15" fmla="*/ 625932 h 625932"/>
                      <a:gd name="csX16" fmla="*/ 0 w 4840543"/>
                      <a:gd name="csY16" fmla="*/ 0 h 6259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840543" h="625932" fill="none" extrusionOk="0">
                        <a:moveTo>
                          <a:pt x="0" y="0"/>
                        </a:moveTo>
                        <a:cubicBezTo>
                          <a:pt x="233713" y="26777"/>
                          <a:pt x="411523" y="94"/>
                          <a:pt x="594695" y="0"/>
                        </a:cubicBezTo>
                        <a:cubicBezTo>
                          <a:pt x="777868" y="-94"/>
                          <a:pt x="986755" y="8343"/>
                          <a:pt x="1334607" y="0"/>
                        </a:cubicBezTo>
                        <a:cubicBezTo>
                          <a:pt x="1682459" y="-8343"/>
                          <a:pt x="1864624" y="-1395"/>
                          <a:pt x="2026113" y="0"/>
                        </a:cubicBezTo>
                        <a:cubicBezTo>
                          <a:pt x="2187602" y="1395"/>
                          <a:pt x="2596775" y="-2824"/>
                          <a:pt x="2814430" y="0"/>
                        </a:cubicBezTo>
                        <a:cubicBezTo>
                          <a:pt x="3032085" y="2824"/>
                          <a:pt x="3403648" y="-660"/>
                          <a:pt x="3554342" y="0"/>
                        </a:cubicBezTo>
                        <a:cubicBezTo>
                          <a:pt x="3705036" y="660"/>
                          <a:pt x="4018364" y="-2841"/>
                          <a:pt x="4149037" y="0"/>
                        </a:cubicBezTo>
                        <a:cubicBezTo>
                          <a:pt x="4279710" y="2841"/>
                          <a:pt x="4645362" y="-4304"/>
                          <a:pt x="4840543" y="0"/>
                        </a:cubicBezTo>
                        <a:cubicBezTo>
                          <a:pt x="4858195" y="145694"/>
                          <a:pt x="4814353" y="493902"/>
                          <a:pt x="4840543" y="625932"/>
                        </a:cubicBezTo>
                        <a:cubicBezTo>
                          <a:pt x="4541286" y="626270"/>
                          <a:pt x="4417312" y="635307"/>
                          <a:pt x="4197442" y="625932"/>
                        </a:cubicBezTo>
                        <a:cubicBezTo>
                          <a:pt x="3977572" y="616557"/>
                          <a:pt x="3700236" y="648876"/>
                          <a:pt x="3554342" y="625932"/>
                        </a:cubicBezTo>
                        <a:cubicBezTo>
                          <a:pt x="3408448" y="602988"/>
                          <a:pt x="3156888" y="644551"/>
                          <a:pt x="2911241" y="625932"/>
                        </a:cubicBezTo>
                        <a:cubicBezTo>
                          <a:pt x="2665594" y="607313"/>
                          <a:pt x="2483818" y="661941"/>
                          <a:pt x="2122924" y="625932"/>
                        </a:cubicBezTo>
                        <a:cubicBezTo>
                          <a:pt x="1762030" y="589923"/>
                          <a:pt x="1613021" y="645611"/>
                          <a:pt x="1431418" y="625932"/>
                        </a:cubicBezTo>
                        <a:cubicBezTo>
                          <a:pt x="1249815" y="606253"/>
                          <a:pt x="1128352" y="630088"/>
                          <a:pt x="885128" y="625932"/>
                        </a:cubicBezTo>
                        <a:cubicBezTo>
                          <a:pt x="641904" y="621777"/>
                          <a:pt x="249281" y="587005"/>
                          <a:pt x="0" y="625932"/>
                        </a:cubicBezTo>
                        <a:cubicBezTo>
                          <a:pt x="3498" y="371732"/>
                          <a:pt x="-26359" y="238434"/>
                          <a:pt x="0" y="0"/>
                        </a:cubicBezTo>
                        <a:close/>
                      </a:path>
                      <a:path w="4840543" h="625932" stroke="0" extrusionOk="0">
                        <a:moveTo>
                          <a:pt x="0" y="0"/>
                        </a:moveTo>
                        <a:cubicBezTo>
                          <a:pt x="179231" y="16956"/>
                          <a:pt x="284364" y="-17269"/>
                          <a:pt x="546290" y="0"/>
                        </a:cubicBezTo>
                        <a:cubicBezTo>
                          <a:pt x="808216" y="17269"/>
                          <a:pt x="981406" y="-9015"/>
                          <a:pt x="1140985" y="0"/>
                        </a:cubicBezTo>
                        <a:cubicBezTo>
                          <a:pt x="1300564" y="9015"/>
                          <a:pt x="1443653" y="-19729"/>
                          <a:pt x="1735680" y="0"/>
                        </a:cubicBezTo>
                        <a:cubicBezTo>
                          <a:pt x="2027708" y="19729"/>
                          <a:pt x="2134758" y="26867"/>
                          <a:pt x="2523997" y="0"/>
                        </a:cubicBezTo>
                        <a:cubicBezTo>
                          <a:pt x="2913236" y="-26867"/>
                          <a:pt x="3058548" y="7179"/>
                          <a:pt x="3263909" y="0"/>
                        </a:cubicBezTo>
                        <a:cubicBezTo>
                          <a:pt x="3469270" y="-7179"/>
                          <a:pt x="3685354" y="-28925"/>
                          <a:pt x="3858604" y="0"/>
                        </a:cubicBezTo>
                        <a:cubicBezTo>
                          <a:pt x="4031855" y="28925"/>
                          <a:pt x="4626374" y="4706"/>
                          <a:pt x="4840543" y="0"/>
                        </a:cubicBezTo>
                        <a:cubicBezTo>
                          <a:pt x="4831164" y="216885"/>
                          <a:pt x="4844104" y="332829"/>
                          <a:pt x="4840543" y="625932"/>
                        </a:cubicBezTo>
                        <a:cubicBezTo>
                          <a:pt x="4566883" y="656792"/>
                          <a:pt x="4286035" y="641023"/>
                          <a:pt x="4100631" y="625932"/>
                        </a:cubicBezTo>
                        <a:cubicBezTo>
                          <a:pt x="3915227" y="610841"/>
                          <a:pt x="3667196" y="598495"/>
                          <a:pt x="3505936" y="625932"/>
                        </a:cubicBezTo>
                        <a:cubicBezTo>
                          <a:pt x="3344676" y="653369"/>
                          <a:pt x="2954687" y="593678"/>
                          <a:pt x="2717619" y="625932"/>
                        </a:cubicBezTo>
                        <a:cubicBezTo>
                          <a:pt x="2480551" y="658186"/>
                          <a:pt x="2195826" y="595478"/>
                          <a:pt x="1977708" y="625932"/>
                        </a:cubicBezTo>
                        <a:cubicBezTo>
                          <a:pt x="1759590" y="656386"/>
                          <a:pt x="1548029" y="643168"/>
                          <a:pt x="1383012" y="625932"/>
                        </a:cubicBezTo>
                        <a:cubicBezTo>
                          <a:pt x="1217995" y="608696"/>
                          <a:pt x="950366" y="636449"/>
                          <a:pt x="836722" y="625932"/>
                        </a:cubicBezTo>
                        <a:cubicBezTo>
                          <a:pt x="723078" y="615416"/>
                          <a:pt x="172414" y="648082"/>
                          <a:pt x="0" y="625932"/>
                        </a:cubicBezTo>
                        <a:cubicBezTo>
                          <a:pt x="12335" y="393785"/>
                          <a:pt x="-1681" y="278087"/>
                          <a:pt x="0" y="0"/>
                        </a:cubicBezTo>
                        <a:close/>
                      </a:path>
                    </a:pathLst>
                  </a:custGeom>
                  <ask:type>
                    <ask:lineSketchNone/>
                  </ask:type>
                </ask:lineSketchStyleProps>
              </a:ext>
            </a:extLst>
          </a:ln>
        </p:spPr>
      </p:pic>
      <p:pic>
        <p:nvPicPr>
          <p:cNvPr id="34" name="Picture 33">
            <a:extLst>
              <a:ext uri="{FF2B5EF4-FFF2-40B4-BE49-F238E27FC236}">
                <a16:creationId xmlns:a16="http://schemas.microsoft.com/office/drawing/2014/main" id="{ED1483C1-C85D-3D1D-0B8A-7CA7A9F047A8}"/>
              </a:ext>
            </a:extLst>
          </p:cNvPr>
          <p:cNvPicPr>
            <a:picLocks noChangeAspect="1"/>
          </p:cNvPicPr>
          <p:nvPr/>
        </p:nvPicPr>
        <p:blipFill>
          <a:blip r:embed="rId11"/>
          <a:stretch>
            <a:fillRect/>
          </a:stretch>
        </p:blipFill>
        <p:spPr>
          <a:xfrm>
            <a:off x="95147" y="5340087"/>
            <a:ext cx="5999239" cy="478931"/>
          </a:xfrm>
          <a:prstGeom prst="rect">
            <a:avLst/>
          </a:prstGeom>
          <a:ln w="38100">
            <a:solidFill>
              <a:schemeClr val="tx1"/>
            </a:solidFill>
            <a:extLst>
              <a:ext uri="{C807C97D-BFC1-408E-A445-0C87EB9F89A2}">
                <ask:lineSketchStyleProps xmlns:ask="http://schemas.microsoft.com/office/drawing/2018/sketchyshapes" sd="2984363421">
                  <a:custGeom>
                    <a:avLst/>
                    <a:gdLst>
                      <a:gd name="csX0" fmla="*/ 0 w 5999239"/>
                      <a:gd name="csY0" fmla="*/ 0 h 478931"/>
                      <a:gd name="csX1" fmla="*/ 546597 w 5999239"/>
                      <a:gd name="csY1" fmla="*/ 0 h 478931"/>
                      <a:gd name="csX2" fmla="*/ 1213179 w 5999239"/>
                      <a:gd name="csY2" fmla="*/ 0 h 478931"/>
                      <a:gd name="csX3" fmla="*/ 1699784 w 5999239"/>
                      <a:gd name="csY3" fmla="*/ 0 h 478931"/>
                      <a:gd name="csX4" fmla="*/ 2426359 w 5999239"/>
                      <a:gd name="csY4" fmla="*/ 0 h 478931"/>
                      <a:gd name="csX5" fmla="*/ 2912964 w 5999239"/>
                      <a:gd name="csY5" fmla="*/ 0 h 478931"/>
                      <a:gd name="csX6" fmla="*/ 3519554 w 5999239"/>
                      <a:gd name="csY6" fmla="*/ 0 h 478931"/>
                      <a:gd name="csX7" fmla="*/ 4246128 w 5999239"/>
                      <a:gd name="csY7" fmla="*/ 0 h 478931"/>
                      <a:gd name="csX8" fmla="*/ 4732733 w 5999239"/>
                      <a:gd name="csY8" fmla="*/ 0 h 478931"/>
                      <a:gd name="csX9" fmla="*/ 5999239 w 5999239"/>
                      <a:gd name="csY9" fmla="*/ 0 h 478931"/>
                      <a:gd name="csX10" fmla="*/ 5999239 w 5999239"/>
                      <a:gd name="csY10" fmla="*/ 478931 h 478931"/>
                      <a:gd name="csX11" fmla="*/ 5512634 w 5999239"/>
                      <a:gd name="csY11" fmla="*/ 478931 h 478931"/>
                      <a:gd name="csX12" fmla="*/ 4966037 w 5999239"/>
                      <a:gd name="csY12" fmla="*/ 478931 h 478931"/>
                      <a:gd name="csX13" fmla="*/ 4419439 w 5999239"/>
                      <a:gd name="csY13" fmla="*/ 478931 h 478931"/>
                      <a:gd name="csX14" fmla="*/ 3632873 w 5999239"/>
                      <a:gd name="csY14" fmla="*/ 478931 h 478931"/>
                      <a:gd name="csX15" fmla="*/ 3146268 w 5999239"/>
                      <a:gd name="csY15" fmla="*/ 478931 h 478931"/>
                      <a:gd name="csX16" fmla="*/ 2599670 w 5999239"/>
                      <a:gd name="csY16" fmla="*/ 478931 h 478931"/>
                      <a:gd name="csX17" fmla="*/ 1993081 w 5999239"/>
                      <a:gd name="csY17" fmla="*/ 478931 h 478931"/>
                      <a:gd name="csX18" fmla="*/ 1446483 w 5999239"/>
                      <a:gd name="csY18" fmla="*/ 478931 h 478931"/>
                      <a:gd name="csX19" fmla="*/ 959878 w 5999239"/>
                      <a:gd name="csY19" fmla="*/ 478931 h 478931"/>
                      <a:gd name="csX20" fmla="*/ 0 w 5999239"/>
                      <a:gd name="csY20" fmla="*/ 478931 h 478931"/>
                      <a:gd name="csX21" fmla="*/ 0 w 5999239"/>
                      <a:gd name="csY21" fmla="*/ 0 h 4789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999239" h="478931" fill="none" extrusionOk="0">
                        <a:moveTo>
                          <a:pt x="0" y="0"/>
                        </a:moveTo>
                        <a:cubicBezTo>
                          <a:pt x="219091" y="5010"/>
                          <a:pt x="332492" y="5861"/>
                          <a:pt x="546597" y="0"/>
                        </a:cubicBezTo>
                        <a:cubicBezTo>
                          <a:pt x="760702" y="-5861"/>
                          <a:pt x="1052466" y="-32671"/>
                          <a:pt x="1213179" y="0"/>
                        </a:cubicBezTo>
                        <a:cubicBezTo>
                          <a:pt x="1373892" y="32671"/>
                          <a:pt x="1465517" y="-6295"/>
                          <a:pt x="1699784" y="0"/>
                        </a:cubicBezTo>
                        <a:cubicBezTo>
                          <a:pt x="1934052" y="6295"/>
                          <a:pt x="2168566" y="-31465"/>
                          <a:pt x="2426359" y="0"/>
                        </a:cubicBezTo>
                        <a:cubicBezTo>
                          <a:pt x="2684153" y="31465"/>
                          <a:pt x="2685821" y="-1258"/>
                          <a:pt x="2912964" y="0"/>
                        </a:cubicBezTo>
                        <a:cubicBezTo>
                          <a:pt x="3140108" y="1258"/>
                          <a:pt x="3362027" y="-27246"/>
                          <a:pt x="3519554" y="0"/>
                        </a:cubicBezTo>
                        <a:cubicBezTo>
                          <a:pt x="3677081" y="27246"/>
                          <a:pt x="3966196" y="30794"/>
                          <a:pt x="4246128" y="0"/>
                        </a:cubicBezTo>
                        <a:cubicBezTo>
                          <a:pt x="4526060" y="-30794"/>
                          <a:pt x="4579072" y="4613"/>
                          <a:pt x="4732733" y="0"/>
                        </a:cubicBezTo>
                        <a:cubicBezTo>
                          <a:pt x="4886394" y="-4613"/>
                          <a:pt x="5696668" y="-32079"/>
                          <a:pt x="5999239" y="0"/>
                        </a:cubicBezTo>
                        <a:cubicBezTo>
                          <a:pt x="6006391" y="158446"/>
                          <a:pt x="5984186" y="321775"/>
                          <a:pt x="5999239" y="478931"/>
                        </a:cubicBezTo>
                        <a:cubicBezTo>
                          <a:pt x="5827200" y="491457"/>
                          <a:pt x="5682848" y="490384"/>
                          <a:pt x="5512634" y="478931"/>
                        </a:cubicBezTo>
                        <a:cubicBezTo>
                          <a:pt x="5342420" y="467478"/>
                          <a:pt x="5114126" y="476544"/>
                          <a:pt x="4966037" y="478931"/>
                        </a:cubicBezTo>
                        <a:cubicBezTo>
                          <a:pt x="4817948" y="481318"/>
                          <a:pt x="4587612" y="459492"/>
                          <a:pt x="4419439" y="478931"/>
                        </a:cubicBezTo>
                        <a:cubicBezTo>
                          <a:pt x="4251266" y="498370"/>
                          <a:pt x="3803826" y="459392"/>
                          <a:pt x="3632873" y="478931"/>
                        </a:cubicBezTo>
                        <a:cubicBezTo>
                          <a:pt x="3461920" y="498470"/>
                          <a:pt x="3349341" y="476163"/>
                          <a:pt x="3146268" y="478931"/>
                        </a:cubicBezTo>
                        <a:cubicBezTo>
                          <a:pt x="2943195" y="481699"/>
                          <a:pt x="2772741" y="462533"/>
                          <a:pt x="2599670" y="478931"/>
                        </a:cubicBezTo>
                        <a:cubicBezTo>
                          <a:pt x="2426599" y="495329"/>
                          <a:pt x="2243366" y="470555"/>
                          <a:pt x="1993081" y="478931"/>
                        </a:cubicBezTo>
                        <a:cubicBezTo>
                          <a:pt x="1742796" y="487307"/>
                          <a:pt x="1575253" y="467321"/>
                          <a:pt x="1446483" y="478931"/>
                        </a:cubicBezTo>
                        <a:cubicBezTo>
                          <a:pt x="1317713" y="490541"/>
                          <a:pt x="1175264" y="466746"/>
                          <a:pt x="959878" y="478931"/>
                        </a:cubicBezTo>
                        <a:cubicBezTo>
                          <a:pt x="744492" y="491116"/>
                          <a:pt x="322082" y="463149"/>
                          <a:pt x="0" y="478931"/>
                        </a:cubicBezTo>
                        <a:cubicBezTo>
                          <a:pt x="-18260" y="286156"/>
                          <a:pt x="-21618" y="222745"/>
                          <a:pt x="0" y="0"/>
                        </a:cubicBezTo>
                        <a:close/>
                      </a:path>
                      <a:path w="5999239" h="478931" stroke="0" extrusionOk="0">
                        <a:moveTo>
                          <a:pt x="0" y="0"/>
                        </a:moveTo>
                        <a:cubicBezTo>
                          <a:pt x="291774" y="-3687"/>
                          <a:pt x="570603" y="-17607"/>
                          <a:pt x="726575" y="0"/>
                        </a:cubicBezTo>
                        <a:cubicBezTo>
                          <a:pt x="882548" y="17607"/>
                          <a:pt x="1040238" y="4284"/>
                          <a:pt x="1333164" y="0"/>
                        </a:cubicBezTo>
                        <a:cubicBezTo>
                          <a:pt x="1626090" y="-4284"/>
                          <a:pt x="1787251" y="-5154"/>
                          <a:pt x="2059739" y="0"/>
                        </a:cubicBezTo>
                        <a:cubicBezTo>
                          <a:pt x="2332227" y="5154"/>
                          <a:pt x="2355508" y="-9570"/>
                          <a:pt x="2546344" y="0"/>
                        </a:cubicBezTo>
                        <a:cubicBezTo>
                          <a:pt x="2737180" y="9570"/>
                          <a:pt x="2849213" y="17374"/>
                          <a:pt x="3032949" y="0"/>
                        </a:cubicBezTo>
                        <a:cubicBezTo>
                          <a:pt x="3216685" y="-17374"/>
                          <a:pt x="3570839" y="-37438"/>
                          <a:pt x="3819515" y="0"/>
                        </a:cubicBezTo>
                        <a:cubicBezTo>
                          <a:pt x="4068191" y="37438"/>
                          <a:pt x="4193249" y="4699"/>
                          <a:pt x="4306120" y="0"/>
                        </a:cubicBezTo>
                        <a:cubicBezTo>
                          <a:pt x="4418992" y="-4699"/>
                          <a:pt x="4721235" y="-16903"/>
                          <a:pt x="5032695" y="0"/>
                        </a:cubicBezTo>
                        <a:cubicBezTo>
                          <a:pt x="5344156" y="16903"/>
                          <a:pt x="5788964" y="220"/>
                          <a:pt x="5999239" y="0"/>
                        </a:cubicBezTo>
                        <a:cubicBezTo>
                          <a:pt x="6008687" y="158804"/>
                          <a:pt x="5983801" y="332553"/>
                          <a:pt x="5999239" y="478931"/>
                        </a:cubicBezTo>
                        <a:cubicBezTo>
                          <a:pt x="5690246" y="450640"/>
                          <a:pt x="5405239" y="509402"/>
                          <a:pt x="5212672" y="478931"/>
                        </a:cubicBezTo>
                        <a:cubicBezTo>
                          <a:pt x="5020105" y="448460"/>
                          <a:pt x="4803709" y="470953"/>
                          <a:pt x="4606082" y="478931"/>
                        </a:cubicBezTo>
                        <a:cubicBezTo>
                          <a:pt x="4408455" y="486910"/>
                          <a:pt x="4093892" y="472596"/>
                          <a:pt x="3939500" y="478931"/>
                        </a:cubicBezTo>
                        <a:cubicBezTo>
                          <a:pt x="3785108" y="485266"/>
                          <a:pt x="3507297" y="472865"/>
                          <a:pt x="3332911" y="478931"/>
                        </a:cubicBezTo>
                        <a:cubicBezTo>
                          <a:pt x="3158525" y="484997"/>
                          <a:pt x="2907960" y="454489"/>
                          <a:pt x="2666328" y="478931"/>
                        </a:cubicBezTo>
                        <a:cubicBezTo>
                          <a:pt x="2424696" y="503373"/>
                          <a:pt x="2274303" y="479840"/>
                          <a:pt x="2059739" y="478931"/>
                        </a:cubicBezTo>
                        <a:cubicBezTo>
                          <a:pt x="1845175" y="478022"/>
                          <a:pt x="1562290" y="450527"/>
                          <a:pt x="1393157" y="478931"/>
                        </a:cubicBezTo>
                        <a:cubicBezTo>
                          <a:pt x="1224024" y="507335"/>
                          <a:pt x="843886" y="465484"/>
                          <a:pt x="666582" y="478931"/>
                        </a:cubicBezTo>
                        <a:cubicBezTo>
                          <a:pt x="489278" y="492378"/>
                          <a:pt x="207414" y="472379"/>
                          <a:pt x="0" y="478931"/>
                        </a:cubicBezTo>
                        <a:cubicBezTo>
                          <a:pt x="-11222" y="334676"/>
                          <a:pt x="-733" y="100783"/>
                          <a:pt x="0" y="0"/>
                        </a:cubicBezTo>
                        <a:close/>
                      </a:path>
                    </a:pathLst>
                  </a:custGeom>
                  <ask:type>
                    <ask:lineSketchNone/>
                  </ask:type>
                </ask:lineSketchStyleProps>
              </a:ext>
            </a:extLst>
          </a:ln>
        </p:spPr>
      </p:pic>
      <p:pic>
        <p:nvPicPr>
          <p:cNvPr id="36" name="Picture 35">
            <a:extLst>
              <a:ext uri="{FF2B5EF4-FFF2-40B4-BE49-F238E27FC236}">
                <a16:creationId xmlns:a16="http://schemas.microsoft.com/office/drawing/2014/main" id="{7272D5E5-DD1F-C4E5-3F0C-3739261E2C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12205" y="4490164"/>
            <a:ext cx="2592890" cy="1328854"/>
          </a:xfrm>
          <a:prstGeom prst="rect">
            <a:avLst/>
          </a:prstGeom>
          <a:ln w="38100">
            <a:solidFill>
              <a:schemeClr val="tx1"/>
            </a:solidFill>
            <a:extLst>
              <a:ext uri="{C807C97D-BFC1-408E-A445-0C87EB9F89A2}">
                <ask:lineSketchStyleProps xmlns:ask="http://schemas.microsoft.com/office/drawing/2018/sketchyshapes" sd="3144138290">
                  <a:custGeom>
                    <a:avLst/>
                    <a:gdLst>
                      <a:gd name="csX0" fmla="*/ 0 w 2592890"/>
                      <a:gd name="csY0" fmla="*/ 0 h 1128912"/>
                      <a:gd name="csX1" fmla="*/ 648223 w 2592890"/>
                      <a:gd name="csY1" fmla="*/ 0 h 1128912"/>
                      <a:gd name="csX2" fmla="*/ 1270516 w 2592890"/>
                      <a:gd name="csY2" fmla="*/ 0 h 1128912"/>
                      <a:gd name="csX3" fmla="*/ 1970596 w 2592890"/>
                      <a:gd name="csY3" fmla="*/ 0 h 1128912"/>
                      <a:gd name="csX4" fmla="*/ 2592890 w 2592890"/>
                      <a:gd name="csY4" fmla="*/ 0 h 1128912"/>
                      <a:gd name="csX5" fmla="*/ 2592890 w 2592890"/>
                      <a:gd name="csY5" fmla="*/ 564456 h 1128912"/>
                      <a:gd name="csX6" fmla="*/ 2592890 w 2592890"/>
                      <a:gd name="csY6" fmla="*/ 1128912 h 1128912"/>
                      <a:gd name="csX7" fmla="*/ 2022454 w 2592890"/>
                      <a:gd name="csY7" fmla="*/ 1128912 h 1128912"/>
                      <a:gd name="csX8" fmla="*/ 1426090 w 2592890"/>
                      <a:gd name="csY8" fmla="*/ 1128912 h 1128912"/>
                      <a:gd name="csX9" fmla="*/ 855654 w 2592890"/>
                      <a:gd name="csY9" fmla="*/ 1128912 h 1128912"/>
                      <a:gd name="csX10" fmla="*/ 0 w 2592890"/>
                      <a:gd name="csY10" fmla="*/ 1128912 h 1128912"/>
                      <a:gd name="csX11" fmla="*/ 0 w 2592890"/>
                      <a:gd name="csY11" fmla="*/ 553167 h 1128912"/>
                      <a:gd name="csX12" fmla="*/ 0 w 2592890"/>
                      <a:gd name="csY12" fmla="*/ 0 h 11289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92890" h="1128912" fill="none" extrusionOk="0">
                        <a:moveTo>
                          <a:pt x="0" y="0"/>
                        </a:moveTo>
                        <a:cubicBezTo>
                          <a:pt x="316181" y="5054"/>
                          <a:pt x="405589" y="-15797"/>
                          <a:pt x="648223" y="0"/>
                        </a:cubicBezTo>
                        <a:cubicBezTo>
                          <a:pt x="890857" y="15797"/>
                          <a:pt x="1079720" y="13337"/>
                          <a:pt x="1270516" y="0"/>
                        </a:cubicBezTo>
                        <a:cubicBezTo>
                          <a:pt x="1461312" y="-13337"/>
                          <a:pt x="1783327" y="-2010"/>
                          <a:pt x="1970596" y="0"/>
                        </a:cubicBezTo>
                        <a:cubicBezTo>
                          <a:pt x="2157865" y="2010"/>
                          <a:pt x="2429565" y="28675"/>
                          <a:pt x="2592890" y="0"/>
                        </a:cubicBezTo>
                        <a:cubicBezTo>
                          <a:pt x="2610644" y="136810"/>
                          <a:pt x="2568603" y="429546"/>
                          <a:pt x="2592890" y="564456"/>
                        </a:cubicBezTo>
                        <a:cubicBezTo>
                          <a:pt x="2617177" y="699366"/>
                          <a:pt x="2591495" y="959899"/>
                          <a:pt x="2592890" y="1128912"/>
                        </a:cubicBezTo>
                        <a:cubicBezTo>
                          <a:pt x="2436796" y="1138990"/>
                          <a:pt x="2235127" y="1134927"/>
                          <a:pt x="2022454" y="1128912"/>
                        </a:cubicBezTo>
                        <a:cubicBezTo>
                          <a:pt x="1809781" y="1122897"/>
                          <a:pt x="1714883" y="1144789"/>
                          <a:pt x="1426090" y="1128912"/>
                        </a:cubicBezTo>
                        <a:cubicBezTo>
                          <a:pt x="1137297" y="1113035"/>
                          <a:pt x="1090000" y="1115245"/>
                          <a:pt x="855654" y="1128912"/>
                        </a:cubicBezTo>
                        <a:cubicBezTo>
                          <a:pt x="621308" y="1142579"/>
                          <a:pt x="205862" y="1103342"/>
                          <a:pt x="0" y="1128912"/>
                        </a:cubicBezTo>
                        <a:cubicBezTo>
                          <a:pt x="-20408" y="988834"/>
                          <a:pt x="-23816" y="811930"/>
                          <a:pt x="0" y="553167"/>
                        </a:cubicBezTo>
                        <a:cubicBezTo>
                          <a:pt x="23816" y="294405"/>
                          <a:pt x="-10392" y="198273"/>
                          <a:pt x="0" y="0"/>
                        </a:cubicBezTo>
                        <a:close/>
                      </a:path>
                      <a:path w="2592890" h="1128912" stroke="0" extrusionOk="0">
                        <a:moveTo>
                          <a:pt x="0" y="0"/>
                        </a:moveTo>
                        <a:cubicBezTo>
                          <a:pt x="146794" y="17787"/>
                          <a:pt x="443024" y="-30296"/>
                          <a:pt x="700080" y="0"/>
                        </a:cubicBezTo>
                        <a:cubicBezTo>
                          <a:pt x="957136" y="30296"/>
                          <a:pt x="1101391" y="5091"/>
                          <a:pt x="1374232" y="0"/>
                        </a:cubicBezTo>
                        <a:cubicBezTo>
                          <a:pt x="1647073" y="-5091"/>
                          <a:pt x="1746689" y="-20799"/>
                          <a:pt x="1970596" y="0"/>
                        </a:cubicBezTo>
                        <a:cubicBezTo>
                          <a:pt x="2194503" y="20799"/>
                          <a:pt x="2387771" y="26481"/>
                          <a:pt x="2592890" y="0"/>
                        </a:cubicBezTo>
                        <a:cubicBezTo>
                          <a:pt x="2580591" y="216356"/>
                          <a:pt x="2588194" y="345419"/>
                          <a:pt x="2592890" y="530589"/>
                        </a:cubicBezTo>
                        <a:cubicBezTo>
                          <a:pt x="2597586" y="715759"/>
                          <a:pt x="2597520" y="966454"/>
                          <a:pt x="2592890" y="1128912"/>
                        </a:cubicBezTo>
                        <a:cubicBezTo>
                          <a:pt x="2385457" y="1127108"/>
                          <a:pt x="2100827" y="1123439"/>
                          <a:pt x="1944668" y="1128912"/>
                        </a:cubicBezTo>
                        <a:cubicBezTo>
                          <a:pt x="1788509" y="1134385"/>
                          <a:pt x="1424693" y="1114294"/>
                          <a:pt x="1270516" y="1128912"/>
                        </a:cubicBezTo>
                        <a:cubicBezTo>
                          <a:pt x="1116339" y="1143530"/>
                          <a:pt x="797017" y="1118716"/>
                          <a:pt x="648223" y="1128912"/>
                        </a:cubicBezTo>
                        <a:cubicBezTo>
                          <a:pt x="499429" y="1139108"/>
                          <a:pt x="149003" y="1126426"/>
                          <a:pt x="0" y="1128912"/>
                        </a:cubicBezTo>
                        <a:cubicBezTo>
                          <a:pt x="14836" y="943759"/>
                          <a:pt x="-16797" y="726572"/>
                          <a:pt x="0" y="598323"/>
                        </a:cubicBezTo>
                        <a:cubicBezTo>
                          <a:pt x="16797" y="470074"/>
                          <a:pt x="10089" y="216130"/>
                          <a:pt x="0" y="0"/>
                        </a:cubicBezTo>
                        <a:close/>
                      </a:path>
                    </a:pathLst>
                  </a:custGeom>
                  <ask:type>
                    <ask:lineSketchNone/>
                  </ask:type>
                </ask:lineSketchStyleProps>
              </a:ext>
            </a:extLst>
          </a:ln>
        </p:spPr>
      </p:pic>
      <p:pic>
        <p:nvPicPr>
          <p:cNvPr id="38" name="Picture 37">
            <a:extLst>
              <a:ext uri="{FF2B5EF4-FFF2-40B4-BE49-F238E27FC236}">
                <a16:creationId xmlns:a16="http://schemas.microsoft.com/office/drawing/2014/main" id="{DF891F18-B8AF-065D-69A4-413BB119070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30754" y="3584649"/>
            <a:ext cx="5692161" cy="755597"/>
          </a:xfrm>
          <a:prstGeom prst="rect">
            <a:avLst/>
          </a:prstGeom>
          <a:ln w="38100">
            <a:solidFill>
              <a:schemeClr val="tx1"/>
            </a:solidFill>
            <a:extLst>
              <a:ext uri="{C807C97D-BFC1-408E-A445-0C87EB9F89A2}">
                <ask:lineSketchStyleProps xmlns:ask="http://schemas.microsoft.com/office/drawing/2018/sketchyshapes" sd="603240925">
                  <a:custGeom>
                    <a:avLst/>
                    <a:gdLst>
                      <a:gd name="csX0" fmla="*/ 0 w 5774154"/>
                      <a:gd name="csY0" fmla="*/ 0 h 766481"/>
                      <a:gd name="csX1" fmla="*/ 757056 w 5774154"/>
                      <a:gd name="csY1" fmla="*/ 0 h 766481"/>
                      <a:gd name="csX2" fmla="*/ 1456370 w 5774154"/>
                      <a:gd name="csY2" fmla="*/ 0 h 766481"/>
                      <a:gd name="csX3" fmla="*/ 2097943 w 5774154"/>
                      <a:gd name="csY3" fmla="*/ 0 h 766481"/>
                      <a:gd name="csX4" fmla="*/ 2681774 w 5774154"/>
                      <a:gd name="csY4" fmla="*/ 0 h 766481"/>
                      <a:gd name="csX5" fmla="*/ 3207863 w 5774154"/>
                      <a:gd name="csY5" fmla="*/ 0 h 766481"/>
                      <a:gd name="csX6" fmla="*/ 3791694 w 5774154"/>
                      <a:gd name="csY6" fmla="*/ 0 h 766481"/>
                      <a:gd name="csX7" fmla="*/ 4548750 w 5774154"/>
                      <a:gd name="csY7" fmla="*/ 0 h 766481"/>
                      <a:gd name="csX8" fmla="*/ 5132581 w 5774154"/>
                      <a:gd name="csY8" fmla="*/ 0 h 766481"/>
                      <a:gd name="csX9" fmla="*/ 5774154 w 5774154"/>
                      <a:gd name="csY9" fmla="*/ 0 h 766481"/>
                      <a:gd name="csX10" fmla="*/ 5774154 w 5774154"/>
                      <a:gd name="csY10" fmla="*/ 360246 h 766481"/>
                      <a:gd name="csX11" fmla="*/ 5774154 w 5774154"/>
                      <a:gd name="csY11" fmla="*/ 766481 h 766481"/>
                      <a:gd name="csX12" fmla="*/ 5017098 w 5774154"/>
                      <a:gd name="csY12" fmla="*/ 766481 h 766481"/>
                      <a:gd name="csX13" fmla="*/ 4375526 w 5774154"/>
                      <a:gd name="csY13" fmla="*/ 766481 h 766481"/>
                      <a:gd name="csX14" fmla="*/ 3733953 w 5774154"/>
                      <a:gd name="csY14" fmla="*/ 766481 h 766481"/>
                      <a:gd name="csX15" fmla="*/ 2976897 w 5774154"/>
                      <a:gd name="csY15" fmla="*/ 766481 h 766481"/>
                      <a:gd name="csX16" fmla="*/ 2277583 w 5774154"/>
                      <a:gd name="csY16" fmla="*/ 766481 h 766481"/>
                      <a:gd name="csX17" fmla="*/ 1636010 w 5774154"/>
                      <a:gd name="csY17" fmla="*/ 766481 h 766481"/>
                      <a:gd name="csX18" fmla="*/ 936696 w 5774154"/>
                      <a:gd name="csY18" fmla="*/ 766481 h 766481"/>
                      <a:gd name="csX19" fmla="*/ 0 w 5774154"/>
                      <a:gd name="csY19" fmla="*/ 766481 h 766481"/>
                      <a:gd name="csX20" fmla="*/ 0 w 5774154"/>
                      <a:gd name="csY20" fmla="*/ 406235 h 766481"/>
                      <a:gd name="csX21" fmla="*/ 0 w 5774154"/>
                      <a:gd name="csY21" fmla="*/ 0 h 7664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74154" h="766481" fill="none" extrusionOk="0">
                        <a:moveTo>
                          <a:pt x="0" y="0"/>
                        </a:moveTo>
                        <a:cubicBezTo>
                          <a:pt x="182993" y="-10530"/>
                          <a:pt x="484430" y="27238"/>
                          <a:pt x="757056" y="0"/>
                        </a:cubicBezTo>
                        <a:cubicBezTo>
                          <a:pt x="1029682" y="-27238"/>
                          <a:pt x="1295563" y="-3436"/>
                          <a:pt x="1456370" y="0"/>
                        </a:cubicBezTo>
                        <a:cubicBezTo>
                          <a:pt x="1617177" y="3436"/>
                          <a:pt x="1842829" y="24828"/>
                          <a:pt x="2097943" y="0"/>
                        </a:cubicBezTo>
                        <a:cubicBezTo>
                          <a:pt x="2353057" y="-24828"/>
                          <a:pt x="2427874" y="-15063"/>
                          <a:pt x="2681774" y="0"/>
                        </a:cubicBezTo>
                        <a:cubicBezTo>
                          <a:pt x="2935674" y="15063"/>
                          <a:pt x="2946216" y="3704"/>
                          <a:pt x="3207863" y="0"/>
                        </a:cubicBezTo>
                        <a:cubicBezTo>
                          <a:pt x="3469510" y="-3704"/>
                          <a:pt x="3656129" y="-778"/>
                          <a:pt x="3791694" y="0"/>
                        </a:cubicBezTo>
                        <a:cubicBezTo>
                          <a:pt x="3927259" y="778"/>
                          <a:pt x="4380312" y="29121"/>
                          <a:pt x="4548750" y="0"/>
                        </a:cubicBezTo>
                        <a:cubicBezTo>
                          <a:pt x="4717188" y="-29121"/>
                          <a:pt x="4899654" y="-4882"/>
                          <a:pt x="5132581" y="0"/>
                        </a:cubicBezTo>
                        <a:cubicBezTo>
                          <a:pt x="5365508" y="4882"/>
                          <a:pt x="5491053" y="7975"/>
                          <a:pt x="5774154" y="0"/>
                        </a:cubicBezTo>
                        <a:cubicBezTo>
                          <a:pt x="5772829" y="128925"/>
                          <a:pt x="5767250" y="185944"/>
                          <a:pt x="5774154" y="360246"/>
                        </a:cubicBezTo>
                        <a:cubicBezTo>
                          <a:pt x="5781058" y="534548"/>
                          <a:pt x="5767914" y="676546"/>
                          <a:pt x="5774154" y="766481"/>
                        </a:cubicBezTo>
                        <a:cubicBezTo>
                          <a:pt x="5565686" y="788855"/>
                          <a:pt x="5356558" y="784636"/>
                          <a:pt x="5017098" y="766481"/>
                        </a:cubicBezTo>
                        <a:cubicBezTo>
                          <a:pt x="4677638" y="748326"/>
                          <a:pt x="4633714" y="788545"/>
                          <a:pt x="4375526" y="766481"/>
                        </a:cubicBezTo>
                        <a:cubicBezTo>
                          <a:pt x="4117338" y="744417"/>
                          <a:pt x="3960229" y="775710"/>
                          <a:pt x="3733953" y="766481"/>
                        </a:cubicBezTo>
                        <a:cubicBezTo>
                          <a:pt x="3507677" y="757252"/>
                          <a:pt x="3259004" y="782831"/>
                          <a:pt x="2976897" y="766481"/>
                        </a:cubicBezTo>
                        <a:cubicBezTo>
                          <a:pt x="2694790" y="750131"/>
                          <a:pt x="2482009" y="761298"/>
                          <a:pt x="2277583" y="766481"/>
                        </a:cubicBezTo>
                        <a:cubicBezTo>
                          <a:pt x="2073157" y="771664"/>
                          <a:pt x="1785230" y="738911"/>
                          <a:pt x="1636010" y="766481"/>
                        </a:cubicBezTo>
                        <a:cubicBezTo>
                          <a:pt x="1486790" y="794051"/>
                          <a:pt x="1085661" y="796870"/>
                          <a:pt x="936696" y="766481"/>
                        </a:cubicBezTo>
                        <a:cubicBezTo>
                          <a:pt x="787731" y="736092"/>
                          <a:pt x="385794" y="740080"/>
                          <a:pt x="0" y="766481"/>
                        </a:cubicBezTo>
                        <a:cubicBezTo>
                          <a:pt x="808" y="615759"/>
                          <a:pt x="6244" y="565528"/>
                          <a:pt x="0" y="406235"/>
                        </a:cubicBezTo>
                        <a:cubicBezTo>
                          <a:pt x="-6244" y="246942"/>
                          <a:pt x="1053" y="126905"/>
                          <a:pt x="0" y="0"/>
                        </a:cubicBezTo>
                        <a:close/>
                      </a:path>
                      <a:path w="5774154" h="766481" stroke="0" extrusionOk="0">
                        <a:moveTo>
                          <a:pt x="0" y="0"/>
                        </a:moveTo>
                        <a:cubicBezTo>
                          <a:pt x="195039" y="-3130"/>
                          <a:pt x="397177" y="-3982"/>
                          <a:pt x="641573" y="0"/>
                        </a:cubicBezTo>
                        <a:cubicBezTo>
                          <a:pt x="885969" y="3982"/>
                          <a:pt x="1240495" y="17888"/>
                          <a:pt x="1398628" y="0"/>
                        </a:cubicBezTo>
                        <a:cubicBezTo>
                          <a:pt x="1556761" y="-17888"/>
                          <a:pt x="1877263" y="-25367"/>
                          <a:pt x="2097943" y="0"/>
                        </a:cubicBezTo>
                        <a:cubicBezTo>
                          <a:pt x="2318624" y="25367"/>
                          <a:pt x="2373588" y="-7830"/>
                          <a:pt x="2566291" y="0"/>
                        </a:cubicBezTo>
                        <a:cubicBezTo>
                          <a:pt x="2758994" y="7830"/>
                          <a:pt x="2981073" y="18516"/>
                          <a:pt x="3092380" y="0"/>
                        </a:cubicBezTo>
                        <a:cubicBezTo>
                          <a:pt x="3203687" y="-18516"/>
                          <a:pt x="3370977" y="20259"/>
                          <a:pt x="3560728" y="0"/>
                        </a:cubicBezTo>
                        <a:cubicBezTo>
                          <a:pt x="3750479" y="-20259"/>
                          <a:pt x="3976006" y="-13988"/>
                          <a:pt x="4086818" y="0"/>
                        </a:cubicBezTo>
                        <a:cubicBezTo>
                          <a:pt x="4197630" y="13988"/>
                          <a:pt x="4639332" y="22429"/>
                          <a:pt x="4786132" y="0"/>
                        </a:cubicBezTo>
                        <a:cubicBezTo>
                          <a:pt x="4932932" y="-22429"/>
                          <a:pt x="5349166" y="-10467"/>
                          <a:pt x="5774154" y="0"/>
                        </a:cubicBezTo>
                        <a:cubicBezTo>
                          <a:pt x="5770512" y="162237"/>
                          <a:pt x="5773965" y="226635"/>
                          <a:pt x="5774154" y="383241"/>
                        </a:cubicBezTo>
                        <a:cubicBezTo>
                          <a:pt x="5774343" y="539847"/>
                          <a:pt x="5773476" y="625563"/>
                          <a:pt x="5774154" y="766481"/>
                        </a:cubicBezTo>
                        <a:cubicBezTo>
                          <a:pt x="5502452" y="778672"/>
                          <a:pt x="5263958" y="768399"/>
                          <a:pt x="5017098" y="766481"/>
                        </a:cubicBezTo>
                        <a:cubicBezTo>
                          <a:pt x="4770238" y="764563"/>
                          <a:pt x="4769881" y="756227"/>
                          <a:pt x="4548750" y="766481"/>
                        </a:cubicBezTo>
                        <a:cubicBezTo>
                          <a:pt x="4327619" y="776735"/>
                          <a:pt x="4040396" y="766647"/>
                          <a:pt x="3791694" y="766481"/>
                        </a:cubicBezTo>
                        <a:cubicBezTo>
                          <a:pt x="3542992" y="766315"/>
                          <a:pt x="3556698" y="747694"/>
                          <a:pt x="3323346" y="766481"/>
                        </a:cubicBezTo>
                        <a:cubicBezTo>
                          <a:pt x="3089994" y="785268"/>
                          <a:pt x="2918845" y="779319"/>
                          <a:pt x="2739515" y="766481"/>
                        </a:cubicBezTo>
                        <a:cubicBezTo>
                          <a:pt x="2560185" y="753643"/>
                          <a:pt x="2323249" y="773162"/>
                          <a:pt x="2155684" y="766481"/>
                        </a:cubicBezTo>
                        <a:cubicBezTo>
                          <a:pt x="1988119" y="759800"/>
                          <a:pt x="1912068" y="756367"/>
                          <a:pt x="1687336" y="766481"/>
                        </a:cubicBezTo>
                        <a:cubicBezTo>
                          <a:pt x="1462604" y="776595"/>
                          <a:pt x="1112105" y="767498"/>
                          <a:pt x="930280" y="766481"/>
                        </a:cubicBezTo>
                        <a:cubicBezTo>
                          <a:pt x="748455" y="765464"/>
                          <a:pt x="390878" y="722527"/>
                          <a:pt x="0" y="766481"/>
                        </a:cubicBezTo>
                        <a:cubicBezTo>
                          <a:pt x="14335" y="648903"/>
                          <a:pt x="-18665" y="538289"/>
                          <a:pt x="0" y="383241"/>
                        </a:cubicBezTo>
                        <a:cubicBezTo>
                          <a:pt x="18665" y="228193"/>
                          <a:pt x="-2632" y="78629"/>
                          <a:pt x="0" y="0"/>
                        </a:cubicBezTo>
                        <a:close/>
                      </a:path>
                    </a:pathLst>
                  </a:custGeom>
                  <ask:type>
                    <ask:lineSketchNone/>
                  </ask:type>
                </ask:lineSketchStyleProps>
              </a:ext>
            </a:extLst>
          </a:ln>
        </p:spPr>
      </p:pic>
      <p:pic>
        <p:nvPicPr>
          <p:cNvPr id="40" name="Picture 39">
            <a:extLst>
              <a:ext uri="{FF2B5EF4-FFF2-40B4-BE49-F238E27FC236}">
                <a16:creationId xmlns:a16="http://schemas.microsoft.com/office/drawing/2014/main" id="{556A977E-4F08-90BA-2A5B-B7AAA20AD0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22915" y="4843825"/>
            <a:ext cx="3168000" cy="975193"/>
          </a:xfrm>
          <a:prstGeom prst="rect">
            <a:avLst/>
          </a:prstGeom>
          <a:ln w="38100">
            <a:solidFill>
              <a:schemeClr val="tx1"/>
            </a:solidFill>
            <a:extLst>
              <a:ext uri="{C807C97D-BFC1-408E-A445-0C87EB9F89A2}">
                <ask:lineSketchStyleProps xmlns:ask="http://schemas.microsoft.com/office/drawing/2018/sketchyshapes" sd="3260640015">
                  <a:custGeom>
                    <a:avLst/>
                    <a:gdLst>
                      <a:gd name="csX0" fmla="*/ 0 w 3168000"/>
                      <a:gd name="csY0" fmla="*/ 0 h 975193"/>
                      <a:gd name="csX1" fmla="*/ 665280 w 3168000"/>
                      <a:gd name="csY1" fmla="*/ 0 h 975193"/>
                      <a:gd name="csX2" fmla="*/ 1298880 w 3168000"/>
                      <a:gd name="csY2" fmla="*/ 0 h 975193"/>
                      <a:gd name="csX3" fmla="*/ 1900800 w 3168000"/>
                      <a:gd name="csY3" fmla="*/ 0 h 975193"/>
                      <a:gd name="csX4" fmla="*/ 2471040 w 3168000"/>
                      <a:gd name="csY4" fmla="*/ 0 h 975193"/>
                      <a:gd name="csX5" fmla="*/ 3168000 w 3168000"/>
                      <a:gd name="csY5" fmla="*/ 0 h 975193"/>
                      <a:gd name="csX6" fmla="*/ 3168000 w 3168000"/>
                      <a:gd name="csY6" fmla="*/ 458341 h 975193"/>
                      <a:gd name="csX7" fmla="*/ 3168000 w 3168000"/>
                      <a:gd name="csY7" fmla="*/ 975193 h 975193"/>
                      <a:gd name="csX8" fmla="*/ 2566080 w 3168000"/>
                      <a:gd name="csY8" fmla="*/ 975193 h 975193"/>
                      <a:gd name="csX9" fmla="*/ 1932480 w 3168000"/>
                      <a:gd name="csY9" fmla="*/ 975193 h 975193"/>
                      <a:gd name="csX10" fmla="*/ 1267200 w 3168000"/>
                      <a:gd name="csY10" fmla="*/ 975193 h 975193"/>
                      <a:gd name="csX11" fmla="*/ 665280 w 3168000"/>
                      <a:gd name="csY11" fmla="*/ 975193 h 975193"/>
                      <a:gd name="csX12" fmla="*/ 0 w 3168000"/>
                      <a:gd name="csY12" fmla="*/ 975193 h 975193"/>
                      <a:gd name="csX13" fmla="*/ 0 w 3168000"/>
                      <a:gd name="csY13" fmla="*/ 516852 h 975193"/>
                      <a:gd name="csX14" fmla="*/ 0 w 3168000"/>
                      <a:gd name="csY14" fmla="*/ 0 h 9751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68000" h="975193" fill="none" extrusionOk="0">
                        <a:moveTo>
                          <a:pt x="0" y="0"/>
                        </a:moveTo>
                        <a:cubicBezTo>
                          <a:pt x="239974" y="16655"/>
                          <a:pt x="341876" y="-9227"/>
                          <a:pt x="665280" y="0"/>
                        </a:cubicBezTo>
                        <a:cubicBezTo>
                          <a:pt x="988684" y="9227"/>
                          <a:pt x="1123434" y="-26632"/>
                          <a:pt x="1298880" y="0"/>
                        </a:cubicBezTo>
                        <a:cubicBezTo>
                          <a:pt x="1474326" y="26632"/>
                          <a:pt x="1664809" y="2185"/>
                          <a:pt x="1900800" y="0"/>
                        </a:cubicBezTo>
                        <a:cubicBezTo>
                          <a:pt x="2136791" y="-2185"/>
                          <a:pt x="2323838" y="9043"/>
                          <a:pt x="2471040" y="0"/>
                        </a:cubicBezTo>
                        <a:cubicBezTo>
                          <a:pt x="2618242" y="-9043"/>
                          <a:pt x="2915263" y="3001"/>
                          <a:pt x="3168000" y="0"/>
                        </a:cubicBezTo>
                        <a:cubicBezTo>
                          <a:pt x="3168522" y="99006"/>
                          <a:pt x="3190705" y="324670"/>
                          <a:pt x="3168000" y="458341"/>
                        </a:cubicBezTo>
                        <a:cubicBezTo>
                          <a:pt x="3145295" y="592012"/>
                          <a:pt x="3148625" y="743081"/>
                          <a:pt x="3168000" y="975193"/>
                        </a:cubicBezTo>
                        <a:cubicBezTo>
                          <a:pt x="2934146" y="992669"/>
                          <a:pt x="2849390" y="997238"/>
                          <a:pt x="2566080" y="975193"/>
                        </a:cubicBezTo>
                        <a:cubicBezTo>
                          <a:pt x="2282770" y="953148"/>
                          <a:pt x="2063399" y="989729"/>
                          <a:pt x="1932480" y="975193"/>
                        </a:cubicBezTo>
                        <a:cubicBezTo>
                          <a:pt x="1801561" y="960657"/>
                          <a:pt x="1577891" y="984539"/>
                          <a:pt x="1267200" y="975193"/>
                        </a:cubicBezTo>
                        <a:cubicBezTo>
                          <a:pt x="956509" y="965847"/>
                          <a:pt x="794601" y="989613"/>
                          <a:pt x="665280" y="975193"/>
                        </a:cubicBezTo>
                        <a:cubicBezTo>
                          <a:pt x="535959" y="960773"/>
                          <a:pt x="295634" y="991492"/>
                          <a:pt x="0" y="975193"/>
                        </a:cubicBezTo>
                        <a:cubicBezTo>
                          <a:pt x="7871" y="772024"/>
                          <a:pt x="3724" y="643381"/>
                          <a:pt x="0" y="516852"/>
                        </a:cubicBezTo>
                        <a:cubicBezTo>
                          <a:pt x="-3724" y="390323"/>
                          <a:pt x="16916" y="228166"/>
                          <a:pt x="0" y="0"/>
                        </a:cubicBezTo>
                        <a:close/>
                      </a:path>
                      <a:path w="3168000" h="975193" stroke="0" extrusionOk="0">
                        <a:moveTo>
                          <a:pt x="0" y="0"/>
                        </a:moveTo>
                        <a:cubicBezTo>
                          <a:pt x="129419" y="23089"/>
                          <a:pt x="393599" y="960"/>
                          <a:pt x="601920" y="0"/>
                        </a:cubicBezTo>
                        <a:cubicBezTo>
                          <a:pt x="810241" y="-960"/>
                          <a:pt x="1023212" y="-9117"/>
                          <a:pt x="1172160" y="0"/>
                        </a:cubicBezTo>
                        <a:cubicBezTo>
                          <a:pt x="1321108" y="9117"/>
                          <a:pt x="1465901" y="22008"/>
                          <a:pt x="1710720" y="0"/>
                        </a:cubicBezTo>
                        <a:cubicBezTo>
                          <a:pt x="1955539" y="-22008"/>
                          <a:pt x="2094643" y="18431"/>
                          <a:pt x="2344320" y="0"/>
                        </a:cubicBezTo>
                        <a:cubicBezTo>
                          <a:pt x="2593997" y="-18431"/>
                          <a:pt x="2786820" y="-27261"/>
                          <a:pt x="3168000" y="0"/>
                        </a:cubicBezTo>
                        <a:cubicBezTo>
                          <a:pt x="3176305" y="180118"/>
                          <a:pt x="3187590" y="355814"/>
                          <a:pt x="3168000" y="458341"/>
                        </a:cubicBezTo>
                        <a:cubicBezTo>
                          <a:pt x="3148410" y="560868"/>
                          <a:pt x="3144602" y="843877"/>
                          <a:pt x="3168000" y="975193"/>
                        </a:cubicBezTo>
                        <a:cubicBezTo>
                          <a:pt x="3030212" y="1008222"/>
                          <a:pt x="2827423" y="946343"/>
                          <a:pt x="2502720" y="975193"/>
                        </a:cubicBezTo>
                        <a:cubicBezTo>
                          <a:pt x="2178017" y="1004043"/>
                          <a:pt x="2066334" y="992614"/>
                          <a:pt x="1869120" y="975193"/>
                        </a:cubicBezTo>
                        <a:cubicBezTo>
                          <a:pt x="1671906" y="957772"/>
                          <a:pt x="1459729" y="996336"/>
                          <a:pt x="1203840" y="975193"/>
                        </a:cubicBezTo>
                        <a:cubicBezTo>
                          <a:pt x="947951" y="954050"/>
                          <a:pt x="855765" y="947069"/>
                          <a:pt x="633600" y="975193"/>
                        </a:cubicBezTo>
                        <a:cubicBezTo>
                          <a:pt x="411435" y="1003317"/>
                          <a:pt x="137641" y="976817"/>
                          <a:pt x="0" y="975193"/>
                        </a:cubicBezTo>
                        <a:cubicBezTo>
                          <a:pt x="-10096" y="871792"/>
                          <a:pt x="-7944" y="595151"/>
                          <a:pt x="0" y="477845"/>
                        </a:cubicBezTo>
                        <a:cubicBezTo>
                          <a:pt x="7944" y="360539"/>
                          <a:pt x="-22255" y="231212"/>
                          <a:pt x="0" y="0"/>
                        </a:cubicBezTo>
                        <a:close/>
                      </a:path>
                    </a:pathLst>
                  </a:custGeom>
                  <ask:type>
                    <ask:lineSketchNone/>
                  </ask:type>
                </ask:lineSketchStyleProps>
              </a:ext>
            </a:extLst>
          </a:ln>
        </p:spPr>
      </p:pic>
    </p:spTree>
    <p:extLst>
      <p:ext uri="{BB962C8B-B14F-4D97-AF65-F5344CB8AC3E}">
        <p14:creationId xmlns:p14="http://schemas.microsoft.com/office/powerpoint/2010/main" val="361535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1BCF-5EB0-8D3F-5CF4-664794CF382C}"/>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A07169F-E557-F43A-7F9C-287A3EC2D00C}"/>
              </a:ext>
            </a:extLst>
          </p:cNvPr>
          <p:cNvGraphicFramePr>
            <a:graphicFrameLocks noGrp="1"/>
          </p:cNvGraphicFramePr>
          <p:nvPr>
            <p:ph sz="quarter" idx="15"/>
            <p:extLst>
              <p:ext uri="{D42A27DB-BD31-4B8C-83A1-F6EECF244321}">
                <p14:modId xmlns:p14="http://schemas.microsoft.com/office/powerpoint/2010/main" val="2289614794"/>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33162A7-7220-C78F-11BB-B86EA49A1CF5}"/>
              </a:ext>
            </a:extLst>
          </p:cNvPr>
          <p:cNvSpPr>
            <a:spLocks noGrp="1"/>
          </p:cNvSpPr>
          <p:nvPr>
            <p:ph type="title"/>
          </p:nvPr>
        </p:nvSpPr>
        <p:spPr>
          <a:xfrm>
            <a:off x="371476" y="359944"/>
            <a:ext cx="7007732" cy="1021181"/>
          </a:xfrm>
        </p:spPr>
        <p:txBody>
          <a:bodyPr>
            <a:normAutofit/>
          </a:bodyPr>
          <a:lstStyle/>
          <a:p>
            <a:r>
              <a:rPr lang="en-US" dirty="0"/>
              <a:t>The shape of TV’s cultural advantage </a:t>
            </a:r>
            <a:br>
              <a:rPr lang="en-US" dirty="0"/>
            </a:br>
            <a:endParaRPr lang="en-GB" dirty="0"/>
          </a:p>
        </p:txBody>
      </p:sp>
      <p:sp>
        <p:nvSpPr>
          <p:cNvPr id="6" name="Text Placeholder 5">
            <a:extLst>
              <a:ext uri="{FF2B5EF4-FFF2-40B4-BE49-F238E27FC236}">
                <a16:creationId xmlns:a16="http://schemas.microsoft.com/office/drawing/2014/main" id="{6F4BDA01-639F-2327-976E-1FAE0F5EE885}"/>
              </a:ext>
            </a:extLst>
          </p:cNvPr>
          <p:cNvSpPr>
            <a:spLocks noGrp="1"/>
          </p:cNvSpPr>
          <p:nvPr>
            <p:ph type="body" sz="quarter" idx="13"/>
          </p:nvPr>
        </p:nvSpPr>
        <p:spPr>
          <a:xfrm>
            <a:off x="377758" y="1614207"/>
            <a:ext cx="4368867" cy="921959"/>
          </a:xfrm>
        </p:spPr>
        <p:txBody>
          <a:bodyPr/>
          <a:lstStyle/>
          <a:p>
            <a:pPr>
              <a:spcBef>
                <a:spcPts val="0"/>
              </a:spcBef>
            </a:pPr>
            <a:r>
              <a:rPr lang="en-US" b="1" dirty="0"/>
              <a:t>All adults</a:t>
            </a:r>
          </a:p>
          <a:p>
            <a:pPr>
              <a:spcBef>
                <a:spcPts val="0"/>
              </a:spcBef>
            </a:pPr>
            <a:r>
              <a:rPr lang="en-US" dirty="0"/>
              <a:t>% Share of cultural entry points indexed vs. all media average (</a:t>
            </a:r>
            <a:r>
              <a:rPr lang="en-US" dirty="0" err="1"/>
              <a:t>i</a:t>
            </a:r>
            <a:r>
              <a:rPr lang="en-US" dirty="0"/>
              <a:t>=100) </a:t>
            </a:r>
          </a:p>
          <a:p>
            <a:pPr>
              <a:spcBef>
                <a:spcPts val="0"/>
              </a:spcBef>
            </a:pP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CFC3311B-080B-B8A3-AC83-757C782E7844}"/>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nl-NL" dirty="0"/>
              <a:t>Base: UK Nat Rep (n=2,000)</a:t>
            </a:r>
            <a:endParaRPr lang="en-US" dirty="0"/>
          </a:p>
        </p:txBody>
      </p:sp>
      <p:graphicFrame>
        <p:nvGraphicFramePr>
          <p:cNvPr id="9" name="Table 8">
            <a:extLst>
              <a:ext uri="{FF2B5EF4-FFF2-40B4-BE49-F238E27FC236}">
                <a16:creationId xmlns:a16="http://schemas.microsoft.com/office/drawing/2014/main" id="{10427610-C20F-46F5-F255-743B638F8C03}"/>
              </a:ext>
            </a:extLst>
          </p:cNvPr>
          <p:cNvGraphicFramePr>
            <a:graphicFrameLocks noGrp="1"/>
          </p:cNvGraphicFramePr>
          <p:nvPr>
            <p:extLst>
              <p:ext uri="{D42A27DB-BD31-4B8C-83A1-F6EECF244321}">
                <p14:modId xmlns:p14="http://schemas.microsoft.com/office/powerpoint/2010/main" val="410408445"/>
              </p:ext>
            </p:extLst>
          </p:nvPr>
        </p:nvGraphicFramePr>
        <p:xfrm>
          <a:off x="630937" y="3429000"/>
          <a:ext cx="2240280" cy="1097280"/>
        </p:xfrm>
        <a:graphic>
          <a:graphicData uri="http://schemas.openxmlformats.org/drawingml/2006/table">
            <a:tbl>
              <a:tblPr firstRow="1" bandRow="1">
                <a:tableStyleId>{5940675A-B579-460E-94D1-54222C63F5DA}</a:tableStyleId>
              </a:tblPr>
              <a:tblGrid>
                <a:gridCol w="426004">
                  <a:extLst>
                    <a:ext uri="{9D8B030D-6E8A-4147-A177-3AD203B41FA5}">
                      <a16:colId xmlns:a16="http://schemas.microsoft.com/office/drawing/2014/main" val="443906804"/>
                    </a:ext>
                  </a:extLst>
                </a:gridCol>
                <a:gridCol w="1814276">
                  <a:extLst>
                    <a:ext uri="{9D8B030D-6E8A-4147-A177-3AD203B41FA5}">
                      <a16:colId xmlns:a16="http://schemas.microsoft.com/office/drawing/2014/main" val="4109696046"/>
                    </a:ext>
                  </a:extLst>
                </a:gridCol>
              </a:tblGrid>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D00"/>
                    </a:solidFill>
                  </a:tcPr>
                </a:tc>
                <a:tc>
                  <a:txBody>
                    <a:bodyPr/>
                    <a:lstStyle/>
                    <a:p>
                      <a:pPr algn="l"/>
                      <a:r>
                        <a:rPr lang="en-US" sz="1200" dirty="0"/>
                        <a:t>Podcasts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7374597"/>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A01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Newspapers/magazines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5623186"/>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6ED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Radio</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786533"/>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3D2ED"/>
                    </a:solidFill>
                  </a:tcPr>
                </a:tc>
                <a:tc>
                  <a:txBody>
                    <a:bodyPr/>
                    <a:lstStyle/>
                    <a:p>
                      <a:pPr algn="l"/>
                      <a:r>
                        <a:rPr lang="en-US" sz="1200" dirty="0"/>
                        <a:t>Cinema</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1638511"/>
                  </a:ext>
                </a:extLst>
              </a:tr>
            </a:tbl>
          </a:graphicData>
        </a:graphic>
      </p:graphicFrame>
      <p:graphicFrame>
        <p:nvGraphicFramePr>
          <p:cNvPr id="10" name="Table 9">
            <a:extLst>
              <a:ext uri="{FF2B5EF4-FFF2-40B4-BE49-F238E27FC236}">
                <a16:creationId xmlns:a16="http://schemas.microsoft.com/office/drawing/2014/main" id="{2C655A24-38EF-EEB9-DECF-B73EB206CF6D}"/>
              </a:ext>
            </a:extLst>
          </p:cNvPr>
          <p:cNvGraphicFramePr>
            <a:graphicFrameLocks noGrp="1"/>
          </p:cNvGraphicFramePr>
          <p:nvPr>
            <p:extLst>
              <p:ext uri="{D42A27DB-BD31-4B8C-83A1-F6EECF244321}">
                <p14:modId xmlns:p14="http://schemas.microsoft.com/office/powerpoint/2010/main" val="3063278895"/>
              </p:ext>
            </p:extLst>
          </p:nvPr>
        </p:nvGraphicFramePr>
        <p:xfrm>
          <a:off x="2871217" y="3429000"/>
          <a:ext cx="2240280" cy="1097280"/>
        </p:xfrm>
        <a:graphic>
          <a:graphicData uri="http://schemas.openxmlformats.org/drawingml/2006/table">
            <a:tbl>
              <a:tblPr firstRow="1" bandRow="1">
                <a:tableStyleId>{5940675A-B579-460E-94D1-54222C63F5DA}</a:tableStyleId>
              </a:tblPr>
              <a:tblGrid>
                <a:gridCol w="426004">
                  <a:extLst>
                    <a:ext uri="{9D8B030D-6E8A-4147-A177-3AD203B41FA5}">
                      <a16:colId xmlns:a16="http://schemas.microsoft.com/office/drawing/2014/main" val="1559897128"/>
                    </a:ext>
                  </a:extLst>
                </a:gridCol>
                <a:gridCol w="1814276">
                  <a:extLst>
                    <a:ext uri="{9D8B030D-6E8A-4147-A177-3AD203B41FA5}">
                      <a16:colId xmlns:a16="http://schemas.microsoft.com/office/drawing/2014/main" val="2309072478"/>
                    </a:ext>
                  </a:extLst>
                </a:gridCol>
              </a:tblGrid>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0DAB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Content Creators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6457718"/>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5E6B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Video Sharing Sites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515860"/>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EACB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Social Media</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8604266"/>
                  </a:ext>
                </a:extLst>
              </a:tr>
              <a:tr h="201649">
                <a:tc>
                  <a:txBody>
                    <a:bodyPr/>
                    <a:lstStyle/>
                    <a:p>
                      <a:pPr algn="l"/>
                      <a:endParaRPr lang="en-US" sz="1200" dirty="0"/>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lgn="l"/>
                      <a:r>
                        <a:rPr lang="en-US" sz="1200" dirty="0"/>
                        <a:t>TV</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1128599"/>
                  </a:ext>
                </a:extLst>
              </a:tr>
            </a:tbl>
          </a:graphicData>
        </a:graphic>
      </p:graphicFrame>
      <p:pic>
        <p:nvPicPr>
          <p:cNvPr id="11" name="Picture 10">
            <a:extLst>
              <a:ext uri="{FF2B5EF4-FFF2-40B4-BE49-F238E27FC236}">
                <a16:creationId xmlns:a16="http://schemas.microsoft.com/office/drawing/2014/main" id="{4D9639B0-508E-780D-0CF3-F5DED7319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95099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fade">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fade">
                                      <p:cBhvr>
                                        <p:cTn id="37" dur="500"/>
                                        <p:tgtEl>
                                          <p:spTgt spid="7">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fade">
                                      <p:cBhvr>
                                        <p:cTn id="42" dur="500"/>
                                        <p:tgtEl>
                                          <p:spTgt spid="7">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fade">
                                      <p:cBhvr>
                                        <p:cTn id="47" dur="500"/>
                                        <p:tgtEl>
                                          <p:spTgt spid="7">
                                            <p:graphicEl>
                                              <a:chart seriesIdx="7"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DF856-79E0-D6F4-EB09-FED2F10F240D}"/>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3479357-13AC-1809-5BF6-6DB6AAF0FB5F}"/>
              </a:ext>
            </a:extLst>
          </p:cNvPr>
          <p:cNvGraphicFramePr>
            <a:graphicFrameLocks noGrp="1"/>
          </p:cNvGraphicFramePr>
          <p:nvPr>
            <p:ph sz="quarter" idx="4294967295"/>
            <p:extLst>
              <p:ext uri="{D42A27DB-BD31-4B8C-83A1-F6EECF244321}">
                <p14:modId xmlns:p14="http://schemas.microsoft.com/office/powerpoint/2010/main" val="1862022632"/>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EC4291-1C42-77DB-FA42-A0B39210A77F}"/>
              </a:ext>
            </a:extLst>
          </p:cNvPr>
          <p:cNvSpPr>
            <a:spLocks noGrp="1"/>
          </p:cNvSpPr>
          <p:nvPr>
            <p:ph type="title"/>
          </p:nvPr>
        </p:nvSpPr>
        <p:spPr/>
        <p:txBody>
          <a:bodyPr/>
          <a:lstStyle/>
          <a:p>
            <a:r>
              <a:rPr lang="en-GB"/>
              <a:t>Mapping cultural advantage</a:t>
            </a:r>
            <a:br>
              <a:rPr lang="en-GB"/>
            </a:br>
            <a:endParaRPr lang="en-GB"/>
          </a:p>
        </p:txBody>
      </p:sp>
      <p:sp>
        <p:nvSpPr>
          <p:cNvPr id="28" name="Text Placeholder 27">
            <a:extLst>
              <a:ext uri="{FF2B5EF4-FFF2-40B4-BE49-F238E27FC236}">
                <a16:creationId xmlns:a16="http://schemas.microsoft.com/office/drawing/2014/main" id="{9F14BC7D-2675-33DE-BF36-403B2C84ECD8}"/>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sp>
        <p:nvSpPr>
          <p:cNvPr id="39" name="Rectangle 38">
            <a:extLst>
              <a:ext uri="{FF2B5EF4-FFF2-40B4-BE49-F238E27FC236}">
                <a16:creationId xmlns:a16="http://schemas.microsoft.com/office/drawing/2014/main" id="{4B8AC166-C7DD-2ABF-FA80-B1CA2BBF0C2B}"/>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2" name="TextBox 9">
            <a:extLst>
              <a:ext uri="{FF2B5EF4-FFF2-40B4-BE49-F238E27FC236}">
                <a16:creationId xmlns:a16="http://schemas.microsoft.com/office/drawing/2014/main" id="{A3ECCF8D-8354-9C52-22D5-2F5D95821E6F}"/>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cxnSp>
        <p:nvCxnSpPr>
          <p:cNvPr id="3" name="Straight Arrow Connector 2">
            <a:extLst>
              <a:ext uri="{FF2B5EF4-FFF2-40B4-BE49-F238E27FC236}">
                <a16:creationId xmlns:a16="http://schemas.microsoft.com/office/drawing/2014/main" id="{EC340C17-C672-F516-BF6B-7B28E2FA7362}"/>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E21026D-A8D4-D6E7-C4BE-B9C8EC65C3AA}"/>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8" name="Rectangle 7">
            <a:extLst>
              <a:ext uri="{FF2B5EF4-FFF2-40B4-BE49-F238E27FC236}">
                <a16:creationId xmlns:a16="http://schemas.microsoft.com/office/drawing/2014/main" id="{308B6CC8-2981-8084-1608-6180D19F8775}"/>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pic>
        <p:nvPicPr>
          <p:cNvPr id="9" name="Picture 8">
            <a:extLst>
              <a:ext uri="{FF2B5EF4-FFF2-40B4-BE49-F238E27FC236}">
                <a16:creationId xmlns:a16="http://schemas.microsoft.com/office/drawing/2014/main" id="{094F0F01-A709-AB83-C938-F73EDF8F8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76147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6E08-5D49-F0DC-CD18-7205F1A5D59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C474DF3-507A-4B54-6F06-4A9C6910D9D6}"/>
              </a:ext>
            </a:extLst>
          </p:cNvPr>
          <p:cNvGraphicFramePr>
            <a:graphicFrameLocks noGrp="1"/>
          </p:cNvGraphicFramePr>
          <p:nvPr>
            <p:ph sz="quarter" idx="4294967295"/>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E92F00A4-29C7-69EE-38DC-BBCCF8BAAA33}"/>
              </a:ext>
            </a:extLst>
          </p:cNvPr>
          <p:cNvSpPr>
            <a:spLocks noGrp="1"/>
          </p:cNvSpPr>
          <p:nvPr>
            <p:ph type="title"/>
          </p:nvPr>
        </p:nvSpPr>
        <p:spPr/>
        <p:txBody>
          <a:bodyPr/>
          <a:lstStyle/>
          <a:p>
            <a:r>
              <a:rPr lang="en-GB"/>
              <a:t>Mapping cultural advantage</a:t>
            </a:r>
            <a:br>
              <a:rPr lang="en-GB"/>
            </a:br>
            <a:endParaRPr lang="en-GB"/>
          </a:p>
        </p:txBody>
      </p:sp>
      <p:sp>
        <p:nvSpPr>
          <p:cNvPr id="28" name="Text Placeholder 27">
            <a:extLst>
              <a:ext uri="{FF2B5EF4-FFF2-40B4-BE49-F238E27FC236}">
                <a16:creationId xmlns:a16="http://schemas.microsoft.com/office/drawing/2014/main" id="{85254A2E-D6F3-E5AD-F18F-0304A1C6B0B5}"/>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B6BF1883-A04A-172E-6FF3-F881494F2EF8}"/>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5B4F5B7-0686-5F98-4FA7-515510F9C450}"/>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9838C1C8-4FB7-4957-8F96-D6DEFF5FB7F3}"/>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703F4828-E2AE-5099-189F-89013B05DC8D}"/>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2" name="TextBox 9">
            <a:extLst>
              <a:ext uri="{FF2B5EF4-FFF2-40B4-BE49-F238E27FC236}">
                <a16:creationId xmlns:a16="http://schemas.microsoft.com/office/drawing/2014/main" id="{4F782382-5C6E-A9CB-0E86-EA4A52AC213A}"/>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cxnSp>
        <p:nvCxnSpPr>
          <p:cNvPr id="3" name="Straight Arrow Connector 2">
            <a:extLst>
              <a:ext uri="{FF2B5EF4-FFF2-40B4-BE49-F238E27FC236}">
                <a16:creationId xmlns:a16="http://schemas.microsoft.com/office/drawing/2014/main" id="{EEA8B4C3-33B0-1F4B-F003-5F922697F9C3}"/>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8CBC34B-3712-4C7B-FE08-1B754FCCE633}"/>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8" name="Rectangle 7">
            <a:extLst>
              <a:ext uri="{FF2B5EF4-FFF2-40B4-BE49-F238E27FC236}">
                <a16:creationId xmlns:a16="http://schemas.microsoft.com/office/drawing/2014/main" id="{9E5B88CF-F734-DD8F-86D1-A7DA73E80171}"/>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pic>
        <p:nvPicPr>
          <p:cNvPr id="9" name="Picture 8">
            <a:extLst>
              <a:ext uri="{FF2B5EF4-FFF2-40B4-BE49-F238E27FC236}">
                <a16:creationId xmlns:a16="http://schemas.microsoft.com/office/drawing/2014/main" id="{C8598FFB-303A-DD4C-65FF-A6006DA63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57807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36D4-823C-6E98-CEB4-AFF9F53196C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860E217-484F-BEEE-F170-4C39B0986CC0}"/>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14D9EF-CC20-B8D2-8034-7B04ACBD1B54}"/>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60E57F1-8879-7EAC-69E6-87323EAC5BF6}"/>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83E80BB-43CE-9AF1-5730-6A1759710C51}"/>
              </a:ext>
            </a:extLst>
          </p:cNvPr>
          <p:cNvSpPr/>
          <p:nvPr/>
        </p:nvSpPr>
        <p:spPr>
          <a:xfrm>
            <a:off x="6092973" y="1696801"/>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6">
            <a:extLst>
              <a:ext uri="{FF2B5EF4-FFF2-40B4-BE49-F238E27FC236}">
                <a16:creationId xmlns:a16="http://schemas.microsoft.com/office/drawing/2014/main" id="{65B3E8F9-E49D-16C0-FD55-7477550EFA3B}"/>
              </a:ext>
            </a:extLst>
          </p:cNvPr>
          <p:cNvGraphicFramePr>
            <a:graphicFrameLocks noGrp="1"/>
          </p:cNvGraphicFramePr>
          <p:nvPr>
            <p:ph sz="quarter" idx="4294967295"/>
            <p:extLst>
              <p:ext uri="{D42A27DB-BD31-4B8C-83A1-F6EECF244321}">
                <p14:modId xmlns:p14="http://schemas.microsoft.com/office/powerpoint/2010/main" val="28131954"/>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B3E00083-B013-21DA-81D7-13CC9D4EE741}"/>
              </a:ext>
            </a:extLst>
          </p:cNvPr>
          <p:cNvSpPr>
            <a:spLocks noGrp="1"/>
          </p:cNvSpPr>
          <p:nvPr>
            <p:ph type="title"/>
          </p:nvPr>
        </p:nvSpPr>
        <p:spPr/>
        <p:txBody>
          <a:bodyPr/>
          <a:lstStyle/>
          <a:p>
            <a:r>
              <a:rPr lang="en-GB"/>
              <a:t>Mapping cultural advantage</a:t>
            </a:r>
            <a:br>
              <a:rPr lang="en-GB"/>
            </a:br>
            <a:endParaRPr lang="en-GB"/>
          </a:p>
        </p:txBody>
      </p:sp>
      <p:sp>
        <p:nvSpPr>
          <p:cNvPr id="28" name="Text Placeholder 27">
            <a:extLst>
              <a:ext uri="{FF2B5EF4-FFF2-40B4-BE49-F238E27FC236}">
                <a16:creationId xmlns:a16="http://schemas.microsoft.com/office/drawing/2014/main" id="{5BCF5AFB-61E7-9C34-0A82-347532CFCA8F}"/>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40AE0201-1E4D-3DF9-AC6A-0C41F778121F}"/>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1A7FF9A-9A07-A5B6-48B9-505A77D440FE}"/>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02E5242A-FBF9-CD70-609E-CE58C8431593}"/>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DC4E1219-AE14-0F15-4F42-F1644467D067}"/>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3" name="TextBox 9">
            <a:extLst>
              <a:ext uri="{FF2B5EF4-FFF2-40B4-BE49-F238E27FC236}">
                <a16:creationId xmlns:a16="http://schemas.microsoft.com/office/drawing/2014/main" id="{D34ED8AB-88BA-CF05-31A1-8617F1F7555E}"/>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cxnSp>
        <p:nvCxnSpPr>
          <p:cNvPr id="16" name="Straight Arrow Connector 15">
            <a:extLst>
              <a:ext uri="{FF2B5EF4-FFF2-40B4-BE49-F238E27FC236}">
                <a16:creationId xmlns:a16="http://schemas.microsoft.com/office/drawing/2014/main" id="{4200508A-0ED6-6914-A7FF-5F5C8C3F66D9}"/>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91049742-CBD4-F76D-A13E-1D808D0A065D}"/>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0" name="Rectangle 19">
            <a:extLst>
              <a:ext uri="{FF2B5EF4-FFF2-40B4-BE49-F238E27FC236}">
                <a16:creationId xmlns:a16="http://schemas.microsoft.com/office/drawing/2014/main" id="{C8960B2D-F69C-5B70-F613-0A7AF6B96B92}"/>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pic>
        <p:nvPicPr>
          <p:cNvPr id="21" name="Picture 20">
            <a:extLst>
              <a:ext uri="{FF2B5EF4-FFF2-40B4-BE49-F238E27FC236}">
                <a16:creationId xmlns:a16="http://schemas.microsoft.com/office/drawing/2014/main" id="{8702FDCE-D8B2-598F-6685-413CA18A2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6744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537E-6EBD-19DA-3A7E-EE291F225A5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3150675-AE00-D684-E909-002113F0EC04}"/>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05FD856-2D14-FB7D-088F-A12859C0D2F2}"/>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24F961F-4B00-548B-9DE0-0E244673545B}"/>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CE8784A-036D-0E86-8258-4F85528509B0}"/>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9D916E1-1DAD-DA89-74C2-CDAE2F89D8D8}"/>
              </a:ext>
            </a:extLst>
          </p:cNvPr>
          <p:cNvSpPr>
            <a:spLocks noGrp="1"/>
          </p:cNvSpPr>
          <p:nvPr>
            <p:ph type="title"/>
          </p:nvPr>
        </p:nvSpPr>
        <p:spPr/>
        <p:txBody>
          <a:bodyPr/>
          <a:lstStyle/>
          <a:p>
            <a:r>
              <a:rPr lang="en-GB"/>
              <a:t>Mapping cultural advantage</a:t>
            </a:r>
            <a:br>
              <a:rPr lang="en-GB"/>
            </a:br>
            <a:endParaRPr lang="en-GB"/>
          </a:p>
        </p:txBody>
      </p:sp>
      <p:sp>
        <p:nvSpPr>
          <p:cNvPr id="28" name="Text Placeholder 27">
            <a:extLst>
              <a:ext uri="{FF2B5EF4-FFF2-40B4-BE49-F238E27FC236}">
                <a16:creationId xmlns:a16="http://schemas.microsoft.com/office/drawing/2014/main" id="{7C88E9D5-3D39-D895-DE05-C84B041FF35E}"/>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92BD15B4-097F-0BC1-B4B2-2854D9D51BD9}"/>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758439-006F-6304-0BB9-E8B905641B53}"/>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2" name="Rectangle 31">
            <a:extLst>
              <a:ext uri="{FF2B5EF4-FFF2-40B4-BE49-F238E27FC236}">
                <a16:creationId xmlns:a16="http://schemas.microsoft.com/office/drawing/2014/main" id="{1A54FDBE-1383-A67F-1A38-8285CE740D86}"/>
              </a:ext>
            </a:extLst>
          </p:cNvPr>
          <p:cNvSpPr/>
          <p:nvPr/>
        </p:nvSpPr>
        <p:spPr>
          <a:xfrm>
            <a:off x="6397175" y="2231114"/>
            <a:ext cx="4513821" cy="64633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2"/>
                </a:solidFill>
                <a:effectLst/>
                <a:uLnTx/>
                <a:uFillTx/>
                <a:ea typeface="+mn-ea"/>
                <a:cs typeface="+mn-cs"/>
              </a:rPr>
              <a:t>High 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2"/>
                </a:solidFill>
                <a:effectLst/>
                <a:uLnTx/>
                <a:uFillTx/>
                <a:ea typeface="+mn-ea"/>
                <a:cs typeface="+mn-cs"/>
              </a:rPr>
              <a:t>High share</a:t>
            </a:r>
          </a:p>
        </p:txBody>
      </p:sp>
      <p:sp>
        <p:nvSpPr>
          <p:cNvPr id="37" name="Rectangle 36">
            <a:extLst>
              <a:ext uri="{FF2B5EF4-FFF2-40B4-BE49-F238E27FC236}">
                <a16:creationId xmlns:a16="http://schemas.microsoft.com/office/drawing/2014/main" id="{ADC0138D-72E5-15E5-FE03-A415347FF495}"/>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sp>
        <p:nvSpPr>
          <p:cNvPr id="39" name="Rectangle 38">
            <a:extLst>
              <a:ext uri="{FF2B5EF4-FFF2-40B4-BE49-F238E27FC236}">
                <a16:creationId xmlns:a16="http://schemas.microsoft.com/office/drawing/2014/main" id="{B8DCEACC-382A-2B98-020C-02A651581F0D}"/>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35887DD4-3279-AD9F-12FD-7FEC6E7FCB1A}"/>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3" name="TextBox 9">
            <a:extLst>
              <a:ext uri="{FF2B5EF4-FFF2-40B4-BE49-F238E27FC236}">
                <a16:creationId xmlns:a16="http://schemas.microsoft.com/office/drawing/2014/main" id="{7D0CD5D0-268D-8801-B2EF-2DA5DE8E5D89}"/>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cxnSp>
        <p:nvCxnSpPr>
          <p:cNvPr id="8" name="Straight Arrow Connector 7">
            <a:extLst>
              <a:ext uri="{FF2B5EF4-FFF2-40B4-BE49-F238E27FC236}">
                <a16:creationId xmlns:a16="http://schemas.microsoft.com/office/drawing/2014/main" id="{ECA607C6-4216-F082-CAC4-E5D28707ED10}"/>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02CFD98E-DD97-12C2-85E8-BDC3532D41FA}"/>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14" name="Rectangle 13">
            <a:extLst>
              <a:ext uri="{FF2B5EF4-FFF2-40B4-BE49-F238E27FC236}">
                <a16:creationId xmlns:a16="http://schemas.microsoft.com/office/drawing/2014/main" id="{5A07660F-AE6C-67A1-271A-A796CFCE00C4}"/>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9917234F-0AF2-CD7F-40A1-2BB17A5AB2DD}"/>
              </a:ext>
            </a:extLst>
          </p:cNvPr>
          <p:cNvGraphicFramePr>
            <a:graphicFrameLocks noGrp="1"/>
          </p:cNvGraphicFramePr>
          <p:nvPr>
            <p:ph sz="quarter" idx="4294967295"/>
            <p:extLst>
              <p:ext uri="{D42A27DB-BD31-4B8C-83A1-F6EECF244321}">
                <p14:modId xmlns:p14="http://schemas.microsoft.com/office/powerpoint/2010/main" val="467390390"/>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a:extLst>
              <a:ext uri="{FF2B5EF4-FFF2-40B4-BE49-F238E27FC236}">
                <a16:creationId xmlns:a16="http://schemas.microsoft.com/office/drawing/2014/main" id="{B4507C28-40E0-3D65-8EB4-DCB171476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89159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1201-FAF1-688B-8278-8A083102E5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C4EB6A-20AA-B7C3-2EFE-3DE85511CBC6}"/>
              </a:ext>
            </a:extLst>
          </p:cNvPr>
          <p:cNvSpPr>
            <a:spLocks noGrp="1"/>
          </p:cNvSpPr>
          <p:nvPr>
            <p:ph type="title"/>
          </p:nvPr>
        </p:nvSpPr>
        <p:spPr>
          <a:xfrm>
            <a:off x="371475" y="359944"/>
            <a:ext cx="9927557" cy="1021181"/>
          </a:xfrm>
        </p:spPr>
        <p:txBody>
          <a:bodyPr/>
          <a:lstStyle/>
          <a:p>
            <a:r>
              <a:rPr lang="en-US" dirty="0"/>
              <a:t>Content creators are the strongest on the least important cultural entry points</a:t>
            </a:r>
            <a:endParaRPr lang="en-GB" dirty="0"/>
          </a:p>
        </p:txBody>
      </p:sp>
      <p:sp>
        <p:nvSpPr>
          <p:cNvPr id="28" name="Text Placeholder 27">
            <a:extLst>
              <a:ext uri="{FF2B5EF4-FFF2-40B4-BE49-F238E27FC236}">
                <a16:creationId xmlns:a16="http://schemas.microsoft.com/office/drawing/2014/main" id="{F4175768-2655-9756-C5D1-2B5262915D1D}"/>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9428C1B9-F8C6-99BB-06BB-361328EA6886}"/>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984FECAF-B207-BBDC-6A0C-4F31CB5F8B54}"/>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970D4575-1EE2-E372-9768-0417C00E0D41}"/>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EF5BEC77-1EF5-5C71-F832-8CCBA5FDA45B}"/>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2" name="TextBox 1">
            <a:extLst>
              <a:ext uri="{FF2B5EF4-FFF2-40B4-BE49-F238E27FC236}">
                <a16:creationId xmlns:a16="http://schemas.microsoft.com/office/drawing/2014/main" id="{3924DC9A-3553-1149-0FCB-5C7A0E752172}"/>
              </a:ext>
            </a:extLst>
          </p:cNvPr>
          <p:cNvSpPr txBox="1"/>
          <p:nvPr/>
        </p:nvSpPr>
        <p:spPr>
          <a:xfrm>
            <a:off x="10458781" y="413681"/>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solidFill>
                <a:effectLst/>
                <a:uLnTx/>
                <a:uFillTx/>
                <a:ea typeface="+mn-ea"/>
                <a:cs typeface="+mn-cs"/>
              </a:rPr>
              <a:t>CONTENT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solidFill>
                <a:effectLst/>
                <a:uLnTx/>
                <a:uFillTx/>
                <a:ea typeface="+mn-ea"/>
                <a:cs typeface="+mn-cs"/>
              </a:rPr>
              <a:t>CREATORS</a:t>
            </a:r>
            <a:endParaRPr kumimoji="0" lang="en-GB" sz="1400" b="0" i="0" u="none" strike="noStrike" kern="1200" cap="none" spc="0" normalizeH="0" baseline="0" noProof="0">
              <a:ln>
                <a:noFill/>
              </a:ln>
              <a:solidFill>
                <a:schemeClr val="bg2"/>
              </a:solidFill>
              <a:effectLst/>
              <a:uLnTx/>
              <a:uFillTx/>
              <a:ea typeface="+mn-ea"/>
              <a:cs typeface="+mn-cs"/>
            </a:endParaRPr>
          </a:p>
        </p:txBody>
      </p:sp>
      <p:pic>
        <p:nvPicPr>
          <p:cNvPr id="3" name="Picture 2">
            <a:extLst>
              <a:ext uri="{FF2B5EF4-FFF2-40B4-BE49-F238E27FC236}">
                <a16:creationId xmlns:a16="http://schemas.microsoft.com/office/drawing/2014/main" id="{1555D77C-B805-764B-1E3A-E79214A7032E}"/>
              </a:ext>
            </a:extLst>
          </p:cNvPr>
          <p:cNvPicPr>
            <a:picLocks noChangeAspect="1"/>
          </p:cNvPicPr>
          <p:nvPr/>
        </p:nvPicPr>
        <p:blipFill>
          <a:blip r:embed="rId3"/>
          <a:stretch>
            <a:fillRect/>
          </a:stretch>
        </p:blipFill>
        <p:spPr>
          <a:xfrm>
            <a:off x="10141110" y="218472"/>
            <a:ext cx="913638" cy="913638"/>
          </a:xfrm>
          <a:prstGeom prst="rect">
            <a:avLst/>
          </a:prstGeom>
        </p:spPr>
      </p:pic>
      <p:sp>
        <p:nvSpPr>
          <p:cNvPr id="5" name="TextBox 9">
            <a:extLst>
              <a:ext uri="{FF2B5EF4-FFF2-40B4-BE49-F238E27FC236}">
                <a16:creationId xmlns:a16="http://schemas.microsoft.com/office/drawing/2014/main" id="{48BF4189-A982-40A6-0E01-8785DDEF0392}"/>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9" name="Rectangle 8">
            <a:extLst>
              <a:ext uri="{FF2B5EF4-FFF2-40B4-BE49-F238E27FC236}">
                <a16:creationId xmlns:a16="http://schemas.microsoft.com/office/drawing/2014/main" id="{D954B6A7-DCA4-CB8E-007D-37ED29DBC0FE}"/>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2D43C54-4D1E-D102-45F4-9E4DBA6B9E96}"/>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00D575-9A29-3B2F-EBCF-2C8E7906BA75}"/>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9D7BA89-CBC6-5027-587A-C9CACAC4168F}"/>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D2385AA-7F92-9214-2C7B-16624B01824F}"/>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cxnSp>
        <p:nvCxnSpPr>
          <p:cNvPr id="20" name="Straight Arrow Connector 19">
            <a:extLst>
              <a:ext uri="{FF2B5EF4-FFF2-40B4-BE49-F238E27FC236}">
                <a16:creationId xmlns:a16="http://schemas.microsoft.com/office/drawing/2014/main" id="{DF2CCFD3-F94A-BF0A-DF06-A48A04DEFC0C}"/>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261880B-38A9-3C38-9D07-DFD1652263AB}"/>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2" name="Rectangle 21">
            <a:extLst>
              <a:ext uri="{FF2B5EF4-FFF2-40B4-BE49-F238E27FC236}">
                <a16:creationId xmlns:a16="http://schemas.microsoft.com/office/drawing/2014/main" id="{A6F3EC9A-4FC0-A636-4E81-059F4D0D08D3}"/>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25F8476E-4378-BFD3-667C-84A9A4223449}"/>
              </a:ext>
            </a:extLst>
          </p:cNvPr>
          <p:cNvGraphicFramePr>
            <a:graphicFrameLocks noGrp="1"/>
          </p:cNvGraphicFramePr>
          <p:nvPr>
            <p:ph sz="quarter" idx="4294967295"/>
            <p:extLst>
              <p:ext uri="{D42A27DB-BD31-4B8C-83A1-F6EECF244321}">
                <p14:modId xmlns:p14="http://schemas.microsoft.com/office/powerpoint/2010/main" val="3271113750"/>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Picture 22">
            <a:extLst>
              <a:ext uri="{FF2B5EF4-FFF2-40B4-BE49-F238E27FC236}">
                <a16:creationId xmlns:a16="http://schemas.microsoft.com/office/drawing/2014/main" id="{FAE7483B-5320-D681-332E-038EA8AE4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8323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0EA43-84E0-EABD-9B06-2F229BDEA1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DCA8CE-510E-80DD-57AC-5F69CCF6AD05}"/>
              </a:ext>
            </a:extLst>
          </p:cNvPr>
          <p:cNvSpPr>
            <a:spLocks noGrp="1"/>
          </p:cNvSpPr>
          <p:nvPr>
            <p:ph type="title"/>
          </p:nvPr>
        </p:nvSpPr>
        <p:spPr>
          <a:xfrm>
            <a:off x="371475" y="359944"/>
            <a:ext cx="9415189" cy="1021181"/>
          </a:xfrm>
        </p:spPr>
        <p:txBody>
          <a:bodyPr/>
          <a:lstStyle/>
          <a:p>
            <a:r>
              <a:rPr lang="en-US"/>
              <a:t>Video sharing sites are stronger but still lack cultural advantage </a:t>
            </a:r>
          </a:p>
        </p:txBody>
      </p:sp>
      <p:sp>
        <p:nvSpPr>
          <p:cNvPr id="28" name="Text Placeholder 27">
            <a:extLst>
              <a:ext uri="{FF2B5EF4-FFF2-40B4-BE49-F238E27FC236}">
                <a16:creationId xmlns:a16="http://schemas.microsoft.com/office/drawing/2014/main" id="{C6CB8FA1-F2F1-B172-4059-734D4BEAE787}"/>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56825855-1320-42AB-DCD2-4AF718FCBB80}"/>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5F62C09-8D8E-4C45-0837-3250EB1E6241}"/>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7157FA99-A2E6-21E5-ADFA-CD922C47395B}"/>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4A4925FB-6433-39DE-6CBB-B95604D1A9EE}"/>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D9DB7DE9-6388-843C-5532-AD263C6FB8DB}"/>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6" name="TextBox 5">
            <a:extLst>
              <a:ext uri="{FF2B5EF4-FFF2-40B4-BE49-F238E27FC236}">
                <a16:creationId xmlns:a16="http://schemas.microsoft.com/office/drawing/2014/main" id="{584B9903-692F-0721-8029-BF4E911896CE}"/>
              </a:ext>
            </a:extLst>
          </p:cNvPr>
          <p:cNvSpPr txBox="1"/>
          <p:nvPr/>
        </p:nvSpPr>
        <p:spPr>
          <a:xfrm>
            <a:off x="10431677" y="439765"/>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SHARING</a:t>
            </a:r>
            <a:endParaRPr kumimoji="0" lang="en-GB" sz="1400" b="0" i="0" u="none" strike="noStrike" kern="1200" cap="none" spc="0" normalizeH="0" baseline="0" noProof="0">
              <a:ln>
                <a:noFill/>
              </a:ln>
              <a:solidFill>
                <a:srgbClr val="4D4D4D"/>
              </a:solidFill>
              <a:effectLst/>
              <a:uLnTx/>
              <a:uFillTx/>
              <a:latin typeface="Arial"/>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43819FC8-9B9C-E2D1-2BBB-2FE201C76294}"/>
              </a:ext>
            </a:extLst>
          </p:cNvPr>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9786664" y="56362"/>
            <a:ext cx="1290025" cy="1290025"/>
          </a:xfrm>
          <a:prstGeom prst="rect">
            <a:avLst/>
          </a:prstGeom>
        </p:spPr>
      </p:pic>
      <p:sp>
        <p:nvSpPr>
          <p:cNvPr id="19" name="Rectangle 18">
            <a:extLst>
              <a:ext uri="{FF2B5EF4-FFF2-40B4-BE49-F238E27FC236}">
                <a16:creationId xmlns:a16="http://schemas.microsoft.com/office/drawing/2014/main" id="{71248204-D55B-F17E-6859-4A90FB014B36}"/>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BD71419-DF67-FE65-D324-EDC988737690}"/>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29F3F31-AE70-30BB-181D-BF0856C0DF79}"/>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08019C1-EF93-28F7-5C99-8E62C718AB94}"/>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1829991-70CB-7616-2360-A2F8993A22A7}"/>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cxnSp>
        <p:nvCxnSpPr>
          <p:cNvPr id="24" name="Straight Arrow Connector 23">
            <a:extLst>
              <a:ext uri="{FF2B5EF4-FFF2-40B4-BE49-F238E27FC236}">
                <a16:creationId xmlns:a16="http://schemas.microsoft.com/office/drawing/2014/main" id="{7442D327-DAE4-BAB2-A12B-47FDE85ECFB4}"/>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C6D5CE6D-0B82-B9B2-2E7B-3891198F99ED}"/>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9" name="Rectangle 28">
            <a:extLst>
              <a:ext uri="{FF2B5EF4-FFF2-40B4-BE49-F238E27FC236}">
                <a16:creationId xmlns:a16="http://schemas.microsoft.com/office/drawing/2014/main" id="{F51B7706-9F2E-4CDB-A058-6D84AEBB397D}"/>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64F45AF4-3E5C-C684-7E79-A7D394C3A9E8}"/>
              </a:ext>
            </a:extLst>
          </p:cNvPr>
          <p:cNvGraphicFramePr>
            <a:graphicFrameLocks noGrp="1"/>
          </p:cNvGraphicFramePr>
          <p:nvPr>
            <p:ph sz="quarter" idx="4294967295"/>
            <p:extLst>
              <p:ext uri="{D42A27DB-BD31-4B8C-83A1-F6EECF244321}">
                <p14:modId xmlns:p14="http://schemas.microsoft.com/office/powerpoint/2010/main" val="2793503424"/>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30" name="Picture 29">
            <a:extLst>
              <a:ext uri="{FF2B5EF4-FFF2-40B4-BE49-F238E27FC236}">
                <a16:creationId xmlns:a16="http://schemas.microsoft.com/office/drawing/2014/main" id="{F1D8C0D4-E0AC-335B-E188-B2F9C7816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509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EF00B-8692-EA44-C7A6-82CA5FE3DB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6D2D8B-B5C9-A42E-B284-936C23347273}"/>
              </a:ext>
            </a:extLst>
          </p:cNvPr>
          <p:cNvSpPr>
            <a:spLocks noGrp="1"/>
          </p:cNvSpPr>
          <p:nvPr>
            <p:ph type="title"/>
          </p:nvPr>
        </p:nvSpPr>
        <p:spPr>
          <a:xfrm>
            <a:off x="371475" y="359944"/>
            <a:ext cx="9415189" cy="1021181"/>
          </a:xfrm>
        </p:spPr>
        <p:txBody>
          <a:bodyPr/>
          <a:lstStyle/>
          <a:p>
            <a:r>
              <a:rPr lang="en-US"/>
              <a:t>Bonding is social media’s cultural advantage</a:t>
            </a:r>
          </a:p>
        </p:txBody>
      </p:sp>
      <p:sp>
        <p:nvSpPr>
          <p:cNvPr id="28" name="Text Placeholder 27">
            <a:extLst>
              <a:ext uri="{FF2B5EF4-FFF2-40B4-BE49-F238E27FC236}">
                <a16:creationId xmlns:a16="http://schemas.microsoft.com/office/drawing/2014/main" id="{0CAD6877-980C-29C0-F050-C71BDA5AF476}"/>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D88F299F-FC0B-E898-AF12-7B82265A7ECE}"/>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8E35ED-D2A2-783F-7A20-242208695C07}"/>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52801D15-E05E-0561-36BF-C1F9B7B2F683}"/>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640E4121-EC0F-5616-3CAD-BB6A4A9CB0AA}"/>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C75328CB-D082-8DE5-87E5-4CE85DCE3533}"/>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2" name="TextBox 1">
            <a:extLst>
              <a:ext uri="{FF2B5EF4-FFF2-40B4-BE49-F238E27FC236}">
                <a16:creationId xmlns:a16="http://schemas.microsoft.com/office/drawing/2014/main" id="{9CB23A5D-B94C-B3E2-E0CA-F49EE05E19D7}"/>
              </a:ext>
            </a:extLst>
          </p:cNvPr>
          <p:cNvSpPr txBox="1"/>
          <p:nvPr/>
        </p:nvSpPr>
        <p:spPr>
          <a:xfrm>
            <a:off x="10458781" y="360081"/>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MEDIA</a:t>
            </a:r>
            <a:endParaRPr kumimoji="0" lang="en-GB" sz="1400" b="0" i="0" u="none" strike="noStrike" kern="1200" cap="none" spc="0" normalizeH="0" baseline="0" noProof="0">
              <a:ln>
                <a:noFill/>
              </a:ln>
              <a:solidFill>
                <a:srgbClr val="4D4D4D"/>
              </a:solidFill>
              <a:effectLst/>
              <a:uLnTx/>
              <a:uFillTx/>
              <a:latin typeface="Arial"/>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3172FC1C-6762-32F8-0592-B2BD49773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452" y="23273"/>
            <a:ext cx="1196836" cy="1196836"/>
          </a:xfrm>
          <a:prstGeom prst="rect">
            <a:avLst/>
          </a:prstGeom>
        </p:spPr>
      </p:pic>
      <p:sp>
        <p:nvSpPr>
          <p:cNvPr id="6" name="Rectangle 5">
            <a:extLst>
              <a:ext uri="{FF2B5EF4-FFF2-40B4-BE49-F238E27FC236}">
                <a16:creationId xmlns:a16="http://schemas.microsoft.com/office/drawing/2014/main" id="{88F94582-681F-AFF0-9B81-DB033854620B}"/>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DDD234-E6FC-64C2-C42D-AD3436A22CA6}"/>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C2C187B-1BEB-5C67-7C5C-D2AFEF7F6A35}"/>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0890FFC-AC5A-D0BB-E768-7EB6B1BC56EF}"/>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325BA8-4AD0-849E-8B8D-35CC1F3BAB9B}"/>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cxnSp>
        <p:nvCxnSpPr>
          <p:cNvPr id="19" name="Straight Arrow Connector 18">
            <a:extLst>
              <a:ext uri="{FF2B5EF4-FFF2-40B4-BE49-F238E27FC236}">
                <a16:creationId xmlns:a16="http://schemas.microsoft.com/office/drawing/2014/main" id="{E365AE44-57BA-D3B5-27D9-F3B4F9119A70}"/>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F0A5632-3017-4A8C-6095-3B073C8FBC0C}"/>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1" name="Rectangle 20">
            <a:extLst>
              <a:ext uri="{FF2B5EF4-FFF2-40B4-BE49-F238E27FC236}">
                <a16:creationId xmlns:a16="http://schemas.microsoft.com/office/drawing/2014/main" id="{17C1FA75-FF70-4BAE-8713-D39F3E7B953D}"/>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991E297B-DF6E-1CB9-A194-673DA8D39AE8}"/>
              </a:ext>
            </a:extLst>
          </p:cNvPr>
          <p:cNvGraphicFramePr>
            <a:graphicFrameLocks noGrp="1"/>
          </p:cNvGraphicFramePr>
          <p:nvPr>
            <p:ph sz="quarter" idx="4294967295"/>
            <p:extLst>
              <p:ext uri="{D42A27DB-BD31-4B8C-83A1-F6EECF244321}">
                <p14:modId xmlns:p14="http://schemas.microsoft.com/office/powerpoint/2010/main" val="3937295188"/>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21">
            <a:extLst>
              <a:ext uri="{FF2B5EF4-FFF2-40B4-BE49-F238E27FC236}">
                <a16:creationId xmlns:a16="http://schemas.microsoft.com/office/drawing/2014/main" id="{B44A6E20-0BDA-BB28-7DE6-459270ABC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5226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847F-97CE-AC20-F26B-48A7CEA666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7657EA-3C82-641D-C427-3951ACFEC0F3}"/>
              </a:ext>
            </a:extLst>
          </p:cNvPr>
          <p:cNvSpPr>
            <a:spLocks noGrp="1"/>
          </p:cNvSpPr>
          <p:nvPr>
            <p:ph type="title"/>
          </p:nvPr>
        </p:nvSpPr>
        <p:spPr>
          <a:xfrm>
            <a:off x="371475" y="359944"/>
            <a:ext cx="9415189" cy="1021181"/>
          </a:xfrm>
        </p:spPr>
        <p:txBody>
          <a:bodyPr/>
          <a:lstStyle/>
          <a:p>
            <a:r>
              <a:rPr lang="en-US"/>
              <a:t>TV has a strong advantage on the cultural entry points that matter</a:t>
            </a:r>
          </a:p>
        </p:txBody>
      </p:sp>
      <p:sp>
        <p:nvSpPr>
          <p:cNvPr id="28" name="Text Placeholder 27">
            <a:extLst>
              <a:ext uri="{FF2B5EF4-FFF2-40B4-BE49-F238E27FC236}">
                <a16:creationId xmlns:a16="http://schemas.microsoft.com/office/drawing/2014/main" id="{BD014860-5865-E17D-5382-76572A90C19B}"/>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en-US"/>
              <a:t>Base: UK Nat Rep (n=2,000)</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03078972-FEA7-F230-3DF3-55113B802A23}"/>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E1A11AD-4326-2840-A241-FC786EEC206A}"/>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123B3B84-7B82-E0CD-6781-509EA58F67DE}"/>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158CB4F8-FD8B-0F2D-F662-59295EE650BC}"/>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3091F95B-172F-96AF-B05F-382FE269327F}"/>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All adults </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6" name="TextBox 5">
            <a:extLst>
              <a:ext uri="{FF2B5EF4-FFF2-40B4-BE49-F238E27FC236}">
                <a16:creationId xmlns:a16="http://schemas.microsoft.com/office/drawing/2014/main" id="{0D436013-2D56-16A6-FCCE-8AE718FE7392}"/>
              </a:ext>
            </a:extLst>
          </p:cNvPr>
          <p:cNvSpPr txBox="1"/>
          <p:nvPr/>
        </p:nvSpPr>
        <p:spPr>
          <a:xfrm>
            <a:off x="10721176" y="346992"/>
            <a:ext cx="20596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TV</a:t>
            </a:r>
          </a:p>
        </p:txBody>
      </p:sp>
      <p:pic>
        <p:nvPicPr>
          <p:cNvPr id="8" name="Picture 7">
            <a:extLst>
              <a:ext uri="{FF2B5EF4-FFF2-40B4-BE49-F238E27FC236}">
                <a16:creationId xmlns:a16="http://schemas.microsoft.com/office/drawing/2014/main" id="{6E068B01-32E7-6FA8-C4B6-6352C4784ACD}"/>
              </a:ext>
            </a:extLst>
          </p:cNvPr>
          <p:cNvPicPr>
            <a:picLocks noChangeAspect="1"/>
          </p:cNvPicPr>
          <p:nvPr/>
        </p:nvPicPr>
        <p:blipFill>
          <a:blip r:embed="rId3"/>
          <a:stretch>
            <a:fillRect/>
          </a:stretch>
        </p:blipFill>
        <p:spPr>
          <a:xfrm>
            <a:off x="10622069" y="77418"/>
            <a:ext cx="949793" cy="949793"/>
          </a:xfrm>
          <a:prstGeom prst="rect">
            <a:avLst/>
          </a:prstGeom>
        </p:spPr>
      </p:pic>
      <p:sp>
        <p:nvSpPr>
          <p:cNvPr id="2" name="Rectangle 1">
            <a:extLst>
              <a:ext uri="{FF2B5EF4-FFF2-40B4-BE49-F238E27FC236}">
                <a16:creationId xmlns:a16="http://schemas.microsoft.com/office/drawing/2014/main" id="{718DB4B7-4AE8-13A4-5FFC-D1B33B9563B6}"/>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847EED6-AF91-3292-B252-47588FB75366}"/>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8E1E2B0-BF62-6141-D118-4804C4C48F8A}"/>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80ABC2-534F-2EEF-AA65-5108F64B159E}"/>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B85AFB0-A6AE-6E88-2170-788133E8DB4D}"/>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cxnSp>
        <p:nvCxnSpPr>
          <p:cNvPr id="19" name="Straight Arrow Connector 18">
            <a:extLst>
              <a:ext uri="{FF2B5EF4-FFF2-40B4-BE49-F238E27FC236}">
                <a16:creationId xmlns:a16="http://schemas.microsoft.com/office/drawing/2014/main" id="{10200CC7-6401-506B-4023-D22D98005817}"/>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A5C799F3-E632-9605-9221-9D0103292A84}"/>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1" name="Rectangle 20">
            <a:extLst>
              <a:ext uri="{FF2B5EF4-FFF2-40B4-BE49-F238E27FC236}">
                <a16:creationId xmlns:a16="http://schemas.microsoft.com/office/drawing/2014/main" id="{5FAE9C87-232A-B10A-0161-12FAA2FC7EB6}"/>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DE7DBEB0-432D-3C57-2E90-E234A0D3056F}"/>
              </a:ext>
            </a:extLst>
          </p:cNvPr>
          <p:cNvGraphicFramePr>
            <a:graphicFrameLocks noGrp="1"/>
          </p:cNvGraphicFramePr>
          <p:nvPr>
            <p:ph sz="quarter" idx="4294967295"/>
            <p:extLst>
              <p:ext uri="{D42A27DB-BD31-4B8C-83A1-F6EECF244321}">
                <p14:modId xmlns:p14="http://schemas.microsoft.com/office/powerpoint/2010/main" val="2198521514"/>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21">
            <a:extLst>
              <a:ext uri="{FF2B5EF4-FFF2-40B4-BE49-F238E27FC236}">
                <a16:creationId xmlns:a16="http://schemas.microsoft.com/office/drawing/2014/main" id="{F3AF4C18-CA17-7C88-DC1D-9B77AF2E4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7751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he image depicts a group of people celebrating in a cityscape with a fireworks display, likely at a New Year's Eve event, with a prominent red and white banner in the background.&#10;&#10;AI-generated content may be incorrect.">
            <a:extLst>
              <a:ext uri="{FF2B5EF4-FFF2-40B4-BE49-F238E27FC236}">
                <a16:creationId xmlns:a16="http://schemas.microsoft.com/office/drawing/2014/main" id="{F0488B75-9F94-D16C-24A1-BF92920F41D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52" t="2948" r="2948" b="3552"/>
          <a:stretch>
            <a:fillRect/>
          </a:stretch>
        </p:blipFill>
        <p:spPr>
          <a:xfrm>
            <a:off x="0" y="0"/>
            <a:ext cx="12192000" cy="6858000"/>
          </a:xfrm>
          <a:prstGeom prst="rect">
            <a:avLst/>
          </a:prstGeom>
          <a:solidFill>
            <a:prstClr val="white">
              <a:lumMod val="85000"/>
            </a:prstClr>
          </a:solidFill>
          <a:ln>
            <a:noFill/>
          </a:ln>
        </p:spPr>
      </p:pic>
      <p:sp>
        <p:nvSpPr>
          <p:cNvPr id="8" name="Rectangle 7">
            <a:extLst>
              <a:ext uri="{FF2B5EF4-FFF2-40B4-BE49-F238E27FC236}">
                <a16:creationId xmlns:a16="http://schemas.microsoft.com/office/drawing/2014/main" id="{BD79A917-D92E-2665-9B30-3598C19EC901}"/>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4" name="Title 3">
            <a:extLst>
              <a:ext uri="{FF2B5EF4-FFF2-40B4-BE49-F238E27FC236}">
                <a16:creationId xmlns:a16="http://schemas.microsoft.com/office/drawing/2014/main" id="{D1856748-310D-B762-CFB0-1587B76218F7}"/>
              </a:ext>
            </a:extLst>
          </p:cNvPr>
          <p:cNvSpPr>
            <a:spLocks noGrp="1"/>
          </p:cNvSpPr>
          <p:nvPr>
            <p:ph type="ctrTitle"/>
          </p:nvPr>
        </p:nvSpPr>
        <p:spPr/>
        <p:txBody>
          <a:bodyPr/>
          <a:lstStyle/>
          <a:p>
            <a:r>
              <a:rPr lang="en-GB" dirty="0"/>
              <a:t>What does this look like for younger audiences</a:t>
            </a:r>
          </a:p>
        </p:txBody>
      </p:sp>
      <p:sp>
        <p:nvSpPr>
          <p:cNvPr id="6" name="Text Placeholder 5">
            <a:extLst>
              <a:ext uri="{FF2B5EF4-FFF2-40B4-BE49-F238E27FC236}">
                <a16:creationId xmlns:a16="http://schemas.microsoft.com/office/drawing/2014/main" id="{0E55435F-5F91-7D44-4824-0306B6AE41C8}"/>
              </a:ext>
            </a:extLst>
          </p:cNvPr>
          <p:cNvSpPr>
            <a:spLocks noGrp="1"/>
          </p:cNvSpPr>
          <p:nvPr>
            <p:ph type="body" sz="quarter" idx="14"/>
          </p:nvPr>
        </p:nvSpPr>
        <p:spPr/>
        <p:txBody>
          <a:bodyPr/>
          <a:lstStyle/>
          <a:p>
            <a:endParaRPr lang="en-GB"/>
          </a:p>
        </p:txBody>
      </p:sp>
      <p:sp>
        <p:nvSpPr>
          <p:cNvPr id="10" name="TextBox 9">
            <a:extLst>
              <a:ext uri="{FF2B5EF4-FFF2-40B4-BE49-F238E27FC236}">
                <a16:creationId xmlns:a16="http://schemas.microsoft.com/office/drawing/2014/main" id="{F1B13913-2655-38F2-BCA0-3809C72323E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Coca Cola – no Better Feeling</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51F6F553-7EE5-4C73-8793-92DFC17E54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pic>
        <p:nvPicPr>
          <p:cNvPr id="7" name="Picture 6">
            <a:extLst>
              <a:ext uri="{FF2B5EF4-FFF2-40B4-BE49-F238E27FC236}">
                <a16:creationId xmlns:a16="http://schemas.microsoft.com/office/drawing/2014/main" id="{DB3CCC6F-17CC-D00A-290C-5D502A90D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41479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519-34E9-1D75-F53E-BCFA89B1AC31}"/>
              </a:ext>
            </a:extLst>
          </p:cNvPr>
          <p:cNvSpPr>
            <a:spLocks noGrp="1"/>
          </p:cNvSpPr>
          <p:nvPr>
            <p:ph type="title"/>
          </p:nvPr>
        </p:nvSpPr>
        <p:spPr>
          <a:xfrm>
            <a:off x="371475" y="359944"/>
            <a:ext cx="7892631" cy="1021181"/>
          </a:xfrm>
        </p:spPr>
        <p:txBody>
          <a:bodyPr>
            <a:noAutofit/>
          </a:bodyPr>
          <a:lstStyle/>
          <a:p>
            <a:r>
              <a:rPr lang="en-US" dirty="0"/>
              <a:t>Belief 1: </a:t>
            </a:r>
            <a:r>
              <a:rPr lang="en-US"/>
              <a:t>Culture is driven by the young </a:t>
            </a:r>
            <a:br>
              <a:rPr lang="en-US"/>
            </a:br>
            <a:endParaRPr lang="en-GB"/>
          </a:p>
        </p:txBody>
      </p:sp>
      <p:sp>
        <p:nvSpPr>
          <p:cNvPr id="6" name="Text Placeholder 5">
            <a:extLst>
              <a:ext uri="{FF2B5EF4-FFF2-40B4-BE49-F238E27FC236}">
                <a16:creationId xmlns:a16="http://schemas.microsoft.com/office/drawing/2014/main" id="{62A956FF-42AB-1A1A-5EFF-E350EA984346}"/>
              </a:ext>
            </a:extLst>
          </p:cNvPr>
          <p:cNvSpPr>
            <a:spLocks noGrp="1"/>
          </p:cNvSpPr>
          <p:nvPr>
            <p:ph type="body" sz="quarter" idx="13"/>
          </p:nvPr>
        </p:nvSpPr>
        <p:spPr/>
        <p:txBody>
          <a:bodyPr>
            <a:normAutofit/>
          </a:bodyPr>
          <a:lstStyle/>
          <a:p>
            <a:r>
              <a:rPr lang="en-US" sz="2000" b="1"/>
              <a:t>Gen Z and Gen Alpha are reshaping culture, </a:t>
            </a:r>
            <a:r>
              <a:rPr lang="en-US" sz="2000"/>
              <a:t>influence and consumer expectations</a:t>
            </a:r>
          </a:p>
          <a:p>
            <a:r>
              <a:rPr lang="en-US" sz="2000"/>
              <a:t>This report explores their impact on identity, media and spending, and what brands must do to stay relevant</a:t>
            </a:r>
          </a:p>
          <a:p>
            <a:endParaRPr lang="en-GB" sz="2000"/>
          </a:p>
        </p:txBody>
      </p:sp>
      <p:sp>
        <p:nvSpPr>
          <p:cNvPr id="8" name="Text Placeholder 7">
            <a:extLst>
              <a:ext uri="{FF2B5EF4-FFF2-40B4-BE49-F238E27FC236}">
                <a16:creationId xmlns:a16="http://schemas.microsoft.com/office/drawing/2014/main" id="{5E68CD12-876A-37EC-25C6-0E724E36A997}"/>
              </a:ext>
            </a:extLst>
          </p:cNvPr>
          <p:cNvSpPr>
            <a:spLocks noGrp="1"/>
          </p:cNvSpPr>
          <p:nvPr>
            <p:ph type="body" sz="quarter" idx="15"/>
          </p:nvPr>
        </p:nvSpPr>
        <p:spPr>
          <a:xfrm>
            <a:off x="377758" y="5365114"/>
            <a:ext cx="7160726" cy="621015"/>
          </a:xfrm>
        </p:spPr>
        <p:txBody>
          <a:bodyPr/>
          <a:lstStyle/>
          <a:p>
            <a:r>
              <a:rPr lang="en-GB" dirty="0"/>
              <a:t>Source: https://www.mastercard.com/global/en/news-and-trends/stories/2026/gen-z-gen-alpha-culture.html</a:t>
            </a:r>
          </a:p>
          <a:p>
            <a:endParaRPr lang="en-GB" dirty="0"/>
          </a:p>
        </p:txBody>
      </p:sp>
      <p:pic>
        <p:nvPicPr>
          <p:cNvPr id="5" name="Picture 4">
            <a:extLst>
              <a:ext uri="{FF2B5EF4-FFF2-40B4-BE49-F238E27FC236}">
                <a16:creationId xmlns:a16="http://schemas.microsoft.com/office/drawing/2014/main" id="{CF3766E4-E8F0-85E2-14E8-9F438D8278F4}"/>
              </a:ext>
            </a:extLst>
          </p:cNvPr>
          <p:cNvPicPr>
            <a:picLocks noChangeAspect="1"/>
          </p:cNvPicPr>
          <p:nvPr/>
        </p:nvPicPr>
        <p:blipFill>
          <a:blip r:embed="rId3"/>
          <a:srcRect t="22250" b="25317"/>
          <a:stretch>
            <a:fillRect/>
          </a:stretch>
        </p:blipFill>
        <p:spPr>
          <a:xfrm>
            <a:off x="10097034" y="199908"/>
            <a:ext cx="1666441" cy="873755"/>
          </a:xfrm>
          <a:prstGeom prst="rect">
            <a:avLst/>
          </a:prstGeom>
        </p:spPr>
      </p:pic>
      <p:pic>
        <p:nvPicPr>
          <p:cNvPr id="10" name="Picture Placeholder 9">
            <a:extLst>
              <a:ext uri="{FF2B5EF4-FFF2-40B4-BE49-F238E27FC236}">
                <a16:creationId xmlns:a16="http://schemas.microsoft.com/office/drawing/2014/main" id="{5842B9DC-ACF9-BB82-7B9D-286D577718F0}"/>
              </a:ext>
            </a:extLst>
          </p:cNvPr>
          <p:cNvPicPr>
            <a:picLocks noGrp="1" noChangeAspect="1"/>
          </p:cNvPicPr>
          <p:nvPr>
            <p:ph type="pic" sz="quarter" idx="14"/>
          </p:nvPr>
        </p:nvPicPr>
        <p:blipFill>
          <a:blip r:embed="rId4"/>
          <a:srcRect l="13145" r="13145"/>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233752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ED71-B468-4DD4-DA2E-022F516037B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1244495-FD3A-A580-F6CA-80042C997084}"/>
              </a:ext>
            </a:extLst>
          </p:cNvPr>
          <p:cNvSpPr>
            <a:spLocks noGrp="1"/>
          </p:cNvSpPr>
          <p:nvPr>
            <p:ph type="title"/>
          </p:nvPr>
        </p:nvSpPr>
        <p:spPr/>
        <p:txBody>
          <a:bodyPr>
            <a:normAutofit/>
          </a:bodyPr>
          <a:lstStyle/>
          <a:p>
            <a:r>
              <a:rPr lang="en-US" dirty="0"/>
              <a:t>The importance of cultural entry points differs for 16-24s</a:t>
            </a:r>
          </a:p>
        </p:txBody>
      </p:sp>
      <p:sp>
        <p:nvSpPr>
          <p:cNvPr id="9" name="Text Placeholder 8">
            <a:extLst>
              <a:ext uri="{FF2B5EF4-FFF2-40B4-BE49-F238E27FC236}">
                <a16:creationId xmlns:a16="http://schemas.microsoft.com/office/drawing/2014/main" id="{229CF840-CCE3-C2A2-9286-EB6CF24E22FE}"/>
              </a:ext>
            </a:extLst>
          </p:cNvPr>
          <p:cNvSpPr>
            <a:spLocks noGrp="1"/>
          </p:cNvSpPr>
          <p:nvPr>
            <p:ph type="body" sz="quarter" idx="15"/>
          </p:nvPr>
        </p:nvSpPr>
        <p:spPr/>
        <p:txBody>
          <a:bodyPr/>
          <a:lstStyle/>
          <a:p>
            <a:pPr>
              <a:spcBef>
                <a:spcPts val="0"/>
              </a:spcBef>
            </a:pPr>
            <a:r>
              <a:rPr lang="en-US"/>
              <a:t>Source: Cultural Advantage, Thinkbox / everyday people, 2026.</a:t>
            </a:r>
          </a:p>
          <a:p>
            <a:pPr>
              <a:spcBef>
                <a:spcPts val="0"/>
              </a:spcBef>
            </a:pPr>
            <a:r>
              <a:rPr lang="nl-NL"/>
              <a:t>Base: UK Nat Rep (n=2,000), 16-24 (n=231)</a:t>
            </a:r>
          </a:p>
        </p:txBody>
      </p:sp>
      <p:graphicFrame>
        <p:nvGraphicFramePr>
          <p:cNvPr id="11" name="Content Placeholder 10">
            <a:extLst>
              <a:ext uri="{FF2B5EF4-FFF2-40B4-BE49-F238E27FC236}">
                <a16:creationId xmlns:a16="http://schemas.microsoft.com/office/drawing/2014/main" id="{BF6171B3-50A5-B120-E3B9-773F2A9F611C}"/>
              </a:ext>
            </a:extLst>
          </p:cNvPr>
          <p:cNvGraphicFramePr>
            <a:graphicFrameLocks noGrp="1"/>
          </p:cNvGraphicFramePr>
          <p:nvPr>
            <p:ph sz="quarter" idx="14"/>
            <p:extLst>
              <p:ext uri="{D42A27DB-BD31-4B8C-83A1-F6EECF244321}">
                <p14:modId xmlns:p14="http://schemas.microsoft.com/office/powerpoint/2010/main" val="2107432306"/>
              </p:ext>
            </p:extLst>
          </p:nvPr>
        </p:nvGraphicFramePr>
        <p:xfrm>
          <a:off x="379413" y="1819054"/>
          <a:ext cx="5562600" cy="344668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9">
            <a:extLst>
              <a:ext uri="{FF2B5EF4-FFF2-40B4-BE49-F238E27FC236}">
                <a16:creationId xmlns:a16="http://schemas.microsoft.com/office/drawing/2014/main" id="{8CE7EC23-B1C0-4F87-E098-5015AEC9C4B6}"/>
              </a:ext>
            </a:extLst>
          </p:cNvPr>
          <p:cNvSpPr txBox="1"/>
          <p:nvPr/>
        </p:nvSpPr>
        <p:spPr>
          <a:xfrm>
            <a:off x="473001" y="1533551"/>
            <a:ext cx="11138046"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4D4D4D"/>
                </a:solidFill>
                <a:effectLst/>
                <a:uLnTx/>
                <a:uFillTx/>
                <a:latin typeface="Arial"/>
                <a:ea typeface="+mn-ea"/>
                <a:cs typeface="+mn-cs"/>
              </a:rPr>
              <a:t>Relative importance of cultural entry points (regression vs. scale of cultural importance of media channels) </a:t>
            </a:r>
            <a:endParaRPr kumimoji="0" lang="en-GB" sz="1000" b="0" i="0" u="none" strike="noStrike" kern="0" cap="none" spc="0" normalizeH="0" baseline="0" noProof="0">
              <a:ln>
                <a:noFill/>
              </a:ln>
              <a:solidFill>
                <a:srgbClr val="4D4D4D"/>
              </a:solidFill>
              <a:effectLst/>
              <a:uLnTx/>
              <a:uFillTx/>
              <a:latin typeface="Arial"/>
              <a:ea typeface="+mn-ea"/>
              <a:cs typeface="+mn-cs"/>
            </a:endParaRPr>
          </a:p>
        </p:txBody>
      </p:sp>
      <p:graphicFrame>
        <p:nvGraphicFramePr>
          <p:cNvPr id="3" name="Content Placeholder 2">
            <a:extLst>
              <a:ext uri="{FF2B5EF4-FFF2-40B4-BE49-F238E27FC236}">
                <a16:creationId xmlns:a16="http://schemas.microsoft.com/office/drawing/2014/main" id="{AA130DFF-DF9E-C213-375B-C6FA7351C5B4}"/>
              </a:ext>
            </a:extLst>
          </p:cNvPr>
          <p:cNvGraphicFramePr>
            <a:graphicFrameLocks noGrp="1"/>
          </p:cNvGraphicFramePr>
          <p:nvPr>
            <p:ph sz="quarter" idx="16"/>
          </p:nvPr>
        </p:nvGraphicFramePr>
        <p:xfrm>
          <a:off x="6096000" y="1819275"/>
          <a:ext cx="5562600" cy="3446463"/>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DB44FDD3-C890-6B3F-C978-70C14D4A4515}"/>
              </a:ext>
            </a:extLst>
          </p:cNvPr>
          <p:cNvCxnSpPr>
            <a:cxnSpLocks/>
          </p:cNvCxnSpPr>
          <p:nvPr/>
        </p:nvCxnSpPr>
        <p:spPr>
          <a:xfrm>
            <a:off x="6096000" y="2000250"/>
            <a:ext cx="17642" cy="3265487"/>
          </a:xfrm>
          <a:prstGeom prst="line">
            <a:avLst/>
          </a:prstGeom>
          <a:ln w="2857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CC45CE-55DF-793A-3DB9-76F2DAD08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16254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2439C-B42F-A6DE-D536-0150DFFFAB6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FC05A1D-E2BF-9843-CF3E-5EB6C9D62BED}"/>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F3A621-F346-D05C-3EFF-85587FD4603E}"/>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254A916-64B4-8763-3F34-92364C741EAD}"/>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F301661-1857-7A07-65F0-1E3D981A3EDA}"/>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918E343-F4B2-0521-03A5-80DB709F8DCB}"/>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sp>
        <p:nvSpPr>
          <p:cNvPr id="4" name="Title 3">
            <a:extLst>
              <a:ext uri="{FF2B5EF4-FFF2-40B4-BE49-F238E27FC236}">
                <a16:creationId xmlns:a16="http://schemas.microsoft.com/office/drawing/2014/main" id="{802F8CE7-09E9-EFA6-FDD9-E1FBA23A324F}"/>
              </a:ext>
            </a:extLst>
          </p:cNvPr>
          <p:cNvSpPr>
            <a:spLocks noGrp="1"/>
          </p:cNvSpPr>
          <p:nvPr>
            <p:ph type="title"/>
          </p:nvPr>
        </p:nvSpPr>
        <p:spPr>
          <a:xfrm>
            <a:off x="371475" y="359944"/>
            <a:ext cx="9415189" cy="1021181"/>
          </a:xfrm>
        </p:spPr>
        <p:txBody>
          <a:bodyPr/>
          <a:lstStyle/>
          <a:p>
            <a:r>
              <a:rPr lang="en-US"/>
              <a:t>For young people, content creators have a relatively weak cultural signature </a:t>
            </a:r>
          </a:p>
        </p:txBody>
      </p:sp>
      <p:sp>
        <p:nvSpPr>
          <p:cNvPr id="28" name="Text Placeholder 27">
            <a:extLst>
              <a:ext uri="{FF2B5EF4-FFF2-40B4-BE49-F238E27FC236}">
                <a16:creationId xmlns:a16="http://schemas.microsoft.com/office/drawing/2014/main" id="{D9738694-27F8-22B4-5F55-2C6DF649F128}"/>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nl-NL"/>
              <a:t>Base: UK Nat Rep 16-24 (n=231)</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BC3A679A-45D6-A4AC-33C5-CB35A8271997}"/>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31F63A-7428-BC14-0D32-44C85F74CDBE}"/>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85DC08AB-7DF1-E8F1-7EE6-172634AA04F9}"/>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D6CF86BB-86BD-D6F5-BE9C-F36552F03D7F}"/>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4239F42E-3779-706A-B6B7-E5B5858A2ED6}"/>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16-24s</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2" name="TextBox 1">
            <a:extLst>
              <a:ext uri="{FF2B5EF4-FFF2-40B4-BE49-F238E27FC236}">
                <a16:creationId xmlns:a16="http://schemas.microsoft.com/office/drawing/2014/main" id="{D5EF3355-3752-D021-C52A-2871BE17128D}"/>
              </a:ext>
            </a:extLst>
          </p:cNvPr>
          <p:cNvSpPr txBox="1"/>
          <p:nvPr/>
        </p:nvSpPr>
        <p:spPr>
          <a:xfrm>
            <a:off x="10458781" y="413681"/>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solidFill>
                <a:effectLst/>
                <a:uLnTx/>
                <a:uFillTx/>
                <a:ea typeface="+mn-ea"/>
                <a:cs typeface="+mn-cs"/>
              </a:rPr>
              <a:t>CONTENT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solidFill>
                <a:effectLst/>
                <a:uLnTx/>
                <a:uFillTx/>
                <a:ea typeface="+mn-ea"/>
                <a:cs typeface="+mn-cs"/>
              </a:rPr>
              <a:t>CREATORS</a:t>
            </a:r>
            <a:endParaRPr kumimoji="0" lang="en-GB" sz="1400" b="0" i="0" u="none" strike="noStrike" kern="1200" cap="none" spc="0" normalizeH="0" baseline="0" noProof="0">
              <a:ln>
                <a:noFill/>
              </a:ln>
              <a:solidFill>
                <a:schemeClr val="bg2"/>
              </a:solidFill>
              <a:effectLst/>
              <a:uLnTx/>
              <a:uFillTx/>
              <a:ea typeface="+mn-ea"/>
              <a:cs typeface="+mn-cs"/>
            </a:endParaRPr>
          </a:p>
        </p:txBody>
      </p:sp>
      <p:pic>
        <p:nvPicPr>
          <p:cNvPr id="3" name="Picture 2">
            <a:extLst>
              <a:ext uri="{FF2B5EF4-FFF2-40B4-BE49-F238E27FC236}">
                <a16:creationId xmlns:a16="http://schemas.microsoft.com/office/drawing/2014/main" id="{8CCF9BDC-58AB-01CC-F7C3-90C521DF4C07}"/>
              </a:ext>
            </a:extLst>
          </p:cNvPr>
          <p:cNvPicPr>
            <a:picLocks noChangeAspect="1"/>
          </p:cNvPicPr>
          <p:nvPr/>
        </p:nvPicPr>
        <p:blipFill>
          <a:blip r:embed="rId3"/>
          <a:stretch>
            <a:fillRect/>
          </a:stretch>
        </p:blipFill>
        <p:spPr>
          <a:xfrm>
            <a:off x="10141110" y="218472"/>
            <a:ext cx="913638" cy="913638"/>
          </a:xfrm>
          <a:prstGeom prst="rect">
            <a:avLst/>
          </a:prstGeom>
        </p:spPr>
      </p:pic>
      <p:cxnSp>
        <p:nvCxnSpPr>
          <p:cNvPr id="19" name="Straight Arrow Connector 18">
            <a:extLst>
              <a:ext uri="{FF2B5EF4-FFF2-40B4-BE49-F238E27FC236}">
                <a16:creationId xmlns:a16="http://schemas.microsoft.com/office/drawing/2014/main" id="{39D48D57-DB56-3B98-30C0-C40D57DEF394}"/>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8B141DA-A461-BF8A-49E3-D4215CD873BD}"/>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1" name="Rectangle 20">
            <a:extLst>
              <a:ext uri="{FF2B5EF4-FFF2-40B4-BE49-F238E27FC236}">
                <a16:creationId xmlns:a16="http://schemas.microsoft.com/office/drawing/2014/main" id="{DD3D108C-9FC6-C3F9-84A2-15E3D8A35FEA}"/>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0A09816B-F4B2-CF81-7277-7E3C9D2EFD1B}"/>
              </a:ext>
            </a:extLst>
          </p:cNvPr>
          <p:cNvGraphicFramePr>
            <a:graphicFrameLocks noGrp="1"/>
          </p:cNvGraphicFramePr>
          <p:nvPr>
            <p:ph sz="quarter" idx="4294967295"/>
            <p:extLst>
              <p:ext uri="{D42A27DB-BD31-4B8C-83A1-F6EECF244321}">
                <p14:modId xmlns:p14="http://schemas.microsoft.com/office/powerpoint/2010/main" val="1560739076"/>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21">
            <a:extLst>
              <a:ext uri="{FF2B5EF4-FFF2-40B4-BE49-F238E27FC236}">
                <a16:creationId xmlns:a16="http://schemas.microsoft.com/office/drawing/2014/main" id="{E12288BC-7979-E4D3-2165-E839A2157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9610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2D5C-12F0-8676-34F0-6DA3266CEF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79C75B-FBCB-B3D0-65B1-8B9CC0A929F8}"/>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EB42B7E-70FC-9682-9A87-90BDADDFF605}"/>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642E604-5139-1222-BAEC-97388ED5B15F}"/>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418C1F3-815A-747E-E2BE-B5A26907B288}"/>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8EB9558-661B-008E-DCB0-D720EC516F4C}"/>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sp>
        <p:nvSpPr>
          <p:cNvPr id="4" name="Title 3">
            <a:extLst>
              <a:ext uri="{FF2B5EF4-FFF2-40B4-BE49-F238E27FC236}">
                <a16:creationId xmlns:a16="http://schemas.microsoft.com/office/drawing/2014/main" id="{9B8A2052-475D-3AFC-20E1-4E25071277B3}"/>
              </a:ext>
            </a:extLst>
          </p:cNvPr>
          <p:cNvSpPr>
            <a:spLocks noGrp="1"/>
          </p:cNvSpPr>
          <p:nvPr>
            <p:ph type="title"/>
          </p:nvPr>
        </p:nvSpPr>
        <p:spPr>
          <a:xfrm>
            <a:off x="371475" y="359944"/>
            <a:ext cx="9415189" cy="1021181"/>
          </a:xfrm>
        </p:spPr>
        <p:txBody>
          <a:bodyPr/>
          <a:lstStyle/>
          <a:p>
            <a:r>
              <a:rPr lang="en-US"/>
              <a:t>Video sharing sites have stronger continuity and currency </a:t>
            </a:r>
          </a:p>
        </p:txBody>
      </p:sp>
      <p:sp>
        <p:nvSpPr>
          <p:cNvPr id="28" name="Text Placeholder 27">
            <a:extLst>
              <a:ext uri="{FF2B5EF4-FFF2-40B4-BE49-F238E27FC236}">
                <a16:creationId xmlns:a16="http://schemas.microsoft.com/office/drawing/2014/main" id="{5257561A-6AC3-27D1-8EB9-6C51D30C1DDF}"/>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nl-NL"/>
              <a:t>Base: UK Nat Rep 16-24 (n=231)</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DC73FBDB-A30F-350E-B350-3429581B4D23}"/>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7014E9A-E130-550B-79D2-8BAE858930D1}"/>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7A5BF7A5-C7FB-37C6-B41F-EA62FA81BA80}"/>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8329E684-A1C0-0917-B7E7-5214B2404B51}"/>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06A5E15A-54AD-8DE3-6C28-845AC70352DD}"/>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16-24s</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6" name="TextBox 5">
            <a:extLst>
              <a:ext uri="{FF2B5EF4-FFF2-40B4-BE49-F238E27FC236}">
                <a16:creationId xmlns:a16="http://schemas.microsoft.com/office/drawing/2014/main" id="{C0EAF424-AB38-69EA-8BFF-EB96FC3D1323}"/>
              </a:ext>
            </a:extLst>
          </p:cNvPr>
          <p:cNvSpPr txBox="1"/>
          <p:nvPr/>
        </p:nvSpPr>
        <p:spPr>
          <a:xfrm>
            <a:off x="10431677" y="439765"/>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SHARING</a:t>
            </a:r>
            <a:endParaRPr kumimoji="0" lang="en-GB" sz="1400" b="0" i="0" u="none" strike="noStrike" kern="1200" cap="none" spc="0" normalizeH="0" baseline="0" noProof="0">
              <a:ln>
                <a:noFill/>
              </a:ln>
              <a:solidFill>
                <a:srgbClr val="4D4D4D"/>
              </a:solidFill>
              <a:effectLst/>
              <a:uLnTx/>
              <a:uFillTx/>
              <a:latin typeface="Arial"/>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3462F0BD-195C-0ABA-C77A-149D30CCA1C0}"/>
              </a:ext>
            </a:extLst>
          </p:cNvPr>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9786664" y="56362"/>
            <a:ext cx="1290025" cy="1290025"/>
          </a:xfrm>
          <a:prstGeom prst="rect">
            <a:avLst/>
          </a:prstGeom>
        </p:spPr>
      </p:pic>
      <p:cxnSp>
        <p:nvCxnSpPr>
          <p:cNvPr id="19" name="Straight Arrow Connector 18">
            <a:extLst>
              <a:ext uri="{FF2B5EF4-FFF2-40B4-BE49-F238E27FC236}">
                <a16:creationId xmlns:a16="http://schemas.microsoft.com/office/drawing/2014/main" id="{BDCB3BAA-45C7-6069-5B27-987A2988C2E4}"/>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CB6CD4D-7FAA-34B1-C118-EA900FED288D}"/>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1" name="Rectangle 20">
            <a:extLst>
              <a:ext uri="{FF2B5EF4-FFF2-40B4-BE49-F238E27FC236}">
                <a16:creationId xmlns:a16="http://schemas.microsoft.com/office/drawing/2014/main" id="{779C2C0A-1AEC-3F46-6CB4-5DF9334C2B5C}"/>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BCF931B0-BFFD-791F-C422-E48661E97AC0}"/>
              </a:ext>
            </a:extLst>
          </p:cNvPr>
          <p:cNvGraphicFramePr>
            <a:graphicFrameLocks noGrp="1"/>
          </p:cNvGraphicFramePr>
          <p:nvPr>
            <p:ph sz="quarter" idx="4294967295"/>
            <p:extLst>
              <p:ext uri="{D42A27DB-BD31-4B8C-83A1-F6EECF244321}">
                <p14:modId xmlns:p14="http://schemas.microsoft.com/office/powerpoint/2010/main" val="4270352029"/>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21">
            <a:extLst>
              <a:ext uri="{FF2B5EF4-FFF2-40B4-BE49-F238E27FC236}">
                <a16:creationId xmlns:a16="http://schemas.microsoft.com/office/drawing/2014/main" id="{DF291D2C-571F-060D-AF92-F3B81D6EF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08433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CB40-3D99-87AA-0BBE-97715FADF2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64C110B-23E0-FD0B-3219-AD39CB94E4C0}"/>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9666999-DBF6-5475-119F-9AB9B18DDFC7}"/>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2237C75-B846-37D3-B7C3-D1FB524E5000}"/>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2C8C010-9E2E-EF68-E58D-E169A5A98619}"/>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1593706-1432-9C75-28DD-C4CD35AB7E58}"/>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sp>
        <p:nvSpPr>
          <p:cNvPr id="4" name="Title 3">
            <a:extLst>
              <a:ext uri="{FF2B5EF4-FFF2-40B4-BE49-F238E27FC236}">
                <a16:creationId xmlns:a16="http://schemas.microsoft.com/office/drawing/2014/main" id="{0AA591CE-03D2-F2CB-AFCE-094BEB4EC2B5}"/>
              </a:ext>
            </a:extLst>
          </p:cNvPr>
          <p:cNvSpPr>
            <a:spLocks noGrp="1"/>
          </p:cNvSpPr>
          <p:nvPr>
            <p:ph type="title"/>
          </p:nvPr>
        </p:nvSpPr>
        <p:spPr>
          <a:xfrm>
            <a:off x="371475" y="359944"/>
            <a:ext cx="9415189" cy="1021181"/>
          </a:xfrm>
        </p:spPr>
        <p:txBody>
          <a:bodyPr/>
          <a:lstStyle/>
          <a:p>
            <a:r>
              <a:rPr lang="en-US"/>
              <a:t>Social media has a clear cultural advantage on currency</a:t>
            </a:r>
          </a:p>
        </p:txBody>
      </p:sp>
      <p:sp>
        <p:nvSpPr>
          <p:cNvPr id="28" name="Text Placeholder 27">
            <a:extLst>
              <a:ext uri="{FF2B5EF4-FFF2-40B4-BE49-F238E27FC236}">
                <a16:creationId xmlns:a16="http://schemas.microsoft.com/office/drawing/2014/main" id="{30F8707B-9DFA-14F7-EDC2-61B671C86722}"/>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nl-NL"/>
              <a:t>Base: UK Nat Rep 16-24 (n=231)</a:t>
            </a:r>
          </a:p>
          <a:p>
            <a:pPr>
              <a:spcBef>
                <a:spcPts val="0"/>
              </a:spcBef>
            </a:pPr>
            <a:endParaRPr lang="en-US"/>
          </a:p>
          <a:p>
            <a:pPr>
              <a:spcBef>
                <a:spcPts val="0"/>
              </a:spcBef>
            </a:pPr>
            <a:endParaRPr lang="en-GB"/>
          </a:p>
        </p:txBody>
      </p:sp>
      <p:cxnSp>
        <p:nvCxnSpPr>
          <p:cNvPr id="10" name="Straight Arrow Connector 9">
            <a:extLst>
              <a:ext uri="{FF2B5EF4-FFF2-40B4-BE49-F238E27FC236}">
                <a16:creationId xmlns:a16="http://schemas.microsoft.com/office/drawing/2014/main" id="{52A7C37E-A979-5E64-A9EF-205EE427DC19}"/>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6BD5C24A-612E-6AF3-DB32-49F950BFFCC4}"/>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cxnSp>
        <p:nvCxnSpPr>
          <p:cNvPr id="12" name="Straight Arrow Connector 11">
            <a:extLst>
              <a:ext uri="{FF2B5EF4-FFF2-40B4-BE49-F238E27FC236}">
                <a16:creationId xmlns:a16="http://schemas.microsoft.com/office/drawing/2014/main" id="{9AA808C1-AF1A-D73B-887D-0102BFB354EA}"/>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43C5EBF-231A-D8AE-DEFE-34C6B92F2562}"/>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8" name="Rectangle 37">
            <a:extLst>
              <a:ext uri="{FF2B5EF4-FFF2-40B4-BE49-F238E27FC236}">
                <a16:creationId xmlns:a16="http://schemas.microsoft.com/office/drawing/2014/main" id="{905CF9FB-F513-D1F8-48ED-CD4B8ECAD734}"/>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sp>
        <p:nvSpPr>
          <p:cNvPr id="39" name="Rectangle 38">
            <a:extLst>
              <a:ext uri="{FF2B5EF4-FFF2-40B4-BE49-F238E27FC236}">
                <a16:creationId xmlns:a16="http://schemas.microsoft.com/office/drawing/2014/main" id="{E756B33D-F438-4C4F-A513-7FE25D568573}"/>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7CF4B959-BD2E-5957-4FCF-C14DD3D3BDD8}"/>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AE52A275-66B5-B20A-5BD9-C1A0C308526E}"/>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16-24s</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2" name="TextBox 1">
            <a:extLst>
              <a:ext uri="{FF2B5EF4-FFF2-40B4-BE49-F238E27FC236}">
                <a16:creationId xmlns:a16="http://schemas.microsoft.com/office/drawing/2014/main" id="{F1F3A82D-18BF-9077-B37D-F50217F7DC2E}"/>
              </a:ext>
            </a:extLst>
          </p:cNvPr>
          <p:cNvSpPr txBox="1"/>
          <p:nvPr/>
        </p:nvSpPr>
        <p:spPr>
          <a:xfrm>
            <a:off x="10458781" y="360081"/>
            <a:ext cx="20596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MEDIA</a:t>
            </a:r>
            <a:endParaRPr kumimoji="0" lang="en-GB" sz="1400" b="0" i="0" u="none" strike="noStrike" kern="1200" cap="none" spc="0" normalizeH="0" baseline="0" noProof="0">
              <a:ln>
                <a:noFill/>
              </a:ln>
              <a:solidFill>
                <a:srgbClr val="4D4D4D"/>
              </a:solidFill>
              <a:effectLst/>
              <a:uLnTx/>
              <a:uFillTx/>
              <a:latin typeface="Arial"/>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9ED264DA-8F36-28FB-B269-A0CFD39E3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452" y="23273"/>
            <a:ext cx="1196836" cy="1196836"/>
          </a:xfrm>
          <a:prstGeom prst="rect">
            <a:avLst/>
          </a:prstGeom>
        </p:spPr>
      </p:pic>
      <p:graphicFrame>
        <p:nvGraphicFramePr>
          <p:cNvPr id="7" name="Content Placeholder 6">
            <a:extLst>
              <a:ext uri="{FF2B5EF4-FFF2-40B4-BE49-F238E27FC236}">
                <a16:creationId xmlns:a16="http://schemas.microsoft.com/office/drawing/2014/main" id="{9127FB58-868D-A2B2-CC05-B92A2905F01A}"/>
              </a:ext>
            </a:extLst>
          </p:cNvPr>
          <p:cNvGraphicFramePr>
            <a:graphicFrameLocks noGrp="1"/>
          </p:cNvGraphicFramePr>
          <p:nvPr>
            <p:ph sz="quarter" idx="4294967295"/>
            <p:extLst>
              <p:ext uri="{D42A27DB-BD31-4B8C-83A1-F6EECF244321}">
                <p14:modId xmlns:p14="http://schemas.microsoft.com/office/powerpoint/2010/main" val="2942597517"/>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18">
            <a:extLst>
              <a:ext uri="{FF2B5EF4-FFF2-40B4-BE49-F238E27FC236}">
                <a16:creationId xmlns:a16="http://schemas.microsoft.com/office/drawing/2014/main" id="{C7EFBC14-2559-6AA6-DA14-1628F22D2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10837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5C17-D959-A2BE-55E1-4CA9E8186C0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92ACE7-A300-791C-000F-F0AD2C12D1C6}"/>
              </a:ext>
            </a:extLst>
          </p:cNvPr>
          <p:cNvSpPr/>
          <p:nvPr/>
        </p:nvSpPr>
        <p:spPr>
          <a:xfrm>
            <a:off x="977563" y="3287252"/>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8B1EE80-93C8-E83B-09F6-33C89B5D0F91}"/>
              </a:ext>
            </a:extLst>
          </p:cNvPr>
          <p:cNvSpPr/>
          <p:nvPr/>
        </p:nvSpPr>
        <p:spPr>
          <a:xfrm>
            <a:off x="6092973" y="3287252"/>
            <a:ext cx="5119200"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EA2AF6-D3EB-9DBF-EB65-C5E42DDB2606}"/>
              </a:ext>
            </a:extLst>
          </p:cNvPr>
          <p:cNvSpPr/>
          <p:nvPr/>
        </p:nvSpPr>
        <p:spPr>
          <a:xfrm>
            <a:off x="977563" y="1696801"/>
            <a:ext cx="5118436" cy="1584000"/>
          </a:xfrm>
          <a:prstGeom prst="rect">
            <a:avLst/>
          </a:prstGeom>
          <a:solidFill>
            <a:schemeClr val="bg1">
              <a:lumMod val="75000"/>
              <a:alpha val="2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E0AE0DB-487F-22C6-94BA-9360B8917239}"/>
              </a:ext>
            </a:extLst>
          </p:cNvPr>
          <p:cNvSpPr/>
          <p:nvPr/>
        </p:nvSpPr>
        <p:spPr>
          <a:xfrm>
            <a:off x="6092973" y="1696801"/>
            <a:ext cx="5119200" cy="1584000"/>
          </a:xfrm>
          <a:prstGeom prst="rect">
            <a:avLst/>
          </a:prstGeom>
          <a:solidFill>
            <a:schemeClr val="accent5">
              <a:alpha val="2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6DAA0A7-740F-8A53-52E0-75F17A7CEFFF}"/>
              </a:ext>
            </a:extLst>
          </p:cNvPr>
          <p:cNvSpPr/>
          <p:nvPr/>
        </p:nvSpPr>
        <p:spPr>
          <a:xfrm>
            <a:off x="6873468" y="1247116"/>
            <a:ext cx="3558209" cy="431158"/>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solidFill>
                <a:latin typeface="Arial (Body)"/>
              </a:rPr>
              <a:t>CULTURAL ADVANTAGE</a:t>
            </a:r>
          </a:p>
        </p:txBody>
      </p:sp>
      <p:sp>
        <p:nvSpPr>
          <p:cNvPr id="4" name="Title 3">
            <a:extLst>
              <a:ext uri="{FF2B5EF4-FFF2-40B4-BE49-F238E27FC236}">
                <a16:creationId xmlns:a16="http://schemas.microsoft.com/office/drawing/2014/main" id="{A48C4188-39FC-1ADA-0876-A2508A618AF6}"/>
              </a:ext>
            </a:extLst>
          </p:cNvPr>
          <p:cNvSpPr>
            <a:spLocks noGrp="1"/>
          </p:cNvSpPr>
          <p:nvPr>
            <p:ph type="title"/>
          </p:nvPr>
        </p:nvSpPr>
        <p:spPr>
          <a:xfrm>
            <a:off x="371475" y="359944"/>
            <a:ext cx="9415189" cy="1021181"/>
          </a:xfrm>
        </p:spPr>
        <p:txBody>
          <a:bodyPr/>
          <a:lstStyle/>
          <a:p>
            <a:r>
              <a:rPr lang="en-US"/>
              <a:t>TV is stronger for continuity </a:t>
            </a:r>
          </a:p>
        </p:txBody>
      </p:sp>
      <p:sp>
        <p:nvSpPr>
          <p:cNvPr id="28" name="Text Placeholder 27">
            <a:extLst>
              <a:ext uri="{FF2B5EF4-FFF2-40B4-BE49-F238E27FC236}">
                <a16:creationId xmlns:a16="http://schemas.microsoft.com/office/drawing/2014/main" id="{676F3F0B-B251-877B-30FE-4BDE6B6077BA}"/>
              </a:ext>
            </a:extLst>
          </p:cNvPr>
          <p:cNvSpPr>
            <a:spLocks noGrp="1"/>
          </p:cNvSpPr>
          <p:nvPr>
            <p:ph type="body" sz="quarter" idx="15"/>
          </p:nvPr>
        </p:nvSpPr>
        <p:spPr/>
        <p:txBody>
          <a:bodyPr/>
          <a:lstStyle/>
          <a:p>
            <a:pPr>
              <a:spcBef>
                <a:spcPts val="0"/>
              </a:spcBef>
            </a:pPr>
            <a:r>
              <a:rPr lang="en-US"/>
              <a:t>Source: Cultural Advantage, Thinkbox / everyday people, 2026. </a:t>
            </a:r>
          </a:p>
          <a:p>
            <a:pPr>
              <a:spcBef>
                <a:spcPts val="0"/>
              </a:spcBef>
            </a:pPr>
            <a:r>
              <a:rPr lang="nl-NL"/>
              <a:t>Base: UK Nat Rep 16-24 (n=231)</a:t>
            </a:r>
          </a:p>
          <a:p>
            <a:pPr>
              <a:spcBef>
                <a:spcPts val="0"/>
              </a:spcBef>
            </a:pPr>
            <a:endParaRPr lang="en-US"/>
          </a:p>
          <a:p>
            <a:pPr>
              <a:spcBef>
                <a:spcPts val="0"/>
              </a:spcBef>
            </a:pPr>
            <a:endParaRPr lang="en-GB"/>
          </a:p>
        </p:txBody>
      </p:sp>
      <p:cxnSp>
        <p:nvCxnSpPr>
          <p:cNvPr id="12" name="Straight Arrow Connector 11">
            <a:extLst>
              <a:ext uri="{FF2B5EF4-FFF2-40B4-BE49-F238E27FC236}">
                <a16:creationId xmlns:a16="http://schemas.microsoft.com/office/drawing/2014/main" id="{9173EC52-EA1A-5B16-ED0F-BEB3CDD9225D}"/>
              </a:ext>
            </a:extLst>
          </p:cNvPr>
          <p:cNvCxnSpPr>
            <a:cxnSpLocks/>
          </p:cNvCxnSpPr>
          <p:nvPr/>
        </p:nvCxnSpPr>
        <p:spPr>
          <a:xfrm flipH="1">
            <a:off x="1039304" y="5079337"/>
            <a:ext cx="1034100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E2258CF-A8C0-1EC3-25F1-D3C41BA9C39A}"/>
              </a:ext>
            </a:extLst>
          </p:cNvPr>
          <p:cNvSpPr/>
          <p:nvPr/>
        </p:nvSpPr>
        <p:spPr>
          <a:xfrm>
            <a:off x="1382132" y="5178715"/>
            <a:ext cx="9076649" cy="307777"/>
          </a:xfrm>
          <a:prstGeom prst="rect">
            <a:avLst/>
          </a:prstGeom>
          <a:ln w="57150">
            <a:noFill/>
          </a:ln>
        </p:spPr>
        <p:txBody>
          <a:bodyPr wrap="square">
            <a:spAutoFit/>
          </a:bodyPr>
          <a:lstStyle/>
          <a:p>
            <a:pPr algn="ctr"/>
            <a:r>
              <a:rPr lang="en-GB" sz="1400" b="1">
                <a:solidFill>
                  <a:schemeClr val="bg2"/>
                </a:solidFill>
              </a:rPr>
              <a:t>SHARE OF CULTURAL ENTRY POINTS</a:t>
            </a:r>
          </a:p>
        </p:txBody>
      </p:sp>
      <p:sp>
        <p:nvSpPr>
          <p:cNvPr id="39" name="Rectangle 38">
            <a:extLst>
              <a:ext uri="{FF2B5EF4-FFF2-40B4-BE49-F238E27FC236}">
                <a16:creationId xmlns:a16="http://schemas.microsoft.com/office/drawing/2014/main" id="{67B8306A-DA60-AF85-E43C-22E5CEF9C818}"/>
              </a:ext>
            </a:extLst>
          </p:cNvPr>
          <p:cNvSpPr/>
          <p:nvPr/>
        </p:nvSpPr>
        <p:spPr>
          <a:xfrm>
            <a:off x="220881" y="4980419"/>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Low</a:t>
            </a:r>
          </a:p>
        </p:txBody>
      </p:sp>
      <p:sp>
        <p:nvSpPr>
          <p:cNvPr id="44" name="Rectangle 43">
            <a:extLst>
              <a:ext uri="{FF2B5EF4-FFF2-40B4-BE49-F238E27FC236}">
                <a16:creationId xmlns:a16="http://schemas.microsoft.com/office/drawing/2014/main" id="{A823678B-F9CA-E256-A02F-E8AC2611CD10}"/>
              </a:ext>
            </a:extLst>
          </p:cNvPr>
          <p:cNvSpPr/>
          <p:nvPr/>
        </p:nvSpPr>
        <p:spPr>
          <a:xfrm>
            <a:off x="11096966" y="4955294"/>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2"/>
                </a:solidFill>
                <a:effectLst/>
                <a:uLnTx/>
                <a:uFillTx/>
                <a:ea typeface="+mn-ea"/>
                <a:cs typeface="+mn-cs"/>
              </a:rPr>
              <a:t>High</a:t>
            </a:r>
          </a:p>
        </p:txBody>
      </p:sp>
      <p:sp>
        <p:nvSpPr>
          <p:cNvPr id="5" name="TextBox 9">
            <a:extLst>
              <a:ext uri="{FF2B5EF4-FFF2-40B4-BE49-F238E27FC236}">
                <a16:creationId xmlns:a16="http://schemas.microsoft.com/office/drawing/2014/main" id="{447C8D04-5E83-18DB-F262-87AE666B348B}"/>
              </a:ext>
            </a:extLst>
          </p:cNvPr>
          <p:cNvSpPr txBox="1"/>
          <p:nvPr/>
        </p:nvSpPr>
        <p:spPr>
          <a:xfrm>
            <a:off x="5600681" y="1377329"/>
            <a:ext cx="984582"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latin typeface="+mj-lt"/>
                <a:ea typeface="+mn-ea"/>
                <a:cs typeface="+mn-cs"/>
              </a:rPr>
              <a:t>16-24s</a:t>
            </a:r>
            <a:endParaRPr kumimoji="0" lang="en-GB" sz="1000" b="1" i="0" u="none" strike="noStrike" kern="0" cap="none" spc="0" normalizeH="0" baseline="0" noProof="0">
              <a:ln>
                <a:noFill/>
              </a:ln>
              <a:solidFill>
                <a:schemeClr val="bg2"/>
              </a:solidFill>
              <a:effectLst/>
              <a:uLnTx/>
              <a:uFillTx/>
              <a:latin typeface="+mj-lt"/>
              <a:ea typeface="+mn-ea"/>
              <a:cs typeface="+mn-cs"/>
            </a:endParaRPr>
          </a:p>
        </p:txBody>
      </p:sp>
      <p:sp>
        <p:nvSpPr>
          <p:cNvPr id="9" name="TextBox 8">
            <a:extLst>
              <a:ext uri="{FF2B5EF4-FFF2-40B4-BE49-F238E27FC236}">
                <a16:creationId xmlns:a16="http://schemas.microsoft.com/office/drawing/2014/main" id="{C42C3F98-DAA0-50E0-7853-730A4644265A}"/>
              </a:ext>
            </a:extLst>
          </p:cNvPr>
          <p:cNvSpPr txBox="1"/>
          <p:nvPr/>
        </p:nvSpPr>
        <p:spPr>
          <a:xfrm>
            <a:off x="10721176" y="346992"/>
            <a:ext cx="20596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D4D4D"/>
                </a:solidFill>
                <a:effectLst/>
                <a:uLnTx/>
                <a:uFillTx/>
                <a:latin typeface="Arial"/>
                <a:ea typeface="+mn-ea"/>
                <a:cs typeface="+mn-cs"/>
              </a:rPr>
              <a:t>TV</a:t>
            </a:r>
          </a:p>
        </p:txBody>
      </p:sp>
      <p:pic>
        <p:nvPicPr>
          <p:cNvPr id="14" name="Picture 13">
            <a:extLst>
              <a:ext uri="{FF2B5EF4-FFF2-40B4-BE49-F238E27FC236}">
                <a16:creationId xmlns:a16="http://schemas.microsoft.com/office/drawing/2014/main" id="{28E5D7B8-277A-BE57-6984-A3911E767DE5}"/>
              </a:ext>
            </a:extLst>
          </p:cNvPr>
          <p:cNvPicPr>
            <a:picLocks noChangeAspect="1"/>
          </p:cNvPicPr>
          <p:nvPr/>
        </p:nvPicPr>
        <p:blipFill>
          <a:blip r:embed="rId3"/>
          <a:stretch>
            <a:fillRect/>
          </a:stretch>
        </p:blipFill>
        <p:spPr>
          <a:xfrm>
            <a:off x="10622069" y="77418"/>
            <a:ext cx="949793" cy="949793"/>
          </a:xfrm>
          <a:prstGeom prst="rect">
            <a:avLst/>
          </a:prstGeom>
        </p:spPr>
      </p:pic>
      <p:cxnSp>
        <p:nvCxnSpPr>
          <p:cNvPr id="20" name="Straight Arrow Connector 19">
            <a:extLst>
              <a:ext uri="{FF2B5EF4-FFF2-40B4-BE49-F238E27FC236}">
                <a16:creationId xmlns:a16="http://schemas.microsoft.com/office/drawing/2014/main" id="{A96BCAA4-13CF-5C5C-F657-087F2CCBFBDF}"/>
              </a:ext>
            </a:extLst>
          </p:cNvPr>
          <p:cNvCxnSpPr>
            <a:cxnSpLocks/>
          </p:cNvCxnSpPr>
          <p:nvPr/>
        </p:nvCxnSpPr>
        <p:spPr>
          <a:xfrm>
            <a:off x="790290" y="1759223"/>
            <a:ext cx="0" cy="3221196"/>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539E4241-A79D-06E5-A85F-5A895F653CD5}"/>
              </a:ext>
            </a:extLst>
          </p:cNvPr>
          <p:cNvSpPr/>
          <p:nvPr/>
        </p:nvSpPr>
        <p:spPr>
          <a:xfrm rot="5400000">
            <a:off x="-1251249" y="3174932"/>
            <a:ext cx="3644539" cy="307777"/>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solidFill>
                <a:effectLst/>
                <a:uLnTx/>
                <a:uFillTx/>
                <a:ea typeface="+mn-ea"/>
                <a:cs typeface="+mn-cs"/>
              </a:rPr>
              <a:t>IMPORTANCE</a:t>
            </a:r>
            <a:endParaRPr kumimoji="0" lang="en-GB" sz="1000" b="1" i="0" u="none" strike="noStrike" kern="1200" cap="none" spc="0" normalizeH="0" baseline="0" noProof="0" dirty="0">
              <a:ln>
                <a:noFill/>
              </a:ln>
              <a:solidFill>
                <a:schemeClr val="bg2"/>
              </a:solidFill>
              <a:effectLst/>
              <a:uLnTx/>
              <a:uFillTx/>
              <a:ea typeface="+mn-ea"/>
              <a:cs typeface="+mn-cs"/>
            </a:endParaRPr>
          </a:p>
        </p:txBody>
      </p:sp>
      <p:sp>
        <p:nvSpPr>
          <p:cNvPr id="22" name="Rectangle 21">
            <a:extLst>
              <a:ext uri="{FF2B5EF4-FFF2-40B4-BE49-F238E27FC236}">
                <a16:creationId xmlns:a16="http://schemas.microsoft.com/office/drawing/2014/main" id="{4121BF08-2760-5DA6-AD9C-4B195F6E8F91}"/>
              </a:ext>
            </a:extLst>
          </p:cNvPr>
          <p:cNvSpPr/>
          <p:nvPr/>
        </p:nvSpPr>
        <p:spPr>
          <a:xfrm>
            <a:off x="233862" y="1458418"/>
            <a:ext cx="1112856" cy="246221"/>
          </a:xfrm>
          <a:prstGeom prst="rect">
            <a:avLst/>
          </a:prstGeom>
          <a:ln w="571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2"/>
                </a:solidFill>
                <a:effectLst/>
                <a:uLnTx/>
                <a:uFillTx/>
                <a:ea typeface="+mn-ea"/>
                <a:cs typeface="+mn-cs"/>
              </a:rPr>
              <a:t>High</a:t>
            </a:r>
          </a:p>
        </p:txBody>
      </p:sp>
      <p:graphicFrame>
        <p:nvGraphicFramePr>
          <p:cNvPr id="7" name="Content Placeholder 6">
            <a:extLst>
              <a:ext uri="{FF2B5EF4-FFF2-40B4-BE49-F238E27FC236}">
                <a16:creationId xmlns:a16="http://schemas.microsoft.com/office/drawing/2014/main" id="{EE22F829-4697-7821-BDC6-09287A0FC77A}"/>
              </a:ext>
            </a:extLst>
          </p:cNvPr>
          <p:cNvGraphicFramePr>
            <a:graphicFrameLocks noGrp="1"/>
          </p:cNvGraphicFramePr>
          <p:nvPr>
            <p:ph sz="quarter" idx="4294967295"/>
            <p:extLst>
              <p:ext uri="{D42A27DB-BD31-4B8C-83A1-F6EECF244321}">
                <p14:modId xmlns:p14="http://schemas.microsoft.com/office/powerpoint/2010/main" val="2218478548"/>
              </p:ext>
            </p:extLst>
          </p:nvPr>
        </p:nvGraphicFramePr>
        <p:xfrm>
          <a:off x="0" y="1662194"/>
          <a:ext cx="11295063" cy="365125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Picture 22">
            <a:extLst>
              <a:ext uri="{FF2B5EF4-FFF2-40B4-BE49-F238E27FC236}">
                <a16:creationId xmlns:a16="http://schemas.microsoft.com/office/drawing/2014/main" id="{51E2834A-2347-AFA6-50C1-8B13672BF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94330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5A27E46-EA3A-2E29-E5F2-B7E672C99D1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9" name="Rectangle 8">
            <a:extLst>
              <a:ext uri="{FF2B5EF4-FFF2-40B4-BE49-F238E27FC236}">
                <a16:creationId xmlns:a16="http://schemas.microsoft.com/office/drawing/2014/main" id="{C3BBD196-AD0F-F634-B072-E579A713ABE4}"/>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10" name="TextBox 9">
            <a:extLst>
              <a:ext uri="{FF2B5EF4-FFF2-40B4-BE49-F238E27FC236}">
                <a16:creationId xmlns:a16="http://schemas.microsoft.com/office/drawing/2014/main" id="{E435B18E-97FE-9122-E52B-D5026A7CCAD3}"/>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Toyota - </a:t>
            </a:r>
            <a:r>
              <a:rPr kumimoji="0" lang="it-IT" sz="1000" b="0" i="0" u="none" strike="noStrike" kern="1200" cap="none" spc="0" normalizeH="0" baseline="0" noProof="0" err="1">
                <a:ln>
                  <a:noFill/>
                </a:ln>
                <a:solidFill>
                  <a:prstClr val="white"/>
                </a:solidFill>
                <a:effectLst/>
                <a:uLnTx/>
                <a:uFillTx/>
                <a:latin typeface="Arial"/>
                <a:ea typeface="+mn-ea"/>
                <a:cs typeface="+mn-cs"/>
              </a:rPr>
              <a:t>Imagine</a:t>
            </a:r>
            <a:r>
              <a:rPr kumimoji="0" lang="it-IT" sz="1000" b="0" i="0" u="none" strike="noStrike" kern="1200" cap="none" spc="0" normalizeH="0" baseline="0" noProof="0">
                <a:ln>
                  <a:noFill/>
                </a:ln>
                <a:solidFill>
                  <a:prstClr val="white"/>
                </a:solidFill>
                <a:effectLst/>
                <a:uLnTx/>
                <a:uFillTx/>
                <a:latin typeface="Arial"/>
                <a:ea typeface="+mn-ea"/>
                <a:cs typeface="+mn-cs"/>
              </a:rPr>
              <a:t> the </a:t>
            </a:r>
            <a:r>
              <a:rPr kumimoji="0" lang="it-IT" sz="1000" b="0" i="0" u="none" strike="noStrike" kern="1200" cap="none" spc="0" normalizeH="0" baseline="0" noProof="0" err="1">
                <a:ln>
                  <a:noFill/>
                </a:ln>
                <a:solidFill>
                  <a:prstClr val="white"/>
                </a:solidFill>
                <a:effectLst/>
                <a:uLnTx/>
                <a:uFillTx/>
                <a:latin typeface="Arial"/>
                <a:ea typeface="+mn-ea"/>
                <a:cs typeface="+mn-cs"/>
              </a:rPr>
              <a:t>Possibilities</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92DEF2EA-FBFB-499A-4713-93195DF49E9A}"/>
              </a:ext>
            </a:extLst>
          </p:cNvPr>
          <p:cNvSpPr>
            <a:spLocks noGrp="1"/>
          </p:cNvSpPr>
          <p:nvPr>
            <p:ph type="ctrTitle"/>
          </p:nvPr>
        </p:nvSpPr>
        <p:spPr/>
        <p:txBody>
          <a:bodyPr/>
          <a:lstStyle/>
          <a:p>
            <a:r>
              <a:rPr lang="en-GB" dirty="0"/>
              <a:t>Which channel is most culturally significant?</a:t>
            </a:r>
          </a:p>
        </p:txBody>
      </p:sp>
      <p:sp>
        <p:nvSpPr>
          <p:cNvPr id="6" name="Text Placeholder 5">
            <a:extLst>
              <a:ext uri="{FF2B5EF4-FFF2-40B4-BE49-F238E27FC236}">
                <a16:creationId xmlns:a16="http://schemas.microsoft.com/office/drawing/2014/main" id="{10984B52-ED99-811C-184E-175898ECFB0B}"/>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52422F47-7B2E-2C0E-6546-E0076A112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pic>
        <p:nvPicPr>
          <p:cNvPr id="5" name="Picture 4">
            <a:extLst>
              <a:ext uri="{FF2B5EF4-FFF2-40B4-BE49-F238E27FC236}">
                <a16:creationId xmlns:a16="http://schemas.microsoft.com/office/drawing/2014/main" id="{9F8F3129-D575-146C-27BD-00C2B7C2C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5778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8E10-4B3B-5400-43C1-393D79987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A292A-4190-B10D-9BD4-433CF02F4A6D}"/>
              </a:ext>
            </a:extLst>
          </p:cNvPr>
          <p:cNvSpPr>
            <a:spLocks noGrp="1"/>
          </p:cNvSpPr>
          <p:nvPr>
            <p:ph type="title"/>
          </p:nvPr>
        </p:nvSpPr>
        <p:spPr/>
        <p:txBody>
          <a:bodyPr>
            <a:normAutofit/>
          </a:bodyPr>
          <a:lstStyle/>
          <a:p>
            <a:r>
              <a:rPr lang="en-US"/>
              <a:t>TV </a:t>
            </a:r>
            <a:r>
              <a:rPr lang="en-US" dirty="0"/>
              <a:t>has the highest share </a:t>
            </a:r>
            <a:r>
              <a:rPr lang="en-US"/>
              <a:t>of cultural </a:t>
            </a:r>
            <a:r>
              <a:rPr lang="en-US" dirty="0"/>
              <a:t>availability across the media </a:t>
            </a:r>
            <a:r>
              <a:rPr lang="en-US"/>
              <a:t>landscape</a:t>
            </a:r>
            <a:endParaRPr lang="en-US" dirty="0"/>
          </a:p>
        </p:txBody>
      </p:sp>
      <p:sp>
        <p:nvSpPr>
          <p:cNvPr id="3" name="Text Placeholder 2">
            <a:extLst>
              <a:ext uri="{FF2B5EF4-FFF2-40B4-BE49-F238E27FC236}">
                <a16:creationId xmlns:a16="http://schemas.microsoft.com/office/drawing/2014/main" id="{B3F5B096-CEBD-7837-C957-A0AB2203338D}"/>
              </a:ext>
            </a:extLst>
          </p:cNvPr>
          <p:cNvSpPr>
            <a:spLocks noGrp="1"/>
          </p:cNvSpPr>
          <p:nvPr>
            <p:ph type="body" sz="quarter" idx="15"/>
          </p:nvPr>
        </p:nvSpPr>
        <p:spPr/>
        <p:txBody>
          <a:bodyPr/>
          <a:lstStyle/>
          <a:p>
            <a:pPr>
              <a:spcBef>
                <a:spcPts val="0"/>
              </a:spcBef>
            </a:pPr>
            <a:r>
              <a:rPr lang="en-US"/>
              <a:t>Source: Cultural Advantage, Thinkbox / everyday people, 2026.</a:t>
            </a:r>
          </a:p>
          <a:p>
            <a:pPr>
              <a:spcBef>
                <a:spcPts val="0"/>
              </a:spcBef>
            </a:pPr>
            <a:r>
              <a:rPr lang="nl-NL"/>
              <a:t>Base: UK Nat Rep (n=2,000</a:t>
            </a:r>
            <a:r>
              <a:rPr lang="en-US"/>
              <a:t>)</a:t>
            </a:r>
            <a:endParaRPr lang="en-GB"/>
          </a:p>
          <a:p>
            <a:pPr>
              <a:spcBef>
                <a:spcPts val="0"/>
              </a:spcBef>
            </a:pPr>
            <a:endParaRPr lang="en-US"/>
          </a:p>
        </p:txBody>
      </p:sp>
      <p:sp>
        <p:nvSpPr>
          <p:cNvPr id="14" name="TextBox 9">
            <a:extLst>
              <a:ext uri="{FF2B5EF4-FFF2-40B4-BE49-F238E27FC236}">
                <a16:creationId xmlns:a16="http://schemas.microsoft.com/office/drawing/2014/main" id="{535E2B5E-0FC2-939E-0376-C4BA156C99D1}"/>
              </a:ext>
            </a:extLst>
          </p:cNvPr>
          <p:cNvSpPr txBox="1"/>
          <p:nvPr/>
        </p:nvSpPr>
        <p:spPr>
          <a:xfrm>
            <a:off x="371475" y="1437826"/>
            <a:ext cx="6142747"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solidFill>
                <a:effectLst/>
                <a:uLnTx/>
                <a:uFillTx/>
              </a:rPr>
              <a:t>All adults </a:t>
            </a:r>
            <a:r>
              <a:rPr kumimoji="0" lang="en-US" sz="1400" b="0" i="0" u="none" strike="noStrike" kern="0" cap="none" spc="0" normalizeH="0" baseline="0" noProof="0">
                <a:ln>
                  <a:noFill/>
                </a:ln>
                <a:solidFill>
                  <a:schemeClr val="bg2"/>
                </a:solidFill>
                <a:effectLst/>
                <a:uLnTx/>
                <a:uFillTx/>
              </a:rPr>
              <a:t>– Share of cultural availability (%)</a:t>
            </a:r>
          </a:p>
        </p:txBody>
      </p:sp>
      <p:grpSp>
        <p:nvGrpSpPr>
          <p:cNvPr id="15" name="Group 14">
            <a:extLst>
              <a:ext uri="{FF2B5EF4-FFF2-40B4-BE49-F238E27FC236}">
                <a16:creationId xmlns:a16="http://schemas.microsoft.com/office/drawing/2014/main" id="{73857565-4B80-0B88-1589-BFE5C0481483}"/>
              </a:ext>
            </a:extLst>
          </p:cNvPr>
          <p:cNvGrpSpPr/>
          <p:nvPr/>
        </p:nvGrpSpPr>
        <p:grpSpPr>
          <a:xfrm>
            <a:off x="370800" y="1710000"/>
            <a:ext cx="11334965" cy="3654000"/>
            <a:chOff x="1266092" y="1636531"/>
            <a:chExt cx="9967965" cy="4471216"/>
          </a:xfrm>
        </p:grpSpPr>
        <mc:AlternateContent xmlns:mc="http://schemas.openxmlformats.org/markup-compatibility/2006" xmlns:cx1="http://schemas.microsoft.com/office/drawing/2015/9/8/chartex">
          <mc:Choice Requires="cx1">
            <p:graphicFrame>
              <p:nvGraphicFramePr>
                <p:cNvPr id="16" name="Chart 15">
                  <a:extLst>
                    <a:ext uri="{FF2B5EF4-FFF2-40B4-BE49-F238E27FC236}">
                      <a16:creationId xmlns:a16="http://schemas.microsoft.com/office/drawing/2014/main" id="{BDAB3F4B-7C58-6AE1-D49C-C8A64917E507}"/>
                    </a:ext>
                  </a:extLst>
                </p:cNvPr>
                <p:cNvGraphicFramePr/>
                <p:nvPr>
                  <p:extLst>
                    <p:ext uri="{D42A27DB-BD31-4B8C-83A1-F6EECF244321}">
                      <p14:modId xmlns:p14="http://schemas.microsoft.com/office/powerpoint/2010/main" val="38207898"/>
                    </p:ext>
                  </p:extLst>
                </p:nvPr>
              </p:nvGraphicFramePr>
              <p:xfrm>
                <a:off x="1266092" y="1636531"/>
                <a:ext cx="9967965" cy="447121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6" name="Chart 15">
                  <a:extLst>
                    <a:ext uri="{FF2B5EF4-FFF2-40B4-BE49-F238E27FC236}">
                      <a16:creationId xmlns:a16="http://schemas.microsoft.com/office/drawing/2014/main" id="{BDAB3F4B-7C58-6AE1-D49C-C8A64917E507}"/>
                    </a:ext>
                  </a:extLst>
                </p:cNvPr>
                <p:cNvPicPr>
                  <a:picLocks noGrp="1" noRot="1" noChangeAspect="1" noMove="1" noResize="1" noEditPoints="1" noAdjustHandles="1" noChangeArrowheads="1" noChangeShapeType="1"/>
                </p:cNvPicPr>
                <p:nvPr/>
              </p:nvPicPr>
              <p:blipFill>
                <a:blip r:embed="rId4"/>
                <a:stretch>
                  <a:fillRect/>
                </a:stretch>
              </p:blipFill>
              <p:spPr>
                <a:xfrm>
                  <a:off x="370800" y="1710000"/>
                  <a:ext cx="11334965" cy="3654000"/>
                </a:xfrm>
                <a:prstGeom prst="rect">
                  <a:avLst/>
                </a:prstGeom>
              </p:spPr>
            </p:pic>
          </mc:Fallback>
        </mc:AlternateContent>
        <p:sp>
          <p:nvSpPr>
            <p:cNvPr id="17" name="TextBox 16">
              <a:extLst>
                <a:ext uri="{FF2B5EF4-FFF2-40B4-BE49-F238E27FC236}">
                  <a16:creationId xmlns:a16="http://schemas.microsoft.com/office/drawing/2014/main" id="{7E44B7CF-508B-F13A-628F-41A93F9D036A}"/>
                </a:ext>
              </a:extLst>
            </p:cNvPr>
            <p:cNvSpPr txBox="1"/>
            <p:nvPr/>
          </p:nvSpPr>
          <p:spPr>
            <a:xfrm>
              <a:off x="1362329" y="1725597"/>
              <a:ext cx="1578412"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dirty="0">
                  <a:ln>
                    <a:noFill/>
                  </a:ln>
                  <a:solidFill>
                    <a:srgbClr val="3CB9EF"/>
                  </a:solidFill>
                  <a:effectLst/>
                  <a:uLnTx/>
                  <a:uFillTx/>
                  <a:ea typeface="Raleway"/>
                  <a:cs typeface="Arial" panose="020B0604020202020204" pitchFamily="34" charset="0"/>
                  <a:sym typeface="Raleway"/>
                </a:rPr>
                <a:t>21.3%</a:t>
              </a:r>
            </a:p>
          </p:txBody>
        </p:sp>
        <p:sp>
          <p:nvSpPr>
            <p:cNvPr id="18" name="TextBox 17">
              <a:extLst>
                <a:ext uri="{FF2B5EF4-FFF2-40B4-BE49-F238E27FC236}">
                  <a16:creationId xmlns:a16="http://schemas.microsoft.com/office/drawing/2014/main" id="{CA37D0F3-3978-D219-96BC-CAB16A102264}"/>
                </a:ext>
              </a:extLst>
            </p:cNvPr>
            <p:cNvSpPr txBox="1"/>
            <p:nvPr/>
          </p:nvSpPr>
          <p:spPr>
            <a:xfrm>
              <a:off x="3423828" y="1723105"/>
              <a:ext cx="1578412"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ED56D8"/>
                  </a:solidFill>
                  <a:effectLst/>
                  <a:uLnTx/>
                  <a:uFillTx/>
                  <a:ea typeface="Raleway"/>
                  <a:cs typeface="Arial" panose="020B0604020202020204" pitchFamily="34" charset="0"/>
                  <a:sym typeface="Raleway"/>
                </a:rPr>
                <a:t>14.4%</a:t>
              </a:r>
            </a:p>
          </p:txBody>
        </p:sp>
        <p:sp>
          <p:nvSpPr>
            <p:cNvPr id="19" name="TextBox 18">
              <a:extLst>
                <a:ext uri="{FF2B5EF4-FFF2-40B4-BE49-F238E27FC236}">
                  <a16:creationId xmlns:a16="http://schemas.microsoft.com/office/drawing/2014/main" id="{02BD0D95-D671-2307-B25D-A89930066494}"/>
                </a:ext>
              </a:extLst>
            </p:cNvPr>
            <p:cNvSpPr txBox="1"/>
            <p:nvPr/>
          </p:nvSpPr>
          <p:spPr>
            <a:xfrm>
              <a:off x="9474975" y="1723105"/>
              <a:ext cx="1413679"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FFCC00"/>
                  </a:solidFill>
                  <a:effectLst/>
                  <a:uLnTx/>
                  <a:uFillTx/>
                  <a:ea typeface="Raleway"/>
                  <a:cs typeface="Arial" panose="020B0604020202020204" pitchFamily="34" charset="0"/>
                  <a:sym typeface="Raleway"/>
                </a:rPr>
                <a:t>8.6%</a:t>
              </a:r>
            </a:p>
          </p:txBody>
        </p:sp>
        <p:sp>
          <p:nvSpPr>
            <p:cNvPr id="20" name="TextBox 19">
              <a:extLst>
                <a:ext uri="{FF2B5EF4-FFF2-40B4-BE49-F238E27FC236}">
                  <a16:creationId xmlns:a16="http://schemas.microsoft.com/office/drawing/2014/main" id="{DA774405-3E64-1CA1-6EF7-343D920F5540}"/>
                </a:ext>
              </a:extLst>
            </p:cNvPr>
            <p:cNvSpPr txBox="1"/>
            <p:nvPr/>
          </p:nvSpPr>
          <p:spPr>
            <a:xfrm>
              <a:off x="4817983" y="3916052"/>
              <a:ext cx="1578412"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8246CF"/>
                  </a:solidFill>
                  <a:effectLst/>
                  <a:uLnTx/>
                  <a:uFillTx/>
                  <a:ea typeface="Raleway"/>
                  <a:cs typeface="Arial" panose="020B0604020202020204" pitchFamily="34" charset="0"/>
                  <a:sym typeface="Raleway"/>
                </a:rPr>
                <a:t>12.2%</a:t>
              </a:r>
            </a:p>
          </p:txBody>
        </p:sp>
        <p:sp>
          <p:nvSpPr>
            <p:cNvPr id="21" name="TextBox 20">
              <a:extLst>
                <a:ext uri="{FF2B5EF4-FFF2-40B4-BE49-F238E27FC236}">
                  <a16:creationId xmlns:a16="http://schemas.microsoft.com/office/drawing/2014/main" id="{D7D5485C-C096-B9FD-6D79-C77958086924}"/>
                </a:ext>
              </a:extLst>
            </p:cNvPr>
            <p:cNvSpPr txBox="1"/>
            <p:nvPr/>
          </p:nvSpPr>
          <p:spPr>
            <a:xfrm>
              <a:off x="4756188" y="1681348"/>
              <a:ext cx="1570944"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92D050"/>
                  </a:solidFill>
                  <a:effectLst/>
                  <a:uLnTx/>
                  <a:uFillTx/>
                  <a:ea typeface="Raleway"/>
                  <a:cs typeface="Arial" panose="020B0604020202020204" pitchFamily="34" charset="0"/>
                  <a:sym typeface="Raleway"/>
                </a:rPr>
                <a:t>12.3%</a:t>
              </a:r>
            </a:p>
          </p:txBody>
        </p:sp>
        <p:sp>
          <p:nvSpPr>
            <p:cNvPr id="22" name="TextBox 21">
              <a:extLst>
                <a:ext uri="{FF2B5EF4-FFF2-40B4-BE49-F238E27FC236}">
                  <a16:creationId xmlns:a16="http://schemas.microsoft.com/office/drawing/2014/main" id="{DD28256E-6050-A3B8-F6F7-4660BCCFDC19}"/>
                </a:ext>
              </a:extLst>
            </p:cNvPr>
            <p:cNvSpPr txBox="1"/>
            <p:nvPr/>
          </p:nvSpPr>
          <p:spPr>
            <a:xfrm>
              <a:off x="7217091" y="3959985"/>
              <a:ext cx="1513828"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0070C0"/>
                  </a:solidFill>
                  <a:effectLst/>
                  <a:uLnTx/>
                  <a:uFillTx/>
                  <a:ea typeface="Raleway"/>
                  <a:cs typeface="Arial" panose="020B0604020202020204" pitchFamily="34" charset="0"/>
                  <a:sym typeface="Raleway"/>
                </a:rPr>
                <a:t>11.3%</a:t>
              </a:r>
            </a:p>
          </p:txBody>
        </p:sp>
        <p:sp>
          <p:nvSpPr>
            <p:cNvPr id="23" name="TextBox 22">
              <a:extLst>
                <a:ext uri="{FF2B5EF4-FFF2-40B4-BE49-F238E27FC236}">
                  <a16:creationId xmlns:a16="http://schemas.microsoft.com/office/drawing/2014/main" id="{CE66F23A-FE5F-900A-CBC3-C1D875A6C2BB}"/>
                </a:ext>
              </a:extLst>
            </p:cNvPr>
            <p:cNvSpPr txBox="1"/>
            <p:nvPr/>
          </p:nvSpPr>
          <p:spPr>
            <a:xfrm>
              <a:off x="9474975" y="4024456"/>
              <a:ext cx="1325193"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FF0000"/>
                  </a:solidFill>
                  <a:effectLst/>
                  <a:uLnTx/>
                  <a:uFillTx/>
                  <a:ea typeface="Raleway"/>
                  <a:cs typeface="Arial" panose="020B0604020202020204" pitchFamily="34" charset="0"/>
                  <a:sym typeface="Raleway"/>
                </a:rPr>
                <a:t>8.2%</a:t>
              </a:r>
            </a:p>
          </p:txBody>
        </p:sp>
        <p:sp>
          <p:nvSpPr>
            <p:cNvPr id="24" name="TextBox 23">
              <a:extLst>
                <a:ext uri="{FF2B5EF4-FFF2-40B4-BE49-F238E27FC236}">
                  <a16:creationId xmlns:a16="http://schemas.microsoft.com/office/drawing/2014/main" id="{D07B2D8C-CF37-4544-2F37-2218F109C649}"/>
                </a:ext>
              </a:extLst>
            </p:cNvPr>
            <p:cNvSpPr txBox="1"/>
            <p:nvPr/>
          </p:nvSpPr>
          <p:spPr>
            <a:xfrm>
              <a:off x="7159975" y="1694014"/>
              <a:ext cx="1570944" cy="715560"/>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FF9900"/>
                  </a:solidFill>
                  <a:effectLst/>
                  <a:uLnTx/>
                  <a:uFillTx/>
                  <a:ea typeface="Raleway"/>
                  <a:cs typeface="Arial" panose="020B0604020202020204" pitchFamily="34" charset="0"/>
                  <a:sym typeface="Raleway"/>
                </a:rPr>
                <a:t>11.7%</a:t>
              </a:r>
            </a:p>
          </p:txBody>
        </p:sp>
      </p:grpSp>
      <p:pic>
        <p:nvPicPr>
          <p:cNvPr id="4" name="Picture 3">
            <a:extLst>
              <a:ext uri="{FF2B5EF4-FFF2-40B4-BE49-F238E27FC236}">
                <a16:creationId xmlns:a16="http://schemas.microsoft.com/office/drawing/2014/main" id="{DD346CD2-EABE-2628-B8BB-A9A06C519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1636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E73297-841D-1A61-6357-D56BE474AAEF}"/>
              </a:ext>
            </a:extLst>
          </p:cNvPr>
          <p:cNvGrpSpPr/>
          <p:nvPr/>
        </p:nvGrpSpPr>
        <p:grpSpPr>
          <a:xfrm>
            <a:off x="371475" y="1709982"/>
            <a:ext cx="11442764" cy="3655133"/>
            <a:chOff x="1266092" y="1636531"/>
            <a:chExt cx="9967965" cy="4471216"/>
          </a:xfrm>
        </p:grpSpPr>
        <p:sp>
          <p:nvSpPr>
            <p:cNvPr id="12" name="TextBox 11">
              <a:extLst>
                <a:ext uri="{FF2B5EF4-FFF2-40B4-BE49-F238E27FC236}">
                  <a16:creationId xmlns:a16="http://schemas.microsoft.com/office/drawing/2014/main" id="{B1AA21C6-26A3-8BC8-42E5-F04063560C4D}"/>
                </a:ext>
              </a:extLst>
            </p:cNvPr>
            <p:cNvSpPr txBox="1"/>
            <p:nvPr/>
          </p:nvSpPr>
          <p:spPr>
            <a:xfrm>
              <a:off x="9644293" y="1664510"/>
              <a:ext cx="1406290" cy="865936"/>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4000" b="1" i="0" u="none" strike="noStrike" kern="1200" cap="none" spc="0" normalizeH="0" baseline="0" noProof="0">
                  <a:ln>
                    <a:noFill/>
                  </a:ln>
                  <a:solidFill>
                    <a:srgbClr val="FF0000"/>
                  </a:solidFill>
                  <a:effectLst/>
                  <a:uLnTx/>
                  <a:uFillTx/>
                  <a:ea typeface="Raleway"/>
                  <a:cs typeface="Arial" panose="020B0604020202020204" pitchFamily="34" charset="0"/>
                  <a:sym typeface="Raleway"/>
                </a:rPr>
                <a:t>8.3%</a:t>
              </a: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C016D1C9-767E-7562-98B0-62EDC237FE64}"/>
                    </a:ext>
                  </a:extLst>
                </p:cNvPr>
                <p:cNvGraphicFramePr/>
                <p:nvPr>
                  <p:extLst>
                    <p:ext uri="{D42A27DB-BD31-4B8C-83A1-F6EECF244321}">
                      <p14:modId xmlns:p14="http://schemas.microsoft.com/office/powerpoint/2010/main" val="323342141"/>
                    </p:ext>
                  </p:extLst>
                </p:nvPr>
              </p:nvGraphicFramePr>
              <p:xfrm>
                <a:off x="1266092" y="1636531"/>
                <a:ext cx="9967965" cy="447121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C016D1C9-767E-7562-98B0-62EDC237FE64}"/>
                    </a:ext>
                  </a:extLst>
                </p:cNvPr>
                <p:cNvPicPr>
                  <a:picLocks noGrp="1" noRot="1" noChangeAspect="1" noMove="1" noResize="1" noEditPoints="1" noAdjustHandles="1" noChangeArrowheads="1" noChangeShapeType="1"/>
                </p:cNvPicPr>
                <p:nvPr/>
              </p:nvPicPr>
              <p:blipFill>
                <a:blip r:embed="rId4"/>
                <a:stretch>
                  <a:fillRect/>
                </a:stretch>
              </p:blipFill>
              <p:spPr>
                <a:xfrm>
                  <a:off x="371475" y="1709982"/>
                  <a:ext cx="11442764" cy="3655133"/>
                </a:xfrm>
                <a:prstGeom prst="rect">
                  <a:avLst/>
                </a:prstGeom>
              </p:spPr>
            </p:pic>
          </mc:Fallback>
        </mc:AlternateContent>
        <p:sp>
          <p:nvSpPr>
            <p:cNvPr id="6" name="TextBox 5">
              <a:extLst>
                <a:ext uri="{FF2B5EF4-FFF2-40B4-BE49-F238E27FC236}">
                  <a16:creationId xmlns:a16="http://schemas.microsoft.com/office/drawing/2014/main" id="{E003C916-C220-461C-16B0-2BF97B8F2CF8}"/>
                </a:ext>
              </a:extLst>
            </p:cNvPr>
            <p:cNvSpPr txBox="1"/>
            <p:nvPr/>
          </p:nvSpPr>
          <p:spPr>
            <a:xfrm>
              <a:off x="1362329" y="1661185"/>
              <a:ext cx="164312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dirty="0">
                  <a:ln>
                    <a:noFill/>
                  </a:ln>
                  <a:solidFill>
                    <a:srgbClr val="ED56D8"/>
                  </a:solidFill>
                  <a:effectLst/>
                  <a:uLnTx/>
                  <a:uFillTx/>
                  <a:ea typeface="Raleway"/>
                  <a:cs typeface="Arial" panose="020B0604020202020204" pitchFamily="34" charset="0"/>
                  <a:sym typeface="Raleway"/>
                </a:rPr>
                <a:t>18.9%</a:t>
              </a:r>
            </a:p>
          </p:txBody>
        </p:sp>
        <p:sp>
          <p:nvSpPr>
            <p:cNvPr id="7" name="TextBox 6">
              <a:extLst>
                <a:ext uri="{FF2B5EF4-FFF2-40B4-BE49-F238E27FC236}">
                  <a16:creationId xmlns:a16="http://schemas.microsoft.com/office/drawing/2014/main" id="{2B002E65-A875-1322-31C3-A2233A338799}"/>
                </a:ext>
              </a:extLst>
            </p:cNvPr>
            <p:cNvSpPr txBox="1"/>
            <p:nvPr/>
          </p:nvSpPr>
          <p:spPr>
            <a:xfrm>
              <a:off x="3188929" y="1661185"/>
              <a:ext cx="155847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3CB9EF"/>
                  </a:solidFill>
                  <a:effectLst/>
                  <a:uLnTx/>
                  <a:uFillTx/>
                  <a:ea typeface="Raleway"/>
                  <a:cs typeface="Arial" panose="020B0604020202020204" pitchFamily="34" charset="0"/>
                  <a:sym typeface="Raleway"/>
                </a:rPr>
                <a:t>17.5%</a:t>
              </a:r>
            </a:p>
          </p:txBody>
        </p:sp>
        <p:sp>
          <p:nvSpPr>
            <p:cNvPr id="8" name="TextBox 7">
              <a:extLst>
                <a:ext uri="{FF2B5EF4-FFF2-40B4-BE49-F238E27FC236}">
                  <a16:creationId xmlns:a16="http://schemas.microsoft.com/office/drawing/2014/main" id="{C5F9B20A-A4BB-EED5-7A28-6C6352434F39}"/>
                </a:ext>
              </a:extLst>
            </p:cNvPr>
            <p:cNvSpPr txBox="1"/>
            <p:nvPr/>
          </p:nvSpPr>
          <p:spPr>
            <a:xfrm>
              <a:off x="7597348" y="1661185"/>
              <a:ext cx="155847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FFCC00"/>
                  </a:solidFill>
                  <a:effectLst/>
                  <a:uLnTx/>
                  <a:uFillTx/>
                  <a:ea typeface="Raleway"/>
                  <a:cs typeface="Arial" panose="020B0604020202020204" pitchFamily="34" charset="0"/>
                  <a:sym typeface="Raleway"/>
                </a:rPr>
                <a:t>11.6%</a:t>
              </a:r>
            </a:p>
          </p:txBody>
        </p:sp>
        <p:sp>
          <p:nvSpPr>
            <p:cNvPr id="9" name="TextBox 8">
              <a:extLst>
                <a:ext uri="{FF2B5EF4-FFF2-40B4-BE49-F238E27FC236}">
                  <a16:creationId xmlns:a16="http://schemas.microsoft.com/office/drawing/2014/main" id="{E202C9CE-E5DF-F1D1-71D7-71FDB54D9EF9}"/>
                </a:ext>
              </a:extLst>
            </p:cNvPr>
            <p:cNvSpPr txBox="1"/>
            <p:nvPr/>
          </p:nvSpPr>
          <p:spPr>
            <a:xfrm>
              <a:off x="7597348" y="4262495"/>
              <a:ext cx="1303285"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8246CF"/>
                  </a:solidFill>
                  <a:effectLst/>
                  <a:uLnTx/>
                  <a:uFillTx/>
                  <a:ea typeface="Raleway"/>
                  <a:cs typeface="Arial" panose="020B0604020202020204" pitchFamily="34" charset="0"/>
                  <a:sym typeface="Raleway"/>
                </a:rPr>
                <a:t>7.7%</a:t>
              </a:r>
            </a:p>
          </p:txBody>
        </p:sp>
        <p:sp>
          <p:nvSpPr>
            <p:cNvPr id="10" name="TextBox 9">
              <a:extLst>
                <a:ext uri="{FF2B5EF4-FFF2-40B4-BE49-F238E27FC236}">
                  <a16:creationId xmlns:a16="http://schemas.microsoft.com/office/drawing/2014/main" id="{85D285E1-604C-DD8B-888F-A3049EE8D5AA}"/>
                </a:ext>
              </a:extLst>
            </p:cNvPr>
            <p:cNvSpPr txBox="1"/>
            <p:nvPr/>
          </p:nvSpPr>
          <p:spPr>
            <a:xfrm>
              <a:off x="6265625" y="1661184"/>
              <a:ext cx="155847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92D050"/>
                  </a:solidFill>
                  <a:effectLst/>
                  <a:uLnTx/>
                  <a:uFillTx/>
                  <a:ea typeface="Raleway"/>
                  <a:cs typeface="Arial" panose="020B0604020202020204" pitchFamily="34" charset="0"/>
                  <a:sym typeface="Raleway"/>
                </a:rPr>
                <a:t>13.4%</a:t>
              </a:r>
            </a:p>
          </p:txBody>
        </p:sp>
        <p:sp>
          <p:nvSpPr>
            <p:cNvPr id="11" name="TextBox 10">
              <a:extLst>
                <a:ext uri="{FF2B5EF4-FFF2-40B4-BE49-F238E27FC236}">
                  <a16:creationId xmlns:a16="http://schemas.microsoft.com/office/drawing/2014/main" id="{73EB90E0-26C6-9FDA-108F-079C6D70707B}"/>
                </a:ext>
              </a:extLst>
            </p:cNvPr>
            <p:cNvSpPr txBox="1"/>
            <p:nvPr/>
          </p:nvSpPr>
          <p:spPr>
            <a:xfrm>
              <a:off x="9587017" y="3872138"/>
              <a:ext cx="155847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0070C0"/>
                  </a:solidFill>
                  <a:effectLst/>
                  <a:uLnTx/>
                  <a:uFillTx/>
                  <a:ea typeface="Raleway"/>
                  <a:cs typeface="Arial" panose="020B0604020202020204" pitchFamily="34" charset="0"/>
                  <a:sym typeface="Raleway"/>
                </a:rPr>
                <a:t>8.0%</a:t>
              </a:r>
            </a:p>
          </p:txBody>
        </p:sp>
        <p:sp>
          <p:nvSpPr>
            <p:cNvPr id="13" name="TextBox 12">
              <a:extLst>
                <a:ext uri="{FF2B5EF4-FFF2-40B4-BE49-F238E27FC236}">
                  <a16:creationId xmlns:a16="http://schemas.microsoft.com/office/drawing/2014/main" id="{34E9CAFF-B344-3A32-79DE-987EFC1D5CDB}"/>
                </a:ext>
              </a:extLst>
            </p:cNvPr>
            <p:cNvSpPr txBox="1"/>
            <p:nvPr/>
          </p:nvSpPr>
          <p:spPr>
            <a:xfrm>
              <a:off x="4871504" y="1661185"/>
              <a:ext cx="1558476" cy="715338"/>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3200" b="1" i="0" u="none" strike="noStrike" kern="1200" cap="none" spc="0" normalizeH="0" baseline="0" noProof="0">
                  <a:ln>
                    <a:noFill/>
                  </a:ln>
                  <a:solidFill>
                    <a:srgbClr val="FF9900"/>
                  </a:solidFill>
                  <a:effectLst/>
                  <a:uLnTx/>
                  <a:uFillTx/>
                  <a:ea typeface="Raleway"/>
                  <a:cs typeface="Arial" panose="020B0604020202020204" pitchFamily="34" charset="0"/>
                  <a:sym typeface="Raleway"/>
                </a:rPr>
                <a:t>14.6%</a:t>
              </a:r>
            </a:p>
          </p:txBody>
        </p:sp>
      </p:grpSp>
      <p:sp>
        <p:nvSpPr>
          <p:cNvPr id="2" name="Title 1">
            <a:extLst>
              <a:ext uri="{FF2B5EF4-FFF2-40B4-BE49-F238E27FC236}">
                <a16:creationId xmlns:a16="http://schemas.microsoft.com/office/drawing/2014/main" id="{7B3E2FBF-E052-00A4-E2D7-64405AF42E59}"/>
              </a:ext>
            </a:extLst>
          </p:cNvPr>
          <p:cNvSpPr>
            <a:spLocks noGrp="1"/>
          </p:cNvSpPr>
          <p:nvPr>
            <p:ph type="title"/>
          </p:nvPr>
        </p:nvSpPr>
        <p:spPr/>
        <p:txBody>
          <a:bodyPr>
            <a:normAutofit/>
          </a:bodyPr>
          <a:lstStyle/>
          <a:p>
            <a:r>
              <a:rPr lang="en-US"/>
              <a:t>TV is still a huge part of the cultural landscape for younger demographics </a:t>
            </a:r>
            <a:endParaRPr lang="en-GB"/>
          </a:p>
        </p:txBody>
      </p:sp>
      <p:sp>
        <p:nvSpPr>
          <p:cNvPr id="3" name="Text Placeholder 2">
            <a:extLst>
              <a:ext uri="{FF2B5EF4-FFF2-40B4-BE49-F238E27FC236}">
                <a16:creationId xmlns:a16="http://schemas.microsoft.com/office/drawing/2014/main" id="{76BE48C3-04BC-2D6B-B2CF-583BE4DE5321}"/>
              </a:ext>
            </a:extLst>
          </p:cNvPr>
          <p:cNvSpPr>
            <a:spLocks noGrp="1"/>
          </p:cNvSpPr>
          <p:nvPr>
            <p:ph type="body" sz="quarter" idx="15"/>
          </p:nvPr>
        </p:nvSpPr>
        <p:spPr/>
        <p:txBody>
          <a:bodyPr/>
          <a:lstStyle/>
          <a:p>
            <a:pPr>
              <a:spcBef>
                <a:spcPts val="0"/>
              </a:spcBef>
            </a:pPr>
            <a:r>
              <a:rPr lang="en-US"/>
              <a:t>Source: Cultural Advantage, Thinkbox / everyday people, 2026.</a:t>
            </a:r>
          </a:p>
          <a:p>
            <a:pPr>
              <a:spcBef>
                <a:spcPts val="0"/>
              </a:spcBef>
            </a:pPr>
            <a:r>
              <a:rPr lang="en-US"/>
              <a:t>Base: UK Nat Rep 16-24 (n=231)</a:t>
            </a:r>
            <a:endParaRPr lang="en-GB"/>
          </a:p>
          <a:p>
            <a:pPr>
              <a:spcBef>
                <a:spcPts val="0"/>
              </a:spcBef>
            </a:pPr>
            <a:endParaRPr lang="en-US"/>
          </a:p>
        </p:txBody>
      </p:sp>
      <p:sp>
        <p:nvSpPr>
          <p:cNvPr id="14" name="TextBox 9">
            <a:extLst>
              <a:ext uri="{FF2B5EF4-FFF2-40B4-BE49-F238E27FC236}">
                <a16:creationId xmlns:a16="http://schemas.microsoft.com/office/drawing/2014/main" id="{C8F0E3C0-7167-9E93-F74F-8763F2DBE6A1}"/>
              </a:ext>
            </a:extLst>
          </p:cNvPr>
          <p:cNvSpPr txBox="1"/>
          <p:nvPr/>
        </p:nvSpPr>
        <p:spPr>
          <a:xfrm>
            <a:off x="371475" y="1437826"/>
            <a:ext cx="6142747" cy="307777"/>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2"/>
                </a:solidFill>
                <a:effectLst/>
                <a:uLnTx/>
                <a:uFillTx/>
              </a:rPr>
              <a:t>16-24s</a:t>
            </a:r>
            <a:r>
              <a:rPr kumimoji="0" lang="en-GB" sz="1400" b="0" i="0" u="none" strike="noStrike" kern="0" cap="none" spc="0" normalizeH="0" baseline="0" noProof="0">
                <a:ln>
                  <a:noFill/>
                </a:ln>
                <a:solidFill>
                  <a:schemeClr val="bg2"/>
                </a:solidFill>
                <a:effectLst/>
                <a:uLnTx/>
                <a:uFillTx/>
              </a:rPr>
              <a:t> – Share of cultural availability (%)</a:t>
            </a:r>
          </a:p>
        </p:txBody>
      </p:sp>
      <p:pic>
        <p:nvPicPr>
          <p:cNvPr id="15" name="Picture 14">
            <a:extLst>
              <a:ext uri="{FF2B5EF4-FFF2-40B4-BE49-F238E27FC236}">
                <a16:creationId xmlns:a16="http://schemas.microsoft.com/office/drawing/2014/main" id="{ABD4FEE1-DD48-53B4-A8A3-C7D0B4BAD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00259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shadowy figure kneels beside a shiny soccer ball on a green sports field.&#10;&#10;AI-generated content may be incorrect.">
            <a:extLst>
              <a:ext uri="{FF2B5EF4-FFF2-40B4-BE49-F238E27FC236}">
                <a16:creationId xmlns:a16="http://schemas.microsoft.com/office/drawing/2014/main" id="{7E76CFE1-AC8C-8A69-D37D-E93DD83078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4" name="Title 3">
            <a:extLst>
              <a:ext uri="{FF2B5EF4-FFF2-40B4-BE49-F238E27FC236}">
                <a16:creationId xmlns:a16="http://schemas.microsoft.com/office/drawing/2014/main" id="{584CDB83-27F7-9BC4-E526-E3234DB64CB4}"/>
              </a:ext>
            </a:extLst>
          </p:cNvPr>
          <p:cNvSpPr>
            <a:spLocks noGrp="1"/>
          </p:cNvSpPr>
          <p:nvPr>
            <p:ph type="ctrTitle"/>
          </p:nvPr>
        </p:nvSpPr>
        <p:spPr/>
        <p:txBody>
          <a:bodyPr/>
          <a:lstStyle/>
          <a:p>
            <a:r>
              <a:rPr lang="en-US"/>
              <a:t>TV’s role in building a holistic cultural impact for brands </a:t>
            </a:r>
            <a:br>
              <a:rPr lang="en-US"/>
            </a:br>
            <a:endParaRPr lang="en-GB"/>
          </a:p>
        </p:txBody>
      </p:sp>
      <p:sp>
        <p:nvSpPr>
          <p:cNvPr id="6" name="Text Placeholder 5">
            <a:extLst>
              <a:ext uri="{FF2B5EF4-FFF2-40B4-BE49-F238E27FC236}">
                <a16:creationId xmlns:a16="http://schemas.microsoft.com/office/drawing/2014/main" id="{75CD7808-2017-3B76-A87F-9255B6913B5A}"/>
              </a:ext>
            </a:extLst>
          </p:cNvPr>
          <p:cNvSpPr>
            <a:spLocks noGrp="1"/>
          </p:cNvSpPr>
          <p:nvPr>
            <p:ph type="body" sz="quarter" idx="14"/>
          </p:nvPr>
        </p:nvSpPr>
        <p:spPr/>
        <p:txBody>
          <a:bodyPr/>
          <a:lstStyle/>
          <a:p>
            <a:endParaRPr lang="en-GB"/>
          </a:p>
        </p:txBody>
      </p:sp>
      <p:sp>
        <p:nvSpPr>
          <p:cNvPr id="8" name="TextBox 7">
            <a:extLst>
              <a:ext uri="{FF2B5EF4-FFF2-40B4-BE49-F238E27FC236}">
                <a16:creationId xmlns:a16="http://schemas.microsoft.com/office/drawing/2014/main" id="{E41AFF83-B626-4A4B-EF42-D1085B75ABD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Open AI – Chat Football</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9C98A77A-F489-23F2-4798-4E9CF828B7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pic>
        <p:nvPicPr>
          <p:cNvPr id="7" name="Picture 6">
            <a:extLst>
              <a:ext uri="{FF2B5EF4-FFF2-40B4-BE49-F238E27FC236}">
                <a16:creationId xmlns:a16="http://schemas.microsoft.com/office/drawing/2014/main" id="{36F8C8E9-AE0C-27F8-ABE2-B9598C074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65587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371F-36F2-650F-8372-9124048F62F8}"/>
              </a:ext>
            </a:extLst>
          </p:cNvPr>
          <p:cNvSpPr>
            <a:spLocks noGrp="1"/>
          </p:cNvSpPr>
          <p:nvPr>
            <p:ph type="title"/>
          </p:nvPr>
        </p:nvSpPr>
        <p:spPr/>
        <p:txBody>
          <a:bodyPr/>
          <a:lstStyle/>
          <a:p>
            <a:r>
              <a:rPr lang="en-GB"/>
              <a:t>Content overview </a:t>
            </a:r>
          </a:p>
        </p:txBody>
      </p:sp>
      <p:sp>
        <p:nvSpPr>
          <p:cNvPr id="4" name="Text Placeholder 3">
            <a:extLst>
              <a:ext uri="{FF2B5EF4-FFF2-40B4-BE49-F238E27FC236}">
                <a16:creationId xmlns:a16="http://schemas.microsoft.com/office/drawing/2014/main" id="{024BD038-F0A4-9DC5-3280-2CDDA774FD04}"/>
              </a:ext>
            </a:extLst>
          </p:cNvPr>
          <p:cNvSpPr>
            <a:spLocks noGrp="1"/>
          </p:cNvSpPr>
          <p:nvPr>
            <p:ph type="body" sz="quarter" idx="15"/>
          </p:nvPr>
        </p:nvSpPr>
        <p:spPr/>
        <p:txBody>
          <a:bodyPr/>
          <a:lstStyle/>
          <a:p>
            <a:r>
              <a:rPr lang="en-US"/>
              <a:t>Source: Cultural Advantage, Thinkbox / everyday people, 2026.</a:t>
            </a:r>
          </a:p>
          <a:p>
            <a:endParaRPr lang="en-GB"/>
          </a:p>
        </p:txBody>
      </p:sp>
      <p:pic>
        <p:nvPicPr>
          <p:cNvPr id="5" name="Picture 4">
            <a:extLst>
              <a:ext uri="{FF2B5EF4-FFF2-40B4-BE49-F238E27FC236}">
                <a16:creationId xmlns:a16="http://schemas.microsoft.com/office/drawing/2014/main" id="{F93D776F-65B6-001F-A0DF-933E6E6A4B0C}"/>
              </a:ext>
            </a:extLst>
          </p:cNvPr>
          <p:cNvPicPr>
            <a:picLocks noChangeAspect="1"/>
          </p:cNvPicPr>
          <p:nvPr/>
        </p:nvPicPr>
        <p:blipFill>
          <a:blip r:embed="rId3"/>
          <a:stretch>
            <a:fillRect/>
          </a:stretch>
        </p:blipFill>
        <p:spPr>
          <a:xfrm>
            <a:off x="778299" y="927521"/>
            <a:ext cx="1965724" cy="1106567"/>
          </a:xfrm>
          <a:prstGeom prst="rect">
            <a:avLst/>
          </a:prstGeom>
        </p:spPr>
      </p:pic>
      <p:pic>
        <p:nvPicPr>
          <p:cNvPr id="6" name="Picture 5">
            <a:extLst>
              <a:ext uri="{FF2B5EF4-FFF2-40B4-BE49-F238E27FC236}">
                <a16:creationId xmlns:a16="http://schemas.microsoft.com/office/drawing/2014/main" id="{31CE350E-E119-54A7-CEAA-A68B70E39D7C}"/>
              </a:ext>
            </a:extLst>
          </p:cNvPr>
          <p:cNvPicPr>
            <a:picLocks noChangeAspect="1"/>
          </p:cNvPicPr>
          <p:nvPr/>
        </p:nvPicPr>
        <p:blipFill>
          <a:blip r:embed="rId4"/>
          <a:stretch>
            <a:fillRect/>
          </a:stretch>
        </p:blipFill>
        <p:spPr>
          <a:xfrm>
            <a:off x="2902065" y="927521"/>
            <a:ext cx="1971117" cy="1105720"/>
          </a:xfrm>
          <a:prstGeom prst="rect">
            <a:avLst/>
          </a:prstGeom>
        </p:spPr>
      </p:pic>
      <p:pic>
        <p:nvPicPr>
          <p:cNvPr id="7" name="Picture 6">
            <a:extLst>
              <a:ext uri="{FF2B5EF4-FFF2-40B4-BE49-F238E27FC236}">
                <a16:creationId xmlns:a16="http://schemas.microsoft.com/office/drawing/2014/main" id="{C7F3C03D-466A-DCEC-17F8-FA456F351DED}"/>
              </a:ext>
            </a:extLst>
          </p:cNvPr>
          <p:cNvPicPr>
            <a:picLocks noChangeAspect="1"/>
          </p:cNvPicPr>
          <p:nvPr/>
        </p:nvPicPr>
        <p:blipFill>
          <a:blip r:embed="rId5"/>
          <a:stretch>
            <a:fillRect/>
          </a:stretch>
        </p:blipFill>
        <p:spPr>
          <a:xfrm>
            <a:off x="5035663" y="935234"/>
            <a:ext cx="1965600" cy="1090293"/>
          </a:xfrm>
          <a:prstGeom prst="rect">
            <a:avLst/>
          </a:prstGeom>
        </p:spPr>
      </p:pic>
      <p:pic>
        <p:nvPicPr>
          <p:cNvPr id="8" name="Picture 7">
            <a:extLst>
              <a:ext uri="{FF2B5EF4-FFF2-40B4-BE49-F238E27FC236}">
                <a16:creationId xmlns:a16="http://schemas.microsoft.com/office/drawing/2014/main" id="{0687F125-C83D-CAAA-8D00-DD02BBB3406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187748" y="935395"/>
            <a:ext cx="1965724" cy="1097846"/>
          </a:xfrm>
          <a:prstGeom prst="rect">
            <a:avLst/>
          </a:prstGeom>
        </p:spPr>
      </p:pic>
      <p:pic>
        <p:nvPicPr>
          <p:cNvPr id="9" name="Picture 8">
            <a:extLst>
              <a:ext uri="{FF2B5EF4-FFF2-40B4-BE49-F238E27FC236}">
                <a16:creationId xmlns:a16="http://schemas.microsoft.com/office/drawing/2014/main" id="{34CCA3D7-64A7-4450-702C-501E846AC36B}"/>
              </a:ext>
            </a:extLst>
          </p:cNvPr>
          <p:cNvPicPr>
            <a:picLocks noChangeAspect="1"/>
          </p:cNvPicPr>
          <p:nvPr/>
        </p:nvPicPr>
        <p:blipFill>
          <a:blip r:embed="rId7"/>
          <a:stretch>
            <a:fillRect/>
          </a:stretch>
        </p:blipFill>
        <p:spPr>
          <a:xfrm>
            <a:off x="9360684" y="935395"/>
            <a:ext cx="1965724" cy="1095192"/>
          </a:xfrm>
          <a:prstGeom prst="rect">
            <a:avLst/>
          </a:prstGeom>
        </p:spPr>
      </p:pic>
      <p:pic>
        <p:nvPicPr>
          <p:cNvPr id="10" name="Picture 9">
            <a:extLst>
              <a:ext uri="{FF2B5EF4-FFF2-40B4-BE49-F238E27FC236}">
                <a16:creationId xmlns:a16="http://schemas.microsoft.com/office/drawing/2014/main" id="{55A2CF4D-C31D-9AA1-3038-8C017C3050D2}"/>
              </a:ext>
            </a:extLst>
          </p:cNvPr>
          <p:cNvPicPr>
            <a:picLocks noChangeAspect="1"/>
          </p:cNvPicPr>
          <p:nvPr/>
        </p:nvPicPr>
        <p:blipFill>
          <a:blip r:embed="rId8"/>
          <a:stretch>
            <a:fillRect/>
          </a:stretch>
        </p:blipFill>
        <p:spPr>
          <a:xfrm>
            <a:off x="778299" y="2461284"/>
            <a:ext cx="1965724" cy="1105720"/>
          </a:xfrm>
          <a:prstGeom prst="rect">
            <a:avLst/>
          </a:prstGeom>
        </p:spPr>
      </p:pic>
      <p:pic>
        <p:nvPicPr>
          <p:cNvPr id="11" name="Picture 10">
            <a:extLst>
              <a:ext uri="{FF2B5EF4-FFF2-40B4-BE49-F238E27FC236}">
                <a16:creationId xmlns:a16="http://schemas.microsoft.com/office/drawing/2014/main" id="{0E8D2CF7-C93B-5419-4034-771B43106E47}"/>
              </a:ext>
            </a:extLst>
          </p:cNvPr>
          <p:cNvPicPr>
            <a:picLocks noChangeAspect="1"/>
          </p:cNvPicPr>
          <p:nvPr/>
        </p:nvPicPr>
        <p:blipFill>
          <a:blip r:embed="rId9"/>
          <a:stretch>
            <a:fillRect/>
          </a:stretch>
        </p:blipFill>
        <p:spPr>
          <a:xfrm>
            <a:off x="2913126" y="2461804"/>
            <a:ext cx="1965771" cy="1105200"/>
          </a:xfrm>
          <a:prstGeom prst="rect">
            <a:avLst/>
          </a:prstGeom>
        </p:spPr>
      </p:pic>
      <p:pic>
        <p:nvPicPr>
          <p:cNvPr id="12" name="Picture 4" descr="Stranger Things' Season 4 Coming Soon, Teases Shawn Levy">
            <a:extLst>
              <a:ext uri="{FF2B5EF4-FFF2-40B4-BE49-F238E27FC236}">
                <a16:creationId xmlns:a16="http://schemas.microsoft.com/office/drawing/2014/main" id="{4D129666-AEE7-8E98-7121-DF957BE1FB3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035663" y="2461804"/>
            <a:ext cx="1966548" cy="1105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F7809AF-E93E-26D3-78FF-550649EC4004}"/>
              </a:ext>
            </a:extLst>
          </p:cNvPr>
          <p:cNvPicPr>
            <a:picLocks noChangeAspect="1"/>
          </p:cNvPicPr>
          <p:nvPr/>
        </p:nvPicPr>
        <p:blipFill>
          <a:blip r:embed="rId11"/>
          <a:stretch>
            <a:fillRect/>
          </a:stretch>
        </p:blipFill>
        <p:spPr>
          <a:xfrm>
            <a:off x="7189919" y="2461804"/>
            <a:ext cx="1963553" cy="1105200"/>
          </a:xfrm>
          <a:prstGeom prst="rect">
            <a:avLst/>
          </a:prstGeom>
        </p:spPr>
      </p:pic>
      <p:pic>
        <p:nvPicPr>
          <p:cNvPr id="14" name="Picture 13">
            <a:extLst>
              <a:ext uri="{FF2B5EF4-FFF2-40B4-BE49-F238E27FC236}">
                <a16:creationId xmlns:a16="http://schemas.microsoft.com/office/drawing/2014/main" id="{9BB1D9F3-11CA-2B12-9BB7-713D19E9D5C3}"/>
              </a:ext>
            </a:extLst>
          </p:cNvPr>
          <p:cNvPicPr>
            <a:picLocks noChangeAspect="1"/>
          </p:cNvPicPr>
          <p:nvPr/>
        </p:nvPicPr>
        <p:blipFill>
          <a:blip r:embed="rId12"/>
          <a:stretch>
            <a:fillRect/>
          </a:stretch>
        </p:blipFill>
        <p:spPr>
          <a:xfrm>
            <a:off x="9336436" y="2457582"/>
            <a:ext cx="1989972" cy="1103812"/>
          </a:xfrm>
          <a:prstGeom prst="rect">
            <a:avLst/>
          </a:prstGeom>
        </p:spPr>
      </p:pic>
      <p:pic>
        <p:nvPicPr>
          <p:cNvPr id="15" name="Picture 14">
            <a:extLst>
              <a:ext uri="{FF2B5EF4-FFF2-40B4-BE49-F238E27FC236}">
                <a16:creationId xmlns:a16="http://schemas.microsoft.com/office/drawing/2014/main" id="{2468059E-FF60-DF1E-EDB9-F3D6BC59A3C9}"/>
              </a:ext>
            </a:extLst>
          </p:cNvPr>
          <p:cNvPicPr>
            <a:picLocks noChangeAspect="1"/>
          </p:cNvPicPr>
          <p:nvPr/>
        </p:nvPicPr>
        <p:blipFill>
          <a:blip r:embed="rId13"/>
          <a:stretch>
            <a:fillRect/>
          </a:stretch>
        </p:blipFill>
        <p:spPr>
          <a:xfrm>
            <a:off x="786127" y="3994200"/>
            <a:ext cx="1963980" cy="1105200"/>
          </a:xfrm>
          <a:prstGeom prst="rect">
            <a:avLst/>
          </a:prstGeom>
        </p:spPr>
      </p:pic>
      <p:pic>
        <p:nvPicPr>
          <p:cNvPr id="16" name="Picture 15">
            <a:extLst>
              <a:ext uri="{FF2B5EF4-FFF2-40B4-BE49-F238E27FC236}">
                <a16:creationId xmlns:a16="http://schemas.microsoft.com/office/drawing/2014/main" id="{C3AB554F-A8F6-7736-63D3-AFA6B3374A23}"/>
              </a:ext>
            </a:extLst>
          </p:cNvPr>
          <p:cNvPicPr>
            <a:picLocks noChangeAspect="1"/>
          </p:cNvPicPr>
          <p:nvPr/>
        </p:nvPicPr>
        <p:blipFill>
          <a:blip r:embed="rId14"/>
          <a:stretch>
            <a:fillRect/>
          </a:stretch>
        </p:blipFill>
        <p:spPr>
          <a:xfrm>
            <a:off x="2921588" y="3994200"/>
            <a:ext cx="1963393" cy="1105200"/>
          </a:xfrm>
          <a:prstGeom prst="rect">
            <a:avLst/>
          </a:prstGeom>
        </p:spPr>
      </p:pic>
      <p:pic>
        <p:nvPicPr>
          <p:cNvPr id="17" name="Picture 16">
            <a:extLst>
              <a:ext uri="{FF2B5EF4-FFF2-40B4-BE49-F238E27FC236}">
                <a16:creationId xmlns:a16="http://schemas.microsoft.com/office/drawing/2014/main" id="{8AF14D1D-2925-62DB-721A-595F69D1FC93}"/>
              </a:ext>
            </a:extLst>
          </p:cNvPr>
          <p:cNvPicPr>
            <a:picLocks noChangeAspect="1"/>
          </p:cNvPicPr>
          <p:nvPr/>
        </p:nvPicPr>
        <p:blipFill>
          <a:blip r:embed="rId15"/>
          <a:srcRect t="3367" b="3367"/>
          <a:stretch>
            <a:fillRect/>
          </a:stretch>
        </p:blipFill>
        <p:spPr>
          <a:xfrm>
            <a:off x="5056462" y="3994200"/>
            <a:ext cx="1950885" cy="1105200"/>
          </a:xfrm>
          <a:prstGeom prst="rect">
            <a:avLst/>
          </a:prstGeom>
        </p:spPr>
      </p:pic>
      <p:pic>
        <p:nvPicPr>
          <p:cNvPr id="18" name="Picture 17">
            <a:extLst>
              <a:ext uri="{FF2B5EF4-FFF2-40B4-BE49-F238E27FC236}">
                <a16:creationId xmlns:a16="http://schemas.microsoft.com/office/drawing/2014/main" id="{3015C67E-C3E2-4D7B-7EDD-FC25D82700DC}"/>
              </a:ext>
            </a:extLst>
          </p:cNvPr>
          <p:cNvPicPr>
            <a:picLocks noChangeAspect="1"/>
          </p:cNvPicPr>
          <p:nvPr/>
        </p:nvPicPr>
        <p:blipFill>
          <a:blip r:embed="rId16"/>
          <a:stretch>
            <a:fillRect/>
          </a:stretch>
        </p:blipFill>
        <p:spPr>
          <a:xfrm>
            <a:off x="7194756" y="3994200"/>
            <a:ext cx="1964800" cy="1105200"/>
          </a:xfrm>
          <a:prstGeom prst="rect">
            <a:avLst/>
          </a:prstGeom>
        </p:spPr>
      </p:pic>
      <p:pic>
        <p:nvPicPr>
          <p:cNvPr id="19" name="Picture 18">
            <a:extLst>
              <a:ext uri="{FF2B5EF4-FFF2-40B4-BE49-F238E27FC236}">
                <a16:creationId xmlns:a16="http://schemas.microsoft.com/office/drawing/2014/main" id="{DBC9AE5B-3F64-26BA-6FBD-F383CFB9C257}"/>
              </a:ext>
            </a:extLst>
          </p:cNvPr>
          <p:cNvPicPr>
            <a:picLocks noChangeAspect="1"/>
          </p:cNvPicPr>
          <p:nvPr/>
        </p:nvPicPr>
        <p:blipFill>
          <a:blip r:embed="rId17"/>
          <a:srcRect l="1216" r="1216"/>
          <a:stretch>
            <a:fillRect/>
          </a:stretch>
        </p:blipFill>
        <p:spPr>
          <a:xfrm>
            <a:off x="9360684" y="3994200"/>
            <a:ext cx="1971808" cy="1105200"/>
          </a:xfrm>
          <a:prstGeom prst="rect">
            <a:avLst/>
          </a:prstGeom>
        </p:spPr>
      </p:pic>
      <p:sp>
        <p:nvSpPr>
          <p:cNvPr id="20" name="TextBox 19">
            <a:extLst>
              <a:ext uri="{FF2B5EF4-FFF2-40B4-BE49-F238E27FC236}">
                <a16:creationId xmlns:a16="http://schemas.microsoft.com/office/drawing/2014/main" id="{F758BE27-CB2D-5E3B-A83E-62201BFBCCDF}"/>
              </a:ext>
            </a:extLst>
          </p:cNvPr>
          <p:cNvSpPr txBox="1"/>
          <p:nvPr/>
        </p:nvSpPr>
        <p:spPr>
          <a:xfrm>
            <a:off x="780515" y="2030794"/>
            <a:ext cx="19639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The Great British Bake Off</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1" name="TextBox 20">
            <a:extLst>
              <a:ext uri="{FF2B5EF4-FFF2-40B4-BE49-F238E27FC236}">
                <a16:creationId xmlns:a16="http://schemas.microsoft.com/office/drawing/2014/main" id="{65F9463B-0CFD-C959-9F82-E2390A9A4A5A}"/>
              </a:ext>
            </a:extLst>
          </p:cNvPr>
          <p:cNvSpPr txBox="1"/>
          <p:nvPr/>
        </p:nvSpPr>
        <p:spPr>
          <a:xfrm>
            <a:off x="2909202" y="2035709"/>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The Traitors</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2" name="TextBox 21">
            <a:extLst>
              <a:ext uri="{FF2B5EF4-FFF2-40B4-BE49-F238E27FC236}">
                <a16:creationId xmlns:a16="http://schemas.microsoft.com/office/drawing/2014/main" id="{28723784-A67B-127A-6BFA-765060024452}"/>
              </a:ext>
            </a:extLst>
          </p:cNvPr>
          <p:cNvSpPr txBox="1"/>
          <p:nvPr/>
        </p:nvSpPr>
        <p:spPr>
          <a:xfrm>
            <a:off x="5037889" y="2032674"/>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Love Island</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3" name="TextBox 22">
            <a:extLst>
              <a:ext uri="{FF2B5EF4-FFF2-40B4-BE49-F238E27FC236}">
                <a16:creationId xmlns:a16="http://schemas.microsoft.com/office/drawing/2014/main" id="{748902BE-1BE9-3D75-924B-46380E0E716F}"/>
              </a:ext>
            </a:extLst>
          </p:cNvPr>
          <p:cNvSpPr txBox="1"/>
          <p:nvPr/>
        </p:nvSpPr>
        <p:spPr>
          <a:xfrm>
            <a:off x="7186239" y="2035708"/>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The Last of Us</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4" name="TextBox 23">
            <a:extLst>
              <a:ext uri="{FF2B5EF4-FFF2-40B4-BE49-F238E27FC236}">
                <a16:creationId xmlns:a16="http://schemas.microsoft.com/office/drawing/2014/main" id="{5EB7C328-B719-2F79-5618-2989C2A83F4D}"/>
              </a:ext>
            </a:extLst>
          </p:cNvPr>
          <p:cNvSpPr txBox="1"/>
          <p:nvPr/>
        </p:nvSpPr>
        <p:spPr>
          <a:xfrm>
            <a:off x="9354259" y="2032671"/>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Gogglebox</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5" name="TextBox 24">
            <a:extLst>
              <a:ext uri="{FF2B5EF4-FFF2-40B4-BE49-F238E27FC236}">
                <a16:creationId xmlns:a16="http://schemas.microsoft.com/office/drawing/2014/main" id="{3DBFD860-D1D3-D916-08DC-AAA3EBBBC3B1}"/>
              </a:ext>
            </a:extLst>
          </p:cNvPr>
          <p:cNvSpPr txBox="1"/>
          <p:nvPr/>
        </p:nvSpPr>
        <p:spPr>
          <a:xfrm>
            <a:off x="775599" y="3558776"/>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Bridgerton</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6" name="TextBox 25">
            <a:extLst>
              <a:ext uri="{FF2B5EF4-FFF2-40B4-BE49-F238E27FC236}">
                <a16:creationId xmlns:a16="http://schemas.microsoft.com/office/drawing/2014/main" id="{D20A92F1-2906-9DA7-8019-7F337489E05F}"/>
              </a:ext>
            </a:extLst>
          </p:cNvPr>
          <p:cNvSpPr txBox="1"/>
          <p:nvPr/>
        </p:nvSpPr>
        <p:spPr>
          <a:xfrm>
            <a:off x="2904286" y="3555740"/>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Clarkson’s Farm</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7" name="TextBox 26">
            <a:extLst>
              <a:ext uri="{FF2B5EF4-FFF2-40B4-BE49-F238E27FC236}">
                <a16:creationId xmlns:a16="http://schemas.microsoft.com/office/drawing/2014/main" id="{62A27710-AE12-0025-9A20-EF24EA395F43}"/>
              </a:ext>
            </a:extLst>
          </p:cNvPr>
          <p:cNvSpPr txBox="1"/>
          <p:nvPr/>
        </p:nvSpPr>
        <p:spPr>
          <a:xfrm>
            <a:off x="5032973" y="3558775"/>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Stranger Things</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8" name="TextBox 27">
            <a:extLst>
              <a:ext uri="{FF2B5EF4-FFF2-40B4-BE49-F238E27FC236}">
                <a16:creationId xmlns:a16="http://schemas.microsoft.com/office/drawing/2014/main" id="{1FCED171-77A4-66FE-EECE-74C3AF715AD1}"/>
              </a:ext>
            </a:extLst>
          </p:cNvPr>
          <p:cNvSpPr txBox="1"/>
          <p:nvPr/>
        </p:nvSpPr>
        <p:spPr>
          <a:xfrm>
            <a:off x="7181323" y="3559928"/>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Coronation Street</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29" name="TextBox 28">
            <a:extLst>
              <a:ext uri="{FF2B5EF4-FFF2-40B4-BE49-F238E27FC236}">
                <a16:creationId xmlns:a16="http://schemas.microsoft.com/office/drawing/2014/main" id="{CD3932A5-F440-D307-D8AB-13B17853D80D}"/>
              </a:ext>
            </a:extLst>
          </p:cNvPr>
          <p:cNvSpPr txBox="1"/>
          <p:nvPr/>
        </p:nvSpPr>
        <p:spPr>
          <a:xfrm>
            <a:off x="9349343" y="3556891"/>
            <a:ext cx="19639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I’m a Celebrity… Get me out of here! </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30" name="TextBox 29">
            <a:extLst>
              <a:ext uri="{FF2B5EF4-FFF2-40B4-BE49-F238E27FC236}">
                <a16:creationId xmlns:a16="http://schemas.microsoft.com/office/drawing/2014/main" id="{6AEA2750-C05C-0D16-1AA8-6C63864B1289}"/>
              </a:ext>
            </a:extLst>
          </p:cNvPr>
          <p:cNvSpPr txBox="1"/>
          <p:nvPr/>
        </p:nvSpPr>
        <p:spPr>
          <a:xfrm>
            <a:off x="796430" y="5111320"/>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Mr Beast</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31" name="TextBox 30">
            <a:extLst>
              <a:ext uri="{FF2B5EF4-FFF2-40B4-BE49-F238E27FC236}">
                <a16:creationId xmlns:a16="http://schemas.microsoft.com/office/drawing/2014/main" id="{1C2108DE-3401-2714-630E-01F251D97172}"/>
              </a:ext>
            </a:extLst>
          </p:cNvPr>
          <p:cNvSpPr txBox="1"/>
          <p:nvPr/>
        </p:nvSpPr>
        <p:spPr>
          <a:xfrm>
            <a:off x="2925117" y="5108284"/>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Sidemen</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32" name="TextBox 31">
            <a:extLst>
              <a:ext uri="{FF2B5EF4-FFF2-40B4-BE49-F238E27FC236}">
                <a16:creationId xmlns:a16="http://schemas.microsoft.com/office/drawing/2014/main" id="{81C954C5-F5A6-CE05-132F-7CAA326BF678}"/>
              </a:ext>
            </a:extLst>
          </p:cNvPr>
          <p:cNvSpPr txBox="1"/>
          <p:nvPr/>
        </p:nvSpPr>
        <p:spPr>
          <a:xfrm>
            <a:off x="5053804" y="5111319"/>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IShowSpeed</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33" name="TextBox 32">
            <a:extLst>
              <a:ext uri="{FF2B5EF4-FFF2-40B4-BE49-F238E27FC236}">
                <a16:creationId xmlns:a16="http://schemas.microsoft.com/office/drawing/2014/main" id="{AA19E710-BE86-843F-379E-C5B19B078924}"/>
              </a:ext>
            </a:extLst>
          </p:cNvPr>
          <p:cNvSpPr txBox="1"/>
          <p:nvPr/>
        </p:nvSpPr>
        <p:spPr>
          <a:xfrm>
            <a:off x="7202154" y="5112472"/>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Chicken Shop Date</a:t>
            </a:r>
            <a:endParaRPr kumimoji="0" lang="en-GB" sz="1200" b="0" i="0" u="none" strike="noStrike" kern="1200" cap="none" spc="0" normalizeH="0" baseline="0" noProof="0">
              <a:ln>
                <a:noFill/>
              </a:ln>
              <a:solidFill>
                <a:schemeClr val="bg2"/>
              </a:solidFill>
              <a:effectLst/>
              <a:uLnTx/>
              <a:uFillTx/>
              <a:ea typeface="+mn-ea"/>
              <a:cs typeface="+mn-cs"/>
            </a:endParaRPr>
          </a:p>
        </p:txBody>
      </p:sp>
      <p:sp>
        <p:nvSpPr>
          <p:cNvPr id="34" name="TextBox 33">
            <a:extLst>
              <a:ext uri="{FF2B5EF4-FFF2-40B4-BE49-F238E27FC236}">
                <a16:creationId xmlns:a16="http://schemas.microsoft.com/office/drawing/2014/main" id="{403C12CC-9536-AB17-3FE2-094FC6B67B2F}"/>
              </a:ext>
            </a:extLst>
          </p:cNvPr>
          <p:cNvSpPr txBox="1"/>
          <p:nvPr/>
        </p:nvSpPr>
        <p:spPr>
          <a:xfrm>
            <a:off x="9370174" y="5109435"/>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2"/>
                </a:solidFill>
                <a:effectLst/>
                <a:uLnTx/>
                <a:uFillTx/>
                <a:ea typeface="+mn-ea"/>
                <a:cs typeface="+mn-cs"/>
              </a:rPr>
              <a:t>The Diary of a CEO</a:t>
            </a:r>
            <a:endParaRPr kumimoji="0" lang="en-GB" sz="1200" b="0" i="0" u="none" strike="noStrike" kern="1200" cap="none" spc="0" normalizeH="0" baseline="0" noProof="0">
              <a:ln>
                <a:noFill/>
              </a:ln>
              <a:solidFill>
                <a:schemeClr val="bg2"/>
              </a:solidFill>
              <a:effectLst/>
              <a:uLnTx/>
              <a:uFillTx/>
              <a:ea typeface="+mn-ea"/>
              <a:cs typeface="+mn-cs"/>
            </a:endParaRPr>
          </a:p>
        </p:txBody>
      </p:sp>
      <p:pic>
        <p:nvPicPr>
          <p:cNvPr id="3" name="Picture 2">
            <a:extLst>
              <a:ext uri="{FF2B5EF4-FFF2-40B4-BE49-F238E27FC236}">
                <a16:creationId xmlns:a16="http://schemas.microsoft.com/office/drawing/2014/main" id="{370706C9-DF3B-402A-C1B6-940218AD6D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3799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8EBB-2B11-4A07-C9B5-AC50CA40715C}"/>
              </a:ext>
            </a:extLst>
          </p:cNvPr>
          <p:cNvSpPr>
            <a:spLocks noGrp="1"/>
          </p:cNvSpPr>
          <p:nvPr>
            <p:ph type="title"/>
          </p:nvPr>
        </p:nvSpPr>
        <p:spPr/>
        <p:txBody>
          <a:bodyPr/>
          <a:lstStyle/>
          <a:p>
            <a:r>
              <a:rPr lang="en-GB" dirty="0"/>
              <a:t>Belief 2: </a:t>
            </a:r>
            <a:r>
              <a:rPr lang="en-GB"/>
              <a:t>Culture is fast</a:t>
            </a:r>
          </a:p>
        </p:txBody>
      </p:sp>
      <p:sp>
        <p:nvSpPr>
          <p:cNvPr id="3" name="Text Placeholder 2">
            <a:extLst>
              <a:ext uri="{FF2B5EF4-FFF2-40B4-BE49-F238E27FC236}">
                <a16:creationId xmlns:a16="http://schemas.microsoft.com/office/drawing/2014/main" id="{4DB51B81-CFB4-616D-6FEA-E7EE7F2E0D7A}"/>
              </a:ext>
            </a:extLst>
          </p:cNvPr>
          <p:cNvSpPr>
            <a:spLocks noGrp="1"/>
          </p:cNvSpPr>
          <p:nvPr>
            <p:ph type="body" sz="quarter" idx="13"/>
          </p:nvPr>
        </p:nvSpPr>
        <p:spPr/>
        <p:txBody>
          <a:bodyPr/>
          <a:lstStyle/>
          <a:p>
            <a:r>
              <a:rPr lang="en-US" sz="2000"/>
              <a:t>Heinz says it has moved </a:t>
            </a:r>
            <a:r>
              <a:rPr lang="en-US" sz="2000" b="1"/>
              <a:t>“at the speed of culture” </a:t>
            </a:r>
            <a:r>
              <a:rPr lang="en-US" sz="2000"/>
              <a:t>to create its latest ad in just five days, in a bid </a:t>
            </a:r>
            <a:r>
              <a:rPr lang="en-US" sz="2000" dirty="0"/>
              <a:t>to capture the energy and dynamism of social media</a:t>
            </a:r>
          </a:p>
          <a:p>
            <a:endParaRPr lang="en-GB"/>
          </a:p>
        </p:txBody>
      </p:sp>
      <p:sp>
        <p:nvSpPr>
          <p:cNvPr id="5" name="Text Placeholder 4">
            <a:extLst>
              <a:ext uri="{FF2B5EF4-FFF2-40B4-BE49-F238E27FC236}">
                <a16:creationId xmlns:a16="http://schemas.microsoft.com/office/drawing/2014/main" id="{E6E18215-4D5A-F9C4-A917-ACDA88D2A5BB}"/>
              </a:ext>
            </a:extLst>
          </p:cNvPr>
          <p:cNvSpPr>
            <a:spLocks noGrp="1"/>
          </p:cNvSpPr>
          <p:nvPr>
            <p:ph type="body" sz="quarter" idx="15"/>
          </p:nvPr>
        </p:nvSpPr>
        <p:spPr>
          <a:xfrm>
            <a:off x="377758" y="5365115"/>
            <a:ext cx="5718242" cy="759238"/>
          </a:xfrm>
        </p:spPr>
        <p:txBody>
          <a:bodyPr/>
          <a:lstStyle/>
          <a:p>
            <a:r>
              <a:rPr lang="en-GB" dirty="0"/>
              <a:t>Source: https:// www.marketingweek.com/heinz-speed-culture-ad-five-days/</a:t>
            </a:r>
          </a:p>
          <a:p>
            <a:endParaRPr lang="en-GB" dirty="0"/>
          </a:p>
        </p:txBody>
      </p:sp>
      <p:pic>
        <p:nvPicPr>
          <p:cNvPr id="6" name="Picture 5">
            <a:extLst>
              <a:ext uri="{FF2B5EF4-FFF2-40B4-BE49-F238E27FC236}">
                <a16:creationId xmlns:a16="http://schemas.microsoft.com/office/drawing/2014/main" id="{F98771A0-CDA5-3486-3800-C22DC8E5FA2D}"/>
              </a:ext>
            </a:extLst>
          </p:cNvPr>
          <p:cNvPicPr>
            <a:picLocks noChangeAspect="1"/>
          </p:cNvPicPr>
          <p:nvPr/>
        </p:nvPicPr>
        <p:blipFill>
          <a:blip r:embed="rId3"/>
          <a:stretch>
            <a:fillRect/>
          </a:stretch>
        </p:blipFill>
        <p:spPr>
          <a:xfrm>
            <a:off x="10696080" y="265973"/>
            <a:ext cx="864340" cy="864340"/>
          </a:xfrm>
          <a:prstGeom prst="rect">
            <a:avLst/>
          </a:prstGeom>
        </p:spPr>
      </p:pic>
      <p:pic>
        <p:nvPicPr>
          <p:cNvPr id="7" name="Picture Placeholder 6">
            <a:extLst>
              <a:ext uri="{FF2B5EF4-FFF2-40B4-BE49-F238E27FC236}">
                <a16:creationId xmlns:a16="http://schemas.microsoft.com/office/drawing/2014/main" id="{9B76FC3B-F3F7-EC06-A0A7-7570214752A7}"/>
              </a:ext>
            </a:extLst>
          </p:cNvPr>
          <p:cNvPicPr>
            <a:picLocks noGrp="1" noChangeAspect="1"/>
          </p:cNvPicPr>
          <p:nvPr>
            <p:ph type="pic" sz="quarter" idx="14"/>
          </p:nvPr>
        </p:nvPicPr>
        <p:blipFill>
          <a:blip r:embed="rId4"/>
          <a:srcRect l="4685" r="4685"/>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157144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0309-0012-21A3-FD38-8EA9C1DA512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8118CE9-FED3-F4C4-582C-12B1C2B527D9}"/>
              </a:ext>
            </a:extLst>
          </p:cNvPr>
          <p:cNvPicPr>
            <a:picLocks noChangeAspect="1"/>
          </p:cNvPicPr>
          <p:nvPr/>
        </p:nvPicPr>
        <p:blipFill>
          <a:blip r:embed="rId3"/>
          <a:stretch>
            <a:fillRect/>
          </a:stretch>
        </p:blipFill>
        <p:spPr>
          <a:xfrm>
            <a:off x="781803" y="2769248"/>
            <a:ext cx="1604389" cy="900000"/>
          </a:xfrm>
          <a:prstGeom prst="rect">
            <a:avLst/>
          </a:prstGeom>
          <a:ln w="57150">
            <a:solidFill>
              <a:srgbClr val="FFCC00"/>
            </a:solidFill>
          </a:ln>
        </p:spPr>
      </p:pic>
      <p:pic>
        <p:nvPicPr>
          <p:cNvPr id="13" name="Picture 12">
            <a:extLst>
              <a:ext uri="{FF2B5EF4-FFF2-40B4-BE49-F238E27FC236}">
                <a16:creationId xmlns:a16="http://schemas.microsoft.com/office/drawing/2014/main" id="{857ADF6E-ECFC-385B-00AD-D61DEF89FD98}"/>
              </a:ext>
            </a:extLst>
          </p:cNvPr>
          <p:cNvPicPr>
            <a:picLocks noChangeAspect="1"/>
          </p:cNvPicPr>
          <p:nvPr/>
        </p:nvPicPr>
        <p:blipFill>
          <a:blip r:embed="rId4"/>
          <a:stretch>
            <a:fillRect/>
          </a:stretch>
        </p:blipFill>
        <p:spPr>
          <a:xfrm>
            <a:off x="2669533" y="2769248"/>
            <a:ext cx="1598985" cy="900000"/>
          </a:xfrm>
          <a:prstGeom prst="rect">
            <a:avLst/>
          </a:prstGeom>
          <a:ln w="57150">
            <a:solidFill>
              <a:srgbClr val="EE61DB"/>
            </a:solidFill>
          </a:ln>
        </p:spPr>
      </p:pic>
      <p:sp>
        <p:nvSpPr>
          <p:cNvPr id="16" name="TextBox 15">
            <a:extLst>
              <a:ext uri="{FF2B5EF4-FFF2-40B4-BE49-F238E27FC236}">
                <a16:creationId xmlns:a16="http://schemas.microsoft.com/office/drawing/2014/main" id="{CDA357AC-2320-E5C5-4812-02BA062439EA}"/>
              </a:ext>
            </a:extLst>
          </p:cNvPr>
          <p:cNvSpPr txBox="1"/>
          <p:nvPr/>
        </p:nvSpPr>
        <p:spPr>
          <a:xfrm>
            <a:off x="575466" y="3392249"/>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ea typeface="+mn-ea"/>
                <a:cs typeface="+mn-cs"/>
              </a:rPr>
              <a:t>The Traitors</a:t>
            </a:r>
            <a:endParaRPr kumimoji="0" lang="en-GB" sz="1200" b="0" i="0" u="none" strike="noStrike" kern="1200" cap="none" spc="0" normalizeH="0" baseline="0" noProof="0" dirty="0">
              <a:ln>
                <a:noFill/>
              </a:ln>
              <a:solidFill>
                <a:schemeClr val="bg1"/>
              </a:solidFill>
              <a:effectLst/>
              <a:uLnTx/>
              <a:uFillTx/>
              <a:ea typeface="+mn-ea"/>
              <a:cs typeface="+mn-cs"/>
            </a:endParaRPr>
          </a:p>
        </p:txBody>
      </p:sp>
      <p:graphicFrame>
        <p:nvGraphicFramePr>
          <p:cNvPr id="7" name="Content Placeholder 6">
            <a:extLst>
              <a:ext uri="{FF2B5EF4-FFF2-40B4-BE49-F238E27FC236}">
                <a16:creationId xmlns:a16="http://schemas.microsoft.com/office/drawing/2014/main" id="{232375C6-EDB7-7BA0-7B89-0419C21A18A5}"/>
              </a:ext>
            </a:extLst>
          </p:cNvPr>
          <p:cNvGraphicFramePr>
            <a:graphicFrameLocks noGrp="1"/>
          </p:cNvGraphicFramePr>
          <p:nvPr>
            <p:ph sz="quarter" idx="15"/>
            <p:extLst>
              <p:ext uri="{D42A27DB-BD31-4B8C-83A1-F6EECF244321}">
                <p14:modId xmlns:p14="http://schemas.microsoft.com/office/powerpoint/2010/main" val="1702534337"/>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F01E9D19-9A1C-0D7C-2277-9C24A136A92D}"/>
              </a:ext>
            </a:extLst>
          </p:cNvPr>
          <p:cNvSpPr>
            <a:spLocks noGrp="1"/>
          </p:cNvSpPr>
          <p:nvPr>
            <p:ph type="title"/>
          </p:nvPr>
        </p:nvSpPr>
        <p:spPr>
          <a:xfrm>
            <a:off x="371476" y="359944"/>
            <a:ext cx="7007732" cy="1021181"/>
          </a:xfrm>
        </p:spPr>
        <p:txBody>
          <a:bodyPr>
            <a:normAutofit/>
          </a:bodyPr>
          <a:lstStyle/>
          <a:p>
            <a:r>
              <a:rPr lang="en-US" dirty="0"/>
              <a:t>TV content works across diverse cultural entry points</a:t>
            </a:r>
            <a:endParaRPr lang="en-GB" dirty="0"/>
          </a:p>
        </p:txBody>
      </p:sp>
      <p:sp>
        <p:nvSpPr>
          <p:cNvPr id="6" name="Text Placeholder 5">
            <a:extLst>
              <a:ext uri="{FF2B5EF4-FFF2-40B4-BE49-F238E27FC236}">
                <a16:creationId xmlns:a16="http://schemas.microsoft.com/office/drawing/2014/main" id="{17CA22E5-8109-F79D-9596-75718F1D01AF}"/>
              </a:ext>
            </a:extLst>
          </p:cNvPr>
          <p:cNvSpPr>
            <a:spLocks noGrp="1"/>
          </p:cNvSpPr>
          <p:nvPr>
            <p:ph type="body" sz="quarter" idx="13"/>
          </p:nvPr>
        </p:nvSpPr>
        <p:spPr>
          <a:xfrm>
            <a:off x="377758" y="1614207"/>
            <a:ext cx="4368867" cy="921959"/>
          </a:xfrm>
        </p:spPr>
        <p:txBody>
          <a:bodyPr/>
          <a:lstStyle/>
          <a:p>
            <a:pPr>
              <a:spcBef>
                <a:spcPts val="0"/>
              </a:spcBef>
            </a:pPr>
            <a:r>
              <a:rPr lang="en-US" b="1" dirty="0"/>
              <a:t>All adults</a:t>
            </a:r>
          </a:p>
          <a:p>
            <a:pPr>
              <a:spcBef>
                <a:spcPts val="0"/>
              </a:spcBef>
            </a:pPr>
            <a:r>
              <a:rPr lang="en-US" dirty="0"/>
              <a:t>% Share of cultural entry points indexed vs. all content average (i=100) </a:t>
            </a: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396C4A5E-B3EF-4713-F07A-1F5685533DD7}"/>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nl-NL" dirty="0"/>
              <a:t>Base: UK Nat Rep (n=1,000)</a:t>
            </a:r>
            <a:endParaRPr lang="en-US" dirty="0"/>
          </a:p>
        </p:txBody>
      </p:sp>
      <p:pic>
        <p:nvPicPr>
          <p:cNvPr id="11" name="Picture 10">
            <a:extLst>
              <a:ext uri="{FF2B5EF4-FFF2-40B4-BE49-F238E27FC236}">
                <a16:creationId xmlns:a16="http://schemas.microsoft.com/office/drawing/2014/main" id="{273FF086-A3FC-7EB2-0E3D-C0EDEB59C8EE}"/>
              </a:ext>
            </a:extLst>
          </p:cNvPr>
          <p:cNvPicPr>
            <a:picLocks noChangeAspect="1"/>
          </p:cNvPicPr>
          <p:nvPr/>
        </p:nvPicPr>
        <p:blipFill>
          <a:blip r:embed="rId6"/>
          <a:stretch>
            <a:fillRect/>
          </a:stretch>
        </p:blipFill>
        <p:spPr>
          <a:xfrm>
            <a:off x="1695206" y="3943167"/>
            <a:ext cx="1615380" cy="900000"/>
          </a:xfrm>
          <a:prstGeom prst="rect">
            <a:avLst/>
          </a:prstGeom>
          <a:ln w="57150">
            <a:solidFill>
              <a:srgbClr val="DBEABD"/>
            </a:solidFill>
          </a:ln>
        </p:spPr>
      </p:pic>
      <p:sp>
        <p:nvSpPr>
          <p:cNvPr id="14" name="TextBox 13">
            <a:extLst>
              <a:ext uri="{FF2B5EF4-FFF2-40B4-BE49-F238E27FC236}">
                <a16:creationId xmlns:a16="http://schemas.microsoft.com/office/drawing/2014/main" id="{4B87E74F-95F4-EE01-1827-9B014D1D2497}"/>
              </a:ext>
            </a:extLst>
          </p:cNvPr>
          <p:cNvSpPr txBox="1"/>
          <p:nvPr/>
        </p:nvSpPr>
        <p:spPr>
          <a:xfrm>
            <a:off x="2502896" y="3392249"/>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ea typeface="+mn-ea"/>
                <a:cs typeface="+mn-cs"/>
              </a:rPr>
              <a:t>Coronation Street</a:t>
            </a:r>
            <a:endParaRPr kumimoji="0" lang="en-GB" sz="1200" b="0" i="0" u="none" strike="noStrike" kern="1200" cap="none" spc="0" normalizeH="0" baseline="0" noProof="0" dirty="0">
              <a:ln>
                <a:noFill/>
              </a:ln>
              <a:solidFill>
                <a:schemeClr val="bg1"/>
              </a:solidFill>
              <a:effectLst/>
              <a:uLnTx/>
              <a:uFillTx/>
              <a:ea typeface="+mn-ea"/>
              <a:cs typeface="+mn-cs"/>
            </a:endParaRPr>
          </a:p>
        </p:txBody>
      </p:sp>
      <p:sp>
        <p:nvSpPr>
          <p:cNvPr id="15" name="TextBox 14">
            <a:extLst>
              <a:ext uri="{FF2B5EF4-FFF2-40B4-BE49-F238E27FC236}">
                <a16:creationId xmlns:a16="http://schemas.microsoft.com/office/drawing/2014/main" id="{1B54016C-4C7A-6E95-C10E-AAA8641246CD}"/>
              </a:ext>
            </a:extLst>
          </p:cNvPr>
          <p:cNvSpPr txBox="1"/>
          <p:nvPr/>
        </p:nvSpPr>
        <p:spPr>
          <a:xfrm>
            <a:off x="1520906" y="4566168"/>
            <a:ext cx="19639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ea typeface="+mn-ea"/>
                <a:cs typeface="+mn-cs"/>
              </a:rPr>
              <a:t>Gogglebox</a:t>
            </a:r>
            <a:endParaRPr kumimoji="0" lang="en-GB" sz="1200" b="0" i="0" u="none" strike="noStrike" kern="1200" cap="none" spc="0" normalizeH="0" baseline="0" noProof="0" dirty="0">
              <a:ln>
                <a:noFill/>
              </a:ln>
              <a:solidFill>
                <a:schemeClr val="bg1"/>
              </a:solidFill>
              <a:effectLst/>
              <a:uLnTx/>
              <a:uFillTx/>
              <a:ea typeface="+mn-ea"/>
              <a:cs typeface="+mn-cs"/>
            </a:endParaRPr>
          </a:p>
        </p:txBody>
      </p:sp>
      <p:pic>
        <p:nvPicPr>
          <p:cNvPr id="17" name="Picture 16">
            <a:extLst>
              <a:ext uri="{FF2B5EF4-FFF2-40B4-BE49-F238E27FC236}">
                <a16:creationId xmlns:a16="http://schemas.microsoft.com/office/drawing/2014/main" id="{301FC8A1-C32C-5979-E019-8EE248349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68946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5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6133-C247-AAF5-FFFE-29266A38803A}"/>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A54F49C-0745-BC78-6FE9-62C5DC52DBB2}"/>
              </a:ext>
            </a:extLst>
          </p:cNvPr>
          <p:cNvGraphicFramePr>
            <a:graphicFrameLocks noGrp="1"/>
          </p:cNvGraphicFramePr>
          <p:nvPr>
            <p:ph sz="quarter" idx="15"/>
            <p:extLst>
              <p:ext uri="{D42A27DB-BD31-4B8C-83A1-F6EECF244321}">
                <p14:modId xmlns:p14="http://schemas.microsoft.com/office/powerpoint/2010/main" val="1609354603"/>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8B8FB3A5-ED31-6867-4600-53B34AE93BD4}"/>
              </a:ext>
            </a:extLst>
          </p:cNvPr>
          <p:cNvSpPr>
            <a:spLocks noGrp="1"/>
          </p:cNvSpPr>
          <p:nvPr>
            <p:ph type="title"/>
          </p:nvPr>
        </p:nvSpPr>
        <p:spPr>
          <a:xfrm>
            <a:off x="371476" y="359944"/>
            <a:ext cx="7007732" cy="1021181"/>
          </a:xfrm>
        </p:spPr>
        <p:txBody>
          <a:bodyPr>
            <a:normAutofit/>
          </a:bodyPr>
          <a:lstStyle/>
          <a:p>
            <a:r>
              <a:rPr lang="en-US" dirty="0"/>
              <a:t>This is consistent for 16-24s </a:t>
            </a:r>
            <a:endParaRPr lang="en-GB" dirty="0"/>
          </a:p>
        </p:txBody>
      </p:sp>
      <p:sp>
        <p:nvSpPr>
          <p:cNvPr id="6" name="Text Placeholder 5">
            <a:extLst>
              <a:ext uri="{FF2B5EF4-FFF2-40B4-BE49-F238E27FC236}">
                <a16:creationId xmlns:a16="http://schemas.microsoft.com/office/drawing/2014/main" id="{5559F970-9BB0-BB63-6884-4F28BF0E8032}"/>
              </a:ext>
            </a:extLst>
          </p:cNvPr>
          <p:cNvSpPr>
            <a:spLocks noGrp="1"/>
          </p:cNvSpPr>
          <p:nvPr>
            <p:ph type="body" sz="quarter" idx="13"/>
          </p:nvPr>
        </p:nvSpPr>
        <p:spPr>
          <a:xfrm>
            <a:off x="377758" y="1614207"/>
            <a:ext cx="4368867" cy="921959"/>
          </a:xfrm>
        </p:spPr>
        <p:txBody>
          <a:bodyPr/>
          <a:lstStyle/>
          <a:p>
            <a:pPr>
              <a:spcBef>
                <a:spcPts val="0"/>
              </a:spcBef>
            </a:pPr>
            <a:r>
              <a:rPr lang="en-US" b="1" dirty="0"/>
              <a:t>16-24s</a:t>
            </a:r>
          </a:p>
          <a:p>
            <a:pPr>
              <a:spcBef>
                <a:spcPts val="0"/>
              </a:spcBef>
            </a:pPr>
            <a:r>
              <a:rPr lang="en-US" dirty="0"/>
              <a:t>% Share of cultural entry points indexed vs. all content average (i=100) </a:t>
            </a: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8A055F46-9F92-265E-0ABF-94F3F88C3BA8}"/>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en-US" dirty="0"/>
              <a:t>Base: UK Nat Rep 16-24 (n=116)</a:t>
            </a:r>
          </a:p>
        </p:txBody>
      </p:sp>
      <p:pic>
        <p:nvPicPr>
          <p:cNvPr id="5" name="Picture 4">
            <a:extLst>
              <a:ext uri="{FF2B5EF4-FFF2-40B4-BE49-F238E27FC236}">
                <a16:creationId xmlns:a16="http://schemas.microsoft.com/office/drawing/2014/main" id="{F08330FB-E48E-0033-970C-2098649A5909}"/>
              </a:ext>
            </a:extLst>
          </p:cNvPr>
          <p:cNvPicPr>
            <a:picLocks noChangeAspect="1"/>
          </p:cNvPicPr>
          <p:nvPr/>
        </p:nvPicPr>
        <p:blipFill>
          <a:blip r:embed="rId4"/>
          <a:stretch>
            <a:fillRect/>
          </a:stretch>
        </p:blipFill>
        <p:spPr>
          <a:xfrm>
            <a:off x="2837482" y="2657221"/>
            <a:ext cx="1599899" cy="887443"/>
          </a:xfrm>
          <a:prstGeom prst="rect">
            <a:avLst/>
          </a:prstGeom>
          <a:ln w="57150">
            <a:solidFill>
              <a:srgbClr val="7FD7F7"/>
            </a:solidFill>
          </a:ln>
        </p:spPr>
      </p:pic>
      <p:pic>
        <p:nvPicPr>
          <p:cNvPr id="8" name="Picture 7">
            <a:extLst>
              <a:ext uri="{FF2B5EF4-FFF2-40B4-BE49-F238E27FC236}">
                <a16:creationId xmlns:a16="http://schemas.microsoft.com/office/drawing/2014/main" id="{3B996A2F-1059-F148-A0EC-7BDA819E7528}"/>
              </a:ext>
            </a:extLst>
          </p:cNvPr>
          <p:cNvPicPr>
            <a:picLocks noChangeAspect="1"/>
          </p:cNvPicPr>
          <p:nvPr/>
        </p:nvPicPr>
        <p:blipFill>
          <a:blip r:embed="rId5"/>
          <a:stretch>
            <a:fillRect/>
          </a:stretch>
        </p:blipFill>
        <p:spPr>
          <a:xfrm>
            <a:off x="1000467" y="3838483"/>
            <a:ext cx="1615380" cy="900000"/>
          </a:xfrm>
          <a:prstGeom prst="rect">
            <a:avLst/>
          </a:prstGeom>
          <a:ln w="57150">
            <a:solidFill>
              <a:srgbClr val="D9E9BA"/>
            </a:solidFill>
          </a:ln>
        </p:spPr>
      </p:pic>
      <p:pic>
        <p:nvPicPr>
          <p:cNvPr id="9" name="Picture 8">
            <a:extLst>
              <a:ext uri="{FF2B5EF4-FFF2-40B4-BE49-F238E27FC236}">
                <a16:creationId xmlns:a16="http://schemas.microsoft.com/office/drawing/2014/main" id="{BDD607BE-4D54-4840-C156-AC462E0A03D4}"/>
              </a:ext>
            </a:extLst>
          </p:cNvPr>
          <p:cNvPicPr>
            <a:picLocks noChangeAspect="1"/>
          </p:cNvPicPr>
          <p:nvPr/>
        </p:nvPicPr>
        <p:blipFill>
          <a:blip r:embed="rId6"/>
          <a:stretch>
            <a:fillRect/>
          </a:stretch>
        </p:blipFill>
        <p:spPr>
          <a:xfrm>
            <a:off x="2837482" y="3838483"/>
            <a:ext cx="1600791" cy="900000"/>
          </a:xfrm>
          <a:prstGeom prst="rect">
            <a:avLst/>
          </a:prstGeom>
          <a:noFill/>
          <a:ln w="57150">
            <a:solidFill>
              <a:srgbClr val="DFCBB8"/>
            </a:solidFill>
          </a:ln>
        </p:spPr>
      </p:pic>
      <p:pic>
        <p:nvPicPr>
          <p:cNvPr id="10" name="Picture 9">
            <a:extLst>
              <a:ext uri="{FF2B5EF4-FFF2-40B4-BE49-F238E27FC236}">
                <a16:creationId xmlns:a16="http://schemas.microsoft.com/office/drawing/2014/main" id="{36FD4429-707A-621F-AA3D-CC65E1867212}"/>
              </a:ext>
            </a:extLst>
          </p:cNvPr>
          <p:cNvPicPr>
            <a:picLocks noChangeAspect="1"/>
          </p:cNvPicPr>
          <p:nvPr/>
        </p:nvPicPr>
        <p:blipFill>
          <a:blip r:embed="rId7"/>
          <a:stretch>
            <a:fillRect/>
          </a:stretch>
        </p:blipFill>
        <p:spPr>
          <a:xfrm>
            <a:off x="1018207" y="2655471"/>
            <a:ext cx="1606209" cy="890944"/>
          </a:xfrm>
          <a:prstGeom prst="rect">
            <a:avLst/>
          </a:prstGeom>
          <a:ln w="57150">
            <a:solidFill>
              <a:srgbClr val="FFC000"/>
            </a:solidFill>
          </a:ln>
        </p:spPr>
      </p:pic>
      <p:sp>
        <p:nvSpPr>
          <p:cNvPr id="17" name="TextBox 16">
            <a:extLst>
              <a:ext uri="{FF2B5EF4-FFF2-40B4-BE49-F238E27FC236}">
                <a16:creationId xmlns:a16="http://schemas.microsoft.com/office/drawing/2014/main" id="{BBB9B0FF-BC1A-2A59-4276-2F14CB7EFB45}"/>
              </a:ext>
            </a:extLst>
          </p:cNvPr>
          <p:cNvSpPr txBox="1"/>
          <p:nvPr/>
        </p:nvSpPr>
        <p:spPr>
          <a:xfrm>
            <a:off x="1018207" y="3098552"/>
            <a:ext cx="1615380" cy="461665"/>
          </a:xfrm>
          <a:prstGeom prst="rect">
            <a:avLst/>
          </a:prstGeom>
          <a:noFill/>
        </p:spPr>
        <p:txBody>
          <a:bodyPr wrap="square">
            <a:spAutoFit/>
          </a:bodyPr>
          <a:lstStyle/>
          <a:p>
            <a:pPr lvl="0" algn="ctr">
              <a:defRPr/>
            </a:pPr>
            <a:r>
              <a:rPr lang="en-GB" sz="1200" b="1" dirty="0">
                <a:solidFill>
                  <a:schemeClr val="bg1"/>
                </a:solidFill>
              </a:rPr>
              <a:t>I’m a Celebrity… Get me out of here! </a:t>
            </a:r>
            <a:endParaRPr lang="en-GB" sz="1200" dirty="0">
              <a:solidFill>
                <a:schemeClr val="bg1"/>
              </a:solidFill>
            </a:endParaRPr>
          </a:p>
        </p:txBody>
      </p:sp>
      <p:sp>
        <p:nvSpPr>
          <p:cNvPr id="18" name="TextBox 17">
            <a:extLst>
              <a:ext uri="{FF2B5EF4-FFF2-40B4-BE49-F238E27FC236}">
                <a16:creationId xmlns:a16="http://schemas.microsoft.com/office/drawing/2014/main" id="{F1CDAEDB-3DEB-DDCD-2F87-F53D953EF5E4}"/>
              </a:ext>
            </a:extLst>
          </p:cNvPr>
          <p:cNvSpPr txBox="1"/>
          <p:nvPr/>
        </p:nvSpPr>
        <p:spPr>
          <a:xfrm>
            <a:off x="2822001" y="3273944"/>
            <a:ext cx="1615380" cy="276999"/>
          </a:xfrm>
          <a:prstGeom prst="rect">
            <a:avLst/>
          </a:prstGeom>
          <a:noFill/>
        </p:spPr>
        <p:txBody>
          <a:bodyPr wrap="square">
            <a:spAutoFit/>
          </a:bodyPr>
          <a:lstStyle/>
          <a:p>
            <a:pPr lvl="0" algn="ctr">
              <a:defRPr/>
            </a:pPr>
            <a:r>
              <a:rPr lang="en-GB" sz="1200" b="1">
                <a:solidFill>
                  <a:schemeClr val="bg1"/>
                </a:solidFill>
              </a:rPr>
              <a:t>Love Island</a:t>
            </a:r>
            <a:endParaRPr lang="en-GB" sz="1200">
              <a:solidFill>
                <a:schemeClr val="bg1"/>
              </a:solidFill>
            </a:endParaRPr>
          </a:p>
        </p:txBody>
      </p:sp>
      <p:sp>
        <p:nvSpPr>
          <p:cNvPr id="19" name="TextBox 18">
            <a:extLst>
              <a:ext uri="{FF2B5EF4-FFF2-40B4-BE49-F238E27FC236}">
                <a16:creationId xmlns:a16="http://schemas.microsoft.com/office/drawing/2014/main" id="{0626A26F-CFD2-C058-7DD2-9B35C4E2F0B7}"/>
              </a:ext>
            </a:extLst>
          </p:cNvPr>
          <p:cNvSpPr txBox="1"/>
          <p:nvPr/>
        </p:nvSpPr>
        <p:spPr>
          <a:xfrm>
            <a:off x="1008485" y="4461484"/>
            <a:ext cx="1615380" cy="276999"/>
          </a:xfrm>
          <a:prstGeom prst="rect">
            <a:avLst/>
          </a:prstGeom>
          <a:noFill/>
        </p:spPr>
        <p:txBody>
          <a:bodyPr wrap="square">
            <a:spAutoFit/>
          </a:bodyPr>
          <a:lstStyle/>
          <a:p>
            <a:pPr lvl="0" algn="ctr">
              <a:defRPr/>
            </a:pPr>
            <a:r>
              <a:rPr lang="en-GB" sz="1200" b="1">
                <a:solidFill>
                  <a:schemeClr val="bg1"/>
                </a:solidFill>
              </a:rPr>
              <a:t>Gogglebox</a:t>
            </a:r>
            <a:endParaRPr lang="en-GB" sz="1200">
              <a:solidFill>
                <a:schemeClr val="bg1"/>
              </a:solidFill>
            </a:endParaRPr>
          </a:p>
        </p:txBody>
      </p:sp>
      <p:sp>
        <p:nvSpPr>
          <p:cNvPr id="20" name="TextBox 19">
            <a:extLst>
              <a:ext uri="{FF2B5EF4-FFF2-40B4-BE49-F238E27FC236}">
                <a16:creationId xmlns:a16="http://schemas.microsoft.com/office/drawing/2014/main" id="{2583D6F6-4629-9072-0A12-54160415FD82}"/>
              </a:ext>
            </a:extLst>
          </p:cNvPr>
          <p:cNvSpPr txBox="1"/>
          <p:nvPr/>
        </p:nvSpPr>
        <p:spPr>
          <a:xfrm>
            <a:off x="2845500" y="4461483"/>
            <a:ext cx="1615380" cy="276999"/>
          </a:xfrm>
          <a:prstGeom prst="rect">
            <a:avLst/>
          </a:prstGeom>
          <a:noFill/>
        </p:spPr>
        <p:txBody>
          <a:bodyPr wrap="square">
            <a:spAutoFit/>
          </a:bodyPr>
          <a:lstStyle/>
          <a:p>
            <a:pPr lvl="0" algn="ctr">
              <a:defRPr/>
            </a:pPr>
            <a:r>
              <a:rPr lang="en-GB" sz="1200" b="1">
                <a:solidFill>
                  <a:schemeClr val="bg1"/>
                </a:solidFill>
              </a:rPr>
              <a:t>Clarkson’s Farm</a:t>
            </a:r>
            <a:endParaRPr lang="en-GB" sz="1200">
              <a:solidFill>
                <a:schemeClr val="bg1"/>
              </a:solidFill>
            </a:endParaRPr>
          </a:p>
        </p:txBody>
      </p:sp>
      <p:pic>
        <p:nvPicPr>
          <p:cNvPr id="21" name="Picture 20">
            <a:extLst>
              <a:ext uri="{FF2B5EF4-FFF2-40B4-BE49-F238E27FC236}">
                <a16:creationId xmlns:a16="http://schemas.microsoft.com/office/drawing/2014/main" id="{BBF37A61-B2DB-8212-5C39-1E56D80B1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4488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27" dur="500"/>
                                        <p:tgtEl>
                                          <p:spTgt spid="7">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97260-A124-7575-E9F5-1C6F5F412D9C}"/>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E582DA-C14D-7C1F-B3C3-FD225EF91BA2}"/>
              </a:ext>
            </a:extLst>
          </p:cNvPr>
          <p:cNvGraphicFramePr>
            <a:graphicFrameLocks noGrp="1"/>
          </p:cNvGraphicFramePr>
          <p:nvPr>
            <p:ph sz="quarter" idx="15"/>
            <p:extLst>
              <p:ext uri="{D42A27DB-BD31-4B8C-83A1-F6EECF244321}">
                <p14:modId xmlns:p14="http://schemas.microsoft.com/office/powerpoint/2010/main" val="1821810645"/>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634607B0-3348-D55B-43D5-56DF2B4E1F7B}"/>
              </a:ext>
            </a:extLst>
          </p:cNvPr>
          <p:cNvSpPr>
            <a:spLocks noGrp="1"/>
          </p:cNvSpPr>
          <p:nvPr>
            <p:ph type="title"/>
          </p:nvPr>
        </p:nvSpPr>
        <p:spPr>
          <a:xfrm>
            <a:off x="371475" y="359944"/>
            <a:ext cx="7557335" cy="1021181"/>
          </a:xfrm>
        </p:spPr>
        <p:txBody>
          <a:bodyPr>
            <a:normAutofit fontScale="90000"/>
          </a:bodyPr>
          <a:lstStyle/>
          <a:p>
            <a:r>
              <a:rPr lang="en-US" dirty="0"/>
              <a:t>Even for 16-24s, the biggest content creators cannot rival the cultural power of TV</a:t>
            </a:r>
            <a:br>
              <a:rPr lang="en-US" dirty="0"/>
            </a:br>
            <a:endParaRPr lang="en-GB" dirty="0"/>
          </a:p>
        </p:txBody>
      </p:sp>
      <p:sp>
        <p:nvSpPr>
          <p:cNvPr id="6" name="Text Placeholder 5">
            <a:extLst>
              <a:ext uri="{FF2B5EF4-FFF2-40B4-BE49-F238E27FC236}">
                <a16:creationId xmlns:a16="http://schemas.microsoft.com/office/drawing/2014/main" id="{7AA841D0-77AC-3788-46AE-D284C3A9F545}"/>
              </a:ext>
            </a:extLst>
          </p:cNvPr>
          <p:cNvSpPr>
            <a:spLocks noGrp="1"/>
          </p:cNvSpPr>
          <p:nvPr>
            <p:ph type="body" sz="quarter" idx="13"/>
          </p:nvPr>
        </p:nvSpPr>
        <p:spPr>
          <a:xfrm>
            <a:off x="377758" y="1614207"/>
            <a:ext cx="4368867" cy="921959"/>
          </a:xfrm>
        </p:spPr>
        <p:txBody>
          <a:bodyPr/>
          <a:lstStyle/>
          <a:p>
            <a:pPr>
              <a:spcBef>
                <a:spcPts val="0"/>
              </a:spcBef>
            </a:pPr>
            <a:r>
              <a:rPr lang="en-US" b="1" dirty="0"/>
              <a:t>16-24s</a:t>
            </a:r>
          </a:p>
          <a:p>
            <a:pPr>
              <a:spcBef>
                <a:spcPts val="0"/>
              </a:spcBef>
            </a:pPr>
            <a:r>
              <a:rPr lang="en-US" dirty="0"/>
              <a:t>% Share of cultural entry points indexed vs. all content average (i=100) </a:t>
            </a: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4B768B4B-4BB1-C80F-81CD-08CB87AE80B6}"/>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en-US" dirty="0"/>
              <a:t>Base: UK Nat Rep 16-24 (n=116)</a:t>
            </a:r>
          </a:p>
        </p:txBody>
      </p:sp>
      <p:pic>
        <p:nvPicPr>
          <p:cNvPr id="11" name="Picture 10">
            <a:extLst>
              <a:ext uri="{FF2B5EF4-FFF2-40B4-BE49-F238E27FC236}">
                <a16:creationId xmlns:a16="http://schemas.microsoft.com/office/drawing/2014/main" id="{35DBBB4D-C8E0-6DB0-2774-995A9236712E}"/>
              </a:ext>
            </a:extLst>
          </p:cNvPr>
          <p:cNvPicPr>
            <a:picLocks noChangeAspect="1"/>
          </p:cNvPicPr>
          <p:nvPr/>
        </p:nvPicPr>
        <p:blipFill>
          <a:blip r:embed="rId4"/>
          <a:stretch>
            <a:fillRect/>
          </a:stretch>
        </p:blipFill>
        <p:spPr>
          <a:xfrm>
            <a:off x="934887" y="2769248"/>
            <a:ext cx="1598775" cy="900000"/>
          </a:xfrm>
          <a:prstGeom prst="rect">
            <a:avLst/>
          </a:prstGeom>
          <a:noFill/>
          <a:ln w="57150">
            <a:solidFill>
              <a:srgbClr val="FFCC00"/>
            </a:solidFill>
          </a:ln>
        </p:spPr>
      </p:pic>
      <p:pic>
        <p:nvPicPr>
          <p:cNvPr id="12" name="Picture 11">
            <a:extLst>
              <a:ext uri="{FF2B5EF4-FFF2-40B4-BE49-F238E27FC236}">
                <a16:creationId xmlns:a16="http://schemas.microsoft.com/office/drawing/2014/main" id="{DDBDC2F0-CF4B-0E85-EBDC-0C01095B4DC7}"/>
              </a:ext>
            </a:extLst>
          </p:cNvPr>
          <p:cNvPicPr>
            <a:picLocks noChangeAspect="1"/>
          </p:cNvPicPr>
          <p:nvPr/>
        </p:nvPicPr>
        <p:blipFill>
          <a:blip r:embed="rId5"/>
          <a:stretch>
            <a:fillRect/>
          </a:stretch>
        </p:blipFill>
        <p:spPr>
          <a:xfrm>
            <a:off x="2828771" y="2769248"/>
            <a:ext cx="1599332" cy="900000"/>
          </a:xfrm>
          <a:prstGeom prst="rect">
            <a:avLst/>
          </a:prstGeom>
          <a:noFill/>
          <a:ln w="57150">
            <a:solidFill>
              <a:srgbClr val="9B997B"/>
            </a:solidFill>
          </a:ln>
        </p:spPr>
      </p:pic>
      <p:pic>
        <p:nvPicPr>
          <p:cNvPr id="13" name="Picture 12">
            <a:extLst>
              <a:ext uri="{FF2B5EF4-FFF2-40B4-BE49-F238E27FC236}">
                <a16:creationId xmlns:a16="http://schemas.microsoft.com/office/drawing/2014/main" id="{4D7BA606-61A6-D024-33F4-369ADACE370D}"/>
              </a:ext>
            </a:extLst>
          </p:cNvPr>
          <p:cNvPicPr>
            <a:picLocks noChangeAspect="1"/>
          </p:cNvPicPr>
          <p:nvPr/>
        </p:nvPicPr>
        <p:blipFill>
          <a:blip r:embed="rId6"/>
          <a:stretch>
            <a:fillRect/>
          </a:stretch>
        </p:blipFill>
        <p:spPr>
          <a:xfrm>
            <a:off x="1856040" y="3930726"/>
            <a:ext cx="1598854" cy="900000"/>
          </a:xfrm>
          <a:prstGeom prst="rect">
            <a:avLst/>
          </a:prstGeom>
          <a:noFill/>
          <a:ln w="57150">
            <a:solidFill>
              <a:srgbClr val="12B6F1"/>
            </a:solidFill>
          </a:ln>
        </p:spPr>
      </p:pic>
      <p:sp>
        <p:nvSpPr>
          <p:cNvPr id="14" name="TextBox 13">
            <a:extLst>
              <a:ext uri="{FF2B5EF4-FFF2-40B4-BE49-F238E27FC236}">
                <a16:creationId xmlns:a16="http://schemas.microsoft.com/office/drawing/2014/main" id="{77B6EA76-D950-53A2-6DD0-7D5970E006F6}"/>
              </a:ext>
            </a:extLst>
          </p:cNvPr>
          <p:cNvSpPr txBox="1"/>
          <p:nvPr/>
        </p:nvSpPr>
        <p:spPr>
          <a:xfrm>
            <a:off x="1839514" y="4561405"/>
            <a:ext cx="1615380" cy="276999"/>
          </a:xfrm>
          <a:prstGeom prst="rect">
            <a:avLst/>
          </a:prstGeom>
          <a:noFill/>
        </p:spPr>
        <p:txBody>
          <a:bodyPr wrap="square">
            <a:spAutoFit/>
          </a:bodyPr>
          <a:lstStyle/>
          <a:p>
            <a:pPr lvl="0" algn="ctr">
              <a:defRPr/>
            </a:pPr>
            <a:r>
              <a:rPr lang="en-GB" sz="1200" b="1" dirty="0">
                <a:solidFill>
                  <a:schemeClr val="bg1"/>
                </a:solidFill>
              </a:rPr>
              <a:t>Sidemen</a:t>
            </a:r>
            <a:endParaRPr lang="en-GB" sz="1200" dirty="0">
              <a:solidFill>
                <a:schemeClr val="bg1"/>
              </a:solidFill>
            </a:endParaRPr>
          </a:p>
        </p:txBody>
      </p:sp>
      <p:sp>
        <p:nvSpPr>
          <p:cNvPr id="15" name="TextBox 14">
            <a:extLst>
              <a:ext uri="{FF2B5EF4-FFF2-40B4-BE49-F238E27FC236}">
                <a16:creationId xmlns:a16="http://schemas.microsoft.com/office/drawing/2014/main" id="{5217660C-B32B-09FC-6256-1782E9249FB2}"/>
              </a:ext>
            </a:extLst>
          </p:cNvPr>
          <p:cNvSpPr txBox="1"/>
          <p:nvPr/>
        </p:nvSpPr>
        <p:spPr>
          <a:xfrm>
            <a:off x="926306" y="3225620"/>
            <a:ext cx="1615380" cy="646331"/>
          </a:xfrm>
          <a:prstGeom prst="rect">
            <a:avLst/>
          </a:prstGeom>
          <a:noFill/>
        </p:spPr>
        <p:txBody>
          <a:bodyPr wrap="square">
            <a:spAutoFit/>
          </a:bodyPr>
          <a:lstStyle/>
          <a:p>
            <a:pPr lvl="0" algn="ctr">
              <a:defRPr/>
            </a:pPr>
            <a:r>
              <a:rPr lang="en-US" sz="1200" b="1">
                <a:solidFill>
                  <a:schemeClr val="bg1"/>
                </a:solidFill>
              </a:rPr>
              <a:t>The Great British Bake Off</a:t>
            </a:r>
          </a:p>
          <a:p>
            <a:pPr lvl="0" algn="ctr">
              <a:defRPr/>
            </a:pPr>
            <a:endParaRPr lang="en-GB" sz="1200">
              <a:solidFill>
                <a:schemeClr val="bg1"/>
              </a:solidFill>
            </a:endParaRPr>
          </a:p>
        </p:txBody>
      </p:sp>
      <p:sp>
        <p:nvSpPr>
          <p:cNvPr id="16" name="TextBox 15">
            <a:extLst>
              <a:ext uri="{FF2B5EF4-FFF2-40B4-BE49-F238E27FC236}">
                <a16:creationId xmlns:a16="http://schemas.microsoft.com/office/drawing/2014/main" id="{E62260A1-A424-A18F-71AD-2489120873F6}"/>
              </a:ext>
            </a:extLst>
          </p:cNvPr>
          <p:cNvSpPr txBox="1"/>
          <p:nvPr/>
        </p:nvSpPr>
        <p:spPr>
          <a:xfrm>
            <a:off x="2836795" y="3400682"/>
            <a:ext cx="1615380" cy="276999"/>
          </a:xfrm>
          <a:prstGeom prst="rect">
            <a:avLst/>
          </a:prstGeom>
          <a:noFill/>
        </p:spPr>
        <p:txBody>
          <a:bodyPr wrap="square">
            <a:spAutoFit/>
          </a:bodyPr>
          <a:lstStyle/>
          <a:p>
            <a:pPr lvl="0" algn="ctr">
              <a:defRPr/>
            </a:pPr>
            <a:r>
              <a:rPr lang="en-GB" sz="1200" b="1" dirty="0">
                <a:solidFill>
                  <a:schemeClr val="bg1"/>
                </a:solidFill>
              </a:rPr>
              <a:t>Mr Beast</a:t>
            </a:r>
            <a:endParaRPr lang="en-GB" sz="1200" dirty="0">
              <a:solidFill>
                <a:schemeClr val="bg1"/>
              </a:solidFill>
            </a:endParaRPr>
          </a:p>
        </p:txBody>
      </p:sp>
      <p:pic>
        <p:nvPicPr>
          <p:cNvPr id="21" name="Picture 20">
            <a:extLst>
              <a:ext uri="{FF2B5EF4-FFF2-40B4-BE49-F238E27FC236}">
                <a16:creationId xmlns:a16="http://schemas.microsoft.com/office/drawing/2014/main" id="{80810B24-B7A5-57C2-C6C6-2B8B79B39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4143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5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64176-BB08-6633-9D99-790C9EA286E9}"/>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77A9190-D2D9-14A0-E16F-880A2BCA331E}"/>
              </a:ext>
            </a:extLst>
          </p:cNvPr>
          <p:cNvGraphicFramePr>
            <a:graphicFrameLocks noGrp="1"/>
          </p:cNvGraphicFramePr>
          <p:nvPr>
            <p:ph sz="quarter" idx="15"/>
            <p:extLst>
              <p:ext uri="{D42A27DB-BD31-4B8C-83A1-F6EECF244321}">
                <p14:modId xmlns:p14="http://schemas.microsoft.com/office/powerpoint/2010/main" val="4248644313"/>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D2FC14A-DFB3-02A3-2723-38B2024CF643}"/>
              </a:ext>
            </a:extLst>
          </p:cNvPr>
          <p:cNvSpPr>
            <a:spLocks noGrp="1"/>
          </p:cNvSpPr>
          <p:nvPr>
            <p:ph type="title"/>
          </p:nvPr>
        </p:nvSpPr>
        <p:spPr>
          <a:xfrm>
            <a:off x="371475" y="359944"/>
            <a:ext cx="7557335" cy="1021181"/>
          </a:xfrm>
        </p:spPr>
        <p:txBody>
          <a:bodyPr>
            <a:normAutofit fontScale="90000"/>
          </a:bodyPr>
          <a:lstStyle/>
          <a:p>
            <a:r>
              <a:rPr lang="en-US" dirty="0"/>
              <a:t>Even for 16-24s, the biggest content creators cannot rival the cultural power of TV</a:t>
            </a:r>
            <a:br>
              <a:rPr lang="en-US" dirty="0"/>
            </a:br>
            <a:endParaRPr lang="en-GB" dirty="0"/>
          </a:p>
        </p:txBody>
      </p:sp>
      <p:sp>
        <p:nvSpPr>
          <p:cNvPr id="6" name="Text Placeholder 5">
            <a:extLst>
              <a:ext uri="{FF2B5EF4-FFF2-40B4-BE49-F238E27FC236}">
                <a16:creationId xmlns:a16="http://schemas.microsoft.com/office/drawing/2014/main" id="{31F53A43-53EA-EB40-4AA3-43348F8E115D}"/>
              </a:ext>
            </a:extLst>
          </p:cNvPr>
          <p:cNvSpPr>
            <a:spLocks noGrp="1"/>
          </p:cNvSpPr>
          <p:nvPr>
            <p:ph type="body" sz="quarter" idx="13"/>
          </p:nvPr>
        </p:nvSpPr>
        <p:spPr>
          <a:xfrm>
            <a:off x="377758" y="1614207"/>
            <a:ext cx="4368867" cy="921959"/>
          </a:xfrm>
        </p:spPr>
        <p:txBody>
          <a:bodyPr/>
          <a:lstStyle/>
          <a:p>
            <a:pPr>
              <a:spcBef>
                <a:spcPts val="0"/>
              </a:spcBef>
            </a:pPr>
            <a:r>
              <a:rPr lang="en-US" b="1" dirty="0"/>
              <a:t>16-24s</a:t>
            </a:r>
          </a:p>
          <a:p>
            <a:pPr>
              <a:spcBef>
                <a:spcPts val="0"/>
              </a:spcBef>
            </a:pPr>
            <a:r>
              <a:rPr lang="en-US" dirty="0"/>
              <a:t>% Share of cultural entry points indexed vs. all content average (i=100) </a:t>
            </a: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A7B5B6DD-EE06-5C11-AE05-2233736BEE5E}"/>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en-US" dirty="0"/>
              <a:t>Base: UK Nat Rep 16-24 (n=116)</a:t>
            </a:r>
          </a:p>
        </p:txBody>
      </p:sp>
      <p:pic>
        <p:nvPicPr>
          <p:cNvPr id="5" name="Picture 4">
            <a:extLst>
              <a:ext uri="{FF2B5EF4-FFF2-40B4-BE49-F238E27FC236}">
                <a16:creationId xmlns:a16="http://schemas.microsoft.com/office/drawing/2014/main" id="{7CE00E54-8310-51BE-BBED-259763C3005C}"/>
              </a:ext>
            </a:extLst>
          </p:cNvPr>
          <p:cNvPicPr>
            <a:picLocks noChangeAspect="1"/>
          </p:cNvPicPr>
          <p:nvPr/>
        </p:nvPicPr>
        <p:blipFill>
          <a:blip r:embed="rId4"/>
          <a:stretch>
            <a:fillRect/>
          </a:stretch>
        </p:blipFill>
        <p:spPr>
          <a:xfrm>
            <a:off x="549565" y="3005806"/>
            <a:ext cx="1965771" cy="1105200"/>
          </a:xfrm>
          <a:prstGeom prst="rect">
            <a:avLst/>
          </a:prstGeom>
          <a:noFill/>
          <a:ln w="57150">
            <a:solidFill>
              <a:srgbClr val="3CB9EF"/>
            </a:solidFill>
          </a:ln>
        </p:spPr>
      </p:pic>
      <p:pic>
        <p:nvPicPr>
          <p:cNvPr id="8" name="Picture 7">
            <a:extLst>
              <a:ext uri="{FF2B5EF4-FFF2-40B4-BE49-F238E27FC236}">
                <a16:creationId xmlns:a16="http://schemas.microsoft.com/office/drawing/2014/main" id="{4557A7AC-BC01-B68E-90AA-8EE323FDF22B}"/>
              </a:ext>
            </a:extLst>
          </p:cNvPr>
          <p:cNvPicPr>
            <a:picLocks noChangeAspect="1"/>
          </p:cNvPicPr>
          <p:nvPr/>
        </p:nvPicPr>
        <p:blipFill>
          <a:blip r:embed="rId5"/>
          <a:srcRect l="1216" r="1216"/>
          <a:stretch>
            <a:fillRect/>
          </a:stretch>
        </p:blipFill>
        <p:spPr>
          <a:xfrm>
            <a:off x="2774817" y="3005806"/>
            <a:ext cx="1971808" cy="1105200"/>
          </a:xfrm>
          <a:prstGeom prst="rect">
            <a:avLst/>
          </a:prstGeom>
          <a:noFill/>
          <a:ln w="57150">
            <a:solidFill>
              <a:srgbClr val="D9E8B9"/>
            </a:solidFill>
          </a:ln>
        </p:spPr>
      </p:pic>
      <p:sp>
        <p:nvSpPr>
          <p:cNvPr id="9" name="TextBox 8">
            <a:extLst>
              <a:ext uri="{FF2B5EF4-FFF2-40B4-BE49-F238E27FC236}">
                <a16:creationId xmlns:a16="http://schemas.microsoft.com/office/drawing/2014/main" id="{19415848-EB1F-35FE-1300-06A9F3CCEA91}"/>
              </a:ext>
            </a:extLst>
          </p:cNvPr>
          <p:cNvSpPr txBox="1"/>
          <p:nvPr/>
        </p:nvSpPr>
        <p:spPr>
          <a:xfrm>
            <a:off x="721742" y="3834007"/>
            <a:ext cx="1615380" cy="276999"/>
          </a:xfrm>
          <a:prstGeom prst="rect">
            <a:avLst/>
          </a:prstGeom>
          <a:noFill/>
        </p:spPr>
        <p:txBody>
          <a:bodyPr wrap="square">
            <a:spAutoFit/>
          </a:bodyPr>
          <a:lstStyle/>
          <a:p>
            <a:pPr lvl="0" algn="ctr">
              <a:defRPr/>
            </a:pPr>
            <a:r>
              <a:rPr lang="en-GB" sz="1200" b="1">
                <a:solidFill>
                  <a:schemeClr val="bg1"/>
                </a:solidFill>
              </a:rPr>
              <a:t>Clarkson’s Farm</a:t>
            </a:r>
            <a:endParaRPr lang="en-GB" sz="1200">
              <a:solidFill>
                <a:schemeClr val="bg1"/>
              </a:solidFill>
            </a:endParaRPr>
          </a:p>
        </p:txBody>
      </p:sp>
      <p:sp>
        <p:nvSpPr>
          <p:cNvPr id="10" name="TextBox 9">
            <a:extLst>
              <a:ext uri="{FF2B5EF4-FFF2-40B4-BE49-F238E27FC236}">
                <a16:creationId xmlns:a16="http://schemas.microsoft.com/office/drawing/2014/main" id="{C786908E-8862-02C2-DA8A-12EDC079505B}"/>
              </a:ext>
            </a:extLst>
          </p:cNvPr>
          <p:cNvSpPr txBox="1"/>
          <p:nvPr/>
        </p:nvSpPr>
        <p:spPr>
          <a:xfrm>
            <a:off x="2953031" y="3834007"/>
            <a:ext cx="1615380" cy="276999"/>
          </a:xfrm>
          <a:prstGeom prst="rect">
            <a:avLst/>
          </a:prstGeom>
          <a:noFill/>
        </p:spPr>
        <p:txBody>
          <a:bodyPr wrap="square">
            <a:spAutoFit/>
          </a:bodyPr>
          <a:lstStyle/>
          <a:p>
            <a:pPr lvl="0" algn="ctr">
              <a:defRPr/>
            </a:pPr>
            <a:r>
              <a:rPr lang="en-US" sz="1200" b="1">
                <a:solidFill>
                  <a:schemeClr val="bg1"/>
                </a:solidFill>
              </a:rPr>
              <a:t>The Diary of a CEO</a:t>
            </a:r>
          </a:p>
        </p:txBody>
      </p:sp>
      <p:pic>
        <p:nvPicPr>
          <p:cNvPr id="17" name="Picture 16">
            <a:extLst>
              <a:ext uri="{FF2B5EF4-FFF2-40B4-BE49-F238E27FC236}">
                <a16:creationId xmlns:a16="http://schemas.microsoft.com/office/drawing/2014/main" id="{6FDDCCF4-5FF4-3E22-3AEF-F89FEE56D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316841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D5EA-F4AE-9B39-B85F-9D66187CAB6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8ABCF0E-0B6A-B053-D52F-CA73E5EFCB45}"/>
              </a:ext>
            </a:extLst>
          </p:cNvPr>
          <p:cNvPicPr>
            <a:picLocks noChangeAspect="1"/>
          </p:cNvPicPr>
          <p:nvPr/>
        </p:nvPicPr>
        <p:blipFill>
          <a:blip r:embed="rId3"/>
          <a:stretch>
            <a:fillRect/>
          </a:stretch>
        </p:blipFill>
        <p:spPr>
          <a:xfrm>
            <a:off x="566712" y="3005806"/>
            <a:ext cx="1965600" cy="1090293"/>
          </a:xfrm>
          <a:prstGeom prst="rect">
            <a:avLst/>
          </a:prstGeom>
          <a:ln w="57150">
            <a:solidFill>
              <a:srgbClr val="ACDFBF"/>
            </a:solidFill>
          </a:ln>
        </p:spPr>
      </p:pic>
      <p:sp>
        <p:nvSpPr>
          <p:cNvPr id="13" name="TextBox 12">
            <a:extLst>
              <a:ext uri="{FF2B5EF4-FFF2-40B4-BE49-F238E27FC236}">
                <a16:creationId xmlns:a16="http://schemas.microsoft.com/office/drawing/2014/main" id="{99ED8578-5899-D235-6E6A-B2E6B86B8B04}"/>
              </a:ext>
            </a:extLst>
          </p:cNvPr>
          <p:cNvSpPr txBox="1"/>
          <p:nvPr/>
        </p:nvSpPr>
        <p:spPr>
          <a:xfrm>
            <a:off x="741822" y="3826814"/>
            <a:ext cx="1615380" cy="276999"/>
          </a:xfrm>
          <a:prstGeom prst="rect">
            <a:avLst/>
          </a:prstGeom>
          <a:noFill/>
        </p:spPr>
        <p:txBody>
          <a:bodyPr wrap="square">
            <a:spAutoFit/>
          </a:bodyPr>
          <a:lstStyle/>
          <a:p>
            <a:pPr lvl="0" algn="ctr">
              <a:defRPr/>
            </a:pPr>
            <a:r>
              <a:rPr lang="en-GB" sz="1200" b="1" dirty="0">
                <a:solidFill>
                  <a:schemeClr val="bg1"/>
                </a:solidFill>
              </a:rPr>
              <a:t>Love Island</a:t>
            </a:r>
            <a:endParaRPr lang="en-GB" sz="1200" dirty="0">
              <a:solidFill>
                <a:schemeClr val="bg1"/>
              </a:solidFill>
            </a:endParaRPr>
          </a:p>
        </p:txBody>
      </p:sp>
      <p:pic>
        <p:nvPicPr>
          <p:cNvPr id="12" name="Picture 11">
            <a:extLst>
              <a:ext uri="{FF2B5EF4-FFF2-40B4-BE49-F238E27FC236}">
                <a16:creationId xmlns:a16="http://schemas.microsoft.com/office/drawing/2014/main" id="{2F92B9B6-8C11-AEAD-7485-EE716BB36680}"/>
              </a:ext>
            </a:extLst>
          </p:cNvPr>
          <p:cNvPicPr>
            <a:picLocks noChangeAspect="1"/>
          </p:cNvPicPr>
          <p:nvPr/>
        </p:nvPicPr>
        <p:blipFill>
          <a:blip r:embed="rId4"/>
          <a:stretch>
            <a:fillRect/>
          </a:stretch>
        </p:blipFill>
        <p:spPr>
          <a:xfrm>
            <a:off x="2791793" y="3005806"/>
            <a:ext cx="1964800" cy="1105200"/>
          </a:xfrm>
          <a:prstGeom prst="rect">
            <a:avLst/>
          </a:prstGeom>
          <a:noFill/>
          <a:ln w="57150">
            <a:solidFill>
              <a:srgbClr val="C00000"/>
            </a:solidFill>
          </a:ln>
        </p:spPr>
      </p:pic>
      <p:sp>
        <p:nvSpPr>
          <p:cNvPr id="14" name="TextBox 13">
            <a:extLst>
              <a:ext uri="{FF2B5EF4-FFF2-40B4-BE49-F238E27FC236}">
                <a16:creationId xmlns:a16="http://schemas.microsoft.com/office/drawing/2014/main" id="{E0E91CD7-D525-064A-A308-767FA5083F3F}"/>
              </a:ext>
            </a:extLst>
          </p:cNvPr>
          <p:cNvSpPr txBox="1"/>
          <p:nvPr/>
        </p:nvSpPr>
        <p:spPr>
          <a:xfrm>
            <a:off x="2966103" y="3834007"/>
            <a:ext cx="1615380" cy="276999"/>
          </a:xfrm>
          <a:prstGeom prst="rect">
            <a:avLst/>
          </a:prstGeom>
          <a:noFill/>
        </p:spPr>
        <p:txBody>
          <a:bodyPr wrap="square">
            <a:spAutoFit/>
          </a:bodyPr>
          <a:lstStyle/>
          <a:p>
            <a:pPr lvl="0" algn="ctr">
              <a:defRPr/>
            </a:pPr>
            <a:r>
              <a:rPr lang="en-GB" sz="1200" b="1" dirty="0">
                <a:solidFill>
                  <a:schemeClr val="bg1"/>
                </a:solidFill>
              </a:rPr>
              <a:t>Chicken Shop Date</a:t>
            </a:r>
          </a:p>
        </p:txBody>
      </p:sp>
      <p:graphicFrame>
        <p:nvGraphicFramePr>
          <p:cNvPr id="7" name="Content Placeholder 6">
            <a:extLst>
              <a:ext uri="{FF2B5EF4-FFF2-40B4-BE49-F238E27FC236}">
                <a16:creationId xmlns:a16="http://schemas.microsoft.com/office/drawing/2014/main" id="{7F20F8C9-6516-168C-EF8B-A48553D89D2A}"/>
              </a:ext>
            </a:extLst>
          </p:cNvPr>
          <p:cNvGraphicFramePr>
            <a:graphicFrameLocks noGrp="1"/>
          </p:cNvGraphicFramePr>
          <p:nvPr>
            <p:ph sz="quarter" idx="15"/>
            <p:extLst>
              <p:ext uri="{D42A27DB-BD31-4B8C-83A1-F6EECF244321}">
                <p14:modId xmlns:p14="http://schemas.microsoft.com/office/powerpoint/2010/main" val="3722264426"/>
              </p:ext>
            </p:extLst>
          </p:nvPr>
        </p:nvGraphicFramePr>
        <p:xfrm>
          <a:off x="4665234" y="-914402"/>
          <a:ext cx="8698000" cy="7556265"/>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D5769CC6-C17A-4911-4A95-26E7A3898B11}"/>
              </a:ext>
            </a:extLst>
          </p:cNvPr>
          <p:cNvSpPr>
            <a:spLocks noGrp="1"/>
          </p:cNvSpPr>
          <p:nvPr>
            <p:ph type="title"/>
          </p:nvPr>
        </p:nvSpPr>
        <p:spPr>
          <a:xfrm>
            <a:off x="371475" y="359944"/>
            <a:ext cx="7557335" cy="1021181"/>
          </a:xfrm>
        </p:spPr>
        <p:txBody>
          <a:bodyPr>
            <a:normAutofit fontScale="90000"/>
          </a:bodyPr>
          <a:lstStyle/>
          <a:p>
            <a:r>
              <a:rPr lang="en-US" dirty="0"/>
              <a:t>Even for 16-24s, the biggest content creators cannot rival the cultural power of TV</a:t>
            </a:r>
            <a:br>
              <a:rPr lang="en-US" dirty="0"/>
            </a:br>
            <a:endParaRPr lang="en-GB" dirty="0"/>
          </a:p>
        </p:txBody>
      </p:sp>
      <p:sp>
        <p:nvSpPr>
          <p:cNvPr id="6" name="Text Placeholder 5">
            <a:extLst>
              <a:ext uri="{FF2B5EF4-FFF2-40B4-BE49-F238E27FC236}">
                <a16:creationId xmlns:a16="http://schemas.microsoft.com/office/drawing/2014/main" id="{CCCD05DA-95C4-9D8F-DF4A-6A480B7F2468}"/>
              </a:ext>
            </a:extLst>
          </p:cNvPr>
          <p:cNvSpPr>
            <a:spLocks noGrp="1"/>
          </p:cNvSpPr>
          <p:nvPr>
            <p:ph type="body" sz="quarter" idx="13"/>
          </p:nvPr>
        </p:nvSpPr>
        <p:spPr>
          <a:xfrm>
            <a:off x="377758" y="1614207"/>
            <a:ext cx="4368867" cy="921959"/>
          </a:xfrm>
        </p:spPr>
        <p:txBody>
          <a:bodyPr/>
          <a:lstStyle/>
          <a:p>
            <a:pPr>
              <a:spcBef>
                <a:spcPts val="0"/>
              </a:spcBef>
            </a:pPr>
            <a:r>
              <a:rPr lang="en-US" b="1" dirty="0"/>
              <a:t>16-24s</a:t>
            </a:r>
          </a:p>
          <a:p>
            <a:pPr>
              <a:spcBef>
                <a:spcPts val="0"/>
              </a:spcBef>
            </a:pPr>
            <a:r>
              <a:rPr lang="en-US" dirty="0"/>
              <a:t>% Share of cultural entry points indexed vs. all content average (i=100) </a:t>
            </a:r>
            <a:endParaRPr lang="en-GB" dirty="0"/>
          </a:p>
          <a:p>
            <a:pPr>
              <a:spcBef>
                <a:spcPts val="0"/>
              </a:spcBef>
            </a:pPr>
            <a:endParaRPr lang="en-GB" dirty="0"/>
          </a:p>
        </p:txBody>
      </p:sp>
      <p:sp>
        <p:nvSpPr>
          <p:cNvPr id="2" name="Text Placeholder 1">
            <a:extLst>
              <a:ext uri="{FF2B5EF4-FFF2-40B4-BE49-F238E27FC236}">
                <a16:creationId xmlns:a16="http://schemas.microsoft.com/office/drawing/2014/main" id="{BF9D6D78-AE84-6999-BDE7-79B917547CB9}"/>
              </a:ext>
            </a:extLst>
          </p:cNvPr>
          <p:cNvSpPr>
            <a:spLocks noGrp="1"/>
          </p:cNvSpPr>
          <p:nvPr>
            <p:ph type="body" sz="quarter" idx="16"/>
          </p:nvPr>
        </p:nvSpPr>
        <p:spPr/>
        <p:txBody>
          <a:bodyPr/>
          <a:lstStyle/>
          <a:p>
            <a:pPr>
              <a:spcBef>
                <a:spcPts val="0"/>
              </a:spcBef>
            </a:pPr>
            <a:r>
              <a:rPr lang="en-US" dirty="0"/>
              <a:t>Source: Cultural Advantage, Thinkbox / everyday people, 2026.</a:t>
            </a:r>
          </a:p>
          <a:p>
            <a:pPr>
              <a:spcBef>
                <a:spcPts val="0"/>
              </a:spcBef>
            </a:pPr>
            <a:r>
              <a:rPr lang="en-US" dirty="0"/>
              <a:t>Base: UK Nat Rep 16-24 (n=116)</a:t>
            </a:r>
          </a:p>
        </p:txBody>
      </p:sp>
      <p:pic>
        <p:nvPicPr>
          <p:cNvPr id="15" name="Picture 14">
            <a:extLst>
              <a:ext uri="{FF2B5EF4-FFF2-40B4-BE49-F238E27FC236}">
                <a16:creationId xmlns:a16="http://schemas.microsoft.com/office/drawing/2014/main" id="{9A2F9100-A122-476D-0FEA-9DEA68BEE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2750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C61AF2FD-02A8-C09B-7C98-8782FCAA1612}"/>
              </a:ext>
            </a:extLst>
          </p:cNvPr>
          <p:cNvSpPr txBox="1">
            <a:spLocks/>
          </p:cNvSpPr>
          <p:nvPr/>
        </p:nvSpPr>
        <p:spPr>
          <a:xfrm>
            <a:off x="470945" y="1428749"/>
            <a:ext cx="3645289" cy="2106775"/>
          </a:xfrm>
          <a:prstGeom prst="rect">
            <a:avLst/>
          </a:prstGeom>
          <a:solidFill>
            <a:srgbClr val="372D87"/>
          </a:solidFill>
        </p:spPr>
        <p:txBody>
          <a:bodyPr vert="horz" lIns="91440" tIns="45720" rIns="91440" bIns="45720" rtlCol="0" anchor="ct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prstClr val="white"/>
                </a:solidFill>
              </a:rPr>
              <a:t>Essential to consider a holistic view of what forms and drives culture</a:t>
            </a:r>
            <a:endParaRPr lang="en-GB" sz="1800" dirty="0">
              <a:solidFill>
                <a:prstClr val="white"/>
              </a:solidFill>
            </a:endParaRPr>
          </a:p>
        </p:txBody>
      </p:sp>
      <p:sp>
        <p:nvSpPr>
          <p:cNvPr id="7" name="Picture Placeholder 13">
            <a:extLst>
              <a:ext uri="{FF2B5EF4-FFF2-40B4-BE49-F238E27FC236}">
                <a16:creationId xmlns:a16="http://schemas.microsoft.com/office/drawing/2014/main" id="{4BF4A8F7-76FF-0456-0168-DFC0D5639DF0}"/>
              </a:ext>
            </a:extLst>
          </p:cNvPr>
          <p:cNvSpPr txBox="1">
            <a:spLocks/>
          </p:cNvSpPr>
          <p:nvPr/>
        </p:nvSpPr>
        <p:spPr>
          <a:xfrm>
            <a:off x="4265100" y="1428749"/>
            <a:ext cx="3645289" cy="2106775"/>
          </a:xfrm>
          <a:prstGeom prst="rect">
            <a:avLst/>
          </a:prstGeom>
          <a:solidFill>
            <a:srgbClr val="009B3C"/>
          </a:solidFill>
        </p:spPr>
        <p:txBody>
          <a:bodyPr vert="horz" lIns="91440" tIns="45720" rIns="91440" bIns="45720" rtlCol="0" anchor="ct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prstClr val="white"/>
                </a:solidFill>
              </a:rPr>
              <a:t>TV has the highest share (21.3%) of media’s cultural availability</a:t>
            </a:r>
            <a:endParaRPr lang="en-US" sz="1800" dirty="0"/>
          </a:p>
        </p:txBody>
      </p:sp>
      <p:sp>
        <p:nvSpPr>
          <p:cNvPr id="8" name="Picture Placeholder 14">
            <a:extLst>
              <a:ext uri="{FF2B5EF4-FFF2-40B4-BE49-F238E27FC236}">
                <a16:creationId xmlns:a16="http://schemas.microsoft.com/office/drawing/2014/main" id="{1091B71B-EF54-F5EE-ECCD-2DA7BEFA7F73}"/>
              </a:ext>
            </a:extLst>
          </p:cNvPr>
          <p:cNvSpPr txBox="1">
            <a:spLocks/>
          </p:cNvSpPr>
          <p:nvPr/>
        </p:nvSpPr>
        <p:spPr>
          <a:xfrm>
            <a:off x="8075768" y="1428749"/>
            <a:ext cx="3645289" cy="2106775"/>
          </a:xfrm>
          <a:prstGeom prst="rect">
            <a:avLst/>
          </a:prstGeom>
          <a:solidFill>
            <a:srgbClr val="DB0881"/>
          </a:solidFill>
        </p:spPr>
        <p:txBody>
          <a:bodyPr vert="horz" lIns="91440" tIns="45720" rIns="91440" bIns="45720" rtlCol="0" anchor="ct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solidFill>
                  <a:prstClr val="white"/>
                </a:solidFill>
              </a:rPr>
              <a:t>TV content works across diverse cultural entry points</a:t>
            </a:r>
            <a:endParaRPr lang="en-US" sz="1800" dirty="0"/>
          </a:p>
        </p:txBody>
      </p:sp>
      <p:sp>
        <p:nvSpPr>
          <p:cNvPr id="12" name="Title 11">
            <a:extLst>
              <a:ext uri="{FF2B5EF4-FFF2-40B4-BE49-F238E27FC236}">
                <a16:creationId xmlns:a16="http://schemas.microsoft.com/office/drawing/2014/main" id="{BFB9A6BE-9C5A-198F-364A-8F4C5CAAAB23}"/>
              </a:ext>
            </a:extLst>
          </p:cNvPr>
          <p:cNvSpPr>
            <a:spLocks noGrp="1"/>
          </p:cNvSpPr>
          <p:nvPr>
            <p:ph type="title"/>
          </p:nvPr>
        </p:nvSpPr>
        <p:spPr/>
        <p:txBody>
          <a:bodyPr/>
          <a:lstStyle/>
          <a:p>
            <a:r>
              <a:rPr lang="en-US" dirty="0"/>
              <a:t>All media contribute to culture, but some deliver more cultural impact than others</a:t>
            </a:r>
          </a:p>
        </p:txBody>
      </p:sp>
      <p:sp>
        <p:nvSpPr>
          <p:cNvPr id="16" name="Text Placeholder 15">
            <a:extLst>
              <a:ext uri="{FF2B5EF4-FFF2-40B4-BE49-F238E27FC236}">
                <a16:creationId xmlns:a16="http://schemas.microsoft.com/office/drawing/2014/main" id="{56C549FD-7E57-AF38-4685-0E92FB23362C}"/>
              </a:ext>
            </a:extLst>
          </p:cNvPr>
          <p:cNvSpPr>
            <a:spLocks noGrp="1"/>
          </p:cNvSpPr>
          <p:nvPr>
            <p:ph type="body" sz="quarter" idx="16"/>
          </p:nvPr>
        </p:nvSpPr>
        <p:spPr/>
        <p:txBody>
          <a:bodyPr/>
          <a:lstStyle/>
          <a:p>
            <a:endParaRPr lang="en-US"/>
          </a:p>
        </p:txBody>
      </p:sp>
      <p:sp>
        <p:nvSpPr>
          <p:cNvPr id="13" name="Text Placeholder 12">
            <a:extLst>
              <a:ext uri="{FF2B5EF4-FFF2-40B4-BE49-F238E27FC236}">
                <a16:creationId xmlns:a16="http://schemas.microsoft.com/office/drawing/2014/main" id="{B4B05997-4776-2D2B-87E6-A3638581AF3F}"/>
              </a:ext>
            </a:extLst>
          </p:cNvPr>
          <p:cNvSpPr>
            <a:spLocks noGrp="1"/>
          </p:cNvSpPr>
          <p:nvPr>
            <p:ph type="body" sz="quarter" idx="13"/>
          </p:nvPr>
        </p:nvSpPr>
        <p:spPr/>
        <p:txBody>
          <a:bodyPr/>
          <a:lstStyle/>
          <a:p>
            <a:r>
              <a:rPr lang="en-US" dirty="0"/>
              <a:t>What lasts matters more than what’s fashionable - media like TV and cinema deliver that continuity</a:t>
            </a:r>
          </a:p>
          <a:p>
            <a:endParaRPr lang="en-US" dirty="0"/>
          </a:p>
        </p:txBody>
      </p:sp>
      <p:sp>
        <p:nvSpPr>
          <p:cNvPr id="17" name="Text Placeholder 16">
            <a:extLst>
              <a:ext uri="{FF2B5EF4-FFF2-40B4-BE49-F238E27FC236}">
                <a16:creationId xmlns:a16="http://schemas.microsoft.com/office/drawing/2014/main" id="{00554C50-6B8E-A473-497A-79AC14FB31C0}"/>
              </a:ext>
            </a:extLst>
          </p:cNvPr>
          <p:cNvSpPr>
            <a:spLocks noGrp="1"/>
          </p:cNvSpPr>
          <p:nvPr>
            <p:ph type="body" sz="quarter" idx="17"/>
          </p:nvPr>
        </p:nvSpPr>
        <p:spPr/>
        <p:txBody>
          <a:bodyPr/>
          <a:lstStyle/>
          <a:p>
            <a:r>
              <a:rPr lang="en-US" dirty="0"/>
              <a:t>Content Creators account for just 8.6% of media’s cultural impact – only podcasts rank lower (8.2%)</a:t>
            </a:r>
          </a:p>
          <a:p>
            <a:endParaRPr lang="en-US" dirty="0"/>
          </a:p>
        </p:txBody>
      </p:sp>
      <p:sp>
        <p:nvSpPr>
          <p:cNvPr id="18" name="Text Placeholder 17">
            <a:extLst>
              <a:ext uri="{FF2B5EF4-FFF2-40B4-BE49-F238E27FC236}">
                <a16:creationId xmlns:a16="http://schemas.microsoft.com/office/drawing/2014/main" id="{2B03E6CC-D41F-445E-49CF-FCFA1235EC18}"/>
              </a:ext>
            </a:extLst>
          </p:cNvPr>
          <p:cNvSpPr>
            <a:spLocks noGrp="1"/>
          </p:cNvSpPr>
          <p:nvPr>
            <p:ph type="body" sz="quarter" idx="18"/>
          </p:nvPr>
        </p:nvSpPr>
        <p:spPr/>
        <p:txBody>
          <a:bodyPr/>
          <a:lstStyle/>
          <a:p>
            <a:r>
              <a:rPr lang="en-US" dirty="0"/>
              <a:t>Even for 16-24s, the biggest Content Creators cannot rival the cultural power of TV</a:t>
            </a:r>
          </a:p>
          <a:p>
            <a:endParaRPr lang="en-US" dirty="0"/>
          </a:p>
        </p:txBody>
      </p:sp>
    </p:spTree>
    <p:extLst>
      <p:ext uri="{BB962C8B-B14F-4D97-AF65-F5344CB8AC3E}">
        <p14:creationId xmlns:p14="http://schemas.microsoft.com/office/powerpoint/2010/main" val="2824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149A-9F40-0E67-150D-F9680BFA8900}"/>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68C8244-6A54-CB71-9F9D-B30B33F22F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prstGeom prst="rect">
            <a:avLst/>
          </a:prstGeom>
          <a:solidFill>
            <a:srgbClr val="0069B4"/>
          </a:solidFill>
          <a:ln>
            <a:noFill/>
          </a:ln>
        </p:spPr>
      </p:pic>
      <p:sp>
        <p:nvSpPr>
          <p:cNvPr id="12" name="Rectangle 11">
            <a:extLst>
              <a:ext uri="{FF2B5EF4-FFF2-40B4-BE49-F238E27FC236}">
                <a16:creationId xmlns:a16="http://schemas.microsoft.com/office/drawing/2014/main" id="{D51B18C0-C3D4-B107-6B2A-D8EA8CD6F8B3}"/>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13" name="TextBox 12">
            <a:extLst>
              <a:ext uri="{FF2B5EF4-FFF2-40B4-BE49-F238E27FC236}">
                <a16:creationId xmlns:a16="http://schemas.microsoft.com/office/drawing/2014/main" id="{BF9FA642-85D8-5400-420B-ECCB74317B6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solidFill>
                <a:effectLst/>
                <a:uLnTx/>
                <a:uFillTx/>
                <a:latin typeface="Arial"/>
                <a:ea typeface="+mn-ea"/>
                <a:cs typeface="+mn-cs"/>
              </a:rPr>
              <a:t>TK Maxx - </a:t>
            </a:r>
            <a:r>
              <a:rPr kumimoji="0" lang="it-IT" sz="1000" b="0" i="0" u="none" strike="noStrike" kern="1200" cap="none" spc="0" normalizeH="0" baseline="0" noProof="0" err="1">
                <a:ln>
                  <a:noFill/>
                </a:ln>
                <a:solidFill>
                  <a:prstClr val="white"/>
                </a:solidFill>
                <a:effectLst/>
                <a:uLnTx/>
                <a:uFillTx/>
                <a:latin typeface="Arial"/>
                <a:ea typeface="+mn-ea"/>
                <a:cs typeface="+mn-cs"/>
              </a:rPr>
              <a:t>Iconic</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22" name="Title 21">
            <a:extLst>
              <a:ext uri="{FF2B5EF4-FFF2-40B4-BE49-F238E27FC236}">
                <a16:creationId xmlns:a16="http://schemas.microsoft.com/office/drawing/2014/main" id="{CFB8D5D6-47DF-B1AC-8261-0BE31D7434C4}"/>
              </a:ext>
            </a:extLst>
          </p:cNvPr>
          <p:cNvSpPr>
            <a:spLocks noGrp="1"/>
          </p:cNvSpPr>
          <p:nvPr>
            <p:ph type="ctrTitle"/>
          </p:nvPr>
        </p:nvSpPr>
        <p:spPr/>
        <p:txBody>
          <a:bodyPr/>
          <a:lstStyle/>
          <a:p>
            <a:pPr lvl="0">
              <a:lnSpc>
                <a:spcPct val="100000"/>
              </a:lnSpc>
              <a:spcBef>
                <a:spcPts val="0"/>
              </a:spcBef>
              <a:defRPr/>
            </a:pPr>
            <a:r>
              <a:rPr lang="en-US"/>
              <a:t>Cultural Advantage</a:t>
            </a:r>
          </a:p>
        </p:txBody>
      </p:sp>
      <p:sp>
        <p:nvSpPr>
          <p:cNvPr id="5" name="Text Placeholder 4">
            <a:extLst>
              <a:ext uri="{FF2B5EF4-FFF2-40B4-BE49-F238E27FC236}">
                <a16:creationId xmlns:a16="http://schemas.microsoft.com/office/drawing/2014/main" id="{D692D598-22FA-B1AE-441E-E52D09070E3A}"/>
              </a:ext>
            </a:extLst>
          </p:cNvPr>
          <p:cNvSpPr>
            <a:spLocks noGrp="1"/>
          </p:cNvSpPr>
          <p:nvPr>
            <p:ph type="body" sz="quarter" idx="15"/>
          </p:nvPr>
        </p:nvSpPr>
        <p:spPr/>
        <p:txBody>
          <a:bodyPr/>
          <a:lstStyle/>
          <a:p>
            <a:endParaRPr lang="en-GB"/>
          </a:p>
        </p:txBody>
      </p:sp>
      <p:sp>
        <p:nvSpPr>
          <p:cNvPr id="7" name="Text Placeholder 6">
            <a:extLst>
              <a:ext uri="{FF2B5EF4-FFF2-40B4-BE49-F238E27FC236}">
                <a16:creationId xmlns:a16="http://schemas.microsoft.com/office/drawing/2014/main" id="{60F55DBD-9823-BEE0-2717-96FC408E5DBA}"/>
              </a:ext>
            </a:extLst>
          </p:cNvPr>
          <p:cNvSpPr>
            <a:spLocks noGrp="1"/>
          </p:cNvSpPr>
          <p:nvPr>
            <p:ph type="body" sz="quarter" idx="16"/>
          </p:nvPr>
        </p:nvSpPr>
        <p:spPr/>
        <p:txBody>
          <a:bodyPr/>
          <a:lstStyle/>
          <a:p>
            <a:endParaRPr lang="en-GB"/>
          </a:p>
        </p:txBody>
      </p:sp>
      <p:pic>
        <p:nvPicPr>
          <p:cNvPr id="3" name="Picture 2">
            <a:extLst>
              <a:ext uri="{FF2B5EF4-FFF2-40B4-BE49-F238E27FC236}">
                <a16:creationId xmlns:a16="http://schemas.microsoft.com/office/drawing/2014/main" id="{B61B52BD-980A-F84C-2D28-C15A45AC0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806" y="6086014"/>
            <a:ext cx="1481470" cy="633081"/>
          </a:xfrm>
          <a:prstGeom prst="rect">
            <a:avLst/>
          </a:prstGeom>
        </p:spPr>
      </p:pic>
      <p:pic>
        <p:nvPicPr>
          <p:cNvPr id="2" name="Picture 1">
            <a:extLst>
              <a:ext uri="{FF2B5EF4-FFF2-40B4-BE49-F238E27FC236}">
                <a16:creationId xmlns:a16="http://schemas.microsoft.com/office/drawing/2014/main" id="{E62629A3-B529-A37D-E2C1-CD03C45217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404374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e TikTok logo: history and inspiration | Creative Bloq">
            <a:extLst>
              <a:ext uri="{FF2B5EF4-FFF2-40B4-BE49-F238E27FC236}">
                <a16:creationId xmlns:a16="http://schemas.microsoft.com/office/drawing/2014/main" id="{4643A7C9-83CB-FE8B-3222-EFE4E29685D4}"/>
              </a:ext>
            </a:extLst>
          </p:cNvPr>
          <p:cNvPicPr>
            <a:picLocks noChangeAspect="1"/>
          </p:cNvPicPr>
          <p:nvPr/>
        </p:nvPicPr>
        <p:blipFill>
          <a:blip r:embed="rId3"/>
          <a:stretch>
            <a:fillRect/>
          </a:stretch>
        </p:blipFill>
        <p:spPr>
          <a:xfrm>
            <a:off x="9920243" y="115687"/>
            <a:ext cx="2163527" cy="1213686"/>
          </a:xfrm>
          <a:prstGeom prst="rect">
            <a:avLst/>
          </a:prstGeom>
        </p:spPr>
      </p:pic>
      <p:sp>
        <p:nvSpPr>
          <p:cNvPr id="2" name="Title 1">
            <a:extLst>
              <a:ext uri="{FF2B5EF4-FFF2-40B4-BE49-F238E27FC236}">
                <a16:creationId xmlns:a16="http://schemas.microsoft.com/office/drawing/2014/main" id="{DBF5B6D0-1F2E-66BE-6F86-8FCC7A6BEEA1}"/>
              </a:ext>
            </a:extLst>
          </p:cNvPr>
          <p:cNvSpPr>
            <a:spLocks noGrp="1"/>
          </p:cNvSpPr>
          <p:nvPr>
            <p:ph type="title"/>
          </p:nvPr>
        </p:nvSpPr>
        <p:spPr/>
        <p:txBody>
          <a:bodyPr/>
          <a:lstStyle/>
          <a:p>
            <a:r>
              <a:rPr lang="en-GB" dirty="0"/>
              <a:t>Belief 3: Culture is linear </a:t>
            </a:r>
          </a:p>
        </p:txBody>
      </p:sp>
      <p:sp>
        <p:nvSpPr>
          <p:cNvPr id="3" name="Text Placeholder 2">
            <a:extLst>
              <a:ext uri="{FF2B5EF4-FFF2-40B4-BE49-F238E27FC236}">
                <a16:creationId xmlns:a16="http://schemas.microsoft.com/office/drawing/2014/main" id="{20171A46-7475-F267-DE0E-9DC268258B04}"/>
              </a:ext>
            </a:extLst>
          </p:cNvPr>
          <p:cNvSpPr>
            <a:spLocks noGrp="1"/>
          </p:cNvSpPr>
          <p:nvPr>
            <p:ph type="body" sz="quarter" idx="13"/>
          </p:nvPr>
        </p:nvSpPr>
        <p:spPr/>
        <p:txBody>
          <a:bodyPr>
            <a:normAutofit/>
          </a:bodyPr>
          <a:lstStyle/>
          <a:p>
            <a:r>
              <a:rPr lang="en-US" sz="2000" dirty="0"/>
              <a:t>“Moments don't just stay on TikTok – they're amplified by our community, creators and brands until they </a:t>
            </a:r>
            <a:r>
              <a:rPr lang="en-US" sz="2000" b="1" dirty="0"/>
              <a:t>spill over into the real world</a:t>
            </a:r>
            <a:r>
              <a:rPr lang="en-US" sz="2000" dirty="0"/>
              <a:t>, influencing culture and ultimately driving consumer </a:t>
            </a:r>
            <a:r>
              <a:rPr lang="en-US" sz="2000" dirty="0" err="1"/>
              <a:t>behaviours</a:t>
            </a:r>
            <a:r>
              <a:rPr lang="en-US" sz="2000" dirty="0"/>
              <a:t>...”</a:t>
            </a:r>
          </a:p>
          <a:p>
            <a:endParaRPr lang="en-GB" dirty="0"/>
          </a:p>
        </p:txBody>
      </p:sp>
      <p:sp>
        <p:nvSpPr>
          <p:cNvPr id="5" name="Text Placeholder 4">
            <a:extLst>
              <a:ext uri="{FF2B5EF4-FFF2-40B4-BE49-F238E27FC236}">
                <a16:creationId xmlns:a16="http://schemas.microsoft.com/office/drawing/2014/main" id="{95547EC2-E599-B956-5775-9F42840C0078}"/>
              </a:ext>
            </a:extLst>
          </p:cNvPr>
          <p:cNvSpPr>
            <a:spLocks noGrp="1"/>
          </p:cNvSpPr>
          <p:nvPr>
            <p:ph type="body" sz="quarter" idx="15"/>
          </p:nvPr>
        </p:nvSpPr>
        <p:spPr>
          <a:xfrm>
            <a:off x="377758" y="5365115"/>
            <a:ext cx="6434522" cy="304800"/>
          </a:xfrm>
        </p:spPr>
        <p:txBody>
          <a:bodyPr/>
          <a:lstStyle/>
          <a:p>
            <a:r>
              <a:rPr lang="en-GB" dirty="0"/>
              <a:t>Source: https://ads.tiktok.com/business/en-GB/blog/create-cultural-moments-with-tiktok</a:t>
            </a:r>
          </a:p>
        </p:txBody>
      </p:sp>
      <p:pic>
        <p:nvPicPr>
          <p:cNvPr id="13" name="Picture Placeholder 12">
            <a:extLst>
              <a:ext uri="{FF2B5EF4-FFF2-40B4-BE49-F238E27FC236}">
                <a16:creationId xmlns:a16="http://schemas.microsoft.com/office/drawing/2014/main" id="{78085F7A-B05E-475A-48AB-41DB38EE1DD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663" b="4663"/>
          <a:stretch>
            <a:fillRect/>
          </a:stretch>
        </p:blipFill>
        <p:spPr>
          <a:prstGeom prst="rect">
            <a:avLst/>
          </a:prstGeom>
          <a:solidFill>
            <a:prstClr val="white">
              <a:lumMod val="85000"/>
            </a:prstClr>
          </a:solidFill>
        </p:spPr>
      </p:pic>
    </p:spTree>
    <p:extLst>
      <p:ext uri="{BB962C8B-B14F-4D97-AF65-F5344CB8AC3E}">
        <p14:creationId xmlns:p14="http://schemas.microsoft.com/office/powerpoint/2010/main" val="298482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A112D6B-BD52-B198-3939-B32041B23B9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2" name="Rectangle 1">
            <a:extLst>
              <a:ext uri="{FF2B5EF4-FFF2-40B4-BE49-F238E27FC236}">
                <a16:creationId xmlns:a16="http://schemas.microsoft.com/office/drawing/2014/main" id="{F2FC5A4A-5261-7EF9-24DE-5DC482E51CFD}"/>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3" name="TextBox 2">
            <a:extLst>
              <a:ext uri="{FF2B5EF4-FFF2-40B4-BE49-F238E27FC236}">
                <a16:creationId xmlns:a16="http://schemas.microsoft.com/office/drawing/2014/main" id="{03256CA8-33FE-5C69-F970-C2B4AF412E3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Financial Conduct - Authority Firm Checker</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62DCE368-CECC-4F1F-FAB3-A8F4775350E1}"/>
              </a:ext>
            </a:extLst>
          </p:cNvPr>
          <p:cNvSpPr>
            <a:spLocks noGrp="1"/>
          </p:cNvSpPr>
          <p:nvPr>
            <p:ph type="ctrTitle"/>
          </p:nvPr>
        </p:nvSpPr>
        <p:spPr/>
        <p:txBody>
          <a:bodyPr/>
          <a:lstStyle/>
          <a:p>
            <a:r>
              <a:rPr lang="en-GB"/>
              <a:t>What is culture? </a:t>
            </a:r>
          </a:p>
        </p:txBody>
      </p:sp>
      <p:sp>
        <p:nvSpPr>
          <p:cNvPr id="7" name="Text Placeholder 6">
            <a:extLst>
              <a:ext uri="{FF2B5EF4-FFF2-40B4-BE49-F238E27FC236}">
                <a16:creationId xmlns:a16="http://schemas.microsoft.com/office/drawing/2014/main" id="{4B3322ED-6CF1-CACA-725A-CBB125534223}"/>
              </a:ext>
            </a:extLst>
          </p:cNvPr>
          <p:cNvSpPr>
            <a:spLocks noGrp="1"/>
          </p:cNvSpPr>
          <p:nvPr>
            <p:ph type="body" sz="quarter" idx="14"/>
          </p:nvPr>
        </p:nvSpPr>
        <p:spPr/>
        <p:txBody>
          <a:bodyPr/>
          <a:lstStyle/>
          <a:p>
            <a:endParaRPr lang="en-GB"/>
          </a:p>
        </p:txBody>
      </p:sp>
      <p:pic>
        <p:nvPicPr>
          <p:cNvPr id="6" name="Picture 5">
            <a:extLst>
              <a:ext uri="{FF2B5EF4-FFF2-40B4-BE49-F238E27FC236}">
                <a16:creationId xmlns:a16="http://schemas.microsoft.com/office/drawing/2014/main" id="{796BC1E5-1DCD-3DFA-B105-605EA6102B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41942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FDB5B-6532-DD26-490A-E090357469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1A90D1-4D53-93A4-9AF8-5E5DD41A9E65}"/>
              </a:ext>
            </a:extLst>
          </p:cNvPr>
          <p:cNvSpPr/>
          <p:nvPr/>
        </p:nvSpPr>
        <p:spPr>
          <a:xfrm>
            <a:off x="0" y="0"/>
            <a:ext cx="6096000" cy="5943311"/>
          </a:xfrm>
          <a:prstGeom prst="rect">
            <a:avLst/>
          </a:prstGeom>
          <a:solidFill>
            <a:srgbClr val="92D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7">
            <a:extLst>
              <a:ext uri="{FF2B5EF4-FFF2-40B4-BE49-F238E27FC236}">
                <a16:creationId xmlns:a16="http://schemas.microsoft.com/office/drawing/2014/main" id="{75130253-BC18-F0C7-1575-5814681ED27A}"/>
              </a:ext>
            </a:extLst>
          </p:cNvPr>
          <p:cNvSpPr>
            <a:spLocks noGrp="1"/>
          </p:cNvSpPr>
          <p:nvPr>
            <p:ph type="title"/>
          </p:nvPr>
        </p:nvSpPr>
        <p:spPr>
          <a:xfrm>
            <a:off x="371475" y="359944"/>
            <a:ext cx="4810125" cy="2849082"/>
          </a:xfrm>
        </p:spPr>
        <p:txBody>
          <a:bodyPr>
            <a:noAutofit/>
          </a:bodyPr>
          <a:lstStyle/>
          <a:p>
            <a:r>
              <a:rPr lang="en-US" sz="4400">
                <a:solidFill>
                  <a:schemeClr val="bg1"/>
                </a:solidFill>
              </a:rPr>
              <a:t>“Culture is one of the two or three most complicated words in the English language” </a:t>
            </a:r>
            <a:br>
              <a:rPr lang="en-US" sz="4400">
                <a:solidFill>
                  <a:schemeClr val="bg1"/>
                </a:solidFill>
              </a:rPr>
            </a:br>
            <a:endParaRPr lang="en-US" sz="4400">
              <a:solidFill>
                <a:schemeClr val="bg1"/>
              </a:solidFill>
            </a:endParaRPr>
          </a:p>
        </p:txBody>
      </p:sp>
      <p:pic>
        <p:nvPicPr>
          <p:cNvPr id="6" name="Picture 5" descr="Keywords: A Vocabulary of Culture and Society : Williams, Raymond:  Amazon.co.uk: Books">
            <a:extLst>
              <a:ext uri="{FF2B5EF4-FFF2-40B4-BE49-F238E27FC236}">
                <a16:creationId xmlns:a16="http://schemas.microsoft.com/office/drawing/2014/main" id="{73BDDB9E-5A17-FC71-080C-A9BF5FA7D4B4}"/>
              </a:ext>
            </a:extLst>
          </p:cNvPr>
          <p:cNvPicPr>
            <a:picLocks noChangeAspect="1"/>
          </p:cNvPicPr>
          <p:nvPr/>
        </p:nvPicPr>
        <p:blipFill>
          <a:blip r:embed="rId3"/>
          <a:stretch>
            <a:fillRect/>
          </a:stretch>
        </p:blipFill>
        <p:spPr>
          <a:xfrm>
            <a:off x="7068883" y="195352"/>
            <a:ext cx="4403207" cy="4925288"/>
          </a:xfrm>
          <a:prstGeom prst="rect">
            <a:avLst/>
          </a:prstGeom>
        </p:spPr>
      </p:pic>
      <p:sp>
        <p:nvSpPr>
          <p:cNvPr id="59" name="Text Placeholder 2">
            <a:extLst>
              <a:ext uri="{FF2B5EF4-FFF2-40B4-BE49-F238E27FC236}">
                <a16:creationId xmlns:a16="http://schemas.microsoft.com/office/drawing/2014/main" id="{606CC5E0-F795-701C-920A-7A2BA65251F5}"/>
              </a:ext>
            </a:extLst>
          </p:cNvPr>
          <p:cNvSpPr>
            <a:spLocks noGrp="1"/>
          </p:cNvSpPr>
          <p:nvPr>
            <p:ph type="body" sz="quarter" idx="15"/>
          </p:nvPr>
        </p:nvSpPr>
        <p:spPr>
          <a:xfrm>
            <a:off x="6281224" y="5374741"/>
            <a:ext cx="5813010" cy="304800"/>
          </a:xfrm>
        </p:spPr>
        <p:txBody>
          <a:bodyPr/>
          <a:lstStyle/>
          <a:p>
            <a:r>
              <a:rPr lang="en-US"/>
              <a:t>Source: Raymond Williams, Keywords – A vocabulary of culture and society, 1976</a:t>
            </a:r>
          </a:p>
        </p:txBody>
      </p:sp>
    </p:spTree>
    <p:extLst>
      <p:ext uri="{BB962C8B-B14F-4D97-AF65-F5344CB8AC3E}">
        <p14:creationId xmlns:p14="http://schemas.microsoft.com/office/powerpoint/2010/main" val="1509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A705B-8F9E-1A2C-6C5C-A4BC5A4882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F632AB-F9F1-2947-4B1D-D5A250E6E5FD}"/>
              </a:ext>
            </a:extLst>
          </p:cNvPr>
          <p:cNvSpPr/>
          <p:nvPr/>
        </p:nvSpPr>
        <p:spPr>
          <a:xfrm>
            <a:off x="6096000" y="0"/>
            <a:ext cx="6096000" cy="5943311"/>
          </a:xfrm>
          <a:prstGeom prst="rect">
            <a:avLst/>
          </a:prstGeom>
          <a:solidFill>
            <a:srgbClr val="DB088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7">
            <a:extLst>
              <a:ext uri="{FF2B5EF4-FFF2-40B4-BE49-F238E27FC236}">
                <a16:creationId xmlns:a16="http://schemas.microsoft.com/office/drawing/2014/main" id="{27BAD322-768D-41D7-C644-2AC38B8D3737}"/>
              </a:ext>
            </a:extLst>
          </p:cNvPr>
          <p:cNvSpPr>
            <a:spLocks noGrp="1"/>
          </p:cNvSpPr>
          <p:nvPr>
            <p:ph type="title"/>
          </p:nvPr>
        </p:nvSpPr>
        <p:spPr>
          <a:xfrm>
            <a:off x="6829425" y="359944"/>
            <a:ext cx="4810125" cy="2849082"/>
          </a:xfrm>
        </p:spPr>
        <p:txBody>
          <a:bodyPr>
            <a:noAutofit/>
          </a:bodyPr>
          <a:lstStyle/>
          <a:p>
            <a:r>
              <a:rPr lang="en-US" sz="4400">
                <a:solidFill>
                  <a:schemeClr val="bg1"/>
                </a:solidFill>
              </a:rPr>
              <a:t>“…the stories we tell ourselves about ourselves”</a:t>
            </a:r>
            <a:br>
              <a:rPr lang="en-US" sz="4400">
                <a:solidFill>
                  <a:schemeClr val="bg1"/>
                </a:solidFill>
              </a:rPr>
            </a:br>
            <a:endParaRPr lang="en-US" sz="4400">
              <a:solidFill>
                <a:schemeClr val="bg1"/>
              </a:solidFill>
            </a:endParaRPr>
          </a:p>
        </p:txBody>
      </p:sp>
      <p:sp>
        <p:nvSpPr>
          <p:cNvPr id="5" name="Text Placeholder 2">
            <a:extLst>
              <a:ext uri="{FF2B5EF4-FFF2-40B4-BE49-F238E27FC236}">
                <a16:creationId xmlns:a16="http://schemas.microsoft.com/office/drawing/2014/main" id="{77D22655-5ED7-BF4C-9F13-4E4E365EF8E8}"/>
              </a:ext>
            </a:extLst>
          </p:cNvPr>
          <p:cNvSpPr>
            <a:spLocks noGrp="1"/>
          </p:cNvSpPr>
          <p:nvPr>
            <p:ph type="body" sz="quarter" idx="15"/>
          </p:nvPr>
        </p:nvSpPr>
        <p:spPr>
          <a:xfrm>
            <a:off x="337624" y="5374741"/>
            <a:ext cx="5813010" cy="304800"/>
          </a:xfrm>
        </p:spPr>
        <p:txBody>
          <a:bodyPr/>
          <a:lstStyle/>
          <a:p>
            <a:r>
              <a:rPr lang="en-GB"/>
              <a:t>Source: The Interpretation of Cultures, Clifford Geertz, 1973</a:t>
            </a:r>
          </a:p>
        </p:txBody>
      </p:sp>
      <p:pic>
        <p:nvPicPr>
          <p:cNvPr id="6" name="Picture 5" descr="The interpretation of cultures - Cliford Geertz">
            <a:extLst>
              <a:ext uri="{FF2B5EF4-FFF2-40B4-BE49-F238E27FC236}">
                <a16:creationId xmlns:a16="http://schemas.microsoft.com/office/drawing/2014/main" id="{E9B0618D-84CE-F66A-241B-B31E3BF52C54}"/>
              </a:ext>
            </a:extLst>
          </p:cNvPr>
          <p:cNvPicPr>
            <a:picLocks noChangeAspect="1"/>
          </p:cNvPicPr>
          <p:nvPr/>
        </p:nvPicPr>
        <p:blipFill>
          <a:blip r:embed="rId3"/>
          <a:srcRect l="18807" r="16637"/>
          <a:stretch>
            <a:fillRect/>
          </a:stretch>
        </p:blipFill>
        <p:spPr>
          <a:xfrm>
            <a:off x="1345721" y="221920"/>
            <a:ext cx="3183148" cy="4930902"/>
          </a:xfrm>
          <a:prstGeom prst="rect">
            <a:avLst/>
          </a:prstGeom>
        </p:spPr>
      </p:pic>
    </p:spTree>
    <p:extLst>
      <p:ext uri="{BB962C8B-B14F-4D97-AF65-F5344CB8AC3E}">
        <p14:creationId xmlns:p14="http://schemas.microsoft.com/office/powerpoint/2010/main" val="384724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435ECA2-4FF7-06AE-4CF5-F82DD9EC58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0" name="Rectangle 9">
            <a:extLst>
              <a:ext uri="{FF2B5EF4-FFF2-40B4-BE49-F238E27FC236}">
                <a16:creationId xmlns:a16="http://schemas.microsoft.com/office/drawing/2014/main" id="{0F6C5341-A3D4-6D84-66E9-148D98408892}"/>
              </a:ext>
            </a:extLst>
          </p:cNvPr>
          <p:cNvSpPr/>
          <p:nvPr/>
        </p:nvSpPr>
        <p:spPr>
          <a:xfrm>
            <a:off x="0" y="0"/>
            <a:ext cx="11340445"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highlight>
                <a:srgbClr val="FFFF00"/>
              </a:highlight>
              <a:uLnTx/>
              <a:uFillTx/>
              <a:latin typeface="Arial"/>
              <a:ea typeface="+mn-ea"/>
              <a:cs typeface="+mn-cs"/>
            </a:endParaRPr>
          </a:p>
        </p:txBody>
      </p:sp>
      <p:sp>
        <p:nvSpPr>
          <p:cNvPr id="11" name="TextBox 10">
            <a:extLst>
              <a:ext uri="{FF2B5EF4-FFF2-40B4-BE49-F238E27FC236}">
                <a16:creationId xmlns:a16="http://schemas.microsoft.com/office/drawing/2014/main" id="{C07AB388-1FCE-12E1-FE20-D87D61D7B3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Inch's - Story On A Pint Glass </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0AA86C62-AFA3-9D16-8758-9D65B15328B4}"/>
              </a:ext>
            </a:extLst>
          </p:cNvPr>
          <p:cNvSpPr>
            <a:spLocks noGrp="1"/>
          </p:cNvSpPr>
          <p:nvPr>
            <p:ph type="ctrTitle"/>
          </p:nvPr>
        </p:nvSpPr>
        <p:spPr/>
        <p:txBody>
          <a:bodyPr/>
          <a:lstStyle/>
          <a:p>
            <a:r>
              <a:rPr lang="en-US"/>
              <a:t>Creating a model to define and measure culture</a:t>
            </a:r>
            <a:endParaRPr lang="en-GB"/>
          </a:p>
        </p:txBody>
      </p:sp>
      <p:sp>
        <p:nvSpPr>
          <p:cNvPr id="7" name="Text Placeholder 6">
            <a:extLst>
              <a:ext uri="{FF2B5EF4-FFF2-40B4-BE49-F238E27FC236}">
                <a16:creationId xmlns:a16="http://schemas.microsoft.com/office/drawing/2014/main" id="{87003466-2C35-50AD-0E97-5EFCFC62E4FC}"/>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CE948366-94DF-A689-02B0-901025696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pic>
        <p:nvPicPr>
          <p:cNvPr id="4" name="Picture 3">
            <a:extLst>
              <a:ext uri="{FF2B5EF4-FFF2-40B4-BE49-F238E27FC236}">
                <a16:creationId xmlns:a16="http://schemas.microsoft.com/office/drawing/2014/main" id="{F9CF0702-C1B2-9D0E-ECCE-5D70B5A6C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62" y="6129695"/>
            <a:ext cx="1481470" cy="633081"/>
          </a:xfrm>
          <a:prstGeom prst="rect">
            <a:avLst/>
          </a:prstGeom>
        </p:spPr>
      </p:pic>
    </p:spTree>
    <p:extLst>
      <p:ext uri="{BB962C8B-B14F-4D97-AF65-F5344CB8AC3E}">
        <p14:creationId xmlns:p14="http://schemas.microsoft.com/office/powerpoint/2010/main" val="26064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house51">
    <a:dk1>
      <a:sysClr val="windowText" lastClr="000000"/>
    </a:dk1>
    <a:lt1>
      <a:sysClr val="window" lastClr="FFFFFF"/>
    </a:lt1>
    <a:dk2>
      <a:srgbClr val="77AF2B"/>
    </a:dk2>
    <a:lt2>
      <a:srgbClr val="104894"/>
    </a:lt2>
    <a:accent1>
      <a:srgbClr val="6BC9C3"/>
    </a:accent1>
    <a:accent2>
      <a:srgbClr val="A19A9C"/>
    </a:accent2>
    <a:accent3>
      <a:srgbClr val="EF8024"/>
    </a:accent3>
    <a:accent4>
      <a:srgbClr val="E3499B"/>
    </a:accent4>
    <a:accent5>
      <a:srgbClr val="EC331E"/>
    </a:accent5>
    <a:accent6>
      <a:srgbClr val="F5DB42"/>
    </a:accent6>
    <a:hlink>
      <a:srgbClr val="000000"/>
    </a:hlink>
    <a:folHlink>
      <a:srgbClr val="EC33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96662CFED93C469F64DF6A672473FF" ma:contentTypeVersion="5" ma:contentTypeDescription="Create a new document." ma:contentTypeScope="" ma:versionID="9335cbd3ed291bd22911c8365003fad7">
  <xsd:schema xmlns:xsd="http://www.w3.org/2001/XMLSchema" xmlns:xs="http://www.w3.org/2001/XMLSchema" xmlns:p="http://schemas.microsoft.com/office/2006/metadata/properties" xmlns:ns2="1a674950-0982-4f42-a7ca-e306dbdd4810" targetNamespace="http://schemas.microsoft.com/office/2006/metadata/properties" ma:root="true" ma:fieldsID="72655279bb0df04af69483d259478767" ns2:_="">
    <xsd:import namespace="1a674950-0982-4f42-a7ca-e306dbdd48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74950-0982-4f42-a7ca-e306dbdd48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581C24-5A73-4E67-8160-9C6A4996FB49}">
  <ds:schemaRefs>
    <ds:schemaRef ds:uri="1a674950-0982-4f42-a7ca-e306dbdd48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1B734C-BE16-4ADE-A724-DC602325A37D}">
  <ds:schemaRef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1a674950-0982-4f42-a7ca-e306dbdd4810"/>
    <ds:schemaRef ds:uri="http://www.w3.org/XML/1998/namespace"/>
    <ds:schemaRef ds:uri="http://purl.org/dc/dcmitype/"/>
  </ds:schemaRefs>
</ds:datastoreItem>
</file>

<file path=customXml/itemProps3.xml><?xml version="1.0" encoding="utf-8"?>
<ds:datastoreItem xmlns:ds="http://schemas.openxmlformats.org/officeDocument/2006/customXml" ds:itemID="{87E0E3A6-E367-4434-B6E6-FD88812EE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4765</Words>
  <Application>Microsoft Office PowerPoint</Application>
  <PresentationFormat>Widescreen</PresentationFormat>
  <Paragraphs>597</Paragraphs>
  <Slides>46</Slides>
  <Notes>44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Aptos</vt:lpstr>
      <vt:lpstr>Arial</vt:lpstr>
      <vt:lpstr>Arial (Body)</vt:lpstr>
      <vt:lpstr>Bahnschrift SemiCondensed</vt:lpstr>
      <vt:lpstr>Calibri</vt:lpstr>
      <vt:lpstr>Century Gothic</vt:lpstr>
      <vt:lpstr>Raleway</vt:lpstr>
      <vt:lpstr>WPP-Regular</vt:lpstr>
      <vt:lpstr>1_Thinkbox</vt:lpstr>
      <vt:lpstr>Thinkbox</vt:lpstr>
      <vt:lpstr>Cultural Advantage</vt:lpstr>
      <vt:lpstr>PowerPoint Presentation</vt:lpstr>
      <vt:lpstr>Belief 1: Culture is driven by the young  </vt:lpstr>
      <vt:lpstr>Belief 2: Culture is fast</vt:lpstr>
      <vt:lpstr>Belief 3: Culture is linear </vt:lpstr>
      <vt:lpstr>What is culture? </vt:lpstr>
      <vt:lpstr>“Culture is one of the two or three most complicated words in the English language”  </vt:lpstr>
      <vt:lpstr>“…the stories we tell ourselves about ourselves” </vt:lpstr>
      <vt:lpstr>Creating a model to define and measure culture</vt:lpstr>
      <vt:lpstr>Incorporating diverse perspectives on culture</vt:lpstr>
      <vt:lpstr>To create a framework that covers 7 lenses</vt:lpstr>
      <vt:lpstr>A holistic view: 7 lenses on culture </vt:lpstr>
      <vt:lpstr>A holistic view: 7 lenses on culture </vt:lpstr>
      <vt:lpstr>How do we measure it?</vt:lpstr>
      <vt:lpstr>A framework to measure media’s ‘cultural advantage’</vt:lpstr>
      <vt:lpstr>A nat rep survey measuring media and content</vt:lpstr>
      <vt:lpstr>PowerPoint Presentation</vt:lpstr>
      <vt:lpstr>Some cultural entry points are more important than others</vt:lpstr>
      <vt:lpstr>For younger demos currency is much stronger, purpose weaker</vt:lpstr>
      <vt:lpstr>The shape of TV’s cultural advantage  </vt:lpstr>
      <vt:lpstr>Mapping cultural advantage </vt:lpstr>
      <vt:lpstr>Mapping cultural advantage </vt:lpstr>
      <vt:lpstr>Mapping cultural advantage </vt:lpstr>
      <vt:lpstr>Mapping cultural advantage </vt:lpstr>
      <vt:lpstr>Content creators are the strongest on the least important cultural entry points</vt:lpstr>
      <vt:lpstr>Video sharing sites are stronger but still lack cultural advantage </vt:lpstr>
      <vt:lpstr>Bonding is social media’s cultural advantage</vt:lpstr>
      <vt:lpstr>TV has a strong advantage on the cultural entry points that matter</vt:lpstr>
      <vt:lpstr>What does this look like for younger audiences</vt:lpstr>
      <vt:lpstr>The importance of cultural entry points differs for 16-24s</vt:lpstr>
      <vt:lpstr>For young people, content creators have a relatively weak cultural signature </vt:lpstr>
      <vt:lpstr>Video sharing sites have stronger continuity and currency </vt:lpstr>
      <vt:lpstr>Social media has a clear cultural advantage on currency</vt:lpstr>
      <vt:lpstr>TV is stronger for continuity </vt:lpstr>
      <vt:lpstr>Which channel is most culturally significant?</vt:lpstr>
      <vt:lpstr>TV has the highest share of cultural availability across the media landscape</vt:lpstr>
      <vt:lpstr>TV is still a huge part of the cultural landscape for younger demographics </vt:lpstr>
      <vt:lpstr>TV’s role in building a holistic cultural impact for brands  </vt:lpstr>
      <vt:lpstr>Content overview </vt:lpstr>
      <vt:lpstr>TV content works across diverse cultural entry points</vt:lpstr>
      <vt:lpstr>This is consistent for 16-24s </vt:lpstr>
      <vt:lpstr>Even for 16-24s, the biggest content creators cannot rival the cultural power of TV </vt:lpstr>
      <vt:lpstr>Even for 16-24s, the biggest content creators cannot rival the cultural power of TV </vt:lpstr>
      <vt:lpstr>Even for 16-24s, the biggest content creators cannot rival the cultural power of TV </vt:lpstr>
      <vt:lpstr>All media contribute to culture, but some deliver more cultural impact than others</vt:lpstr>
      <vt:lpstr>Cultural Advantage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Jones</dc:creator>
  <cp:lastModifiedBy>Nailah Uddin</cp:lastModifiedBy>
  <cp:revision>9</cp:revision>
  <dcterms:created xsi:type="dcterms:W3CDTF">2026-05-12T08:06:59Z</dcterms:created>
  <dcterms:modified xsi:type="dcterms:W3CDTF">2026-07-17T11:34:31Z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0x010100F696662CFED93C469F64DF6A672473FF</vt:lpwstr>
  </property>
</Properties>
</file>