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tags/tag3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handoutMasterIdLst>
    <p:handoutMasterId r:id="rId32"/>
  </p:handoutMasterIdLst>
  <p:sldIdLst>
    <p:sldId id="2142533300" r:id="rId2"/>
    <p:sldId id="305" r:id="rId3"/>
    <p:sldId id="299" r:id="rId4"/>
    <p:sldId id="2142533299" r:id="rId5"/>
    <p:sldId id="2142533339" r:id="rId6"/>
    <p:sldId id="2142533302" r:id="rId7"/>
    <p:sldId id="2142533337" r:id="rId8"/>
    <p:sldId id="2142533341" r:id="rId9"/>
    <p:sldId id="2142533342" r:id="rId10"/>
    <p:sldId id="2142533307" r:id="rId11"/>
    <p:sldId id="2142533340" r:id="rId12"/>
    <p:sldId id="2142533309" r:id="rId13"/>
    <p:sldId id="2142533310" r:id="rId14"/>
    <p:sldId id="2142533311" r:id="rId15"/>
    <p:sldId id="2142533312" r:id="rId16"/>
    <p:sldId id="2142533313" r:id="rId17"/>
    <p:sldId id="2142533314" r:id="rId18"/>
    <p:sldId id="2142533315" r:id="rId19"/>
    <p:sldId id="2142533316" r:id="rId20"/>
    <p:sldId id="2142533318" r:id="rId21"/>
    <p:sldId id="2142533320" r:id="rId22"/>
    <p:sldId id="2142533322" r:id="rId23"/>
    <p:sldId id="2142533338" r:id="rId24"/>
    <p:sldId id="2142533325" r:id="rId25"/>
    <p:sldId id="2142533326" r:id="rId26"/>
    <p:sldId id="2142533343" r:id="rId27"/>
    <p:sldId id="2142533344" r:id="rId28"/>
    <p:sldId id="2142533335" r:id="rId29"/>
    <p:sldId id="2142533336" r:id="rId30"/>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63838B-FB8C-4BC2-9402-BE9CB0BFE34D}">
          <p14:sldIdLst>
            <p14:sldId id="2142533300"/>
            <p14:sldId id="305"/>
            <p14:sldId id="299"/>
            <p14:sldId id="2142533299"/>
            <p14:sldId id="2142533339"/>
            <p14:sldId id="2142533302"/>
            <p14:sldId id="2142533337"/>
            <p14:sldId id="2142533341"/>
            <p14:sldId id="2142533342"/>
            <p14:sldId id="2142533307"/>
            <p14:sldId id="2142533340"/>
            <p14:sldId id="2142533309"/>
            <p14:sldId id="2142533310"/>
            <p14:sldId id="2142533311"/>
            <p14:sldId id="2142533312"/>
            <p14:sldId id="2142533313"/>
            <p14:sldId id="2142533314"/>
            <p14:sldId id="2142533315"/>
            <p14:sldId id="2142533316"/>
            <p14:sldId id="2142533318"/>
            <p14:sldId id="2142533320"/>
            <p14:sldId id="2142533322"/>
            <p14:sldId id="2142533338"/>
            <p14:sldId id="2142533325"/>
            <p14:sldId id="2142533326"/>
            <p14:sldId id="2142533343"/>
            <p14:sldId id="2142533344"/>
            <p14:sldId id="2142533335"/>
            <p14:sldId id="2142533336"/>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53" userDrawn="1">
          <p15:clr>
            <a:srgbClr val="A4A3A4"/>
          </p15:clr>
        </p15:guide>
        <p15:guide id="6" orient="horz" pos="2980" userDrawn="1">
          <p15:clr>
            <a:srgbClr val="A4A3A4"/>
          </p15:clr>
        </p15:guide>
        <p15:guide id="7"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98E"/>
    <a:srgbClr val="595959"/>
    <a:srgbClr val="F0F0F0"/>
    <a:srgbClr val="372D87"/>
    <a:srgbClr val="E10514"/>
    <a:srgbClr val="009B3C"/>
    <a:srgbClr val="292265"/>
    <a:srgbClr val="87B923"/>
    <a:srgbClr val="949494"/>
    <a:srgbClr val="A39C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358" autoAdjust="0"/>
  </p:normalViewPr>
  <p:slideViewPr>
    <p:cSldViewPr snapToGrid="0" showGuides="1">
      <p:cViewPr varScale="1">
        <p:scale>
          <a:sx n="77" d="100"/>
          <a:sy n="77" d="100"/>
        </p:scale>
        <p:origin x="1914" y="96"/>
      </p:cViewPr>
      <p:guideLst>
        <p:guide pos="3840"/>
        <p:guide orient="horz" pos="278"/>
        <p:guide orient="horz" pos="3430"/>
        <p:guide orient="horz" pos="3453"/>
        <p:guide orient="horz" pos="2980"/>
        <p:guide orient="horz" pos="1049"/>
      </p:guideLst>
    </p:cSldViewPr>
  </p:slideViewPr>
  <p:outlineViewPr>
    <p:cViewPr>
      <p:scale>
        <a:sx n="33" d="100"/>
        <a:sy n="33" d="100"/>
      </p:scale>
      <p:origin x="0" y="-16800"/>
    </p:cViewPr>
  </p:outlineViewPr>
  <p:notesTextViewPr>
    <p:cViewPr>
      <p:scale>
        <a:sx n="3" d="2"/>
        <a:sy n="3" d="2"/>
      </p:scale>
      <p:origin x="0" y="0"/>
    </p:cViewPr>
  </p:notesTextViewPr>
  <p:sorterViewPr>
    <p:cViewPr varScale="1">
      <p:scale>
        <a:sx n="1" d="1"/>
        <a:sy n="1" d="1"/>
      </p:scale>
      <p:origin x="0" y="-6566"/>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629205664053838E-2"/>
          <c:y val="5.5680250909563321E-2"/>
          <c:w val="0.94500845985338788"/>
          <c:h val="0.58377916377170125"/>
        </c:manualLayout>
      </c:layout>
      <c:barChart>
        <c:barDir val="col"/>
        <c:grouping val="clustered"/>
        <c:varyColors val="0"/>
        <c:ser>
          <c:idx val="0"/>
          <c:order val="0"/>
          <c:tx>
            <c:strRef>
              <c:f>Sheet1!$B$1</c:f>
              <c:strCache>
                <c:ptCount val="1"/>
                <c:pt idx="0">
                  <c:v>'Normal' people</c:v>
                </c:pt>
              </c:strCache>
            </c:strRef>
          </c:tx>
          <c:spPr>
            <a:solidFill>
              <a:schemeClr val="accent6"/>
            </a:solidFill>
            <a:ln>
              <a:noFill/>
            </a:ln>
            <a:effectLst/>
          </c:spPr>
          <c:invertIfNegative val="0"/>
          <c:dLbls>
            <c:dLbl>
              <c:idx val="4"/>
              <c:tx>
                <c:rich>
                  <a:bodyPr/>
                  <a:lstStyle/>
                  <a:p>
                    <a:fld id="{2ABABC9E-B249-4724-B4B1-1670CD28AF1F}"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67D-4C8E-B837-ACA5D3321F3B}"/>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Watch live or recorded TV on a TV set</c:v>
                </c:pt>
                <c:pt idx="1">
                  <c:v>Watch an SVOD service</c:v>
                </c:pt>
                <c:pt idx="2">
                  <c:v>Watch a BVOD service</c:v>
                </c:pt>
                <c:pt idx="3">
                  <c:v>Use YouTube</c:v>
                </c:pt>
                <c:pt idx="4">
                  <c:v>Use a video conferencing service (Zoom, MS Teams)</c:v>
                </c:pt>
              </c:strCache>
            </c:strRef>
          </c:cat>
          <c:val>
            <c:numRef>
              <c:f>Sheet1!$B$2:$B$6</c:f>
              <c:numCache>
                <c:formatCode>General</c:formatCode>
                <c:ptCount val="5"/>
                <c:pt idx="0">
                  <c:v>3</c:v>
                </c:pt>
                <c:pt idx="1">
                  <c:v>32</c:v>
                </c:pt>
                <c:pt idx="2">
                  <c:v>18</c:v>
                </c:pt>
                <c:pt idx="3">
                  <c:v>13</c:v>
                </c:pt>
                <c:pt idx="4">
                  <c:v>41</c:v>
                </c:pt>
              </c:numCache>
            </c:numRef>
          </c:val>
          <c:extLst>
            <c:ext xmlns:c16="http://schemas.microsoft.com/office/drawing/2014/chart" uri="{C3380CC4-5D6E-409C-BE32-E72D297353CC}">
              <c16:uniqueId val="{00000000-9D7A-42AE-9645-BDDFF083C605}"/>
            </c:ext>
          </c:extLst>
        </c:ser>
        <c:ser>
          <c:idx val="1"/>
          <c:order val="1"/>
          <c:tx>
            <c:strRef>
              <c:f>Sheet1!$C$1</c:f>
              <c:strCache>
                <c:ptCount val="1"/>
                <c:pt idx="0">
                  <c:v>Ad people</c:v>
                </c:pt>
              </c:strCache>
            </c:strRef>
          </c:tx>
          <c:spPr>
            <a:solidFill>
              <a:schemeClr val="accent5"/>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Watch live or recorded TV on a TV set</c:v>
                </c:pt>
                <c:pt idx="1">
                  <c:v>Watch an SVOD service</c:v>
                </c:pt>
                <c:pt idx="2">
                  <c:v>Watch a BVOD service</c:v>
                </c:pt>
                <c:pt idx="3">
                  <c:v>Use YouTube</c:v>
                </c:pt>
                <c:pt idx="4">
                  <c:v>Use a video conferencing service (Zoom, MS Teams)</c:v>
                </c:pt>
              </c:strCache>
            </c:strRef>
          </c:cat>
          <c:val>
            <c:numRef>
              <c:f>Sheet1!$C$2:$C$6</c:f>
              <c:numCache>
                <c:formatCode>General</c:formatCode>
                <c:ptCount val="5"/>
                <c:pt idx="0">
                  <c:v>-7</c:v>
                </c:pt>
                <c:pt idx="1">
                  <c:v>57</c:v>
                </c:pt>
                <c:pt idx="2">
                  <c:v>29</c:v>
                </c:pt>
                <c:pt idx="3">
                  <c:v>23</c:v>
                </c:pt>
                <c:pt idx="4">
                  <c:v>93</c:v>
                </c:pt>
              </c:numCache>
            </c:numRef>
          </c:val>
          <c:extLst>
            <c:ext xmlns:c16="http://schemas.microsoft.com/office/drawing/2014/chart" uri="{C3380CC4-5D6E-409C-BE32-E72D297353CC}">
              <c16:uniqueId val="{00000002-9D7A-42AE-9645-BDDFF083C605}"/>
            </c:ext>
          </c:extLst>
        </c:ser>
        <c:dLbls>
          <c:dLblPos val="outEnd"/>
          <c:showLegendKey val="0"/>
          <c:showVal val="1"/>
          <c:showCatName val="0"/>
          <c:showSerName val="0"/>
          <c:showPercent val="0"/>
          <c:showBubbleSize val="0"/>
        </c:dLbls>
        <c:gapWidth val="219"/>
        <c:axId val="444375375"/>
        <c:axId val="444369135"/>
      </c:barChart>
      <c:catAx>
        <c:axId val="444375375"/>
        <c:scaling>
          <c:orientation val="minMax"/>
        </c:scaling>
        <c:delete val="1"/>
        <c:axPos val="b"/>
        <c:numFmt formatCode="General" sourceLinked="1"/>
        <c:majorTickMark val="out"/>
        <c:minorTickMark val="none"/>
        <c:tickLblPos val="nextTo"/>
        <c:crossAx val="444369135"/>
        <c:crosses val="autoZero"/>
        <c:auto val="1"/>
        <c:lblAlgn val="ctr"/>
        <c:lblOffset val="100"/>
        <c:noMultiLvlLbl val="0"/>
      </c:catAx>
      <c:valAx>
        <c:axId val="444369135"/>
        <c:scaling>
          <c:orientation val="minMax"/>
          <c:max val="100"/>
        </c:scaling>
        <c:delete val="1"/>
        <c:axPos val="l"/>
        <c:numFmt formatCode="General" sourceLinked="1"/>
        <c:majorTickMark val="out"/>
        <c:minorTickMark val="none"/>
        <c:tickLblPos val="nextTo"/>
        <c:crossAx val="444375375"/>
        <c:crosses val="autoZero"/>
        <c:crossBetween val="between"/>
      </c:valAx>
      <c:spPr>
        <a:noFill/>
        <a:ln>
          <a:noFill/>
        </a:ln>
        <a:effectLst/>
      </c:spPr>
    </c:plotArea>
    <c:legend>
      <c:legendPos val="b"/>
      <c:layout>
        <c:manualLayout>
          <c:xMode val="edge"/>
          <c:yMode val="edge"/>
          <c:x val="0.61770873100567325"/>
          <c:y val="6.7572011086207931E-2"/>
          <c:w val="0.2215701012834336"/>
          <c:h val="5.6372965842138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TV Nation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D6-42FA-9BBF-711DA442277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3DD6-42FA-9BBF-711DA442277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DD6-42FA-9BBF-711DA442277C}"/>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fld id="{00F02397-D658-4921-90DF-CEF02901AF5D}" type="VALUE">
                      <a:rPr lang="en-US">
                        <a:solidFill>
                          <a:schemeClr val="bg1"/>
                        </a:solidFill>
                      </a:rPr>
                      <a:pPr>
                        <a:defRPr sz="1800" b="1"/>
                      </a:pPr>
                      <a:t>[VALUE]</a:t>
                    </a:fld>
                    <a:endParaRPr lang="en-GB"/>
                  </a:p>
                </c:rich>
              </c:tx>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D6-42FA-9BBF-711DA442277C}"/>
                </c:ext>
              </c:extLst>
            </c:dLbl>
            <c:dLbl>
              <c:idx val="1"/>
              <c:layout>
                <c:manualLayout>
                  <c:x val="8.1224986271747526E-2"/>
                  <c:y val="-0.17683616755479606"/>
                </c:manualLayout>
              </c:layout>
              <c:numFmt formatCode="#&quot;%&quot;"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1313200186533774"/>
                      <c:h val="0.21494222193701162"/>
                    </c:manualLayout>
                  </c15:layout>
                </c:ext>
                <c:ext xmlns:c16="http://schemas.microsoft.com/office/drawing/2014/chart" uri="{C3380CC4-5D6E-409C-BE32-E72D297353CC}">
                  <c16:uniqueId val="{00000003-3DD6-42FA-9BBF-711DA442277C}"/>
                </c:ext>
              </c:extLst>
            </c:dLbl>
            <c:dLbl>
              <c:idx val="2"/>
              <c:layout>
                <c:manualLayout>
                  <c:x val="0.25990611476841879"/>
                  <c:y val="0.1667864949328901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D6-42FA-9BBF-711DA442277C}"/>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SVOD</c:v>
                </c:pt>
                <c:pt idx="1">
                  <c:v>Catch-up</c:v>
                </c:pt>
                <c:pt idx="2">
                  <c:v>Live programmes</c:v>
                </c:pt>
              </c:strCache>
            </c:strRef>
          </c:cat>
          <c:val>
            <c:numRef>
              <c:f>Sheet1!$B$2:$B$4</c:f>
              <c:numCache>
                <c:formatCode>General</c:formatCode>
                <c:ptCount val="3"/>
                <c:pt idx="0">
                  <c:v>36</c:v>
                </c:pt>
                <c:pt idx="1">
                  <c:v>32</c:v>
                </c:pt>
                <c:pt idx="2">
                  <c:v>32</c:v>
                </c:pt>
              </c:numCache>
            </c:numRef>
          </c:val>
          <c:extLst>
            <c:ext xmlns:c16="http://schemas.microsoft.com/office/drawing/2014/chart" uri="{C3380CC4-5D6E-409C-BE32-E72D297353CC}">
              <c16:uniqueId val="{00000006-3DD6-42FA-9BBF-711DA442277C}"/>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TV Nation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5D-418D-BF83-4E675A7FCDA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05D-418D-BF83-4E675A7FCDA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05D-418D-BF83-4E675A7FCDA0}"/>
              </c:ext>
            </c:extLst>
          </c:dPt>
          <c:dLbls>
            <c:dLbl>
              <c:idx val="0"/>
              <c:tx>
                <c:rich>
                  <a:bodyPr/>
                  <a:lstStyle/>
                  <a:p>
                    <a:fld id="{00F02397-D658-4921-90DF-CEF02901AF5D}" type="VALUE">
                      <a:rPr lang="en-US">
                        <a:solidFill>
                          <a:schemeClr val="bg1"/>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5D-418D-BF83-4E675A7FCDA0}"/>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SVOD</c:v>
                </c:pt>
                <c:pt idx="1">
                  <c:v>Catch-up</c:v>
                </c:pt>
                <c:pt idx="2">
                  <c:v>Live programmes</c:v>
                </c:pt>
              </c:strCache>
            </c:strRef>
          </c:cat>
          <c:val>
            <c:numRef>
              <c:f>Sheet1!$B$2:$B$4</c:f>
              <c:numCache>
                <c:formatCode>General</c:formatCode>
                <c:ptCount val="3"/>
                <c:pt idx="0">
                  <c:v>53</c:v>
                </c:pt>
                <c:pt idx="1">
                  <c:v>27</c:v>
                </c:pt>
                <c:pt idx="2">
                  <c:v>20</c:v>
                </c:pt>
              </c:numCache>
            </c:numRef>
          </c:val>
          <c:extLst>
            <c:ext xmlns:c16="http://schemas.microsoft.com/office/drawing/2014/chart" uri="{C3380CC4-5D6E-409C-BE32-E72D297353CC}">
              <c16:uniqueId val="{00000006-A05D-418D-BF83-4E675A7FCDA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TV Nation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35-4C41-B4F7-E1B2FC3EE4D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F35-4C41-B4F7-E1B2FC3EE4D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F35-4C41-B4F7-E1B2FC3EE4D7}"/>
              </c:ext>
            </c:extLst>
          </c:dPt>
          <c:dLbls>
            <c:dLbl>
              <c:idx val="0"/>
              <c:tx>
                <c:rich>
                  <a:bodyPr/>
                  <a:lstStyle/>
                  <a:p>
                    <a:fld id="{00F02397-D658-4921-90DF-CEF02901AF5D}" type="VALUE">
                      <a:rPr lang="en-US">
                        <a:solidFill>
                          <a:schemeClr val="bg1"/>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F35-4C41-B4F7-E1B2FC3EE4D7}"/>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SVOD</c:v>
                </c:pt>
                <c:pt idx="1">
                  <c:v>Catch-up</c:v>
                </c:pt>
                <c:pt idx="2">
                  <c:v>Live programmes</c:v>
                </c:pt>
              </c:strCache>
            </c:strRef>
          </c:cat>
          <c:val>
            <c:numRef>
              <c:f>Sheet1!$B$2:$B$4</c:f>
              <c:numCache>
                <c:formatCode>General</c:formatCode>
                <c:ptCount val="3"/>
                <c:pt idx="0">
                  <c:v>31</c:v>
                </c:pt>
                <c:pt idx="1">
                  <c:v>26</c:v>
                </c:pt>
                <c:pt idx="2">
                  <c:v>43</c:v>
                </c:pt>
              </c:numCache>
            </c:numRef>
          </c:val>
          <c:extLst>
            <c:ext xmlns:c16="http://schemas.microsoft.com/office/drawing/2014/chart" uri="{C3380CC4-5D6E-409C-BE32-E72D297353CC}">
              <c16:uniqueId val="{00000006-2F35-4C41-B4F7-E1B2FC3EE4D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TV Nation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B5-40E5-A320-015EDDC57E9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7B5-40E5-A320-015EDDC57E9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7B5-40E5-A320-015EDDC57E99}"/>
              </c:ext>
            </c:extLst>
          </c:dPt>
          <c:dLbls>
            <c:dLbl>
              <c:idx val="0"/>
              <c:tx>
                <c:rich>
                  <a:bodyPr/>
                  <a:lstStyle/>
                  <a:p>
                    <a:fld id="{00F02397-D658-4921-90DF-CEF02901AF5D}" type="VALUE">
                      <a:rPr lang="en-US">
                        <a:solidFill>
                          <a:schemeClr val="bg1"/>
                        </a:solidFill>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7B5-40E5-A320-015EDDC57E99}"/>
                </c:ext>
              </c:extLst>
            </c:dLbl>
            <c:dLbl>
              <c:idx val="1"/>
              <c:layout>
                <c:manualLayout>
                  <c:x val="-0.20250122537364751"/>
                  <c:y val="-4.143420338625674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B5-40E5-A320-015EDDC57E99}"/>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SVOD</c:v>
                </c:pt>
                <c:pt idx="1">
                  <c:v>Catch-up</c:v>
                </c:pt>
                <c:pt idx="2">
                  <c:v>Live programmes</c:v>
                </c:pt>
              </c:strCache>
            </c:strRef>
          </c:cat>
          <c:val>
            <c:numRef>
              <c:f>Sheet1!$B$2:$B$4</c:f>
              <c:numCache>
                <c:formatCode>General</c:formatCode>
                <c:ptCount val="3"/>
                <c:pt idx="0">
                  <c:v>17</c:v>
                </c:pt>
                <c:pt idx="1">
                  <c:v>21</c:v>
                </c:pt>
                <c:pt idx="2">
                  <c:v>63</c:v>
                </c:pt>
              </c:numCache>
            </c:numRef>
          </c:val>
          <c:extLst>
            <c:ext xmlns:c16="http://schemas.microsoft.com/office/drawing/2014/chart" uri="{C3380CC4-5D6E-409C-BE32-E72D297353CC}">
              <c16:uniqueId val="{00000006-97B5-40E5-A320-015EDDC57E99}"/>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Industry professionals</c:v>
                </c:pt>
              </c:strCache>
            </c:strRef>
          </c:tx>
          <c:spPr>
            <a:solidFill>
              <a:srgbClr val="009B3C"/>
            </a:solidFill>
          </c:spPr>
          <c:dPt>
            <c:idx val="0"/>
            <c:bubble3D val="0"/>
            <c:spPr>
              <a:solidFill>
                <a:srgbClr val="009B3C"/>
              </a:solidFill>
              <a:ln w="19050">
                <a:solidFill>
                  <a:schemeClr val="lt1"/>
                </a:solidFill>
              </a:ln>
              <a:effectLst/>
            </c:spPr>
            <c:extLst>
              <c:ext xmlns:c16="http://schemas.microsoft.com/office/drawing/2014/chart" uri="{C3380CC4-5D6E-409C-BE32-E72D297353CC}">
                <c16:uniqueId val="{00000001-6089-49A5-87AC-CA6DB2E5F320}"/>
              </c:ext>
            </c:extLst>
          </c:dPt>
          <c:dPt>
            <c:idx val="1"/>
            <c:bubble3D val="0"/>
            <c:spPr>
              <a:noFill/>
              <a:ln w="19050">
                <a:solidFill>
                  <a:schemeClr val="lt1"/>
                </a:solidFill>
              </a:ln>
              <a:effectLst/>
            </c:spPr>
            <c:extLst>
              <c:ext xmlns:c16="http://schemas.microsoft.com/office/drawing/2014/chart" uri="{C3380CC4-5D6E-409C-BE32-E72D297353CC}">
                <c16:uniqueId val="{00000003-6089-49A5-87AC-CA6DB2E5F320}"/>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89-49A5-87AC-CA6DB2E5F32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 who multiscreen</c:v>
                </c:pt>
                <c:pt idx="1">
                  <c:v>% who don't</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4-6089-49A5-87AC-CA6DB2E5F3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British public</c:v>
                </c:pt>
              </c:strCache>
            </c:strRef>
          </c:tx>
          <c:spPr>
            <a:solidFill>
              <a:srgbClr val="87B923"/>
            </a:solidFill>
          </c:spPr>
          <c:dPt>
            <c:idx val="0"/>
            <c:bubble3D val="0"/>
            <c:spPr>
              <a:solidFill>
                <a:srgbClr val="87B923"/>
              </a:solidFill>
              <a:ln w="19050">
                <a:solidFill>
                  <a:schemeClr val="lt1"/>
                </a:solidFill>
              </a:ln>
              <a:effectLst/>
            </c:spPr>
            <c:extLst>
              <c:ext xmlns:c16="http://schemas.microsoft.com/office/drawing/2014/chart" uri="{C3380CC4-5D6E-409C-BE32-E72D297353CC}">
                <c16:uniqueId val="{00000001-2943-4850-98DC-105850BE6E56}"/>
              </c:ext>
            </c:extLst>
          </c:dPt>
          <c:dPt>
            <c:idx val="1"/>
            <c:bubble3D val="0"/>
            <c:spPr>
              <a:noFill/>
              <a:ln w="19050">
                <a:solidFill>
                  <a:schemeClr val="lt1"/>
                </a:solidFill>
              </a:ln>
              <a:effectLst/>
            </c:spPr>
            <c:extLst>
              <c:ext xmlns:c16="http://schemas.microsoft.com/office/drawing/2014/chart" uri="{C3380CC4-5D6E-409C-BE32-E72D297353CC}">
                <c16:uniqueId val="{00000003-2943-4850-98DC-105850BE6E56}"/>
              </c:ext>
            </c:extLst>
          </c:dPt>
          <c:dLbls>
            <c:dLbl>
              <c:idx val="0"/>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3077901546401119"/>
                      <c:h val="0.16422838521685906"/>
                    </c:manualLayout>
                  </c15:layout>
                </c:ext>
                <c:ext xmlns:c16="http://schemas.microsoft.com/office/drawing/2014/chart" uri="{C3380CC4-5D6E-409C-BE32-E72D297353CC}">
                  <c16:uniqueId val="{00000001-2943-4850-98DC-105850BE6E56}"/>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 who multiscreen</c:v>
                </c:pt>
                <c:pt idx="1">
                  <c:v>% who don't</c:v>
                </c:pt>
              </c:strCache>
            </c:strRef>
          </c:cat>
          <c:val>
            <c:numRef>
              <c:f>Sheet1!$B$2:$B$3</c:f>
              <c:numCache>
                <c:formatCode>0%</c:formatCode>
                <c:ptCount val="2"/>
                <c:pt idx="0">
                  <c:v>0.69</c:v>
                </c:pt>
                <c:pt idx="1">
                  <c:v>0.31</c:v>
                </c:pt>
              </c:numCache>
            </c:numRef>
          </c:val>
          <c:extLst>
            <c:ext xmlns:c16="http://schemas.microsoft.com/office/drawing/2014/chart" uri="{C3380CC4-5D6E-409C-BE32-E72D297353CC}">
              <c16:uniqueId val="{00000004-2943-4850-98DC-105850BE6E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38842728884004E-2"/>
          <c:y val="3.2884838967210679E-2"/>
          <c:w val="0.97659273667364721"/>
          <c:h val="0.93423019431988041"/>
        </c:manualLayout>
      </c:layout>
      <c:barChart>
        <c:barDir val="col"/>
        <c:grouping val="clustered"/>
        <c:varyColors val="0"/>
        <c:ser>
          <c:idx val="0"/>
          <c:order val="0"/>
          <c:tx>
            <c:strRef>
              <c:f>Sheet1!$B$1</c:f>
              <c:strCache>
                <c:ptCount val="1"/>
                <c:pt idx="0">
                  <c:v>Ad people</c:v>
                </c:pt>
              </c:strCache>
            </c:strRef>
          </c:tx>
          <c:spPr>
            <a:solidFill>
              <a:srgbClr val="009B3C"/>
            </a:solidFill>
          </c:spPr>
          <c:invertIfNegative val="0"/>
          <c:dLbls>
            <c:spPr>
              <a:noFill/>
              <a:ln>
                <a:noFill/>
              </a:ln>
              <a:effectLst/>
            </c:spPr>
            <c:txPr>
              <a:bodyPr wrap="square" lIns="38100" tIns="19050" rIns="38100" bIns="19050" anchor="ctr">
                <a:spAutoFit/>
              </a:bodyPr>
              <a:lstStyle/>
              <a:p>
                <a:pPr>
                  <a:defRPr sz="1050" b="1">
                    <a:solidFill>
                      <a:schemeClr val="tx1">
                        <a:lumMod val="75000"/>
                        <a:lumOff val="2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To discuss the programme with friends/family on social media</c:v>
                </c:pt>
                <c:pt idx="1">
                  <c:v>To get more info about products or services I have seen on TV</c:v>
                </c:pt>
                <c:pt idx="2">
                  <c:v>To catch up on work (e.g. emails etc.)</c:v>
                </c:pt>
                <c:pt idx="3">
                  <c:v>To play games while I’m watching TV</c:v>
                </c:pt>
                <c:pt idx="4">
                  <c:v>To know more about the TV programme/ actors/ production etc.</c:v>
                </c:pt>
                <c:pt idx="5">
                  <c:v>To catch up on news headlines</c:v>
                </c:pt>
                <c:pt idx="6">
                  <c:v>To shop online</c:v>
                </c:pt>
                <c:pt idx="7">
                  <c:v>To talk to or message someone via phone/ FaceTime etc.</c:v>
                </c:pt>
                <c:pt idx="8">
                  <c:v>To catch up on social media</c:v>
                </c:pt>
                <c:pt idx="9">
                  <c:v>To check personal emails or send text messages</c:v>
                </c:pt>
              </c:strCache>
            </c:strRef>
          </c:cat>
          <c:val>
            <c:numRef>
              <c:f>Sheet1!$B$2:$B$11</c:f>
              <c:numCache>
                <c:formatCode>0%</c:formatCode>
                <c:ptCount val="10"/>
                <c:pt idx="0">
                  <c:v>0.16</c:v>
                </c:pt>
                <c:pt idx="1">
                  <c:v>0.13</c:v>
                </c:pt>
                <c:pt idx="2">
                  <c:v>0.48</c:v>
                </c:pt>
                <c:pt idx="3">
                  <c:v>0.23</c:v>
                </c:pt>
                <c:pt idx="4">
                  <c:v>0.48</c:v>
                </c:pt>
                <c:pt idx="5">
                  <c:v>0.35</c:v>
                </c:pt>
                <c:pt idx="6">
                  <c:v>0.54</c:v>
                </c:pt>
                <c:pt idx="7">
                  <c:v>0.55000000000000004</c:v>
                </c:pt>
                <c:pt idx="8">
                  <c:v>0.71</c:v>
                </c:pt>
                <c:pt idx="9">
                  <c:v>0.78</c:v>
                </c:pt>
              </c:numCache>
            </c:numRef>
          </c:val>
          <c:extLst>
            <c:ext xmlns:c16="http://schemas.microsoft.com/office/drawing/2014/chart" uri="{C3380CC4-5D6E-409C-BE32-E72D297353CC}">
              <c16:uniqueId val="{00000000-CFD3-4169-80DA-EC1AB915AFFE}"/>
            </c:ext>
          </c:extLst>
        </c:ser>
        <c:ser>
          <c:idx val="1"/>
          <c:order val="1"/>
          <c:tx>
            <c:strRef>
              <c:f>Sheet1!$C$1</c:f>
              <c:strCache>
                <c:ptCount val="1"/>
                <c:pt idx="0">
                  <c:v>'Normal' people</c:v>
                </c:pt>
              </c:strCache>
            </c:strRef>
          </c:tx>
          <c:spPr>
            <a:solidFill>
              <a:srgbClr val="87B923"/>
            </a:solidFill>
          </c:spPr>
          <c:invertIfNegative val="0"/>
          <c:dLbls>
            <c:spPr>
              <a:noFill/>
              <a:ln>
                <a:noFill/>
              </a:ln>
              <a:effectLst/>
            </c:spPr>
            <c:txPr>
              <a:bodyPr wrap="square" lIns="38100" tIns="19050" rIns="38100" bIns="19050" anchor="ctr">
                <a:spAutoFit/>
              </a:bodyPr>
              <a:lstStyle/>
              <a:p>
                <a:pPr>
                  <a:defRPr sz="1050" b="1">
                    <a:solidFill>
                      <a:schemeClr val="tx1">
                        <a:lumMod val="75000"/>
                        <a:lumOff val="2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To discuss the programme with friends/family on social media</c:v>
                </c:pt>
                <c:pt idx="1">
                  <c:v>To get more info about products or services I have seen on TV</c:v>
                </c:pt>
                <c:pt idx="2">
                  <c:v>To catch up on work (e.g. emails etc.)</c:v>
                </c:pt>
                <c:pt idx="3">
                  <c:v>To play games while I’m watching TV</c:v>
                </c:pt>
                <c:pt idx="4">
                  <c:v>To know more about the TV programme/ actors/ production etc.</c:v>
                </c:pt>
                <c:pt idx="5">
                  <c:v>To catch up on news headlines</c:v>
                </c:pt>
                <c:pt idx="6">
                  <c:v>To shop online</c:v>
                </c:pt>
                <c:pt idx="7">
                  <c:v>To talk to or message someone via phone/ FaceTime etc.</c:v>
                </c:pt>
                <c:pt idx="8">
                  <c:v>To catch up on social media</c:v>
                </c:pt>
                <c:pt idx="9">
                  <c:v>To check personal emails or send text messages</c:v>
                </c:pt>
              </c:strCache>
            </c:strRef>
          </c:cat>
          <c:val>
            <c:numRef>
              <c:f>Sheet1!$C$2:$C$11</c:f>
              <c:numCache>
                <c:formatCode>0%</c:formatCode>
                <c:ptCount val="10"/>
                <c:pt idx="0">
                  <c:v>7.0000000000000007E-2</c:v>
                </c:pt>
                <c:pt idx="1">
                  <c:v>0.09</c:v>
                </c:pt>
                <c:pt idx="2">
                  <c:v>0.23</c:v>
                </c:pt>
                <c:pt idx="3">
                  <c:v>0.24</c:v>
                </c:pt>
                <c:pt idx="4">
                  <c:v>0.27</c:v>
                </c:pt>
                <c:pt idx="5">
                  <c:v>0.3</c:v>
                </c:pt>
                <c:pt idx="6">
                  <c:v>0.34</c:v>
                </c:pt>
                <c:pt idx="7">
                  <c:v>0.38</c:v>
                </c:pt>
                <c:pt idx="8">
                  <c:v>0.43</c:v>
                </c:pt>
                <c:pt idx="9">
                  <c:v>0.68</c:v>
                </c:pt>
              </c:numCache>
            </c:numRef>
          </c:val>
          <c:extLst>
            <c:ext xmlns:c16="http://schemas.microsoft.com/office/drawing/2014/chart" uri="{C3380CC4-5D6E-409C-BE32-E72D297353CC}">
              <c16:uniqueId val="{00000001-CFD3-4169-80DA-EC1AB915AFFE}"/>
            </c:ext>
          </c:extLst>
        </c:ser>
        <c:dLbls>
          <c:dLblPos val="outEnd"/>
          <c:showLegendKey val="0"/>
          <c:showVal val="1"/>
          <c:showCatName val="0"/>
          <c:showSerName val="0"/>
          <c:showPercent val="0"/>
          <c:showBubbleSize val="0"/>
        </c:dLbls>
        <c:gapWidth val="92"/>
        <c:axId val="45386752"/>
        <c:axId val="45830912"/>
      </c:barChart>
      <c:catAx>
        <c:axId val="45386752"/>
        <c:scaling>
          <c:orientation val="maxMin"/>
        </c:scaling>
        <c:delete val="0"/>
        <c:axPos val="b"/>
        <c:numFmt formatCode="General" sourceLinked="0"/>
        <c:majorTickMark val="out"/>
        <c:minorTickMark val="none"/>
        <c:tickLblPos val="nextTo"/>
        <c:spPr>
          <a:ln>
            <a:noFill/>
          </a:ln>
        </c:spPr>
        <c:txPr>
          <a:bodyPr anchor="t" anchorCtr="1"/>
          <a:lstStyle/>
          <a:p>
            <a:pPr algn="r">
              <a:lnSpc>
                <a:spcPct val="110000"/>
              </a:lnSpc>
              <a:defRPr sz="105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0.8"/>
          <c:min val="0"/>
        </c:scaling>
        <c:delete val="1"/>
        <c:axPos val="l"/>
        <c:numFmt formatCode="0%" sourceLinked="0"/>
        <c:majorTickMark val="out"/>
        <c:minorTickMark val="none"/>
        <c:tickLblPos val="nextTo"/>
        <c:crossAx val="45386752"/>
        <c:crosses val="max"/>
        <c:crossBetween val="between"/>
      </c:valAx>
    </c:plotArea>
    <c:legend>
      <c:legendPos val="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629205664053838E-2"/>
          <c:y val="5.5680250909563321E-2"/>
          <c:w val="0.94500845985338788"/>
          <c:h val="0.58377916377170125"/>
        </c:manualLayout>
      </c:layout>
      <c:barChart>
        <c:barDir val="col"/>
        <c:grouping val="clustered"/>
        <c:varyColors val="0"/>
        <c:ser>
          <c:idx val="0"/>
          <c:order val="0"/>
          <c:tx>
            <c:strRef>
              <c:f>Sheet1!$B$1</c:f>
              <c:strCache>
                <c:ptCount val="1"/>
                <c:pt idx="0">
                  <c:v>'Normal' people</c:v>
                </c:pt>
              </c:strCache>
            </c:strRef>
          </c:tx>
          <c:spPr>
            <a:solidFill>
              <a:schemeClr val="accent6"/>
            </a:solidFill>
            <a:ln>
              <a:noFill/>
            </a:ln>
            <a:effectLst/>
          </c:spPr>
          <c:invertIfNegative val="0"/>
          <c:dLbls>
            <c:dLbl>
              <c:idx val="4"/>
              <c:tx>
                <c:rich>
                  <a:bodyPr/>
                  <a:lstStyle/>
                  <a:p>
                    <a:fld id="{2ABABC9E-B249-4724-B4B1-1670CD28AF1F}" type="VALUE">
                      <a:rPr lang="en-US" smtClean="0"/>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5A8-4CBE-9A6C-E8D75085DB98}"/>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Listen to the radio (or having it on in the background)</c:v>
                </c:pt>
                <c:pt idx="1">
                  <c:v>Listen to other audio (audiobooks, podcasts, music streaming)</c:v>
                </c:pt>
                <c:pt idx="2">
                  <c:v>Use social media</c:v>
                </c:pt>
                <c:pt idx="3">
                  <c:v>Read a newspaper (print or online)</c:v>
                </c:pt>
                <c:pt idx="4">
                  <c:v>Read a magazine</c:v>
                </c:pt>
              </c:strCache>
            </c:strRef>
          </c:cat>
          <c:val>
            <c:numRef>
              <c:f>Sheet1!$B$2:$B$6</c:f>
              <c:numCache>
                <c:formatCode>General</c:formatCode>
                <c:ptCount val="5"/>
                <c:pt idx="0">
                  <c:v>7</c:v>
                </c:pt>
                <c:pt idx="1">
                  <c:v>22</c:v>
                </c:pt>
                <c:pt idx="2">
                  <c:v>18</c:v>
                </c:pt>
                <c:pt idx="3">
                  <c:v>-4</c:v>
                </c:pt>
                <c:pt idx="4">
                  <c:v>-8</c:v>
                </c:pt>
              </c:numCache>
            </c:numRef>
          </c:val>
          <c:extLst>
            <c:ext xmlns:c16="http://schemas.microsoft.com/office/drawing/2014/chart" uri="{C3380CC4-5D6E-409C-BE32-E72D297353CC}">
              <c16:uniqueId val="{00000000-9D7A-42AE-9645-BDDFF083C605}"/>
            </c:ext>
          </c:extLst>
        </c:ser>
        <c:ser>
          <c:idx val="1"/>
          <c:order val="1"/>
          <c:tx>
            <c:strRef>
              <c:f>Sheet1!$C$1</c:f>
              <c:strCache>
                <c:ptCount val="1"/>
                <c:pt idx="0">
                  <c:v>Ad people</c:v>
                </c:pt>
              </c:strCache>
            </c:strRef>
          </c:tx>
          <c:spPr>
            <a:solidFill>
              <a:schemeClr val="accent5"/>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Listen to the radio (or having it on in the background)</c:v>
                </c:pt>
                <c:pt idx="1">
                  <c:v>Listen to other audio (audiobooks, podcasts, music streaming)</c:v>
                </c:pt>
                <c:pt idx="2">
                  <c:v>Use social media</c:v>
                </c:pt>
                <c:pt idx="3">
                  <c:v>Read a newspaper (print or online)</c:v>
                </c:pt>
                <c:pt idx="4">
                  <c:v>Read a magazine</c:v>
                </c:pt>
              </c:strCache>
            </c:strRef>
          </c:cat>
          <c:val>
            <c:numRef>
              <c:f>Sheet1!$C$2:$C$6</c:f>
              <c:numCache>
                <c:formatCode>General</c:formatCode>
                <c:ptCount val="5"/>
                <c:pt idx="0" formatCode="0">
                  <c:v>0</c:v>
                </c:pt>
                <c:pt idx="1">
                  <c:v>46</c:v>
                </c:pt>
                <c:pt idx="2">
                  <c:v>34</c:v>
                </c:pt>
                <c:pt idx="3">
                  <c:v>-15</c:v>
                </c:pt>
                <c:pt idx="4">
                  <c:v>-22</c:v>
                </c:pt>
              </c:numCache>
            </c:numRef>
          </c:val>
          <c:extLst>
            <c:ext xmlns:c16="http://schemas.microsoft.com/office/drawing/2014/chart" uri="{C3380CC4-5D6E-409C-BE32-E72D297353CC}">
              <c16:uniqueId val="{00000002-9D7A-42AE-9645-BDDFF083C605}"/>
            </c:ext>
          </c:extLst>
        </c:ser>
        <c:dLbls>
          <c:dLblPos val="outEnd"/>
          <c:showLegendKey val="0"/>
          <c:showVal val="1"/>
          <c:showCatName val="0"/>
          <c:showSerName val="0"/>
          <c:showPercent val="0"/>
          <c:showBubbleSize val="0"/>
        </c:dLbls>
        <c:gapWidth val="219"/>
        <c:axId val="444375375"/>
        <c:axId val="444369135"/>
      </c:barChart>
      <c:catAx>
        <c:axId val="444375375"/>
        <c:scaling>
          <c:orientation val="minMax"/>
        </c:scaling>
        <c:delete val="1"/>
        <c:axPos val="b"/>
        <c:numFmt formatCode="General" sourceLinked="1"/>
        <c:majorTickMark val="none"/>
        <c:minorTickMark val="none"/>
        <c:tickLblPos val="nextTo"/>
        <c:crossAx val="444369135"/>
        <c:crosses val="autoZero"/>
        <c:auto val="1"/>
        <c:lblAlgn val="ctr"/>
        <c:lblOffset val="100"/>
        <c:noMultiLvlLbl val="0"/>
      </c:catAx>
      <c:valAx>
        <c:axId val="444369135"/>
        <c:scaling>
          <c:orientation val="minMax"/>
          <c:max val="100"/>
        </c:scaling>
        <c:delete val="1"/>
        <c:axPos val="l"/>
        <c:numFmt formatCode="General" sourceLinked="1"/>
        <c:majorTickMark val="none"/>
        <c:minorTickMark val="none"/>
        <c:tickLblPos val="nextTo"/>
        <c:crossAx val="444375375"/>
        <c:crosses val="autoZero"/>
        <c:crossBetween val="between"/>
      </c:valAx>
      <c:spPr>
        <a:noFill/>
        <a:ln>
          <a:noFill/>
        </a:ln>
        <a:effectLst/>
      </c:spPr>
    </c:plotArea>
    <c:legend>
      <c:legendPos val="b"/>
      <c:layout>
        <c:manualLayout>
          <c:xMode val="edge"/>
          <c:yMode val="edge"/>
          <c:x val="0.61886010150373516"/>
          <c:y val="1.6960209042075802E-4"/>
          <c:w val="0.21805134985498625"/>
          <c:h val="5.6372965842138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36380397760359E-2"/>
          <c:y val="0.16871385616226589"/>
          <c:w val="0.97527234056412337"/>
          <c:h val="0.5766701375568587"/>
        </c:manualLayout>
      </c:layout>
      <c:barChart>
        <c:barDir val="col"/>
        <c:grouping val="clustered"/>
        <c:varyColors val="0"/>
        <c:ser>
          <c:idx val="0"/>
          <c:order val="0"/>
          <c:tx>
            <c:strRef>
              <c:f>Sheet1!$B$1</c:f>
              <c:strCache>
                <c:ptCount val="1"/>
                <c:pt idx="0">
                  <c:v>'Normal' people</c:v>
                </c:pt>
              </c:strCache>
            </c:strRef>
          </c:tx>
          <c:spPr>
            <a:solidFill>
              <a:schemeClr val="accent6"/>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Any TV services</c:v>
                </c:pt>
                <c:pt idx="1">
                  <c:v>Linear TV</c:v>
                </c:pt>
                <c:pt idx="2">
                  <c:v>SVOD</c:v>
                </c:pt>
                <c:pt idx="3">
                  <c:v>BVOD</c:v>
                </c:pt>
              </c:strCache>
            </c:strRef>
          </c:cat>
          <c:val>
            <c:numRef>
              <c:f>Sheet1!$B$2:$B$5</c:f>
              <c:numCache>
                <c:formatCode>General</c:formatCode>
                <c:ptCount val="4"/>
                <c:pt idx="0">
                  <c:v>97</c:v>
                </c:pt>
                <c:pt idx="1">
                  <c:v>83</c:v>
                </c:pt>
                <c:pt idx="2">
                  <c:v>72</c:v>
                </c:pt>
                <c:pt idx="3">
                  <c:v>65</c:v>
                </c:pt>
              </c:numCache>
            </c:numRef>
          </c:val>
          <c:extLst>
            <c:ext xmlns:c16="http://schemas.microsoft.com/office/drawing/2014/chart" uri="{C3380CC4-5D6E-409C-BE32-E72D297353CC}">
              <c16:uniqueId val="{00000000-16FA-4FAE-99EE-D7B869908BC1}"/>
            </c:ext>
          </c:extLst>
        </c:ser>
        <c:ser>
          <c:idx val="1"/>
          <c:order val="1"/>
          <c:tx>
            <c:strRef>
              <c:f>Sheet1!$C$1</c:f>
              <c:strCache>
                <c:ptCount val="1"/>
                <c:pt idx="0">
                  <c:v>Ad people</c:v>
                </c:pt>
              </c:strCache>
            </c:strRef>
          </c:tx>
          <c:spPr>
            <a:solidFill>
              <a:schemeClr val="accent5"/>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lgn="ctr">
                  <a:defRPr lang="en-GB" sz="1400" b="0" i="0" u="none" strike="noStrike" kern="1200" baseline="0">
                    <a:solidFill>
                      <a:srgbClr val="222223"/>
                    </a:solidFill>
                    <a:latin typeface="+mn-lt"/>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Any TV services</c:v>
                </c:pt>
                <c:pt idx="1">
                  <c:v>Linear TV</c:v>
                </c:pt>
                <c:pt idx="2">
                  <c:v>SVOD</c:v>
                </c:pt>
                <c:pt idx="3">
                  <c:v>BVOD</c:v>
                </c:pt>
              </c:strCache>
            </c:strRef>
          </c:cat>
          <c:val>
            <c:numRef>
              <c:f>Sheet1!$C$2:$C$5</c:f>
              <c:numCache>
                <c:formatCode>General</c:formatCode>
                <c:ptCount val="4"/>
                <c:pt idx="0">
                  <c:v>100</c:v>
                </c:pt>
                <c:pt idx="1">
                  <c:v>76</c:v>
                </c:pt>
                <c:pt idx="2">
                  <c:v>99</c:v>
                </c:pt>
                <c:pt idx="3">
                  <c:v>89</c:v>
                </c:pt>
              </c:numCache>
            </c:numRef>
          </c:val>
          <c:extLst>
            <c:ext xmlns:c16="http://schemas.microsoft.com/office/drawing/2014/chart" uri="{C3380CC4-5D6E-409C-BE32-E72D297353CC}">
              <c16:uniqueId val="{00000001-16FA-4FAE-99EE-D7B869908BC1}"/>
            </c:ext>
          </c:extLst>
        </c:ser>
        <c:dLbls>
          <c:dLblPos val="outEnd"/>
          <c:showLegendKey val="0"/>
          <c:showVal val="1"/>
          <c:showCatName val="0"/>
          <c:showSerName val="0"/>
          <c:showPercent val="0"/>
          <c:showBubbleSize val="0"/>
        </c:dLbls>
        <c:gapWidth val="80"/>
        <c:axId val="45371392"/>
        <c:axId val="45372928"/>
      </c:barChart>
      <c:catAx>
        <c:axId val="45371392"/>
        <c:scaling>
          <c:orientation val="minMax"/>
        </c:scaling>
        <c:delete val="0"/>
        <c:axPos val="b"/>
        <c:numFmt formatCode="General" sourceLinked="0"/>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lgn="l">
              <a:lnSpc>
                <a:spcPct val="110000"/>
              </a:lnSpc>
              <a:defRPr sz="1200" b="0" i="0" u="none" strike="noStrike" kern="1200" baseline="0">
                <a:solidFill>
                  <a:schemeClr val="tx1"/>
                </a:solidFill>
                <a:latin typeface="+mn-lt"/>
                <a:ea typeface="+mn-ea"/>
                <a:cs typeface="+mn-cs"/>
              </a:defRPr>
            </a:pPr>
            <a:endParaRPr lang="en-US"/>
          </a:p>
        </c:txPr>
        <c:crossAx val="45372928"/>
        <c:crosses val="autoZero"/>
        <c:auto val="1"/>
        <c:lblAlgn val="ctr"/>
        <c:lblOffset val="100"/>
        <c:noMultiLvlLbl val="0"/>
      </c:catAx>
      <c:valAx>
        <c:axId val="45372928"/>
        <c:scaling>
          <c:orientation val="minMax"/>
        </c:scaling>
        <c:delete val="1"/>
        <c:axPos val="l"/>
        <c:numFmt formatCode="General" sourceLinked="1"/>
        <c:majorTickMark val="none"/>
        <c:minorTickMark val="none"/>
        <c:tickLblPos val="nextTo"/>
        <c:crossAx val="45371392"/>
        <c:crosses val="autoZero"/>
        <c:crossBetween val="between"/>
      </c:valAx>
      <c:spPr>
        <a:noFill/>
        <a:ln w="6350">
          <a:noFill/>
        </a:ln>
        <a:effectLst/>
      </c:spPr>
    </c:plotArea>
    <c:legend>
      <c:legendPos val="t"/>
      <c:layout>
        <c:manualLayout>
          <c:xMode val="edge"/>
          <c:yMode val="edge"/>
          <c:x val="0.5870593911066796"/>
          <c:y val="2.0640788182259347E-2"/>
          <c:w val="0.40924780831868907"/>
          <c:h val="7.1203355019872808E-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solidFill>
            <a:schemeClr val="tx1"/>
          </a:solidFill>
          <a:latin typeface="Segoe UI Light"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363829717938297E-2"/>
          <c:y val="9.5108132582785956E-2"/>
          <c:w val="0.97527234056412337"/>
          <c:h val="0.7328703134295016"/>
        </c:manualLayout>
      </c:layout>
      <c:barChart>
        <c:barDir val="col"/>
        <c:grouping val="clustered"/>
        <c:varyColors val="0"/>
        <c:ser>
          <c:idx val="0"/>
          <c:order val="0"/>
          <c:tx>
            <c:strRef>
              <c:f>Sheet1!$B$1</c:f>
              <c:strCache>
                <c:ptCount val="1"/>
                <c:pt idx="0">
                  <c:v>'Normal' people</c:v>
                </c:pt>
              </c:strCache>
            </c:strRef>
          </c:tx>
          <c:spPr>
            <a:solidFill>
              <a:schemeClr val="accent6"/>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Netflix</c:v>
                </c:pt>
                <c:pt idx="1">
                  <c:v>BBC iPlayer</c:v>
                </c:pt>
                <c:pt idx="2">
                  <c:v>Amazon Prime Video</c:v>
                </c:pt>
                <c:pt idx="3">
                  <c:v>ITV Hub</c:v>
                </c:pt>
                <c:pt idx="4">
                  <c:v>All4</c:v>
                </c:pt>
                <c:pt idx="5">
                  <c:v>Disney+</c:v>
                </c:pt>
                <c:pt idx="6">
                  <c:v>My5</c:v>
                </c:pt>
                <c:pt idx="7">
                  <c:v>Sky On Demand</c:v>
                </c:pt>
                <c:pt idx="8">
                  <c:v>Now</c:v>
                </c:pt>
              </c:strCache>
            </c:strRef>
          </c:cat>
          <c:val>
            <c:numRef>
              <c:f>Sheet1!$B$2:$B$10</c:f>
              <c:numCache>
                <c:formatCode>General</c:formatCode>
                <c:ptCount val="9"/>
                <c:pt idx="0">
                  <c:v>64</c:v>
                </c:pt>
                <c:pt idx="1">
                  <c:v>62</c:v>
                </c:pt>
                <c:pt idx="2">
                  <c:v>49</c:v>
                </c:pt>
                <c:pt idx="3">
                  <c:v>38</c:v>
                </c:pt>
                <c:pt idx="4">
                  <c:v>33</c:v>
                </c:pt>
                <c:pt idx="5">
                  <c:v>30</c:v>
                </c:pt>
                <c:pt idx="6">
                  <c:v>16</c:v>
                </c:pt>
                <c:pt idx="7">
                  <c:v>14</c:v>
                </c:pt>
                <c:pt idx="8">
                  <c:v>11</c:v>
                </c:pt>
              </c:numCache>
            </c:numRef>
          </c:val>
          <c:extLst>
            <c:ext xmlns:c16="http://schemas.microsoft.com/office/drawing/2014/chart" uri="{C3380CC4-5D6E-409C-BE32-E72D297353CC}">
              <c16:uniqueId val="{00000000-84FD-4B99-8AD2-A16D4DDDE729}"/>
            </c:ext>
          </c:extLst>
        </c:ser>
        <c:ser>
          <c:idx val="1"/>
          <c:order val="1"/>
          <c:tx>
            <c:strRef>
              <c:f>Sheet1!$C$1</c:f>
              <c:strCache>
                <c:ptCount val="1"/>
                <c:pt idx="0">
                  <c:v>Ad people</c:v>
                </c:pt>
              </c:strCache>
            </c:strRef>
          </c:tx>
          <c:spPr>
            <a:solidFill>
              <a:schemeClr val="accent5"/>
            </a:solidFill>
            <a:ln>
              <a:noFill/>
            </a:ln>
            <a:effectLst/>
          </c:spPr>
          <c:invertIfNegative val="0"/>
          <c:dLbls>
            <c:numFmt formatCode="#&quot;%&quot;" sourceLinked="0"/>
            <c:spPr>
              <a:noFill/>
              <a:ln>
                <a:noFill/>
              </a:ln>
              <a:effectLst/>
            </c:spPr>
            <c:txPr>
              <a:bodyPr rot="0" spcFirstLastPara="1" vertOverflow="ellipsis" vert="horz" wrap="square" anchor="ctr" anchorCtr="1"/>
              <a:lstStyle/>
              <a:p>
                <a:pPr algn="ctr">
                  <a:defRPr lang="en-GB" sz="1400" b="0" i="0" u="none" strike="noStrike" kern="1200" baseline="0">
                    <a:solidFill>
                      <a:srgbClr val="222223"/>
                    </a:solidFill>
                    <a:latin typeface="+mn-lt"/>
                    <a:ea typeface="Segoe UI" panose="020B0502040204020203" pitchFamily="34" charset="0"/>
                    <a:cs typeface="Segoe UI" panose="020B050204020402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Netflix</c:v>
                </c:pt>
                <c:pt idx="1">
                  <c:v>BBC iPlayer</c:v>
                </c:pt>
                <c:pt idx="2">
                  <c:v>Amazon Prime Video</c:v>
                </c:pt>
                <c:pt idx="3">
                  <c:v>ITV Hub</c:v>
                </c:pt>
                <c:pt idx="4">
                  <c:v>All4</c:v>
                </c:pt>
                <c:pt idx="5">
                  <c:v>Disney+</c:v>
                </c:pt>
                <c:pt idx="6">
                  <c:v>My5</c:v>
                </c:pt>
                <c:pt idx="7">
                  <c:v>Sky On Demand</c:v>
                </c:pt>
                <c:pt idx="8">
                  <c:v>Now</c:v>
                </c:pt>
              </c:strCache>
            </c:strRef>
          </c:cat>
          <c:val>
            <c:numRef>
              <c:f>Sheet1!$C$2:$C$10</c:f>
              <c:numCache>
                <c:formatCode>General</c:formatCode>
                <c:ptCount val="9"/>
                <c:pt idx="0">
                  <c:v>96</c:v>
                </c:pt>
                <c:pt idx="1">
                  <c:v>81</c:v>
                </c:pt>
                <c:pt idx="2">
                  <c:v>82</c:v>
                </c:pt>
                <c:pt idx="3">
                  <c:v>57</c:v>
                </c:pt>
                <c:pt idx="4">
                  <c:v>62</c:v>
                </c:pt>
                <c:pt idx="5">
                  <c:v>63</c:v>
                </c:pt>
                <c:pt idx="6">
                  <c:v>11</c:v>
                </c:pt>
                <c:pt idx="7">
                  <c:v>30</c:v>
                </c:pt>
                <c:pt idx="8">
                  <c:v>18</c:v>
                </c:pt>
              </c:numCache>
            </c:numRef>
          </c:val>
          <c:extLst>
            <c:ext xmlns:c16="http://schemas.microsoft.com/office/drawing/2014/chart" uri="{C3380CC4-5D6E-409C-BE32-E72D297353CC}">
              <c16:uniqueId val="{00000001-84FD-4B99-8AD2-A16D4DDDE729}"/>
            </c:ext>
          </c:extLst>
        </c:ser>
        <c:dLbls>
          <c:dLblPos val="outEnd"/>
          <c:showLegendKey val="0"/>
          <c:showVal val="1"/>
          <c:showCatName val="0"/>
          <c:showSerName val="0"/>
          <c:showPercent val="0"/>
          <c:showBubbleSize val="0"/>
        </c:dLbls>
        <c:gapWidth val="80"/>
        <c:axId val="45371392"/>
        <c:axId val="45372928"/>
      </c:barChart>
      <c:catAx>
        <c:axId val="45371392"/>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Arial (Body)"/>
                <a:ea typeface="+mn-ea"/>
                <a:cs typeface="+mn-cs"/>
              </a:defRPr>
            </a:pPr>
            <a:endParaRPr lang="en-US"/>
          </a:p>
        </c:txPr>
        <c:crossAx val="45372928"/>
        <c:crosses val="autoZero"/>
        <c:auto val="1"/>
        <c:lblAlgn val="ctr"/>
        <c:lblOffset val="100"/>
        <c:noMultiLvlLbl val="0"/>
      </c:catAx>
      <c:valAx>
        <c:axId val="45372928"/>
        <c:scaling>
          <c:orientation val="minMax"/>
        </c:scaling>
        <c:delete val="1"/>
        <c:axPos val="l"/>
        <c:numFmt formatCode="General" sourceLinked="1"/>
        <c:majorTickMark val="none"/>
        <c:minorTickMark val="none"/>
        <c:tickLblPos val="nextTo"/>
        <c:crossAx val="45371392"/>
        <c:crosses val="autoZero"/>
        <c:crossBetween val="between"/>
      </c:valAx>
      <c:spPr>
        <a:noFill/>
        <a:ln w="6350">
          <a:noFill/>
        </a:ln>
        <a:effectLst/>
      </c:spPr>
    </c:plotArea>
    <c:legend>
      <c:legendPos val="t"/>
      <c:layout>
        <c:manualLayout>
          <c:xMode val="edge"/>
          <c:yMode val="edge"/>
          <c:x val="0.57925713965249004"/>
          <c:y val="8.0091501044678548E-2"/>
          <c:w val="0.42074286034751002"/>
          <c:h val="5.4569824940276228E-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solidFill>
            <a:schemeClr val="tx1"/>
          </a:solidFill>
          <a:latin typeface="Segoe UI Light" panose="020B050204020402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06431619404703"/>
          <c:y val="3.2884838967210679E-2"/>
          <c:w val="0.72793568380595297"/>
          <c:h val="0.93423019431988041"/>
        </c:manualLayout>
      </c:layout>
      <c:barChart>
        <c:barDir val="bar"/>
        <c:grouping val="clustered"/>
        <c:varyColors val="0"/>
        <c:ser>
          <c:idx val="0"/>
          <c:order val="0"/>
          <c:tx>
            <c:strRef>
              <c:f>Sheet1!$B$1</c:f>
              <c:strCache>
                <c:ptCount val="1"/>
                <c:pt idx="0">
                  <c:v>'Normal' people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Sheet1!$A$2:$A$7</c:f>
              <c:strCache>
                <c:ptCount val="6"/>
                <c:pt idx="0">
                  <c:v>Squid Game</c:v>
                </c:pt>
                <c:pt idx="1">
                  <c:v>Bridgerton</c:v>
                </c:pt>
                <c:pt idx="2">
                  <c:v>The Mandalorian </c:v>
                </c:pt>
                <c:pt idx="3">
                  <c:v>Sex Education </c:v>
                </c:pt>
                <c:pt idx="4">
                  <c:v>The Handmaid's Tale</c:v>
                </c:pt>
                <c:pt idx="5">
                  <c:v>WandaVision</c:v>
                </c:pt>
              </c:strCache>
            </c:strRef>
          </c:cat>
          <c:val>
            <c:numRef>
              <c:f>Sheet1!$B$2:$B$7</c:f>
              <c:numCache>
                <c:formatCode>0%</c:formatCode>
                <c:ptCount val="6"/>
                <c:pt idx="0">
                  <c:v>0.26</c:v>
                </c:pt>
                <c:pt idx="1">
                  <c:v>0.24</c:v>
                </c:pt>
                <c:pt idx="2">
                  <c:v>0.19</c:v>
                </c:pt>
                <c:pt idx="3">
                  <c:v>0.18</c:v>
                </c:pt>
                <c:pt idx="4">
                  <c:v>0.18</c:v>
                </c:pt>
                <c:pt idx="5">
                  <c:v>0.15</c:v>
                </c:pt>
              </c:numCache>
            </c:numRef>
          </c:val>
          <c:extLst>
            <c:ext xmlns:c16="http://schemas.microsoft.com/office/drawing/2014/chart" uri="{C3380CC4-5D6E-409C-BE32-E72D297353CC}">
              <c16:uniqueId val="{00000000-738D-4167-B2EC-1E3C34F4E7B5}"/>
            </c:ext>
          </c:extLst>
        </c:ser>
        <c:ser>
          <c:idx val="2"/>
          <c:order val="1"/>
          <c:tx>
            <c:strRef>
              <c:f>Sheet1!$C$1</c:f>
              <c:strCache>
                <c:ptCount val="1"/>
                <c:pt idx="0">
                  <c:v>Ad people</c:v>
                </c:pt>
              </c:strCache>
            </c:strRef>
          </c:tx>
          <c:spPr>
            <a:solidFill>
              <a:srgbClr val="009B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Sheet1!$A$2:$A$7</c:f>
              <c:strCache>
                <c:ptCount val="6"/>
                <c:pt idx="0">
                  <c:v>Squid Game</c:v>
                </c:pt>
                <c:pt idx="1">
                  <c:v>Bridgerton</c:v>
                </c:pt>
                <c:pt idx="2">
                  <c:v>The Mandalorian </c:v>
                </c:pt>
                <c:pt idx="3">
                  <c:v>Sex Education </c:v>
                </c:pt>
                <c:pt idx="4">
                  <c:v>The Handmaid's Tale</c:v>
                </c:pt>
                <c:pt idx="5">
                  <c:v>WandaVision</c:v>
                </c:pt>
              </c:strCache>
            </c:strRef>
          </c:cat>
          <c:val>
            <c:numRef>
              <c:f>Sheet1!$C$2:$C$7</c:f>
              <c:numCache>
                <c:formatCode>0%</c:formatCode>
                <c:ptCount val="6"/>
                <c:pt idx="0">
                  <c:v>0.62</c:v>
                </c:pt>
                <c:pt idx="1">
                  <c:v>0.46</c:v>
                </c:pt>
                <c:pt idx="2">
                  <c:v>0.31</c:v>
                </c:pt>
                <c:pt idx="3">
                  <c:v>0.52</c:v>
                </c:pt>
                <c:pt idx="4">
                  <c:v>0.33</c:v>
                </c:pt>
                <c:pt idx="5">
                  <c:v>0.27</c:v>
                </c:pt>
              </c:numCache>
            </c:numRef>
          </c:val>
          <c:extLst>
            <c:ext xmlns:c16="http://schemas.microsoft.com/office/drawing/2014/chart" uri="{C3380CC4-5D6E-409C-BE32-E72D297353CC}">
              <c16:uniqueId val="{00000001-738D-4167-B2EC-1E3C34F4E7B5}"/>
            </c:ext>
          </c:extLst>
        </c:ser>
        <c:dLbls>
          <c:dLblPos val="outEnd"/>
          <c:showLegendKey val="0"/>
          <c:showVal val="1"/>
          <c:showCatName val="0"/>
          <c:showSerName val="0"/>
          <c:showPercent val="0"/>
          <c:showBubbleSize val="0"/>
        </c:dLbls>
        <c:gapWidth val="92"/>
        <c:axId val="45386752"/>
        <c:axId val="45830912"/>
      </c:barChart>
      <c:catAx>
        <c:axId val="45386752"/>
        <c:scaling>
          <c:orientation val="maxMin"/>
        </c:scaling>
        <c:delete val="0"/>
        <c:axPos val="l"/>
        <c:numFmt formatCode="General"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lgn="r">
              <a:lnSpc>
                <a:spcPct val="110000"/>
              </a:lnSpc>
              <a:defRPr sz="1050" b="1" i="0" u="none" strike="noStrike" kern="1200" baseline="0">
                <a:solidFill>
                  <a:schemeClr val="tx1"/>
                </a:solidFill>
                <a:latin typeface="+mn-lt"/>
                <a:ea typeface="+mn-ea"/>
                <a:cs typeface="+mn-cs"/>
              </a:defRPr>
            </a:pPr>
            <a:endParaRPr lang="en-US"/>
          </a:p>
        </c:txPr>
        <c:crossAx val="45830912"/>
        <c:crosses val="autoZero"/>
        <c:auto val="1"/>
        <c:lblAlgn val="ctr"/>
        <c:lblOffset val="100"/>
        <c:noMultiLvlLbl val="0"/>
      </c:catAx>
      <c:valAx>
        <c:axId val="45830912"/>
        <c:scaling>
          <c:orientation val="minMax"/>
          <c:max val="0.8"/>
          <c:min val="0"/>
        </c:scaling>
        <c:delete val="1"/>
        <c:axPos val="b"/>
        <c:numFmt formatCode="0%" sourceLinked="0"/>
        <c:majorTickMark val="out"/>
        <c:minorTickMark val="none"/>
        <c:tickLblPos val="nextTo"/>
        <c:crossAx val="45386752"/>
        <c:crosses val="max"/>
        <c:crossBetween val="between"/>
      </c:valAx>
      <c:spPr>
        <a:noFill/>
        <a:ln>
          <a:noFill/>
        </a:ln>
        <a:effectLst/>
      </c:spPr>
    </c:plotArea>
    <c:legend>
      <c:legendPos val="r"/>
      <c:layout>
        <c:manualLayout>
          <c:xMode val="edge"/>
          <c:yMode val="edge"/>
          <c:x val="2.9075836137497316E-2"/>
          <c:y val="2.834332967672807E-2"/>
          <c:w val="0.10572768322669886"/>
          <c:h val="0.2549553089747761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9508050734982"/>
          <c:y val="3.6774488087615652E-2"/>
          <c:w val="0.87610491949265001"/>
          <c:h val="0.93648020857024916"/>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Lbls>
            <c:dLbl>
              <c:idx val="0"/>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E6D-429E-8B88-4D200E4462B4}"/>
                </c:ext>
              </c:extLst>
            </c:dLbl>
            <c:dLbl>
              <c:idx val="1"/>
              <c:tx>
                <c:rich>
                  <a:bodyPr/>
                  <a:lstStyle/>
                  <a:p>
                    <a:r>
                      <a:rPr lang="en-US" dirty="0"/>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E6D-429E-8B88-4D200E4462B4}"/>
                </c:ext>
              </c:extLst>
            </c:dLbl>
            <c:dLbl>
              <c:idx val="2"/>
              <c:tx>
                <c:rich>
                  <a:bodyPr/>
                  <a:lstStyle/>
                  <a:p>
                    <a:r>
                      <a:rPr lang="en-US" dirty="0"/>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E6D-429E-8B88-4D200E4462B4}"/>
                </c:ext>
              </c:extLst>
            </c:dLbl>
            <c:dLbl>
              <c:idx val="3"/>
              <c:tx>
                <c:rich>
                  <a:bodyPr/>
                  <a:lstStyle/>
                  <a:p>
                    <a:r>
                      <a:rPr lang="en-US" dirty="0"/>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E6D-429E-8B88-4D200E4462B4}"/>
                </c:ext>
              </c:extLst>
            </c:dLbl>
            <c:dLbl>
              <c:idx val="4"/>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15:layout>
                    <c:manualLayout>
                      <c:w val="0.12381019111041439"/>
                      <c:h val="6.5066920457252223E-2"/>
                    </c:manualLayout>
                  </c15:layout>
                  <c15:showDataLabelsRange val="0"/>
                </c:ext>
                <c:ext xmlns:c16="http://schemas.microsoft.com/office/drawing/2014/chart" uri="{C3380CC4-5D6E-409C-BE32-E72D297353CC}">
                  <c16:uniqueId val="{00000004-1E6D-429E-8B88-4D200E4462B4}"/>
                </c:ext>
              </c:extLst>
            </c:dLbl>
            <c:dLbl>
              <c:idx val="5"/>
              <c:tx>
                <c:rich>
                  <a:bodyPr/>
                  <a:lstStyle/>
                  <a:p>
                    <a:r>
                      <a:rPr lang="en-US" dirty="0"/>
                      <a:t>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E6D-429E-8B88-4D200E4462B4}"/>
                </c:ext>
              </c:extLst>
            </c:dLbl>
            <c:dLbl>
              <c:idx val="6"/>
              <c:tx>
                <c:rich>
                  <a:bodyPr/>
                  <a:lstStyle/>
                  <a:p>
                    <a:r>
                      <a:rPr lang="en-US"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E6D-429E-8B88-4D200E4462B4}"/>
                </c:ext>
              </c:extLst>
            </c:dLbl>
            <c:dLbl>
              <c:idx val="7"/>
              <c:tx>
                <c:rich>
                  <a:bodyPr/>
                  <a:lstStyle/>
                  <a:p>
                    <a:r>
                      <a:rPr lang="en-US" dirty="0"/>
                      <a:t>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E6D-429E-8B88-4D200E4462B4}"/>
                </c:ext>
              </c:extLst>
            </c:dLbl>
            <c:dLbl>
              <c:idx val="8"/>
              <c:tx>
                <c:rich>
                  <a:bodyPr/>
                  <a:lstStyle/>
                  <a:p>
                    <a:r>
                      <a:rPr lang="en-US" dirty="0"/>
                      <a:t>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E6D-429E-8B88-4D200E4462B4}"/>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Segoe UI" panose="020B0502040204020203" pitchFamily="34" charset="0"/>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Reddit</c:v>
                </c:pt>
                <c:pt idx="1">
                  <c:v>Snapchat</c:v>
                </c:pt>
                <c:pt idx="2">
                  <c:v>TikTok</c:v>
                </c:pt>
                <c:pt idx="3">
                  <c:v>Pinterest</c:v>
                </c:pt>
                <c:pt idx="4">
                  <c:v>LinkedIn</c:v>
                </c:pt>
                <c:pt idx="5">
                  <c:v>Twitter</c:v>
                </c:pt>
                <c:pt idx="6">
                  <c:v>Instagram</c:v>
                </c:pt>
                <c:pt idx="7">
                  <c:v>YouTube</c:v>
                </c:pt>
                <c:pt idx="8">
                  <c:v>Facebook</c:v>
                </c:pt>
              </c:strCache>
            </c:strRef>
          </c:cat>
          <c:val>
            <c:numRef>
              <c:f>Sheet1!$B$2:$B$10</c:f>
              <c:numCache>
                <c:formatCode>General</c:formatCode>
                <c:ptCount val="9"/>
                <c:pt idx="0">
                  <c:v>-13</c:v>
                </c:pt>
                <c:pt idx="1">
                  <c:v>-16</c:v>
                </c:pt>
                <c:pt idx="2">
                  <c:v>-17</c:v>
                </c:pt>
                <c:pt idx="3">
                  <c:v>-17</c:v>
                </c:pt>
                <c:pt idx="4">
                  <c:v>-26</c:v>
                </c:pt>
                <c:pt idx="5">
                  <c:v>-34</c:v>
                </c:pt>
                <c:pt idx="6">
                  <c:v>-42</c:v>
                </c:pt>
                <c:pt idx="7">
                  <c:v>-65</c:v>
                </c:pt>
                <c:pt idx="8">
                  <c:v>-65</c:v>
                </c:pt>
              </c:numCache>
            </c:numRef>
          </c:val>
          <c:extLst>
            <c:ext xmlns:c16="http://schemas.microsoft.com/office/drawing/2014/chart" uri="{C3380CC4-5D6E-409C-BE32-E72D297353CC}">
              <c16:uniqueId val="{00000009-1E6D-429E-8B88-4D200E4462B4}"/>
            </c:ext>
          </c:extLst>
        </c:ser>
        <c:dLbls>
          <c:showLegendKey val="0"/>
          <c:showVal val="0"/>
          <c:showCatName val="0"/>
          <c:showSerName val="0"/>
          <c:showPercent val="0"/>
          <c:showBubbleSize val="0"/>
        </c:dLbls>
        <c:gapWidth val="50"/>
        <c:axId val="1104517840"/>
        <c:axId val="1104510296"/>
      </c:barChart>
      <c:catAx>
        <c:axId val="1104517840"/>
        <c:scaling>
          <c:orientation val="minMax"/>
        </c:scaling>
        <c:delete val="1"/>
        <c:axPos val="l"/>
        <c:numFmt formatCode="General" sourceLinked="1"/>
        <c:majorTickMark val="none"/>
        <c:minorTickMark val="none"/>
        <c:tickLblPos val="nextTo"/>
        <c:crossAx val="1104510296"/>
        <c:crosses val="autoZero"/>
        <c:auto val="1"/>
        <c:lblAlgn val="ctr"/>
        <c:lblOffset val="100"/>
        <c:noMultiLvlLbl val="0"/>
      </c:catAx>
      <c:valAx>
        <c:axId val="1104510296"/>
        <c:scaling>
          <c:orientation val="minMax"/>
          <c:max val="0"/>
          <c:min val="-100"/>
        </c:scaling>
        <c:delete val="1"/>
        <c:axPos val="b"/>
        <c:numFmt formatCode="General" sourceLinked="1"/>
        <c:majorTickMark val="out"/>
        <c:minorTickMark val="none"/>
        <c:tickLblPos val="nextTo"/>
        <c:crossAx val="1104517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41940210006827E-2"/>
          <c:y val="3.3340198076220323E-2"/>
          <c:w val="0.84974724751768582"/>
          <c:h val="0.94548800579735282"/>
        </c:manualLayout>
      </c:layout>
      <c:barChart>
        <c:barDir val="bar"/>
        <c:grouping val="clustered"/>
        <c:varyColors val="0"/>
        <c:ser>
          <c:idx val="0"/>
          <c:order val="0"/>
          <c:tx>
            <c:strRef>
              <c:f>Sheet1!$B$1</c:f>
              <c:strCache>
                <c:ptCount val="1"/>
                <c:pt idx="0">
                  <c:v>Series 1</c:v>
                </c:pt>
              </c:strCache>
            </c:strRef>
          </c:tx>
          <c:spPr>
            <a:solidFill>
              <a:srgbClr val="009B3C"/>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Reddit</c:v>
                </c:pt>
                <c:pt idx="1">
                  <c:v>Snapchat</c:v>
                </c:pt>
                <c:pt idx="2">
                  <c:v>TikTok</c:v>
                </c:pt>
                <c:pt idx="3">
                  <c:v>Pinterest</c:v>
                </c:pt>
                <c:pt idx="4">
                  <c:v>LinkedIn</c:v>
                </c:pt>
                <c:pt idx="5">
                  <c:v>Twitter</c:v>
                </c:pt>
                <c:pt idx="6">
                  <c:v>Instagram</c:v>
                </c:pt>
                <c:pt idx="7">
                  <c:v>YouTube</c:v>
                </c:pt>
                <c:pt idx="8">
                  <c:v>Facebook</c:v>
                </c:pt>
              </c:strCache>
            </c:strRef>
          </c:cat>
          <c:val>
            <c:numRef>
              <c:f>Sheet1!$B$2:$B$10</c:f>
              <c:numCache>
                <c:formatCode>General</c:formatCode>
                <c:ptCount val="9"/>
                <c:pt idx="0">
                  <c:v>27</c:v>
                </c:pt>
                <c:pt idx="1">
                  <c:v>20</c:v>
                </c:pt>
                <c:pt idx="2">
                  <c:v>43</c:v>
                </c:pt>
                <c:pt idx="3">
                  <c:v>29</c:v>
                </c:pt>
                <c:pt idx="4">
                  <c:v>95</c:v>
                </c:pt>
                <c:pt idx="5">
                  <c:v>70</c:v>
                </c:pt>
                <c:pt idx="6">
                  <c:v>86</c:v>
                </c:pt>
                <c:pt idx="7">
                  <c:v>85</c:v>
                </c:pt>
                <c:pt idx="8">
                  <c:v>75</c:v>
                </c:pt>
              </c:numCache>
            </c:numRef>
          </c:val>
          <c:extLst>
            <c:ext xmlns:c16="http://schemas.microsoft.com/office/drawing/2014/chart" uri="{C3380CC4-5D6E-409C-BE32-E72D297353CC}">
              <c16:uniqueId val="{00000000-8C1E-4D75-8919-E68286888AE7}"/>
            </c:ext>
          </c:extLst>
        </c:ser>
        <c:dLbls>
          <c:dLblPos val="outEnd"/>
          <c:showLegendKey val="0"/>
          <c:showVal val="1"/>
          <c:showCatName val="0"/>
          <c:showSerName val="0"/>
          <c:showPercent val="0"/>
          <c:showBubbleSize val="0"/>
        </c:dLbls>
        <c:gapWidth val="50"/>
        <c:axId val="1104517840"/>
        <c:axId val="1104510296"/>
      </c:barChart>
      <c:catAx>
        <c:axId val="1104517840"/>
        <c:scaling>
          <c:orientation val="minMax"/>
        </c:scaling>
        <c:delete val="1"/>
        <c:axPos val="l"/>
        <c:numFmt formatCode="General" sourceLinked="1"/>
        <c:majorTickMark val="none"/>
        <c:minorTickMark val="none"/>
        <c:tickLblPos val="nextTo"/>
        <c:crossAx val="1104510296"/>
        <c:crosses val="autoZero"/>
        <c:auto val="1"/>
        <c:lblAlgn val="ctr"/>
        <c:lblOffset val="100"/>
        <c:noMultiLvlLbl val="0"/>
      </c:catAx>
      <c:valAx>
        <c:axId val="1104510296"/>
        <c:scaling>
          <c:orientation val="minMax"/>
        </c:scaling>
        <c:delete val="1"/>
        <c:axPos val="b"/>
        <c:numFmt formatCode="General" sourceLinked="1"/>
        <c:majorTickMark val="none"/>
        <c:minorTickMark val="none"/>
        <c:tickLblPos val="nextTo"/>
        <c:crossAx val="1104517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9508050734982"/>
          <c:y val="3.6774488087615652E-2"/>
          <c:w val="0.87610491949265001"/>
          <c:h val="0.93648020857024916"/>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Lbls>
            <c:dLbl>
              <c:idx val="0"/>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B14-45FD-9312-40C75BF2FC7E}"/>
                </c:ext>
              </c:extLst>
            </c:dLbl>
            <c:dLbl>
              <c:idx val="1"/>
              <c:tx>
                <c:rich>
                  <a:bodyPr/>
                  <a:lstStyle/>
                  <a:p>
                    <a:r>
                      <a:rPr lang="en-US" dirty="0"/>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B14-45FD-9312-40C75BF2FC7E}"/>
                </c:ext>
              </c:extLst>
            </c:dLbl>
            <c:dLbl>
              <c:idx val="2"/>
              <c:tx>
                <c:rich>
                  <a:bodyPr/>
                  <a:lstStyle/>
                  <a:p>
                    <a:r>
                      <a:rPr lang="en-US" dirty="0"/>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B14-45FD-9312-40C75BF2FC7E}"/>
                </c:ext>
              </c:extLst>
            </c:dLbl>
            <c:dLbl>
              <c:idx val="3"/>
              <c:tx>
                <c:rich>
                  <a:bodyPr/>
                  <a:lstStyle/>
                  <a:p>
                    <a:r>
                      <a:rPr lang="en-US" dirty="0"/>
                      <a:t>17%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B14-45FD-9312-40C75BF2FC7E}"/>
                </c:ext>
              </c:extLst>
            </c:dLbl>
            <c:dLbl>
              <c:idx val="4"/>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15:layout>
                    <c:manualLayout>
                      <c:w val="0.12381019111041439"/>
                      <c:h val="6.5066920457252223E-2"/>
                    </c:manualLayout>
                  </c15:layout>
                  <c15:showDataLabelsRange val="0"/>
                </c:ext>
                <c:ext xmlns:c16="http://schemas.microsoft.com/office/drawing/2014/chart" uri="{C3380CC4-5D6E-409C-BE32-E72D297353CC}">
                  <c16:uniqueId val="{00000004-9B14-45FD-9312-40C75BF2FC7E}"/>
                </c:ext>
              </c:extLst>
            </c:dLbl>
            <c:dLbl>
              <c:idx val="5"/>
              <c:tx>
                <c:rich>
                  <a:bodyPr/>
                  <a:lstStyle/>
                  <a:p>
                    <a:r>
                      <a:rPr lang="en-US" dirty="0"/>
                      <a:t>34%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B14-45FD-9312-40C75BF2FC7E}"/>
                </c:ext>
              </c:extLst>
            </c:dLbl>
            <c:dLbl>
              <c:idx val="6"/>
              <c:tx>
                <c:rich>
                  <a:bodyPr/>
                  <a:lstStyle/>
                  <a:p>
                    <a:r>
                      <a:rPr lang="en-US"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B14-45FD-9312-40C75BF2FC7E}"/>
                </c:ext>
              </c:extLst>
            </c:dLbl>
            <c:dLbl>
              <c:idx val="7"/>
              <c:tx>
                <c:rich>
                  <a:bodyPr/>
                  <a:lstStyle/>
                  <a:p>
                    <a:r>
                      <a:rPr lang="en-US" dirty="0"/>
                      <a:t>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B14-45FD-9312-40C75BF2FC7E}"/>
                </c:ext>
              </c:extLst>
            </c:dLbl>
            <c:dLbl>
              <c:idx val="8"/>
              <c:tx>
                <c:rich>
                  <a:bodyPr/>
                  <a:lstStyle/>
                  <a:p>
                    <a:r>
                      <a:rPr lang="en-US" dirty="0"/>
                      <a:t>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B14-45FD-9312-40C75BF2FC7E}"/>
                </c:ext>
              </c:extLst>
            </c:dLbl>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Segoe UI" panose="020B0502040204020203" pitchFamily="34" charset="0"/>
                    <a:cs typeface="Segoe UI"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Reddit</c:v>
                </c:pt>
                <c:pt idx="1">
                  <c:v>Snapchat</c:v>
                </c:pt>
                <c:pt idx="2">
                  <c:v>TikTok</c:v>
                </c:pt>
                <c:pt idx="3">
                  <c:v>Pinterest</c:v>
                </c:pt>
                <c:pt idx="4">
                  <c:v>LinkedIn</c:v>
                </c:pt>
                <c:pt idx="5">
                  <c:v>Twitter</c:v>
                </c:pt>
                <c:pt idx="6">
                  <c:v>Instagram</c:v>
                </c:pt>
                <c:pt idx="7">
                  <c:v>YouTube</c:v>
                </c:pt>
                <c:pt idx="8">
                  <c:v>Facebook</c:v>
                </c:pt>
              </c:strCache>
            </c:strRef>
          </c:cat>
          <c:val>
            <c:numRef>
              <c:f>Sheet1!$B$2:$B$10</c:f>
              <c:numCache>
                <c:formatCode>General</c:formatCode>
                <c:ptCount val="9"/>
                <c:pt idx="0">
                  <c:v>-13</c:v>
                </c:pt>
                <c:pt idx="1">
                  <c:v>-16</c:v>
                </c:pt>
                <c:pt idx="2">
                  <c:v>-17</c:v>
                </c:pt>
                <c:pt idx="3">
                  <c:v>-17</c:v>
                </c:pt>
                <c:pt idx="4">
                  <c:v>-26</c:v>
                </c:pt>
                <c:pt idx="5">
                  <c:v>-34</c:v>
                </c:pt>
                <c:pt idx="6">
                  <c:v>-42</c:v>
                </c:pt>
                <c:pt idx="7">
                  <c:v>-65</c:v>
                </c:pt>
                <c:pt idx="8">
                  <c:v>-65</c:v>
                </c:pt>
              </c:numCache>
            </c:numRef>
          </c:val>
          <c:extLst>
            <c:ext xmlns:c16="http://schemas.microsoft.com/office/drawing/2014/chart" uri="{C3380CC4-5D6E-409C-BE32-E72D297353CC}">
              <c16:uniqueId val="{00000009-9B14-45FD-9312-40C75BF2FC7E}"/>
            </c:ext>
          </c:extLst>
        </c:ser>
        <c:dLbls>
          <c:showLegendKey val="0"/>
          <c:showVal val="0"/>
          <c:showCatName val="0"/>
          <c:showSerName val="0"/>
          <c:showPercent val="0"/>
          <c:showBubbleSize val="0"/>
        </c:dLbls>
        <c:gapWidth val="50"/>
        <c:axId val="1104517840"/>
        <c:axId val="1104510296"/>
      </c:barChart>
      <c:catAx>
        <c:axId val="1104517840"/>
        <c:scaling>
          <c:orientation val="minMax"/>
        </c:scaling>
        <c:delete val="1"/>
        <c:axPos val="l"/>
        <c:numFmt formatCode="General" sourceLinked="1"/>
        <c:majorTickMark val="none"/>
        <c:minorTickMark val="none"/>
        <c:tickLblPos val="nextTo"/>
        <c:crossAx val="1104510296"/>
        <c:crosses val="autoZero"/>
        <c:auto val="1"/>
        <c:lblAlgn val="ctr"/>
        <c:lblOffset val="100"/>
        <c:noMultiLvlLbl val="0"/>
      </c:catAx>
      <c:valAx>
        <c:axId val="1104510296"/>
        <c:scaling>
          <c:orientation val="minMax"/>
          <c:max val="0"/>
          <c:min val="-100"/>
        </c:scaling>
        <c:delete val="1"/>
        <c:axPos val="b"/>
        <c:numFmt formatCode="General" sourceLinked="1"/>
        <c:majorTickMark val="out"/>
        <c:minorTickMark val="none"/>
        <c:tickLblPos val="nextTo"/>
        <c:crossAx val="1104517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041940210006827E-2"/>
          <c:y val="3.3340198076220323E-2"/>
          <c:w val="0.89150559480096669"/>
          <c:h val="0.94548800579735282"/>
        </c:manualLayout>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Lbls>
            <c:numFmt formatCode="#&quot;%&quot;"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Reddit</c:v>
                </c:pt>
                <c:pt idx="1">
                  <c:v>Snapchat</c:v>
                </c:pt>
                <c:pt idx="2">
                  <c:v>TikTok</c:v>
                </c:pt>
                <c:pt idx="3">
                  <c:v>Pinterest</c:v>
                </c:pt>
                <c:pt idx="4">
                  <c:v>LinkedIn</c:v>
                </c:pt>
                <c:pt idx="5">
                  <c:v>Twitter</c:v>
                </c:pt>
                <c:pt idx="6">
                  <c:v>Instagram</c:v>
                </c:pt>
                <c:pt idx="7">
                  <c:v>YouTube</c:v>
                </c:pt>
                <c:pt idx="8">
                  <c:v>Facebook</c:v>
                </c:pt>
              </c:strCache>
            </c:strRef>
          </c:cat>
          <c:val>
            <c:numRef>
              <c:f>Sheet1!$B$2:$B$10</c:f>
              <c:numCache>
                <c:formatCode>General</c:formatCode>
                <c:ptCount val="9"/>
                <c:pt idx="0">
                  <c:v>14</c:v>
                </c:pt>
                <c:pt idx="1">
                  <c:v>24</c:v>
                </c:pt>
                <c:pt idx="2">
                  <c:v>35</c:v>
                </c:pt>
                <c:pt idx="3">
                  <c:v>17</c:v>
                </c:pt>
                <c:pt idx="4">
                  <c:v>27</c:v>
                </c:pt>
                <c:pt idx="5">
                  <c:v>35</c:v>
                </c:pt>
                <c:pt idx="6">
                  <c:v>49</c:v>
                </c:pt>
                <c:pt idx="7">
                  <c:v>50</c:v>
                </c:pt>
                <c:pt idx="8">
                  <c:v>54</c:v>
                </c:pt>
              </c:numCache>
            </c:numRef>
          </c:val>
          <c:extLst>
            <c:ext xmlns:c16="http://schemas.microsoft.com/office/drawing/2014/chart" uri="{C3380CC4-5D6E-409C-BE32-E72D297353CC}">
              <c16:uniqueId val="{00000000-664E-4087-9D97-02F69FDA4227}"/>
            </c:ext>
          </c:extLst>
        </c:ser>
        <c:dLbls>
          <c:dLblPos val="outEnd"/>
          <c:showLegendKey val="0"/>
          <c:showVal val="1"/>
          <c:showCatName val="0"/>
          <c:showSerName val="0"/>
          <c:showPercent val="0"/>
          <c:showBubbleSize val="0"/>
        </c:dLbls>
        <c:gapWidth val="50"/>
        <c:axId val="1104517840"/>
        <c:axId val="1104510296"/>
      </c:barChart>
      <c:catAx>
        <c:axId val="1104517840"/>
        <c:scaling>
          <c:orientation val="minMax"/>
        </c:scaling>
        <c:delete val="1"/>
        <c:axPos val="l"/>
        <c:numFmt formatCode="General" sourceLinked="1"/>
        <c:majorTickMark val="none"/>
        <c:minorTickMark val="none"/>
        <c:tickLblPos val="nextTo"/>
        <c:crossAx val="1104510296"/>
        <c:crosses val="autoZero"/>
        <c:auto val="1"/>
        <c:lblAlgn val="ctr"/>
        <c:lblOffset val="100"/>
        <c:noMultiLvlLbl val="0"/>
      </c:catAx>
      <c:valAx>
        <c:axId val="1104510296"/>
        <c:scaling>
          <c:orientation val="minMax"/>
          <c:max val="100"/>
        </c:scaling>
        <c:delete val="1"/>
        <c:axPos val="b"/>
        <c:numFmt formatCode="General" sourceLinked="1"/>
        <c:majorTickMark val="out"/>
        <c:minorTickMark val="none"/>
        <c:tickLblPos val="nextTo"/>
        <c:crossAx val="1104517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3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6BA460-DC86-49AC-90AA-86C1E02239B2}" type="datetimeFigureOut">
              <a:rPr lang="en-GB" smtClean="0"/>
              <a:t>25/11/2022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C2853-E575-4BC1-90FA-3518084ECF7E}" type="datetimeFigureOut">
              <a:rPr lang="en-GB" smtClean="0"/>
              <a:t>25/11/2022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Differences between the ad industry and the general public is an ongoing topic of conversation. Understanding your audiences is the golden rule within marketing and ensuring that their behaviour is accurately reflected is key. At Thinkbox, we’ve explored this area, having published our TV and Ad Nation study, that explores the differences in media consumption and perception between those who work in media and the average person in the UK. Similarly, there have been a number of other ad industry studies, including </a:t>
            </a:r>
            <a:r>
              <a:rPr lang="en-GB" dirty="0" err="1"/>
              <a:t>Newsworks</a:t>
            </a:r>
            <a:r>
              <a:rPr lang="en-GB" dirty="0"/>
              <a:t>’ ‘Sample of one’ and Reach Solutions ‘The Empathy Delusion.’ Much like our project, these studies sought to have a positive impact on media professionals ability to better estimate the media consumption patterns of the UK.</a:t>
            </a:r>
          </a:p>
        </p:txBody>
      </p:sp>
      <p:sp>
        <p:nvSpPr>
          <p:cNvPr id="4" name="Slide Number Placeholder 3"/>
          <p:cNvSpPr>
            <a:spLocks noGrp="1"/>
          </p:cNvSpPr>
          <p:nvPr>
            <p:ph type="sldNum" sz="quarter" idx="5"/>
          </p:nvPr>
        </p:nvSpPr>
        <p:spPr/>
        <p:txBody>
          <a:bodyPr/>
          <a:lstStyle/>
          <a:p>
            <a:fld id="{BA0DFD36-33EA-4DB4-B32D-6EBE0B1D4496}" type="slidenum">
              <a:rPr lang="en-GB" smtClean="0"/>
              <a:t>2</a:t>
            </a:fld>
            <a:endParaRPr lang="en-GB"/>
          </a:p>
        </p:txBody>
      </p:sp>
    </p:spTree>
    <p:extLst>
      <p:ext uri="{BB962C8B-B14F-4D97-AF65-F5344CB8AC3E}">
        <p14:creationId xmlns:p14="http://schemas.microsoft.com/office/powerpoint/2010/main" val="38240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two very different samples in the study, it’s worth noting the demographic breakdown. Whilst the gender split between both samples are relatively equal, ad people were on the younger end of the scale and much more London focused.</a:t>
            </a:r>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11</a:t>
            </a:fld>
            <a:endParaRPr lang="en-GB"/>
          </a:p>
        </p:txBody>
      </p:sp>
    </p:spTree>
    <p:extLst>
      <p:ext uri="{BB962C8B-B14F-4D97-AF65-F5344CB8AC3E}">
        <p14:creationId xmlns:p14="http://schemas.microsoft.com/office/powerpoint/2010/main" val="2131921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both samples differ in age composition and location, when comparing most common topics of conversation, they are practically the same. Family /  Friends, Current affairs /  politics and work occupy the top three spots (albeit in a slightly different order) for both samples, TV programmes also appear in the top 5 with other topics such as Food &amp; drink as well as Sports &amp; fitness making the list. </a:t>
            </a:r>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a:p>
        </p:txBody>
      </p:sp>
    </p:spTree>
    <p:extLst>
      <p:ext uri="{BB962C8B-B14F-4D97-AF65-F5344CB8AC3E}">
        <p14:creationId xmlns:p14="http://schemas.microsoft.com/office/powerpoint/2010/main" val="295009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media services are most commonly accessed by ‘normal’ people and Ad people?</a:t>
            </a:r>
          </a:p>
        </p:txBody>
      </p:sp>
      <p:sp>
        <p:nvSpPr>
          <p:cNvPr id="4" name="Slide Number Placeholder 3"/>
          <p:cNvSpPr>
            <a:spLocks noGrp="1"/>
          </p:cNvSpPr>
          <p:nvPr>
            <p:ph type="sldNum" sz="quarter" idx="5"/>
          </p:nvPr>
        </p:nvSpPr>
        <p:spPr/>
        <p:txBody>
          <a:bodyPr/>
          <a:lstStyle/>
          <a:p>
            <a:fld id="{BA0DFD36-33EA-4DB4-B32D-6EBE0B1D4496}" type="slidenum">
              <a:rPr lang="en-GB" smtClean="0"/>
              <a:t>13</a:t>
            </a:fld>
            <a:endParaRPr lang="en-GB"/>
          </a:p>
        </p:txBody>
      </p:sp>
    </p:spTree>
    <p:extLst>
      <p:ext uri="{BB962C8B-B14F-4D97-AF65-F5344CB8AC3E}">
        <p14:creationId xmlns:p14="http://schemas.microsoft.com/office/powerpoint/2010/main" val="127219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Dwelling on TV based services, 97% of ‘normal’ people claimed to have accessed any TV service in the last 3 months. The leading form of media was Linear TV for this sample, with 4 in 5 claiming to have used it. This was also 11 percentage points above SVOD services, whilst two thirds of our sample claimed to have used BVOD. </a:t>
            </a:r>
          </a:p>
          <a:p>
            <a:endParaRPr lang="en-GB" dirty="0"/>
          </a:p>
          <a:p>
            <a:r>
              <a:rPr lang="en-GB" dirty="0"/>
              <a:t>When we delve into the consumption of Ad people, the entire sample had used some form of TV service in the last 3 months , with 3 in 4 claiming to have used linear TV. However, SVOD and BVOD access were the most popular platforms, with 9 in 10 have used BVOD and almost the entire sample having access a subscription streaming service.</a:t>
            </a:r>
          </a:p>
        </p:txBody>
      </p:sp>
      <p:sp>
        <p:nvSpPr>
          <p:cNvPr id="4" name="Slide Number Placeholder 3"/>
          <p:cNvSpPr>
            <a:spLocks noGrp="1"/>
          </p:cNvSpPr>
          <p:nvPr>
            <p:ph type="sldNum" sz="quarter" idx="5"/>
          </p:nvPr>
        </p:nvSpPr>
        <p:spPr/>
        <p:txBody>
          <a:bodyPr/>
          <a:lstStyle/>
          <a:p>
            <a:fld id="{BA0DFD36-33EA-4DB4-B32D-6EBE0B1D4496}" type="slidenum">
              <a:rPr lang="en-GB" smtClean="0"/>
              <a:t>14</a:t>
            </a:fld>
            <a:endParaRPr lang="en-GB"/>
          </a:p>
        </p:txBody>
      </p:sp>
    </p:spTree>
    <p:extLst>
      <p:ext uri="{BB962C8B-B14F-4D97-AF65-F5344CB8AC3E}">
        <p14:creationId xmlns:p14="http://schemas.microsoft.com/office/powerpoint/2010/main" val="332970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SVOD and BVOD consumption a popular form of consuming TV, it’s hard to ignore the constantly evolving landscape </a:t>
            </a:r>
            <a:r>
              <a:rPr lang="en-GB"/>
              <a:t>for streaming </a:t>
            </a:r>
            <a:r>
              <a:rPr lang="en-GB" dirty="0"/>
              <a:t>services. With the variety of different platforms available, do the streaming services that are used differ between both samples?</a:t>
            </a:r>
          </a:p>
          <a:p>
            <a:endParaRPr lang="en-GB" dirty="0"/>
          </a:p>
          <a:p>
            <a:r>
              <a:rPr lang="en-GB" dirty="0"/>
              <a:t>Across the board, both samples generally followed the same pattern, a mixture of both broadcaster and subscription services lead the way such as Netflix, BBC iPlayer, Amazon Prime Video and ITV Hub. The main point of difference is the proportion of people in each sample, with ad people generally seeing a larger rate of access. The only exception is My5, with ‘normal’ people overtaking the industry with 16% claiming to have accessed it in the last 3 months. </a:t>
            </a:r>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8187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gain an understanding of what draws people to streaming services, we gave our respondents a list of some of the biggest streaming programmes and asked which they had watched at least one episode of in the past two years. </a:t>
            </a:r>
          </a:p>
          <a:p>
            <a:endParaRPr lang="en-GB" dirty="0"/>
          </a:p>
          <a:p>
            <a:r>
              <a:rPr lang="en-GB" dirty="0"/>
              <a:t>Of the SVOD programmes, none were watched by the majority of ‘normal’ people. Unsurprisingly, world phenomenon Squid Game appeared at the top of the list. However, despite its global fame, only 26% of ‘normal’ people had tuned into this international title. </a:t>
            </a:r>
            <a:r>
              <a:rPr lang="en-GB" dirty="0" err="1"/>
              <a:t>Bridgerton</a:t>
            </a:r>
            <a:r>
              <a:rPr lang="en-GB" dirty="0"/>
              <a:t> was the next leading title with only 24%.</a:t>
            </a:r>
          </a:p>
          <a:p>
            <a:endParaRPr lang="en-GB" dirty="0"/>
          </a:p>
          <a:p>
            <a:r>
              <a:rPr lang="en-GB" dirty="0"/>
              <a:t>In contrast, the share of ad people who watched any one programme is dramatically larger than the share of the public, with 62% of the sample having watched one episode of Squid Game and over half of the sample tuning into Sex Education. </a:t>
            </a:r>
          </a:p>
        </p:txBody>
      </p:sp>
      <p:sp>
        <p:nvSpPr>
          <p:cNvPr id="4" name="Slide Number Placeholder 3"/>
          <p:cNvSpPr>
            <a:spLocks noGrp="1"/>
          </p:cNvSpPr>
          <p:nvPr>
            <p:ph type="sldNum" sz="quarter" idx="5"/>
          </p:nvPr>
        </p:nvSpPr>
        <p:spPr/>
        <p:txBody>
          <a:bodyPr/>
          <a:lstStyle/>
          <a:p>
            <a:fld id="{BA0DFD36-33EA-4DB4-B32D-6EBE0B1D4496}" type="slidenum">
              <a:rPr lang="en-GB" smtClean="0"/>
              <a:t>16</a:t>
            </a:fld>
            <a:endParaRPr lang="en-GB"/>
          </a:p>
        </p:txBody>
      </p:sp>
    </p:spTree>
    <p:extLst>
      <p:ext uri="{BB962C8B-B14F-4D97-AF65-F5344CB8AC3E}">
        <p14:creationId xmlns:p14="http://schemas.microsoft.com/office/powerpoint/2010/main" val="1858347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 ad people having a higher consumption of streaming services, a similar trend was seen in social media. Looking at platform access in the last 3 months, Facebook and YouTube were the most popular services for ‘normal people’. On the other end of the spectrum, TikTok, Snapchat and Reddit were least popular, with under 20% of the sample claiming to have used each of these platforms.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when compared with ad people, a different story emerges. Unsurprisingly, LinkedIn is the most popular platform, with Instagram, YouTube, Facebook and Twitter also seeing over 70% of the sample using these social services. Interestingly, 43% of ad people had used TikTok at some point in the past 3 months, with Snapchat seeing the least penetration. Ad people consistently had larger usage of social media platforms.  </a:t>
            </a:r>
          </a:p>
        </p:txBody>
      </p:sp>
      <p:sp>
        <p:nvSpPr>
          <p:cNvPr id="4" name="Slide Number Placeholder 3"/>
          <p:cNvSpPr>
            <a:spLocks noGrp="1"/>
          </p:cNvSpPr>
          <p:nvPr>
            <p:ph type="sldNum" sz="quarter" idx="5"/>
          </p:nvPr>
        </p:nvSpPr>
        <p:spPr/>
        <p:txBody>
          <a:bodyPr/>
          <a:lstStyle/>
          <a:p>
            <a:fld id="{BA0DFD36-33EA-4DB4-B32D-6EBE0B1D4496}" type="slidenum">
              <a:rPr lang="en-GB" smtClean="0"/>
              <a:t>17</a:t>
            </a:fld>
            <a:endParaRPr lang="en-GB"/>
          </a:p>
        </p:txBody>
      </p:sp>
    </p:spTree>
    <p:extLst>
      <p:ext uri="{BB962C8B-B14F-4D97-AF65-F5344CB8AC3E}">
        <p14:creationId xmlns:p14="http://schemas.microsoft.com/office/powerpoint/2010/main" val="92659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as industry professionals, understanding your audience is key! As a group, we are generally at the forefront of technology, we know the ins and outs of the fast-paced and evolving landscape. As an industry, ad people are already consuming more social media than the average person, but how well did ad people do when asked to predict the behaviour of ‘normal’ people?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Ad people’s estimates of Facebook, Instagram, Twitter, Reddit and Snapchat were around a 10-percentage point margin of the penetration reported by ‘normal’ people. Pinterest estimates were spot on. Despite this, ad people underestimated the usage of Facebook and YouTube, with 65% of ‘normal’ people claiming to have used YouTube whilst ad people believed this to be far lower at 50%. Similarly, ad people perceived TikTok usage to be 2 times higher at 35% whereas only 17% of ‘normal’ people said they had used the video sharing platform in the last 3 months.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Data suggests that ad people were able to accurately estimate most platforms but need to be aware of the claimed penetration of new and emerging services. Whilst their prediction likely mirrors their own greater consumption of social media, this is a great reminder of the differences between the two groups as well as highlights the issue with projecting our own technological confidence onto the rest of the population.</a:t>
            </a:r>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24410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people watch video content?</a:t>
            </a:r>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41631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Consuming TV content comprises of various elements, and TV in all its forms plays a large role in our lives. When looking at the proportion of each component (live, recorded / catch up and SVOD), it provides a more detailed view on how the nation engages with TV.</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investigated the time spent watching TV, and further segmented this into each element. Ad people claimed that over half of their time spent watching TV was spent watching SVOD, with recorded / catch up accounting for 27%, whilst 20% of their time was spent watching live. The same question was asked to the sample to predict the behaviour of ‘normal’ people. Ad people predicted that SVOD accounted for a smaller share (31%), a similar proportion of their own behaviour was also reflected in recorded / catch up (26%) whilst live TV accounted for 43%. Contrastingly, ‘normal’ people were more equal in their allocation, with SVOD only slightly leading at 36%, whilst live and recorded / catch up accounted for 32% each.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Despite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claimed</a:t>
            </a:r>
            <a:r>
              <a:rPr lang="en-GB" sz="1800" dirty="0">
                <a:effectLst/>
                <a:latin typeface="Calibri" panose="020F0502020204030204" pitchFamily="34" charset="0"/>
                <a:ea typeface="Calibri" panose="020F0502020204030204" pitchFamily="34" charset="0"/>
                <a:cs typeface="Times New Roman" panose="02020603050405020304" pitchFamily="18" charset="0"/>
              </a:rPr>
              <a:t> time spent, actual data from BARB displays a completely different story. In contrast, live accounts for the largest share with 63%, whilst recorded / catch up accounts for 21%. Contrastingly SVOD accounts for the smallest proportion with just 17%. Despite the reported claims, live viewing plays a much larger role in the way TV content is consumed, with both groups considerably underestimating the proportion of live viewing. </a:t>
            </a:r>
          </a:p>
          <a:p>
            <a:pPr marL="333375">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96291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Since our last landmark study in 2016, there has been a wealth of change that has made this study more important than ever.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landscape is constantly changing, with the last few years seeing the rise of subscription streaming services. Services such as Netflix, Amazon Prime and Disney+ have marked out a place in people’s home and has evolved the way in which people consume TV content.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proliferation and variety of platforms have changed the online video landscape, with a surge of short-form video social platforms such as TikTok.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Advertising expenditure has also evolved, with strong growth in expenditure and the rise of certain sectors such as online born businesses.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Arguably the pandemic </a:t>
            </a:r>
            <a:r>
              <a:rPr lang="en-GB" sz="1800" dirty="0">
                <a:effectLst/>
                <a:latin typeface="Calibri" panose="020F0502020204030204" pitchFamily="34" charset="0"/>
                <a:ea typeface="Calibri" panose="020F0502020204030204" pitchFamily="34" charset="0"/>
                <a:cs typeface="Times New Roman" panose="02020603050405020304" pitchFamily="18" charset="0"/>
              </a:rPr>
              <a:t>has resulted in a shift in behaviour, the impact of Covid-19 has been a large influence in changing media consumption patterns.</a:t>
            </a:r>
          </a:p>
        </p:txBody>
      </p:sp>
      <p:sp>
        <p:nvSpPr>
          <p:cNvPr id="4" name="Slide Number Placeholder 3"/>
          <p:cNvSpPr>
            <a:spLocks noGrp="1"/>
          </p:cNvSpPr>
          <p:nvPr>
            <p:ph type="sldNum" sz="quarter" idx="5"/>
          </p:nvPr>
        </p:nvSpPr>
        <p:spPr/>
        <p:txBody>
          <a:bodyPr/>
          <a:lstStyle/>
          <a:p>
            <a:fld id="{BA0DFD36-33EA-4DB4-B32D-6EBE0B1D4496}" type="slidenum">
              <a:rPr lang="en-GB" smtClean="0"/>
              <a:t>3</a:t>
            </a:fld>
            <a:endParaRPr lang="en-GB"/>
          </a:p>
        </p:txBody>
      </p:sp>
    </p:spTree>
    <p:extLst>
      <p:ext uri="{BB962C8B-B14F-4D97-AF65-F5344CB8AC3E}">
        <p14:creationId xmlns:p14="http://schemas.microsoft.com/office/powerpoint/2010/main" val="1658453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device used to watch content is also an important factor in how people choose to consume content. Interestingly device usage is similar between both groups. Unsurprisingly, TV set is the leading device with both samples claiming to spend over 70% of their time consuming TV content via the larger screens. The smaller screens account for a much smaller share across both groups. </a:t>
            </a:r>
          </a:p>
        </p:txBody>
      </p:sp>
      <p:sp>
        <p:nvSpPr>
          <p:cNvPr id="4" name="Slide Number Placeholder 3"/>
          <p:cNvSpPr>
            <a:spLocks noGrp="1"/>
          </p:cNvSpPr>
          <p:nvPr>
            <p:ph type="sldNum" sz="quarter" idx="5"/>
          </p:nvPr>
        </p:nvSpPr>
        <p:spPr/>
        <p:txBody>
          <a:bodyPr/>
          <a:lstStyle/>
          <a:p>
            <a:fld id="{BA0DFD36-33EA-4DB4-B32D-6EBE0B1D4496}" type="slidenum">
              <a:rPr lang="en-GB" smtClean="0"/>
              <a:t>21</a:t>
            </a:fld>
            <a:endParaRPr lang="en-GB"/>
          </a:p>
        </p:txBody>
      </p:sp>
    </p:spTree>
    <p:extLst>
      <p:ext uri="{BB962C8B-B14F-4D97-AF65-F5344CB8AC3E}">
        <p14:creationId xmlns:p14="http://schemas.microsoft.com/office/powerpoint/2010/main" val="2761657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two screens better than one?</a:t>
            </a:r>
          </a:p>
        </p:txBody>
      </p:sp>
      <p:sp>
        <p:nvSpPr>
          <p:cNvPr id="4" name="Slide Number Placeholder 3"/>
          <p:cNvSpPr>
            <a:spLocks noGrp="1"/>
          </p:cNvSpPr>
          <p:nvPr>
            <p:ph type="sldNum" sz="quarter" idx="5"/>
          </p:nvPr>
        </p:nvSpPr>
        <p:spPr/>
        <p:txBody>
          <a:bodyPr/>
          <a:lstStyle/>
          <a:p>
            <a:fld id="{BA0DFD36-33EA-4DB4-B32D-6EBE0B1D4496}" type="slidenum">
              <a:rPr lang="en-GB" smtClean="0"/>
              <a:t>22</a:t>
            </a:fld>
            <a:endParaRPr lang="en-GB"/>
          </a:p>
        </p:txBody>
      </p:sp>
    </p:spTree>
    <p:extLst>
      <p:ext uri="{BB962C8B-B14F-4D97-AF65-F5344CB8AC3E}">
        <p14:creationId xmlns:p14="http://schemas.microsoft.com/office/powerpoint/2010/main" val="3680243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TV set is the most prominent device, using more than one device at the same time is also prevalent. </a:t>
            </a:r>
          </a:p>
          <a:p>
            <a:endParaRPr lang="en-GB" dirty="0"/>
          </a:p>
          <a:p>
            <a:r>
              <a:rPr lang="en-GB" dirty="0"/>
              <a:t>Whilst 92% of ad people claim to have ever used multiple devices at the same time, surprisingly only 69% of ‘normal’ people claim to ever multi-screen. This level of non multi-screening is likely driven predominantly by those over the age of 55. </a:t>
            </a:r>
          </a:p>
          <a:p>
            <a:endParaRPr lang="en-GB" dirty="0"/>
          </a:p>
          <a:p>
            <a:r>
              <a:rPr lang="en-GB" dirty="0"/>
              <a:t>When asked about the proportion of time, ‘normal’ people estimated that 31% of their time spent watching TV was also spent on another device, whilst ad people attributed a larger proportion at 47%.   </a:t>
            </a:r>
          </a:p>
        </p:txBody>
      </p:sp>
      <p:sp>
        <p:nvSpPr>
          <p:cNvPr id="4" name="Slide Number Placeholder 3"/>
          <p:cNvSpPr>
            <a:spLocks noGrp="1"/>
          </p:cNvSpPr>
          <p:nvPr>
            <p:ph type="sldNum" sz="quarter" idx="5"/>
          </p:nvPr>
        </p:nvSpPr>
        <p:spPr/>
        <p:txBody>
          <a:bodyPr/>
          <a:lstStyle/>
          <a:p>
            <a:fld id="{BA0DFD36-33EA-4DB4-B32D-6EBE0B1D4496}" type="slidenum">
              <a:rPr lang="en-GB" smtClean="0"/>
              <a:t>23</a:t>
            </a:fld>
            <a:endParaRPr lang="en-GB"/>
          </a:p>
        </p:txBody>
      </p:sp>
    </p:spTree>
    <p:extLst>
      <p:ext uri="{BB962C8B-B14F-4D97-AF65-F5344CB8AC3E}">
        <p14:creationId xmlns:p14="http://schemas.microsoft.com/office/powerpoint/2010/main" val="402606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there are differences in uptake and time spent in terms of multi-screening, the reasons for multi-screening are actually quite similar. For both groups, discussing with family and friends and to get more information about products or services they saw on TV played the smallest factor in their choice to consume more than one screen, but generally ad people reigned supreme, outperforming ‘normal’ people on all bar one of the statements. The main factor in the decision to multiscreen include checking personal emails or sending text messages, as well as catching up on social media, talk or message someone via mobile phone and shopping online. </a:t>
            </a:r>
          </a:p>
          <a:p>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24</a:t>
            </a:fld>
            <a:endParaRPr lang="en-GB"/>
          </a:p>
        </p:txBody>
      </p:sp>
    </p:spTree>
    <p:extLst>
      <p:ext uri="{BB962C8B-B14F-4D97-AF65-F5344CB8AC3E}">
        <p14:creationId xmlns:p14="http://schemas.microsoft.com/office/powerpoint/2010/main" val="394289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Attitudes to 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25</a:t>
            </a:fld>
            <a:endParaRPr lang="en-GB"/>
          </a:p>
        </p:txBody>
      </p:sp>
    </p:spTree>
    <p:extLst>
      <p:ext uri="{BB962C8B-B14F-4D97-AF65-F5344CB8AC3E}">
        <p14:creationId xmlns:p14="http://schemas.microsoft.com/office/powerpoint/2010/main" val="3094841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we all know there is a wealth of effectiveness data out there that shows how advertising that elicits an emotional response creates a lasting impact. We asked ‘normal’ people about their attitudes to advertising to see what channels generated particular outcomes.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asked what channel they were most likely to find advertising that sticks in their memory, makes them laugh and entertains them, the majority of ‘normal’ people selected TV, with over half claiming that TV has the ability to generate these emotions. Social Media and radio also appeared at the top of the list however when looking at how the different media channels performed against the other attributes, TV outperformed all other media.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663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TV also performed favourably when asked about actionable outcomes, and is seen as the medium that provides helpful information, draws your attention and provides topics for verbal conversations, although it did come second to social media when providing content for electronic conversations.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634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how does this compare with ad people’s attitudes to advertising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Looking at the top 5 media channels for both groups, when asked about where you’d find advertising that you trust, TV is the leading medium for both groups. ‘Normal’ people also selected newspapers and magazines, radio and search as places to find trustworthy advertisements. In contrast, ad people included cinema and outdoor.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asked about where they were most likely to find advertising that made them feel emotional, TV was also the leading medium for both groups. Interestingly, both groups were also aligned with their selection of media channels, including social media, cinema and YouTube as places you are most likely to find emotional advertising. Whilst ‘normal’ people included newspapers, ad people selected radio.</a:t>
            </a:r>
          </a:p>
          <a:p>
            <a:endParaRPr lang="en-GB" dirty="0"/>
          </a:p>
          <a:p>
            <a:r>
              <a:rPr lang="en-GB" dirty="0"/>
              <a:t>Lastly, when asked where they felt they could find advertising that drew their attention to a new brand, product, or service, both ‘normal’ people and ad people selected TV and social media as the most popular medium (albeit with TV leading for ‘normal’ people). Newspapers and magazines once again plays a large role for ‘normal people whilst outdoor, YouTube and audio service are more popular for ad people.</a:t>
            </a:r>
          </a:p>
        </p:txBody>
      </p:sp>
      <p:sp>
        <p:nvSpPr>
          <p:cNvPr id="4" name="Slide Number Placeholder 3"/>
          <p:cNvSpPr>
            <a:spLocks noGrp="1"/>
          </p:cNvSpPr>
          <p:nvPr>
            <p:ph type="sldNum" sz="quarter" idx="5"/>
          </p:nvPr>
        </p:nvSpPr>
        <p:spPr/>
        <p:txBody>
          <a:bodyPr/>
          <a:lstStyle/>
          <a:p>
            <a:fld id="{BA0DFD36-33EA-4DB4-B32D-6EBE0B1D4496}" type="slidenum">
              <a:rPr lang="en-GB" smtClean="0"/>
              <a:t>28</a:t>
            </a:fld>
            <a:endParaRPr lang="en-GB"/>
          </a:p>
        </p:txBody>
      </p:sp>
    </p:spTree>
    <p:extLst>
      <p:ext uri="{BB962C8B-B14F-4D97-AF65-F5344CB8AC3E}">
        <p14:creationId xmlns:p14="http://schemas.microsoft.com/office/powerpoint/2010/main" val="868796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study highlights the need to evaluate our own behaviour as industry professionals and how it compares to the average person in the UK. Whilst there are various points where both groups align in their consumption of certain media, the study has also shown of variety of different points of difference, beyond just the age composition and geographical location. </a:t>
            </a:r>
          </a:p>
          <a:p>
            <a:endParaRPr lang="en-GB" dirty="0"/>
          </a:p>
          <a:p>
            <a:r>
              <a:rPr lang="en-GB" dirty="0"/>
              <a:t>Overall the study has exposed some key findings such as despite the pandemic being the largest event in recent years, it has not impacted behaviour as much as we thought.  </a:t>
            </a:r>
          </a:p>
          <a:p>
            <a:endParaRPr lang="en-GB" dirty="0"/>
          </a:p>
          <a:p>
            <a:r>
              <a:rPr lang="en-GB" dirty="0"/>
              <a:t>Both ‘normal’ people and ad people underestimate the proportion of live viewing with actual BARB data allocating 63% of TV viewing to live content.</a:t>
            </a:r>
          </a:p>
          <a:p>
            <a:endParaRPr lang="en-GB" dirty="0"/>
          </a:p>
          <a:p>
            <a:r>
              <a:rPr lang="en-GB" dirty="0"/>
              <a:t>Ad people have also shown a good understanding of the penetration of most social platforms however they have overestimated the use of new emerging platforms such as TikTok.</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Both groups acknowledge TV as the medium you are most likely to find advertising that is trustworthy, emotional and memorable.</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29</a:t>
            </a:fld>
            <a:endParaRPr lang="en-GB"/>
          </a:p>
        </p:txBody>
      </p:sp>
    </p:spTree>
    <p:extLst>
      <p:ext uri="{BB962C8B-B14F-4D97-AF65-F5344CB8AC3E}">
        <p14:creationId xmlns:p14="http://schemas.microsoft.com/office/powerpoint/2010/main" val="202815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Taking into account the variety of ways media consumption has evolved in recent years, we felt it was right to recommission Ipsos to conduct this landmark study. We wanted to uncover insights into these key questions, which formed the basis of our brief to Ipsos.</a:t>
            </a:r>
          </a:p>
          <a:p>
            <a:endParaRPr lang="en-GB" dirty="0"/>
          </a:p>
          <a:p>
            <a:pPr marL="285750" indent="-285750">
              <a:buFont typeface="Arial" panose="020B0604020202020204" pitchFamily="34" charset="0"/>
              <a:buChar char="—"/>
            </a:pPr>
            <a:r>
              <a:rPr lang="en-GB" dirty="0"/>
              <a:t>Has the chasm between the media consumption habits of the British public and media professionals changed?</a:t>
            </a:r>
          </a:p>
          <a:p>
            <a:pPr marL="285750" indent="-285750">
              <a:buFont typeface="Arial" panose="020B0604020202020204" pitchFamily="34" charset="0"/>
              <a:buChar char="—"/>
            </a:pPr>
            <a:r>
              <a:rPr lang="en-GB" dirty="0"/>
              <a:t>Has the way in which we consume TV content evolved?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impact has the Covid-19 pandemic had on media consumption habits?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4</a:t>
            </a:fld>
            <a:endParaRPr lang="en-GB"/>
          </a:p>
        </p:txBody>
      </p:sp>
    </p:spTree>
    <p:extLst>
      <p:ext uri="{BB962C8B-B14F-4D97-AF65-F5344CB8AC3E}">
        <p14:creationId xmlns:p14="http://schemas.microsoft.com/office/powerpoint/2010/main" val="642934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formed the basis of Adnormal Behaviour.</a:t>
            </a:r>
          </a:p>
        </p:txBody>
      </p:sp>
      <p:sp>
        <p:nvSpPr>
          <p:cNvPr id="4" name="Slide Number Placeholder 3"/>
          <p:cNvSpPr>
            <a:spLocks noGrp="1"/>
          </p:cNvSpPr>
          <p:nvPr>
            <p:ph type="sldNum" sz="quarter" idx="5"/>
          </p:nvPr>
        </p:nvSpPr>
        <p:spPr/>
        <p:txBody>
          <a:bodyPr/>
          <a:lstStyle/>
          <a:p>
            <a:fld id="{BA0DFD36-33EA-4DB4-B32D-6EBE0B1D4496}" type="slidenum">
              <a:rPr lang="en-GB" smtClean="0"/>
              <a:t>5</a:t>
            </a:fld>
            <a:endParaRPr lang="en-GB"/>
          </a:p>
        </p:txBody>
      </p:sp>
    </p:spTree>
    <p:extLst>
      <p:ext uri="{BB962C8B-B14F-4D97-AF65-F5344CB8AC3E}">
        <p14:creationId xmlns:p14="http://schemas.microsoft.com/office/powerpoint/2010/main" val="352154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Methodology </a:t>
            </a:r>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1105606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study consisted of two samples:</a:t>
            </a:r>
          </a:p>
          <a:p>
            <a:pPr marL="171450" indent="-171450">
              <a:buFont typeface="Arial" panose="020B0604020202020204" pitchFamily="34" charset="0"/>
              <a:buChar char="•"/>
            </a:pPr>
            <a:r>
              <a:rPr lang="en-GB" dirty="0"/>
              <a:t>The British public – aka ‘normal’ people was based </a:t>
            </a:r>
            <a:r>
              <a:rPr lang="en-GB" b="0" i="0" dirty="0">
                <a:solidFill>
                  <a:srgbClr val="323A4E"/>
                </a:solidFill>
                <a:effectLst/>
                <a:latin typeface="proxima-nova"/>
              </a:rPr>
              <a:t>on a random probability survey by Ipsos of 1,158 people weighted to be representative of the national population.</a:t>
            </a:r>
          </a:p>
          <a:p>
            <a:pPr marL="171450" indent="-171450">
              <a:buFont typeface="Arial" panose="020B0604020202020204" pitchFamily="34" charset="0"/>
              <a:buChar char="•"/>
            </a:pPr>
            <a:r>
              <a:rPr lang="en-GB" b="0" i="0" dirty="0">
                <a:solidFill>
                  <a:srgbClr val="323A4E"/>
                </a:solidFill>
                <a:effectLst/>
                <a:latin typeface="proxima-nova"/>
              </a:rPr>
              <a:t>The study also surveyed 216 media professionals.</a:t>
            </a:r>
          </a:p>
          <a:p>
            <a:pPr marL="171450" indent="-171450">
              <a:buFont typeface="Arial" panose="020B0604020202020204" pitchFamily="34" charset="0"/>
              <a:buChar char="•"/>
            </a:pPr>
            <a:endParaRPr lang="en-GB" b="0" i="0" dirty="0">
              <a:solidFill>
                <a:srgbClr val="323A4E"/>
              </a:solidFill>
              <a:effectLst/>
              <a:latin typeface="proxima-nova"/>
            </a:endParaRPr>
          </a:p>
          <a:p>
            <a:pPr marL="0" indent="0">
              <a:buFont typeface="Arial" panose="020B0604020202020204" pitchFamily="34" charset="0"/>
              <a:buNone/>
            </a:pPr>
            <a:r>
              <a:rPr lang="en-GB" b="0" i="0" dirty="0">
                <a:solidFill>
                  <a:srgbClr val="323A4E"/>
                </a:solidFill>
                <a:effectLst/>
                <a:latin typeface="proxima-nova"/>
              </a:rPr>
              <a:t>The study examines claimed attitudinal and behavioural data on TV content and viewership, device / platform usage, and perceptions of advertising. Whilst both samples were asked the same set of questions, ad people were also asked about perceptions of how the British public consume media content.</a:t>
            </a:r>
          </a:p>
          <a:p>
            <a:endParaRPr lang="en-GB" sz="1400" b="0" i="0" dirty="0">
              <a:solidFill>
                <a:srgbClr val="323A4E"/>
              </a:solidFill>
              <a:effectLst/>
              <a:latin typeface="proxima-nova"/>
            </a:endParaRPr>
          </a:p>
          <a:p>
            <a:r>
              <a:rPr lang="en-GB" sz="1400" b="0" i="0" dirty="0">
                <a:solidFill>
                  <a:srgbClr val="323A4E"/>
                </a:solidFill>
                <a:effectLst/>
                <a:latin typeface="proxima-nova"/>
              </a:rPr>
              <a:t>We also touched on the evolution of content consumption compared to pre-pandemic.</a:t>
            </a:r>
            <a:endParaRPr lang="en-GB" sz="14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7</a:t>
            </a:fld>
            <a:endParaRPr lang="en-GB"/>
          </a:p>
        </p:txBody>
      </p:sp>
    </p:spTree>
    <p:extLst>
      <p:ext uri="{BB962C8B-B14F-4D97-AF65-F5344CB8AC3E}">
        <p14:creationId xmlns:p14="http://schemas.microsoft.com/office/powerpoint/2010/main" val="423994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understand more about the COVID effect, the survey probed respondents to think about whether the frequency with which they did particular activities had been impacted in any way (so whether it increased, decreased or stayed the same).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Specifically focusing on video-based content and looking at the net change for each activity (subtracting the percentage of people that stated that they decreased the frequency of doing that particular activity from the percentage that stated that their frequency had increased), data shows that ‘normal’ people saw an increase in change across the board. However, ad people saw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greater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change.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Whilst watching live or recorded TV on a TV set decreased, the consumption of other video-based platforms such as watching a subscription service, consuming Broadcaster VOD (BVOD) and watching YouTube had increased, and at a higher rate than ‘normal’ people. Unsurprisingly, the largest change was seen in using a video-conferencing service, with 93% of ad industry respondents stating that they increased their use of Zoom and Microsoft Teams. </a:t>
            </a:r>
          </a:p>
          <a:p>
            <a:pPr marL="333375" lvl="0"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looking at other forms of media, ‘normal’ people saw a modest increase in audio-based consumption such as listening to the radio or podcasts, audiobooks or streaming music, with a greater increase in the latter.  A similar trend was seen in ad people for digital forms of audio, whilst they claimed there was no change in their consumption of radio. Social media saw similar increases, with more ad people reporting that their consumption increased. On the other hand, both groups claimed to have decreased their consumption of newspaper and magazines.  </a:t>
            </a:r>
          </a:p>
          <a:p>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23A4E"/>
                </a:solidFill>
                <a:effectLst/>
                <a:latin typeface="Arial" panose="020B0604020202020204" pitchFamily="34" charset="0"/>
                <a:ea typeface="Times New Roman" panose="02020603050405020304" pitchFamily="18" charset="0"/>
                <a:cs typeface="Times New Roman" panose="02020603050405020304" pitchFamily="18" charset="0"/>
              </a:rPr>
              <a:t>Whilst ad people saw a larger shift in their consumption habits, it is clear that the British public did not mimic the same behaviour.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64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Ad people differ from ‘normal’ people?</a:t>
            </a:r>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a:p>
        </p:txBody>
      </p:sp>
    </p:spTree>
    <p:extLst>
      <p:ext uri="{BB962C8B-B14F-4D97-AF65-F5344CB8AC3E}">
        <p14:creationId xmlns:p14="http://schemas.microsoft.com/office/powerpoint/2010/main" val="1544012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25/11/2022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25/11/2022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25/11/2022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BB3773D-6CED-4B8A-A46D-AF2BA032FCD8}"/>
              </a:ext>
            </a:extLst>
          </p:cNvPr>
          <p:cNvSpPr>
            <a:spLocks noGrp="1"/>
          </p:cNvSpPr>
          <p:nvPr>
            <p:ph type="sldNum" sz="quarter" idx="19"/>
          </p:nvPr>
        </p:nvSpPr>
        <p:spPr/>
        <p:txBody>
          <a:bodyPr/>
          <a:lstStyle/>
          <a:p>
            <a:fld id="{D61AABEC-672F-4B68-B914-690DA978312C}" type="slidenum">
              <a:rPr lang="en-GB" smtClean="0"/>
              <a:pPr/>
              <a:t>‹#›</a:t>
            </a:fld>
            <a:r>
              <a:rPr lang="en-GB" dirty="0"/>
              <a:t>  </a:t>
            </a:r>
          </a:p>
        </p:txBody>
      </p:sp>
      <p:sp>
        <p:nvSpPr>
          <p:cNvPr id="5" name="Title" descr="Header">
            <a:extLst>
              <a:ext uri="{FF2B5EF4-FFF2-40B4-BE49-F238E27FC236}">
                <a16:creationId xmlns:a16="http://schemas.microsoft.com/office/drawing/2014/main" id="{93A2C7FC-586B-457F-BC57-4BB7FE1F784D}"/>
              </a:ext>
            </a:extLst>
          </p:cNvPr>
          <p:cNvSpPr>
            <a:spLocks noGrp="1"/>
          </p:cNvSpPr>
          <p:nvPr>
            <p:ph type="title"/>
          </p:nvPr>
        </p:nvSpPr>
        <p:spPr/>
        <p:txBody>
          <a:bodyPr/>
          <a:lstStyle/>
          <a:p>
            <a:r>
              <a:rPr lang="en-US"/>
              <a:t>Click to edit Master title style</a:t>
            </a:r>
            <a:endParaRPr lang="en-GB" dirty="0"/>
          </a:p>
        </p:txBody>
      </p:sp>
      <p:sp>
        <p:nvSpPr>
          <p:cNvPr id="6" name="Subtitle">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50000" y="1241781"/>
            <a:ext cx="9341700" cy="307777"/>
          </a:xfrm>
          <a:noFill/>
        </p:spPr>
        <p:txBody>
          <a:bodyPr vert="horz" wrap="square" lIns="0" tIns="0" rIns="0" bIns="0" rtlCol="0">
            <a:spAutoFit/>
          </a:bodyPr>
          <a:lstStyle>
            <a:lvl1pPr>
              <a:lnSpc>
                <a:spcPct val="100000"/>
              </a:lnSpc>
              <a:defRPr lang="en-GB" sz="2000" b="1" dirty="0">
                <a:solidFill>
                  <a:schemeClr val="tx2"/>
                </a:solidFill>
              </a:defRPr>
            </a:lvl1pPr>
          </a:lstStyle>
          <a:p>
            <a:r>
              <a:rPr lang="en-GB" dirty="0"/>
              <a:t>Subtitle here</a:t>
            </a: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a:solidFill>
            <a:srgbClr val="E8E8E8"/>
          </a:solid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Insert diagram here</a:t>
            </a:r>
          </a:p>
        </p:txBody>
      </p:sp>
      <p:sp>
        <p:nvSpPr>
          <p:cNvPr id="9" name="Base">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29014093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25/11/2022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25/11/2022</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2"/>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 id="214748396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chart" Target="../charts/chart14.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chart" Target="../charts/chart15.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10.xml"/><Relationship Id="rId1" Type="http://schemas.openxmlformats.org/officeDocument/2006/relationships/tags" Target="../tags/tag3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on a couch&#10;&#10;Description automatically generated with medium confidence">
            <a:extLst>
              <a:ext uri="{FF2B5EF4-FFF2-40B4-BE49-F238E27FC236}">
                <a16:creationId xmlns:a16="http://schemas.microsoft.com/office/drawing/2014/main" id="{4CC50B16-3804-4ED4-560F-2870F49F342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Rectangle 5">
            <a:extLst>
              <a:ext uri="{FF2B5EF4-FFF2-40B4-BE49-F238E27FC236}">
                <a16:creationId xmlns:a16="http://schemas.microsoft.com/office/drawing/2014/main" id="{49D06444-08A4-FA1C-DD3A-7A55B4AAC50C}"/>
              </a:ext>
            </a:extLst>
          </p:cNvPr>
          <p:cNvSpPr/>
          <p:nvPr/>
        </p:nvSpPr>
        <p:spPr>
          <a:xfrm flipH="1">
            <a:off x="10877"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5">
            <a:extLst>
              <a:ext uri="{FF2B5EF4-FFF2-40B4-BE49-F238E27FC236}">
                <a16:creationId xmlns:a16="http://schemas.microsoft.com/office/drawing/2014/main" id="{C152B085-447B-A349-7610-0091ED97FAF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“Second Screeners” – Three</a:t>
            </a:r>
          </a:p>
        </p:txBody>
      </p:sp>
      <p:sp>
        <p:nvSpPr>
          <p:cNvPr id="4" name="Title 3">
            <a:extLst>
              <a:ext uri="{FF2B5EF4-FFF2-40B4-BE49-F238E27FC236}">
                <a16:creationId xmlns:a16="http://schemas.microsoft.com/office/drawing/2014/main" id="{71C89DC7-9BF1-77C9-2DB0-D0D33C2531E3}"/>
              </a:ext>
            </a:extLst>
          </p:cNvPr>
          <p:cNvSpPr>
            <a:spLocks noGrp="1"/>
          </p:cNvSpPr>
          <p:nvPr>
            <p:ph type="ctrTitle"/>
          </p:nvPr>
        </p:nvSpPr>
        <p:spPr/>
        <p:txBody>
          <a:bodyPr/>
          <a:lstStyle/>
          <a:p>
            <a:r>
              <a:rPr lang="en-GB" dirty="0"/>
              <a:t>Adnormal Behaviour</a:t>
            </a:r>
          </a:p>
        </p:txBody>
      </p:sp>
      <p:pic>
        <p:nvPicPr>
          <p:cNvPr id="12" name="Picture 11">
            <a:extLst>
              <a:ext uri="{FF2B5EF4-FFF2-40B4-BE49-F238E27FC236}">
                <a16:creationId xmlns:a16="http://schemas.microsoft.com/office/drawing/2014/main" id="{BF5C7DFB-2503-B2EA-F548-69484A9D9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pic>
        <p:nvPicPr>
          <p:cNvPr id="13" name="Ipsos logo">
            <a:extLst>
              <a:ext uri="{FF2B5EF4-FFF2-40B4-BE49-F238E27FC236}">
                <a16:creationId xmlns:a16="http://schemas.microsoft.com/office/drawing/2014/main" id="{E3DE5374-5E86-5E53-5076-4F32FB85483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6639" y="6136765"/>
            <a:ext cx="601663" cy="546750"/>
          </a:xfrm>
          <a:prstGeom prst="rect">
            <a:avLst/>
          </a:prstGeom>
        </p:spPr>
      </p:pic>
      <p:sp>
        <p:nvSpPr>
          <p:cNvPr id="16" name="Text Placeholder 12">
            <a:extLst>
              <a:ext uri="{FF2B5EF4-FFF2-40B4-BE49-F238E27FC236}">
                <a16:creationId xmlns:a16="http://schemas.microsoft.com/office/drawing/2014/main" id="{0C531EFA-7D09-08DC-367D-0FBBC0F8C79C}"/>
              </a:ext>
            </a:extLst>
          </p:cNvPr>
          <p:cNvSpPr txBox="1">
            <a:spLocks/>
          </p:cNvSpPr>
          <p:nvPr/>
        </p:nvSpPr>
        <p:spPr>
          <a:xfrm>
            <a:off x="532497" y="581205"/>
            <a:ext cx="5530378" cy="352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ct val="0"/>
              </a:spcBef>
              <a:spcAft>
                <a:spcPts val="0"/>
              </a:spcAft>
              <a:buFont typeface="Arial" panose="020B0604020202020204" pitchFamily="34" charset="0"/>
              <a:buNone/>
              <a:defRPr lang="en-US" sz="1700" b="1" kern="1200" cap="none" spc="0" baseline="0" dirty="0" smtClean="0">
                <a:solidFill>
                  <a:schemeClr val="bg1"/>
                </a:solidFill>
                <a:latin typeface="+mj-lt"/>
                <a:ea typeface="+mj-ea"/>
                <a:cs typeface="+mj-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2022</a:t>
            </a:r>
          </a:p>
        </p:txBody>
      </p:sp>
      <p:sp>
        <p:nvSpPr>
          <p:cNvPr id="17" name="Freeform 7">
            <a:extLst>
              <a:ext uri="{FF2B5EF4-FFF2-40B4-BE49-F238E27FC236}">
                <a16:creationId xmlns:a16="http://schemas.microsoft.com/office/drawing/2014/main" id="{AEE31045-2D34-539D-6DC4-558A834BA57C}"/>
              </a:ext>
            </a:extLst>
          </p:cNvPr>
          <p:cNvSpPr>
            <a:spLocks/>
          </p:cNvSpPr>
          <p:nvPr/>
        </p:nvSpPr>
        <p:spPr bwMode="auto">
          <a:xfrm>
            <a:off x="457324" y="423925"/>
            <a:ext cx="2266421"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303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building, outdoor, brick&#10;&#10;Description automatically generated">
            <a:extLst>
              <a:ext uri="{FF2B5EF4-FFF2-40B4-BE49-F238E27FC236}">
                <a16:creationId xmlns:a16="http://schemas.microsoft.com/office/drawing/2014/main" id="{F2A5C255-DFE1-BBC5-6269-E86AB137CC2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3C26B183-A17A-5566-30EC-FCBEFBD839A5}"/>
              </a:ext>
            </a:extLst>
          </p:cNvPr>
          <p:cNvSpPr/>
          <p:nvPr/>
        </p:nvSpPr>
        <p:spPr>
          <a:xfrm flipH="1">
            <a:off x="-1"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 Placeholder 5">
            <a:extLst>
              <a:ext uri="{FF2B5EF4-FFF2-40B4-BE49-F238E27FC236}">
                <a16:creationId xmlns:a16="http://schemas.microsoft.com/office/drawing/2014/main" id="{C097E780-8F07-F411-48FD-1B2E07D4F9D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“One Good Thing” – Capital One</a:t>
            </a:r>
          </a:p>
        </p:txBody>
      </p:sp>
      <p:sp>
        <p:nvSpPr>
          <p:cNvPr id="6" name="Title 5">
            <a:extLst>
              <a:ext uri="{FF2B5EF4-FFF2-40B4-BE49-F238E27FC236}">
                <a16:creationId xmlns:a16="http://schemas.microsoft.com/office/drawing/2014/main" id="{5FD96053-9EE9-04FB-761E-E4493FC9B17B}"/>
              </a:ext>
            </a:extLst>
          </p:cNvPr>
          <p:cNvSpPr>
            <a:spLocks noGrp="1"/>
          </p:cNvSpPr>
          <p:nvPr>
            <p:ph type="ctrTitle"/>
          </p:nvPr>
        </p:nvSpPr>
        <p:spPr/>
        <p:txBody>
          <a:bodyPr/>
          <a:lstStyle/>
          <a:p>
            <a:r>
              <a:rPr lang="en-GB" dirty="0"/>
              <a:t>How do ad people differ from ‘normal’ people? </a:t>
            </a:r>
          </a:p>
        </p:txBody>
      </p:sp>
      <p:pic>
        <p:nvPicPr>
          <p:cNvPr id="2" name="Picture 1">
            <a:extLst>
              <a:ext uri="{FF2B5EF4-FFF2-40B4-BE49-F238E27FC236}">
                <a16:creationId xmlns:a16="http://schemas.microsoft.com/office/drawing/2014/main" id="{65890403-4723-A9A1-648F-3644BC5CF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105053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52EE93-56DD-F792-5BE2-142FFFD0B3D0}"/>
              </a:ext>
            </a:extLst>
          </p:cNvPr>
          <p:cNvSpPr>
            <a:spLocks noGrp="1"/>
          </p:cNvSpPr>
          <p:nvPr>
            <p:ph type="title"/>
          </p:nvPr>
        </p:nvSpPr>
        <p:spPr/>
        <p:txBody>
          <a:bodyPr/>
          <a:lstStyle/>
          <a:p>
            <a:r>
              <a:rPr lang="en-GB" dirty="0"/>
              <a:t>Differences between the two samples </a:t>
            </a:r>
          </a:p>
        </p:txBody>
      </p:sp>
      <p:sp>
        <p:nvSpPr>
          <p:cNvPr id="7" name="Rectangle 6">
            <a:extLst>
              <a:ext uri="{FF2B5EF4-FFF2-40B4-BE49-F238E27FC236}">
                <a16:creationId xmlns:a16="http://schemas.microsoft.com/office/drawing/2014/main" id="{CCEA4176-8DA9-F274-930D-4DC530014530}"/>
              </a:ext>
            </a:extLst>
          </p:cNvPr>
          <p:cNvSpPr/>
          <p:nvPr/>
        </p:nvSpPr>
        <p:spPr>
          <a:xfrm>
            <a:off x="8412010" y="1132968"/>
            <a:ext cx="2396072" cy="396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8" name="Rectangle 7">
            <a:extLst>
              <a:ext uri="{FF2B5EF4-FFF2-40B4-BE49-F238E27FC236}">
                <a16:creationId xmlns:a16="http://schemas.microsoft.com/office/drawing/2014/main" id="{EEBC1CF0-D529-744E-0CFD-E2F63344E593}"/>
              </a:ext>
            </a:extLst>
          </p:cNvPr>
          <p:cNvSpPr/>
          <p:nvPr/>
        </p:nvSpPr>
        <p:spPr>
          <a:xfrm>
            <a:off x="5575432" y="1132968"/>
            <a:ext cx="2396072" cy="396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9" name="Rectangle 8">
            <a:extLst>
              <a:ext uri="{FF2B5EF4-FFF2-40B4-BE49-F238E27FC236}">
                <a16:creationId xmlns:a16="http://schemas.microsoft.com/office/drawing/2014/main" id="{F98DBD42-9D2A-4A07-81C9-194CD31035C4}"/>
              </a:ext>
            </a:extLst>
          </p:cNvPr>
          <p:cNvSpPr/>
          <p:nvPr/>
        </p:nvSpPr>
        <p:spPr>
          <a:xfrm>
            <a:off x="2997570" y="1136555"/>
            <a:ext cx="2218212" cy="396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grpSp>
        <p:nvGrpSpPr>
          <p:cNvPr id="10" name="Group 9">
            <a:extLst>
              <a:ext uri="{FF2B5EF4-FFF2-40B4-BE49-F238E27FC236}">
                <a16:creationId xmlns:a16="http://schemas.microsoft.com/office/drawing/2014/main" id="{A81639C6-8FD2-51E0-BF43-D9200E310FA8}"/>
              </a:ext>
            </a:extLst>
          </p:cNvPr>
          <p:cNvGrpSpPr/>
          <p:nvPr/>
        </p:nvGrpSpPr>
        <p:grpSpPr>
          <a:xfrm>
            <a:off x="3079211" y="1240531"/>
            <a:ext cx="722684" cy="743451"/>
            <a:chOff x="2438400" y="2334604"/>
            <a:chExt cx="956735" cy="1068996"/>
          </a:xfrm>
        </p:grpSpPr>
        <p:pic>
          <p:nvPicPr>
            <p:cNvPr id="11" name="Graphic 10" descr="Female with solid fill">
              <a:extLst>
                <a:ext uri="{FF2B5EF4-FFF2-40B4-BE49-F238E27FC236}">
                  <a16:creationId xmlns:a16="http://schemas.microsoft.com/office/drawing/2014/main" id="{7729D0BC-CE81-A2D4-7405-BF9FEBB4C8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8400" y="2489200"/>
              <a:ext cx="914400" cy="914400"/>
            </a:xfrm>
            <a:prstGeom prst="rect">
              <a:avLst/>
            </a:prstGeom>
          </p:spPr>
        </p:pic>
        <p:pic>
          <p:nvPicPr>
            <p:cNvPr id="12" name="Graphic 11" descr="Male with solid fill">
              <a:extLst>
                <a:ext uri="{FF2B5EF4-FFF2-40B4-BE49-F238E27FC236}">
                  <a16:creationId xmlns:a16="http://schemas.microsoft.com/office/drawing/2014/main" id="{3E1A8915-F434-3765-ADD0-8A7A8F0B4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0735" y="2334604"/>
              <a:ext cx="914400" cy="914400"/>
            </a:xfrm>
            <a:prstGeom prst="rect">
              <a:avLst/>
            </a:prstGeom>
          </p:spPr>
        </p:pic>
      </p:grpSp>
      <p:pic>
        <p:nvPicPr>
          <p:cNvPr id="13" name="Graphic 12" descr="Cake outline">
            <a:extLst>
              <a:ext uri="{FF2B5EF4-FFF2-40B4-BE49-F238E27FC236}">
                <a16:creationId xmlns:a16="http://schemas.microsoft.com/office/drawing/2014/main" id="{2105CA1A-582B-4929-3119-EFF707835C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6288" y="1180038"/>
            <a:ext cx="856986" cy="856986"/>
          </a:xfrm>
          <a:prstGeom prst="rect">
            <a:avLst/>
          </a:prstGeom>
        </p:spPr>
      </p:pic>
      <p:pic>
        <p:nvPicPr>
          <p:cNvPr id="14" name="Graphic 13" descr="House outline">
            <a:extLst>
              <a:ext uri="{FF2B5EF4-FFF2-40B4-BE49-F238E27FC236}">
                <a16:creationId xmlns:a16="http://schemas.microsoft.com/office/drawing/2014/main" id="{AD586526-02AC-A0F9-457D-6FEE624F67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1622" y="1203835"/>
            <a:ext cx="773846" cy="773846"/>
          </a:xfrm>
          <a:prstGeom prst="rect">
            <a:avLst/>
          </a:prstGeom>
        </p:spPr>
      </p:pic>
      <p:sp>
        <p:nvSpPr>
          <p:cNvPr id="15" name="Rectangle 14">
            <a:extLst>
              <a:ext uri="{FF2B5EF4-FFF2-40B4-BE49-F238E27FC236}">
                <a16:creationId xmlns:a16="http://schemas.microsoft.com/office/drawing/2014/main" id="{65B275B4-F1BA-CCB8-D93B-97ED58AF07F3}"/>
              </a:ext>
            </a:extLst>
          </p:cNvPr>
          <p:cNvSpPr/>
          <p:nvPr/>
        </p:nvSpPr>
        <p:spPr>
          <a:xfrm>
            <a:off x="968399" y="2066400"/>
            <a:ext cx="9871200" cy="1433565"/>
          </a:xfrm>
          <a:prstGeom prst="rect">
            <a:avLst/>
          </a:prstGeom>
          <a:solidFill>
            <a:schemeClr val="accent6">
              <a:lumMod val="60000"/>
              <a:lumOff val="4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6" name="Rectangle 15">
            <a:extLst>
              <a:ext uri="{FF2B5EF4-FFF2-40B4-BE49-F238E27FC236}">
                <a16:creationId xmlns:a16="http://schemas.microsoft.com/office/drawing/2014/main" id="{42D676B3-4346-8711-F8DE-0B6478FB9B84}"/>
              </a:ext>
            </a:extLst>
          </p:cNvPr>
          <p:cNvSpPr/>
          <p:nvPr/>
        </p:nvSpPr>
        <p:spPr>
          <a:xfrm>
            <a:off x="968400" y="3664800"/>
            <a:ext cx="9871200" cy="1433565"/>
          </a:xfrm>
          <a:prstGeom prst="rect">
            <a:avLst/>
          </a:prstGeom>
          <a:solidFill>
            <a:schemeClr val="accent5">
              <a:lumMod val="75000"/>
              <a:alpha val="3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7" name="TextBox 16">
            <a:extLst>
              <a:ext uri="{FF2B5EF4-FFF2-40B4-BE49-F238E27FC236}">
                <a16:creationId xmlns:a16="http://schemas.microsoft.com/office/drawing/2014/main" id="{F86BD01C-2298-D848-D9A5-EB7553048111}"/>
              </a:ext>
            </a:extLst>
          </p:cNvPr>
          <p:cNvSpPr txBox="1"/>
          <p:nvPr/>
        </p:nvSpPr>
        <p:spPr>
          <a:xfrm>
            <a:off x="3898416" y="1483145"/>
            <a:ext cx="1007534" cy="281103"/>
          </a:xfrm>
          <a:prstGeom prst="rect">
            <a:avLst/>
          </a:prstGeom>
          <a:noFill/>
        </p:spPr>
        <p:txBody>
          <a:bodyPr wrap="square" lIns="0" tIns="0" rIns="0" bIns="0" rtlCol="0">
            <a:spAutoFit/>
          </a:bodyPr>
          <a:lstStyle/>
          <a:p>
            <a:pPr algn="ctr">
              <a:lnSpc>
                <a:spcPct val="110000"/>
              </a:lnSpc>
              <a:spcBef>
                <a:spcPts val="400"/>
              </a:spcBef>
              <a:spcAft>
                <a:spcPts val="400"/>
              </a:spcAft>
            </a:pPr>
            <a:r>
              <a:rPr lang="en-GB" b="1" dirty="0"/>
              <a:t>Gender</a:t>
            </a:r>
            <a:endParaRPr lang="en-GB" sz="1400" b="1" dirty="0"/>
          </a:p>
        </p:txBody>
      </p:sp>
      <p:sp>
        <p:nvSpPr>
          <p:cNvPr id="18" name="TextBox 17">
            <a:extLst>
              <a:ext uri="{FF2B5EF4-FFF2-40B4-BE49-F238E27FC236}">
                <a16:creationId xmlns:a16="http://schemas.microsoft.com/office/drawing/2014/main" id="{6B12C1D1-A56D-D60F-525D-81132A65B104}"/>
              </a:ext>
            </a:extLst>
          </p:cNvPr>
          <p:cNvSpPr txBox="1"/>
          <p:nvPr/>
        </p:nvSpPr>
        <p:spPr>
          <a:xfrm>
            <a:off x="6433249" y="1501256"/>
            <a:ext cx="1007534" cy="281103"/>
          </a:xfrm>
          <a:prstGeom prst="rect">
            <a:avLst/>
          </a:prstGeom>
          <a:noFill/>
        </p:spPr>
        <p:txBody>
          <a:bodyPr wrap="square" lIns="0" tIns="0" rIns="0" bIns="0" rtlCol="0">
            <a:spAutoFit/>
          </a:bodyPr>
          <a:lstStyle/>
          <a:p>
            <a:pPr algn="ctr">
              <a:lnSpc>
                <a:spcPct val="110000"/>
              </a:lnSpc>
              <a:spcBef>
                <a:spcPts val="400"/>
              </a:spcBef>
              <a:spcAft>
                <a:spcPts val="400"/>
              </a:spcAft>
            </a:pPr>
            <a:r>
              <a:rPr lang="en-GB" b="1" dirty="0"/>
              <a:t>Age</a:t>
            </a:r>
          </a:p>
        </p:txBody>
      </p:sp>
      <p:sp>
        <p:nvSpPr>
          <p:cNvPr id="19" name="TextBox 18">
            <a:extLst>
              <a:ext uri="{FF2B5EF4-FFF2-40B4-BE49-F238E27FC236}">
                <a16:creationId xmlns:a16="http://schemas.microsoft.com/office/drawing/2014/main" id="{84836D6A-0F1E-742B-6298-5672BA4225C7}"/>
              </a:ext>
            </a:extLst>
          </p:cNvPr>
          <p:cNvSpPr txBox="1"/>
          <p:nvPr/>
        </p:nvSpPr>
        <p:spPr>
          <a:xfrm>
            <a:off x="9385080" y="1482346"/>
            <a:ext cx="1007534" cy="281103"/>
          </a:xfrm>
          <a:prstGeom prst="rect">
            <a:avLst/>
          </a:prstGeom>
          <a:noFill/>
        </p:spPr>
        <p:txBody>
          <a:bodyPr wrap="square" lIns="0" tIns="0" rIns="0" bIns="0" rtlCol="0">
            <a:spAutoFit/>
          </a:bodyPr>
          <a:lstStyle/>
          <a:p>
            <a:pPr algn="ctr">
              <a:lnSpc>
                <a:spcPct val="110000"/>
              </a:lnSpc>
              <a:spcBef>
                <a:spcPts val="400"/>
              </a:spcBef>
              <a:spcAft>
                <a:spcPts val="400"/>
              </a:spcAft>
            </a:pPr>
            <a:r>
              <a:rPr lang="en-GB" b="1" dirty="0"/>
              <a:t>Region</a:t>
            </a:r>
          </a:p>
        </p:txBody>
      </p:sp>
      <p:graphicFrame>
        <p:nvGraphicFramePr>
          <p:cNvPr id="20" name="Table 18">
            <a:extLst>
              <a:ext uri="{FF2B5EF4-FFF2-40B4-BE49-F238E27FC236}">
                <a16:creationId xmlns:a16="http://schemas.microsoft.com/office/drawing/2014/main" id="{E041298A-D7B3-3C9D-9781-0B1E3117F897}"/>
              </a:ext>
            </a:extLst>
          </p:cNvPr>
          <p:cNvGraphicFramePr>
            <a:graphicFrameLocks noGrp="1"/>
          </p:cNvGraphicFramePr>
          <p:nvPr>
            <p:extLst>
              <p:ext uri="{D42A27DB-BD31-4B8C-83A1-F6EECF244321}">
                <p14:modId xmlns:p14="http://schemas.microsoft.com/office/powerpoint/2010/main" val="70474514"/>
              </p:ext>
            </p:extLst>
          </p:nvPr>
        </p:nvGraphicFramePr>
        <p:xfrm>
          <a:off x="3128951" y="2386040"/>
          <a:ext cx="2004000" cy="894052"/>
        </p:xfrm>
        <a:graphic>
          <a:graphicData uri="http://schemas.openxmlformats.org/drawingml/2006/table">
            <a:tbl>
              <a:tblPr firstRow="1" bandRow="1">
                <a:tableStyleId>{5940675A-B579-460E-94D1-54222C63F5DA}</a:tableStyleId>
              </a:tblPr>
              <a:tblGrid>
                <a:gridCol w="1216593">
                  <a:extLst>
                    <a:ext uri="{9D8B030D-6E8A-4147-A177-3AD203B41FA5}">
                      <a16:colId xmlns:a16="http://schemas.microsoft.com/office/drawing/2014/main" val="745115994"/>
                    </a:ext>
                  </a:extLst>
                </a:gridCol>
                <a:gridCol w="787407">
                  <a:extLst>
                    <a:ext uri="{9D8B030D-6E8A-4147-A177-3AD203B41FA5}">
                      <a16:colId xmlns:a16="http://schemas.microsoft.com/office/drawing/2014/main" val="3329992511"/>
                    </a:ext>
                  </a:extLst>
                </a:gridCol>
              </a:tblGrid>
              <a:tr h="447026">
                <a:tc>
                  <a:txBody>
                    <a:bodyPr/>
                    <a:lstStyle/>
                    <a:p>
                      <a:r>
                        <a:rPr lang="en-GB" sz="1800" b="1" dirty="0">
                          <a:solidFill>
                            <a:schemeClr val="tx1"/>
                          </a:solidFill>
                        </a:rPr>
                        <a:t>Women: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1" dirty="0">
                          <a:solidFill>
                            <a:schemeClr val="tx1"/>
                          </a:solidFill>
                        </a:rPr>
                        <a:t>53%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077068"/>
                  </a:ext>
                </a:extLst>
              </a:tr>
              <a:tr h="447026">
                <a:tc>
                  <a:txBody>
                    <a:bodyPr/>
                    <a:lstStyle/>
                    <a:p>
                      <a:r>
                        <a:rPr lang="en-GB" sz="1800" b="1" dirty="0">
                          <a:solidFill>
                            <a:schemeClr val="tx1"/>
                          </a:solidFill>
                        </a:rPr>
                        <a:t>Men: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1" dirty="0">
                          <a:solidFill>
                            <a:schemeClr val="tx1"/>
                          </a:solidFill>
                        </a:rPr>
                        <a:t>47%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410569"/>
                  </a:ext>
                </a:extLst>
              </a:tr>
            </a:tbl>
          </a:graphicData>
        </a:graphic>
      </p:graphicFrame>
      <p:graphicFrame>
        <p:nvGraphicFramePr>
          <p:cNvPr id="21" name="Table 18">
            <a:extLst>
              <a:ext uri="{FF2B5EF4-FFF2-40B4-BE49-F238E27FC236}">
                <a16:creationId xmlns:a16="http://schemas.microsoft.com/office/drawing/2014/main" id="{25A33BFF-0B92-12AF-96DA-DAE16F9602BF}"/>
              </a:ext>
            </a:extLst>
          </p:cNvPr>
          <p:cNvGraphicFramePr>
            <a:graphicFrameLocks noGrp="1"/>
          </p:cNvGraphicFramePr>
          <p:nvPr>
            <p:extLst>
              <p:ext uri="{D42A27DB-BD31-4B8C-83A1-F6EECF244321}">
                <p14:modId xmlns:p14="http://schemas.microsoft.com/office/powerpoint/2010/main" val="2124935036"/>
              </p:ext>
            </p:extLst>
          </p:nvPr>
        </p:nvGraphicFramePr>
        <p:xfrm>
          <a:off x="3079211" y="3911991"/>
          <a:ext cx="2004000" cy="894052"/>
        </p:xfrm>
        <a:graphic>
          <a:graphicData uri="http://schemas.openxmlformats.org/drawingml/2006/table">
            <a:tbl>
              <a:tblPr firstRow="1" bandRow="1">
                <a:tableStyleId>{5940675A-B579-460E-94D1-54222C63F5DA}</a:tableStyleId>
              </a:tblPr>
              <a:tblGrid>
                <a:gridCol w="1216593">
                  <a:extLst>
                    <a:ext uri="{9D8B030D-6E8A-4147-A177-3AD203B41FA5}">
                      <a16:colId xmlns:a16="http://schemas.microsoft.com/office/drawing/2014/main" val="745115994"/>
                    </a:ext>
                  </a:extLst>
                </a:gridCol>
                <a:gridCol w="787407">
                  <a:extLst>
                    <a:ext uri="{9D8B030D-6E8A-4147-A177-3AD203B41FA5}">
                      <a16:colId xmlns:a16="http://schemas.microsoft.com/office/drawing/2014/main" val="3329992511"/>
                    </a:ext>
                  </a:extLst>
                </a:gridCol>
              </a:tblGrid>
              <a:tr h="447026">
                <a:tc>
                  <a:txBody>
                    <a:bodyPr/>
                    <a:lstStyle/>
                    <a:p>
                      <a:r>
                        <a:rPr lang="en-GB" sz="1800" b="1" dirty="0">
                          <a:solidFill>
                            <a:schemeClr val="tx1"/>
                          </a:solidFill>
                        </a:rPr>
                        <a:t>Women: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1" dirty="0">
                          <a:solidFill>
                            <a:schemeClr val="tx1"/>
                          </a:solidFill>
                        </a:rPr>
                        <a:t>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077068"/>
                  </a:ext>
                </a:extLst>
              </a:tr>
              <a:tr h="447026">
                <a:tc>
                  <a:txBody>
                    <a:bodyPr/>
                    <a:lstStyle/>
                    <a:p>
                      <a:r>
                        <a:rPr lang="en-GB" sz="1800" b="1" dirty="0">
                          <a:solidFill>
                            <a:schemeClr val="tx1"/>
                          </a:solidFill>
                        </a:rPr>
                        <a:t>Men: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1" dirty="0">
                          <a:solidFill>
                            <a:schemeClr val="tx1"/>
                          </a:solidFill>
                        </a:rPr>
                        <a:t>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410569"/>
                  </a:ext>
                </a:extLst>
              </a:tr>
            </a:tbl>
          </a:graphicData>
        </a:graphic>
      </p:graphicFrame>
      <p:graphicFrame>
        <p:nvGraphicFramePr>
          <p:cNvPr id="22" name="Table 18">
            <a:extLst>
              <a:ext uri="{FF2B5EF4-FFF2-40B4-BE49-F238E27FC236}">
                <a16:creationId xmlns:a16="http://schemas.microsoft.com/office/drawing/2014/main" id="{74DCD5F7-56E0-6EFE-505A-E4D24C1BA867}"/>
              </a:ext>
            </a:extLst>
          </p:cNvPr>
          <p:cNvGraphicFramePr>
            <a:graphicFrameLocks noGrp="1"/>
          </p:cNvGraphicFramePr>
          <p:nvPr>
            <p:extLst>
              <p:ext uri="{D42A27DB-BD31-4B8C-83A1-F6EECF244321}">
                <p14:modId xmlns:p14="http://schemas.microsoft.com/office/powerpoint/2010/main" val="2008812407"/>
              </p:ext>
            </p:extLst>
          </p:nvPr>
        </p:nvGraphicFramePr>
        <p:xfrm>
          <a:off x="5887536" y="2211905"/>
          <a:ext cx="2004000" cy="1215831"/>
        </p:xfrm>
        <a:graphic>
          <a:graphicData uri="http://schemas.openxmlformats.org/drawingml/2006/table">
            <a:tbl>
              <a:tblPr firstRow="1" bandRow="1">
                <a:tableStyleId>{5940675A-B579-460E-94D1-54222C63F5DA}</a:tableStyleId>
              </a:tblPr>
              <a:tblGrid>
                <a:gridCol w="1216593">
                  <a:extLst>
                    <a:ext uri="{9D8B030D-6E8A-4147-A177-3AD203B41FA5}">
                      <a16:colId xmlns:a16="http://schemas.microsoft.com/office/drawing/2014/main" val="745115994"/>
                    </a:ext>
                  </a:extLst>
                </a:gridCol>
                <a:gridCol w="787407">
                  <a:extLst>
                    <a:ext uri="{9D8B030D-6E8A-4147-A177-3AD203B41FA5}">
                      <a16:colId xmlns:a16="http://schemas.microsoft.com/office/drawing/2014/main" val="3329992511"/>
                    </a:ext>
                  </a:extLst>
                </a:gridCol>
              </a:tblGrid>
              <a:tr h="405277">
                <a:tc>
                  <a:txBody>
                    <a:bodyPr/>
                    <a:lstStyle/>
                    <a:p>
                      <a:r>
                        <a:rPr lang="en-GB" sz="1600" b="1" dirty="0">
                          <a:solidFill>
                            <a:schemeClr val="tx1"/>
                          </a:solidFill>
                        </a:rPr>
                        <a:t>16-34: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077068"/>
                  </a:ext>
                </a:extLst>
              </a:tr>
              <a:tr h="405277">
                <a:tc>
                  <a:txBody>
                    <a:bodyPr/>
                    <a:lstStyle/>
                    <a:p>
                      <a:r>
                        <a:rPr lang="en-GB" sz="1600" b="1" dirty="0">
                          <a:solidFill>
                            <a:schemeClr val="tx1"/>
                          </a:solidFill>
                        </a:rPr>
                        <a:t>35-54: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33%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410569"/>
                  </a:ext>
                </a:extLst>
              </a:tr>
              <a:tr h="405277">
                <a:tc>
                  <a:txBody>
                    <a:bodyPr/>
                    <a:lstStyle/>
                    <a:p>
                      <a:r>
                        <a:rPr lang="en-GB" sz="1600" b="1" dirty="0">
                          <a:solidFill>
                            <a:schemeClr val="tx1"/>
                          </a:solidFill>
                        </a:rPr>
                        <a:t>55+: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40%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996174"/>
                  </a:ext>
                </a:extLst>
              </a:tr>
            </a:tbl>
          </a:graphicData>
        </a:graphic>
      </p:graphicFrame>
      <p:graphicFrame>
        <p:nvGraphicFramePr>
          <p:cNvPr id="23" name="Table 18">
            <a:extLst>
              <a:ext uri="{FF2B5EF4-FFF2-40B4-BE49-F238E27FC236}">
                <a16:creationId xmlns:a16="http://schemas.microsoft.com/office/drawing/2014/main" id="{2E61914B-2976-ED45-2F8B-6300F78B98C9}"/>
              </a:ext>
            </a:extLst>
          </p:cNvPr>
          <p:cNvGraphicFramePr>
            <a:graphicFrameLocks noGrp="1"/>
          </p:cNvGraphicFramePr>
          <p:nvPr>
            <p:extLst>
              <p:ext uri="{D42A27DB-BD31-4B8C-83A1-F6EECF244321}">
                <p14:modId xmlns:p14="http://schemas.microsoft.com/office/powerpoint/2010/main" val="2699062358"/>
              </p:ext>
            </p:extLst>
          </p:nvPr>
        </p:nvGraphicFramePr>
        <p:xfrm>
          <a:off x="5845449" y="3750878"/>
          <a:ext cx="2004000" cy="1215831"/>
        </p:xfrm>
        <a:graphic>
          <a:graphicData uri="http://schemas.openxmlformats.org/drawingml/2006/table">
            <a:tbl>
              <a:tblPr firstRow="1" bandRow="1">
                <a:tableStyleId>{5940675A-B579-460E-94D1-54222C63F5DA}</a:tableStyleId>
              </a:tblPr>
              <a:tblGrid>
                <a:gridCol w="1216593">
                  <a:extLst>
                    <a:ext uri="{9D8B030D-6E8A-4147-A177-3AD203B41FA5}">
                      <a16:colId xmlns:a16="http://schemas.microsoft.com/office/drawing/2014/main" val="745115994"/>
                    </a:ext>
                  </a:extLst>
                </a:gridCol>
                <a:gridCol w="787407">
                  <a:extLst>
                    <a:ext uri="{9D8B030D-6E8A-4147-A177-3AD203B41FA5}">
                      <a16:colId xmlns:a16="http://schemas.microsoft.com/office/drawing/2014/main" val="3329992511"/>
                    </a:ext>
                  </a:extLst>
                </a:gridCol>
              </a:tblGrid>
              <a:tr h="405277">
                <a:tc>
                  <a:txBody>
                    <a:bodyPr/>
                    <a:lstStyle/>
                    <a:p>
                      <a:r>
                        <a:rPr lang="en-GB" sz="1600" b="1" dirty="0">
                          <a:solidFill>
                            <a:schemeClr val="tx1"/>
                          </a:solidFill>
                        </a:rPr>
                        <a:t>18-34: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48%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077068"/>
                  </a:ext>
                </a:extLst>
              </a:tr>
              <a:tr h="405277">
                <a:tc>
                  <a:txBody>
                    <a:bodyPr/>
                    <a:lstStyle/>
                    <a:p>
                      <a:r>
                        <a:rPr lang="en-GB" sz="1600" b="1" dirty="0">
                          <a:solidFill>
                            <a:schemeClr val="tx1"/>
                          </a:solidFill>
                        </a:rPr>
                        <a:t>35-54: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41%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410569"/>
                  </a:ext>
                </a:extLst>
              </a:tr>
              <a:tr h="405277">
                <a:tc>
                  <a:txBody>
                    <a:bodyPr/>
                    <a:lstStyle/>
                    <a:p>
                      <a:r>
                        <a:rPr lang="en-GB" sz="1600" b="1" dirty="0">
                          <a:solidFill>
                            <a:schemeClr val="tx1"/>
                          </a:solidFill>
                        </a:rPr>
                        <a:t>55+: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996174"/>
                  </a:ext>
                </a:extLst>
              </a:tr>
            </a:tbl>
          </a:graphicData>
        </a:graphic>
      </p:graphicFrame>
      <p:graphicFrame>
        <p:nvGraphicFramePr>
          <p:cNvPr id="24" name="Table 18">
            <a:extLst>
              <a:ext uri="{FF2B5EF4-FFF2-40B4-BE49-F238E27FC236}">
                <a16:creationId xmlns:a16="http://schemas.microsoft.com/office/drawing/2014/main" id="{F0885178-C799-FC0C-3B3C-1C6A35D53442}"/>
              </a:ext>
            </a:extLst>
          </p:cNvPr>
          <p:cNvGraphicFramePr>
            <a:graphicFrameLocks noGrp="1"/>
          </p:cNvGraphicFramePr>
          <p:nvPr>
            <p:extLst>
              <p:ext uri="{D42A27DB-BD31-4B8C-83A1-F6EECF244321}">
                <p14:modId xmlns:p14="http://schemas.microsoft.com/office/powerpoint/2010/main" val="3155414110"/>
              </p:ext>
            </p:extLst>
          </p:nvPr>
        </p:nvGraphicFramePr>
        <p:xfrm>
          <a:off x="8668429" y="2329847"/>
          <a:ext cx="2056099" cy="984397"/>
        </p:xfrm>
        <a:graphic>
          <a:graphicData uri="http://schemas.openxmlformats.org/drawingml/2006/table">
            <a:tbl>
              <a:tblPr firstRow="1" bandRow="1">
                <a:tableStyleId>{5940675A-B579-460E-94D1-54222C63F5DA}</a:tableStyleId>
              </a:tblPr>
              <a:tblGrid>
                <a:gridCol w="1464734">
                  <a:extLst>
                    <a:ext uri="{9D8B030D-6E8A-4147-A177-3AD203B41FA5}">
                      <a16:colId xmlns:a16="http://schemas.microsoft.com/office/drawing/2014/main" val="745115994"/>
                    </a:ext>
                  </a:extLst>
                </a:gridCol>
                <a:gridCol w="591365">
                  <a:extLst>
                    <a:ext uri="{9D8B030D-6E8A-4147-A177-3AD203B41FA5}">
                      <a16:colId xmlns:a16="http://schemas.microsoft.com/office/drawing/2014/main" val="3329992511"/>
                    </a:ext>
                  </a:extLst>
                </a:gridCol>
              </a:tblGrid>
              <a:tr h="405277">
                <a:tc>
                  <a:txBody>
                    <a:bodyPr/>
                    <a:lstStyle/>
                    <a:p>
                      <a:r>
                        <a:rPr lang="en-GB" sz="1600" b="1" dirty="0">
                          <a:solidFill>
                            <a:schemeClr val="tx1"/>
                          </a:solidFill>
                        </a:rPr>
                        <a:t>Greater London: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077068"/>
                  </a:ext>
                </a:extLst>
              </a:tr>
              <a:tr h="405277">
                <a:tc>
                  <a:txBody>
                    <a:bodyPr/>
                    <a:lstStyle/>
                    <a:p>
                      <a:r>
                        <a:rPr lang="en-GB" sz="1600" b="1" dirty="0">
                          <a:solidFill>
                            <a:schemeClr val="tx1"/>
                          </a:solidFill>
                        </a:rPr>
                        <a:t>Rest of UK: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87%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410569"/>
                  </a:ext>
                </a:extLst>
              </a:tr>
            </a:tbl>
          </a:graphicData>
        </a:graphic>
      </p:graphicFrame>
      <p:graphicFrame>
        <p:nvGraphicFramePr>
          <p:cNvPr id="25" name="Table 18">
            <a:extLst>
              <a:ext uri="{FF2B5EF4-FFF2-40B4-BE49-F238E27FC236}">
                <a16:creationId xmlns:a16="http://schemas.microsoft.com/office/drawing/2014/main" id="{CD26827D-99FD-A7BA-1BA0-EF7D740537DF}"/>
              </a:ext>
            </a:extLst>
          </p:cNvPr>
          <p:cNvGraphicFramePr>
            <a:graphicFrameLocks noGrp="1"/>
          </p:cNvGraphicFramePr>
          <p:nvPr>
            <p:extLst>
              <p:ext uri="{D42A27DB-BD31-4B8C-83A1-F6EECF244321}">
                <p14:modId xmlns:p14="http://schemas.microsoft.com/office/powerpoint/2010/main" val="1000757875"/>
              </p:ext>
            </p:extLst>
          </p:nvPr>
        </p:nvGraphicFramePr>
        <p:xfrm>
          <a:off x="8668429" y="3918548"/>
          <a:ext cx="2056099" cy="984397"/>
        </p:xfrm>
        <a:graphic>
          <a:graphicData uri="http://schemas.openxmlformats.org/drawingml/2006/table">
            <a:tbl>
              <a:tblPr firstRow="1" bandRow="1">
                <a:tableStyleId>{5940675A-B579-460E-94D1-54222C63F5DA}</a:tableStyleId>
              </a:tblPr>
              <a:tblGrid>
                <a:gridCol w="1464734">
                  <a:extLst>
                    <a:ext uri="{9D8B030D-6E8A-4147-A177-3AD203B41FA5}">
                      <a16:colId xmlns:a16="http://schemas.microsoft.com/office/drawing/2014/main" val="745115994"/>
                    </a:ext>
                  </a:extLst>
                </a:gridCol>
                <a:gridCol w="591365">
                  <a:extLst>
                    <a:ext uri="{9D8B030D-6E8A-4147-A177-3AD203B41FA5}">
                      <a16:colId xmlns:a16="http://schemas.microsoft.com/office/drawing/2014/main" val="3329992511"/>
                    </a:ext>
                  </a:extLst>
                </a:gridCol>
              </a:tblGrid>
              <a:tr h="405277">
                <a:tc>
                  <a:txBody>
                    <a:bodyPr/>
                    <a:lstStyle/>
                    <a:p>
                      <a:r>
                        <a:rPr lang="en-GB" sz="1600" b="1" dirty="0">
                          <a:solidFill>
                            <a:schemeClr val="tx1"/>
                          </a:solidFill>
                        </a:rPr>
                        <a:t>Greater London: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5077068"/>
                  </a:ext>
                </a:extLst>
              </a:tr>
              <a:tr h="405277">
                <a:tc>
                  <a:txBody>
                    <a:bodyPr/>
                    <a:lstStyle/>
                    <a:p>
                      <a:r>
                        <a:rPr lang="en-GB" sz="1600" b="1" dirty="0">
                          <a:solidFill>
                            <a:schemeClr val="tx1"/>
                          </a:solidFill>
                        </a:rPr>
                        <a:t>Rest of UK: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600" b="1" dirty="0">
                          <a:solidFill>
                            <a:schemeClr val="tx1"/>
                          </a:solidFill>
                        </a:rPr>
                        <a:t>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410569"/>
                  </a:ext>
                </a:extLst>
              </a:tr>
            </a:tbl>
          </a:graphicData>
        </a:graphic>
      </p:graphicFrame>
      <p:sp>
        <p:nvSpPr>
          <p:cNvPr id="2" name="Text Placeholder 6">
            <a:extLst>
              <a:ext uri="{FF2B5EF4-FFF2-40B4-BE49-F238E27FC236}">
                <a16:creationId xmlns:a16="http://schemas.microsoft.com/office/drawing/2014/main" id="{9A4FC603-5B1A-3E17-B4D1-21D7C1D33947}"/>
              </a:ext>
            </a:extLst>
          </p:cNvPr>
          <p:cNvSpPr>
            <a:spLocks noGrp="1"/>
          </p:cNvSpPr>
          <p:nvPr>
            <p:ph type="body" sz="quarter" idx="15"/>
          </p:nvPr>
        </p:nvSpPr>
        <p:spPr>
          <a:xfrm>
            <a:off x="377757" y="5365115"/>
            <a:ext cx="11334817" cy="304800"/>
          </a:xfrm>
        </p:spPr>
        <p:txBody>
          <a:bodyPr/>
          <a:lstStyle/>
          <a:p>
            <a:pPr>
              <a:spcBef>
                <a:spcPts val="0"/>
              </a:spcBef>
            </a:pPr>
            <a:r>
              <a:rPr lang="en-GB" dirty="0"/>
              <a:t> Source: Adnormal Behaviour, 2022, Ipsos / Thinkbox.</a:t>
            </a:r>
          </a:p>
        </p:txBody>
      </p:sp>
      <p:sp>
        <p:nvSpPr>
          <p:cNvPr id="3" name="TextBox 2">
            <a:extLst>
              <a:ext uri="{FF2B5EF4-FFF2-40B4-BE49-F238E27FC236}">
                <a16:creationId xmlns:a16="http://schemas.microsoft.com/office/drawing/2014/main" id="{816E3203-9FBF-5F70-E864-70AFFC5D8A4F}"/>
              </a:ext>
            </a:extLst>
          </p:cNvPr>
          <p:cNvSpPr txBox="1"/>
          <p:nvPr/>
        </p:nvSpPr>
        <p:spPr>
          <a:xfrm>
            <a:off x="1043960" y="2552106"/>
            <a:ext cx="1670100" cy="585801"/>
          </a:xfrm>
          <a:prstGeom prst="rect">
            <a:avLst/>
          </a:prstGeom>
          <a:noFill/>
        </p:spPr>
        <p:txBody>
          <a:bodyPr wrap="square" lIns="0" tIns="0" rIns="0" bIns="0" rtlCol="0">
            <a:spAutoFit/>
          </a:bodyPr>
          <a:lstStyle/>
          <a:p>
            <a:pPr algn="ctr">
              <a:lnSpc>
                <a:spcPct val="110000"/>
              </a:lnSpc>
              <a:spcBef>
                <a:spcPts val="400"/>
              </a:spcBef>
              <a:spcAft>
                <a:spcPts val="400"/>
              </a:spcAft>
            </a:pPr>
            <a:r>
              <a:rPr lang="en-GB" b="1" dirty="0"/>
              <a:t>‘Normal’ people</a:t>
            </a:r>
          </a:p>
        </p:txBody>
      </p:sp>
      <p:sp>
        <p:nvSpPr>
          <p:cNvPr id="4" name="TextBox 3">
            <a:extLst>
              <a:ext uri="{FF2B5EF4-FFF2-40B4-BE49-F238E27FC236}">
                <a16:creationId xmlns:a16="http://schemas.microsoft.com/office/drawing/2014/main" id="{4226DF4F-CC10-AD74-CA3E-44E53FD5E1E1}"/>
              </a:ext>
            </a:extLst>
          </p:cNvPr>
          <p:cNvSpPr txBox="1"/>
          <p:nvPr/>
        </p:nvSpPr>
        <p:spPr>
          <a:xfrm>
            <a:off x="1147935" y="4121746"/>
            <a:ext cx="1670100" cy="585801"/>
          </a:xfrm>
          <a:prstGeom prst="rect">
            <a:avLst/>
          </a:prstGeom>
          <a:noFill/>
        </p:spPr>
        <p:txBody>
          <a:bodyPr wrap="square" lIns="0" tIns="0" rIns="0" bIns="0" rtlCol="0">
            <a:spAutoFit/>
          </a:bodyPr>
          <a:lstStyle/>
          <a:p>
            <a:pPr algn="ctr">
              <a:lnSpc>
                <a:spcPct val="110000"/>
              </a:lnSpc>
            </a:pPr>
            <a:r>
              <a:rPr lang="en-GB" b="1" dirty="0"/>
              <a:t>Ad </a:t>
            </a:r>
          </a:p>
          <a:p>
            <a:pPr algn="ctr">
              <a:lnSpc>
                <a:spcPct val="110000"/>
              </a:lnSpc>
            </a:pPr>
            <a:r>
              <a:rPr lang="en-GB" b="1" dirty="0"/>
              <a:t>people</a:t>
            </a:r>
          </a:p>
        </p:txBody>
      </p:sp>
    </p:spTree>
    <p:extLst>
      <p:ext uri="{BB962C8B-B14F-4D97-AF65-F5344CB8AC3E}">
        <p14:creationId xmlns:p14="http://schemas.microsoft.com/office/powerpoint/2010/main" val="26092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6466-CF2C-99BF-C293-F7A62BDCB276}"/>
              </a:ext>
            </a:extLst>
          </p:cNvPr>
          <p:cNvSpPr>
            <a:spLocks noGrp="1"/>
          </p:cNvSpPr>
          <p:nvPr>
            <p:ph type="title"/>
          </p:nvPr>
        </p:nvSpPr>
        <p:spPr/>
        <p:txBody>
          <a:bodyPr/>
          <a:lstStyle/>
          <a:p>
            <a:r>
              <a:rPr lang="en-GB" dirty="0"/>
              <a:t>What is our sample talking about?</a:t>
            </a:r>
          </a:p>
        </p:txBody>
      </p:sp>
      <p:sp>
        <p:nvSpPr>
          <p:cNvPr id="3" name="Text Placeholder 2">
            <a:extLst>
              <a:ext uri="{FF2B5EF4-FFF2-40B4-BE49-F238E27FC236}">
                <a16:creationId xmlns:a16="http://schemas.microsoft.com/office/drawing/2014/main" id="{488CE770-AD80-8536-21E0-758353373F00}"/>
              </a:ext>
            </a:extLst>
          </p:cNvPr>
          <p:cNvSpPr>
            <a:spLocks noGrp="1"/>
          </p:cNvSpPr>
          <p:nvPr>
            <p:ph type="body" sz="quarter" idx="15"/>
          </p:nvPr>
        </p:nvSpPr>
        <p:spPr/>
        <p:txBody>
          <a:bodyPr/>
          <a:lstStyle/>
          <a:p>
            <a:r>
              <a:rPr lang="en-GB" dirty="0"/>
              <a:t>Source: Adnormal Behaviour, 2022, Ipsos / Thinkbox. Q.TN / AN1: Which, if any, of these things do you talk about with other people the most? This could be either face to face, via messaging apps like iMessage or WhatsApp, on social media sites like Facebook or Twitter, or on the phone.  Base: ‘normal’ people (1,158)</a:t>
            </a:r>
          </a:p>
          <a:p>
            <a:endParaRPr lang="en-GB" dirty="0"/>
          </a:p>
        </p:txBody>
      </p:sp>
      <p:sp>
        <p:nvSpPr>
          <p:cNvPr id="4" name="Rectangle 3">
            <a:extLst>
              <a:ext uri="{FF2B5EF4-FFF2-40B4-BE49-F238E27FC236}">
                <a16:creationId xmlns:a16="http://schemas.microsoft.com/office/drawing/2014/main" id="{FF2160A8-F5FB-5A2E-835E-F2D5ACB4EA26}"/>
              </a:ext>
            </a:extLst>
          </p:cNvPr>
          <p:cNvSpPr/>
          <p:nvPr/>
        </p:nvSpPr>
        <p:spPr>
          <a:xfrm>
            <a:off x="7820840" y="1118992"/>
            <a:ext cx="1398052" cy="3964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5" name="Rectangle 4">
            <a:extLst>
              <a:ext uri="{FF2B5EF4-FFF2-40B4-BE49-F238E27FC236}">
                <a16:creationId xmlns:a16="http://schemas.microsoft.com/office/drawing/2014/main" id="{F8179364-A103-A264-E654-1C6C9BCCD3D8}"/>
              </a:ext>
            </a:extLst>
          </p:cNvPr>
          <p:cNvSpPr/>
          <p:nvPr/>
        </p:nvSpPr>
        <p:spPr>
          <a:xfrm>
            <a:off x="9440263" y="1110244"/>
            <a:ext cx="1398052" cy="3964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6" name="Rectangle 5">
            <a:extLst>
              <a:ext uri="{FF2B5EF4-FFF2-40B4-BE49-F238E27FC236}">
                <a16:creationId xmlns:a16="http://schemas.microsoft.com/office/drawing/2014/main" id="{9BF42A15-59ED-5064-2262-CABB2FA22979}"/>
              </a:ext>
            </a:extLst>
          </p:cNvPr>
          <p:cNvSpPr/>
          <p:nvPr/>
        </p:nvSpPr>
        <p:spPr>
          <a:xfrm>
            <a:off x="6198580" y="1102509"/>
            <a:ext cx="1398052" cy="3964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7" name="Rectangle 6">
            <a:extLst>
              <a:ext uri="{FF2B5EF4-FFF2-40B4-BE49-F238E27FC236}">
                <a16:creationId xmlns:a16="http://schemas.microsoft.com/office/drawing/2014/main" id="{0CD7D22B-2BF4-3347-7E79-8E7A67638F70}"/>
              </a:ext>
            </a:extLst>
          </p:cNvPr>
          <p:cNvSpPr/>
          <p:nvPr/>
        </p:nvSpPr>
        <p:spPr>
          <a:xfrm>
            <a:off x="4576319" y="1112198"/>
            <a:ext cx="1398053" cy="3964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8" name="Rectangle 7">
            <a:extLst>
              <a:ext uri="{FF2B5EF4-FFF2-40B4-BE49-F238E27FC236}">
                <a16:creationId xmlns:a16="http://schemas.microsoft.com/office/drawing/2014/main" id="{D42186B9-07E2-EB58-61A2-6E390345DB09}"/>
              </a:ext>
            </a:extLst>
          </p:cNvPr>
          <p:cNvSpPr/>
          <p:nvPr/>
        </p:nvSpPr>
        <p:spPr>
          <a:xfrm>
            <a:off x="2900976" y="1112199"/>
            <a:ext cx="1398052" cy="39649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9" name="Rectangle 8">
            <a:extLst>
              <a:ext uri="{FF2B5EF4-FFF2-40B4-BE49-F238E27FC236}">
                <a16:creationId xmlns:a16="http://schemas.microsoft.com/office/drawing/2014/main" id="{A7B6445C-614B-BF91-4461-0BD5D87F52B9}"/>
              </a:ext>
            </a:extLst>
          </p:cNvPr>
          <p:cNvSpPr/>
          <p:nvPr/>
        </p:nvSpPr>
        <p:spPr>
          <a:xfrm>
            <a:off x="967323" y="2067075"/>
            <a:ext cx="9870992" cy="1433565"/>
          </a:xfrm>
          <a:prstGeom prst="rect">
            <a:avLst/>
          </a:prstGeom>
          <a:solidFill>
            <a:schemeClr val="accent6">
              <a:lumMod val="60000"/>
              <a:lumOff val="4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0" name="Rectangle 9">
            <a:extLst>
              <a:ext uri="{FF2B5EF4-FFF2-40B4-BE49-F238E27FC236}">
                <a16:creationId xmlns:a16="http://schemas.microsoft.com/office/drawing/2014/main" id="{B92CCA6D-69D9-085E-007B-1386622910E3}"/>
              </a:ext>
            </a:extLst>
          </p:cNvPr>
          <p:cNvSpPr/>
          <p:nvPr/>
        </p:nvSpPr>
        <p:spPr>
          <a:xfrm>
            <a:off x="967323" y="3664911"/>
            <a:ext cx="9870992" cy="1433565"/>
          </a:xfrm>
          <a:prstGeom prst="rect">
            <a:avLst/>
          </a:prstGeom>
          <a:solidFill>
            <a:schemeClr val="accent5">
              <a:lumMod val="75000"/>
              <a:alpha val="3294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3" name="TextBox 12">
            <a:extLst>
              <a:ext uri="{FF2B5EF4-FFF2-40B4-BE49-F238E27FC236}">
                <a16:creationId xmlns:a16="http://schemas.microsoft.com/office/drawing/2014/main" id="{9047347D-2817-C45B-5B44-C8BA1B9CFF45}"/>
              </a:ext>
            </a:extLst>
          </p:cNvPr>
          <p:cNvSpPr txBox="1"/>
          <p:nvPr/>
        </p:nvSpPr>
        <p:spPr>
          <a:xfrm>
            <a:off x="3047552" y="1153292"/>
            <a:ext cx="1104900" cy="843244"/>
          </a:xfrm>
          <a:prstGeom prst="rect">
            <a:avLst/>
          </a:prstGeom>
          <a:noFill/>
        </p:spPr>
        <p:txBody>
          <a:bodyPr wrap="square" lIns="0" tIns="0" rIns="0" bIns="0" rtlCol="0">
            <a:spAutoFit/>
          </a:bodyPr>
          <a:lstStyle/>
          <a:p>
            <a:pPr algn="ctr">
              <a:lnSpc>
                <a:spcPct val="110000"/>
              </a:lnSpc>
              <a:spcBef>
                <a:spcPts val="400"/>
              </a:spcBef>
              <a:spcAft>
                <a:spcPts val="400"/>
              </a:spcAft>
            </a:pPr>
            <a:r>
              <a:rPr lang="en-GB" sz="5400" b="1" dirty="0"/>
              <a:t>1</a:t>
            </a:r>
          </a:p>
        </p:txBody>
      </p:sp>
      <p:sp>
        <p:nvSpPr>
          <p:cNvPr id="14" name="TextBox 13">
            <a:extLst>
              <a:ext uri="{FF2B5EF4-FFF2-40B4-BE49-F238E27FC236}">
                <a16:creationId xmlns:a16="http://schemas.microsoft.com/office/drawing/2014/main" id="{337E399A-1BBA-B785-66CD-9CAD6B81ECBA}"/>
              </a:ext>
            </a:extLst>
          </p:cNvPr>
          <p:cNvSpPr txBox="1"/>
          <p:nvPr/>
        </p:nvSpPr>
        <p:spPr>
          <a:xfrm>
            <a:off x="4696354" y="1153292"/>
            <a:ext cx="1104900" cy="843244"/>
          </a:xfrm>
          <a:prstGeom prst="rect">
            <a:avLst/>
          </a:prstGeom>
          <a:noFill/>
        </p:spPr>
        <p:txBody>
          <a:bodyPr wrap="square" lIns="0" tIns="0" rIns="0" bIns="0" rtlCol="0">
            <a:spAutoFit/>
          </a:bodyPr>
          <a:lstStyle/>
          <a:p>
            <a:pPr algn="ctr">
              <a:lnSpc>
                <a:spcPct val="110000"/>
              </a:lnSpc>
              <a:spcBef>
                <a:spcPts val="400"/>
              </a:spcBef>
              <a:spcAft>
                <a:spcPts val="400"/>
              </a:spcAft>
            </a:pPr>
            <a:r>
              <a:rPr lang="en-GB" sz="5400" b="1" dirty="0"/>
              <a:t>2</a:t>
            </a:r>
          </a:p>
        </p:txBody>
      </p:sp>
      <p:sp>
        <p:nvSpPr>
          <p:cNvPr id="15" name="TextBox 14">
            <a:extLst>
              <a:ext uri="{FF2B5EF4-FFF2-40B4-BE49-F238E27FC236}">
                <a16:creationId xmlns:a16="http://schemas.microsoft.com/office/drawing/2014/main" id="{FE1423B6-8097-A8F0-D178-1F2279B5B09C}"/>
              </a:ext>
            </a:extLst>
          </p:cNvPr>
          <p:cNvSpPr txBox="1"/>
          <p:nvPr/>
        </p:nvSpPr>
        <p:spPr>
          <a:xfrm>
            <a:off x="6343737" y="1153292"/>
            <a:ext cx="1104900" cy="843244"/>
          </a:xfrm>
          <a:prstGeom prst="rect">
            <a:avLst/>
          </a:prstGeom>
          <a:noFill/>
        </p:spPr>
        <p:txBody>
          <a:bodyPr wrap="square" lIns="0" tIns="0" rIns="0" bIns="0" rtlCol="0">
            <a:spAutoFit/>
          </a:bodyPr>
          <a:lstStyle/>
          <a:p>
            <a:pPr algn="ctr">
              <a:lnSpc>
                <a:spcPct val="110000"/>
              </a:lnSpc>
              <a:spcBef>
                <a:spcPts val="400"/>
              </a:spcBef>
              <a:spcAft>
                <a:spcPts val="400"/>
              </a:spcAft>
            </a:pPr>
            <a:r>
              <a:rPr lang="en-GB" sz="5400" b="1" dirty="0"/>
              <a:t>3</a:t>
            </a:r>
          </a:p>
        </p:txBody>
      </p:sp>
      <p:sp>
        <p:nvSpPr>
          <p:cNvPr id="16" name="TextBox 15">
            <a:extLst>
              <a:ext uri="{FF2B5EF4-FFF2-40B4-BE49-F238E27FC236}">
                <a16:creationId xmlns:a16="http://schemas.microsoft.com/office/drawing/2014/main" id="{D41488C4-21E8-3E27-14E7-92076AE006E5}"/>
              </a:ext>
            </a:extLst>
          </p:cNvPr>
          <p:cNvSpPr txBox="1"/>
          <p:nvPr/>
        </p:nvSpPr>
        <p:spPr>
          <a:xfrm>
            <a:off x="7965997" y="1161808"/>
            <a:ext cx="1104900" cy="843244"/>
          </a:xfrm>
          <a:prstGeom prst="rect">
            <a:avLst/>
          </a:prstGeom>
          <a:noFill/>
        </p:spPr>
        <p:txBody>
          <a:bodyPr wrap="square" lIns="0" tIns="0" rIns="0" bIns="0" rtlCol="0">
            <a:spAutoFit/>
          </a:bodyPr>
          <a:lstStyle/>
          <a:p>
            <a:pPr algn="ctr">
              <a:lnSpc>
                <a:spcPct val="110000"/>
              </a:lnSpc>
              <a:spcBef>
                <a:spcPts val="400"/>
              </a:spcBef>
              <a:spcAft>
                <a:spcPts val="400"/>
              </a:spcAft>
            </a:pPr>
            <a:r>
              <a:rPr lang="en-GB" sz="5400" b="1" dirty="0"/>
              <a:t>4</a:t>
            </a:r>
          </a:p>
        </p:txBody>
      </p:sp>
      <p:sp>
        <p:nvSpPr>
          <p:cNvPr id="17" name="TextBox 16">
            <a:extLst>
              <a:ext uri="{FF2B5EF4-FFF2-40B4-BE49-F238E27FC236}">
                <a16:creationId xmlns:a16="http://schemas.microsoft.com/office/drawing/2014/main" id="{E096C387-0F5B-1D3D-A918-B7B47FBD4B97}"/>
              </a:ext>
            </a:extLst>
          </p:cNvPr>
          <p:cNvSpPr txBox="1"/>
          <p:nvPr/>
        </p:nvSpPr>
        <p:spPr>
          <a:xfrm>
            <a:off x="9586839" y="1161808"/>
            <a:ext cx="1104900" cy="843244"/>
          </a:xfrm>
          <a:prstGeom prst="rect">
            <a:avLst/>
          </a:prstGeom>
          <a:noFill/>
        </p:spPr>
        <p:txBody>
          <a:bodyPr wrap="square" lIns="0" tIns="0" rIns="0" bIns="0" rtlCol="0">
            <a:spAutoFit/>
          </a:bodyPr>
          <a:lstStyle/>
          <a:p>
            <a:pPr algn="ctr">
              <a:lnSpc>
                <a:spcPct val="110000"/>
              </a:lnSpc>
              <a:spcBef>
                <a:spcPts val="400"/>
              </a:spcBef>
              <a:spcAft>
                <a:spcPts val="400"/>
              </a:spcAft>
            </a:pPr>
            <a:r>
              <a:rPr lang="en-GB" sz="5400" b="1" dirty="0"/>
              <a:t>5</a:t>
            </a:r>
          </a:p>
        </p:txBody>
      </p:sp>
      <p:sp>
        <p:nvSpPr>
          <p:cNvPr id="18" name="TextBox 17">
            <a:extLst>
              <a:ext uri="{FF2B5EF4-FFF2-40B4-BE49-F238E27FC236}">
                <a16:creationId xmlns:a16="http://schemas.microsoft.com/office/drawing/2014/main" id="{6950B13A-867F-6C94-EE35-DF57137E523F}"/>
              </a:ext>
            </a:extLst>
          </p:cNvPr>
          <p:cNvSpPr txBox="1"/>
          <p:nvPr/>
        </p:nvSpPr>
        <p:spPr>
          <a:xfrm>
            <a:off x="2872333" y="2520448"/>
            <a:ext cx="1488519" cy="52065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Family / friends</a:t>
            </a:r>
          </a:p>
        </p:txBody>
      </p:sp>
      <p:sp>
        <p:nvSpPr>
          <p:cNvPr id="19" name="TextBox 18">
            <a:extLst>
              <a:ext uri="{FF2B5EF4-FFF2-40B4-BE49-F238E27FC236}">
                <a16:creationId xmlns:a16="http://schemas.microsoft.com/office/drawing/2014/main" id="{09FD4553-B03C-8723-B4DF-F58F6C5BBCC9}"/>
              </a:ext>
            </a:extLst>
          </p:cNvPr>
          <p:cNvSpPr txBox="1"/>
          <p:nvPr/>
        </p:nvSpPr>
        <p:spPr>
          <a:xfrm>
            <a:off x="2822461" y="4289741"/>
            <a:ext cx="1488519" cy="24981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Work</a:t>
            </a:r>
          </a:p>
        </p:txBody>
      </p:sp>
      <p:sp>
        <p:nvSpPr>
          <p:cNvPr id="20" name="TextBox 19">
            <a:extLst>
              <a:ext uri="{FF2B5EF4-FFF2-40B4-BE49-F238E27FC236}">
                <a16:creationId xmlns:a16="http://schemas.microsoft.com/office/drawing/2014/main" id="{DC90984D-842D-F4F3-711B-EE2D629E1406}"/>
              </a:ext>
            </a:extLst>
          </p:cNvPr>
          <p:cNvSpPr txBox="1"/>
          <p:nvPr/>
        </p:nvSpPr>
        <p:spPr>
          <a:xfrm>
            <a:off x="4531087" y="4186590"/>
            <a:ext cx="1488519" cy="52065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Family / friends</a:t>
            </a:r>
          </a:p>
        </p:txBody>
      </p:sp>
      <p:sp>
        <p:nvSpPr>
          <p:cNvPr id="21" name="TextBox 20">
            <a:extLst>
              <a:ext uri="{FF2B5EF4-FFF2-40B4-BE49-F238E27FC236}">
                <a16:creationId xmlns:a16="http://schemas.microsoft.com/office/drawing/2014/main" id="{5F5E7C55-F498-9094-145E-86B7877468D1}"/>
              </a:ext>
            </a:extLst>
          </p:cNvPr>
          <p:cNvSpPr txBox="1"/>
          <p:nvPr/>
        </p:nvSpPr>
        <p:spPr>
          <a:xfrm>
            <a:off x="4538408" y="2427320"/>
            <a:ext cx="1390730"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Current affairs / politics</a:t>
            </a:r>
          </a:p>
        </p:txBody>
      </p:sp>
      <p:sp>
        <p:nvSpPr>
          <p:cNvPr id="22" name="TextBox 21">
            <a:extLst>
              <a:ext uri="{FF2B5EF4-FFF2-40B4-BE49-F238E27FC236}">
                <a16:creationId xmlns:a16="http://schemas.microsoft.com/office/drawing/2014/main" id="{84B64DBA-83E5-0026-DA5E-E9BBAE8C4A6C}"/>
              </a:ext>
            </a:extLst>
          </p:cNvPr>
          <p:cNvSpPr txBox="1"/>
          <p:nvPr/>
        </p:nvSpPr>
        <p:spPr>
          <a:xfrm>
            <a:off x="6153346" y="2698164"/>
            <a:ext cx="1488519" cy="24981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Work</a:t>
            </a:r>
          </a:p>
        </p:txBody>
      </p:sp>
      <p:sp>
        <p:nvSpPr>
          <p:cNvPr id="23" name="TextBox 22">
            <a:extLst>
              <a:ext uri="{FF2B5EF4-FFF2-40B4-BE49-F238E27FC236}">
                <a16:creationId xmlns:a16="http://schemas.microsoft.com/office/drawing/2014/main" id="{F86E710D-52C3-CDE1-4598-D4805D68B4BF}"/>
              </a:ext>
            </a:extLst>
          </p:cNvPr>
          <p:cNvSpPr txBox="1"/>
          <p:nvPr/>
        </p:nvSpPr>
        <p:spPr>
          <a:xfrm>
            <a:off x="7761996" y="2698164"/>
            <a:ext cx="1488519" cy="24981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Food / drink</a:t>
            </a:r>
          </a:p>
        </p:txBody>
      </p:sp>
      <p:sp>
        <p:nvSpPr>
          <p:cNvPr id="24" name="TextBox 23">
            <a:extLst>
              <a:ext uri="{FF2B5EF4-FFF2-40B4-BE49-F238E27FC236}">
                <a16:creationId xmlns:a16="http://schemas.microsoft.com/office/drawing/2014/main" id="{DF473797-EC90-2B4C-E647-2D319A78BA50}"/>
              </a:ext>
            </a:extLst>
          </p:cNvPr>
          <p:cNvSpPr txBox="1"/>
          <p:nvPr/>
        </p:nvSpPr>
        <p:spPr>
          <a:xfrm>
            <a:off x="9336032" y="2558964"/>
            <a:ext cx="1587800" cy="569387"/>
          </a:xfrm>
          <a:prstGeom prst="rect">
            <a:avLst/>
          </a:prstGeom>
          <a:noFill/>
        </p:spPr>
        <p:txBody>
          <a:bodyPr wrap="square" lIns="0" tIns="0" rIns="0" bIns="0" rtlCol="0">
            <a:spAutoFit/>
          </a:bodyPr>
          <a:lstStyle/>
          <a:p>
            <a:pPr algn="ctr">
              <a:spcBef>
                <a:spcPts val="200"/>
              </a:spcBef>
              <a:spcAft>
                <a:spcPts val="400"/>
              </a:spcAft>
            </a:pPr>
            <a:r>
              <a:rPr lang="en-GB" sz="1600" b="1" dirty="0"/>
              <a:t>TV </a:t>
            </a:r>
          </a:p>
          <a:p>
            <a:pPr algn="ctr">
              <a:spcBef>
                <a:spcPts val="200"/>
              </a:spcBef>
              <a:spcAft>
                <a:spcPts val="400"/>
              </a:spcAft>
            </a:pPr>
            <a:r>
              <a:rPr lang="en-GB" sz="1600" b="1" dirty="0"/>
              <a:t>programmes</a:t>
            </a:r>
          </a:p>
        </p:txBody>
      </p:sp>
      <p:sp>
        <p:nvSpPr>
          <p:cNvPr id="27" name="TextBox 26">
            <a:extLst>
              <a:ext uri="{FF2B5EF4-FFF2-40B4-BE49-F238E27FC236}">
                <a16:creationId xmlns:a16="http://schemas.microsoft.com/office/drawing/2014/main" id="{4109BDE9-04AF-4055-8ADD-870F515DF58F}"/>
              </a:ext>
            </a:extLst>
          </p:cNvPr>
          <p:cNvSpPr txBox="1"/>
          <p:nvPr/>
        </p:nvSpPr>
        <p:spPr>
          <a:xfrm>
            <a:off x="9295747" y="4121365"/>
            <a:ext cx="1587800" cy="52065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Sports /</a:t>
            </a:r>
            <a:br>
              <a:rPr lang="en-GB" sz="1600" b="1" dirty="0"/>
            </a:br>
            <a:r>
              <a:rPr lang="en-GB" sz="1600" b="1" dirty="0"/>
              <a:t>fitness</a:t>
            </a:r>
          </a:p>
        </p:txBody>
      </p:sp>
      <p:sp>
        <p:nvSpPr>
          <p:cNvPr id="28" name="TextBox 27">
            <a:extLst>
              <a:ext uri="{FF2B5EF4-FFF2-40B4-BE49-F238E27FC236}">
                <a16:creationId xmlns:a16="http://schemas.microsoft.com/office/drawing/2014/main" id="{52BCE2FE-9BC2-03F7-662B-A7E9DC6093FC}"/>
              </a:ext>
            </a:extLst>
          </p:cNvPr>
          <p:cNvSpPr txBox="1"/>
          <p:nvPr/>
        </p:nvSpPr>
        <p:spPr>
          <a:xfrm>
            <a:off x="1043960" y="2552106"/>
            <a:ext cx="1670100" cy="585801"/>
          </a:xfrm>
          <a:prstGeom prst="rect">
            <a:avLst/>
          </a:prstGeom>
          <a:noFill/>
        </p:spPr>
        <p:txBody>
          <a:bodyPr wrap="square" lIns="0" tIns="0" rIns="0" bIns="0" rtlCol="0">
            <a:spAutoFit/>
          </a:bodyPr>
          <a:lstStyle/>
          <a:p>
            <a:pPr algn="ctr">
              <a:lnSpc>
                <a:spcPct val="110000"/>
              </a:lnSpc>
              <a:spcBef>
                <a:spcPts val="400"/>
              </a:spcBef>
              <a:spcAft>
                <a:spcPts val="400"/>
              </a:spcAft>
            </a:pPr>
            <a:r>
              <a:rPr lang="en-GB" b="1" dirty="0"/>
              <a:t>‘Normal’ people</a:t>
            </a:r>
          </a:p>
        </p:txBody>
      </p:sp>
      <p:sp>
        <p:nvSpPr>
          <p:cNvPr id="29" name="TextBox 28">
            <a:extLst>
              <a:ext uri="{FF2B5EF4-FFF2-40B4-BE49-F238E27FC236}">
                <a16:creationId xmlns:a16="http://schemas.microsoft.com/office/drawing/2014/main" id="{F58FBA4E-F257-5AA6-9526-05941601BFF4}"/>
              </a:ext>
            </a:extLst>
          </p:cNvPr>
          <p:cNvSpPr txBox="1"/>
          <p:nvPr/>
        </p:nvSpPr>
        <p:spPr>
          <a:xfrm>
            <a:off x="1147935" y="4121746"/>
            <a:ext cx="1670100" cy="585801"/>
          </a:xfrm>
          <a:prstGeom prst="rect">
            <a:avLst/>
          </a:prstGeom>
          <a:noFill/>
        </p:spPr>
        <p:txBody>
          <a:bodyPr wrap="square" lIns="0" tIns="0" rIns="0" bIns="0" rtlCol="0">
            <a:spAutoFit/>
          </a:bodyPr>
          <a:lstStyle/>
          <a:p>
            <a:pPr algn="ctr">
              <a:lnSpc>
                <a:spcPct val="110000"/>
              </a:lnSpc>
            </a:pPr>
            <a:r>
              <a:rPr lang="en-GB" b="1" dirty="0"/>
              <a:t>Ad </a:t>
            </a:r>
          </a:p>
          <a:p>
            <a:pPr algn="ctr">
              <a:lnSpc>
                <a:spcPct val="110000"/>
              </a:lnSpc>
            </a:pPr>
            <a:r>
              <a:rPr lang="en-GB" b="1" dirty="0"/>
              <a:t>people</a:t>
            </a:r>
          </a:p>
        </p:txBody>
      </p:sp>
      <p:sp>
        <p:nvSpPr>
          <p:cNvPr id="30" name="TextBox 29">
            <a:extLst>
              <a:ext uri="{FF2B5EF4-FFF2-40B4-BE49-F238E27FC236}">
                <a16:creationId xmlns:a16="http://schemas.microsoft.com/office/drawing/2014/main" id="{160C44A5-28FB-1DBA-6280-7C8F5EC4C3CA}"/>
              </a:ext>
            </a:extLst>
          </p:cNvPr>
          <p:cNvSpPr txBox="1"/>
          <p:nvPr/>
        </p:nvSpPr>
        <p:spPr>
          <a:xfrm>
            <a:off x="6208240" y="4040943"/>
            <a:ext cx="1398053"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b="1" dirty="0"/>
              <a:t>Current affairs / politics</a:t>
            </a:r>
          </a:p>
        </p:txBody>
      </p:sp>
      <p:sp>
        <p:nvSpPr>
          <p:cNvPr id="31" name="TextBox 30">
            <a:extLst>
              <a:ext uri="{FF2B5EF4-FFF2-40B4-BE49-F238E27FC236}">
                <a16:creationId xmlns:a16="http://schemas.microsoft.com/office/drawing/2014/main" id="{1D234DDE-9770-1120-6A4C-BD40AE26887E}"/>
              </a:ext>
            </a:extLst>
          </p:cNvPr>
          <p:cNvSpPr txBox="1"/>
          <p:nvPr/>
        </p:nvSpPr>
        <p:spPr>
          <a:xfrm>
            <a:off x="7710524" y="4112064"/>
            <a:ext cx="1587800" cy="569387"/>
          </a:xfrm>
          <a:prstGeom prst="rect">
            <a:avLst/>
          </a:prstGeom>
          <a:noFill/>
        </p:spPr>
        <p:txBody>
          <a:bodyPr wrap="square" lIns="0" tIns="0" rIns="0" bIns="0" rtlCol="0">
            <a:spAutoFit/>
          </a:bodyPr>
          <a:lstStyle/>
          <a:p>
            <a:pPr algn="ctr">
              <a:spcBef>
                <a:spcPts val="200"/>
              </a:spcBef>
              <a:spcAft>
                <a:spcPts val="400"/>
              </a:spcAft>
            </a:pPr>
            <a:r>
              <a:rPr lang="en-GB" sz="1600" b="1" dirty="0"/>
              <a:t>TV </a:t>
            </a:r>
          </a:p>
          <a:p>
            <a:pPr algn="ctr">
              <a:spcBef>
                <a:spcPts val="200"/>
              </a:spcBef>
              <a:spcAft>
                <a:spcPts val="400"/>
              </a:spcAft>
            </a:pPr>
            <a:r>
              <a:rPr lang="en-GB" sz="1600" b="1" dirty="0"/>
              <a:t>programmes</a:t>
            </a:r>
          </a:p>
        </p:txBody>
      </p:sp>
    </p:spTree>
    <p:extLst>
      <p:ext uri="{BB962C8B-B14F-4D97-AF65-F5344CB8AC3E}">
        <p14:creationId xmlns:p14="http://schemas.microsoft.com/office/powerpoint/2010/main" val="10804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a couch with a computer&#10;&#10;Description automatically generated with medium confidence">
            <a:extLst>
              <a:ext uri="{FF2B5EF4-FFF2-40B4-BE49-F238E27FC236}">
                <a16:creationId xmlns:a16="http://schemas.microsoft.com/office/drawing/2014/main" id="{D041C80D-C12B-18EE-8C53-32488F9FC4F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41A26C64-D20B-930E-DA8B-4638598C8F67}"/>
              </a:ext>
            </a:extLst>
          </p:cNvPr>
          <p:cNvSpPr/>
          <p:nvPr/>
        </p:nvSpPr>
        <p:spPr>
          <a:xfrm flipH="1">
            <a:off x="-1"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5FD96053-9EE9-04FB-761E-E4493FC9B17B}"/>
              </a:ext>
            </a:extLst>
          </p:cNvPr>
          <p:cNvSpPr>
            <a:spLocks noGrp="1"/>
          </p:cNvSpPr>
          <p:nvPr>
            <p:ph type="ctrTitle"/>
          </p:nvPr>
        </p:nvSpPr>
        <p:spPr/>
        <p:txBody>
          <a:bodyPr/>
          <a:lstStyle/>
          <a:p>
            <a:r>
              <a:rPr lang="en-GB" dirty="0"/>
              <a:t>Which media services are most commonly accessed by ‘normal’ people and ad people?</a:t>
            </a:r>
          </a:p>
        </p:txBody>
      </p:sp>
      <p:sp>
        <p:nvSpPr>
          <p:cNvPr id="9" name="Text Placeholder 5">
            <a:extLst>
              <a:ext uri="{FF2B5EF4-FFF2-40B4-BE49-F238E27FC236}">
                <a16:creationId xmlns:a16="http://schemas.microsoft.com/office/drawing/2014/main" id="{19989D5B-B8E0-137F-6C9D-A7148B34EE0D}"/>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“Natural Instincts” – Batiste</a:t>
            </a:r>
          </a:p>
        </p:txBody>
      </p:sp>
      <p:pic>
        <p:nvPicPr>
          <p:cNvPr id="2" name="Picture 1">
            <a:extLst>
              <a:ext uri="{FF2B5EF4-FFF2-40B4-BE49-F238E27FC236}">
                <a16:creationId xmlns:a16="http://schemas.microsoft.com/office/drawing/2014/main" id="{3B620399-F4E9-7DEC-E502-B6BA554D8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35473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239AA1-5EBE-4607-AF24-1A115B7C7C26}"/>
              </a:ext>
            </a:extLst>
          </p:cNvPr>
          <p:cNvSpPr>
            <a:spLocks noGrp="1"/>
          </p:cNvSpPr>
          <p:nvPr>
            <p:ph type="title"/>
          </p:nvPr>
        </p:nvSpPr>
        <p:spPr/>
        <p:txBody>
          <a:bodyPr/>
          <a:lstStyle/>
          <a:p>
            <a:r>
              <a:rPr lang="en-GB" dirty="0"/>
              <a:t>Broadcast TV services were the most accessed service by ‘normal’ people</a:t>
            </a:r>
          </a:p>
        </p:txBody>
      </p:sp>
      <p:sp>
        <p:nvSpPr>
          <p:cNvPr id="6" name="Text Placeholder 5">
            <a:extLst>
              <a:ext uri="{FF2B5EF4-FFF2-40B4-BE49-F238E27FC236}">
                <a16:creationId xmlns:a16="http://schemas.microsoft.com/office/drawing/2014/main" id="{9D9F9A78-8591-4449-61ED-A3538F93130A}"/>
              </a:ext>
            </a:extLst>
          </p:cNvPr>
          <p:cNvSpPr>
            <a:spLocks noGrp="1"/>
          </p:cNvSpPr>
          <p:nvPr>
            <p:ph type="body" sz="quarter" idx="15"/>
          </p:nvPr>
        </p:nvSpPr>
        <p:spPr/>
        <p:txBody>
          <a:bodyPr/>
          <a:lstStyle/>
          <a:p>
            <a:pPr>
              <a:spcBef>
                <a:spcPts val="0"/>
              </a:spcBef>
            </a:pPr>
            <a:r>
              <a:rPr lang="en-GB" dirty="0"/>
              <a:t>Source: Adnormal Behaviour, 2022, Ipsos / Thinkbox. Q.TN / AN6. Which, if any, of these services have you accessed in the last 3 months? </a:t>
            </a:r>
          </a:p>
          <a:p>
            <a:pPr>
              <a:spcBef>
                <a:spcPts val="0"/>
              </a:spcBef>
            </a:pPr>
            <a:r>
              <a:rPr lang="en-GB" sz="1000" b="0" dirty="0">
                <a:solidFill>
                  <a:prstClr val="black">
                    <a:lumMod val="75000"/>
                    <a:lumOff val="25000"/>
                  </a:prstClr>
                </a:solidFill>
                <a:latin typeface="Arial"/>
              </a:rPr>
              <a:t>Base: ‘normal’ people (1,158); Ad people (216)</a:t>
            </a:r>
            <a:endParaRPr lang="en-GB" dirty="0"/>
          </a:p>
          <a:p>
            <a:endParaRPr lang="en-GB" dirty="0"/>
          </a:p>
        </p:txBody>
      </p:sp>
      <p:graphicFrame>
        <p:nvGraphicFramePr>
          <p:cNvPr id="7" name="Content Placeholder 4">
            <a:extLst>
              <a:ext uri="{FF2B5EF4-FFF2-40B4-BE49-F238E27FC236}">
                <a16:creationId xmlns:a16="http://schemas.microsoft.com/office/drawing/2014/main" id="{74DDA876-6890-141E-11E3-A46CC3CA1895}"/>
              </a:ext>
            </a:extLst>
          </p:cNvPr>
          <p:cNvGraphicFramePr>
            <a:graphicFrameLocks/>
          </p:cNvGraphicFramePr>
          <p:nvPr>
            <p:extLst>
              <p:ext uri="{D42A27DB-BD31-4B8C-83A1-F6EECF244321}">
                <p14:modId xmlns:p14="http://schemas.microsoft.com/office/powerpoint/2010/main" val="418199728"/>
              </p:ext>
            </p:extLst>
          </p:nvPr>
        </p:nvGraphicFramePr>
        <p:xfrm>
          <a:off x="398926" y="1755935"/>
          <a:ext cx="11394147" cy="3418231"/>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D3BE75D1-F69A-7A99-4802-B1AAE9541DC9}"/>
              </a:ext>
            </a:extLst>
          </p:cNvPr>
          <p:cNvCxnSpPr/>
          <p:nvPr/>
        </p:nvCxnSpPr>
        <p:spPr>
          <a:xfrm>
            <a:off x="3300760" y="1706136"/>
            <a:ext cx="0" cy="3445727"/>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0E5C563C-05BF-0B2D-89F6-0D5327A7D4D8}"/>
              </a:ext>
            </a:extLst>
          </p:cNvPr>
          <p:cNvSpPr txBox="1">
            <a:spLocks/>
          </p:cNvSpPr>
          <p:nvPr/>
        </p:nvSpPr>
        <p:spPr>
          <a:xfrm>
            <a:off x="576000" y="122400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1"/>
                </a:solidFill>
              </a:rPr>
              <a:t>% accessing each service</a:t>
            </a:r>
          </a:p>
        </p:txBody>
      </p:sp>
    </p:spTree>
    <p:extLst>
      <p:ext uri="{BB962C8B-B14F-4D97-AF65-F5344CB8AC3E}">
        <p14:creationId xmlns:p14="http://schemas.microsoft.com/office/powerpoint/2010/main" val="12996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BCA879B-861F-BADC-9121-FA9D5DE3E79C}"/>
              </a:ext>
            </a:extLst>
          </p:cNvPr>
          <p:cNvGraphicFramePr>
            <a:graphicFrameLocks/>
          </p:cNvGraphicFramePr>
          <p:nvPr>
            <p:extLst>
              <p:ext uri="{D42A27DB-BD31-4B8C-83A1-F6EECF244321}">
                <p14:modId xmlns:p14="http://schemas.microsoft.com/office/powerpoint/2010/main" val="1700069925"/>
              </p:ext>
            </p:extLst>
          </p:nvPr>
        </p:nvGraphicFramePr>
        <p:xfrm>
          <a:off x="344950" y="1188085"/>
          <a:ext cx="11394147" cy="398399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B4DA449-9CDE-D95A-755E-B840B548A444}"/>
              </a:ext>
            </a:extLst>
          </p:cNvPr>
          <p:cNvSpPr>
            <a:spLocks noGrp="1"/>
          </p:cNvSpPr>
          <p:nvPr>
            <p:ph type="title"/>
          </p:nvPr>
        </p:nvSpPr>
        <p:spPr/>
        <p:txBody>
          <a:bodyPr>
            <a:normAutofit/>
          </a:bodyPr>
          <a:lstStyle/>
          <a:p>
            <a:r>
              <a:rPr lang="en-GB" dirty="0"/>
              <a:t>Which streaming services (SVOD / BVOD) are most popular?</a:t>
            </a:r>
            <a:br>
              <a:rPr lang="en-GB" dirty="0"/>
            </a:br>
            <a:endParaRPr lang="en-GB" dirty="0"/>
          </a:p>
        </p:txBody>
      </p:sp>
      <p:sp>
        <p:nvSpPr>
          <p:cNvPr id="3" name="Text Placeholder 2">
            <a:extLst>
              <a:ext uri="{FF2B5EF4-FFF2-40B4-BE49-F238E27FC236}">
                <a16:creationId xmlns:a16="http://schemas.microsoft.com/office/drawing/2014/main" id="{59CDCD17-8E7F-5B22-F885-2A60453B8F5F}"/>
              </a:ext>
            </a:extLst>
          </p:cNvPr>
          <p:cNvSpPr>
            <a:spLocks noGrp="1"/>
          </p:cNvSpPr>
          <p:nvPr>
            <p:ph type="body" sz="quarter" idx="15"/>
          </p:nvPr>
        </p:nvSpPr>
        <p:spPr/>
        <p:txBody>
          <a:bodyPr/>
          <a:lstStyle/>
          <a:p>
            <a:pPr>
              <a:spcBef>
                <a:spcPts val="0"/>
              </a:spcBef>
            </a:pPr>
            <a:r>
              <a:rPr lang="en-GB" dirty="0"/>
              <a:t>Source: Adnormal Behaviour, 2022, Ipsos / Thinkbox. Q.TN / AN8:And which, if any, of the following streaming services have you accessed in the last 3 months? </a:t>
            </a:r>
          </a:p>
          <a:p>
            <a:pPr>
              <a:spcBef>
                <a:spcPts val="0"/>
              </a:spcBef>
            </a:pPr>
            <a:r>
              <a:rPr lang="en-GB" sz="1000" b="0" dirty="0">
                <a:solidFill>
                  <a:prstClr val="black">
                    <a:lumMod val="75000"/>
                    <a:lumOff val="25000"/>
                  </a:prstClr>
                </a:solidFill>
                <a:latin typeface="Arial"/>
              </a:rPr>
              <a:t>Base: ‘normal’ people (1,158); Ad people (216)</a:t>
            </a:r>
            <a:endParaRPr lang="en-GB" dirty="0"/>
          </a:p>
          <a:p>
            <a:pPr>
              <a:spcBef>
                <a:spcPts val="0"/>
              </a:spcBef>
            </a:pPr>
            <a:endParaRPr lang="en-GB" dirty="0"/>
          </a:p>
        </p:txBody>
      </p:sp>
      <p:sp>
        <p:nvSpPr>
          <p:cNvPr id="4" name="Text Placeholder 3">
            <a:extLst>
              <a:ext uri="{FF2B5EF4-FFF2-40B4-BE49-F238E27FC236}">
                <a16:creationId xmlns:a16="http://schemas.microsoft.com/office/drawing/2014/main" id="{67FFF49C-E668-FCF7-94AD-AF6C4C3DD5B6}"/>
              </a:ext>
            </a:extLst>
          </p:cNvPr>
          <p:cNvSpPr txBox="1">
            <a:spLocks/>
          </p:cNvSpPr>
          <p:nvPr/>
        </p:nvSpPr>
        <p:spPr>
          <a:xfrm>
            <a:off x="579787" y="122400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1"/>
                </a:solidFill>
              </a:rPr>
              <a:t>% accessing each streaming service</a:t>
            </a:r>
          </a:p>
        </p:txBody>
      </p:sp>
    </p:spTree>
    <p:extLst>
      <p:ext uri="{BB962C8B-B14F-4D97-AF65-F5344CB8AC3E}">
        <p14:creationId xmlns:p14="http://schemas.microsoft.com/office/powerpoint/2010/main" val="4315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8FC4-9945-4FD2-6273-621F936684A7}"/>
              </a:ext>
            </a:extLst>
          </p:cNvPr>
          <p:cNvSpPr>
            <a:spLocks noGrp="1"/>
          </p:cNvSpPr>
          <p:nvPr>
            <p:ph type="title"/>
          </p:nvPr>
        </p:nvSpPr>
        <p:spPr/>
        <p:txBody>
          <a:bodyPr/>
          <a:lstStyle/>
          <a:p>
            <a:r>
              <a:rPr lang="en-GB" dirty="0"/>
              <a:t>What content are they watching via SVOD?</a:t>
            </a:r>
          </a:p>
        </p:txBody>
      </p:sp>
      <p:sp>
        <p:nvSpPr>
          <p:cNvPr id="3" name="Text Placeholder 2">
            <a:extLst>
              <a:ext uri="{FF2B5EF4-FFF2-40B4-BE49-F238E27FC236}">
                <a16:creationId xmlns:a16="http://schemas.microsoft.com/office/drawing/2014/main" id="{3B0B3931-2876-A50D-494F-757CEB5CBC5E}"/>
              </a:ext>
            </a:extLst>
          </p:cNvPr>
          <p:cNvSpPr>
            <a:spLocks noGrp="1"/>
          </p:cNvSpPr>
          <p:nvPr>
            <p:ph type="body" sz="quarter" idx="15"/>
          </p:nvPr>
        </p:nvSpPr>
        <p:spPr/>
        <p:txBody>
          <a:bodyPr/>
          <a:lstStyle/>
          <a:p>
            <a:r>
              <a:rPr lang="en-GB" dirty="0"/>
              <a:t>Source: Adnormal Behaviour, 2022, Ipsos / Thinkbox. Q.TN / AN10: Which, if any, of the following series have you watched at least one episode of in the last two years using a streaming service? </a:t>
            </a:r>
          </a:p>
          <a:p>
            <a:pPr>
              <a:spcBef>
                <a:spcPts val="0"/>
              </a:spcBef>
            </a:pPr>
            <a:r>
              <a:rPr lang="en-GB" sz="1000" b="0" dirty="0">
                <a:solidFill>
                  <a:prstClr val="black">
                    <a:lumMod val="75000"/>
                    <a:lumOff val="25000"/>
                  </a:prstClr>
                </a:solidFill>
                <a:latin typeface="Arial"/>
              </a:rPr>
              <a:t>Base: ‘normal’ people (1,158); Ad people (216)</a:t>
            </a:r>
            <a:endParaRPr lang="en-GB" dirty="0"/>
          </a:p>
        </p:txBody>
      </p:sp>
      <p:sp>
        <p:nvSpPr>
          <p:cNvPr id="4" name="Text Placeholder 3">
            <a:extLst>
              <a:ext uri="{FF2B5EF4-FFF2-40B4-BE49-F238E27FC236}">
                <a16:creationId xmlns:a16="http://schemas.microsoft.com/office/drawing/2014/main" id="{6566225B-7613-877D-BA7E-59FE52B96E34}"/>
              </a:ext>
            </a:extLst>
          </p:cNvPr>
          <p:cNvSpPr txBox="1">
            <a:spLocks/>
          </p:cNvSpPr>
          <p:nvPr/>
        </p:nvSpPr>
        <p:spPr>
          <a:xfrm>
            <a:off x="576000" y="122400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1"/>
                </a:solidFill>
              </a:rPr>
              <a:t>% who have watched at least one episode in the past 2 years</a:t>
            </a:r>
          </a:p>
        </p:txBody>
      </p:sp>
      <p:graphicFrame>
        <p:nvGraphicFramePr>
          <p:cNvPr id="5" name="Content Placeholder 13">
            <a:extLst>
              <a:ext uri="{FF2B5EF4-FFF2-40B4-BE49-F238E27FC236}">
                <a16:creationId xmlns:a16="http://schemas.microsoft.com/office/drawing/2014/main" id="{DD4D87AF-1AA4-54D3-774E-51E153634F6B}"/>
              </a:ext>
            </a:extLst>
          </p:cNvPr>
          <p:cNvGraphicFramePr>
            <a:graphicFrameLocks/>
          </p:cNvGraphicFramePr>
          <p:nvPr>
            <p:extLst>
              <p:ext uri="{D42A27DB-BD31-4B8C-83A1-F6EECF244321}">
                <p14:modId xmlns:p14="http://schemas.microsoft.com/office/powerpoint/2010/main" val="3351937132"/>
              </p:ext>
            </p:extLst>
          </p:nvPr>
        </p:nvGraphicFramePr>
        <p:xfrm>
          <a:off x="332422" y="1381126"/>
          <a:ext cx="11380151" cy="38599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61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1CAA-C213-D344-EE93-EB2069B2DC81}"/>
              </a:ext>
            </a:extLst>
          </p:cNvPr>
          <p:cNvSpPr>
            <a:spLocks noGrp="1"/>
          </p:cNvSpPr>
          <p:nvPr>
            <p:ph type="title"/>
          </p:nvPr>
        </p:nvSpPr>
        <p:spPr/>
        <p:txBody>
          <a:bodyPr>
            <a:normAutofit/>
          </a:bodyPr>
          <a:lstStyle/>
          <a:p>
            <a:r>
              <a:rPr lang="en-GB" dirty="0"/>
              <a:t>Ad people have much higher usage of social media </a:t>
            </a:r>
          </a:p>
        </p:txBody>
      </p:sp>
      <p:sp>
        <p:nvSpPr>
          <p:cNvPr id="3" name="Text Placeholder 2">
            <a:extLst>
              <a:ext uri="{FF2B5EF4-FFF2-40B4-BE49-F238E27FC236}">
                <a16:creationId xmlns:a16="http://schemas.microsoft.com/office/drawing/2014/main" id="{998CD010-1C0A-51D4-1B9B-EAE8B0FD0B3A}"/>
              </a:ext>
            </a:extLst>
          </p:cNvPr>
          <p:cNvSpPr>
            <a:spLocks noGrp="1"/>
          </p:cNvSpPr>
          <p:nvPr>
            <p:ph type="body" sz="quarter" idx="15"/>
          </p:nvPr>
        </p:nvSpPr>
        <p:spPr/>
        <p:txBody>
          <a:bodyPr/>
          <a:lstStyle/>
          <a:p>
            <a:pPr>
              <a:spcBef>
                <a:spcPts val="0"/>
              </a:spcBef>
            </a:pPr>
            <a:r>
              <a:rPr lang="en-GB" dirty="0"/>
              <a:t>Source: Adnormal Behaviour, 2022, Ipsos / Thinkbox. Q.TN / AN21. Which, if any, of the following websites, apps or services have you visited or used in the last 3 months? </a:t>
            </a:r>
          </a:p>
          <a:p>
            <a:pPr>
              <a:spcBef>
                <a:spcPts val="0"/>
              </a:spcBef>
            </a:pPr>
            <a:r>
              <a:rPr lang="en-GB" sz="1000" b="0" dirty="0">
                <a:solidFill>
                  <a:prstClr val="black">
                    <a:lumMod val="75000"/>
                    <a:lumOff val="25000"/>
                  </a:prstClr>
                </a:solidFill>
                <a:latin typeface="Arial"/>
              </a:rPr>
              <a:t>Base: ‘normal’ people (1,158); Ad people (216)</a:t>
            </a:r>
            <a:endParaRPr lang="en-GB" dirty="0"/>
          </a:p>
          <a:p>
            <a:pPr>
              <a:spcBef>
                <a:spcPts val="0"/>
              </a:spcBef>
            </a:pPr>
            <a:endParaRPr lang="en-GB" dirty="0"/>
          </a:p>
        </p:txBody>
      </p:sp>
      <p:sp>
        <p:nvSpPr>
          <p:cNvPr id="4" name="Text Placeholder 3">
            <a:extLst>
              <a:ext uri="{FF2B5EF4-FFF2-40B4-BE49-F238E27FC236}">
                <a16:creationId xmlns:a16="http://schemas.microsoft.com/office/drawing/2014/main" id="{A251756F-143A-19F4-C152-4BD6B3F0FD7C}"/>
              </a:ext>
            </a:extLst>
          </p:cNvPr>
          <p:cNvSpPr txBox="1">
            <a:spLocks/>
          </p:cNvSpPr>
          <p:nvPr/>
        </p:nvSpPr>
        <p:spPr>
          <a:xfrm>
            <a:off x="576000" y="122400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1"/>
                </a:solidFill>
              </a:rPr>
              <a:t>% who accessed website / service / app in past 3 months</a:t>
            </a:r>
          </a:p>
        </p:txBody>
      </p:sp>
      <p:graphicFrame>
        <p:nvGraphicFramePr>
          <p:cNvPr id="5" name="Chart 4">
            <a:extLst>
              <a:ext uri="{FF2B5EF4-FFF2-40B4-BE49-F238E27FC236}">
                <a16:creationId xmlns:a16="http://schemas.microsoft.com/office/drawing/2014/main" id="{236196B3-CDDB-9727-0E06-E77AEA824388}"/>
              </a:ext>
            </a:extLst>
          </p:cNvPr>
          <p:cNvGraphicFramePr/>
          <p:nvPr>
            <p:extLst>
              <p:ext uri="{D42A27DB-BD31-4B8C-83A1-F6EECF244321}">
                <p14:modId xmlns:p14="http://schemas.microsoft.com/office/powerpoint/2010/main" val="3352041585"/>
              </p:ext>
            </p:extLst>
          </p:nvPr>
        </p:nvGraphicFramePr>
        <p:xfrm>
          <a:off x="479426" y="1886041"/>
          <a:ext cx="3967654" cy="33251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A0D1958-ABA4-70BF-96DA-B0CDE0F0CF3E}"/>
              </a:ext>
            </a:extLst>
          </p:cNvPr>
          <p:cNvSpPr txBox="1"/>
          <p:nvPr/>
        </p:nvSpPr>
        <p:spPr>
          <a:xfrm>
            <a:off x="1982789" y="1685651"/>
            <a:ext cx="2464291" cy="284528"/>
          </a:xfrm>
          <a:prstGeom prst="rect">
            <a:avLst/>
          </a:prstGeom>
          <a:noFill/>
        </p:spPr>
        <p:txBody>
          <a:bodyPr wrap="square" lIns="65303" tIns="32652" rIns="65303" bIns="32652" rtlCol="0">
            <a:spAutoFit/>
          </a:bodyPr>
          <a:lstStyle/>
          <a:p>
            <a:pPr algn="r" defTabSz="828921">
              <a:lnSpc>
                <a:spcPct val="110000"/>
              </a:lnSpc>
              <a:spcBef>
                <a:spcPts val="2177"/>
              </a:spcBef>
              <a:buClr>
                <a:srgbClr val="FF585D"/>
              </a:buClr>
            </a:pPr>
            <a:r>
              <a:rPr lang="en-GB" sz="1400" b="1" dirty="0"/>
              <a:t>‘Normal’ people</a:t>
            </a:r>
          </a:p>
        </p:txBody>
      </p:sp>
      <p:graphicFrame>
        <p:nvGraphicFramePr>
          <p:cNvPr id="7" name="Table 5">
            <a:extLst>
              <a:ext uri="{FF2B5EF4-FFF2-40B4-BE49-F238E27FC236}">
                <a16:creationId xmlns:a16="http://schemas.microsoft.com/office/drawing/2014/main" id="{6D1979E3-359E-8EB9-4EE4-E0D452A28F7D}"/>
              </a:ext>
            </a:extLst>
          </p:cNvPr>
          <p:cNvGraphicFramePr>
            <a:graphicFrameLocks noGrp="1"/>
          </p:cNvGraphicFramePr>
          <p:nvPr>
            <p:extLst>
              <p:ext uri="{D42A27DB-BD31-4B8C-83A1-F6EECF244321}">
                <p14:modId xmlns:p14="http://schemas.microsoft.com/office/powerpoint/2010/main" val="271149508"/>
              </p:ext>
            </p:extLst>
          </p:nvPr>
        </p:nvGraphicFramePr>
        <p:xfrm>
          <a:off x="4447080" y="2009057"/>
          <a:ext cx="1019208" cy="3120501"/>
        </p:xfrm>
        <a:graphic>
          <a:graphicData uri="http://schemas.openxmlformats.org/drawingml/2006/table">
            <a:tbl>
              <a:tblPr firstRow="1" bandRow="1">
                <a:tableStyleId>{5940675A-B579-460E-94D1-54222C63F5DA}</a:tableStyleId>
              </a:tblPr>
              <a:tblGrid>
                <a:gridCol w="1019208">
                  <a:extLst>
                    <a:ext uri="{9D8B030D-6E8A-4147-A177-3AD203B41FA5}">
                      <a16:colId xmlns:a16="http://schemas.microsoft.com/office/drawing/2014/main" val="2693842932"/>
                    </a:ext>
                  </a:extLst>
                </a:gridCol>
              </a:tblGrid>
              <a:tr h="340968">
                <a:tc>
                  <a:txBody>
                    <a:bodyPr/>
                    <a:lstStyle/>
                    <a:p>
                      <a:pPr algn="ctr"/>
                      <a:r>
                        <a:rPr lang="en-GB" sz="1400" dirty="0"/>
                        <a:t>Facebook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8837978"/>
                  </a:ext>
                </a:extLst>
              </a:tr>
              <a:tr h="340968">
                <a:tc>
                  <a:txBody>
                    <a:bodyPr/>
                    <a:lstStyle/>
                    <a:p>
                      <a:pPr algn="ctr"/>
                      <a:r>
                        <a:rPr lang="en-GB" sz="1400" dirty="0"/>
                        <a:t>YouTube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77950"/>
                  </a:ext>
                </a:extLst>
              </a:tr>
              <a:tr h="340968">
                <a:tc>
                  <a:txBody>
                    <a:bodyPr/>
                    <a:lstStyle/>
                    <a:p>
                      <a:pPr algn="ctr"/>
                      <a:r>
                        <a:rPr lang="en-GB" sz="1400" dirty="0"/>
                        <a:t>Instagram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2024679"/>
                  </a:ext>
                </a:extLst>
              </a:tr>
              <a:tr h="392757">
                <a:tc>
                  <a:txBody>
                    <a:bodyPr/>
                    <a:lstStyle/>
                    <a:p>
                      <a:pPr algn="ctr"/>
                      <a:r>
                        <a:rPr lang="en-GB" sz="1400" dirty="0"/>
                        <a:t>Twitter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991873"/>
                  </a:ext>
                </a:extLst>
              </a:tr>
              <a:tr h="340968">
                <a:tc>
                  <a:txBody>
                    <a:bodyPr/>
                    <a:lstStyle/>
                    <a:p>
                      <a:pPr algn="ctr"/>
                      <a:r>
                        <a:rPr lang="en-GB" sz="1400" dirty="0"/>
                        <a:t>LinkedIn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9213108"/>
                  </a:ext>
                </a:extLst>
              </a:tr>
              <a:tr h="340968">
                <a:tc>
                  <a:txBody>
                    <a:bodyPr/>
                    <a:lstStyle/>
                    <a:p>
                      <a:pPr algn="ctr"/>
                      <a:r>
                        <a:rPr lang="en-GB" sz="1400" dirty="0"/>
                        <a:t>Pinterest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294072"/>
                  </a:ext>
                </a:extLst>
              </a:tr>
              <a:tr h="340968">
                <a:tc>
                  <a:txBody>
                    <a:bodyPr/>
                    <a:lstStyle/>
                    <a:p>
                      <a:pPr algn="ctr"/>
                      <a:r>
                        <a:rPr lang="en-GB" sz="1400" dirty="0"/>
                        <a:t>TikTok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3931475"/>
                  </a:ext>
                </a:extLst>
              </a:tr>
              <a:tr h="340968">
                <a:tc>
                  <a:txBody>
                    <a:bodyPr/>
                    <a:lstStyle/>
                    <a:p>
                      <a:pPr algn="ctr"/>
                      <a:r>
                        <a:rPr lang="en-GB" sz="1400" dirty="0"/>
                        <a:t>Snapchat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6672761"/>
                  </a:ext>
                </a:extLst>
              </a:tr>
              <a:tr h="340968">
                <a:tc>
                  <a:txBody>
                    <a:bodyPr/>
                    <a:lstStyle/>
                    <a:p>
                      <a:pPr algn="ctr"/>
                      <a:r>
                        <a:rPr lang="en-GB" sz="1400" dirty="0"/>
                        <a:t>Reddit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7147832"/>
                  </a:ext>
                </a:extLst>
              </a:tr>
            </a:tbl>
          </a:graphicData>
        </a:graphic>
      </p:graphicFrame>
      <p:graphicFrame>
        <p:nvGraphicFramePr>
          <p:cNvPr id="8" name="Content Placeholder 6">
            <a:extLst>
              <a:ext uri="{FF2B5EF4-FFF2-40B4-BE49-F238E27FC236}">
                <a16:creationId xmlns:a16="http://schemas.microsoft.com/office/drawing/2014/main" id="{BCD2DBB7-A054-950C-7094-ED886927F436}"/>
              </a:ext>
            </a:extLst>
          </p:cNvPr>
          <p:cNvGraphicFramePr>
            <a:graphicFrameLocks/>
          </p:cNvGraphicFramePr>
          <p:nvPr>
            <p:extLst>
              <p:ext uri="{D42A27DB-BD31-4B8C-83A1-F6EECF244321}">
                <p14:modId xmlns:p14="http://schemas.microsoft.com/office/powerpoint/2010/main" val="1414264944"/>
              </p:ext>
            </p:extLst>
          </p:nvPr>
        </p:nvGraphicFramePr>
        <p:xfrm>
          <a:off x="5183297" y="1886721"/>
          <a:ext cx="3967200" cy="332518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42BA0F5-951B-FBCE-6A6C-470176D696EE}"/>
              </a:ext>
            </a:extLst>
          </p:cNvPr>
          <p:cNvSpPr txBox="1"/>
          <p:nvPr/>
        </p:nvSpPr>
        <p:spPr>
          <a:xfrm>
            <a:off x="5464830" y="1685651"/>
            <a:ext cx="2464291" cy="284528"/>
          </a:xfrm>
          <a:prstGeom prst="rect">
            <a:avLst/>
          </a:prstGeom>
          <a:noFill/>
        </p:spPr>
        <p:txBody>
          <a:bodyPr wrap="square" lIns="65303" tIns="32652" rIns="65303" bIns="32652" rtlCol="0">
            <a:spAutoFit/>
          </a:bodyPr>
          <a:lstStyle/>
          <a:p>
            <a:pPr defTabSz="828921">
              <a:lnSpc>
                <a:spcPct val="110000"/>
              </a:lnSpc>
              <a:spcBef>
                <a:spcPts val="2177"/>
              </a:spcBef>
              <a:buClr>
                <a:srgbClr val="FF585D"/>
              </a:buClr>
            </a:pPr>
            <a:r>
              <a:rPr lang="en-GB" sz="1400" b="1" dirty="0"/>
              <a:t>Ad people</a:t>
            </a:r>
          </a:p>
        </p:txBody>
      </p:sp>
      <p:sp>
        <p:nvSpPr>
          <p:cNvPr id="10" name="TextBox 9">
            <a:extLst>
              <a:ext uri="{FF2B5EF4-FFF2-40B4-BE49-F238E27FC236}">
                <a16:creationId xmlns:a16="http://schemas.microsoft.com/office/drawing/2014/main" id="{65FD8F63-2435-4D1C-4FD2-CD70F93CD329}"/>
              </a:ext>
            </a:extLst>
          </p:cNvPr>
          <p:cNvSpPr txBox="1"/>
          <p:nvPr/>
        </p:nvSpPr>
        <p:spPr>
          <a:xfrm>
            <a:off x="9173149" y="1520190"/>
            <a:ext cx="1586337" cy="423925"/>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100" b="1" dirty="0"/>
              <a:t>% pt. difference </a:t>
            </a:r>
            <a:br>
              <a:rPr lang="en-GB" sz="1100" b="1" dirty="0"/>
            </a:br>
            <a:r>
              <a:rPr lang="en-GB" sz="1100" b="1" dirty="0"/>
              <a:t>(AP-NP)</a:t>
            </a:r>
          </a:p>
        </p:txBody>
      </p:sp>
      <p:cxnSp>
        <p:nvCxnSpPr>
          <p:cNvPr id="11" name="Straight Connector 10">
            <a:extLst>
              <a:ext uri="{FF2B5EF4-FFF2-40B4-BE49-F238E27FC236}">
                <a16:creationId xmlns:a16="http://schemas.microsoft.com/office/drawing/2014/main" id="{269C9E7E-B723-D06D-EB38-5BC2F74A3B1A}"/>
              </a:ext>
            </a:extLst>
          </p:cNvPr>
          <p:cNvCxnSpPr>
            <a:cxnSpLocks/>
          </p:cNvCxnSpPr>
          <p:nvPr/>
        </p:nvCxnSpPr>
        <p:spPr>
          <a:xfrm>
            <a:off x="9388637" y="1665258"/>
            <a:ext cx="0" cy="3527484"/>
          </a:xfrm>
          <a:prstGeom prst="line">
            <a:avLst/>
          </a:prstGeom>
          <a:ln w="38100">
            <a:solidFill>
              <a:srgbClr val="E8E8E8"/>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2" name="Table 5">
            <a:extLst>
              <a:ext uri="{FF2B5EF4-FFF2-40B4-BE49-F238E27FC236}">
                <a16:creationId xmlns:a16="http://schemas.microsoft.com/office/drawing/2014/main" id="{691EA1D3-055C-8227-3BC6-4AA32085BAEA}"/>
              </a:ext>
            </a:extLst>
          </p:cNvPr>
          <p:cNvGraphicFramePr>
            <a:graphicFrameLocks noGrp="1"/>
          </p:cNvGraphicFramePr>
          <p:nvPr>
            <p:extLst>
              <p:ext uri="{D42A27DB-BD31-4B8C-83A1-F6EECF244321}">
                <p14:modId xmlns:p14="http://schemas.microsoft.com/office/powerpoint/2010/main" val="3375257236"/>
              </p:ext>
            </p:extLst>
          </p:nvPr>
        </p:nvGraphicFramePr>
        <p:xfrm>
          <a:off x="9433942" y="2008355"/>
          <a:ext cx="1019208" cy="3121203"/>
        </p:xfrm>
        <a:graphic>
          <a:graphicData uri="http://schemas.openxmlformats.org/drawingml/2006/table">
            <a:tbl>
              <a:tblPr firstRow="1" bandRow="1">
                <a:tableStyleId>{5940675A-B579-460E-94D1-54222C63F5DA}</a:tableStyleId>
              </a:tblPr>
              <a:tblGrid>
                <a:gridCol w="1019208">
                  <a:extLst>
                    <a:ext uri="{9D8B030D-6E8A-4147-A177-3AD203B41FA5}">
                      <a16:colId xmlns:a16="http://schemas.microsoft.com/office/drawing/2014/main" val="2693842932"/>
                    </a:ext>
                  </a:extLst>
                </a:gridCol>
              </a:tblGrid>
              <a:tr h="341045">
                <a:tc>
                  <a:txBody>
                    <a:bodyPr/>
                    <a:lstStyle/>
                    <a:p>
                      <a:pPr algn="ctr"/>
                      <a:r>
                        <a:rPr lang="en-GB" sz="1400" dirty="0"/>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8837978"/>
                  </a:ext>
                </a:extLst>
              </a:tr>
              <a:tr h="341045">
                <a:tc>
                  <a:txBody>
                    <a:bodyPr/>
                    <a:lstStyle/>
                    <a:p>
                      <a:pPr algn="ctr"/>
                      <a:r>
                        <a:rPr lang="en-GB" sz="1400" dirty="0"/>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77950"/>
                  </a:ext>
                </a:extLst>
              </a:tr>
              <a:tr h="341045">
                <a:tc>
                  <a:txBody>
                    <a:bodyPr/>
                    <a:lstStyle/>
                    <a:p>
                      <a:pPr algn="ctr"/>
                      <a:r>
                        <a:rPr lang="en-GB" sz="1400" dirty="0"/>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2024679"/>
                  </a:ext>
                </a:extLst>
              </a:tr>
              <a:tr h="392843">
                <a:tc>
                  <a:txBody>
                    <a:bodyPr/>
                    <a:lstStyle/>
                    <a:p>
                      <a:pPr algn="ctr"/>
                      <a:r>
                        <a:rPr lang="en-GB" sz="1400" dirty="0"/>
                        <a:t>+36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991873"/>
                  </a:ext>
                </a:extLst>
              </a:tr>
              <a:tr h="341045">
                <a:tc>
                  <a:txBody>
                    <a:bodyPr/>
                    <a:lstStyle/>
                    <a:p>
                      <a:pPr algn="ctr"/>
                      <a:r>
                        <a:rPr lang="en-GB" sz="1400" dirty="0"/>
                        <a:t>+69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9213108"/>
                  </a:ext>
                </a:extLst>
              </a:tr>
              <a:tr h="341045">
                <a:tc>
                  <a:txBody>
                    <a:bodyPr/>
                    <a:lstStyle/>
                    <a:p>
                      <a:pPr algn="ctr"/>
                      <a:r>
                        <a:rPr lang="en-GB" sz="1400" dirty="0"/>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294072"/>
                  </a:ext>
                </a:extLst>
              </a:tr>
              <a:tr h="341045">
                <a:tc>
                  <a:txBody>
                    <a:bodyPr/>
                    <a:lstStyle/>
                    <a:p>
                      <a:pPr algn="ctr"/>
                      <a:r>
                        <a:rPr lang="en-GB" sz="1400" dirty="0"/>
                        <a:t>+26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3931475"/>
                  </a:ext>
                </a:extLst>
              </a:tr>
              <a:tr h="341045">
                <a:tc>
                  <a:txBody>
                    <a:bodyPr/>
                    <a:lstStyle/>
                    <a:p>
                      <a:pPr algn="ctr"/>
                      <a:r>
                        <a:rPr lang="en-GB" sz="14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6672761"/>
                  </a:ext>
                </a:extLst>
              </a:tr>
              <a:tr h="341045">
                <a:tc>
                  <a:txBody>
                    <a:bodyPr/>
                    <a:lstStyle/>
                    <a:p>
                      <a:pPr algn="ctr"/>
                      <a:r>
                        <a:rPr lang="en-GB" sz="1400" dirty="0"/>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7147832"/>
                  </a:ext>
                </a:extLst>
              </a:tr>
            </a:tbl>
          </a:graphicData>
        </a:graphic>
      </p:graphicFrame>
    </p:spTree>
    <p:extLst>
      <p:ext uri="{BB962C8B-B14F-4D97-AF65-F5344CB8AC3E}">
        <p14:creationId xmlns:p14="http://schemas.microsoft.com/office/powerpoint/2010/main" val="352850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A889-A842-F52B-A08D-98AD4B3A9089}"/>
              </a:ext>
            </a:extLst>
          </p:cNvPr>
          <p:cNvSpPr>
            <a:spLocks noGrp="1"/>
          </p:cNvSpPr>
          <p:nvPr>
            <p:ph type="title"/>
          </p:nvPr>
        </p:nvSpPr>
        <p:spPr>
          <a:xfrm>
            <a:off x="371475" y="359944"/>
            <a:ext cx="11820525" cy="1021181"/>
          </a:xfrm>
        </p:spPr>
        <p:txBody>
          <a:bodyPr>
            <a:normAutofit/>
          </a:bodyPr>
          <a:lstStyle/>
          <a:p>
            <a:r>
              <a:rPr lang="en-GB" dirty="0"/>
              <a:t>Ad people overestimate the use of TikTok and underestimate Facebook and YouTube</a:t>
            </a:r>
          </a:p>
        </p:txBody>
      </p:sp>
      <p:sp>
        <p:nvSpPr>
          <p:cNvPr id="3" name="Text Placeholder 2">
            <a:extLst>
              <a:ext uri="{FF2B5EF4-FFF2-40B4-BE49-F238E27FC236}">
                <a16:creationId xmlns:a16="http://schemas.microsoft.com/office/drawing/2014/main" id="{5BAE90E2-3593-42AB-B0EB-ED937C0DA932}"/>
              </a:ext>
            </a:extLst>
          </p:cNvPr>
          <p:cNvSpPr>
            <a:spLocks noGrp="1"/>
          </p:cNvSpPr>
          <p:nvPr>
            <p:ph type="body" sz="quarter" idx="15"/>
          </p:nvPr>
        </p:nvSpPr>
        <p:spPr/>
        <p:txBody>
          <a:bodyPr/>
          <a:lstStyle/>
          <a:p>
            <a:pPr>
              <a:spcBef>
                <a:spcPts val="0"/>
              </a:spcBef>
            </a:pPr>
            <a:r>
              <a:rPr lang="en-GB" dirty="0"/>
              <a:t>Source: Adnormal Behaviour, 2022, Ipsos / Thinkbox. Q.TN / AN21. Which, if any, of the following websites, apps or services have you visited or used in the last 3 months? </a:t>
            </a:r>
          </a:p>
          <a:p>
            <a:pPr>
              <a:spcBef>
                <a:spcPts val="0"/>
              </a:spcBef>
            </a:pPr>
            <a:r>
              <a:rPr lang="en-GB" sz="1000" b="0" dirty="0">
                <a:solidFill>
                  <a:prstClr val="black">
                    <a:lumMod val="75000"/>
                    <a:lumOff val="25000"/>
                  </a:prstClr>
                </a:solidFill>
                <a:latin typeface="Arial"/>
              </a:rPr>
              <a:t>Base: ‘normal’ people (1,158); Ad people (216)</a:t>
            </a:r>
            <a:endParaRPr lang="en-GB" dirty="0"/>
          </a:p>
        </p:txBody>
      </p:sp>
      <p:sp>
        <p:nvSpPr>
          <p:cNvPr id="4" name="Text Placeholder 3">
            <a:extLst>
              <a:ext uri="{FF2B5EF4-FFF2-40B4-BE49-F238E27FC236}">
                <a16:creationId xmlns:a16="http://schemas.microsoft.com/office/drawing/2014/main" id="{180677CC-6026-1946-C61F-6F11D3EB88E7}"/>
              </a:ext>
            </a:extLst>
          </p:cNvPr>
          <p:cNvSpPr txBox="1">
            <a:spLocks/>
          </p:cNvSpPr>
          <p:nvPr/>
        </p:nvSpPr>
        <p:spPr>
          <a:xfrm>
            <a:off x="576000" y="122400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1"/>
                </a:solidFill>
              </a:rPr>
              <a:t>% who accessed website / service / app in past 3 months</a:t>
            </a:r>
          </a:p>
        </p:txBody>
      </p:sp>
      <p:graphicFrame>
        <p:nvGraphicFramePr>
          <p:cNvPr id="5" name="Chart 4">
            <a:extLst>
              <a:ext uri="{FF2B5EF4-FFF2-40B4-BE49-F238E27FC236}">
                <a16:creationId xmlns:a16="http://schemas.microsoft.com/office/drawing/2014/main" id="{48F980BB-6E89-DB1A-0A15-D9EA4782F05B}"/>
              </a:ext>
            </a:extLst>
          </p:cNvPr>
          <p:cNvGraphicFramePr/>
          <p:nvPr>
            <p:extLst>
              <p:ext uri="{D42A27DB-BD31-4B8C-83A1-F6EECF244321}">
                <p14:modId xmlns:p14="http://schemas.microsoft.com/office/powerpoint/2010/main" val="1237212443"/>
              </p:ext>
            </p:extLst>
          </p:nvPr>
        </p:nvGraphicFramePr>
        <p:xfrm>
          <a:off x="479426" y="1886041"/>
          <a:ext cx="3967654" cy="33251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7EBD4DD-2CED-094F-1BA3-CDDE42A197C7}"/>
              </a:ext>
            </a:extLst>
          </p:cNvPr>
          <p:cNvSpPr txBox="1"/>
          <p:nvPr/>
        </p:nvSpPr>
        <p:spPr>
          <a:xfrm>
            <a:off x="1982789" y="1685651"/>
            <a:ext cx="2464291" cy="284528"/>
          </a:xfrm>
          <a:prstGeom prst="rect">
            <a:avLst/>
          </a:prstGeom>
          <a:noFill/>
        </p:spPr>
        <p:txBody>
          <a:bodyPr wrap="square" lIns="65303" tIns="32652" rIns="65303" bIns="32652" rtlCol="0">
            <a:spAutoFit/>
          </a:bodyPr>
          <a:lstStyle/>
          <a:p>
            <a:pPr algn="r" defTabSz="828921">
              <a:lnSpc>
                <a:spcPct val="110000"/>
              </a:lnSpc>
              <a:spcBef>
                <a:spcPts val="2177"/>
              </a:spcBef>
              <a:buClr>
                <a:srgbClr val="FF585D"/>
              </a:buClr>
            </a:pPr>
            <a:r>
              <a:rPr lang="en-GB" sz="1400" b="1" dirty="0"/>
              <a:t>‘Normal’ people</a:t>
            </a:r>
          </a:p>
        </p:txBody>
      </p:sp>
      <p:graphicFrame>
        <p:nvGraphicFramePr>
          <p:cNvPr id="7" name="Table 5">
            <a:extLst>
              <a:ext uri="{FF2B5EF4-FFF2-40B4-BE49-F238E27FC236}">
                <a16:creationId xmlns:a16="http://schemas.microsoft.com/office/drawing/2014/main" id="{9808ED01-1AA6-AD6F-768B-5FD538D17E5B}"/>
              </a:ext>
            </a:extLst>
          </p:cNvPr>
          <p:cNvGraphicFramePr>
            <a:graphicFrameLocks noGrp="1"/>
          </p:cNvGraphicFramePr>
          <p:nvPr>
            <p:extLst>
              <p:ext uri="{D42A27DB-BD31-4B8C-83A1-F6EECF244321}">
                <p14:modId xmlns:p14="http://schemas.microsoft.com/office/powerpoint/2010/main" val="2350412702"/>
              </p:ext>
            </p:extLst>
          </p:nvPr>
        </p:nvGraphicFramePr>
        <p:xfrm>
          <a:off x="4447080" y="2009057"/>
          <a:ext cx="1019208" cy="3120501"/>
        </p:xfrm>
        <a:graphic>
          <a:graphicData uri="http://schemas.openxmlformats.org/drawingml/2006/table">
            <a:tbl>
              <a:tblPr firstRow="1" bandRow="1">
                <a:tableStyleId>{5940675A-B579-460E-94D1-54222C63F5DA}</a:tableStyleId>
              </a:tblPr>
              <a:tblGrid>
                <a:gridCol w="1019208">
                  <a:extLst>
                    <a:ext uri="{9D8B030D-6E8A-4147-A177-3AD203B41FA5}">
                      <a16:colId xmlns:a16="http://schemas.microsoft.com/office/drawing/2014/main" val="2693842932"/>
                    </a:ext>
                  </a:extLst>
                </a:gridCol>
              </a:tblGrid>
              <a:tr h="340968">
                <a:tc>
                  <a:txBody>
                    <a:bodyPr/>
                    <a:lstStyle/>
                    <a:p>
                      <a:pPr algn="ctr"/>
                      <a:r>
                        <a:rPr lang="en-GB" sz="1400" dirty="0"/>
                        <a:t>Facebook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8837978"/>
                  </a:ext>
                </a:extLst>
              </a:tr>
              <a:tr h="340968">
                <a:tc>
                  <a:txBody>
                    <a:bodyPr/>
                    <a:lstStyle/>
                    <a:p>
                      <a:pPr algn="ctr"/>
                      <a:r>
                        <a:rPr lang="en-GB" sz="1400" dirty="0"/>
                        <a:t>YouTube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77950"/>
                  </a:ext>
                </a:extLst>
              </a:tr>
              <a:tr h="340968">
                <a:tc>
                  <a:txBody>
                    <a:bodyPr/>
                    <a:lstStyle/>
                    <a:p>
                      <a:pPr algn="ctr"/>
                      <a:r>
                        <a:rPr lang="en-GB" sz="1400" dirty="0"/>
                        <a:t>Instagram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2024679"/>
                  </a:ext>
                </a:extLst>
              </a:tr>
              <a:tr h="392757">
                <a:tc>
                  <a:txBody>
                    <a:bodyPr/>
                    <a:lstStyle/>
                    <a:p>
                      <a:pPr algn="ctr"/>
                      <a:r>
                        <a:rPr lang="en-GB" sz="1400" dirty="0"/>
                        <a:t>Twitter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991873"/>
                  </a:ext>
                </a:extLst>
              </a:tr>
              <a:tr h="340968">
                <a:tc>
                  <a:txBody>
                    <a:bodyPr/>
                    <a:lstStyle/>
                    <a:p>
                      <a:pPr algn="ctr"/>
                      <a:r>
                        <a:rPr lang="en-GB" sz="1400" dirty="0"/>
                        <a:t>LinkedIn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9213108"/>
                  </a:ext>
                </a:extLst>
              </a:tr>
              <a:tr h="340968">
                <a:tc>
                  <a:txBody>
                    <a:bodyPr/>
                    <a:lstStyle/>
                    <a:p>
                      <a:pPr algn="ctr"/>
                      <a:r>
                        <a:rPr lang="en-GB" sz="1400" dirty="0"/>
                        <a:t>Pinterest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294072"/>
                  </a:ext>
                </a:extLst>
              </a:tr>
              <a:tr h="340968">
                <a:tc>
                  <a:txBody>
                    <a:bodyPr/>
                    <a:lstStyle/>
                    <a:p>
                      <a:pPr algn="ctr"/>
                      <a:r>
                        <a:rPr lang="en-GB" sz="1400" dirty="0"/>
                        <a:t>TikTok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3931475"/>
                  </a:ext>
                </a:extLst>
              </a:tr>
              <a:tr h="340968">
                <a:tc>
                  <a:txBody>
                    <a:bodyPr/>
                    <a:lstStyle/>
                    <a:p>
                      <a:pPr algn="ctr"/>
                      <a:r>
                        <a:rPr lang="en-GB" sz="1400" dirty="0"/>
                        <a:t>Snapchat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6672761"/>
                  </a:ext>
                </a:extLst>
              </a:tr>
              <a:tr h="340968">
                <a:tc>
                  <a:txBody>
                    <a:bodyPr/>
                    <a:lstStyle/>
                    <a:p>
                      <a:pPr algn="ctr"/>
                      <a:r>
                        <a:rPr lang="en-GB" sz="1400" dirty="0"/>
                        <a:t>Reddit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7147832"/>
                  </a:ext>
                </a:extLst>
              </a:tr>
            </a:tbl>
          </a:graphicData>
        </a:graphic>
      </p:graphicFrame>
      <p:graphicFrame>
        <p:nvGraphicFramePr>
          <p:cNvPr id="8" name="Content Placeholder 6">
            <a:extLst>
              <a:ext uri="{FF2B5EF4-FFF2-40B4-BE49-F238E27FC236}">
                <a16:creationId xmlns:a16="http://schemas.microsoft.com/office/drawing/2014/main" id="{4BDD3956-A15C-2FE1-A83A-0FCA9B22BDAA}"/>
              </a:ext>
            </a:extLst>
          </p:cNvPr>
          <p:cNvGraphicFramePr>
            <a:graphicFrameLocks/>
          </p:cNvGraphicFramePr>
          <p:nvPr>
            <p:extLst>
              <p:ext uri="{D42A27DB-BD31-4B8C-83A1-F6EECF244321}">
                <p14:modId xmlns:p14="http://schemas.microsoft.com/office/powerpoint/2010/main" val="2424486554"/>
              </p:ext>
            </p:extLst>
          </p:nvPr>
        </p:nvGraphicFramePr>
        <p:xfrm>
          <a:off x="5229116" y="1886041"/>
          <a:ext cx="3967200" cy="33264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37A0EB14-1CE5-048C-ED41-2C09A72D5CC1}"/>
              </a:ext>
            </a:extLst>
          </p:cNvPr>
          <p:cNvSpPr txBox="1"/>
          <p:nvPr/>
        </p:nvSpPr>
        <p:spPr>
          <a:xfrm>
            <a:off x="5466288" y="1685651"/>
            <a:ext cx="2464291" cy="284528"/>
          </a:xfrm>
          <a:prstGeom prst="rect">
            <a:avLst/>
          </a:prstGeom>
          <a:noFill/>
        </p:spPr>
        <p:txBody>
          <a:bodyPr wrap="square" lIns="65303" tIns="32652" rIns="65303" bIns="32652" rtlCol="0">
            <a:spAutoFit/>
          </a:bodyPr>
          <a:lstStyle/>
          <a:p>
            <a:pPr defTabSz="828921">
              <a:lnSpc>
                <a:spcPct val="110000"/>
              </a:lnSpc>
              <a:spcBef>
                <a:spcPts val="2177"/>
              </a:spcBef>
              <a:buClr>
                <a:srgbClr val="FF585D"/>
              </a:buClr>
            </a:pPr>
            <a:r>
              <a:rPr lang="en-GB" sz="1400" b="1" dirty="0"/>
              <a:t>Ad people expectations</a:t>
            </a:r>
          </a:p>
        </p:txBody>
      </p:sp>
      <p:sp>
        <p:nvSpPr>
          <p:cNvPr id="10" name="TextBox 9">
            <a:extLst>
              <a:ext uri="{FF2B5EF4-FFF2-40B4-BE49-F238E27FC236}">
                <a16:creationId xmlns:a16="http://schemas.microsoft.com/office/drawing/2014/main" id="{1D15F4B1-2804-A2FE-6145-850474900A8D}"/>
              </a:ext>
            </a:extLst>
          </p:cNvPr>
          <p:cNvSpPr txBox="1"/>
          <p:nvPr/>
        </p:nvSpPr>
        <p:spPr>
          <a:xfrm>
            <a:off x="8529011" y="1484234"/>
            <a:ext cx="1586337" cy="423925"/>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100" b="1" dirty="0"/>
              <a:t>% pt. difference </a:t>
            </a:r>
            <a:br>
              <a:rPr lang="en-GB" sz="1100" b="1" dirty="0"/>
            </a:br>
            <a:r>
              <a:rPr lang="en-GB" sz="1100" b="1" dirty="0"/>
              <a:t>(APE-NP)</a:t>
            </a:r>
          </a:p>
        </p:txBody>
      </p:sp>
      <p:graphicFrame>
        <p:nvGraphicFramePr>
          <p:cNvPr id="11" name="Table 5">
            <a:extLst>
              <a:ext uri="{FF2B5EF4-FFF2-40B4-BE49-F238E27FC236}">
                <a16:creationId xmlns:a16="http://schemas.microsoft.com/office/drawing/2014/main" id="{83446D1E-8BA6-A339-4C6D-1B81C13C7933}"/>
              </a:ext>
            </a:extLst>
          </p:cNvPr>
          <p:cNvGraphicFramePr>
            <a:graphicFrameLocks noGrp="1"/>
          </p:cNvGraphicFramePr>
          <p:nvPr>
            <p:extLst>
              <p:ext uri="{D42A27DB-BD31-4B8C-83A1-F6EECF244321}">
                <p14:modId xmlns:p14="http://schemas.microsoft.com/office/powerpoint/2010/main" val="3100085572"/>
              </p:ext>
            </p:extLst>
          </p:nvPr>
        </p:nvGraphicFramePr>
        <p:xfrm>
          <a:off x="8686712" y="2008354"/>
          <a:ext cx="1019208" cy="3121204"/>
        </p:xfrm>
        <a:graphic>
          <a:graphicData uri="http://schemas.openxmlformats.org/drawingml/2006/table">
            <a:tbl>
              <a:tblPr firstRow="1" bandRow="1">
                <a:tableStyleId>{5940675A-B579-460E-94D1-54222C63F5DA}</a:tableStyleId>
              </a:tblPr>
              <a:tblGrid>
                <a:gridCol w="1019208">
                  <a:extLst>
                    <a:ext uri="{9D8B030D-6E8A-4147-A177-3AD203B41FA5}">
                      <a16:colId xmlns:a16="http://schemas.microsoft.com/office/drawing/2014/main" val="2693842932"/>
                    </a:ext>
                  </a:extLst>
                </a:gridCol>
              </a:tblGrid>
              <a:tr h="341045">
                <a:tc>
                  <a:txBody>
                    <a:bodyPr/>
                    <a:lstStyle/>
                    <a:p>
                      <a:pPr algn="ctr"/>
                      <a:r>
                        <a:rPr lang="en-GB" sz="1400" dirty="0"/>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8837978"/>
                  </a:ext>
                </a:extLst>
              </a:tr>
              <a:tr h="341045">
                <a:tc>
                  <a:txBody>
                    <a:bodyPr/>
                    <a:lstStyle/>
                    <a:p>
                      <a:pPr algn="ctr"/>
                      <a:r>
                        <a:rPr lang="en-GB" sz="1400" dirty="0"/>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77950"/>
                  </a:ext>
                </a:extLst>
              </a:tr>
              <a:tr h="341045">
                <a:tc>
                  <a:txBody>
                    <a:bodyPr/>
                    <a:lstStyle/>
                    <a:p>
                      <a:pPr algn="ctr"/>
                      <a:r>
                        <a:rPr lang="en-GB" sz="1400" dirty="0"/>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2024679"/>
                  </a:ext>
                </a:extLst>
              </a:tr>
              <a:tr h="392844">
                <a:tc>
                  <a:txBody>
                    <a:bodyPr/>
                    <a:lstStyle/>
                    <a:p>
                      <a:pPr algn="ctr"/>
                      <a:r>
                        <a:rPr lang="en-GB" sz="140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991873"/>
                  </a:ext>
                </a:extLst>
              </a:tr>
              <a:tr h="341045">
                <a:tc>
                  <a:txBody>
                    <a:bodyPr/>
                    <a:lstStyle/>
                    <a:p>
                      <a:pPr algn="ctr"/>
                      <a:r>
                        <a:rPr lang="en-GB" sz="140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9213108"/>
                  </a:ext>
                </a:extLst>
              </a:tr>
              <a:tr h="341045">
                <a:tc>
                  <a:txBody>
                    <a:bodyPr/>
                    <a:lstStyle/>
                    <a:p>
                      <a:pPr algn="ctr"/>
                      <a:r>
                        <a:rPr lang="en-GB" sz="14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294072"/>
                  </a:ext>
                </a:extLst>
              </a:tr>
              <a:tr h="341045">
                <a:tc>
                  <a:txBody>
                    <a:bodyPr/>
                    <a:lstStyle/>
                    <a:p>
                      <a:pPr algn="ctr"/>
                      <a:r>
                        <a:rPr lang="en-GB" sz="1400" dirty="0"/>
                        <a:t>+18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3931475"/>
                  </a:ext>
                </a:extLst>
              </a:tr>
              <a:tr h="341045">
                <a:tc>
                  <a:txBody>
                    <a:bodyPr/>
                    <a:lstStyle/>
                    <a:p>
                      <a:pPr algn="ctr"/>
                      <a:r>
                        <a:rPr lang="en-GB" sz="1400" dirty="0"/>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96672761"/>
                  </a:ext>
                </a:extLst>
              </a:tr>
              <a:tr h="341045">
                <a:tc>
                  <a:txBody>
                    <a:bodyPr/>
                    <a:lstStyle/>
                    <a:p>
                      <a:pPr algn="ctr"/>
                      <a:r>
                        <a:rPr lang="en-GB" sz="140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7147832"/>
                  </a:ext>
                </a:extLst>
              </a:tr>
            </a:tbl>
          </a:graphicData>
        </a:graphic>
      </p:graphicFrame>
      <p:cxnSp>
        <p:nvCxnSpPr>
          <p:cNvPr id="13" name="Straight Connector 12">
            <a:extLst>
              <a:ext uri="{FF2B5EF4-FFF2-40B4-BE49-F238E27FC236}">
                <a16:creationId xmlns:a16="http://schemas.microsoft.com/office/drawing/2014/main" id="{79D8C70A-68D1-D06D-DB90-D64B5F73A1B0}"/>
              </a:ext>
            </a:extLst>
          </p:cNvPr>
          <p:cNvCxnSpPr>
            <a:cxnSpLocks/>
          </p:cNvCxnSpPr>
          <p:nvPr/>
        </p:nvCxnSpPr>
        <p:spPr>
          <a:xfrm>
            <a:off x="8563447" y="1602074"/>
            <a:ext cx="0" cy="3527484"/>
          </a:xfrm>
          <a:prstGeom prst="line">
            <a:avLst/>
          </a:prstGeom>
          <a:ln w="38100">
            <a:solidFill>
              <a:srgbClr val="E8E8E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02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a mustache&#10;&#10;Description automatically generated with low confidence">
            <a:extLst>
              <a:ext uri="{FF2B5EF4-FFF2-40B4-BE49-F238E27FC236}">
                <a16:creationId xmlns:a16="http://schemas.microsoft.com/office/drawing/2014/main" id="{51C08E9A-130B-0465-97BF-AE96A66FD4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01F5E78A-D073-16FF-D758-BBFBC3687418}"/>
              </a:ext>
            </a:extLst>
          </p:cNvPr>
          <p:cNvSpPr/>
          <p:nvPr/>
        </p:nvSpPr>
        <p:spPr>
          <a:xfrm flipH="1">
            <a:off x="10877"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 Placeholder 5">
            <a:extLst>
              <a:ext uri="{FF2B5EF4-FFF2-40B4-BE49-F238E27FC236}">
                <a16:creationId xmlns:a16="http://schemas.microsoft.com/office/drawing/2014/main" id="{FAB39F40-2629-B7EC-1916-77CCE14ACC1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“Full Support” – Snickers</a:t>
            </a:r>
          </a:p>
        </p:txBody>
      </p:sp>
      <p:sp>
        <p:nvSpPr>
          <p:cNvPr id="6" name="Title 5">
            <a:extLst>
              <a:ext uri="{FF2B5EF4-FFF2-40B4-BE49-F238E27FC236}">
                <a16:creationId xmlns:a16="http://schemas.microsoft.com/office/drawing/2014/main" id="{5FD96053-9EE9-04FB-761E-E4493FC9B17B}"/>
              </a:ext>
            </a:extLst>
          </p:cNvPr>
          <p:cNvSpPr>
            <a:spLocks noGrp="1"/>
          </p:cNvSpPr>
          <p:nvPr>
            <p:ph type="ctrTitle"/>
          </p:nvPr>
        </p:nvSpPr>
        <p:spPr/>
        <p:txBody>
          <a:bodyPr/>
          <a:lstStyle/>
          <a:p>
            <a:r>
              <a:rPr lang="en-GB" dirty="0"/>
              <a:t>How do people watch video content?</a:t>
            </a:r>
          </a:p>
        </p:txBody>
      </p:sp>
      <p:sp>
        <p:nvSpPr>
          <p:cNvPr id="3" name="Text Placeholder 2">
            <a:extLst>
              <a:ext uri="{FF2B5EF4-FFF2-40B4-BE49-F238E27FC236}">
                <a16:creationId xmlns:a16="http://schemas.microsoft.com/office/drawing/2014/main" id="{757DEAAB-3977-8C24-79D2-0902F129DF7C}"/>
              </a:ext>
            </a:extLst>
          </p:cNvPr>
          <p:cNvSpPr>
            <a:spLocks noGrp="1"/>
          </p:cNvSpPr>
          <p:nvPr>
            <p:ph type="body" sz="quarter" idx="14"/>
          </p:nvPr>
        </p:nvSpPr>
        <p:spPr/>
        <p:txBody>
          <a:bodyPr/>
          <a:lstStyle/>
          <a:p>
            <a:endParaRPr lang="en-GB"/>
          </a:p>
        </p:txBody>
      </p:sp>
      <p:pic>
        <p:nvPicPr>
          <p:cNvPr id="2" name="Picture 1">
            <a:extLst>
              <a:ext uri="{FF2B5EF4-FFF2-40B4-BE49-F238E27FC236}">
                <a16:creationId xmlns:a16="http://schemas.microsoft.com/office/drawing/2014/main" id="{36703EE4-A4A8-6FF7-8EE1-A82290CE14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51052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5FB7799-27AE-49BA-9DC5-99ED056950E3}"/>
              </a:ext>
            </a:extLst>
          </p:cNvPr>
          <p:cNvSpPr>
            <a:spLocks noGrp="1"/>
          </p:cNvSpPr>
          <p:nvPr>
            <p:ph type="title"/>
          </p:nvPr>
        </p:nvSpPr>
        <p:spPr/>
        <p:txBody>
          <a:bodyPr/>
          <a:lstStyle/>
          <a:p>
            <a:r>
              <a:rPr lang="en-GB" dirty="0"/>
              <a:t>Differences between the ad industry and the general public is  an ongoing topic of conversation</a:t>
            </a:r>
          </a:p>
        </p:txBody>
      </p:sp>
      <p:pic>
        <p:nvPicPr>
          <p:cNvPr id="27" name="Picture 26">
            <a:extLst>
              <a:ext uri="{FF2B5EF4-FFF2-40B4-BE49-F238E27FC236}">
                <a16:creationId xmlns:a16="http://schemas.microsoft.com/office/drawing/2014/main" id="{5B097E92-0889-381B-3E5C-8C9D95CC8C72}"/>
              </a:ext>
            </a:extLst>
          </p:cNvPr>
          <p:cNvPicPr>
            <a:picLocks noChangeAspect="1"/>
          </p:cNvPicPr>
          <p:nvPr/>
        </p:nvPicPr>
        <p:blipFill>
          <a:blip r:embed="rId4"/>
          <a:stretch>
            <a:fillRect/>
          </a:stretch>
        </p:blipFill>
        <p:spPr>
          <a:xfrm>
            <a:off x="922940" y="1695784"/>
            <a:ext cx="2277794" cy="1285222"/>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A132B210-4295-6C8B-0FF7-A2DC57BE994A}"/>
              </a:ext>
            </a:extLst>
          </p:cNvPr>
          <p:cNvPicPr>
            <a:picLocks noChangeAspect="1"/>
          </p:cNvPicPr>
          <p:nvPr/>
        </p:nvPicPr>
        <p:blipFill>
          <a:blip r:embed="rId5"/>
          <a:stretch>
            <a:fillRect/>
          </a:stretch>
        </p:blipFill>
        <p:spPr>
          <a:xfrm>
            <a:off x="1651263" y="2442918"/>
            <a:ext cx="2291365" cy="1285221"/>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B94E505-8BF0-158A-3DFC-F7702506E8A4}"/>
              </a:ext>
            </a:extLst>
          </p:cNvPr>
          <p:cNvPicPr>
            <a:picLocks noChangeAspect="1"/>
          </p:cNvPicPr>
          <p:nvPr/>
        </p:nvPicPr>
        <p:blipFill>
          <a:blip r:embed="rId6"/>
          <a:stretch>
            <a:fillRect/>
          </a:stretch>
        </p:blipFill>
        <p:spPr>
          <a:xfrm>
            <a:off x="5264472" y="3890696"/>
            <a:ext cx="2129261" cy="617177"/>
          </a:xfrm>
          <a:prstGeom prst="rect">
            <a:avLst/>
          </a:prstGeom>
        </p:spPr>
      </p:pic>
      <p:pic>
        <p:nvPicPr>
          <p:cNvPr id="4" name="Picture 2">
            <a:extLst>
              <a:ext uri="{FF2B5EF4-FFF2-40B4-BE49-F238E27FC236}">
                <a16:creationId xmlns:a16="http://schemas.microsoft.com/office/drawing/2014/main" id="{9182FBE4-548B-FBE3-BCDA-A08D880135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8837" y="1699685"/>
            <a:ext cx="2002679" cy="14166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658548-1003-1E93-E4CD-64BFB6C68A3C}"/>
              </a:ext>
            </a:extLst>
          </p:cNvPr>
          <p:cNvPicPr>
            <a:picLocks noChangeAspect="1"/>
          </p:cNvPicPr>
          <p:nvPr/>
        </p:nvPicPr>
        <p:blipFill>
          <a:blip r:embed="rId8"/>
          <a:stretch>
            <a:fillRect/>
          </a:stretch>
        </p:blipFill>
        <p:spPr>
          <a:xfrm>
            <a:off x="9140889" y="1617440"/>
            <a:ext cx="1489749" cy="211069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47227F76-DF1D-0D06-0CA0-583BAB4339F1}"/>
              </a:ext>
            </a:extLst>
          </p:cNvPr>
          <p:cNvPicPr>
            <a:picLocks noChangeAspect="1"/>
          </p:cNvPicPr>
          <p:nvPr/>
        </p:nvPicPr>
        <p:blipFill>
          <a:blip r:embed="rId9"/>
          <a:stretch>
            <a:fillRect/>
          </a:stretch>
        </p:blipFill>
        <p:spPr>
          <a:xfrm>
            <a:off x="8849257" y="3981507"/>
            <a:ext cx="2368649" cy="526366"/>
          </a:xfrm>
          <a:prstGeom prst="rect">
            <a:avLst/>
          </a:prstGeom>
        </p:spPr>
      </p:pic>
      <p:pic>
        <p:nvPicPr>
          <p:cNvPr id="9" name="Picture 4">
            <a:extLst>
              <a:ext uri="{FF2B5EF4-FFF2-40B4-BE49-F238E27FC236}">
                <a16:creationId xmlns:a16="http://schemas.microsoft.com/office/drawing/2014/main" id="{A2751180-AF95-B18C-98DD-E8A967E3A3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2871" y="2278210"/>
            <a:ext cx="2034208" cy="14389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3BBA33-BC74-C6EB-2156-FE0456FEA5FF}"/>
              </a:ext>
            </a:extLst>
          </p:cNvPr>
          <p:cNvSpPr txBox="1"/>
          <p:nvPr/>
        </p:nvSpPr>
        <p:spPr>
          <a:xfrm>
            <a:off x="5289439" y="4696881"/>
            <a:ext cx="2187279" cy="646331"/>
          </a:xfrm>
          <a:prstGeom prst="rect">
            <a:avLst/>
          </a:prstGeom>
          <a:noFill/>
        </p:spPr>
        <p:txBody>
          <a:bodyPr wrap="square">
            <a:spAutoFit/>
          </a:bodyPr>
          <a:lstStyle/>
          <a:p>
            <a:pPr algn="ctr"/>
            <a:r>
              <a:rPr lang="en-GB" sz="1800" b="1" dirty="0">
                <a:solidFill>
                  <a:srgbClr val="002060"/>
                </a:solidFill>
              </a:rPr>
              <a:t>‘Sample of one’</a:t>
            </a:r>
          </a:p>
          <a:p>
            <a:pPr algn="ctr"/>
            <a:r>
              <a:rPr lang="en-GB" b="1" dirty="0">
                <a:solidFill>
                  <a:srgbClr val="002060"/>
                </a:solidFill>
              </a:rPr>
              <a:t>February 2018</a:t>
            </a:r>
            <a:endParaRPr lang="en-GB" sz="1800" b="1" dirty="0">
              <a:solidFill>
                <a:srgbClr val="002060"/>
              </a:solidFill>
            </a:endParaRPr>
          </a:p>
        </p:txBody>
      </p:sp>
      <p:sp>
        <p:nvSpPr>
          <p:cNvPr id="11" name="TextBox 10">
            <a:extLst>
              <a:ext uri="{FF2B5EF4-FFF2-40B4-BE49-F238E27FC236}">
                <a16:creationId xmlns:a16="http://schemas.microsoft.com/office/drawing/2014/main" id="{EB2A0146-DE2E-788F-3730-6AFA2DC7F633}"/>
              </a:ext>
            </a:extLst>
          </p:cNvPr>
          <p:cNvSpPr txBox="1"/>
          <p:nvPr/>
        </p:nvSpPr>
        <p:spPr>
          <a:xfrm>
            <a:off x="8016012" y="4696881"/>
            <a:ext cx="3556101" cy="646331"/>
          </a:xfrm>
          <a:prstGeom prst="rect">
            <a:avLst/>
          </a:prstGeom>
          <a:noFill/>
        </p:spPr>
        <p:txBody>
          <a:bodyPr wrap="square">
            <a:spAutoFit/>
          </a:bodyPr>
          <a:lstStyle/>
          <a:p>
            <a:pPr algn="ctr"/>
            <a:r>
              <a:rPr lang="en-GB" sz="1800" b="1" dirty="0">
                <a:solidFill>
                  <a:srgbClr val="002060"/>
                </a:solidFill>
              </a:rPr>
              <a:t>‘The Empathy Delusion’</a:t>
            </a:r>
          </a:p>
          <a:p>
            <a:pPr algn="ctr"/>
            <a:r>
              <a:rPr lang="en-GB" b="1" dirty="0">
                <a:solidFill>
                  <a:srgbClr val="002060"/>
                </a:solidFill>
              </a:rPr>
              <a:t>July 2019</a:t>
            </a:r>
            <a:endParaRPr lang="en-GB" sz="1800" b="1" dirty="0">
              <a:solidFill>
                <a:srgbClr val="002060"/>
              </a:solidFill>
            </a:endParaRPr>
          </a:p>
        </p:txBody>
      </p:sp>
      <p:sp>
        <p:nvSpPr>
          <p:cNvPr id="13" name="TextBox 12">
            <a:extLst>
              <a:ext uri="{FF2B5EF4-FFF2-40B4-BE49-F238E27FC236}">
                <a16:creationId xmlns:a16="http://schemas.microsoft.com/office/drawing/2014/main" id="{66508042-B591-35E8-4604-66A40D3415E0}"/>
              </a:ext>
            </a:extLst>
          </p:cNvPr>
          <p:cNvSpPr txBox="1"/>
          <p:nvPr/>
        </p:nvSpPr>
        <p:spPr>
          <a:xfrm>
            <a:off x="1094062" y="4696881"/>
            <a:ext cx="2746493" cy="646331"/>
          </a:xfrm>
          <a:prstGeom prst="rect">
            <a:avLst/>
          </a:prstGeom>
          <a:noFill/>
        </p:spPr>
        <p:txBody>
          <a:bodyPr wrap="square">
            <a:spAutoFit/>
          </a:bodyPr>
          <a:lstStyle/>
          <a:p>
            <a:pPr algn="ctr"/>
            <a:r>
              <a:rPr lang="en-GB" sz="1800" b="1" dirty="0">
                <a:solidFill>
                  <a:srgbClr val="002060"/>
                </a:solidFill>
              </a:rPr>
              <a:t>‘TV Nation / Ad Nation’</a:t>
            </a:r>
          </a:p>
          <a:p>
            <a:pPr algn="ctr"/>
            <a:r>
              <a:rPr lang="en-GB" b="1" dirty="0">
                <a:solidFill>
                  <a:srgbClr val="002060"/>
                </a:solidFill>
              </a:rPr>
              <a:t>2012, 2013, 2014, 2016</a:t>
            </a:r>
            <a:endParaRPr lang="en-GB" sz="1800" b="1" dirty="0">
              <a:solidFill>
                <a:srgbClr val="002060"/>
              </a:solidFill>
            </a:endParaRPr>
          </a:p>
        </p:txBody>
      </p:sp>
      <p:pic>
        <p:nvPicPr>
          <p:cNvPr id="1026" name="Picture 2" descr="Thinkbox | The Marketing Society">
            <a:extLst>
              <a:ext uri="{FF2B5EF4-FFF2-40B4-BE49-F238E27FC236}">
                <a16:creationId xmlns:a16="http://schemas.microsoft.com/office/drawing/2014/main" id="{27DD359F-FF9E-58B3-F091-4050DE4857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1586" y="3954302"/>
            <a:ext cx="1574985" cy="5807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63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68B1E4F-660F-863B-A913-3A8DDC5B4620}"/>
              </a:ext>
            </a:extLst>
          </p:cNvPr>
          <p:cNvGraphicFramePr/>
          <p:nvPr>
            <p:extLst>
              <p:ext uri="{D42A27DB-BD31-4B8C-83A1-F6EECF244321}">
                <p14:modId xmlns:p14="http://schemas.microsoft.com/office/powerpoint/2010/main" val="977542694"/>
              </p:ext>
            </p:extLst>
          </p:nvPr>
        </p:nvGraphicFramePr>
        <p:xfrm>
          <a:off x="5939021" y="2194150"/>
          <a:ext cx="3285196" cy="283611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10525A6-29EE-AF38-7963-E4565A2F51FC}"/>
              </a:ext>
            </a:extLst>
          </p:cNvPr>
          <p:cNvSpPr txBox="1"/>
          <p:nvPr/>
        </p:nvSpPr>
        <p:spPr>
          <a:xfrm>
            <a:off x="6260792" y="1783814"/>
            <a:ext cx="2464291" cy="347044"/>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b="1" dirty="0"/>
              <a:t>‘Normal’ people</a:t>
            </a:r>
          </a:p>
        </p:txBody>
      </p:sp>
      <p:graphicFrame>
        <p:nvGraphicFramePr>
          <p:cNvPr id="17" name="Chart 16">
            <a:extLst>
              <a:ext uri="{FF2B5EF4-FFF2-40B4-BE49-F238E27FC236}">
                <a16:creationId xmlns:a16="http://schemas.microsoft.com/office/drawing/2014/main" id="{9F81825B-3277-412E-8366-DD67C276723B}"/>
              </a:ext>
            </a:extLst>
          </p:cNvPr>
          <p:cNvGraphicFramePr/>
          <p:nvPr>
            <p:extLst>
              <p:ext uri="{D42A27DB-BD31-4B8C-83A1-F6EECF244321}">
                <p14:modId xmlns:p14="http://schemas.microsoft.com/office/powerpoint/2010/main" val="3714863617"/>
              </p:ext>
            </p:extLst>
          </p:nvPr>
        </p:nvGraphicFramePr>
        <p:xfrm>
          <a:off x="193082" y="2225153"/>
          <a:ext cx="3250156" cy="2805108"/>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9DA0507A-E974-74BA-8A70-CA461A3C08C9}"/>
              </a:ext>
            </a:extLst>
          </p:cNvPr>
          <p:cNvSpPr txBox="1"/>
          <p:nvPr/>
        </p:nvSpPr>
        <p:spPr>
          <a:xfrm>
            <a:off x="436831" y="1779271"/>
            <a:ext cx="2698723" cy="347044"/>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b="1" dirty="0"/>
              <a:t>Ad people</a:t>
            </a:r>
          </a:p>
        </p:txBody>
      </p:sp>
      <p:sp>
        <p:nvSpPr>
          <p:cNvPr id="5" name="Title 4">
            <a:extLst>
              <a:ext uri="{FF2B5EF4-FFF2-40B4-BE49-F238E27FC236}">
                <a16:creationId xmlns:a16="http://schemas.microsoft.com/office/drawing/2014/main" id="{F02AED81-20A2-4DAD-8E1B-6618E729B09D}"/>
              </a:ext>
            </a:extLst>
          </p:cNvPr>
          <p:cNvSpPr>
            <a:spLocks noGrp="1"/>
          </p:cNvSpPr>
          <p:nvPr>
            <p:ph type="title"/>
          </p:nvPr>
        </p:nvSpPr>
        <p:spPr/>
        <p:txBody>
          <a:bodyPr/>
          <a:lstStyle/>
          <a:p>
            <a:r>
              <a:rPr lang="en-GB" dirty="0"/>
              <a:t>People are underestimating the proportion of Live TV</a:t>
            </a:r>
          </a:p>
        </p:txBody>
      </p:sp>
      <p:sp>
        <p:nvSpPr>
          <p:cNvPr id="6" name="Text Placeholder 5">
            <a:extLst>
              <a:ext uri="{FF2B5EF4-FFF2-40B4-BE49-F238E27FC236}">
                <a16:creationId xmlns:a16="http://schemas.microsoft.com/office/drawing/2014/main" id="{EECA42D3-7ADF-69CD-FA21-948EBC9CE41F}"/>
              </a:ext>
            </a:extLst>
          </p:cNvPr>
          <p:cNvSpPr>
            <a:spLocks noGrp="1"/>
          </p:cNvSpPr>
          <p:nvPr>
            <p:ph type="body" sz="quarter" idx="15"/>
          </p:nvPr>
        </p:nvSpPr>
        <p:spPr/>
        <p:txBody>
          <a:bodyPr/>
          <a:lstStyle/>
          <a:p>
            <a:pPr>
              <a:spcBef>
                <a:spcPts val="0"/>
              </a:spcBef>
            </a:pPr>
            <a:r>
              <a:rPr lang="en-GB" dirty="0"/>
              <a:t>Source: Adnormal Behaviour, 2022, Ipsos / Thinkbox. Q.AN14 / TN14. Of the time you (the British public) spend watching television, what proportion of that time (do you think) is spent watching…</a:t>
            </a:r>
          </a:p>
          <a:p>
            <a:pPr>
              <a:spcBef>
                <a:spcPts val="0"/>
              </a:spcBef>
            </a:pPr>
            <a:r>
              <a:rPr lang="en-GB" sz="1000" b="0" dirty="0">
                <a:solidFill>
                  <a:prstClr val="black">
                    <a:lumMod val="75000"/>
                    <a:lumOff val="25000"/>
                  </a:prstClr>
                </a:solidFill>
                <a:latin typeface="Arial"/>
              </a:rPr>
              <a:t>Base: ‘normal’ people (1,158); Ad people (216). </a:t>
            </a:r>
            <a:r>
              <a:rPr lang="en-GB" dirty="0"/>
              <a:t>BARB, Q2 2022, Adults 16+, Online Multiple Screens Network – viewing across four screens – TV sets, tablet, PCs and smartphones</a:t>
            </a:r>
          </a:p>
          <a:p>
            <a:pPr>
              <a:spcBef>
                <a:spcPts val="0"/>
              </a:spcBef>
            </a:pPr>
            <a:endParaRPr lang="en-GB" dirty="0"/>
          </a:p>
        </p:txBody>
      </p:sp>
      <p:sp>
        <p:nvSpPr>
          <p:cNvPr id="7" name="Text Placeholder 3">
            <a:extLst>
              <a:ext uri="{FF2B5EF4-FFF2-40B4-BE49-F238E27FC236}">
                <a16:creationId xmlns:a16="http://schemas.microsoft.com/office/drawing/2014/main" id="{1DC37E98-72D5-83CF-D7B2-452B9EC2B653}"/>
              </a:ext>
            </a:extLst>
          </p:cNvPr>
          <p:cNvSpPr txBox="1">
            <a:spLocks/>
          </p:cNvSpPr>
          <p:nvPr/>
        </p:nvSpPr>
        <p:spPr>
          <a:xfrm>
            <a:off x="576000" y="122400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solidFill>
                  <a:schemeClr val="tx1"/>
                </a:solidFill>
              </a:rPr>
              <a:t>% of time spent watching each form of content</a:t>
            </a:r>
          </a:p>
        </p:txBody>
      </p:sp>
      <p:graphicFrame>
        <p:nvGraphicFramePr>
          <p:cNvPr id="11" name="Chart 10">
            <a:extLst>
              <a:ext uri="{FF2B5EF4-FFF2-40B4-BE49-F238E27FC236}">
                <a16:creationId xmlns:a16="http://schemas.microsoft.com/office/drawing/2014/main" id="{DE3D214F-A9FD-10DC-D80D-60CBA62E3CFD}"/>
              </a:ext>
            </a:extLst>
          </p:cNvPr>
          <p:cNvGraphicFramePr/>
          <p:nvPr>
            <p:extLst>
              <p:ext uri="{D42A27DB-BD31-4B8C-83A1-F6EECF244321}">
                <p14:modId xmlns:p14="http://schemas.microsoft.com/office/powerpoint/2010/main" val="246709123"/>
              </p:ext>
            </p:extLst>
          </p:nvPr>
        </p:nvGraphicFramePr>
        <p:xfrm>
          <a:off x="3089975" y="2174312"/>
          <a:ext cx="3049640" cy="2855949"/>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6268CAE0-7AE7-B930-3D5D-986F08610460}"/>
              </a:ext>
            </a:extLst>
          </p:cNvPr>
          <p:cNvSpPr txBox="1"/>
          <p:nvPr/>
        </p:nvSpPr>
        <p:spPr>
          <a:xfrm>
            <a:off x="3089976" y="1793423"/>
            <a:ext cx="2939422" cy="347044"/>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b="1" dirty="0"/>
              <a:t>Ad people’s expectations</a:t>
            </a:r>
          </a:p>
        </p:txBody>
      </p:sp>
      <p:graphicFrame>
        <p:nvGraphicFramePr>
          <p:cNvPr id="14" name="Chart 13">
            <a:extLst>
              <a:ext uri="{FF2B5EF4-FFF2-40B4-BE49-F238E27FC236}">
                <a16:creationId xmlns:a16="http://schemas.microsoft.com/office/drawing/2014/main" id="{713E8108-714F-E297-4CAD-31ACCDF967FA}"/>
              </a:ext>
            </a:extLst>
          </p:cNvPr>
          <p:cNvGraphicFramePr/>
          <p:nvPr>
            <p:extLst>
              <p:ext uri="{D42A27DB-BD31-4B8C-83A1-F6EECF244321}">
                <p14:modId xmlns:p14="http://schemas.microsoft.com/office/powerpoint/2010/main" val="1171587911"/>
              </p:ext>
            </p:extLst>
          </p:nvPr>
        </p:nvGraphicFramePr>
        <p:xfrm>
          <a:off x="8718286" y="2194150"/>
          <a:ext cx="3280632" cy="2836111"/>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F517FD90-63E7-8504-6CBF-2414F55980CE}"/>
              </a:ext>
            </a:extLst>
          </p:cNvPr>
          <p:cNvSpPr txBox="1"/>
          <p:nvPr/>
        </p:nvSpPr>
        <p:spPr>
          <a:xfrm>
            <a:off x="9023623" y="1782891"/>
            <a:ext cx="2698723" cy="347044"/>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b="1" dirty="0"/>
              <a:t>Actual – BARB Q2</a:t>
            </a:r>
          </a:p>
        </p:txBody>
      </p:sp>
      <p:sp>
        <p:nvSpPr>
          <p:cNvPr id="23" name="Rectangle 22">
            <a:extLst>
              <a:ext uri="{FF2B5EF4-FFF2-40B4-BE49-F238E27FC236}">
                <a16:creationId xmlns:a16="http://schemas.microsoft.com/office/drawing/2014/main" id="{C4294DC0-72BE-9C1C-C542-71DA651A2128}"/>
              </a:ext>
            </a:extLst>
          </p:cNvPr>
          <p:cNvSpPr/>
          <p:nvPr/>
        </p:nvSpPr>
        <p:spPr>
          <a:xfrm>
            <a:off x="6702424" y="1207350"/>
            <a:ext cx="254000" cy="249135"/>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24" name="Rectangle 23">
            <a:extLst>
              <a:ext uri="{FF2B5EF4-FFF2-40B4-BE49-F238E27FC236}">
                <a16:creationId xmlns:a16="http://schemas.microsoft.com/office/drawing/2014/main" id="{5605447B-D34B-6715-8E01-E717B83317F6}"/>
              </a:ext>
            </a:extLst>
          </p:cNvPr>
          <p:cNvSpPr/>
          <p:nvPr/>
        </p:nvSpPr>
        <p:spPr>
          <a:xfrm>
            <a:off x="7676826" y="1207350"/>
            <a:ext cx="254000" cy="249135"/>
          </a:xfrm>
          <a:prstGeom prst="rect">
            <a:avLst/>
          </a:prstGeom>
          <a:solidFill>
            <a:srgbClr val="E1051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25" name="Rectangle 24">
            <a:extLst>
              <a:ext uri="{FF2B5EF4-FFF2-40B4-BE49-F238E27FC236}">
                <a16:creationId xmlns:a16="http://schemas.microsoft.com/office/drawing/2014/main" id="{F7E47AB8-57A7-D8E1-1219-AE9BCDAFEE1E}"/>
              </a:ext>
            </a:extLst>
          </p:cNvPr>
          <p:cNvSpPr/>
          <p:nvPr/>
        </p:nvSpPr>
        <p:spPr>
          <a:xfrm>
            <a:off x="10321926" y="1207350"/>
            <a:ext cx="254000" cy="249135"/>
          </a:xfrm>
          <a:prstGeom prst="rect">
            <a:avLst/>
          </a:prstGeom>
          <a:solidFill>
            <a:srgbClr val="372D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26" name="TextBox 25">
            <a:extLst>
              <a:ext uri="{FF2B5EF4-FFF2-40B4-BE49-F238E27FC236}">
                <a16:creationId xmlns:a16="http://schemas.microsoft.com/office/drawing/2014/main" id="{F31B3AA1-3019-F688-396A-110545BAA5D1}"/>
              </a:ext>
            </a:extLst>
          </p:cNvPr>
          <p:cNvSpPr txBox="1"/>
          <p:nvPr/>
        </p:nvSpPr>
        <p:spPr>
          <a:xfrm>
            <a:off x="6956423" y="1179419"/>
            <a:ext cx="733105" cy="315754"/>
          </a:xfrm>
          <a:prstGeom prst="rect">
            <a:avLst/>
          </a:prstGeom>
          <a:noFill/>
        </p:spPr>
        <p:txBody>
          <a:bodyPr wrap="square" lIns="65303" tIns="32652" rIns="65303" bIns="32652" rtlCol="0">
            <a:spAutoFit/>
          </a:bodyPr>
          <a:lstStyle/>
          <a:p>
            <a:pPr defTabSz="828921">
              <a:lnSpc>
                <a:spcPct val="110000"/>
              </a:lnSpc>
              <a:spcBef>
                <a:spcPts val="2177"/>
              </a:spcBef>
              <a:buClr>
                <a:srgbClr val="FF585D"/>
              </a:buClr>
            </a:pPr>
            <a:r>
              <a:rPr lang="en-GB" sz="1600" b="1" dirty="0"/>
              <a:t>Live</a:t>
            </a:r>
          </a:p>
        </p:txBody>
      </p:sp>
      <p:sp>
        <p:nvSpPr>
          <p:cNvPr id="27" name="TextBox 26">
            <a:extLst>
              <a:ext uri="{FF2B5EF4-FFF2-40B4-BE49-F238E27FC236}">
                <a16:creationId xmlns:a16="http://schemas.microsoft.com/office/drawing/2014/main" id="{57E7C207-BD5F-168E-305F-77E11B0CC832}"/>
              </a:ext>
            </a:extLst>
          </p:cNvPr>
          <p:cNvSpPr txBox="1"/>
          <p:nvPr/>
        </p:nvSpPr>
        <p:spPr>
          <a:xfrm>
            <a:off x="7943528" y="1179419"/>
            <a:ext cx="2464290" cy="315754"/>
          </a:xfrm>
          <a:prstGeom prst="rect">
            <a:avLst/>
          </a:prstGeom>
          <a:noFill/>
        </p:spPr>
        <p:txBody>
          <a:bodyPr wrap="square" lIns="65303" tIns="32652" rIns="65303" bIns="32652" rtlCol="0">
            <a:spAutoFit/>
          </a:bodyPr>
          <a:lstStyle/>
          <a:p>
            <a:pPr defTabSz="828921">
              <a:lnSpc>
                <a:spcPct val="110000"/>
              </a:lnSpc>
              <a:spcBef>
                <a:spcPts val="2177"/>
              </a:spcBef>
              <a:buClr>
                <a:srgbClr val="FF585D"/>
              </a:buClr>
            </a:pPr>
            <a:r>
              <a:rPr lang="en-GB" sz="1600" b="1" dirty="0"/>
              <a:t>Recorded / Catch Up</a:t>
            </a:r>
          </a:p>
        </p:txBody>
      </p:sp>
      <p:sp>
        <p:nvSpPr>
          <p:cNvPr id="28" name="TextBox 27">
            <a:extLst>
              <a:ext uri="{FF2B5EF4-FFF2-40B4-BE49-F238E27FC236}">
                <a16:creationId xmlns:a16="http://schemas.microsoft.com/office/drawing/2014/main" id="{123FF6D0-8670-C595-2CEA-6DC50141FA22}"/>
              </a:ext>
            </a:extLst>
          </p:cNvPr>
          <p:cNvSpPr txBox="1"/>
          <p:nvPr/>
        </p:nvSpPr>
        <p:spPr>
          <a:xfrm>
            <a:off x="10575926" y="1179419"/>
            <a:ext cx="1136648" cy="315754"/>
          </a:xfrm>
          <a:prstGeom prst="rect">
            <a:avLst/>
          </a:prstGeom>
          <a:noFill/>
        </p:spPr>
        <p:txBody>
          <a:bodyPr wrap="square" lIns="65303" tIns="32652" rIns="65303" bIns="32652" rtlCol="0">
            <a:spAutoFit/>
          </a:bodyPr>
          <a:lstStyle/>
          <a:p>
            <a:pPr defTabSz="828921">
              <a:lnSpc>
                <a:spcPct val="110000"/>
              </a:lnSpc>
              <a:spcBef>
                <a:spcPts val="2177"/>
              </a:spcBef>
              <a:buClr>
                <a:srgbClr val="FF585D"/>
              </a:buClr>
            </a:pPr>
            <a:r>
              <a:rPr lang="en-GB" sz="1600" b="1" dirty="0"/>
              <a:t>SVOD</a:t>
            </a:r>
          </a:p>
        </p:txBody>
      </p:sp>
    </p:spTree>
    <p:extLst>
      <p:ext uri="{BB962C8B-B14F-4D97-AF65-F5344CB8AC3E}">
        <p14:creationId xmlns:p14="http://schemas.microsoft.com/office/powerpoint/2010/main" val="27452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59B2-B736-C7B7-D040-8AFF861F2F41}"/>
              </a:ext>
            </a:extLst>
          </p:cNvPr>
          <p:cNvSpPr>
            <a:spLocks noGrp="1"/>
          </p:cNvSpPr>
          <p:nvPr>
            <p:ph type="title"/>
          </p:nvPr>
        </p:nvSpPr>
        <p:spPr/>
        <p:txBody>
          <a:bodyPr/>
          <a:lstStyle/>
          <a:p>
            <a:r>
              <a:rPr lang="en-GB" dirty="0"/>
              <a:t>Device usage is similar between both groups</a:t>
            </a:r>
          </a:p>
        </p:txBody>
      </p:sp>
      <p:sp>
        <p:nvSpPr>
          <p:cNvPr id="3" name="Text Placeholder 2">
            <a:extLst>
              <a:ext uri="{FF2B5EF4-FFF2-40B4-BE49-F238E27FC236}">
                <a16:creationId xmlns:a16="http://schemas.microsoft.com/office/drawing/2014/main" id="{4B146BAF-CBF2-8A3B-547F-4A4FFC1BBF06}"/>
              </a:ext>
            </a:extLst>
          </p:cNvPr>
          <p:cNvSpPr>
            <a:spLocks noGrp="1"/>
          </p:cNvSpPr>
          <p:nvPr>
            <p:ph type="body" sz="quarter" idx="15"/>
          </p:nvPr>
        </p:nvSpPr>
        <p:spPr>
          <a:xfrm>
            <a:off x="371475" y="5244449"/>
            <a:ext cx="11334817" cy="304800"/>
          </a:xfrm>
        </p:spPr>
        <p:txBody>
          <a:bodyPr/>
          <a:lstStyle/>
          <a:p>
            <a:pPr>
              <a:spcBef>
                <a:spcPts val="0"/>
              </a:spcBef>
            </a:pPr>
            <a:r>
              <a:rPr lang="en-GB" dirty="0"/>
              <a:t>Source: Adnormal Behaviour, 2022, Ipsos / Thinkbox. Q.TN17 / AN17a. Of the time you spend watching TV content, what proportion of that time is spent watching…</a:t>
            </a:r>
          </a:p>
          <a:p>
            <a:pPr>
              <a:spcBef>
                <a:spcPts val="0"/>
              </a:spcBef>
            </a:pPr>
            <a:r>
              <a:rPr lang="en-GB" sz="1000" b="0" dirty="0">
                <a:solidFill>
                  <a:prstClr val="black">
                    <a:lumMod val="75000"/>
                    <a:lumOff val="25000"/>
                  </a:prstClr>
                </a:solidFill>
                <a:latin typeface="Arial"/>
              </a:rPr>
              <a:t>Base: ‘normal’ people (1,158); Ad people (216)</a:t>
            </a:r>
            <a:endParaRPr lang="en-GB" dirty="0"/>
          </a:p>
        </p:txBody>
      </p:sp>
      <p:pic>
        <p:nvPicPr>
          <p:cNvPr id="5" name="Graphic 4" descr="Smart Phone with solid fill">
            <a:extLst>
              <a:ext uri="{FF2B5EF4-FFF2-40B4-BE49-F238E27FC236}">
                <a16:creationId xmlns:a16="http://schemas.microsoft.com/office/drawing/2014/main" id="{CFC9BA55-CD00-2D47-4BD8-256C04931B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3615" y="1775459"/>
            <a:ext cx="914400" cy="914400"/>
          </a:xfrm>
          <a:prstGeom prst="rect">
            <a:avLst/>
          </a:prstGeom>
        </p:spPr>
      </p:pic>
      <p:pic>
        <p:nvPicPr>
          <p:cNvPr id="6" name="Graphic 5" descr="Tablet with solid fill">
            <a:extLst>
              <a:ext uri="{FF2B5EF4-FFF2-40B4-BE49-F238E27FC236}">
                <a16:creationId xmlns:a16="http://schemas.microsoft.com/office/drawing/2014/main" id="{9EB5320C-A540-E11E-436D-C5784634C5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7878" y="1589772"/>
            <a:ext cx="1285775" cy="1285775"/>
          </a:xfrm>
          <a:prstGeom prst="rect">
            <a:avLst/>
          </a:prstGeom>
        </p:spPr>
      </p:pic>
      <p:pic>
        <p:nvPicPr>
          <p:cNvPr id="7" name="Graphic 6" descr="Laptop with solid fill">
            <a:extLst>
              <a:ext uri="{FF2B5EF4-FFF2-40B4-BE49-F238E27FC236}">
                <a16:creationId xmlns:a16="http://schemas.microsoft.com/office/drawing/2014/main" id="{A4591E6A-794A-D5ED-0939-88BD1290A9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7445" y="1546461"/>
            <a:ext cx="1372397" cy="1372397"/>
          </a:xfrm>
          <a:prstGeom prst="rect">
            <a:avLst/>
          </a:prstGeom>
        </p:spPr>
      </p:pic>
      <p:pic>
        <p:nvPicPr>
          <p:cNvPr id="8" name="Graphic 7" descr="Television with solid fill">
            <a:extLst>
              <a:ext uri="{FF2B5EF4-FFF2-40B4-BE49-F238E27FC236}">
                <a16:creationId xmlns:a16="http://schemas.microsoft.com/office/drawing/2014/main" id="{3F5D76D5-B8AE-D308-DCF5-2A80C7EBD8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81781" y="1636708"/>
            <a:ext cx="1191903" cy="1191903"/>
          </a:xfrm>
          <a:prstGeom prst="rect">
            <a:avLst/>
          </a:prstGeom>
        </p:spPr>
      </p:pic>
      <p:sp>
        <p:nvSpPr>
          <p:cNvPr id="9" name="Rectangle 8">
            <a:extLst>
              <a:ext uri="{FF2B5EF4-FFF2-40B4-BE49-F238E27FC236}">
                <a16:creationId xmlns:a16="http://schemas.microsoft.com/office/drawing/2014/main" id="{2D330FC9-7D7F-226D-91E9-B335ECCBF0E0}"/>
              </a:ext>
            </a:extLst>
          </p:cNvPr>
          <p:cNvSpPr/>
          <p:nvPr/>
        </p:nvSpPr>
        <p:spPr>
          <a:xfrm>
            <a:off x="3601967" y="2961272"/>
            <a:ext cx="1351529" cy="71226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78%</a:t>
            </a:r>
          </a:p>
        </p:txBody>
      </p:sp>
      <p:sp>
        <p:nvSpPr>
          <p:cNvPr id="10" name="Rectangle 9">
            <a:extLst>
              <a:ext uri="{FF2B5EF4-FFF2-40B4-BE49-F238E27FC236}">
                <a16:creationId xmlns:a16="http://schemas.microsoft.com/office/drawing/2014/main" id="{35993D16-3FF2-147A-7557-2A3EB783923A}"/>
              </a:ext>
            </a:extLst>
          </p:cNvPr>
          <p:cNvSpPr/>
          <p:nvPr/>
        </p:nvSpPr>
        <p:spPr>
          <a:xfrm>
            <a:off x="5512771" y="2961272"/>
            <a:ext cx="1351529" cy="71226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10%</a:t>
            </a:r>
          </a:p>
        </p:txBody>
      </p:sp>
      <p:sp>
        <p:nvSpPr>
          <p:cNvPr id="11" name="Rectangle 10">
            <a:extLst>
              <a:ext uri="{FF2B5EF4-FFF2-40B4-BE49-F238E27FC236}">
                <a16:creationId xmlns:a16="http://schemas.microsoft.com/office/drawing/2014/main" id="{D36821ED-AA10-2984-C2B2-CFEB57DEB8F5}"/>
              </a:ext>
            </a:extLst>
          </p:cNvPr>
          <p:cNvSpPr/>
          <p:nvPr/>
        </p:nvSpPr>
        <p:spPr>
          <a:xfrm>
            <a:off x="7395000" y="2961272"/>
            <a:ext cx="1351529" cy="71226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6%</a:t>
            </a:r>
          </a:p>
        </p:txBody>
      </p:sp>
      <p:sp>
        <p:nvSpPr>
          <p:cNvPr id="12" name="Rectangle 11">
            <a:extLst>
              <a:ext uri="{FF2B5EF4-FFF2-40B4-BE49-F238E27FC236}">
                <a16:creationId xmlns:a16="http://schemas.microsoft.com/office/drawing/2014/main" id="{F69E4E76-363F-BD12-268C-28E0458E9676}"/>
              </a:ext>
            </a:extLst>
          </p:cNvPr>
          <p:cNvSpPr/>
          <p:nvPr/>
        </p:nvSpPr>
        <p:spPr>
          <a:xfrm>
            <a:off x="9205050" y="2961272"/>
            <a:ext cx="1351529" cy="71226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6%</a:t>
            </a:r>
          </a:p>
        </p:txBody>
      </p:sp>
      <p:sp>
        <p:nvSpPr>
          <p:cNvPr id="13" name="Rectangle 12">
            <a:extLst>
              <a:ext uri="{FF2B5EF4-FFF2-40B4-BE49-F238E27FC236}">
                <a16:creationId xmlns:a16="http://schemas.microsoft.com/office/drawing/2014/main" id="{9AC85F65-5FC5-FE70-B1C1-0BBCD8377F13}"/>
              </a:ext>
            </a:extLst>
          </p:cNvPr>
          <p:cNvSpPr/>
          <p:nvPr/>
        </p:nvSpPr>
        <p:spPr>
          <a:xfrm>
            <a:off x="3601967" y="3829225"/>
            <a:ext cx="1351529" cy="712269"/>
          </a:xfrm>
          <a:prstGeom prst="rect">
            <a:avLst/>
          </a:prstGeom>
          <a:solidFill>
            <a:srgbClr val="009B3C"/>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71%</a:t>
            </a:r>
          </a:p>
        </p:txBody>
      </p:sp>
      <p:sp>
        <p:nvSpPr>
          <p:cNvPr id="14" name="Rectangle 13">
            <a:extLst>
              <a:ext uri="{FF2B5EF4-FFF2-40B4-BE49-F238E27FC236}">
                <a16:creationId xmlns:a16="http://schemas.microsoft.com/office/drawing/2014/main" id="{3D251F47-E68E-06F3-097F-7513EA375CCC}"/>
              </a:ext>
            </a:extLst>
          </p:cNvPr>
          <p:cNvSpPr/>
          <p:nvPr/>
        </p:nvSpPr>
        <p:spPr>
          <a:xfrm>
            <a:off x="5512771" y="3829225"/>
            <a:ext cx="1351529" cy="712269"/>
          </a:xfrm>
          <a:prstGeom prst="rect">
            <a:avLst/>
          </a:prstGeom>
          <a:solidFill>
            <a:srgbClr val="009B3C"/>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15%</a:t>
            </a:r>
          </a:p>
        </p:txBody>
      </p:sp>
      <p:sp>
        <p:nvSpPr>
          <p:cNvPr id="15" name="Rectangle 14">
            <a:extLst>
              <a:ext uri="{FF2B5EF4-FFF2-40B4-BE49-F238E27FC236}">
                <a16:creationId xmlns:a16="http://schemas.microsoft.com/office/drawing/2014/main" id="{E80BC46A-38E8-BC77-4C0E-B342F3AB9B0C}"/>
              </a:ext>
            </a:extLst>
          </p:cNvPr>
          <p:cNvSpPr/>
          <p:nvPr/>
        </p:nvSpPr>
        <p:spPr>
          <a:xfrm>
            <a:off x="7395000" y="3829225"/>
            <a:ext cx="1351529" cy="712269"/>
          </a:xfrm>
          <a:prstGeom prst="rect">
            <a:avLst/>
          </a:prstGeom>
          <a:solidFill>
            <a:srgbClr val="009B3C"/>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6%</a:t>
            </a:r>
          </a:p>
        </p:txBody>
      </p:sp>
      <p:sp>
        <p:nvSpPr>
          <p:cNvPr id="16" name="Rectangle 15">
            <a:extLst>
              <a:ext uri="{FF2B5EF4-FFF2-40B4-BE49-F238E27FC236}">
                <a16:creationId xmlns:a16="http://schemas.microsoft.com/office/drawing/2014/main" id="{DAC94403-EB0C-F714-CB6D-C49AC1D206F2}"/>
              </a:ext>
            </a:extLst>
          </p:cNvPr>
          <p:cNvSpPr/>
          <p:nvPr/>
        </p:nvSpPr>
        <p:spPr>
          <a:xfrm>
            <a:off x="9205050" y="3829225"/>
            <a:ext cx="1351529" cy="712269"/>
          </a:xfrm>
          <a:prstGeom prst="rect">
            <a:avLst/>
          </a:prstGeom>
          <a:solidFill>
            <a:srgbClr val="009B3C"/>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8%</a:t>
            </a:r>
          </a:p>
        </p:txBody>
      </p:sp>
      <p:sp>
        <p:nvSpPr>
          <p:cNvPr id="21" name="TextBox 20">
            <a:extLst>
              <a:ext uri="{FF2B5EF4-FFF2-40B4-BE49-F238E27FC236}">
                <a16:creationId xmlns:a16="http://schemas.microsoft.com/office/drawing/2014/main" id="{DC0856EC-27DA-C9ED-6826-EF40052AFF6E}"/>
              </a:ext>
            </a:extLst>
          </p:cNvPr>
          <p:cNvSpPr txBox="1"/>
          <p:nvPr/>
        </p:nvSpPr>
        <p:spPr>
          <a:xfrm>
            <a:off x="969059" y="3145433"/>
            <a:ext cx="2464291" cy="378271"/>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2000" b="1" dirty="0"/>
              <a:t>‘Normal’ people</a:t>
            </a:r>
          </a:p>
        </p:txBody>
      </p:sp>
      <p:sp>
        <p:nvSpPr>
          <p:cNvPr id="22" name="TextBox 21">
            <a:extLst>
              <a:ext uri="{FF2B5EF4-FFF2-40B4-BE49-F238E27FC236}">
                <a16:creationId xmlns:a16="http://schemas.microsoft.com/office/drawing/2014/main" id="{6A5DFD8F-C6F9-438B-0D1D-A9244932A9B8}"/>
              </a:ext>
            </a:extLst>
          </p:cNvPr>
          <p:cNvSpPr txBox="1"/>
          <p:nvPr/>
        </p:nvSpPr>
        <p:spPr>
          <a:xfrm>
            <a:off x="1009112" y="3967639"/>
            <a:ext cx="2464291" cy="378271"/>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2000" b="1" dirty="0"/>
              <a:t>Ad people</a:t>
            </a:r>
          </a:p>
        </p:txBody>
      </p:sp>
      <p:sp>
        <p:nvSpPr>
          <p:cNvPr id="24" name="TextBox 23">
            <a:extLst>
              <a:ext uri="{FF2B5EF4-FFF2-40B4-BE49-F238E27FC236}">
                <a16:creationId xmlns:a16="http://schemas.microsoft.com/office/drawing/2014/main" id="{F6A0067D-BF79-DC50-FD5C-2F2A16FF649E}"/>
              </a:ext>
            </a:extLst>
          </p:cNvPr>
          <p:cNvSpPr txBox="1"/>
          <p:nvPr/>
        </p:nvSpPr>
        <p:spPr>
          <a:xfrm>
            <a:off x="3473403" y="1496894"/>
            <a:ext cx="1608655" cy="293593"/>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400" b="1" dirty="0"/>
              <a:t>TV Set</a:t>
            </a:r>
          </a:p>
        </p:txBody>
      </p:sp>
      <p:sp>
        <p:nvSpPr>
          <p:cNvPr id="25" name="TextBox 24">
            <a:extLst>
              <a:ext uri="{FF2B5EF4-FFF2-40B4-BE49-F238E27FC236}">
                <a16:creationId xmlns:a16="http://schemas.microsoft.com/office/drawing/2014/main" id="{247D4798-4D9D-4DD6-4214-E94D8F95EDFE}"/>
              </a:ext>
            </a:extLst>
          </p:cNvPr>
          <p:cNvSpPr txBox="1"/>
          <p:nvPr/>
        </p:nvSpPr>
        <p:spPr>
          <a:xfrm>
            <a:off x="5337161" y="1496894"/>
            <a:ext cx="1608655" cy="293593"/>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400" b="1" dirty="0"/>
              <a:t>Laptop / PC</a:t>
            </a:r>
          </a:p>
        </p:txBody>
      </p:sp>
      <p:sp>
        <p:nvSpPr>
          <p:cNvPr id="26" name="TextBox 25">
            <a:extLst>
              <a:ext uri="{FF2B5EF4-FFF2-40B4-BE49-F238E27FC236}">
                <a16:creationId xmlns:a16="http://schemas.microsoft.com/office/drawing/2014/main" id="{0D13880D-18E0-D313-5334-2E668A26A728}"/>
              </a:ext>
            </a:extLst>
          </p:cNvPr>
          <p:cNvSpPr txBox="1"/>
          <p:nvPr/>
        </p:nvSpPr>
        <p:spPr>
          <a:xfrm>
            <a:off x="7266436" y="1504610"/>
            <a:ext cx="1608655" cy="293593"/>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400" b="1" dirty="0"/>
              <a:t>Tablet</a:t>
            </a:r>
          </a:p>
        </p:txBody>
      </p:sp>
      <p:sp>
        <p:nvSpPr>
          <p:cNvPr id="27" name="TextBox 26">
            <a:extLst>
              <a:ext uri="{FF2B5EF4-FFF2-40B4-BE49-F238E27FC236}">
                <a16:creationId xmlns:a16="http://schemas.microsoft.com/office/drawing/2014/main" id="{BE9BC2AF-8A53-2E33-12B1-497D5109F972}"/>
              </a:ext>
            </a:extLst>
          </p:cNvPr>
          <p:cNvSpPr txBox="1"/>
          <p:nvPr/>
        </p:nvSpPr>
        <p:spPr>
          <a:xfrm>
            <a:off x="9076486" y="1504610"/>
            <a:ext cx="1608655" cy="293593"/>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400" b="1" dirty="0"/>
              <a:t>Smartphone</a:t>
            </a:r>
          </a:p>
        </p:txBody>
      </p:sp>
    </p:spTree>
    <p:extLst>
      <p:ext uri="{BB962C8B-B14F-4D97-AF65-F5344CB8AC3E}">
        <p14:creationId xmlns:p14="http://schemas.microsoft.com/office/powerpoint/2010/main" val="1365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FC5E5A4-5D05-1289-61E6-50A05FE9ECC1}"/>
              </a:ext>
            </a:extLst>
          </p:cNvPr>
          <p:cNvPicPr>
            <a:picLocks noGrp="1" noChangeAspect="1"/>
          </p:cNvPicPr>
          <p:nvPr>
            <p:ph type="pic" sz="quarter" idx="13"/>
          </p:nvPr>
        </p:nvPicPr>
        <p:blipFill rotWithShape="1">
          <a:blip r:embed="rId3"/>
          <a:srcRect l="23333" r="23333"/>
          <a:stretch/>
        </p:blipFill>
        <p:spPr/>
      </p:pic>
      <p:sp>
        <p:nvSpPr>
          <p:cNvPr id="8" name="Rectangle 7">
            <a:extLst>
              <a:ext uri="{FF2B5EF4-FFF2-40B4-BE49-F238E27FC236}">
                <a16:creationId xmlns:a16="http://schemas.microsoft.com/office/drawing/2014/main" id="{1EF6C8B3-E0B4-556E-1187-DE5411E7958E}"/>
              </a:ext>
            </a:extLst>
          </p:cNvPr>
          <p:cNvSpPr/>
          <p:nvPr/>
        </p:nvSpPr>
        <p:spPr>
          <a:xfrm flipH="1">
            <a:off x="10877"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 Placeholder 5">
            <a:extLst>
              <a:ext uri="{FF2B5EF4-FFF2-40B4-BE49-F238E27FC236}">
                <a16:creationId xmlns:a16="http://schemas.microsoft.com/office/drawing/2014/main" id="{74269DD4-FA04-066C-6A33-3881BEEC55BF}"/>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“Second Screeners” – Three</a:t>
            </a:r>
          </a:p>
        </p:txBody>
      </p:sp>
      <p:sp>
        <p:nvSpPr>
          <p:cNvPr id="6" name="Title 5">
            <a:extLst>
              <a:ext uri="{FF2B5EF4-FFF2-40B4-BE49-F238E27FC236}">
                <a16:creationId xmlns:a16="http://schemas.microsoft.com/office/drawing/2014/main" id="{5FD96053-9EE9-04FB-761E-E4493FC9B17B}"/>
              </a:ext>
            </a:extLst>
          </p:cNvPr>
          <p:cNvSpPr>
            <a:spLocks noGrp="1"/>
          </p:cNvSpPr>
          <p:nvPr>
            <p:ph type="ctrTitle"/>
          </p:nvPr>
        </p:nvSpPr>
        <p:spPr/>
        <p:txBody>
          <a:bodyPr/>
          <a:lstStyle/>
          <a:p>
            <a:r>
              <a:rPr lang="en-GB" dirty="0"/>
              <a:t>Are two screens better than one?</a:t>
            </a:r>
          </a:p>
        </p:txBody>
      </p:sp>
      <p:pic>
        <p:nvPicPr>
          <p:cNvPr id="2" name="Picture 1">
            <a:extLst>
              <a:ext uri="{FF2B5EF4-FFF2-40B4-BE49-F238E27FC236}">
                <a16:creationId xmlns:a16="http://schemas.microsoft.com/office/drawing/2014/main" id="{CA151100-C63B-A330-9ADF-D5F1EBE75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339748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DC4CCD-5DC5-0D92-32DD-22A6754225E4}"/>
              </a:ext>
            </a:extLst>
          </p:cNvPr>
          <p:cNvSpPr/>
          <p:nvPr/>
        </p:nvSpPr>
        <p:spPr>
          <a:xfrm>
            <a:off x="6934052" y="1495799"/>
            <a:ext cx="3744000" cy="488724"/>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921">
              <a:lnSpc>
                <a:spcPct val="110000"/>
              </a:lnSpc>
              <a:buClr>
                <a:srgbClr val="FF585D"/>
              </a:buClr>
            </a:pPr>
            <a:r>
              <a:rPr lang="en-GB" sz="1400" b="1" dirty="0">
                <a:solidFill>
                  <a:schemeClr val="tx1"/>
                </a:solidFill>
              </a:rPr>
              <a:t>Proportion of time spent multi-screening</a:t>
            </a:r>
          </a:p>
        </p:txBody>
      </p:sp>
      <p:graphicFrame>
        <p:nvGraphicFramePr>
          <p:cNvPr id="17" name="Chart 16">
            <a:extLst>
              <a:ext uri="{FF2B5EF4-FFF2-40B4-BE49-F238E27FC236}">
                <a16:creationId xmlns:a16="http://schemas.microsoft.com/office/drawing/2014/main" id="{41A3AE21-08A0-ED0C-99B3-7A7A59AF1BF2}"/>
              </a:ext>
            </a:extLst>
          </p:cNvPr>
          <p:cNvGraphicFramePr/>
          <p:nvPr>
            <p:extLst>
              <p:ext uri="{D42A27DB-BD31-4B8C-83A1-F6EECF244321}">
                <p14:modId xmlns:p14="http://schemas.microsoft.com/office/powerpoint/2010/main" val="114673184"/>
              </p:ext>
            </p:extLst>
          </p:nvPr>
        </p:nvGraphicFramePr>
        <p:xfrm>
          <a:off x="2729585" y="2081937"/>
          <a:ext cx="3136767" cy="23199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1274319A-8438-3A07-EABA-3ED29E438DFF}"/>
              </a:ext>
            </a:extLst>
          </p:cNvPr>
          <p:cNvGraphicFramePr/>
          <p:nvPr>
            <p:extLst>
              <p:ext uri="{D42A27DB-BD31-4B8C-83A1-F6EECF244321}">
                <p14:modId xmlns:p14="http://schemas.microsoft.com/office/powerpoint/2010/main" val="2785383983"/>
              </p:ext>
            </p:extLst>
          </p:nvPr>
        </p:nvGraphicFramePr>
        <p:xfrm>
          <a:off x="448682" y="2076814"/>
          <a:ext cx="3136767" cy="231994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22967607-A8CC-0C9D-8D77-348D805BD0E6}"/>
              </a:ext>
            </a:extLst>
          </p:cNvPr>
          <p:cNvSpPr txBox="1"/>
          <p:nvPr/>
        </p:nvSpPr>
        <p:spPr>
          <a:xfrm>
            <a:off x="951574" y="4500101"/>
            <a:ext cx="2464291" cy="378271"/>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2000" b="1" dirty="0"/>
              <a:t>‘Normal’ people</a:t>
            </a:r>
          </a:p>
        </p:txBody>
      </p:sp>
      <p:sp>
        <p:nvSpPr>
          <p:cNvPr id="21" name="TextBox 20">
            <a:extLst>
              <a:ext uri="{FF2B5EF4-FFF2-40B4-BE49-F238E27FC236}">
                <a16:creationId xmlns:a16="http://schemas.microsoft.com/office/drawing/2014/main" id="{CC8BB100-06E3-F0C3-B485-2BF5C7D07FAD}"/>
              </a:ext>
            </a:extLst>
          </p:cNvPr>
          <p:cNvSpPr txBox="1"/>
          <p:nvPr/>
        </p:nvSpPr>
        <p:spPr>
          <a:xfrm>
            <a:off x="3332365" y="4500101"/>
            <a:ext cx="2464291" cy="378271"/>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2000" b="1" dirty="0"/>
              <a:t>Ad people</a:t>
            </a:r>
          </a:p>
        </p:txBody>
      </p:sp>
      <p:sp>
        <p:nvSpPr>
          <p:cNvPr id="2" name="Title 1">
            <a:extLst>
              <a:ext uri="{FF2B5EF4-FFF2-40B4-BE49-F238E27FC236}">
                <a16:creationId xmlns:a16="http://schemas.microsoft.com/office/drawing/2014/main" id="{E6B429FF-8D5E-CE59-EFBA-05D3B748B3D6}"/>
              </a:ext>
            </a:extLst>
          </p:cNvPr>
          <p:cNvSpPr>
            <a:spLocks noGrp="1"/>
          </p:cNvSpPr>
          <p:nvPr>
            <p:ph type="title"/>
          </p:nvPr>
        </p:nvSpPr>
        <p:spPr/>
        <p:txBody>
          <a:bodyPr/>
          <a:lstStyle/>
          <a:p>
            <a:r>
              <a:rPr lang="en-GB" dirty="0"/>
              <a:t>More ad people multiscreen and do so for a greater proportion of time </a:t>
            </a:r>
          </a:p>
        </p:txBody>
      </p:sp>
      <p:sp>
        <p:nvSpPr>
          <p:cNvPr id="3" name="Text Placeholder 2">
            <a:extLst>
              <a:ext uri="{FF2B5EF4-FFF2-40B4-BE49-F238E27FC236}">
                <a16:creationId xmlns:a16="http://schemas.microsoft.com/office/drawing/2014/main" id="{B4E193DD-4CA5-EE56-7CF1-80508D8F3F16}"/>
              </a:ext>
            </a:extLst>
          </p:cNvPr>
          <p:cNvSpPr>
            <a:spLocks noGrp="1"/>
          </p:cNvSpPr>
          <p:nvPr>
            <p:ph type="body" sz="quarter" idx="15"/>
          </p:nvPr>
        </p:nvSpPr>
        <p:spPr/>
        <p:txBody>
          <a:bodyPr/>
          <a:lstStyle/>
          <a:p>
            <a:pPr>
              <a:spcBef>
                <a:spcPts val="0"/>
              </a:spcBef>
            </a:pPr>
            <a:r>
              <a:rPr lang="en-GB" dirty="0"/>
              <a:t>Source: Adnormal Behaviour, 2022, Ipsos / Thinkbox. Q.TN18 / AN18a: When watching content on a TV set, for what proportion of time do you estimate you use another device (e.g. your smartphone, tablet, laptop, etc.) at the same time? Base TN18: All who ever watch TV content on a TV set (‘normal’ people = 963, Ad people = 202)</a:t>
            </a:r>
          </a:p>
          <a:p>
            <a:pPr>
              <a:spcBef>
                <a:spcPts val="0"/>
              </a:spcBef>
            </a:pPr>
            <a:endParaRPr lang="en-GB" dirty="0"/>
          </a:p>
        </p:txBody>
      </p:sp>
      <p:sp>
        <p:nvSpPr>
          <p:cNvPr id="5" name="Rectangle 4">
            <a:extLst>
              <a:ext uri="{FF2B5EF4-FFF2-40B4-BE49-F238E27FC236}">
                <a16:creationId xmlns:a16="http://schemas.microsoft.com/office/drawing/2014/main" id="{37F55D62-DC22-9FE6-B67B-245A5D8D82D0}"/>
              </a:ext>
            </a:extLst>
          </p:cNvPr>
          <p:cNvSpPr/>
          <p:nvPr/>
        </p:nvSpPr>
        <p:spPr>
          <a:xfrm>
            <a:off x="9130607" y="3240546"/>
            <a:ext cx="1351529" cy="71226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31%</a:t>
            </a:r>
          </a:p>
        </p:txBody>
      </p:sp>
      <p:sp>
        <p:nvSpPr>
          <p:cNvPr id="6" name="Rectangle 5">
            <a:extLst>
              <a:ext uri="{FF2B5EF4-FFF2-40B4-BE49-F238E27FC236}">
                <a16:creationId xmlns:a16="http://schemas.microsoft.com/office/drawing/2014/main" id="{2D10D189-FDA5-0539-28B6-EF8DCA9C7FFB}"/>
              </a:ext>
            </a:extLst>
          </p:cNvPr>
          <p:cNvSpPr/>
          <p:nvPr/>
        </p:nvSpPr>
        <p:spPr>
          <a:xfrm>
            <a:off x="9130607" y="4062992"/>
            <a:ext cx="1351529" cy="712269"/>
          </a:xfrm>
          <a:prstGeom prst="rect">
            <a:avLst/>
          </a:prstGeom>
          <a:solidFill>
            <a:srgbClr val="009B3C"/>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2800" b="1" dirty="0">
                <a:solidFill>
                  <a:schemeClr val="bg1"/>
                </a:solidFill>
              </a:rPr>
              <a:t>47%</a:t>
            </a:r>
          </a:p>
        </p:txBody>
      </p:sp>
      <p:pic>
        <p:nvPicPr>
          <p:cNvPr id="8" name="Graphic 7" descr="Smart Phone with solid fill">
            <a:extLst>
              <a:ext uri="{FF2B5EF4-FFF2-40B4-BE49-F238E27FC236}">
                <a16:creationId xmlns:a16="http://schemas.microsoft.com/office/drawing/2014/main" id="{E638687E-D8D9-A585-5EFA-96A6739606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0925" y="2407088"/>
            <a:ext cx="410894" cy="410894"/>
          </a:xfrm>
          <a:prstGeom prst="rect">
            <a:avLst/>
          </a:prstGeom>
        </p:spPr>
      </p:pic>
      <p:pic>
        <p:nvPicPr>
          <p:cNvPr id="9" name="Graphic 8" descr="Tablet with solid fill">
            <a:extLst>
              <a:ext uri="{FF2B5EF4-FFF2-40B4-BE49-F238E27FC236}">
                <a16:creationId xmlns:a16="http://schemas.microsoft.com/office/drawing/2014/main" id="{38E5E50A-9EAC-CCAB-CA48-2F6FDBCB80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8291" y="2582100"/>
            <a:ext cx="584699" cy="584699"/>
          </a:xfrm>
          <a:prstGeom prst="rect">
            <a:avLst/>
          </a:prstGeom>
        </p:spPr>
      </p:pic>
      <p:pic>
        <p:nvPicPr>
          <p:cNvPr id="10" name="Graphic 9" descr="Laptop with solid fill">
            <a:extLst>
              <a:ext uri="{FF2B5EF4-FFF2-40B4-BE49-F238E27FC236}">
                <a16:creationId xmlns:a16="http://schemas.microsoft.com/office/drawing/2014/main" id="{37613D4C-3EB6-8FEE-C3D5-EC866D85C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8291" y="2076814"/>
            <a:ext cx="634874" cy="634874"/>
          </a:xfrm>
          <a:prstGeom prst="rect">
            <a:avLst/>
          </a:prstGeom>
        </p:spPr>
      </p:pic>
      <p:pic>
        <p:nvPicPr>
          <p:cNvPr id="11" name="Graphic 10" descr="Television with solid fill">
            <a:extLst>
              <a:ext uri="{FF2B5EF4-FFF2-40B4-BE49-F238E27FC236}">
                <a16:creationId xmlns:a16="http://schemas.microsoft.com/office/drawing/2014/main" id="{9E1EC339-FE2E-61F7-346E-10F352C1FB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70496" y="2311271"/>
            <a:ext cx="712270" cy="712270"/>
          </a:xfrm>
          <a:prstGeom prst="rect">
            <a:avLst/>
          </a:prstGeom>
        </p:spPr>
      </p:pic>
      <p:sp>
        <p:nvSpPr>
          <p:cNvPr id="12" name="Plus Sign 11">
            <a:extLst>
              <a:ext uri="{FF2B5EF4-FFF2-40B4-BE49-F238E27FC236}">
                <a16:creationId xmlns:a16="http://schemas.microsoft.com/office/drawing/2014/main" id="{2061A541-4B54-3766-8FD9-7A830C8E8F63}"/>
              </a:ext>
            </a:extLst>
          </p:cNvPr>
          <p:cNvSpPr/>
          <p:nvPr/>
        </p:nvSpPr>
        <p:spPr>
          <a:xfrm>
            <a:off x="9376945" y="2454602"/>
            <a:ext cx="318402" cy="31586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13" name="TextBox 12">
            <a:extLst>
              <a:ext uri="{FF2B5EF4-FFF2-40B4-BE49-F238E27FC236}">
                <a16:creationId xmlns:a16="http://schemas.microsoft.com/office/drawing/2014/main" id="{7142E6D5-7EB2-0539-42C5-BACC21782F11}"/>
              </a:ext>
            </a:extLst>
          </p:cNvPr>
          <p:cNvSpPr txBox="1"/>
          <p:nvPr/>
        </p:nvSpPr>
        <p:spPr>
          <a:xfrm>
            <a:off x="6883719" y="2479090"/>
            <a:ext cx="1608655" cy="293593"/>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400" b="1" dirty="0"/>
              <a:t>Multiscreen</a:t>
            </a:r>
          </a:p>
        </p:txBody>
      </p:sp>
      <p:sp>
        <p:nvSpPr>
          <p:cNvPr id="14" name="TextBox 13">
            <a:extLst>
              <a:ext uri="{FF2B5EF4-FFF2-40B4-BE49-F238E27FC236}">
                <a16:creationId xmlns:a16="http://schemas.microsoft.com/office/drawing/2014/main" id="{6D95DB2F-DB09-A60F-EBEE-57EA80965453}"/>
              </a:ext>
            </a:extLst>
          </p:cNvPr>
          <p:cNvSpPr txBox="1"/>
          <p:nvPr/>
        </p:nvSpPr>
        <p:spPr>
          <a:xfrm>
            <a:off x="6626264" y="3394161"/>
            <a:ext cx="2464291" cy="378271"/>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2000" b="1" dirty="0"/>
              <a:t>‘Normal’ people</a:t>
            </a:r>
          </a:p>
        </p:txBody>
      </p:sp>
      <p:sp>
        <p:nvSpPr>
          <p:cNvPr id="15" name="TextBox 14">
            <a:extLst>
              <a:ext uri="{FF2B5EF4-FFF2-40B4-BE49-F238E27FC236}">
                <a16:creationId xmlns:a16="http://schemas.microsoft.com/office/drawing/2014/main" id="{087652ED-A086-B4FA-7AD9-A2618F77A13C}"/>
              </a:ext>
            </a:extLst>
          </p:cNvPr>
          <p:cNvSpPr txBox="1"/>
          <p:nvPr/>
        </p:nvSpPr>
        <p:spPr>
          <a:xfrm>
            <a:off x="6666317" y="4216367"/>
            <a:ext cx="2464291" cy="378271"/>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2000" b="1" dirty="0"/>
              <a:t>Ad people</a:t>
            </a:r>
          </a:p>
        </p:txBody>
      </p:sp>
      <p:cxnSp>
        <p:nvCxnSpPr>
          <p:cNvPr id="4" name="Straight Connector 3">
            <a:extLst>
              <a:ext uri="{FF2B5EF4-FFF2-40B4-BE49-F238E27FC236}">
                <a16:creationId xmlns:a16="http://schemas.microsoft.com/office/drawing/2014/main" id="{698D9EE8-C449-2424-220D-D79E3808F036}"/>
              </a:ext>
            </a:extLst>
          </p:cNvPr>
          <p:cNvCxnSpPr/>
          <p:nvPr/>
        </p:nvCxnSpPr>
        <p:spPr>
          <a:xfrm>
            <a:off x="6001430" y="1477539"/>
            <a:ext cx="0" cy="3445727"/>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90ECE58-D9A8-EEFC-4B0E-FEAD57219204}"/>
              </a:ext>
            </a:extLst>
          </p:cNvPr>
          <p:cNvSpPr/>
          <p:nvPr/>
        </p:nvSpPr>
        <p:spPr>
          <a:xfrm>
            <a:off x="1469880" y="1495799"/>
            <a:ext cx="3743381" cy="488724"/>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921">
              <a:lnSpc>
                <a:spcPct val="110000"/>
              </a:lnSpc>
              <a:spcBef>
                <a:spcPts val="2177"/>
              </a:spcBef>
              <a:buClr>
                <a:srgbClr val="FF585D"/>
              </a:buClr>
            </a:pPr>
            <a:r>
              <a:rPr lang="en-GB" sz="1400" b="1" dirty="0">
                <a:solidFill>
                  <a:schemeClr val="tx1"/>
                </a:solidFill>
              </a:rPr>
              <a:t>% of respondents who use another device whilst watching TV at the same time</a:t>
            </a:r>
          </a:p>
        </p:txBody>
      </p:sp>
    </p:spTree>
    <p:extLst>
      <p:ext uri="{BB962C8B-B14F-4D97-AF65-F5344CB8AC3E}">
        <p14:creationId xmlns:p14="http://schemas.microsoft.com/office/powerpoint/2010/main" val="418580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29FF-8D5E-CE59-EFBA-05D3B748B3D6}"/>
              </a:ext>
            </a:extLst>
          </p:cNvPr>
          <p:cNvSpPr>
            <a:spLocks noGrp="1"/>
          </p:cNvSpPr>
          <p:nvPr>
            <p:ph type="title"/>
          </p:nvPr>
        </p:nvSpPr>
        <p:spPr/>
        <p:txBody>
          <a:bodyPr/>
          <a:lstStyle/>
          <a:p>
            <a:r>
              <a:rPr lang="en-GB" dirty="0"/>
              <a:t>Ad people are more likely to be checking on work, social and programme information than ‘normal’ people</a:t>
            </a:r>
          </a:p>
        </p:txBody>
      </p:sp>
      <p:sp>
        <p:nvSpPr>
          <p:cNvPr id="3" name="Text Placeholder 2">
            <a:extLst>
              <a:ext uri="{FF2B5EF4-FFF2-40B4-BE49-F238E27FC236}">
                <a16:creationId xmlns:a16="http://schemas.microsoft.com/office/drawing/2014/main" id="{B4E193DD-4CA5-EE56-7CF1-80508D8F3F16}"/>
              </a:ext>
            </a:extLst>
          </p:cNvPr>
          <p:cNvSpPr>
            <a:spLocks noGrp="1"/>
          </p:cNvSpPr>
          <p:nvPr>
            <p:ph type="body" sz="quarter" idx="15"/>
          </p:nvPr>
        </p:nvSpPr>
        <p:spPr/>
        <p:txBody>
          <a:bodyPr/>
          <a:lstStyle/>
          <a:p>
            <a:pPr>
              <a:spcBef>
                <a:spcPts val="0"/>
              </a:spcBef>
            </a:pPr>
            <a:r>
              <a:rPr lang="en-GB" dirty="0"/>
              <a:t>Source: Adnormal Behaviour, 2022, Ipsos / Thinkbox. </a:t>
            </a:r>
            <a:r>
              <a:rPr lang="en-GB" sz="1000" b="0" dirty="0">
                <a:solidFill>
                  <a:prstClr val="black">
                    <a:lumMod val="75000"/>
                    <a:lumOff val="25000"/>
                  </a:prstClr>
                </a:solidFill>
              </a:rPr>
              <a:t>Q.</a:t>
            </a:r>
            <a:r>
              <a:rPr lang="en-GB" dirty="0"/>
              <a:t>TN / AN19. What are the main reasons for using another device at the same time as you are watching content on a TV set?</a:t>
            </a:r>
          </a:p>
          <a:p>
            <a:pPr>
              <a:spcBef>
                <a:spcPts val="0"/>
              </a:spcBef>
            </a:pPr>
            <a:r>
              <a:rPr lang="en-GB" dirty="0"/>
              <a:t>Base: All who ever use multiple devices at one time (‘normal’ people = 774; Ad people = 198)</a:t>
            </a:r>
          </a:p>
          <a:p>
            <a:pPr>
              <a:spcBef>
                <a:spcPts val="0"/>
              </a:spcBef>
            </a:pPr>
            <a:endParaRPr lang="en-GB" dirty="0"/>
          </a:p>
        </p:txBody>
      </p:sp>
      <p:graphicFrame>
        <p:nvGraphicFramePr>
          <p:cNvPr id="6" name="Content Placeholder 13">
            <a:extLst>
              <a:ext uri="{FF2B5EF4-FFF2-40B4-BE49-F238E27FC236}">
                <a16:creationId xmlns:a16="http://schemas.microsoft.com/office/drawing/2014/main" id="{785556FC-5CFA-2964-D23B-6D2E9736D182}"/>
              </a:ext>
            </a:extLst>
          </p:cNvPr>
          <p:cNvGraphicFramePr>
            <a:graphicFrameLocks/>
          </p:cNvGraphicFramePr>
          <p:nvPr>
            <p:extLst>
              <p:ext uri="{D42A27DB-BD31-4B8C-83A1-F6EECF244321}">
                <p14:modId xmlns:p14="http://schemas.microsoft.com/office/powerpoint/2010/main" val="2750750038"/>
              </p:ext>
            </p:extLst>
          </p:nvPr>
        </p:nvGraphicFramePr>
        <p:xfrm>
          <a:off x="624468" y="1271239"/>
          <a:ext cx="11008207" cy="39586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029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building, outdoor, light&#10;&#10;Description automatically generated">
            <a:extLst>
              <a:ext uri="{FF2B5EF4-FFF2-40B4-BE49-F238E27FC236}">
                <a16:creationId xmlns:a16="http://schemas.microsoft.com/office/drawing/2014/main" id="{D7E03B28-C2D7-0D98-1D77-FA01C32835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0837341E-E9C8-CF9F-5D6F-B7EC12D348A7}"/>
              </a:ext>
            </a:extLst>
          </p:cNvPr>
          <p:cNvSpPr/>
          <p:nvPr/>
        </p:nvSpPr>
        <p:spPr>
          <a:xfrm flipH="1">
            <a:off x="-1"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 Placeholder 5">
            <a:extLst>
              <a:ext uri="{FF2B5EF4-FFF2-40B4-BE49-F238E27FC236}">
                <a16:creationId xmlns:a16="http://schemas.microsoft.com/office/drawing/2014/main" id="{58372EA1-53CF-BB00-8316-318B4CE0AA2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“Arrows” – Expedia</a:t>
            </a:r>
          </a:p>
        </p:txBody>
      </p:sp>
      <p:sp>
        <p:nvSpPr>
          <p:cNvPr id="6" name="Title 5">
            <a:extLst>
              <a:ext uri="{FF2B5EF4-FFF2-40B4-BE49-F238E27FC236}">
                <a16:creationId xmlns:a16="http://schemas.microsoft.com/office/drawing/2014/main" id="{5FD96053-9EE9-04FB-761E-E4493FC9B17B}"/>
              </a:ext>
            </a:extLst>
          </p:cNvPr>
          <p:cNvSpPr>
            <a:spLocks noGrp="1"/>
          </p:cNvSpPr>
          <p:nvPr>
            <p:ph type="ctrTitle"/>
          </p:nvPr>
        </p:nvSpPr>
        <p:spPr/>
        <p:txBody>
          <a:bodyPr/>
          <a:lstStyle/>
          <a:p>
            <a:r>
              <a:rPr lang="en-GB" dirty="0"/>
              <a:t>Attitudes to advertising</a:t>
            </a:r>
          </a:p>
        </p:txBody>
      </p:sp>
      <p:sp>
        <p:nvSpPr>
          <p:cNvPr id="3" name="Text Placeholder 2">
            <a:extLst>
              <a:ext uri="{FF2B5EF4-FFF2-40B4-BE49-F238E27FC236}">
                <a16:creationId xmlns:a16="http://schemas.microsoft.com/office/drawing/2014/main" id="{757DEAAB-3977-8C24-79D2-0902F129DF7C}"/>
              </a:ext>
            </a:extLst>
          </p:cNvPr>
          <p:cNvSpPr>
            <a:spLocks noGrp="1"/>
          </p:cNvSpPr>
          <p:nvPr>
            <p:ph type="body" sz="quarter" idx="14"/>
          </p:nvPr>
        </p:nvSpPr>
        <p:spPr/>
        <p:txBody>
          <a:bodyPr/>
          <a:lstStyle/>
          <a:p>
            <a:endParaRPr lang="en-GB"/>
          </a:p>
        </p:txBody>
      </p:sp>
      <p:pic>
        <p:nvPicPr>
          <p:cNvPr id="2" name="Picture 1">
            <a:extLst>
              <a:ext uri="{FF2B5EF4-FFF2-40B4-BE49-F238E27FC236}">
                <a16:creationId xmlns:a16="http://schemas.microsoft.com/office/drawing/2014/main" id="{371943D1-5DAE-7761-3B7D-5D2FAF39B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153520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B952253-465D-3000-0EE6-EB23CD0898AD}"/>
              </a:ext>
            </a:extLst>
          </p:cNvPr>
          <p:cNvGraphicFramePr>
            <a:graphicFrameLocks noGrp="1"/>
          </p:cNvGraphicFramePr>
          <p:nvPr/>
        </p:nvGraphicFramePr>
        <p:xfrm>
          <a:off x="499005" y="1583727"/>
          <a:ext cx="11213568" cy="3572821"/>
        </p:xfrm>
        <a:graphic>
          <a:graphicData uri="http://schemas.openxmlformats.org/drawingml/2006/table">
            <a:tbl>
              <a:tblPr/>
              <a:tblGrid>
                <a:gridCol w="1953966">
                  <a:extLst>
                    <a:ext uri="{9D8B030D-6E8A-4147-A177-3AD203B41FA5}">
                      <a16:colId xmlns:a16="http://schemas.microsoft.com/office/drawing/2014/main" val="199346194"/>
                    </a:ext>
                  </a:extLst>
                </a:gridCol>
                <a:gridCol w="841782">
                  <a:extLst>
                    <a:ext uri="{9D8B030D-6E8A-4147-A177-3AD203B41FA5}">
                      <a16:colId xmlns:a16="http://schemas.microsoft.com/office/drawing/2014/main" val="472225147"/>
                    </a:ext>
                  </a:extLst>
                </a:gridCol>
                <a:gridCol w="841782">
                  <a:extLst>
                    <a:ext uri="{9D8B030D-6E8A-4147-A177-3AD203B41FA5}">
                      <a16:colId xmlns:a16="http://schemas.microsoft.com/office/drawing/2014/main" val="202582161"/>
                    </a:ext>
                  </a:extLst>
                </a:gridCol>
                <a:gridCol w="841782">
                  <a:extLst>
                    <a:ext uri="{9D8B030D-6E8A-4147-A177-3AD203B41FA5}">
                      <a16:colId xmlns:a16="http://schemas.microsoft.com/office/drawing/2014/main" val="3140456279"/>
                    </a:ext>
                  </a:extLst>
                </a:gridCol>
                <a:gridCol w="841782">
                  <a:extLst>
                    <a:ext uri="{9D8B030D-6E8A-4147-A177-3AD203B41FA5}">
                      <a16:colId xmlns:a16="http://schemas.microsoft.com/office/drawing/2014/main" val="3475034375"/>
                    </a:ext>
                  </a:extLst>
                </a:gridCol>
                <a:gridCol w="841782">
                  <a:extLst>
                    <a:ext uri="{9D8B030D-6E8A-4147-A177-3AD203B41FA5}">
                      <a16:colId xmlns:a16="http://schemas.microsoft.com/office/drawing/2014/main" val="968026830"/>
                    </a:ext>
                  </a:extLst>
                </a:gridCol>
                <a:gridCol w="841782">
                  <a:extLst>
                    <a:ext uri="{9D8B030D-6E8A-4147-A177-3AD203B41FA5}">
                      <a16:colId xmlns:a16="http://schemas.microsoft.com/office/drawing/2014/main" val="3508071148"/>
                    </a:ext>
                  </a:extLst>
                </a:gridCol>
                <a:gridCol w="841782">
                  <a:extLst>
                    <a:ext uri="{9D8B030D-6E8A-4147-A177-3AD203B41FA5}">
                      <a16:colId xmlns:a16="http://schemas.microsoft.com/office/drawing/2014/main" val="3799265399"/>
                    </a:ext>
                  </a:extLst>
                </a:gridCol>
                <a:gridCol w="841782">
                  <a:extLst>
                    <a:ext uri="{9D8B030D-6E8A-4147-A177-3AD203B41FA5}">
                      <a16:colId xmlns:a16="http://schemas.microsoft.com/office/drawing/2014/main" val="51595348"/>
                    </a:ext>
                  </a:extLst>
                </a:gridCol>
                <a:gridCol w="841782">
                  <a:extLst>
                    <a:ext uri="{9D8B030D-6E8A-4147-A177-3AD203B41FA5}">
                      <a16:colId xmlns:a16="http://schemas.microsoft.com/office/drawing/2014/main" val="999542986"/>
                    </a:ext>
                  </a:extLst>
                </a:gridCol>
                <a:gridCol w="841782">
                  <a:extLst>
                    <a:ext uri="{9D8B030D-6E8A-4147-A177-3AD203B41FA5}">
                      <a16:colId xmlns:a16="http://schemas.microsoft.com/office/drawing/2014/main" val="1234691791"/>
                    </a:ext>
                  </a:extLst>
                </a:gridCol>
                <a:gridCol w="841782">
                  <a:extLst>
                    <a:ext uri="{9D8B030D-6E8A-4147-A177-3AD203B41FA5}">
                      <a16:colId xmlns:a16="http://schemas.microsoft.com/office/drawing/2014/main" val="3950011783"/>
                    </a:ext>
                  </a:extLst>
                </a:gridCol>
              </a:tblGrid>
              <a:tr h="510403">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dirty="0">
                          <a:solidFill>
                            <a:srgbClr val="000000"/>
                          </a:solidFill>
                          <a:effectLst/>
                          <a:latin typeface="+mj-lt"/>
                        </a:rPr>
                        <a:t>TV</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Social Media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Radio</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YouTube</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Cinema</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Magazines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Outdoor</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Newspapers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Search</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Direct Mail</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dirty="0">
                          <a:solidFill>
                            <a:srgbClr val="000000"/>
                          </a:solidFill>
                          <a:effectLst/>
                          <a:latin typeface="+mj-lt"/>
                        </a:rPr>
                        <a:t>Websites</a:t>
                      </a:r>
                    </a:p>
                    <a:p>
                      <a:pPr algn="ctr" fontAlgn="b"/>
                      <a:endParaRPr lang="en-GB" sz="400" b="0" i="0" u="none" strike="noStrike" dirty="0">
                        <a:solidFill>
                          <a:srgbClr val="000000"/>
                        </a:solidFill>
                        <a:effectLst/>
                        <a:latin typeface="+mj-lt"/>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3034413"/>
                  </a:ext>
                </a:extLst>
              </a:tr>
              <a:tr h="510403">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Sticks in their memory</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57%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28%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8DB81"/>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7E483"/>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DC81"/>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E7E"/>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473"/>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3360441116"/>
                  </a:ext>
                </a:extLst>
              </a:tr>
              <a:tr h="510403">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Makes them laugh</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52%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F7F"/>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DDD82"/>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283"/>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extLst>
                  <a:ext uri="{0D108BD9-81ED-4DB2-BD59-A6C34878D82A}">
                    <a16:rowId xmlns:a16="http://schemas.microsoft.com/office/drawing/2014/main" val="2694017725"/>
                  </a:ext>
                </a:extLst>
              </a:tr>
              <a:tr h="510403">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Entertains them</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51%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30%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1D580"/>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E7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E182"/>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3DF82"/>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BF7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7E6F"/>
                    </a:solidFill>
                  </a:tcPr>
                </a:tc>
                <a:extLst>
                  <a:ext uri="{0D108BD9-81ED-4DB2-BD59-A6C34878D82A}">
                    <a16:rowId xmlns:a16="http://schemas.microsoft.com/office/drawing/2014/main" val="1860016819"/>
                  </a:ext>
                </a:extLst>
              </a:tr>
              <a:tr h="510403">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Makes them feel emotional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47%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0E784"/>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DE283"/>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971"/>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724907289"/>
                  </a:ext>
                </a:extLst>
              </a:tr>
              <a:tr h="510403">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They like</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40%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380"/>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FE7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A77"/>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204686619"/>
                  </a:ext>
                </a:extLst>
              </a:tr>
              <a:tr h="510403">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They trust</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35%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C75"/>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6DF82"/>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300" b="1" i="0" u="none" strike="noStrike" kern="120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DE683"/>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C75"/>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4DA81"/>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4E884"/>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C75"/>
                    </a:solidFill>
                  </a:tcPr>
                </a:tc>
                <a:tc>
                  <a:txBody>
                    <a:bodyPr/>
                    <a:lstStyle/>
                    <a:p>
                      <a:pPr algn="ctr" fontAlgn="b"/>
                      <a:r>
                        <a:rPr lang="en-GB" sz="13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extLst>
                  <a:ext uri="{0D108BD9-81ED-4DB2-BD59-A6C34878D82A}">
                    <a16:rowId xmlns:a16="http://schemas.microsoft.com/office/drawing/2014/main" val="1897507344"/>
                  </a:ext>
                </a:extLst>
              </a:tr>
            </a:tbl>
          </a:graphicData>
        </a:graphic>
      </p:graphicFrame>
      <p:sp>
        <p:nvSpPr>
          <p:cNvPr id="3" name="Title 2">
            <a:extLst>
              <a:ext uri="{FF2B5EF4-FFF2-40B4-BE49-F238E27FC236}">
                <a16:creationId xmlns:a16="http://schemas.microsoft.com/office/drawing/2014/main" id="{F7A05BF6-4B7E-67E9-AB01-629BC326761E}"/>
              </a:ext>
            </a:extLst>
          </p:cNvPr>
          <p:cNvSpPr>
            <a:spLocks noGrp="1"/>
          </p:cNvSpPr>
          <p:nvPr>
            <p:ph type="title"/>
          </p:nvPr>
        </p:nvSpPr>
        <p:spPr>
          <a:xfrm>
            <a:off x="449999" y="397170"/>
            <a:ext cx="11077277" cy="775597"/>
          </a:xfrm>
        </p:spPr>
        <p:txBody>
          <a:bodyPr>
            <a:normAutofit/>
          </a:bodyPr>
          <a:lstStyle/>
          <a:p>
            <a:r>
              <a:rPr lang="en-GB" sz="2800" dirty="0"/>
              <a:t>Where do ‘normal’ people find advertising that…</a:t>
            </a:r>
            <a:endParaRPr lang="en-GB" dirty="0"/>
          </a:p>
        </p:txBody>
      </p:sp>
      <p:sp>
        <p:nvSpPr>
          <p:cNvPr id="1108" name="Text Placeholder 13">
            <a:extLst>
              <a:ext uri="{FF2B5EF4-FFF2-40B4-BE49-F238E27FC236}">
                <a16:creationId xmlns:a16="http://schemas.microsoft.com/office/drawing/2014/main" id="{41248E2E-2C31-4FF6-937B-DAF04376E39C}"/>
              </a:ext>
            </a:extLst>
          </p:cNvPr>
          <p:cNvSpPr txBox="1">
            <a:spLocks/>
          </p:cNvSpPr>
          <p:nvPr/>
        </p:nvSpPr>
        <p:spPr>
          <a:xfrm>
            <a:off x="576000" y="1080000"/>
            <a:ext cx="7042792" cy="28452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 who selected each medium</a:t>
            </a:r>
          </a:p>
        </p:txBody>
      </p:sp>
      <p:sp>
        <p:nvSpPr>
          <p:cNvPr id="1109" name="Text Placeholder 6">
            <a:extLst>
              <a:ext uri="{FF2B5EF4-FFF2-40B4-BE49-F238E27FC236}">
                <a16:creationId xmlns:a16="http://schemas.microsoft.com/office/drawing/2014/main" id="{D8705EC2-F4F4-9027-008B-F88D5B43CA53}"/>
              </a:ext>
            </a:extLst>
          </p:cNvPr>
          <p:cNvSpPr>
            <a:spLocks noGrp="1"/>
          </p:cNvSpPr>
          <p:nvPr>
            <p:ph type="body" sz="quarter" idx="15"/>
          </p:nvPr>
        </p:nvSpPr>
        <p:spPr>
          <a:xfrm>
            <a:off x="377757" y="5365115"/>
            <a:ext cx="11334817" cy="307777"/>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
        <p:nvSpPr>
          <p:cNvPr id="2" name="Freeform 30">
            <a:extLst>
              <a:ext uri="{FF2B5EF4-FFF2-40B4-BE49-F238E27FC236}">
                <a16:creationId xmlns:a16="http://schemas.microsoft.com/office/drawing/2014/main" id="{0AC50D59-01DD-6BBA-9180-1A4D13FA983A}"/>
              </a:ext>
            </a:extLst>
          </p:cNvPr>
          <p:cNvSpPr>
            <a:spLocks noEditPoints="1"/>
          </p:cNvSpPr>
          <p:nvPr/>
        </p:nvSpPr>
        <p:spPr bwMode="auto">
          <a:xfrm>
            <a:off x="8522326" y="1416654"/>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2C9FEA6C-C5CA-7B61-3AAE-4D4894A101C9}"/>
              </a:ext>
            </a:extLst>
          </p:cNvPr>
          <p:cNvGrpSpPr/>
          <p:nvPr/>
        </p:nvGrpSpPr>
        <p:grpSpPr>
          <a:xfrm>
            <a:off x="11067980" y="1397859"/>
            <a:ext cx="419125" cy="414160"/>
            <a:chOff x="11134618" y="2265484"/>
            <a:chExt cx="419125" cy="414160"/>
          </a:xfrm>
        </p:grpSpPr>
        <p:sp>
          <p:nvSpPr>
            <p:cNvPr id="5" name="Freeform 82">
              <a:extLst>
                <a:ext uri="{FF2B5EF4-FFF2-40B4-BE49-F238E27FC236}">
                  <a16:creationId xmlns:a16="http://schemas.microsoft.com/office/drawing/2014/main" id="{C9CD74A5-EEF4-5F39-EE7E-12B5525DDF0F}"/>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83">
              <a:extLst>
                <a:ext uri="{FF2B5EF4-FFF2-40B4-BE49-F238E27FC236}">
                  <a16:creationId xmlns:a16="http://schemas.microsoft.com/office/drawing/2014/main" id="{1FFDC401-8D23-193E-6C5B-BFC2F4404F8E}"/>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8" name="Freeform 84">
              <a:extLst>
                <a:ext uri="{FF2B5EF4-FFF2-40B4-BE49-F238E27FC236}">
                  <a16:creationId xmlns:a16="http://schemas.microsoft.com/office/drawing/2014/main" id="{AEC2CF7C-DC61-BA94-1664-EC44B622D887}"/>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A5093ED6-21F3-5844-0634-58D54932928D}"/>
                </a:ext>
              </a:extLst>
            </p:cNvPr>
            <p:cNvGrpSpPr/>
            <p:nvPr/>
          </p:nvGrpSpPr>
          <p:grpSpPr>
            <a:xfrm>
              <a:off x="11134618" y="2265484"/>
              <a:ext cx="419125" cy="414160"/>
              <a:chOff x="4657976" y="-5051728"/>
              <a:chExt cx="5205413" cy="4703763"/>
            </a:xfrm>
            <a:solidFill>
              <a:schemeClr val="bg2"/>
            </a:solidFill>
          </p:grpSpPr>
          <p:sp>
            <p:nvSpPr>
              <p:cNvPr id="10" name="Freeform 67">
                <a:extLst>
                  <a:ext uri="{FF2B5EF4-FFF2-40B4-BE49-F238E27FC236}">
                    <a16:creationId xmlns:a16="http://schemas.microsoft.com/office/drawing/2014/main" id="{B293E256-ED8B-A05F-D54E-C50FE01D847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1" name="Freeform 68">
                <a:extLst>
                  <a:ext uri="{FF2B5EF4-FFF2-40B4-BE49-F238E27FC236}">
                    <a16:creationId xmlns:a16="http://schemas.microsoft.com/office/drawing/2014/main" id="{1EEC44D6-5F0A-C133-8B9E-1D549349F25E}"/>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2" name="Freeform 69">
                <a:extLst>
                  <a:ext uri="{FF2B5EF4-FFF2-40B4-BE49-F238E27FC236}">
                    <a16:creationId xmlns:a16="http://schemas.microsoft.com/office/drawing/2014/main" id="{A30F471C-9589-7078-34B2-B9397A45AA75}"/>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3" name="Freeform 66">
                <a:extLst>
                  <a:ext uri="{FF2B5EF4-FFF2-40B4-BE49-F238E27FC236}">
                    <a16:creationId xmlns:a16="http://schemas.microsoft.com/office/drawing/2014/main" id="{89609D81-AFD2-EDA3-B0E8-5F24C98CD377}"/>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14" name="Group 13">
            <a:extLst>
              <a:ext uri="{FF2B5EF4-FFF2-40B4-BE49-F238E27FC236}">
                <a16:creationId xmlns:a16="http://schemas.microsoft.com/office/drawing/2014/main" id="{91CAFD89-0538-9F15-8B76-E33114E9104F}"/>
              </a:ext>
            </a:extLst>
          </p:cNvPr>
          <p:cNvGrpSpPr/>
          <p:nvPr/>
        </p:nvGrpSpPr>
        <p:grpSpPr>
          <a:xfrm>
            <a:off x="4401075" y="1403125"/>
            <a:ext cx="429351" cy="393719"/>
            <a:chOff x="4283372" y="2252718"/>
            <a:chExt cx="429351" cy="393719"/>
          </a:xfrm>
        </p:grpSpPr>
        <p:sp>
          <p:nvSpPr>
            <p:cNvPr id="15" name="Freeform 35">
              <a:extLst>
                <a:ext uri="{FF2B5EF4-FFF2-40B4-BE49-F238E27FC236}">
                  <a16:creationId xmlns:a16="http://schemas.microsoft.com/office/drawing/2014/main" id="{315BFC2F-1698-1999-49EB-58C1B38057D8}"/>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 name="Freeform 36">
              <a:extLst>
                <a:ext uri="{FF2B5EF4-FFF2-40B4-BE49-F238E27FC236}">
                  <a16:creationId xmlns:a16="http://schemas.microsoft.com/office/drawing/2014/main" id="{A66F04B0-C62A-E3EC-3563-F9B71E970CE0}"/>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7" name="Freeform 37">
              <a:extLst>
                <a:ext uri="{FF2B5EF4-FFF2-40B4-BE49-F238E27FC236}">
                  <a16:creationId xmlns:a16="http://schemas.microsoft.com/office/drawing/2014/main" id="{29824FAA-0568-D23C-2653-3BA7583C6BAE}"/>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8" name="Freeform 38">
              <a:extLst>
                <a:ext uri="{FF2B5EF4-FFF2-40B4-BE49-F238E27FC236}">
                  <a16:creationId xmlns:a16="http://schemas.microsoft.com/office/drawing/2014/main" id="{73757FC2-A36E-C16F-3A95-8ED6BDE89424}"/>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9" name="Freeform 39">
              <a:extLst>
                <a:ext uri="{FF2B5EF4-FFF2-40B4-BE49-F238E27FC236}">
                  <a16:creationId xmlns:a16="http://schemas.microsoft.com/office/drawing/2014/main" id="{C626C08C-4E39-9036-16AF-F9DA38128194}"/>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0" name="Freeform 40">
              <a:extLst>
                <a:ext uri="{FF2B5EF4-FFF2-40B4-BE49-F238E27FC236}">
                  <a16:creationId xmlns:a16="http://schemas.microsoft.com/office/drawing/2014/main" id="{BA535205-33E8-492B-2FCA-C00082EDB543}"/>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1" name="Freeform 41">
              <a:extLst>
                <a:ext uri="{FF2B5EF4-FFF2-40B4-BE49-F238E27FC236}">
                  <a16:creationId xmlns:a16="http://schemas.microsoft.com/office/drawing/2014/main" id="{A1C45837-A3AC-1BA4-3504-D5C59232B0F3}"/>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2" name="Freeform 42">
              <a:extLst>
                <a:ext uri="{FF2B5EF4-FFF2-40B4-BE49-F238E27FC236}">
                  <a16:creationId xmlns:a16="http://schemas.microsoft.com/office/drawing/2014/main" id="{913DB649-F436-952B-FE6C-59B6A6FB802E}"/>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3" name="Freeform 44">
              <a:extLst>
                <a:ext uri="{FF2B5EF4-FFF2-40B4-BE49-F238E27FC236}">
                  <a16:creationId xmlns:a16="http://schemas.microsoft.com/office/drawing/2014/main" id="{31C04EBE-1136-2736-5AF0-446C7EA88FFF}"/>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4" name="Freeform 45">
              <a:extLst>
                <a:ext uri="{FF2B5EF4-FFF2-40B4-BE49-F238E27FC236}">
                  <a16:creationId xmlns:a16="http://schemas.microsoft.com/office/drawing/2014/main" id="{6A59DDAB-0B17-BBA6-F417-B3088D90E822}"/>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5" name="Freeform 46">
              <a:extLst>
                <a:ext uri="{FF2B5EF4-FFF2-40B4-BE49-F238E27FC236}">
                  <a16:creationId xmlns:a16="http://schemas.microsoft.com/office/drawing/2014/main" id="{9302C3FE-92E7-097D-A6C7-823334701C30}"/>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6" name="Freeform 47">
              <a:extLst>
                <a:ext uri="{FF2B5EF4-FFF2-40B4-BE49-F238E27FC236}">
                  <a16:creationId xmlns:a16="http://schemas.microsoft.com/office/drawing/2014/main" id="{9700626B-E5BC-4270-3275-BBC0ED666F16}"/>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7" name="Freeform 48">
              <a:extLst>
                <a:ext uri="{FF2B5EF4-FFF2-40B4-BE49-F238E27FC236}">
                  <a16:creationId xmlns:a16="http://schemas.microsoft.com/office/drawing/2014/main" id="{62125E35-06E3-8901-0C47-26E7E2B6A6BE}"/>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49">
              <a:extLst>
                <a:ext uri="{FF2B5EF4-FFF2-40B4-BE49-F238E27FC236}">
                  <a16:creationId xmlns:a16="http://schemas.microsoft.com/office/drawing/2014/main" id="{0ACD9B8D-ABC1-69ED-726F-97DCFD8775B1}"/>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6E11ED16-89A1-92C6-7DB7-D3DCA5BB1DA3}"/>
              </a:ext>
            </a:extLst>
          </p:cNvPr>
          <p:cNvGrpSpPr/>
          <p:nvPr/>
        </p:nvGrpSpPr>
        <p:grpSpPr>
          <a:xfrm>
            <a:off x="6935001" y="1471134"/>
            <a:ext cx="361099" cy="279816"/>
            <a:chOff x="6943168" y="2354968"/>
            <a:chExt cx="361099" cy="279816"/>
          </a:xfrm>
        </p:grpSpPr>
        <p:sp>
          <p:nvSpPr>
            <p:cNvPr id="30" name="Freeform 54">
              <a:extLst>
                <a:ext uri="{FF2B5EF4-FFF2-40B4-BE49-F238E27FC236}">
                  <a16:creationId xmlns:a16="http://schemas.microsoft.com/office/drawing/2014/main" id="{158BD3B9-78C5-74C1-D5B4-B54CA529F3FF}"/>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1" name="Freeform 55">
              <a:extLst>
                <a:ext uri="{FF2B5EF4-FFF2-40B4-BE49-F238E27FC236}">
                  <a16:creationId xmlns:a16="http://schemas.microsoft.com/office/drawing/2014/main" id="{C63E5A48-AD50-A36A-D079-7CE5F08AE84A}"/>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56">
              <a:extLst>
                <a:ext uri="{FF2B5EF4-FFF2-40B4-BE49-F238E27FC236}">
                  <a16:creationId xmlns:a16="http://schemas.microsoft.com/office/drawing/2014/main" id="{09388A29-3597-8E10-3891-7250E4034DC8}"/>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33" name="Freeform 61">
            <a:extLst>
              <a:ext uri="{FF2B5EF4-FFF2-40B4-BE49-F238E27FC236}">
                <a16:creationId xmlns:a16="http://schemas.microsoft.com/office/drawing/2014/main" id="{461623CE-5472-43DD-B746-0B4F5B9BE40F}"/>
              </a:ext>
            </a:extLst>
          </p:cNvPr>
          <p:cNvSpPr>
            <a:spLocks noEditPoints="1"/>
          </p:cNvSpPr>
          <p:nvPr/>
        </p:nvSpPr>
        <p:spPr bwMode="auto">
          <a:xfrm>
            <a:off x="7760334" y="1420155"/>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4B2F879B-A6FB-A4D1-2B2D-FF34E4DC0ED4}"/>
              </a:ext>
            </a:extLst>
          </p:cNvPr>
          <p:cNvGrpSpPr/>
          <p:nvPr/>
        </p:nvGrpSpPr>
        <p:grpSpPr>
          <a:xfrm>
            <a:off x="5216920" y="1442035"/>
            <a:ext cx="468703" cy="340091"/>
            <a:chOff x="5153820" y="2317602"/>
            <a:chExt cx="468703" cy="340091"/>
          </a:xfrm>
        </p:grpSpPr>
        <p:sp>
          <p:nvSpPr>
            <p:cNvPr id="35" name="Freeform 24">
              <a:extLst>
                <a:ext uri="{FF2B5EF4-FFF2-40B4-BE49-F238E27FC236}">
                  <a16:creationId xmlns:a16="http://schemas.microsoft.com/office/drawing/2014/main" id="{9E6C5F60-3D91-67C5-FCD1-822BF5630551}"/>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25">
              <a:extLst>
                <a:ext uri="{FF2B5EF4-FFF2-40B4-BE49-F238E27FC236}">
                  <a16:creationId xmlns:a16="http://schemas.microsoft.com/office/drawing/2014/main" id="{0969A609-AAA1-CA27-416A-EB13AB33C0F7}"/>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BEBC6B28-C029-E78C-D526-3EC1861C6A8A}"/>
              </a:ext>
            </a:extLst>
          </p:cNvPr>
          <p:cNvGrpSpPr/>
          <p:nvPr/>
        </p:nvGrpSpPr>
        <p:grpSpPr>
          <a:xfrm>
            <a:off x="9404199" y="1430552"/>
            <a:ext cx="414770" cy="380184"/>
            <a:chOff x="9414555" y="2268033"/>
            <a:chExt cx="414770" cy="380184"/>
          </a:xfrm>
        </p:grpSpPr>
        <p:sp>
          <p:nvSpPr>
            <p:cNvPr id="38" name="Freeform 67">
              <a:extLst>
                <a:ext uri="{FF2B5EF4-FFF2-40B4-BE49-F238E27FC236}">
                  <a16:creationId xmlns:a16="http://schemas.microsoft.com/office/drawing/2014/main" id="{27FC6446-B03C-0A36-96A8-E0E6E3C30B84}"/>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9" name="Freeform 68">
              <a:extLst>
                <a:ext uri="{FF2B5EF4-FFF2-40B4-BE49-F238E27FC236}">
                  <a16:creationId xmlns:a16="http://schemas.microsoft.com/office/drawing/2014/main" id="{1B187751-DCD5-62B0-2CA5-6788026F2972}"/>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0" name="Freeform 69">
              <a:extLst>
                <a:ext uri="{FF2B5EF4-FFF2-40B4-BE49-F238E27FC236}">
                  <a16:creationId xmlns:a16="http://schemas.microsoft.com/office/drawing/2014/main" id="{9BECF097-6DE8-34F3-434E-283991B847D0}"/>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70">
              <a:extLst>
                <a:ext uri="{FF2B5EF4-FFF2-40B4-BE49-F238E27FC236}">
                  <a16:creationId xmlns:a16="http://schemas.microsoft.com/office/drawing/2014/main" id="{DA77D301-7069-DA00-6214-23B879B4EE36}"/>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71">
              <a:extLst>
                <a:ext uri="{FF2B5EF4-FFF2-40B4-BE49-F238E27FC236}">
                  <a16:creationId xmlns:a16="http://schemas.microsoft.com/office/drawing/2014/main" id="{27939000-4CA8-90C7-4B14-BF7277EC3DB4}"/>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66">
              <a:extLst>
                <a:ext uri="{FF2B5EF4-FFF2-40B4-BE49-F238E27FC236}">
                  <a16:creationId xmlns:a16="http://schemas.microsoft.com/office/drawing/2014/main" id="{176B8BFA-3A06-12A2-8B47-486748BBF390}"/>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44" name="Picture 2" descr="cinema Icon 1468738">
            <a:extLst>
              <a:ext uri="{FF2B5EF4-FFF2-40B4-BE49-F238E27FC236}">
                <a16:creationId xmlns:a16="http://schemas.microsoft.com/office/drawing/2014/main" id="{8F17835F-B5E7-B8E8-DC38-7ADF3215CE01}"/>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406821"/>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message Icon 4702918">
            <a:extLst>
              <a:ext uri="{FF2B5EF4-FFF2-40B4-BE49-F238E27FC236}">
                <a16:creationId xmlns:a16="http://schemas.microsoft.com/office/drawing/2014/main" id="{4C4DD842-BE62-9CC8-EF23-2CC37F19D6A8}"/>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440061"/>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ocial media Icon 2731512">
            <a:extLst>
              <a:ext uri="{FF2B5EF4-FFF2-40B4-BE49-F238E27FC236}">
                <a16:creationId xmlns:a16="http://schemas.microsoft.com/office/drawing/2014/main" id="{EE30A075-153C-F1A3-11A0-C0E8BFCF0314}"/>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431490"/>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88595E34-3F3F-5FD3-8140-AC9419A8211C}"/>
              </a:ext>
            </a:extLst>
          </p:cNvPr>
          <p:cNvGrpSpPr/>
          <p:nvPr/>
        </p:nvGrpSpPr>
        <p:grpSpPr>
          <a:xfrm>
            <a:off x="2632583" y="1464105"/>
            <a:ext cx="462309" cy="321812"/>
            <a:chOff x="2502918" y="1867736"/>
            <a:chExt cx="588310" cy="416076"/>
          </a:xfrm>
        </p:grpSpPr>
        <p:sp>
          <p:nvSpPr>
            <p:cNvPr id="48" name="Oval 5">
              <a:extLst>
                <a:ext uri="{FF2B5EF4-FFF2-40B4-BE49-F238E27FC236}">
                  <a16:creationId xmlns:a16="http://schemas.microsoft.com/office/drawing/2014/main" id="{7161E17B-57D8-168B-103E-79A839E32E52}"/>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6">
              <a:extLst>
                <a:ext uri="{FF2B5EF4-FFF2-40B4-BE49-F238E27FC236}">
                  <a16:creationId xmlns:a16="http://schemas.microsoft.com/office/drawing/2014/main" id="{FD01F555-35F7-03DE-D816-E1D087713520}"/>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343788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73CBC4F-C27F-6150-DDE6-BF36BEB076EF}"/>
              </a:ext>
            </a:extLst>
          </p:cNvPr>
          <p:cNvGraphicFramePr>
            <a:graphicFrameLocks noGrp="1"/>
          </p:cNvGraphicFramePr>
          <p:nvPr/>
        </p:nvGraphicFramePr>
        <p:xfrm>
          <a:off x="280743" y="1685525"/>
          <a:ext cx="11431835" cy="3483985"/>
        </p:xfrm>
        <a:graphic>
          <a:graphicData uri="http://schemas.openxmlformats.org/drawingml/2006/table">
            <a:tbl>
              <a:tblPr/>
              <a:tblGrid>
                <a:gridCol w="2166502">
                  <a:extLst>
                    <a:ext uri="{9D8B030D-6E8A-4147-A177-3AD203B41FA5}">
                      <a16:colId xmlns:a16="http://schemas.microsoft.com/office/drawing/2014/main" val="4116932911"/>
                    </a:ext>
                  </a:extLst>
                </a:gridCol>
                <a:gridCol w="842303">
                  <a:extLst>
                    <a:ext uri="{9D8B030D-6E8A-4147-A177-3AD203B41FA5}">
                      <a16:colId xmlns:a16="http://schemas.microsoft.com/office/drawing/2014/main" val="3877735708"/>
                    </a:ext>
                  </a:extLst>
                </a:gridCol>
                <a:gridCol w="842303">
                  <a:extLst>
                    <a:ext uri="{9D8B030D-6E8A-4147-A177-3AD203B41FA5}">
                      <a16:colId xmlns:a16="http://schemas.microsoft.com/office/drawing/2014/main" val="2461633433"/>
                    </a:ext>
                  </a:extLst>
                </a:gridCol>
                <a:gridCol w="842303">
                  <a:extLst>
                    <a:ext uri="{9D8B030D-6E8A-4147-A177-3AD203B41FA5}">
                      <a16:colId xmlns:a16="http://schemas.microsoft.com/office/drawing/2014/main" val="3832839427"/>
                    </a:ext>
                  </a:extLst>
                </a:gridCol>
                <a:gridCol w="842303">
                  <a:extLst>
                    <a:ext uri="{9D8B030D-6E8A-4147-A177-3AD203B41FA5}">
                      <a16:colId xmlns:a16="http://schemas.microsoft.com/office/drawing/2014/main" val="3695940078"/>
                    </a:ext>
                  </a:extLst>
                </a:gridCol>
                <a:gridCol w="842303">
                  <a:extLst>
                    <a:ext uri="{9D8B030D-6E8A-4147-A177-3AD203B41FA5}">
                      <a16:colId xmlns:a16="http://schemas.microsoft.com/office/drawing/2014/main" val="100154750"/>
                    </a:ext>
                  </a:extLst>
                </a:gridCol>
                <a:gridCol w="842303">
                  <a:extLst>
                    <a:ext uri="{9D8B030D-6E8A-4147-A177-3AD203B41FA5}">
                      <a16:colId xmlns:a16="http://schemas.microsoft.com/office/drawing/2014/main" val="13767532"/>
                    </a:ext>
                  </a:extLst>
                </a:gridCol>
                <a:gridCol w="842303">
                  <a:extLst>
                    <a:ext uri="{9D8B030D-6E8A-4147-A177-3AD203B41FA5}">
                      <a16:colId xmlns:a16="http://schemas.microsoft.com/office/drawing/2014/main" val="384695033"/>
                    </a:ext>
                  </a:extLst>
                </a:gridCol>
                <a:gridCol w="842303">
                  <a:extLst>
                    <a:ext uri="{9D8B030D-6E8A-4147-A177-3AD203B41FA5}">
                      <a16:colId xmlns:a16="http://schemas.microsoft.com/office/drawing/2014/main" val="2998515125"/>
                    </a:ext>
                  </a:extLst>
                </a:gridCol>
                <a:gridCol w="842303">
                  <a:extLst>
                    <a:ext uri="{9D8B030D-6E8A-4147-A177-3AD203B41FA5}">
                      <a16:colId xmlns:a16="http://schemas.microsoft.com/office/drawing/2014/main" val="4229115758"/>
                    </a:ext>
                  </a:extLst>
                </a:gridCol>
                <a:gridCol w="842303">
                  <a:extLst>
                    <a:ext uri="{9D8B030D-6E8A-4147-A177-3AD203B41FA5}">
                      <a16:colId xmlns:a16="http://schemas.microsoft.com/office/drawing/2014/main" val="4090790388"/>
                    </a:ext>
                  </a:extLst>
                </a:gridCol>
                <a:gridCol w="842303">
                  <a:extLst>
                    <a:ext uri="{9D8B030D-6E8A-4147-A177-3AD203B41FA5}">
                      <a16:colId xmlns:a16="http://schemas.microsoft.com/office/drawing/2014/main" val="1885858871"/>
                    </a:ext>
                  </a:extLst>
                </a:gridCol>
              </a:tblGrid>
              <a:tr h="397625">
                <a:tc>
                  <a:txBody>
                    <a:bodyPr/>
                    <a:lstStyle/>
                    <a:p>
                      <a:pPr algn="l" fontAlgn="b"/>
                      <a:endParaRPr lang="en-GB" sz="900" b="0" i="0" u="none" strike="noStrike">
                        <a:solidFill>
                          <a:srgbClr val="000000"/>
                        </a:solidFill>
                        <a:effectLst/>
                        <a:latin typeface="Calibri" panose="020F0502020204030204" pitchFamily="34" charset="0"/>
                      </a:endParaRPr>
                    </a:p>
                  </a:txBody>
                  <a:tcPr marL="6083" marR="6083" marT="6083" marB="0" anchor="b">
                    <a:lnL>
                      <a:noFill/>
                    </a:lnL>
                    <a:lnR>
                      <a:noFill/>
                    </a:lnR>
                    <a:lnT>
                      <a:noFill/>
                    </a:lnT>
                    <a:lnB>
                      <a:noFill/>
                    </a:lnB>
                  </a:tcPr>
                </a:tc>
                <a:tc>
                  <a:txBody>
                    <a:bodyPr/>
                    <a:lstStyle/>
                    <a:p>
                      <a:pPr algn="ctr" fontAlgn="b"/>
                      <a:r>
                        <a:rPr lang="en-GB" sz="1050" b="0" i="0" u="none" strike="noStrike" kern="1200" dirty="0">
                          <a:solidFill>
                            <a:srgbClr val="000000"/>
                          </a:solidFill>
                          <a:effectLst/>
                          <a:latin typeface="+mj-lt"/>
                          <a:ea typeface="+mn-ea"/>
                          <a:cs typeface="+mn-cs"/>
                        </a:rPr>
                        <a:t>TV</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Social Media</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Radio</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YouTube</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Cinema</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Magazines</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Outdoor</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Newspapers</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Search</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Direct Mail</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tc>
                  <a:txBody>
                    <a:bodyPr/>
                    <a:lstStyle/>
                    <a:p>
                      <a:pPr algn="ctr" fontAlgn="b"/>
                      <a:r>
                        <a:rPr lang="en-GB" sz="1050" b="0" i="0" u="none" strike="noStrike" kern="1200" dirty="0">
                          <a:solidFill>
                            <a:srgbClr val="000000"/>
                          </a:solidFill>
                          <a:effectLst/>
                          <a:latin typeface="+mj-lt"/>
                          <a:ea typeface="+mn-ea"/>
                          <a:cs typeface="+mn-cs"/>
                        </a:rPr>
                        <a:t>Websites</a:t>
                      </a:r>
                    </a:p>
                    <a:p>
                      <a:pPr algn="ctr" fontAlgn="b"/>
                      <a:endParaRPr lang="en-GB" sz="200" b="0" i="0" u="none" strike="noStrike" kern="1200" dirty="0">
                        <a:solidFill>
                          <a:srgbClr val="000000"/>
                        </a:solidFill>
                        <a:effectLst/>
                        <a:latin typeface="+mj-lt"/>
                        <a:ea typeface="+mn-ea"/>
                        <a:cs typeface="+mn-cs"/>
                      </a:endParaRPr>
                    </a:p>
                  </a:txBody>
                  <a:tcPr marL="6083" marR="6083" marT="6083" marB="0" anchor="b">
                    <a:lnL>
                      <a:noFill/>
                    </a:lnL>
                    <a:lnR>
                      <a:noFill/>
                    </a:lnR>
                    <a:lnT>
                      <a:noFill/>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60064"/>
                  </a:ext>
                </a:extLst>
              </a:tr>
              <a:tr h="617272">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Makes brands, products or services more famous</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66%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34%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7DB81"/>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12%</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B77A"/>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E9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E9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E9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DD81"/>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370"/>
                    </a:solidFill>
                  </a:tcPr>
                </a:tc>
                <a:extLst>
                  <a:ext uri="{0D108BD9-81ED-4DB2-BD59-A6C34878D82A}">
                    <a16:rowId xmlns:a16="http://schemas.microsoft.com/office/drawing/2014/main" val="2239229159"/>
                  </a:ext>
                </a:extLst>
              </a:tr>
              <a:tr h="617272">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Draws their attention to a new product, brand or service </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49%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39%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1CC7E"/>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DA80"/>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97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E9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DA80"/>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E9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E8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796E"/>
                    </a:solidFill>
                  </a:tcPr>
                </a:tc>
                <a:extLst>
                  <a:ext uri="{0D108BD9-81ED-4DB2-BD59-A6C34878D82A}">
                    <a16:rowId xmlns:a16="http://schemas.microsoft.com/office/drawing/2014/main" val="3397528305"/>
                  </a:ext>
                </a:extLst>
              </a:tr>
              <a:tr h="617272">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They talk about with other people verbally</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46%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28%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4D680"/>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2E8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DCA7D"/>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DA80"/>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BA7A"/>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7E9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974"/>
                    </a:solidFill>
                  </a:tcPr>
                </a:tc>
                <a:extLst>
                  <a:ext uri="{0D108BD9-81ED-4DB2-BD59-A6C34878D82A}">
                    <a16:rowId xmlns:a16="http://schemas.microsoft.com/office/drawing/2014/main" val="3399304273"/>
                  </a:ext>
                </a:extLst>
              </a:tr>
              <a:tr h="617272">
                <a:tc>
                  <a:txBody>
                    <a:bodyPr/>
                    <a:lstStyle/>
                    <a:p>
                      <a:pPr algn="ctr" fontAlgn="b"/>
                      <a:r>
                        <a:rPr lang="en-GB" sz="1200" b="1" i="0" u="none" strike="noStrike" kern="1200">
                          <a:solidFill>
                            <a:srgbClr val="000000"/>
                          </a:solidFill>
                          <a:effectLst/>
                          <a:latin typeface="Arial" panose="020B0604020202020204" pitchFamily="34" charset="0"/>
                          <a:ea typeface="+mn-ea"/>
                          <a:cs typeface="Arial" panose="020B0604020202020204" pitchFamily="34" charset="0"/>
                        </a:rPr>
                        <a:t>Provides helpful information</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38%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21%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8E583"/>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18%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D75"/>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A9473"/>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27%</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9D780"/>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31%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ACE7F"/>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E78"/>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BA576"/>
                    </a:solidFill>
                  </a:tcPr>
                </a:tc>
                <a:extLst>
                  <a:ext uri="{0D108BD9-81ED-4DB2-BD59-A6C34878D82A}">
                    <a16:rowId xmlns:a16="http://schemas.microsoft.com/office/drawing/2014/main" val="3883560845"/>
                  </a:ext>
                </a:extLst>
              </a:tr>
              <a:tr h="617272">
                <a:tc>
                  <a:txBody>
                    <a:bodyPr/>
                    <a:lstStyle/>
                    <a:p>
                      <a:pPr algn="ctr" fontAlgn="b"/>
                      <a:r>
                        <a:rPr lang="en-GB" sz="1200" b="1" i="0" u="none" strike="noStrike" kern="1200" dirty="0">
                          <a:solidFill>
                            <a:srgbClr val="000000"/>
                          </a:solidFill>
                          <a:effectLst/>
                          <a:latin typeface="Arial" panose="020B0604020202020204" pitchFamily="34" charset="0"/>
                          <a:ea typeface="+mn-ea"/>
                          <a:cs typeface="Arial" panose="020B0604020202020204" pitchFamily="34" charset="0"/>
                        </a:rPr>
                        <a:t>They talk about with other people electronically</a:t>
                      </a:r>
                    </a:p>
                  </a:txBody>
                  <a:tcPr marL="6083" marR="6083" marT="6083" marB="0" anchor="ctr">
                    <a:lnL>
                      <a:noFill/>
                    </a:lnL>
                    <a:lnR w="6350" cap="flat" cmpd="sng" algn="ctr">
                      <a:solidFill>
                        <a:schemeClr val="tx1"/>
                      </a:solidFill>
                      <a:prstDash val="solid"/>
                      <a:round/>
                      <a:headEnd type="none" w="med" len="med"/>
                      <a:tailEnd type="none" w="med" len="med"/>
                    </a:lnR>
                    <a:lnT>
                      <a:noFill/>
                    </a:lnT>
                    <a:lnB>
                      <a:noFill/>
                    </a:lnB>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26%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8FCB7E"/>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33%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3BE7B"/>
                    </a:solidFill>
                  </a:tcPr>
                </a:tc>
                <a:tc>
                  <a:txBody>
                    <a:bodyPr/>
                    <a:lstStyle/>
                    <a:p>
                      <a:pPr algn="ctr" fontAlgn="b"/>
                      <a:r>
                        <a:rPr lang="en-GB" sz="1400" b="1" i="0" u="none" strike="noStrike" kern="120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10%</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E8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B77A"/>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B77A"/>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8370"/>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9EA84"/>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8696B"/>
                    </a:solidFill>
                  </a:tcPr>
                </a:tc>
                <a:tc>
                  <a:txBody>
                    <a:bodyPr/>
                    <a:lstStyle/>
                    <a:p>
                      <a:pPr algn="ctr" fontAlgn="b"/>
                      <a:r>
                        <a:rPr lang="en-GB" sz="1400" b="1" i="0" u="none" strike="noStrike" kern="1200" dirty="0">
                          <a:solidFill>
                            <a:srgbClr val="000000"/>
                          </a:solidFill>
                          <a:effectLst/>
                          <a:latin typeface="Arial" panose="020B0604020202020204" pitchFamily="34" charset="0"/>
                          <a:ea typeface="+mn-ea"/>
                          <a:cs typeface="Arial" panose="020B0604020202020204" pitchFamily="34" charset="0"/>
                        </a:rPr>
                        <a:t>6%</a:t>
                      </a:r>
                    </a:p>
                  </a:txBody>
                  <a:tcPr marL="6083" marR="6083" marT="608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B77A"/>
                    </a:solidFill>
                  </a:tcPr>
                </a:tc>
                <a:extLst>
                  <a:ext uri="{0D108BD9-81ED-4DB2-BD59-A6C34878D82A}">
                    <a16:rowId xmlns:a16="http://schemas.microsoft.com/office/drawing/2014/main" val="2424074459"/>
                  </a:ext>
                </a:extLst>
              </a:tr>
            </a:tbl>
          </a:graphicData>
        </a:graphic>
      </p:graphicFrame>
      <p:sp>
        <p:nvSpPr>
          <p:cNvPr id="3" name="Title 2">
            <a:extLst>
              <a:ext uri="{FF2B5EF4-FFF2-40B4-BE49-F238E27FC236}">
                <a16:creationId xmlns:a16="http://schemas.microsoft.com/office/drawing/2014/main" id="{F7A05BF6-4B7E-67E9-AB01-629BC326761E}"/>
              </a:ext>
            </a:extLst>
          </p:cNvPr>
          <p:cNvSpPr>
            <a:spLocks noGrp="1"/>
          </p:cNvSpPr>
          <p:nvPr>
            <p:ph type="title"/>
          </p:nvPr>
        </p:nvSpPr>
        <p:spPr>
          <a:xfrm>
            <a:off x="449999" y="397170"/>
            <a:ext cx="11077277" cy="775597"/>
          </a:xfrm>
        </p:spPr>
        <p:txBody>
          <a:bodyPr>
            <a:normAutofit/>
          </a:bodyPr>
          <a:lstStyle/>
          <a:p>
            <a:r>
              <a:rPr lang="en-GB" sz="2800" dirty="0"/>
              <a:t>Where do ‘normal’ people find advertising that…</a:t>
            </a:r>
            <a:endParaRPr lang="en-GB" dirty="0"/>
          </a:p>
        </p:txBody>
      </p:sp>
      <p:sp>
        <p:nvSpPr>
          <p:cNvPr id="1062" name="Freeform 30">
            <a:extLst>
              <a:ext uri="{FF2B5EF4-FFF2-40B4-BE49-F238E27FC236}">
                <a16:creationId xmlns:a16="http://schemas.microsoft.com/office/drawing/2014/main" id="{E5822166-40D7-96EC-68E2-5A709114370A}"/>
              </a:ext>
            </a:extLst>
          </p:cNvPr>
          <p:cNvSpPr>
            <a:spLocks noEditPoints="1"/>
          </p:cNvSpPr>
          <p:nvPr/>
        </p:nvSpPr>
        <p:spPr bwMode="auto">
          <a:xfrm>
            <a:off x="8522326" y="1416654"/>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063" name="Group 1062">
            <a:extLst>
              <a:ext uri="{FF2B5EF4-FFF2-40B4-BE49-F238E27FC236}">
                <a16:creationId xmlns:a16="http://schemas.microsoft.com/office/drawing/2014/main" id="{654043B7-C94D-A827-6272-329CD8AA6AF9}"/>
              </a:ext>
            </a:extLst>
          </p:cNvPr>
          <p:cNvGrpSpPr/>
          <p:nvPr/>
        </p:nvGrpSpPr>
        <p:grpSpPr>
          <a:xfrm>
            <a:off x="11067980" y="1397859"/>
            <a:ext cx="419125" cy="414160"/>
            <a:chOff x="11134618" y="2265484"/>
            <a:chExt cx="419125" cy="414160"/>
          </a:xfrm>
        </p:grpSpPr>
        <p:sp>
          <p:nvSpPr>
            <p:cNvPr id="1064" name="Freeform 82">
              <a:extLst>
                <a:ext uri="{FF2B5EF4-FFF2-40B4-BE49-F238E27FC236}">
                  <a16:creationId xmlns:a16="http://schemas.microsoft.com/office/drawing/2014/main" id="{90284F16-D3CA-2470-50C8-B0F312C97CC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5" name="Freeform 83">
              <a:extLst>
                <a:ext uri="{FF2B5EF4-FFF2-40B4-BE49-F238E27FC236}">
                  <a16:creationId xmlns:a16="http://schemas.microsoft.com/office/drawing/2014/main" id="{E98FD812-1837-F358-1704-C3128E0EE03D}"/>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6" name="Freeform 84">
              <a:extLst>
                <a:ext uri="{FF2B5EF4-FFF2-40B4-BE49-F238E27FC236}">
                  <a16:creationId xmlns:a16="http://schemas.microsoft.com/office/drawing/2014/main" id="{F7C15CBB-D474-52CA-9FD2-267CA7EA74CE}"/>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067" name="Group 1066">
              <a:extLst>
                <a:ext uri="{FF2B5EF4-FFF2-40B4-BE49-F238E27FC236}">
                  <a16:creationId xmlns:a16="http://schemas.microsoft.com/office/drawing/2014/main" id="{05FC6849-97F5-5439-CCC1-ECEE6CFB4C66}"/>
                </a:ext>
              </a:extLst>
            </p:cNvPr>
            <p:cNvGrpSpPr/>
            <p:nvPr/>
          </p:nvGrpSpPr>
          <p:grpSpPr>
            <a:xfrm>
              <a:off x="11134618" y="2265484"/>
              <a:ext cx="419125" cy="414160"/>
              <a:chOff x="4657976" y="-5051728"/>
              <a:chExt cx="5205413" cy="4703763"/>
            </a:xfrm>
            <a:solidFill>
              <a:schemeClr val="bg2"/>
            </a:solidFill>
          </p:grpSpPr>
          <p:sp>
            <p:nvSpPr>
              <p:cNvPr id="1068" name="Freeform 67">
                <a:extLst>
                  <a:ext uri="{FF2B5EF4-FFF2-40B4-BE49-F238E27FC236}">
                    <a16:creationId xmlns:a16="http://schemas.microsoft.com/office/drawing/2014/main" id="{1B24E3D9-8F01-8EFC-EAF7-2DD1D6B24370}"/>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9" name="Freeform 68">
                <a:extLst>
                  <a:ext uri="{FF2B5EF4-FFF2-40B4-BE49-F238E27FC236}">
                    <a16:creationId xmlns:a16="http://schemas.microsoft.com/office/drawing/2014/main" id="{D7AE0EE6-D0E6-193C-E713-419D4EA4EB7F}"/>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0" name="Freeform 69">
                <a:extLst>
                  <a:ext uri="{FF2B5EF4-FFF2-40B4-BE49-F238E27FC236}">
                    <a16:creationId xmlns:a16="http://schemas.microsoft.com/office/drawing/2014/main" id="{05890781-82DA-8DCC-8781-A898C2C23DBB}"/>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1" name="Freeform 66">
                <a:extLst>
                  <a:ext uri="{FF2B5EF4-FFF2-40B4-BE49-F238E27FC236}">
                    <a16:creationId xmlns:a16="http://schemas.microsoft.com/office/drawing/2014/main" id="{DCD201B7-1D59-B525-91FE-EEC1A96AB5C4}"/>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1072" name="Group 1071">
            <a:extLst>
              <a:ext uri="{FF2B5EF4-FFF2-40B4-BE49-F238E27FC236}">
                <a16:creationId xmlns:a16="http://schemas.microsoft.com/office/drawing/2014/main" id="{F865DFB5-2283-6B5E-2577-AD11CC57EFAF}"/>
              </a:ext>
            </a:extLst>
          </p:cNvPr>
          <p:cNvGrpSpPr/>
          <p:nvPr/>
        </p:nvGrpSpPr>
        <p:grpSpPr>
          <a:xfrm>
            <a:off x="4401075" y="1403125"/>
            <a:ext cx="429351" cy="393719"/>
            <a:chOff x="4283372" y="2252718"/>
            <a:chExt cx="429351" cy="393719"/>
          </a:xfrm>
        </p:grpSpPr>
        <p:sp>
          <p:nvSpPr>
            <p:cNvPr id="1073" name="Freeform 35">
              <a:extLst>
                <a:ext uri="{FF2B5EF4-FFF2-40B4-BE49-F238E27FC236}">
                  <a16:creationId xmlns:a16="http://schemas.microsoft.com/office/drawing/2014/main" id="{2D1C0A17-4D84-CD40-A216-F67438C7D47F}"/>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4" name="Freeform 36">
              <a:extLst>
                <a:ext uri="{FF2B5EF4-FFF2-40B4-BE49-F238E27FC236}">
                  <a16:creationId xmlns:a16="http://schemas.microsoft.com/office/drawing/2014/main" id="{98C1367C-4AE8-00FB-54FA-8F13E5DA9CD8}"/>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5" name="Freeform 37">
              <a:extLst>
                <a:ext uri="{FF2B5EF4-FFF2-40B4-BE49-F238E27FC236}">
                  <a16:creationId xmlns:a16="http://schemas.microsoft.com/office/drawing/2014/main" id="{4B7FDB81-3264-55F9-E155-90926366A52B}"/>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6" name="Freeform 38">
              <a:extLst>
                <a:ext uri="{FF2B5EF4-FFF2-40B4-BE49-F238E27FC236}">
                  <a16:creationId xmlns:a16="http://schemas.microsoft.com/office/drawing/2014/main" id="{273ADDF1-6F11-5454-73B9-B705563D08AC}"/>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7" name="Freeform 39">
              <a:extLst>
                <a:ext uri="{FF2B5EF4-FFF2-40B4-BE49-F238E27FC236}">
                  <a16:creationId xmlns:a16="http://schemas.microsoft.com/office/drawing/2014/main" id="{61865DE4-0784-2102-5EF8-4B66C45A99E7}"/>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8" name="Freeform 40">
              <a:extLst>
                <a:ext uri="{FF2B5EF4-FFF2-40B4-BE49-F238E27FC236}">
                  <a16:creationId xmlns:a16="http://schemas.microsoft.com/office/drawing/2014/main" id="{19A85EED-A9F0-AF3C-B477-7DAC2FE9BA01}"/>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9" name="Freeform 41">
              <a:extLst>
                <a:ext uri="{FF2B5EF4-FFF2-40B4-BE49-F238E27FC236}">
                  <a16:creationId xmlns:a16="http://schemas.microsoft.com/office/drawing/2014/main" id="{FA0D409B-0EFC-F93C-2E08-E7D6D224BFDC}"/>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0" name="Freeform 42">
              <a:extLst>
                <a:ext uri="{FF2B5EF4-FFF2-40B4-BE49-F238E27FC236}">
                  <a16:creationId xmlns:a16="http://schemas.microsoft.com/office/drawing/2014/main" id="{0E4FB407-5D0D-4AE1-7833-D4F044D2DCC3}"/>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1" name="Freeform 44">
              <a:extLst>
                <a:ext uri="{FF2B5EF4-FFF2-40B4-BE49-F238E27FC236}">
                  <a16:creationId xmlns:a16="http://schemas.microsoft.com/office/drawing/2014/main" id="{1A7B913C-2DBC-AC00-A465-EE37C1DDE4A6}"/>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2" name="Freeform 45">
              <a:extLst>
                <a:ext uri="{FF2B5EF4-FFF2-40B4-BE49-F238E27FC236}">
                  <a16:creationId xmlns:a16="http://schemas.microsoft.com/office/drawing/2014/main" id="{385C25AC-2620-DD7F-6FE5-8B190FA7A533}"/>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3" name="Freeform 46">
              <a:extLst>
                <a:ext uri="{FF2B5EF4-FFF2-40B4-BE49-F238E27FC236}">
                  <a16:creationId xmlns:a16="http://schemas.microsoft.com/office/drawing/2014/main" id="{1A3F8729-D968-98F1-55AB-4F7C2518414A}"/>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4" name="Freeform 47">
              <a:extLst>
                <a:ext uri="{FF2B5EF4-FFF2-40B4-BE49-F238E27FC236}">
                  <a16:creationId xmlns:a16="http://schemas.microsoft.com/office/drawing/2014/main" id="{2B517CE2-EC77-16DE-D776-FDDB82B016F9}"/>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5" name="Freeform 48">
              <a:extLst>
                <a:ext uri="{FF2B5EF4-FFF2-40B4-BE49-F238E27FC236}">
                  <a16:creationId xmlns:a16="http://schemas.microsoft.com/office/drawing/2014/main" id="{401E2B04-C464-204D-618A-F24F62573C69}"/>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6" name="Freeform 49">
              <a:extLst>
                <a:ext uri="{FF2B5EF4-FFF2-40B4-BE49-F238E27FC236}">
                  <a16:creationId xmlns:a16="http://schemas.microsoft.com/office/drawing/2014/main" id="{D139A10A-5EB1-00DE-2403-5115B307A34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1087" name="Group 1086">
            <a:extLst>
              <a:ext uri="{FF2B5EF4-FFF2-40B4-BE49-F238E27FC236}">
                <a16:creationId xmlns:a16="http://schemas.microsoft.com/office/drawing/2014/main" id="{80A918D5-CE02-4274-07F1-430F93833AD8}"/>
              </a:ext>
            </a:extLst>
          </p:cNvPr>
          <p:cNvGrpSpPr/>
          <p:nvPr/>
        </p:nvGrpSpPr>
        <p:grpSpPr>
          <a:xfrm>
            <a:off x="6935001" y="1471134"/>
            <a:ext cx="361099" cy="279816"/>
            <a:chOff x="6943168" y="2354968"/>
            <a:chExt cx="361099" cy="279816"/>
          </a:xfrm>
        </p:grpSpPr>
        <p:sp>
          <p:nvSpPr>
            <p:cNvPr id="1088" name="Freeform 54">
              <a:extLst>
                <a:ext uri="{FF2B5EF4-FFF2-40B4-BE49-F238E27FC236}">
                  <a16:creationId xmlns:a16="http://schemas.microsoft.com/office/drawing/2014/main" id="{42B77AF9-5CAA-406A-594F-A38E09B45F27}"/>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89" name="Freeform 55">
              <a:extLst>
                <a:ext uri="{FF2B5EF4-FFF2-40B4-BE49-F238E27FC236}">
                  <a16:creationId xmlns:a16="http://schemas.microsoft.com/office/drawing/2014/main" id="{F00B325C-FED7-EFB4-1094-61C5387566E2}"/>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90" name="Freeform 56">
              <a:extLst>
                <a:ext uri="{FF2B5EF4-FFF2-40B4-BE49-F238E27FC236}">
                  <a16:creationId xmlns:a16="http://schemas.microsoft.com/office/drawing/2014/main" id="{5F60C078-E0BA-EB8E-FF4C-B6C55E9EC4DA}"/>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091" name="Freeform 61">
            <a:extLst>
              <a:ext uri="{FF2B5EF4-FFF2-40B4-BE49-F238E27FC236}">
                <a16:creationId xmlns:a16="http://schemas.microsoft.com/office/drawing/2014/main" id="{AD7C630F-2E0F-DEBE-9A53-A3DCB817E9DF}"/>
              </a:ext>
            </a:extLst>
          </p:cNvPr>
          <p:cNvSpPr>
            <a:spLocks noEditPoints="1"/>
          </p:cNvSpPr>
          <p:nvPr/>
        </p:nvSpPr>
        <p:spPr bwMode="auto">
          <a:xfrm>
            <a:off x="7760334" y="1420155"/>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092" name="Group 1091">
            <a:extLst>
              <a:ext uri="{FF2B5EF4-FFF2-40B4-BE49-F238E27FC236}">
                <a16:creationId xmlns:a16="http://schemas.microsoft.com/office/drawing/2014/main" id="{A49516EA-5377-89F6-901C-A913291EF91C}"/>
              </a:ext>
            </a:extLst>
          </p:cNvPr>
          <p:cNvGrpSpPr/>
          <p:nvPr/>
        </p:nvGrpSpPr>
        <p:grpSpPr>
          <a:xfrm>
            <a:off x="5216920" y="1442035"/>
            <a:ext cx="468703" cy="340091"/>
            <a:chOff x="5153820" y="2317602"/>
            <a:chExt cx="468703" cy="340091"/>
          </a:xfrm>
        </p:grpSpPr>
        <p:sp>
          <p:nvSpPr>
            <p:cNvPr id="1093" name="Freeform 24">
              <a:extLst>
                <a:ext uri="{FF2B5EF4-FFF2-40B4-BE49-F238E27FC236}">
                  <a16:creationId xmlns:a16="http://schemas.microsoft.com/office/drawing/2014/main" id="{22B56DD3-3E67-75F5-9EC8-160F68058393}"/>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94" name="Freeform 25">
              <a:extLst>
                <a:ext uri="{FF2B5EF4-FFF2-40B4-BE49-F238E27FC236}">
                  <a16:creationId xmlns:a16="http://schemas.microsoft.com/office/drawing/2014/main" id="{53331A6A-5739-07A5-CA9B-A0BEA61DF0A2}"/>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1095" name="Group 1094">
            <a:extLst>
              <a:ext uri="{FF2B5EF4-FFF2-40B4-BE49-F238E27FC236}">
                <a16:creationId xmlns:a16="http://schemas.microsoft.com/office/drawing/2014/main" id="{2D6CD730-525C-5073-BD93-0CF1D1A89CA2}"/>
              </a:ext>
            </a:extLst>
          </p:cNvPr>
          <p:cNvGrpSpPr/>
          <p:nvPr/>
        </p:nvGrpSpPr>
        <p:grpSpPr>
          <a:xfrm>
            <a:off x="9404199" y="1430552"/>
            <a:ext cx="414770" cy="380184"/>
            <a:chOff x="9414555" y="2268033"/>
            <a:chExt cx="414770" cy="380184"/>
          </a:xfrm>
        </p:grpSpPr>
        <p:sp>
          <p:nvSpPr>
            <p:cNvPr id="1096" name="Freeform 67">
              <a:extLst>
                <a:ext uri="{FF2B5EF4-FFF2-40B4-BE49-F238E27FC236}">
                  <a16:creationId xmlns:a16="http://schemas.microsoft.com/office/drawing/2014/main" id="{DDFB1275-9742-81A8-1B96-78D6C939A0B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97" name="Freeform 68">
              <a:extLst>
                <a:ext uri="{FF2B5EF4-FFF2-40B4-BE49-F238E27FC236}">
                  <a16:creationId xmlns:a16="http://schemas.microsoft.com/office/drawing/2014/main" id="{26B5A80A-475C-FDC3-7C7D-82B0A75662B5}"/>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98" name="Freeform 69">
              <a:extLst>
                <a:ext uri="{FF2B5EF4-FFF2-40B4-BE49-F238E27FC236}">
                  <a16:creationId xmlns:a16="http://schemas.microsoft.com/office/drawing/2014/main" id="{BCC5F0DD-4186-01B1-2EC9-335B926E0B0A}"/>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99" name="Freeform 70">
              <a:extLst>
                <a:ext uri="{FF2B5EF4-FFF2-40B4-BE49-F238E27FC236}">
                  <a16:creationId xmlns:a16="http://schemas.microsoft.com/office/drawing/2014/main" id="{E43D1A09-D1B3-6E77-F148-E713A8FF4EB9}"/>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100" name="Freeform 71">
              <a:extLst>
                <a:ext uri="{FF2B5EF4-FFF2-40B4-BE49-F238E27FC236}">
                  <a16:creationId xmlns:a16="http://schemas.microsoft.com/office/drawing/2014/main" id="{59E5996E-4A12-492E-DDD9-B4130A22517A}"/>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101" name="Freeform 66">
              <a:extLst>
                <a:ext uri="{FF2B5EF4-FFF2-40B4-BE49-F238E27FC236}">
                  <a16:creationId xmlns:a16="http://schemas.microsoft.com/office/drawing/2014/main" id="{406890D0-1998-B111-3432-E5752FF3E2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102" name="Picture 2" descr="cinema Icon 1468738">
            <a:extLst>
              <a:ext uri="{FF2B5EF4-FFF2-40B4-BE49-F238E27FC236}">
                <a16:creationId xmlns:a16="http://schemas.microsoft.com/office/drawing/2014/main" id="{9A957517-AE06-EC1F-75C5-C2ED06273DBE}"/>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7298" y="1406821"/>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4" descr="message Icon 4702918">
            <a:extLst>
              <a:ext uri="{FF2B5EF4-FFF2-40B4-BE49-F238E27FC236}">
                <a16:creationId xmlns:a16="http://schemas.microsoft.com/office/drawing/2014/main" id="{DDE557C2-D50D-CE7D-A565-475114B25AE9}"/>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71490" y="1440061"/>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2" descr="social media Icon 2731512">
            <a:extLst>
              <a:ext uri="{FF2B5EF4-FFF2-40B4-BE49-F238E27FC236}">
                <a16:creationId xmlns:a16="http://schemas.microsoft.com/office/drawing/2014/main" id="{3F948086-867D-9CD8-716F-BBCD74FF95D8}"/>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80066" y="1431490"/>
            <a:ext cx="373816" cy="373816"/>
          </a:xfrm>
          <a:prstGeom prst="rect">
            <a:avLst/>
          </a:prstGeom>
          <a:noFill/>
          <a:extLst>
            <a:ext uri="{909E8E84-426E-40DD-AFC4-6F175D3DCCD1}">
              <a14:hiddenFill xmlns:a14="http://schemas.microsoft.com/office/drawing/2010/main">
                <a:solidFill>
                  <a:srgbClr val="FFFFFF"/>
                </a:solidFill>
              </a14:hiddenFill>
            </a:ext>
          </a:extLst>
        </p:spPr>
      </p:pic>
      <p:grpSp>
        <p:nvGrpSpPr>
          <p:cNvPr id="1105" name="Group 1104">
            <a:extLst>
              <a:ext uri="{FF2B5EF4-FFF2-40B4-BE49-F238E27FC236}">
                <a16:creationId xmlns:a16="http://schemas.microsoft.com/office/drawing/2014/main" id="{70E925DC-877F-837A-7688-83EF8241243A}"/>
              </a:ext>
            </a:extLst>
          </p:cNvPr>
          <p:cNvGrpSpPr/>
          <p:nvPr/>
        </p:nvGrpSpPr>
        <p:grpSpPr>
          <a:xfrm>
            <a:off x="2660342" y="1475825"/>
            <a:ext cx="462309" cy="321812"/>
            <a:chOff x="2502918" y="1867736"/>
            <a:chExt cx="588310" cy="416076"/>
          </a:xfrm>
        </p:grpSpPr>
        <p:sp>
          <p:nvSpPr>
            <p:cNvPr id="1106" name="Oval 5">
              <a:extLst>
                <a:ext uri="{FF2B5EF4-FFF2-40B4-BE49-F238E27FC236}">
                  <a16:creationId xmlns:a16="http://schemas.microsoft.com/office/drawing/2014/main" id="{A17EEEAF-D9CD-1E49-DFEF-FCC44BBA1ED9}"/>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107" name="Freeform 6">
              <a:extLst>
                <a:ext uri="{FF2B5EF4-FFF2-40B4-BE49-F238E27FC236}">
                  <a16:creationId xmlns:a16="http://schemas.microsoft.com/office/drawing/2014/main" id="{9CA4E865-38E6-00A1-EE49-83FB38A6AE74}"/>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108" name="Text Placeholder 13">
            <a:extLst>
              <a:ext uri="{FF2B5EF4-FFF2-40B4-BE49-F238E27FC236}">
                <a16:creationId xmlns:a16="http://schemas.microsoft.com/office/drawing/2014/main" id="{41248E2E-2C31-4FF6-937B-DAF04376E39C}"/>
              </a:ext>
            </a:extLst>
          </p:cNvPr>
          <p:cNvSpPr txBox="1">
            <a:spLocks/>
          </p:cNvSpPr>
          <p:nvPr/>
        </p:nvSpPr>
        <p:spPr>
          <a:xfrm>
            <a:off x="576000" y="1080000"/>
            <a:ext cx="7042792" cy="28452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 who selected each medium</a:t>
            </a:r>
          </a:p>
        </p:txBody>
      </p:sp>
      <p:sp>
        <p:nvSpPr>
          <p:cNvPr id="1109" name="Text Placeholder 6">
            <a:extLst>
              <a:ext uri="{FF2B5EF4-FFF2-40B4-BE49-F238E27FC236}">
                <a16:creationId xmlns:a16="http://schemas.microsoft.com/office/drawing/2014/main" id="{D8705EC2-F4F4-9027-008B-F88D5B43CA53}"/>
              </a:ext>
            </a:extLst>
          </p:cNvPr>
          <p:cNvSpPr>
            <a:spLocks noGrp="1"/>
          </p:cNvSpPr>
          <p:nvPr>
            <p:ph type="body" sz="quarter" idx="15"/>
          </p:nvPr>
        </p:nvSpPr>
        <p:spPr>
          <a:xfrm>
            <a:off x="377757" y="5365115"/>
            <a:ext cx="11334817" cy="307777"/>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spTree>
    <p:extLst>
      <p:ext uri="{BB962C8B-B14F-4D97-AF65-F5344CB8AC3E}">
        <p14:creationId xmlns:p14="http://schemas.microsoft.com/office/powerpoint/2010/main" val="3153282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5941CAD2-FC27-E46B-BE56-AB3B9ECF08E3}"/>
              </a:ext>
            </a:extLst>
          </p:cNvPr>
          <p:cNvSpPr txBox="1"/>
          <p:nvPr/>
        </p:nvSpPr>
        <p:spPr>
          <a:xfrm>
            <a:off x="8808013" y="4956145"/>
            <a:ext cx="2464291" cy="284528"/>
          </a:xfrm>
          <a:prstGeom prst="rect">
            <a:avLst/>
          </a:prstGeom>
          <a:noFill/>
        </p:spPr>
        <p:txBody>
          <a:bodyPr wrap="square" lIns="65303" tIns="32652" rIns="65303" bIns="32652" rtlCol="0">
            <a:spAutoFit/>
          </a:bodyPr>
          <a:lstStyle/>
          <a:p>
            <a:pPr defTabSz="828921">
              <a:lnSpc>
                <a:spcPct val="110000"/>
              </a:lnSpc>
              <a:spcBef>
                <a:spcPts val="2177"/>
              </a:spcBef>
              <a:buClr>
                <a:srgbClr val="FF585D"/>
              </a:buClr>
            </a:pPr>
            <a:r>
              <a:rPr lang="en-GB" sz="1400" dirty="0"/>
              <a:t>‘Normal’ people</a:t>
            </a:r>
          </a:p>
        </p:txBody>
      </p:sp>
      <p:sp>
        <p:nvSpPr>
          <p:cNvPr id="45" name="TextBox 44">
            <a:extLst>
              <a:ext uri="{FF2B5EF4-FFF2-40B4-BE49-F238E27FC236}">
                <a16:creationId xmlns:a16="http://schemas.microsoft.com/office/drawing/2014/main" id="{ED32F2A9-5508-3A51-1AC8-82C160FDA9DF}"/>
              </a:ext>
            </a:extLst>
          </p:cNvPr>
          <p:cNvSpPr txBox="1"/>
          <p:nvPr/>
        </p:nvSpPr>
        <p:spPr>
          <a:xfrm>
            <a:off x="9758054" y="4961583"/>
            <a:ext cx="2464291" cy="284528"/>
          </a:xfrm>
          <a:prstGeom prst="rect">
            <a:avLst/>
          </a:prstGeom>
          <a:noFill/>
        </p:spPr>
        <p:txBody>
          <a:bodyPr wrap="square" lIns="65303" tIns="32652" rIns="65303" bIns="32652" rtlCol="0">
            <a:spAutoFit/>
          </a:bodyPr>
          <a:lstStyle/>
          <a:p>
            <a:pPr algn="ctr" defTabSz="828921">
              <a:lnSpc>
                <a:spcPct val="110000"/>
              </a:lnSpc>
              <a:spcBef>
                <a:spcPts val="2177"/>
              </a:spcBef>
              <a:buClr>
                <a:srgbClr val="FF585D"/>
              </a:buClr>
            </a:pPr>
            <a:r>
              <a:rPr lang="en-GB" sz="1400" dirty="0"/>
              <a:t>Ad people</a:t>
            </a:r>
          </a:p>
        </p:txBody>
      </p:sp>
      <p:sp>
        <p:nvSpPr>
          <p:cNvPr id="3" name="Title 2">
            <a:extLst>
              <a:ext uri="{FF2B5EF4-FFF2-40B4-BE49-F238E27FC236}">
                <a16:creationId xmlns:a16="http://schemas.microsoft.com/office/drawing/2014/main" id="{F7A05BF6-4B7E-67E9-AB01-629BC326761E}"/>
              </a:ext>
            </a:extLst>
          </p:cNvPr>
          <p:cNvSpPr>
            <a:spLocks noGrp="1"/>
          </p:cNvSpPr>
          <p:nvPr>
            <p:ph type="title"/>
          </p:nvPr>
        </p:nvSpPr>
        <p:spPr>
          <a:xfrm>
            <a:off x="449999" y="397170"/>
            <a:ext cx="11077277" cy="775597"/>
          </a:xfrm>
        </p:spPr>
        <p:txBody>
          <a:bodyPr>
            <a:normAutofit/>
          </a:bodyPr>
          <a:lstStyle/>
          <a:p>
            <a:r>
              <a:rPr lang="en-GB" sz="2800" dirty="0"/>
              <a:t>Where are you most likely to find advertising that…</a:t>
            </a:r>
            <a:endParaRPr lang="en-GB" dirty="0"/>
          </a:p>
        </p:txBody>
      </p:sp>
      <p:sp>
        <p:nvSpPr>
          <p:cNvPr id="7" name="TextBox 6">
            <a:extLst>
              <a:ext uri="{FF2B5EF4-FFF2-40B4-BE49-F238E27FC236}">
                <a16:creationId xmlns:a16="http://schemas.microsoft.com/office/drawing/2014/main" id="{0F68B8E0-32F1-6072-D4D9-2C7FA658A281}"/>
              </a:ext>
            </a:extLst>
          </p:cNvPr>
          <p:cNvSpPr txBox="1"/>
          <p:nvPr/>
        </p:nvSpPr>
        <p:spPr>
          <a:xfrm>
            <a:off x="2048133" y="1179637"/>
            <a:ext cx="1955132" cy="338554"/>
          </a:xfrm>
          <a:prstGeom prst="rect">
            <a:avLst/>
          </a:prstGeom>
          <a:noFill/>
        </p:spPr>
        <p:txBody>
          <a:bodyPr wrap="square">
            <a:spAutoFit/>
          </a:bodyPr>
          <a:lstStyle/>
          <a:p>
            <a:pPr algn="ctr" fontAlgn="b"/>
            <a:r>
              <a:rPr lang="en-GB" sz="1600" b="1" i="0" u="none" strike="noStrike" kern="1200" dirty="0">
                <a:solidFill>
                  <a:srgbClr val="000000"/>
                </a:solidFill>
                <a:effectLst/>
                <a:latin typeface="Arial" panose="020B0604020202020204" pitchFamily="34" charset="0"/>
                <a:ea typeface="+mn-ea"/>
                <a:cs typeface="Arial" panose="020B0604020202020204" pitchFamily="34" charset="0"/>
              </a:rPr>
              <a:t>You trust</a:t>
            </a:r>
          </a:p>
        </p:txBody>
      </p:sp>
      <p:sp>
        <p:nvSpPr>
          <p:cNvPr id="8" name="TextBox 7">
            <a:extLst>
              <a:ext uri="{FF2B5EF4-FFF2-40B4-BE49-F238E27FC236}">
                <a16:creationId xmlns:a16="http://schemas.microsoft.com/office/drawing/2014/main" id="{D4B416CA-DE97-0A05-8141-529B8493CBFD}"/>
              </a:ext>
            </a:extLst>
          </p:cNvPr>
          <p:cNvSpPr txBox="1"/>
          <p:nvPr/>
        </p:nvSpPr>
        <p:spPr>
          <a:xfrm>
            <a:off x="434552" y="1926250"/>
            <a:ext cx="1232899" cy="369332"/>
          </a:xfrm>
          <a:prstGeom prst="rect">
            <a:avLst/>
          </a:prstGeom>
          <a:noFill/>
        </p:spPr>
        <p:txBody>
          <a:bodyPr wrap="square">
            <a:spAutoFit/>
          </a:bodyPr>
          <a:lstStyle/>
          <a:p>
            <a:pPr algn="ctr" fontAlgn="b"/>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1.</a:t>
            </a:r>
          </a:p>
        </p:txBody>
      </p:sp>
      <p:sp>
        <p:nvSpPr>
          <p:cNvPr id="9" name="TextBox 8">
            <a:extLst>
              <a:ext uri="{FF2B5EF4-FFF2-40B4-BE49-F238E27FC236}">
                <a16:creationId xmlns:a16="http://schemas.microsoft.com/office/drawing/2014/main" id="{7C0B31E5-FC19-700A-4BD3-4E8530BC7E55}"/>
              </a:ext>
            </a:extLst>
          </p:cNvPr>
          <p:cNvSpPr txBox="1"/>
          <p:nvPr/>
        </p:nvSpPr>
        <p:spPr>
          <a:xfrm>
            <a:off x="434552" y="2490442"/>
            <a:ext cx="1232899" cy="369332"/>
          </a:xfrm>
          <a:prstGeom prst="rect">
            <a:avLst/>
          </a:prstGeom>
          <a:noFill/>
        </p:spPr>
        <p:txBody>
          <a:bodyPr wrap="square">
            <a:spAutoFit/>
          </a:bodyPr>
          <a:lstStyle/>
          <a:p>
            <a:pPr algn="ctr" fontAlgn="b"/>
            <a:r>
              <a:rPr lang="en-GB" b="1" dirty="0">
                <a:solidFill>
                  <a:srgbClr val="000000"/>
                </a:solidFill>
                <a:latin typeface="Arial" panose="020B0604020202020204" pitchFamily="34" charset="0"/>
                <a:cs typeface="Arial" panose="020B0604020202020204" pitchFamily="34" charset="0"/>
              </a:rPr>
              <a:t>2</a:t>
            </a:r>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7DB2DD49-D30C-7D1C-40BF-A7ACEBF296BB}"/>
              </a:ext>
            </a:extLst>
          </p:cNvPr>
          <p:cNvSpPr txBox="1"/>
          <p:nvPr/>
        </p:nvSpPr>
        <p:spPr>
          <a:xfrm>
            <a:off x="434552" y="3142710"/>
            <a:ext cx="1232899" cy="369332"/>
          </a:xfrm>
          <a:prstGeom prst="rect">
            <a:avLst/>
          </a:prstGeom>
          <a:noFill/>
        </p:spPr>
        <p:txBody>
          <a:bodyPr wrap="square">
            <a:spAutoFit/>
          </a:bodyPr>
          <a:lstStyle/>
          <a:p>
            <a:pPr algn="ctr" fontAlgn="b"/>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3.</a:t>
            </a:r>
          </a:p>
        </p:txBody>
      </p:sp>
      <p:sp>
        <p:nvSpPr>
          <p:cNvPr id="11" name="TextBox 10">
            <a:extLst>
              <a:ext uri="{FF2B5EF4-FFF2-40B4-BE49-F238E27FC236}">
                <a16:creationId xmlns:a16="http://schemas.microsoft.com/office/drawing/2014/main" id="{6F56B48B-2D13-934B-BA31-815579F8F161}"/>
              </a:ext>
            </a:extLst>
          </p:cNvPr>
          <p:cNvSpPr txBox="1"/>
          <p:nvPr/>
        </p:nvSpPr>
        <p:spPr>
          <a:xfrm>
            <a:off x="434552" y="3772267"/>
            <a:ext cx="1232899" cy="369332"/>
          </a:xfrm>
          <a:prstGeom prst="rect">
            <a:avLst/>
          </a:prstGeom>
          <a:noFill/>
        </p:spPr>
        <p:txBody>
          <a:bodyPr wrap="square">
            <a:spAutoFit/>
          </a:bodyPr>
          <a:lstStyle/>
          <a:p>
            <a:pPr algn="ctr" fontAlgn="b"/>
            <a:r>
              <a:rPr lang="en-GB" b="1" dirty="0">
                <a:solidFill>
                  <a:srgbClr val="000000"/>
                </a:solidFill>
                <a:latin typeface="Arial" panose="020B0604020202020204" pitchFamily="34" charset="0"/>
                <a:cs typeface="Arial" panose="020B0604020202020204" pitchFamily="34" charset="0"/>
              </a:rPr>
              <a:t>4</a:t>
            </a:r>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a:t>
            </a:r>
          </a:p>
        </p:txBody>
      </p:sp>
      <p:sp>
        <p:nvSpPr>
          <p:cNvPr id="12" name="TextBox 11">
            <a:extLst>
              <a:ext uri="{FF2B5EF4-FFF2-40B4-BE49-F238E27FC236}">
                <a16:creationId xmlns:a16="http://schemas.microsoft.com/office/drawing/2014/main" id="{718BE31D-E118-CA94-3E96-73627CE17479}"/>
              </a:ext>
            </a:extLst>
          </p:cNvPr>
          <p:cNvSpPr txBox="1"/>
          <p:nvPr/>
        </p:nvSpPr>
        <p:spPr>
          <a:xfrm>
            <a:off x="434552" y="4384462"/>
            <a:ext cx="1232899" cy="369332"/>
          </a:xfrm>
          <a:prstGeom prst="rect">
            <a:avLst/>
          </a:prstGeom>
          <a:noFill/>
        </p:spPr>
        <p:txBody>
          <a:bodyPr wrap="square">
            <a:spAutoFit/>
          </a:bodyPr>
          <a:lstStyle/>
          <a:p>
            <a:pPr algn="ctr" fontAlgn="b"/>
            <a:r>
              <a:rPr lang="en-GB" sz="1800" b="1" i="0" u="none" strike="noStrike" kern="1200" dirty="0">
                <a:solidFill>
                  <a:srgbClr val="000000"/>
                </a:solidFill>
                <a:effectLst/>
                <a:latin typeface="Arial" panose="020B0604020202020204" pitchFamily="34" charset="0"/>
                <a:ea typeface="+mn-ea"/>
                <a:cs typeface="Arial" panose="020B0604020202020204" pitchFamily="34" charset="0"/>
              </a:rPr>
              <a:t>5.</a:t>
            </a:r>
          </a:p>
        </p:txBody>
      </p:sp>
      <p:sp>
        <p:nvSpPr>
          <p:cNvPr id="6" name="Rectangle 5">
            <a:extLst>
              <a:ext uri="{FF2B5EF4-FFF2-40B4-BE49-F238E27FC236}">
                <a16:creationId xmlns:a16="http://schemas.microsoft.com/office/drawing/2014/main" id="{349F5B6A-65B9-FA79-D8B7-DDEFE9590D46}"/>
              </a:ext>
            </a:extLst>
          </p:cNvPr>
          <p:cNvSpPr/>
          <p:nvPr/>
        </p:nvSpPr>
        <p:spPr>
          <a:xfrm>
            <a:off x="1667452" y="1852687"/>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TV</a:t>
            </a:r>
          </a:p>
        </p:txBody>
      </p:sp>
      <p:sp>
        <p:nvSpPr>
          <p:cNvPr id="13" name="Rectangle 12">
            <a:extLst>
              <a:ext uri="{FF2B5EF4-FFF2-40B4-BE49-F238E27FC236}">
                <a16:creationId xmlns:a16="http://schemas.microsoft.com/office/drawing/2014/main" id="{DA1B42C4-04F2-112B-45C5-F1F661F4ACF1}"/>
              </a:ext>
            </a:extLst>
          </p:cNvPr>
          <p:cNvSpPr/>
          <p:nvPr/>
        </p:nvSpPr>
        <p:spPr>
          <a:xfrm>
            <a:off x="1667452" y="2451960"/>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Newspapers</a:t>
            </a:r>
          </a:p>
        </p:txBody>
      </p:sp>
      <p:sp>
        <p:nvSpPr>
          <p:cNvPr id="14" name="Rectangle 13">
            <a:extLst>
              <a:ext uri="{FF2B5EF4-FFF2-40B4-BE49-F238E27FC236}">
                <a16:creationId xmlns:a16="http://schemas.microsoft.com/office/drawing/2014/main" id="{2C7A101B-F3C4-BF18-A33C-1ECBA9DFBBBB}"/>
              </a:ext>
            </a:extLst>
          </p:cNvPr>
          <p:cNvSpPr/>
          <p:nvPr/>
        </p:nvSpPr>
        <p:spPr>
          <a:xfrm>
            <a:off x="1667452" y="3078857"/>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Radio</a:t>
            </a:r>
          </a:p>
        </p:txBody>
      </p:sp>
      <p:sp>
        <p:nvSpPr>
          <p:cNvPr id="15" name="Rectangle 14">
            <a:extLst>
              <a:ext uri="{FF2B5EF4-FFF2-40B4-BE49-F238E27FC236}">
                <a16:creationId xmlns:a16="http://schemas.microsoft.com/office/drawing/2014/main" id="{D7C7698D-7844-D6FC-8EC8-70FF0E23E3B9}"/>
              </a:ext>
            </a:extLst>
          </p:cNvPr>
          <p:cNvSpPr/>
          <p:nvPr/>
        </p:nvSpPr>
        <p:spPr>
          <a:xfrm>
            <a:off x="3127854" y="1836434"/>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TV</a:t>
            </a:r>
          </a:p>
        </p:txBody>
      </p:sp>
      <p:sp>
        <p:nvSpPr>
          <p:cNvPr id="16" name="Rectangle 15">
            <a:extLst>
              <a:ext uri="{FF2B5EF4-FFF2-40B4-BE49-F238E27FC236}">
                <a16:creationId xmlns:a16="http://schemas.microsoft.com/office/drawing/2014/main" id="{51E11F01-21F7-E32B-F34B-0150F5628D58}"/>
              </a:ext>
            </a:extLst>
          </p:cNvPr>
          <p:cNvSpPr/>
          <p:nvPr/>
        </p:nvSpPr>
        <p:spPr>
          <a:xfrm>
            <a:off x="3127854" y="2448542"/>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Cinema</a:t>
            </a:r>
          </a:p>
        </p:txBody>
      </p:sp>
      <p:sp>
        <p:nvSpPr>
          <p:cNvPr id="17" name="Rectangle 16">
            <a:extLst>
              <a:ext uri="{FF2B5EF4-FFF2-40B4-BE49-F238E27FC236}">
                <a16:creationId xmlns:a16="http://schemas.microsoft.com/office/drawing/2014/main" id="{F39A66FE-BFAC-A156-6CA3-62AAD8B4968D}"/>
              </a:ext>
            </a:extLst>
          </p:cNvPr>
          <p:cNvSpPr/>
          <p:nvPr/>
        </p:nvSpPr>
        <p:spPr>
          <a:xfrm>
            <a:off x="3127854" y="3060650"/>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Newspapers</a:t>
            </a:r>
          </a:p>
        </p:txBody>
      </p:sp>
      <p:sp>
        <p:nvSpPr>
          <p:cNvPr id="18" name="Rectangle 17">
            <a:extLst>
              <a:ext uri="{FF2B5EF4-FFF2-40B4-BE49-F238E27FC236}">
                <a16:creationId xmlns:a16="http://schemas.microsoft.com/office/drawing/2014/main" id="{4BD6731F-4EF1-32E9-8E81-E3213A5BAA13}"/>
              </a:ext>
            </a:extLst>
          </p:cNvPr>
          <p:cNvSpPr/>
          <p:nvPr/>
        </p:nvSpPr>
        <p:spPr>
          <a:xfrm>
            <a:off x="1667452" y="3699672"/>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Magazines</a:t>
            </a:r>
          </a:p>
        </p:txBody>
      </p:sp>
      <p:sp>
        <p:nvSpPr>
          <p:cNvPr id="19" name="Rectangle 18">
            <a:extLst>
              <a:ext uri="{FF2B5EF4-FFF2-40B4-BE49-F238E27FC236}">
                <a16:creationId xmlns:a16="http://schemas.microsoft.com/office/drawing/2014/main" id="{5ABE2BBE-0B65-BB7C-E619-C775DED185AD}"/>
              </a:ext>
            </a:extLst>
          </p:cNvPr>
          <p:cNvSpPr/>
          <p:nvPr/>
        </p:nvSpPr>
        <p:spPr>
          <a:xfrm>
            <a:off x="1667452" y="4298945"/>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Search</a:t>
            </a:r>
          </a:p>
        </p:txBody>
      </p:sp>
      <p:sp>
        <p:nvSpPr>
          <p:cNvPr id="20" name="Rectangle 19">
            <a:extLst>
              <a:ext uri="{FF2B5EF4-FFF2-40B4-BE49-F238E27FC236}">
                <a16:creationId xmlns:a16="http://schemas.microsoft.com/office/drawing/2014/main" id="{AC57F566-7B8C-3E9F-ED2C-469CD142A8C1}"/>
              </a:ext>
            </a:extLst>
          </p:cNvPr>
          <p:cNvSpPr/>
          <p:nvPr/>
        </p:nvSpPr>
        <p:spPr>
          <a:xfrm>
            <a:off x="3127854" y="3683419"/>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Outdoor</a:t>
            </a:r>
          </a:p>
        </p:txBody>
      </p:sp>
      <p:sp>
        <p:nvSpPr>
          <p:cNvPr id="21" name="Rectangle 20">
            <a:extLst>
              <a:ext uri="{FF2B5EF4-FFF2-40B4-BE49-F238E27FC236}">
                <a16:creationId xmlns:a16="http://schemas.microsoft.com/office/drawing/2014/main" id="{1EC66D84-F112-37EF-A384-8C123D1C29A6}"/>
              </a:ext>
            </a:extLst>
          </p:cNvPr>
          <p:cNvSpPr/>
          <p:nvPr/>
        </p:nvSpPr>
        <p:spPr>
          <a:xfrm>
            <a:off x="3127854" y="4295527"/>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Radio</a:t>
            </a:r>
          </a:p>
        </p:txBody>
      </p:sp>
      <p:sp>
        <p:nvSpPr>
          <p:cNvPr id="22" name="Rectangle 21">
            <a:extLst>
              <a:ext uri="{FF2B5EF4-FFF2-40B4-BE49-F238E27FC236}">
                <a16:creationId xmlns:a16="http://schemas.microsoft.com/office/drawing/2014/main" id="{FD76B547-5F0F-16C6-4103-07189FEAB143}"/>
              </a:ext>
            </a:extLst>
          </p:cNvPr>
          <p:cNvSpPr/>
          <p:nvPr/>
        </p:nvSpPr>
        <p:spPr>
          <a:xfrm>
            <a:off x="4874035" y="1836434"/>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TV</a:t>
            </a:r>
          </a:p>
        </p:txBody>
      </p:sp>
      <p:sp>
        <p:nvSpPr>
          <p:cNvPr id="23" name="Rectangle 22">
            <a:extLst>
              <a:ext uri="{FF2B5EF4-FFF2-40B4-BE49-F238E27FC236}">
                <a16:creationId xmlns:a16="http://schemas.microsoft.com/office/drawing/2014/main" id="{ACEBBC58-BBB7-369F-24E6-03A65CF65A7C}"/>
              </a:ext>
            </a:extLst>
          </p:cNvPr>
          <p:cNvSpPr/>
          <p:nvPr/>
        </p:nvSpPr>
        <p:spPr>
          <a:xfrm>
            <a:off x="4874035" y="2448542"/>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Social media</a:t>
            </a:r>
          </a:p>
        </p:txBody>
      </p:sp>
      <p:sp>
        <p:nvSpPr>
          <p:cNvPr id="24" name="Rectangle 23">
            <a:extLst>
              <a:ext uri="{FF2B5EF4-FFF2-40B4-BE49-F238E27FC236}">
                <a16:creationId xmlns:a16="http://schemas.microsoft.com/office/drawing/2014/main" id="{805E782F-4B9F-915E-5341-C7C529260ABC}"/>
              </a:ext>
            </a:extLst>
          </p:cNvPr>
          <p:cNvSpPr/>
          <p:nvPr/>
        </p:nvSpPr>
        <p:spPr>
          <a:xfrm>
            <a:off x="4874035" y="3075439"/>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Cinema</a:t>
            </a:r>
          </a:p>
        </p:txBody>
      </p:sp>
      <p:sp>
        <p:nvSpPr>
          <p:cNvPr id="25" name="Rectangle 24">
            <a:extLst>
              <a:ext uri="{FF2B5EF4-FFF2-40B4-BE49-F238E27FC236}">
                <a16:creationId xmlns:a16="http://schemas.microsoft.com/office/drawing/2014/main" id="{BFF0E4DC-56BD-7646-F5C2-D7DDEB29B66F}"/>
              </a:ext>
            </a:extLst>
          </p:cNvPr>
          <p:cNvSpPr/>
          <p:nvPr/>
        </p:nvSpPr>
        <p:spPr>
          <a:xfrm>
            <a:off x="6289243" y="1836434"/>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TV</a:t>
            </a:r>
          </a:p>
        </p:txBody>
      </p:sp>
      <p:sp>
        <p:nvSpPr>
          <p:cNvPr id="26" name="Rectangle 25">
            <a:extLst>
              <a:ext uri="{FF2B5EF4-FFF2-40B4-BE49-F238E27FC236}">
                <a16:creationId xmlns:a16="http://schemas.microsoft.com/office/drawing/2014/main" id="{BDF08081-70AC-B90D-6AD1-0D41828B060B}"/>
              </a:ext>
            </a:extLst>
          </p:cNvPr>
          <p:cNvSpPr/>
          <p:nvPr/>
        </p:nvSpPr>
        <p:spPr>
          <a:xfrm>
            <a:off x="6289243" y="2448542"/>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Cinema</a:t>
            </a:r>
          </a:p>
        </p:txBody>
      </p:sp>
      <p:sp>
        <p:nvSpPr>
          <p:cNvPr id="27" name="Rectangle 26">
            <a:extLst>
              <a:ext uri="{FF2B5EF4-FFF2-40B4-BE49-F238E27FC236}">
                <a16:creationId xmlns:a16="http://schemas.microsoft.com/office/drawing/2014/main" id="{4BC6FD97-E859-3569-1FDF-E81F131C4F8C}"/>
              </a:ext>
            </a:extLst>
          </p:cNvPr>
          <p:cNvSpPr/>
          <p:nvPr/>
        </p:nvSpPr>
        <p:spPr>
          <a:xfrm>
            <a:off x="6289243" y="3060650"/>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YouTube</a:t>
            </a:r>
          </a:p>
        </p:txBody>
      </p:sp>
      <p:sp>
        <p:nvSpPr>
          <p:cNvPr id="28" name="Rectangle 27">
            <a:extLst>
              <a:ext uri="{FF2B5EF4-FFF2-40B4-BE49-F238E27FC236}">
                <a16:creationId xmlns:a16="http://schemas.microsoft.com/office/drawing/2014/main" id="{E548DA06-498C-5A97-01D2-566B907BFC6C}"/>
              </a:ext>
            </a:extLst>
          </p:cNvPr>
          <p:cNvSpPr/>
          <p:nvPr/>
        </p:nvSpPr>
        <p:spPr>
          <a:xfrm>
            <a:off x="4874035" y="3696254"/>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YouTube</a:t>
            </a:r>
          </a:p>
        </p:txBody>
      </p:sp>
      <p:sp>
        <p:nvSpPr>
          <p:cNvPr id="29" name="Rectangle 28">
            <a:extLst>
              <a:ext uri="{FF2B5EF4-FFF2-40B4-BE49-F238E27FC236}">
                <a16:creationId xmlns:a16="http://schemas.microsoft.com/office/drawing/2014/main" id="{FC7168FD-ACDA-3C1C-39DE-3963ADF042A9}"/>
              </a:ext>
            </a:extLst>
          </p:cNvPr>
          <p:cNvSpPr/>
          <p:nvPr/>
        </p:nvSpPr>
        <p:spPr>
          <a:xfrm>
            <a:off x="4874035" y="4295527"/>
            <a:ext cx="1342800"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Newspapers</a:t>
            </a:r>
          </a:p>
        </p:txBody>
      </p:sp>
      <p:sp>
        <p:nvSpPr>
          <p:cNvPr id="30" name="Rectangle 29">
            <a:extLst>
              <a:ext uri="{FF2B5EF4-FFF2-40B4-BE49-F238E27FC236}">
                <a16:creationId xmlns:a16="http://schemas.microsoft.com/office/drawing/2014/main" id="{B906BBA5-768C-AD54-6965-F28680066F68}"/>
              </a:ext>
            </a:extLst>
          </p:cNvPr>
          <p:cNvSpPr/>
          <p:nvPr/>
        </p:nvSpPr>
        <p:spPr>
          <a:xfrm>
            <a:off x="6289243" y="3683419"/>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Social media</a:t>
            </a:r>
          </a:p>
        </p:txBody>
      </p:sp>
      <p:sp>
        <p:nvSpPr>
          <p:cNvPr id="31" name="Rectangle 30">
            <a:extLst>
              <a:ext uri="{FF2B5EF4-FFF2-40B4-BE49-F238E27FC236}">
                <a16:creationId xmlns:a16="http://schemas.microsoft.com/office/drawing/2014/main" id="{1A4FC9B1-7DBB-8D6F-8D67-297958DCD450}"/>
              </a:ext>
            </a:extLst>
          </p:cNvPr>
          <p:cNvSpPr/>
          <p:nvPr/>
        </p:nvSpPr>
        <p:spPr>
          <a:xfrm>
            <a:off x="6289243" y="4295527"/>
            <a:ext cx="1342800"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Radio</a:t>
            </a:r>
          </a:p>
        </p:txBody>
      </p:sp>
      <p:sp>
        <p:nvSpPr>
          <p:cNvPr id="32" name="Rectangle 31">
            <a:extLst>
              <a:ext uri="{FF2B5EF4-FFF2-40B4-BE49-F238E27FC236}">
                <a16:creationId xmlns:a16="http://schemas.microsoft.com/office/drawing/2014/main" id="{C964975C-039E-E1D3-3EFE-FF81AE08B69C}"/>
              </a:ext>
            </a:extLst>
          </p:cNvPr>
          <p:cNvSpPr/>
          <p:nvPr/>
        </p:nvSpPr>
        <p:spPr>
          <a:xfrm>
            <a:off x="8117743" y="1836435"/>
            <a:ext cx="1342208"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TV</a:t>
            </a:r>
          </a:p>
        </p:txBody>
      </p:sp>
      <p:sp>
        <p:nvSpPr>
          <p:cNvPr id="33" name="Rectangle 32">
            <a:extLst>
              <a:ext uri="{FF2B5EF4-FFF2-40B4-BE49-F238E27FC236}">
                <a16:creationId xmlns:a16="http://schemas.microsoft.com/office/drawing/2014/main" id="{AF259C2F-903A-CF62-B612-5715B204DE44}"/>
              </a:ext>
            </a:extLst>
          </p:cNvPr>
          <p:cNvSpPr/>
          <p:nvPr/>
        </p:nvSpPr>
        <p:spPr>
          <a:xfrm>
            <a:off x="8117743" y="2435708"/>
            <a:ext cx="1342208"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Social media</a:t>
            </a:r>
          </a:p>
        </p:txBody>
      </p:sp>
      <p:sp>
        <p:nvSpPr>
          <p:cNvPr id="34" name="Rectangle 33">
            <a:extLst>
              <a:ext uri="{FF2B5EF4-FFF2-40B4-BE49-F238E27FC236}">
                <a16:creationId xmlns:a16="http://schemas.microsoft.com/office/drawing/2014/main" id="{0FCFAB0D-2A84-8EAC-47B9-B3F2AB794732}"/>
              </a:ext>
            </a:extLst>
          </p:cNvPr>
          <p:cNvSpPr/>
          <p:nvPr/>
        </p:nvSpPr>
        <p:spPr>
          <a:xfrm>
            <a:off x="8117743" y="3062605"/>
            <a:ext cx="1342208"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Search</a:t>
            </a:r>
          </a:p>
        </p:txBody>
      </p:sp>
      <p:sp>
        <p:nvSpPr>
          <p:cNvPr id="35" name="Rectangle 34">
            <a:extLst>
              <a:ext uri="{FF2B5EF4-FFF2-40B4-BE49-F238E27FC236}">
                <a16:creationId xmlns:a16="http://schemas.microsoft.com/office/drawing/2014/main" id="{0BC1D663-1E17-DE09-9C23-788100BB773B}"/>
              </a:ext>
            </a:extLst>
          </p:cNvPr>
          <p:cNvSpPr/>
          <p:nvPr/>
        </p:nvSpPr>
        <p:spPr>
          <a:xfrm>
            <a:off x="9541021" y="1825642"/>
            <a:ext cx="1342208"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Social media</a:t>
            </a:r>
          </a:p>
        </p:txBody>
      </p:sp>
      <p:sp>
        <p:nvSpPr>
          <p:cNvPr id="36" name="Rectangle 35">
            <a:extLst>
              <a:ext uri="{FF2B5EF4-FFF2-40B4-BE49-F238E27FC236}">
                <a16:creationId xmlns:a16="http://schemas.microsoft.com/office/drawing/2014/main" id="{C7094233-8206-40E9-5C4C-75DC0726B8D1}"/>
              </a:ext>
            </a:extLst>
          </p:cNvPr>
          <p:cNvSpPr/>
          <p:nvPr/>
        </p:nvSpPr>
        <p:spPr>
          <a:xfrm>
            <a:off x="9541021" y="2437750"/>
            <a:ext cx="1342208"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TV</a:t>
            </a:r>
          </a:p>
        </p:txBody>
      </p:sp>
      <p:sp>
        <p:nvSpPr>
          <p:cNvPr id="37" name="Rectangle 36">
            <a:extLst>
              <a:ext uri="{FF2B5EF4-FFF2-40B4-BE49-F238E27FC236}">
                <a16:creationId xmlns:a16="http://schemas.microsoft.com/office/drawing/2014/main" id="{9C0ABCB3-3F8B-96A5-0AB2-3B84AE7819E1}"/>
              </a:ext>
            </a:extLst>
          </p:cNvPr>
          <p:cNvSpPr/>
          <p:nvPr/>
        </p:nvSpPr>
        <p:spPr>
          <a:xfrm>
            <a:off x="9541021" y="3049858"/>
            <a:ext cx="1342208"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Outdoor</a:t>
            </a:r>
          </a:p>
        </p:txBody>
      </p:sp>
      <p:sp>
        <p:nvSpPr>
          <p:cNvPr id="38" name="Rectangle 37">
            <a:extLst>
              <a:ext uri="{FF2B5EF4-FFF2-40B4-BE49-F238E27FC236}">
                <a16:creationId xmlns:a16="http://schemas.microsoft.com/office/drawing/2014/main" id="{9DE55E5A-B113-84E6-F8AB-2375A7A00C08}"/>
              </a:ext>
            </a:extLst>
          </p:cNvPr>
          <p:cNvSpPr/>
          <p:nvPr/>
        </p:nvSpPr>
        <p:spPr>
          <a:xfrm>
            <a:off x="8117743" y="3683420"/>
            <a:ext cx="1342208"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Newspapers</a:t>
            </a:r>
          </a:p>
        </p:txBody>
      </p:sp>
      <p:sp>
        <p:nvSpPr>
          <p:cNvPr id="39" name="Rectangle 38">
            <a:extLst>
              <a:ext uri="{FF2B5EF4-FFF2-40B4-BE49-F238E27FC236}">
                <a16:creationId xmlns:a16="http://schemas.microsoft.com/office/drawing/2014/main" id="{91DF2DE9-53B5-D5AF-ED47-EC8721429414}"/>
              </a:ext>
            </a:extLst>
          </p:cNvPr>
          <p:cNvSpPr/>
          <p:nvPr/>
        </p:nvSpPr>
        <p:spPr>
          <a:xfrm>
            <a:off x="8117743" y="4282693"/>
            <a:ext cx="1342208" cy="5334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Magazines</a:t>
            </a:r>
          </a:p>
        </p:txBody>
      </p:sp>
      <p:sp>
        <p:nvSpPr>
          <p:cNvPr id="40" name="Rectangle 39">
            <a:extLst>
              <a:ext uri="{FF2B5EF4-FFF2-40B4-BE49-F238E27FC236}">
                <a16:creationId xmlns:a16="http://schemas.microsoft.com/office/drawing/2014/main" id="{CF7D93BB-3A67-59A1-0AED-9BDCA7D1B40B}"/>
              </a:ext>
            </a:extLst>
          </p:cNvPr>
          <p:cNvSpPr/>
          <p:nvPr/>
        </p:nvSpPr>
        <p:spPr>
          <a:xfrm>
            <a:off x="9541021" y="3672627"/>
            <a:ext cx="1342208"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YouTube</a:t>
            </a:r>
          </a:p>
        </p:txBody>
      </p:sp>
      <p:sp>
        <p:nvSpPr>
          <p:cNvPr id="41" name="Rectangle 40">
            <a:extLst>
              <a:ext uri="{FF2B5EF4-FFF2-40B4-BE49-F238E27FC236}">
                <a16:creationId xmlns:a16="http://schemas.microsoft.com/office/drawing/2014/main" id="{139AC2D8-E7F0-5864-3EB8-E02BAD52C878}"/>
              </a:ext>
            </a:extLst>
          </p:cNvPr>
          <p:cNvSpPr/>
          <p:nvPr/>
        </p:nvSpPr>
        <p:spPr>
          <a:xfrm>
            <a:off x="9541021" y="4284735"/>
            <a:ext cx="1342208" cy="533453"/>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500" b="1" dirty="0">
                <a:solidFill>
                  <a:schemeClr val="bg1"/>
                </a:solidFill>
              </a:rPr>
              <a:t>Audio</a:t>
            </a:r>
          </a:p>
        </p:txBody>
      </p:sp>
      <p:sp>
        <p:nvSpPr>
          <p:cNvPr id="42" name="Rectangle 41">
            <a:extLst>
              <a:ext uri="{FF2B5EF4-FFF2-40B4-BE49-F238E27FC236}">
                <a16:creationId xmlns:a16="http://schemas.microsoft.com/office/drawing/2014/main" id="{5D52158E-2A60-BD96-7475-892A782A9CD6}"/>
              </a:ext>
            </a:extLst>
          </p:cNvPr>
          <p:cNvSpPr/>
          <p:nvPr/>
        </p:nvSpPr>
        <p:spPr>
          <a:xfrm>
            <a:off x="8554013" y="5004104"/>
            <a:ext cx="254000" cy="249135"/>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43" name="Rectangle 42">
            <a:extLst>
              <a:ext uri="{FF2B5EF4-FFF2-40B4-BE49-F238E27FC236}">
                <a16:creationId xmlns:a16="http://schemas.microsoft.com/office/drawing/2014/main" id="{478D2C6A-7C09-B111-F920-052FE0D354EC}"/>
              </a:ext>
            </a:extLst>
          </p:cNvPr>
          <p:cNvSpPr/>
          <p:nvPr/>
        </p:nvSpPr>
        <p:spPr>
          <a:xfrm>
            <a:off x="10230413" y="5004104"/>
            <a:ext cx="254000" cy="249135"/>
          </a:xfrm>
          <a:prstGeom prst="rect">
            <a:avLst/>
          </a:prstGeom>
          <a:solidFill>
            <a:srgbClr val="009B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dirty="0" err="1">
              <a:solidFill>
                <a:schemeClr val="tx1"/>
              </a:solidFill>
            </a:endParaRPr>
          </a:p>
        </p:txBody>
      </p:sp>
      <p:sp>
        <p:nvSpPr>
          <p:cNvPr id="46" name="TextBox 45">
            <a:extLst>
              <a:ext uri="{FF2B5EF4-FFF2-40B4-BE49-F238E27FC236}">
                <a16:creationId xmlns:a16="http://schemas.microsoft.com/office/drawing/2014/main" id="{DE31C042-C7AE-2F1F-3AC2-2C4385FA8605}"/>
              </a:ext>
            </a:extLst>
          </p:cNvPr>
          <p:cNvSpPr txBox="1"/>
          <p:nvPr/>
        </p:nvSpPr>
        <p:spPr>
          <a:xfrm>
            <a:off x="4690462" y="1188435"/>
            <a:ext cx="3083640" cy="338554"/>
          </a:xfrm>
          <a:prstGeom prst="rect">
            <a:avLst/>
          </a:prstGeom>
          <a:noFill/>
        </p:spPr>
        <p:txBody>
          <a:bodyPr wrap="square">
            <a:spAutoFit/>
          </a:bodyPr>
          <a:lstStyle/>
          <a:p>
            <a:pPr algn="ctr" fontAlgn="b"/>
            <a:r>
              <a:rPr lang="en-GB" sz="1600" b="1" dirty="0">
                <a:solidFill>
                  <a:srgbClr val="000000"/>
                </a:solidFill>
                <a:latin typeface="Arial" panose="020B0604020202020204" pitchFamily="34" charset="0"/>
                <a:cs typeface="Arial" panose="020B0604020202020204" pitchFamily="34" charset="0"/>
              </a:rPr>
              <a:t>Makes you feel emotional</a:t>
            </a:r>
            <a:endParaRPr lang="en-GB" sz="1600" b="1" i="0" u="none" strike="noStrike" kern="1200" dirty="0">
              <a:solidFill>
                <a:srgbClr val="000000"/>
              </a:solidFill>
              <a:effectLst/>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49437B40-8B24-29C0-6D70-8FD62B47F796}"/>
              </a:ext>
            </a:extLst>
          </p:cNvPr>
          <p:cNvSpPr txBox="1"/>
          <p:nvPr/>
        </p:nvSpPr>
        <p:spPr>
          <a:xfrm>
            <a:off x="8014648" y="1131607"/>
            <a:ext cx="3083640" cy="584775"/>
          </a:xfrm>
          <a:prstGeom prst="rect">
            <a:avLst/>
          </a:prstGeom>
          <a:noFill/>
        </p:spPr>
        <p:txBody>
          <a:bodyPr wrap="square">
            <a:spAutoFit/>
          </a:bodyPr>
          <a:lstStyle/>
          <a:p>
            <a:pPr algn="ctr" fontAlgn="b"/>
            <a:r>
              <a:rPr lang="en-GB" sz="1600" b="1" dirty="0">
                <a:solidFill>
                  <a:srgbClr val="000000"/>
                </a:solidFill>
                <a:latin typeface="Arial" panose="020B0604020202020204" pitchFamily="34" charset="0"/>
                <a:cs typeface="Arial" panose="020B0604020202020204" pitchFamily="34" charset="0"/>
              </a:rPr>
              <a:t>Draws your attention to a new product, brand or service</a:t>
            </a:r>
          </a:p>
        </p:txBody>
      </p:sp>
      <p:sp>
        <p:nvSpPr>
          <p:cNvPr id="48" name="Text Placeholder 6">
            <a:extLst>
              <a:ext uri="{FF2B5EF4-FFF2-40B4-BE49-F238E27FC236}">
                <a16:creationId xmlns:a16="http://schemas.microsoft.com/office/drawing/2014/main" id="{442F163A-F818-0449-6CDE-0E76AE1A6F8F}"/>
              </a:ext>
            </a:extLst>
          </p:cNvPr>
          <p:cNvSpPr txBox="1">
            <a:spLocks/>
          </p:cNvSpPr>
          <p:nvPr/>
        </p:nvSpPr>
        <p:spPr>
          <a:xfrm>
            <a:off x="384485" y="5339809"/>
            <a:ext cx="11334817" cy="307777"/>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GB" sz="2000" b="1" kern="1200" baseline="0" dirty="0">
                <a:solidFill>
                  <a:schemeClr val="tx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000" b="0" dirty="0">
                <a:solidFill>
                  <a:prstClr val="black">
                    <a:lumMod val="75000"/>
                    <a:lumOff val="25000"/>
                  </a:prstClr>
                </a:solidFill>
                <a:latin typeface="Arial"/>
              </a:rPr>
              <a:t> </a:t>
            </a:r>
            <a:r>
              <a:rPr lang="en-GB" sz="1000" b="0" dirty="0">
                <a:solidFill>
                  <a:prstClr val="black">
                    <a:lumMod val="75000"/>
                    <a:lumOff val="25000"/>
                  </a:prstClr>
                </a:solidFill>
              </a:rPr>
              <a:t>Source: Adnormal Behaviour, 2022, Ipsos / Thinkbox. Q.TN3 / AN3a: In which, if any, of the following places are you (do you think the British public are) most likely to find advertising that ... </a:t>
            </a:r>
          </a:p>
          <a:p>
            <a:pPr>
              <a:spcBef>
                <a:spcPts val="0"/>
              </a:spcBef>
            </a:pPr>
            <a:r>
              <a:rPr lang="en-GB" sz="1000" b="0" dirty="0">
                <a:solidFill>
                  <a:prstClr val="black">
                    <a:lumMod val="75000"/>
                    <a:lumOff val="25000"/>
                  </a:prstClr>
                </a:solidFill>
              </a:rPr>
              <a:t>Base: ‘normal’ people (1,158); Ad people (216)</a:t>
            </a:r>
            <a:endParaRPr lang="en-GB" sz="1000" b="0" dirty="0">
              <a:solidFill>
                <a:prstClr val="black">
                  <a:lumMod val="75000"/>
                  <a:lumOff val="25000"/>
                </a:prstClr>
              </a:solidFill>
              <a:latin typeface="Arial"/>
            </a:endParaRPr>
          </a:p>
        </p:txBody>
      </p:sp>
    </p:spTree>
    <p:extLst>
      <p:ext uri="{BB962C8B-B14F-4D97-AF65-F5344CB8AC3E}">
        <p14:creationId xmlns:p14="http://schemas.microsoft.com/office/powerpoint/2010/main" val="248885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E3ED93-3A2C-09B7-1384-97892B6302D3}"/>
              </a:ext>
            </a:extLst>
          </p:cNvPr>
          <p:cNvSpPr>
            <a:spLocks noGrp="1"/>
          </p:cNvSpPr>
          <p:nvPr>
            <p:ph type="title"/>
          </p:nvPr>
        </p:nvSpPr>
        <p:spPr/>
        <p:txBody>
          <a:bodyPr/>
          <a:lstStyle/>
          <a:p>
            <a:r>
              <a:rPr lang="en-GB" dirty="0"/>
              <a:t>Summary </a:t>
            </a:r>
          </a:p>
        </p:txBody>
      </p:sp>
      <p:sp>
        <p:nvSpPr>
          <p:cNvPr id="7" name="Text Placeholder 6">
            <a:extLst>
              <a:ext uri="{FF2B5EF4-FFF2-40B4-BE49-F238E27FC236}">
                <a16:creationId xmlns:a16="http://schemas.microsoft.com/office/drawing/2014/main" id="{BF907434-BE1F-FCA0-BAEA-B4B96E7706A5}"/>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The pandemic has not impacted behaviour as much as the industry believes</a:t>
            </a:r>
          </a:p>
          <a:p>
            <a:pPr marL="285750" indent="-285750">
              <a:buFont typeface="Arial" panose="020B0604020202020204" pitchFamily="34" charset="0"/>
              <a:buChar char="—"/>
            </a:pPr>
            <a:r>
              <a:rPr lang="en-GB" dirty="0"/>
              <a:t>‘Normal’ people and ad people underestimate the proportion of live TV viewing </a:t>
            </a:r>
          </a:p>
          <a:p>
            <a:pPr marL="285750" indent="-285750">
              <a:buFont typeface="Arial" panose="020B0604020202020204" pitchFamily="34" charset="0"/>
              <a:buChar char="—"/>
            </a:pPr>
            <a:r>
              <a:rPr lang="en-GB" dirty="0"/>
              <a:t>Ad people have a good feel for the penetration of platforms but overestimate for the new emerging platforms</a:t>
            </a:r>
          </a:p>
          <a:p>
            <a:pPr marL="285750" indent="-285750">
              <a:buFont typeface="Arial" panose="020B0604020202020204" pitchFamily="34" charset="0"/>
              <a:buChar char="—"/>
            </a:pPr>
            <a:r>
              <a:rPr lang="en-GB" dirty="0"/>
              <a:t>Both groups acknowledge TV as the medium you are most likely to find advertising that is trustworthy, emotional and memorable</a:t>
            </a:r>
          </a:p>
        </p:txBody>
      </p:sp>
      <p:pic>
        <p:nvPicPr>
          <p:cNvPr id="11" name="Picture Placeholder 10" descr="A person wearing a crown&#10;&#10;Description automatically generated with medium confidence">
            <a:extLst>
              <a:ext uri="{FF2B5EF4-FFF2-40B4-BE49-F238E27FC236}">
                <a16:creationId xmlns:a16="http://schemas.microsoft.com/office/drawing/2014/main" id="{2BE399BC-7477-75CB-74AD-C89E12558E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9" name="Text Placeholder 8">
            <a:extLst>
              <a:ext uri="{FF2B5EF4-FFF2-40B4-BE49-F238E27FC236}">
                <a16:creationId xmlns:a16="http://schemas.microsoft.com/office/drawing/2014/main" id="{4222CA1E-2306-B8A7-6E0C-591798B51382}"/>
              </a:ext>
            </a:extLst>
          </p:cNvPr>
          <p:cNvSpPr>
            <a:spLocks noGrp="1"/>
          </p:cNvSpPr>
          <p:nvPr>
            <p:ph type="body" sz="quarter" idx="15"/>
          </p:nvPr>
        </p:nvSpPr>
        <p:spPr/>
        <p:txBody>
          <a:bodyPr/>
          <a:lstStyle/>
          <a:p>
            <a:endParaRPr lang="en-GB"/>
          </a:p>
        </p:txBody>
      </p:sp>
      <p:sp>
        <p:nvSpPr>
          <p:cNvPr id="12" name="Text Placeholder 5">
            <a:extLst>
              <a:ext uri="{FF2B5EF4-FFF2-40B4-BE49-F238E27FC236}">
                <a16:creationId xmlns:a16="http://schemas.microsoft.com/office/drawing/2014/main" id="{866E5CFB-F460-DAAB-5C87-B92DE29D729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“The GOAT of Swaps” – Panini</a:t>
            </a:r>
          </a:p>
        </p:txBody>
      </p:sp>
    </p:spTree>
    <p:extLst>
      <p:ext uri="{BB962C8B-B14F-4D97-AF65-F5344CB8AC3E}">
        <p14:creationId xmlns:p14="http://schemas.microsoft.com/office/powerpoint/2010/main" val="154192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Watch The Mandalorian | Full episodes | Disney+">
            <a:extLst>
              <a:ext uri="{FF2B5EF4-FFF2-40B4-BE49-F238E27FC236}">
                <a16:creationId xmlns:a16="http://schemas.microsoft.com/office/drawing/2014/main" id="{274DC67D-E5D7-CCA3-BF60-A44946D243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3032"/>
          <a:stretch/>
        </p:blipFill>
        <p:spPr bwMode="auto">
          <a:xfrm>
            <a:off x="468203" y="2920482"/>
            <a:ext cx="2673349" cy="11427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ranger Things Season 1 recap - what you need to know">
            <a:extLst>
              <a:ext uri="{FF2B5EF4-FFF2-40B4-BE49-F238E27FC236}">
                <a16:creationId xmlns:a16="http://schemas.microsoft.com/office/drawing/2014/main" id="{C47D9C39-D368-2AC6-F134-AE2A03384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974" y="1428750"/>
            <a:ext cx="2687031" cy="1491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ch The Lord of the Rings: The Rings of Power - Season 1 | Prime Video">
            <a:extLst>
              <a:ext uri="{FF2B5EF4-FFF2-40B4-BE49-F238E27FC236}">
                <a16:creationId xmlns:a16="http://schemas.microsoft.com/office/drawing/2014/main" id="{5E356D1D-6EBA-116E-F2BA-63EF81F2E4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310"/>
          <a:stretch/>
        </p:blipFill>
        <p:spPr bwMode="auto">
          <a:xfrm>
            <a:off x="472352" y="4041792"/>
            <a:ext cx="2681653" cy="12034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08DC1AC-624E-27AB-8C1D-18E9D4312FB8}"/>
              </a:ext>
            </a:extLst>
          </p:cNvPr>
          <p:cNvPicPr>
            <a:picLocks noChangeAspect="1"/>
          </p:cNvPicPr>
          <p:nvPr/>
        </p:nvPicPr>
        <p:blipFill>
          <a:blip r:embed="rId7">
            <a:duotone>
              <a:schemeClr val="bg2">
                <a:shade val="45000"/>
                <a:satMod val="135000"/>
              </a:schemeClr>
              <a:prstClr val="white"/>
            </a:duotone>
          </a:blip>
          <a:stretch>
            <a:fillRect/>
          </a:stretch>
        </p:blipFill>
        <p:spPr>
          <a:xfrm>
            <a:off x="466337" y="1435370"/>
            <a:ext cx="2667508" cy="3784784"/>
          </a:xfrm>
          <a:prstGeom prst="rect">
            <a:avLst/>
          </a:prstGeom>
        </p:spPr>
      </p:pic>
      <p:pic>
        <p:nvPicPr>
          <p:cNvPr id="27" name="Picture 26">
            <a:extLst>
              <a:ext uri="{FF2B5EF4-FFF2-40B4-BE49-F238E27FC236}">
                <a16:creationId xmlns:a16="http://schemas.microsoft.com/office/drawing/2014/main" id="{5C62B53D-7036-943A-71BF-1AA855C47C73}"/>
              </a:ext>
            </a:extLst>
          </p:cNvPr>
          <p:cNvPicPr>
            <a:picLocks noChangeAspect="1"/>
          </p:cNvPicPr>
          <p:nvPr/>
        </p:nvPicPr>
        <p:blipFill>
          <a:blip r:embed="rId7">
            <a:duotone>
              <a:schemeClr val="bg2">
                <a:shade val="45000"/>
                <a:satMod val="135000"/>
              </a:schemeClr>
              <a:prstClr val="white"/>
            </a:duotone>
          </a:blip>
          <a:stretch>
            <a:fillRect/>
          </a:stretch>
        </p:blipFill>
        <p:spPr>
          <a:xfrm rot="10800000">
            <a:off x="479426" y="1424647"/>
            <a:ext cx="2667508" cy="3802333"/>
          </a:xfrm>
          <a:prstGeom prst="rect">
            <a:avLst/>
          </a:prstGeom>
        </p:spPr>
      </p:pic>
      <p:pic>
        <p:nvPicPr>
          <p:cNvPr id="3080" name="Picture 8" descr="iphone xs on white table">
            <a:extLst>
              <a:ext uri="{FF2B5EF4-FFF2-40B4-BE49-F238E27FC236}">
                <a16:creationId xmlns:a16="http://schemas.microsoft.com/office/drawing/2014/main" id="{CD31DAD7-6617-D084-34F7-7432D58BB9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9615" y="1454074"/>
            <a:ext cx="2709455" cy="380233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B70434BC-6BA3-5E34-4B44-0CBAB0401C3E}"/>
              </a:ext>
            </a:extLst>
          </p:cNvPr>
          <p:cNvPicPr>
            <a:picLocks noChangeAspect="1"/>
          </p:cNvPicPr>
          <p:nvPr/>
        </p:nvPicPr>
        <p:blipFill>
          <a:blip r:embed="rId7">
            <a:duotone>
              <a:schemeClr val="bg2">
                <a:shade val="45000"/>
                <a:satMod val="135000"/>
              </a:schemeClr>
              <a:prstClr val="white"/>
            </a:duotone>
          </a:blip>
          <a:stretch>
            <a:fillRect/>
          </a:stretch>
        </p:blipFill>
        <p:spPr>
          <a:xfrm>
            <a:off x="3336872" y="1455320"/>
            <a:ext cx="2709096" cy="3789876"/>
          </a:xfrm>
          <a:prstGeom prst="rect">
            <a:avLst/>
          </a:prstGeom>
        </p:spPr>
      </p:pic>
      <p:pic>
        <p:nvPicPr>
          <p:cNvPr id="3084" name="Picture 12" descr="UK lockdown: Boris Johnson imposes harsh new measures as new Covid-19  variant spreads | CNN">
            <a:extLst>
              <a:ext uri="{FF2B5EF4-FFF2-40B4-BE49-F238E27FC236}">
                <a16:creationId xmlns:a16="http://schemas.microsoft.com/office/drawing/2014/main" id="{49A18B16-0ACB-D1F1-CCEE-13A9ED3783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4842" y="1407595"/>
            <a:ext cx="2682000" cy="150192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ovid-19: UK daily coronavirus cases top 60,000 for first time - BBC News">
            <a:extLst>
              <a:ext uri="{FF2B5EF4-FFF2-40B4-BE49-F238E27FC236}">
                <a16:creationId xmlns:a16="http://schemas.microsoft.com/office/drawing/2014/main" id="{E5803A55-701A-4C97-E5F9-28EEF8DC4C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8192"/>
          <a:stretch/>
        </p:blipFill>
        <p:spPr bwMode="auto">
          <a:xfrm>
            <a:off x="9044842" y="3886061"/>
            <a:ext cx="2680405" cy="1378067"/>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7"/>
          <p:cNvSpPr>
            <a:spLocks noGrp="1"/>
          </p:cNvSpPr>
          <p:nvPr>
            <p:ph type="title"/>
          </p:nvPr>
        </p:nvSpPr>
        <p:spPr/>
        <p:txBody>
          <a:bodyPr/>
          <a:lstStyle/>
          <a:p>
            <a:r>
              <a:rPr lang="en-GB" dirty="0"/>
              <a:t>The industry has evolved significantly since our last study</a:t>
            </a:r>
          </a:p>
        </p:txBody>
      </p:sp>
      <p:sp>
        <p:nvSpPr>
          <p:cNvPr id="4" name="Rectangle 3">
            <a:extLst>
              <a:ext uri="{FF2B5EF4-FFF2-40B4-BE49-F238E27FC236}">
                <a16:creationId xmlns:a16="http://schemas.microsoft.com/office/drawing/2014/main" id="{C739DA57-C4AE-6E17-00DF-F765ED44EB12}"/>
              </a:ext>
            </a:extLst>
          </p:cNvPr>
          <p:cNvSpPr/>
          <p:nvPr/>
        </p:nvSpPr>
        <p:spPr>
          <a:xfrm>
            <a:off x="6205956" y="1407595"/>
            <a:ext cx="2682000" cy="3837600"/>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9" name="TextBox 18">
            <a:extLst>
              <a:ext uri="{FF2B5EF4-FFF2-40B4-BE49-F238E27FC236}">
                <a16:creationId xmlns:a16="http://schemas.microsoft.com/office/drawing/2014/main" id="{3DD71F4A-0B34-2253-F35D-2132010C2E11}"/>
              </a:ext>
            </a:extLst>
          </p:cNvPr>
          <p:cNvSpPr txBox="1"/>
          <p:nvPr/>
        </p:nvSpPr>
        <p:spPr>
          <a:xfrm>
            <a:off x="502651" y="1518673"/>
            <a:ext cx="2651355" cy="646331"/>
          </a:xfrm>
          <a:prstGeom prst="rect">
            <a:avLst/>
          </a:prstGeom>
          <a:noFill/>
        </p:spPr>
        <p:txBody>
          <a:bodyPr wrap="square">
            <a:spAutoFit/>
          </a:bodyPr>
          <a:lstStyle/>
          <a:p>
            <a:r>
              <a:rPr lang="en-GB" sz="1800" b="1" dirty="0">
                <a:solidFill>
                  <a:schemeClr val="bg1"/>
                </a:solidFill>
              </a:rPr>
              <a:t>Rise of </a:t>
            </a:r>
            <a:r>
              <a:rPr lang="en-GB" b="1" dirty="0">
                <a:solidFill>
                  <a:schemeClr val="bg1"/>
                </a:solidFill>
              </a:rPr>
              <a:t>subscription streaming services</a:t>
            </a:r>
            <a:endParaRPr lang="en-GB" sz="1800" b="1" dirty="0">
              <a:solidFill>
                <a:schemeClr val="bg1"/>
              </a:solidFill>
            </a:endParaRPr>
          </a:p>
        </p:txBody>
      </p:sp>
      <p:pic>
        <p:nvPicPr>
          <p:cNvPr id="3086" name="Picture 14" descr="Omicron less likely to cause long COVID, UK study says | Reuters">
            <a:extLst>
              <a:ext uri="{FF2B5EF4-FFF2-40B4-BE49-F238E27FC236}">
                <a16:creationId xmlns:a16="http://schemas.microsoft.com/office/drawing/2014/main" id="{4DD0B516-163A-B6B9-58C5-BC3E8799514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886" b="13438"/>
          <a:stretch/>
        </p:blipFill>
        <p:spPr bwMode="auto">
          <a:xfrm>
            <a:off x="9044842" y="2791744"/>
            <a:ext cx="2682000" cy="11494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D6103FB6-7E03-E0D4-0AE4-581801EDB514}"/>
              </a:ext>
            </a:extLst>
          </p:cNvPr>
          <p:cNvPicPr>
            <a:picLocks noChangeAspect="1"/>
          </p:cNvPicPr>
          <p:nvPr/>
        </p:nvPicPr>
        <p:blipFill>
          <a:blip r:embed="rId7">
            <a:duotone>
              <a:schemeClr val="bg2">
                <a:shade val="45000"/>
                <a:satMod val="135000"/>
              </a:schemeClr>
              <a:prstClr val="white"/>
            </a:duotone>
          </a:blip>
          <a:stretch>
            <a:fillRect/>
          </a:stretch>
        </p:blipFill>
        <p:spPr>
          <a:xfrm>
            <a:off x="9029918" y="1391395"/>
            <a:ext cx="2667508" cy="3828759"/>
          </a:xfrm>
          <a:prstGeom prst="rect">
            <a:avLst/>
          </a:prstGeom>
        </p:spPr>
      </p:pic>
      <p:sp>
        <p:nvSpPr>
          <p:cNvPr id="37" name="TextBox 36">
            <a:extLst>
              <a:ext uri="{FF2B5EF4-FFF2-40B4-BE49-F238E27FC236}">
                <a16:creationId xmlns:a16="http://schemas.microsoft.com/office/drawing/2014/main" id="{ACE79CC1-2D72-E21F-E9E0-7FCEEE40EF2B}"/>
              </a:ext>
            </a:extLst>
          </p:cNvPr>
          <p:cNvSpPr txBox="1"/>
          <p:nvPr/>
        </p:nvSpPr>
        <p:spPr>
          <a:xfrm>
            <a:off x="9061219" y="1518673"/>
            <a:ext cx="2651355" cy="369332"/>
          </a:xfrm>
          <a:prstGeom prst="rect">
            <a:avLst/>
          </a:prstGeom>
          <a:noFill/>
        </p:spPr>
        <p:txBody>
          <a:bodyPr wrap="square">
            <a:spAutoFit/>
          </a:bodyPr>
          <a:lstStyle/>
          <a:p>
            <a:pPr algn="l"/>
            <a:r>
              <a:rPr lang="en-GB" sz="1800" b="1" dirty="0">
                <a:solidFill>
                  <a:schemeClr val="bg1"/>
                </a:solidFill>
              </a:rPr>
              <a:t>Impact of COVID-19</a:t>
            </a:r>
          </a:p>
        </p:txBody>
      </p:sp>
      <p:pic>
        <p:nvPicPr>
          <p:cNvPr id="43" name="Picture 42">
            <a:extLst>
              <a:ext uri="{FF2B5EF4-FFF2-40B4-BE49-F238E27FC236}">
                <a16:creationId xmlns:a16="http://schemas.microsoft.com/office/drawing/2014/main" id="{DAF80782-B642-1BC6-5825-6DE20A848293}"/>
              </a:ext>
            </a:extLst>
          </p:cNvPr>
          <p:cNvPicPr>
            <a:picLocks noChangeAspect="1"/>
          </p:cNvPicPr>
          <p:nvPr/>
        </p:nvPicPr>
        <p:blipFill>
          <a:blip r:embed="rId12"/>
          <a:stretch>
            <a:fillRect/>
          </a:stretch>
        </p:blipFill>
        <p:spPr>
          <a:xfrm>
            <a:off x="6263521" y="3825758"/>
            <a:ext cx="2560666" cy="1230878"/>
          </a:xfrm>
          <a:prstGeom prst="rect">
            <a:avLst/>
          </a:prstGeom>
        </p:spPr>
      </p:pic>
      <p:pic>
        <p:nvPicPr>
          <p:cNvPr id="45" name="Picture 44">
            <a:extLst>
              <a:ext uri="{FF2B5EF4-FFF2-40B4-BE49-F238E27FC236}">
                <a16:creationId xmlns:a16="http://schemas.microsoft.com/office/drawing/2014/main" id="{3CE7D7D2-C977-5834-67B8-1E927E430F92}"/>
              </a:ext>
            </a:extLst>
          </p:cNvPr>
          <p:cNvPicPr>
            <a:picLocks noChangeAspect="1"/>
          </p:cNvPicPr>
          <p:nvPr/>
        </p:nvPicPr>
        <p:blipFill>
          <a:blip r:embed="rId13"/>
          <a:stretch>
            <a:fillRect/>
          </a:stretch>
        </p:blipFill>
        <p:spPr>
          <a:xfrm>
            <a:off x="6263522" y="2326930"/>
            <a:ext cx="2560665" cy="1247857"/>
          </a:xfrm>
          <a:prstGeom prst="rect">
            <a:avLst/>
          </a:prstGeom>
        </p:spPr>
      </p:pic>
      <p:sp>
        <p:nvSpPr>
          <p:cNvPr id="47" name="TextBox 46">
            <a:extLst>
              <a:ext uri="{FF2B5EF4-FFF2-40B4-BE49-F238E27FC236}">
                <a16:creationId xmlns:a16="http://schemas.microsoft.com/office/drawing/2014/main" id="{02B89B78-E7F3-073C-A272-44F574FED422}"/>
              </a:ext>
            </a:extLst>
          </p:cNvPr>
          <p:cNvSpPr txBox="1"/>
          <p:nvPr/>
        </p:nvSpPr>
        <p:spPr>
          <a:xfrm>
            <a:off x="6244503" y="1518673"/>
            <a:ext cx="2673526" cy="646331"/>
          </a:xfrm>
          <a:prstGeom prst="rect">
            <a:avLst/>
          </a:prstGeom>
          <a:noFill/>
        </p:spPr>
        <p:txBody>
          <a:bodyPr wrap="square">
            <a:spAutoFit/>
          </a:bodyPr>
          <a:lstStyle/>
          <a:p>
            <a:pPr algn="l"/>
            <a:r>
              <a:rPr lang="en-GB" sz="1800" b="1" dirty="0">
                <a:solidFill>
                  <a:srgbClr val="002060"/>
                </a:solidFill>
              </a:rPr>
              <a:t>Growth in advertising expenditure </a:t>
            </a:r>
          </a:p>
        </p:txBody>
      </p:sp>
      <p:sp>
        <p:nvSpPr>
          <p:cNvPr id="51" name="TextBox 50">
            <a:extLst>
              <a:ext uri="{FF2B5EF4-FFF2-40B4-BE49-F238E27FC236}">
                <a16:creationId xmlns:a16="http://schemas.microsoft.com/office/drawing/2014/main" id="{CA418AD1-E0CB-48C2-DD70-CE175684D52D}"/>
              </a:ext>
            </a:extLst>
          </p:cNvPr>
          <p:cNvSpPr txBox="1"/>
          <p:nvPr/>
        </p:nvSpPr>
        <p:spPr>
          <a:xfrm>
            <a:off x="3372550" y="1518673"/>
            <a:ext cx="2651355" cy="646331"/>
          </a:xfrm>
          <a:prstGeom prst="rect">
            <a:avLst/>
          </a:prstGeom>
          <a:noFill/>
        </p:spPr>
        <p:txBody>
          <a:bodyPr wrap="square">
            <a:spAutoFit/>
          </a:bodyPr>
          <a:lstStyle/>
          <a:p>
            <a:pPr algn="l"/>
            <a:r>
              <a:rPr lang="en-GB" sz="1800" b="1" dirty="0">
                <a:solidFill>
                  <a:schemeClr val="bg1"/>
                </a:solidFill>
              </a:rPr>
              <a:t>Surge of social platforms e.g. TikTok </a:t>
            </a:r>
          </a:p>
        </p:txBody>
      </p:sp>
    </p:spTree>
    <p:custDataLst>
      <p:tags r:id="rId1"/>
    </p:custDataLst>
    <p:extLst>
      <p:ext uri="{BB962C8B-B14F-4D97-AF65-F5344CB8AC3E}">
        <p14:creationId xmlns:p14="http://schemas.microsoft.com/office/powerpoint/2010/main" val="253768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Icon&#10;&#10;Description automatically generated">
            <a:extLst>
              <a:ext uri="{FF2B5EF4-FFF2-40B4-BE49-F238E27FC236}">
                <a16:creationId xmlns:a16="http://schemas.microsoft.com/office/drawing/2014/main" id="{84C90CD8-373D-2D05-F847-FA13893B8A6A}"/>
              </a:ext>
            </a:extLst>
          </p:cNvPr>
          <p:cNvPicPr>
            <a:picLocks noChangeAspect="1"/>
          </p:cNvPicPr>
          <p:nvPr/>
        </p:nvPicPr>
        <p:blipFill rotWithShape="1">
          <a:blip r:embed="rId3">
            <a:extLst>
              <a:ext uri="{28A0092B-C50C-407E-A947-70E740481C1C}">
                <a14:useLocalDpi xmlns:a14="http://schemas.microsoft.com/office/drawing/2010/main" val="0"/>
              </a:ext>
            </a:extLst>
          </a:blip>
          <a:srcRect l="20764" r="20764"/>
          <a:stretch/>
        </p:blipFill>
        <p:spPr>
          <a:xfrm>
            <a:off x="6007894" y="-9729"/>
            <a:ext cx="6184106" cy="5948364"/>
          </a:xfrm>
          <a:prstGeom prst="rect">
            <a:avLst/>
          </a:prstGeom>
          <a:solidFill>
            <a:schemeClr val="bg1">
              <a:lumMod val="85000"/>
            </a:schemeClr>
          </a:solidFill>
        </p:spPr>
      </p:pic>
      <p:sp>
        <p:nvSpPr>
          <p:cNvPr id="2" name="Title 1">
            <a:extLst>
              <a:ext uri="{FF2B5EF4-FFF2-40B4-BE49-F238E27FC236}">
                <a16:creationId xmlns:a16="http://schemas.microsoft.com/office/drawing/2014/main" id="{E3183261-7860-66C8-A643-C8065AF32E4A}"/>
              </a:ext>
            </a:extLst>
          </p:cNvPr>
          <p:cNvSpPr>
            <a:spLocks noGrp="1"/>
          </p:cNvSpPr>
          <p:nvPr>
            <p:ph type="title"/>
          </p:nvPr>
        </p:nvSpPr>
        <p:spPr/>
        <p:txBody>
          <a:bodyPr/>
          <a:lstStyle/>
          <a:p>
            <a:r>
              <a:rPr lang="en-GB" dirty="0"/>
              <a:t>Our brief to Ipsos</a:t>
            </a:r>
          </a:p>
        </p:txBody>
      </p:sp>
      <p:sp>
        <p:nvSpPr>
          <p:cNvPr id="3" name="Text Placeholder 2">
            <a:extLst>
              <a:ext uri="{FF2B5EF4-FFF2-40B4-BE49-F238E27FC236}">
                <a16:creationId xmlns:a16="http://schemas.microsoft.com/office/drawing/2014/main" id="{C83E73FB-646A-D69F-0475-2D74A08405A9}"/>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Has the chasm between the media consumption habits of the British public and media professionals changed?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Has the way in which we consume TV content evolved?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impact has the Covid-19 pandemic had on media consumption habits?</a:t>
            </a:r>
          </a:p>
          <a:p>
            <a:pPr marL="285750" indent="-285750">
              <a:buFont typeface="Arial" panose="020B0604020202020204" pitchFamily="34" charset="0"/>
              <a:buChar char="—"/>
            </a:pPr>
            <a:endParaRPr lang="en-GB" dirty="0"/>
          </a:p>
        </p:txBody>
      </p:sp>
      <p:sp>
        <p:nvSpPr>
          <p:cNvPr id="5" name="Text Placeholder 4">
            <a:extLst>
              <a:ext uri="{FF2B5EF4-FFF2-40B4-BE49-F238E27FC236}">
                <a16:creationId xmlns:a16="http://schemas.microsoft.com/office/drawing/2014/main" id="{764E81D2-90E8-D2E9-70F8-D687B2E21FD5}"/>
              </a:ext>
            </a:extLst>
          </p:cNvPr>
          <p:cNvSpPr>
            <a:spLocks noGrp="1"/>
          </p:cNvSpPr>
          <p:nvPr>
            <p:ph type="body" sz="quarter" idx="15"/>
          </p:nvPr>
        </p:nvSpPr>
        <p:spPr/>
        <p:txBody>
          <a:bodyPr/>
          <a:lstStyle/>
          <a:p>
            <a:endParaRPr lang="en-GB" dirty="0"/>
          </a:p>
        </p:txBody>
      </p:sp>
      <p:pic>
        <p:nvPicPr>
          <p:cNvPr id="8" name="Picture 7" descr="A group of people sitting at a table&#10;&#10;Description automatically generated">
            <a:extLst>
              <a:ext uri="{FF2B5EF4-FFF2-40B4-BE49-F238E27FC236}">
                <a16:creationId xmlns:a16="http://schemas.microsoft.com/office/drawing/2014/main" id="{C1029961-6687-EA87-E742-102A1D0B479D}"/>
              </a:ext>
            </a:extLst>
          </p:cNvPr>
          <p:cNvPicPr>
            <a:picLocks noChangeAspect="1"/>
          </p:cNvPicPr>
          <p:nvPr/>
        </p:nvPicPr>
        <p:blipFill rotWithShape="1">
          <a:blip r:embed="rId4">
            <a:extLst>
              <a:ext uri="{28A0092B-C50C-407E-A947-70E740481C1C}">
                <a14:useLocalDpi xmlns:a14="http://schemas.microsoft.com/office/drawing/2010/main" val="0"/>
              </a:ext>
            </a:extLst>
          </a:blip>
          <a:srcRect l="7785" r="33640"/>
          <a:stretch/>
        </p:blipFill>
        <p:spPr>
          <a:xfrm>
            <a:off x="6007894" y="0"/>
            <a:ext cx="6184105" cy="5938635"/>
          </a:xfrm>
          <a:prstGeom prst="rect">
            <a:avLst/>
          </a:prstGeom>
        </p:spPr>
      </p:pic>
      <p:sp>
        <p:nvSpPr>
          <p:cNvPr id="9" name="Text Placeholder 5">
            <a:extLst>
              <a:ext uri="{FF2B5EF4-FFF2-40B4-BE49-F238E27FC236}">
                <a16:creationId xmlns:a16="http://schemas.microsoft.com/office/drawing/2014/main" id="{B30680E2-A979-6D81-86F3-45ABD1298862}"/>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“Finger Ball” – Betfair</a:t>
            </a:r>
          </a:p>
        </p:txBody>
      </p:sp>
    </p:spTree>
    <p:extLst>
      <p:ext uri="{BB962C8B-B14F-4D97-AF65-F5344CB8AC3E}">
        <p14:creationId xmlns:p14="http://schemas.microsoft.com/office/powerpoint/2010/main" val="419768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2576-973B-79D4-1DAC-DECA59A6A5C3}"/>
              </a:ext>
            </a:extLst>
          </p:cNvPr>
          <p:cNvSpPr>
            <a:spLocks noGrp="1"/>
          </p:cNvSpPr>
          <p:nvPr>
            <p:ph type="title"/>
          </p:nvPr>
        </p:nvSpPr>
        <p:spPr/>
        <p:txBody>
          <a:bodyPr/>
          <a:lstStyle/>
          <a:p>
            <a:r>
              <a:rPr lang="en-GB" dirty="0"/>
              <a:t>Agenda </a:t>
            </a:r>
          </a:p>
        </p:txBody>
      </p:sp>
      <p:graphicFrame>
        <p:nvGraphicFramePr>
          <p:cNvPr id="4" name="Table 3">
            <a:extLst>
              <a:ext uri="{FF2B5EF4-FFF2-40B4-BE49-F238E27FC236}">
                <a16:creationId xmlns:a16="http://schemas.microsoft.com/office/drawing/2014/main" id="{02800D29-944D-515C-39D0-2DB141C4B096}"/>
              </a:ext>
            </a:extLst>
          </p:cNvPr>
          <p:cNvGraphicFramePr>
            <a:graphicFrameLocks noGrp="1"/>
          </p:cNvGraphicFramePr>
          <p:nvPr/>
        </p:nvGraphicFramePr>
        <p:xfrm>
          <a:off x="371476" y="1869276"/>
          <a:ext cx="5133435" cy="3119448"/>
        </p:xfrm>
        <a:graphic>
          <a:graphicData uri="http://schemas.openxmlformats.org/drawingml/2006/table">
            <a:tbl>
              <a:tblPr firstRow="1" bandRow="1">
                <a:tableStyleId>{5C22544A-7EE6-4342-B048-85BDC9FD1C3A}</a:tableStyleId>
              </a:tblPr>
              <a:tblGrid>
                <a:gridCol w="4668239">
                  <a:extLst>
                    <a:ext uri="{9D8B030D-6E8A-4147-A177-3AD203B41FA5}">
                      <a16:colId xmlns:a16="http://schemas.microsoft.com/office/drawing/2014/main" val="1497214192"/>
                    </a:ext>
                  </a:extLst>
                </a:gridCol>
                <a:gridCol w="465196">
                  <a:extLst>
                    <a:ext uri="{9D8B030D-6E8A-4147-A177-3AD203B41FA5}">
                      <a16:colId xmlns:a16="http://schemas.microsoft.com/office/drawing/2014/main" val="2303286546"/>
                    </a:ext>
                  </a:extLst>
                </a:gridCol>
              </a:tblGrid>
              <a:tr h="519908">
                <a:tc>
                  <a:txBody>
                    <a:bodyPr/>
                    <a:lstStyle/>
                    <a:p>
                      <a:r>
                        <a:rPr lang="en-GB" sz="1400" b="1" dirty="0">
                          <a:solidFill>
                            <a:schemeClr val="tx2"/>
                          </a:solidFill>
                        </a:rPr>
                        <a:t>METHODOLOGY</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19908">
                <a:tc>
                  <a:txBody>
                    <a:bodyPr/>
                    <a:lstStyle/>
                    <a:p>
                      <a:r>
                        <a:rPr lang="en-GB" sz="1400" b="1" dirty="0">
                          <a:solidFill>
                            <a:schemeClr val="accent2"/>
                          </a:solidFill>
                        </a:rPr>
                        <a:t>HOW DO AD PEOPLE DIFFER FROM ‘NORMAL’ PEOPLE?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19908">
                <a:tc>
                  <a:txBody>
                    <a:bodyPr/>
                    <a:lstStyle/>
                    <a:p>
                      <a:r>
                        <a:rPr lang="en-GB" sz="1400" b="1" dirty="0">
                          <a:solidFill>
                            <a:schemeClr val="accent3"/>
                          </a:solidFill>
                        </a:rPr>
                        <a:t>WHICH MEDIA SERVICES ARE MOST COMMONLY ACCESSED BY ‘NORMAL’ PEOPLE AND AD PEOPLE?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519908">
                <a:tc>
                  <a:txBody>
                    <a:bodyPr/>
                    <a:lstStyle/>
                    <a:p>
                      <a:r>
                        <a:rPr lang="en-GB" sz="1400" b="1" dirty="0">
                          <a:solidFill>
                            <a:schemeClr val="accent4"/>
                          </a:solidFill>
                        </a:rPr>
                        <a:t>HOW DO PEOPLE WATCH VIDEO CONTENT?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78674728"/>
                  </a:ext>
                </a:extLst>
              </a:tr>
              <a:tr h="519908">
                <a:tc>
                  <a:txBody>
                    <a:bodyPr/>
                    <a:lstStyle/>
                    <a:p>
                      <a:r>
                        <a:rPr lang="en-GB" sz="1400" b="1" dirty="0">
                          <a:solidFill>
                            <a:schemeClr val="accent5"/>
                          </a:solidFill>
                        </a:rPr>
                        <a:t>ARE TWO SCREENS BETTER THAN ONE?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854702179"/>
                  </a:ext>
                </a:extLst>
              </a:tr>
              <a:tr h="519908">
                <a:tc>
                  <a:txBody>
                    <a:bodyPr/>
                    <a:lstStyle/>
                    <a:p>
                      <a:r>
                        <a:rPr lang="en-GB" sz="1400" b="1" dirty="0">
                          <a:solidFill>
                            <a:schemeClr val="accent6"/>
                          </a:solidFill>
                        </a:rPr>
                        <a:t>ATTITUDES TO ADVERTISING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000450276"/>
                  </a:ext>
                </a:extLst>
              </a:tr>
            </a:tbl>
          </a:graphicData>
        </a:graphic>
      </p:graphicFrame>
      <p:pic>
        <p:nvPicPr>
          <p:cNvPr id="7" name="Picture Placeholder 7" descr="A couple of women sitting on a couch and smiling at the camera&#10;&#10;Description automatically generated with medium confidence">
            <a:extLst>
              <a:ext uri="{FF2B5EF4-FFF2-40B4-BE49-F238E27FC236}">
                <a16:creationId xmlns:a16="http://schemas.microsoft.com/office/drawing/2014/main" id="{D8947BCC-B082-6634-B70E-88FE53269380}"/>
              </a:ext>
            </a:extLst>
          </p:cNvPr>
          <p:cNvPicPr>
            <a:picLocks noChangeAspect="1"/>
          </p:cNvPicPr>
          <p:nvPr/>
        </p:nvPicPr>
        <p:blipFill>
          <a:blip r:embed="rId3">
            <a:extLst>
              <a:ext uri="{28A0092B-C50C-407E-A947-70E740481C1C}">
                <a14:useLocalDpi xmlns:a14="http://schemas.microsoft.com/office/drawing/2010/main" val="0"/>
              </a:ext>
            </a:extLst>
          </a:blip>
          <a:srcRect l="20764" r="20764"/>
          <a:stretch>
            <a:fillRect/>
          </a:stretch>
        </p:blipFill>
        <p:spPr>
          <a:xfrm>
            <a:off x="6007894" y="-9729"/>
            <a:ext cx="6184106" cy="5948364"/>
          </a:xfrm>
          <a:prstGeom prst="rect">
            <a:avLst/>
          </a:prstGeom>
        </p:spPr>
      </p:pic>
      <p:sp>
        <p:nvSpPr>
          <p:cNvPr id="10" name="Text Placeholder 5">
            <a:extLst>
              <a:ext uri="{FF2B5EF4-FFF2-40B4-BE49-F238E27FC236}">
                <a16:creationId xmlns:a16="http://schemas.microsoft.com/office/drawing/2014/main" id="{6DD62D10-1949-5137-1A25-FB26D33BBAAF}"/>
              </a:ext>
            </a:extLst>
          </p:cNvPr>
          <p:cNvSpPr txBox="1">
            <a:spLocks/>
          </p:cNvSpPr>
          <p:nvPr/>
        </p:nvSpPr>
        <p:spPr>
          <a:xfrm rot="16200000">
            <a:off x="10052272" y="3699872"/>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“Mega” – LG Televisions</a:t>
            </a:r>
          </a:p>
        </p:txBody>
      </p:sp>
    </p:spTree>
    <p:extLst>
      <p:ext uri="{BB962C8B-B14F-4D97-AF65-F5344CB8AC3E}">
        <p14:creationId xmlns:p14="http://schemas.microsoft.com/office/powerpoint/2010/main" val="32345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ollage of a person's face&#10;&#10;Description automatically generated with medium confidence">
            <a:extLst>
              <a:ext uri="{FF2B5EF4-FFF2-40B4-BE49-F238E27FC236}">
                <a16:creationId xmlns:a16="http://schemas.microsoft.com/office/drawing/2014/main" id="{D260B239-20C1-CF53-B6C8-E63238CDBD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82943A31-C450-ED8F-238E-45F5C93AEB86}"/>
              </a:ext>
            </a:extLst>
          </p:cNvPr>
          <p:cNvSpPr/>
          <p:nvPr/>
        </p:nvSpPr>
        <p:spPr>
          <a:xfrm flipH="1">
            <a:off x="0" y="0"/>
            <a:ext cx="1218112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5FD96053-9EE9-04FB-761E-E4493FC9B17B}"/>
              </a:ext>
            </a:extLst>
          </p:cNvPr>
          <p:cNvSpPr>
            <a:spLocks noGrp="1"/>
          </p:cNvSpPr>
          <p:nvPr>
            <p:ph type="ctrTitle"/>
          </p:nvPr>
        </p:nvSpPr>
        <p:spPr/>
        <p:txBody>
          <a:bodyPr/>
          <a:lstStyle/>
          <a:p>
            <a:r>
              <a:rPr lang="en-GB" dirty="0"/>
              <a:t>Methodology</a:t>
            </a:r>
          </a:p>
        </p:txBody>
      </p:sp>
      <p:sp>
        <p:nvSpPr>
          <p:cNvPr id="11" name="Text Placeholder 10">
            <a:extLst>
              <a:ext uri="{FF2B5EF4-FFF2-40B4-BE49-F238E27FC236}">
                <a16:creationId xmlns:a16="http://schemas.microsoft.com/office/drawing/2014/main" id="{05FF0391-7BDE-FC6A-A69C-BDD8297CB41F}"/>
              </a:ext>
            </a:extLst>
          </p:cNvPr>
          <p:cNvSpPr>
            <a:spLocks noGrp="1"/>
          </p:cNvSpPr>
          <p:nvPr>
            <p:ph type="body" sz="quarter" idx="14"/>
          </p:nvPr>
        </p:nvSpPr>
        <p:spPr/>
        <p:txBody>
          <a:bodyPr/>
          <a:lstStyle/>
          <a:p>
            <a:endParaRPr lang="en-GB"/>
          </a:p>
        </p:txBody>
      </p:sp>
      <p:sp>
        <p:nvSpPr>
          <p:cNvPr id="5" name="Text Placeholder 5">
            <a:extLst>
              <a:ext uri="{FF2B5EF4-FFF2-40B4-BE49-F238E27FC236}">
                <a16:creationId xmlns:a16="http://schemas.microsoft.com/office/drawing/2014/main" id="{BD8DD7B4-7E18-5264-B3E3-01841F42C01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“Gym Face” – The Gym Group</a:t>
            </a:r>
          </a:p>
        </p:txBody>
      </p:sp>
      <p:pic>
        <p:nvPicPr>
          <p:cNvPr id="2" name="Picture 1">
            <a:extLst>
              <a:ext uri="{FF2B5EF4-FFF2-40B4-BE49-F238E27FC236}">
                <a16:creationId xmlns:a16="http://schemas.microsoft.com/office/drawing/2014/main" id="{41F4BCC3-4448-7598-BC96-D30FB335D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31132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9AEEF03-9EE9-88BC-F542-7914B1CEF5D5}"/>
              </a:ext>
            </a:extLst>
          </p:cNvPr>
          <p:cNvSpPr/>
          <p:nvPr/>
        </p:nvSpPr>
        <p:spPr>
          <a:xfrm>
            <a:off x="2861522" y="4093094"/>
            <a:ext cx="7224965" cy="450191"/>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21" name="Rectangle 20">
            <a:extLst>
              <a:ext uri="{FF2B5EF4-FFF2-40B4-BE49-F238E27FC236}">
                <a16:creationId xmlns:a16="http://schemas.microsoft.com/office/drawing/2014/main" id="{471EED69-B524-504F-F537-5DFC50DFE8A6}"/>
              </a:ext>
            </a:extLst>
          </p:cNvPr>
          <p:cNvSpPr/>
          <p:nvPr/>
        </p:nvSpPr>
        <p:spPr>
          <a:xfrm>
            <a:off x="2965341" y="2516090"/>
            <a:ext cx="5089146" cy="450191"/>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endParaRPr>
          </a:p>
        </p:txBody>
      </p:sp>
      <p:sp>
        <p:nvSpPr>
          <p:cNvPr id="9" name="Title 8">
            <a:extLst>
              <a:ext uri="{FF2B5EF4-FFF2-40B4-BE49-F238E27FC236}">
                <a16:creationId xmlns:a16="http://schemas.microsoft.com/office/drawing/2014/main" id="{F2C2776B-F59A-3DD9-B27B-4436B47F71A0}"/>
              </a:ext>
            </a:extLst>
          </p:cNvPr>
          <p:cNvSpPr>
            <a:spLocks noGrp="1"/>
          </p:cNvSpPr>
          <p:nvPr>
            <p:ph type="title"/>
          </p:nvPr>
        </p:nvSpPr>
        <p:spPr/>
        <p:txBody>
          <a:bodyPr anchor="ctr"/>
          <a:lstStyle/>
          <a:p>
            <a:r>
              <a:rPr lang="en-GB" dirty="0"/>
              <a:t>The study consisted of two separate samples</a:t>
            </a:r>
          </a:p>
        </p:txBody>
      </p:sp>
      <p:sp>
        <p:nvSpPr>
          <p:cNvPr id="11" name="Text Placeholder 10">
            <a:extLst>
              <a:ext uri="{FF2B5EF4-FFF2-40B4-BE49-F238E27FC236}">
                <a16:creationId xmlns:a16="http://schemas.microsoft.com/office/drawing/2014/main" id="{3FB62D4C-D88D-D7E2-0256-A77C31CE4F5A}"/>
              </a:ext>
            </a:extLst>
          </p:cNvPr>
          <p:cNvSpPr>
            <a:spLocks noGrp="1"/>
          </p:cNvSpPr>
          <p:nvPr>
            <p:ph type="body" sz="quarter" idx="15"/>
          </p:nvPr>
        </p:nvSpPr>
        <p:spPr/>
        <p:txBody>
          <a:bodyPr/>
          <a:lstStyle/>
          <a:p>
            <a:r>
              <a:rPr lang="en-GB" dirty="0"/>
              <a:t>Source: Adnormal Behaviour, 2022, Ipsos / Thinkbox.</a:t>
            </a:r>
          </a:p>
        </p:txBody>
      </p:sp>
      <p:pic>
        <p:nvPicPr>
          <p:cNvPr id="2052" name="Picture 4" descr="public Icon 2556806">
            <a:extLst>
              <a:ext uri="{FF2B5EF4-FFF2-40B4-BE49-F238E27FC236}">
                <a16:creationId xmlns:a16="http://schemas.microsoft.com/office/drawing/2014/main" id="{92469777-587F-907F-EA9D-7F7BF7F91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72" y="2581994"/>
            <a:ext cx="872987" cy="872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fessionals Icon 159594">
            <a:extLst>
              <a:ext uri="{FF2B5EF4-FFF2-40B4-BE49-F238E27FC236}">
                <a16:creationId xmlns:a16="http://schemas.microsoft.com/office/drawing/2014/main" id="{CD12E55D-0C55-25B4-C762-19EC323D5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74" y="4171638"/>
            <a:ext cx="1021181" cy="10211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CC2B04-B49C-4874-2E7F-5B4F199B7F1E}"/>
              </a:ext>
            </a:extLst>
          </p:cNvPr>
          <p:cNvSpPr/>
          <p:nvPr/>
        </p:nvSpPr>
        <p:spPr>
          <a:xfrm>
            <a:off x="1858681" y="1934538"/>
            <a:ext cx="1800000" cy="1486800"/>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UK nationally representative survey </a:t>
            </a:r>
          </a:p>
        </p:txBody>
      </p:sp>
      <p:sp>
        <p:nvSpPr>
          <p:cNvPr id="8" name="Rectangle 7">
            <a:extLst>
              <a:ext uri="{FF2B5EF4-FFF2-40B4-BE49-F238E27FC236}">
                <a16:creationId xmlns:a16="http://schemas.microsoft.com/office/drawing/2014/main" id="{0A1BD139-3FFD-8725-92B6-F90817B2DDB6}"/>
              </a:ext>
            </a:extLst>
          </p:cNvPr>
          <p:cNvSpPr/>
          <p:nvPr/>
        </p:nvSpPr>
        <p:spPr>
          <a:xfrm>
            <a:off x="1858681" y="3574674"/>
            <a:ext cx="1800000" cy="1487032"/>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Voluntary response survey from the Ad industry</a:t>
            </a:r>
          </a:p>
        </p:txBody>
      </p:sp>
      <p:sp>
        <p:nvSpPr>
          <p:cNvPr id="13" name="Rectangle 12">
            <a:extLst>
              <a:ext uri="{FF2B5EF4-FFF2-40B4-BE49-F238E27FC236}">
                <a16:creationId xmlns:a16="http://schemas.microsoft.com/office/drawing/2014/main" id="{CA83283E-7136-201B-90F5-EE1A2A25B33A}"/>
              </a:ext>
            </a:extLst>
          </p:cNvPr>
          <p:cNvSpPr/>
          <p:nvPr/>
        </p:nvSpPr>
        <p:spPr>
          <a:xfrm>
            <a:off x="3852499" y="1942200"/>
            <a:ext cx="1793982" cy="1486800"/>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400"/>
              </a:spcBef>
              <a:spcAft>
                <a:spcPts val="400"/>
              </a:spcAft>
            </a:pPr>
            <a:r>
              <a:rPr lang="en-GB" sz="1400" b="1" dirty="0">
                <a:solidFill>
                  <a:schemeClr val="tx1"/>
                </a:solidFill>
              </a:rPr>
              <a:t>1,158 responses </a:t>
            </a:r>
          </a:p>
        </p:txBody>
      </p:sp>
      <p:sp>
        <p:nvSpPr>
          <p:cNvPr id="15" name="Rectangle 14">
            <a:extLst>
              <a:ext uri="{FF2B5EF4-FFF2-40B4-BE49-F238E27FC236}">
                <a16:creationId xmlns:a16="http://schemas.microsoft.com/office/drawing/2014/main" id="{CF097A02-0070-E162-D1E4-3F8B569344D9}"/>
              </a:ext>
            </a:extLst>
          </p:cNvPr>
          <p:cNvSpPr/>
          <p:nvPr/>
        </p:nvSpPr>
        <p:spPr>
          <a:xfrm>
            <a:off x="3846481" y="3574674"/>
            <a:ext cx="1800000" cy="1487032"/>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216 responses </a:t>
            </a:r>
          </a:p>
        </p:txBody>
      </p:sp>
      <p:sp>
        <p:nvSpPr>
          <p:cNvPr id="16" name="Rectangle 15">
            <a:extLst>
              <a:ext uri="{FF2B5EF4-FFF2-40B4-BE49-F238E27FC236}">
                <a16:creationId xmlns:a16="http://schemas.microsoft.com/office/drawing/2014/main" id="{5CA71DF5-3397-446F-ECDB-E100C754B76A}"/>
              </a:ext>
            </a:extLst>
          </p:cNvPr>
          <p:cNvSpPr/>
          <p:nvPr/>
        </p:nvSpPr>
        <p:spPr>
          <a:xfrm>
            <a:off x="5834280" y="1942200"/>
            <a:ext cx="1793981" cy="1486800"/>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June 2022</a:t>
            </a:r>
          </a:p>
        </p:txBody>
      </p:sp>
      <p:sp>
        <p:nvSpPr>
          <p:cNvPr id="17" name="Rectangle 16">
            <a:extLst>
              <a:ext uri="{FF2B5EF4-FFF2-40B4-BE49-F238E27FC236}">
                <a16:creationId xmlns:a16="http://schemas.microsoft.com/office/drawing/2014/main" id="{5021529F-8CFA-AF47-741E-ED2BDA32F90C}"/>
              </a:ext>
            </a:extLst>
          </p:cNvPr>
          <p:cNvSpPr/>
          <p:nvPr/>
        </p:nvSpPr>
        <p:spPr>
          <a:xfrm>
            <a:off x="5834281" y="3574674"/>
            <a:ext cx="1800000" cy="1487032"/>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June – August 2022</a:t>
            </a:r>
          </a:p>
        </p:txBody>
      </p:sp>
      <p:sp>
        <p:nvSpPr>
          <p:cNvPr id="18" name="Rectangle 17">
            <a:extLst>
              <a:ext uri="{FF2B5EF4-FFF2-40B4-BE49-F238E27FC236}">
                <a16:creationId xmlns:a16="http://schemas.microsoft.com/office/drawing/2014/main" id="{BEDFD750-6746-F215-5352-60B1EF5815A2}"/>
              </a:ext>
            </a:extLst>
          </p:cNvPr>
          <p:cNvSpPr/>
          <p:nvPr/>
        </p:nvSpPr>
        <p:spPr>
          <a:xfrm>
            <a:off x="7822081" y="1934538"/>
            <a:ext cx="1800000" cy="3127168"/>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TV content viewership </a:t>
            </a:r>
          </a:p>
          <a:p>
            <a:pPr algn="ctr"/>
            <a:endParaRPr lang="en-GB" sz="1400" b="1" dirty="0">
              <a:solidFill>
                <a:schemeClr val="tx1"/>
              </a:solidFill>
            </a:endParaRPr>
          </a:p>
          <a:p>
            <a:pPr algn="ctr"/>
            <a:r>
              <a:rPr lang="en-GB" sz="1400" b="1" dirty="0">
                <a:solidFill>
                  <a:schemeClr val="tx1"/>
                </a:solidFill>
              </a:rPr>
              <a:t>Device / platform usage</a:t>
            </a:r>
          </a:p>
          <a:p>
            <a:pPr algn="ctr"/>
            <a:endParaRPr lang="en-GB" sz="1400" b="1" dirty="0">
              <a:solidFill>
                <a:schemeClr val="tx1"/>
              </a:solidFill>
            </a:endParaRPr>
          </a:p>
          <a:p>
            <a:pPr algn="ctr"/>
            <a:r>
              <a:rPr lang="en-GB" sz="1400" b="1" dirty="0">
                <a:solidFill>
                  <a:schemeClr val="tx1"/>
                </a:solidFill>
              </a:rPr>
              <a:t>Perceptions of advertising </a:t>
            </a:r>
          </a:p>
          <a:p>
            <a:pPr algn="ctr"/>
            <a:endParaRPr lang="en-GB" sz="1400" b="1" dirty="0">
              <a:solidFill>
                <a:schemeClr val="tx1"/>
              </a:solidFill>
            </a:endParaRPr>
          </a:p>
          <a:p>
            <a:pPr algn="ctr"/>
            <a:r>
              <a:rPr lang="en-GB" sz="1400" b="1" dirty="0">
                <a:solidFill>
                  <a:schemeClr val="tx1"/>
                </a:solidFill>
              </a:rPr>
              <a:t>Evolution of content consumption compared to pre-pandemic</a:t>
            </a:r>
          </a:p>
        </p:txBody>
      </p:sp>
      <p:sp>
        <p:nvSpPr>
          <p:cNvPr id="19" name="Rectangle 18">
            <a:extLst>
              <a:ext uri="{FF2B5EF4-FFF2-40B4-BE49-F238E27FC236}">
                <a16:creationId xmlns:a16="http://schemas.microsoft.com/office/drawing/2014/main" id="{BBA2FA0E-B6BD-B292-3EBC-E6218C5CF7A4}"/>
              </a:ext>
            </a:extLst>
          </p:cNvPr>
          <p:cNvSpPr/>
          <p:nvPr/>
        </p:nvSpPr>
        <p:spPr>
          <a:xfrm>
            <a:off x="9809879" y="3574674"/>
            <a:ext cx="1800000" cy="1487032"/>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Additional data on  respondents’ perceptions of how the British public consume media content</a:t>
            </a:r>
          </a:p>
        </p:txBody>
      </p:sp>
      <p:sp>
        <p:nvSpPr>
          <p:cNvPr id="20" name="Rectangle 19">
            <a:extLst>
              <a:ext uri="{FF2B5EF4-FFF2-40B4-BE49-F238E27FC236}">
                <a16:creationId xmlns:a16="http://schemas.microsoft.com/office/drawing/2014/main" id="{C19EC77F-CAF2-9AD5-41D6-BE0EF3673E6B}"/>
              </a:ext>
            </a:extLst>
          </p:cNvPr>
          <p:cNvSpPr/>
          <p:nvPr/>
        </p:nvSpPr>
        <p:spPr>
          <a:xfrm>
            <a:off x="7828100" y="1349560"/>
            <a:ext cx="1793981" cy="581552"/>
          </a:xfrm>
          <a:prstGeom prst="rect">
            <a:avLst/>
          </a:prstGeom>
          <a:solidFill>
            <a:srgbClr val="29226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Claimed attitudinal and behavioural data regarding:</a:t>
            </a:r>
          </a:p>
        </p:txBody>
      </p:sp>
      <p:sp>
        <p:nvSpPr>
          <p:cNvPr id="24" name="TextBox 23">
            <a:extLst>
              <a:ext uri="{FF2B5EF4-FFF2-40B4-BE49-F238E27FC236}">
                <a16:creationId xmlns:a16="http://schemas.microsoft.com/office/drawing/2014/main" id="{624A58BD-E421-AE30-D33B-CA31C2FC36BE}"/>
              </a:ext>
            </a:extLst>
          </p:cNvPr>
          <p:cNvSpPr txBox="1"/>
          <p:nvPr/>
        </p:nvSpPr>
        <p:spPr>
          <a:xfrm>
            <a:off x="-106377" y="2004860"/>
            <a:ext cx="2464291" cy="554089"/>
          </a:xfrm>
          <a:prstGeom prst="rect">
            <a:avLst/>
          </a:prstGeom>
          <a:noFill/>
        </p:spPr>
        <p:txBody>
          <a:bodyPr wrap="square" lIns="65303" tIns="32652" rIns="65303" bIns="32652" rtlCol="0">
            <a:spAutoFit/>
          </a:bodyPr>
          <a:lstStyle/>
          <a:p>
            <a:pPr algn="ctr" defTabSz="828921">
              <a:lnSpc>
                <a:spcPct val="110000"/>
              </a:lnSpc>
              <a:buClr>
                <a:srgbClr val="FF585D"/>
              </a:buClr>
            </a:pPr>
            <a:r>
              <a:rPr lang="en-GB" sz="1500" b="1" dirty="0"/>
              <a:t>‘Normal’ </a:t>
            </a:r>
          </a:p>
          <a:p>
            <a:pPr algn="ctr" defTabSz="828921">
              <a:lnSpc>
                <a:spcPct val="110000"/>
              </a:lnSpc>
              <a:buClr>
                <a:srgbClr val="FF585D"/>
              </a:buClr>
            </a:pPr>
            <a:r>
              <a:rPr lang="en-GB" sz="1500" b="1" dirty="0"/>
              <a:t>people</a:t>
            </a:r>
          </a:p>
        </p:txBody>
      </p:sp>
      <p:sp>
        <p:nvSpPr>
          <p:cNvPr id="25" name="TextBox 24">
            <a:extLst>
              <a:ext uri="{FF2B5EF4-FFF2-40B4-BE49-F238E27FC236}">
                <a16:creationId xmlns:a16="http://schemas.microsoft.com/office/drawing/2014/main" id="{A356CD65-3378-C620-5FA4-D69D03F304E0}"/>
              </a:ext>
            </a:extLst>
          </p:cNvPr>
          <p:cNvSpPr txBox="1"/>
          <p:nvPr/>
        </p:nvSpPr>
        <p:spPr>
          <a:xfrm>
            <a:off x="-106377" y="3745400"/>
            <a:ext cx="2464291" cy="554089"/>
          </a:xfrm>
          <a:prstGeom prst="rect">
            <a:avLst/>
          </a:prstGeom>
          <a:noFill/>
        </p:spPr>
        <p:txBody>
          <a:bodyPr wrap="square" lIns="65303" tIns="32652" rIns="65303" bIns="32652" rtlCol="0">
            <a:spAutoFit/>
          </a:bodyPr>
          <a:lstStyle/>
          <a:p>
            <a:pPr algn="ctr" defTabSz="828921">
              <a:lnSpc>
                <a:spcPct val="110000"/>
              </a:lnSpc>
              <a:buClr>
                <a:srgbClr val="FF585D"/>
              </a:buClr>
            </a:pPr>
            <a:r>
              <a:rPr lang="en-GB" sz="1500" b="1" dirty="0"/>
              <a:t>Ad </a:t>
            </a:r>
          </a:p>
          <a:p>
            <a:pPr algn="ctr" defTabSz="828921">
              <a:lnSpc>
                <a:spcPct val="110000"/>
              </a:lnSpc>
              <a:buClr>
                <a:srgbClr val="FF585D"/>
              </a:buClr>
            </a:pPr>
            <a:r>
              <a:rPr lang="en-GB" sz="1500" b="1" dirty="0"/>
              <a:t>people</a:t>
            </a:r>
          </a:p>
        </p:txBody>
      </p:sp>
    </p:spTree>
    <p:extLst>
      <p:ext uri="{BB962C8B-B14F-4D97-AF65-F5344CB8AC3E}">
        <p14:creationId xmlns:p14="http://schemas.microsoft.com/office/powerpoint/2010/main" val="128770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7B3D44-AD74-D737-B2D2-36E3A21F6594}"/>
              </a:ext>
            </a:extLst>
          </p:cNvPr>
          <p:cNvSpPr>
            <a:spLocks noGrp="1"/>
          </p:cNvSpPr>
          <p:nvPr>
            <p:ph type="title"/>
          </p:nvPr>
        </p:nvSpPr>
        <p:spPr/>
        <p:txBody>
          <a:bodyPr/>
          <a:lstStyle/>
          <a:p>
            <a:r>
              <a:rPr lang="en-GB" sz="3200" dirty="0"/>
              <a:t>Normal people’s behaviour post pandemic changed – but ad people’s behaviour changed even more</a:t>
            </a:r>
            <a:endParaRPr lang="en-GB" dirty="0"/>
          </a:p>
        </p:txBody>
      </p:sp>
      <p:sp>
        <p:nvSpPr>
          <p:cNvPr id="7" name="Text Placeholder 6">
            <a:extLst>
              <a:ext uri="{FF2B5EF4-FFF2-40B4-BE49-F238E27FC236}">
                <a16:creationId xmlns:a16="http://schemas.microsoft.com/office/drawing/2014/main" id="{7CBCB487-3882-860D-B6B6-7050948ADB8C}"/>
              </a:ext>
            </a:extLst>
          </p:cNvPr>
          <p:cNvSpPr>
            <a:spLocks noGrp="1"/>
          </p:cNvSpPr>
          <p:nvPr>
            <p:ph type="body" sz="quarter" idx="15"/>
          </p:nvPr>
        </p:nvSpPr>
        <p:spPr/>
        <p:txBody>
          <a:bodyPr/>
          <a:lstStyle/>
          <a:p>
            <a:pPr>
              <a:spcBef>
                <a:spcPts val="0"/>
              </a:spcBef>
            </a:pPr>
            <a:r>
              <a:rPr lang="en-GB" dirty="0"/>
              <a:t>Source: Adnormal Behaviour, 2022, Ipsos / Thinkbox. Q.TNAN23/23a. Thinking about now, as compared to February 2020 (prior to the start of the pandemic), how has the frequency with which you do each of the following been impacted, if at all? </a:t>
            </a:r>
          </a:p>
          <a:p>
            <a:pPr>
              <a:spcBef>
                <a:spcPts val="0"/>
              </a:spcBef>
            </a:pPr>
            <a:r>
              <a:rPr lang="en-GB" sz="1000" b="0" dirty="0">
                <a:solidFill>
                  <a:prstClr val="black">
                    <a:lumMod val="75000"/>
                    <a:lumOff val="25000"/>
                  </a:prstClr>
                </a:solidFill>
                <a:latin typeface="Arial"/>
              </a:rPr>
              <a:t>Base: ‘normal’ people (1,158); Ad people (216). </a:t>
            </a:r>
            <a:r>
              <a:rPr lang="en-GB" dirty="0"/>
              <a:t>*Net change = % stating frequency of doing activity increased minus % stating frequency of doing activity decreased</a:t>
            </a:r>
          </a:p>
          <a:p>
            <a:pPr>
              <a:spcBef>
                <a:spcPts val="0"/>
              </a:spcBef>
            </a:pPr>
            <a:endParaRPr lang="en-GB" dirty="0"/>
          </a:p>
        </p:txBody>
      </p:sp>
      <p:graphicFrame>
        <p:nvGraphicFramePr>
          <p:cNvPr id="8" name="Chart 7">
            <a:extLst>
              <a:ext uri="{FF2B5EF4-FFF2-40B4-BE49-F238E27FC236}">
                <a16:creationId xmlns:a16="http://schemas.microsoft.com/office/drawing/2014/main" id="{8C889EB4-D667-BC4B-14D2-3C5F98F2FD73}"/>
              </a:ext>
            </a:extLst>
          </p:cNvPr>
          <p:cNvGraphicFramePr/>
          <p:nvPr/>
        </p:nvGraphicFramePr>
        <p:xfrm>
          <a:off x="479426" y="1470973"/>
          <a:ext cx="11030333" cy="433367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792C9FE-171A-B0BA-E3C2-78B30DCA4B97}"/>
              </a:ext>
            </a:extLst>
          </p:cNvPr>
          <p:cNvSpPr txBox="1"/>
          <p:nvPr/>
        </p:nvSpPr>
        <p:spPr>
          <a:xfrm>
            <a:off x="1049462" y="4364890"/>
            <a:ext cx="1817608" cy="758504"/>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Watch live or recorded TV on a TV set</a:t>
            </a:r>
          </a:p>
        </p:txBody>
      </p:sp>
      <p:sp>
        <p:nvSpPr>
          <p:cNvPr id="11" name="TextBox 10">
            <a:extLst>
              <a:ext uri="{FF2B5EF4-FFF2-40B4-BE49-F238E27FC236}">
                <a16:creationId xmlns:a16="http://schemas.microsoft.com/office/drawing/2014/main" id="{F3B6D134-0B1D-27A5-643C-FECEB70E9D2A}"/>
              </a:ext>
            </a:extLst>
          </p:cNvPr>
          <p:cNvSpPr txBox="1"/>
          <p:nvPr/>
        </p:nvSpPr>
        <p:spPr>
          <a:xfrm>
            <a:off x="3437105" y="4364890"/>
            <a:ext cx="1327015"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Watch an SVOD service</a:t>
            </a:r>
          </a:p>
        </p:txBody>
      </p:sp>
      <p:sp>
        <p:nvSpPr>
          <p:cNvPr id="12" name="TextBox 11">
            <a:extLst>
              <a:ext uri="{FF2B5EF4-FFF2-40B4-BE49-F238E27FC236}">
                <a16:creationId xmlns:a16="http://schemas.microsoft.com/office/drawing/2014/main" id="{13CE6630-9C19-F023-F44B-F790B3C2B2E8}"/>
              </a:ext>
            </a:extLst>
          </p:cNvPr>
          <p:cNvSpPr txBox="1"/>
          <p:nvPr/>
        </p:nvSpPr>
        <p:spPr>
          <a:xfrm>
            <a:off x="5556843" y="4364890"/>
            <a:ext cx="1327015"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Watch a BVOD service</a:t>
            </a:r>
          </a:p>
        </p:txBody>
      </p:sp>
      <p:sp>
        <p:nvSpPr>
          <p:cNvPr id="13" name="TextBox 12">
            <a:extLst>
              <a:ext uri="{FF2B5EF4-FFF2-40B4-BE49-F238E27FC236}">
                <a16:creationId xmlns:a16="http://schemas.microsoft.com/office/drawing/2014/main" id="{BE5E4611-5355-152C-5281-A5010DB03DB2}"/>
              </a:ext>
            </a:extLst>
          </p:cNvPr>
          <p:cNvSpPr txBox="1"/>
          <p:nvPr/>
        </p:nvSpPr>
        <p:spPr>
          <a:xfrm>
            <a:off x="7536195" y="4364890"/>
            <a:ext cx="1327015"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Watch YouTube</a:t>
            </a:r>
          </a:p>
        </p:txBody>
      </p:sp>
      <p:sp>
        <p:nvSpPr>
          <p:cNvPr id="17" name="TextBox 16">
            <a:extLst>
              <a:ext uri="{FF2B5EF4-FFF2-40B4-BE49-F238E27FC236}">
                <a16:creationId xmlns:a16="http://schemas.microsoft.com/office/drawing/2014/main" id="{1290ABE3-C354-BA7D-B05A-A1D9F78D4CFE}"/>
              </a:ext>
            </a:extLst>
          </p:cNvPr>
          <p:cNvSpPr txBox="1"/>
          <p:nvPr/>
        </p:nvSpPr>
        <p:spPr>
          <a:xfrm>
            <a:off x="9425371" y="4379052"/>
            <a:ext cx="1933069" cy="758504"/>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Use a video conferencing service (Zoom, MS Teams)</a:t>
            </a:r>
          </a:p>
        </p:txBody>
      </p:sp>
      <p:cxnSp>
        <p:nvCxnSpPr>
          <p:cNvPr id="3" name="Straight Connector 2">
            <a:extLst>
              <a:ext uri="{FF2B5EF4-FFF2-40B4-BE49-F238E27FC236}">
                <a16:creationId xmlns:a16="http://schemas.microsoft.com/office/drawing/2014/main" id="{22AC4770-34D9-17C5-23DB-A2825320B97B}"/>
              </a:ext>
            </a:extLst>
          </p:cNvPr>
          <p:cNvCxnSpPr/>
          <p:nvPr/>
        </p:nvCxnSpPr>
        <p:spPr>
          <a:xfrm>
            <a:off x="802576" y="3823240"/>
            <a:ext cx="1069479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B4C081CA-BF8A-0C00-C696-B29A986E3443}"/>
              </a:ext>
            </a:extLst>
          </p:cNvPr>
          <p:cNvSpPr txBox="1">
            <a:spLocks/>
          </p:cNvSpPr>
          <p:nvPr/>
        </p:nvSpPr>
        <p:spPr>
          <a:xfrm>
            <a:off x="585427" y="171026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net change*</a:t>
            </a:r>
          </a:p>
        </p:txBody>
      </p:sp>
    </p:spTree>
    <p:extLst>
      <p:ext uri="{BB962C8B-B14F-4D97-AF65-F5344CB8AC3E}">
        <p14:creationId xmlns:p14="http://schemas.microsoft.com/office/powerpoint/2010/main" val="51416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C889EB4-D667-BC4B-14D2-3C5F98F2FD73}"/>
              </a:ext>
            </a:extLst>
          </p:cNvPr>
          <p:cNvGraphicFramePr/>
          <p:nvPr>
            <p:extLst>
              <p:ext uri="{D42A27DB-BD31-4B8C-83A1-F6EECF244321}">
                <p14:modId xmlns:p14="http://schemas.microsoft.com/office/powerpoint/2010/main" val="2102548654"/>
              </p:ext>
            </p:extLst>
          </p:nvPr>
        </p:nvGraphicFramePr>
        <p:xfrm>
          <a:off x="484597" y="1760779"/>
          <a:ext cx="11030333" cy="433367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B47B3D44-AD74-D737-B2D2-36E3A21F6594}"/>
              </a:ext>
            </a:extLst>
          </p:cNvPr>
          <p:cNvSpPr>
            <a:spLocks noGrp="1"/>
          </p:cNvSpPr>
          <p:nvPr>
            <p:ph type="title"/>
          </p:nvPr>
        </p:nvSpPr>
        <p:spPr/>
        <p:txBody>
          <a:bodyPr/>
          <a:lstStyle/>
          <a:p>
            <a:r>
              <a:rPr lang="en-GB" sz="3200" dirty="0"/>
              <a:t>Normal people’s behaviour post pandemic changed – but ad people’s behaviour changed even more</a:t>
            </a:r>
            <a:endParaRPr lang="en-GB" dirty="0"/>
          </a:p>
        </p:txBody>
      </p:sp>
      <p:sp>
        <p:nvSpPr>
          <p:cNvPr id="7" name="Text Placeholder 6">
            <a:extLst>
              <a:ext uri="{FF2B5EF4-FFF2-40B4-BE49-F238E27FC236}">
                <a16:creationId xmlns:a16="http://schemas.microsoft.com/office/drawing/2014/main" id="{7CBCB487-3882-860D-B6B6-7050948ADB8C}"/>
              </a:ext>
            </a:extLst>
          </p:cNvPr>
          <p:cNvSpPr>
            <a:spLocks noGrp="1"/>
          </p:cNvSpPr>
          <p:nvPr>
            <p:ph type="body" sz="quarter" idx="15"/>
          </p:nvPr>
        </p:nvSpPr>
        <p:spPr/>
        <p:txBody>
          <a:bodyPr/>
          <a:lstStyle/>
          <a:p>
            <a:pPr>
              <a:spcBef>
                <a:spcPts val="0"/>
              </a:spcBef>
            </a:pPr>
            <a:r>
              <a:rPr lang="en-GB" dirty="0"/>
              <a:t>Source: Adnormal Behaviour, 2022, Ipsos / Thinkbox. Q.TNAN23/23a. Thinking about now, as compared to February 2020 (prior to the start of the pandemic), how has the frequency with which you do each of the following been impacted, if at all? </a:t>
            </a:r>
          </a:p>
          <a:p>
            <a:pPr>
              <a:spcBef>
                <a:spcPts val="0"/>
              </a:spcBef>
            </a:pPr>
            <a:r>
              <a:rPr lang="en-GB" sz="1000" b="0" dirty="0">
                <a:solidFill>
                  <a:prstClr val="black">
                    <a:lumMod val="75000"/>
                    <a:lumOff val="25000"/>
                  </a:prstClr>
                </a:solidFill>
                <a:latin typeface="Arial"/>
              </a:rPr>
              <a:t>Base: ‘normal’ people (1,158); Ad people (216). </a:t>
            </a:r>
            <a:r>
              <a:rPr lang="en-GB" dirty="0"/>
              <a:t>*Net change = % stating frequency of doing activity increased minus % stating frequency of doing activity decreased</a:t>
            </a:r>
          </a:p>
        </p:txBody>
      </p:sp>
      <p:sp>
        <p:nvSpPr>
          <p:cNvPr id="10" name="TextBox 9">
            <a:extLst>
              <a:ext uri="{FF2B5EF4-FFF2-40B4-BE49-F238E27FC236}">
                <a16:creationId xmlns:a16="http://schemas.microsoft.com/office/drawing/2014/main" id="{6792C9FE-171A-B0BA-E3C2-78B30DCA4B97}"/>
              </a:ext>
            </a:extLst>
          </p:cNvPr>
          <p:cNvSpPr txBox="1"/>
          <p:nvPr/>
        </p:nvSpPr>
        <p:spPr>
          <a:xfrm>
            <a:off x="883111" y="4419024"/>
            <a:ext cx="1630711"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Listen to the radio</a:t>
            </a:r>
          </a:p>
        </p:txBody>
      </p:sp>
      <p:sp>
        <p:nvSpPr>
          <p:cNvPr id="11" name="TextBox 10">
            <a:extLst>
              <a:ext uri="{FF2B5EF4-FFF2-40B4-BE49-F238E27FC236}">
                <a16:creationId xmlns:a16="http://schemas.microsoft.com/office/drawing/2014/main" id="{F3B6D134-0B1D-27A5-643C-FECEB70E9D2A}"/>
              </a:ext>
            </a:extLst>
          </p:cNvPr>
          <p:cNvSpPr txBox="1"/>
          <p:nvPr/>
        </p:nvSpPr>
        <p:spPr>
          <a:xfrm>
            <a:off x="3061613" y="4367921"/>
            <a:ext cx="1861297" cy="758504"/>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Listen to other audio (audiobooks, podcasts, music)</a:t>
            </a:r>
          </a:p>
        </p:txBody>
      </p:sp>
      <p:sp>
        <p:nvSpPr>
          <p:cNvPr id="12" name="TextBox 11">
            <a:extLst>
              <a:ext uri="{FF2B5EF4-FFF2-40B4-BE49-F238E27FC236}">
                <a16:creationId xmlns:a16="http://schemas.microsoft.com/office/drawing/2014/main" id="{13CE6630-9C19-F023-F44B-F790B3C2B2E8}"/>
              </a:ext>
            </a:extLst>
          </p:cNvPr>
          <p:cNvSpPr txBox="1"/>
          <p:nvPr/>
        </p:nvSpPr>
        <p:spPr>
          <a:xfrm>
            <a:off x="5448892" y="4419024"/>
            <a:ext cx="1327015"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Use social media</a:t>
            </a:r>
          </a:p>
        </p:txBody>
      </p:sp>
      <p:sp>
        <p:nvSpPr>
          <p:cNvPr id="13" name="TextBox 12">
            <a:extLst>
              <a:ext uri="{FF2B5EF4-FFF2-40B4-BE49-F238E27FC236}">
                <a16:creationId xmlns:a16="http://schemas.microsoft.com/office/drawing/2014/main" id="{BE5E4611-5355-152C-5281-A5010DB03DB2}"/>
              </a:ext>
            </a:extLst>
          </p:cNvPr>
          <p:cNvSpPr txBox="1"/>
          <p:nvPr/>
        </p:nvSpPr>
        <p:spPr>
          <a:xfrm>
            <a:off x="7323698" y="4419024"/>
            <a:ext cx="1828498"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Read a newspaper (print or online)</a:t>
            </a:r>
          </a:p>
        </p:txBody>
      </p:sp>
      <p:sp>
        <p:nvSpPr>
          <p:cNvPr id="16" name="Text Placeholder 3">
            <a:extLst>
              <a:ext uri="{FF2B5EF4-FFF2-40B4-BE49-F238E27FC236}">
                <a16:creationId xmlns:a16="http://schemas.microsoft.com/office/drawing/2014/main" id="{AD6DA453-81AF-5640-8C05-DF3D7DF2FB4E}"/>
              </a:ext>
            </a:extLst>
          </p:cNvPr>
          <p:cNvSpPr txBox="1">
            <a:spLocks/>
          </p:cNvSpPr>
          <p:nvPr/>
        </p:nvSpPr>
        <p:spPr>
          <a:xfrm>
            <a:off x="585427" y="1710260"/>
            <a:ext cx="9341700" cy="30777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 net change*</a:t>
            </a:r>
          </a:p>
        </p:txBody>
      </p:sp>
      <p:sp>
        <p:nvSpPr>
          <p:cNvPr id="17" name="TextBox 16">
            <a:extLst>
              <a:ext uri="{FF2B5EF4-FFF2-40B4-BE49-F238E27FC236}">
                <a16:creationId xmlns:a16="http://schemas.microsoft.com/office/drawing/2014/main" id="{1290ABE3-C354-BA7D-B05A-A1D9F78D4CFE}"/>
              </a:ext>
            </a:extLst>
          </p:cNvPr>
          <p:cNvSpPr txBox="1"/>
          <p:nvPr/>
        </p:nvSpPr>
        <p:spPr>
          <a:xfrm>
            <a:off x="9480391" y="4419024"/>
            <a:ext cx="1828498" cy="521516"/>
          </a:xfrm>
          <a:prstGeom prst="rect">
            <a:avLst/>
          </a:prstGeom>
          <a:noFill/>
        </p:spPr>
        <p:txBody>
          <a:bodyPr wrap="square" lIns="65303" tIns="32652" rIns="65303" bIns="32652" rtlCol="0">
            <a:spAutoFit/>
          </a:bodyPr>
          <a:lstStyle/>
          <a:p>
            <a:pPr marL="0" marR="0" lvl="0" indent="0" algn="ctr" defTabSz="828921" rtl="0" eaLnBrk="1" fontAlgn="auto" latinLnBrk="0" hangingPunct="1">
              <a:lnSpc>
                <a:spcPct val="110000"/>
              </a:lnSpc>
              <a:spcBef>
                <a:spcPts val="2177"/>
              </a:spcBef>
              <a:spcAft>
                <a:spcPts val="0"/>
              </a:spcAft>
              <a:buClr>
                <a:srgbClr val="FF585D"/>
              </a:buClr>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Read a magazine (print or online)</a:t>
            </a:r>
          </a:p>
        </p:txBody>
      </p:sp>
      <p:cxnSp>
        <p:nvCxnSpPr>
          <p:cNvPr id="2" name="Straight Connector 1">
            <a:extLst>
              <a:ext uri="{FF2B5EF4-FFF2-40B4-BE49-F238E27FC236}">
                <a16:creationId xmlns:a16="http://schemas.microsoft.com/office/drawing/2014/main" id="{DF196AEB-4417-9912-8958-27B777040E58}"/>
              </a:ext>
            </a:extLst>
          </p:cNvPr>
          <p:cNvCxnSpPr/>
          <p:nvPr/>
        </p:nvCxnSpPr>
        <p:spPr>
          <a:xfrm>
            <a:off x="820132" y="3820815"/>
            <a:ext cx="1069479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B9E14B9-A580-4FCA-E2CA-77367767EAFD}"/>
              </a:ext>
            </a:extLst>
          </p:cNvPr>
          <p:cNvSpPr txBox="1"/>
          <p:nvPr/>
        </p:nvSpPr>
        <p:spPr>
          <a:xfrm>
            <a:off x="2013754" y="3529043"/>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0</a:t>
            </a:r>
          </a:p>
        </p:txBody>
      </p:sp>
    </p:spTree>
    <p:extLst>
      <p:ext uri="{BB962C8B-B14F-4D97-AF65-F5344CB8AC3E}">
        <p14:creationId xmlns:p14="http://schemas.microsoft.com/office/powerpoint/2010/main" val="78750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ThinkboxPowerPointTemplate</Template>
  <TotalTime>3327</TotalTime>
  <Words>5373</Words>
  <Application>Microsoft Office PowerPoint</Application>
  <PresentationFormat>Widescreen</PresentationFormat>
  <Paragraphs>603</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proxima-nova</vt:lpstr>
      <vt:lpstr>Thinkbox</vt:lpstr>
      <vt:lpstr>Adnormal Behaviour</vt:lpstr>
      <vt:lpstr>Differences between the ad industry and the general public is  an ongoing topic of conversation</vt:lpstr>
      <vt:lpstr>The industry has evolved significantly since our last study</vt:lpstr>
      <vt:lpstr>Our brief to Ipsos</vt:lpstr>
      <vt:lpstr>Agenda </vt:lpstr>
      <vt:lpstr>Methodology</vt:lpstr>
      <vt:lpstr>The study consisted of two separate samples</vt:lpstr>
      <vt:lpstr>Normal people’s behaviour post pandemic changed – but ad people’s behaviour changed even more</vt:lpstr>
      <vt:lpstr>Normal people’s behaviour post pandemic changed – but ad people’s behaviour changed even more</vt:lpstr>
      <vt:lpstr>How do ad people differ from ‘normal’ people? </vt:lpstr>
      <vt:lpstr>Differences between the two samples </vt:lpstr>
      <vt:lpstr>What is our sample talking about?</vt:lpstr>
      <vt:lpstr>Which media services are most commonly accessed by ‘normal’ people and ad people?</vt:lpstr>
      <vt:lpstr>Broadcast TV services were the most accessed service by ‘normal’ people</vt:lpstr>
      <vt:lpstr>Which streaming services (SVOD / BVOD) are most popular? </vt:lpstr>
      <vt:lpstr>What content are they watching via SVOD?</vt:lpstr>
      <vt:lpstr>Ad people have much higher usage of social media </vt:lpstr>
      <vt:lpstr>Ad people overestimate the use of TikTok and underestimate Facebook and YouTube</vt:lpstr>
      <vt:lpstr>How do people watch video content?</vt:lpstr>
      <vt:lpstr>People are underestimating the proportion of Live TV</vt:lpstr>
      <vt:lpstr>Device usage is similar between both groups</vt:lpstr>
      <vt:lpstr>Are two screens better than one?</vt:lpstr>
      <vt:lpstr>More ad people multiscreen and do so for a greater proportion of time </vt:lpstr>
      <vt:lpstr>Ad people are more likely to be checking on work, social and programme information than ‘normal’ people</vt:lpstr>
      <vt:lpstr>Attitudes to advertising</vt:lpstr>
      <vt:lpstr>Where do ‘normal’ people find advertising that…</vt:lpstr>
      <vt:lpstr>Where do ‘normal’ people find advertising that…</vt:lpstr>
      <vt:lpstr>Where are you most likely to find advertising that…</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Previous waves of Ad Nation</dc:title>
  <dc:creator>Nailah Uddin</dc:creator>
  <cp:lastModifiedBy>Nailah Uddin</cp:lastModifiedBy>
  <cp:revision>94</cp:revision>
  <dcterms:created xsi:type="dcterms:W3CDTF">2022-09-13T15:41:46Z</dcterms:created>
  <dcterms:modified xsi:type="dcterms:W3CDTF">2022-11-25T10:08:37Z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