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147376264" r:id="rId3"/>
    <p:sldId id="2147376276" r:id="rId4"/>
    <p:sldId id="2147376275" r:id="rId5"/>
    <p:sldId id="2147376300" r:id="rId6"/>
    <p:sldId id="2147376302" r:id="rId7"/>
    <p:sldId id="2147376293" r:id="rId8"/>
    <p:sldId id="2147376292" r:id="rId9"/>
    <p:sldId id="2147376121" r:id="rId10"/>
    <p:sldId id="2147376313" r:id="rId11"/>
    <p:sldId id="2147376779" r:id="rId12"/>
    <p:sldId id="2147376778" r:id="rId13"/>
    <p:sldId id="2147376740" r:id="rId14"/>
    <p:sldId id="2147376739" r:id="rId15"/>
    <p:sldId id="2147376278" r:id="rId16"/>
    <p:sldId id="2147376316" r:id="rId17"/>
    <p:sldId id="2147376261" r:id="rId18"/>
    <p:sldId id="2147376232" r:id="rId19"/>
    <p:sldId id="2147376239" r:id="rId20"/>
    <p:sldId id="2147376295" r:id="rId21"/>
    <p:sldId id="2147376741" r:id="rId22"/>
    <p:sldId id="3106" r:id="rId23"/>
    <p:sldId id="2147376743" r:id="rId24"/>
    <p:sldId id="21473767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282066"/>
    <a:srgbClr val="2D2471"/>
    <a:srgbClr val="352B83"/>
    <a:srgbClr val="575292"/>
    <a:srgbClr val="817FA7"/>
    <a:srgbClr val="9D9BB8"/>
    <a:srgbClr val="B5B4C8"/>
    <a:srgbClr val="C9C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7240" autoAdjust="0"/>
  </p:normalViewPr>
  <p:slideViewPr>
    <p:cSldViewPr snapToGrid="0">
      <p:cViewPr varScale="1">
        <p:scale>
          <a:sx n="82" d="100"/>
          <a:sy n="82" d="100"/>
        </p:scale>
        <p:origin x="1638" y="78"/>
      </p:cViewPr>
      <p:guideLst/>
    </p:cSldViewPr>
  </p:slideViewPr>
  <p:notesTextViewPr>
    <p:cViewPr>
      <p:scale>
        <a:sx n="1" d="1"/>
        <a:sy n="1" d="1"/>
      </p:scale>
      <p:origin x="0" y="0"/>
    </p:cViewPr>
  </p:notesTextViewPr>
  <p:sorterViewPr>
    <p:cViewPr>
      <p:scale>
        <a:sx n="100" d="100"/>
        <a:sy n="100" d="100"/>
      </p:scale>
      <p:origin x="0" y="-41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557</c:v>
                </c:pt>
                <c:pt idx="1">
                  <c:v>463</c:v>
                </c:pt>
                <c:pt idx="2">
                  <c:v>600</c:v>
                </c:pt>
                <c:pt idx="3">
                  <c:v>587</c:v>
                </c:pt>
                <c:pt idx="4">
                  <c:v>406</c:v>
                </c:pt>
                <c:pt idx="5">
                  <c:v>399</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Sheet1!$B$2:$B$23</c:f>
              <c:numCache>
                <c:formatCode>_-* #,##0_-;\-* #,##0_-;_-* "-"??_-;_-@_-</c:formatCode>
                <c:ptCount val="22"/>
                <c:pt idx="0">
                  <c:v>5874.98</c:v>
                </c:pt>
                <c:pt idx="1">
                  <c:v>5452.62</c:v>
                </c:pt>
                <c:pt idx="2">
                  <c:v>4868.3799999999992</c:v>
                </c:pt>
                <c:pt idx="3">
                  <c:v>6919.49</c:v>
                </c:pt>
                <c:pt idx="4">
                  <c:v>4495.4799999999996</c:v>
                </c:pt>
                <c:pt idx="5">
                  <c:v>5390.31</c:v>
                </c:pt>
                <c:pt idx="6">
                  <c:v>4927.18</c:v>
                </c:pt>
                <c:pt idx="7">
                  <c:v>5159.4799999999996</c:v>
                </c:pt>
                <c:pt idx="8">
                  <c:v>7146.15</c:v>
                </c:pt>
                <c:pt idx="9">
                  <c:v>9119.24</c:v>
                </c:pt>
                <c:pt idx="10">
                  <c:v>9314.8000000000011</c:v>
                </c:pt>
                <c:pt idx="11">
                  <c:v>12011.29</c:v>
                </c:pt>
                <c:pt idx="12">
                  <c:v>13544.8</c:v>
                </c:pt>
                <c:pt idx="13">
                  <c:v>13375.800000000001</c:v>
                </c:pt>
                <c:pt idx="14">
                  <c:v>14439.050000000001</c:v>
                </c:pt>
                <c:pt idx="15">
                  <c:v>15624.3</c:v>
                </c:pt>
                <c:pt idx="16">
                  <c:v>15183.869999999999</c:v>
                </c:pt>
                <c:pt idx="17">
                  <c:v>16188.7</c:v>
                </c:pt>
                <c:pt idx="18">
                  <c:v>15664.06</c:v>
                </c:pt>
                <c:pt idx="19">
                  <c:v>13661.38</c:v>
                </c:pt>
                <c:pt idx="20">
                  <c:v>9965.380000000001</c:v>
                </c:pt>
                <c:pt idx="21">
                  <c:v>11180.47</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Sheet1!$C$2:$C$23</c:f>
              <c:numCache>
                <c:formatCode>_-* #,##0_-;\-* #,##0_-;_-* "-"??_-;_-@_-</c:formatCode>
                <c:ptCount val="22"/>
                <c:pt idx="0">
                  <c:v>6600.33</c:v>
                </c:pt>
                <c:pt idx="1">
                  <c:v>5369.39</c:v>
                </c:pt>
                <c:pt idx="2">
                  <c:v>8466.49</c:v>
                </c:pt>
                <c:pt idx="3">
                  <c:v>9374.34</c:v>
                </c:pt>
                <c:pt idx="4">
                  <c:v>13418.74</c:v>
                </c:pt>
                <c:pt idx="5">
                  <c:v>15931.59</c:v>
                </c:pt>
                <c:pt idx="6">
                  <c:v>17793.59</c:v>
                </c:pt>
                <c:pt idx="7">
                  <c:v>17105.400000000001</c:v>
                </c:pt>
                <c:pt idx="8">
                  <c:v>26673.15</c:v>
                </c:pt>
                <c:pt idx="9">
                  <c:v>25786.78</c:v>
                </c:pt>
                <c:pt idx="10">
                  <c:v>19168.169999999998</c:v>
                </c:pt>
                <c:pt idx="11">
                  <c:v>23584.19</c:v>
                </c:pt>
                <c:pt idx="12">
                  <c:v>21644.59</c:v>
                </c:pt>
                <c:pt idx="13">
                  <c:v>20005.009999999998</c:v>
                </c:pt>
                <c:pt idx="14">
                  <c:v>25334.57</c:v>
                </c:pt>
                <c:pt idx="15">
                  <c:v>20732.03</c:v>
                </c:pt>
                <c:pt idx="16">
                  <c:v>21096.7</c:v>
                </c:pt>
                <c:pt idx="17">
                  <c:v>18312.310000000001</c:v>
                </c:pt>
                <c:pt idx="18">
                  <c:v>16411.400000000001</c:v>
                </c:pt>
                <c:pt idx="19">
                  <c:v>16993.099999999999</c:v>
                </c:pt>
                <c:pt idx="20">
                  <c:v>10021.02</c:v>
                </c:pt>
                <c:pt idx="21">
                  <c:v>12253.87</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Sheet1!$D$2:$D$23</c:f>
              <c:numCache>
                <c:formatCode>_-* #,##0_-;\-* #,##0_-;_-* "-"??_-;_-@_-</c:formatCode>
                <c:ptCount val="22"/>
                <c:pt idx="0">
                  <c:v>63301.16</c:v>
                </c:pt>
                <c:pt idx="1">
                  <c:v>80842.02</c:v>
                </c:pt>
                <c:pt idx="2">
                  <c:v>83006.210000000006</c:v>
                </c:pt>
                <c:pt idx="3">
                  <c:v>94326.35</c:v>
                </c:pt>
                <c:pt idx="4">
                  <c:v>94618.13</c:v>
                </c:pt>
                <c:pt idx="5">
                  <c:v>106691.97</c:v>
                </c:pt>
                <c:pt idx="6">
                  <c:v>106992.69</c:v>
                </c:pt>
                <c:pt idx="7">
                  <c:v>120495.05</c:v>
                </c:pt>
                <c:pt idx="8">
                  <c:v>115827.47</c:v>
                </c:pt>
                <c:pt idx="9">
                  <c:v>134504.81</c:v>
                </c:pt>
                <c:pt idx="10">
                  <c:v>139448.54</c:v>
                </c:pt>
                <c:pt idx="11">
                  <c:v>131718.62</c:v>
                </c:pt>
                <c:pt idx="12">
                  <c:v>125480.18</c:v>
                </c:pt>
                <c:pt idx="13">
                  <c:v>118822.57</c:v>
                </c:pt>
                <c:pt idx="14">
                  <c:v>110391.67</c:v>
                </c:pt>
                <c:pt idx="15">
                  <c:v>126138.79</c:v>
                </c:pt>
                <c:pt idx="16">
                  <c:v>114364.39</c:v>
                </c:pt>
                <c:pt idx="17">
                  <c:v>107118.12</c:v>
                </c:pt>
                <c:pt idx="18">
                  <c:v>99096.44</c:v>
                </c:pt>
                <c:pt idx="19">
                  <c:v>76918.83</c:v>
                </c:pt>
                <c:pt idx="20">
                  <c:v>63858.95</c:v>
                </c:pt>
                <c:pt idx="21">
                  <c:v>58344.26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Sheet1!$E$2:$E$23</c:f>
              <c:numCache>
                <c:formatCode>_-* #,##0_-;\-* #,##0_-;_-* "-"??_-;_-@_-</c:formatCode>
                <c:ptCount val="22"/>
                <c:pt idx="0">
                  <c:v>48141.69</c:v>
                </c:pt>
                <c:pt idx="1">
                  <c:v>42126.15</c:v>
                </c:pt>
                <c:pt idx="2">
                  <c:v>41458.620000000003</c:v>
                </c:pt>
                <c:pt idx="3">
                  <c:v>34139.53</c:v>
                </c:pt>
                <c:pt idx="4">
                  <c:v>35376.83</c:v>
                </c:pt>
                <c:pt idx="5">
                  <c:v>23406.01</c:v>
                </c:pt>
                <c:pt idx="6">
                  <c:v>31583.47</c:v>
                </c:pt>
                <c:pt idx="7">
                  <c:v>27222.2</c:v>
                </c:pt>
                <c:pt idx="8">
                  <c:v>27292.1</c:v>
                </c:pt>
                <c:pt idx="9">
                  <c:v>28827.47</c:v>
                </c:pt>
                <c:pt idx="10">
                  <c:v>26455.1</c:v>
                </c:pt>
                <c:pt idx="11">
                  <c:v>20505.54</c:v>
                </c:pt>
                <c:pt idx="12">
                  <c:v>20147.27</c:v>
                </c:pt>
                <c:pt idx="13">
                  <c:v>13176</c:v>
                </c:pt>
                <c:pt idx="14">
                  <c:v>7431.97</c:v>
                </c:pt>
                <c:pt idx="15">
                  <c:v>5524.2</c:v>
                </c:pt>
                <c:pt idx="16">
                  <c:v>5400.99</c:v>
                </c:pt>
                <c:pt idx="17">
                  <c:v>5141.26</c:v>
                </c:pt>
                <c:pt idx="18">
                  <c:v>4167.07</c:v>
                </c:pt>
                <c:pt idx="19">
                  <c:v>7716.6</c:v>
                </c:pt>
                <c:pt idx="20">
                  <c:v>7084</c:v>
                </c:pt>
                <c:pt idx="21">
                  <c:v>3394.89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Sheet1!$F$2:$F$23</c:f>
              <c:numCache>
                <c:formatCode>_-* #,##0_-;\-* #,##0_-;_-* "-"??_-;_-@_-</c:formatCode>
                <c:ptCount val="22"/>
                <c:pt idx="0">
                  <c:v>234.1</c:v>
                </c:pt>
                <c:pt idx="1">
                  <c:v>207.08</c:v>
                </c:pt>
                <c:pt idx="2">
                  <c:v>676.88</c:v>
                </c:pt>
                <c:pt idx="3">
                  <c:v>656.48</c:v>
                </c:pt>
                <c:pt idx="4">
                  <c:v>311.38</c:v>
                </c:pt>
                <c:pt idx="5">
                  <c:v>1573.12</c:v>
                </c:pt>
                <c:pt idx="6">
                  <c:v>919.72</c:v>
                </c:pt>
                <c:pt idx="7">
                  <c:v>70.3</c:v>
                </c:pt>
                <c:pt idx="8">
                  <c:v>652.89</c:v>
                </c:pt>
                <c:pt idx="9">
                  <c:v>70.08</c:v>
                </c:pt>
                <c:pt idx="10">
                  <c:v>22.53</c:v>
                </c:pt>
                <c:pt idx="11">
                  <c:v>0</c:v>
                </c:pt>
                <c:pt idx="12">
                  <c:v>0</c:v>
                </c:pt>
                <c:pt idx="13">
                  <c:v>0</c:v>
                </c:pt>
                <c:pt idx="14">
                  <c:v>0.09</c:v>
                </c:pt>
                <c:pt idx="15">
                  <c:v>390.02</c:v>
                </c:pt>
                <c:pt idx="16">
                  <c:v>547.12</c:v>
                </c:pt>
                <c:pt idx="17">
                  <c:v>89.22</c:v>
                </c:pt>
                <c:pt idx="18">
                  <c:v>248.98</c:v>
                </c:pt>
                <c:pt idx="19">
                  <c:v>0.24</c:v>
                </c:pt>
                <c:pt idx="20">
                  <c:v>0</c:v>
                </c:pt>
                <c:pt idx="21">
                  <c:v>100.34</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Sheet1!$G$2:$G$23</c:f>
              <c:numCache>
                <c:formatCode>_-* #,##0_-;\-* #,##0_-;_-* "-"??_-;_-@_-</c:formatCode>
                <c:ptCount val="22"/>
                <c:pt idx="0">
                  <c:v>39911.25</c:v>
                </c:pt>
                <c:pt idx="1">
                  <c:v>41566.07</c:v>
                </c:pt>
                <c:pt idx="2">
                  <c:v>42292.6</c:v>
                </c:pt>
                <c:pt idx="3">
                  <c:v>40977.800000000003</c:v>
                </c:pt>
                <c:pt idx="4">
                  <c:v>29853.56</c:v>
                </c:pt>
                <c:pt idx="5">
                  <c:v>17901.53</c:v>
                </c:pt>
                <c:pt idx="6">
                  <c:v>15800.74</c:v>
                </c:pt>
                <c:pt idx="7">
                  <c:v>18385.68</c:v>
                </c:pt>
                <c:pt idx="8">
                  <c:v>17735.29</c:v>
                </c:pt>
                <c:pt idx="9">
                  <c:v>27678.15</c:v>
                </c:pt>
                <c:pt idx="10">
                  <c:v>18731.009999999998</c:v>
                </c:pt>
                <c:pt idx="11">
                  <c:v>15944.47</c:v>
                </c:pt>
                <c:pt idx="12">
                  <c:v>20050.98</c:v>
                </c:pt>
                <c:pt idx="13">
                  <c:v>17126.47</c:v>
                </c:pt>
                <c:pt idx="14">
                  <c:v>21918.69</c:v>
                </c:pt>
                <c:pt idx="15">
                  <c:v>26390.34</c:v>
                </c:pt>
                <c:pt idx="16">
                  <c:v>21066.01</c:v>
                </c:pt>
                <c:pt idx="17">
                  <c:v>23115.25</c:v>
                </c:pt>
                <c:pt idx="18">
                  <c:v>22293.599999999999</c:v>
                </c:pt>
                <c:pt idx="19">
                  <c:v>17273.04</c:v>
                </c:pt>
                <c:pt idx="20">
                  <c:v>13498.85</c:v>
                </c:pt>
                <c:pt idx="21">
                  <c:v>12188.52</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Sheet1!$H$2:$H$23</c:f>
              <c:numCache>
                <c:formatCode>_-* #,##0_-;\-* #,##0_-;_-* "-"??_-;_-@_-</c:formatCode>
                <c:ptCount val="22"/>
                <c:pt idx="0">
                  <c:v>148.44</c:v>
                </c:pt>
                <c:pt idx="1">
                  <c:v>42.440000000000005</c:v>
                </c:pt>
                <c:pt idx="2">
                  <c:v>15.1</c:v>
                </c:pt>
                <c:pt idx="3">
                  <c:v>17.330000000000002</c:v>
                </c:pt>
                <c:pt idx="4">
                  <c:v>12.24</c:v>
                </c:pt>
                <c:pt idx="5">
                  <c:v>143.74</c:v>
                </c:pt>
                <c:pt idx="6">
                  <c:v>63.05</c:v>
                </c:pt>
                <c:pt idx="7">
                  <c:v>78.169999999999987</c:v>
                </c:pt>
                <c:pt idx="8">
                  <c:v>18.7</c:v>
                </c:pt>
                <c:pt idx="9">
                  <c:v>1056.1099999999999</c:v>
                </c:pt>
                <c:pt idx="10">
                  <c:v>3354.5</c:v>
                </c:pt>
                <c:pt idx="11">
                  <c:v>5460.44</c:v>
                </c:pt>
                <c:pt idx="12">
                  <c:v>4813.95</c:v>
                </c:pt>
                <c:pt idx="13">
                  <c:v>5872.64</c:v>
                </c:pt>
                <c:pt idx="14">
                  <c:v>5902.09</c:v>
                </c:pt>
                <c:pt idx="15">
                  <c:v>5011.1899999999996</c:v>
                </c:pt>
                <c:pt idx="16">
                  <c:v>4340.3300000000008</c:v>
                </c:pt>
                <c:pt idx="17">
                  <c:v>5386.8600000000006</c:v>
                </c:pt>
                <c:pt idx="18">
                  <c:v>4960.5499999999993</c:v>
                </c:pt>
                <c:pt idx="19">
                  <c:v>5004.1599999999989</c:v>
                </c:pt>
                <c:pt idx="20">
                  <c:v>4220.92</c:v>
                </c:pt>
                <c:pt idx="21">
                  <c:v>700.48</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Sheet1!$B$2:$B$16</c:f>
              <c:numCache>
                <c:formatCode>General</c:formatCode>
                <c:ptCount val="15"/>
                <c:pt idx="2" formatCode="#,##0.00">
                  <c:v>1034.0899999999999</c:v>
                </c:pt>
                <c:pt idx="5">
                  <c:v>638.16999999999996</c:v>
                </c:pt>
                <c:pt idx="6" formatCode="#,##0.00">
                  <c:v>1598.37</c:v>
                </c:pt>
                <c:pt idx="7">
                  <c:v>323.06</c:v>
                </c:pt>
                <c:pt idx="8">
                  <c:v>873.84</c:v>
                </c:pt>
                <c:pt idx="9" formatCode="#,##0.00">
                  <c:v>1278.46</c:v>
                </c:pt>
                <c:pt idx="10">
                  <c:v>528.36</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Sheet1!$C$2:$C$16</c:f>
              <c:numCache>
                <c:formatCode>General</c:formatCode>
                <c:ptCount val="15"/>
                <c:pt idx="0">
                  <c:v>904.77</c:v>
                </c:pt>
                <c:pt idx="2">
                  <c:v>282.7</c:v>
                </c:pt>
                <c:pt idx="4" formatCode="#,##0.00">
                  <c:v>1286.04</c:v>
                </c:pt>
                <c:pt idx="8" formatCode="#,##0.00">
                  <c:v>1381.19</c:v>
                </c:pt>
                <c:pt idx="10">
                  <c:v>731.6</c:v>
                </c:pt>
                <c:pt idx="13" formatCode="#,##0.00">
                  <c:v>1212.19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Sheet1!$D$2:$D$16</c:f>
              <c:numCache>
                <c:formatCode>#,##0.00</c:formatCode>
                <c:ptCount val="15"/>
                <c:pt idx="0">
                  <c:v>1207.8499999999999</c:v>
                </c:pt>
                <c:pt idx="1">
                  <c:v>2415.91</c:v>
                </c:pt>
                <c:pt idx="2">
                  <c:v>1165.67</c:v>
                </c:pt>
                <c:pt idx="3">
                  <c:v>2325.96</c:v>
                </c:pt>
                <c:pt idx="4">
                  <c:v>1660.49</c:v>
                </c:pt>
                <c:pt idx="5">
                  <c:v>2359.5700000000002</c:v>
                </c:pt>
                <c:pt idx="6">
                  <c:v>1653.8</c:v>
                </c:pt>
                <c:pt idx="7">
                  <c:v>2969.94</c:v>
                </c:pt>
                <c:pt idx="8">
                  <c:v>1077.58</c:v>
                </c:pt>
                <c:pt idx="9">
                  <c:v>2154.4899999999998</c:v>
                </c:pt>
                <c:pt idx="10">
                  <c:v>2771.41</c:v>
                </c:pt>
                <c:pt idx="11">
                  <c:v>3741.18</c:v>
                </c:pt>
                <c:pt idx="12" formatCode="General">
                  <c:v>975.33</c:v>
                </c:pt>
                <c:pt idx="13">
                  <c:v>2083.7800000000002</c:v>
                </c:pt>
                <c:pt idx="14" formatCode="General">
                  <c:v>56.81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Sheet1!$E$2:$E$16</c:f>
              <c:numCache>
                <c:formatCode>General</c:formatCode>
                <c:ptCount val="15"/>
                <c:pt idx="13">
                  <c:v>30.8</c:v>
                </c:pt>
                <c:pt idx="14" formatCode="#,##0.00">
                  <c:v>1496.84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Sheet1!$F$2:$F$16</c:f>
              <c:numCache>
                <c:formatCode>General</c:formatCode>
                <c:ptCount val="15"/>
                <c:pt idx="3">
                  <c:v>89.31</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Sheet1!$G$2:$G$16</c:f>
              <c:numCache>
                <c:formatCode>General</c:formatCode>
                <c:ptCount val="15"/>
                <c:pt idx="1">
                  <c:v>0</c:v>
                </c:pt>
                <c:pt idx="3">
                  <c:v>154.13</c:v>
                </c:pt>
                <c:pt idx="8">
                  <c:v>6.03</c:v>
                </c:pt>
                <c:pt idx="10">
                  <c:v>14.48</c:v>
                </c:pt>
                <c:pt idx="11">
                  <c:v>381.45</c:v>
                </c:pt>
                <c:pt idx="12" formatCode="#,##0.00">
                  <c:v>3817.42</c:v>
                </c:pt>
                <c:pt idx="13" formatCode="#,##0.00">
                  <c:v>1479.13</c:v>
                </c:pt>
                <c:pt idx="14" formatCode="#,##0.00">
                  <c:v>4751.4399999999996</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Direct Line</c:v>
                </c:pt>
                <c:pt idx="1">
                  <c:v>Co-operative Group</c:v>
                </c:pt>
                <c:pt idx="2">
                  <c:v>Clear Score</c:v>
                </c:pt>
                <c:pt idx="3">
                  <c:v>Nationwide</c:v>
                </c:pt>
                <c:pt idx="4">
                  <c:v>Aviva</c:v>
                </c:pt>
                <c:pt idx="5">
                  <c:v>Pet Plan</c:v>
                </c:pt>
                <c:pt idx="6">
                  <c:v>Liverpool Victoria</c:v>
                </c:pt>
                <c:pt idx="7">
                  <c:v>The AA</c:v>
                </c:pt>
                <c:pt idx="8">
                  <c:v>Admiral / Confused.com</c:v>
                </c:pt>
                <c:pt idx="9">
                  <c:v>Go.Compare</c:v>
                </c:pt>
                <c:pt idx="10">
                  <c:v>Compare The Market</c:v>
                </c:pt>
                <c:pt idx="11">
                  <c:v>Barclays</c:v>
                </c:pt>
                <c:pt idx="12">
                  <c:v>Neilson</c:v>
                </c:pt>
                <c:pt idx="13">
                  <c:v>Axa Sun Life</c:v>
                </c:pt>
                <c:pt idx="14">
                  <c:v>Pure Cremation</c:v>
                </c:pt>
              </c:strCache>
            </c:strRef>
          </c:cat>
          <c:val>
            <c:numRef>
              <c:f>Sheet1!$H$2:$H$16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66.38</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General Insurance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160.44102699999999</c:v>
                </c:pt>
                <c:pt idx="1">
                  <c:v>157.31981099999999</c:v>
                </c:pt>
                <c:pt idx="2">
                  <c:v>193.341352</c:v>
                </c:pt>
                <c:pt idx="3">
                  <c:v>192.39052100000001</c:v>
                </c:pt>
                <c:pt idx="4">
                  <c:v>147.17946800000001</c:v>
                </c:pt>
                <c:pt idx="5">
                  <c:v>167.17360199999999</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Brand Building/services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Sheet1!$B$3:$G$3</c:f>
              <c:numCache>
                <c:formatCode>_-"£"* #,##0_-;\-"£"* #,##0_-;_-"£"* "-"??_-;_-@_-</c:formatCode>
                <c:ptCount val="6"/>
                <c:pt idx="0">
                  <c:v>68.498003999999995</c:v>
                </c:pt>
                <c:pt idx="1">
                  <c:v>69.668975000000003</c:v>
                </c:pt>
                <c:pt idx="2">
                  <c:v>91.806810999999996</c:v>
                </c:pt>
                <c:pt idx="3">
                  <c:v>83.730582999999996</c:v>
                </c:pt>
                <c:pt idx="4">
                  <c:v>54.782144000000002</c:v>
                </c:pt>
                <c:pt idx="5">
                  <c:v>38.929501999999999</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Other Financial Services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Sheet1!$B$4:$G$4</c:f>
              <c:numCache>
                <c:formatCode>_-"£"* #,##0_-;\-"£"* #,##0_-;_-"£"* "-"??_-;_-@_-</c:formatCode>
                <c:ptCount val="6"/>
                <c:pt idx="0">
                  <c:v>89.178115000000005</c:v>
                </c:pt>
                <c:pt idx="1">
                  <c:v>71.554472000000004</c:v>
                </c:pt>
                <c:pt idx="2">
                  <c:v>82.161568000000003</c:v>
                </c:pt>
                <c:pt idx="3">
                  <c:v>65.265193999999994</c:v>
                </c:pt>
                <c:pt idx="4">
                  <c:v>37.337766000000002</c:v>
                </c:pt>
                <c:pt idx="5">
                  <c:v>25.520133999999999</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Life Protection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Sheet1!$B$5:$G$5</c:f>
              <c:numCache>
                <c:formatCode>_-"£"* #,##0_-;\-"£"* #,##0_-;_-"£"* "-"??_-;_-@_-</c:formatCode>
                <c:ptCount val="6"/>
                <c:pt idx="0">
                  <c:v>48.970616</c:v>
                </c:pt>
                <c:pt idx="1">
                  <c:v>48.625191999999998</c:v>
                </c:pt>
                <c:pt idx="2">
                  <c:v>58.640157000000002</c:v>
                </c:pt>
                <c:pt idx="3">
                  <c:v>55.043210999999999</c:v>
                </c:pt>
                <c:pt idx="4">
                  <c:v>54.358679000000002</c:v>
                </c:pt>
                <c:pt idx="5">
                  <c:v>38.104956000000001</c:v>
                </c:pt>
              </c:numCache>
            </c:numRef>
          </c:val>
          <c:extLst>
            <c:ext xmlns:c16="http://schemas.microsoft.com/office/drawing/2014/chart" uri="{C3380CC4-5D6E-409C-BE32-E72D297353CC}">
              <c16:uniqueId val="{00000002-745A-4CBE-B793-4CE1F8D323DB}"/>
            </c:ext>
          </c:extLst>
        </c:ser>
        <c:ser>
          <c:idx val="4"/>
          <c:order val="4"/>
          <c:tx>
            <c:strRef>
              <c:f>Sheet1!$A$6</c:f>
              <c:strCache>
                <c:ptCount val="1"/>
                <c:pt idx="0">
                  <c:v>Mortgages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Sheet1!$B$6:$G$6</c:f>
              <c:numCache>
                <c:formatCode>_-"£"* #,##0_-;\-"£"* #,##0_-;_-"£"* "-"??_-;_-@_-</c:formatCode>
                <c:ptCount val="6"/>
                <c:pt idx="0">
                  <c:v>58.075966000000001</c:v>
                </c:pt>
                <c:pt idx="1">
                  <c:v>35.736426999999999</c:v>
                </c:pt>
                <c:pt idx="2">
                  <c:v>23.974651999999999</c:v>
                </c:pt>
                <c:pt idx="3">
                  <c:v>38.694121000000003</c:v>
                </c:pt>
                <c:pt idx="4">
                  <c:v>19.274436000000001</c:v>
                </c:pt>
                <c:pt idx="5">
                  <c:v>1.753827</c:v>
                </c:pt>
              </c:numCache>
            </c:numRef>
          </c:val>
          <c:extLst>
            <c:ext xmlns:c16="http://schemas.microsoft.com/office/drawing/2014/chart" uri="{C3380CC4-5D6E-409C-BE32-E72D297353CC}">
              <c16:uniqueId val="{00000003-745A-4CBE-B793-4CE1F8D323DB}"/>
            </c:ext>
          </c:extLst>
        </c:ser>
        <c:ser>
          <c:idx val="5"/>
          <c:order val="5"/>
          <c:tx>
            <c:strRef>
              <c:f>Sheet1!$A$7</c:f>
              <c:strCache>
                <c:ptCount val="1"/>
                <c:pt idx="0">
                  <c:v>Mobile Apps - Finance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Sheet1!$B$7:$G$7</c:f>
              <c:numCache>
                <c:formatCode>_-"£"* #,##0_-;\-"£"* #,##0_-;_-"£"* "-"??_-;_-@_-</c:formatCode>
                <c:ptCount val="6"/>
                <c:pt idx="0">
                  <c:v>20.917909999999999</c:v>
                </c:pt>
                <c:pt idx="1">
                  <c:v>23.452293000000001</c:v>
                </c:pt>
                <c:pt idx="2">
                  <c:v>41.769998999999999</c:v>
                </c:pt>
                <c:pt idx="3">
                  <c:v>31.477941999999999</c:v>
                </c:pt>
                <c:pt idx="4">
                  <c:v>16.911078</c:v>
                </c:pt>
                <c:pt idx="5">
                  <c:v>37.250608</c:v>
                </c:pt>
              </c:numCache>
            </c:numRef>
          </c:val>
          <c:extLst>
            <c:ext xmlns:c16="http://schemas.microsoft.com/office/drawing/2014/chart" uri="{C3380CC4-5D6E-409C-BE32-E72D297353CC}">
              <c16:uniqueId val="{00000000-398A-495A-9571-F27A2714E0FF}"/>
            </c:ext>
          </c:extLst>
        </c:ser>
        <c:ser>
          <c:idx val="6"/>
          <c:order val="6"/>
          <c:tx>
            <c:strRef>
              <c:f>Sheet1!$A$8</c:f>
              <c:strCache>
                <c:ptCount val="1"/>
                <c:pt idx="0">
                  <c:v>Personal Banking</c:v>
                </c:pt>
              </c:strCache>
            </c:strRef>
          </c:tx>
          <c:spPr>
            <a:solidFill>
              <a:schemeClr val="accent1">
                <a:lumMod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D659-40A7-97CA-91506990C4B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Sheet1!$B$8:$G$8</c:f>
              <c:numCache>
                <c:formatCode>_-"£"* #,##0_-;\-"£"* #,##0_-;_-"£"* "-"??_-;_-@_-</c:formatCode>
                <c:ptCount val="6"/>
                <c:pt idx="0">
                  <c:v>26.135615999999999</c:v>
                </c:pt>
                <c:pt idx="1">
                  <c:v>9.0628659999999996</c:v>
                </c:pt>
                <c:pt idx="2">
                  <c:v>26.874486000000001</c:v>
                </c:pt>
                <c:pt idx="3">
                  <c:v>23.298009</c:v>
                </c:pt>
                <c:pt idx="4">
                  <c:v>20.786458</c:v>
                </c:pt>
                <c:pt idx="5">
                  <c:v>21.851997999999998</c:v>
                </c:pt>
              </c:numCache>
            </c:numRef>
          </c:val>
          <c:extLst>
            <c:ext xmlns:c16="http://schemas.microsoft.com/office/drawing/2014/chart" uri="{C3380CC4-5D6E-409C-BE32-E72D297353CC}">
              <c16:uniqueId val="{00000001-398A-495A-9571-F27A2714E0FF}"/>
            </c:ext>
          </c:extLst>
        </c:ser>
        <c:ser>
          <c:idx val="7"/>
          <c:order val="7"/>
          <c:tx>
            <c:strRef>
              <c:f>Sheet1!$A$9</c:f>
              <c:strCache>
                <c:ptCount val="1"/>
                <c:pt idx="0">
                  <c:v>Plastic Cards</c:v>
                </c:pt>
              </c:strCache>
            </c:strRef>
          </c:tx>
          <c:spPr>
            <a:solidFill>
              <a:schemeClr val="accent2">
                <a:lumMod val="6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E-7CDF-4920-8C0F-5468FDB5459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Sheet1!$B$9:$G$9</c:f>
              <c:numCache>
                <c:formatCode>_-"£"* #,##0_-;\-"£"* #,##0_-;_-"£"* "-"??_-;_-@_-</c:formatCode>
                <c:ptCount val="6"/>
                <c:pt idx="0">
                  <c:v>29.060472000000001</c:v>
                </c:pt>
                <c:pt idx="1">
                  <c:v>11.008839999999999</c:v>
                </c:pt>
                <c:pt idx="2">
                  <c:v>29.910194000000001</c:v>
                </c:pt>
                <c:pt idx="3">
                  <c:v>28.852315000000001</c:v>
                </c:pt>
                <c:pt idx="4">
                  <c:v>7.0241179999999996</c:v>
                </c:pt>
                <c:pt idx="5">
                  <c:v>11.342629000000001</c:v>
                </c:pt>
              </c:numCache>
            </c:numRef>
          </c:val>
          <c:extLst>
            <c:ext xmlns:c16="http://schemas.microsoft.com/office/drawing/2014/chart" uri="{C3380CC4-5D6E-409C-BE32-E72D297353CC}">
              <c16:uniqueId val="{00000002-398A-495A-9571-F27A2714E0FF}"/>
            </c:ext>
          </c:extLst>
        </c:ser>
        <c:ser>
          <c:idx val="8"/>
          <c:order val="8"/>
          <c:tx>
            <c:strRef>
              <c:f>Sheet1!$A$10</c:f>
              <c:strCache>
                <c:ptCount val="1"/>
                <c:pt idx="0">
                  <c:v>Business Banking Services</c:v>
                </c:pt>
              </c:strCache>
            </c:strRef>
          </c:tx>
          <c:spPr>
            <a:solidFill>
              <a:schemeClr val="accent3">
                <a:lumMod val="60000"/>
              </a:schemeClr>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Sheet1!$B$10:$G$10</c:f>
              <c:numCache>
                <c:formatCode>_-"£"* #,##0_-;\-"£"* #,##0_-;_-"£"* "-"??_-;_-@_-</c:formatCode>
                <c:ptCount val="6"/>
                <c:pt idx="0">
                  <c:v>18.473132</c:v>
                </c:pt>
                <c:pt idx="1">
                  <c:v>19.814651000000001</c:v>
                </c:pt>
                <c:pt idx="2">
                  <c:v>20.380624000000001</c:v>
                </c:pt>
                <c:pt idx="3">
                  <c:v>23.876308999999999</c:v>
                </c:pt>
                <c:pt idx="4">
                  <c:v>12.087649000000001</c:v>
                </c:pt>
                <c:pt idx="5">
                  <c:v>12.739451000000001</c:v>
                </c:pt>
              </c:numCache>
            </c:numRef>
          </c:val>
          <c:extLst>
            <c:ext xmlns:c16="http://schemas.microsoft.com/office/drawing/2014/chart" uri="{C3380CC4-5D6E-409C-BE32-E72D297353CC}">
              <c16:uniqueId val="{00000007-7CDF-4920-8C0F-5468FDB54596}"/>
            </c:ext>
          </c:extLst>
        </c:ser>
        <c:ser>
          <c:idx val="9"/>
          <c:order val="9"/>
          <c:tx>
            <c:strRef>
              <c:f>Sheet1!$A$11</c:f>
              <c:strCache>
                <c:ptCount val="1"/>
                <c:pt idx="0">
                  <c:v>Investments</c:v>
                </c:pt>
              </c:strCache>
            </c:strRef>
          </c:tx>
          <c:spPr>
            <a:solidFill>
              <a:schemeClr val="accent4">
                <a:lumMod val="60000"/>
              </a:schemeClr>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Sheet1!$B$11:$G$11</c:f>
              <c:numCache>
                <c:formatCode>_-"£"* #,##0_-;\-"£"* #,##0_-;_-"£"* "-"??_-;_-@_-</c:formatCode>
                <c:ptCount val="6"/>
                <c:pt idx="0">
                  <c:v>2.6447940000000001</c:v>
                </c:pt>
                <c:pt idx="1">
                  <c:v>2.3953340000000001</c:v>
                </c:pt>
                <c:pt idx="2">
                  <c:v>10.609181</c:v>
                </c:pt>
                <c:pt idx="3">
                  <c:v>16.022680999999999</c:v>
                </c:pt>
                <c:pt idx="4">
                  <c:v>20.766166999999999</c:v>
                </c:pt>
                <c:pt idx="5">
                  <c:v>14.002227</c:v>
                </c:pt>
              </c:numCache>
            </c:numRef>
          </c:val>
          <c:extLst>
            <c:ext xmlns:c16="http://schemas.microsoft.com/office/drawing/2014/chart" uri="{C3380CC4-5D6E-409C-BE32-E72D297353CC}">
              <c16:uniqueId val="{00000008-7CDF-4920-8C0F-5468FDB54596}"/>
            </c:ext>
          </c:extLst>
        </c:ser>
        <c:ser>
          <c:idx val="10"/>
          <c:order val="10"/>
          <c:tx>
            <c:strRef>
              <c:f>Sheet1!$A$12</c:f>
              <c:strCache>
                <c:ptCount val="1"/>
                <c:pt idx="0">
                  <c:v>Personal Loans</c:v>
                </c:pt>
              </c:strCache>
            </c:strRef>
          </c:tx>
          <c:spPr>
            <a:solidFill>
              <a:schemeClr val="accent5">
                <a:lumMod val="60000"/>
              </a:schemeClr>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Sheet1!$B$12:$G$12</c:f>
              <c:numCache>
                <c:formatCode>_-"£"* #,##0_-;\-"£"* #,##0_-;_-"£"* "-"??_-;_-@_-</c:formatCode>
                <c:ptCount val="6"/>
                <c:pt idx="0">
                  <c:v>15.570041</c:v>
                </c:pt>
                <c:pt idx="1">
                  <c:v>2.021566</c:v>
                </c:pt>
                <c:pt idx="2">
                  <c:v>8.0368049999999993</c:v>
                </c:pt>
                <c:pt idx="3">
                  <c:v>12.208468</c:v>
                </c:pt>
                <c:pt idx="4">
                  <c:v>7.3656620000000004</c:v>
                </c:pt>
                <c:pt idx="5">
                  <c:v>6.9928189999999999</c:v>
                </c:pt>
              </c:numCache>
            </c:numRef>
          </c:val>
          <c:extLst>
            <c:ext xmlns:c16="http://schemas.microsoft.com/office/drawing/2014/chart" uri="{C3380CC4-5D6E-409C-BE32-E72D297353CC}">
              <c16:uniqueId val="{00000009-7CDF-4920-8C0F-5468FDB54596}"/>
            </c:ext>
          </c:extLst>
        </c:ser>
        <c:ser>
          <c:idx val="11"/>
          <c:order val="11"/>
          <c:tx>
            <c:strRef>
              <c:f>Sheet1!$A$13</c:f>
              <c:strCache>
                <c:ptCount val="1"/>
                <c:pt idx="0">
                  <c:v>Pensions</c:v>
                </c:pt>
              </c:strCache>
            </c:strRef>
          </c:tx>
          <c:spPr>
            <a:solidFill>
              <a:schemeClr val="accent6">
                <a:lumMod val="60000"/>
              </a:schemeClr>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Sheet1!$B$13:$G$13</c:f>
              <c:numCache>
                <c:formatCode>_-"£"* #,##0_-;\-"£"* #,##0_-;_-"£"* "-"??_-;_-@_-</c:formatCode>
                <c:ptCount val="6"/>
                <c:pt idx="0">
                  <c:v>9.3329869999999993</c:v>
                </c:pt>
                <c:pt idx="1">
                  <c:v>6.3017729999999998</c:v>
                </c:pt>
                <c:pt idx="2">
                  <c:v>8.0423799999999996</c:v>
                </c:pt>
                <c:pt idx="3">
                  <c:v>10.337733999999999</c:v>
                </c:pt>
                <c:pt idx="4">
                  <c:v>7.3690379999999998</c:v>
                </c:pt>
                <c:pt idx="5">
                  <c:v>9.5330309999999994</c:v>
                </c:pt>
              </c:numCache>
            </c:numRef>
          </c:val>
          <c:extLst>
            <c:ext xmlns:c16="http://schemas.microsoft.com/office/drawing/2014/chart" uri="{C3380CC4-5D6E-409C-BE32-E72D297353CC}">
              <c16:uniqueId val="{0000000A-7CDF-4920-8C0F-5468FDB54596}"/>
            </c:ext>
          </c:extLst>
        </c:ser>
        <c:ser>
          <c:idx val="12"/>
          <c:order val="12"/>
          <c:tx>
            <c:strRef>
              <c:f>Sheet1!$A$14</c:f>
              <c:strCache>
                <c:ptCount val="1"/>
                <c:pt idx="0">
                  <c:v>Other</c:v>
                </c:pt>
              </c:strCache>
            </c:strRef>
          </c:tx>
          <c:spPr>
            <a:solidFill>
              <a:schemeClr val="accent1">
                <a:lumMod val="80000"/>
                <a:lumOff val="20000"/>
              </a:schemeClr>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Sheet1!$B$14:$G$14</c:f>
              <c:numCache>
                <c:formatCode>_-"£"* #,##0_-;\-"£"* #,##0_-;_-"£"* "-"??_-;_-@_-</c:formatCode>
                <c:ptCount val="6"/>
                <c:pt idx="0">
                  <c:v>9.2085109999999997</c:v>
                </c:pt>
                <c:pt idx="1">
                  <c:v>6.4720190000000004</c:v>
                </c:pt>
                <c:pt idx="2">
                  <c:v>4.6684419999999998</c:v>
                </c:pt>
                <c:pt idx="3">
                  <c:v>5.3540270000000003</c:v>
                </c:pt>
                <c:pt idx="4">
                  <c:v>0.409833</c:v>
                </c:pt>
                <c:pt idx="5">
                  <c:v>13.920043</c:v>
                </c:pt>
              </c:numCache>
            </c:numRef>
          </c:val>
          <c:extLst>
            <c:ext xmlns:c16="http://schemas.microsoft.com/office/drawing/2014/chart" uri="{C3380CC4-5D6E-409C-BE32-E72D297353CC}">
              <c16:uniqueId val="{0000000B-7CDF-4920-8C0F-5468FDB54596}"/>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Finance</c:v>
                </c:pt>
              </c:strCache>
            </c:strRef>
          </c:tx>
          <c:spPr>
            <a:solidFill>
              <a:schemeClr val="accent1"/>
            </a:solidFill>
            <a:ln>
              <a:no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0%</c:formatCode>
                <c:ptCount val="15"/>
                <c:pt idx="0">
                  <c:v>0.11210000000000001</c:v>
                </c:pt>
                <c:pt idx="1">
                  <c:v>0.1139</c:v>
                </c:pt>
                <c:pt idx="2">
                  <c:v>0.13239999999999999</c:v>
                </c:pt>
                <c:pt idx="3">
                  <c:v>0.12509999999999999</c:v>
                </c:pt>
                <c:pt idx="4">
                  <c:v>0.12670000000000001</c:v>
                </c:pt>
                <c:pt idx="5">
                  <c:v>0.12520000000000001</c:v>
                </c:pt>
                <c:pt idx="6">
                  <c:v>0.1154</c:v>
                </c:pt>
                <c:pt idx="7">
                  <c:v>0.1172</c:v>
                </c:pt>
                <c:pt idx="8">
                  <c:v>0.1328</c:v>
                </c:pt>
                <c:pt idx="9">
                  <c:v>0.12790000000000001</c:v>
                </c:pt>
                <c:pt idx="10">
                  <c:v>0.1181</c:v>
                </c:pt>
                <c:pt idx="11">
                  <c:v>0.1249</c:v>
                </c:pt>
                <c:pt idx="12">
                  <c:v>0.1225</c:v>
                </c:pt>
                <c:pt idx="13">
                  <c:v>9.7799999999999998E-2</c:v>
                </c:pt>
                <c:pt idx="14">
                  <c:v>9.4600000000000004E-2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Direct Line</c:v>
                </c:pt>
              </c:strCache>
            </c:strRef>
          </c:tx>
          <c:spPr>
            <a:solidFill>
              <a:schemeClr val="accent1">
                <a:shade val="42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_-* #,##0_-;\-* #,##0_-;_-* "-"??_-;_-@_-</c:formatCode>
                <c:ptCount val="15"/>
                <c:pt idx="0">
                  <c:v>11647.749327</c:v>
                </c:pt>
                <c:pt idx="1">
                  <c:v>11081.940787700001</c:v>
                </c:pt>
                <c:pt idx="2">
                  <c:v>10471.182991799998</c:v>
                </c:pt>
                <c:pt idx="3">
                  <c:v>8762.2949456000006</c:v>
                </c:pt>
                <c:pt idx="4">
                  <c:v>6895.0465549999999</c:v>
                </c:pt>
                <c:pt idx="5">
                  <c:v>4868.5705415000002</c:v>
                </c:pt>
                <c:pt idx="6">
                  <c:v>4418.8544000000002</c:v>
                </c:pt>
                <c:pt idx="7">
                  <c:v>4598.447467</c:v>
                </c:pt>
                <c:pt idx="8">
                  <c:v>5974.1112000000003</c:v>
                </c:pt>
                <c:pt idx="9">
                  <c:v>5430.2197999999999</c:v>
                </c:pt>
                <c:pt idx="10">
                  <c:v>5844.0674611000004</c:v>
                </c:pt>
                <c:pt idx="11">
                  <c:v>5210.0843999999997</c:v>
                </c:pt>
                <c:pt idx="12">
                  <c:v>2562.1041</c:v>
                </c:pt>
                <c:pt idx="13">
                  <c:v>2187.3548249999999</c:v>
                </c:pt>
                <c:pt idx="14">
                  <c:v>1286.0048779000001</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Lloyds Banking Group</c:v>
                </c:pt>
              </c:strCache>
            </c:strRef>
          </c:tx>
          <c:spPr>
            <a:solidFill>
              <a:schemeClr val="accent1">
                <a:shade val="55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_-* #,##0_-;\-* #,##0_-;_-* "-"??_-;_-@_-</c:formatCode>
                <c:ptCount val="15"/>
                <c:pt idx="0">
                  <c:v>5363.2395491000007</c:v>
                </c:pt>
                <c:pt idx="1">
                  <c:v>6486.2895433000003</c:v>
                </c:pt>
                <c:pt idx="2">
                  <c:v>6200.1633384999996</c:v>
                </c:pt>
                <c:pt idx="3">
                  <c:v>7135.4398529999999</c:v>
                </c:pt>
                <c:pt idx="4">
                  <c:v>6322.3172629999999</c:v>
                </c:pt>
                <c:pt idx="5">
                  <c:v>6436.7230323999993</c:v>
                </c:pt>
                <c:pt idx="6">
                  <c:v>6075.3536370000002</c:v>
                </c:pt>
                <c:pt idx="7">
                  <c:v>6982.521831</c:v>
                </c:pt>
                <c:pt idx="8">
                  <c:v>7511.2558300000001</c:v>
                </c:pt>
                <c:pt idx="9">
                  <c:v>8421.9074153999991</c:v>
                </c:pt>
                <c:pt idx="10">
                  <c:v>7945.3764289999999</c:v>
                </c:pt>
                <c:pt idx="11">
                  <c:v>6571.0609645000004</c:v>
                </c:pt>
                <c:pt idx="12">
                  <c:v>4714.7739064999996</c:v>
                </c:pt>
                <c:pt idx="13">
                  <c:v>3333.1527299999998</c:v>
                </c:pt>
                <c:pt idx="14">
                  <c:v>599.60864500000002</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Compare The Market</c:v>
                </c:pt>
              </c:strCache>
            </c:strRef>
          </c:tx>
          <c:spPr>
            <a:solidFill>
              <a:schemeClr val="accent1">
                <a:shade val="68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_-* #,##0_-;\-* #,##0_-;_-* "-"??_-;_-@_-</c:formatCode>
                <c:ptCount val="15"/>
                <c:pt idx="0">
                  <c:v>4283.5133770000002</c:v>
                </c:pt>
                <c:pt idx="1">
                  <c:v>4997.0436448</c:v>
                </c:pt>
                <c:pt idx="2">
                  <c:v>6322.7488149000001</c:v>
                </c:pt>
                <c:pt idx="3">
                  <c:v>6069.8019291000001</c:v>
                </c:pt>
                <c:pt idx="4">
                  <c:v>5445.8574041000002</c:v>
                </c:pt>
                <c:pt idx="5">
                  <c:v>6594.0399836999995</c:v>
                </c:pt>
                <c:pt idx="6">
                  <c:v>6796.6600617700005</c:v>
                </c:pt>
                <c:pt idx="7">
                  <c:v>7715.4746366999998</c:v>
                </c:pt>
                <c:pt idx="8">
                  <c:v>8652.7629259999994</c:v>
                </c:pt>
                <c:pt idx="9">
                  <c:v>5916.6300339999998</c:v>
                </c:pt>
                <c:pt idx="10">
                  <c:v>8306.2912799999995</c:v>
                </c:pt>
                <c:pt idx="11">
                  <c:v>7875.7730991999997</c:v>
                </c:pt>
                <c:pt idx="12">
                  <c:v>4306.5218796999998</c:v>
                </c:pt>
                <c:pt idx="13">
                  <c:v>2869.1746894000003</c:v>
                </c:pt>
                <c:pt idx="14">
                  <c:v>2464.8503148</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Admiral / Confused.com</c:v>
                </c:pt>
              </c:strCache>
            </c:strRef>
          </c:tx>
          <c:spPr>
            <a:solidFill>
              <a:schemeClr val="accent1">
                <a:shade val="80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Sheet1!$E$2:$E$16</c:f>
              <c:numCache>
                <c:formatCode>_-* #,##0_-;\-* #,##0_-;_-* "-"??_-;_-@_-</c:formatCode>
                <c:ptCount val="15"/>
                <c:pt idx="0">
                  <c:v>5611.7540300000001</c:v>
                </c:pt>
                <c:pt idx="1">
                  <c:v>7352.2090799999996</c:v>
                </c:pt>
                <c:pt idx="2">
                  <c:v>8193.6099900000008</c:v>
                </c:pt>
                <c:pt idx="3">
                  <c:v>6988.0986231000006</c:v>
                </c:pt>
                <c:pt idx="4">
                  <c:v>5870.6111549999996</c:v>
                </c:pt>
                <c:pt idx="5">
                  <c:v>4492.9618085000002</c:v>
                </c:pt>
                <c:pt idx="6">
                  <c:v>4526.6091894700003</c:v>
                </c:pt>
                <c:pt idx="7">
                  <c:v>5848.9247891999994</c:v>
                </c:pt>
                <c:pt idx="8">
                  <c:v>5500.9986097999999</c:v>
                </c:pt>
                <c:pt idx="9">
                  <c:v>3816.6452776000001</c:v>
                </c:pt>
                <c:pt idx="10">
                  <c:v>4365.5785859999996</c:v>
                </c:pt>
                <c:pt idx="11">
                  <c:v>3347.1298178000002</c:v>
                </c:pt>
                <c:pt idx="12">
                  <c:v>2134.5895949999999</c:v>
                </c:pt>
                <c:pt idx="13">
                  <c:v>1867.130435</c:v>
                </c:pt>
                <c:pt idx="14">
                  <c:v>2035.33836</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Gocompare.com</c:v>
                </c:pt>
              </c:strCache>
            </c:strRef>
          </c:tx>
          <c:spPr>
            <a:solidFill>
              <a:schemeClr val="accent1">
                <a:shade val="9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Sheet1!$F$2:$F$16</c:f>
              <c:numCache>
                <c:formatCode>_-* #,##0_-;\-* #,##0_-;_-* "-"??_-;_-@_-</c:formatCode>
                <c:ptCount val="15"/>
                <c:pt idx="0">
                  <c:v>6126.6459006000005</c:v>
                </c:pt>
                <c:pt idx="1">
                  <c:v>6278.4150321000006</c:v>
                </c:pt>
                <c:pt idx="2">
                  <c:v>6526.5785361999997</c:v>
                </c:pt>
                <c:pt idx="3">
                  <c:v>5587.3222782000003</c:v>
                </c:pt>
                <c:pt idx="4">
                  <c:v>5630.9594181000002</c:v>
                </c:pt>
                <c:pt idx="5">
                  <c:v>4378.3248887999998</c:v>
                </c:pt>
                <c:pt idx="6">
                  <c:v>3445.9756000000002</c:v>
                </c:pt>
                <c:pt idx="7">
                  <c:v>1970.7854</c:v>
                </c:pt>
                <c:pt idx="8">
                  <c:v>1892.2414097999999</c:v>
                </c:pt>
                <c:pt idx="9">
                  <c:v>1730.3327899999999</c:v>
                </c:pt>
                <c:pt idx="10">
                  <c:v>3961.2596480000002</c:v>
                </c:pt>
                <c:pt idx="11">
                  <c:v>3063.1578549999999</c:v>
                </c:pt>
                <c:pt idx="12">
                  <c:v>1437.98813</c:v>
                </c:pt>
                <c:pt idx="13">
                  <c:v>1330.55735</c:v>
                </c:pt>
                <c:pt idx="14">
                  <c:v>2091.6214500000001</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Barclays</c:v>
                </c:pt>
              </c:strCache>
            </c:strRef>
          </c:tx>
          <c:spPr>
            <a:solidFill>
              <a:schemeClr val="accent1">
                <a:tint val="94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Sheet1!$G$2:$G$16</c:f>
              <c:numCache>
                <c:formatCode>_-* #,##0_-;\-* #,##0_-;_-* "-"??_-;_-@_-</c:formatCode>
                <c:ptCount val="15"/>
                <c:pt idx="0">
                  <c:v>5480.0993091</c:v>
                </c:pt>
                <c:pt idx="1">
                  <c:v>4547.5046666999997</c:v>
                </c:pt>
                <c:pt idx="2">
                  <c:v>2797.3290211999997</c:v>
                </c:pt>
                <c:pt idx="3">
                  <c:v>4466.6988879</c:v>
                </c:pt>
                <c:pt idx="4">
                  <c:v>4335.6739246999996</c:v>
                </c:pt>
                <c:pt idx="5">
                  <c:v>4001.0629569000002</c:v>
                </c:pt>
                <c:pt idx="6">
                  <c:v>3610.65506667</c:v>
                </c:pt>
                <c:pt idx="7">
                  <c:v>3726.7313439999998</c:v>
                </c:pt>
                <c:pt idx="8">
                  <c:v>4026.35475</c:v>
                </c:pt>
                <c:pt idx="9">
                  <c:v>3555.8901999999998</c:v>
                </c:pt>
                <c:pt idx="10">
                  <c:v>4341.1062899999997</c:v>
                </c:pt>
                <c:pt idx="11">
                  <c:v>2902.4276</c:v>
                </c:pt>
                <c:pt idx="12">
                  <c:v>1406.0408</c:v>
                </c:pt>
                <c:pt idx="13">
                  <c:v>1371.8070600000001</c:v>
                </c:pt>
                <c:pt idx="14">
                  <c:v>2512.0723800000001</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MoneySuperMarket</c:v>
                </c:pt>
              </c:strCache>
            </c:strRef>
          </c:tx>
          <c:spPr>
            <a:solidFill>
              <a:schemeClr val="accent1">
                <a:tint val="81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Sheet1!$H$2:$H$16</c:f>
              <c:numCache>
                <c:formatCode>_-* #,##0_-;\-* #,##0_-;_-* "-"??_-;_-@_-</c:formatCode>
                <c:ptCount val="15"/>
                <c:pt idx="0">
                  <c:v>3799.8676034999999</c:v>
                </c:pt>
                <c:pt idx="1">
                  <c:v>3285.647246</c:v>
                </c:pt>
                <c:pt idx="2">
                  <c:v>5041.0842137999998</c:v>
                </c:pt>
                <c:pt idx="3">
                  <c:v>3121.5688914000002</c:v>
                </c:pt>
                <c:pt idx="4">
                  <c:v>4468.6643839999997</c:v>
                </c:pt>
                <c:pt idx="5">
                  <c:v>4333.7772800000002</c:v>
                </c:pt>
                <c:pt idx="6">
                  <c:v>4803.5943446700003</c:v>
                </c:pt>
                <c:pt idx="7">
                  <c:v>4089.8100603000003</c:v>
                </c:pt>
                <c:pt idx="8">
                  <c:v>3516.8359399999999</c:v>
                </c:pt>
                <c:pt idx="9">
                  <c:v>2528.25884</c:v>
                </c:pt>
                <c:pt idx="10">
                  <c:v>3517.806564</c:v>
                </c:pt>
                <c:pt idx="11">
                  <c:v>2249.1493270000001</c:v>
                </c:pt>
                <c:pt idx="12">
                  <c:v>2702.2634330000001</c:v>
                </c:pt>
                <c:pt idx="13">
                  <c:v>2699.8069999999998</c:v>
                </c:pt>
                <c:pt idx="14">
                  <c:v>87.777630000000002</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Axa Sun Life</c:v>
                </c:pt>
              </c:strCache>
            </c:strRef>
          </c:tx>
          <c:spPr>
            <a:solidFill>
              <a:schemeClr val="accent1">
                <a:tint val="69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Sheet1!$I$2:$I$16</c:f>
              <c:numCache>
                <c:formatCode>_-* #,##0_-;\-* #,##0_-;_-* "-"??_-;_-@_-</c:formatCode>
                <c:ptCount val="15"/>
                <c:pt idx="0">
                  <c:v>2305.6069349999998</c:v>
                </c:pt>
                <c:pt idx="1">
                  <c:v>1707.4277589999999</c:v>
                </c:pt>
                <c:pt idx="2">
                  <c:v>2142.2184376</c:v>
                </c:pt>
                <c:pt idx="3">
                  <c:v>2378.2702267</c:v>
                </c:pt>
                <c:pt idx="4">
                  <c:v>2346.6651713000001</c:v>
                </c:pt>
                <c:pt idx="5">
                  <c:v>3082.4763406999996</c:v>
                </c:pt>
                <c:pt idx="6">
                  <c:v>2946.1935566999996</c:v>
                </c:pt>
                <c:pt idx="7">
                  <c:v>2890.67725333</c:v>
                </c:pt>
                <c:pt idx="8">
                  <c:v>3906.3134924000001</c:v>
                </c:pt>
                <c:pt idx="9">
                  <c:v>4068.4997563000002</c:v>
                </c:pt>
                <c:pt idx="10">
                  <c:v>3606.5641690000002</c:v>
                </c:pt>
                <c:pt idx="11">
                  <c:v>3420.1088671999996</c:v>
                </c:pt>
                <c:pt idx="12">
                  <c:v>2587.0612176999998</c:v>
                </c:pt>
                <c:pt idx="13">
                  <c:v>3377.6715242</c:v>
                </c:pt>
                <c:pt idx="14">
                  <c:v>2928.6240726000001</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Neilson</c:v>
                </c:pt>
              </c:strCache>
            </c:strRef>
          </c:tx>
          <c:spPr>
            <a:solidFill>
              <a:schemeClr val="accent1">
                <a:tint val="56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Sheet1!$J$2:$J$16</c:f>
              <c:numCache>
                <c:formatCode>_-* #,##0_-;\-* #,##0_-;_-* "-"??_-;_-@_-</c:formatCode>
                <c:ptCount val="15"/>
                <c:pt idx="0">
                  <c:v>0</c:v>
                </c:pt>
                <c:pt idx="1">
                  <c:v>0</c:v>
                </c:pt>
                <c:pt idx="2">
                  <c:v>354.79559999999998</c:v>
                </c:pt>
                <c:pt idx="3">
                  <c:v>2477.5246394000001</c:v>
                </c:pt>
                <c:pt idx="4">
                  <c:v>3599.3982125000002</c:v>
                </c:pt>
                <c:pt idx="5">
                  <c:v>3488.2184200000002</c:v>
                </c:pt>
                <c:pt idx="6">
                  <c:v>3923.9323424999998</c:v>
                </c:pt>
                <c:pt idx="7">
                  <c:v>3676.5689674999999</c:v>
                </c:pt>
                <c:pt idx="8">
                  <c:v>3078.3346499999998</c:v>
                </c:pt>
                <c:pt idx="9">
                  <c:v>2354.8315975</c:v>
                </c:pt>
                <c:pt idx="10">
                  <c:v>3159.4545025000002</c:v>
                </c:pt>
                <c:pt idx="11">
                  <c:v>3180.4689400000002</c:v>
                </c:pt>
                <c:pt idx="12">
                  <c:v>3999.758335</c:v>
                </c:pt>
                <c:pt idx="13">
                  <c:v>4389.3533600000001</c:v>
                </c:pt>
                <c:pt idx="14">
                  <c:v>2921.4580000000001</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Nationwide</c:v>
                </c:pt>
              </c:strCache>
            </c:strRef>
          </c:tx>
          <c:spPr>
            <a:solidFill>
              <a:schemeClr val="accent1">
                <a:tint val="4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Sheet1!$K$2:$K$16</c:f>
              <c:numCache>
                <c:formatCode>_-* #,##0_-;\-* #,##0_-;_-* "-"??_-;_-@_-</c:formatCode>
                <c:ptCount val="15"/>
                <c:pt idx="0">
                  <c:v>1148.6119480999998</c:v>
                </c:pt>
                <c:pt idx="1">
                  <c:v>1284.66094</c:v>
                </c:pt>
                <c:pt idx="2">
                  <c:v>2625.1413745</c:v>
                </c:pt>
                <c:pt idx="3">
                  <c:v>1811.9931690000001</c:v>
                </c:pt>
                <c:pt idx="4">
                  <c:v>1653.2218150000001</c:v>
                </c:pt>
                <c:pt idx="5">
                  <c:v>3709.2396798</c:v>
                </c:pt>
                <c:pt idx="6">
                  <c:v>3665.7384689999999</c:v>
                </c:pt>
                <c:pt idx="7">
                  <c:v>4499.7298689999998</c:v>
                </c:pt>
                <c:pt idx="8">
                  <c:v>3901.4408640000001</c:v>
                </c:pt>
                <c:pt idx="9">
                  <c:v>3198.7081450000001</c:v>
                </c:pt>
                <c:pt idx="10">
                  <c:v>3825.2709</c:v>
                </c:pt>
                <c:pt idx="11">
                  <c:v>2652.7377999999999</c:v>
                </c:pt>
                <c:pt idx="12">
                  <c:v>1754.1560999999999</c:v>
                </c:pt>
                <c:pt idx="13">
                  <c:v>1330.8357000000001</c:v>
                </c:pt>
                <c:pt idx="14">
                  <c:v>1564.6462859000001</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226816110526901"/>
          <c:h val="0.89803520683356364"/>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Pure cremation</c:v>
                </c:pt>
                <c:pt idx="1">
                  <c:v>Axa sun life</c:v>
                </c:pt>
                <c:pt idx="2">
                  <c:v>Neilson financial se</c:v>
                </c:pt>
                <c:pt idx="3">
                  <c:v>Barclays bank</c:v>
                </c:pt>
                <c:pt idx="4">
                  <c:v>Bisl</c:v>
                </c:pt>
                <c:pt idx="5">
                  <c:v>Gocompare.com</c:v>
                </c:pt>
                <c:pt idx="6">
                  <c:v>Eui</c:v>
                </c:pt>
                <c:pt idx="7">
                  <c:v>A a automobile ass</c:v>
                </c:pt>
                <c:pt idx="8">
                  <c:v>Liverpool victoria f</c:v>
                </c:pt>
                <c:pt idx="9">
                  <c:v>Pet plan</c:v>
                </c:pt>
              </c:strCache>
            </c:strRef>
          </c:cat>
          <c:val>
            <c:numRef>
              <c:f>Sheet1!$B$2:$B$11</c:f>
              <c:numCache>
                <c:formatCode>_-* #,##0_-;\-* #,##0_-;_-* "-"??_-;_-@_-</c:formatCode>
                <c:ptCount val="10"/>
                <c:pt idx="0">
                  <c:v>915.82562499999995</c:v>
                </c:pt>
                <c:pt idx="1">
                  <c:v>1089.6739935000001</c:v>
                </c:pt>
                <c:pt idx="2">
                  <c:v>1213.3827000000001</c:v>
                </c:pt>
                <c:pt idx="3">
                  <c:v>665.99829999999997</c:v>
                </c:pt>
                <c:pt idx="4">
                  <c:v>675.43795</c:v>
                </c:pt>
                <c:pt idx="5">
                  <c:v>737.57299999999998</c:v>
                </c:pt>
                <c:pt idx="6">
                  <c:v>479.65928000000002</c:v>
                </c:pt>
                <c:pt idx="7">
                  <c:v>371.68234999999999</c:v>
                </c:pt>
                <c:pt idx="8">
                  <c:v>609.48519999999996</c:v>
                </c:pt>
                <c:pt idx="9">
                  <c:v>561.68044999999995</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Pure cremation</c:v>
                </c:pt>
                <c:pt idx="1">
                  <c:v>Axa sun life</c:v>
                </c:pt>
                <c:pt idx="2">
                  <c:v>Neilson financial se</c:v>
                </c:pt>
                <c:pt idx="3">
                  <c:v>Barclays bank</c:v>
                </c:pt>
                <c:pt idx="4">
                  <c:v>Bisl</c:v>
                </c:pt>
                <c:pt idx="5">
                  <c:v>Gocompare.com</c:v>
                </c:pt>
                <c:pt idx="6">
                  <c:v>Eui</c:v>
                </c:pt>
                <c:pt idx="7">
                  <c:v>A a automobile ass</c:v>
                </c:pt>
                <c:pt idx="8">
                  <c:v>Liverpool victoria f</c:v>
                </c:pt>
                <c:pt idx="9">
                  <c:v>Pet plan</c:v>
                </c:pt>
              </c:strCache>
            </c:strRef>
          </c:cat>
          <c:val>
            <c:numRef>
              <c:f>Sheet1!$C$2:$C$11</c:f>
              <c:numCache>
                <c:formatCode>_-* #,##0_-;\-* #,##0_-;_-* "-"??_-;_-@_-</c:formatCode>
                <c:ptCount val="10"/>
                <c:pt idx="0">
                  <c:v>937.42054250000001</c:v>
                </c:pt>
                <c:pt idx="1">
                  <c:v>628.26564139999994</c:v>
                </c:pt>
                <c:pt idx="2">
                  <c:v>537.38750000000005</c:v>
                </c:pt>
                <c:pt idx="3">
                  <c:v>376.29300000000001</c:v>
                </c:pt>
                <c:pt idx="4">
                  <c:v>781.87047229999996</c:v>
                </c:pt>
                <c:pt idx="5">
                  <c:v>508.46730000000002</c:v>
                </c:pt>
                <c:pt idx="6">
                  <c:v>478.36331000000001</c:v>
                </c:pt>
                <c:pt idx="7">
                  <c:v>590.06889999999999</c:v>
                </c:pt>
                <c:pt idx="8">
                  <c:v>591.98064999999997</c:v>
                </c:pt>
                <c:pt idx="9">
                  <c:v>359.20864999999998</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Pure cremation</c:v>
                </c:pt>
                <c:pt idx="1">
                  <c:v>Axa sun life</c:v>
                </c:pt>
                <c:pt idx="2">
                  <c:v>Neilson financial se</c:v>
                </c:pt>
                <c:pt idx="3">
                  <c:v>Barclays bank</c:v>
                </c:pt>
                <c:pt idx="4">
                  <c:v>Bisl</c:v>
                </c:pt>
                <c:pt idx="5">
                  <c:v>Gocompare.com</c:v>
                </c:pt>
                <c:pt idx="6">
                  <c:v>Eui</c:v>
                </c:pt>
                <c:pt idx="7">
                  <c:v>A a automobile ass</c:v>
                </c:pt>
                <c:pt idx="8">
                  <c:v>Liverpool victoria f</c:v>
                </c:pt>
                <c:pt idx="9">
                  <c:v>Pet plan</c:v>
                </c:pt>
              </c:strCache>
            </c:strRef>
          </c:cat>
          <c:val>
            <c:numRef>
              <c:f>Sheet1!$D$2:$D$11</c:f>
              <c:numCache>
                <c:formatCode>_-* #,##0_-;\-* #,##0_-;_-* "-"??_-;_-@_-</c:formatCode>
                <c:ptCount val="10"/>
                <c:pt idx="0">
                  <c:v>1089.5418279999999</c:v>
                </c:pt>
                <c:pt idx="1">
                  <c:v>583.53619060000005</c:v>
                </c:pt>
                <c:pt idx="2">
                  <c:v>626.65499999999997</c:v>
                </c:pt>
                <c:pt idx="3">
                  <c:v>926.12860000000001</c:v>
                </c:pt>
                <c:pt idx="4">
                  <c:v>605.2745668</c:v>
                </c:pt>
                <c:pt idx="5">
                  <c:v>531.61924999999997</c:v>
                </c:pt>
                <c:pt idx="6">
                  <c:v>607.33034499999997</c:v>
                </c:pt>
                <c:pt idx="7">
                  <c:v>704.47550000000001</c:v>
                </c:pt>
                <c:pt idx="8">
                  <c:v>583.90309999999999</c:v>
                </c:pt>
                <c:pt idx="9">
                  <c:v>730.26700000000005</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Pure cremation</c:v>
                </c:pt>
                <c:pt idx="1">
                  <c:v>Axa sun life</c:v>
                </c:pt>
                <c:pt idx="2">
                  <c:v>Neilson financial se</c:v>
                </c:pt>
                <c:pt idx="3">
                  <c:v>Barclays bank</c:v>
                </c:pt>
                <c:pt idx="4">
                  <c:v>Bisl</c:v>
                </c:pt>
                <c:pt idx="5">
                  <c:v>Gocompare.com</c:v>
                </c:pt>
                <c:pt idx="6">
                  <c:v>Eui</c:v>
                </c:pt>
                <c:pt idx="7">
                  <c:v>A a automobile ass</c:v>
                </c:pt>
                <c:pt idx="8">
                  <c:v>Liverpool victoria f</c:v>
                </c:pt>
                <c:pt idx="9">
                  <c:v>Pet plan</c:v>
                </c:pt>
              </c:strCache>
            </c:strRef>
          </c:cat>
          <c:val>
            <c:numRef>
              <c:f>Sheet1!$E$2:$E$11</c:f>
              <c:numCache>
                <c:formatCode>_-* #,##0_-;\-* #,##0_-;_-* "-"??_-;_-@_-</c:formatCode>
                <c:ptCount val="10"/>
                <c:pt idx="0">
                  <c:v>941.5388762</c:v>
                </c:pt>
                <c:pt idx="1">
                  <c:v>627.14824710000005</c:v>
                </c:pt>
                <c:pt idx="2">
                  <c:v>544.03279999999995</c:v>
                </c:pt>
                <c:pt idx="3">
                  <c:v>543.65247999999997</c:v>
                </c:pt>
                <c:pt idx="4">
                  <c:v>402.26732570000001</c:v>
                </c:pt>
                <c:pt idx="5">
                  <c:v>313.96190000000001</c:v>
                </c:pt>
                <c:pt idx="6">
                  <c:v>469.98542500000002</c:v>
                </c:pt>
                <c:pt idx="7">
                  <c:v>340.66165000000001</c:v>
                </c:pt>
                <c:pt idx="8">
                  <c:v>194.15350000000001</c:v>
                </c:pt>
                <c:pt idx="9">
                  <c:v>174.75995</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0.00%</c:formatCode>
                <c:ptCount val="2"/>
                <c:pt idx="0">
                  <c:v>0.38100961438956238</c:v>
                </c:pt>
                <c:pt idx="1">
                  <c:v>0.41</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0.00%</c:formatCode>
                <c:ptCount val="2"/>
                <c:pt idx="0">
                  <c:v>5.2842208969542059E-2</c:v>
                </c:pt>
                <c:pt idx="1">
                  <c:v>0.13</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0.00%</c:formatCode>
                <c:ptCount val="2"/>
                <c:pt idx="0">
                  <c:v>0.3130657071356503</c:v>
                </c:pt>
                <c:pt idx="1">
                  <c:v>0.3</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0.00%</c:formatCode>
                <c:ptCount val="2"/>
                <c:pt idx="0">
                  <c:v>9.5920677367934859E-2</c:v>
                </c:pt>
                <c:pt idx="1">
                  <c:v>0.05</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0.00%</c:formatCode>
                <c:ptCount val="2"/>
                <c:pt idx="0">
                  <c:v>3.0497830700952071E-2</c:v>
                </c:pt>
                <c:pt idx="1">
                  <c:v>0.02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F9DC-4EDB-8ECB-8AD2BF6A44F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0.00%</c:formatCode>
                <c:ptCount val="2"/>
                <c:pt idx="0">
                  <c:v>3.2037670183356633E-2</c:v>
                </c:pt>
                <c:pt idx="1">
                  <c:v>0</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0.00%</c:formatCode>
                <c:ptCount val="2"/>
                <c:pt idx="0">
                  <c:v>4.2984574920186973E-2</c:v>
                </c:pt>
                <c:pt idx="1">
                  <c:v>0.01</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0.00%</c:formatCode>
                <c:ptCount val="2"/>
                <c:pt idx="0">
                  <c:v>1.9594143656222317E-2</c:v>
                </c:pt>
                <c:pt idx="1">
                  <c:v>0.03</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0.00%</c:formatCode>
                <c:ptCount val="2"/>
                <c:pt idx="0">
                  <c:v>2.7462068847585591E-2</c:v>
                </c:pt>
                <c:pt idx="1">
                  <c:v>0.05</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cat>
            <c:strRef>
              <c:f>Sheet1!$B$1:$C$1</c:f>
              <c:strCache>
                <c:ptCount val="2"/>
                <c:pt idx="0">
                  <c:v>Actual</c:v>
                </c:pt>
                <c:pt idx="1">
                  <c:v>Optimised</c:v>
                </c:pt>
              </c:strCache>
            </c:strRef>
          </c:cat>
          <c:val>
            <c:numRef>
              <c:f>Sheet1!$B$11:$C$11</c:f>
              <c:numCache>
                <c:formatCode>0.00%</c:formatCode>
                <c:ptCount val="2"/>
                <c:pt idx="0">
                  <c:v>4.585503829006873E-3</c:v>
                </c:pt>
                <c:pt idx="1">
                  <c:v>0.01</c:v>
                </c:pt>
              </c:numCache>
            </c:numRef>
          </c:val>
          <c:extLst>
            <c:ext xmlns:c16="http://schemas.microsoft.com/office/drawing/2014/chart" uri="{C3380CC4-5D6E-409C-BE32-E72D297353CC}">
              <c16:uniqueId val="{0000000A-FEA9-4DD4-8CDB-461DB2F0F299}"/>
            </c:ext>
          </c:extLst>
        </c:ser>
        <c:dLbls>
          <c:showLegendKey val="0"/>
          <c:showVal val="0"/>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0788311247027001E-2"/>
                  <c:y val="-0.16454368139025621"/>
                </c:manualLayout>
              </c:layout>
              <c:tx>
                <c:rich>
                  <a:bodyPr/>
                  <a:lstStyle/>
                  <a:p>
                    <a:fld id="{2203EB2F-C3E7-47A3-99CE-197E386D25A9}" type="CELLRANGE">
                      <a:rPr lang="en-US" baseline="0" dirty="0"/>
                      <a:pPr/>
                      <a:t>[CELLRANGE]</a:t>
                    </a:fld>
                    <a:r>
                      <a:rPr lang="en-US" baseline="0" dirty="0"/>
                      <a:t>, </a:t>
                    </a:r>
                    <a:fld id="{21627E2F-C1BA-4B0E-8F23-9F20E3B67FF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1.3287152777777778E-2"/>
                  <c:y val="-7.5856666666666725E-2"/>
                </c:manualLayout>
              </c:layout>
              <c:tx>
                <c:rich>
                  <a:bodyPr/>
                  <a:lstStyle/>
                  <a:p>
                    <a:fld id="{26F77BD8-98B1-46A0-909D-67EAD589809F}" type="CELLRANGE">
                      <a:rPr lang="en-US" baseline="0" dirty="0"/>
                      <a:pPr/>
                      <a:t>[CELLRANGE]</a:t>
                    </a:fld>
                    <a:r>
                      <a:rPr lang="en-US" baseline="0" dirty="0"/>
                      <a:t>, </a:t>
                    </a:r>
                    <a:fld id="{803C696B-3A87-4A04-8175-4D212842640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7.9227951388888884E-2"/>
                  <c:y val="-8.6390833333333333E-2"/>
                </c:manualLayout>
              </c:layout>
              <c:tx>
                <c:rich>
                  <a:bodyPr/>
                  <a:lstStyle/>
                  <a:p>
                    <a:fld id="{5B82EC49-5662-4E39-8B6F-34970BDD0FC9}" type="CELLRANGE">
                      <a:rPr lang="en-US" baseline="0" dirty="0"/>
                      <a:pPr/>
                      <a:t>[CELLRANGE]</a:t>
                    </a:fld>
                    <a:r>
                      <a:rPr lang="en-US" baseline="0" dirty="0"/>
                      <a:t>, </a:t>
                    </a:r>
                    <a:fld id="{229CA45D-C8F3-4498-9F14-2FAB3A1EFFC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6.0265624999999998E-3"/>
                  <c:y val="-1.5269444444445737E-3"/>
                </c:manualLayout>
              </c:layout>
              <c:tx>
                <c:rich>
                  <a:bodyPr/>
                  <a:lstStyle/>
                  <a:p>
                    <a:fld id="{CBC59E18-5FDE-4DCB-876D-6F7D727A3015}" type="CELLRANGE">
                      <a:rPr lang="en-US" baseline="0" dirty="0"/>
                      <a:pPr/>
                      <a:t>[CELLRANGE]</a:t>
                    </a:fld>
                    <a:r>
                      <a:rPr lang="en-US" baseline="0" dirty="0"/>
                      <a:t>, </a:t>
                    </a:r>
                    <a:fld id="{52F720B2-5742-425D-9B4F-B05E5C68DDB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289409722222182E-2"/>
                  <c:y val="-6.2514722222222222E-2"/>
                </c:manualLayout>
              </c:layout>
              <c:tx>
                <c:rich>
                  <a:bodyPr/>
                  <a:lstStyle/>
                  <a:p>
                    <a:fld id="{107A37BF-0A19-420B-9334-6570784D292B}" type="CELLRANGE">
                      <a:rPr lang="en-US" baseline="0" dirty="0"/>
                      <a:pPr/>
                      <a:t>[CELLRANGE]</a:t>
                    </a:fld>
                    <a:r>
                      <a:rPr lang="en-US" baseline="0" dirty="0"/>
                      <a:t>, </a:t>
                    </a:r>
                    <a:fld id="{CF211C0B-6967-44B9-9D0B-F3F13C3593F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E47458D3-384C-418F-990C-BADE7261970F}" type="CELLRANGE">
                      <a:rPr lang="en-US" baseline="0" dirty="0"/>
                      <a:pPr/>
                      <a:t>[CELLRANGE]</a:t>
                    </a:fld>
                    <a:r>
                      <a:rPr lang="en-US" baseline="0" dirty="0"/>
                      <a:t>, </a:t>
                    </a:r>
                    <a:fld id="{A0A26A8E-9C5B-44D8-BFE1-8B9B58901B8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delete val="1"/>
              <c:extLst>
                <c:ext xmlns:c15="http://schemas.microsoft.com/office/drawing/2012/chart" uri="{CE6537A1-D6FC-4f65-9D91-7224C49458BB}"/>
                <c:ext xmlns:c16="http://schemas.microsoft.com/office/drawing/2014/chart" uri="{C3380CC4-5D6E-409C-BE32-E72D297353CC}">
                  <c16:uniqueId val="{0000000C-E5C3-49A9-AA19-10E11BA0339B}"/>
                </c:ext>
              </c:extLst>
            </c:dLbl>
            <c:dLbl>
              <c:idx val="7"/>
              <c:layout>
                <c:manualLayout>
                  <c:x val="1.6168402777777778E-3"/>
                  <c:y val="-2.7384722222222352E-2"/>
                </c:manualLayout>
              </c:layout>
              <c:tx>
                <c:rich>
                  <a:bodyPr/>
                  <a:lstStyle/>
                  <a:p>
                    <a:fld id="{F5E242BF-EB46-48CC-9E59-1693CBF40B72}" type="CELLRANGE">
                      <a:rPr lang="en-US" baseline="0" dirty="0"/>
                      <a:pPr/>
                      <a:t>[CELLRANGE]</a:t>
                    </a:fld>
                    <a:r>
                      <a:rPr lang="en-US" baseline="0" dirty="0"/>
                      <a:t>, </a:t>
                    </a:r>
                    <a:fld id="{3DB79C16-5245-4873-8C6D-B9AEE6DF7B5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1.5140104166666666E-2"/>
                  <c:y val="2.644888888888889E-2"/>
                </c:manualLayout>
              </c:layout>
              <c:tx>
                <c:rich>
                  <a:bodyPr/>
                  <a:lstStyle/>
                  <a:p>
                    <a:fld id="{4A31343C-E9E4-4FED-A3F0-D7051E056BA3}" type="CELLRANGE">
                      <a:rPr lang="en-US" baseline="0" dirty="0"/>
                      <a:pPr/>
                      <a:t>[CELLRANGE]</a:t>
                    </a:fld>
                    <a:r>
                      <a:rPr lang="en-US" baseline="0" dirty="0"/>
                      <a:t>, </a:t>
                    </a:r>
                    <a:fld id="{D43E5193-A8B6-459D-AC06-D39FE14F9A2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1.1759201388888888E-2"/>
                  <c:y val="1.280833333333204E-3"/>
                </c:manualLayout>
              </c:layout>
              <c:tx>
                <c:rich>
                  <a:bodyPr/>
                  <a:lstStyle/>
                  <a:p>
                    <a:fld id="{695401FB-C4B1-4BC0-A2B1-E13FB578BF2C}" type="CELLRANGE">
                      <a:rPr lang="en-US" baseline="0" dirty="0"/>
                      <a:pPr/>
                      <a:t>[CELLRANGE]</a:t>
                    </a:fld>
                    <a:r>
                      <a:rPr lang="en-US" baseline="0" dirty="0"/>
                      <a:t>, </a:t>
                    </a:r>
                    <a:fld id="{BF31FDD7-660A-44FC-9B9F-F5D9F4BD30F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0.38100961438956199</c:v>
                </c:pt>
                <c:pt idx="1">
                  <c:v>5.2842208969542101E-2</c:v>
                </c:pt>
                <c:pt idx="2">
                  <c:v>2.7462068847585602E-2</c:v>
                </c:pt>
                <c:pt idx="3">
                  <c:v>3.0497830700952099E-2</c:v>
                </c:pt>
                <c:pt idx="4">
                  <c:v>4.2984574920187001E-2</c:v>
                </c:pt>
                <c:pt idx="5">
                  <c:v>0.31306570713565002</c:v>
                </c:pt>
                <c:pt idx="6">
                  <c:v>4.5855038290068704E-3</c:v>
                </c:pt>
                <c:pt idx="7">
                  <c:v>9.5920677367934901E-2</c:v>
                </c:pt>
                <c:pt idx="8">
                  <c:v>1.95941436562223E-2</c:v>
                </c:pt>
                <c:pt idx="9">
                  <c:v>3.2037670183356598E-2</c:v>
                </c:pt>
              </c:numCache>
            </c:numRef>
          </c:xVal>
          <c:yVal>
            <c:numRef>
              <c:f>Sheet1!$B$2:$B$11</c:f>
              <c:numCache>
                <c:formatCode>0.00</c:formatCode>
                <c:ptCount val="10"/>
                <c:pt idx="0">
                  <c:v>0.54546242732455597</c:v>
                </c:pt>
                <c:pt idx="1">
                  <c:v>1.4859034799781199</c:v>
                </c:pt>
                <c:pt idx="2">
                  <c:v>0.71355621906676703</c:v>
                </c:pt>
                <c:pt idx="3">
                  <c:v>0.53237318315168802</c:v>
                </c:pt>
                <c:pt idx="4">
                  <c:v>0.88902206531819306</c:v>
                </c:pt>
                <c:pt idx="5">
                  <c:v>1.5547136015849901</c:v>
                </c:pt>
                <c:pt idx="6">
                  <c:v>4.7594936708860801E-2</c:v>
                </c:pt>
                <c:pt idx="7">
                  <c:v>0.82046489460178396</c:v>
                </c:pt>
                <c:pt idx="8">
                  <c:v>0.22895978691245999</c:v>
                </c:pt>
                <c:pt idx="9">
                  <c:v>0.345087075367628</c:v>
                </c:pt>
              </c:numCache>
            </c:numRef>
          </c:yVal>
          <c:bubbleSize>
            <c:numRef>
              <c:f>Sheet1!$C$2:$C$11</c:f>
              <c:numCache>
                <c:formatCode>0%</c:formatCode>
                <c:ptCount val="10"/>
                <c:pt idx="0">
                  <c:v>0.220238708130119</c:v>
                </c:pt>
                <c:pt idx="1">
                  <c:v>8.3440027122610796E-2</c:v>
                </c:pt>
                <c:pt idx="2">
                  <c:v>2.0808039316808798E-2</c:v>
                </c:pt>
                <c:pt idx="3">
                  <c:v>1.7153684705091699E-2</c:v>
                </c:pt>
                <c:pt idx="4">
                  <c:v>4.0614771921200297E-2</c:v>
                </c:pt>
                <c:pt idx="5">
                  <c:v>0.51741452376433805</c:v>
                </c:pt>
                <c:pt idx="6" formatCode="0.00%">
                  <c:v>2.31956562993564E-4</c:v>
                </c:pt>
                <c:pt idx="7">
                  <c:v>8.3579803205533598E-2</c:v>
                </c:pt>
                <c:pt idx="8" formatCode="0.0%">
                  <c:v>4.7681994919288803E-3</c:v>
                </c:pt>
                <c:pt idx="9">
                  <c:v>1.17502857793759E-2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4.5"/>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F8CB00"/>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2C6AB6"/>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776BD0"/>
              </a:solidFill>
              <a:ln>
                <a:noFill/>
              </a:ln>
              <a:effectLst/>
            </c:spPr>
            <c:extLst>
              <c:ext xmlns:c16="http://schemas.microsoft.com/office/drawing/2014/chart" uri="{C3380CC4-5D6E-409C-BE32-E72D297353CC}">
                <c16:uniqueId val="{0000000F-CFC0-4996-88AE-4AEBC3874970}"/>
              </c:ext>
            </c:extLst>
          </c:dPt>
          <c:dPt>
            <c:idx val="9"/>
            <c:invertIfNegative val="0"/>
            <c:bubble3D val="0"/>
            <c:spPr>
              <a:solidFill>
                <a:srgbClr val="A3CD99"/>
              </a:solidFill>
              <a:ln>
                <a:noFill/>
              </a:ln>
              <a:effectLst/>
            </c:spPr>
            <c:extLst>
              <c:ext xmlns:c16="http://schemas.microsoft.com/office/drawing/2014/chart" uri="{C3380CC4-5D6E-409C-BE32-E72D297353CC}">
                <c16:uniqueId val="{00000011-CFC0-4996-88AE-4AEBC3874970}"/>
              </c:ext>
            </c:extLst>
          </c:dPt>
          <c:dLbls>
            <c:dLbl>
              <c:idx val="0"/>
              <c:layout>
                <c:manualLayout>
                  <c:x val="-4.6302083333333334E-2"/>
                  <c:y val="0.15386194444444437"/>
                </c:manualLayout>
              </c:layout>
              <c:tx>
                <c:rich>
                  <a:bodyPr/>
                  <a:lstStyle/>
                  <a:p>
                    <a:fld id="{C524BB68-2734-4DCE-B8EB-5FBE95DE90CF}" type="CELLRANGE">
                      <a:rPr lang="en-US" baseline="0" dirty="0"/>
                      <a:pPr/>
                      <a:t>[CELLRANGE]</a:t>
                    </a:fld>
                    <a:r>
                      <a:rPr lang="en-US" baseline="0" dirty="0"/>
                      <a:t>, </a:t>
                    </a:r>
                    <a:fld id="{C96EB0B1-4F25-4A5E-A6FB-06950480AEB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6.3206597222222631E-3"/>
                  <c:y val="-2.3265833333333399E-2"/>
                </c:manualLayout>
              </c:layout>
              <c:tx>
                <c:rich>
                  <a:bodyPr/>
                  <a:lstStyle/>
                  <a:p>
                    <a:fld id="{6AB85757-2D20-4766-8E92-38353839E9CA}" type="CELLRANGE">
                      <a:rPr lang="en-US" baseline="0" dirty="0"/>
                      <a:pPr/>
                      <a:t>[CELLRANGE]</a:t>
                    </a:fld>
                    <a:r>
                      <a:rPr lang="en-US" baseline="0" dirty="0"/>
                      <a:t>, </a:t>
                    </a:r>
                    <a:fld id="{F30BF69E-5E19-4BAC-A312-99BAF30FFA8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1.3082118055555555E-2"/>
                  <c:y val="4.8255833333333331E-2"/>
                </c:manualLayout>
              </c:layout>
              <c:tx>
                <c:rich>
                  <a:bodyPr/>
                  <a:lstStyle/>
                  <a:p>
                    <a:fld id="{2F357AAF-671C-4E8B-846F-482312108DB5}" type="CELLRANGE">
                      <a:rPr lang="en-US" baseline="0" dirty="0"/>
                      <a:pPr/>
                      <a:t>[CELLRANGE]</a:t>
                    </a:fld>
                    <a:r>
                      <a:rPr lang="en-US" baseline="0" dirty="0"/>
                      <a:t>, </a:t>
                    </a:r>
                    <a:fld id="{5B5E9BE9-4395-41A0-9FD7-26E71D4AAC6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1.1612326388888889E-2"/>
                  <c:y val="1.004138888888889E-2"/>
                </c:manualLayout>
              </c:layout>
              <c:tx>
                <c:rich>
                  <a:bodyPr/>
                  <a:lstStyle/>
                  <a:p>
                    <a:fld id="{77D2162B-BA37-4B1A-9496-3D205BE02BC0}" type="CELLRANGE">
                      <a:rPr lang="en-US" baseline="0" dirty="0"/>
                      <a:pPr/>
                      <a:t>[CELLRANGE]</a:t>
                    </a:fld>
                    <a:r>
                      <a:rPr lang="en-US" baseline="0" dirty="0"/>
                      <a:t>, </a:t>
                    </a:r>
                    <a:fld id="{5B511B6E-F942-4799-8837-C38F8656849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3.9687500000000001E-3"/>
                  <c:y val="-6.2564166666666671E-2"/>
                </c:manualLayout>
              </c:layout>
              <c:tx>
                <c:rich>
                  <a:bodyPr/>
                  <a:lstStyle/>
                  <a:p>
                    <a:fld id="{5A3272EA-3F1D-41C9-A5B3-233F0367F9CE}" type="CELLRANGE">
                      <a:rPr lang="en-US" baseline="0" dirty="0"/>
                      <a:pPr/>
                      <a:t>[CELLRANGE]</a:t>
                    </a:fld>
                    <a:r>
                      <a:rPr lang="en-US" baseline="0" dirty="0"/>
                      <a:t>, </a:t>
                    </a:r>
                    <a:fld id="{E79775EB-82DA-4B12-B512-5CBE3F37662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D5F02DDF-4EE2-4E6D-B47C-EBAF1E2C11C4}" type="CELLRANGE">
                      <a:rPr lang="en-US" baseline="0" dirty="0"/>
                      <a:pPr/>
                      <a:t>[CELLRANGE]</a:t>
                    </a:fld>
                    <a:r>
                      <a:rPr lang="en-US" baseline="0" dirty="0"/>
                      <a:t>, </a:t>
                    </a:r>
                    <a:fld id="{BD27760C-ED25-4D60-B3CF-AAC0421A304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1.4699131944444445E-2"/>
                  <c:y val="0.10667083333333334"/>
                </c:manualLayout>
              </c:layout>
              <c:tx>
                <c:rich>
                  <a:bodyPr/>
                  <a:lstStyle/>
                  <a:p>
                    <a:fld id="{18044F96-8C32-4FEB-839B-6C71F0E94A72}" type="CELLRANGE">
                      <a:rPr lang="en-US" baseline="0" dirty="0"/>
                      <a:pPr/>
                      <a:t>[CELLRANGE]</a:t>
                    </a:fld>
                    <a:r>
                      <a:rPr lang="en-US" baseline="0" dirty="0"/>
                      <a:t>, </a:t>
                    </a:r>
                    <a:fld id="{532E2445-A294-4CB1-8531-EF45B4201EC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7.4965277777777981E-3"/>
                  <c:y val="5.071888888888889E-2"/>
                </c:manualLayout>
              </c:layout>
              <c:tx>
                <c:rich>
                  <a:bodyPr/>
                  <a:lstStyle/>
                  <a:p>
                    <a:fld id="{E216D2B1-40C2-464D-93A4-1C08EB5A8DFC}" type="CELLRANGE">
                      <a:rPr lang="en-US" baseline="0" dirty="0"/>
                      <a:pPr/>
                      <a:t>[CELLRANGE]</a:t>
                    </a:fld>
                    <a:r>
                      <a:rPr lang="en-US" baseline="0" dirty="0"/>
                      <a:t>, </a:t>
                    </a:r>
                    <a:fld id="{8198EF9A-13A8-49B7-B857-FB54D0F5CB3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1.9109374999999797E-3"/>
                  <c:y val="5.9725833333333332E-2"/>
                </c:manualLayout>
              </c:layout>
              <c:tx>
                <c:rich>
                  <a:bodyPr/>
                  <a:lstStyle/>
                  <a:p>
                    <a:fld id="{E4309251-A343-4E4D-92FF-5C02B92366E5}" type="CELLRANGE">
                      <a:rPr lang="en-US" baseline="0" dirty="0"/>
                      <a:pPr/>
                      <a:t>[CELLRANGE]</a:t>
                    </a:fld>
                    <a:r>
                      <a:rPr lang="en-US" baseline="0" dirty="0"/>
                      <a:t>, </a:t>
                    </a:r>
                    <a:fld id="{D649445A-A913-4CA9-8AD7-C22F4170D6C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dLbl>
              <c:idx val="9"/>
              <c:layout>
                <c:manualLayout>
                  <c:x val="1.6168402777777778E-3"/>
                  <c:y val="-2.641111111111111E-3"/>
                </c:manualLayout>
              </c:layout>
              <c:tx>
                <c:rich>
                  <a:bodyPr/>
                  <a:lstStyle/>
                  <a:p>
                    <a:fld id="{4DA37426-23C2-433E-8749-FA7D533C82CC}" type="CELLRANGE">
                      <a:rPr lang="en-US" baseline="0" dirty="0"/>
                      <a:pPr/>
                      <a:t>[CELLRANGE]</a:t>
                    </a:fld>
                    <a:r>
                      <a:rPr lang="en-US" baseline="0" dirty="0"/>
                      <a:t>, </a:t>
                    </a:r>
                    <a:fld id="{CD48E16F-037A-4085-BD40-B5D0932DC17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0.38100961438956199</c:v>
                </c:pt>
                <c:pt idx="1">
                  <c:v>5.2842208969542101E-2</c:v>
                </c:pt>
                <c:pt idx="2">
                  <c:v>2.7462068847585602E-2</c:v>
                </c:pt>
                <c:pt idx="3">
                  <c:v>3.0497830700952099E-2</c:v>
                </c:pt>
                <c:pt idx="4">
                  <c:v>4.2984574920187001E-2</c:v>
                </c:pt>
                <c:pt idx="5">
                  <c:v>0.31306570713565002</c:v>
                </c:pt>
                <c:pt idx="6">
                  <c:v>0</c:v>
                </c:pt>
                <c:pt idx="7">
                  <c:v>9.5920677367934901E-2</c:v>
                </c:pt>
                <c:pt idx="8">
                  <c:v>1.95941436562223E-2</c:v>
                </c:pt>
                <c:pt idx="9">
                  <c:v>3.2037670183356598E-2</c:v>
                </c:pt>
              </c:numCache>
            </c:numRef>
          </c:xVal>
          <c:yVal>
            <c:numRef>
              <c:f>Sheet1!$B$2:$B$11</c:f>
              <c:numCache>
                <c:formatCode>0.00</c:formatCode>
                <c:ptCount val="10"/>
                <c:pt idx="0">
                  <c:v>1.678263920144176</c:v>
                </c:pt>
                <c:pt idx="1">
                  <c:v>3.5791362368636603</c:v>
                </c:pt>
                <c:pt idx="2">
                  <c:v>1.5576283574755649</c:v>
                </c:pt>
                <c:pt idx="3">
                  <c:v>1.0118478309229402</c:v>
                </c:pt>
                <c:pt idx="4">
                  <c:v>1.9490192378346261</c:v>
                </c:pt>
                <c:pt idx="5">
                  <c:v>2.2527800086966505</c:v>
                </c:pt>
                <c:pt idx="6">
                  <c:v>0</c:v>
                </c:pt>
                <c:pt idx="7">
                  <c:v>1.5285260986431235</c:v>
                </c:pt>
                <c:pt idx="8">
                  <c:v>0.47394675890879223</c:v>
                </c:pt>
                <c:pt idx="9">
                  <c:v>0.50652508353506565</c:v>
                </c:pt>
              </c:numCache>
            </c:numRef>
          </c:yVal>
          <c:bubbleSize>
            <c:numRef>
              <c:f>Sheet1!$C$2:$C$11</c:f>
              <c:numCache>
                <c:formatCode>0%</c:formatCode>
                <c:ptCount val="10"/>
                <c:pt idx="0">
                  <c:v>0.34245877610155601</c:v>
                </c:pt>
                <c:pt idx="1">
                  <c:v>0.1015737060531408</c:v>
                </c:pt>
                <c:pt idx="2">
                  <c:v>2.2955462188600399E-2</c:v>
                </c:pt>
                <c:pt idx="3">
                  <c:v>1.6476906957984906E-2</c:v>
                </c:pt>
                <c:pt idx="4">
                  <c:v>4.4999411736225042E-2</c:v>
                </c:pt>
                <c:pt idx="5">
                  <c:v>0.37890141979771469</c:v>
                </c:pt>
                <c:pt idx="6">
                  <c:v>0</c:v>
                </c:pt>
                <c:pt idx="7">
                  <c:v>7.8692516021869593E-2</c:v>
                </c:pt>
                <c:pt idx="8">
                  <c:v>4.9882015686834079E-3</c:v>
                </c:pt>
                <c:pt idx="9">
                  <c:v>8.716455639449049E-3</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Sheet1!$B$2:$B$17</c:f>
              <c:numCache>
                <c:formatCode>General</c:formatCode>
                <c:ptCount val="16"/>
                <c:pt idx="0">
                  <c:v>11901.039999999999</c:v>
                </c:pt>
                <c:pt idx="1">
                  <c:v>18061.77</c:v>
                </c:pt>
                <c:pt idx="2">
                  <c:v>5900.77</c:v>
                </c:pt>
                <c:pt idx="3">
                  <c:v>1154.97</c:v>
                </c:pt>
                <c:pt idx="4">
                  <c:v>3245.07</c:v>
                </c:pt>
                <c:pt idx="5">
                  <c:v>5875.59</c:v>
                </c:pt>
                <c:pt idx="6">
                  <c:v>2129.62</c:v>
                </c:pt>
                <c:pt idx="7">
                  <c:v>5156.32</c:v>
                </c:pt>
                <c:pt idx="8">
                  <c:v>1810.66</c:v>
                </c:pt>
                <c:pt idx="9">
                  <c:v>5956.57</c:v>
                </c:pt>
                <c:pt idx="10">
                  <c:v>5272.61</c:v>
                </c:pt>
                <c:pt idx="11">
                  <c:v>6865.4</c:v>
                </c:pt>
                <c:pt idx="12">
                  <c:v>2688.38</c:v>
                </c:pt>
                <c:pt idx="13">
                  <c:v>2168.58</c:v>
                </c:pt>
                <c:pt idx="15">
                  <c:v>11180.47</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Sheet1!$C$2:$C$17</c:f>
              <c:numCache>
                <c:formatCode>General</c:formatCode>
                <c:ptCount val="16"/>
                <c:pt idx="0">
                  <c:v>58988.31</c:v>
                </c:pt>
                <c:pt idx="1">
                  <c:v>14594.4</c:v>
                </c:pt>
                <c:pt idx="2">
                  <c:v>45588.23</c:v>
                </c:pt>
                <c:pt idx="3">
                  <c:v>1838.99</c:v>
                </c:pt>
                <c:pt idx="4">
                  <c:v>16838.36</c:v>
                </c:pt>
                <c:pt idx="5">
                  <c:v>13386.4</c:v>
                </c:pt>
                <c:pt idx="6">
                  <c:v>10508.73</c:v>
                </c:pt>
                <c:pt idx="7">
                  <c:v>13750.33</c:v>
                </c:pt>
                <c:pt idx="8">
                  <c:v>6037.89</c:v>
                </c:pt>
                <c:pt idx="9">
                  <c:v>12231.39</c:v>
                </c:pt>
                <c:pt idx="10">
                  <c:v>11982.68</c:v>
                </c:pt>
                <c:pt idx="11">
                  <c:v>8439.27</c:v>
                </c:pt>
                <c:pt idx="12">
                  <c:v>13247.19</c:v>
                </c:pt>
                <c:pt idx="13">
                  <c:v>6178.38</c:v>
                </c:pt>
                <c:pt idx="15">
                  <c:v>12253.87</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Sheet1!$D$2:$D$17</c:f>
              <c:numCache>
                <c:formatCode>General</c:formatCode>
                <c:ptCount val="16"/>
                <c:pt idx="0">
                  <c:v>34337.43</c:v>
                </c:pt>
                <c:pt idx="1">
                  <c:v>53881.39</c:v>
                </c:pt>
                <c:pt idx="2">
                  <c:v>30395.759999999998</c:v>
                </c:pt>
                <c:pt idx="3">
                  <c:v>25019.09</c:v>
                </c:pt>
                <c:pt idx="4">
                  <c:v>56234.22</c:v>
                </c:pt>
                <c:pt idx="5">
                  <c:v>49833.81</c:v>
                </c:pt>
                <c:pt idx="6">
                  <c:v>37366.129999999997</c:v>
                </c:pt>
                <c:pt idx="7">
                  <c:v>29093.84</c:v>
                </c:pt>
                <c:pt idx="8">
                  <c:v>33734.31</c:v>
                </c:pt>
                <c:pt idx="9">
                  <c:v>21127.5</c:v>
                </c:pt>
                <c:pt idx="10">
                  <c:v>22469.73</c:v>
                </c:pt>
                <c:pt idx="11">
                  <c:v>12302.51</c:v>
                </c:pt>
                <c:pt idx="12">
                  <c:v>11490.25</c:v>
                </c:pt>
                <c:pt idx="13">
                  <c:v>15251.01</c:v>
                </c:pt>
                <c:pt idx="15">
                  <c:v>58344.26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Sheet1!$E$2:$E$17</c:f>
              <c:numCache>
                <c:formatCode>General</c:formatCode>
                <c:ptCount val="16"/>
                <c:pt idx="0">
                  <c:v>1895.74</c:v>
                </c:pt>
                <c:pt idx="1">
                  <c:v>1162.24</c:v>
                </c:pt>
                <c:pt idx="2">
                  <c:v>15.85</c:v>
                </c:pt>
                <c:pt idx="3">
                  <c:v>6223.62</c:v>
                </c:pt>
                <c:pt idx="4">
                  <c:v>307.36</c:v>
                </c:pt>
                <c:pt idx="5">
                  <c:v>1335.32</c:v>
                </c:pt>
                <c:pt idx="6">
                  <c:v>2436.4699999999998</c:v>
                </c:pt>
                <c:pt idx="7">
                  <c:v>904.98</c:v>
                </c:pt>
                <c:pt idx="8">
                  <c:v>339</c:v>
                </c:pt>
                <c:pt idx="9">
                  <c:v>1124.8399999999999</c:v>
                </c:pt>
                <c:pt idx="10">
                  <c:v>42.8</c:v>
                </c:pt>
                <c:pt idx="11">
                  <c:v>41.83</c:v>
                </c:pt>
                <c:pt idx="12">
                  <c:v>123.76</c:v>
                </c:pt>
                <c:pt idx="13">
                  <c:v>168.62</c:v>
                </c:pt>
                <c:pt idx="15">
                  <c:v>3394.89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Sheet1!$F$2:$F$17</c:f>
              <c:numCache>
                <c:formatCode>General</c:formatCode>
                <c:ptCount val="16"/>
                <c:pt idx="0">
                  <c:v>0</c:v>
                </c:pt>
                <c:pt idx="1">
                  <c:v>0.04</c:v>
                </c:pt>
                <c:pt idx="2">
                  <c:v>0</c:v>
                </c:pt>
                <c:pt idx="3">
                  <c:v>0</c:v>
                </c:pt>
                <c:pt idx="4">
                  <c:v>0</c:v>
                </c:pt>
                <c:pt idx="5">
                  <c:v>78.77</c:v>
                </c:pt>
                <c:pt idx="6">
                  <c:v>0</c:v>
                </c:pt>
                <c:pt idx="7">
                  <c:v>0</c:v>
                </c:pt>
                <c:pt idx="8">
                  <c:v>0</c:v>
                </c:pt>
                <c:pt idx="9">
                  <c:v>0</c:v>
                </c:pt>
                <c:pt idx="10">
                  <c:v>0</c:v>
                </c:pt>
                <c:pt idx="11">
                  <c:v>0</c:v>
                </c:pt>
                <c:pt idx="12">
                  <c:v>0</c:v>
                </c:pt>
                <c:pt idx="13">
                  <c:v>0</c:v>
                </c:pt>
                <c:pt idx="15">
                  <c:v>100.34</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Sheet1!$G$2:$G$17</c:f>
              <c:numCache>
                <c:formatCode>General</c:formatCode>
                <c:ptCount val="16"/>
                <c:pt idx="0">
                  <c:v>6127.78</c:v>
                </c:pt>
                <c:pt idx="1">
                  <c:v>6567.94</c:v>
                </c:pt>
                <c:pt idx="2">
                  <c:v>688.53</c:v>
                </c:pt>
                <c:pt idx="3">
                  <c:v>26927.58</c:v>
                </c:pt>
                <c:pt idx="4">
                  <c:v>501.24</c:v>
                </c:pt>
                <c:pt idx="5">
                  <c:v>2481.7800000000002</c:v>
                </c:pt>
                <c:pt idx="6">
                  <c:v>481.41</c:v>
                </c:pt>
                <c:pt idx="7">
                  <c:v>1012.4</c:v>
                </c:pt>
                <c:pt idx="8">
                  <c:v>273.06</c:v>
                </c:pt>
                <c:pt idx="9">
                  <c:v>314.98</c:v>
                </c:pt>
                <c:pt idx="10">
                  <c:v>303.72000000000003</c:v>
                </c:pt>
                <c:pt idx="11">
                  <c:v>775.25</c:v>
                </c:pt>
                <c:pt idx="12">
                  <c:v>166.59</c:v>
                </c:pt>
                <c:pt idx="13">
                  <c:v>826.23</c:v>
                </c:pt>
                <c:pt idx="15">
                  <c:v>12188.52</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6"/>
                <c:pt idx="0">
                  <c:v>FOOD</c:v>
                </c:pt>
                <c:pt idx="1">
                  <c:v>ENTERTAINMENT &amp; LEISURE</c:v>
                </c:pt>
                <c:pt idx="2">
                  <c:v>COSMETICS AND PERSONAL CARE</c:v>
                </c:pt>
                <c:pt idx="3">
                  <c:v>GOVT, SOCIAL, POLITICAL ORG</c:v>
                </c:pt>
                <c:pt idx="4">
                  <c:v>HOUSEHOLD FMCG</c:v>
                </c:pt>
                <c:pt idx="5">
                  <c:v>TRAVEL &amp; TRANSPORT</c:v>
                </c:pt>
                <c:pt idx="6">
                  <c:v>TELECOMS</c:v>
                </c:pt>
                <c:pt idx="7">
                  <c:v>RETAIL</c:v>
                </c:pt>
                <c:pt idx="8">
                  <c:v>AUTOMOTIVE</c:v>
                </c:pt>
                <c:pt idx="9">
                  <c:v>HOUSEHOLD EQUIPMENT &amp; DIY</c:v>
                </c:pt>
                <c:pt idx="10">
                  <c:v>HEALTH &amp; WELLBEING</c:v>
                </c:pt>
                <c:pt idx="11">
                  <c:v>ONLINE RETAIL</c:v>
                </c:pt>
                <c:pt idx="12">
                  <c:v>DRINK</c:v>
                </c:pt>
                <c:pt idx="13">
                  <c:v>ELECTRONICS</c:v>
                </c:pt>
                <c:pt idx="15">
                  <c:v>FINANCE</c:v>
                </c:pt>
              </c:strCache>
            </c:strRef>
          </c:cat>
          <c:val>
            <c:numRef>
              <c:f>Sheet1!$H$2:$H$17</c:f>
              <c:numCache>
                <c:formatCode>General</c:formatCode>
                <c:ptCount val="16"/>
                <c:pt idx="0">
                  <c:v>526.97</c:v>
                </c:pt>
                <c:pt idx="1">
                  <c:v>622.64999999999986</c:v>
                </c:pt>
                <c:pt idx="2">
                  <c:v>78.02</c:v>
                </c:pt>
                <c:pt idx="3">
                  <c:v>20982.029999999995</c:v>
                </c:pt>
                <c:pt idx="4">
                  <c:v>589.9</c:v>
                </c:pt>
                <c:pt idx="5">
                  <c:v>70.69</c:v>
                </c:pt>
                <c:pt idx="6">
                  <c:v>0</c:v>
                </c:pt>
                <c:pt idx="7">
                  <c:v>671.42</c:v>
                </c:pt>
                <c:pt idx="8">
                  <c:v>84.1</c:v>
                </c:pt>
                <c:pt idx="9">
                  <c:v>1106.5899999999999</c:v>
                </c:pt>
                <c:pt idx="10">
                  <c:v>346.29999999999995</c:v>
                </c:pt>
                <c:pt idx="11">
                  <c:v>1798.88</c:v>
                </c:pt>
                <c:pt idx="12">
                  <c:v>19.5</c:v>
                </c:pt>
                <c:pt idx="13">
                  <c:v>2176.15</c:v>
                </c:pt>
                <c:pt idx="15">
                  <c:v>700.48</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D72D-ACC2-0527-0304-03DDF31DB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35E90-34CD-AABF-77F5-1CA3B0797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174E0-6FA6-DA6B-12BA-E687EC7560A8}"/>
              </a:ext>
            </a:extLst>
          </p:cNvPr>
          <p:cNvSpPr>
            <a:spLocks noGrp="1"/>
          </p:cNvSpPr>
          <p:nvPr>
            <p:ph type="body" idx="1"/>
          </p:nvPr>
        </p:nvSpPr>
        <p:spPr/>
        <p:txBody>
          <a:bodyPr/>
          <a:lstStyle/>
          <a:p>
            <a:r>
              <a:rPr lang="en-GB" dirty="0"/>
              <a:t>In Financial Services, total short-term ROI is just under breakeven but a word of caution…</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When calculating profit in a </a:t>
            </a:r>
            <a:r>
              <a:rPr lang="en-GB" dirty="0"/>
              <a:t>Financial Services</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MMM project, different brands will use different definitions of profit depending upon their internal conventions (e.g. income per sale, 3-yr net present value, 5-yr net present value, sometimes cross-sell is included, sometimes not, etc.).</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As a result, the definition of profit is not very consistent.  In the Profit Ability 2 dataset we incorporated already finished models with the metrics that the respective advertisers were using.  It is, therefore, appropriate to treat the  absolute profit figure with a little bit of a pinch of salt; but we can still look at the relative performance, </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which </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is also quite interesting.</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 big Generic PPC bubble shows that a lot of generic search behaviour is  happening - people typing in car insurance - and that contributes a lot of volume.</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In terms of brand media, Linear TV doesn't quite breakeven in the short-term but what’s really interesting is that BVOD (orange) seems to perform quite well in this data set - leading to the hypothesis that financial service advertisers have access to good data, which they can leverage to play to the strengths of BVOD in terms of precise targeting (renewal windows,</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 </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propensity to apply for a mortgage, etc).</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 </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dirty="0"/>
          </a:p>
        </p:txBody>
      </p:sp>
      <p:sp>
        <p:nvSpPr>
          <p:cNvPr id="4" name="Slide Number Placeholder 3">
            <a:extLst>
              <a:ext uri="{FF2B5EF4-FFF2-40B4-BE49-F238E27FC236}">
                <a16:creationId xmlns:a16="http://schemas.microsoft.com/office/drawing/2014/main" id="{AA68E11F-BBC3-04B4-64E8-F13FEEC5E225}"/>
              </a:ext>
            </a:extLst>
          </p:cNvPr>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322059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Longer term view - blended Full ROI goes up to about £1.95, which makes more commercial sense.</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This is completely uncontroversial - </a:t>
            </a:r>
            <a:r>
              <a:rPr lang="en-GB" dirty="0"/>
              <a:t>Financial Services</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brands know that investing more in ATL advertising tends to help improve scores for things like trust, value for money, etc. which are key drivers of longer-term effects.</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Actually, if you think about that homogenous environment of search engine results and price comparison websites, where you're one of many brands that's listed, the marginal gains you get from having a slightly stronger brand actually translates into a lot of additional volume.</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Within this sector, you definitely should be setting your budgets and planning according to the long-term view rather than the short-term view.</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13</a:t>
            </a:fld>
            <a:endParaRPr lang="en-GB" dirty="0"/>
          </a:p>
        </p:txBody>
      </p:sp>
    </p:spTree>
    <p:extLst>
      <p:ext uri="{BB962C8B-B14F-4D97-AF65-F5344CB8AC3E}">
        <p14:creationId xmlns:p14="http://schemas.microsoft.com/office/powerpoint/2010/main" val="155710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Finance linear TV spend skews toward the start of the year and later summer months.</a:t>
            </a:r>
          </a:p>
        </p:txBody>
      </p:sp>
      <p:sp>
        <p:nvSpPr>
          <p:cNvPr id="4" name="Slide Number Placeholder 3"/>
          <p:cNvSpPr>
            <a:spLocks noGrp="1"/>
          </p:cNvSpPr>
          <p:nvPr>
            <p:ph type="sldNum" sz="quarter" idx="5"/>
          </p:nvPr>
        </p:nvSpPr>
        <p:spPr/>
        <p:txBody>
          <a:bodyPr/>
          <a:lstStyle/>
          <a:p>
            <a:fld id="{979C90E0-C457-4781-8FFA-1D8B0645583A}" type="slidenum">
              <a:rPr lang="en-GB" smtClean="0"/>
              <a:t>15</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Finance linear TV spend skews toward midweek daytime viewing, when viewers are more likely to be in the market for financial products – whether it's changing a current account or getting car insurance. </a:t>
            </a:r>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16</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finance category are the second most prevalent users of longer spots behind the charity sector (Govt, Social, Political Org). However, the 30” spot is the most popular time-length.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Finance ads have progressively shortened over the last 20 years, now typically lasting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varies across the finance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Nationwide Building Society is different to the banks it competes with. It exists solely for the benefit of its members and has a long history of helping through the toughest times. With the onset of the Cost-of-Living Crisis, Nationwide couldn’t just sit by, they had a duty to respond.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TGI data showed that parents with young children were the hardest hit by the crisis. As younger life stages are a key priority for Nationwide’s business, there was an opportunity to improve brand perceptions amongst this group by supporting them when they needed it most.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The objective was clear; influence perceptions of younger audiences and show them that Nationwide was there for them.</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Wavemaker set out to show humanity in the face of the crisis – their strategy was to plan for empathy.. Nationwide needed actions not just words to connect with the audience, so they launched a free national helpline, staffed by dedicated cost-of-living experts.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They then crafted a campaign to encourage people to seek help and reassure them they weren’t alone.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TV would be crucial to this. With its unrivalled ability to drive an emotional connection, its broadcast nature would also provide a social proofing effect, helping to break down the stigma of seeking help. With a focus on younger audiences, it would have been easy to place money into channels like Social, but Wavemaker and Nationwide went all in on AV as they knew nothing gets people talking like TV does.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Wavemaker doubled down on adults 25-44, and built proxy audiences for Nationwide’s most vulnerable younger segments across BVOD, based on media attitudes and financial behaviours. A small amount of budget was planned into YouTube and search data was used to target those that were showing ‘money worry’ signals. Research showed that families from ethnically diverse backgrounds were being disproportionately impacted by the crisis. To combat this Wavemaker directed spend into VOD environments with Red Media and Diversity Media Sales to increase reach and resonance with those audiences.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Launching the hotline couldn’t wait, so budget was planned into August to support its launch. But Wavemaker knew the energy price hikes were coming in October and would be dominating news cycles. Coupled with the half term and Christmas on the horizon, families would be feeling the strain. As a result, Nationwide were fully committed to a share of voice play in the market around this time. Instead of stretching the spend across the period, Wavemaker went heavy with a 4-week campaign in October when anxiety was likely to be at its highest. Buying around 560 TVRs, Nationwide were aiming to be the most prominent financial services brand at the most crucial time of year.</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When looking at programming for the campaign, Wavemaker needed to strike the right balance between escapism and support. Wavemaker made sure that Nationwide were in the biggest entertainment shows that would naturally draw in viewers looking for an escape. This included the likes of The Masked Singer, House of the Dragon and Live Premier League football on Sky Sports. Along with this, Wavemaker looked to harness shows with the most contextual relevance that offered practical support; shows like the Martin Lewis Money Show, Jamie Oliver’s £1 wonders and Steph’s Packed Lunch Cost-of-Living special.  In addition Wavemaker sought out TV moments that embodied empathy. Shows like Gogglebox, which showed real people talking and supporting each other; and the Pride of Britian Awards, celebrating kindness and humanity, to create the link that Nationwide was there to help its customers.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While cinema would usually have been part of Nationwide’s total media mix, the Crisis saw families forgoing leisure spending. As a result, Wavemaker increased spend back into </a:t>
            </a:r>
            <a:r>
              <a:rPr lang="en-GB" sz="1800" b="0" i="0" dirty="0" err="1">
                <a:effectLst/>
                <a:latin typeface="Calibri" panose="020F0502020204030204" pitchFamily="34" charset="0"/>
                <a:ea typeface="Calibri" panose="020F0502020204030204" pitchFamily="34" charset="0"/>
                <a:cs typeface="Times New Roman" panose="02020603050405020304" pitchFamily="18" charset="0"/>
              </a:rPr>
              <a:t>TV,upweighted</a:t>
            </a:r>
            <a:r>
              <a:rPr lang="en-GB" sz="1800" b="0" i="0" dirty="0">
                <a:effectLst/>
                <a:latin typeface="Calibri" panose="020F0502020204030204" pitchFamily="34" charset="0"/>
                <a:ea typeface="Calibri" panose="020F0502020204030204" pitchFamily="34" charset="0"/>
                <a:cs typeface="Times New Roman" panose="02020603050405020304" pitchFamily="18" charset="0"/>
              </a:rPr>
              <a:t> free-to-air channels and down weighted spend behind pay walls. This ensured that those who were cutting back would still be exposed to Nationwide’s message of support. Furthermore, Nationwide joined forces with the likes of Boots, Lidl and Co-Op for Channel 4’s ‘Ad Break that Gives back’, where brands that were offering practical help for those struggling with the growing crisis came together.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To supplement the TV activity, Nationwide focused on out of home to support their freephone Helpline, literally posting the number directly into UK communities. PPC activity was deployed to direct those looking for help to Nationwide. Finally, owned activity across branches, app and website all carried the support message.</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An </a:t>
            </a:r>
            <a:r>
              <a:rPr lang="en-GB" sz="1800" b="0" i="0" dirty="0" err="1">
                <a:effectLst/>
                <a:latin typeface="Calibri" panose="020F0502020204030204" pitchFamily="34" charset="0"/>
                <a:ea typeface="Calibri" panose="020F0502020204030204" pitchFamily="34" charset="0"/>
                <a:cs typeface="Times New Roman" panose="02020603050405020304" pitchFamily="18" charset="0"/>
              </a:rPr>
              <a:t>Ebiquity</a:t>
            </a:r>
            <a:r>
              <a:rPr lang="en-GB" sz="1800" b="0" i="0" dirty="0">
                <a:effectLst/>
                <a:latin typeface="Calibri" panose="020F0502020204030204" pitchFamily="34" charset="0"/>
                <a:ea typeface="Calibri" panose="020F0502020204030204" pitchFamily="34" charset="0"/>
                <a:cs typeface="Times New Roman" panose="02020603050405020304" pitchFamily="18" charset="0"/>
              </a:rPr>
              <a:t> audit showed that the campaign was market leading for the category, achieving first place in share-of-sector for 25-44 target audience, with leading peak and centre break access. The targeting of younger audiences was also shown to be extremely effective with the activity showing a 20% higher conversation vs previous campaigns. The use of BVOD to target younger audiences also proved very successful, delivering . huge incremental coverage, allowing the campaign to achieve 75.4% combined reach.</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A study commissioned by Nationwide showed the campaign had positive impact on several brand sentiment and heath metrics.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There were statistical uplifts amongst younger non-customers for ‘Are Committed to Act on Their Social Responsibility’ (+6pp), making Nationwide the leading brand in the category for this measure</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(Source: Brand Pulse from the 3 months ending Aug 22 to the 3 months ending Dec 22).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And statistically significant uplifts in ‘Advocacy’ (+11pp) and ‘Are Appropriate for Me Personally’ (+10pp) amongst Nationwide’s younger customers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(Source: Brand Pulse, from the 3 months ending Jun 22 and Sep 22 respectively.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1" i="0" dirty="0">
                <a:effectLst/>
                <a:latin typeface="Arial" panose="020B0604020202020204" pitchFamily="34" charset="0"/>
                <a:ea typeface="Arial" panose="020B0604020202020204" pitchFamily="34" charset="0"/>
              </a:rPr>
              <a:t>The Challenge</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Founded in 2017, Tide is a business banking app that was designed to disrupt the banking sector, offer business owners a genuine alternative to the ‘big 5’ banks and make business banking more accessible. It had relied largely on digital routes to help grow brand awareness and acquire customers through socials, search, regional out of home and radio advertising to establish themselves as an SME player. Results however had reached a plateau.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One of the biggest problems was a cluttered marketplace. With a slew of new brands vying for customers, it was getting harder for Tide to stand out from the crowd and take on established nationwide brands. Shifting the attitudes of SME business owners would be no easy feat, either. Research showed that SMEs where risk adverse, with 52% believing that traditional banks were more reliable than digital only options; in fact research, showed that you’re more likely to get a divorce than switch banks.</a:t>
            </a:r>
          </a:p>
          <a:p>
            <a:pPr>
              <a:lnSpc>
                <a:spcPct val="115000"/>
              </a:lnSpc>
            </a:pPr>
            <a:r>
              <a:rPr lang="en-GB" sz="1800" i="0" dirty="0">
                <a:effectLst/>
                <a:latin typeface="Arial" panose="020B0604020202020204" pitchFamily="34" charset="0"/>
                <a:ea typeface="Arial" panose="020B0604020202020204" pitchFamily="34" charset="0"/>
              </a:rPr>
              <a:t>Tide set themselves and media agency,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the objectives of growing brand awareness and market share, and increasing app installs. The mission was clear: disrupt the market by making SMEs aware that it offered them a genuine, accessible alternative.</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The TV Solution</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It was obvious to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that there was one channel that would deliver both increases brand awareness and app installs for Tide. That was TV. It was the perfect choice to allow Tide to consistently showcase its unique selling points: 24-hour support; quick and simple registration; easy account access; no monthly fees; and expenses/accountancy integration.</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The Plan</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Tide’s TV activity kicked off in 2019, with a creative that would play up the unique selling points for the brand. By using a series of tools like </a:t>
            </a:r>
            <a:r>
              <a:rPr lang="en-GB" sz="1800" i="0" dirty="0" err="1">
                <a:effectLst/>
                <a:latin typeface="Arial" panose="020B0604020202020204" pitchFamily="34" charset="0"/>
                <a:ea typeface="Arial" panose="020B0604020202020204" pitchFamily="34" charset="0"/>
              </a:rPr>
              <a:t>Adintel</a:t>
            </a:r>
            <a:r>
              <a:rPr lang="en-GB" sz="1800" i="0" dirty="0">
                <a:effectLst/>
                <a:latin typeface="Arial" panose="020B0604020202020204" pitchFamily="34" charset="0"/>
                <a:ea typeface="Arial" panose="020B0604020202020204" pitchFamily="34" charset="0"/>
              </a:rPr>
              <a:t>, </a:t>
            </a:r>
            <a:r>
              <a:rPr lang="en-GB" sz="1800" i="0" dirty="0" err="1">
                <a:effectLst/>
                <a:latin typeface="Arial" panose="020B0604020202020204" pitchFamily="34" charset="0"/>
                <a:ea typeface="Arial" panose="020B0604020202020204" pitchFamily="34" charset="0"/>
              </a:rPr>
              <a:t>TechEdge</a:t>
            </a:r>
            <a:r>
              <a:rPr lang="en-GB" sz="1800" i="0" dirty="0">
                <a:effectLst/>
                <a:latin typeface="Arial" panose="020B0604020202020204" pitchFamily="34" charset="0"/>
                <a:ea typeface="Arial" panose="020B0604020202020204" pitchFamily="34" charset="0"/>
              </a:rPr>
              <a:t> and Touchpoints,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were able to pinpoint the TV channels, programming and day-parts that profiled best for small to medium business owners.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This process revealed that Film4 on weekends wasn’t delivering the required response, so it was removed from the channel mix. Meanwhile, a focus was placed on Sky News post-23:00 to capitalise on the night owl tendencies of entrepreneurs, as well as contextual placements around programming like the Martin Lewis Money show. These refinements to the plan saw this first campaign reach 63% of business owners, overall Tide achieved a 62% uplift in app installs during the time of the campaign.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The second year of Tide’s activity coincided with the height of the pandemic. While many businesses pulled their campaigns off air or reduced their marketing activity, Tide lent in. They wanted to maintain a reassuring presence and champion small business owners that were dealing with the knock-on effects of a pandemic. This saw spends increase, making the brand one of the top 75 spenders in the TV market and one of the biggest banking brands on TV (even outspending the likes of HSBC and Santander). With the help of higher viewing and lower pricing, Tide was able to accrue a 60% share of voice in the business banking sector.</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optimised the campaign by finding contextually relevant content on the widest reaching channels. This saw spots aired in the Six Nations, Celebrity Bake Off, SAS: Who Dares Wins and the Martin Lewis Money Show. These placements allowed the second-year campaign to reach 82% of the business-owning target audience.</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To maximise the effectiveness of phase two, the creative shifted from its previous focus on functionality to a more emotive tone; this switch was backed up by industry research, which highlighted the need for finance brands to </a:t>
            </a:r>
            <a:r>
              <a:rPr lang="en-GB" sz="1800" i="0" dirty="0" err="1">
                <a:effectLst/>
                <a:latin typeface="Arial" panose="020B0604020202020204" pitchFamily="34" charset="0"/>
                <a:ea typeface="Arial" panose="020B0604020202020204" pitchFamily="34" charset="0"/>
              </a:rPr>
              <a:t>to</a:t>
            </a:r>
            <a:r>
              <a:rPr lang="en-GB" sz="1800" i="0" dirty="0">
                <a:effectLst/>
                <a:latin typeface="Arial" panose="020B0604020202020204" pitchFamily="34" charset="0"/>
                <a:ea typeface="Arial" panose="020B0604020202020204" pitchFamily="34" charset="0"/>
              </a:rPr>
              <a:t> bring emotion into their communications - especially during tougher economic and societal times. The change in approach drove a 37% year-on-year increase in new customers, and a 45% year on year increase in prompted brand awareness.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Moving into 2021’s third instalment of the campaign, economic conditions meant that the budget had decreased. By using analysis tools, programme viewing data and Tide’s target spend,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developed an approach that would make the brand’s investment stretch as far as possible.</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The solution was a pulsed strategy that would alternate between awareness and response weeks. The former was focus on reach in order to grow share of voice, while the latter centred on frequency to drive engagement. This approach would see spikes in awareness coming from high-reaching channels and spots in popular programming - such as the Great British Bake Off and live sports on Sky Sports - while a 10” DR creative would be deployed during daytime to boost impacts.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It was a success. The campaign generated the 2</a:t>
            </a:r>
            <a:r>
              <a:rPr lang="en-GB" sz="1800" i="0" baseline="30000" dirty="0">
                <a:effectLst/>
                <a:latin typeface="Arial" panose="020B0604020202020204" pitchFamily="34" charset="0"/>
                <a:ea typeface="Arial" panose="020B0604020202020204" pitchFamily="34" charset="0"/>
              </a:rPr>
              <a:t>nd</a:t>
            </a:r>
            <a:r>
              <a:rPr lang="en-GB" sz="1800" i="0" dirty="0">
                <a:effectLst/>
                <a:latin typeface="Arial" panose="020B0604020202020204" pitchFamily="34" charset="0"/>
                <a:ea typeface="Arial" panose="020B0604020202020204" pitchFamily="34" charset="0"/>
              </a:rPr>
              <a:t> highest volume of visits for 6 months despite being run with the lowest spend in 6 months. This translated into the best Cost Per Visit measured over the same period. Ultimately, Tide saw a 22% increase in customer growth, driven in part by a 7.35% increase in prompted brand awareness.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Tide’s television activity was a core part of a wider marketing plan. It constituted the top of the funnel that would prime consumers to remember the brand; OOH placements worked as a secondary local touchpoint to drive frequency, while paid digital was deployed as a final conversion tool. The TV creative pulled through into other media, with cutdowns and stills being used for digital and OOH campaigns to ensure synergy across the media mix.</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Results</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The campaign was a roaring success across the three years for Tide. In year one, Tide’s campaign reached 63% of the core audience and achieved a 36% Share of Voice in the business banking sector. In terms of business results within 3 years Tide saw a 72% uplift in web traffic and a 62% increase in app downloads.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By the end of the campaign, the brand had reached 92% of the target audience through TV with a frequency of 50; this in turn contributed to a 187% increase in prompted brand awareness.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TV helped Tide grow their share of market from 0.5% to 8% with a massive 60% share of voice in the business banking sector. Attribution following the campaign showed that TV had generated 1.2 million web visits, which accounted for 19% of total site visits. By the end of the three year period, Tide had seen a 259% increase in customers.</a:t>
            </a:r>
          </a:p>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2350-E62F-A403-E990-B1656A0A4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5DF0D-2D48-FD6B-C0B8-E4B7DD12B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18E18-6FBE-49DF-1317-95672D338B83}"/>
              </a:ext>
            </a:extLst>
          </p:cNvPr>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Go Compare, the price comparison website, first launched in 2006 and has gone from strength to strength. Much of their success is down to their impactful and engaging TV advertising featuring the moustachioed opera singer Gio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Compario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and his real-life counterpart Wynne Evans.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In 2022, they were re-branding to become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 a subtle but important difference that needed to be communicated widely in an entertaining and memorable way.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Historical research had shown that activity featuring Wynne Evans (the real man behind Gio), alongside his Italian alter ego, yielded positive upticks in brand perceptions, so what if the rebrand was communicated through the addition of a third character - the new Dot?! With such a distinctive jingle, the solution needed to involve music, so they partnered with ITV’s The Voice, </a:t>
            </a:r>
            <a:r>
              <a:rPr lang="en-GB" sz="1800" dirty="0">
                <a:effectLst/>
                <a:latin typeface="Calibri" panose="020F0502020204030204" pitchFamily="34" charset="0"/>
                <a:ea typeface="Calibri" panose="020F0502020204030204" pitchFamily="34" charset="0"/>
                <a:cs typeface="Times New Roman" panose="02020603050405020304" pitchFamily="18" charset="0"/>
              </a:rPr>
              <a:t>which millions of viewers watch weekly, to bring this story to life.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Broadcast sponsorship alongside IP licensing, all brokered by Hearts &amp; Science and DRUM, meant that they could establish their own search for talent to find the voice of Dot -The Voice of Choice. This was a parody of the show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to find a talented rough diamond who is as passionate about singing and insurance as they are;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famous red chairs included.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Eighteen 10” &amp; 15” films documenting the search for Dot were broadcast alongside the TV show. The idents were shot on a modified The Voice set, tailored to mimic the show’s schedule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across its ten-week run; from </a:t>
            </a:r>
            <a:r>
              <a:rPr lang="en-GB" sz="1800" dirty="0">
                <a:effectLst/>
                <a:latin typeface="Calibri" panose="020F0502020204030204" pitchFamily="34" charset="0"/>
                <a:ea typeface="Calibri" panose="020F0502020204030204" pitchFamily="34" charset="0"/>
                <a:cs typeface="Times New Roman" panose="02020603050405020304" pitchFamily="18" charset="0"/>
              </a:rPr>
              <a:t>auditions to coach mentoring and the final itself. Singing dogs, magicians and everything in-between helped develop the story arc at each stage and keep an avid audience entertained without fatigue.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final episode of the show saw the three tenors sing the new jingle together. The idents showcased the brand ambassador, providing good awareness whilst also aligning with the style and tone of the show to bring added value to the viewer.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story-based approach of the sponsorship was mirrored across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own brand channels and ITV’s social channels with bespoke content on TikTok, Twitter and Facebook, and an extension into VOD.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To support the partnership and engage the audience even further, a three-minute branded mockumentary, “The Wyn-</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ner’s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Story” told the full story of The Voice of Choice vocal competition and provided behind-the-scenes clips and character back story profiles.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Reached 16m people driving awareness of the name change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Strong recall of The Voice idents among wider audience, increasing by 43% for those who claim to watch The Voice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35% claimed to be aware of the sponsorship, which sits significantly above sponsorship norms and increased a further 32% among viewers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+12% in consideration for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with +8% claiming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be one of the first brands they would consider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9EAF01-BC21-C50E-A7C0-7C4D72AD2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2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dirty="0">
                <a:effectLst/>
                <a:latin typeface="+mj-lt"/>
                <a:ea typeface="Calibri" panose="020F0502020204030204" pitchFamily="34" charset="0"/>
                <a:cs typeface="Times New Roman" panose="02020603050405020304" pitchFamily="18" charset="0"/>
              </a:rPr>
              <a:t>To provide an </a:t>
            </a:r>
            <a:r>
              <a:rPr lang="en-GB" sz="1200" dirty="0">
                <a:latin typeface="+mj-lt"/>
                <a:ea typeface="Calibri" panose="020F0502020204030204" pitchFamily="34" charset="0"/>
                <a:cs typeface="Times New Roman" panose="02020603050405020304" pitchFamily="18" charset="0"/>
              </a:rPr>
              <a:t>a</a:t>
            </a:r>
            <a:r>
              <a:rPr lang="en-GB" sz="1200" dirty="0">
                <a:effectLst/>
                <a:latin typeface="+mj-lt"/>
                <a:ea typeface="Calibri" panose="020F0502020204030204" pitchFamily="34" charset="0"/>
                <a:cs typeface="Times New Roman" panose="02020603050405020304" pitchFamily="18" charset="0"/>
              </a:rPr>
              <a:t>nalysis of the finance </a:t>
            </a:r>
            <a:r>
              <a:rPr lang="en-GB" sz="1200" dirty="0">
                <a:latin typeface="+mj-lt"/>
                <a:ea typeface="Calibri" panose="020F0502020204030204" pitchFamily="34" charset="0"/>
                <a:cs typeface="Times New Roman" panose="02020603050405020304" pitchFamily="18" charset="0"/>
              </a:rPr>
              <a:t>c</a:t>
            </a:r>
            <a:r>
              <a:rPr lang="en-GB" sz="1200" dirty="0">
                <a:effectLst/>
                <a:latin typeface="+mj-lt"/>
                <a:ea typeface="Calibri" panose="020F0502020204030204" pitchFamily="34" charset="0"/>
                <a:cs typeface="Times New Roman" panose="02020603050405020304" pitchFamily="18" charset="0"/>
              </a:rPr>
              <a:t>ategory this deck explores the following areas:</a:t>
            </a:r>
            <a:endParaRPr lang="en-GB" sz="1200" dirty="0">
              <a:latin typeface="+mj-lt"/>
              <a:ea typeface="Calibri" panose="020F0502020204030204" pitchFamily="34" charset="0"/>
              <a:cs typeface="Times New Roman" panose="02020603050405020304" pitchFamily="18" charset="0"/>
            </a:endParaRPr>
          </a:p>
          <a:p>
            <a:pPr>
              <a:lnSpc>
                <a:spcPct val="107000"/>
              </a:lnSpc>
            </a:pPr>
            <a:r>
              <a:rPr lang="en-GB" sz="12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2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2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2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Nationwide, Tide, and Go.Compare</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Insurance remains the largest spender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Finance share of voice relative to all other categories has decreased in recent years. Potentially offering more favourable conditions to those Finance brands looking to build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21/05/2025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21/05/2025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21/05/2025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21/05/2025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21/05/2025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21/05/2025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21/05/2025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erson with his hands up&#10;&#10;AI-generated content may be incorrect.">
            <a:extLst>
              <a:ext uri="{FF2B5EF4-FFF2-40B4-BE49-F238E27FC236}">
                <a16:creationId xmlns:a16="http://schemas.microsoft.com/office/drawing/2014/main" id="{C08A9513-9320-6F7D-B2B1-A22581B87F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Financial Services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Skipton  Building Society – Fortune Teller</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700" dirty="0"/>
              <a:t>Profit Ability 2 was conducted by </a:t>
            </a:r>
            <a:r>
              <a:rPr lang="en-US" sz="1700" dirty="0" err="1"/>
              <a:t>Ebiquity</a:t>
            </a:r>
            <a:r>
              <a:rPr lang="en-US" sz="1700" dirty="0"/>
              <a:t>, </a:t>
            </a:r>
            <a:r>
              <a:rPr lang="en-US" sz="1700" dirty="0" err="1"/>
              <a:t>EssenceMediacom</a:t>
            </a:r>
            <a:r>
              <a:rPr lang="en-US" sz="1700" dirty="0"/>
              <a:t>, Gain Theory, Mindshare, and Wavemaker UK. </a:t>
            </a:r>
          </a:p>
          <a:p>
            <a:r>
              <a:rPr lang="en-US" sz="1700" dirty="0"/>
              <a:t>It’s a meta-analysis of econometric studies from 141 brands covering £1.8 billion of media spend across 10 media channels and 14 business sectors.</a:t>
            </a:r>
          </a:p>
          <a:p>
            <a:r>
              <a:rPr lang="en-US" sz="17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finance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£500m brand size, mass market, high risk and media budget of £20m.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2598304163"/>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91AF-3F9C-1EAF-5063-C0D7F634D0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B1FF3F-72B3-80DF-1B28-8484151BEA3E}"/>
              </a:ext>
            </a:extLst>
          </p:cNvPr>
          <p:cNvSpPr>
            <a:spLocks noGrp="1"/>
          </p:cNvSpPr>
          <p:nvPr>
            <p:ph type="title"/>
          </p:nvPr>
        </p:nvSpPr>
        <p:spPr/>
        <p:txBody>
          <a:bodyPr>
            <a:normAutofit/>
          </a:bodyPr>
          <a:lstStyle/>
          <a:p>
            <a:r>
              <a:rPr lang="en-US" dirty="0"/>
              <a:t>BVOD allows precise targeting for financial services</a:t>
            </a:r>
            <a:endParaRPr lang="en-GB" dirty="0"/>
          </a:p>
        </p:txBody>
      </p:sp>
      <p:sp>
        <p:nvSpPr>
          <p:cNvPr id="6" name="Text Placeholder 5">
            <a:extLst>
              <a:ext uri="{FF2B5EF4-FFF2-40B4-BE49-F238E27FC236}">
                <a16:creationId xmlns:a16="http://schemas.microsoft.com/office/drawing/2014/main" id="{518E27E3-188B-596B-455C-803612BB9EEB}"/>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OOH</a:t>
            </a:r>
          </a:p>
          <a:p>
            <a:pPr>
              <a:spcBef>
                <a:spcPts val="0"/>
              </a:spcBef>
            </a:pPr>
            <a:endParaRPr lang="en-US" dirty="0"/>
          </a:p>
          <a:p>
            <a:pPr>
              <a:spcBef>
                <a:spcPts val="0"/>
              </a:spcBef>
            </a:pPr>
            <a:endParaRPr lang="en-US" dirty="0"/>
          </a:p>
        </p:txBody>
      </p:sp>
      <p:grpSp>
        <p:nvGrpSpPr>
          <p:cNvPr id="7" name="Group 6">
            <a:extLst>
              <a:ext uri="{FF2B5EF4-FFF2-40B4-BE49-F238E27FC236}">
                <a16:creationId xmlns:a16="http://schemas.microsoft.com/office/drawing/2014/main" id="{2D07A3D9-AB6A-A95E-4FE9-08C5157C1A85}"/>
              </a:ext>
            </a:extLst>
          </p:cNvPr>
          <p:cNvGrpSpPr/>
          <p:nvPr/>
        </p:nvGrpSpPr>
        <p:grpSpPr>
          <a:xfrm>
            <a:off x="696000" y="1449078"/>
            <a:ext cx="10800000" cy="3960000"/>
            <a:chOff x="181829" y="1449078"/>
            <a:chExt cx="5760001" cy="3955300"/>
          </a:xfrm>
          <a:noFill/>
        </p:grpSpPr>
        <p:sp>
          <p:nvSpPr>
            <p:cNvPr id="3" name="Rectangle 2">
              <a:extLst>
                <a:ext uri="{FF2B5EF4-FFF2-40B4-BE49-F238E27FC236}">
                  <a16:creationId xmlns:a16="http://schemas.microsoft.com/office/drawing/2014/main" id="{BA447028-E4C2-CC8B-B558-1225A6CAF01A}"/>
                </a:ext>
              </a:extLst>
            </p:cNvPr>
            <p:cNvSpPr/>
            <p:nvPr/>
          </p:nvSpPr>
          <p:spPr>
            <a:xfrm>
              <a:off x="181829" y="1449078"/>
              <a:ext cx="5760000" cy="3887943"/>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4F1B0A2-4525-33ED-1F8D-05C7B02C55BD}"/>
                </a:ext>
              </a:extLst>
            </p:cNvPr>
            <p:cNvSpPr txBox="1"/>
            <p:nvPr/>
          </p:nvSpPr>
          <p:spPr>
            <a:xfrm>
              <a:off x="737730" y="1449079"/>
              <a:ext cx="4648200" cy="507831"/>
            </a:xfrm>
            <a:prstGeom prst="rect">
              <a:avLst/>
            </a:prstGeom>
            <a:grp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Financial Services Short-Term ROI: £0.94</a:t>
              </a:r>
            </a:p>
          </p:txBody>
        </p:sp>
        <p:graphicFrame>
          <p:nvGraphicFramePr>
            <p:cNvPr id="9" name="Chart 8">
              <a:extLst>
                <a:ext uri="{FF2B5EF4-FFF2-40B4-BE49-F238E27FC236}">
                  <a16:creationId xmlns:a16="http://schemas.microsoft.com/office/drawing/2014/main" id="{8591820E-3B01-E15B-D380-D2938B55E411}"/>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4977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rmAutofit/>
          </a:bodyPr>
          <a:lstStyle/>
          <a:p>
            <a:r>
              <a:rPr lang="en-US" dirty="0"/>
              <a:t>Financial services blended full profit ROI increases to £1.95</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OOH</a:t>
            </a:r>
          </a:p>
          <a:p>
            <a:pPr>
              <a:spcBef>
                <a:spcPts val="0"/>
              </a:spcBef>
            </a:pPr>
            <a:endParaRPr lang="en-US" dirty="0"/>
          </a:p>
          <a:p>
            <a:pPr>
              <a:spcBef>
                <a:spcPts val="0"/>
              </a:spcBef>
            </a:pPr>
            <a:endParaRPr lang="en-US" dirty="0"/>
          </a:p>
        </p:txBody>
      </p:sp>
      <p:grpSp>
        <p:nvGrpSpPr>
          <p:cNvPr id="12" name="Group 11">
            <a:extLst>
              <a:ext uri="{FF2B5EF4-FFF2-40B4-BE49-F238E27FC236}">
                <a16:creationId xmlns:a16="http://schemas.microsoft.com/office/drawing/2014/main" id="{9F3A0536-5FA8-B41E-D3DF-285DE781FE6C}"/>
              </a:ext>
            </a:extLst>
          </p:cNvPr>
          <p:cNvGrpSpPr/>
          <p:nvPr/>
        </p:nvGrpSpPr>
        <p:grpSpPr>
          <a:xfrm>
            <a:off x="696000" y="1444976"/>
            <a:ext cx="10800000" cy="3959402"/>
            <a:chOff x="6250170" y="1444976"/>
            <a:chExt cx="5760001" cy="3959402"/>
          </a:xfrm>
          <a:noFill/>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grp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Financial Services Full Profit ROI: £</a:t>
              </a:r>
              <a:r>
                <a:rPr lang="en-GB" sz="900" b="1" dirty="0">
                  <a:solidFill>
                    <a:schemeClr val="bg2"/>
                  </a:solidFill>
                </a:rPr>
                <a:t>1.95</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330393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in front of a table with a mannequin head&#10;&#10;AI-generated content may be incorrect.">
            <a:extLst>
              <a:ext uri="{FF2B5EF4-FFF2-40B4-BE49-F238E27FC236}">
                <a16:creationId xmlns:a16="http://schemas.microsoft.com/office/drawing/2014/main" id="{5F5F2BA1-EF20-9BD7-1E10-07CE911C1D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453" t="10133" r="4680"/>
          <a:stretch/>
        </p:blipFill>
        <p:spPr>
          <a:xfrm>
            <a:off x="0" y="0"/>
            <a:ext cx="12192000" cy="6858000"/>
          </a:xfrm>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Compare The Market – Paul’s Bust</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78DA23B-CA62-C52D-0903-520F352CA06E}"/>
              </a:ext>
            </a:extLst>
          </p:cNvPr>
          <p:cNvGraphicFramePr>
            <a:graphicFrameLocks noGrp="1"/>
          </p:cNvGraphicFramePr>
          <p:nvPr>
            <p:extLst>
              <p:ext uri="{D42A27DB-BD31-4B8C-83A1-F6EECF244321}">
                <p14:modId xmlns:p14="http://schemas.microsoft.com/office/powerpoint/2010/main" val="1738779284"/>
              </p:ext>
            </p:extLst>
          </p:nvPr>
        </p:nvGraphicFramePr>
        <p:xfrm>
          <a:off x="695996" y="2586762"/>
          <a:ext cx="10799983" cy="2286000"/>
        </p:xfrm>
        <a:graphic>
          <a:graphicData uri="http://schemas.openxmlformats.org/drawingml/2006/table">
            <a:tbl>
              <a:tblPr/>
              <a:tblGrid>
                <a:gridCol w="1406971">
                  <a:extLst>
                    <a:ext uri="{9D8B030D-6E8A-4147-A177-3AD203B41FA5}">
                      <a16:colId xmlns:a16="http://schemas.microsoft.com/office/drawing/2014/main" val="844264028"/>
                    </a:ext>
                  </a:extLst>
                </a:gridCol>
                <a:gridCol w="782751">
                  <a:extLst>
                    <a:ext uri="{9D8B030D-6E8A-4147-A177-3AD203B41FA5}">
                      <a16:colId xmlns:a16="http://schemas.microsoft.com/office/drawing/2014/main" val="1429297267"/>
                    </a:ext>
                  </a:extLst>
                </a:gridCol>
                <a:gridCol w="782751">
                  <a:extLst>
                    <a:ext uri="{9D8B030D-6E8A-4147-A177-3AD203B41FA5}">
                      <a16:colId xmlns:a16="http://schemas.microsoft.com/office/drawing/2014/main" val="1414863796"/>
                    </a:ext>
                  </a:extLst>
                </a:gridCol>
                <a:gridCol w="782751">
                  <a:extLst>
                    <a:ext uri="{9D8B030D-6E8A-4147-A177-3AD203B41FA5}">
                      <a16:colId xmlns:a16="http://schemas.microsoft.com/office/drawing/2014/main" val="694395791"/>
                    </a:ext>
                  </a:extLst>
                </a:gridCol>
                <a:gridCol w="782751">
                  <a:extLst>
                    <a:ext uri="{9D8B030D-6E8A-4147-A177-3AD203B41FA5}">
                      <a16:colId xmlns:a16="http://schemas.microsoft.com/office/drawing/2014/main" val="2245237191"/>
                    </a:ext>
                  </a:extLst>
                </a:gridCol>
                <a:gridCol w="782751">
                  <a:extLst>
                    <a:ext uri="{9D8B030D-6E8A-4147-A177-3AD203B41FA5}">
                      <a16:colId xmlns:a16="http://schemas.microsoft.com/office/drawing/2014/main" val="1564721466"/>
                    </a:ext>
                  </a:extLst>
                </a:gridCol>
                <a:gridCol w="782751">
                  <a:extLst>
                    <a:ext uri="{9D8B030D-6E8A-4147-A177-3AD203B41FA5}">
                      <a16:colId xmlns:a16="http://schemas.microsoft.com/office/drawing/2014/main" val="1383622679"/>
                    </a:ext>
                  </a:extLst>
                </a:gridCol>
                <a:gridCol w="782751">
                  <a:extLst>
                    <a:ext uri="{9D8B030D-6E8A-4147-A177-3AD203B41FA5}">
                      <a16:colId xmlns:a16="http://schemas.microsoft.com/office/drawing/2014/main" val="3528554971"/>
                    </a:ext>
                  </a:extLst>
                </a:gridCol>
                <a:gridCol w="782751">
                  <a:extLst>
                    <a:ext uri="{9D8B030D-6E8A-4147-A177-3AD203B41FA5}">
                      <a16:colId xmlns:a16="http://schemas.microsoft.com/office/drawing/2014/main" val="850456457"/>
                    </a:ext>
                  </a:extLst>
                </a:gridCol>
                <a:gridCol w="782751">
                  <a:extLst>
                    <a:ext uri="{9D8B030D-6E8A-4147-A177-3AD203B41FA5}">
                      <a16:colId xmlns:a16="http://schemas.microsoft.com/office/drawing/2014/main" val="1998890607"/>
                    </a:ext>
                  </a:extLst>
                </a:gridCol>
                <a:gridCol w="782751">
                  <a:extLst>
                    <a:ext uri="{9D8B030D-6E8A-4147-A177-3AD203B41FA5}">
                      <a16:colId xmlns:a16="http://schemas.microsoft.com/office/drawing/2014/main" val="1435415573"/>
                    </a:ext>
                  </a:extLst>
                </a:gridCol>
                <a:gridCol w="782751">
                  <a:extLst>
                    <a:ext uri="{9D8B030D-6E8A-4147-A177-3AD203B41FA5}">
                      <a16:colId xmlns:a16="http://schemas.microsoft.com/office/drawing/2014/main" val="1528676778"/>
                    </a:ext>
                  </a:extLst>
                </a:gridCol>
                <a:gridCol w="782751">
                  <a:extLst>
                    <a:ext uri="{9D8B030D-6E8A-4147-A177-3AD203B41FA5}">
                      <a16:colId xmlns:a16="http://schemas.microsoft.com/office/drawing/2014/main" val="1009388375"/>
                    </a:ext>
                  </a:extLst>
                </a:gridCol>
              </a:tblGrid>
              <a:tr h="190500">
                <a:tc gridSpan="13">
                  <a:txBody>
                    <a:bodyPr/>
                    <a:lstStyle/>
                    <a:p>
                      <a:pPr algn="ctr" rtl="0" fontAlgn="ctr"/>
                      <a:r>
                        <a:rPr lang="en-US" sz="1000" b="1" i="0" u="none" strike="noStrike" dirty="0">
                          <a:solidFill>
                            <a:srgbClr val="FFFFFF"/>
                          </a:solidFill>
                          <a:effectLst/>
                          <a:latin typeface="Arial" panose="020B0604020202020204" pitchFamily="34" charset="0"/>
                        </a:rPr>
                        <a:t>Top 10 finance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99791885"/>
                  </a:ext>
                </a:extLst>
              </a:tr>
              <a:tr h="190500">
                <a:tc>
                  <a:txBody>
                    <a:bodyPr/>
                    <a:lstStyle/>
                    <a:p>
                      <a:pPr algn="ctr" rtl="0" fontAlgn="ct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987208772"/>
                  </a:ext>
                </a:extLst>
              </a:tr>
              <a:tr h="190500">
                <a:tc>
                  <a:txBody>
                    <a:bodyPr/>
                    <a:lstStyle/>
                    <a:p>
                      <a:pPr algn="ctr" rtl="0" fontAlgn="ctr"/>
                      <a:r>
                        <a:rPr lang="en-GB" sz="1000" b="1" i="0" u="none" strike="noStrike">
                          <a:solidFill>
                            <a:srgbClr val="000000"/>
                          </a:solidFill>
                          <a:effectLst/>
                          <a:latin typeface="Arial" panose="020B0604020202020204" pitchFamily="34" charset="0"/>
                        </a:rPr>
                        <a:t>Pure Cremation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extLst>
                  <a:ext uri="{0D108BD9-81ED-4DB2-BD59-A6C34878D82A}">
                    <a16:rowId xmlns:a16="http://schemas.microsoft.com/office/drawing/2014/main" val="216435093"/>
                  </a:ext>
                </a:extLst>
              </a:tr>
              <a:tr h="190500">
                <a:tc>
                  <a:txBody>
                    <a:bodyPr/>
                    <a:lstStyle/>
                    <a:p>
                      <a:pPr algn="ctr" rtl="0" fontAlgn="ctr"/>
                      <a:r>
                        <a:rPr lang="en-GB" sz="1000" b="1" i="0" u="none" strike="noStrike">
                          <a:solidFill>
                            <a:srgbClr val="000000"/>
                          </a:solidFill>
                          <a:effectLst/>
                          <a:latin typeface="Arial" panose="020B0604020202020204" pitchFamily="34" charset="0"/>
                        </a:rPr>
                        <a:t>AXA Sun Life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r>
                        <a:rPr lang="en-GB" sz="1000" b="0" i="0" u="none" strike="noStrike">
                          <a:solidFill>
                            <a:srgbClr val="000000"/>
                          </a:solidFill>
                          <a:effectLst/>
                          <a:latin typeface="Arial" panose="020B0604020202020204" pitchFamily="34" charset="0"/>
                        </a:rPr>
                        <a:t>181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082"/>
                    </a:solidFill>
                  </a:tcPr>
                </a:tc>
                <a:tc>
                  <a:txBody>
                    <a:bodyPr/>
                    <a:lstStyle/>
                    <a:p>
                      <a:pPr algn="ctr" rtl="0" fontAlgn="ct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extLst>
                  <a:ext uri="{0D108BD9-81ED-4DB2-BD59-A6C34878D82A}">
                    <a16:rowId xmlns:a16="http://schemas.microsoft.com/office/drawing/2014/main" val="1045202689"/>
                  </a:ext>
                </a:extLst>
              </a:tr>
              <a:tr h="190500">
                <a:tc>
                  <a:txBody>
                    <a:bodyPr/>
                    <a:lstStyle/>
                    <a:p>
                      <a:pPr algn="ctr" rtl="0" fontAlgn="ctr"/>
                      <a:r>
                        <a:rPr lang="en-GB" sz="1000" b="1" i="0" u="none" strike="noStrike">
                          <a:solidFill>
                            <a:srgbClr val="000000"/>
                          </a:solidFill>
                          <a:effectLst/>
                          <a:latin typeface="Arial" panose="020B0604020202020204" pitchFamily="34" charset="0"/>
                        </a:rPr>
                        <a:t>Neilson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extLst>
                  <a:ext uri="{0D108BD9-81ED-4DB2-BD59-A6C34878D82A}">
                    <a16:rowId xmlns:a16="http://schemas.microsoft.com/office/drawing/2014/main" val="4001716212"/>
                  </a:ext>
                </a:extLst>
              </a:tr>
              <a:tr h="190500">
                <a:tc>
                  <a:txBody>
                    <a:bodyPr/>
                    <a:lstStyle/>
                    <a:p>
                      <a:pPr algn="ctr" rtl="0" fontAlgn="ctr"/>
                      <a:r>
                        <a:rPr lang="en-GB" sz="1000" b="1" i="0" u="none" strike="noStrike">
                          <a:solidFill>
                            <a:srgbClr val="000000"/>
                          </a:solidFill>
                          <a:effectLst/>
                          <a:latin typeface="Arial" panose="020B0604020202020204" pitchFamily="34" charset="0"/>
                        </a:rPr>
                        <a:t>Barclays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A81"/>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7"/>
                    </a:solidFill>
                  </a:tcPr>
                </a:tc>
                <a:tc>
                  <a:txBody>
                    <a:bodyPr/>
                    <a:lstStyle/>
                    <a:p>
                      <a:pPr algn="ctr" rtl="0" fontAlgn="ct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D82"/>
                    </a:solidFill>
                  </a:tcPr>
                </a:tc>
                <a:tc>
                  <a:txBody>
                    <a:bodyPr/>
                    <a:lstStyle/>
                    <a:p>
                      <a:pPr algn="ctr" rtl="0" fontAlgn="ct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r>
                        <a:rPr lang="en-GB" sz="1000" b="0" i="0" u="none" strike="noStrike">
                          <a:solidFill>
                            <a:srgbClr val="000000"/>
                          </a:solidFill>
                          <a:effectLst/>
                          <a:latin typeface="Arial" panose="020B0604020202020204" pitchFamily="34" charset="0"/>
                        </a:rPr>
                        <a:t>217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extLst>
                  <a:ext uri="{0D108BD9-81ED-4DB2-BD59-A6C34878D82A}">
                    <a16:rowId xmlns:a16="http://schemas.microsoft.com/office/drawing/2014/main" val="1649906878"/>
                  </a:ext>
                </a:extLst>
              </a:tr>
              <a:tr h="190500">
                <a:tc>
                  <a:txBody>
                    <a:bodyPr/>
                    <a:lstStyle/>
                    <a:p>
                      <a:pPr algn="ctr" rtl="0" fontAlgn="ctr"/>
                      <a:r>
                        <a:rPr lang="en-GB" sz="1000" b="1" i="0" u="none" strike="noStrike">
                          <a:solidFill>
                            <a:srgbClr val="000000"/>
                          </a:solidFill>
                          <a:effectLst/>
                          <a:latin typeface="Arial" panose="020B0604020202020204" pitchFamily="34" charset="0"/>
                        </a:rPr>
                        <a:t>Compare The Market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extLst>
                  <a:ext uri="{0D108BD9-81ED-4DB2-BD59-A6C34878D82A}">
                    <a16:rowId xmlns:a16="http://schemas.microsoft.com/office/drawing/2014/main" val="2376796249"/>
                  </a:ext>
                </a:extLst>
              </a:tr>
              <a:tr h="190500">
                <a:tc>
                  <a:txBody>
                    <a:bodyPr/>
                    <a:lstStyle/>
                    <a:p>
                      <a:pPr algn="ctr" rtl="0" fontAlgn="ctr"/>
                      <a:r>
                        <a:rPr lang="en-GB" sz="1000" b="1" i="0" u="none" strike="noStrike">
                          <a:solidFill>
                            <a:srgbClr val="000000"/>
                          </a:solidFill>
                          <a:effectLst/>
                          <a:latin typeface="Arial" panose="020B0604020202020204" pitchFamily="34" charset="0"/>
                        </a:rPr>
                        <a:t>Go.Compare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extLst>
                  <a:ext uri="{0D108BD9-81ED-4DB2-BD59-A6C34878D82A}">
                    <a16:rowId xmlns:a16="http://schemas.microsoft.com/office/drawing/2014/main" val="2849995131"/>
                  </a:ext>
                </a:extLst>
              </a:tr>
              <a:tr h="190500">
                <a:tc>
                  <a:txBody>
                    <a:bodyPr/>
                    <a:lstStyle/>
                    <a:p>
                      <a:pPr algn="ctr" rtl="0" fontAlgn="ctr"/>
                      <a:r>
                        <a:rPr lang="en-GB" sz="1000" b="1" i="0" u="none" strike="noStrike">
                          <a:solidFill>
                            <a:srgbClr val="000000"/>
                          </a:solidFill>
                          <a:effectLst/>
                          <a:latin typeface="Arial" panose="020B0604020202020204" pitchFamily="34" charset="0"/>
                        </a:rPr>
                        <a:t>Admiral / Confused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214112146"/>
                  </a:ext>
                </a:extLst>
              </a:tr>
              <a:tr h="190500">
                <a:tc>
                  <a:txBody>
                    <a:bodyPr/>
                    <a:lstStyle/>
                    <a:p>
                      <a:pPr algn="ctr" rtl="0" fontAlgn="ctr"/>
                      <a:r>
                        <a:rPr lang="en-GB" sz="1000" b="1" i="0" u="none" strike="noStrike">
                          <a:solidFill>
                            <a:srgbClr val="000000"/>
                          </a:solidFill>
                          <a:effectLst/>
                          <a:latin typeface="Arial" panose="020B0604020202020204" pitchFamily="34" charset="0"/>
                        </a:rPr>
                        <a:t>The AA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r>
                        <a:rPr lang="en-GB" sz="10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r>
                        <a:rPr lang="en-GB" sz="1000" b="0" i="0" u="none" strike="noStrike">
                          <a:solidFill>
                            <a:srgbClr val="000000"/>
                          </a:solidFill>
                          <a:effectLst/>
                          <a:latin typeface="Arial" panose="020B0604020202020204" pitchFamily="34" charset="0"/>
                        </a:rPr>
                        <a:t>161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279"/>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C07C"/>
                    </a:solidFill>
                  </a:tcPr>
                </a:tc>
                <a:extLst>
                  <a:ext uri="{0D108BD9-81ED-4DB2-BD59-A6C34878D82A}">
                    <a16:rowId xmlns:a16="http://schemas.microsoft.com/office/drawing/2014/main" val="3720009489"/>
                  </a:ext>
                </a:extLst>
              </a:tr>
              <a:tr h="190500">
                <a:tc>
                  <a:txBody>
                    <a:bodyPr/>
                    <a:lstStyle/>
                    <a:p>
                      <a:pPr algn="ctr" rtl="0" fontAlgn="ctr"/>
                      <a:r>
                        <a:rPr lang="en-GB" sz="1000" b="1" i="0" u="none" strike="noStrike">
                          <a:solidFill>
                            <a:srgbClr val="000000"/>
                          </a:solidFill>
                          <a:effectLst/>
                          <a:latin typeface="Arial" panose="020B0604020202020204" pitchFamily="34" charset="0"/>
                        </a:rPr>
                        <a:t>Liverpool Victoria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780"/>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extLst>
                  <a:ext uri="{0D108BD9-81ED-4DB2-BD59-A6C34878D82A}">
                    <a16:rowId xmlns:a16="http://schemas.microsoft.com/office/drawing/2014/main" val="3146394592"/>
                  </a:ext>
                </a:extLst>
              </a:tr>
              <a:tr h="190500">
                <a:tc>
                  <a:txBody>
                    <a:bodyPr/>
                    <a:lstStyle/>
                    <a:p>
                      <a:pPr algn="ctr" rtl="0" fontAlgn="ctr"/>
                      <a:r>
                        <a:rPr lang="en-GB" sz="1000" b="1" i="0" u="none" strike="noStrike" dirty="0">
                          <a:solidFill>
                            <a:srgbClr val="000000"/>
                          </a:solidFill>
                          <a:effectLst/>
                          <a:latin typeface="Arial" panose="020B0604020202020204" pitchFamily="34" charset="0"/>
                        </a:rPr>
                        <a:t>Pet Plan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r>
                        <a:rPr lang="en-GB" sz="1000" b="0" i="0" u="none" strike="noStrike">
                          <a:solidFill>
                            <a:srgbClr val="000000"/>
                          </a:solidFill>
                          <a:effectLst/>
                          <a:latin typeface="Arial" panose="020B0604020202020204" pitchFamily="34" charset="0"/>
                        </a:rPr>
                        <a:t>245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r>
                        <a:rPr lang="en-GB" sz="1000" b="0" i="0" u="none" strike="noStrike">
                          <a:solidFill>
                            <a:srgbClr val="000000"/>
                          </a:solidFill>
                          <a:effectLst/>
                          <a:latin typeface="Arial" panose="020B0604020202020204" pitchFamily="34" charset="0"/>
                        </a:rPr>
                        <a:t>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r>
                        <a:rPr lang="en-GB" sz="1000" b="0" i="0" u="none" strike="noStrike" dirty="0">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extLst>
                  <a:ext uri="{0D108BD9-81ED-4DB2-BD59-A6C34878D82A}">
                    <a16:rowId xmlns:a16="http://schemas.microsoft.com/office/drawing/2014/main" val="2545782958"/>
                  </a:ext>
                </a:extLst>
              </a:tr>
            </a:tbl>
          </a:graphicData>
        </a:graphic>
      </p:graphicFrame>
      <p:graphicFrame>
        <p:nvGraphicFramePr>
          <p:cNvPr id="7" name="Table 6">
            <a:extLst>
              <a:ext uri="{FF2B5EF4-FFF2-40B4-BE49-F238E27FC236}">
                <a16:creationId xmlns:a16="http://schemas.microsoft.com/office/drawing/2014/main" id="{A93B2F73-76E9-1E60-F807-B898CCA09A26}"/>
              </a:ext>
            </a:extLst>
          </p:cNvPr>
          <p:cNvGraphicFramePr>
            <a:graphicFrameLocks noGrp="1"/>
          </p:cNvGraphicFramePr>
          <p:nvPr>
            <p:extLst>
              <p:ext uri="{D42A27DB-BD31-4B8C-83A1-F6EECF244321}">
                <p14:modId xmlns:p14="http://schemas.microsoft.com/office/powerpoint/2010/main" val="646601221"/>
              </p:ext>
            </p:extLst>
          </p:nvPr>
        </p:nvGraphicFramePr>
        <p:xfrm>
          <a:off x="695996" y="1678199"/>
          <a:ext cx="10799988" cy="571500"/>
        </p:xfrm>
        <a:graphic>
          <a:graphicData uri="http://schemas.openxmlformats.org/drawingml/2006/table">
            <a:tbl>
              <a:tblPr/>
              <a:tblGrid>
                <a:gridCol w="899999">
                  <a:extLst>
                    <a:ext uri="{9D8B030D-6E8A-4147-A177-3AD203B41FA5}">
                      <a16:colId xmlns:a16="http://schemas.microsoft.com/office/drawing/2014/main" val="1168341166"/>
                    </a:ext>
                  </a:extLst>
                </a:gridCol>
                <a:gridCol w="899999">
                  <a:extLst>
                    <a:ext uri="{9D8B030D-6E8A-4147-A177-3AD203B41FA5}">
                      <a16:colId xmlns:a16="http://schemas.microsoft.com/office/drawing/2014/main" val="2458070841"/>
                    </a:ext>
                  </a:extLst>
                </a:gridCol>
                <a:gridCol w="899999">
                  <a:extLst>
                    <a:ext uri="{9D8B030D-6E8A-4147-A177-3AD203B41FA5}">
                      <a16:colId xmlns:a16="http://schemas.microsoft.com/office/drawing/2014/main" val="3905739606"/>
                    </a:ext>
                  </a:extLst>
                </a:gridCol>
                <a:gridCol w="899999">
                  <a:extLst>
                    <a:ext uri="{9D8B030D-6E8A-4147-A177-3AD203B41FA5}">
                      <a16:colId xmlns:a16="http://schemas.microsoft.com/office/drawing/2014/main" val="3827878800"/>
                    </a:ext>
                  </a:extLst>
                </a:gridCol>
                <a:gridCol w="899999">
                  <a:extLst>
                    <a:ext uri="{9D8B030D-6E8A-4147-A177-3AD203B41FA5}">
                      <a16:colId xmlns:a16="http://schemas.microsoft.com/office/drawing/2014/main" val="2601938779"/>
                    </a:ext>
                  </a:extLst>
                </a:gridCol>
                <a:gridCol w="899999">
                  <a:extLst>
                    <a:ext uri="{9D8B030D-6E8A-4147-A177-3AD203B41FA5}">
                      <a16:colId xmlns:a16="http://schemas.microsoft.com/office/drawing/2014/main" val="2718454296"/>
                    </a:ext>
                  </a:extLst>
                </a:gridCol>
                <a:gridCol w="899999">
                  <a:extLst>
                    <a:ext uri="{9D8B030D-6E8A-4147-A177-3AD203B41FA5}">
                      <a16:colId xmlns:a16="http://schemas.microsoft.com/office/drawing/2014/main" val="125374639"/>
                    </a:ext>
                  </a:extLst>
                </a:gridCol>
                <a:gridCol w="899999">
                  <a:extLst>
                    <a:ext uri="{9D8B030D-6E8A-4147-A177-3AD203B41FA5}">
                      <a16:colId xmlns:a16="http://schemas.microsoft.com/office/drawing/2014/main" val="1456108229"/>
                    </a:ext>
                  </a:extLst>
                </a:gridCol>
                <a:gridCol w="899999">
                  <a:extLst>
                    <a:ext uri="{9D8B030D-6E8A-4147-A177-3AD203B41FA5}">
                      <a16:colId xmlns:a16="http://schemas.microsoft.com/office/drawing/2014/main" val="3486628783"/>
                    </a:ext>
                  </a:extLst>
                </a:gridCol>
                <a:gridCol w="899999">
                  <a:extLst>
                    <a:ext uri="{9D8B030D-6E8A-4147-A177-3AD203B41FA5}">
                      <a16:colId xmlns:a16="http://schemas.microsoft.com/office/drawing/2014/main" val="2290942617"/>
                    </a:ext>
                  </a:extLst>
                </a:gridCol>
                <a:gridCol w="899999">
                  <a:extLst>
                    <a:ext uri="{9D8B030D-6E8A-4147-A177-3AD203B41FA5}">
                      <a16:colId xmlns:a16="http://schemas.microsoft.com/office/drawing/2014/main" val="1156339584"/>
                    </a:ext>
                  </a:extLst>
                </a:gridCol>
                <a:gridCol w="899999">
                  <a:extLst>
                    <a:ext uri="{9D8B030D-6E8A-4147-A177-3AD203B41FA5}">
                      <a16:colId xmlns:a16="http://schemas.microsoft.com/office/drawing/2014/main" val="1389405373"/>
                    </a:ext>
                  </a:extLst>
                </a:gridCol>
              </a:tblGrid>
              <a:tr h="190500">
                <a:tc gridSpan="12">
                  <a:txBody>
                    <a:bodyPr/>
                    <a:lstStyle/>
                    <a:p>
                      <a:pPr algn="ctr" rtl="0" fontAlgn="ctr"/>
                      <a:r>
                        <a:rPr lang="en-US" sz="1000" b="1" i="0" u="none" strike="noStrike" dirty="0">
                          <a:solidFill>
                            <a:srgbClr val="FFFFFF"/>
                          </a:solidFill>
                          <a:effectLst/>
                          <a:latin typeface="Arial" panose="020B0604020202020204" pitchFamily="34" charset="0"/>
                        </a:rPr>
                        <a:t>Finance commercial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5800313"/>
                  </a:ext>
                </a:extLst>
              </a:tr>
              <a:tr h="190500">
                <a:tc>
                  <a:txBody>
                    <a:bodyPr/>
                    <a:lstStyle/>
                    <a:p>
                      <a:pPr algn="ctr" rtl="0" fontAlgn="ct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48320098"/>
                  </a:ext>
                </a:extLst>
              </a:tr>
              <a:tr h="190500">
                <a:tc>
                  <a:txBody>
                    <a:bodyPr/>
                    <a:lstStyle/>
                    <a:p>
                      <a:pPr algn="ctr" rtl="0" fontAlgn="ct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C81"/>
                    </a:solidFill>
                  </a:tcPr>
                </a:tc>
                <a:tc>
                  <a:txBody>
                    <a:bodyPr/>
                    <a:lstStyle/>
                    <a:p>
                      <a:pPr algn="ctr" rtl="0" fontAlgn="ct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F82"/>
                    </a:solidFill>
                  </a:tcPr>
                </a:tc>
                <a:tc>
                  <a:txBody>
                    <a:bodyPr/>
                    <a:lstStyle/>
                    <a:p>
                      <a:pPr algn="ctr" rtl="0" fontAlgn="ct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r>
                        <a:rPr lang="en-GB" sz="1000" b="0" i="0" u="none" strike="noStrike" dirty="0">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38033028"/>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monthly index vs full-year 2024, individuals,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Finance linear TV spend skews toward the start of the year</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finance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159F18F2-5989-01C4-979E-9BF2AFE7C3AD}"/>
              </a:ext>
            </a:extLst>
          </p:cNvPr>
          <p:cNvGraphicFramePr>
            <a:graphicFrameLocks noGrp="1"/>
          </p:cNvGraphicFramePr>
          <p:nvPr>
            <p:extLst>
              <p:ext uri="{D42A27DB-BD31-4B8C-83A1-F6EECF244321}">
                <p14:modId xmlns:p14="http://schemas.microsoft.com/office/powerpoint/2010/main" val="249375347"/>
              </p:ext>
            </p:extLst>
          </p:nvPr>
        </p:nvGraphicFramePr>
        <p:xfrm>
          <a:off x="3429000" y="4644837"/>
          <a:ext cx="5334000" cy="381000"/>
        </p:xfrm>
        <a:graphic>
          <a:graphicData uri="http://schemas.openxmlformats.org/drawingml/2006/table">
            <a:tbl>
              <a:tblPr/>
              <a:tblGrid>
                <a:gridCol w="762000">
                  <a:extLst>
                    <a:ext uri="{9D8B030D-6E8A-4147-A177-3AD203B41FA5}">
                      <a16:colId xmlns:a16="http://schemas.microsoft.com/office/drawing/2014/main" val="2464304338"/>
                    </a:ext>
                  </a:extLst>
                </a:gridCol>
                <a:gridCol w="762000">
                  <a:extLst>
                    <a:ext uri="{9D8B030D-6E8A-4147-A177-3AD203B41FA5}">
                      <a16:colId xmlns:a16="http://schemas.microsoft.com/office/drawing/2014/main" val="2708047112"/>
                    </a:ext>
                  </a:extLst>
                </a:gridCol>
                <a:gridCol w="762000">
                  <a:extLst>
                    <a:ext uri="{9D8B030D-6E8A-4147-A177-3AD203B41FA5}">
                      <a16:colId xmlns:a16="http://schemas.microsoft.com/office/drawing/2014/main" val="703336571"/>
                    </a:ext>
                  </a:extLst>
                </a:gridCol>
                <a:gridCol w="762000">
                  <a:extLst>
                    <a:ext uri="{9D8B030D-6E8A-4147-A177-3AD203B41FA5}">
                      <a16:colId xmlns:a16="http://schemas.microsoft.com/office/drawing/2014/main" val="2389714271"/>
                    </a:ext>
                  </a:extLst>
                </a:gridCol>
                <a:gridCol w="762000">
                  <a:extLst>
                    <a:ext uri="{9D8B030D-6E8A-4147-A177-3AD203B41FA5}">
                      <a16:colId xmlns:a16="http://schemas.microsoft.com/office/drawing/2014/main" val="3677101602"/>
                    </a:ext>
                  </a:extLst>
                </a:gridCol>
                <a:gridCol w="762000">
                  <a:extLst>
                    <a:ext uri="{9D8B030D-6E8A-4147-A177-3AD203B41FA5}">
                      <a16:colId xmlns:a16="http://schemas.microsoft.com/office/drawing/2014/main" val="177511212"/>
                    </a:ext>
                  </a:extLst>
                </a:gridCol>
                <a:gridCol w="762000">
                  <a:extLst>
                    <a:ext uri="{9D8B030D-6E8A-4147-A177-3AD203B41FA5}">
                      <a16:colId xmlns:a16="http://schemas.microsoft.com/office/drawing/2014/main" val="673426177"/>
                    </a:ext>
                  </a:extLst>
                </a:gridCol>
              </a:tblGrid>
              <a:tr h="190500">
                <a:tc>
                  <a:txBody>
                    <a:bodyPr/>
                    <a:lstStyle/>
                    <a:p>
                      <a:pPr algn="ctr" rtl="0" fontAlgn="ctr"/>
                      <a:r>
                        <a:rPr lang="en-GB" sz="1000" b="1" i="0" u="none" strike="noStrike" dirty="0">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362344016"/>
                  </a:ext>
                </a:extLst>
              </a:tr>
              <a:tr h="190500">
                <a:tc>
                  <a:txBody>
                    <a:bodyPr/>
                    <a:lstStyle/>
                    <a:p>
                      <a:pPr algn="ctr" rtl="0" fontAlgn="ct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r>
                        <a:rPr lang="en-GB" sz="1000" b="0" i="0" u="none" strike="noStrike" dirty="0">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B6E"/>
                    </a:solidFill>
                  </a:tcPr>
                </a:tc>
                <a:tc>
                  <a:txBody>
                    <a:bodyPr/>
                    <a:lstStyle/>
                    <a:p>
                      <a:pPr algn="ctr" rtl="0" fontAlgn="ctr"/>
                      <a:r>
                        <a:rPr lang="en-GB" sz="1000" b="0" i="0" u="none" strike="noStrike" dirty="0">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810974673"/>
                  </a:ext>
                </a:extLst>
              </a:tr>
            </a:tbl>
          </a:graphicData>
        </a:graphic>
      </p:graphicFrame>
      <p:graphicFrame>
        <p:nvGraphicFramePr>
          <p:cNvPr id="9" name="Table 8">
            <a:extLst>
              <a:ext uri="{FF2B5EF4-FFF2-40B4-BE49-F238E27FC236}">
                <a16:creationId xmlns:a16="http://schemas.microsoft.com/office/drawing/2014/main" id="{75CAEC39-24A2-3C2D-EBD3-50CD00D47CB5}"/>
              </a:ext>
            </a:extLst>
          </p:cNvPr>
          <p:cNvGraphicFramePr>
            <a:graphicFrameLocks noGrp="1"/>
          </p:cNvGraphicFramePr>
          <p:nvPr>
            <p:extLst>
              <p:ext uri="{D42A27DB-BD31-4B8C-83A1-F6EECF244321}">
                <p14:modId xmlns:p14="http://schemas.microsoft.com/office/powerpoint/2010/main" val="521920677"/>
              </p:ext>
            </p:extLst>
          </p:nvPr>
        </p:nvGraphicFramePr>
        <p:xfrm>
          <a:off x="377822" y="1825440"/>
          <a:ext cx="11334757" cy="2375082"/>
        </p:xfrm>
        <a:graphic>
          <a:graphicData uri="http://schemas.openxmlformats.org/drawingml/2006/table">
            <a:tbl>
              <a:tblPr/>
              <a:tblGrid>
                <a:gridCol w="718789">
                  <a:extLst>
                    <a:ext uri="{9D8B030D-6E8A-4147-A177-3AD203B41FA5}">
                      <a16:colId xmlns:a16="http://schemas.microsoft.com/office/drawing/2014/main" val="1091651324"/>
                    </a:ext>
                  </a:extLst>
                </a:gridCol>
                <a:gridCol w="442332">
                  <a:extLst>
                    <a:ext uri="{9D8B030D-6E8A-4147-A177-3AD203B41FA5}">
                      <a16:colId xmlns:a16="http://schemas.microsoft.com/office/drawing/2014/main" val="389188300"/>
                    </a:ext>
                  </a:extLst>
                </a:gridCol>
                <a:gridCol w="442332">
                  <a:extLst>
                    <a:ext uri="{9D8B030D-6E8A-4147-A177-3AD203B41FA5}">
                      <a16:colId xmlns:a16="http://schemas.microsoft.com/office/drawing/2014/main" val="304267436"/>
                    </a:ext>
                  </a:extLst>
                </a:gridCol>
                <a:gridCol w="442332">
                  <a:extLst>
                    <a:ext uri="{9D8B030D-6E8A-4147-A177-3AD203B41FA5}">
                      <a16:colId xmlns:a16="http://schemas.microsoft.com/office/drawing/2014/main" val="307784291"/>
                    </a:ext>
                  </a:extLst>
                </a:gridCol>
                <a:gridCol w="442332">
                  <a:extLst>
                    <a:ext uri="{9D8B030D-6E8A-4147-A177-3AD203B41FA5}">
                      <a16:colId xmlns:a16="http://schemas.microsoft.com/office/drawing/2014/main" val="886170524"/>
                    </a:ext>
                  </a:extLst>
                </a:gridCol>
                <a:gridCol w="442332">
                  <a:extLst>
                    <a:ext uri="{9D8B030D-6E8A-4147-A177-3AD203B41FA5}">
                      <a16:colId xmlns:a16="http://schemas.microsoft.com/office/drawing/2014/main" val="3704820017"/>
                    </a:ext>
                  </a:extLst>
                </a:gridCol>
                <a:gridCol w="442332">
                  <a:extLst>
                    <a:ext uri="{9D8B030D-6E8A-4147-A177-3AD203B41FA5}">
                      <a16:colId xmlns:a16="http://schemas.microsoft.com/office/drawing/2014/main" val="3040609709"/>
                    </a:ext>
                  </a:extLst>
                </a:gridCol>
                <a:gridCol w="442332">
                  <a:extLst>
                    <a:ext uri="{9D8B030D-6E8A-4147-A177-3AD203B41FA5}">
                      <a16:colId xmlns:a16="http://schemas.microsoft.com/office/drawing/2014/main" val="210095971"/>
                    </a:ext>
                  </a:extLst>
                </a:gridCol>
                <a:gridCol w="442332">
                  <a:extLst>
                    <a:ext uri="{9D8B030D-6E8A-4147-A177-3AD203B41FA5}">
                      <a16:colId xmlns:a16="http://schemas.microsoft.com/office/drawing/2014/main" val="13249990"/>
                    </a:ext>
                  </a:extLst>
                </a:gridCol>
                <a:gridCol w="442332">
                  <a:extLst>
                    <a:ext uri="{9D8B030D-6E8A-4147-A177-3AD203B41FA5}">
                      <a16:colId xmlns:a16="http://schemas.microsoft.com/office/drawing/2014/main" val="1054962976"/>
                    </a:ext>
                  </a:extLst>
                </a:gridCol>
                <a:gridCol w="442332">
                  <a:extLst>
                    <a:ext uri="{9D8B030D-6E8A-4147-A177-3AD203B41FA5}">
                      <a16:colId xmlns:a16="http://schemas.microsoft.com/office/drawing/2014/main" val="2152659871"/>
                    </a:ext>
                  </a:extLst>
                </a:gridCol>
                <a:gridCol w="442332">
                  <a:extLst>
                    <a:ext uri="{9D8B030D-6E8A-4147-A177-3AD203B41FA5}">
                      <a16:colId xmlns:a16="http://schemas.microsoft.com/office/drawing/2014/main" val="758219546"/>
                    </a:ext>
                  </a:extLst>
                </a:gridCol>
                <a:gridCol w="442332">
                  <a:extLst>
                    <a:ext uri="{9D8B030D-6E8A-4147-A177-3AD203B41FA5}">
                      <a16:colId xmlns:a16="http://schemas.microsoft.com/office/drawing/2014/main" val="1430729238"/>
                    </a:ext>
                  </a:extLst>
                </a:gridCol>
                <a:gridCol w="442332">
                  <a:extLst>
                    <a:ext uri="{9D8B030D-6E8A-4147-A177-3AD203B41FA5}">
                      <a16:colId xmlns:a16="http://schemas.microsoft.com/office/drawing/2014/main" val="3477170116"/>
                    </a:ext>
                  </a:extLst>
                </a:gridCol>
                <a:gridCol w="442332">
                  <a:extLst>
                    <a:ext uri="{9D8B030D-6E8A-4147-A177-3AD203B41FA5}">
                      <a16:colId xmlns:a16="http://schemas.microsoft.com/office/drawing/2014/main" val="1330335965"/>
                    </a:ext>
                  </a:extLst>
                </a:gridCol>
                <a:gridCol w="442332">
                  <a:extLst>
                    <a:ext uri="{9D8B030D-6E8A-4147-A177-3AD203B41FA5}">
                      <a16:colId xmlns:a16="http://schemas.microsoft.com/office/drawing/2014/main" val="1515056191"/>
                    </a:ext>
                  </a:extLst>
                </a:gridCol>
                <a:gridCol w="442332">
                  <a:extLst>
                    <a:ext uri="{9D8B030D-6E8A-4147-A177-3AD203B41FA5}">
                      <a16:colId xmlns:a16="http://schemas.microsoft.com/office/drawing/2014/main" val="855127723"/>
                    </a:ext>
                  </a:extLst>
                </a:gridCol>
                <a:gridCol w="442332">
                  <a:extLst>
                    <a:ext uri="{9D8B030D-6E8A-4147-A177-3AD203B41FA5}">
                      <a16:colId xmlns:a16="http://schemas.microsoft.com/office/drawing/2014/main" val="3996410161"/>
                    </a:ext>
                  </a:extLst>
                </a:gridCol>
                <a:gridCol w="442332">
                  <a:extLst>
                    <a:ext uri="{9D8B030D-6E8A-4147-A177-3AD203B41FA5}">
                      <a16:colId xmlns:a16="http://schemas.microsoft.com/office/drawing/2014/main" val="653940394"/>
                    </a:ext>
                  </a:extLst>
                </a:gridCol>
                <a:gridCol w="442332">
                  <a:extLst>
                    <a:ext uri="{9D8B030D-6E8A-4147-A177-3AD203B41FA5}">
                      <a16:colId xmlns:a16="http://schemas.microsoft.com/office/drawing/2014/main" val="1801596469"/>
                    </a:ext>
                  </a:extLst>
                </a:gridCol>
                <a:gridCol w="442332">
                  <a:extLst>
                    <a:ext uri="{9D8B030D-6E8A-4147-A177-3AD203B41FA5}">
                      <a16:colId xmlns:a16="http://schemas.microsoft.com/office/drawing/2014/main" val="545536666"/>
                    </a:ext>
                  </a:extLst>
                </a:gridCol>
                <a:gridCol w="442332">
                  <a:extLst>
                    <a:ext uri="{9D8B030D-6E8A-4147-A177-3AD203B41FA5}">
                      <a16:colId xmlns:a16="http://schemas.microsoft.com/office/drawing/2014/main" val="781559462"/>
                    </a:ext>
                  </a:extLst>
                </a:gridCol>
                <a:gridCol w="442332">
                  <a:extLst>
                    <a:ext uri="{9D8B030D-6E8A-4147-A177-3AD203B41FA5}">
                      <a16:colId xmlns:a16="http://schemas.microsoft.com/office/drawing/2014/main" val="657220933"/>
                    </a:ext>
                  </a:extLst>
                </a:gridCol>
                <a:gridCol w="442332">
                  <a:extLst>
                    <a:ext uri="{9D8B030D-6E8A-4147-A177-3AD203B41FA5}">
                      <a16:colId xmlns:a16="http://schemas.microsoft.com/office/drawing/2014/main" val="2733063984"/>
                    </a:ext>
                  </a:extLst>
                </a:gridCol>
                <a:gridCol w="442332">
                  <a:extLst>
                    <a:ext uri="{9D8B030D-6E8A-4147-A177-3AD203B41FA5}">
                      <a16:colId xmlns:a16="http://schemas.microsoft.com/office/drawing/2014/main" val="2316660390"/>
                    </a:ext>
                  </a:extLst>
                </a:gridCol>
              </a:tblGrid>
              <a:tr h="263898">
                <a:tc gridSpan="25">
                  <a:txBody>
                    <a:bodyPr/>
                    <a:lstStyle/>
                    <a:p>
                      <a:pPr algn="ctr" rtl="0" fontAlgn="ctr"/>
                      <a:r>
                        <a:rPr lang="en-US" sz="1000" b="1" i="0" u="none" strike="noStrike" dirty="0">
                          <a:solidFill>
                            <a:srgbClr val="FFFFFF"/>
                          </a:solidFill>
                          <a:effectLst/>
                          <a:latin typeface="Arial" panose="020B0604020202020204" pitchFamily="34" charset="0"/>
                        </a:rPr>
                        <a:t>Finance commercial linear TV index by daypart</a:t>
                      </a:r>
                    </a:p>
                  </a:txBody>
                  <a:tcPr marL="4608" marR="4608" marT="4608"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70310680"/>
                  </a:ext>
                </a:extLst>
              </a:tr>
              <a:tr h="263898">
                <a:tc>
                  <a:txBody>
                    <a:bodyPr/>
                    <a:lstStyle/>
                    <a:p>
                      <a:pPr algn="ctr" rtl="0" fontAlgn="ctr"/>
                      <a:r>
                        <a:rPr lang="en-GB" sz="1000" b="0" i="0" u="none" strike="noStrike">
                          <a:solidFill>
                            <a:srgbClr val="000000"/>
                          </a:solidFill>
                          <a:effectLst/>
                          <a:latin typeface="Arial" panose="020B0604020202020204" pitchFamily="34" charset="0"/>
                        </a:rPr>
                        <a:t> </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6am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7am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8am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9am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10am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3pm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4pm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5pm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6pm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7pm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8pm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9pm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10pm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3am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4am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r>
                        <a:rPr lang="en-GB" sz="1000" b="1" i="0" u="none" strike="noStrike">
                          <a:solidFill>
                            <a:srgbClr val="000000"/>
                          </a:solidFill>
                          <a:effectLst/>
                          <a:latin typeface="Arial" panose="020B0604020202020204" pitchFamily="34" charset="0"/>
                        </a:rPr>
                        <a:t>5am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32384519"/>
                  </a:ext>
                </a:extLst>
              </a:tr>
              <a:tr h="263898">
                <a:tc>
                  <a:txBody>
                    <a:bodyPr/>
                    <a:lstStyle/>
                    <a:p>
                      <a:pPr algn="ctr" rtl="0" fontAlgn="ctr"/>
                      <a:r>
                        <a:rPr lang="en-GB" sz="1000" b="1" i="0" u="none" strike="noStrike">
                          <a:solidFill>
                            <a:srgbClr val="000000"/>
                          </a:solidFill>
                          <a:effectLst/>
                          <a:latin typeface="Arial" panose="020B0604020202020204" pitchFamily="34" charset="0"/>
                        </a:rPr>
                        <a:t>Monday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107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r>
                        <a:rPr lang="en-GB" sz="1000" b="0" i="0" u="none" strike="noStrike">
                          <a:solidFill>
                            <a:srgbClr val="000000"/>
                          </a:solidFill>
                          <a:effectLst/>
                          <a:latin typeface="Arial" panose="020B0604020202020204" pitchFamily="34" charset="0"/>
                        </a:rPr>
                        <a:t>80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r>
                        <a:rPr lang="en-GB" sz="1000" b="0" i="0" u="none" strike="noStrike">
                          <a:solidFill>
                            <a:srgbClr val="000000"/>
                          </a:solidFill>
                          <a:effectLst/>
                          <a:latin typeface="Arial" panose="020B0604020202020204" pitchFamily="34" charset="0"/>
                        </a:rPr>
                        <a:t>143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r>
                        <a:rPr lang="en-GB" sz="1000" b="0" i="0" u="none" strike="noStrike">
                          <a:solidFill>
                            <a:srgbClr val="000000"/>
                          </a:solidFill>
                          <a:effectLst/>
                          <a:latin typeface="Arial" panose="020B0604020202020204" pitchFamily="34" charset="0"/>
                        </a:rPr>
                        <a:t>136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r>
                        <a:rPr lang="en-GB" sz="1000" b="0" i="0" u="none" strike="noStrike">
                          <a:solidFill>
                            <a:srgbClr val="000000"/>
                          </a:solidFill>
                          <a:effectLst/>
                          <a:latin typeface="Arial" panose="020B0604020202020204" pitchFamily="34" charset="0"/>
                        </a:rPr>
                        <a:t>143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tc>
                  <a:txBody>
                    <a:bodyPr/>
                    <a:lstStyle/>
                    <a:p>
                      <a:pPr algn="ctr" rtl="0" fontAlgn="ctr"/>
                      <a:r>
                        <a:rPr lang="en-GB" sz="1000" b="0" i="0" u="none" strike="noStrike">
                          <a:solidFill>
                            <a:srgbClr val="000000"/>
                          </a:solidFill>
                          <a:effectLst/>
                          <a:latin typeface="Arial" panose="020B0604020202020204" pitchFamily="34" charset="0"/>
                        </a:rPr>
                        <a:t>147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97E"/>
                    </a:solidFill>
                  </a:tcPr>
                </a:tc>
                <a:tc>
                  <a:txBody>
                    <a:bodyPr/>
                    <a:lstStyle/>
                    <a:p>
                      <a:pPr algn="ctr" rtl="0" fontAlgn="ctr"/>
                      <a:r>
                        <a:rPr lang="en-GB" sz="1000" b="0" i="0" u="none" strike="noStrike">
                          <a:solidFill>
                            <a:srgbClr val="000000"/>
                          </a:solidFill>
                          <a:effectLst/>
                          <a:latin typeface="Arial" panose="020B0604020202020204" pitchFamily="34" charset="0"/>
                        </a:rPr>
                        <a:t>142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r>
                        <a:rPr lang="en-GB" sz="1000" b="0" i="0" u="none" strike="noStrike">
                          <a:solidFill>
                            <a:srgbClr val="000000"/>
                          </a:solidFill>
                          <a:effectLst/>
                          <a:latin typeface="Arial" panose="020B0604020202020204" pitchFamily="34" charset="0"/>
                        </a:rPr>
                        <a:t>152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C67D"/>
                    </a:solidFill>
                  </a:tcPr>
                </a:tc>
                <a:tc>
                  <a:txBody>
                    <a:bodyPr/>
                    <a:lstStyle/>
                    <a:p>
                      <a:pPr algn="ctr" rtl="0" fontAlgn="ctr"/>
                      <a:r>
                        <a:rPr lang="en-GB" sz="1000" b="0" i="0" u="none" strike="noStrike">
                          <a:solidFill>
                            <a:srgbClr val="000000"/>
                          </a:solidFill>
                          <a:effectLst/>
                          <a:latin typeface="Arial" panose="020B0604020202020204" pitchFamily="34" charset="0"/>
                        </a:rPr>
                        <a:t>152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DC67D"/>
                    </a:solidFill>
                  </a:tcPr>
                </a:tc>
                <a:tc>
                  <a:txBody>
                    <a:bodyPr/>
                    <a:lstStyle/>
                    <a:p>
                      <a:pPr algn="ctr" rtl="0" fontAlgn="ctr"/>
                      <a:r>
                        <a:rPr lang="en-GB" sz="1000" b="0" i="0" u="none" strike="noStrike">
                          <a:solidFill>
                            <a:srgbClr val="000000"/>
                          </a:solidFill>
                          <a:effectLst/>
                          <a:latin typeface="Arial" panose="020B0604020202020204" pitchFamily="34" charset="0"/>
                        </a:rPr>
                        <a:t>136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r>
                        <a:rPr lang="en-GB" sz="1000" b="0" i="0" u="none" strike="noStrike">
                          <a:solidFill>
                            <a:srgbClr val="000000"/>
                          </a:solidFill>
                          <a:effectLst/>
                          <a:latin typeface="Arial" panose="020B0604020202020204" pitchFamily="34" charset="0"/>
                        </a:rPr>
                        <a:t>75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extLst>
                  <a:ext uri="{0D108BD9-81ED-4DB2-BD59-A6C34878D82A}">
                    <a16:rowId xmlns:a16="http://schemas.microsoft.com/office/drawing/2014/main" val="1507375547"/>
                  </a:ext>
                </a:extLst>
              </a:tr>
              <a:tr h="263898">
                <a:tc>
                  <a:txBody>
                    <a:bodyPr/>
                    <a:lstStyle/>
                    <a:p>
                      <a:pPr algn="ctr" rtl="0" fontAlgn="ctr"/>
                      <a:r>
                        <a:rPr lang="en-GB" sz="1000" b="1" i="0" u="none" strike="noStrike">
                          <a:solidFill>
                            <a:srgbClr val="000000"/>
                          </a:solidFill>
                          <a:effectLst/>
                          <a:latin typeface="Arial" panose="020B0604020202020204" pitchFamily="34" charset="0"/>
                        </a:rPr>
                        <a:t>Tuesday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111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r>
                        <a:rPr lang="en-GB" sz="1000" b="0" i="0" u="none" strike="noStrike">
                          <a:solidFill>
                            <a:srgbClr val="000000"/>
                          </a:solidFill>
                          <a:effectLst/>
                          <a:latin typeface="Arial" panose="020B0604020202020204" pitchFamily="34" charset="0"/>
                        </a:rPr>
                        <a:t>107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r>
                        <a:rPr lang="en-GB" sz="1000" b="0" i="0" u="none" strike="noStrike">
                          <a:solidFill>
                            <a:srgbClr val="000000"/>
                          </a:solidFill>
                          <a:effectLst/>
                          <a:latin typeface="Arial" panose="020B0604020202020204" pitchFamily="34" charset="0"/>
                        </a:rPr>
                        <a:t>141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r>
                        <a:rPr lang="en-GB" sz="1000" b="0" i="0" u="none" strike="noStrike">
                          <a:solidFill>
                            <a:srgbClr val="000000"/>
                          </a:solidFill>
                          <a:effectLst/>
                          <a:latin typeface="Arial" panose="020B0604020202020204" pitchFamily="34" charset="0"/>
                        </a:rPr>
                        <a:t>140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r>
                        <a:rPr lang="en-GB" sz="1000" b="0" i="0" u="none" strike="noStrike">
                          <a:solidFill>
                            <a:srgbClr val="000000"/>
                          </a:solidFill>
                          <a:effectLst/>
                          <a:latin typeface="Arial" panose="020B0604020202020204" pitchFamily="34" charset="0"/>
                        </a:rPr>
                        <a:t>143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r>
                        <a:rPr lang="en-GB" sz="1000" b="0" i="0" u="none" strike="noStrike">
                          <a:solidFill>
                            <a:srgbClr val="000000"/>
                          </a:solidFill>
                          <a:effectLst/>
                          <a:latin typeface="Arial" panose="020B0604020202020204" pitchFamily="34" charset="0"/>
                        </a:rPr>
                        <a:t>153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C57D"/>
                    </a:solidFill>
                  </a:tcPr>
                </a:tc>
                <a:tc>
                  <a:txBody>
                    <a:bodyPr/>
                    <a:lstStyle/>
                    <a:p>
                      <a:pPr algn="ctr" rtl="0" fontAlgn="ctr"/>
                      <a:r>
                        <a:rPr lang="en-GB" sz="1000" b="0" i="0" u="none" strike="noStrike">
                          <a:solidFill>
                            <a:srgbClr val="000000"/>
                          </a:solidFill>
                          <a:effectLst/>
                          <a:latin typeface="Arial" panose="020B0604020202020204" pitchFamily="34" charset="0"/>
                        </a:rPr>
                        <a:t>149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87D"/>
                    </a:solidFill>
                  </a:tcPr>
                </a:tc>
                <a:tc>
                  <a:txBody>
                    <a:bodyPr/>
                    <a:lstStyle/>
                    <a:p>
                      <a:pPr algn="ctr" rtl="0" fontAlgn="ctr"/>
                      <a:r>
                        <a:rPr lang="en-GB" sz="1000" b="0" i="0" u="none" strike="noStrike">
                          <a:solidFill>
                            <a:srgbClr val="000000"/>
                          </a:solidFill>
                          <a:effectLst/>
                          <a:latin typeface="Arial" panose="020B0604020202020204" pitchFamily="34" charset="0"/>
                        </a:rPr>
                        <a:t>157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1C27C"/>
                    </a:solidFill>
                  </a:tcPr>
                </a:tc>
                <a:tc>
                  <a:txBody>
                    <a:bodyPr/>
                    <a:lstStyle/>
                    <a:p>
                      <a:pPr algn="ctr" rtl="0" fontAlgn="ctr"/>
                      <a:r>
                        <a:rPr lang="en-GB" sz="1000" b="0" i="0" u="none" strike="noStrike">
                          <a:solidFill>
                            <a:srgbClr val="000000"/>
                          </a:solidFill>
                          <a:effectLst/>
                          <a:latin typeface="Arial" panose="020B0604020202020204" pitchFamily="34" charset="0"/>
                        </a:rPr>
                        <a:t>157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r>
                        <a:rPr lang="en-GB" sz="1000" b="0" i="0" u="none" strike="noStrike">
                          <a:solidFill>
                            <a:srgbClr val="000000"/>
                          </a:solidFill>
                          <a:effectLst/>
                          <a:latin typeface="Arial" panose="020B0604020202020204" pitchFamily="34" charset="0"/>
                        </a:rPr>
                        <a:t>72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383"/>
                    </a:solidFill>
                  </a:tcPr>
                </a:tc>
                <a:extLst>
                  <a:ext uri="{0D108BD9-81ED-4DB2-BD59-A6C34878D82A}">
                    <a16:rowId xmlns:a16="http://schemas.microsoft.com/office/drawing/2014/main" val="3680336845"/>
                  </a:ext>
                </a:extLst>
              </a:tr>
              <a:tr h="263898">
                <a:tc>
                  <a:txBody>
                    <a:bodyPr/>
                    <a:lstStyle/>
                    <a:p>
                      <a:pPr algn="ctr" rtl="0" fontAlgn="ctr"/>
                      <a:r>
                        <a:rPr lang="en-GB" sz="1000" b="1" i="0" u="none" strike="noStrike">
                          <a:solidFill>
                            <a:srgbClr val="000000"/>
                          </a:solidFill>
                          <a:effectLst/>
                          <a:latin typeface="Arial" panose="020B0604020202020204" pitchFamily="34" charset="0"/>
                        </a:rPr>
                        <a:t>Wednesday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r>
                        <a:rPr lang="en-GB" sz="1000" b="0" i="0" u="none" strike="noStrike">
                          <a:solidFill>
                            <a:srgbClr val="000000"/>
                          </a:solidFill>
                          <a:effectLst/>
                          <a:latin typeface="Arial" panose="020B0604020202020204" pitchFamily="34" charset="0"/>
                        </a:rPr>
                        <a:t>142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r>
                        <a:rPr lang="en-GB" sz="1000" b="0" i="0" u="none" strike="noStrike">
                          <a:solidFill>
                            <a:srgbClr val="000000"/>
                          </a:solidFill>
                          <a:effectLst/>
                          <a:latin typeface="Arial" panose="020B0604020202020204" pitchFamily="34" charset="0"/>
                        </a:rPr>
                        <a:t>146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r>
                        <a:rPr lang="en-GB" sz="1000" b="0" i="0" u="none" strike="noStrike">
                          <a:solidFill>
                            <a:srgbClr val="000000"/>
                          </a:solidFill>
                          <a:effectLst/>
                          <a:latin typeface="Arial" panose="020B0604020202020204" pitchFamily="34" charset="0"/>
                        </a:rPr>
                        <a:t>155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r>
                        <a:rPr lang="en-GB" sz="1000" b="0" i="0" u="none" strike="noStrike">
                          <a:solidFill>
                            <a:srgbClr val="000000"/>
                          </a:solidFill>
                          <a:effectLst/>
                          <a:latin typeface="Arial" panose="020B0604020202020204" pitchFamily="34" charset="0"/>
                        </a:rPr>
                        <a:t>153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C57D"/>
                    </a:solidFill>
                  </a:tcPr>
                </a:tc>
                <a:tc>
                  <a:txBody>
                    <a:bodyPr/>
                    <a:lstStyle/>
                    <a:p>
                      <a:pPr algn="ctr" rtl="0" fontAlgn="ctr"/>
                      <a:r>
                        <a:rPr lang="en-GB" sz="1000" b="0" i="0" u="none" strike="noStrike">
                          <a:solidFill>
                            <a:srgbClr val="000000"/>
                          </a:solidFill>
                          <a:effectLst/>
                          <a:latin typeface="Arial" panose="020B0604020202020204" pitchFamily="34" charset="0"/>
                        </a:rPr>
                        <a:t>157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r>
                        <a:rPr lang="en-GB" sz="1000" b="0" i="0" u="none" strike="noStrike">
                          <a:solidFill>
                            <a:srgbClr val="000000"/>
                          </a:solidFill>
                          <a:effectLst/>
                          <a:latin typeface="Arial" panose="020B0604020202020204" pitchFamily="34" charset="0"/>
                        </a:rPr>
                        <a:t>157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r>
                        <a:rPr lang="en-GB" sz="1000" b="0" i="0" u="none" strike="noStrike">
                          <a:solidFill>
                            <a:srgbClr val="000000"/>
                          </a:solidFill>
                          <a:effectLst/>
                          <a:latin typeface="Arial" panose="020B0604020202020204" pitchFamily="34" charset="0"/>
                        </a:rPr>
                        <a:t>72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4"/>
                    </a:solidFill>
                  </a:tcPr>
                </a:tc>
                <a:tc>
                  <a:txBody>
                    <a:bodyPr/>
                    <a:lstStyle/>
                    <a:p>
                      <a:pPr algn="ctr" rtl="0" fontAlgn="ct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extLst>
                  <a:ext uri="{0D108BD9-81ED-4DB2-BD59-A6C34878D82A}">
                    <a16:rowId xmlns:a16="http://schemas.microsoft.com/office/drawing/2014/main" val="1602040088"/>
                  </a:ext>
                </a:extLst>
              </a:tr>
              <a:tr h="263898">
                <a:tc>
                  <a:txBody>
                    <a:bodyPr/>
                    <a:lstStyle/>
                    <a:p>
                      <a:pPr algn="ctr" rtl="0" fontAlgn="ctr"/>
                      <a:r>
                        <a:rPr lang="en-GB" sz="1000" b="1" i="0" u="none" strike="noStrike">
                          <a:solidFill>
                            <a:srgbClr val="000000"/>
                          </a:solidFill>
                          <a:effectLst/>
                          <a:latin typeface="Arial" panose="020B0604020202020204" pitchFamily="34" charset="0"/>
                        </a:rPr>
                        <a:t>Thursday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107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GB" sz="1000" b="0" i="0" u="none" strike="noStrike">
                          <a:solidFill>
                            <a:srgbClr val="000000"/>
                          </a:solidFill>
                          <a:effectLst/>
                          <a:latin typeface="Arial" panose="020B0604020202020204" pitchFamily="34" charset="0"/>
                        </a:rPr>
                        <a:t>140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r>
                        <a:rPr lang="en-GB" sz="1000" b="0" i="0" u="none" strike="noStrike">
                          <a:solidFill>
                            <a:srgbClr val="000000"/>
                          </a:solidFill>
                          <a:effectLst/>
                          <a:latin typeface="Arial" panose="020B0604020202020204" pitchFamily="34" charset="0"/>
                        </a:rPr>
                        <a:t>142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r>
                        <a:rPr lang="en-GB" sz="1000" b="0" i="0" u="none" strike="noStrike">
                          <a:solidFill>
                            <a:srgbClr val="000000"/>
                          </a:solidFill>
                          <a:effectLst/>
                          <a:latin typeface="Arial" panose="020B0604020202020204" pitchFamily="34" charset="0"/>
                        </a:rPr>
                        <a:t>147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97E"/>
                    </a:solidFill>
                  </a:tcPr>
                </a:tc>
                <a:tc>
                  <a:txBody>
                    <a:bodyPr/>
                    <a:lstStyle/>
                    <a:p>
                      <a:pPr algn="ctr" rtl="0" fontAlgn="ctr"/>
                      <a:r>
                        <a:rPr lang="en-GB" sz="1000" b="0" i="0" u="none" strike="noStrike">
                          <a:solidFill>
                            <a:srgbClr val="000000"/>
                          </a:solidFill>
                          <a:effectLst/>
                          <a:latin typeface="Arial" panose="020B0604020202020204" pitchFamily="34" charset="0"/>
                        </a:rPr>
                        <a:t>158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r>
                        <a:rPr lang="en-GB" sz="1000" b="0" i="0" u="none" strike="noStrike">
                          <a:solidFill>
                            <a:srgbClr val="000000"/>
                          </a:solidFill>
                          <a:effectLst/>
                          <a:latin typeface="Arial" panose="020B0604020202020204" pitchFamily="34" charset="0"/>
                        </a:rPr>
                        <a:t>154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r>
                        <a:rPr lang="en-GB" sz="1000" b="0" i="0" u="none" strike="noStrike">
                          <a:solidFill>
                            <a:srgbClr val="000000"/>
                          </a:solidFill>
                          <a:effectLst/>
                          <a:latin typeface="Arial" panose="020B0604020202020204" pitchFamily="34" charset="0"/>
                        </a:rPr>
                        <a:t>162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GB" sz="1000" b="0" i="0" u="none" strike="noStrike">
                          <a:solidFill>
                            <a:srgbClr val="000000"/>
                          </a:solidFill>
                          <a:effectLst/>
                          <a:latin typeface="Arial" panose="020B0604020202020204" pitchFamily="34" charset="0"/>
                        </a:rPr>
                        <a:t>159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r>
                        <a:rPr lang="en-GB" sz="1000" b="0" i="0" u="none" strike="noStrike">
                          <a:solidFill>
                            <a:srgbClr val="000000"/>
                          </a:solidFill>
                          <a:effectLst/>
                          <a:latin typeface="Arial" panose="020B0604020202020204" pitchFamily="34" charset="0"/>
                        </a:rPr>
                        <a:t>85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96E"/>
                    </a:solidFill>
                  </a:tcPr>
                </a:tc>
                <a:tc>
                  <a:txBody>
                    <a:bodyPr/>
                    <a:lstStyle/>
                    <a:p>
                      <a:pPr algn="ctr" rtl="0" fontAlgn="ct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extLst>
                  <a:ext uri="{0D108BD9-81ED-4DB2-BD59-A6C34878D82A}">
                    <a16:rowId xmlns:a16="http://schemas.microsoft.com/office/drawing/2014/main" val="1501859297"/>
                  </a:ext>
                </a:extLst>
              </a:tr>
              <a:tr h="263898">
                <a:tc>
                  <a:txBody>
                    <a:bodyPr/>
                    <a:lstStyle/>
                    <a:p>
                      <a:pPr algn="ctr" rtl="0" fontAlgn="ctr"/>
                      <a:r>
                        <a:rPr lang="en-GB" sz="1000" b="1" i="0" u="none" strike="noStrike">
                          <a:solidFill>
                            <a:srgbClr val="000000"/>
                          </a:solidFill>
                          <a:effectLst/>
                          <a:latin typeface="Arial" panose="020B0604020202020204" pitchFamily="34" charset="0"/>
                        </a:rPr>
                        <a:t>Friday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113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r>
                        <a:rPr lang="en-GB" sz="1000" b="0" i="0" u="none" strike="noStrike">
                          <a:solidFill>
                            <a:srgbClr val="000000"/>
                          </a:solidFill>
                          <a:effectLst/>
                          <a:latin typeface="Arial" panose="020B0604020202020204" pitchFamily="34" charset="0"/>
                        </a:rPr>
                        <a:t>143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D7E"/>
                    </a:solidFill>
                  </a:tcPr>
                </a:tc>
                <a:tc>
                  <a:txBody>
                    <a:bodyPr/>
                    <a:lstStyle/>
                    <a:p>
                      <a:pPr algn="ctr" rtl="0" fontAlgn="ctr"/>
                      <a:r>
                        <a:rPr lang="en-GB" sz="1000" b="0" i="0" u="none" strike="noStrike">
                          <a:solidFill>
                            <a:srgbClr val="000000"/>
                          </a:solidFill>
                          <a:effectLst/>
                          <a:latin typeface="Arial" panose="020B0604020202020204" pitchFamily="34" charset="0"/>
                        </a:rPr>
                        <a:t>145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r>
                        <a:rPr lang="en-GB" sz="1000" b="0" i="0" u="none" strike="noStrike">
                          <a:solidFill>
                            <a:srgbClr val="000000"/>
                          </a:solidFill>
                          <a:effectLst/>
                          <a:latin typeface="Arial" panose="020B0604020202020204" pitchFamily="34" charset="0"/>
                        </a:rPr>
                        <a:t>153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C57D"/>
                    </a:solidFill>
                  </a:tcPr>
                </a:tc>
                <a:tc>
                  <a:txBody>
                    <a:bodyPr/>
                    <a:lstStyle/>
                    <a:p>
                      <a:pPr algn="ctr" rtl="0" fontAlgn="ctr"/>
                      <a:r>
                        <a:rPr lang="en-GB" sz="1000" b="0" i="0" u="none" strike="noStrike">
                          <a:solidFill>
                            <a:srgbClr val="000000"/>
                          </a:solidFill>
                          <a:effectLst/>
                          <a:latin typeface="Arial" panose="020B0604020202020204" pitchFamily="34" charset="0"/>
                        </a:rPr>
                        <a:t>149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87D"/>
                    </a:solidFill>
                  </a:tcPr>
                </a:tc>
                <a:tc>
                  <a:txBody>
                    <a:bodyPr/>
                    <a:lstStyle/>
                    <a:p>
                      <a:pPr algn="ctr" rtl="0" fontAlgn="ctr"/>
                      <a:r>
                        <a:rPr lang="en-GB" sz="1000" b="0" i="0" u="none" strike="noStrike">
                          <a:solidFill>
                            <a:srgbClr val="000000"/>
                          </a:solidFill>
                          <a:effectLst/>
                          <a:latin typeface="Arial" panose="020B0604020202020204" pitchFamily="34" charset="0"/>
                        </a:rPr>
                        <a:t>157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r>
                        <a:rPr lang="en-GB" sz="1000" b="0" i="0" u="none" strike="noStrike">
                          <a:solidFill>
                            <a:srgbClr val="000000"/>
                          </a:solidFill>
                          <a:effectLst/>
                          <a:latin typeface="Arial" panose="020B0604020202020204" pitchFamily="34" charset="0"/>
                        </a:rPr>
                        <a:t>156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3C37C"/>
                    </a:solidFill>
                  </a:tcPr>
                </a:tc>
                <a:tc>
                  <a:txBody>
                    <a:bodyPr/>
                    <a:lstStyle/>
                    <a:p>
                      <a:pPr algn="ctr" rtl="0" fontAlgn="ctr"/>
                      <a:r>
                        <a:rPr lang="en-GB" sz="1000" b="0" i="0" u="none" strike="noStrike" dirty="0">
                          <a:solidFill>
                            <a:srgbClr val="000000"/>
                          </a:solidFill>
                          <a:effectLst/>
                          <a:latin typeface="Arial" panose="020B0604020202020204" pitchFamily="34" charset="0"/>
                        </a:rPr>
                        <a:t>142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r>
                        <a:rPr lang="en-GB" sz="1000" b="0" i="0" u="none" strike="noStrike">
                          <a:solidFill>
                            <a:srgbClr val="000000"/>
                          </a:solidFill>
                          <a:effectLst/>
                          <a:latin typeface="Arial" panose="020B0604020202020204" pitchFamily="34" charset="0"/>
                        </a:rPr>
                        <a:t>83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r>
                        <a:rPr lang="en-GB" sz="1000" b="0" i="0" u="none" strike="noStrike">
                          <a:solidFill>
                            <a:srgbClr val="000000"/>
                          </a:solidFill>
                          <a:effectLst/>
                          <a:latin typeface="Arial" panose="020B0604020202020204" pitchFamily="34" charset="0"/>
                        </a:rPr>
                        <a:t>75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F6C"/>
                    </a:solidFill>
                  </a:tcPr>
                </a:tc>
                <a:tc>
                  <a:txBody>
                    <a:bodyPr/>
                    <a:lstStyle/>
                    <a:p>
                      <a:pPr algn="ctr" rtl="0" fontAlgn="ct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r>
                        <a:rPr lang="en-GB" sz="1000" b="0" i="0" u="none" strike="noStrike">
                          <a:solidFill>
                            <a:srgbClr val="000000"/>
                          </a:solidFill>
                          <a:effectLst/>
                          <a:latin typeface="Arial" panose="020B0604020202020204" pitchFamily="34" charset="0"/>
                        </a:rPr>
                        <a:t>83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r>
                        <a:rPr lang="en-GB" sz="1000" b="0" i="0" u="none" strike="noStrike">
                          <a:solidFill>
                            <a:srgbClr val="000000"/>
                          </a:solidFill>
                          <a:effectLst/>
                          <a:latin typeface="Arial" panose="020B0604020202020204" pitchFamily="34" charset="0"/>
                        </a:rPr>
                        <a:t>83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r>
                        <a:rPr lang="en-GB" sz="1000" b="0" i="0" u="none" strike="noStrike">
                          <a:solidFill>
                            <a:srgbClr val="000000"/>
                          </a:solidFill>
                          <a:effectLst/>
                          <a:latin typeface="Arial" panose="020B0604020202020204" pitchFamily="34" charset="0"/>
                        </a:rPr>
                        <a:t>110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extLst>
                  <a:ext uri="{0D108BD9-81ED-4DB2-BD59-A6C34878D82A}">
                    <a16:rowId xmlns:a16="http://schemas.microsoft.com/office/drawing/2014/main" val="3884011542"/>
                  </a:ext>
                </a:extLst>
              </a:tr>
              <a:tr h="263898">
                <a:tc>
                  <a:txBody>
                    <a:bodyPr/>
                    <a:lstStyle/>
                    <a:p>
                      <a:pPr algn="ctr" rtl="0" fontAlgn="ctr"/>
                      <a:r>
                        <a:rPr lang="en-GB" sz="1000" b="1" i="0" u="none" strike="noStrike">
                          <a:solidFill>
                            <a:srgbClr val="000000"/>
                          </a:solidFill>
                          <a:effectLst/>
                          <a:latin typeface="Arial" panose="020B0604020202020204" pitchFamily="34" charset="0"/>
                        </a:rPr>
                        <a:t>Saturday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145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r>
                        <a:rPr lang="en-GB" sz="1000" b="0" i="0" u="none" strike="noStrike">
                          <a:solidFill>
                            <a:srgbClr val="000000"/>
                          </a:solidFill>
                          <a:effectLst/>
                          <a:latin typeface="Arial" panose="020B0604020202020204" pitchFamily="34" charset="0"/>
                        </a:rPr>
                        <a:t>135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881"/>
                    </a:solidFill>
                  </a:tcPr>
                </a:tc>
                <a:tc>
                  <a:txBody>
                    <a:bodyPr/>
                    <a:lstStyle/>
                    <a:p>
                      <a:pPr algn="ctr" rtl="0" fontAlgn="ctr"/>
                      <a:r>
                        <a:rPr lang="en-GB" sz="1000" b="0" i="0" u="none" strike="noStrike">
                          <a:solidFill>
                            <a:srgbClr val="000000"/>
                          </a:solidFill>
                          <a:effectLst/>
                          <a:latin typeface="Arial" panose="020B0604020202020204" pitchFamily="34" charset="0"/>
                        </a:rPr>
                        <a:t>132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C81"/>
                    </a:solidFill>
                  </a:tcPr>
                </a:tc>
                <a:tc>
                  <a:txBody>
                    <a:bodyPr/>
                    <a:lstStyle/>
                    <a:p>
                      <a:pPr algn="ctr" rtl="0" fontAlgn="ct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D78"/>
                    </a:solidFill>
                  </a:tcPr>
                </a:tc>
                <a:tc>
                  <a:txBody>
                    <a:bodyPr/>
                    <a:lstStyle/>
                    <a:p>
                      <a:pPr algn="ctr" rtl="0" fontAlgn="ct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383"/>
                    </a:solidFill>
                  </a:tcPr>
                </a:tc>
                <a:extLst>
                  <a:ext uri="{0D108BD9-81ED-4DB2-BD59-A6C34878D82A}">
                    <a16:rowId xmlns:a16="http://schemas.microsoft.com/office/drawing/2014/main" val="3522750182"/>
                  </a:ext>
                </a:extLst>
              </a:tr>
              <a:tr h="263898">
                <a:tc>
                  <a:txBody>
                    <a:bodyPr/>
                    <a:lstStyle/>
                    <a:p>
                      <a:pPr algn="ctr" rtl="0" fontAlgn="ctr"/>
                      <a:r>
                        <a:rPr lang="en-GB" sz="1000" b="1" i="0" u="none" strike="noStrike" dirty="0">
                          <a:solidFill>
                            <a:srgbClr val="000000"/>
                          </a:solidFill>
                          <a:effectLst/>
                          <a:latin typeface="Arial" panose="020B0604020202020204" pitchFamily="34" charset="0"/>
                        </a:rPr>
                        <a:t>Sunday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r>
                        <a:rPr lang="en-GB" sz="1000" b="0" i="0" u="none" strike="noStrike">
                          <a:solidFill>
                            <a:srgbClr val="000000"/>
                          </a:solidFill>
                          <a:effectLst/>
                          <a:latin typeface="Arial" panose="020B0604020202020204" pitchFamily="34" charset="0"/>
                        </a:rPr>
                        <a:t>158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17C"/>
                    </a:solidFill>
                  </a:tcPr>
                </a:tc>
                <a:tc>
                  <a:txBody>
                    <a:bodyPr/>
                    <a:lstStyle/>
                    <a:p>
                      <a:pPr algn="ctr" rtl="0" fontAlgn="ctr"/>
                      <a:r>
                        <a:rPr lang="en-GB" sz="1000" b="0" i="0" u="none" strike="noStrike">
                          <a:solidFill>
                            <a:srgbClr val="000000"/>
                          </a:solidFill>
                          <a:effectLst/>
                          <a:latin typeface="Arial" panose="020B0604020202020204" pitchFamily="34" charset="0"/>
                        </a:rPr>
                        <a:t>143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r>
                        <a:rPr lang="en-GB" sz="1000" b="0" i="0" u="none" strike="noStrike">
                          <a:solidFill>
                            <a:srgbClr val="000000"/>
                          </a:solidFill>
                          <a:effectLst/>
                          <a:latin typeface="Arial" panose="020B0604020202020204" pitchFamily="34" charset="0"/>
                        </a:rPr>
                        <a:t>128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r>
                        <a:rPr lang="en-GB" sz="1000" b="0" i="0" u="none" strike="noStrike">
                          <a:solidFill>
                            <a:srgbClr val="000000"/>
                          </a:solidFill>
                          <a:effectLst/>
                          <a:latin typeface="Arial" panose="020B0604020202020204" pitchFamily="34" charset="0"/>
                        </a:rPr>
                        <a:t>110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r>
                        <a:rPr lang="en-GB" sz="1000" b="0" i="0" u="none" strike="noStrike">
                          <a:solidFill>
                            <a:srgbClr val="000000"/>
                          </a:solidFill>
                          <a:effectLst/>
                          <a:latin typeface="Arial" panose="020B0604020202020204" pitchFamily="34" charset="0"/>
                        </a:rPr>
                        <a:t>90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r>
                        <a:rPr lang="en-GB" sz="1000" b="0" i="0" u="none" strike="noStrike">
                          <a:solidFill>
                            <a:srgbClr val="000000"/>
                          </a:solidFill>
                          <a:effectLst/>
                          <a:latin typeface="Arial" panose="020B0604020202020204" pitchFamily="34" charset="0"/>
                        </a:rPr>
                        <a:t>84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r>
                        <a:rPr lang="en-GB" sz="1000" b="0" i="0" u="none" strike="noStrike">
                          <a:solidFill>
                            <a:srgbClr val="000000"/>
                          </a:solidFill>
                          <a:effectLst/>
                          <a:latin typeface="Arial" panose="020B0604020202020204" pitchFamily="34" charset="0"/>
                        </a:rPr>
                        <a:t>76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3"/>
                    </a:solidFill>
                  </a:tcPr>
                </a:tc>
                <a:tc>
                  <a:txBody>
                    <a:bodyPr/>
                    <a:lstStyle/>
                    <a:p>
                      <a:pPr algn="ctr" rtl="0" fontAlgn="ct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r>
                        <a:rPr lang="en-GB" sz="1000" b="0" i="0" u="none" strike="noStrike">
                          <a:solidFill>
                            <a:srgbClr val="000000"/>
                          </a:solidFill>
                          <a:effectLst/>
                          <a:latin typeface="Arial" panose="020B0604020202020204" pitchFamily="34" charset="0"/>
                        </a:rPr>
                        <a:t>85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r>
                        <a:rPr lang="en-GB" sz="1000" b="0" i="0" u="none" strike="noStrike" dirty="0">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283"/>
                    </a:solidFill>
                  </a:tcPr>
                </a:tc>
                <a:extLst>
                  <a:ext uri="{0D108BD9-81ED-4DB2-BD59-A6C34878D82A}">
                    <a16:rowId xmlns:a16="http://schemas.microsoft.com/office/drawing/2014/main" val="3664832405"/>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commercial linear, finance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Finance linear TV spend skews toward daytime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finance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352396255"/>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60” is high amongst Finance advertisers</a:t>
            </a:r>
          </a:p>
        </p:txBody>
      </p:sp>
      <p:sp>
        <p:nvSpPr>
          <p:cNvPr id="8" name="Text Placeholder 7">
            <a:extLst>
              <a:ext uri="{FF2B5EF4-FFF2-40B4-BE49-F238E27FC236}">
                <a16:creationId xmlns:a16="http://schemas.microsoft.com/office/drawing/2014/main" id="{A6052E1D-B35B-B33D-35B1-60E56358BEB0}"/>
              </a:ext>
            </a:extLst>
          </p:cNvPr>
          <p:cNvSpPr>
            <a:spLocks noGrp="1"/>
          </p:cNvSpPr>
          <p:nvPr>
            <p:ph type="body" sz="quarter" idx="15"/>
          </p:nvPr>
        </p:nvSpPr>
        <p:spPr/>
        <p:txBody>
          <a:bodyPr/>
          <a:lstStyle/>
          <a:p>
            <a:r>
              <a:rPr lang="en-GB" dirty="0"/>
              <a:t>Source: Barb, 2024,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2003-2024, individuals, finance category.</a:t>
            </a:r>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078271099"/>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Finance ad lengths have shortened over the last twenty years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375403783"/>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Financial advertisers opting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2024, individuals, linear only, finance category, top 15 advertisers by total linear impacts.</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reading a book on an airplane&#10;&#10;AI-generated content may be incorrect.">
            <a:extLst>
              <a:ext uri="{FF2B5EF4-FFF2-40B4-BE49-F238E27FC236}">
                <a16:creationId xmlns:a16="http://schemas.microsoft.com/office/drawing/2014/main" id="{FCF16555-CD87-ADE6-A95D-5031418B4F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finance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Nationwide, Tide, and Go.Compare</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HSBC – Life Is Rarely a Straight Line</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3076" name="Picture 4" descr="Dream Home' - Simon Neal blends the adult world of mortgages with  child-like innocence in his latest Barclays spot.">
            <a:extLst>
              <a:ext uri="{FF2B5EF4-FFF2-40B4-BE49-F238E27FC236}">
                <a16:creationId xmlns:a16="http://schemas.microsoft.com/office/drawing/2014/main" id="{10C00B0A-2850-365F-93D4-873507803DD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29" r="3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Barclays – Dream Home</a:t>
            </a: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5972880" cy="1021181"/>
          </a:xfrm>
        </p:spPr>
        <p:txBody>
          <a:bodyPr>
            <a:normAutofit fontScale="90000"/>
          </a:bodyPr>
          <a:lstStyle/>
          <a:p>
            <a:r>
              <a:rPr lang="en-GB" dirty="0"/>
              <a:t>Nationwide: Planning for empathy to deliver Business results	</a:t>
            </a:r>
          </a:p>
        </p:txBody>
      </p:sp>
      <p:sp>
        <p:nvSpPr>
          <p:cNvPr id="2" name="Text Placeholder 1">
            <a:extLst>
              <a:ext uri="{FF2B5EF4-FFF2-40B4-BE49-F238E27FC236}">
                <a16:creationId xmlns:a16="http://schemas.microsoft.com/office/drawing/2014/main" id="{A1306BD0-D3D7-579C-3E1F-FDD2FC5E8F2A}"/>
              </a:ext>
            </a:extLst>
          </p:cNvPr>
          <p:cNvSpPr>
            <a:spLocks noGrp="1"/>
          </p:cNvSpPr>
          <p:nvPr>
            <p:ph type="body" sz="quarter" idx="13"/>
          </p:nvPr>
        </p:nvSpPr>
        <p:spPr>
          <a:xfrm>
            <a:off x="377758" y="1614207"/>
            <a:ext cx="4368867" cy="4055708"/>
          </a:xfrm>
        </p:spPr>
        <p:txBody>
          <a:bodyPr>
            <a:normAutofit fontScale="92500" lnSpcReduction="10000"/>
          </a:bodyPr>
          <a:lstStyle/>
          <a:p>
            <a:pPr algn="l"/>
            <a:r>
              <a:rPr lang="en-GB" sz="1400" b="1" dirty="0"/>
              <a:t>The Challenge:</a:t>
            </a:r>
          </a:p>
          <a:p>
            <a:r>
              <a:rPr lang="en-GB" sz="1400" dirty="0">
                <a:effectLst/>
                <a:ea typeface="Calibri" panose="020F0502020204030204" pitchFamily="34" charset="0"/>
                <a:cs typeface="Calibri" panose="020F0502020204030204" pitchFamily="34" charset="0"/>
              </a:rPr>
              <a:t>With an oncoming Cost-of-Living crisis hitting hard, Nationwide needed to show they were offering support to its customers.</a:t>
            </a:r>
            <a:endParaRPr lang="en-GB" sz="1400" b="1" u="sng" dirty="0"/>
          </a:p>
          <a:p>
            <a:pPr algn="l"/>
            <a:r>
              <a:rPr lang="en-GB" sz="1400" b="1" dirty="0"/>
              <a:t>The Solution:</a:t>
            </a:r>
          </a:p>
          <a:p>
            <a:r>
              <a:rPr lang="en-GB" sz="1400" dirty="0">
                <a:effectLst/>
                <a:ea typeface="Calibri" panose="020F0502020204030204" pitchFamily="34" charset="0"/>
                <a:cs typeface="Calibri" panose="020F0502020204030204" pitchFamily="34" charset="0"/>
              </a:rPr>
              <a:t>Realising shame about struggling financially was rife amongst younger audiences, Nationwide launched a free cost of living hotline and used the emotional power of TV to promote it within the content they love the most. </a:t>
            </a:r>
            <a:endParaRPr lang="en-GB" sz="1400" b="1" u="sng" dirty="0"/>
          </a:p>
          <a:p>
            <a:pPr algn="l"/>
            <a:r>
              <a:rPr lang="en-GB" sz="1400" b="1" dirty="0"/>
              <a:t>The Results:</a:t>
            </a:r>
          </a:p>
          <a:p>
            <a:r>
              <a:rPr lang="en-GB" sz="1400" dirty="0">
                <a:effectLst/>
                <a:ea typeface="Calibri" panose="020F0502020204030204" pitchFamily="34" charset="0"/>
                <a:cs typeface="Calibri" panose="020F0502020204030204" pitchFamily="34" charset="0"/>
              </a:rPr>
              <a:t>Doubling down on October, when the energy price cap increase was dominating the news, Nationwide achieved 1</a:t>
            </a:r>
            <a:r>
              <a:rPr lang="en-GB" sz="1400" baseline="30000" dirty="0">
                <a:effectLst/>
                <a:ea typeface="Calibri" panose="020F0502020204030204" pitchFamily="34" charset="0"/>
                <a:cs typeface="Calibri" panose="020F0502020204030204" pitchFamily="34" charset="0"/>
              </a:rPr>
              <a:t>st</a:t>
            </a:r>
            <a:r>
              <a:rPr lang="en-GB" sz="1400" dirty="0">
                <a:effectLst/>
                <a:ea typeface="Calibri" panose="020F0502020204030204" pitchFamily="34" charset="0"/>
                <a:cs typeface="Calibri" panose="020F0502020204030204" pitchFamily="34" charset="0"/>
              </a:rPr>
              <a:t> place in Share of Voice for the financial services sector, reaching 75.4% of target audiences across Linear and BVOD. They saw increases in brand health measures against younger audiences and 7,000 new accounts opened directly attributed back to TV, higher than that of pure acquisition channel, PPC.</a:t>
            </a:r>
            <a:endParaRPr lang="en-GB" sz="1400" dirty="0">
              <a:effectLst/>
              <a:ea typeface="Calibri" panose="020F0502020204030204" pitchFamily="34" charset="0"/>
            </a:endParaRPr>
          </a:p>
        </p:txBody>
      </p:sp>
      <p:pic>
        <p:nvPicPr>
          <p:cNvPr id="1026" name="Picture 2">
            <a:extLst>
              <a:ext uri="{FF2B5EF4-FFF2-40B4-BE49-F238E27FC236}">
                <a16:creationId xmlns:a16="http://schemas.microsoft.com/office/drawing/2014/main" id="{E774E20B-CBA4-C9AC-2488-D378256EC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590" y="140052"/>
            <a:ext cx="2032821" cy="11293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red and white sign&#10;&#10;Description automatically generated">
            <a:extLst>
              <a:ext uri="{FF2B5EF4-FFF2-40B4-BE49-F238E27FC236}">
                <a16:creationId xmlns:a16="http://schemas.microsoft.com/office/drawing/2014/main" id="{C6B1EA7D-FF43-FEEB-5DB7-8AE251D42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205" y="251780"/>
            <a:ext cx="1809098" cy="1017618"/>
          </a:xfrm>
          <a:prstGeom prst="rect">
            <a:avLst/>
          </a:prstGeom>
        </p:spPr>
      </p:pic>
      <p:pic>
        <p:nvPicPr>
          <p:cNvPr id="7" name="Picture Placeholder 6" descr="A group of women sitting on a dock on a beach&#10;&#10;Description automatically generated">
            <a:extLst>
              <a:ext uri="{FF2B5EF4-FFF2-40B4-BE49-F238E27FC236}">
                <a16:creationId xmlns:a16="http://schemas.microsoft.com/office/drawing/2014/main" id="{FA4C207B-A919-7C47-BE24-6D68D08F4CA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901" b="9901"/>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5217666" cy="1021181"/>
          </a:xfrm>
        </p:spPr>
        <p:txBody>
          <a:bodyPr>
            <a:normAutofit fontScale="90000"/>
          </a:bodyPr>
          <a:lstStyle/>
          <a:p>
            <a:r>
              <a:rPr lang="en-GB" dirty="0"/>
              <a:t>Tide: Changing the TIDE for the business banking sector	</a:t>
            </a:r>
          </a:p>
        </p:txBody>
      </p:sp>
      <p:sp>
        <p:nvSpPr>
          <p:cNvPr id="4" name="Text Placeholder 3">
            <a:extLst>
              <a:ext uri="{FF2B5EF4-FFF2-40B4-BE49-F238E27FC236}">
                <a16:creationId xmlns:a16="http://schemas.microsoft.com/office/drawing/2014/main" id="{8AF8D777-04FB-14BB-B8DC-3AD791104C89}"/>
              </a:ext>
            </a:extLst>
          </p:cNvPr>
          <p:cNvSpPr>
            <a:spLocks noGrp="1"/>
          </p:cNvSpPr>
          <p:nvPr>
            <p:ph type="body" sz="quarter" idx="13"/>
          </p:nvPr>
        </p:nvSpPr>
        <p:spPr>
          <a:xfrm>
            <a:off x="377758" y="1614207"/>
            <a:ext cx="4368867" cy="4055708"/>
          </a:xfrm>
        </p:spPr>
        <p:txBody>
          <a:bodyPr>
            <a:normAutofit/>
          </a:bodyPr>
          <a:lstStyle/>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GB" b="1" i="0" u="none" strike="noStrike" kern="1200" cap="none" spc="0" normalizeH="0" baseline="0" noProof="0" dirty="0">
                <a:ln>
                  <a:noFill/>
                </a:ln>
                <a:effectLst/>
                <a:uLnTx/>
                <a:uFillTx/>
                <a:latin typeface="Arial"/>
                <a:ea typeface="+mn-ea"/>
                <a:cs typeface="+mn-cs"/>
              </a:rPr>
              <a:t>The Challenge:</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Tide needed to drive awareness and increase app installs to grow its customer base</a:t>
            </a:r>
            <a:endParaRPr kumimoji="0" lang="en-GB" b="1" i="0"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Tx/>
              <a:buNone/>
              <a:tabLst/>
              <a:defRPr/>
            </a:pPr>
            <a:r>
              <a:rPr kumimoji="0" lang="en-GB" b="1" i="0" strike="noStrike" kern="1200" cap="none" spc="0" normalizeH="0" baseline="0" noProof="0" dirty="0">
                <a:ln>
                  <a:noFill/>
                </a:ln>
                <a:effectLst/>
                <a:uLnTx/>
                <a:uFillTx/>
                <a:latin typeface="Arial"/>
                <a:ea typeface="+mn-ea"/>
                <a:cs typeface="+mn-cs"/>
              </a:rPr>
              <a:t>The Solution:</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Remained on air throughout the pandemic to offer support to businesses that might be suffering through the tough times.</a:t>
            </a:r>
            <a:endParaRPr kumimoji="0" lang="en-GB" b="1" i="0"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Tx/>
              <a:buNone/>
              <a:tabLst/>
              <a:defRPr/>
            </a:pPr>
            <a:r>
              <a:rPr kumimoji="0" lang="en-GB" b="1" i="0" strike="noStrike" kern="1200" cap="none" spc="0" normalizeH="0" baseline="0" noProof="0" dirty="0">
                <a:ln>
                  <a:noFill/>
                </a:ln>
                <a:effectLst/>
                <a:uLnTx/>
                <a:uFillTx/>
                <a:latin typeface="Arial"/>
                <a:ea typeface="+mn-ea"/>
                <a:cs typeface="+mn-cs"/>
              </a:rPr>
              <a:t>The Results:</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Reached 92% of target SME business owners; 187% increase in brand awareness; 60% share of voice in business banking sector; 259% increase in customers by end of year three.</a:t>
            </a:r>
          </a:p>
        </p:txBody>
      </p:sp>
      <p:pic>
        <p:nvPicPr>
          <p:cNvPr id="7" name="Picture Placeholder 6" descr="A person holding a bottle of perfume&#10;&#10;Description automatically generated">
            <a:extLst>
              <a:ext uri="{FF2B5EF4-FFF2-40B4-BE49-F238E27FC236}">
                <a16:creationId xmlns:a16="http://schemas.microsoft.com/office/drawing/2014/main" id="{D8ECF3DF-3275-288D-15ED-D7C871FD0CD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042" r="7042"/>
          <a:stretch/>
        </p:blipFill>
        <p:spPr>
          <a:prstGeom prst="rect">
            <a:avLst/>
          </a:prstGeom>
        </p:spPr>
      </p:pic>
      <p:pic>
        <p:nvPicPr>
          <p:cNvPr id="2" name="Picture 2" descr="Tide (financial service) - Wikipedia">
            <a:extLst>
              <a:ext uri="{FF2B5EF4-FFF2-40B4-BE49-F238E27FC236}">
                <a16:creationId xmlns:a16="http://schemas.microsoft.com/office/drawing/2014/main" id="{1056155D-6193-8D56-D920-24F627D54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452" y="64278"/>
            <a:ext cx="1168856" cy="116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Guerillascope">
            <a:extLst>
              <a:ext uri="{FF2B5EF4-FFF2-40B4-BE49-F238E27FC236}">
                <a16:creationId xmlns:a16="http://schemas.microsoft.com/office/drawing/2014/main" id="{700F991F-D336-CE02-F680-57B01698C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6611" y="229181"/>
            <a:ext cx="1165345" cy="83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8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23F2-36B8-99E6-1351-B5694F0A1B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D6DE9A-0CC8-67CC-C23D-0F322F29F633}"/>
              </a:ext>
            </a:extLst>
          </p:cNvPr>
          <p:cNvSpPr>
            <a:spLocks noGrp="1"/>
          </p:cNvSpPr>
          <p:nvPr>
            <p:ph type="title"/>
          </p:nvPr>
        </p:nvSpPr>
        <p:spPr>
          <a:xfrm>
            <a:off x="371476" y="359944"/>
            <a:ext cx="4368867" cy="1021181"/>
          </a:xfrm>
        </p:spPr>
        <p:txBody>
          <a:bodyPr>
            <a:normAutofit fontScale="90000"/>
          </a:bodyPr>
          <a:lstStyle/>
          <a:p>
            <a:r>
              <a:rPr lang="en-US" dirty="0"/>
              <a:t>Go Compare: The Voice of Choice</a:t>
            </a:r>
            <a:br>
              <a:rPr lang="en-US" dirty="0"/>
            </a:br>
            <a:endParaRPr lang="en-GB" dirty="0"/>
          </a:p>
        </p:txBody>
      </p:sp>
      <p:sp>
        <p:nvSpPr>
          <p:cNvPr id="4" name="Text Placeholder 3">
            <a:extLst>
              <a:ext uri="{FF2B5EF4-FFF2-40B4-BE49-F238E27FC236}">
                <a16:creationId xmlns:a16="http://schemas.microsoft.com/office/drawing/2014/main" id="{4BC66C5B-6475-EBB9-1A20-1E3BF76FD96B}"/>
              </a:ext>
            </a:extLst>
          </p:cNvPr>
          <p:cNvSpPr>
            <a:spLocks noGrp="1"/>
          </p:cNvSpPr>
          <p:nvPr>
            <p:ph type="body" sz="quarter" idx="13"/>
          </p:nvPr>
        </p:nvSpPr>
        <p:spPr>
          <a:xfrm>
            <a:off x="377758" y="1614207"/>
            <a:ext cx="4368867" cy="4055708"/>
          </a:xfrm>
        </p:spPr>
        <p:txBody>
          <a:bodyPr>
            <a:normAutofit/>
          </a:bodyPr>
          <a:lstStyle/>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The Challenge:</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err="1">
                <a:ln>
                  <a:noFill/>
                </a:ln>
                <a:effectLst/>
                <a:uLnTx/>
                <a:uFillTx/>
                <a:latin typeface="Arial"/>
                <a:ea typeface="+mn-ea"/>
                <a:cs typeface="+mn-cs"/>
              </a:rPr>
              <a:t>GoCompare</a:t>
            </a:r>
            <a:r>
              <a:rPr kumimoji="0" lang="en-US" i="0" u="none" strike="noStrike" kern="1200" cap="none" spc="0" normalizeH="0" baseline="0" noProof="0" dirty="0">
                <a:ln>
                  <a:noFill/>
                </a:ln>
                <a:effectLst/>
                <a:uLnTx/>
                <a:uFillTx/>
                <a:latin typeface="Arial"/>
                <a:ea typeface="+mn-ea"/>
                <a:cs typeface="+mn-cs"/>
              </a:rPr>
              <a:t> were rebranding to </a:t>
            </a:r>
            <a:r>
              <a:rPr kumimoji="0" lang="en-US" i="0" u="none" strike="noStrike" kern="1200" cap="none" spc="0" normalizeH="0" baseline="0" noProof="0" dirty="0" err="1">
                <a:ln>
                  <a:noFill/>
                </a:ln>
                <a:effectLst/>
                <a:uLnTx/>
                <a:uFillTx/>
                <a:latin typeface="Arial"/>
                <a:ea typeface="+mn-ea"/>
                <a:cs typeface="+mn-cs"/>
              </a:rPr>
              <a:t>Go.Compare</a:t>
            </a:r>
            <a:r>
              <a:rPr kumimoji="0" lang="en-US" i="0" u="none" strike="noStrike" kern="1200" cap="none" spc="0" normalizeH="0" baseline="0" noProof="0" dirty="0">
                <a:ln>
                  <a:noFill/>
                </a:ln>
                <a:effectLst/>
                <a:uLnTx/>
                <a:uFillTx/>
                <a:latin typeface="Arial"/>
                <a:ea typeface="+mn-ea"/>
                <a:cs typeface="+mn-cs"/>
              </a:rPr>
              <a:t> and needed to communicate this subtle but important difference to a wide audience</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The Solution:</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They sponsored The Voice on ITV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The Voice of Choice was created – a parody of the show that told the story of finding Dot through sequential and entertaining idents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The Results:</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12% increase in consideration for </a:t>
            </a:r>
            <a:r>
              <a:rPr kumimoji="0" lang="en-US" i="0" u="none" strike="noStrike" kern="1200" cap="none" spc="0" normalizeH="0" baseline="0" noProof="0" dirty="0" err="1">
                <a:ln>
                  <a:noFill/>
                </a:ln>
                <a:effectLst/>
                <a:uLnTx/>
                <a:uFillTx/>
                <a:latin typeface="Arial"/>
                <a:ea typeface="+mn-ea"/>
                <a:cs typeface="+mn-cs"/>
              </a:rPr>
              <a:t>Go.Compare</a:t>
            </a:r>
            <a:endParaRPr kumimoji="0" lang="en-US"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Reached 16m people, driving awareness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Arial"/>
              <a:ea typeface="+mn-ea"/>
              <a:cs typeface="+mn-cs"/>
            </a:endParaRPr>
          </a:p>
        </p:txBody>
      </p:sp>
      <p:pic>
        <p:nvPicPr>
          <p:cNvPr id="5" name="Picture 4" descr="A green and black logo&#10;&#10;Description automatically generated">
            <a:extLst>
              <a:ext uri="{FF2B5EF4-FFF2-40B4-BE49-F238E27FC236}">
                <a16:creationId xmlns:a16="http://schemas.microsoft.com/office/drawing/2014/main" id="{704A9845-902B-B459-936C-28BF72376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753" y="557034"/>
            <a:ext cx="2301411" cy="439656"/>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633AB9B7-139B-FEED-3A6C-8A9F954CF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164" y="456911"/>
            <a:ext cx="2301411" cy="547375"/>
          </a:xfrm>
          <a:prstGeom prst="rect">
            <a:avLst/>
          </a:prstGeom>
        </p:spPr>
      </p:pic>
      <p:pic>
        <p:nvPicPr>
          <p:cNvPr id="15" name="Picture Placeholder 14" descr="Two men sitting in red chairs&#10;&#10;Description automatically generated">
            <a:extLst>
              <a:ext uri="{FF2B5EF4-FFF2-40B4-BE49-F238E27FC236}">
                <a16:creationId xmlns:a16="http://schemas.microsoft.com/office/drawing/2014/main" id="{0B852A81-DA07-3625-E8A3-C1B75ADD535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691" b="4691"/>
          <a:stretch/>
        </p:blipFill>
        <p:spPr>
          <a:xfrm>
            <a:off x="5368925" y="1428750"/>
            <a:ext cx="6343650" cy="3836988"/>
          </a:xfrm>
        </p:spPr>
      </p:pic>
    </p:spTree>
    <p:extLst>
      <p:ext uri="{BB962C8B-B14F-4D97-AF65-F5344CB8AC3E}">
        <p14:creationId xmlns:p14="http://schemas.microsoft.com/office/powerpoint/2010/main" val="26062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credit card&#10;&#10;AI-generated content may be incorrect.">
            <a:extLst>
              <a:ext uri="{FF2B5EF4-FFF2-40B4-BE49-F238E27FC236}">
                <a16:creationId xmlns:a16="http://schemas.microsoft.com/office/drawing/2014/main" id="{46C4952B-9740-DF3A-38F7-45B0C867BF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Lloyds Bank – Best Grandparents</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3157130801"/>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Financial services investment stabilising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Finance,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5810929" y="1513831"/>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25" name="Group 24">
            <a:extLst>
              <a:ext uri="{FF2B5EF4-FFF2-40B4-BE49-F238E27FC236}">
                <a16:creationId xmlns:a16="http://schemas.microsoft.com/office/drawing/2014/main" id="{8FA8265E-7FD4-405D-9DF3-87D6C7B4097E}"/>
              </a:ext>
            </a:extLst>
          </p:cNvPr>
          <p:cNvGrpSpPr/>
          <p:nvPr/>
        </p:nvGrpSpPr>
        <p:grpSpPr>
          <a:xfrm>
            <a:off x="7262702" y="2411924"/>
            <a:ext cx="1366177" cy="417287"/>
            <a:chOff x="4628565" y="2103978"/>
            <a:chExt cx="1366177" cy="417287"/>
          </a:xfrm>
        </p:grpSpPr>
        <p:grpSp>
          <p:nvGrpSpPr>
            <p:cNvPr id="30" name="Group 29">
              <a:extLst>
                <a:ext uri="{FF2B5EF4-FFF2-40B4-BE49-F238E27FC236}">
                  <a16:creationId xmlns:a16="http://schemas.microsoft.com/office/drawing/2014/main" id="{D2139737-9C5C-ED6E-CAB5-50DD68BF81AD}"/>
                </a:ext>
              </a:extLst>
            </p:cNvPr>
            <p:cNvGrpSpPr/>
            <p:nvPr/>
          </p:nvGrpSpPr>
          <p:grpSpPr>
            <a:xfrm>
              <a:off x="4628565" y="2103978"/>
              <a:ext cx="906979" cy="417287"/>
              <a:chOff x="4622765" y="2562303"/>
              <a:chExt cx="906979" cy="417287"/>
            </a:xfrm>
          </p:grpSpPr>
          <p:sp>
            <p:nvSpPr>
              <p:cNvPr id="32" name="TextBox 31">
                <a:extLst>
                  <a:ext uri="{FF2B5EF4-FFF2-40B4-BE49-F238E27FC236}">
                    <a16:creationId xmlns:a16="http://schemas.microsoft.com/office/drawing/2014/main" id="{A3DDE9FA-47C1-7631-C2D3-BEA4FE26A10E}"/>
                  </a:ext>
                </a:extLst>
              </p:cNvPr>
              <p:cNvSpPr txBox="1"/>
              <p:nvPr/>
            </p:nvSpPr>
            <p:spPr>
              <a:xfrm>
                <a:off x="4622765"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181</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33" name="Arrow: Up 32">
                <a:extLst>
                  <a:ext uri="{FF2B5EF4-FFF2-40B4-BE49-F238E27FC236}">
                    <a16:creationId xmlns:a16="http://schemas.microsoft.com/office/drawing/2014/main" id="{9A87A836-99B8-BFF3-BF65-312D2886C147}"/>
                  </a:ext>
                </a:extLst>
              </p:cNvPr>
              <p:cNvSpPr/>
              <p:nvPr/>
            </p:nvSpPr>
            <p:spPr>
              <a:xfrm rot="10800000">
                <a:off x="5092669"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85606D25-75E9-F082-749C-09E02423E9DD}"/>
                </a:ext>
              </a:extLst>
            </p:cNvPr>
            <p:cNvSpPr txBox="1"/>
            <p:nvPr/>
          </p:nvSpPr>
          <p:spPr>
            <a:xfrm>
              <a:off x="5115229"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31</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34" name="Group 33">
            <a:extLst>
              <a:ext uri="{FF2B5EF4-FFF2-40B4-BE49-F238E27FC236}">
                <a16:creationId xmlns:a16="http://schemas.microsoft.com/office/drawing/2014/main" id="{976B93DA-CEE0-E1A7-D42C-100379BB724B}"/>
              </a:ext>
            </a:extLst>
          </p:cNvPr>
          <p:cNvGrpSpPr/>
          <p:nvPr/>
        </p:nvGrpSpPr>
        <p:grpSpPr>
          <a:xfrm>
            <a:off x="8814737" y="2435147"/>
            <a:ext cx="842018" cy="417287"/>
            <a:chOff x="4761911" y="2103978"/>
            <a:chExt cx="842018" cy="417287"/>
          </a:xfrm>
        </p:grpSpPr>
        <p:grpSp>
          <p:nvGrpSpPr>
            <p:cNvPr id="35" name="Group 34">
              <a:extLst>
                <a:ext uri="{FF2B5EF4-FFF2-40B4-BE49-F238E27FC236}">
                  <a16:creationId xmlns:a16="http://schemas.microsoft.com/office/drawing/2014/main" id="{40446BAC-9ADA-FF80-FAF0-A516202E479A}"/>
                </a:ext>
              </a:extLst>
            </p:cNvPr>
            <p:cNvGrpSpPr/>
            <p:nvPr/>
          </p:nvGrpSpPr>
          <p:grpSpPr>
            <a:xfrm>
              <a:off x="4761911" y="2103978"/>
              <a:ext cx="740292" cy="417287"/>
              <a:chOff x="4756111" y="2562303"/>
              <a:chExt cx="740292" cy="417287"/>
            </a:xfrm>
          </p:grpSpPr>
          <p:sp>
            <p:nvSpPr>
              <p:cNvPr id="38" name="TextBox 37">
                <a:extLst>
                  <a:ext uri="{FF2B5EF4-FFF2-40B4-BE49-F238E27FC236}">
                    <a16:creationId xmlns:a16="http://schemas.microsoft.com/office/drawing/2014/main" id="{2D299BF3-A3FC-72A3-B7D9-8D2DADDCCE56}"/>
                  </a:ext>
                </a:extLst>
              </p:cNvPr>
              <p:cNvSpPr txBox="1"/>
              <p:nvPr/>
            </p:nvSpPr>
            <p:spPr>
              <a:xfrm>
                <a:off x="4756111"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-£7m</a:t>
                </a:r>
              </a:p>
            </p:txBody>
          </p:sp>
          <p:sp>
            <p:nvSpPr>
              <p:cNvPr id="39" name="Arrow: Up 38">
                <a:extLst>
                  <a:ext uri="{FF2B5EF4-FFF2-40B4-BE49-F238E27FC236}">
                    <a16:creationId xmlns:a16="http://schemas.microsoft.com/office/drawing/2014/main" id="{656E9B7E-084B-F4D5-BA3D-D8DCAC14E060}"/>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AA7ECC28-D140-9FE5-2F93-99F77D521BFD}"/>
                </a:ext>
              </a:extLst>
            </p:cNvPr>
            <p:cNvSpPr txBox="1"/>
            <p:nvPr/>
          </p:nvSpPr>
          <p:spPr>
            <a:xfrm>
              <a:off x="5116813" y="2152962"/>
              <a:ext cx="4871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40" name="Group 39">
            <a:extLst>
              <a:ext uri="{FF2B5EF4-FFF2-40B4-BE49-F238E27FC236}">
                <a16:creationId xmlns:a16="http://schemas.microsoft.com/office/drawing/2014/main" id="{9BAB11BF-4920-7BEF-2F54-36480E91EE11}"/>
              </a:ext>
            </a:extLst>
          </p:cNvPr>
          <p:cNvGrpSpPr/>
          <p:nvPr/>
        </p:nvGrpSpPr>
        <p:grpSpPr>
          <a:xfrm>
            <a:off x="2904849" y="2151343"/>
            <a:ext cx="841188" cy="417287"/>
            <a:chOff x="4665074" y="2103978"/>
            <a:chExt cx="841188" cy="417287"/>
          </a:xfrm>
        </p:grpSpPr>
        <p:grpSp>
          <p:nvGrpSpPr>
            <p:cNvPr id="41" name="Group 40">
              <a:extLst>
                <a:ext uri="{FF2B5EF4-FFF2-40B4-BE49-F238E27FC236}">
                  <a16:creationId xmlns:a16="http://schemas.microsoft.com/office/drawing/2014/main" id="{7D3994B6-72FB-2949-3D98-51C215186E5E}"/>
                </a:ext>
              </a:extLst>
            </p:cNvPr>
            <p:cNvGrpSpPr/>
            <p:nvPr/>
          </p:nvGrpSpPr>
          <p:grpSpPr>
            <a:xfrm>
              <a:off x="4665074" y="2103978"/>
              <a:ext cx="827604" cy="417287"/>
              <a:chOff x="4659274" y="2562303"/>
              <a:chExt cx="827604" cy="417287"/>
            </a:xfrm>
          </p:grpSpPr>
          <p:sp>
            <p:nvSpPr>
              <p:cNvPr id="43" name="TextBox 42">
                <a:extLst>
                  <a:ext uri="{FF2B5EF4-FFF2-40B4-BE49-F238E27FC236}">
                    <a16:creationId xmlns:a16="http://schemas.microsoft.com/office/drawing/2014/main" id="{718EDD66-841D-6D3B-7FF6-86C1FC74FFAB}"/>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-£93m</a:t>
                </a:r>
              </a:p>
            </p:txBody>
          </p:sp>
          <p:sp>
            <p:nvSpPr>
              <p:cNvPr id="44" name="Arrow: Up 43">
                <a:extLst>
                  <a:ext uri="{FF2B5EF4-FFF2-40B4-BE49-F238E27FC236}">
                    <a16:creationId xmlns:a16="http://schemas.microsoft.com/office/drawing/2014/main" id="{CE196F88-E953-8294-EDDE-F88DC430D29A}"/>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7DEFAFC4-4D47-D9FA-1D64-6520696869F7}"/>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4290125" y="1484225"/>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137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871607949"/>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Insurance consistently leads financial services TV investment</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Finance, TV Spend, %’s show YoY change.</a:t>
            </a:r>
          </a:p>
        </p:txBody>
      </p:sp>
      <p:grpSp>
        <p:nvGrpSpPr>
          <p:cNvPr id="50" name="Group 49">
            <a:extLst>
              <a:ext uri="{FF2B5EF4-FFF2-40B4-BE49-F238E27FC236}">
                <a16:creationId xmlns:a16="http://schemas.microsoft.com/office/drawing/2014/main" id="{00589FED-B9EB-DE1A-DD8D-1D133F459A14}"/>
              </a:ext>
            </a:extLst>
          </p:cNvPr>
          <p:cNvGrpSpPr/>
          <p:nvPr/>
        </p:nvGrpSpPr>
        <p:grpSpPr>
          <a:xfrm>
            <a:off x="4290125" y="1484225"/>
            <a:ext cx="926400" cy="419993"/>
            <a:chOff x="7180220" y="1500986"/>
            <a:chExt cx="926400" cy="419993"/>
          </a:xfrm>
        </p:grpSpPr>
        <p:grpSp>
          <p:nvGrpSpPr>
            <p:cNvPr id="51" name="Group 50">
              <a:extLst>
                <a:ext uri="{FF2B5EF4-FFF2-40B4-BE49-F238E27FC236}">
                  <a16:creationId xmlns:a16="http://schemas.microsoft.com/office/drawing/2014/main" id="{65635511-5444-290D-417C-BFBB31CC4288}"/>
                </a:ext>
              </a:extLst>
            </p:cNvPr>
            <p:cNvGrpSpPr/>
            <p:nvPr/>
          </p:nvGrpSpPr>
          <p:grpSpPr>
            <a:xfrm>
              <a:off x="7180220" y="1500986"/>
              <a:ext cx="896034" cy="419993"/>
              <a:chOff x="4537969" y="2530449"/>
              <a:chExt cx="896034" cy="419993"/>
            </a:xfrm>
          </p:grpSpPr>
          <p:sp>
            <p:nvSpPr>
              <p:cNvPr id="53" name="TextBox 52">
                <a:extLst>
                  <a:ext uri="{FF2B5EF4-FFF2-40B4-BE49-F238E27FC236}">
                    <a16:creationId xmlns:a16="http://schemas.microsoft.com/office/drawing/2014/main" id="{0857AE28-A9B1-DD4E-C3A5-18EFED6DE3A9}"/>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137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54" name="Arrow: Up 53">
                <a:extLst>
                  <a:ext uri="{FF2B5EF4-FFF2-40B4-BE49-F238E27FC236}">
                    <a16:creationId xmlns:a16="http://schemas.microsoft.com/office/drawing/2014/main" id="{2EA5C0D4-944F-20C9-E5C7-1A68A35ACF97}"/>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52" name="TextBox 51">
              <a:extLst>
                <a:ext uri="{FF2B5EF4-FFF2-40B4-BE49-F238E27FC236}">
                  <a16:creationId xmlns:a16="http://schemas.microsoft.com/office/drawing/2014/main" id="{B3099C41-2F21-6947-F46A-BA867891CEE5}"/>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grpSp>
        <p:nvGrpSpPr>
          <p:cNvPr id="55" name="Group 54">
            <a:extLst>
              <a:ext uri="{FF2B5EF4-FFF2-40B4-BE49-F238E27FC236}">
                <a16:creationId xmlns:a16="http://schemas.microsoft.com/office/drawing/2014/main" id="{7354F5A6-9761-4A61-0ED4-F9E074C0367D}"/>
              </a:ext>
            </a:extLst>
          </p:cNvPr>
          <p:cNvGrpSpPr/>
          <p:nvPr/>
        </p:nvGrpSpPr>
        <p:grpSpPr>
          <a:xfrm>
            <a:off x="2904849" y="2151343"/>
            <a:ext cx="841188" cy="417287"/>
            <a:chOff x="4665074" y="2103978"/>
            <a:chExt cx="841188" cy="417287"/>
          </a:xfrm>
        </p:grpSpPr>
        <p:grpSp>
          <p:nvGrpSpPr>
            <p:cNvPr id="56" name="Group 55">
              <a:extLst>
                <a:ext uri="{FF2B5EF4-FFF2-40B4-BE49-F238E27FC236}">
                  <a16:creationId xmlns:a16="http://schemas.microsoft.com/office/drawing/2014/main" id="{A2060470-A2C5-2E28-AAB2-61AEB9053C7F}"/>
                </a:ext>
              </a:extLst>
            </p:cNvPr>
            <p:cNvGrpSpPr/>
            <p:nvPr/>
          </p:nvGrpSpPr>
          <p:grpSpPr>
            <a:xfrm>
              <a:off x="4665074" y="2103978"/>
              <a:ext cx="827604" cy="417287"/>
              <a:chOff x="4659274" y="2562303"/>
              <a:chExt cx="827604" cy="417287"/>
            </a:xfrm>
          </p:grpSpPr>
          <p:sp>
            <p:nvSpPr>
              <p:cNvPr id="58" name="TextBox 57">
                <a:extLst>
                  <a:ext uri="{FF2B5EF4-FFF2-40B4-BE49-F238E27FC236}">
                    <a16:creationId xmlns:a16="http://schemas.microsoft.com/office/drawing/2014/main" id="{AF738922-0B49-4B9B-8004-A1FD284630DE}"/>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-£93m</a:t>
                </a:r>
              </a:p>
            </p:txBody>
          </p:sp>
          <p:sp>
            <p:nvSpPr>
              <p:cNvPr id="59" name="Arrow: Up 58">
                <a:extLst>
                  <a:ext uri="{FF2B5EF4-FFF2-40B4-BE49-F238E27FC236}">
                    <a16:creationId xmlns:a16="http://schemas.microsoft.com/office/drawing/2014/main" id="{CD1A3F0F-D634-0CFD-C594-F501E6054D5B}"/>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E83692E9-A56E-56A5-06D6-5CD23C4F6E96}"/>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65" name="Group 64">
            <a:extLst>
              <a:ext uri="{FF2B5EF4-FFF2-40B4-BE49-F238E27FC236}">
                <a16:creationId xmlns:a16="http://schemas.microsoft.com/office/drawing/2014/main" id="{CEF9C008-1DF2-EF69-FD13-D083722D07E8}"/>
              </a:ext>
            </a:extLst>
          </p:cNvPr>
          <p:cNvGrpSpPr/>
          <p:nvPr/>
        </p:nvGrpSpPr>
        <p:grpSpPr>
          <a:xfrm>
            <a:off x="7262702" y="2411924"/>
            <a:ext cx="1366177" cy="417287"/>
            <a:chOff x="4628565" y="2103978"/>
            <a:chExt cx="1366177" cy="417287"/>
          </a:xfrm>
        </p:grpSpPr>
        <p:grpSp>
          <p:nvGrpSpPr>
            <p:cNvPr id="66" name="Group 65">
              <a:extLst>
                <a:ext uri="{FF2B5EF4-FFF2-40B4-BE49-F238E27FC236}">
                  <a16:creationId xmlns:a16="http://schemas.microsoft.com/office/drawing/2014/main" id="{162B0B4B-8B67-5870-3C54-E2CCD6DA7D7B}"/>
                </a:ext>
              </a:extLst>
            </p:cNvPr>
            <p:cNvGrpSpPr/>
            <p:nvPr/>
          </p:nvGrpSpPr>
          <p:grpSpPr>
            <a:xfrm>
              <a:off x="4628565" y="2103978"/>
              <a:ext cx="906979" cy="417287"/>
              <a:chOff x="4622765" y="2562303"/>
              <a:chExt cx="906979" cy="417287"/>
            </a:xfrm>
          </p:grpSpPr>
          <p:sp>
            <p:nvSpPr>
              <p:cNvPr id="68" name="TextBox 67">
                <a:extLst>
                  <a:ext uri="{FF2B5EF4-FFF2-40B4-BE49-F238E27FC236}">
                    <a16:creationId xmlns:a16="http://schemas.microsoft.com/office/drawing/2014/main" id="{BC33DAC2-ADB1-D354-833A-B238FD69B63F}"/>
                  </a:ext>
                </a:extLst>
              </p:cNvPr>
              <p:cNvSpPr txBox="1"/>
              <p:nvPr/>
            </p:nvSpPr>
            <p:spPr>
              <a:xfrm>
                <a:off x="4622765"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181</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69" name="Arrow: Up 68">
                <a:extLst>
                  <a:ext uri="{FF2B5EF4-FFF2-40B4-BE49-F238E27FC236}">
                    <a16:creationId xmlns:a16="http://schemas.microsoft.com/office/drawing/2014/main" id="{BED44B7E-00D1-5A03-F459-19821232C27F}"/>
                  </a:ext>
                </a:extLst>
              </p:cNvPr>
              <p:cNvSpPr/>
              <p:nvPr/>
            </p:nvSpPr>
            <p:spPr>
              <a:xfrm rot="10800000">
                <a:off x="5092669"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7" name="TextBox 66">
              <a:extLst>
                <a:ext uri="{FF2B5EF4-FFF2-40B4-BE49-F238E27FC236}">
                  <a16:creationId xmlns:a16="http://schemas.microsoft.com/office/drawing/2014/main" id="{87318873-FDC3-CCCD-EB8E-79DA65D567C3}"/>
                </a:ext>
              </a:extLst>
            </p:cNvPr>
            <p:cNvSpPr txBox="1"/>
            <p:nvPr/>
          </p:nvSpPr>
          <p:spPr>
            <a:xfrm>
              <a:off x="5115229"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31</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70" name="Group 69">
            <a:extLst>
              <a:ext uri="{FF2B5EF4-FFF2-40B4-BE49-F238E27FC236}">
                <a16:creationId xmlns:a16="http://schemas.microsoft.com/office/drawing/2014/main" id="{CD909316-B942-3565-9AD0-CDC2A663F041}"/>
              </a:ext>
            </a:extLst>
          </p:cNvPr>
          <p:cNvGrpSpPr/>
          <p:nvPr/>
        </p:nvGrpSpPr>
        <p:grpSpPr>
          <a:xfrm>
            <a:off x="8814737" y="2435147"/>
            <a:ext cx="842018" cy="417287"/>
            <a:chOff x="4761911" y="2103978"/>
            <a:chExt cx="842018" cy="417287"/>
          </a:xfrm>
        </p:grpSpPr>
        <p:grpSp>
          <p:nvGrpSpPr>
            <p:cNvPr id="71" name="Group 70">
              <a:extLst>
                <a:ext uri="{FF2B5EF4-FFF2-40B4-BE49-F238E27FC236}">
                  <a16:creationId xmlns:a16="http://schemas.microsoft.com/office/drawing/2014/main" id="{F9B14EC1-B958-F3EA-91AD-C06FE1F75B33}"/>
                </a:ext>
              </a:extLst>
            </p:cNvPr>
            <p:cNvGrpSpPr/>
            <p:nvPr/>
          </p:nvGrpSpPr>
          <p:grpSpPr>
            <a:xfrm>
              <a:off x="4761911" y="2103978"/>
              <a:ext cx="740292" cy="417287"/>
              <a:chOff x="4756111" y="2562303"/>
              <a:chExt cx="740292" cy="417287"/>
            </a:xfrm>
          </p:grpSpPr>
          <p:sp>
            <p:nvSpPr>
              <p:cNvPr id="73" name="TextBox 72">
                <a:extLst>
                  <a:ext uri="{FF2B5EF4-FFF2-40B4-BE49-F238E27FC236}">
                    <a16:creationId xmlns:a16="http://schemas.microsoft.com/office/drawing/2014/main" id="{DD1D5FB6-24C2-5012-E42F-54693DF1FF42}"/>
                  </a:ext>
                </a:extLst>
              </p:cNvPr>
              <p:cNvSpPr txBox="1"/>
              <p:nvPr/>
            </p:nvSpPr>
            <p:spPr>
              <a:xfrm>
                <a:off x="4756111"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-£7m</a:t>
                </a:r>
              </a:p>
            </p:txBody>
          </p:sp>
          <p:sp>
            <p:nvSpPr>
              <p:cNvPr id="74" name="Arrow: Up 73">
                <a:extLst>
                  <a:ext uri="{FF2B5EF4-FFF2-40B4-BE49-F238E27FC236}">
                    <a16:creationId xmlns:a16="http://schemas.microsoft.com/office/drawing/2014/main" id="{C289D276-886D-B388-AD38-E9B4F548AE2C}"/>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72" name="TextBox 71">
              <a:extLst>
                <a:ext uri="{FF2B5EF4-FFF2-40B4-BE49-F238E27FC236}">
                  <a16:creationId xmlns:a16="http://schemas.microsoft.com/office/drawing/2014/main" id="{30C2E1C0-A6F5-0CE7-5003-CCA09E23087A}"/>
                </a:ext>
              </a:extLst>
            </p:cNvPr>
            <p:cNvSpPr txBox="1"/>
            <p:nvPr/>
          </p:nvSpPr>
          <p:spPr>
            <a:xfrm>
              <a:off x="5116813" y="2152962"/>
              <a:ext cx="4871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75" name="Group 74">
            <a:extLst>
              <a:ext uri="{FF2B5EF4-FFF2-40B4-BE49-F238E27FC236}">
                <a16:creationId xmlns:a16="http://schemas.microsoft.com/office/drawing/2014/main" id="{3789FC4F-2628-F0D8-7FE4-843EAB99F2E1}"/>
              </a:ext>
            </a:extLst>
          </p:cNvPr>
          <p:cNvGrpSpPr/>
          <p:nvPr/>
        </p:nvGrpSpPr>
        <p:grpSpPr>
          <a:xfrm>
            <a:off x="5810929" y="1513831"/>
            <a:ext cx="883161" cy="417287"/>
            <a:chOff x="4647617" y="2103978"/>
            <a:chExt cx="883161" cy="417287"/>
          </a:xfrm>
        </p:grpSpPr>
        <p:grpSp>
          <p:nvGrpSpPr>
            <p:cNvPr id="76" name="Group 75">
              <a:extLst>
                <a:ext uri="{FF2B5EF4-FFF2-40B4-BE49-F238E27FC236}">
                  <a16:creationId xmlns:a16="http://schemas.microsoft.com/office/drawing/2014/main" id="{960A9F1B-2A29-24A7-7338-49A396E200E1}"/>
                </a:ext>
              </a:extLst>
            </p:cNvPr>
            <p:cNvGrpSpPr/>
            <p:nvPr/>
          </p:nvGrpSpPr>
          <p:grpSpPr>
            <a:xfrm>
              <a:off x="4647617" y="2103978"/>
              <a:ext cx="854586" cy="417287"/>
              <a:chOff x="4641817" y="2562303"/>
              <a:chExt cx="854586" cy="417287"/>
            </a:xfrm>
          </p:grpSpPr>
          <p:sp>
            <p:nvSpPr>
              <p:cNvPr id="78" name="TextBox 77">
                <a:extLst>
                  <a:ext uri="{FF2B5EF4-FFF2-40B4-BE49-F238E27FC236}">
                    <a16:creationId xmlns:a16="http://schemas.microsoft.com/office/drawing/2014/main" id="{1616D882-8C9E-11BC-6763-B56DC62A4422}"/>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79" name="Arrow: Up 78">
                <a:extLst>
                  <a:ext uri="{FF2B5EF4-FFF2-40B4-BE49-F238E27FC236}">
                    <a16:creationId xmlns:a16="http://schemas.microsoft.com/office/drawing/2014/main" id="{4503D7B2-26B1-3910-61DF-1FA1A17D27BD}"/>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77" name="TextBox 76">
              <a:extLst>
                <a:ext uri="{FF2B5EF4-FFF2-40B4-BE49-F238E27FC236}">
                  <a16:creationId xmlns:a16="http://schemas.microsoft.com/office/drawing/2014/main" id="{4C70075D-D704-BB87-9C4F-4A89C3AB7C2B}"/>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2010-2024, individuals, linear impacts (R/W), finance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Finance share of TV impacts has fluctuated over last decade </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4192887661"/>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2010-2024, individuals, linear impacts (R/W), top 10 finance advertisers by total linear impacts from 2010-2024.</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673117802"/>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Finance advertisers SoV has changed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flipV="1">
            <a:off x="9953625" y="4406930"/>
            <a:ext cx="807244" cy="326995"/>
          </a:xfrm>
          <a:prstGeom prst="bentConnector3">
            <a:avLst>
              <a:gd name="adj1" fmla="val 91298"/>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flipV="1">
            <a:off x="9622441" y="1785084"/>
            <a:ext cx="1138428" cy="135531"/>
          </a:xfrm>
          <a:prstGeom prst="bentConnector3">
            <a:avLst>
              <a:gd name="adj1" fmla="val 52720"/>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flipV="1">
            <a:off x="9707880" y="2157763"/>
            <a:ext cx="1052989" cy="373870"/>
          </a:xfrm>
          <a:prstGeom prst="bentConnector3">
            <a:avLst>
              <a:gd name="adj1" fmla="val 54749"/>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flipV="1">
            <a:off x="9917906" y="3283010"/>
            <a:ext cx="842963" cy="242523"/>
          </a:xfrm>
          <a:prstGeom prst="bentConnector3">
            <a:avLst>
              <a:gd name="adj1" fmla="val 68644"/>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flipV="1">
            <a:off x="9846469" y="3659051"/>
            <a:ext cx="914400" cy="283996"/>
          </a:xfrm>
          <a:prstGeom prst="bentConnector3">
            <a:avLst>
              <a:gd name="adj1" fmla="val 77605"/>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flipV="1">
            <a:off x="9810750" y="4035217"/>
            <a:ext cx="950119" cy="320089"/>
          </a:xfrm>
          <a:prstGeom prst="bentConnector3">
            <a:avLst>
              <a:gd name="adj1" fmla="val 85088"/>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flipV="1">
            <a:off x="9917906" y="2907932"/>
            <a:ext cx="842963" cy="222410"/>
          </a:xfrm>
          <a:prstGeom prst="bentConnector3">
            <a:avLst>
              <a:gd name="adj1" fmla="val 61582"/>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flipV="1">
            <a:off x="9953625" y="4787858"/>
            <a:ext cx="807244" cy="140054"/>
          </a:xfrm>
          <a:prstGeom prst="bentConnector3">
            <a:avLst>
              <a:gd name="adj1" fmla="val 101622"/>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flipV="1">
            <a:off x="9984581" y="2535424"/>
            <a:ext cx="776288" cy="300859"/>
          </a:xfrm>
          <a:prstGeom prst="bentConnector3">
            <a:avLst>
              <a:gd name="adj1" fmla="val 49693"/>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flipV="1">
            <a:off x="9622441" y="1408438"/>
            <a:ext cx="1136047" cy="28019"/>
          </a:xfrm>
          <a:prstGeom prst="bentConnector3">
            <a:avLst>
              <a:gd name="adj1" fmla="val 29039"/>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Pure Cremation is the largest finance investor in linear TV</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550995708"/>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E4C0F6EF-B38D-91F8-B7DA-6486473A2B8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linear impacts (R/W) (million). Top 10 2024 finance advertisers by total linear TV impacts.</a:t>
            </a:r>
          </a:p>
        </p:txBody>
      </p:sp>
      <p:pic>
        <p:nvPicPr>
          <p:cNvPr id="3" name="Picture 8" descr="Admiral home insurance - Compare quotes at Confused.com">
            <a:extLst>
              <a:ext uri="{FF2B5EF4-FFF2-40B4-BE49-F238E27FC236}">
                <a16:creationId xmlns:a16="http://schemas.microsoft.com/office/drawing/2014/main" id="{6EE9C226-D14E-030A-AA67-8C5920682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0158" y="5120197"/>
            <a:ext cx="644632" cy="199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ve household jobs Brits most need help with - Refurb &amp; Developer Update">
            <a:extLst>
              <a:ext uri="{FF2B5EF4-FFF2-40B4-BE49-F238E27FC236}">
                <a16:creationId xmlns:a16="http://schemas.microsoft.com/office/drawing/2014/main" id="{AB2F67FD-2BB1-13D5-0EAA-5930F9CB5B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75" b="19177"/>
          <a:stretch/>
        </p:blipFill>
        <p:spPr bwMode="auto">
          <a:xfrm>
            <a:off x="5401015" y="4952178"/>
            <a:ext cx="1084325" cy="251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me | Neilson Financial Services">
            <a:extLst>
              <a:ext uri="{FF2B5EF4-FFF2-40B4-BE49-F238E27FC236}">
                <a16:creationId xmlns:a16="http://schemas.microsoft.com/office/drawing/2014/main" id="{4DC5B1CF-48A8-0DBE-C720-E3F985141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638" y="5004224"/>
            <a:ext cx="959301" cy="147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72E7E25-E579-2326-F3AB-B2F78F1B52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9558" y="4922516"/>
            <a:ext cx="311265" cy="311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edia Library | Press and Media | LV=">
            <a:extLst>
              <a:ext uri="{FF2B5EF4-FFF2-40B4-BE49-F238E27FC236}">
                <a16:creationId xmlns:a16="http://schemas.microsoft.com/office/drawing/2014/main" id="{3E3B5BB7-8914-862A-E595-B3302650A0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8479" y="4989049"/>
            <a:ext cx="616473" cy="178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logo with a bird in the shape of a heart&#10;&#10;AI-generated content may be incorrect.">
            <a:extLst>
              <a:ext uri="{FF2B5EF4-FFF2-40B4-BE49-F238E27FC236}">
                <a16:creationId xmlns:a16="http://schemas.microsoft.com/office/drawing/2014/main" id="{B8E1F4FC-B5AA-5882-6355-3368CA6A3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9329" y="4905071"/>
            <a:ext cx="615387" cy="346155"/>
          </a:xfrm>
          <a:prstGeom prst="rect">
            <a:avLst/>
          </a:prstGeom>
        </p:spPr>
      </p:pic>
      <p:pic>
        <p:nvPicPr>
          <p:cNvPr id="11" name="Picture 2" descr="Petplan UK - Wikipedia">
            <a:extLst>
              <a:ext uri="{FF2B5EF4-FFF2-40B4-BE49-F238E27FC236}">
                <a16:creationId xmlns:a16="http://schemas.microsoft.com/office/drawing/2014/main" id="{17649005-2B85-6728-9165-F30675BFC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17199" y="4968204"/>
            <a:ext cx="659663" cy="2198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yellow circle with black letters&#10;&#10;AI-generated content may be incorrect.">
            <a:extLst>
              <a:ext uri="{FF2B5EF4-FFF2-40B4-BE49-F238E27FC236}">
                <a16:creationId xmlns:a16="http://schemas.microsoft.com/office/drawing/2014/main" id="{76389C98-810D-3C6B-3BEA-2F07670C60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2762" y="4863088"/>
            <a:ext cx="430120" cy="430120"/>
          </a:xfrm>
          <a:prstGeom prst="rect">
            <a:avLst/>
          </a:prstGeom>
        </p:spPr>
      </p:pic>
      <p:pic>
        <p:nvPicPr>
          <p:cNvPr id="13" name="Picture 4" descr="GoCompare logo small | GoCompare News">
            <a:extLst>
              <a:ext uri="{FF2B5EF4-FFF2-40B4-BE49-F238E27FC236}">
                <a16:creationId xmlns:a16="http://schemas.microsoft.com/office/drawing/2014/main" id="{FBE42B2D-5B8A-CE65-3313-1873726A42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95105" y="4943008"/>
            <a:ext cx="451874" cy="270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6F60FD2-6A35-4F54-11D5-52171A22B665}"/>
              </a:ext>
            </a:extLst>
          </p:cNvPr>
          <p:cNvPicPr>
            <a:picLocks noChangeAspect="1"/>
          </p:cNvPicPr>
          <p:nvPr/>
        </p:nvPicPr>
        <p:blipFill>
          <a:blip r:embed="rId13"/>
          <a:stretch>
            <a:fillRect/>
          </a:stretch>
        </p:blipFill>
        <p:spPr>
          <a:xfrm>
            <a:off x="1797915" y="4863088"/>
            <a:ext cx="430120" cy="430120"/>
          </a:xfrm>
          <a:prstGeom prst="rect">
            <a:avLst/>
          </a:prstGeom>
        </p:spPr>
      </p:pic>
      <p:pic>
        <p:nvPicPr>
          <p:cNvPr id="15" name="Picture 10" descr="About Us - Everything you need to know about Confused.com">
            <a:extLst>
              <a:ext uri="{FF2B5EF4-FFF2-40B4-BE49-F238E27FC236}">
                <a16:creationId xmlns:a16="http://schemas.microsoft.com/office/drawing/2014/main" id="{5D9D34DB-AAF0-950B-3692-84AA8926DDB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0671"/>
          <a:stretch/>
        </p:blipFill>
        <p:spPr bwMode="auto">
          <a:xfrm>
            <a:off x="7555569" y="4802840"/>
            <a:ext cx="718269" cy="36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fused.com's Inflatable Characters Offer a Lighter Take on Insurance |  LBBOnline">
            <a:extLst>
              <a:ext uri="{FF2B5EF4-FFF2-40B4-BE49-F238E27FC236}">
                <a16:creationId xmlns:a16="http://schemas.microsoft.com/office/drawing/2014/main" id="{9174C39C-17EA-9BE0-3457-847E0F61800D}"/>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66" b="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Confused.com - Wife</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5023</Words>
  <Application>Microsoft Office PowerPoint</Application>
  <PresentationFormat>Widescreen</PresentationFormat>
  <Paragraphs>670</Paragraphs>
  <Slides>23</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Aptos</vt:lpstr>
      <vt:lpstr>Arial</vt:lpstr>
      <vt:lpstr>Calibri</vt:lpstr>
      <vt:lpstr>Century Gothic</vt:lpstr>
      <vt:lpstr>Consolas</vt:lpstr>
      <vt:lpstr>Courier New</vt:lpstr>
      <vt:lpstr>Georgia Pro Light</vt:lpstr>
      <vt:lpstr>Söhne</vt:lpstr>
      <vt:lpstr>Symbol</vt:lpstr>
      <vt:lpstr>Times</vt:lpstr>
      <vt:lpstr>Thinkbox</vt:lpstr>
      <vt:lpstr>Thinkbox_Red</vt:lpstr>
      <vt:lpstr>Financial Services Deep Dive</vt:lpstr>
      <vt:lpstr>In this deck…</vt:lpstr>
      <vt:lpstr>Macro spend patterns</vt:lpstr>
      <vt:lpstr>Financial services investment stabilising year-on-year</vt:lpstr>
      <vt:lpstr>Insurance consistently leads financial services TV investment</vt:lpstr>
      <vt:lpstr>Finance share of TV impacts has fluctuated over last decade </vt:lpstr>
      <vt:lpstr>Finance advertisers SoV has changed across the last decade</vt:lpstr>
      <vt:lpstr>Pure Cremation is the largest finance investor in linear TV</vt:lpstr>
      <vt:lpstr>Effectiveness</vt:lpstr>
      <vt:lpstr>Profit Ability 2 and Media Mix Navigator</vt:lpstr>
      <vt:lpstr>Optimised MMN scenario for finance recommends higher share of TV vs. actual databank share</vt:lpstr>
      <vt:lpstr>BVOD allows precise targeting for financial services</vt:lpstr>
      <vt:lpstr>Financial services blended full profit ROI increases to £1.95</vt:lpstr>
      <vt:lpstr>Media planning</vt:lpstr>
      <vt:lpstr>Finance linear TV spend skews toward the start of the year</vt:lpstr>
      <vt:lpstr>Finance linear TV spend skews toward daytime viewing</vt:lpstr>
      <vt:lpstr>Use of 60” is high amongst Finance advertisers</vt:lpstr>
      <vt:lpstr>Finance ad lengths have shortened over the last twenty years</vt:lpstr>
      <vt:lpstr>Financial advertisers opting for shorter ads</vt:lpstr>
      <vt:lpstr>Case Studies</vt:lpstr>
      <vt:lpstr>Nationwide: Planning for empathy to deliver Business results </vt:lpstr>
      <vt:lpstr>Tide: Changing the TIDE for the business banking sector </vt:lpstr>
      <vt:lpstr>Go Compare: The Voice of Choice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11</cp:revision>
  <dcterms:created xsi:type="dcterms:W3CDTF">2025-05-14T10:30:19Z</dcterms:created>
  <dcterms:modified xsi:type="dcterms:W3CDTF">2025-05-21T15:41:22Z</dcterms:modified>
</cp:coreProperties>
</file>