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4.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9.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0.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Lst>
  <p:notesMasterIdLst>
    <p:notesMasterId r:id="rId28"/>
  </p:notesMasterIdLst>
  <p:sldIdLst>
    <p:sldId id="2147376264" r:id="rId3"/>
    <p:sldId id="2147376276" r:id="rId4"/>
    <p:sldId id="2147376275" r:id="rId5"/>
    <p:sldId id="2147376300" r:id="rId6"/>
    <p:sldId id="2147376302" r:id="rId7"/>
    <p:sldId id="2147376293" r:id="rId8"/>
    <p:sldId id="2147376292" r:id="rId9"/>
    <p:sldId id="2147376785" r:id="rId10"/>
    <p:sldId id="2147376121" r:id="rId11"/>
    <p:sldId id="2147376313" r:id="rId12"/>
    <p:sldId id="2147376779" r:id="rId13"/>
    <p:sldId id="2147376778" r:id="rId14"/>
    <p:sldId id="2147376289" r:id="rId15"/>
    <p:sldId id="2147376290" r:id="rId16"/>
    <p:sldId id="2147376278" r:id="rId17"/>
    <p:sldId id="2147376316" r:id="rId18"/>
    <p:sldId id="2147376261" r:id="rId19"/>
    <p:sldId id="2147376786" r:id="rId20"/>
    <p:sldId id="2147376239" r:id="rId21"/>
    <p:sldId id="2147376295" r:id="rId22"/>
    <p:sldId id="2147376741" r:id="rId23"/>
    <p:sldId id="2147376780" r:id="rId24"/>
    <p:sldId id="690" r:id="rId25"/>
    <p:sldId id="3106" r:id="rId26"/>
    <p:sldId id="2147376781" r:id="rId27"/>
  </p:sldIdLst>
  <p:sldSz cx="12192000" cy="6858000"/>
  <p:notesSz cx="6858000" cy="9144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E8ED"/>
    <a:srgbClr val="004579"/>
    <a:srgbClr val="004F89"/>
    <a:srgbClr val="005797"/>
    <a:srgbClr val="005EA3"/>
    <a:srgbClr val="0065AE"/>
    <a:srgbClr val="4579BA"/>
    <a:srgbClr val="7996C5"/>
    <a:srgbClr val="97ABCF"/>
    <a:srgbClr val="B1BF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62078" autoAdjust="0"/>
  </p:normalViewPr>
  <p:slideViewPr>
    <p:cSldViewPr snapToGrid="0">
      <p:cViewPr varScale="1">
        <p:scale>
          <a:sx n="40" d="100"/>
          <a:sy n="40" d="100"/>
        </p:scale>
        <p:origin x="1612" y="4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873271300493728E-2"/>
          <c:y val="4.6487252835491315E-2"/>
          <c:w val="0.77320768196984335"/>
          <c:h val="0.82564513700692554"/>
        </c:manualLayout>
      </c:layout>
      <c:barChart>
        <c:barDir val="col"/>
        <c:grouping val="clustered"/>
        <c:varyColors val="0"/>
        <c:ser>
          <c:idx val="0"/>
          <c:order val="0"/>
          <c:tx>
            <c:strRef>
              <c:f>Sheet1!$A$2</c:f>
              <c:strCache>
                <c:ptCount val="1"/>
                <c:pt idx="0">
                  <c:v>TV Spend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2020</c:v>
                </c:pt>
                <c:pt idx="1">
                  <c:v>2021</c:v>
                </c:pt>
                <c:pt idx="2">
                  <c:v>2022</c:v>
                </c:pt>
                <c:pt idx="3">
                  <c:v>2023</c:v>
                </c:pt>
                <c:pt idx="4">
                  <c:v>2024</c:v>
                </c:pt>
                <c:pt idx="5">
                  <c:v>2025</c:v>
                </c:pt>
              </c:strCache>
            </c:strRef>
          </c:cat>
          <c:val>
            <c:numRef>
              <c:f>Sheet1!$B$2:$G$2</c:f>
              <c:numCache>
                <c:formatCode>_-"£"* #,##0_-;\-"£"* #,##0_-;_-"£"* "-"??_-;_-@_-</c:formatCode>
                <c:ptCount val="6"/>
                <c:pt idx="0">
                  <c:v>271</c:v>
                </c:pt>
                <c:pt idx="1">
                  <c:v>415</c:v>
                </c:pt>
                <c:pt idx="2">
                  <c:v>426</c:v>
                </c:pt>
                <c:pt idx="3">
                  <c:v>373</c:v>
                </c:pt>
                <c:pt idx="4">
                  <c:v>441</c:v>
                </c:pt>
                <c:pt idx="5">
                  <c:v>452</c:v>
                </c:pt>
              </c:numCache>
            </c:numRef>
          </c:val>
          <c:extLst>
            <c:ext xmlns:c16="http://schemas.microsoft.com/office/drawing/2014/chart" uri="{C3380CC4-5D6E-409C-BE32-E72D297353CC}">
              <c16:uniqueId val="{00000000-2895-4CD8-AFCF-53B600E6047D}"/>
            </c:ext>
          </c:extLst>
        </c:ser>
        <c:dLbls>
          <c:showLegendKey val="0"/>
          <c:showVal val="0"/>
          <c:showCatName val="0"/>
          <c:showSerName val="0"/>
          <c:showPercent val="0"/>
          <c:showBubbleSize val="0"/>
        </c:dLbls>
        <c:gapWidth val="100"/>
        <c:overlap val="-27"/>
        <c:axId val="646226728"/>
        <c:axId val="646226400"/>
      </c:barChart>
      <c:catAx>
        <c:axId val="646226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646226400"/>
        <c:crosses val="autoZero"/>
        <c:auto val="1"/>
        <c:lblAlgn val="ctr"/>
        <c:lblOffset val="100"/>
        <c:noMultiLvlLbl val="0"/>
      </c:catAx>
      <c:valAx>
        <c:axId val="6462264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bg2"/>
                    </a:solidFill>
                    <a:latin typeface="+mn-lt"/>
                    <a:ea typeface="+mn-ea"/>
                    <a:cs typeface="+mn-cs"/>
                  </a:defRPr>
                </a:pPr>
                <a:r>
                  <a:rPr lang="en-GB" dirty="0">
                    <a:solidFill>
                      <a:schemeClr val="bg2"/>
                    </a:solidFill>
                  </a:rPr>
                  <a:t>£m</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title>
        <c:numFmt formatCode="_-&quot;£&quot;* #,##0_-;\-&quot;£&quot;* #,##0_-;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646226728"/>
        <c:crosses val="autoZero"/>
        <c:crossBetween val="between"/>
      </c:valAx>
      <c:spPr>
        <a:noFill/>
        <a:ln>
          <a:noFill/>
        </a:ln>
        <a:effectLst/>
      </c:spPr>
    </c:plotArea>
    <c:legend>
      <c:legendPos val="r"/>
      <c:layout>
        <c:manualLayout>
          <c:xMode val="edge"/>
          <c:yMode val="edge"/>
          <c:x val="0.88439496984009081"/>
          <c:y val="0.42500953528053803"/>
          <c:w val="6.9666650756889284E-2"/>
          <c:h val="5.4376944695372881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Sheet1!$B$1</c:f>
              <c:strCache>
                <c:ptCount val="1"/>
                <c:pt idx="0">
                  <c:v>Y-Values</c:v>
                </c:pt>
              </c:strCache>
            </c:strRef>
          </c:tx>
          <c:spPr>
            <a:solidFill>
              <a:srgbClr val="D5000B"/>
            </a:solidFill>
            <a:ln>
              <a:noFill/>
            </a:ln>
            <a:effectLst/>
          </c:spPr>
          <c:invertIfNegative val="0"/>
          <c:dPt>
            <c:idx val="1"/>
            <c:invertIfNegative val="0"/>
            <c:bubble3D val="0"/>
            <c:spPr>
              <a:solidFill>
                <a:srgbClr val="E27100"/>
              </a:solidFill>
              <a:ln>
                <a:noFill/>
              </a:ln>
              <a:effectLst/>
            </c:spPr>
            <c:extLst>
              <c:ext xmlns:c16="http://schemas.microsoft.com/office/drawing/2014/chart" uri="{C3380CC4-5D6E-409C-BE32-E72D297353CC}">
                <c16:uniqueId val="{00000006-E5C3-49A9-AA19-10E11BA0339B}"/>
              </c:ext>
            </c:extLst>
          </c:dPt>
          <c:dPt>
            <c:idx val="2"/>
            <c:invertIfNegative val="0"/>
            <c:bubble3D val="0"/>
            <c:spPr>
              <a:solidFill>
                <a:srgbClr val="392E89"/>
              </a:solidFill>
              <a:ln>
                <a:noFill/>
              </a:ln>
              <a:effectLst/>
            </c:spPr>
            <c:extLst>
              <c:ext xmlns:c16="http://schemas.microsoft.com/office/drawing/2014/chart" uri="{C3380CC4-5D6E-409C-BE32-E72D297353CC}">
                <c16:uniqueId val="{0000000B-E5C3-49A9-AA19-10E11BA0339B}"/>
              </c:ext>
            </c:extLst>
          </c:dPt>
          <c:dPt>
            <c:idx val="3"/>
            <c:invertIfNegative val="0"/>
            <c:bubble3D val="0"/>
            <c:spPr>
              <a:solidFill>
                <a:srgbClr val="BDCF00"/>
              </a:solidFill>
              <a:ln>
                <a:noFill/>
              </a:ln>
              <a:effectLst/>
            </c:spPr>
            <c:extLst>
              <c:ext xmlns:c16="http://schemas.microsoft.com/office/drawing/2014/chart" uri="{C3380CC4-5D6E-409C-BE32-E72D297353CC}">
                <c16:uniqueId val="{00000007-E5C3-49A9-AA19-10E11BA0339B}"/>
              </c:ext>
            </c:extLst>
          </c:dPt>
          <c:dPt>
            <c:idx val="4"/>
            <c:invertIfNegative val="0"/>
            <c:bubble3D val="0"/>
            <c:spPr>
              <a:solidFill>
                <a:srgbClr val="B308AA"/>
              </a:solidFill>
              <a:ln>
                <a:noFill/>
              </a:ln>
              <a:effectLst/>
            </c:spPr>
            <c:extLst>
              <c:ext xmlns:c16="http://schemas.microsoft.com/office/drawing/2014/chart" uri="{C3380CC4-5D6E-409C-BE32-E72D297353CC}">
                <c16:uniqueId val="{00000009-E5C3-49A9-AA19-10E11BA0339B}"/>
              </c:ext>
            </c:extLst>
          </c:dPt>
          <c:dPt>
            <c:idx val="5"/>
            <c:invertIfNegative val="0"/>
            <c:bubble3D val="0"/>
            <c:spPr>
              <a:solidFill>
                <a:srgbClr val="4CBDBD"/>
              </a:solidFill>
              <a:ln>
                <a:noFill/>
              </a:ln>
              <a:effectLst/>
            </c:spPr>
            <c:extLst>
              <c:ext xmlns:c16="http://schemas.microsoft.com/office/drawing/2014/chart" uri="{C3380CC4-5D6E-409C-BE32-E72D297353CC}">
                <c16:uniqueId val="{00000004-E5C3-49A9-AA19-10E11BA0339B}"/>
              </c:ext>
            </c:extLst>
          </c:dPt>
          <c:dPt>
            <c:idx val="6"/>
            <c:invertIfNegative val="0"/>
            <c:bubble3D val="0"/>
            <c:spPr>
              <a:solidFill>
                <a:srgbClr val="2C6AB6"/>
              </a:solidFill>
              <a:ln>
                <a:noFill/>
              </a:ln>
              <a:effectLst/>
            </c:spPr>
            <c:extLst>
              <c:ext xmlns:c16="http://schemas.microsoft.com/office/drawing/2014/chart" uri="{C3380CC4-5D6E-409C-BE32-E72D297353CC}">
                <c16:uniqueId val="{0000000C-E5C3-49A9-AA19-10E11BA0339B}"/>
              </c:ext>
            </c:extLst>
          </c:dPt>
          <c:dPt>
            <c:idx val="7"/>
            <c:invertIfNegative val="0"/>
            <c:bubble3D val="0"/>
            <c:spPr>
              <a:solidFill>
                <a:srgbClr val="776BD0"/>
              </a:solidFill>
              <a:ln>
                <a:noFill/>
              </a:ln>
              <a:effectLst/>
            </c:spPr>
            <c:extLst>
              <c:ext xmlns:c16="http://schemas.microsoft.com/office/drawing/2014/chart" uri="{C3380CC4-5D6E-409C-BE32-E72D297353CC}">
                <c16:uniqueId val="{00000005-E5C3-49A9-AA19-10E11BA0339B}"/>
              </c:ext>
            </c:extLst>
          </c:dPt>
          <c:dPt>
            <c:idx val="8"/>
            <c:invertIfNegative val="0"/>
            <c:bubble3D val="0"/>
            <c:spPr>
              <a:solidFill>
                <a:srgbClr val="A3CD99"/>
              </a:solidFill>
              <a:ln>
                <a:noFill/>
              </a:ln>
              <a:effectLst/>
            </c:spPr>
            <c:extLst>
              <c:ext xmlns:c16="http://schemas.microsoft.com/office/drawing/2014/chart" uri="{C3380CC4-5D6E-409C-BE32-E72D297353CC}">
                <c16:uniqueId val="{0000000A-E5C3-49A9-AA19-10E11BA0339B}"/>
              </c:ext>
            </c:extLst>
          </c:dPt>
          <c:dLbls>
            <c:dLbl>
              <c:idx val="0"/>
              <c:layout>
                <c:manualLayout>
                  <c:x val="-1.0788311247027001E-2"/>
                  <c:y val="-0.16454368139025621"/>
                </c:manualLayout>
              </c:layout>
              <c:tx>
                <c:rich>
                  <a:bodyPr/>
                  <a:lstStyle/>
                  <a:p>
                    <a:fld id="{2A3DB745-7036-4242-AE18-DC55D4458A38}" type="CELLRANGE">
                      <a:rPr lang="en-US" baseline="0" dirty="0"/>
                      <a:pPr/>
                      <a:t>[CELLRANGE]</a:t>
                    </a:fld>
                    <a:r>
                      <a:rPr lang="en-US" baseline="0" dirty="0"/>
                      <a:t>, </a:t>
                    </a:r>
                    <a:fld id="{8E92F592-105C-4942-9C87-A87A9FEFB926}"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3-E5C3-49A9-AA19-10E11BA0339B}"/>
                </c:ext>
              </c:extLst>
            </c:dLbl>
            <c:dLbl>
              <c:idx val="1"/>
              <c:layout>
                <c:manualLayout>
                  <c:x val="3.3014930555555558E-2"/>
                  <c:y val="-0.10760666666666673"/>
                </c:manualLayout>
              </c:layout>
              <c:tx>
                <c:rich>
                  <a:bodyPr/>
                  <a:lstStyle/>
                  <a:p>
                    <a:fld id="{13A739D6-8A47-4DB1-BCE1-1DD1FD9C7C4E}" type="CELLRANGE">
                      <a:rPr lang="en-US" baseline="0" dirty="0"/>
                      <a:pPr/>
                      <a:t>[CELLRANGE]</a:t>
                    </a:fld>
                    <a:r>
                      <a:rPr lang="en-US" baseline="0" dirty="0"/>
                      <a:t>, </a:t>
                    </a:r>
                    <a:fld id="{F5EABBCF-0828-49EF-9C7B-A45DB8FB31D9}"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6-E5C3-49A9-AA19-10E11BA0339B}"/>
                </c:ext>
              </c:extLst>
            </c:dLbl>
            <c:dLbl>
              <c:idx val="2"/>
              <c:layout>
                <c:manualLayout>
                  <c:x val="-1.0877256944444465E-2"/>
                  <c:y val="-0.24514083333333334"/>
                </c:manualLayout>
              </c:layout>
              <c:tx>
                <c:rich>
                  <a:bodyPr/>
                  <a:lstStyle/>
                  <a:p>
                    <a:fld id="{230D8F6C-9C2B-4256-B3E0-D89AF548E5A3}" type="CELLRANGE">
                      <a:rPr lang="en-US" baseline="0" dirty="0"/>
                      <a:pPr/>
                      <a:t>[CELLRANGE]</a:t>
                    </a:fld>
                    <a:r>
                      <a:rPr lang="en-US" baseline="0" dirty="0"/>
                      <a:t>, </a:t>
                    </a:r>
                    <a:fld id="{BA6E0A5D-B0B1-4CB4-A833-44B790D1B449}"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B-E5C3-49A9-AA19-10E11BA0339B}"/>
                </c:ext>
              </c:extLst>
            </c:dLbl>
            <c:dLbl>
              <c:idx val="3"/>
              <c:layout>
                <c:manualLayout>
                  <c:x val="1.381718749999996E-2"/>
                  <c:y val="5.1389722222222226E-2"/>
                </c:manualLayout>
              </c:layout>
              <c:tx>
                <c:rich>
                  <a:bodyPr/>
                  <a:lstStyle/>
                  <a:p>
                    <a:fld id="{33088E1F-6534-461B-91D1-EFE30D3397CA}" type="CELLRANGE">
                      <a:rPr lang="en-US" baseline="0" dirty="0"/>
                      <a:pPr/>
                      <a:t>[CELLRANGE]</a:t>
                    </a:fld>
                    <a:r>
                      <a:rPr lang="en-US" baseline="0" dirty="0"/>
                      <a:t>, </a:t>
                    </a:r>
                    <a:fld id="{2627F509-2D2E-4DAF-A346-CC8E113F21A3}"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7-E5C3-49A9-AA19-10E11BA0339B}"/>
                </c:ext>
              </c:extLst>
            </c:dLbl>
            <c:dLbl>
              <c:idx val="4"/>
              <c:layout>
                <c:manualLayout>
                  <c:x val="1.2494270833333314E-2"/>
                  <c:y val="-0.18245916666666667"/>
                </c:manualLayout>
              </c:layout>
              <c:tx>
                <c:rich>
                  <a:bodyPr/>
                  <a:lstStyle/>
                  <a:p>
                    <a:fld id="{BC764605-50EC-4D76-997B-C804137659EB}" type="CELLRANGE">
                      <a:rPr lang="en-US" baseline="0" dirty="0"/>
                      <a:pPr/>
                      <a:t>[CELLRANGE]</a:t>
                    </a:fld>
                    <a:r>
                      <a:rPr lang="en-US" baseline="0" dirty="0"/>
                      <a:t>, </a:t>
                    </a:r>
                    <a:fld id="{C51E0038-FF68-4875-86C2-785F593F7F85}"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9-E5C3-49A9-AA19-10E11BA0339B}"/>
                </c:ext>
              </c:extLst>
            </c:dLbl>
            <c:dLbl>
              <c:idx val="5"/>
              <c:layout>
                <c:manualLayout>
                  <c:x val="-1.175925925925926E-3"/>
                  <c:y val="-7.1540731039241787E-2"/>
                </c:manualLayout>
              </c:layout>
              <c:tx>
                <c:rich>
                  <a:bodyPr/>
                  <a:lstStyle/>
                  <a:p>
                    <a:fld id="{529D3603-8694-4D09-8B4C-38775F6C4102}" type="CELLRANGE">
                      <a:rPr lang="en-US" baseline="0" dirty="0"/>
                      <a:pPr/>
                      <a:t>[CELLRANGE]</a:t>
                    </a:fld>
                    <a:r>
                      <a:rPr lang="en-US" baseline="0" dirty="0"/>
                      <a:t>, </a:t>
                    </a:r>
                    <a:fld id="{C355DD2B-3640-46FD-8A08-0CFFCE7F239D}"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4-E5C3-49A9-AA19-10E11BA0339B}"/>
                </c:ext>
              </c:extLst>
            </c:dLbl>
            <c:dLbl>
              <c:idx val="6"/>
              <c:layout>
                <c:manualLayout>
                  <c:x val="-4.0275520833333356E-2"/>
                  <c:y val="-0.16849583333333334"/>
                </c:manualLayout>
              </c:layout>
              <c:tx>
                <c:rich>
                  <a:bodyPr/>
                  <a:lstStyle/>
                  <a:p>
                    <a:fld id="{5D92940C-221E-4199-B01C-26A8D1BAB30A}" type="CELLRANGE">
                      <a:rPr lang="en-US" baseline="0" dirty="0"/>
                      <a:pPr/>
                      <a:t>[CELLRANGE]</a:t>
                    </a:fld>
                    <a:r>
                      <a:rPr lang="en-US" baseline="0" dirty="0"/>
                      <a:t>, </a:t>
                    </a:r>
                    <a:fld id="{C67FB0C0-BCDC-4C19-8D16-97B0C926725B}"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C-E5C3-49A9-AA19-10E11BA0339B}"/>
                </c:ext>
              </c:extLst>
            </c:dLbl>
            <c:dLbl>
              <c:idx val="7"/>
              <c:layout>
                <c:manualLayout>
                  <c:x val="3.0574131944444444E-2"/>
                  <c:y val="-1.5884444444444572E-2"/>
                </c:manualLayout>
              </c:layout>
              <c:tx>
                <c:rich>
                  <a:bodyPr/>
                  <a:lstStyle/>
                  <a:p>
                    <a:fld id="{5F3A86F9-56FB-40B0-9015-43C6774A3D3D}" type="CELLRANGE">
                      <a:rPr lang="en-US" baseline="0" dirty="0"/>
                      <a:pPr/>
                      <a:t>[CELLRANGE]</a:t>
                    </a:fld>
                    <a:r>
                      <a:rPr lang="en-US" baseline="0" dirty="0"/>
                      <a:t>, </a:t>
                    </a:r>
                    <a:fld id="{623F4063-E20D-4400-8AAC-63318C35A9FC}"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5-E5C3-49A9-AA19-10E11BA0339B}"/>
                </c:ext>
              </c:extLst>
            </c:dLbl>
            <c:dLbl>
              <c:idx val="8"/>
              <c:layout>
                <c:manualLayout>
                  <c:x val="-3.6747743055555553E-2"/>
                  <c:y val="0.11416972222222223"/>
                </c:manualLayout>
              </c:layout>
              <c:tx>
                <c:rich>
                  <a:bodyPr/>
                  <a:lstStyle/>
                  <a:p>
                    <a:fld id="{9E414F60-3A82-4C2E-A086-72D1875763E4}" type="CELLRANGE">
                      <a:rPr lang="en-US" baseline="0" dirty="0"/>
                      <a:pPr/>
                      <a:t>[CELLRANGE]</a:t>
                    </a:fld>
                    <a:r>
                      <a:rPr lang="en-US" baseline="0" dirty="0"/>
                      <a:t>, </a:t>
                    </a:r>
                    <a:fld id="{8F1CDF8B-C516-4DFD-8F41-D43D84C526E3}"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A-E5C3-49A9-AA19-10E11BA0339B}"/>
                </c:ext>
              </c:extLst>
            </c:dLbl>
            <c:spPr>
              <a:no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0"/>
            <c:showSerName val="0"/>
            <c:showPercent val="0"/>
            <c:showBubbleSize val="1"/>
            <c:showLeaderLines val="0"/>
            <c:extLst>
              <c:ext xmlns:c15="http://schemas.microsoft.com/office/drawing/2012/chart" uri="{CE6537A1-D6FC-4f65-9D91-7224C49458BB}">
                <c15:spPr xmlns:c15="http://schemas.microsoft.com/office/drawing/2012/chart">
                  <a:prstGeom prst="rect">
                    <a:avLst/>
                  </a:prstGeom>
                  <a:noFill/>
                  <a:ln>
                    <a:noFill/>
                  </a:ln>
                </c15:spPr>
                <c15:showDataLabelsRange val="1"/>
                <c15:showLeaderLines val="1"/>
                <c15:leaderLines>
                  <c:spPr>
                    <a:ln w="9525" cap="flat" cmpd="sng" algn="ctr">
                      <a:solidFill>
                        <a:schemeClr val="tx1">
                          <a:lumMod val="35000"/>
                          <a:lumOff val="65000"/>
                        </a:schemeClr>
                      </a:solidFill>
                      <a:round/>
                    </a:ln>
                    <a:effectLst/>
                  </c:spPr>
                </c15:leaderLines>
              </c:ext>
            </c:extLst>
          </c:dLbls>
          <c:xVal>
            <c:numRef>
              <c:f>Sheet1!$A$2:$A$10</c:f>
              <c:numCache>
                <c:formatCode>0.0%</c:formatCode>
                <c:ptCount val="9"/>
                <c:pt idx="0">
                  <c:v>0.47625438832169598</c:v>
                </c:pt>
                <c:pt idx="1">
                  <c:v>4.0481187526117797E-2</c:v>
                </c:pt>
                <c:pt idx="2">
                  <c:v>1.34972033298688E-2</c:v>
                </c:pt>
                <c:pt idx="3">
                  <c:v>0.115535528554068</c:v>
                </c:pt>
                <c:pt idx="4">
                  <c:v>8.7321822937017606E-3</c:v>
                </c:pt>
                <c:pt idx="5">
                  <c:v>0.225361631609028</c:v>
                </c:pt>
                <c:pt idx="6">
                  <c:v>3.057533889044E-2</c:v>
                </c:pt>
                <c:pt idx="7">
                  <c:v>7.2218655333834703E-2</c:v>
                </c:pt>
                <c:pt idx="8">
                  <c:v>1.6535941235145301E-2</c:v>
                </c:pt>
              </c:numCache>
            </c:numRef>
          </c:xVal>
          <c:yVal>
            <c:numRef>
              <c:f>Sheet1!$B$2:$B$10</c:f>
              <c:numCache>
                <c:formatCode>0.00</c:formatCode>
                <c:ptCount val="9"/>
                <c:pt idx="0">
                  <c:v>1.3082719101070199</c:v>
                </c:pt>
                <c:pt idx="1">
                  <c:v>1.3830099421164199</c:v>
                </c:pt>
                <c:pt idx="2">
                  <c:v>2.2344144612238699</c:v>
                </c:pt>
                <c:pt idx="3">
                  <c:v>0.99710761189435304</c:v>
                </c:pt>
                <c:pt idx="4">
                  <c:v>2.0706025581240399</c:v>
                </c:pt>
                <c:pt idx="5">
                  <c:v>2.8549074038023901</c:v>
                </c:pt>
                <c:pt idx="6">
                  <c:v>1.5298425935908599</c:v>
                </c:pt>
                <c:pt idx="7">
                  <c:v>1.4191818413296799</c:v>
                </c:pt>
                <c:pt idx="8">
                  <c:v>1.3559912286873499</c:v>
                </c:pt>
              </c:numCache>
            </c:numRef>
          </c:yVal>
          <c:bubbleSize>
            <c:numRef>
              <c:f>Sheet1!$C$2:$C$10</c:f>
              <c:numCache>
                <c:formatCode>0%</c:formatCode>
                <c:ptCount val="9"/>
                <c:pt idx="0">
                  <c:v>0.37606323691492899</c:v>
                </c:pt>
                <c:pt idx="1">
                  <c:v>3.3723219367854801E-2</c:v>
                </c:pt>
                <c:pt idx="2">
                  <c:v>1.8183698718785599E-2</c:v>
                </c:pt>
                <c:pt idx="3">
                  <c:v>6.9403772842099198E-2</c:v>
                </c:pt>
                <c:pt idx="4">
                  <c:v>1.09059130488946E-2</c:v>
                </c:pt>
                <c:pt idx="5">
                  <c:v>0.38785538084472099</c:v>
                </c:pt>
                <c:pt idx="6">
                  <c:v>2.81728119344728E-2</c:v>
                </c:pt>
                <c:pt idx="7">
                  <c:v>6.1780429317545099E-2</c:v>
                </c:pt>
                <c:pt idx="8">
                  <c:v>1.35193827855977E-2</c:v>
                </c:pt>
              </c:numCache>
            </c:numRef>
          </c:bubbleSize>
          <c:bubble3D val="0"/>
          <c:extLst>
            <c:ext xmlns:c15="http://schemas.microsoft.com/office/drawing/2012/chart" uri="{02D57815-91ED-43cb-92C2-25804820EDAC}">
              <c15:datalabelsRange>
                <c15:f>Sheet1!$D$2:$D$10</c15:f>
                <c15:dlblRangeCache>
                  <c:ptCount val="9"/>
                  <c:pt idx="0">
                    <c:v>Linear TV</c:v>
                  </c:pt>
                  <c:pt idx="1">
                    <c:v>BVOD</c:v>
                  </c:pt>
                  <c:pt idx="2">
                    <c:v>Print</c:v>
                  </c:pt>
                  <c:pt idx="3">
                    <c:v>Audio</c:v>
                  </c:pt>
                  <c:pt idx="4">
                    <c:v>OOH</c:v>
                  </c:pt>
                  <c:pt idx="5">
                    <c:v>Generic PPC</c:v>
                  </c:pt>
                  <c:pt idx="6">
                    <c:v>Paid Social</c:v>
                  </c:pt>
                  <c:pt idx="7">
                    <c:v>Online Video</c:v>
                  </c:pt>
                  <c:pt idx="8">
                    <c:v>Online Display</c:v>
                  </c:pt>
                </c15:dlblRangeCache>
              </c15:datalabelsRange>
            </c:ext>
            <c:ext xmlns:c16="http://schemas.microsoft.com/office/drawing/2014/chart" uri="{C3380CC4-5D6E-409C-BE32-E72D297353CC}">
              <c16:uniqueId val="{00000000-E5C3-49A9-AA19-10E11BA0339B}"/>
            </c:ext>
          </c:extLst>
        </c:ser>
        <c:dLbls>
          <c:showLegendKey val="0"/>
          <c:showVal val="0"/>
          <c:showCatName val="0"/>
          <c:showSerName val="0"/>
          <c:showPercent val="0"/>
          <c:showBubbleSize val="0"/>
        </c:dLbls>
        <c:bubbleScale val="100"/>
        <c:showNegBubbles val="0"/>
        <c:axId val="1096689167"/>
        <c:axId val="466283520"/>
      </c:bubbleChart>
      <c:valAx>
        <c:axId val="1096689167"/>
        <c:scaling>
          <c:orientation val="minMax"/>
          <c:min val="0"/>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u="none" strike="noStrike" kern="1200" spc="0" baseline="0" dirty="0">
                    <a:solidFill>
                      <a:schemeClr val="bg2"/>
                    </a:solidFill>
                  </a:rPr>
                  <a:t>% of Spend</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6283520"/>
        <c:crossesAt val="1"/>
        <c:crossBetween val="midCat"/>
      </c:valAx>
      <c:valAx>
        <c:axId val="466283520"/>
        <c:scaling>
          <c:orientation val="minMax"/>
          <c:max val="6"/>
          <c:min val="0"/>
        </c:scaling>
        <c:delete val="0"/>
        <c:axPos val="l"/>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u="none" strike="noStrike" kern="1200" spc="0" baseline="0" dirty="0">
                    <a:solidFill>
                      <a:schemeClr val="bg2"/>
                    </a:solidFill>
                  </a:rPr>
                  <a:t>Short-term Profit ROI</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96689167"/>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Sheet1!$B$1</c:f>
              <c:strCache>
                <c:ptCount val="1"/>
                <c:pt idx="0">
                  <c:v>Y-Values</c:v>
                </c:pt>
              </c:strCache>
            </c:strRef>
          </c:tx>
          <c:spPr>
            <a:solidFill>
              <a:srgbClr val="D5000B"/>
            </a:solidFill>
            <a:ln>
              <a:noFill/>
            </a:ln>
            <a:effectLst/>
          </c:spPr>
          <c:invertIfNegative val="0"/>
          <c:dPt>
            <c:idx val="1"/>
            <c:invertIfNegative val="0"/>
            <c:bubble3D val="0"/>
            <c:spPr>
              <a:solidFill>
                <a:srgbClr val="E27100"/>
              </a:solidFill>
              <a:ln>
                <a:noFill/>
              </a:ln>
              <a:effectLst/>
            </c:spPr>
            <c:extLst>
              <c:ext xmlns:c16="http://schemas.microsoft.com/office/drawing/2014/chart" uri="{C3380CC4-5D6E-409C-BE32-E72D297353CC}">
                <c16:uniqueId val="{00000001-CFC0-4996-88AE-4AEBC3874970}"/>
              </c:ext>
            </c:extLst>
          </c:dPt>
          <c:dPt>
            <c:idx val="2"/>
            <c:invertIfNegative val="0"/>
            <c:bubble3D val="0"/>
            <c:spPr>
              <a:solidFill>
                <a:srgbClr val="392E89"/>
              </a:solidFill>
              <a:ln>
                <a:noFill/>
              </a:ln>
              <a:effectLst/>
            </c:spPr>
            <c:extLst>
              <c:ext xmlns:c16="http://schemas.microsoft.com/office/drawing/2014/chart" uri="{C3380CC4-5D6E-409C-BE32-E72D297353CC}">
                <c16:uniqueId val="{00000003-CFC0-4996-88AE-4AEBC3874970}"/>
              </c:ext>
            </c:extLst>
          </c:dPt>
          <c:dPt>
            <c:idx val="3"/>
            <c:invertIfNegative val="0"/>
            <c:bubble3D val="0"/>
            <c:spPr>
              <a:solidFill>
                <a:srgbClr val="BDCF00"/>
              </a:solidFill>
              <a:ln>
                <a:noFill/>
              </a:ln>
              <a:effectLst/>
            </c:spPr>
            <c:extLst>
              <c:ext xmlns:c16="http://schemas.microsoft.com/office/drawing/2014/chart" uri="{C3380CC4-5D6E-409C-BE32-E72D297353CC}">
                <c16:uniqueId val="{00000005-CFC0-4996-88AE-4AEBC3874970}"/>
              </c:ext>
            </c:extLst>
          </c:dPt>
          <c:dPt>
            <c:idx val="4"/>
            <c:invertIfNegative val="0"/>
            <c:bubble3D val="0"/>
            <c:spPr>
              <a:solidFill>
                <a:srgbClr val="B308AA"/>
              </a:solidFill>
              <a:ln>
                <a:noFill/>
              </a:ln>
              <a:effectLst/>
            </c:spPr>
            <c:extLst>
              <c:ext xmlns:c16="http://schemas.microsoft.com/office/drawing/2014/chart" uri="{C3380CC4-5D6E-409C-BE32-E72D297353CC}">
                <c16:uniqueId val="{00000007-CFC0-4996-88AE-4AEBC3874970}"/>
              </c:ext>
            </c:extLst>
          </c:dPt>
          <c:dPt>
            <c:idx val="5"/>
            <c:invertIfNegative val="0"/>
            <c:bubble3D val="0"/>
            <c:spPr>
              <a:solidFill>
                <a:srgbClr val="4CBDBD"/>
              </a:solidFill>
              <a:ln>
                <a:noFill/>
              </a:ln>
              <a:effectLst/>
            </c:spPr>
            <c:extLst>
              <c:ext xmlns:c16="http://schemas.microsoft.com/office/drawing/2014/chart" uri="{C3380CC4-5D6E-409C-BE32-E72D297353CC}">
                <c16:uniqueId val="{00000009-CFC0-4996-88AE-4AEBC3874970}"/>
              </c:ext>
            </c:extLst>
          </c:dPt>
          <c:dPt>
            <c:idx val="6"/>
            <c:invertIfNegative val="0"/>
            <c:bubble3D val="0"/>
            <c:spPr>
              <a:solidFill>
                <a:srgbClr val="2C6AB6"/>
              </a:solidFill>
              <a:ln>
                <a:noFill/>
              </a:ln>
              <a:effectLst/>
            </c:spPr>
            <c:extLst>
              <c:ext xmlns:c16="http://schemas.microsoft.com/office/drawing/2014/chart" uri="{C3380CC4-5D6E-409C-BE32-E72D297353CC}">
                <c16:uniqueId val="{0000000B-CFC0-4996-88AE-4AEBC3874970}"/>
              </c:ext>
            </c:extLst>
          </c:dPt>
          <c:dPt>
            <c:idx val="7"/>
            <c:invertIfNegative val="0"/>
            <c:bubble3D val="0"/>
            <c:spPr>
              <a:solidFill>
                <a:srgbClr val="776BD0"/>
              </a:solidFill>
              <a:ln>
                <a:noFill/>
              </a:ln>
              <a:effectLst/>
            </c:spPr>
            <c:extLst>
              <c:ext xmlns:c16="http://schemas.microsoft.com/office/drawing/2014/chart" uri="{C3380CC4-5D6E-409C-BE32-E72D297353CC}">
                <c16:uniqueId val="{0000000D-CFC0-4996-88AE-4AEBC3874970}"/>
              </c:ext>
            </c:extLst>
          </c:dPt>
          <c:dPt>
            <c:idx val="8"/>
            <c:invertIfNegative val="0"/>
            <c:bubble3D val="0"/>
            <c:spPr>
              <a:solidFill>
                <a:srgbClr val="A3CD99"/>
              </a:solidFill>
              <a:ln>
                <a:noFill/>
              </a:ln>
              <a:effectLst/>
            </c:spPr>
            <c:extLst>
              <c:ext xmlns:c16="http://schemas.microsoft.com/office/drawing/2014/chart" uri="{C3380CC4-5D6E-409C-BE32-E72D297353CC}">
                <c16:uniqueId val="{0000000F-CFC0-4996-88AE-4AEBC3874970}"/>
              </c:ext>
            </c:extLst>
          </c:dPt>
          <c:dLbls>
            <c:dLbl>
              <c:idx val="0"/>
              <c:layout>
                <c:manualLayout>
                  <c:x val="-4.6302083333333334E-2"/>
                  <c:y val="0.15386194444444437"/>
                </c:manualLayout>
              </c:layout>
              <c:tx>
                <c:rich>
                  <a:bodyPr/>
                  <a:lstStyle/>
                  <a:p>
                    <a:fld id="{935A1C6F-CA06-4242-9175-29354F22297C}" type="CELLRANGE">
                      <a:rPr lang="en-US" baseline="0" dirty="0"/>
                      <a:pPr/>
                      <a:t>[CELLRANGE]</a:t>
                    </a:fld>
                    <a:r>
                      <a:rPr lang="en-US" baseline="0" dirty="0"/>
                      <a:t>, </a:t>
                    </a:r>
                    <a:fld id="{E03C69E4-705F-4768-AC39-3315F565D0C7}"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12-CFC0-4996-88AE-4AEBC3874970}"/>
                </c:ext>
              </c:extLst>
            </c:dLbl>
            <c:dLbl>
              <c:idx val="1"/>
              <c:layout>
                <c:manualLayout>
                  <c:x val="-6.3206597222222631E-3"/>
                  <c:y val="-2.3265833333333399E-2"/>
                </c:manualLayout>
              </c:layout>
              <c:tx>
                <c:rich>
                  <a:bodyPr/>
                  <a:lstStyle/>
                  <a:p>
                    <a:fld id="{1994A30F-8009-4DAD-9C74-5EF224ED76FE}" type="CELLRANGE">
                      <a:rPr lang="en-US" baseline="0" dirty="0"/>
                      <a:pPr/>
                      <a:t>[CELLRANGE]</a:t>
                    </a:fld>
                    <a:r>
                      <a:rPr lang="en-US" baseline="0" dirty="0"/>
                      <a:t>, </a:t>
                    </a:r>
                    <a:fld id="{8BBE3FB4-10D9-4E23-AA29-0835EB3CA1D8}"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1-CFC0-4996-88AE-4AEBC3874970}"/>
                </c:ext>
              </c:extLst>
            </c:dLbl>
            <c:dLbl>
              <c:idx val="2"/>
              <c:layout>
                <c:manualLayout>
                  <c:x val="-4.2626736111111112E-3"/>
                  <c:y val="-4.6994166666666663E-2"/>
                </c:manualLayout>
              </c:layout>
              <c:tx>
                <c:rich>
                  <a:bodyPr/>
                  <a:lstStyle/>
                  <a:p>
                    <a:fld id="{D4916C2A-5ED8-4293-AB16-9718182D4EA9}" type="CELLRANGE">
                      <a:rPr lang="en-US" baseline="0" dirty="0"/>
                      <a:pPr/>
                      <a:t>[CELLRANGE]</a:t>
                    </a:fld>
                    <a:r>
                      <a:rPr lang="en-US" baseline="0" dirty="0"/>
                      <a:t>, </a:t>
                    </a:r>
                    <a:fld id="{4A6846CC-434F-47A1-A3CB-5F897DD5B08E}"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3-CFC0-4996-88AE-4AEBC3874970}"/>
                </c:ext>
              </c:extLst>
            </c:dLbl>
            <c:dLbl>
              <c:idx val="3"/>
              <c:layout>
                <c:manualLayout>
                  <c:x val="1.1612326388888889E-2"/>
                  <c:y val="1.004138888888889E-2"/>
                </c:manualLayout>
              </c:layout>
              <c:tx>
                <c:rich>
                  <a:bodyPr/>
                  <a:lstStyle/>
                  <a:p>
                    <a:fld id="{A97E0388-9EFA-4254-8FF5-846349583374}" type="CELLRANGE">
                      <a:rPr lang="en-US" baseline="0" dirty="0"/>
                      <a:pPr/>
                      <a:t>[CELLRANGE]</a:t>
                    </a:fld>
                    <a:r>
                      <a:rPr lang="en-US" baseline="0" dirty="0"/>
                      <a:t>, </a:t>
                    </a:r>
                    <a:fld id="{D3568BE8-5065-45C1-9609-C12C36F4EBB4}"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5-CFC0-4996-88AE-4AEBC3874970}"/>
                </c:ext>
              </c:extLst>
            </c:dLbl>
            <c:dLbl>
              <c:idx val="4"/>
              <c:layout>
                <c:manualLayout>
                  <c:x val="6.1736111111110907E-3"/>
                  <c:y val="3.2685833333333331E-2"/>
                </c:manualLayout>
              </c:layout>
              <c:tx>
                <c:rich>
                  <a:bodyPr/>
                  <a:lstStyle/>
                  <a:p>
                    <a:fld id="{C4D0F888-9866-49C2-8DDF-8D6FC8F31E3F}" type="CELLRANGE">
                      <a:rPr lang="en-US" baseline="0" dirty="0"/>
                      <a:pPr/>
                      <a:t>[CELLRANGE]</a:t>
                    </a:fld>
                    <a:r>
                      <a:rPr lang="en-US" baseline="0" dirty="0"/>
                      <a:t>, </a:t>
                    </a:r>
                    <a:fld id="{FD596AED-8EA0-470F-B329-D18F4DFCB146}"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7-CFC0-4996-88AE-4AEBC3874970}"/>
                </c:ext>
              </c:extLst>
            </c:dLbl>
            <c:dLbl>
              <c:idx val="5"/>
              <c:layout>
                <c:manualLayout>
                  <c:x val="-1.175925925925926E-3"/>
                  <c:y val="-7.1540731039241787E-2"/>
                </c:manualLayout>
              </c:layout>
              <c:tx>
                <c:rich>
                  <a:bodyPr/>
                  <a:lstStyle/>
                  <a:p>
                    <a:fld id="{B45C4100-8BA8-4842-9665-3E457D78D503}" type="CELLRANGE">
                      <a:rPr lang="en-US" baseline="0" dirty="0"/>
                      <a:pPr/>
                      <a:t>[CELLRANGE]</a:t>
                    </a:fld>
                    <a:r>
                      <a:rPr lang="en-US" baseline="0" dirty="0"/>
                      <a:t>, </a:t>
                    </a:r>
                    <a:fld id="{D905DE0A-1459-41B2-829F-EB0604ACFC4D}"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9-CFC0-4996-88AE-4AEBC3874970}"/>
                </c:ext>
              </c:extLst>
            </c:dLbl>
            <c:dLbl>
              <c:idx val="6"/>
              <c:layout>
                <c:manualLayout>
                  <c:x val="-7.4965277777777981E-3"/>
                  <c:y val="5.071888888888889E-2"/>
                </c:manualLayout>
              </c:layout>
              <c:tx>
                <c:rich>
                  <a:bodyPr/>
                  <a:lstStyle/>
                  <a:p>
                    <a:fld id="{C99CD55C-92D3-46DE-BE33-24BCDA407580}" type="CELLRANGE">
                      <a:rPr lang="en-US" baseline="0" dirty="0"/>
                      <a:pPr/>
                      <a:t>[CELLRANGE]</a:t>
                    </a:fld>
                    <a:r>
                      <a:rPr lang="en-US" baseline="0" dirty="0"/>
                      <a:t>, </a:t>
                    </a:r>
                    <a:fld id="{CD23925E-EE44-4528-B36B-33A6F0D10069}"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B-CFC0-4996-88AE-4AEBC3874970}"/>
                </c:ext>
              </c:extLst>
            </c:dLbl>
            <c:dLbl>
              <c:idx val="7"/>
              <c:layout>
                <c:manualLayout>
                  <c:x val="-6.9085069444444246E-3"/>
                  <c:y val="-1.7885182759810447E-2"/>
                </c:manualLayout>
              </c:layout>
              <c:tx>
                <c:rich>
                  <a:bodyPr/>
                  <a:lstStyle/>
                  <a:p>
                    <a:fld id="{4BEC3B64-0ED3-43FB-B2E5-BE2272EA3D6D}" type="CELLRANGE">
                      <a:rPr lang="en-US" baseline="0" dirty="0"/>
                      <a:pPr/>
                      <a:t>[CELLRANGE]</a:t>
                    </a:fld>
                    <a:r>
                      <a:rPr lang="en-US" baseline="0" dirty="0"/>
                      <a:t>, </a:t>
                    </a:r>
                    <a:fld id="{6BAD906D-0B14-4FF6-9350-74AD8E4972DE}"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D-CFC0-4996-88AE-4AEBC3874970}"/>
                </c:ext>
              </c:extLst>
            </c:dLbl>
            <c:dLbl>
              <c:idx val="8"/>
              <c:layout>
                <c:manualLayout>
                  <c:x val="-9.4074652777777785E-3"/>
                  <c:y val="7.8497777777777653E-2"/>
                </c:manualLayout>
              </c:layout>
              <c:tx>
                <c:rich>
                  <a:bodyPr/>
                  <a:lstStyle/>
                  <a:p>
                    <a:fld id="{A39C330C-53DA-44A5-9373-621489578B70}" type="CELLRANGE">
                      <a:rPr lang="en-US" baseline="0" dirty="0"/>
                      <a:pPr/>
                      <a:t>[CELLRANGE]</a:t>
                    </a:fld>
                    <a:r>
                      <a:rPr lang="en-US" baseline="0" dirty="0"/>
                      <a:t>, </a:t>
                    </a:r>
                    <a:fld id="{DE09E6F0-EBA0-4901-9B75-9B0B45023502}"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F-CFC0-4996-88AE-4AEBC3874970}"/>
                </c:ext>
              </c:extLst>
            </c:dLbl>
            <c:spPr>
              <a:no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0"/>
            <c:showSerName val="0"/>
            <c:showPercent val="0"/>
            <c:showBubbleSize val="1"/>
            <c:showLeaderLines val="0"/>
            <c:extLst>
              <c:ext xmlns:c15="http://schemas.microsoft.com/office/drawing/2012/chart" uri="{CE6537A1-D6FC-4f65-9D91-7224C49458BB}">
                <c15:spPr xmlns:c15="http://schemas.microsoft.com/office/drawing/2012/chart">
                  <a:prstGeom prst="rect">
                    <a:avLst/>
                  </a:prstGeom>
                  <a:noFill/>
                  <a:ln>
                    <a:noFill/>
                  </a:ln>
                </c15:spPr>
                <c15:showDataLabelsRange val="1"/>
                <c15:showLeaderLines val="1"/>
                <c15:leaderLines>
                  <c:spPr>
                    <a:ln w="9525" cap="flat" cmpd="sng" algn="ctr">
                      <a:solidFill>
                        <a:schemeClr val="tx1">
                          <a:lumMod val="35000"/>
                          <a:lumOff val="65000"/>
                        </a:schemeClr>
                      </a:solidFill>
                      <a:round/>
                    </a:ln>
                    <a:effectLst/>
                  </c:spPr>
                </c15:leaderLines>
              </c:ext>
            </c:extLst>
          </c:dLbls>
          <c:xVal>
            <c:numRef>
              <c:f>Sheet1!$A$2:$A$10</c:f>
              <c:numCache>
                <c:formatCode>0.0%</c:formatCode>
                <c:ptCount val="9"/>
                <c:pt idx="0">
                  <c:v>0.47625438832169598</c:v>
                </c:pt>
                <c:pt idx="1">
                  <c:v>4.0481187526117797E-2</c:v>
                </c:pt>
                <c:pt idx="2">
                  <c:v>1.34972033298688E-2</c:v>
                </c:pt>
                <c:pt idx="3">
                  <c:v>0.115535528554068</c:v>
                </c:pt>
                <c:pt idx="4">
                  <c:v>8.7321822937017606E-3</c:v>
                </c:pt>
                <c:pt idx="5">
                  <c:v>0.225361631609028</c:v>
                </c:pt>
                <c:pt idx="6">
                  <c:v>3.057533889044E-2</c:v>
                </c:pt>
                <c:pt idx="7">
                  <c:v>7.2218655333834703E-2</c:v>
                </c:pt>
                <c:pt idx="8">
                  <c:v>1.6535941235145301E-2</c:v>
                </c:pt>
              </c:numCache>
            </c:numRef>
          </c:xVal>
          <c:yVal>
            <c:numRef>
              <c:f>Sheet1!$B$2:$B$10</c:f>
              <c:numCache>
                <c:formatCode>0.00</c:formatCode>
                <c:ptCount val="9"/>
                <c:pt idx="0">
                  <c:v>3.947472621127913</c:v>
                </c:pt>
                <c:pt idx="1">
                  <c:v>3.2669209396320964</c:v>
                </c:pt>
                <c:pt idx="2">
                  <c:v>4.7832719757181534</c:v>
                </c:pt>
                <c:pt idx="3">
                  <c:v>1.8585179424245382</c:v>
                </c:pt>
                <c:pt idx="4">
                  <c:v>4.45170138166859</c:v>
                </c:pt>
                <c:pt idx="5">
                  <c:v>4.0568234208031964</c:v>
                </c:pt>
                <c:pt idx="6">
                  <c:v>2.7950224184905013</c:v>
                </c:pt>
                <c:pt idx="7">
                  <c:v>2.8809391378992508</c:v>
                </c:pt>
                <c:pt idx="8">
                  <c:v>1.9518877377304999</c:v>
                </c:pt>
              </c:numCache>
            </c:numRef>
          </c:yVal>
          <c:bubbleSize>
            <c:numRef>
              <c:f>Sheet1!$C$2:$C$10</c:f>
              <c:numCache>
                <c:formatCode>0%</c:formatCode>
                <c:ptCount val="9"/>
                <c:pt idx="0">
                  <c:v>0.52669908205251881</c:v>
                </c:pt>
                <c:pt idx="1">
                  <c:v>3.6976254887391362E-2</c:v>
                </c:pt>
                <c:pt idx="2">
                  <c:v>1.8068584907448511E-2</c:v>
                </c:pt>
                <c:pt idx="3">
                  <c:v>6.0046593992073648E-2</c:v>
                </c:pt>
                <c:pt idx="4">
                  <c:v>1.0883582678102221E-2</c:v>
                </c:pt>
                <c:pt idx="5">
                  <c:v>0.25582587646587951</c:v>
                </c:pt>
                <c:pt idx="6">
                  <c:v>2.389182446948233E-2</c:v>
                </c:pt>
                <c:pt idx="7">
                  <c:v>5.8214012082018374E-2</c:v>
                </c:pt>
                <c:pt idx="8">
                  <c:v>9.0330703396242825E-3</c:v>
                </c:pt>
              </c:numCache>
            </c:numRef>
          </c:bubbleSize>
          <c:bubble3D val="0"/>
          <c:extLst>
            <c:ext xmlns:c15="http://schemas.microsoft.com/office/drawing/2012/chart" uri="{02D57815-91ED-43cb-92C2-25804820EDAC}">
              <c15:datalabelsRange>
                <c15:f>Sheet1!$D$2:$D$10</c15:f>
                <c15:dlblRangeCache>
                  <c:ptCount val="9"/>
                  <c:pt idx="0">
                    <c:v>Linear TV</c:v>
                  </c:pt>
                  <c:pt idx="1">
                    <c:v>BVOD</c:v>
                  </c:pt>
                  <c:pt idx="2">
                    <c:v>Print</c:v>
                  </c:pt>
                  <c:pt idx="3">
                    <c:v>Audio</c:v>
                  </c:pt>
                  <c:pt idx="4">
                    <c:v>OOH</c:v>
                  </c:pt>
                  <c:pt idx="5">
                    <c:v>Generic PPC</c:v>
                  </c:pt>
                  <c:pt idx="6">
                    <c:v>Paid Social</c:v>
                  </c:pt>
                  <c:pt idx="7">
                    <c:v>Online Video</c:v>
                  </c:pt>
                  <c:pt idx="8">
                    <c:v>Online Display</c:v>
                  </c:pt>
                </c15:dlblRangeCache>
              </c15:datalabelsRange>
            </c:ext>
            <c:ext xmlns:c16="http://schemas.microsoft.com/office/drawing/2014/chart" uri="{C3380CC4-5D6E-409C-BE32-E72D297353CC}">
              <c16:uniqueId val="{00000013-CFC0-4996-88AE-4AEBC3874970}"/>
            </c:ext>
          </c:extLst>
        </c:ser>
        <c:dLbls>
          <c:showLegendKey val="0"/>
          <c:showVal val="0"/>
          <c:showCatName val="0"/>
          <c:showSerName val="0"/>
          <c:showPercent val="0"/>
          <c:showBubbleSize val="0"/>
        </c:dLbls>
        <c:bubbleScale val="100"/>
        <c:showNegBubbles val="0"/>
        <c:axId val="1096689167"/>
        <c:axId val="466283520"/>
      </c:bubbleChart>
      <c:valAx>
        <c:axId val="1096689167"/>
        <c:scaling>
          <c:orientation val="minMax"/>
          <c:min val="0"/>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u="none" strike="noStrike" kern="1200" spc="0" baseline="0" dirty="0">
                    <a:solidFill>
                      <a:schemeClr val="bg2"/>
                    </a:solidFill>
                  </a:rPr>
                  <a:t>% of Spend</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6283520"/>
        <c:crossesAt val="1"/>
        <c:crossBetween val="midCat"/>
      </c:valAx>
      <c:valAx>
        <c:axId val="466283520"/>
        <c:scaling>
          <c:orientation val="minMax"/>
        </c:scaling>
        <c:delete val="0"/>
        <c:axPos val="l"/>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u="none" strike="noStrike" kern="1200" spc="0" baseline="0" dirty="0">
                    <a:solidFill>
                      <a:schemeClr val="bg2"/>
                    </a:solidFill>
                  </a:rPr>
                  <a:t>Full Profit ROI</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96689167"/>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GB" sz="1200"/>
              <a:t>% split of TV ratings bought by spot-length</a:t>
            </a:r>
          </a:p>
        </c:rich>
      </c:tx>
      <c:layout>
        <c:manualLayout>
          <c:xMode val="edge"/>
          <c:yMode val="edge"/>
          <c:x val="0.38687422083395273"/>
          <c:y val="2.5690291636707996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barChart>
        <c:barDir val="bar"/>
        <c:grouping val="percentStacked"/>
        <c:varyColors val="0"/>
        <c:ser>
          <c:idx val="0"/>
          <c:order val="0"/>
          <c:tx>
            <c:strRef>
              <c:f>Sheet1!$B$1</c:f>
              <c:strCache>
                <c:ptCount val="1"/>
                <c:pt idx="0">
                  <c:v>10" and under</c:v>
                </c:pt>
              </c:strCache>
            </c:strRef>
          </c:tx>
          <c:spPr>
            <a:solidFill>
              <a:schemeClr val="accent1"/>
            </a:solidFill>
            <a:ln>
              <a:noFill/>
            </a:ln>
            <a:effectLst/>
          </c:spPr>
          <c:invertIfNegative val="0"/>
          <c:cat>
            <c:strRef>
              <c:f>Sheet1!$A$2:$A$17</c:f>
              <c:strCache>
                <c:ptCount val="16"/>
                <c:pt idx="0">
                  <c:v>Travel &amp; Transport</c:v>
                </c:pt>
                <c:pt idx="1">
                  <c:v>Telecoms</c:v>
                </c:pt>
                <c:pt idx="2">
                  <c:v>Online Retail</c:v>
                </c:pt>
                <c:pt idx="3">
                  <c:v>Media</c:v>
                </c:pt>
                <c:pt idx="4">
                  <c:v>Household FMCG</c:v>
                </c:pt>
                <c:pt idx="5">
                  <c:v>Household Equipment &amp; DIY</c:v>
                </c:pt>
                <c:pt idx="6">
                  <c:v>Health &amp; Wellbeing</c:v>
                </c:pt>
                <c:pt idx="7">
                  <c:v>Govt, Social, Political Org</c:v>
                </c:pt>
                <c:pt idx="8">
                  <c:v>Food</c:v>
                </c:pt>
                <c:pt idx="9">
                  <c:v>Finance</c:v>
                </c:pt>
                <c:pt idx="10">
                  <c:v>Entertainment &amp; Leisure</c:v>
                </c:pt>
                <c:pt idx="11">
                  <c:v>Cosmetics &amp; Personal Care</c:v>
                </c:pt>
                <c:pt idx="12">
                  <c:v>Business &amp; Industrial</c:v>
                </c:pt>
                <c:pt idx="13">
                  <c:v>Automotive</c:v>
                </c:pt>
                <c:pt idx="15">
                  <c:v>Retail</c:v>
                </c:pt>
              </c:strCache>
            </c:strRef>
          </c:cat>
          <c:val>
            <c:numRef>
              <c:f>Sheet1!$B$2:$B$17</c:f>
              <c:numCache>
                <c:formatCode>General</c:formatCode>
                <c:ptCount val="16"/>
                <c:pt idx="0">
                  <c:v>6504</c:v>
                </c:pt>
                <c:pt idx="1">
                  <c:v>1968</c:v>
                </c:pt>
                <c:pt idx="2">
                  <c:v>4684</c:v>
                </c:pt>
                <c:pt idx="3">
                  <c:v>2600</c:v>
                </c:pt>
                <c:pt idx="4">
                  <c:v>2003</c:v>
                </c:pt>
                <c:pt idx="5">
                  <c:v>5716</c:v>
                </c:pt>
                <c:pt idx="6">
                  <c:v>3632</c:v>
                </c:pt>
                <c:pt idx="7">
                  <c:v>264</c:v>
                </c:pt>
                <c:pt idx="8">
                  <c:v>12538</c:v>
                </c:pt>
                <c:pt idx="9">
                  <c:v>13448</c:v>
                </c:pt>
                <c:pt idx="10">
                  <c:v>20385</c:v>
                </c:pt>
                <c:pt idx="11">
                  <c:v>3862</c:v>
                </c:pt>
                <c:pt idx="12">
                  <c:v>2335</c:v>
                </c:pt>
                <c:pt idx="13">
                  <c:v>1430</c:v>
                </c:pt>
                <c:pt idx="15">
                  <c:v>5495</c:v>
                </c:pt>
              </c:numCache>
            </c:numRef>
          </c:val>
          <c:extLst>
            <c:ext xmlns:c16="http://schemas.microsoft.com/office/drawing/2014/chart" uri="{C3380CC4-5D6E-409C-BE32-E72D297353CC}">
              <c16:uniqueId val="{00000000-B6D0-429C-8FAE-66C68262FFE1}"/>
            </c:ext>
          </c:extLst>
        </c:ser>
        <c:ser>
          <c:idx val="1"/>
          <c:order val="1"/>
          <c:tx>
            <c:strRef>
              <c:f>Sheet1!$C$1</c:f>
              <c:strCache>
                <c:ptCount val="1"/>
                <c:pt idx="0">
                  <c:v>20"</c:v>
                </c:pt>
              </c:strCache>
            </c:strRef>
          </c:tx>
          <c:spPr>
            <a:solidFill>
              <a:schemeClr val="accent2"/>
            </a:solidFill>
            <a:ln>
              <a:noFill/>
            </a:ln>
            <a:effectLst/>
          </c:spPr>
          <c:invertIfNegative val="0"/>
          <c:cat>
            <c:strRef>
              <c:f>Sheet1!$A$2:$A$17</c:f>
              <c:strCache>
                <c:ptCount val="16"/>
                <c:pt idx="0">
                  <c:v>Travel &amp; Transport</c:v>
                </c:pt>
                <c:pt idx="1">
                  <c:v>Telecoms</c:v>
                </c:pt>
                <c:pt idx="2">
                  <c:v>Online Retail</c:v>
                </c:pt>
                <c:pt idx="3">
                  <c:v>Media</c:v>
                </c:pt>
                <c:pt idx="4">
                  <c:v>Household FMCG</c:v>
                </c:pt>
                <c:pt idx="5">
                  <c:v>Household Equipment &amp; DIY</c:v>
                </c:pt>
                <c:pt idx="6">
                  <c:v>Health &amp; Wellbeing</c:v>
                </c:pt>
                <c:pt idx="7">
                  <c:v>Govt, Social, Political Org</c:v>
                </c:pt>
                <c:pt idx="8">
                  <c:v>Food</c:v>
                </c:pt>
                <c:pt idx="9">
                  <c:v>Finance</c:v>
                </c:pt>
                <c:pt idx="10">
                  <c:v>Entertainment &amp; Leisure</c:v>
                </c:pt>
                <c:pt idx="11">
                  <c:v>Cosmetics &amp; Personal Care</c:v>
                </c:pt>
                <c:pt idx="12">
                  <c:v>Business &amp; Industrial</c:v>
                </c:pt>
                <c:pt idx="13">
                  <c:v>Automotive</c:v>
                </c:pt>
                <c:pt idx="15">
                  <c:v>Retail</c:v>
                </c:pt>
              </c:strCache>
            </c:strRef>
          </c:cat>
          <c:val>
            <c:numRef>
              <c:f>Sheet1!$C$2:$C$17</c:f>
              <c:numCache>
                <c:formatCode>General</c:formatCode>
                <c:ptCount val="16"/>
                <c:pt idx="0">
                  <c:v>16042</c:v>
                </c:pt>
                <c:pt idx="1">
                  <c:v>12145</c:v>
                </c:pt>
                <c:pt idx="2">
                  <c:v>6829</c:v>
                </c:pt>
                <c:pt idx="3">
                  <c:v>6738</c:v>
                </c:pt>
                <c:pt idx="4">
                  <c:v>19308</c:v>
                </c:pt>
                <c:pt idx="5">
                  <c:v>12186</c:v>
                </c:pt>
                <c:pt idx="6">
                  <c:v>10884</c:v>
                </c:pt>
                <c:pt idx="7">
                  <c:v>1688</c:v>
                </c:pt>
                <c:pt idx="8">
                  <c:v>53650</c:v>
                </c:pt>
                <c:pt idx="9">
                  <c:v>10384</c:v>
                </c:pt>
                <c:pt idx="10">
                  <c:v>16253</c:v>
                </c:pt>
                <c:pt idx="11">
                  <c:v>37449</c:v>
                </c:pt>
                <c:pt idx="12">
                  <c:v>2356</c:v>
                </c:pt>
                <c:pt idx="13">
                  <c:v>6994</c:v>
                </c:pt>
                <c:pt idx="15">
                  <c:v>11012</c:v>
                </c:pt>
              </c:numCache>
            </c:numRef>
          </c:val>
          <c:extLst>
            <c:ext xmlns:c16="http://schemas.microsoft.com/office/drawing/2014/chart" uri="{C3380CC4-5D6E-409C-BE32-E72D297353CC}">
              <c16:uniqueId val="{00000001-B6D0-429C-8FAE-66C68262FFE1}"/>
            </c:ext>
          </c:extLst>
        </c:ser>
        <c:ser>
          <c:idx val="2"/>
          <c:order val="2"/>
          <c:tx>
            <c:strRef>
              <c:f>Sheet1!$D$1</c:f>
              <c:strCache>
                <c:ptCount val="1"/>
                <c:pt idx="0">
                  <c:v>30"</c:v>
                </c:pt>
              </c:strCache>
            </c:strRef>
          </c:tx>
          <c:spPr>
            <a:solidFill>
              <a:srgbClr val="00A5D7"/>
            </a:solidFill>
            <a:ln>
              <a:noFill/>
            </a:ln>
            <a:effectLst/>
          </c:spPr>
          <c:invertIfNegative val="0"/>
          <c:cat>
            <c:strRef>
              <c:f>Sheet1!$A$2:$A$17</c:f>
              <c:strCache>
                <c:ptCount val="16"/>
                <c:pt idx="0">
                  <c:v>Travel &amp; Transport</c:v>
                </c:pt>
                <c:pt idx="1">
                  <c:v>Telecoms</c:v>
                </c:pt>
                <c:pt idx="2">
                  <c:v>Online Retail</c:v>
                </c:pt>
                <c:pt idx="3">
                  <c:v>Media</c:v>
                </c:pt>
                <c:pt idx="4">
                  <c:v>Household FMCG</c:v>
                </c:pt>
                <c:pt idx="5">
                  <c:v>Household Equipment &amp; DIY</c:v>
                </c:pt>
                <c:pt idx="6">
                  <c:v>Health &amp; Wellbeing</c:v>
                </c:pt>
                <c:pt idx="7">
                  <c:v>Govt, Social, Political Org</c:v>
                </c:pt>
                <c:pt idx="8">
                  <c:v>Food</c:v>
                </c:pt>
                <c:pt idx="9">
                  <c:v>Finance</c:v>
                </c:pt>
                <c:pt idx="10">
                  <c:v>Entertainment &amp; Leisure</c:v>
                </c:pt>
                <c:pt idx="11">
                  <c:v>Cosmetics &amp; Personal Care</c:v>
                </c:pt>
                <c:pt idx="12">
                  <c:v>Business &amp; Industrial</c:v>
                </c:pt>
                <c:pt idx="13">
                  <c:v>Automotive</c:v>
                </c:pt>
                <c:pt idx="15">
                  <c:v>Retail</c:v>
                </c:pt>
              </c:strCache>
            </c:strRef>
          </c:cat>
          <c:val>
            <c:numRef>
              <c:f>Sheet1!$D$2:$D$17</c:f>
              <c:numCache>
                <c:formatCode>General</c:formatCode>
                <c:ptCount val="16"/>
                <c:pt idx="0">
                  <c:v>50119</c:v>
                </c:pt>
                <c:pt idx="1">
                  <c:v>28631</c:v>
                </c:pt>
                <c:pt idx="2">
                  <c:v>9365</c:v>
                </c:pt>
                <c:pt idx="3">
                  <c:v>15211</c:v>
                </c:pt>
                <c:pt idx="4">
                  <c:v>46897</c:v>
                </c:pt>
                <c:pt idx="5">
                  <c:v>21031</c:v>
                </c:pt>
                <c:pt idx="6">
                  <c:v>22414</c:v>
                </c:pt>
                <c:pt idx="7">
                  <c:v>25718</c:v>
                </c:pt>
                <c:pt idx="8">
                  <c:v>27676</c:v>
                </c:pt>
                <c:pt idx="9">
                  <c:v>62050</c:v>
                </c:pt>
                <c:pt idx="10">
                  <c:v>49432</c:v>
                </c:pt>
                <c:pt idx="11">
                  <c:v>20869</c:v>
                </c:pt>
                <c:pt idx="12">
                  <c:v>18137</c:v>
                </c:pt>
                <c:pt idx="13">
                  <c:v>25236</c:v>
                </c:pt>
                <c:pt idx="15">
                  <c:v>26850</c:v>
                </c:pt>
              </c:numCache>
            </c:numRef>
          </c:val>
          <c:extLst>
            <c:ext xmlns:c16="http://schemas.microsoft.com/office/drawing/2014/chart" uri="{C3380CC4-5D6E-409C-BE32-E72D297353CC}">
              <c16:uniqueId val="{00000002-B6D0-429C-8FAE-66C68262FFE1}"/>
            </c:ext>
          </c:extLst>
        </c:ser>
        <c:ser>
          <c:idx val="3"/>
          <c:order val="3"/>
          <c:tx>
            <c:strRef>
              <c:f>Sheet1!$E$1</c:f>
              <c:strCache>
                <c:ptCount val="1"/>
                <c:pt idx="0">
                  <c:v>40"</c:v>
                </c:pt>
              </c:strCache>
            </c:strRef>
          </c:tx>
          <c:spPr>
            <a:solidFill>
              <a:schemeClr val="accent5"/>
            </a:solidFill>
            <a:ln>
              <a:noFill/>
            </a:ln>
            <a:effectLst/>
          </c:spPr>
          <c:invertIfNegative val="0"/>
          <c:cat>
            <c:strRef>
              <c:f>Sheet1!$A$2:$A$17</c:f>
              <c:strCache>
                <c:ptCount val="16"/>
                <c:pt idx="0">
                  <c:v>Travel &amp; Transport</c:v>
                </c:pt>
                <c:pt idx="1">
                  <c:v>Telecoms</c:v>
                </c:pt>
                <c:pt idx="2">
                  <c:v>Online Retail</c:v>
                </c:pt>
                <c:pt idx="3">
                  <c:v>Media</c:v>
                </c:pt>
                <c:pt idx="4">
                  <c:v>Household FMCG</c:v>
                </c:pt>
                <c:pt idx="5">
                  <c:v>Household Equipment &amp; DIY</c:v>
                </c:pt>
                <c:pt idx="6">
                  <c:v>Health &amp; Wellbeing</c:v>
                </c:pt>
                <c:pt idx="7">
                  <c:v>Govt, Social, Political Org</c:v>
                </c:pt>
                <c:pt idx="8">
                  <c:v>Food</c:v>
                </c:pt>
                <c:pt idx="9">
                  <c:v>Finance</c:v>
                </c:pt>
                <c:pt idx="10">
                  <c:v>Entertainment &amp; Leisure</c:v>
                </c:pt>
                <c:pt idx="11">
                  <c:v>Cosmetics &amp; Personal Care</c:v>
                </c:pt>
                <c:pt idx="12">
                  <c:v>Business &amp; Industrial</c:v>
                </c:pt>
                <c:pt idx="13">
                  <c:v>Automotive</c:v>
                </c:pt>
                <c:pt idx="15">
                  <c:v>Retail</c:v>
                </c:pt>
              </c:strCache>
            </c:strRef>
          </c:cat>
          <c:val>
            <c:numRef>
              <c:f>Sheet1!$E$2:$E$17</c:f>
              <c:numCache>
                <c:formatCode>General</c:formatCode>
                <c:ptCount val="16"/>
                <c:pt idx="0">
                  <c:v>660</c:v>
                </c:pt>
                <c:pt idx="1">
                  <c:v>1794</c:v>
                </c:pt>
                <c:pt idx="2">
                  <c:v>69</c:v>
                </c:pt>
                <c:pt idx="3">
                  <c:v>256</c:v>
                </c:pt>
                <c:pt idx="4">
                  <c:v>145</c:v>
                </c:pt>
                <c:pt idx="5">
                  <c:v>806</c:v>
                </c:pt>
                <c:pt idx="6">
                  <c:v>15</c:v>
                </c:pt>
                <c:pt idx="7">
                  <c:v>5143</c:v>
                </c:pt>
                <c:pt idx="8">
                  <c:v>1081</c:v>
                </c:pt>
                <c:pt idx="9">
                  <c:v>4281</c:v>
                </c:pt>
                <c:pt idx="10">
                  <c:v>915</c:v>
                </c:pt>
                <c:pt idx="11">
                  <c:v>0</c:v>
                </c:pt>
                <c:pt idx="12">
                  <c:v>1493</c:v>
                </c:pt>
                <c:pt idx="13">
                  <c:v>107</c:v>
                </c:pt>
                <c:pt idx="15">
                  <c:v>549</c:v>
                </c:pt>
              </c:numCache>
            </c:numRef>
          </c:val>
          <c:extLst>
            <c:ext xmlns:c16="http://schemas.microsoft.com/office/drawing/2014/chart" uri="{C3380CC4-5D6E-409C-BE32-E72D297353CC}">
              <c16:uniqueId val="{00000003-B6D0-429C-8FAE-66C68262FFE1}"/>
            </c:ext>
          </c:extLst>
        </c:ser>
        <c:ser>
          <c:idx val="4"/>
          <c:order val="4"/>
          <c:tx>
            <c:strRef>
              <c:f>Sheet1!$F$1</c:f>
              <c:strCache>
                <c:ptCount val="1"/>
                <c:pt idx="0">
                  <c:v>50"</c:v>
                </c:pt>
              </c:strCache>
            </c:strRef>
          </c:tx>
          <c:spPr>
            <a:solidFill>
              <a:schemeClr val="accent5">
                <a:lumMod val="50000"/>
              </a:schemeClr>
            </a:solidFill>
            <a:ln>
              <a:noFill/>
            </a:ln>
            <a:effectLst/>
          </c:spPr>
          <c:invertIfNegative val="0"/>
          <c:cat>
            <c:strRef>
              <c:f>Sheet1!$A$2:$A$17</c:f>
              <c:strCache>
                <c:ptCount val="16"/>
                <c:pt idx="0">
                  <c:v>Travel &amp; Transport</c:v>
                </c:pt>
                <c:pt idx="1">
                  <c:v>Telecoms</c:v>
                </c:pt>
                <c:pt idx="2">
                  <c:v>Online Retail</c:v>
                </c:pt>
                <c:pt idx="3">
                  <c:v>Media</c:v>
                </c:pt>
                <c:pt idx="4">
                  <c:v>Household FMCG</c:v>
                </c:pt>
                <c:pt idx="5">
                  <c:v>Household Equipment &amp; DIY</c:v>
                </c:pt>
                <c:pt idx="6">
                  <c:v>Health &amp; Wellbeing</c:v>
                </c:pt>
                <c:pt idx="7">
                  <c:v>Govt, Social, Political Org</c:v>
                </c:pt>
                <c:pt idx="8">
                  <c:v>Food</c:v>
                </c:pt>
                <c:pt idx="9">
                  <c:v>Finance</c:v>
                </c:pt>
                <c:pt idx="10">
                  <c:v>Entertainment &amp; Leisure</c:v>
                </c:pt>
                <c:pt idx="11">
                  <c:v>Cosmetics &amp; Personal Care</c:v>
                </c:pt>
                <c:pt idx="12">
                  <c:v>Business &amp; Industrial</c:v>
                </c:pt>
                <c:pt idx="13">
                  <c:v>Automotive</c:v>
                </c:pt>
                <c:pt idx="15">
                  <c:v>Retail</c:v>
                </c:pt>
              </c:strCache>
            </c:strRef>
          </c:cat>
          <c:val>
            <c:numRef>
              <c:f>Sheet1!$F$2:$F$17</c:f>
              <c:numCache>
                <c:formatCode>General</c:formatCode>
                <c:ptCount val="16"/>
                <c:pt idx="3">
                  <c:v>10</c:v>
                </c:pt>
                <c:pt idx="7">
                  <c:v>7</c:v>
                </c:pt>
                <c:pt idx="8">
                  <c:v>858</c:v>
                </c:pt>
                <c:pt idx="9">
                  <c:v>224</c:v>
                </c:pt>
                <c:pt idx="10">
                  <c:v>0</c:v>
                </c:pt>
                <c:pt idx="12">
                  <c:v>7</c:v>
                </c:pt>
              </c:numCache>
            </c:numRef>
          </c:val>
          <c:extLst>
            <c:ext xmlns:c16="http://schemas.microsoft.com/office/drawing/2014/chart" uri="{C3380CC4-5D6E-409C-BE32-E72D297353CC}">
              <c16:uniqueId val="{00000007-B6D0-429C-8FAE-66C68262FFE1}"/>
            </c:ext>
          </c:extLst>
        </c:ser>
        <c:ser>
          <c:idx val="5"/>
          <c:order val="5"/>
          <c:tx>
            <c:strRef>
              <c:f>Sheet1!$G$1</c:f>
              <c:strCache>
                <c:ptCount val="1"/>
                <c:pt idx="0">
                  <c:v>60"</c:v>
                </c:pt>
              </c:strCache>
            </c:strRef>
          </c:tx>
          <c:spPr>
            <a:solidFill>
              <a:srgbClr val="FFCD00"/>
            </a:solidFill>
            <a:ln>
              <a:noFill/>
            </a:ln>
            <a:effectLst/>
          </c:spPr>
          <c:invertIfNegative val="0"/>
          <c:cat>
            <c:strRef>
              <c:f>Sheet1!$A$2:$A$17</c:f>
              <c:strCache>
                <c:ptCount val="16"/>
                <c:pt idx="0">
                  <c:v>Travel &amp; Transport</c:v>
                </c:pt>
                <c:pt idx="1">
                  <c:v>Telecoms</c:v>
                </c:pt>
                <c:pt idx="2">
                  <c:v>Online Retail</c:v>
                </c:pt>
                <c:pt idx="3">
                  <c:v>Media</c:v>
                </c:pt>
                <c:pt idx="4">
                  <c:v>Household FMCG</c:v>
                </c:pt>
                <c:pt idx="5">
                  <c:v>Household Equipment &amp; DIY</c:v>
                </c:pt>
                <c:pt idx="6">
                  <c:v>Health &amp; Wellbeing</c:v>
                </c:pt>
                <c:pt idx="7">
                  <c:v>Govt, Social, Political Org</c:v>
                </c:pt>
                <c:pt idx="8">
                  <c:v>Food</c:v>
                </c:pt>
                <c:pt idx="9">
                  <c:v>Finance</c:v>
                </c:pt>
                <c:pt idx="10">
                  <c:v>Entertainment &amp; Leisure</c:v>
                </c:pt>
                <c:pt idx="11">
                  <c:v>Cosmetics &amp; Personal Care</c:v>
                </c:pt>
                <c:pt idx="12">
                  <c:v>Business &amp; Industrial</c:v>
                </c:pt>
                <c:pt idx="13">
                  <c:v>Automotive</c:v>
                </c:pt>
                <c:pt idx="15">
                  <c:v>Retail</c:v>
                </c:pt>
              </c:strCache>
            </c:strRef>
          </c:cat>
          <c:val>
            <c:numRef>
              <c:f>Sheet1!$G$2:$G$17</c:f>
              <c:numCache>
                <c:formatCode>General</c:formatCode>
                <c:ptCount val="16"/>
                <c:pt idx="0">
                  <c:v>1315</c:v>
                </c:pt>
                <c:pt idx="1">
                  <c:v>770</c:v>
                </c:pt>
                <c:pt idx="2">
                  <c:v>838</c:v>
                </c:pt>
                <c:pt idx="3">
                  <c:v>713</c:v>
                </c:pt>
                <c:pt idx="4">
                  <c:v>88</c:v>
                </c:pt>
                <c:pt idx="5">
                  <c:v>212</c:v>
                </c:pt>
                <c:pt idx="6">
                  <c:v>991</c:v>
                </c:pt>
                <c:pt idx="7">
                  <c:v>25165</c:v>
                </c:pt>
                <c:pt idx="8">
                  <c:v>4517</c:v>
                </c:pt>
                <c:pt idx="9">
                  <c:v>7935</c:v>
                </c:pt>
                <c:pt idx="10">
                  <c:v>3970</c:v>
                </c:pt>
                <c:pt idx="11">
                  <c:v>131</c:v>
                </c:pt>
                <c:pt idx="12">
                  <c:v>739</c:v>
                </c:pt>
                <c:pt idx="13">
                  <c:v>705</c:v>
                </c:pt>
                <c:pt idx="15">
                  <c:v>1003</c:v>
                </c:pt>
              </c:numCache>
            </c:numRef>
          </c:val>
          <c:extLst>
            <c:ext xmlns:c16="http://schemas.microsoft.com/office/drawing/2014/chart" uri="{C3380CC4-5D6E-409C-BE32-E72D297353CC}">
              <c16:uniqueId val="{00000008-B6D0-429C-8FAE-66C68262FFE1}"/>
            </c:ext>
          </c:extLst>
        </c:ser>
        <c:ser>
          <c:idx val="6"/>
          <c:order val="6"/>
          <c:tx>
            <c:strRef>
              <c:f>Sheet1!$H$1</c:f>
              <c:strCache>
                <c:ptCount val="1"/>
                <c:pt idx="0">
                  <c:v>over 60 </c:v>
                </c:pt>
              </c:strCache>
            </c:strRef>
          </c:tx>
          <c:spPr>
            <a:solidFill>
              <a:schemeClr val="accent4"/>
            </a:solidFill>
            <a:ln>
              <a:noFill/>
            </a:ln>
            <a:effectLst/>
          </c:spPr>
          <c:invertIfNegative val="0"/>
          <c:cat>
            <c:strRef>
              <c:f>Sheet1!$A$2:$A$17</c:f>
              <c:strCache>
                <c:ptCount val="16"/>
                <c:pt idx="0">
                  <c:v>Travel &amp; Transport</c:v>
                </c:pt>
                <c:pt idx="1">
                  <c:v>Telecoms</c:v>
                </c:pt>
                <c:pt idx="2">
                  <c:v>Online Retail</c:v>
                </c:pt>
                <c:pt idx="3">
                  <c:v>Media</c:v>
                </c:pt>
                <c:pt idx="4">
                  <c:v>Household FMCG</c:v>
                </c:pt>
                <c:pt idx="5">
                  <c:v>Household Equipment &amp; DIY</c:v>
                </c:pt>
                <c:pt idx="6">
                  <c:v>Health &amp; Wellbeing</c:v>
                </c:pt>
                <c:pt idx="7">
                  <c:v>Govt, Social, Political Org</c:v>
                </c:pt>
                <c:pt idx="8">
                  <c:v>Food</c:v>
                </c:pt>
                <c:pt idx="9">
                  <c:v>Finance</c:v>
                </c:pt>
                <c:pt idx="10">
                  <c:v>Entertainment &amp; Leisure</c:v>
                </c:pt>
                <c:pt idx="11">
                  <c:v>Cosmetics &amp; Personal Care</c:v>
                </c:pt>
                <c:pt idx="12">
                  <c:v>Business &amp; Industrial</c:v>
                </c:pt>
                <c:pt idx="13">
                  <c:v>Automotive</c:v>
                </c:pt>
                <c:pt idx="15">
                  <c:v>Retail</c:v>
                </c:pt>
              </c:strCache>
            </c:strRef>
          </c:cat>
          <c:val>
            <c:numRef>
              <c:f>Sheet1!$H$2:$H$17</c:f>
              <c:numCache>
                <c:formatCode>General</c:formatCode>
                <c:ptCount val="16"/>
                <c:pt idx="0">
                  <c:v>100</c:v>
                </c:pt>
                <c:pt idx="1">
                  <c:v>1</c:v>
                </c:pt>
                <c:pt idx="2">
                  <c:v>2409</c:v>
                </c:pt>
                <c:pt idx="3">
                  <c:v>41</c:v>
                </c:pt>
                <c:pt idx="4">
                  <c:v>919</c:v>
                </c:pt>
                <c:pt idx="5">
                  <c:v>781</c:v>
                </c:pt>
                <c:pt idx="6">
                  <c:v>474</c:v>
                </c:pt>
                <c:pt idx="7">
                  <c:v>19606</c:v>
                </c:pt>
                <c:pt idx="8">
                  <c:v>589</c:v>
                </c:pt>
                <c:pt idx="9">
                  <c:v>1849</c:v>
                </c:pt>
                <c:pt idx="10">
                  <c:v>804</c:v>
                </c:pt>
                <c:pt idx="11">
                  <c:v>312</c:v>
                </c:pt>
                <c:pt idx="12">
                  <c:v>2465</c:v>
                </c:pt>
                <c:pt idx="13">
                  <c:v>62</c:v>
                </c:pt>
                <c:pt idx="15">
                  <c:v>696</c:v>
                </c:pt>
              </c:numCache>
            </c:numRef>
          </c:val>
          <c:extLst>
            <c:ext xmlns:c16="http://schemas.microsoft.com/office/drawing/2014/chart" uri="{C3380CC4-5D6E-409C-BE32-E72D297353CC}">
              <c16:uniqueId val="{00000009-B6D0-429C-8FAE-66C68262FFE1}"/>
            </c:ext>
          </c:extLst>
        </c:ser>
        <c:dLbls>
          <c:showLegendKey val="0"/>
          <c:showVal val="0"/>
          <c:showCatName val="0"/>
          <c:showSerName val="0"/>
          <c:showPercent val="0"/>
          <c:showBubbleSize val="0"/>
        </c:dLbls>
        <c:gapWidth val="30"/>
        <c:overlap val="100"/>
        <c:axId val="324251824"/>
        <c:axId val="286540592"/>
      </c:barChart>
      <c:catAx>
        <c:axId val="324251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286540592"/>
        <c:crosses val="autoZero"/>
        <c:auto val="1"/>
        <c:lblAlgn val="ctr"/>
        <c:lblOffset val="100"/>
        <c:noMultiLvlLbl val="0"/>
      </c:catAx>
      <c:valAx>
        <c:axId val="2865405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324251824"/>
        <c:crosses val="autoZero"/>
        <c:crossBetween val="between"/>
      </c:valAx>
      <c:spPr>
        <a:noFill/>
        <a:ln>
          <a:noFill/>
        </a:ln>
        <a:effectLst/>
      </c:spPr>
    </c:plotArea>
    <c:legend>
      <c:legendPos val="b"/>
      <c:layout>
        <c:manualLayout>
          <c:xMode val="edge"/>
          <c:yMode val="edge"/>
          <c:x val="0.30696274762744852"/>
          <c:y val="0.94633656594707394"/>
          <c:w val="0.41164799792850276"/>
          <c:h val="5.3663434052926021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b="1">
          <a:solidFill>
            <a:schemeClr val="tx1"/>
          </a:solidFill>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GB"/>
              <a:t>% split of TV ratings bought by spot-length</a:t>
            </a:r>
          </a:p>
        </c:rich>
      </c:tx>
      <c:layout>
        <c:manualLayout>
          <c:xMode val="edge"/>
          <c:yMode val="edge"/>
          <c:x val="0.38687422083395273"/>
          <c:y val="2.5690291636707996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barChart>
        <c:barDir val="bar"/>
        <c:grouping val="percentStacked"/>
        <c:varyColors val="0"/>
        <c:ser>
          <c:idx val="0"/>
          <c:order val="0"/>
          <c:tx>
            <c:strRef>
              <c:f>Sheet1!$B$1</c:f>
              <c:strCache>
                <c:ptCount val="1"/>
                <c:pt idx="0">
                  <c:v>10" and under</c:v>
                </c:pt>
              </c:strCache>
            </c:strRef>
          </c:tx>
          <c:spPr>
            <a:solidFill>
              <a:schemeClr val="accent1"/>
            </a:solidFill>
            <a:ln>
              <a:noFill/>
            </a:ln>
            <a:effectLst/>
          </c:spPr>
          <c:invertIfNegative val="0"/>
          <c:cat>
            <c:numRef>
              <c:f>Sheet1!$A$2:$A$24</c:f>
              <c:numCache>
                <c:formatCode>General</c:formatCode>
                <c:ptCount val="23"/>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numCache>
            </c:numRef>
          </c:cat>
          <c:val>
            <c:numRef>
              <c:f>Sheet1!$B$2:$B$24</c:f>
              <c:numCache>
                <c:formatCode>_-* #,##0_-;\-* #,##0_-;_-* "-"??_-;_-@_-</c:formatCode>
                <c:ptCount val="23"/>
                <c:pt idx="0">
                  <c:v>30917.16</c:v>
                </c:pt>
                <c:pt idx="1">
                  <c:v>30193.96</c:v>
                </c:pt>
                <c:pt idx="2">
                  <c:v>38553.03</c:v>
                </c:pt>
                <c:pt idx="3">
                  <c:v>38245.120000000003</c:v>
                </c:pt>
                <c:pt idx="4">
                  <c:v>34856.1</c:v>
                </c:pt>
                <c:pt idx="5">
                  <c:v>36446.14</c:v>
                </c:pt>
                <c:pt idx="6">
                  <c:v>46460.59</c:v>
                </c:pt>
                <c:pt idx="7">
                  <c:v>41231.199999999997</c:v>
                </c:pt>
                <c:pt idx="8">
                  <c:v>36639.589999999997</c:v>
                </c:pt>
                <c:pt idx="9">
                  <c:v>34159.620000000003</c:v>
                </c:pt>
                <c:pt idx="10">
                  <c:v>22190.04</c:v>
                </c:pt>
                <c:pt idx="11">
                  <c:v>18750.28</c:v>
                </c:pt>
                <c:pt idx="12">
                  <c:v>18180.37</c:v>
                </c:pt>
                <c:pt idx="13">
                  <c:v>17102.669999999998</c:v>
                </c:pt>
                <c:pt idx="14">
                  <c:v>17283.8</c:v>
                </c:pt>
                <c:pt idx="15">
                  <c:v>18522.28</c:v>
                </c:pt>
                <c:pt idx="16">
                  <c:v>15190.38</c:v>
                </c:pt>
                <c:pt idx="17">
                  <c:v>10225.32</c:v>
                </c:pt>
                <c:pt idx="18">
                  <c:v>12839.53</c:v>
                </c:pt>
                <c:pt idx="19">
                  <c:v>11613.2</c:v>
                </c:pt>
                <c:pt idx="20">
                  <c:v>12865.19</c:v>
                </c:pt>
                <c:pt idx="21">
                  <c:v>12232.03</c:v>
                </c:pt>
                <c:pt idx="22">
                  <c:v>10179.200000000001</c:v>
                </c:pt>
              </c:numCache>
            </c:numRef>
          </c:val>
          <c:extLst>
            <c:ext xmlns:c16="http://schemas.microsoft.com/office/drawing/2014/chart" uri="{C3380CC4-5D6E-409C-BE32-E72D297353CC}">
              <c16:uniqueId val="{00000000-B6D0-429C-8FAE-66C68262FFE1}"/>
            </c:ext>
          </c:extLst>
        </c:ser>
        <c:ser>
          <c:idx val="1"/>
          <c:order val="1"/>
          <c:tx>
            <c:strRef>
              <c:f>Sheet1!$C$1</c:f>
              <c:strCache>
                <c:ptCount val="1"/>
                <c:pt idx="0">
                  <c:v>20"</c:v>
                </c:pt>
              </c:strCache>
            </c:strRef>
          </c:tx>
          <c:spPr>
            <a:solidFill>
              <a:schemeClr val="accent2"/>
            </a:solidFill>
            <a:ln>
              <a:noFill/>
            </a:ln>
            <a:effectLst/>
          </c:spPr>
          <c:invertIfNegative val="0"/>
          <c:cat>
            <c:numRef>
              <c:f>Sheet1!$A$2:$A$24</c:f>
              <c:numCache>
                <c:formatCode>General</c:formatCode>
                <c:ptCount val="23"/>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numCache>
            </c:numRef>
          </c:cat>
          <c:val>
            <c:numRef>
              <c:f>Sheet1!$C$2:$C$24</c:f>
              <c:numCache>
                <c:formatCode>_-* #,##0_-;\-* #,##0_-;_-* "-"??_-;_-@_-</c:formatCode>
                <c:ptCount val="23"/>
                <c:pt idx="0">
                  <c:v>14092.92</c:v>
                </c:pt>
                <c:pt idx="1">
                  <c:v>18304.7</c:v>
                </c:pt>
                <c:pt idx="2">
                  <c:v>34396.36</c:v>
                </c:pt>
                <c:pt idx="3">
                  <c:v>41157.53</c:v>
                </c:pt>
                <c:pt idx="4">
                  <c:v>36809.18</c:v>
                </c:pt>
                <c:pt idx="5">
                  <c:v>41303.69</c:v>
                </c:pt>
                <c:pt idx="6">
                  <c:v>47806.51</c:v>
                </c:pt>
                <c:pt idx="7">
                  <c:v>49383.71</c:v>
                </c:pt>
                <c:pt idx="8">
                  <c:v>42179.44</c:v>
                </c:pt>
                <c:pt idx="9">
                  <c:v>43930.75</c:v>
                </c:pt>
                <c:pt idx="10">
                  <c:v>20166.169999999998</c:v>
                </c:pt>
                <c:pt idx="11">
                  <c:v>22192.46</c:v>
                </c:pt>
                <c:pt idx="12">
                  <c:v>22331.37</c:v>
                </c:pt>
                <c:pt idx="13">
                  <c:v>22115.97</c:v>
                </c:pt>
                <c:pt idx="14">
                  <c:v>24699.59</c:v>
                </c:pt>
                <c:pt idx="15">
                  <c:v>20919.79</c:v>
                </c:pt>
                <c:pt idx="16">
                  <c:v>18274.61</c:v>
                </c:pt>
                <c:pt idx="17">
                  <c:v>18746.48</c:v>
                </c:pt>
                <c:pt idx="18">
                  <c:v>17903.189999999999</c:v>
                </c:pt>
                <c:pt idx="19">
                  <c:v>15894.55</c:v>
                </c:pt>
                <c:pt idx="20">
                  <c:v>17987</c:v>
                </c:pt>
                <c:pt idx="21">
                  <c:v>22191.71</c:v>
                </c:pt>
                <c:pt idx="22">
                  <c:v>17841.16</c:v>
                </c:pt>
              </c:numCache>
            </c:numRef>
          </c:val>
          <c:extLst>
            <c:ext xmlns:c16="http://schemas.microsoft.com/office/drawing/2014/chart" uri="{C3380CC4-5D6E-409C-BE32-E72D297353CC}">
              <c16:uniqueId val="{00000001-B6D0-429C-8FAE-66C68262FFE1}"/>
            </c:ext>
          </c:extLst>
        </c:ser>
        <c:ser>
          <c:idx val="2"/>
          <c:order val="2"/>
          <c:tx>
            <c:strRef>
              <c:f>Sheet1!$D$1</c:f>
              <c:strCache>
                <c:ptCount val="1"/>
                <c:pt idx="0">
                  <c:v>30"</c:v>
                </c:pt>
              </c:strCache>
            </c:strRef>
          </c:tx>
          <c:spPr>
            <a:solidFill>
              <a:srgbClr val="00A5D7"/>
            </a:solidFill>
            <a:ln>
              <a:noFill/>
            </a:ln>
            <a:effectLst/>
          </c:spPr>
          <c:invertIfNegative val="0"/>
          <c:cat>
            <c:numRef>
              <c:f>Sheet1!$A$2:$A$24</c:f>
              <c:numCache>
                <c:formatCode>General</c:formatCode>
                <c:ptCount val="23"/>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numCache>
            </c:numRef>
          </c:cat>
          <c:val>
            <c:numRef>
              <c:f>Sheet1!$D$2:$D$24</c:f>
              <c:numCache>
                <c:formatCode>_-* #,##0_-;\-* #,##0_-;_-* "-"??_-;_-@_-</c:formatCode>
                <c:ptCount val="23"/>
                <c:pt idx="0">
                  <c:v>32571.25</c:v>
                </c:pt>
                <c:pt idx="1">
                  <c:v>35264.15</c:v>
                </c:pt>
                <c:pt idx="2">
                  <c:v>63509.96</c:v>
                </c:pt>
                <c:pt idx="3">
                  <c:v>68122.899999999994</c:v>
                </c:pt>
                <c:pt idx="4">
                  <c:v>59093.5</c:v>
                </c:pt>
                <c:pt idx="5">
                  <c:v>64526.15</c:v>
                </c:pt>
                <c:pt idx="6">
                  <c:v>78192.75</c:v>
                </c:pt>
                <c:pt idx="7">
                  <c:v>90384.59</c:v>
                </c:pt>
                <c:pt idx="8">
                  <c:v>85726.79</c:v>
                </c:pt>
                <c:pt idx="9">
                  <c:v>77691.67</c:v>
                </c:pt>
                <c:pt idx="10">
                  <c:v>55375.51</c:v>
                </c:pt>
                <c:pt idx="11">
                  <c:v>52241.67</c:v>
                </c:pt>
                <c:pt idx="12">
                  <c:v>54151.7</c:v>
                </c:pt>
                <c:pt idx="13">
                  <c:v>60118.14</c:v>
                </c:pt>
                <c:pt idx="14">
                  <c:v>58501.45</c:v>
                </c:pt>
                <c:pt idx="15">
                  <c:v>50402.21</c:v>
                </c:pt>
                <c:pt idx="16">
                  <c:v>54880.4</c:v>
                </c:pt>
                <c:pt idx="17">
                  <c:v>54877.3</c:v>
                </c:pt>
                <c:pt idx="18">
                  <c:v>46791.61</c:v>
                </c:pt>
                <c:pt idx="19">
                  <c:v>37532.36</c:v>
                </c:pt>
                <c:pt idx="20">
                  <c:v>34242.5</c:v>
                </c:pt>
                <c:pt idx="21">
                  <c:v>41404.11</c:v>
                </c:pt>
                <c:pt idx="22">
                  <c:v>36215.050000000003</c:v>
                </c:pt>
              </c:numCache>
            </c:numRef>
          </c:val>
          <c:extLst>
            <c:ext xmlns:c16="http://schemas.microsoft.com/office/drawing/2014/chart" uri="{C3380CC4-5D6E-409C-BE32-E72D297353CC}">
              <c16:uniqueId val="{00000002-B6D0-429C-8FAE-66C68262FFE1}"/>
            </c:ext>
          </c:extLst>
        </c:ser>
        <c:ser>
          <c:idx val="3"/>
          <c:order val="3"/>
          <c:tx>
            <c:strRef>
              <c:f>Sheet1!$E$1</c:f>
              <c:strCache>
                <c:ptCount val="1"/>
                <c:pt idx="0">
                  <c:v>40"</c:v>
                </c:pt>
              </c:strCache>
            </c:strRef>
          </c:tx>
          <c:spPr>
            <a:solidFill>
              <a:schemeClr val="accent5"/>
            </a:solidFill>
            <a:ln>
              <a:noFill/>
            </a:ln>
            <a:effectLst/>
          </c:spPr>
          <c:invertIfNegative val="0"/>
          <c:cat>
            <c:numRef>
              <c:f>Sheet1!$A$2:$A$24</c:f>
              <c:numCache>
                <c:formatCode>General</c:formatCode>
                <c:ptCount val="23"/>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numCache>
            </c:numRef>
          </c:cat>
          <c:val>
            <c:numRef>
              <c:f>Sheet1!$E$2:$E$24</c:f>
              <c:numCache>
                <c:formatCode>_-* #,##0_-;\-* #,##0_-;_-* "-"??_-;_-@_-</c:formatCode>
                <c:ptCount val="23"/>
                <c:pt idx="0">
                  <c:v>1669.24</c:v>
                </c:pt>
                <c:pt idx="1">
                  <c:v>2687.6</c:v>
                </c:pt>
                <c:pt idx="2">
                  <c:v>5118.1899999999996</c:v>
                </c:pt>
                <c:pt idx="3">
                  <c:v>9374.85</c:v>
                </c:pt>
                <c:pt idx="4">
                  <c:v>17380.900000000001</c:v>
                </c:pt>
                <c:pt idx="5">
                  <c:v>12252.99</c:v>
                </c:pt>
                <c:pt idx="6">
                  <c:v>11906.73</c:v>
                </c:pt>
                <c:pt idx="7">
                  <c:v>20748.36</c:v>
                </c:pt>
                <c:pt idx="8">
                  <c:v>21417.919999999998</c:v>
                </c:pt>
                <c:pt idx="9">
                  <c:v>13540.51</c:v>
                </c:pt>
                <c:pt idx="10">
                  <c:v>8054.76</c:v>
                </c:pt>
                <c:pt idx="11">
                  <c:v>5944.53</c:v>
                </c:pt>
                <c:pt idx="12">
                  <c:v>5878.53</c:v>
                </c:pt>
                <c:pt idx="13">
                  <c:v>7076.78</c:v>
                </c:pt>
                <c:pt idx="14">
                  <c:v>4713.53</c:v>
                </c:pt>
                <c:pt idx="15">
                  <c:v>3690.13</c:v>
                </c:pt>
                <c:pt idx="16">
                  <c:v>1889.65</c:v>
                </c:pt>
                <c:pt idx="17">
                  <c:v>3610.94</c:v>
                </c:pt>
                <c:pt idx="18">
                  <c:v>1853.21</c:v>
                </c:pt>
                <c:pt idx="19">
                  <c:v>2387.8000000000002</c:v>
                </c:pt>
                <c:pt idx="20">
                  <c:v>1412.03</c:v>
                </c:pt>
                <c:pt idx="21">
                  <c:v>946.8</c:v>
                </c:pt>
                <c:pt idx="22">
                  <c:v>617.83000000000004</c:v>
                </c:pt>
              </c:numCache>
            </c:numRef>
          </c:val>
          <c:extLst>
            <c:ext xmlns:c16="http://schemas.microsoft.com/office/drawing/2014/chart" uri="{C3380CC4-5D6E-409C-BE32-E72D297353CC}">
              <c16:uniqueId val="{00000003-B6D0-429C-8FAE-66C68262FFE1}"/>
            </c:ext>
          </c:extLst>
        </c:ser>
        <c:ser>
          <c:idx val="4"/>
          <c:order val="4"/>
          <c:tx>
            <c:strRef>
              <c:f>Sheet1!$F$1</c:f>
              <c:strCache>
                <c:ptCount val="1"/>
                <c:pt idx="0">
                  <c:v>50"</c:v>
                </c:pt>
              </c:strCache>
            </c:strRef>
          </c:tx>
          <c:spPr>
            <a:solidFill>
              <a:schemeClr val="accent5">
                <a:lumMod val="50000"/>
              </a:schemeClr>
            </a:solidFill>
            <a:ln>
              <a:noFill/>
            </a:ln>
            <a:effectLst/>
          </c:spPr>
          <c:invertIfNegative val="0"/>
          <c:cat>
            <c:numRef>
              <c:f>Sheet1!$A$2:$A$24</c:f>
              <c:numCache>
                <c:formatCode>General</c:formatCode>
                <c:ptCount val="23"/>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numCache>
            </c:numRef>
          </c:cat>
          <c:val>
            <c:numRef>
              <c:f>Sheet1!$F$2:$F$24</c:f>
              <c:numCache>
                <c:formatCode>_-* #,##0_-;\-* #,##0_-;_-* "-"??_-;_-@_-</c:formatCode>
                <c:ptCount val="23"/>
                <c:pt idx="0">
                  <c:v>1188.25</c:v>
                </c:pt>
                <c:pt idx="1">
                  <c:v>57.81</c:v>
                </c:pt>
                <c:pt idx="2">
                  <c:v>505.94</c:v>
                </c:pt>
                <c:pt idx="3">
                  <c:v>670.06</c:v>
                </c:pt>
                <c:pt idx="4">
                  <c:v>3535.04</c:v>
                </c:pt>
                <c:pt idx="5">
                  <c:v>1451.58</c:v>
                </c:pt>
                <c:pt idx="6">
                  <c:v>4304.8999999999996</c:v>
                </c:pt>
                <c:pt idx="7">
                  <c:v>4404.6099999999997</c:v>
                </c:pt>
                <c:pt idx="8">
                  <c:v>1019.14</c:v>
                </c:pt>
                <c:pt idx="9">
                  <c:v>1136.04</c:v>
                </c:pt>
                <c:pt idx="14">
                  <c:v>7.24</c:v>
                </c:pt>
                <c:pt idx="22">
                  <c:v>0</c:v>
                </c:pt>
              </c:numCache>
            </c:numRef>
          </c:val>
          <c:extLst>
            <c:ext xmlns:c16="http://schemas.microsoft.com/office/drawing/2014/chart" uri="{C3380CC4-5D6E-409C-BE32-E72D297353CC}">
              <c16:uniqueId val="{00000007-B6D0-429C-8FAE-66C68262FFE1}"/>
            </c:ext>
          </c:extLst>
        </c:ser>
        <c:ser>
          <c:idx val="5"/>
          <c:order val="5"/>
          <c:tx>
            <c:strRef>
              <c:f>Sheet1!$G$1</c:f>
              <c:strCache>
                <c:ptCount val="1"/>
                <c:pt idx="0">
                  <c:v>60"</c:v>
                </c:pt>
              </c:strCache>
            </c:strRef>
          </c:tx>
          <c:spPr>
            <a:solidFill>
              <a:srgbClr val="FFCD00"/>
            </a:solidFill>
            <a:ln>
              <a:noFill/>
            </a:ln>
            <a:effectLst/>
          </c:spPr>
          <c:invertIfNegative val="0"/>
          <c:cat>
            <c:numRef>
              <c:f>Sheet1!$A$2:$A$24</c:f>
              <c:numCache>
                <c:formatCode>General</c:formatCode>
                <c:ptCount val="23"/>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numCache>
            </c:numRef>
          </c:cat>
          <c:val>
            <c:numRef>
              <c:f>Sheet1!$G$2:$G$24</c:f>
              <c:numCache>
                <c:formatCode>_-* #,##0_-;\-* #,##0_-;_-* "-"??_-;_-@_-</c:formatCode>
                <c:ptCount val="23"/>
                <c:pt idx="0">
                  <c:v>253.36</c:v>
                </c:pt>
                <c:pt idx="1">
                  <c:v>210.59</c:v>
                </c:pt>
                <c:pt idx="2">
                  <c:v>477.58</c:v>
                </c:pt>
                <c:pt idx="3">
                  <c:v>2113.54</c:v>
                </c:pt>
                <c:pt idx="4">
                  <c:v>7302.56</c:v>
                </c:pt>
                <c:pt idx="5">
                  <c:v>6751.69</c:v>
                </c:pt>
                <c:pt idx="6">
                  <c:v>12033.25</c:v>
                </c:pt>
                <c:pt idx="7">
                  <c:v>11209.37</c:v>
                </c:pt>
                <c:pt idx="8">
                  <c:v>8726.82</c:v>
                </c:pt>
                <c:pt idx="9">
                  <c:v>7330.97</c:v>
                </c:pt>
                <c:pt idx="10">
                  <c:v>5246.37</c:v>
                </c:pt>
                <c:pt idx="11">
                  <c:v>4312.95</c:v>
                </c:pt>
                <c:pt idx="12">
                  <c:v>4019.53</c:v>
                </c:pt>
                <c:pt idx="13">
                  <c:v>3883.53</c:v>
                </c:pt>
                <c:pt idx="14">
                  <c:v>4735.92</c:v>
                </c:pt>
                <c:pt idx="15">
                  <c:v>3746.99</c:v>
                </c:pt>
                <c:pt idx="16">
                  <c:v>3454.58</c:v>
                </c:pt>
                <c:pt idx="17">
                  <c:v>2900.28</c:v>
                </c:pt>
                <c:pt idx="18">
                  <c:v>3022.96</c:v>
                </c:pt>
                <c:pt idx="19">
                  <c:v>2079.7199999999998</c:v>
                </c:pt>
                <c:pt idx="20">
                  <c:v>2419.41</c:v>
                </c:pt>
                <c:pt idx="21">
                  <c:v>1787.76</c:v>
                </c:pt>
                <c:pt idx="22">
                  <c:v>1841.34</c:v>
                </c:pt>
              </c:numCache>
            </c:numRef>
          </c:val>
          <c:extLst>
            <c:ext xmlns:c16="http://schemas.microsoft.com/office/drawing/2014/chart" uri="{C3380CC4-5D6E-409C-BE32-E72D297353CC}">
              <c16:uniqueId val="{00000008-B6D0-429C-8FAE-66C68262FFE1}"/>
            </c:ext>
          </c:extLst>
        </c:ser>
        <c:ser>
          <c:idx val="6"/>
          <c:order val="6"/>
          <c:tx>
            <c:strRef>
              <c:f>Sheet1!$H$1</c:f>
              <c:strCache>
                <c:ptCount val="1"/>
                <c:pt idx="0">
                  <c:v>Over 60"</c:v>
                </c:pt>
              </c:strCache>
            </c:strRef>
          </c:tx>
          <c:spPr>
            <a:solidFill>
              <a:schemeClr val="accent4"/>
            </a:solidFill>
            <a:ln>
              <a:noFill/>
            </a:ln>
            <a:effectLst/>
          </c:spPr>
          <c:invertIfNegative val="0"/>
          <c:cat>
            <c:numRef>
              <c:f>Sheet1!$A$2:$A$24</c:f>
              <c:numCache>
                <c:formatCode>General</c:formatCode>
                <c:ptCount val="23"/>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numCache>
            </c:numRef>
          </c:cat>
          <c:val>
            <c:numRef>
              <c:f>Sheet1!$H$2:$H$24</c:f>
              <c:numCache>
                <c:formatCode>_-* #,##0_-;\-* #,##0_-;_-* "-"??_-;_-@_-</c:formatCode>
                <c:ptCount val="23"/>
                <c:pt idx="0">
                  <c:v>6.53</c:v>
                </c:pt>
                <c:pt idx="1">
                  <c:v>697.25</c:v>
                </c:pt>
                <c:pt idx="2">
                  <c:v>276.48</c:v>
                </c:pt>
                <c:pt idx="3">
                  <c:v>27.28</c:v>
                </c:pt>
                <c:pt idx="4">
                  <c:v>15.41</c:v>
                </c:pt>
                <c:pt idx="5">
                  <c:v>79.959999999999994</c:v>
                </c:pt>
                <c:pt idx="6">
                  <c:v>1993.1</c:v>
                </c:pt>
                <c:pt idx="7">
                  <c:v>1626.78</c:v>
                </c:pt>
                <c:pt idx="8">
                  <c:v>610.59</c:v>
                </c:pt>
                <c:pt idx="9">
                  <c:v>1026.21</c:v>
                </c:pt>
                <c:pt idx="10">
                  <c:v>1908.49</c:v>
                </c:pt>
                <c:pt idx="11">
                  <c:v>1058.6600000000001</c:v>
                </c:pt>
                <c:pt idx="12">
                  <c:v>809.98</c:v>
                </c:pt>
                <c:pt idx="13">
                  <c:v>544.33000000000004</c:v>
                </c:pt>
                <c:pt idx="14">
                  <c:v>845.6</c:v>
                </c:pt>
                <c:pt idx="15">
                  <c:v>1486.58</c:v>
                </c:pt>
                <c:pt idx="16">
                  <c:v>1118.78</c:v>
                </c:pt>
                <c:pt idx="17">
                  <c:v>471.36</c:v>
                </c:pt>
                <c:pt idx="18">
                  <c:v>118.54</c:v>
                </c:pt>
                <c:pt idx="19">
                  <c:v>661.74</c:v>
                </c:pt>
                <c:pt idx="20">
                  <c:v>1330.61</c:v>
                </c:pt>
                <c:pt idx="21">
                  <c:v>2470.29</c:v>
                </c:pt>
                <c:pt idx="22">
                  <c:v>3105.13</c:v>
                </c:pt>
              </c:numCache>
            </c:numRef>
          </c:val>
          <c:extLst>
            <c:ext xmlns:c16="http://schemas.microsoft.com/office/drawing/2014/chart" uri="{C3380CC4-5D6E-409C-BE32-E72D297353CC}">
              <c16:uniqueId val="{00000009-B6D0-429C-8FAE-66C68262FFE1}"/>
            </c:ext>
          </c:extLst>
        </c:ser>
        <c:dLbls>
          <c:showLegendKey val="0"/>
          <c:showVal val="0"/>
          <c:showCatName val="0"/>
          <c:showSerName val="0"/>
          <c:showPercent val="0"/>
          <c:showBubbleSize val="0"/>
        </c:dLbls>
        <c:gapWidth val="30"/>
        <c:overlap val="100"/>
        <c:axId val="324251824"/>
        <c:axId val="286540592"/>
      </c:barChart>
      <c:catAx>
        <c:axId val="324251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286540592"/>
        <c:crosses val="autoZero"/>
        <c:auto val="1"/>
        <c:lblAlgn val="ctr"/>
        <c:lblOffset val="100"/>
        <c:noMultiLvlLbl val="0"/>
      </c:catAx>
      <c:valAx>
        <c:axId val="2865405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324251824"/>
        <c:crosses val="autoZero"/>
        <c:crossBetween val="between"/>
      </c:valAx>
      <c:spPr>
        <a:noFill/>
        <a:ln>
          <a:noFill/>
        </a:ln>
        <a:effectLst/>
      </c:spPr>
    </c:plotArea>
    <c:legend>
      <c:legendPos val="b"/>
      <c:layout>
        <c:manualLayout>
          <c:xMode val="edge"/>
          <c:yMode val="edge"/>
          <c:x val="0.30696274762744852"/>
          <c:y val="0.94633656594707394"/>
          <c:w val="0.41164799792850276"/>
          <c:h val="5.3663434052926021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GB"/>
              <a:t>% split of TV ratings bought by spot-length</a:t>
            </a:r>
          </a:p>
        </c:rich>
      </c:tx>
      <c:layout>
        <c:manualLayout>
          <c:xMode val="edge"/>
          <c:yMode val="edge"/>
          <c:x val="0.38687422083395273"/>
          <c:y val="2.5690291636707996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barChart>
        <c:barDir val="bar"/>
        <c:grouping val="percentStacked"/>
        <c:varyColors val="0"/>
        <c:ser>
          <c:idx val="0"/>
          <c:order val="0"/>
          <c:tx>
            <c:strRef>
              <c:f>Sheet1!$B$1</c:f>
              <c:strCache>
                <c:ptCount val="1"/>
                <c:pt idx="0">
                  <c:v>10" and under</c:v>
                </c:pt>
              </c:strCache>
            </c:strRef>
          </c:tx>
          <c:spPr>
            <a:solidFill>
              <a:schemeClr val="accent1"/>
            </a:solidFill>
            <a:ln>
              <a:noFill/>
            </a:ln>
            <a:effectLst/>
          </c:spPr>
          <c:invertIfNegative val="0"/>
          <c:cat>
            <c:strRef>
              <c:f>Sheet1!$A$2:$A$16</c:f>
              <c:strCache>
                <c:ptCount val="15"/>
                <c:pt idx="0">
                  <c:v>Specsavers</c:v>
                </c:pt>
                <c:pt idx="1">
                  <c:v>Sharps</c:v>
                </c:pt>
                <c:pt idx="2">
                  <c:v>Sainsbury's</c:v>
                </c:pt>
                <c:pt idx="3">
                  <c:v>Furniture Village</c:v>
                </c:pt>
                <c:pt idx="4">
                  <c:v>MoneySuperMarket</c:v>
                </c:pt>
                <c:pt idx="5">
                  <c:v>Very</c:v>
                </c:pt>
                <c:pt idx="6">
                  <c:v>Cotswold Company</c:v>
                </c:pt>
                <c:pt idx="7">
                  <c:v>IKEA</c:v>
                </c:pt>
                <c:pt idx="8">
                  <c:v>Hillarys Blinds</c:v>
                </c:pt>
                <c:pt idx="9">
                  <c:v>eBay</c:v>
                </c:pt>
                <c:pt idx="10">
                  <c:v>Argos</c:v>
                </c:pt>
                <c:pt idx="11">
                  <c:v>Boots</c:v>
                </c:pt>
                <c:pt idx="12">
                  <c:v>Vintage Cash Cow</c:v>
                </c:pt>
                <c:pt idx="13">
                  <c:v>Currys</c:v>
                </c:pt>
                <c:pt idx="14">
                  <c:v>Amazon</c:v>
                </c:pt>
              </c:strCache>
            </c:strRef>
          </c:cat>
          <c:val>
            <c:numRef>
              <c:f>Sheet1!$B$2:$B$16</c:f>
              <c:numCache>
                <c:formatCode>General</c:formatCode>
                <c:ptCount val="15"/>
                <c:pt idx="3" formatCode="_-* #,##0_-;\-* #,##0_-;_-* &quot;-&quot;??_-;_-@_-">
                  <c:v>538827700</c:v>
                </c:pt>
                <c:pt idx="4" formatCode="_-* #,##0_-;\-* #,##0_-;_-* &quot;-&quot;??_-;_-@_-">
                  <c:v>305509800</c:v>
                </c:pt>
                <c:pt idx="9" formatCode="_-* #,##0_-;\-* #,##0_-;_-* &quot;-&quot;??_-;_-@_-">
                  <c:v>543446200</c:v>
                </c:pt>
                <c:pt idx="10" formatCode="_-* #,##0_-;\-* #,##0_-;_-* &quot;-&quot;??_-;_-@_-">
                  <c:v>498143950</c:v>
                </c:pt>
                <c:pt idx="11" formatCode="_-* #,##0_-;\-* #,##0_-;_-* &quot;-&quot;??_-;_-@_-">
                  <c:v>268468800</c:v>
                </c:pt>
                <c:pt idx="14" formatCode="_-* #,##0_-;\-* #,##0_-;_-* &quot;-&quot;??_-;_-@_-">
                  <c:v>422786000</c:v>
                </c:pt>
              </c:numCache>
            </c:numRef>
          </c:val>
          <c:extLst>
            <c:ext xmlns:c16="http://schemas.microsoft.com/office/drawing/2014/chart" uri="{C3380CC4-5D6E-409C-BE32-E72D297353CC}">
              <c16:uniqueId val="{00000000-B6D0-429C-8FAE-66C68262FFE1}"/>
            </c:ext>
          </c:extLst>
        </c:ser>
        <c:ser>
          <c:idx val="1"/>
          <c:order val="1"/>
          <c:tx>
            <c:strRef>
              <c:f>Sheet1!$C$1</c:f>
              <c:strCache>
                <c:ptCount val="1"/>
                <c:pt idx="0">
                  <c:v>20"</c:v>
                </c:pt>
              </c:strCache>
            </c:strRef>
          </c:tx>
          <c:spPr>
            <a:solidFill>
              <a:schemeClr val="accent2"/>
            </a:solidFill>
            <a:ln>
              <a:noFill/>
            </a:ln>
            <a:effectLst/>
          </c:spPr>
          <c:invertIfNegative val="0"/>
          <c:cat>
            <c:strRef>
              <c:f>Sheet1!$A$2:$A$16</c:f>
              <c:strCache>
                <c:ptCount val="15"/>
                <c:pt idx="0">
                  <c:v>Specsavers</c:v>
                </c:pt>
                <c:pt idx="1">
                  <c:v>Sharps</c:v>
                </c:pt>
                <c:pt idx="2">
                  <c:v>Sainsbury's</c:v>
                </c:pt>
                <c:pt idx="3">
                  <c:v>Furniture Village</c:v>
                </c:pt>
                <c:pt idx="4">
                  <c:v>MoneySuperMarket</c:v>
                </c:pt>
                <c:pt idx="5">
                  <c:v>Very</c:v>
                </c:pt>
                <c:pt idx="6">
                  <c:v>Cotswold Company</c:v>
                </c:pt>
                <c:pt idx="7">
                  <c:v>IKEA</c:v>
                </c:pt>
                <c:pt idx="8">
                  <c:v>Hillarys Blinds</c:v>
                </c:pt>
                <c:pt idx="9">
                  <c:v>eBay</c:v>
                </c:pt>
                <c:pt idx="10">
                  <c:v>Argos</c:v>
                </c:pt>
                <c:pt idx="11">
                  <c:v>Boots</c:v>
                </c:pt>
                <c:pt idx="12">
                  <c:v>Vintage Cash Cow</c:v>
                </c:pt>
                <c:pt idx="13">
                  <c:v>Currys</c:v>
                </c:pt>
                <c:pt idx="14">
                  <c:v>Amazon</c:v>
                </c:pt>
              </c:strCache>
            </c:strRef>
          </c:cat>
          <c:val>
            <c:numRef>
              <c:f>Sheet1!$C$2:$C$16</c:f>
              <c:numCache>
                <c:formatCode>General</c:formatCode>
                <c:ptCount val="15"/>
                <c:pt idx="0" formatCode="_-* #,##0_-;\-* #,##0_-;_-* &quot;-&quot;??_-;_-@_-">
                  <c:v>175202595</c:v>
                </c:pt>
                <c:pt idx="2" formatCode="_-* #,##0_-;\-* #,##0_-;_-* &quot;-&quot;??_-;_-@_-">
                  <c:v>176280719.69999999</c:v>
                </c:pt>
                <c:pt idx="3" formatCode="_-* #,##0_-;\-* #,##0_-;_-* &quot;-&quot;??_-;_-@_-">
                  <c:v>227578320</c:v>
                </c:pt>
                <c:pt idx="4" formatCode="_-* #,##0_-;\-* #,##0_-;_-* &quot;-&quot;??_-;_-@_-">
                  <c:v>582273035</c:v>
                </c:pt>
                <c:pt idx="5" formatCode="_-* #,##0_-;\-* #,##0_-;_-* &quot;-&quot;??_-;_-@_-">
                  <c:v>534382974.19999999</c:v>
                </c:pt>
                <c:pt idx="6" formatCode="_-* #,##0_-;\-* #,##0_-;_-* &quot;-&quot;??_-;_-@_-">
                  <c:v>1452978610</c:v>
                </c:pt>
                <c:pt idx="7" formatCode="_-* #,##0_-;\-* #,##0_-;_-* &quot;-&quot;??_-;_-@_-">
                  <c:v>1287504888.9000001</c:v>
                </c:pt>
                <c:pt idx="9" formatCode="_-* #,##0_-;\-* #,##0_-;_-* &quot;-&quot;??_-;_-@_-">
                  <c:v>1052828360</c:v>
                </c:pt>
                <c:pt idx="11" formatCode="_-* #,##0_-;\-* #,##0_-;_-* &quot;-&quot;??_-;_-@_-">
                  <c:v>406117797.39999998</c:v>
                </c:pt>
                <c:pt idx="13" formatCode="_-* #,##0_-;\-* #,##0_-;_-* &quot;-&quot;??_-;_-@_-">
                  <c:v>32847838.600000001</c:v>
                </c:pt>
                <c:pt idx="14" formatCode="_-* #,##0_-;\-* #,##0_-;_-* &quot;-&quot;??_-;_-@_-">
                  <c:v>1267372234.3</c:v>
                </c:pt>
              </c:numCache>
            </c:numRef>
          </c:val>
          <c:extLst>
            <c:ext xmlns:c16="http://schemas.microsoft.com/office/drawing/2014/chart" uri="{C3380CC4-5D6E-409C-BE32-E72D297353CC}">
              <c16:uniqueId val="{00000001-B6D0-429C-8FAE-66C68262FFE1}"/>
            </c:ext>
          </c:extLst>
        </c:ser>
        <c:ser>
          <c:idx val="2"/>
          <c:order val="2"/>
          <c:tx>
            <c:strRef>
              <c:f>Sheet1!$D$1</c:f>
              <c:strCache>
                <c:ptCount val="1"/>
                <c:pt idx="0">
                  <c:v>30"</c:v>
                </c:pt>
              </c:strCache>
            </c:strRef>
          </c:tx>
          <c:spPr>
            <a:solidFill>
              <a:srgbClr val="00A5D7"/>
            </a:solidFill>
            <a:ln>
              <a:noFill/>
            </a:ln>
            <a:effectLst/>
          </c:spPr>
          <c:invertIfNegative val="0"/>
          <c:cat>
            <c:strRef>
              <c:f>Sheet1!$A$2:$A$16</c:f>
              <c:strCache>
                <c:ptCount val="15"/>
                <c:pt idx="0">
                  <c:v>Specsavers</c:v>
                </c:pt>
                <c:pt idx="1">
                  <c:v>Sharps</c:v>
                </c:pt>
                <c:pt idx="2">
                  <c:v>Sainsbury's</c:v>
                </c:pt>
                <c:pt idx="3">
                  <c:v>Furniture Village</c:v>
                </c:pt>
                <c:pt idx="4">
                  <c:v>MoneySuperMarket</c:v>
                </c:pt>
                <c:pt idx="5">
                  <c:v>Very</c:v>
                </c:pt>
                <c:pt idx="6">
                  <c:v>Cotswold Company</c:v>
                </c:pt>
                <c:pt idx="7">
                  <c:v>IKEA</c:v>
                </c:pt>
                <c:pt idx="8">
                  <c:v>Hillarys Blinds</c:v>
                </c:pt>
                <c:pt idx="9">
                  <c:v>eBay</c:v>
                </c:pt>
                <c:pt idx="10">
                  <c:v>Argos</c:v>
                </c:pt>
                <c:pt idx="11">
                  <c:v>Boots</c:v>
                </c:pt>
                <c:pt idx="12">
                  <c:v>Vintage Cash Cow</c:v>
                </c:pt>
                <c:pt idx="13">
                  <c:v>Currys</c:v>
                </c:pt>
                <c:pt idx="14">
                  <c:v>Amazon</c:v>
                </c:pt>
              </c:strCache>
            </c:strRef>
          </c:cat>
          <c:val>
            <c:numRef>
              <c:f>Sheet1!$D$2:$D$16</c:f>
              <c:numCache>
                <c:formatCode>_-* #,##0_-;\-* #,##0_-;_-* "-"??_-;_-@_-</c:formatCode>
                <c:ptCount val="15"/>
                <c:pt idx="0">
                  <c:v>547518500</c:v>
                </c:pt>
                <c:pt idx="1">
                  <c:v>823869500</c:v>
                </c:pt>
                <c:pt idx="2">
                  <c:v>653217200</c:v>
                </c:pt>
                <c:pt idx="3">
                  <c:v>131329600</c:v>
                </c:pt>
                <c:pt idx="4">
                  <c:v>188869400</c:v>
                </c:pt>
                <c:pt idx="5">
                  <c:v>526560000</c:v>
                </c:pt>
                <c:pt idx="7">
                  <c:v>191986400</c:v>
                </c:pt>
                <c:pt idx="8">
                  <c:v>1642249700</c:v>
                </c:pt>
                <c:pt idx="9">
                  <c:v>149782700</c:v>
                </c:pt>
                <c:pt idx="10">
                  <c:v>1103327000</c:v>
                </c:pt>
                <c:pt idx="11">
                  <c:v>1159994600</c:v>
                </c:pt>
                <c:pt idx="12">
                  <c:v>1936035100</c:v>
                </c:pt>
                <c:pt idx="13">
                  <c:v>2953624500</c:v>
                </c:pt>
                <c:pt idx="14">
                  <c:v>2785599700</c:v>
                </c:pt>
              </c:numCache>
            </c:numRef>
          </c:val>
          <c:extLst>
            <c:ext xmlns:c16="http://schemas.microsoft.com/office/drawing/2014/chart" uri="{C3380CC4-5D6E-409C-BE32-E72D297353CC}">
              <c16:uniqueId val="{00000002-B6D0-429C-8FAE-66C68262FFE1}"/>
            </c:ext>
          </c:extLst>
        </c:ser>
        <c:ser>
          <c:idx val="3"/>
          <c:order val="3"/>
          <c:tx>
            <c:strRef>
              <c:f>Sheet1!$E$1</c:f>
              <c:strCache>
                <c:ptCount val="1"/>
                <c:pt idx="0">
                  <c:v>40"</c:v>
                </c:pt>
              </c:strCache>
            </c:strRef>
          </c:tx>
          <c:spPr>
            <a:solidFill>
              <a:schemeClr val="accent5"/>
            </a:solidFill>
            <a:ln>
              <a:noFill/>
            </a:ln>
            <a:effectLst/>
          </c:spPr>
          <c:invertIfNegative val="0"/>
          <c:cat>
            <c:strRef>
              <c:f>Sheet1!$A$2:$A$16</c:f>
              <c:strCache>
                <c:ptCount val="15"/>
                <c:pt idx="0">
                  <c:v>Specsavers</c:v>
                </c:pt>
                <c:pt idx="1">
                  <c:v>Sharps</c:v>
                </c:pt>
                <c:pt idx="2">
                  <c:v>Sainsbury's</c:v>
                </c:pt>
                <c:pt idx="3">
                  <c:v>Furniture Village</c:v>
                </c:pt>
                <c:pt idx="4">
                  <c:v>MoneySuperMarket</c:v>
                </c:pt>
                <c:pt idx="5">
                  <c:v>Very</c:v>
                </c:pt>
                <c:pt idx="6">
                  <c:v>Cotswold Company</c:v>
                </c:pt>
                <c:pt idx="7">
                  <c:v>IKEA</c:v>
                </c:pt>
                <c:pt idx="8">
                  <c:v>Hillarys Blinds</c:v>
                </c:pt>
                <c:pt idx="9">
                  <c:v>eBay</c:v>
                </c:pt>
                <c:pt idx="10">
                  <c:v>Argos</c:v>
                </c:pt>
                <c:pt idx="11">
                  <c:v>Boots</c:v>
                </c:pt>
                <c:pt idx="12">
                  <c:v>Vintage Cash Cow</c:v>
                </c:pt>
                <c:pt idx="13">
                  <c:v>Currys</c:v>
                </c:pt>
                <c:pt idx="14">
                  <c:v>Amazon</c:v>
                </c:pt>
              </c:strCache>
            </c:strRef>
          </c:cat>
          <c:val>
            <c:numRef>
              <c:f>Sheet1!$E$2:$E$16</c:f>
              <c:numCache>
                <c:formatCode>General</c:formatCode>
                <c:ptCount val="15"/>
                <c:pt idx="5" formatCode="_-* #,##0_-;\-* #,##0_-;_-* &quot;-&quot;??_-;_-@_-">
                  <c:v>23021976.399999999</c:v>
                </c:pt>
                <c:pt idx="10" formatCode="_-* #,##0_-;\-* #,##0_-;_-* &quot;-&quot;??_-;_-@_-">
                  <c:v>82292494.700000003</c:v>
                </c:pt>
                <c:pt idx="12" formatCode="_-* #,##0_-;\-* #,##0_-;_-* &quot;-&quot;??_-;_-@_-">
                  <c:v>146509511.19999999</c:v>
                </c:pt>
              </c:numCache>
            </c:numRef>
          </c:val>
          <c:extLst>
            <c:ext xmlns:c16="http://schemas.microsoft.com/office/drawing/2014/chart" uri="{C3380CC4-5D6E-409C-BE32-E72D297353CC}">
              <c16:uniqueId val="{00000003-B6D0-429C-8FAE-66C68262FFE1}"/>
            </c:ext>
          </c:extLst>
        </c:ser>
        <c:ser>
          <c:idx val="4"/>
          <c:order val="4"/>
          <c:tx>
            <c:strRef>
              <c:f>Sheet1!$F$1</c:f>
              <c:strCache>
                <c:ptCount val="1"/>
                <c:pt idx="0">
                  <c:v>50"</c:v>
                </c:pt>
              </c:strCache>
            </c:strRef>
          </c:tx>
          <c:spPr>
            <a:solidFill>
              <a:schemeClr val="accent5">
                <a:lumMod val="50000"/>
              </a:schemeClr>
            </a:solidFill>
            <a:ln>
              <a:noFill/>
            </a:ln>
            <a:effectLst/>
          </c:spPr>
          <c:invertIfNegative val="0"/>
          <c:cat>
            <c:strRef>
              <c:f>Sheet1!$A$2:$A$16</c:f>
              <c:strCache>
                <c:ptCount val="15"/>
                <c:pt idx="0">
                  <c:v>Specsavers</c:v>
                </c:pt>
                <c:pt idx="1">
                  <c:v>Sharps</c:v>
                </c:pt>
                <c:pt idx="2">
                  <c:v>Sainsbury's</c:v>
                </c:pt>
                <c:pt idx="3">
                  <c:v>Furniture Village</c:v>
                </c:pt>
                <c:pt idx="4">
                  <c:v>MoneySuperMarket</c:v>
                </c:pt>
                <c:pt idx="5">
                  <c:v>Very</c:v>
                </c:pt>
                <c:pt idx="6">
                  <c:v>Cotswold Company</c:v>
                </c:pt>
                <c:pt idx="7">
                  <c:v>IKEA</c:v>
                </c:pt>
                <c:pt idx="8">
                  <c:v>Hillarys Blinds</c:v>
                </c:pt>
                <c:pt idx="9">
                  <c:v>eBay</c:v>
                </c:pt>
                <c:pt idx="10">
                  <c:v>Argos</c:v>
                </c:pt>
                <c:pt idx="11">
                  <c:v>Boots</c:v>
                </c:pt>
                <c:pt idx="12">
                  <c:v>Vintage Cash Cow</c:v>
                </c:pt>
                <c:pt idx="13">
                  <c:v>Currys</c:v>
                </c:pt>
                <c:pt idx="14">
                  <c:v>Amazon</c:v>
                </c:pt>
              </c:strCache>
            </c:strRef>
          </c:cat>
          <c:val>
            <c:numRef>
              <c:f>Sheet1!$F$2:$F$16</c:f>
              <c:numCache>
                <c:formatCode>General</c:formatCode>
                <c:ptCount val="15"/>
              </c:numCache>
            </c:numRef>
          </c:val>
          <c:extLst>
            <c:ext xmlns:c16="http://schemas.microsoft.com/office/drawing/2014/chart" uri="{C3380CC4-5D6E-409C-BE32-E72D297353CC}">
              <c16:uniqueId val="{00000007-B6D0-429C-8FAE-66C68262FFE1}"/>
            </c:ext>
          </c:extLst>
        </c:ser>
        <c:ser>
          <c:idx val="5"/>
          <c:order val="5"/>
          <c:tx>
            <c:strRef>
              <c:f>Sheet1!$G$1</c:f>
              <c:strCache>
                <c:ptCount val="1"/>
                <c:pt idx="0">
                  <c:v>60"</c:v>
                </c:pt>
              </c:strCache>
            </c:strRef>
          </c:tx>
          <c:spPr>
            <a:solidFill>
              <a:srgbClr val="FFCD00"/>
            </a:solidFill>
            <a:ln>
              <a:noFill/>
            </a:ln>
            <a:effectLst/>
          </c:spPr>
          <c:invertIfNegative val="0"/>
          <c:cat>
            <c:strRef>
              <c:f>Sheet1!$A$2:$A$16</c:f>
              <c:strCache>
                <c:ptCount val="15"/>
                <c:pt idx="0">
                  <c:v>Specsavers</c:v>
                </c:pt>
                <c:pt idx="1">
                  <c:v>Sharps</c:v>
                </c:pt>
                <c:pt idx="2">
                  <c:v>Sainsbury's</c:v>
                </c:pt>
                <c:pt idx="3">
                  <c:v>Furniture Village</c:v>
                </c:pt>
                <c:pt idx="4">
                  <c:v>MoneySuperMarket</c:v>
                </c:pt>
                <c:pt idx="5">
                  <c:v>Very</c:v>
                </c:pt>
                <c:pt idx="6">
                  <c:v>Cotswold Company</c:v>
                </c:pt>
                <c:pt idx="7">
                  <c:v>IKEA</c:v>
                </c:pt>
                <c:pt idx="8">
                  <c:v>Hillarys Blinds</c:v>
                </c:pt>
                <c:pt idx="9">
                  <c:v>eBay</c:v>
                </c:pt>
                <c:pt idx="10">
                  <c:v>Argos</c:v>
                </c:pt>
                <c:pt idx="11">
                  <c:v>Boots</c:v>
                </c:pt>
                <c:pt idx="12">
                  <c:v>Vintage Cash Cow</c:v>
                </c:pt>
                <c:pt idx="13">
                  <c:v>Currys</c:v>
                </c:pt>
                <c:pt idx="14">
                  <c:v>Amazon</c:v>
                </c:pt>
              </c:strCache>
            </c:strRef>
          </c:cat>
          <c:val>
            <c:numRef>
              <c:f>Sheet1!$G$2:$G$16</c:f>
              <c:numCache>
                <c:formatCode>General</c:formatCode>
                <c:ptCount val="15"/>
                <c:pt idx="0" formatCode="_-* #,##0_-;\-* #,##0_-;_-* &quot;-&quot;??_-;_-@_-">
                  <c:v>21541400</c:v>
                </c:pt>
                <c:pt idx="10" formatCode="_-* #,##0_-;\-* #,##0_-;_-* &quot;-&quot;??_-;_-@_-">
                  <c:v>103712400</c:v>
                </c:pt>
                <c:pt idx="11" formatCode="_-* #,##0_-;\-* #,##0_-;_-* &quot;-&quot;??_-;_-@_-">
                  <c:v>176324600</c:v>
                </c:pt>
                <c:pt idx="13" formatCode="_-* #,##0_-;\-* #,##0_-;_-* &quot;-&quot;??_-;_-@_-">
                  <c:v>77886800</c:v>
                </c:pt>
                <c:pt idx="14" formatCode="_-* #,##0_-;\-* #,##0_-;_-* &quot;-&quot;??_-;_-@_-">
                  <c:v>103356800</c:v>
                </c:pt>
              </c:numCache>
            </c:numRef>
          </c:val>
          <c:extLst>
            <c:ext xmlns:c16="http://schemas.microsoft.com/office/drawing/2014/chart" uri="{C3380CC4-5D6E-409C-BE32-E72D297353CC}">
              <c16:uniqueId val="{00000008-B6D0-429C-8FAE-66C68262FFE1}"/>
            </c:ext>
          </c:extLst>
        </c:ser>
        <c:ser>
          <c:idx val="6"/>
          <c:order val="6"/>
          <c:tx>
            <c:strRef>
              <c:f>Sheet1!$H$1</c:f>
              <c:strCache>
                <c:ptCount val="1"/>
                <c:pt idx="0">
                  <c:v>over 60 </c:v>
                </c:pt>
              </c:strCache>
            </c:strRef>
          </c:tx>
          <c:spPr>
            <a:solidFill>
              <a:schemeClr val="accent4"/>
            </a:solidFill>
            <a:ln>
              <a:noFill/>
            </a:ln>
            <a:effectLst/>
          </c:spPr>
          <c:invertIfNegative val="0"/>
          <c:cat>
            <c:strRef>
              <c:f>Sheet1!$A$2:$A$16</c:f>
              <c:strCache>
                <c:ptCount val="15"/>
                <c:pt idx="0">
                  <c:v>Specsavers</c:v>
                </c:pt>
                <c:pt idx="1">
                  <c:v>Sharps</c:v>
                </c:pt>
                <c:pt idx="2">
                  <c:v>Sainsbury's</c:v>
                </c:pt>
                <c:pt idx="3">
                  <c:v>Furniture Village</c:v>
                </c:pt>
                <c:pt idx="4">
                  <c:v>MoneySuperMarket</c:v>
                </c:pt>
                <c:pt idx="5">
                  <c:v>Very</c:v>
                </c:pt>
                <c:pt idx="6">
                  <c:v>Cotswold Company</c:v>
                </c:pt>
                <c:pt idx="7">
                  <c:v>IKEA</c:v>
                </c:pt>
                <c:pt idx="8">
                  <c:v>Hillarys Blinds</c:v>
                </c:pt>
                <c:pt idx="9">
                  <c:v>eBay</c:v>
                </c:pt>
                <c:pt idx="10">
                  <c:v>Argos</c:v>
                </c:pt>
                <c:pt idx="11">
                  <c:v>Boots</c:v>
                </c:pt>
                <c:pt idx="12">
                  <c:v>Vintage Cash Cow</c:v>
                </c:pt>
                <c:pt idx="13">
                  <c:v>Currys</c:v>
                </c:pt>
                <c:pt idx="14">
                  <c:v>Amazon</c:v>
                </c:pt>
              </c:strCache>
            </c:strRef>
          </c:cat>
          <c:val>
            <c:numRef>
              <c:f>Sheet1!$H$2:$H$16</c:f>
              <c:numCache>
                <c:formatCode>_-* #,##0_-;\-* #,##0_-;_-* "-"??_-;_-@_-</c:formatCode>
                <c:ptCount val="15"/>
                <c:pt idx="0">
                  <c:v>0</c:v>
                </c:pt>
                <c:pt idx="1">
                  <c:v>0</c:v>
                </c:pt>
                <c:pt idx="2">
                  <c:v>0</c:v>
                </c:pt>
                <c:pt idx="3">
                  <c:v>0</c:v>
                </c:pt>
                <c:pt idx="4">
                  <c:v>0</c:v>
                </c:pt>
                <c:pt idx="5">
                  <c:v>0</c:v>
                </c:pt>
                <c:pt idx="6">
                  <c:v>0</c:v>
                </c:pt>
                <c:pt idx="7">
                  <c:v>0</c:v>
                </c:pt>
                <c:pt idx="8">
                  <c:v>0</c:v>
                </c:pt>
                <c:pt idx="9">
                  <c:v>0</c:v>
                </c:pt>
                <c:pt idx="10">
                  <c:v>0</c:v>
                </c:pt>
                <c:pt idx="11">
                  <c:v>66900</c:v>
                </c:pt>
                <c:pt idx="12">
                  <c:v>397984185</c:v>
                </c:pt>
                <c:pt idx="13">
                  <c:v>0</c:v>
                </c:pt>
                <c:pt idx="14">
                  <c:v>0</c:v>
                </c:pt>
              </c:numCache>
            </c:numRef>
          </c:val>
          <c:extLst>
            <c:ext xmlns:c16="http://schemas.microsoft.com/office/drawing/2014/chart" uri="{C3380CC4-5D6E-409C-BE32-E72D297353CC}">
              <c16:uniqueId val="{00000009-B6D0-429C-8FAE-66C68262FFE1}"/>
            </c:ext>
          </c:extLst>
        </c:ser>
        <c:dLbls>
          <c:showLegendKey val="0"/>
          <c:showVal val="0"/>
          <c:showCatName val="0"/>
          <c:showSerName val="0"/>
          <c:showPercent val="0"/>
          <c:showBubbleSize val="0"/>
        </c:dLbls>
        <c:gapWidth val="30"/>
        <c:overlap val="100"/>
        <c:axId val="324251824"/>
        <c:axId val="286540592"/>
      </c:barChart>
      <c:catAx>
        <c:axId val="324251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286540592"/>
        <c:crosses val="autoZero"/>
        <c:auto val="1"/>
        <c:lblAlgn val="ctr"/>
        <c:lblOffset val="100"/>
        <c:noMultiLvlLbl val="0"/>
      </c:catAx>
      <c:valAx>
        <c:axId val="2865405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324251824"/>
        <c:crosses val="autoZero"/>
        <c:crossBetween val="between"/>
      </c:valAx>
      <c:spPr>
        <a:noFill/>
        <a:ln>
          <a:noFill/>
        </a:ln>
        <a:effectLst/>
      </c:spPr>
    </c:plotArea>
    <c:legend>
      <c:legendPos val="b"/>
      <c:layout>
        <c:manualLayout>
          <c:xMode val="edge"/>
          <c:yMode val="edge"/>
          <c:x val="0.30696274762744852"/>
          <c:y val="0.94633656594707394"/>
          <c:w val="0.34297774015957005"/>
          <c:h val="5.0162731481481482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752823022371297E-2"/>
          <c:y val="4.6487252835491315E-2"/>
          <c:w val="0.77432813024796576"/>
          <c:h val="0.82564513700692554"/>
        </c:manualLayout>
      </c:layout>
      <c:barChart>
        <c:barDir val="col"/>
        <c:grouping val="stacked"/>
        <c:varyColors val="0"/>
        <c:ser>
          <c:idx val="0"/>
          <c:order val="0"/>
          <c:tx>
            <c:strRef>
              <c:f>Sheet1!$A$2</c:f>
              <c:strCache>
                <c:ptCount val="1"/>
                <c:pt idx="0">
                  <c:v>Retail General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2020</c:v>
                </c:pt>
                <c:pt idx="1">
                  <c:v>2021</c:v>
                </c:pt>
                <c:pt idx="2">
                  <c:v>2022</c:v>
                </c:pt>
                <c:pt idx="3">
                  <c:v>2023</c:v>
                </c:pt>
                <c:pt idx="4">
                  <c:v>2024</c:v>
                </c:pt>
                <c:pt idx="5">
                  <c:v>2025</c:v>
                </c:pt>
              </c:strCache>
            </c:strRef>
          </c:cat>
          <c:val>
            <c:numRef>
              <c:f>Sheet1!$B$2:$G$2</c:f>
              <c:numCache>
                <c:formatCode>_-"£"* #,##0_-;\-"£"* #,##0_-;_-"£"* "-"??_-;_-@_-</c:formatCode>
                <c:ptCount val="6"/>
                <c:pt idx="0">
                  <c:v>87.062387999999999</c:v>
                </c:pt>
                <c:pt idx="1">
                  <c:v>151.125913</c:v>
                </c:pt>
                <c:pt idx="2">
                  <c:v>141.72582</c:v>
                </c:pt>
                <c:pt idx="3">
                  <c:v>152.30935199999999</c:v>
                </c:pt>
                <c:pt idx="4">
                  <c:v>151.75557800000001</c:v>
                </c:pt>
                <c:pt idx="5">
                  <c:v>152.03369799999999</c:v>
                </c:pt>
              </c:numCache>
            </c:numRef>
          </c:val>
          <c:extLst>
            <c:ext xmlns:c16="http://schemas.microsoft.com/office/drawing/2014/chart" uri="{C3380CC4-5D6E-409C-BE32-E72D297353CC}">
              <c16:uniqueId val="{00000000-2895-4CD8-AFCF-53B600E6047D}"/>
            </c:ext>
          </c:extLst>
        </c:ser>
        <c:ser>
          <c:idx val="1"/>
          <c:order val="1"/>
          <c:tx>
            <c:strRef>
              <c:f>Sheet1!$A$3</c:f>
              <c:strCache>
                <c:ptCount val="1"/>
                <c:pt idx="0">
                  <c:v>Household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2020</c:v>
                </c:pt>
                <c:pt idx="1">
                  <c:v>2021</c:v>
                </c:pt>
                <c:pt idx="2">
                  <c:v>2022</c:v>
                </c:pt>
                <c:pt idx="3">
                  <c:v>2023</c:v>
                </c:pt>
                <c:pt idx="4">
                  <c:v>2024</c:v>
                </c:pt>
                <c:pt idx="5">
                  <c:v>2025</c:v>
                </c:pt>
              </c:strCache>
            </c:strRef>
          </c:cat>
          <c:val>
            <c:numRef>
              <c:f>Sheet1!$B$3:$G$3</c:f>
              <c:numCache>
                <c:formatCode>_-"£"* #,##0_-;\-"£"* #,##0_-;_-"£"* "-"??_-;_-@_-</c:formatCode>
                <c:ptCount val="6"/>
                <c:pt idx="0">
                  <c:v>99.305319999999995</c:v>
                </c:pt>
                <c:pt idx="1">
                  <c:v>138.73878300000001</c:v>
                </c:pt>
                <c:pt idx="2">
                  <c:v>131.86192299999999</c:v>
                </c:pt>
                <c:pt idx="3">
                  <c:v>126.11447800000001</c:v>
                </c:pt>
                <c:pt idx="4">
                  <c:v>142.828993</c:v>
                </c:pt>
                <c:pt idx="5">
                  <c:v>144.157117</c:v>
                </c:pt>
              </c:numCache>
            </c:numRef>
          </c:val>
          <c:extLst>
            <c:ext xmlns:c16="http://schemas.microsoft.com/office/drawing/2014/chart" uri="{C3380CC4-5D6E-409C-BE32-E72D297353CC}">
              <c16:uniqueId val="{00000000-745A-4CBE-B793-4CE1F8D323DB}"/>
            </c:ext>
          </c:extLst>
        </c:ser>
        <c:ser>
          <c:idx val="2"/>
          <c:order val="2"/>
          <c:tx>
            <c:strRef>
              <c:f>Sheet1!$A$4</c:f>
              <c:strCache>
                <c:ptCount val="1"/>
                <c:pt idx="0">
                  <c:v>Brand Building</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2020</c:v>
                </c:pt>
                <c:pt idx="1">
                  <c:v>2021</c:v>
                </c:pt>
                <c:pt idx="2">
                  <c:v>2022</c:v>
                </c:pt>
                <c:pt idx="3">
                  <c:v>2023</c:v>
                </c:pt>
                <c:pt idx="4">
                  <c:v>2024</c:v>
                </c:pt>
                <c:pt idx="5">
                  <c:v>2025</c:v>
                </c:pt>
              </c:strCache>
            </c:strRef>
          </c:cat>
          <c:val>
            <c:numRef>
              <c:f>Sheet1!$B$4:$G$4</c:f>
              <c:numCache>
                <c:formatCode>_-"£"* #,##0_-;\-"£"* #,##0_-;_-"£"* "-"??_-;_-@_-</c:formatCode>
                <c:ptCount val="6"/>
                <c:pt idx="0">
                  <c:v>61.757720999999997</c:v>
                </c:pt>
                <c:pt idx="1">
                  <c:v>52.354503000000001</c:v>
                </c:pt>
                <c:pt idx="2">
                  <c:v>121.481382</c:v>
                </c:pt>
                <c:pt idx="3">
                  <c:v>73.819030999999995</c:v>
                </c:pt>
                <c:pt idx="4">
                  <c:v>113.828812</c:v>
                </c:pt>
                <c:pt idx="5">
                  <c:v>132.29719900000001</c:v>
                </c:pt>
              </c:numCache>
            </c:numRef>
          </c:val>
          <c:extLst>
            <c:ext xmlns:c16="http://schemas.microsoft.com/office/drawing/2014/chart" uri="{C3380CC4-5D6E-409C-BE32-E72D297353CC}">
              <c16:uniqueId val="{00000001-745A-4CBE-B793-4CE1F8D323DB}"/>
            </c:ext>
          </c:extLst>
        </c:ser>
        <c:ser>
          <c:idx val="3"/>
          <c:order val="3"/>
          <c:tx>
            <c:strRef>
              <c:f>Sheet1!$A$5</c:f>
              <c:strCache>
                <c:ptCount val="1"/>
                <c:pt idx="0">
                  <c:v>Fashion</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2020</c:v>
                </c:pt>
                <c:pt idx="1">
                  <c:v>2021</c:v>
                </c:pt>
                <c:pt idx="2">
                  <c:v>2022</c:v>
                </c:pt>
                <c:pt idx="3">
                  <c:v>2023</c:v>
                </c:pt>
                <c:pt idx="4">
                  <c:v>2024</c:v>
                </c:pt>
                <c:pt idx="5">
                  <c:v>2025</c:v>
                </c:pt>
              </c:strCache>
            </c:strRef>
          </c:cat>
          <c:val>
            <c:numRef>
              <c:f>Sheet1!$B$5:$G$5</c:f>
              <c:numCache>
                <c:formatCode>_-"£"* #,##0_-;\-"£"* #,##0_-;_-"£"* "-"??_-;_-@_-</c:formatCode>
                <c:ptCount val="6"/>
                <c:pt idx="0">
                  <c:v>2.7668819999999998</c:v>
                </c:pt>
                <c:pt idx="1">
                  <c:v>44.605331999999997</c:v>
                </c:pt>
                <c:pt idx="2">
                  <c:v>12.708838999999999</c:v>
                </c:pt>
                <c:pt idx="3">
                  <c:v>8.1929400000000001</c:v>
                </c:pt>
                <c:pt idx="4">
                  <c:v>12.267092999999999</c:v>
                </c:pt>
                <c:pt idx="5">
                  <c:v>8.8677220000000005</c:v>
                </c:pt>
              </c:numCache>
            </c:numRef>
          </c:val>
          <c:extLst>
            <c:ext xmlns:c16="http://schemas.microsoft.com/office/drawing/2014/chart" uri="{C3380CC4-5D6E-409C-BE32-E72D297353CC}">
              <c16:uniqueId val="{00000002-745A-4CBE-B793-4CE1F8D323DB}"/>
            </c:ext>
          </c:extLst>
        </c:ser>
        <c:ser>
          <c:idx val="4"/>
          <c:order val="4"/>
          <c:tx>
            <c:strRef>
              <c:f>Sheet1!$A$6</c:f>
              <c:strCache>
                <c:ptCount val="1"/>
                <c:pt idx="0">
                  <c:v>Mobile Apps</c:v>
                </c:pt>
              </c:strCache>
            </c:strRef>
          </c:tx>
          <c:spPr>
            <a:solidFill>
              <a:schemeClr val="accent5"/>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1-D6BE-46E5-ACA0-4DEDFF7E6038}"/>
                </c:ext>
              </c:extLst>
            </c:dLbl>
            <c:dLbl>
              <c:idx val="2"/>
              <c:delete val="1"/>
              <c:extLst>
                <c:ext xmlns:c15="http://schemas.microsoft.com/office/drawing/2012/chart" uri="{CE6537A1-D6FC-4f65-9D91-7224C49458BB}"/>
                <c:ext xmlns:c16="http://schemas.microsoft.com/office/drawing/2014/chart" uri="{C3380CC4-5D6E-409C-BE32-E72D297353CC}">
                  <c16:uniqueId val="{00000005-415B-40D1-A183-828C44167044}"/>
                </c:ext>
              </c:extLst>
            </c:dLbl>
            <c:dLbl>
              <c:idx val="3"/>
              <c:delete val="1"/>
              <c:extLst>
                <c:ext xmlns:c15="http://schemas.microsoft.com/office/drawing/2012/chart" uri="{CE6537A1-D6FC-4f65-9D91-7224C49458BB}"/>
                <c:ext xmlns:c16="http://schemas.microsoft.com/office/drawing/2014/chart" uri="{C3380CC4-5D6E-409C-BE32-E72D297353CC}">
                  <c16:uniqueId val="{00000006-415B-40D1-A183-828C44167044}"/>
                </c:ext>
              </c:extLst>
            </c:dLbl>
            <c:dLbl>
              <c:idx val="4"/>
              <c:delete val="1"/>
              <c:extLst>
                <c:ext xmlns:c15="http://schemas.microsoft.com/office/drawing/2012/chart" uri="{CE6537A1-D6FC-4f65-9D91-7224C49458BB}"/>
                <c:ext xmlns:c16="http://schemas.microsoft.com/office/drawing/2014/chart" uri="{C3380CC4-5D6E-409C-BE32-E72D297353CC}">
                  <c16:uniqueId val="{00000009-415B-40D1-A183-828C44167044}"/>
                </c:ext>
              </c:extLst>
            </c:dLbl>
            <c:dLbl>
              <c:idx val="5"/>
              <c:delete val="1"/>
              <c:extLst>
                <c:ext xmlns:c15="http://schemas.microsoft.com/office/drawing/2012/chart" uri="{CE6537A1-D6FC-4f65-9D91-7224C49458BB}"/>
                <c:ext xmlns:c16="http://schemas.microsoft.com/office/drawing/2014/chart" uri="{C3380CC4-5D6E-409C-BE32-E72D297353CC}">
                  <c16:uniqueId val="{00000000-D6BE-46E5-ACA0-4DEDFF7E6038}"/>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2020</c:v>
                </c:pt>
                <c:pt idx="1">
                  <c:v>2021</c:v>
                </c:pt>
                <c:pt idx="2">
                  <c:v>2022</c:v>
                </c:pt>
                <c:pt idx="3">
                  <c:v>2023</c:v>
                </c:pt>
                <c:pt idx="4">
                  <c:v>2024</c:v>
                </c:pt>
                <c:pt idx="5">
                  <c:v>2025</c:v>
                </c:pt>
              </c:strCache>
            </c:strRef>
          </c:cat>
          <c:val>
            <c:numRef>
              <c:f>Sheet1!$B$6:$G$6</c:f>
              <c:numCache>
                <c:formatCode>_-"£"* #,##0_-;\-"£"* #,##0_-;_-"£"* "-"??_-;_-@_-</c:formatCode>
                <c:ptCount val="6"/>
                <c:pt idx="0">
                  <c:v>15.523318</c:v>
                </c:pt>
                <c:pt idx="1">
                  <c:v>21.395363</c:v>
                </c:pt>
                <c:pt idx="2">
                  <c:v>12.346814999999999</c:v>
                </c:pt>
                <c:pt idx="3">
                  <c:v>7.2282359999999999</c:v>
                </c:pt>
                <c:pt idx="4">
                  <c:v>12.349190999999999</c:v>
                </c:pt>
                <c:pt idx="5">
                  <c:v>7.6676120000000001</c:v>
                </c:pt>
              </c:numCache>
            </c:numRef>
          </c:val>
          <c:extLst>
            <c:ext xmlns:c16="http://schemas.microsoft.com/office/drawing/2014/chart" uri="{C3380CC4-5D6E-409C-BE32-E72D297353CC}">
              <c16:uniqueId val="{00000003-745A-4CBE-B793-4CE1F8D323DB}"/>
            </c:ext>
          </c:extLst>
        </c:ser>
        <c:ser>
          <c:idx val="5"/>
          <c:order val="5"/>
          <c:tx>
            <c:strRef>
              <c:f>Sheet1!$A$7</c:f>
              <c:strCache>
                <c:ptCount val="1"/>
                <c:pt idx="0">
                  <c:v>Entertainment &amp; Leisure</c:v>
                </c:pt>
              </c:strCache>
            </c:strRef>
          </c:tx>
          <c:spPr>
            <a:solidFill>
              <a:schemeClr val="accent6"/>
            </a:solidFill>
            <a:ln>
              <a:noFill/>
            </a:ln>
            <a:effectLst/>
          </c:spPr>
          <c:invertIfNegative val="0"/>
          <c:dLbls>
            <c:delete val="1"/>
          </c:dLbls>
          <c:cat>
            <c:strRef>
              <c:f>Sheet1!$B$1:$G$1</c:f>
              <c:strCache>
                <c:ptCount val="6"/>
                <c:pt idx="0">
                  <c:v>2020</c:v>
                </c:pt>
                <c:pt idx="1">
                  <c:v>2021</c:v>
                </c:pt>
                <c:pt idx="2">
                  <c:v>2022</c:v>
                </c:pt>
                <c:pt idx="3">
                  <c:v>2023</c:v>
                </c:pt>
                <c:pt idx="4">
                  <c:v>2024</c:v>
                </c:pt>
                <c:pt idx="5">
                  <c:v>2025</c:v>
                </c:pt>
              </c:strCache>
            </c:strRef>
          </c:cat>
          <c:val>
            <c:numRef>
              <c:f>Sheet1!$B$7:$G$7</c:f>
              <c:numCache>
                <c:formatCode>_-"£"* #,##0_-;\-"£"* #,##0_-;_-"£"* "-"??_-;_-@_-</c:formatCode>
                <c:ptCount val="6"/>
                <c:pt idx="0">
                  <c:v>5.0604529999999999</c:v>
                </c:pt>
                <c:pt idx="1">
                  <c:v>7.2545409999999997</c:v>
                </c:pt>
                <c:pt idx="2">
                  <c:v>5.3893380000000004</c:v>
                </c:pt>
                <c:pt idx="3">
                  <c:v>5.6478299999999999</c:v>
                </c:pt>
                <c:pt idx="4">
                  <c:v>7.7366929999999998</c:v>
                </c:pt>
                <c:pt idx="5">
                  <c:v>7.4614659999999997</c:v>
                </c:pt>
              </c:numCache>
            </c:numRef>
          </c:val>
          <c:extLst>
            <c:ext xmlns:c16="http://schemas.microsoft.com/office/drawing/2014/chart" uri="{C3380CC4-5D6E-409C-BE32-E72D297353CC}">
              <c16:uniqueId val="{00000000-398A-495A-9571-F27A2714E0FF}"/>
            </c:ext>
          </c:extLst>
        </c:ser>
        <c:dLbls>
          <c:dLblPos val="ctr"/>
          <c:showLegendKey val="0"/>
          <c:showVal val="1"/>
          <c:showCatName val="0"/>
          <c:showSerName val="0"/>
          <c:showPercent val="0"/>
          <c:showBubbleSize val="0"/>
        </c:dLbls>
        <c:gapWidth val="100"/>
        <c:overlap val="100"/>
        <c:axId val="646226728"/>
        <c:axId val="646226400"/>
      </c:barChart>
      <c:catAx>
        <c:axId val="646226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646226400"/>
        <c:crosses val="autoZero"/>
        <c:auto val="1"/>
        <c:lblAlgn val="ctr"/>
        <c:lblOffset val="100"/>
        <c:noMultiLvlLbl val="0"/>
      </c:catAx>
      <c:valAx>
        <c:axId val="6462264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bg2"/>
                    </a:solidFill>
                    <a:latin typeface="+mn-lt"/>
                    <a:ea typeface="+mn-ea"/>
                    <a:cs typeface="+mn-cs"/>
                  </a:defRPr>
                </a:pPr>
                <a:r>
                  <a:rPr lang="en-GB" dirty="0">
                    <a:solidFill>
                      <a:schemeClr val="bg2"/>
                    </a:solidFill>
                  </a:rPr>
                  <a:t>£m</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title>
        <c:numFmt formatCode="_-&quot;£&quot;* #,##0_-;\-&quot;£&quot;* #,##0_-;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64622672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bg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b="1">
          <a:solidFill>
            <a:schemeClr val="bg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Retail &amp; Online Retail</c:v>
                </c:pt>
              </c:strCache>
            </c:strRef>
          </c:tx>
          <c:spPr>
            <a:solidFill>
              <a:schemeClr val="accent1"/>
            </a:solidFill>
            <a:ln>
              <a:noFill/>
            </a:ln>
            <a:effectLst/>
          </c:spPr>
          <c:cat>
            <c:numRef>
              <c:f>Sheet1!$A$2:$A$12</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Sheet1!$B$2:$B$12</c:f>
              <c:numCache>
                <c:formatCode>0.0%</c:formatCode>
                <c:ptCount val="11"/>
                <c:pt idx="0">
                  <c:v>6.41740147386924E-2</c:v>
                </c:pt>
                <c:pt idx="1">
                  <c:v>6.7933911673882519E-2</c:v>
                </c:pt>
                <c:pt idx="2">
                  <c:v>7.011433726297342E-2</c:v>
                </c:pt>
                <c:pt idx="3">
                  <c:v>6.5619445157884634E-2</c:v>
                </c:pt>
                <c:pt idx="4">
                  <c:v>6.6701743576962513E-2</c:v>
                </c:pt>
                <c:pt idx="5">
                  <c:v>6.115548578480353E-2</c:v>
                </c:pt>
                <c:pt idx="6" formatCode="0%">
                  <c:v>6.3113856472313989E-2</c:v>
                </c:pt>
                <c:pt idx="7" formatCode="0%">
                  <c:v>6.2458342508035287E-2</c:v>
                </c:pt>
                <c:pt idx="8" formatCode="0%">
                  <c:v>6.3363726916611823E-2</c:v>
                </c:pt>
                <c:pt idx="9" formatCode="0%">
                  <c:v>7.8221232376183683E-2</c:v>
                </c:pt>
                <c:pt idx="10" formatCode="0%">
                  <c:v>7.2926972892655609E-2</c:v>
                </c:pt>
              </c:numCache>
            </c:numRef>
          </c:val>
          <c:extLst>
            <c:ext xmlns:c16="http://schemas.microsoft.com/office/drawing/2014/chart" uri="{C3380CC4-5D6E-409C-BE32-E72D297353CC}">
              <c16:uniqueId val="{00000000-1E81-4ABB-BF7F-AC8D30A4F97D}"/>
            </c:ext>
          </c:extLst>
        </c:ser>
        <c:dLbls>
          <c:showLegendKey val="0"/>
          <c:showVal val="0"/>
          <c:showCatName val="0"/>
          <c:showSerName val="0"/>
          <c:showPercent val="0"/>
          <c:showBubbleSize val="0"/>
        </c:dLbls>
        <c:axId val="601837368"/>
        <c:axId val="601842048"/>
      </c:areaChart>
      <c:catAx>
        <c:axId val="60183736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601842048"/>
        <c:crosses val="autoZero"/>
        <c:auto val="1"/>
        <c:lblAlgn val="ctr"/>
        <c:lblOffset val="100"/>
        <c:noMultiLvlLbl val="0"/>
      </c:catAx>
      <c:valAx>
        <c:axId val="6018420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lgn="ctr" rtl="0">
                  <a:defRPr sz="1000" b="1" i="0" u="none" strike="noStrike" kern="1200" baseline="0">
                    <a:solidFill>
                      <a:schemeClr val="bg2"/>
                    </a:solidFill>
                    <a:latin typeface="+mn-lt"/>
                    <a:ea typeface="+mn-ea"/>
                    <a:cs typeface="+mn-cs"/>
                  </a:defRPr>
                </a:pPr>
                <a:r>
                  <a:rPr lang="en-GB" dirty="0"/>
                  <a:t>Share of linear impacts (R/W)</a:t>
                </a:r>
              </a:p>
            </c:rich>
          </c:tx>
          <c:layout>
            <c:manualLayout>
              <c:xMode val="edge"/>
              <c:yMode val="edge"/>
              <c:x val="0"/>
              <c:y val="0.26009572215346249"/>
            </c:manualLayout>
          </c:layout>
          <c:overlay val="0"/>
          <c:spPr>
            <a:noFill/>
            <a:ln>
              <a:noFill/>
            </a:ln>
            <a:effectLst/>
          </c:spPr>
          <c:txPr>
            <a:bodyPr rot="-5400000" spcFirstLastPara="1" vertOverflow="ellipsis" vert="horz" wrap="square" anchor="ctr" anchorCtr="1"/>
            <a:lstStyle/>
            <a:p>
              <a:pPr algn="ctr" rtl="0">
                <a:defRPr sz="1000" b="1" i="0" u="none" strike="noStrike" kern="1200" baseline="0">
                  <a:solidFill>
                    <a:schemeClr val="bg2"/>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601837368"/>
        <c:crosses val="autoZero"/>
        <c:crossBetween val="midCat"/>
      </c:valAx>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b="1">
          <a:solidFill>
            <a:schemeClr val="bg2"/>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areaChart>
        <c:grouping val="percentStacked"/>
        <c:varyColors val="0"/>
        <c:ser>
          <c:idx val="0"/>
          <c:order val="0"/>
          <c:tx>
            <c:strRef>
              <c:f>Sheet1!$B$1</c:f>
              <c:strCache>
                <c:ptCount val="1"/>
                <c:pt idx="0">
                  <c:v>Amazon</c:v>
                </c:pt>
              </c:strCache>
            </c:strRef>
          </c:tx>
          <c:spPr>
            <a:solidFill>
              <a:schemeClr val="accent1">
                <a:shade val="42000"/>
              </a:schemeClr>
            </a:solidFill>
            <a:ln w="25400">
              <a:solidFill>
                <a:schemeClr val="bg1"/>
              </a:solidFill>
            </a:ln>
            <a:effectLst/>
          </c:spPr>
          <c:cat>
            <c:numRef>
              <c:f>Sheet1!$A$2:$A$12</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Sheet1!$B$2:$B$12</c:f>
              <c:numCache>
                <c:formatCode>_-* #,##0_-;\-* #,##0_-;_-* "-"??_-;_-@_-</c:formatCode>
                <c:ptCount val="11"/>
                <c:pt idx="0">
                  <c:v>2676799974</c:v>
                </c:pt>
                <c:pt idx="1">
                  <c:v>3725979295</c:v>
                </c:pt>
                <c:pt idx="2">
                  <c:v>3852421263</c:v>
                </c:pt>
                <c:pt idx="3">
                  <c:v>4677263746</c:v>
                </c:pt>
                <c:pt idx="4">
                  <c:v>6039686031</c:v>
                </c:pt>
                <c:pt idx="5">
                  <c:v>5529251646</c:v>
                </c:pt>
                <c:pt idx="6">
                  <c:v>5765034740</c:v>
                </c:pt>
                <c:pt idx="7">
                  <c:v>5167732931</c:v>
                </c:pt>
                <c:pt idx="8">
                  <c:v>3866516890</c:v>
                </c:pt>
                <c:pt idx="9">
                  <c:v>4447527450</c:v>
                </c:pt>
                <c:pt idx="10">
                  <c:v>4579114734</c:v>
                </c:pt>
              </c:numCache>
            </c:numRef>
          </c:val>
          <c:extLst>
            <c:ext xmlns:c16="http://schemas.microsoft.com/office/drawing/2014/chart" uri="{C3380CC4-5D6E-409C-BE32-E72D297353CC}">
              <c16:uniqueId val="{00000000-1264-4727-A39E-2C263128A445}"/>
            </c:ext>
          </c:extLst>
        </c:ser>
        <c:ser>
          <c:idx val="1"/>
          <c:order val="1"/>
          <c:tx>
            <c:strRef>
              <c:f>Sheet1!$C$1</c:f>
              <c:strCache>
                <c:ptCount val="1"/>
                <c:pt idx="0">
                  <c:v>Currys</c:v>
                </c:pt>
              </c:strCache>
            </c:strRef>
          </c:tx>
          <c:spPr>
            <a:solidFill>
              <a:schemeClr val="accent1">
                <a:shade val="55000"/>
              </a:schemeClr>
            </a:solidFill>
            <a:ln w="25400">
              <a:solidFill>
                <a:schemeClr val="bg1"/>
              </a:solidFill>
            </a:ln>
            <a:effectLst/>
          </c:spPr>
          <c:cat>
            <c:numRef>
              <c:f>Sheet1!$A$2:$A$12</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Sheet1!$C$2:$C$12</c:f>
              <c:numCache>
                <c:formatCode>_-* #,##0_-;\-* #,##0_-;_-* "-"??_-;_-@_-</c:formatCode>
                <c:ptCount val="11"/>
                <c:pt idx="0">
                  <c:v>4279945456</c:v>
                </c:pt>
                <c:pt idx="1">
                  <c:v>4313298104</c:v>
                </c:pt>
                <c:pt idx="2">
                  <c:v>4649933097</c:v>
                </c:pt>
                <c:pt idx="3">
                  <c:v>4663998647</c:v>
                </c:pt>
                <c:pt idx="4">
                  <c:v>3321261723</c:v>
                </c:pt>
                <c:pt idx="5">
                  <c:v>4267238731</c:v>
                </c:pt>
                <c:pt idx="6">
                  <c:v>2748190841</c:v>
                </c:pt>
                <c:pt idx="7">
                  <c:v>2316038164</c:v>
                </c:pt>
                <c:pt idx="8">
                  <c:v>2774568109</c:v>
                </c:pt>
                <c:pt idx="9">
                  <c:v>2566580080</c:v>
                </c:pt>
                <c:pt idx="10">
                  <c:v>3064359139</c:v>
                </c:pt>
              </c:numCache>
            </c:numRef>
          </c:val>
          <c:extLst>
            <c:ext xmlns:c16="http://schemas.microsoft.com/office/drawing/2014/chart" uri="{C3380CC4-5D6E-409C-BE32-E72D297353CC}">
              <c16:uniqueId val="{00000001-1264-4727-A39E-2C263128A445}"/>
            </c:ext>
          </c:extLst>
        </c:ser>
        <c:ser>
          <c:idx val="2"/>
          <c:order val="2"/>
          <c:tx>
            <c:strRef>
              <c:f>Sheet1!$D$1</c:f>
              <c:strCache>
                <c:ptCount val="1"/>
                <c:pt idx="0">
                  <c:v>Argos</c:v>
                </c:pt>
              </c:strCache>
            </c:strRef>
          </c:tx>
          <c:spPr>
            <a:solidFill>
              <a:schemeClr val="accent1">
                <a:shade val="68000"/>
              </a:schemeClr>
            </a:solidFill>
            <a:ln w="25400">
              <a:solidFill>
                <a:schemeClr val="bg1"/>
              </a:solidFill>
            </a:ln>
            <a:effectLst/>
          </c:spPr>
          <c:cat>
            <c:numRef>
              <c:f>Sheet1!$A$2:$A$12</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Sheet1!$D$2:$D$12</c:f>
              <c:numCache>
                <c:formatCode>_-* #,##0_-;\-* #,##0_-;_-* "-"??_-;_-@_-</c:formatCode>
                <c:ptCount val="11"/>
                <c:pt idx="0">
                  <c:v>4732103978</c:v>
                </c:pt>
                <c:pt idx="1">
                  <c:v>5135791382</c:v>
                </c:pt>
                <c:pt idx="2">
                  <c:v>4518522320</c:v>
                </c:pt>
                <c:pt idx="3">
                  <c:v>4479647428</c:v>
                </c:pt>
                <c:pt idx="4">
                  <c:v>3747979260</c:v>
                </c:pt>
                <c:pt idx="5">
                  <c:v>2770415440</c:v>
                </c:pt>
                <c:pt idx="6">
                  <c:v>1236314280</c:v>
                </c:pt>
                <c:pt idx="7">
                  <c:v>675006150</c:v>
                </c:pt>
                <c:pt idx="8">
                  <c:v>737100700</c:v>
                </c:pt>
                <c:pt idx="9">
                  <c:v>1044587350</c:v>
                </c:pt>
                <c:pt idx="10">
                  <c:v>1787475845</c:v>
                </c:pt>
              </c:numCache>
            </c:numRef>
          </c:val>
          <c:extLst>
            <c:ext xmlns:c16="http://schemas.microsoft.com/office/drawing/2014/chart" uri="{C3380CC4-5D6E-409C-BE32-E72D297353CC}">
              <c16:uniqueId val="{00000002-1264-4727-A39E-2C263128A445}"/>
            </c:ext>
          </c:extLst>
        </c:ser>
        <c:ser>
          <c:idx val="3"/>
          <c:order val="3"/>
          <c:tx>
            <c:strRef>
              <c:f>Sheet1!$E$1</c:f>
              <c:strCache>
                <c:ptCount val="1"/>
                <c:pt idx="0">
                  <c:v>Oak Furnitureland</c:v>
                </c:pt>
              </c:strCache>
            </c:strRef>
          </c:tx>
          <c:spPr>
            <a:solidFill>
              <a:schemeClr val="accent1">
                <a:shade val="80000"/>
              </a:schemeClr>
            </a:solidFill>
            <a:ln w="25400">
              <a:solidFill>
                <a:schemeClr val="bg1"/>
              </a:solidFill>
            </a:ln>
            <a:effectLst/>
          </c:spPr>
          <c:cat>
            <c:numRef>
              <c:f>Sheet1!$A$2:$A$12</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Sheet1!$E$2:$E$12</c:f>
              <c:numCache>
                <c:formatCode>_-* #,##0_-;\-* #,##0_-;_-* "-"??_-;_-@_-</c:formatCode>
                <c:ptCount val="11"/>
                <c:pt idx="0">
                  <c:v>3715265842</c:v>
                </c:pt>
                <c:pt idx="1">
                  <c:v>3560611612</c:v>
                </c:pt>
                <c:pt idx="2">
                  <c:v>4650922442</c:v>
                </c:pt>
                <c:pt idx="3">
                  <c:v>3876725366</c:v>
                </c:pt>
                <c:pt idx="4">
                  <c:v>2419247091</c:v>
                </c:pt>
                <c:pt idx="5">
                  <c:v>1399592888</c:v>
                </c:pt>
                <c:pt idx="6">
                  <c:v>902036340</c:v>
                </c:pt>
                <c:pt idx="7">
                  <c:v>789438382</c:v>
                </c:pt>
                <c:pt idx="8">
                  <c:v>531509050</c:v>
                </c:pt>
                <c:pt idx="9">
                  <c:v>550342950</c:v>
                </c:pt>
                <c:pt idx="10">
                  <c:v>259561655</c:v>
                </c:pt>
              </c:numCache>
            </c:numRef>
          </c:val>
          <c:extLst>
            <c:ext xmlns:c16="http://schemas.microsoft.com/office/drawing/2014/chart" uri="{C3380CC4-5D6E-409C-BE32-E72D297353CC}">
              <c16:uniqueId val="{00000003-1264-4727-A39E-2C263128A445}"/>
            </c:ext>
          </c:extLst>
        </c:ser>
        <c:ser>
          <c:idx val="4"/>
          <c:order val="4"/>
          <c:tx>
            <c:strRef>
              <c:f>Sheet1!$F$1</c:f>
              <c:strCache>
                <c:ptCount val="1"/>
                <c:pt idx="0">
                  <c:v>SCS</c:v>
                </c:pt>
              </c:strCache>
            </c:strRef>
          </c:tx>
          <c:spPr>
            <a:solidFill>
              <a:schemeClr val="accent1">
                <a:shade val="93000"/>
              </a:schemeClr>
            </a:solidFill>
            <a:ln w="25400">
              <a:solidFill>
                <a:schemeClr val="bg1"/>
              </a:solidFill>
            </a:ln>
            <a:effectLst/>
          </c:spPr>
          <c:cat>
            <c:numRef>
              <c:f>Sheet1!$A$2:$A$12</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Sheet1!$F$2:$F$12</c:f>
              <c:numCache>
                <c:formatCode>_-* #,##0_-;\-* #,##0_-;_-* "-"??_-;_-@_-</c:formatCode>
                <c:ptCount val="11"/>
                <c:pt idx="0">
                  <c:v>1414367150</c:v>
                </c:pt>
                <c:pt idx="1">
                  <c:v>2519138930</c:v>
                </c:pt>
                <c:pt idx="2">
                  <c:v>2057089172</c:v>
                </c:pt>
                <c:pt idx="3">
                  <c:v>3003056165</c:v>
                </c:pt>
                <c:pt idx="4">
                  <c:v>3111791861</c:v>
                </c:pt>
                <c:pt idx="5">
                  <c:v>2638430775</c:v>
                </c:pt>
                <c:pt idx="6">
                  <c:v>1850234349</c:v>
                </c:pt>
                <c:pt idx="7">
                  <c:v>1870464111</c:v>
                </c:pt>
                <c:pt idx="8">
                  <c:v>1185277255</c:v>
                </c:pt>
                <c:pt idx="9">
                  <c:v>307941950</c:v>
                </c:pt>
              </c:numCache>
            </c:numRef>
          </c:val>
          <c:extLst>
            <c:ext xmlns:c16="http://schemas.microsoft.com/office/drawing/2014/chart" uri="{C3380CC4-5D6E-409C-BE32-E72D297353CC}">
              <c16:uniqueId val="{00000004-1264-4727-A39E-2C263128A445}"/>
            </c:ext>
          </c:extLst>
        </c:ser>
        <c:ser>
          <c:idx val="5"/>
          <c:order val="5"/>
          <c:tx>
            <c:strRef>
              <c:f>Sheet1!$G$1</c:f>
              <c:strCache>
                <c:ptCount val="1"/>
                <c:pt idx="0">
                  <c:v>Wayfair</c:v>
                </c:pt>
              </c:strCache>
            </c:strRef>
          </c:tx>
          <c:spPr>
            <a:solidFill>
              <a:schemeClr val="accent1">
                <a:tint val="94000"/>
              </a:schemeClr>
            </a:solidFill>
            <a:ln w="25400">
              <a:solidFill>
                <a:schemeClr val="bg1"/>
              </a:solidFill>
            </a:ln>
            <a:effectLst/>
          </c:spPr>
          <c:cat>
            <c:numRef>
              <c:f>Sheet1!$A$2:$A$12</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Sheet1!$G$2:$G$12</c:f>
              <c:numCache>
                <c:formatCode>_-* #,##0_-;\-* #,##0_-;_-* "-"??_-;_-@_-</c:formatCode>
                <c:ptCount val="11"/>
                <c:pt idx="0">
                  <c:v>485524000</c:v>
                </c:pt>
                <c:pt idx="1">
                  <c:v>1288710913</c:v>
                </c:pt>
                <c:pt idx="2">
                  <c:v>1463306280</c:v>
                </c:pt>
                <c:pt idx="3">
                  <c:v>1983469435</c:v>
                </c:pt>
                <c:pt idx="4">
                  <c:v>2811255110</c:v>
                </c:pt>
                <c:pt idx="5">
                  <c:v>2389542423</c:v>
                </c:pt>
                <c:pt idx="6">
                  <c:v>2277936557</c:v>
                </c:pt>
                <c:pt idx="7">
                  <c:v>1661352265</c:v>
                </c:pt>
                <c:pt idx="8">
                  <c:v>1117665302</c:v>
                </c:pt>
                <c:pt idx="9">
                  <c:v>925196405</c:v>
                </c:pt>
                <c:pt idx="10">
                  <c:v>545195885</c:v>
                </c:pt>
              </c:numCache>
            </c:numRef>
          </c:val>
          <c:extLst>
            <c:ext xmlns:c16="http://schemas.microsoft.com/office/drawing/2014/chart" uri="{C3380CC4-5D6E-409C-BE32-E72D297353CC}">
              <c16:uniqueId val="{00000005-1264-4727-A39E-2C263128A445}"/>
            </c:ext>
          </c:extLst>
        </c:ser>
        <c:ser>
          <c:idx val="6"/>
          <c:order val="6"/>
          <c:tx>
            <c:strRef>
              <c:f>Sheet1!$H$1</c:f>
              <c:strCache>
                <c:ptCount val="1"/>
                <c:pt idx="0">
                  <c:v>Boots</c:v>
                </c:pt>
              </c:strCache>
            </c:strRef>
          </c:tx>
          <c:spPr>
            <a:solidFill>
              <a:schemeClr val="accent1">
                <a:tint val="81000"/>
              </a:schemeClr>
            </a:solidFill>
            <a:ln w="25400">
              <a:solidFill>
                <a:schemeClr val="bg1"/>
              </a:solidFill>
            </a:ln>
            <a:effectLst/>
          </c:spPr>
          <c:cat>
            <c:numRef>
              <c:f>Sheet1!$A$2:$A$12</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Sheet1!$H$2:$H$12</c:f>
              <c:numCache>
                <c:formatCode>_-* #,##0_-;\-* #,##0_-;_-* "-"??_-;_-@_-</c:formatCode>
                <c:ptCount val="11"/>
                <c:pt idx="0">
                  <c:v>1676383482</c:v>
                </c:pt>
                <c:pt idx="1">
                  <c:v>2111626606</c:v>
                </c:pt>
                <c:pt idx="2">
                  <c:v>1039341026</c:v>
                </c:pt>
                <c:pt idx="3">
                  <c:v>1054501030</c:v>
                </c:pt>
                <c:pt idx="4">
                  <c:v>1427833196</c:v>
                </c:pt>
                <c:pt idx="5">
                  <c:v>444312943</c:v>
                </c:pt>
                <c:pt idx="6">
                  <c:v>797678723</c:v>
                </c:pt>
                <c:pt idx="7">
                  <c:v>1884383525</c:v>
                </c:pt>
                <c:pt idx="8">
                  <c:v>1858484340</c:v>
                </c:pt>
                <c:pt idx="9">
                  <c:v>2074287879</c:v>
                </c:pt>
                <c:pt idx="10">
                  <c:v>2010972697</c:v>
                </c:pt>
              </c:numCache>
            </c:numRef>
          </c:val>
          <c:extLst>
            <c:ext xmlns:c16="http://schemas.microsoft.com/office/drawing/2014/chart" uri="{C3380CC4-5D6E-409C-BE32-E72D297353CC}">
              <c16:uniqueId val="{00000006-1264-4727-A39E-2C263128A445}"/>
            </c:ext>
          </c:extLst>
        </c:ser>
        <c:ser>
          <c:idx val="7"/>
          <c:order val="7"/>
          <c:tx>
            <c:strRef>
              <c:f>Sheet1!$I$1</c:f>
              <c:strCache>
                <c:ptCount val="1"/>
                <c:pt idx="0">
                  <c:v>Ebay</c:v>
                </c:pt>
              </c:strCache>
            </c:strRef>
          </c:tx>
          <c:spPr>
            <a:solidFill>
              <a:schemeClr val="accent1">
                <a:tint val="69000"/>
              </a:schemeClr>
            </a:solidFill>
            <a:ln w="25400">
              <a:solidFill>
                <a:schemeClr val="bg1"/>
              </a:solidFill>
            </a:ln>
            <a:effectLst/>
          </c:spPr>
          <c:cat>
            <c:numRef>
              <c:f>Sheet1!$A$2:$A$12</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Sheet1!$I$2:$I$12</c:f>
              <c:numCache>
                <c:formatCode>_-* #,##0_-;\-* #,##0_-;_-* "-"??_-;_-@_-</c:formatCode>
                <c:ptCount val="11"/>
                <c:pt idx="0">
                  <c:v>12820300</c:v>
                </c:pt>
                <c:pt idx="1">
                  <c:v>841841375</c:v>
                </c:pt>
                <c:pt idx="2">
                  <c:v>863040772</c:v>
                </c:pt>
                <c:pt idx="3">
                  <c:v>1556812792</c:v>
                </c:pt>
                <c:pt idx="4">
                  <c:v>1259858444</c:v>
                </c:pt>
                <c:pt idx="5">
                  <c:v>4038344594</c:v>
                </c:pt>
                <c:pt idx="6">
                  <c:v>1832325448</c:v>
                </c:pt>
                <c:pt idx="7">
                  <c:v>1366668850</c:v>
                </c:pt>
                <c:pt idx="8">
                  <c:v>865451885</c:v>
                </c:pt>
                <c:pt idx="9">
                  <c:v>1441809905</c:v>
                </c:pt>
                <c:pt idx="10">
                  <c:v>1746057260</c:v>
                </c:pt>
              </c:numCache>
            </c:numRef>
          </c:val>
          <c:extLst>
            <c:ext xmlns:c16="http://schemas.microsoft.com/office/drawing/2014/chart" uri="{C3380CC4-5D6E-409C-BE32-E72D297353CC}">
              <c16:uniqueId val="{00000007-1264-4727-A39E-2C263128A445}"/>
            </c:ext>
          </c:extLst>
        </c:ser>
        <c:ser>
          <c:idx val="8"/>
          <c:order val="8"/>
          <c:tx>
            <c:strRef>
              <c:f>Sheet1!$J$1</c:f>
              <c:strCache>
                <c:ptCount val="1"/>
                <c:pt idx="0">
                  <c:v>Furniture Village</c:v>
                </c:pt>
              </c:strCache>
            </c:strRef>
          </c:tx>
          <c:spPr>
            <a:solidFill>
              <a:schemeClr val="accent1">
                <a:tint val="56000"/>
              </a:schemeClr>
            </a:solidFill>
            <a:ln w="25400">
              <a:solidFill>
                <a:schemeClr val="bg1"/>
              </a:solidFill>
            </a:ln>
            <a:effectLst/>
          </c:spPr>
          <c:cat>
            <c:numRef>
              <c:f>Sheet1!$A$2:$A$12</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Sheet1!$J$2:$J$12</c:f>
              <c:numCache>
                <c:formatCode>_-* #,##0_-;\-* #,##0_-;_-* "-"??_-;_-@_-</c:formatCode>
                <c:ptCount val="11"/>
                <c:pt idx="0">
                  <c:v>1271484311</c:v>
                </c:pt>
                <c:pt idx="1">
                  <c:v>1899952860</c:v>
                </c:pt>
                <c:pt idx="2">
                  <c:v>2180184227</c:v>
                </c:pt>
                <c:pt idx="3">
                  <c:v>1610253144</c:v>
                </c:pt>
                <c:pt idx="4">
                  <c:v>1076040121</c:v>
                </c:pt>
                <c:pt idx="5">
                  <c:v>812898190</c:v>
                </c:pt>
                <c:pt idx="6">
                  <c:v>928412826</c:v>
                </c:pt>
                <c:pt idx="7">
                  <c:v>1091382065</c:v>
                </c:pt>
                <c:pt idx="8">
                  <c:v>1198554780</c:v>
                </c:pt>
                <c:pt idx="9">
                  <c:v>973423210</c:v>
                </c:pt>
                <c:pt idx="10">
                  <c:v>897735620</c:v>
                </c:pt>
              </c:numCache>
            </c:numRef>
          </c:val>
          <c:extLst>
            <c:ext xmlns:c16="http://schemas.microsoft.com/office/drawing/2014/chart" uri="{C3380CC4-5D6E-409C-BE32-E72D297353CC}">
              <c16:uniqueId val="{00000008-1264-4727-A39E-2C263128A445}"/>
            </c:ext>
          </c:extLst>
        </c:ser>
        <c:ser>
          <c:idx val="9"/>
          <c:order val="9"/>
          <c:tx>
            <c:strRef>
              <c:f>Sheet1!$K$1</c:f>
              <c:strCache>
                <c:ptCount val="1"/>
                <c:pt idx="0">
                  <c:v>Wowcher</c:v>
                </c:pt>
              </c:strCache>
            </c:strRef>
          </c:tx>
          <c:spPr>
            <a:solidFill>
              <a:schemeClr val="accent1">
                <a:tint val="43000"/>
              </a:schemeClr>
            </a:solidFill>
            <a:ln w="25400">
              <a:solidFill>
                <a:schemeClr val="bg1"/>
              </a:solidFill>
            </a:ln>
            <a:effectLst/>
          </c:spPr>
          <c:cat>
            <c:numRef>
              <c:f>Sheet1!$A$2:$A$12</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Sheet1!$K$2:$K$12</c:f>
              <c:numCache>
                <c:formatCode>_-* #,##0_-;\-* #,##0_-;_-* "-"??_-;_-@_-</c:formatCode>
                <c:ptCount val="11"/>
                <c:pt idx="0">
                  <c:v>1524871459</c:v>
                </c:pt>
                <c:pt idx="1">
                  <c:v>1499837712</c:v>
                </c:pt>
                <c:pt idx="2">
                  <c:v>850415900</c:v>
                </c:pt>
                <c:pt idx="3">
                  <c:v>1754774150</c:v>
                </c:pt>
                <c:pt idx="4">
                  <c:v>1485550800</c:v>
                </c:pt>
                <c:pt idx="5">
                  <c:v>1587436890</c:v>
                </c:pt>
                <c:pt idx="6">
                  <c:v>1210082150</c:v>
                </c:pt>
                <c:pt idx="7">
                  <c:v>820911600</c:v>
                </c:pt>
                <c:pt idx="8">
                  <c:v>1223720200</c:v>
                </c:pt>
                <c:pt idx="9">
                  <c:v>1086722650</c:v>
                </c:pt>
                <c:pt idx="10">
                  <c:v>677857700</c:v>
                </c:pt>
              </c:numCache>
            </c:numRef>
          </c:val>
          <c:extLst>
            <c:ext xmlns:c16="http://schemas.microsoft.com/office/drawing/2014/chart" uri="{C3380CC4-5D6E-409C-BE32-E72D297353CC}">
              <c16:uniqueId val="{00000009-1264-4727-A39E-2C263128A445}"/>
            </c:ext>
          </c:extLst>
        </c:ser>
        <c:dLbls>
          <c:showLegendKey val="0"/>
          <c:showVal val="0"/>
          <c:showCatName val="0"/>
          <c:showSerName val="0"/>
          <c:showPercent val="0"/>
          <c:showBubbleSize val="0"/>
        </c:dLbls>
        <c:axId val="1254446040"/>
        <c:axId val="1254447120"/>
      </c:areaChart>
      <c:catAx>
        <c:axId val="125444604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1254447120"/>
        <c:crosses val="autoZero"/>
        <c:auto val="1"/>
        <c:lblAlgn val="ctr"/>
        <c:lblOffset val="100"/>
        <c:noMultiLvlLbl val="0"/>
      </c:catAx>
      <c:valAx>
        <c:axId val="12544471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GB" dirty="0"/>
                  <a:t>Share of linear impacts (R/W)</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1254446040"/>
        <c:crosses val="autoZero"/>
        <c:crossBetween val="midCat"/>
      </c:valAx>
      <c:spPr>
        <a:noFill/>
        <a:ln>
          <a:noFill/>
        </a:ln>
        <a:effectLst/>
      </c:spPr>
    </c:plotArea>
    <c:legend>
      <c:legendPos val="r"/>
      <c:layout>
        <c:manualLayout>
          <c:xMode val="edge"/>
          <c:yMode val="edge"/>
          <c:x val="0.88100917352757613"/>
          <c:y val="2.5138675087322811E-2"/>
          <c:w val="0.11226816110526901"/>
          <c:h val="0.81898382343435416"/>
        </c:manualLayout>
      </c:layout>
      <c:overlay val="0"/>
      <c:spPr>
        <a:noFill/>
        <a:ln>
          <a:noFill/>
        </a:ln>
        <a:effectLst/>
      </c:spPr>
      <c:txPr>
        <a:bodyPr rot="0" spcFirstLastPara="1" vertOverflow="ellipsis" vert="horz" wrap="square" anchor="ctr" anchorCtr="1"/>
        <a:lstStyle/>
        <a:p>
          <a:pPr algn="just">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w="22225">
      <a:solidFill>
        <a:schemeClr val="bg1"/>
      </a:solidFill>
    </a:ln>
    <a:effectLst/>
  </c:spPr>
  <c:txPr>
    <a:bodyPr/>
    <a:lstStyle/>
    <a:p>
      <a:pPr>
        <a:defRPr sz="1000" b="1"/>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areaChart>
        <c:grouping val="percentStacked"/>
        <c:varyColors val="0"/>
        <c:ser>
          <c:idx val="0"/>
          <c:order val="0"/>
          <c:tx>
            <c:strRef>
              <c:f>Sheet1!$B$1</c:f>
              <c:strCache>
                <c:ptCount val="1"/>
                <c:pt idx="0">
                  <c:v>Tesco</c:v>
                </c:pt>
              </c:strCache>
            </c:strRef>
          </c:tx>
          <c:spPr>
            <a:solidFill>
              <a:schemeClr val="accent2">
                <a:shade val="42000"/>
              </a:schemeClr>
            </a:solidFill>
            <a:ln w="25400">
              <a:solidFill>
                <a:schemeClr val="bg1"/>
              </a:solidFill>
            </a:ln>
            <a:effectLst/>
          </c:spPr>
          <c:cat>
            <c:numRef>
              <c:f>Sheet1!$A$2:$A$12</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Sheet1!$B$2:$B$12</c:f>
              <c:numCache>
                <c:formatCode>_-* #,##0_-;\-* #,##0_-;_-* "-"??_-;_-@_-</c:formatCode>
                <c:ptCount val="11"/>
                <c:pt idx="0">
                  <c:v>7762</c:v>
                </c:pt>
                <c:pt idx="1">
                  <c:v>6648</c:v>
                </c:pt>
                <c:pt idx="2">
                  <c:v>8304</c:v>
                </c:pt>
                <c:pt idx="3">
                  <c:v>7654</c:v>
                </c:pt>
                <c:pt idx="4">
                  <c:v>6574</c:v>
                </c:pt>
                <c:pt idx="5">
                  <c:v>10318</c:v>
                </c:pt>
                <c:pt idx="6">
                  <c:v>8104</c:v>
                </c:pt>
                <c:pt idx="7">
                  <c:v>7266</c:v>
                </c:pt>
                <c:pt idx="8">
                  <c:v>7080</c:v>
                </c:pt>
                <c:pt idx="9">
                  <c:v>7890</c:v>
                </c:pt>
                <c:pt idx="10">
                  <c:v>7433</c:v>
                </c:pt>
              </c:numCache>
            </c:numRef>
          </c:val>
          <c:extLst>
            <c:ext xmlns:c16="http://schemas.microsoft.com/office/drawing/2014/chart" uri="{C3380CC4-5D6E-409C-BE32-E72D297353CC}">
              <c16:uniqueId val="{00000000-1264-4727-A39E-2C263128A445}"/>
            </c:ext>
          </c:extLst>
        </c:ser>
        <c:ser>
          <c:idx val="1"/>
          <c:order val="1"/>
          <c:tx>
            <c:strRef>
              <c:f>Sheet1!$C$1</c:f>
              <c:strCache>
                <c:ptCount val="1"/>
                <c:pt idx="0">
                  <c:v>  Asda  </c:v>
                </c:pt>
              </c:strCache>
            </c:strRef>
          </c:tx>
          <c:spPr>
            <a:solidFill>
              <a:schemeClr val="accent2">
                <a:shade val="55000"/>
              </a:schemeClr>
            </a:solidFill>
            <a:ln w="25400">
              <a:solidFill>
                <a:schemeClr val="bg1"/>
              </a:solidFill>
            </a:ln>
            <a:effectLst/>
          </c:spPr>
          <c:cat>
            <c:numRef>
              <c:f>Sheet1!$A$2:$A$12</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Sheet1!$C$2:$C$12</c:f>
              <c:numCache>
                <c:formatCode>_-* #,##0_-;\-* #,##0_-;_-* "-"??_-;_-@_-</c:formatCode>
                <c:ptCount val="11"/>
                <c:pt idx="0">
                  <c:v>7339</c:v>
                </c:pt>
                <c:pt idx="1">
                  <c:v>5445</c:v>
                </c:pt>
                <c:pt idx="2">
                  <c:v>5840</c:v>
                </c:pt>
                <c:pt idx="3">
                  <c:v>6215</c:v>
                </c:pt>
                <c:pt idx="4">
                  <c:v>6144</c:v>
                </c:pt>
                <c:pt idx="5">
                  <c:v>6199</c:v>
                </c:pt>
                <c:pt idx="6">
                  <c:v>3907</c:v>
                </c:pt>
                <c:pt idx="7">
                  <c:v>2998</c:v>
                </c:pt>
                <c:pt idx="8">
                  <c:v>2225</c:v>
                </c:pt>
                <c:pt idx="9">
                  <c:v>2727</c:v>
                </c:pt>
                <c:pt idx="10">
                  <c:v>3615</c:v>
                </c:pt>
              </c:numCache>
            </c:numRef>
          </c:val>
          <c:extLst>
            <c:ext xmlns:c16="http://schemas.microsoft.com/office/drawing/2014/chart" uri="{C3380CC4-5D6E-409C-BE32-E72D297353CC}">
              <c16:uniqueId val="{00000001-1264-4727-A39E-2C263128A445}"/>
            </c:ext>
          </c:extLst>
        </c:ser>
        <c:ser>
          <c:idx val="2"/>
          <c:order val="2"/>
          <c:tx>
            <c:strRef>
              <c:f>Sheet1!$D$1</c:f>
              <c:strCache>
                <c:ptCount val="1"/>
                <c:pt idx="0">
                  <c:v>  Aldi  </c:v>
                </c:pt>
              </c:strCache>
            </c:strRef>
          </c:tx>
          <c:spPr>
            <a:solidFill>
              <a:schemeClr val="accent2">
                <a:shade val="68000"/>
              </a:schemeClr>
            </a:solidFill>
            <a:ln w="25400">
              <a:solidFill>
                <a:schemeClr val="bg1"/>
              </a:solidFill>
            </a:ln>
            <a:effectLst/>
          </c:spPr>
          <c:cat>
            <c:numRef>
              <c:f>Sheet1!$A$2:$A$12</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Sheet1!$D$2:$D$12</c:f>
              <c:numCache>
                <c:formatCode>_-* #,##0_-;\-* #,##0_-;_-* "-"??_-;_-@_-</c:formatCode>
                <c:ptCount val="11"/>
                <c:pt idx="0">
                  <c:v>7073</c:v>
                </c:pt>
                <c:pt idx="1">
                  <c:v>7306</c:v>
                </c:pt>
                <c:pt idx="2">
                  <c:v>5721</c:v>
                </c:pt>
                <c:pt idx="3">
                  <c:v>5922</c:v>
                </c:pt>
                <c:pt idx="4">
                  <c:v>6550</c:v>
                </c:pt>
                <c:pt idx="5">
                  <c:v>8129</c:v>
                </c:pt>
                <c:pt idx="6">
                  <c:v>3965</c:v>
                </c:pt>
                <c:pt idx="7">
                  <c:v>3783</c:v>
                </c:pt>
                <c:pt idx="8">
                  <c:v>4520</c:v>
                </c:pt>
                <c:pt idx="9">
                  <c:v>4226</c:v>
                </c:pt>
                <c:pt idx="10">
                  <c:v>3818</c:v>
                </c:pt>
              </c:numCache>
            </c:numRef>
          </c:val>
          <c:extLst>
            <c:ext xmlns:c16="http://schemas.microsoft.com/office/drawing/2014/chart" uri="{C3380CC4-5D6E-409C-BE32-E72D297353CC}">
              <c16:uniqueId val="{00000002-1264-4727-A39E-2C263128A445}"/>
            </c:ext>
          </c:extLst>
        </c:ser>
        <c:ser>
          <c:idx val="3"/>
          <c:order val="3"/>
          <c:tx>
            <c:strRef>
              <c:f>Sheet1!$E$1</c:f>
              <c:strCache>
                <c:ptCount val="1"/>
                <c:pt idx="0">
                  <c:v>  Morrisons  </c:v>
                </c:pt>
              </c:strCache>
            </c:strRef>
          </c:tx>
          <c:spPr>
            <a:solidFill>
              <a:schemeClr val="accent2">
                <a:shade val="80000"/>
              </a:schemeClr>
            </a:solidFill>
            <a:ln w="22225">
              <a:solidFill>
                <a:schemeClr val="bg1"/>
              </a:solidFill>
            </a:ln>
            <a:effectLst/>
          </c:spPr>
          <c:cat>
            <c:numRef>
              <c:f>Sheet1!$A$2:$A$12</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Sheet1!$E$2:$E$12</c:f>
              <c:numCache>
                <c:formatCode>_-* #,##0_-;\-* #,##0_-;_-* "-"??_-;_-@_-</c:formatCode>
                <c:ptCount val="11"/>
                <c:pt idx="0">
                  <c:v>4848</c:v>
                </c:pt>
                <c:pt idx="1">
                  <c:v>7045</c:v>
                </c:pt>
                <c:pt idx="2">
                  <c:v>6475</c:v>
                </c:pt>
                <c:pt idx="3">
                  <c:v>5642</c:v>
                </c:pt>
                <c:pt idx="4">
                  <c:v>3981</c:v>
                </c:pt>
                <c:pt idx="5">
                  <c:v>3748</c:v>
                </c:pt>
                <c:pt idx="6">
                  <c:v>2719</c:v>
                </c:pt>
                <c:pt idx="7">
                  <c:v>2441</c:v>
                </c:pt>
                <c:pt idx="8">
                  <c:v>2407</c:v>
                </c:pt>
                <c:pt idx="9">
                  <c:v>2232</c:v>
                </c:pt>
                <c:pt idx="10">
                  <c:v>1742</c:v>
                </c:pt>
              </c:numCache>
            </c:numRef>
          </c:val>
          <c:extLst>
            <c:ext xmlns:c16="http://schemas.microsoft.com/office/drawing/2014/chart" uri="{C3380CC4-5D6E-409C-BE32-E72D297353CC}">
              <c16:uniqueId val="{00000003-1264-4727-A39E-2C263128A445}"/>
            </c:ext>
          </c:extLst>
        </c:ser>
        <c:ser>
          <c:idx val="4"/>
          <c:order val="4"/>
          <c:tx>
            <c:strRef>
              <c:f>Sheet1!$F$1</c:f>
              <c:strCache>
                <c:ptCount val="1"/>
                <c:pt idx="0">
                  <c:v>  Sainsbury's  </c:v>
                </c:pt>
              </c:strCache>
            </c:strRef>
          </c:tx>
          <c:spPr>
            <a:solidFill>
              <a:schemeClr val="accent2">
                <a:shade val="93000"/>
              </a:schemeClr>
            </a:solidFill>
            <a:ln w="25400">
              <a:solidFill>
                <a:schemeClr val="bg1"/>
              </a:solidFill>
            </a:ln>
            <a:effectLst/>
          </c:spPr>
          <c:cat>
            <c:numRef>
              <c:f>Sheet1!$A$2:$A$12</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Sheet1!$F$2:$F$12</c:f>
              <c:numCache>
                <c:formatCode>_-* #,##0_-;\-* #,##0_-;_-* "-"??_-;_-@_-</c:formatCode>
                <c:ptCount val="11"/>
                <c:pt idx="0">
                  <c:v>4838</c:v>
                </c:pt>
                <c:pt idx="1">
                  <c:v>3772</c:v>
                </c:pt>
                <c:pt idx="2">
                  <c:v>4029</c:v>
                </c:pt>
                <c:pt idx="3">
                  <c:v>1311</c:v>
                </c:pt>
                <c:pt idx="4">
                  <c:v>2428</c:v>
                </c:pt>
                <c:pt idx="5">
                  <c:v>3729</c:v>
                </c:pt>
                <c:pt idx="6">
                  <c:v>4892</c:v>
                </c:pt>
                <c:pt idx="7">
                  <c:v>2851</c:v>
                </c:pt>
                <c:pt idx="8">
                  <c:v>2533</c:v>
                </c:pt>
                <c:pt idx="9">
                  <c:v>2226</c:v>
                </c:pt>
                <c:pt idx="10">
                  <c:v>4343</c:v>
                </c:pt>
              </c:numCache>
            </c:numRef>
          </c:val>
          <c:extLst>
            <c:ext xmlns:c16="http://schemas.microsoft.com/office/drawing/2014/chart" uri="{C3380CC4-5D6E-409C-BE32-E72D297353CC}">
              <c16:uniqueId val="{00000004-1264-4727-A39E-2C263128A445}"/>
            </c:ext>
          </c:extLst>
        </c:ser>
        <c:ser>
          <c:idx val="5"/>
          <c:order val="5"/>
          <c:tx>
            <c:strRef>
              <c:f>Sheet1!$G$1</c:f>
              <c:strCache>
                <c:ptCount val="1"/>
                <c:pt idx="0">
                  <c:v>  Lidl  </c:v>
                </c:pt>
              </c:strCache>
            </c:strRef>
          </c:tx>
          <c:spPr>
            <a:solidFill>
              <a:schemeClr val="accent2">
                <a:tint val="94000"/>
              </a:schemeClr>
            </a:solidFill>
            <a:ln w="25400">
              <a:solidFill>
                <a:schemeClr val="bg1"/>
              </a:solidFill>
            </a:ln>
            <a:effectLst/>
          </c:spPr>
          <c:cat>
            <c:numRef>
              <c:f>Sheet1!$A$2:$A$12</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Sheet1!$G$2:$G$12</c:f>
              <c:numCache>
                <c:formatCode>_-* #,##0_-;\-* #,##0_-;_-* "-"??_-;_-@_-</c:formatCode>
                <c:ptCount val="11"/>
                <c:pt idx="0">
                  <c:v>8720</c:v>
                </c:pt>
                <c:pt idx="1">
                  <c:v>7413</c:v>
                </c:pt>
                <c:pt idx="2">
                  <c:v>7372</c:v>
                </c:pt>
                <c:pt idx="3">
                  <c:v>6272</c:v>
                </c:pt>
                <c:pt idx="4">
                  <c:v>4791</c:v>
                </c:pt>
                <c:pt idx="5">
                  <c:v>5850</c:v>
                </c:pt>
                <c:pt idx="6">
                  <c:v>4031</c:v>
                </c:pt>
                <c:pt idx="7">
                  <c:v>4157</c:v>
                </c:pt>
                <c:pt idx="8">
                  <c:v>4219</c:v>
                </c:pt>
                <c:pt idx="9">
                  <c:v>3287</c:v>
                </c:pt>
                <c:pt idx="10">
                  <c:v>2886</c:v>
                </c:pt>
              </c:numCache>
            </c:numRef>
          </c:val>
          <c:extLst>
            <c:ext xmlns:c16="http://schemas.microsoft.com/office/drawing/2014/chart" uri="{C3380CC4-5D6E-409C-BE32-E72D297353CC}">
              <c16:uniqueId val="{00000005-1264-4727-A39E-2C263128A445}"/>
            </c:ext>
          </c:extLst>
        </c:ser>
        <c:ser>
          <c:idx val="6"/>
          <c:order val="6"/>
          <c:tx>
            <c:strRef>
              <c:f>Sheet1!$H$1</c:f>
              <c:strCache>
                <c:ptCount val="1"/>
                <c:pt idx="0">
                  <c:v>  Co-op  </c:v>
                </c:pt>
              </c:strCache>
            </c:strRef>
          </c:tx>
          <c:spPr>
            <a:solidFill>
              <a:schemeClr val="accent2">
                <a:tint val="81000"/>
              </a:schemeClr>
            </a:solidFill>
            <a:ln w="25400">
              <a:solidFill>
                <a:schemeClr val="bg1"/>
              </a:solidFill>
            </a:ln>
            <a:effectLst/>
          </c:spPr>
          <c:cat>
            <c:numRef>
              <c:f>Sheet1!$A$2:$A$12</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Sheet1!$H$2:$H$12</c:f>
              <c:numCache>
                <c:formatCode>_-* #,##0_-;\-* #,##0_-;_-* "-"??_-;_-@_-</c:formatCode>
                <c:ptCount val="11"/>
                <c:pt idx="0">
                  <c:v>2373</c:v>
                </c:pt>
                <c:pt idx="1">
                  <c:v>1954</c:v>
                </c:pt>
                <c:pt idx="2">
                  <c:v>2482</c:v>
                </c:pt>
                <c:pt idx="3">
                  <c:v>2324</c:v>
                </c:pt>
                <c:pt idx="4">
                  <c:v>2857</c:v>
                </c:pt>
                <c:pt idx="5">
                  <c:v>3471</c:v>
                </c:pt>
                <c:pt idx="6">
                  <c:v>2880</c:v>
                </c:pt>
                <c:pt idx="7">
                  <c:v>3374</c:v>
                </c:pt>
                <c:pt idx="8">
                  <c:v>3352</c:v>
                </c:pt>
                <c:pt idx="9">
                  <c:v>4499</c:v>
                </c:pt>
                <c:pt idx="10">
                  <c:v>4604</c:v>
                </c:pt>
              </c:numCache>
            </c:numRef>
          </c:val>
          <c:extLst>
            <c:ext xmlns:c16="http://schemas.microsoft.com/office/drawing/2014/chart" uri="{C3380CC4-5D6E-409C-BE32-E72D297353CC}">
              <c16:uniqueId val="{00000006-1264-4727-A39E-2C263128A445}"/>
            </c:ext>
          </c:extLst>
        </c:ser>
        <c:ser>
          <c:idx val="7"/>
          <c:order val="7"/>
          <c:tx>
            <c:strRef>
              <c:f>Sheet1!$I$1</c:f>
              <c:strCache>
                <c:ptCount val="1"/>
                <c:pt idx="0">
                  <c:v>  Iceland  </c:v>
                </c:pt>
              </c:strCache>
            </c:strRef>
          </c:tx>
          <c:spPr>
            <a:solidFill>
              <a:schemeClr val="accent2">
                <a:tint val="69000"/>
              </a:schemeClr>
            </a:solidFill>
            <a:ln w="25400">
              <a:solidFill>
                <a:schemeClr val="bg1"/>
              </a:solidFill>
            </a:ln>
            <a:effectLst/>
          </c:spPr>
          <c:cat>
            <c:numRef>
              <c:f>Sheet1!$A$2:$A$12</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Sheet1!$I$2:$I$12</c:f>
              <c:numCache>
                <c:formatCode>_-* #,##0_-;\-* #,##0_-;_-* "-"??_-;_-@_-</c:formatCode>
                <c:ptCount val="11"/>
                <c:pt idx="0">
                  <c:v>3566</c:v>
                </c:pt>
                <c:pt idx="1">
                  <c:v>2697</c:v>
                </c:pt>
                <c:pt idx="2">
                  <c:v>2596</c:v>
                </c:pt>
                <c:pt idx="3">
                  <c:v>1912</c:v>
                </c:pt>
                <c:pt idx="4">
                  <c:v>2049</c:v>
                </c:pt>
                <c:pt idx="5">
                  <c:v>1014</c:v>
                </c:pt>
                <c:pt idx="6">
                  <c:v>1497</c:v>
                </c:pt>
                <c:pt idx="7">
                  <c:v>246</c:v>
                </c:pt>
                <c:pt idx="8">
                  <c:v>12</c:v>
                </c:pt>
                <c:pt idx="9">
                  <c:v>467</c:v>
                </c:pt>
                <c:pt idx="10">
                  <c:v>430.42840000000001</c:v>
                </c:pt>
              </c:numCache>
            </c:numRef>
          </c:val>
          <c:extLst>
            <c:ext xmlns:c16="http://schemas.microsoft.com/office/drawing/2014/chart" uri="{C3380CC4-5D6E-409C-BE32-E72D297353CC}">
              <c16:uniqueId val="{00000007-1264-4727-A39E-2C263128A445}"/>
            </c:ext>
          </c:extLst>
        </c:ser>
        <c:ser>
          <c:idx val="8"/>
          <c:order val="8"/>
          <c:tx>
            <c:strRef>
              <c:f>Sheet1!$J$1</c:f>
              <c:strCache>
                <c:ptCount val="1"/>
                <c:pt idx="0">
                  <c:v>  Waitrose  </c:v>
                </c:pt>
              </c:strCache>
            </c:strRef>
          </c:tx>
          <c:spPr>
            <a:solidFill>
              <a:schemeClr val="accent2">
                <a:tint val="56000"/>
              </a:schemeClr>
            </a:solidFill>
            <a:ln w="25400">
              <a:solidFill>
                <a:schemeClr val="bg1"/>
              </a:solidFill>
            </a:ln>
            <a:effectLst/>
          </c:spPr>
          <c:cat>
            <c:numRef>
              <c:f>Sheet1!$A$2:$A$12</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Sheet1!$J$2:$J$12</c:f>
              <c:numCache>
                <c:formatCode>_-* #,##0_-;\-* #,##0_-;_-* "-"??_-;_-@_-</c:formatCode>
                <c:ptCount val="11"/>
                <c:pt idx="0">
                  <c:v>1071</c:v>
                </c:pt>
                <c:pt idx="1">
                  <c:v>1727</c:v>
                </c:pt>
                <c:pt idx="2">
                  <c:v>1984</c:v>
                </c:pt>
                <c:pt idx="3">
                  <c:v>1255</c:v>
                </c:pt>
                <c:pt idx="4">
                  <c:v>814</c:v>
                </c:pt>
                <c:pt idx="5">
                  <c:v>1378</c:v>
                </c:pt>
                <c:pt idx="6">
                  <c:v>1227</c:v>
                </c:pt>
                <c:pt idx="7">
                  <c:v>868</c:v>
                </c:pt>
                <c:pt idx="8">
                  <c:v>1561</c:v>
                </c:pt>
                <c:pt idx="9">
                  <c:v>1075</c:v>
                </c:pt>
                <c:pt idx="10">
                  <c:v>833</c:v>
                </c:pt>
              </c:numCache>
            </c:numRef>
          </c:val>
          <c:extLst>
            <c:ext xmlns:c16="http://schemas.microsoft.com/office/drawing/2014/chart" uri="{C3380CC4-5D6E-409C-BE32-E72D297353CC}">
              <c16:uniqueId val="{00000008-1264-4727-A39E-2C263128A445}"/>
            </c:ext>
          </c:extLst>
        </c:ser>
        <c:ser>
          <c:idx val="9"/>
          <c:order val="9"/>
          <c:tx>
            <c:strRef>
              <c:f>Sheet1!$K$1</c:f>
              <c:strCache>
                <c:ptCount val="1"/>
                <c:pt idx="0">
                  <c:v>  Ocado  </c:v>
                </c:pt>
              </c:strCache>
            </c:strRef>
          </c:tx>
          <c:spPr>
            <a:solidFill>
              <a:schemeClr val="accent2">
                <a:tint val="43000"/>
              </a:schemeClr>
            </a:solidFill>
            <a:ln w="25400">
              <a:solidFill>
                <a:schemeClr val="bg1"/>
              </a:solidFill>
            </a:ln>
            <a:effectLst/>
          </c:spPr>
          <c:cat>
            <c:numRef>
              <c:f>Sheet1!$A$2:$A$12</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Sheet1!$K$2:$K$12</c:f>
              <c:numCache>
                <c:formatCode>_-* #,##0_-;\-* #,##0_-;_-* "-"??_-;_-@_-</c:formatCode>
                <c:ptCount val="11"/>
                <c:pt idx="0">
                  <c:v>109</c:v>
                </c:pt>
                <c:pt idx="1">
                  <c:v>0</c:v>
                </c:pt>
                <c:pt idx="2">
                  <c:v>0</c:v>
                </c:pt>
                <c:pt idx="3">
                  <c:v>0</c:v>
                </c:pt>
                <c:pt idx="4">
                  <c:v>78</c:v>
                </c:pt>
                <c:pt idx="5">
                  <c:v>123</c:v>
                </c:pt>
                <c:pt idx="6">
                  <c:v>1163</c:v>
                </c:pt>
                <c:pt idx="7">
                  <c:v>1920</c:v>
                </c:pt>
                <c:pt idx="8">
                  <c:v>1512</c:v>
                </c:pt>
                <c:pt idx="9">
                  <c:v>1063</c:v>
                </c:pt>
                <c:pt idx="10">
                  <c:v>902</c:v>
                </c:pt>
              </c:numCache>
            </c:numRef>
          </c:val>
          <c:extLst>
            <c:ext xmlns:c16="http://schemas.microsoft.com/office/drawing/2014/chart" uri="{C3380CC4-5D6E-409C-BE32-E72D297353CC}">
              <c16:uniqueId val="{00000000-D41C-4808-861A-07613F92FEB3}"/>
            </c:ext>
          </c:extLst>
        </c:ser>
        <c:dLbls>
          <c:showLegendKey val="0"/>
          <c:showVal val="0"/>
          <c:showCatName val="0"/>
          <c:showSerName val="0"/>
          <c:showPercent val="0"/>
          <c:showBubbleSize val="0"/>
        </c:dLbls>
        <c:axId val="1254446040"/>
        <c:axId val="1254447120"/>
      </c:areaChart>
      <c:catAx>
        <c:axId val="125444604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1254447120"/>
        <c:crosses val="autoZero"/>
        <c:auto val="1"/>
        <c:lblAlgn val="ctr"/>
        <c:lblOffset val="100"/>
        <c:noMultiLvlLbl val="0"/>
      </c:catAx>
      <c:valAx>
        <c:axId val="12544471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GB" dirty="0"/>
                  <a:t>Share of linear impacts (R/W)</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1254446040"/>
        <c:crosses val="autoZero"/>
        <c:crossBetween val="midCat"/>
      </c:valAx>
      <c:spPr>
        <a:noFill/>
        <a:ln>
          <a:noFill/>
        </a:ln>
        <a:effectLst/>
      </c:spPr>
    </c:plotArea>
    <c:legend>
      <c:legendPos val="r"/>
      <c:layout>
        <c:manualLayout>
          <c:xMode val="edge"/>
          <c:yMode val="edge"/>
          <c:x val="0.88100917352757613"/>
          <c:y val="1.2976923795136737E-2"/>
          <c:w val="0.11899082647242384"/>
          <c:h val="0.80155636899902571"/>
        </c:manualLayout>
      </c:layout>
      <c:overlay val="0"/>
      <c:spPr>
        <a:noFill/>
        <a:ln>
          <a:noFill/>
        </a:ln>
        <a:effectLst/>
      </c:spPr>
      <c:txPr>
        <a:bodyPr rot="0" spcFirstLastPara="1" vertOverflow="ellipsis" vert="horz" wrap="square" anchor="ctr" anchorCtr="1"/>
        <a:lstStyle/>
        <a:p>
          <a:pPr algn="just">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w="22225">
      <a:solidFill>
        <a:schemeClr val="bg1"/>
      </a:solidFill>
    </a:ln>
    <a:effectLst/>
  </c:spPr>
  <c:txPr>
    <a:bodyPr/>
    <a:lstStyle/>
    <a:p>
      <a:pPr>
        <a:defRPr sz="1000" b="1"/>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Q1</c:v>
                </c:pt>
              </c:strCache>
            </c:strRef>
          </c:tx>
          <c:spPr>
            <a:solidFill>
              <a:schemeClr val="accent1"/>
            </a:solidFill>
            <a:ln>
              <a:noFill/>
            </a:ln>
            <a:effectLst/>
          </c:spPr>
          <c:invertIfNegative val="0"/>
          <c:cat>
            <c:strRef>
              <c:f>Sheet1!$A$2:$A$11</c:f>
              <c:strCache>
                <c:ptCount val="10"/>
                <c:pt idx="0">
                  <c:v>Amazon.co.uk</c:v>
                </c:pt>
                <c:pt idx="1">
                  <c:v>Dsg retail</c:v>
                </c:pt>
                <c:pt idx="2">
                  <c:v>Vintage trading solu</c:v>
                </c:pt>
                <c:pt idx="3">
                  <c:v>Boots company</c:v>
                </c:pt>
                <c:pt idx="4">
                  <c:v>Argos</c:v>
                </c:pt>
                <c:pt idx="5">
                  <c:v>Ebay</c:v>
                </c:pt>
                <c:pt idx="6">
                  <c:v>Hillarys blinds</c:v>
                </c:pt>
                <c:pt idx="7">
                  <c:v>Ikea</c:v>
                </c:pt>
                <c:pt idx="8">
                  <c:v>Cotswold company</c:v>
                </c:pt>
                <c:pt idx="9">
                  <c:v>Shop direct home sho</c:v>
                </c:pt>
              </c:strCache>
            </c:strRef>
          </c:cat>
          <c:val>
            <c:numRef>
              <c:f>Sheet1!$B$2:$B$11</c:f>
              <c:numCache>
                <c:formatCode>_-* #,##0_-;\-* #,##0_-;_-* "-"??_-;_-@_-</c:formatCode>
                <c:ptCount val="10"/>
                <c:pt idx="0">
                  <c:v>1133.5</c:v>
                </c:pt>
                <c:pt idx="1">
                  <c:v>239.47</c:v>
                </c:pt>
                <c:pt idx="2">
                  <c:v>552.35</c:v>
                </c:pt>
                <c:pt idx="3">
                  <c:v>272.18</c:v>
                </c:pt>
                <c:pt idx="4">
                  <c:v>220.79</c:v>
                </c:pt>
                <c:pt idx="5">
                  <c:v>437.33</c:v>
                </c:pt>
                <c:pt idx="6">
                  <c:v>496.51</c:v>
                </c:pt>
                <c:pt idx="7">
                  <c:v>265.91000000000003</c:v>
                </c:pt>
                <c:pt idx="8">
                  <c:v>268.56</c:v>
                </c:pt>
                <c:pt idx="9">
                  <c:v>0</c:v>
                </c:pt>
              </c:numCache>
            </c:numRef>
          </c:val>
          <c:extLst>
            <c:ext xmlns:c16="http://schemas.microsoft.com/office/drawing/2014/chart" uri="{C3380CC4-5D6E-409C-BE32-E72D297353CC}">
              <c16:uniqueId val="{00000000-A7AF-4119-A894-5AE2D2DC94AB}"/>
            </c:ext>
          </c:extLst>
        </c:ser>
        <c:ser>
          <c:idx val="1"/>
          <c:order val="1"/>
          <c:tx>
            <c:strRef>
              <c:f>Sheet1!$C$1</c:f>
              <c:strCache>
                <c:ptCount val="1"/>
                <c:pt idx="0">
                  <c:v>Q2</c:v>
                </c:pt>
              </c:strCache>
            </c:strRef>
          </c:tx>
          <c:spPr>
            <a:solidFill>
              <a:schemeClr val="accent2"/>
            </a:solidFill>
            <a:ln>
              <a:noFill/>
            </a:ln>
            <a:effectLst/>
          </c:spPr>
          <c:invertIfNegative val="0"/>
          <c:cat>
            <c:strRef>
              <c:f>Sheet1!$A$2:$A$11</c:f>
              <c:strCache>
                <c:ptCount val="10"/>
                <c:pt idx="0">
                  <c:v>Amazon.co.uk</c:v>
                </c:pt>
                <c:pt idx="1">
                  <c:v>Dsg retail</c:v>
                </c:pt>
                <c:pt idx="2">
                  <c:v>Vintage trading solu</c:v>
                </c:pt>
                <c:pt idx="3">
                  <c:v>Boots company</c:v>
                </c:pt>
                <c:pt idx="4">
                  <c:v>Argos</c:v>
                </c:pt>
                <c:pt idx="5">
                  <c:v>Ebay</c:v>
                </c:pt>
                <c:pt idx="6">
                  <c:v>Hillarys blinds</c:v>
                </c:pt>
                <c:pt idx="7">
                  <c:v>Ikea</c:v>
                </c:pt>
                <c:pt idx="8">
                  <c:v>Cotswold company</c:v>
                </c:pt>
                <c:pt idx="9">
                  <c:v>Shop direct home sho</c:v>
                </c:pt>
              </c:strCache>
            </c:strRef>
          </c:cat>
          <c:val>
            <c:numRef>
              <c:f>Sheet1!$C$2:$C$11</c:f>
              <c:numCache>
                <c:formatCode>_-* #,##0_-;\-* #,##0_-;_-* "-"??_-;_-@_-</c:formatCode>
                <c:ptCount val="10"/>
                <c:pt idx="0">
                  <c:v>704.15</c:v>
                </c:pt>
                <c:pt idx="1">
                  <c:v>668.76</c:v>
                </c:pt>
                <c:pt idx="2">
                  <c:v>795.02</c:v>
                </c:pt>
                <c:pt idx="3">
                  <c:v>326.48</c:v>
                </c:pt>
                <c:pt idx="4">
                  <c:v>389.97</c:v>
                </c:pt>
                <c:pt idx="5">
                  <c:v>627.17999999999995</c:v>
                </c:pt>
                <c:pt idx="6">
                  <c:v>414.85</c:v>
                </c:pt>
                <c:pt idx="7">
                  <c:v>318.82</c:v>
                </c:pt>
                <c:pt idx="8">
                  <c:v>354.69</c:v>
                </c:pt>
                <c:pt idx="9">
                  <c:v>127.53</c:v>
                </c:pt>
              </c:numCache>
            </c:numRef>
          </c:val>
          <c:extLst>
            <c:ext xmlns:c16="http://schemas.microsoft.com/office/drawing/2014/chart" uri="{C3380CC4-5D6E-409C-BE32-E72D297353CC}">
              <c16:uniqueId val="{00000001-A7AF-4119-A894-5AE2D2DC94AB}"/>
            </c:ext>
          </c:extLst>
        </c:ser>
        <c:ser>
          <c:idx val="2"/>
          <c:order val="2"/>
          <c:tx>
            <c:strRef>
              <c:f>Sheet1!$D$1</c:f>
              <c:strCache>
                <c:ptCount val="1"/>
                <c:pt idx="0">
                  <c:v>Q3</c:v>
                </c:pt>
              </c:strCache>
            </c:strRef>
          </c:tx>
          <c:spPr>
            <a:solidFill>
              <a:schemeClr val="accent3"/>
            </a:solidFill>
            <a:ln>
              <a:noFill/>
            </a:ln>
            <a:effectLst/>
          </c:spPr>
          <c:invertIfNegative val="0"/>
          <c:cat>
            <c:strRef>
              <c:f>Sheet1!$A$2:$A$11</c:f>
              <c:strCache>
                <c:ptCount val="10"/>
                <c:pt idx="0">
                  <c:v>Amazon.co.uk</c:v>
                </c:pt>
                <c:pt idx="1">
                  <c:v>Dsg retail</c:v>
                </c:pt>
                <c:pt idx="2">
                  <c:v>Vintage trading solu</c:v>
                </c:pt>
                <c:pt idx="3">
                  <c:v>Boots company</c:v>
                </c:pt>
                <c:pt idx="4">
                  <c:v>Argos</c:v>
                </c:pt>
                <c:pt idx="5">
                  <c:v>Ebay</c:v>
                </c:pt>
                <c:pt idx="6">
                  <c:v>Hillarys blinds</c:v>
                </c:pt>
                <c:pt idx="7">
                  <c:v>Ikea</c:v>
                </c:pt>
                <c:pt idx="8">
                  <c:v>Cotswold company</c:v>
                </c:pt>
                <c:pt idx="9">
                  <c:v>Shop direct home sho</c:v>
                </c:pt>
              </c:strCache>
            </c:strRef>
          </c:cat>
          <c:val>
            <c:numRef>
              <c:f>Sheet1!$D$2:$D$11</c:f>
              <c:numCache>
                <c:formatCode>_-* #,##0_-;\-* #,##0_-;_-* "-"??_-;_-@_-</c:formatCode>
                <c:ptCount val="10"/>
                <c:pt idx="0">
                  <c:v>828.65</c:v>
                </c:pt>
                <c:pt idx="1">
                  <c:v>921</c:v>
                </c:pt>
                <c:pt idx="2">
                  <c:v>760.24</c:v>
                </c:pt>
                <c:pt idx="3">
                  <c:v>510.6</c:v>
                </c:pt>
                <c:pt idx="4">
                  <c:v>196.27</c:v>
                </c:pt>
                <c:pt idx="5">
                  <c:v>306.11</c:v>
                </c:pt>
                <c:pt idx="6">
                  <c:v>367.68</c:v>
                </c:pt>
                <c:pt idx="7">
                  <c:v>352.85</c:v>
                </c:pt>
                <c:pt idx="8">
                  <c:v>376.63</c:v>
                </c:pt>
                <c:pt idx="9">
                  <c:v>206.91</c:v>
                </c:pt>
              </c:numCache>
            </c:numRef>
          </c:val>
          <c:extLst>
            <c:ext xmlns:c16="http://schemas.microsoft.com/office/drawing/2014/chart" uri="{C3380CC4-5D6E-409C-BE32-E72D297353CC}">
              <c16:uniqueId val="{00000002-A7AF-4119-A894-5AE2D2DC94AB}"/>
            </c:ext>
          </c:extLst>
        </c:ser>
        <c:ser>
          <c:idx val="3"/>
          <c:order val="3"/>
          <c:tx>
            <c:strRef>
              <c:f>Sheet1!$E$1</c:f>
              <c:strCache>
                <c:ptCount val="1"/>
                <c:pt idx="0">
                  <c:v>Q4</c:v>
                </c:pt>
              </c:strCache>
            </c:strRef>
          </c:tx>
          <c:spPr>
            <a:solidFill>
              <a:schemeClr val="accent4"/>
            </a:solidFill>
            <a:ln>
              <a:noFill/>
            </a:ln>
            <a:effectLst/>
          </c:spPr>
          <c:invertIfNegative val="0"/>
          <c:cat>
            <c:strRef>
              <c:f>Sheet1!$A$2:$A$11</c:f>
              <c:strCache>
                <c:ptCount val="10"/>
                <c:pt idx="0">
                  <c:v>Amazon.co.uk</c:v>
                </c:pt>
                <c:pt idx="1">
                  <c:v>Dsg retail</c:v>
                </c:pt>
                <c:pt idx="2">
                  <c:v>Vintage trading solu</c:v>
                </c:pt>
                <c:pt idx="3">
                  <c:v>Boots company</c:v>
                </c:pt>
                <c:pt idx="4">
                  <c:v>Argos</c:v>
                </c:pt>
                <c:pt idx="5">
                  <c:v>Ebay</c:v>
                </c:pt>
                <c:pt idx="6">
                  <c:v>Hillarys blinds</c:v>
                </c:pt>
                <c:pt idx="7">
                  <c:v>Ikea</c:v>
                </c:pt>
                <c:pt idx="8">
                  <c:v>Cotswold company</c:v>
                </c:pt>
                <c:pt idx="9">
                  <c:v>Shop direct home sho</c:v>
                </c:pt>
              </c:strCache>
            </c:strRef>
          </c:cat>
          <c:val>
            <c:numRef>
              <c:f>Sheet1!$E$2:$E$11</c:f>
              <c:numCache>
                <c:formatCode>_-* #,##0_-;\-* #,##0_-;_-* "-"??_-;_-@_-</c:formatCode>
                <c:ptCount val="10"/>
                <c:pt idx="0">
                  <c:v>1912.81</c:v>
                </c:pt>
                <c:pt idx="1">
                  <c:v>1235.1199999999999</c:v>
                </c:pt>
                <c:pt idx="2">
                  <c:v>372.92</c:v>
                </c:pt>
                <c:pt idx="3">
                  <c:v>901.71</c:v>
                </c:pt>
                <c:pt idx="4">
                  <c:v>980.45</c:v>
                </c:pt>
                <c:pt idx="5">
                  <c:v>375.44</c:v>
                </c:pt>
                <c:pt idx="6">
                  <c:v>363.2</c:v>
                </c:pt>
                <c:pt idx="7">
                  <c:v>541.9</c:v>
                </c:pt>
                <c:pt idx="8">
                  <c:v>453.1</c:v>
                </c:pt>
                <c:pt idx="9">
                  <c:v>749.52</c:v>
                </c:pt>
              </c:numCache>
            </c:numRef>
          </c:val>
          <c:extLst>
            <c:ext xmlns:c16="http://schemas.microsoft.com/office/drawing/2014/chart" uri="{C3380CC4-5D6E-409C-BE32-E72D297353CC}">
              <c16:uniqueId val="{00000000-BD82-426F-BAD3-BDB9D21B6EFF}"/>
            </c:ext>
          </c:extLst>
        </c:ser>
        <c:dLbls>
          <c:showLegendKey val="0"/>
          <c:showVal val="0"/>
          <c:showCatName val="0"/>
          <c:showSerName val="0"/>
          <c:showPercent val="0"/>
          <c:showBubbleSize val="0"/>
        </c:dLbls>
        <c:gapWidth val="219"/>
        <c:overlap val="-27"/>
        <c:axId val="1253125688"/>
        <c:axId val="1253127984"/>
      </c:barChart>
      <c:catAx>
        <c:axId val="1253125688"/>
        <c:scaling>
          <c:orientation val="minMax"/>
        </c:scaling>
        <c:delete val="1"/>
        <c:axPos val="b"/>
        <c:numFmt formatCode="General" sourceLinked="1"/>
        <c:majorTickMark val="out"/>
        <c:minorTickMark val="none"/>
        <c:tickLblPos val="nextTo"/>
        <c:crossAx val="1253127984"/>
        <c:crosses val="autoZero"/>
        <c:auto val="1"/>
        <c:lblAlgn val="ctr"/>
        <c:lblOffset val="100"/>
        <c:noMultiLvlLbl val="0"/>
      </c:catAx>
      <c:valAx>
        <c:axId val="12531279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bg2"/>
                    </a:solidFill>
                    <a:latin typeface="+mn-lt"/>
                    <a:ea typeface="+mn-ea"/>
                    <a:cs typeface="+mn-cs"/>
                  </a:defRPr>
                </a:pPr>
                <a:r>
                  <a:rPr lang="en-GB"/>
                  <a:t>Impacts (R/W) (millions)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title>
        <c:numFmt formatCode="_-* #,##0_-;\-* #,##0_-;_-* &quot;-&quot;??_-;_-@_-"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125312568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b="1">
          <a:solidFill>
            <a:schemeClr val="bg2"/>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Sheet1!$A$2</c:f>
              <c:strCache>
                <c:ptCount val="1"/>
                <c:pt idx="0">
                  <c:v>Linear TV</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Sheet1!$B$2:$C$2</c:f>
              <c:numCache>
                <c:formatCode>0%</c:formatCode>
                <c:ptCount val="2"/>
                <c:pt idx="0">
                  <c:v>0.34</c:v>
                </c:pt>
                <c:pt idx="1">
                  <c:v>0.42399999999999999</c:v>
                </c:pt>
              </c:numCache>
            </c:numRef>
          </c:val>
          <c:extLst>
            <c:ext xmlns:c16="http://schemas.microsoft.com/office/drawing/2014/chart" uri="{C3380CC4-5D6E-409C-BE32-E72D297353CC}">
              <c16:uniqueId val="{00000000-FEA9-4DD4-8CDB-461DB2F0F299}"/>
            </c:ext>
          </c:extLst>
        </c:ser>
        <c:ser>
          <c:idx val="3"/>
          <c:order val="1"/>
          <c:tx>
            <c:strRef>
              <c:f>Sheet1!$A$5</c:f>
              <c:strCache>
                <c:ptCount val="1"/>
                <c:pt idx="0">
                  <c:v>BVOD</c:v>
                </c:pt>
              </c:strCache>
            </c:strRef>
          </c:tx>
          <c:spPr>
            <a:solidFill>
              <a:srgbClr val="FF6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Sheet1!$B$5:$C$5</c:f>
              <c:numCache>
                <c:formatCode>0%</c:formatCode>
                <c:ptCount val="2"/>
                <c:pt idx="0">
                  <c:v>8.2000000000000003E-2</c:v>
                </c:pt>
                <c:pt idx="1">
                  <c:v>0.154</c:v>
                </c:pt>
              </c:numCache>
            </c:numRef>
          </c:val>
          <c:extLst>
            <c:ext xmlns:c16="http://schemas.microsoft.com/office/drawing/2014/chart" uri="{C3380CC4-5D6E-409C-BE32-E72D297353CC}">
              <c16:uniqueId val="{00000001-FEA9-4DD4-8CDB-461DB2F0F299}"/>
            </c:ext>
          </c:extLst>
        </c:ser>
        <c:ser>
          <c:idx val="1"/>
          <c:order val="2"/>
          <c:tx>
            <c:strRef>
              <c:f>Sheet1!$A$3</c:f>
              <c:strCache>
                <c:ptCount val="1"/>
                <c:pt idx="0">
                  <c:v>Generic PPC</c:v>
                </c:pt>
              </c:strCache>
            </c:strRef>
          </c:tx>
          <c:spPr>
            <a:solidFill>
              <a:srgbClr val="09BDB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Sheet1!$B$3:$C$3</c:f>
              <c:numCache>
                <c:formatCode>0%</c:formatCode>
                <c:ptCount val="2"/>
                <c:pt idx="0">
                  <c:v>0.19</c:v>
                </c:pt>
                <c:pt idx="1">
                  <c:v>0.151</c:v>
                </c:pt>
              </c:numCache>
            </c:numRef>
          </c:val>
          <c:extLst>
            <c:ext xmlns:c16="http://schemas.microsoft.com/office/drawing/2014/chart" uri="{C3380CC4-5D6E-409C-BE32-E72D297353CC}">
              <c16:uniqueId val="{00000002-FEA9-4DD4-8CDB-461DB2F0F299}"/>
            </c:ext>
          </c:extLst>
        </c:ser>
        <c:ser>
          <c:idx val="2"/>
          <c:order val="3"/>
          <c:tx>
            <c:strRef>
              <c:f>Sheet1!$A$4</c:f>
              <c:strCache>
                <c:ptCount val="1"/>
                <c:pt idx="0">
                  <c:v>Paid Social</c:v>
                </c:pt>
              </c:strCache>
            </c:strRef>
          </c:tx>
          <c:spPr>
            <a:solidFill>
              <a:srgbClr val="0069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Sheet1!$B$4:$C$4</c:f>
              <c:numCache>
                <c:formatCode>0%</c:formatCode>
                <c:ptCount val="2"/>
                <c:pt idx="0">
                  <c:v>0.123</c:v>
                </c:pt>
                <c:pt idx="1">
                  <c:v>2.5999999999999999E-2</c:v>
                </c:pt>
              </c:numCache>
            </c:numRef>
          </c:val>
          <c:extLst>
            <c:ext xmlns:c16="http://schemas.microsoft.com/office/drawing/2014/chart" uri="{C3380CC4-5D6E-409C-BE32-E72D297353CC}">
              <c16:uniqueId val="{00000003-FEA9-4DD4-8CDB-461DB2F0F299}"/>
            </c:ext>
          </c:extLst>
        </c:ser>
        <c:ser>
          <c:idx val="4"/>
          <c:order val="4"/>
          <c:tx>
            <c:strRef>
              <c:f>Sheet1!$A$6</c:f>
              <c:strCache>
                <c:ptCount val="1"/>
                <c:pt idx="0">
                  <c:v>Audio</c:v>
                </c:pt>
              </c:strCache>
            </c:strRef>
          </c:tx>
          <c:spPr>
            <a:solidFill>
              <a:srgbClr val="BCCF0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Sheet1!$B$6:$C$6</c:f>
              <c:numCache>
                <c:formatCode>0%</c:formatCode>
                <c:ptCount val="2"/>
                <c:pt idx="0">
                  <c:v>8.5999999999999993E-2</c:v>
                </c:pt>
                <c:pt idx="1">
                  <c:v>0.02</c:v>
                </c:pt>
              </c:numCache>
            </c:numRef>
          </c:val>
          <c:extLst>
            <c:ext xmlns:c16="http://schemas.microsoft.com/office/drawing/2014/chart" uri="{C3380CC4-5D6E-409C-BE32-E72D297353CC}">
              <c16:uniqueId val="{00000004-FEA9-4DD4-8CDB-461DB2F0F299}"/>
            </c:ext>
          </c:extLst>
        </c:ser>
        <c:ser>
          <c:idx val="5"/>
          <c:order val="5"/>
          <c:tx>
            <c:strRef>
              <c:f>Sheet1!$A$7</c:f>
              <c:strCache>
                <c:ptCount val="1"/>
                <c:pt idx="0">
                  <c:v>Online Display</c:v>
                </c:pt>
              </c:strCache>
            </c:strRef>
          </c:tx>
          <c:spPr>
            <a:solidFill>
              <a:srgbClr val="9CCD9A"/>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F9DC-4EDB-8ECB-8AD2BF6A44FB}"/>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Sheet1!$B$7:$C$7</c:f>
              <c:numCache>
                <c:formatCode>0%</c:formatCode>
                <c:ptCount val="2"/>
                <c:pt idx="0">
                  <c:v>5.0999999999999997E-2</c:v>
                </c:pt>
                <c:pt idx="1">
                  <c:v>8.0000000000000002E-3</c:v>
                </c:pt>
              </c:numCache>
            </c:numRef>
          </c:val>
          <c:extLst>
            <c:ext xmlns:c16="http://schemas.microsoft.com/office/drawing/2014/chart" uri="{C3380CC4-5D6E-409C-BE32-E72D297353CC}">
              <c16:uniqueId val="{00000005-FEA9-4DD4-8CDB-461DB2F0F299}"/>
            </c:ext>
          </c:extLst>
        </c:ser>
        <c:ser>
          <c:idx val="6"/>
          <c:order val="6"/>
          <c:tx>
            <c:strRef>
              <c:f>Sheet1!$A$8</c:f>
              <c:strCache>
                <c:ptCount val="1"/>
                <c:pt idx="0">
                  <c:v>Out of Home</c:v>
                </c:pt>
              </c:strCache>
            </c:strRef>
          </c:tx>
          <c:spPr>
            <a:solidFill>
              <a:srgbClr val="BD09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Sheet1!$B$8:$C$8</c:f>
              <c:numCache>
                <c:formatCode>0%</c:formatCode>
                <c:ptCount val="2"/>
                <c:pt idx="0">
                  <c:v>3.5999999999999997E-2</c:v>
                </c:pt>
                <c:pt idx="1">
                  <c:v>8.0000000000000002E-3</c:v>
                </c:pt>
              </c:numCache>
            </c:numRef>
          </c:val>
          <c:extLst>
            <c:ext xmlns:c16="http://schemas.microsoft.com/office/drawing/2014/chart" uri="{C3380CC4-5D6E-409C-BE32-E72D297353CC}">
              <c16:uniqueId val="{00000006-FEA9-4DD4-8CDB-461DB2F0F299}"/>
            </c:ext>
          </c:extLst>
        </c:ser>
        <c:ser>
          <c:idx val="7"/>
          <c:order val="7"/>
          <c:tx>
            <c:strRef>
              <c:f>Sheet1!$A$9</c:f>
              <c:strCache>
                <c:ptCount val="1"/>
                <c:pt idx="0">
                  <c:v>Online Video</c:v>
                </c:pt>
              </c:strCache>
            </c:strRef>
          </c:tx>
          <c:spPr>
            <a:solidFill>
              <a:srgbClr val="766AC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Sheet1!$B$9:$C$9</c:f>
              <c:numCache>
                <c:formatCode>0%</c:formatCode>
                <c:ptCount val="2"/>
                <c:pt idx="0">
                  <c:v>3.6999999999999998E-2</c:v>
                </c:pt>
                <c:pt idx="1">
                  <c:v>0.111</c:v>
                </c:pt>
              </c:numCache>
            </c:numRef>
          </c:val>
          <c:extLst>
            <c:ext xmlns:c16="http://schemas.microsoft.com/office/drawing/2014/chart" uri="{C3380CC4-5D6E-409C-BE32-E72D297353CC}">
              <c16:uniqueId val="{00000007-FEA9-4DD4-8CDB-461DB2F0F299}"/>
            </c:ext>
          </c:extLst>
        </c:ser>
        <c:ser>
          <c:idx val="8"/>
          <c:order val="8"/>
          <c:tx>
            <c:strRef>
              <c:f>Sheet1!$A$10</c:f>
              <c:strCache>
                <c:ptCount val="1"/>
                <c:pt idx="0">
                  <c:v>Print</c:v>
                </c:pt>
              </c:strCache>
            </c:strRef>
          </c:tx>
          <c:spPr>
            <a:solidFill>
              <a:srgbClr val="372D8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Sheet1!$B$10:$C$10</c:f>
              <c:numCache>
                <c:formatCode>0%</c:formatCode>
                <c:ptCount val="2"/>
                <c:pt idx="0">
                  <c:v>5.0999999999999997E-2</c:v>
                </c:pt>
                <c:pt idx="1">
                  <c:v>9.7000000000000003E-2</c:v>
                </c:pt>
              </c:numCache>
            </c:numRef>
          </c:val>
          <c:extLst>
            <c:ext xmlns:c16="http://schemas.microsoft.com/office/drawing/2014/chart" uri="{C3380CC4-5D6E-409C-BE32-E72D297353CC}">
              <c16:uniqueId val="{00000009-FEA9-4DD4-8CDB-461DB2F0F299}"/>
            </c:ext>
          </c:extLst>
        </c:ser>
        <c:ser>
          <c:idx val="9"/>
          <c:order val="9"/>
          <c:tx>
            <c:strRef>
              <c:f>Sheet1!$A$11</c:f>
              <c:strCache>
                <c:ptCount val="1"/>
                <c:pt idx="0">
                  <c:v>Cinema</c:v>
                </c:pt>
              </c:strCache>
            </c:strRef>
          </c:tx>
          <c:spPr>
            <a:solidFill>
              <a:srgbClr val="FFC000"/>
            </a:solidFill>
            <a:ln>
              <a:noFill/>
            </a:ln>
            <a:effectLst/>
          </c:spPr>
          <c:invertIfNegative val="0"/>
          <c:dLbls>
            <c:delete val="1"/>
          </c:dLbls>
          <c:cat>
            <c:strRef>
              <c:f>Sheet1!$B$1:$C$1</c:f>
              <c:strCache>
                <c:ptCount val="2"/>
                <c:pt idx="0">
                  <c:v>Actual</c:v>
                </c:pt>
                <c:pt idx="1">
                  <c:v>Optimised</c:v>
                </c:pt>
              </c:strCache>
            </c:strRef>
          </c:cat>
          <c:val>
            <c:numRef>
              <c:f>Sheet1!$B$11:$C$11</c:f>
              <c:numCache>
                <c:formatCode>0%</c:formatCode>
                <c:ptCount val="2"/>
                <c:pt idx="0">
                  <c:v>4.0000000000000001E-3</c:v>
                </c:pt>
                <c:pt idx="1">
                  <c:v>1E-3</c:v>
                </c:pt>
              </c:numCache>
            </c:numRef>
          </c:val>
          <c:extLst>
            <c:ext xmlns:c16="http://schemas.microsoft.com/office/drawing/2014/chart" uri="{C3380CC4-5D6E-409C-BE32-E72D297353CC}">
              <c16:uniqueId val="{0000000A-FEA9-4DD4-8CDB-461DB2F0F299}"/>
            </c:ext>
          </c:extLst>
        </c:ser>
        <c:dLbls>
          <c:dLblPos val="ctr"/>
          <c:showLegendKey val="0"/>
          <c:showVal val="1"/>
          <c:showCatName val="0"/>
          <c:showSerName val="0"/>
          <c:showPercent val="0"/>
          <c:showBubbleSize val="0"/>
        </c:dLbls>
        <c:gapWidth val="50"/>
        <c:overlap val="100"/>
        <c:axId val="711445983"/>
        <c:axId val="781384847"/>
      </c:barChart>
      <c:catAx>
        <c:axId val="71144598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81384847"/>
        <c:crosses val="autoZero"/>
        <c:auto val="1"/>
        <c:lblAlgn val="ctr"/>
        <c:lblOffset val="100"/>
        <c:noMultiLvlLbl val="0"/>
      </c:catAx>
      <c:valAx>
        <c:axId val="781384847"/>
        <c:scaling>
          <c:orientation val="minMax"/>
        </c:scaling>
        <c:delete val="0"/>
        <c:axPos val="b"/>
        <c:majorGridlines>
          <c:spPr>
            <a:ln w="6350" cap="flat" cmpd="sng" algn="ctr">
              <a:solidFill>
                <a:schemeClr val="tx1">
                  <a:lumMod val="15000"/>
                  <a:lumOff val="85000"/>
                  <a:alpha val="30000"/>
                </a:schemeClr>
              </a:solidFill>
              <a:prstDash val="dash"/>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11445983"/>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Sheet1!$B$1</c:f>
              <c:strCache>
                <c:ptCount val="1"/>
                <c:pt idx="0">
                  <c:v>Y-Values</c:v>
                </c:pt>
              </c:strCache>
            </c:strRef>
          </c:tx>
          <c:spPr>
            <a:solidFill>
              <a:srgbClr val="D5000B"/>
            </a:solidFill>
            <a:ln>
              <a:noFill/>
            </a:ln>
            <a:effectLst/>
          </c:spPr>
          <c:invertIfNegative val="0"/>
          <c:dPt>
            <c:idx val="1"/>
            <c:invertIfNegative val="0"/>
            <c:bubble3D val="0"/>
            <c:spPr>
              <a:solidFill>
                <a:srgbClr val="E27100"/>
              </a:solidFill>
              <a:ln>
                <a:noFill/>
              </a:ln>
              <a:effectLst/>
            </c:spPr>
            <c:extLst>
              <c:ext xmlns:c16="http://schemas.microsoft.com/office/drawing/2014/chart" uri="{C3380CC4-5D6E-409C-BE32-E72D297353CC}">
                <c16:uniqueId val="{00000006-E5C3-49A9-AA19-10E11BA0339B}"/>
              </c:ext>
            </c:extLst>
          </c:dPt>
          <c:dPt>
            <c:idx val="2"/>
            <c:invertIfNegative val="0"/>
            <c:bubble3D val="0"/>
            <c:spPr>
              <a:solidFill>
                <a:srgbClr val="392E89"/>
              </a:solidFill>
              <a:ln>
                <a:noFill/>
              </a:ln>
              <a:effectLst/>
            </c:spPr>
            <c:extLst>
              <c:ext xmlns:c16="http://schemas.microsoft.com/office/drawing/2014/chart" uri="{C3380CC4-5D6E-409C-BE32-E72D297353CC}">
                <c16:uniqueId val="{0000000B-E5C3-49A9-AA19-10E11BA0339B}"/>
              </c:ext>
            </c:extLst>
          </c:dPt>
          <c:dPt>
            <c:idx val="3"/>
            <c:invertIfNegative val="0"/>
            <c:bubble3D val="0"/>
            <c:spPr>
              <a:solidFill>
                <a:srgbClr val="BDCF00"/>
              </a:solidFill>
              <a:ln>
                <a:noFill/>
              </a:ln>
              <a:effectLst/>
            </c:spPr>
            <c:extLst>
              <c:ext xmlns:c16="http://schemas.microsoft.com/office/drawing/2014/chart" uri="{C3380CC4-5D6E-409C-BE32-E72D297353CC}">
                <c16:uniqueId val="{00000007-E5C3-49A9-AA19-10E11BA0339B}"/>
              </c:ext>
            </c:extLst>
          </c:dPt>
          <c:dPt>
            <c:idx val="4"/>
            <c:invertIfNegative val="0"/>
            <c:bubble3D val="0"/>
            <c:spPr>
              <a:solidFill>
                <a:srgbClr val="B308AA"/>
              </a:solidFill>
              <a:ln>
                <a:noFill/>
              </a:ln>
              <a:effectLst/>
            </c:spPr>
            <c:extLst>
              <c:ext xmlns:c16="http://schemas.microsoft.com/office/drawing/2014/chart" uri="{C3380CC4-5D6E-409C-BE32-E72D297353CC}">
                <c16:uniqueId val="{00000009-E5C3-49A9-AA19-10E11BA0339B}"/>
              </c:ext>
            </c:extLst>
          </c:dPt>
          <c:dPt>
            <c:idx val="5"/>
            <c:invertIfNegative val="0"/>
            <c:bubble3D val="0"/>
            <c:spPr>
              <a:solidFill>
                <a:srgbClr val="4CBDBD"/>
              </a:solidFill>
              <a:ln>
                <a:noFill/>
              </a:ln>
              <a:effectLst/>
            </c:spPr>
            <c:extLst>
              <c:ext xmlns:c16="http://schemas.microsoft.com/office/drawing/2014/chart" uri="{C3380CC4-5D6E-409C-BE32-E72D297353CC}">
                <c16:uniqueId val="{00000004-E5C3-49A9-AA19-10E11BA0339B}"/>
              </c:ext>
            </c:extLst>
          </c:dPt>
          <c:dPt>
            <c:idx val="6"/>
            <c:invertIfNegative val="0"/>
            <c:bubble3D val="0"/>
            <c:spPr>
              <a:solidFill>
                <a:srgbClr val="F8CB00"/>
              </a:solidFill>
              <a:ln>
                <a:noFill/>
              </a:ln>
              <a:effectLst/>
            </c:spPr>
            <c:extLst>
              <c:ext xmlns:c16="http://schemas.microsoft.com/office/drawing/2014/chart" uri="{C3380CC4-5D6E-409C-BE32-E72D297353CC}">
                <c16:uniqueId val="{0000000C-E5C3-49A9-AA19-10E11BA0339B}"/>
              </c:ext>
            </c:extLst>
          </c:dPt>
          <c:dPt>
            <c:idx val="7"/>
            <c:invertIfNegative val="0"/>
            <c:bubble3D val="0"/>
            <c:spPr>
              <a:solidFill>
                <a:srgbClr val="2C6AB6"/>
              </a:solidFill>
              <a:ln>
                <a:noFill/>
              </a:ln>
              <a:effectLst/>
            </c:spPr>
            <c:extLst>
              <c:ext xmlns:c16="http://schemas.microsoft.com/office/drawing/2014/chart" uri="{C3380CC4-5D6E-409C-BE32-E72D297353CC}">
                <c16:uniqueId val="{00000005-E5C3-49A9-AA19-10E11BA0339B}"/>
              </c:ext>
            </c:extLst>
          </c:dPt>
          <c:dPt>
            <c:idx val="8"/>
            <c:invertIfNegative val="0"/>
            <c:bubble3D val="0"/>
            <c:spPr>
              <a:solidFill>
                <a:srgbClr val="776BD0"/>
              </a:solidFill>
              <a:ln>
                <a:noFill/>
              </a:ln>
              <a:effectLst/>
            </c:spPr>
            <c:extLst>
              <c:ext xmlns:c16="http://schemas.microsoft.com/office/drawing/2014/chart" uri="{C3380CC4-5D6E-409C-BE32-E72D297353CC}">
                <c16:uniqueId val="{0000000A-E5C3-49A9-AA19-10E11BA0339B}"/>
              </c:ext>
            </c:extLst>
          </c:dPt>
          <c:dPt>
            <c:idx val="9"/>
            <c:invertIfNegative val="0"/>
            <c:bubble3D val="0"/>
            <c:spPr>
              <a:solidFill>
                <a:srgbClr val="A3CD99"/>
              </a:solidFill>
              <a:ln>
                <a:noFill/>
              </a:ln>
              <a:effectLst/>
            </c:spPr>
            <c:extLst>
              <c:ext xmlns:c16="http://schemas.microsoft.com/office/drawing/2014/chart" uri="{C3380CC4-5D6E-409C-BE32-E72D297353CC}">
                <c16:uniqueId val="{00000008-E5C3-49A9-AA19-10E11BA0339B}"/>
              </c:ext>
            </c:extLst>
          </c:dPt>
          <c:dLbls>
            <c:dLbl>
              <c:idx val="0"/>
              <c:layout>
                <c:manualLayout>
                  <c:x val="-3.9451562500000002E-2"/>
                  <c:y val="-0.1962936111111111"/>
                </c:manualLayout>
              </c:layout>
              <c:tx>
                <c:rich>
                  <a:bodyPr/>
                  <a:lstStyle/>
                  <a:p>
                    <a:fld id="{29639B38-517D-4FEC-A109-292B8157F300}" type="CELLRANGE">
                      <a:rPr lang="en-US" baseline="0" dirty="0"/>
                      <a:pPr/>
                      <a:t>[CELLRANGE]</a:t>
                    </a:fld>
                    <a:r>
                      <a:rPr lang="en-US" baseline="0" dirty="0"/>
                      <a:t>, </a:t>
                    </a:r>
                    <a:fld id="{9C10AC76-2DBD-4CCF-A17C-1F0257B97D59}"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3-E5C3-49A9-AA19-10E11BA0339B}"/>
                </c:ext>
              </c:extLst>
            </c:dLbl>
            <c:dLbl>
              <c:idx val="1"/>
              <c:layout>
                <c:manualLayout>
                  <c:x val="1.3171180555555556E-2"/>
                  <c:y val="-0.14641222222222222"/>
                </c:manualLayout>
              </c:layout>
              <c:tx>
                <c:rich>
                  <a:bodyPr/>
                  <a:lstStyle/>
                  <a:p>
                    <a:fld id="{249F97D6-C25C-414A-8A25-47780BD396ED}" type="CELLRANGE">
                      <a:rPr lang="en-US" baseline="0" dirty="0"/>
                      <a:pPr/>
                      <a:t>[CELLRANGE]</a:t>
                    </a:fld>
                    <a:r>
                      <a:rPr lang="en-US" baseline="0" dirty="0"/>
                      <a:t>, </a:t>
                    </a:r>
                    <a:fld id="{94318FE8-B624-4351-A518-5D9B9A0FEC0D}"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6-E5C3-49A9-AA19-10E11BA0339B}"/>
                </c:ext>
              </c:extLst>
            </c:dLbl>
            <c:dLbl>
              <c:idx val="2"/>
              <c:layout>
                <c:manualLayout>
                  <c:x val="-9.0252256944444484E-2"/>
                  <c:y val="-0.19927972222222223"/>
                </c:manualLayout>
              </c:layout>
              <c:tx>
                <c:rich>
                  <a:bodyPr/>
                  <a:lstStyle/>
                  <a:p>
                    <a:fld id="{BACADC41-16EE-482F-8A41-D8D1EA67C038}" type="CELLRANGE">
                      <a:rPr lang="en-US" baseline="0" dirty="0"/>
                      <a:pPr/>
                      <a:t>[CELLRANGE]</a:t>
                    </a:fld>
                    <a:r>
                      <a:rPr lang="en-US" baseline="0" dirty="0"/>
                      <a:t>, </a:t>
                    </a:r>
                    <a:fld id="{E0A47C67-C03D-48DC-9D69-3F54471D18D9}"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B-E5C3-49A9-AA19-10E11BA0339B}"/>
                </c:ext>
              </c:extLst>
            </c:dLbl>
            <c:dLbl>
              <c:idx val="3"/>
              <c:layout>
                <c:manualLayout>
                  <c:x val="-2.8075173611111153E-2"/>
                  <c:y val="-0.11088813311082477"/>
                </c:manualLayout>
              </c:layout>
              <c:tx>
                <c:rich>
                  <a:bodyPr/>
                  <a:lstStyle/>
                  <a:p>
                    <a:fld id="{F8F462C4-CD2E-48EE-B345-F55B68CFBF66}" type="CELLRANGE">
                      <a:rPr lang="en-US" baseline="0" dirty="0"/>
                      <a:pPr/>
                      <a:t>[CELLRANGE]</a:t>
                    </a:fld>
                    <a:r>
                      <a:rPr lang="en-US" baseline="0" dirty="0"/>
                      <a:t>, </a:t>
                    </a:r>
                    <a:fld id="{ADA7C79D-0F81-4F50-AD8B-14F2710B029A}"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7-E5C3-49A9-AA19-10E11BA0339B}"/>
                </c:ext>
              </c:extLst>
            </c:dLbl>
            <c:dLbl>
              <c:idx val="4"/>
              <c:layout>
                <c:manualLayout>
                  <c:x val="-9.33390625E-2"/>
                  <c:y val="7.1540731039241787E-2"/>
                </c:manualLayout>
              </c:layout>
              <c:tx>
                <c:rich>
                  <a:bodyPr/>
                  <a:lstStyle/>
                  <a:p>
                    <a:fld id="{8F18B995-B948-4670-A8FC-4E4D76247F18}" type="CELLRANGE">
                      <a:rPr lang="en-US" baseline="0" dirty="0"/>
                      <a:pPr/>
                      <a:t>[CELLRANGE]</a:t>
                    </a:fld>
                    <a:r>
                      <a:rPr lang="en-US" baseline="0" dirty="0"/>
                      <a:t>, </a:t>
                    </a:r>
                    <a:fld id="{1E2E3703-6C59-4A3C-A071-EBA34B3E42F6}"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9-E5C3-49A9-AA19-10E11BA0339B}"/>
                </c:ext>
              </c:extLst>
            </c:dLbl>
            <c:dLbl>
              <c:idx val="5"/>
              <c:layout>
                <c:manualLayout>
                  <c:x val="-1.175925925925926E-3"/>
                  <c:y val="-7.1540731039241787E-2"/>
                </c:manualLayout>
              </c:layout>
              <c:tx>
                <c:rich>
                  <a:bodyPr/>
                  <a:lstStyle/>
                  <a:p>
                    <a:fld id="{3F8AD953-710C-4D8B-A301-6241996E5342}" type="CELLRANGE">
                      <a:rPr lang="en-US" baseline="0" dirty="0"/>
                      <a:pPr/>
                      <a:t>[CELLRANGE]</a:t>
                    </a:fld>
                    <a:r>
                      <a:rPr lang="en-US" baseline="0" dirty="0"/>
                      <a:t>, </a:t>
                    </a:r>
                    <a:fld id="{F2BCF86F-2BF3-4BE1-87A8-B9ECDD707555}"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4-E5C3-49A9-AA19-10E11BA0339B}"/>
                </c:ext>
              </c:extLst>
            </c:dLbl>
            <c:dLbl>
              <c:idx val="6"/>
              <c:layout>
                <c:manualLayout>
                  <c:x val="-8.5255208333333537E-3"/>
                  <c:y val="9.6826388888888754E-2"/>
                </c:manualLayout>
              </c:layout>
              <c:tx>
                <c:rich>
                  <a:bodyPr/>
                  <a:lstStyle/>
                  <a:p>
                    <a:fld id="{1678C643-3378-4C07-A59A-1B254E769ACC}" type="CELLRANGE">
                      <a:rPr lang="en-US" baseline="0" dirty="0"/>
                      <a:pPr/>
                      <a:t>[CELLRANGE]</a:t>
                    </a:fld>
                    <a:r>
                      <a:rPr lang="en-US" baseline="0" dirty="0"/>
                      <a:t>, </a:t>
                    </a:r>
                    <a:fld id="{C32C1E56-8BB6-40BB-A161-5845B5183386}"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C-E5C3-49A9-AA19-10E11BA0339B}"/>
                </c:ext>
              </c:extLst>
            </c:dLbl>
            <c:dLbl>
              <c:idx val="7"/>
              <c:layout>
                <c:manualLayout>
                  <c:x val="8.231396534148748E-3"/>
                  <c:y val="6.0809621383355515E-2"/>
                </c:manualLayout>
              </c:layout>
              <c:tx>
                <c:rich>
                  <a:bodyPr/>
                  <a:lstStyle/>
                  <a:p>
                    <a:fld id="{C2E627F4-DD37-49BA-BC14-D244752D4D2F}" type="CELLRANGE">
                      <a:rPr lang="en-US" baseline="0" dirty="0"/>
                      <a:pPr/>
                      <a:t>[CELLRANGE]</a:t>
                    </a:fld>
                    <a:r>
                      <a:rPr lang="en-US" baseline="0" dirty="0"/>
                      <a:t>, </a:t>
                    </a:r>
                    <a:fld id="{D48DCFA8-7779-4231-B67C-4E86444C1258}"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5-E5C3-49A9-AA19-10E11BA0339B}"/>
                </c:ext>
              </c:extLst>
            </c:dLbl>
            <c:dLbl>
              <c:idx val="8"/>
              <c:layout>
                <c:manualLayout>
                  <c:x val="-0.11274184027777778"/>
                  <c:y val="-0.1287733158706352"/>
                </c:manualLayout>
              </c:layout>
              <c:tx>
                <c:rich>
                  <a:bodyPr/>
                  <a:lstStyle/>
                  <a:p>
                    <a:fld id="{B46C342F-BBC4-4FF8-AA09-80C91DD4362A}" type="CELLRANGE">
                      <a:rPr lang="en-US" baseline="0" dirty="0"/>
                      <a:pPr/>
                      <a:t>[CELLRANGE]</a:t>
                    </a:fld>
                    <a:r>
                      <a:rPr lang="en-US" baseline="0" dirty="0"/>
                      <a:t>, </a:t>
                    </a:r>
                    <a:fld id="{9AAACFA6-1A0C-43B0-9862-5A3610D2E93D}"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A-E5C3-49A9-AA19-10E11BA0339B}"/>
                </c:ext>
              </c:extLst>
            </c:dLbl>
            <c:dLbl>
              <c:idx val="9"/>
              <c:layout>
                <c:manualLayout>
                  <c:x val="-1.0289409722222222E-2"/>
                  <c:y val="9.3002950351014316E-2"/>
                </c:manualLayout>
              </c:layout>
              <c:tx>
                <c:rich>
                  <a:bodyPr/>
                  <a:lstStyle/>
                  <a:p>
                    <a:fld id="{EE239312-828E-4A21-AE7E-87385B2F8D7B}" type="CELLRANGE">
                      <a:rPr lang="en-US" baseline="0" dirty="0"/>
                      <a:pPr/>
                      <a:t>[CELLRANGE]</a:t>
                    </a:fld>
                    <a:r>
                      <a:rPr lang="en-US" baseline="0" dirty="0"/>
                      <a:t>, </a:t>
                    </a:r>
                    <a:fld id="{115F57B0-04E3-4401-9930-8F93CE47F731}"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8-E5C3-49A9-AA19-10E11BA0339B}"/>
                </c:ext>
              </c:extLst>
            </c:dLbl>
            <c:spPr>
              <a:no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0"/>
            <c:showSerName val="0"/>
            <c:showPercent val="0"/>
            <c:showBubbleSize val="1"/>
            <c:showLeaderLines val="0"/>
            <c:extLst>
              <c:ext xmlns:c15="http://schemas.microsoft.com/office/drawing/2012/chart" uri="{CE6537A1-D6FC-4f65-9D91-7224C49458BB}">
                <c15:spPr xmlns:c15="http://schemas.microsoft.com/office/drawing/2012/chart">
                  <a:prstGeom prst="rect">
                    <a:avLst/>
                  </a:prstGeom>
                  <a:noFill/>
                  <a:ln>
                    <a:noFill/>
                  </a:ln>
                </c15:spPr>
                <c15:showDataLabelsRange val="1"/>
                <c15:showLeaderLines val="1"/>
                <c15:leaderLines>
                  <c:spPr>
                    <a:ln w="9525" cap="flat" cmpd="sng" algn="ctr">
                      <a:solidFill>
                        <a:schemeClr val="tx1">
                          <a:lumMod val="35000"/>
                          <a:lumOff val="65000"/>
                        </a:schemeClr>
                      </a:solidFill>
                      <a:round/>
                    </a:ln>
                    <a:effectLst/>
                  </c:spPr>
                </c15:leaderLines>
              </c:ext>
            </c:extLst>
          </c:dLbls>
          <c:xVal>
            <c:numRef>
              <c:f>Sheet1!$A$2:$A$11</c:f>
              <c:numCache>
                <c:formatCode>0.0%</c:formatCode>
                <c:ptCount val="10"/>
                <c:pt idx="0">
                  <c:v>0.32601356937065301</c:v>
                </c:pt>
                <c:pt idx="1">
                  <c:v>8.6595795616095303E-2</c:v>
                </c:pt>
                <c:pt idx="2">
                  <c:v>5.4899439464238697E-2</c:v>
                </c:pt>
                <c:pt idx="3">
                  <c:v>8.26389556870364E-2</c:v>
                </c:pt>
                <c:pt idx="4">
                  <c:v>3.91375461443614E-2</c:v>
                </c:pt>
                <c:pt idx="5">
                  <c:v>0.186597049706649</c:v>
                </c:pt>
                <c:pt idx="6">
                  <c:v>3.9820586922922202E-3</c:v>
                </c:pt>
                <c:pt idx="7">
                  <c:v>0.132713007842967</c:v>
                </c:pt>
                <c:pt idx="8">
                  <c:v>3.3378955360764101E-2</c:v>
                </c:pt>
                <c:pt idx="9">
                  <c:v>5.40436221149432E-2</c:v>
                </c:pt>
              </c:numCache>
            </c:numRef>
          </c:xVal>
          <c:yVal>
            <c:numRef>
              <c:f>Sheet1!$B$2:$B$11</c:f>
              <c:numCache>
                <c:formatCode>0.0</c:formatCode>
                <c:ptCount val="10"/>
                <c:pt idx="0">
                  <c:v>3.2012527751113198</c:v>
                </c:pt>
                <c:pt idx="1">
                  <c:v>2.3138304491130399</c:v>
                </c:pt>
                <c:pt idx="2">
                  <c:v>3.7905102853713002</c:v>
                </c:pt>
                <c:pt idx="3">
                  <c:v>3.9716071280674501</c:v>
                </c:pt>
                <c:pt idx="4">
                  <c:v>2.5245579725162899</c:v>
                </c:pt>
                <c:pt idx="5">
                  <c:v>3.5667982348248102</c:v>
                </c:pt>
                <c:pt idx="6">
                  <c:v>2.0212028953405401</c:v>
                </c:pt>
                <c:pt idx="7">
                  <c:v>2.7135251303748502</c:v>
                </c:pt>
                <c:pt idx="8">
                  <c:v>3.06086977595014</c:v>
                </c:pt>
                <c:pt idx="9">
                  <c:v>2.58723687770736</c:v>
                </c:pt>
              </c:numCache>
            </c:numRef>
          </c:yVal>
          <c:bubbleSize>
            <c:numRef>
              <c:f>Sheet1!$C$2:$C$11</c:f>
              <c:numCache>
                <c:formatCode>0%</c:formatCode>
                <c:ptCount val="10"/>
                <c:pt idx="0">
                  <c:v>0.33090272501597701</c:v>
                </c:pt>
                <c:pt idx="1">
                  <c:v>6.3528881660899206E-2</c:v>
                </c:pt>
                <c:pt idx="2">
                  <c:v>6.5975291986246604E-2</c:v>
                </c:pt>
                <c:pt idx="3">
                  <c:v>0.103975952175175</c:v>
                </c:pt>
                <c:pt idx="4">
                  <c:v>3.1310081386021302E-2</c:v>
                </c:pt>
                <c:pt idx="5">
                  <c:v>0.21099190832947801</c:v>
                </c:pt>
                <c:pt idx="6" formatCode="0.0%">
                  <c:v>2.5517075357022801E-3</c:v>
                </c:pt>
                <c:pt idx="7">
                  <c:v>0.114111454932093</c:v>
                </c:pt>
                <c:pt idx="8">
                  <c:v>3.2364613286932298E-2</c:v>
                </c:pt>
                <c:pt idx="9">
                  <c:v>4.4287383691475599E-2</c:v>
                </c:pt>
              </c:numCache>
            </c:numRef>
          </c:bubbleSize>
          <c:bubble3D val="0"/>
          <c:extLst>
            <c:ext xmlns:c15="http://schemas.microsoft.com/office/drawing/2012/chart" uri="{02D57815-91ED-43cb-92C2-25804820EDAC}">
              <c15:datalabelsRange>
                <c15:f>Sheet1!$D$2:$D$11</c15:f>
                <c15:dlblRangeCache>
                  <c:ptCount val="10"/>
                  <c:pt idx="0">
                    <c:v>Linear TV</c:v>
                  </c:pt>
                  <c:pt idx="1">
                    <c:v>BVOD</c:v>
                  </c:pt>
                  <c:pt idx="2">
                    <c:v>Print</c:v>
                  </c:pt>
                  <c:pt idx="3">
                    <c:v>Audio</c:v>
                  </c:pt>
                  <c:pt idx="4">
                    <c:v>OOH</c:v>
                  </c:pt>
                  <c:pt idx="5">
                    <c:v>Generic PPC</c:v>
                  </c:pt>
                  <c:pt idx="6">
                    <c:v>Cinema</c:v>
                  </c:pt>
                  <c:pt idx="7">
                    <c:v>Paid Social</c:v>
                  </c:pt>
                  <c:pt idx="8">
                    <c:v>Online Video</c:v>
                  </c:pt>
                  <c:pt idx="9">
                    <c:v>Online Display</c:v>
                  </c:pt>
                </c15:dlblRangeCache>
              </c15:datalabelsRange>
            </c:ext>
            <c:ext xmlns:c16="http://schemas.microsoft.com/office/drawing/2014/chart" uri="{C3380CC4-5D6E-409C-BE32-E72D297353CC}">
              <c16:uniqueId val="{00000000-E5C3-49A9-AA19-10E11BA0339B}"/>
            </c:ext>
          </c:extLst>
        </c:ser>
        <c:dLbls>
          <c:showLegendKey val="0"/>
          <c:showVal val="0"/>
          <c:showCatName val="0"/>
          <c:showSerName val="0"/>
          <c:showPercent val="0"/>
          <c:showBubbleSize val="0"/>
        </c:dLbls>
        <c:bubbleScale val="100"/>
        <c:showNegBubbles val="0"/>
        <c:axId val="1096689167"/>
        <c:axId val="466283520"/>
      </c:bubbleChart>
      <c:valAx>
        <c:axId val="1096689167"/>
        <c:scaling>
          <c:orientation val="minMax"/>
          <c:min val="0"/>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u="none" strike="noStrike" kern="1200" spc="0" baseline="0" dirty="0">
                    <a:solidFill>
                      <a:schemeClr val="bg2"/>
                    </a:solidFill>
                  </a:rPr>
                  <a:t>% of Spend</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6283520"/>
        <c:crossesAt val="1"/>
        <c:crossBetween val="midCat"/>
      </c:valAx>
      <c:valAx>
        <c:axId val="466283520"/>
        <c:scaling>
          <c:orientation val="minMax"/>
          <c:max val="12"/>
        </c:scaling>
        <c:delete val="0"/>
        <c:axPos val="l"/>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u="none" strike="noStrike" kern="1200" spc="0" baseline="0" dirty="0">
                    <a:solidFill>
                      <a:schemeClr val="bg2"/>
                    </a:solidFill>
                  </a:rPr>
                  <a:t>Short-term Profit ROI</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96689167"/>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Sheet1!$B$1</c:f>
              <c:strCache>
                <c:ptCount val="1"/>
                <c:pt idx="0">
                  <c:v>Y-Values</c:v>
                </c:pt>
              </c:strCache>
            </c:strRef>
          </c:tx>
          <c:spPr>
            <a:solidFill>
              <a:srgbClr val="D5000B"/>
            </a:solidFill>
            <a:ln>
              <a:noFill/>
            </a:ln>
            <a:effectLst/>
          </c:spPr>
          <c:invertIfNegative val="0"/>
          <c:dPt>
            <c:idx val="1"/>
            <c:invertIfNegative val="0"/>
            <c:bubble3D val="0"/>
            <c:spPr>
              <a:solidFill>
                <a:srgbClr val="E27100"/>
              </a:solidFill>
              <a:ln>
                <a:noFill/>
              </a:ln>
              <a:effectLst/>
            </c:spPr>
            <c:extLst>
              <c:ext xmlns:c16="http://schemas.microsoft.com/office/drawing/2014/chart" uri="{C3380CC4-5D6E-409C-BE32-E72D297353CC}">
                <c16:uniqueId val="{00000001-CFC0-4996-88AE-4AEBC3874970}"/>
              </c:ext>
            </c:extLst>
          </c:dPt>
          <c:dPt>
            <c:idx val="2"/>
            <c:invertIfNegative val="0"/>
            <c:bubble3D val="0"/>
            <c:spPr>
              <a:solidFill>
                <a:srgbClr val="392E89"/>
              </a:solidFill>
              <a:ln>
                <a:noFill/>
              </a:ln>
              <a:effectLst/>
            </c:spPr>
            <c:extLst>
              <c:ext xmlns:c16="http://schemas.microsoft.com/office/drawing/2014/chart" uri="{C3380CC4-5D6E-409C-BE32-E72D297353CC}">
                <c16:uniqueId val="{00000003-CFC0-4996-88AE-4AEBC3874970}"/>
              </c:ext>
            </c:extLst>
          </c:dPt>
          <c:dPt>
            <c:idx val="3"/>
            <c:invertIfNegative val="0"/>
            <c:bubble3D val="0"/>
            <c:spPr>
              <a:solidFill>
                <a:srgbClr val="BDCF00"/>
              </a:solidFill>
              <a:ln>
                <a:noFill/>
              </a:ln>
              <a:effectLst/>
            </c:spPr>
            <c:extLst>
              <c:ext xmlns:c16="http://schemas.microsoft.com/office/drawing/2014/chart" uri="{C3380CC4-5D6E-409C-BE32-E72D297353CC}">
                <c16:uniqueId val="{00000005-CFC0-4996-88AE-4AEBC3874970}"/>
              </c:ext>
            </c:extLst>
          </c:dPt>
          <c:dPt>
            <c:idx val="4"/>
            <c:invertIfNegative val="0"/>
            <c:bubble3D val="0"/>
            <c:spPr>
              <a:solidFill>
                <a:srgbClr val="B308AA"/>
              </a:solidFill>
              <a:ln>
                <a:noFill/>
              </a:ln>
              <a:effectLst/>
            </c:spPr>
            <c:extLst>
              <c:ext xmlns:c16="http://schemas.microsoft.com/office/drawing/2014/chart" uri="{C3380CC4-5D6E-409C-BE32-E72D297353CC}">
                <c16:uniqueId val="{00000007-CFC0-4996-88AE-4AEBC3874970}"/>
              </c:ext>
            </c:extLst>
          </c:dPt>
          <c:dPt>
            <c:idx val="5"/>
            <c:invertIfNegative val="0"/>
            <c:bubble3D val="0"/>
            <c:spPr>
              <a:solidFill>
                <a:srgbClr val="4CBDBD"/>
              </a:solidFill>
              <a:ln>
                <a:noFill/>
              </a:ln>
              <a:effectLst/>
            </c:spPr>
            <c:extLst>
              <c:ext xmlns:c16="http://schemas.microsoft.com/office/drawing/2014/chart" uri="{C3380CC4-5D6E-409C-BE32-E72D297353CC}">
                <c16:uniqueId val="{00000009-CFC0-4996-88AE-4AEBC3874970}"/>
              </c:ext>
            </c:extLst>
          </c:dPt>
          <c:dPt>
            <c:idx val="6"/>
            <c:invertIfNegative val="0"/>
            <c:bubble3D val="0"/>
            <c:spPr>
              <a:solidFill>
                <a:srgbClr val="F8CB00"/>
              </a:solidFill>
              <a:ln>
                <a:noFill/>
              </a:ln>
              <a:effectLst/>
            </c:spPr>
            <c:extLst>
              <c:ext xmlns:c16="http://schemas.microsoft.com/office/drawing/2014/chart" uri="{C3380CC4-5D6E-409C-BE32-E72D297353CC}">
                <c16:uniqueId val="{0000000B-CFC0-4996-88AE-4AEBC3874970}"/>
              </c:ext>
            </c:extLst>
          </c:dPt>
          <c:dPt>
            <c:idx val="7"/>
            <c:invertIfNegative val="0"/>
            <c:bubble3D val="0"/>
            <c:spPr>
              <a:solidFill>
                <a:srgbClr val="2C6AB6"/>
              </a:solidFill>
              <a:ln>
                <a:noFill/>
              </a:ln>
              <a:effectLst/>
            </c:spPr>
            <c:extLst>
              <c:ext xmlns:c16="http://schemas.microsoft.com/office/drawing/2014/chart" uri="{C3380CC4-5D6E-409C-BE32-E72D297353CC}">
                <c16:uniqueId val="{0000000D-CFC0-4996-88AE-4AEBC3874970}"/>
              </c:ext>
            </c:extLst>
          </c:dPt>
          <c:dPt>
            <c:idx val="8"/>
            <c:invertIfNegative val="0"/>
            <c:bubble3D val="0"/>
            <c:spPr>
              <a:solidFill>
                <a:srgbClr val="776BD0"/>
              </a:solidFill>
              <a:ln>
                <a:noFill/>
              </a:ln>
              <a:effectLst/>
            </c:spPr>
            <c:extLst>
              <c:ext xmlns:c16="http://schemas.microsoft.com/office/drawing/2014/chart" uri="{C3380CC4-5D6E-409C-BE32-E72D297353CC}">
                <c16:uniqueId val="{0000000F-CFC0-4996-88AE-4AEBC3874970}"/>
              </c:ext>
            </c:extLst>
          </c:dPt>
          <c:dPt>
            <c:idx val="9"/>
            <c:invertIfNegative val="0"/>
            <c:bubble3D val="0"/>
            <c:spPr>
              <a:solidFill>
                <a:srgbClr val="A3CD99"/>
              </a:solidFill>
              <a:ln>
                <a:noFill/>
              </a:ln>
              <a:effectLst/>
            </c:spPr>
            <c:extLst>
              <c:ext xmlns:c16="http://schemas.microsoft.com/office/drawing/2014/chart" uri="{C3380CC4-5D6E-409C-BE32-E72D297353CC}">
                <c16:uniqueId val="{00000011-CFC0-4996-88AE-4AEBC3874970}"/>
              </c:ext>
            </c:extLst>
          </c:dPt>
          <c:dLbls>
            <c:dLbl>
              <c:idx val="0"/>
              <c:layout>
                <c:manualLayout>
                  <c:x val="-0.10803819444444453"/>
                  <c:y val="0.15738960828633192"/>
                </c:manualLayout>
              </c:layout>
              <c:tx>
                <c:rich>
                  <a:bodyPr/>
                  <a:lstStyle/>
                  <a:p>
                    <a:fld id="{0F98289D-7689-4810-8EF5-3A55692C1874}" type="CELLRANGE">
                      <a:rPr lang="en-US" baseline="0" dirty="0"/>
                      <a:pPr/>
                      <a:t>[CELLRANGE]</a:t>
                    </a:fld>
                    <a:r>
                      <a:rPr lang="en-US" baseline="0" dirty="0"/>
                      <a:t>, </a:t>
                    </a:r>
                    <a:fld id="{027202D5-3558-4C97-A82E-9BF217A30D9B}"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12-CFC0-4996-88AE-4AEBC3874970}"/>
                </c:ext>
              </c:extLst>
            </c:dLbl>
            <c:dLbl>
              <c:idx val="1"/>
              <c:layout>
                <c:manualLayout>
                  <c:x val="-9.231024305555556E-2"/>
                  <c:y val="0.10373406000690058"/>
                </c:manualLayout>
              </c:layout>
              <c:tx>
                <c:rich>
                  <a:bodyPr/>
                  <a:lstStyle/>
                  <a:p>
                    <a:fld id="{4856BCEA-AF60-4BCF-9D3A-CD1355228332}" type="CELLRANGE">
                      <a:rPr lang="en-US" baseline="0" dirty="0"/>
                      <a:pPr/>
                      <a:t>[CELLRANGE]</a:t>
                    </a:fld>
                    <a:r>
                      <a:rPr lang="en-US" baseline="0" dirty="0"/>
                      <a:t>, </a:t>
                    </a:r>
                    <a:fld id="{0EFD738F-9575-4C03-8CB9-80F8300259D7}"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1-CFC0-4996-88AE-4AEBC3874970}"/>
                </c:ext>
              </c:extLst>
            </c:dLbl>
            <c:dLbl>
              <c:idx val="2"/>
              <c:layout>
                <c:manualLayout>
                  <c:x val="-8.5842592592592609E-2"/>
                  <c:y val="-8.2271840695128065E-2"/>
                </c:manualLayout>
              </c:layout>
              <c:tx>
                <c:rich>
                  <a:bodyPr/>
                  <a:lstStyle/>
                  <a:p>
                    <a:fld id="{D86688C4-7868-4205-A148-6AD71DEB45B8}" type="CELLRANGE">
                      <a:rPr lang="en-US" baseline="0" dirty="0"/>
                      <a:pPr/>
                      <a:t>[CELLRANGE]</a:t>
                    </a:fld>
                    <a:r>
                      <a:rPr lang="en-US" baseline="0" dirty="0"/>
                      <a:t>, </a:t>
                    </a:r>
                    <a:fld id="{E8B50A79-A3E1-4C93-B4A2-CAE3563A2EDE}"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3-CFC0-4996-88AE-4AEBC3874970}"/>
                </c:ext>
              </c:extLst>
            </c:dLbl>
            <c:dLbl>
              <c:idx val="3"/>
              <c:layout>
                <c:manualLayout>
                  <c:x val="9.4074652777778184E-3"/>
                  <c:y val="-3.9347402071582979E-2"/>
                </c:manualLayout>
              </c:layout>
              <c:tx>
                <c:rich>
                  <a:bodyPr/>
                  <a:lstStyle/>
                  <a:p>
                    <a:fld id="{10A7F302-B931-4E00-8ECA-055659D0ED35}" type="CELLRANGE">
                      <a:rPr lang="en-US" baseline="0" dirty="0"/>
                      <a:pPr/>
                      <a:t>[CELLRANGE]</a:t>
                    </a:fld>
                    <a:r>
                      <a:rPr lang="en-US" baseline="0" dirty="0"/>
                      <a:t>, </a:t>
                    </a:r>
                    <a:fld id="{55AD86D1-2D5C-4DE0-8F7D-3776048170C1}"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5-CFC0-4996-88AE-4AEBC3874970}"/>
                </c:ext>
              </c:extLst>
            </c:dLbl>
            <c:dLbl>
              <c:idx val="4"/>
              <c:layout>
                <c:manualLayout>
                  <c:x val="-8.8635416666666689E-2"/>
                  <c:y val="6.7963694487279694E-2"/>
                </c:manualLayout>
              </c:layout>
              <c:tx>
                <c:rich>
                  <a:bodyPr/>
                  <a:lstStyle/>
                  <a:p>
                    <a:fld id="{4CFF7610-12A1-4997-B90F-5B2D2D866AA3}" type="CELLRANGE">
                      <a:rPr lang="en-US" baseline="0" dirty="0"/>
                      <a:pPr/>
                      <a:t>[CELLRANGE]</a:t>
                    </a:fld>
                    <a:r>
                      <a:rPr lang="en-US" baseline="0" dirty="0"/>
                      <a:t>, </a:t>
                    </a:r>
                    <a:fld id="{61F4C5A4-A862-41BE-8697-F737BAE9ACA7}"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7-CFC0-4996-88AE-4AEBC3874970}"/>
                </c:ext>
              </c:extLst>
            </c:dLbl>
            <c:dLbl>
              <c:idx val="5"/>
              <c:layout>
                <c:manualLayout>
                  <c:x val="-1.175925925925926E-3"/>
                  <c:y val="-7.1540731039241787E-2"/>
                </c:manualLayout>
              </c:layout>
              <c:tx>
                <c:rich>
                  <a:bodyPr/>
                  <a:lstStyle/>
                  <a:p>
                    <a:fld id="{4BE95DD2-D014-40D3-92A8-FDA656986FCE}" type="CELLRANGE">
                      <a:rPr lang="en-US" baseline="0" dirty="0"/>
                      <a:pPr/>
                      <a:t>[CELLRANGE]</a:t>
                    </a:fld>
                    <a:r>
                      <a:rPr lang="en-US" baseline="0" dirty="0"/>
                      <a:t>, </a:t>
                    </a:r>
                    <a:fld id="{C6010486-F7DA-4065-8196-32EE323D06CE}"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9-CFC0-4996-88AE-4AEBC3874970}"/>
                </c:ext>
              </c:extLst>
            </c:dLbl>
            <c:dLbl>
              <c:idx val="6"/>
              <c:layout>
                <c:manualLayout>
                  <c:x val="-1.6168923611111132E-2"/>
                  <c:y val="0.13136527777777779"/>
                </c:manualLayout>
              </c:layout>
              <c:tx>
                <c:rich>
                  <a:bodyPr/>
                  <a:lstStyle/>
                  <a:p>
                    <a:fld id="{BE760C4E-EEC5-47BB-82CB-8C9584F41A42}" type="CELLRANGE">
                      <a:rPr lang="en-US" baseline="0" dirty="0"/>
                      <a:pPr/>
                      <a:t>[CELLRANGE]</a:t>
                    </a:fld>
                    <a:r>
                      <a:rPr lang="en-US" baseline="0" dirty="0"/>
                      <a:t>, </a:t>
                    </a:r>
                    <a:fld id="{3132AF0C-D374-4404-990A-E2F7BA6B1596}"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B-CFC0-4996-88AE-4AEBC3874970}"/>
                </c:ext>
              </c:extLst>
            </c:dLbl>
            <c:dLbl>
              <c:idx val="7"/>
              <c:layout>
                <c:manualLayout>
                  <c:x val="-1.4111111111111111E-2"/>
                  <c:y val="9.6579986902976409E-2"/>
                </c:manualLayout>
              </c:layout>
              <c:tx>
                <c:rich>
                  <a:bodyPr/>
                  <a:lstStyle/>
                  <a:p>
                    <a:fld id="{72E2641E-386D-45E4-94F0-702C5881E88D}" type="CELLRANGE">
                      <a:rPr lang="en-US" baseline="0" dirty="0"/>
                      <a:pPr/>
                      <a:t>[CELLRANGE]</a:t>
                    </a:fld>
                    <a:r>
                      <a:rPr lang="en-US" baseline="0" dirty="0"/>
                      <a:t>, </a:t>
                    </a:r>
                    <a:fld id="{C6B110FA-2C0C-489B-BD2A-2AD35D98E5DA}"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D-CFC0-4996-88AE-4AEBC3874970}"/>
                </c:ext>
              </c:extLst>
            </c:dLbl>
            <c:dLbl>
              <c:idx val="8"/>
              <c:layout>
                <c:manualLayout>
                  <c:x val="-0.10392239583333333"/>
                  <c:y val="-4.6107500000000003E-2"/>
                </c:manualLayout>
              </c:layout>
              <c:tx>
                <c:rich>
                  <a:bodyPr/>
                  <a:lstStyle/>
                  <a:p>
                    <a:fld id="{5992FBA3-FC3E-424F-A3D8-151573AC8694}" type="CELLRANGE">
                      <a:rPr lang="en-US" baseline="0" dirty="0"/>
                      <a:pPr/>
                      <a:t>[CELLRANGE]</a:t>
                    </a:fld>
                    <a:r>
                      <a:rPr lang="en-US" baseline="0" dirty="0"/>
                      <a:t>, </a:t>
                    </a:r>
                    <a:fld id="{B8C0ACC0-D6F3-417C-A560-3362F81BF456}"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F-CFC0-4996-88AE-4AEBC3874970}"/>
                </c:ext>
              </c:extLst>
            </c:dLbl>
            <c:dLbl>
              <c:idx val="9"/>
              <c:layout>
                <c:manualLayout>
                  <c:x val="-9.4074074074074077E-3"/>
                  <c:y val="6.4386657935317532E-2"/>
                </c:manualLayout>
              </c:layout>
              <c:tx>
                <c:rich>
                  <a:bodyPr/>
                  <a:lstStyle/>
                  <a:p>
                    <a:fld id="{EF4FD913-2588-4042-9C87-54F2BEED14DC}" type="CELLRANGE">
                      <a:rPr lang="en-US" baseline="0" dirty="0"/>
                      <a:pPr/>
                      <a:t>[CELLRANGE]</a:t>
                    </a:fld>
                    <a:r>
                      <a:rPr lang="en-US" baseline="0" dirty="0"/>
                      <a:t>, </a:t>
                    </a:r>
                    <a:fld id="{427F5E94-734D-4399-9833-ECF897542C8B}"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11-CFC0-4996-88AE-4AEBC3874970}"/>
                </c:ext>
              </c:extLst>
            </c:dLbl>
            <c:spPr>
              <a:no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0"/>
            <c:showSerName val="0"/>
            <c:showPercent val="0"/>
            <c:showBubbleSize val="1"/>
            <c:showLeaderLines val="0"/>
            <c:extLst>
              <c:ext xmlns:c15="http://schemas.microsoft.com/office/drawing/2012/chart" uri="{CE6537A1-D6FC-4f65-9D91-7224C49458BB}">
                <c15:spPr xmlns:c15="http://schemas.microsoft.com/office/drawing/2012/chart">
                  <a:prstGeom prst="rect">
                    <a:avLst/>
                  </a:prstGeom>
                  <a:noFill/>
                  <a:ln>
                    <a:noFill/>
                  </a:ln>
                </c15:spPr>
                <c15:showDataLabelsRange val="1"/>
                <c15:showLeaderLines val="1"/>
                <c15:leaderLines>
                  <c:spPr>
                    <a:ln w="9525" cap="flat" cmpd="sng" algn="ctr">
                      <a:solidFill>
                        <a:schemeClr val="tx1">
                          <a:lumMod val="35000"/>
                          <a:lumOff val="65000"/>
                        </a:schemeClr>
                      </a:solidFill>
                      <a:round/>
                    </a:ln>
                    <a:effectLst/>
                  </c:spPr>
                </c15:leaderLines>
              </c:ext>
            </c:extLst>
          </c:dLbls>
          <c:xVal>
            <c:numRef>
              <c:f>Sheet1!$A$2:$A$11</c:f>
              <c:numCache>
                <c:formatCode>0.0%</c:formatCode>
                <c:ptCount val="10"/>
                <c:pt idx="0">
                  <c:v>0.32601356937065301</c:v>
                </c:pt>
                <c:pt idx="1">
                  <c:v>8.6595795616095303E-2</c:v>
                </c:pt>
                <c:pt idx="2">
                  <c:v>5.4899439464238697E-2</c:v>
                </c:pt>
                <c:pt idx="3">
                  <c:v>8.26389556870364E-2</c:v>
                </c:pt>
                <c:pt idx="4">
                  <c:v>3.91375461443614E-2</c:v>
                </c:pt>
                <c:pt idx="5">
                  <c:v>0.186597049706649</c:v>
                </c:pt>
                <c:pt idx="6">
                  <c:v>3.9820586922922202E-3</c:v>
                </c:pt>
                <c:pt idx="7">
                  <c:v>0.132713007842967</c:v>
                </c:pt>
                <c:pt idx="8">
                  <c:v>3.3378955360764101E-2</c:v>
                </c:pt>
                <c:pt idx="9">
                  <c:v>5.40436221149432E-2</c:v>
                </c:pt>
              </c:numCache>
            </c:numRef>
          </c:xVal>
          <c:yVal>
            <c:numRef>
              <c:f>Sheet1!$B$2:$B$11</c:f>
              <c:numCache>
                <c:formatCode>0.0</c:formatCode>
                <c:ptCount val="10"/>
                <c:pt idx="0">
                  <c:v>9.6591982029392955</c:v>
                </c:pt>
                <c:pt idx="1">
                  <c:v>5.4656882172502943</c:v>
                </c:pt>
                <c:pt idx="2">
                  <c:v>8.1144487454475804</c:v>
                </c:pt>
                <c:pt idx="3">
                  <c:v>7.4027146315242662</c:v>
                </c:pt>
                <c:pt idx="4">
                  <c:v>5.4276848882749098</c:v>
                </c:pt>
                <c:pt idx="5">
                  <c:v>5.0684202916860555</c:v>
                </c:pt>
                <c:pt idx="6">
                  <c:v>4.0097909257789945</c:v>
                </c:pt>
                <c:pt idx="7">
                  <c:v>4.9576104131948515</c:v>
                </c:pt>
                <c:pt idx="8">
                  <c:v>6.2135656451787851</c:v>
                </c:pt>
                <c:pt idx="9">
                  <c:v>3.7242098837834856</c:v>
                </c:pt>
              </c:numCache>
            </c:numRef>
          </c:yVal>
          <c:bubbleSize>
            <c:numRef>
              <c:f>Sheet1!$C$2:$C$11</c:f>
              <c:numCache>
                <c:formatCode>0%</c:formatCode>
                <c:ptCount val="10"/>
                <c:pt idx="0">
                  <c:v>0.45514521915674444</c:v>
                </c:pt>
                <c:pt idx="1">
                  <c:v>6.8408972049161076E-2</c:v>
                </c:pt>
                <c:pt idx="2">
                  <c:v>6.4382997856335042E-2</c:v>
                </c:pt>
                <c:pt idx="3">
                  <c:v>8.8345852242452422E-2</c:v>
                </c:pt>
                <c:pt idx="4">
                  <c:v>3.0686121940119399E-2</c:v>
                </c:pt>
                <c:pt idx="5">
                  <c:v>0.13667478832878746</c:v>
                </c:pt>
                <c:pt idx="6" formatCode="0.0%">
                  <c:v>2.3076569331180467E-3</c:v>
                </c:pt>
                <c:pt idx="7">
                  <c:v>9.5037788517201585E-2</c:v>
                </c:pt>
                <c:pt idx="8">
                  <c:v>2.9949873469805949E-2</c:v>
                </c:pt>
                <c:pt idx="9">
                  <c:v>2.9060729506274377E-2</c:v>
                </c:pt>
              </c:numCache>
            </c:numRef>
          </c:bubbleSize>
          <c:bubble3D val="0"/>
          <c:extLst>
            <c:ext xmlns:c15="http://schemas.microsoft.com/office/drawing/2012/chart" uri="{02D57815-91ED-43cb-92C2-25804820EDAC}">
              <c15:datalabelsRange>
                <c15:f>Sheet1!$D$2:$D$11</c15:f>
                <c15:dlblRangeCache>
                  <c:ptCount val="10"/>
                  <c:pt idx="0">
                    <c:v>Linear TV</c:v>
                  </c:pt>
                  <c:pt idx="1">
                    <c:v>BVOD</c:v>
                  </c:pt>
                  <c:pt idx="2">
                    <c:v>Print</c:v>
                  </c:pt>
                  <c:pt idx="3">
                    <c:v>Audio</c:v>
                  </c:pt>
                  <c:pt idx="4">
                    <c:v>OOH</c:v>
                  </c:pt>
                  <c:pt idx="5">
                    <c:v>Generic PPC</c:v>
                  </c:pt>
                  <c:pt idx="6">
                    <c:v>Cinema</c:v>
                  </c:pt>
                  <c:pt idx="7">
                    <c:v>Paid Social</c:v>
                  </c:pt>
                  <c:pt idx="8">
                    <c:v>Online Video</c:v>
                  </c:pt>
                  <c:pt idx="9">
                    <c:v>Online Display</c:v>
                  </c:pt>
                </c15:dlblRangeCache>
              </c15:datalabelsRange>
            </c:ext>
            <c:ext xmlns:c16="http://schemas.microsoft.com/office/drawing/2014/chart" uri="{C3380CC4-5D6E-409C-BE32-E72D297353CC}">
              <c16:uniqueId val="{00000013-CFC0-4996-88AE-4AEBC3874970}"/>
            </c:ext>
          </c:extLst>
        </c:ser>
        <c:dLbls>
          <c:showLegendKey val="0"/>
          <c:showVal val="0"/>
          <c:showCatName val="0"/>
          <c:showSerName val="0"/>
          <c:showPercent val="0"/>
          <c:showBubbleSize val="0"/>
        </c:dLbls>
        <c:bubbleScale val="100"/>
        <c:showNegBubbles val="0"/>
        <c:axId val="1096689167"/>
        <c:axId val="466283520"/>
      </c:bubbleChart>
      <c:valAx>
        <c:axId val="1096689167"/>
        <c:scaling>
          <c:orientation val="minMax"/>
          <c:min val="0"/>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u="none" strike="noStrike" kern="1200" spc="0" baseline="0" dirty="0">
                    <a:solidFill>
                      <a:schemeClr val="bg2"/>
                    </a:solidFill>
                  </a:rPr>
                  <a:t>% of Spend</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6283520"/>
        <c:crossesAt val="1"/>
        <c:crossBetween val="midCat"/>
      </c:valAx>
      <c:valAx>
        <c:axId val="466283520"/>
        <c:scaling>
          <c:orientation val="minMax"/>
        </c:scaling>
        <c:delete val="0"/>
        <c:axPos val="l"/>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u="none" strike="noStrike" kern="1200" spc="0" baseline="0" dirty="0">
                    <a:solidFill>
                      <a:schemeClr val="bg2"/>
                    </a:solidFill>
                  </a:rPr>
                  <a:t>Full Profit ROI</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96689167"/>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withinLinear" id="15">
  <a:schemeClr val="accent2"/>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C293C8-ED3D-42BC-8D66-D74CE4106F97}" type="datetimeFigureOut">
              <a:rPr lang="en-GB" smtClean="0"/>
              <a:t>11/06/2026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FE2E5E-98CC-4336-B17A-A5A0F30234D8}" type="slidenum">
              <a:rPr lang="en-GB" smtClean="0"/>
              <a:t>‹#›</a:t>
            </a:fld>
            <a:endParaRPr lang="en-GB"/>
          </a:p>
        </p:txBody>
      </p:sp>
    </p:spTree>
    <p:extLst>
      <p:ext uri="{BB962C8B-B14F-4D97-AF65-F5344CB8AC3E}">
        <p14:creationId xmlns:p14="http://schemas.microsoft.com/office/powerpoint/2010/main" val="1559622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A8CB2-01E9-4657-9EC5-2D7E889C865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94911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FE2E5E-98CC-4336-B17A-A5A0F30234D8}" type="slidenum">
              <a:rPr lang="en-GB" smtClean="0"/>
              <a:t>10</a:t>
            </a:fld>
            <a:endParaRPr lang="en-GB"/>
          </a:p>
        </p:txBody>
      </p:sp>
    </p:spTree>
    <p:extLst>
      <p:ext uri="{BB962C8B-B14F-4D97-AF65-F5344CB8AC3E}">
        <p14:creationId xmlns:p14="http://schemas.microsoft.com/office/powerpoint/2010/main" val="2658309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7FE2E5E-98CC-4336-B17A-A5A0F30234D8}" type="slidenum">
              <a:rPr lang="en-GB" smtClean="0"/>
              <a:t>11</a:t>
            </a:fld>
            <a:endParaRPr lang="en-GB"/>
          </a:p>
        </p:txBody>
      </p:sp>
    </p:spTree>
    <p:extLst>
      <p:ext uri="{BB962C8B-B14F-4D97-AF65-F5344CB8AC3E}">
        <p14:creationId xmlns:p14="http://schemas.microsoft.com/office/powerpoint/2010/main" val="950618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dirty="0"/>
              <a:t>Channel investment strategy depends on not only a brand’s objective but also the category it is in, as well as budget, brand size and risk appetite. There is no better tool than the Media Mix Navigator (MMN) to provide a benchmark view that takes into account these crucial factors. The MMN recommends a higher share of Linear TV &amp; BVOD when compared against the actual databanks share.</a:t>
            </a:r>
          </a:p>
          <a:p>
            <a:endParaRPr lang="en-US" dirty="0"/>
          </a:p>
          <a:p>
            <a:r>
              <a:rPr lang="en-US" dirty="0"/>
              <a:t>The Media Mix Navigator is available here:</a:t>
            </a:r>
          </a:p>
          <a:p>
            <a:r>
              <a:rPr lang="en-US" dirty="0"/>
              <a:t>https://www.thinkbox.tv/training-and-tools/media-mix-navigator/media-mix-navigator </a:t>
            </a:r>
          </a:p>
          <a:p>
            <a:endParaRPr lang="en-US" dirty="0"/>
          </a:p>
        </p:txBody>
      </p:sp>
      <p:sp>
        <p:nvSpPr>
          <p:cNvPr id="4" name="Slide Number Placeholder 3"/>
          <p:cNvSpPr>
            <a:spLocks noGrp="1"/>
          </p:cNvSpPr>
          <p:nvPr>
            <p:ph type="sldNum" sz="quarter" idx="5"/>
          </p:nvPr>
        </p:nvSpPr>
        <p:spPr/>
        <p:txBody>
          <a:bodyPr/>
          <a:lstStyle/>
          <a:p>
            <a:fld id="{F7FE2E5E-98CC-4336-B17A-A5A0F30234D8}" type="slidenum">
              <a:rPr lang="en-GB" smtClean="0"/>
              <a:t>12</a:t>
            </a:fld>
            <a:endParaRPr lang="en-GB"/>
          </a:p>
        </p:txBody>
      </p:sp>
    </p:spTree>
    <p:extLst>
      <p:ext uri="{BB962C8B-B14F-4D97-AF65-F5344CB8AC3E}">
        <p14:creationId xmlns:p14="http://schemas.microsoft.com/office/powerpoint/2010/main" val="2263400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sz="1100" dirty="0"/>
              <a:t>Retailers are split into two in the PA2 database - large and small using a round number of £1bn of revenue. Why? A</a:t>
            </a:r>
            <a:r>
              <a:rPr lang="en-GB" sz="1100" kern="100" dirty="0">
                <a:latin typeface="Courier New" panose="02070309020205020404" pitchFamily="49" charset="0"/>
                <a:ea typeface="Aptos" panose="020B0004020202020204" pitchFamily="34" charset="0"/>
                <a:cs typeface="Times New Roman" panose="02020603050405020304" pitchFamily="18" charset="0"/>
              </a:rPr>
              <a:t>dvertising does reward scale - true in all sectors, but particularly in retail.</a:t>
            </a:r>
            <a:endParaRPr lang="en-GB" sz="1100" kern="100" dirty="0">
              <a:latin typeface="Consolas" panose="020B0609020204030204" pitchFamily="49" charset="0"/>
              <a:ea typeface="Aptos" panose="020B0004020202020204" pitchFamily="34" charset="0"/>
              <a:cs typeface="Times New Roman" panose="02020603050405020304" pitchFamily="18" charset="0"/>
            </a:endParaRPr>
          </a:p>
          <a:p>
            <a:r>
              <a:rPr lang="en-GB" sz="1100" kern="100" dirty="0">
                <a:latin typeface="Courier New" panose="02070309020205020404" pitchFamily="49" charset="0"/>
                <a:ea typeface="Aptos" panose="020B0004020202020204" pitchFamily="34" charset="0"/>
                <a:cs typeface="Times New Roman" panose="02020603050405020304" pitchFamily="18" charset="0"/>
              </a:rPr>
              <a:t> </a:t>
            </a:r>
            <a:endParaRPr lang="en-GB" sz="1100" kern="100" dirty="0">
              <a:latin typeface="Consolas" panose="020B0609020204030204" pitchFamily="49" charset="0"/>
              <a:ea typeface="Aptos" panose="020B0004020202020204" pitchFamily="34" charset="0"/>
              <a:cs typeface="Times New Roman" panose="02020603050405020304" pitchFamily="18" charset="0"/>
            </a:endParaRPr>
          </a:p>
          <a:p>
            <a:r>
              <a:rPr lang="en-GB" sz="1100" kern="100" dirty="0">
                <a:latin typeface="Courier New" panose="02070309020205020404" pitchFamily="49" charset="0"/>
                <a:ea typeface="Aptos" panose="020B0004020202020204" pitchFamily="34" charset="0"/>
                <a:cs typeface="Times New Roman" panose="02020603050405020304" pitchFamily="18" charset="0"/>
              </a:rPr>
              <a:t>Examples of large retailers - large home improvement brands, multi-category retailers, supermarkets, etc.</a:t>
            </a:r>
            <a:r>
              <a:rPr lang="en-GB" sz="1100" kern="100" dirty="0">
                <a:latin typeface="Consolas" panose="020B0609020204030204" pitchFamily="49" charset="0"/>
                <a:ea typeface="Aptos" panose="020B0004020202020204" pitchFamily="34" charset="0"/>
                <a:cs typeface="Times New Roman" panose="02020603050405020304" pitchFamily="18" charset="0"/>
              </a:rPr>
              <a:t> </a:t>
            </a:r>
          </a:p>
          <a:p>
            <a:endParaRPr lang="en-GB" sz="1100" kern="100" dirty="0">
              <a:latin typeface="Consolas" panose="020B0609020204030204" pitchFamily="49" charset="0"/>
              <a:ea typeface="Aptos" panose="020B0004020202020204" pitchFamily="34" charset="0"/>
              <a:cs typeface="Times New Roman" panose="02020603050405020304" pitchFamily="18" charset="0"/>
            </a:endParaRPr>
          </a:p>
          <a:p>
            <a:r>
              <a:rPr lang="en-GB" sz="1100" kern="100" dirty="0">
                <a:latin typeface="Consolas" panose="020B0609020204030204" pitchFamily="49" charset="0"/>
                <a:ea typeface="Aptos" panose="020B0004020202020204" pitchFamily="34" charset="0"/>
                <a:cs typeface="Times New Roman" panose="02020603050405020304" pitchFamily="18" charset="0"/>
              </a:rPr>
              <a:t>SHORT TERM</a:t>
            </a:r>
          </a:p>
          <a:p>
            <a:pPr marL="181188" indent="-181188">
              <a:buFont typeface="Arial" panose="020B0604020202020204" pitchFamily="34" charset="0"/>
              <a:buChar char="•"/>
            </a:pPr>
            <a:r>
              <a:rPr lang="en-GB" sz="1100" kern="100" dirty="0">
                <a:latin typeface="Courier New" panose="02070309020205020404" pitchFamily="49" charset="0"/>
                <a:ea typeface="Aptos" panose="020B0004020202020204" pitchFamily="34" charset="0"/>
                <a:cs typeface="Times New Roman" panose="02020603050405020304" pitchFamily="18" charset="0"/>
              </a:rPr>
              <a:t>£3.15 ROI – really strong results.</a:t>
            </a:r>
            <a:endParaRPr lang="en-GB" sz="1100" kern="100" dirty="0">
              <a:latin typeface="Consolas" panose="020B0609020204030204" pitchFamily="49" charset="0"/>
              <a:ea typeface="Aptos" panose="020B0004020202020204" pitchFamily="34" charset="0"/>
              <a:cs typeface="Times New Roman" panose="02020603050405020304" pitchFamily="18" charset="0"/>
            </a:endParaRPr>
          </a:p>
          <a:p>
            <a:r>
              <a:rPr lang="en-GB" sz="1100" kern="100" dirty="0">
                <a:latin typeface="Courier New" panose="02070309020205020404" pitchFamily="49" charset="0"/>
                <a:ea typeface="Aptos" panose="020B0004020202020204" pitchFamily="34" charset="0"/>
                <a:cs typeface="Times New Roman" panose="02020603050405020304" pitchFamily="18" charset="0"/>
              </a:rPr>
              <a:t> </a:t>
            </a:r>
            <a:endParaRPr lang="en-GB" sz="1100" kern="100" dirty="0">
              <a:latin typeface="Consolas" panose="020B0609020204030204" pitchFamily="49" charset="0"/>
              <a:ea typeface="Aptos" panose="020B0004020202020204" pitchFamily="34" charset="0"/>
              <a:cs typeface="Times New Roman" panose="02020603050405020304" pitchFamily="18" charset="0"/>
            </a:endParaRPr>
          </a:p>
          <a:p>
            <a:pPr marL="181188" indent="-181188">
              <a:buFont typeface="Arial" panose="020B0604020202020204" pitchFamily="34" charset="0"/>
              <a:buChar char="•"/>
            </a:pPr>
            <a:r>
              <a:rPr lang="en-GB" sz="1100" kern="100" dirty="0">
                <a:latin typeface="Courier New" panose="02070309020205020404" pitchFamily="49" charset="0"/>
                <a:ea typeface="Aptos" panose="020B0004020202020204" pitchFamily="34" charset="0"/>
                <a:cs typeface="Times New Roman" panose="02020603050405020304" pitchFamily="18" charset="0"/>
              </a:rPr>
              <a:t>Audio (lime green) does very well - it's quite scalable, delivering about 10% of profits - it's a great promotional activation channel. “Sale now on!” - works well to amplify discounts &amp; promotions</a:t>
            </a:r>
            <a:endParaRPr lang="en-GB" sz="1100" kern="100" dirty="0">
              <a:latin typeface="Consolas" panose="020B0609020204030204" pitchFamily="49" charset="0"/>
              <a:ea typeface="Aptos" panose="020B0004020202020204" pitchFamily="34" charset="0"/>
              <a:cs typeface="Times New Roman" panose="02020603050405020304" pitchFamily="18" charset="0"/>
            </a:endParaRPr>
          </a:p>
          <a:p>
            <a:r>
              <a:rPr lang="en-GB" sz="1100" kern="100" dirty="0">
                <a:latin typeface="Courier New" panose="02070309020205020404" pitchFamily="49" charset="0"/>
                <a:ea typeface="Aptos" panose="020B0004020202020204" pitchFamily="34" charset="0"/>
                <a:cs typeface="Times New Roman" panose="02020603050405020304" pitchFamily="18" charset="0"/>
              </a:rPr>
              <a:t> </a:t>
            </a:r>
            <a:endParaRPr lang="en-GB" sz="1100" kern="100" dirty="0">
              <a:latin typeface="Consolas" panose="020B0609020204030204" pitchFamily="49" charset="0"/>
              <a:ea typeface="Aptos" panose="020B0004020202020204" pitchFamily="34" charset="0"/>
              <a:cs typeface="Times New Roman" panose="02020603050405020304" pitchFamily="18" charset="0"/>
            </a:endParaRPr>
          </a:p>
          <a:p>
            <a:pPr marL="181188" indent="-181188">
              <a:buFont typeface="Arial" panose="020B0604020202020204" pitchFamily="34" charset="0"/>
              <a:buChar char="•"/>
            </a:pPr>
            <a:r>
              <a:rPr lang="en-GB" sz="1100" kern="100" dirty="0">
                <a:latin typeface="Courier New" panose="02070309020205020404" pitchFamily="49" charset="0"/>
                <a:ea typeface="Aptos" panose="020B0004020202020204" pitchFamily="34" charset="0"/>
                <a:cs typeface="Times New Roman" panose="02020603050405020304" pitchFamily="18" charset="0"/>
              </a:rPr>
              <a:t>The other interesting story is print – a media line where budgets have declined over the last few years, following readership and circulations falling. However, where print is still being used, it’s still working and brands that can't make it work no longer use it.</a:t>
            </a:r>
            <a:endParaRPr lang="en-GB" sz="1100" kern="100" dirty="0">
              <a:latin typeface="Consolas" panose="020B0609020204030204" pitchFamily="49" charset="0"/>
              <a:ea typeface="Aptos" panose="020B0004020202020204" pitchFamily="34" charset="0"/>
              <a:cs typeface="Times New Roman" panose="02020603050405020304" pitchFamily="18" charset="0"/>
            </a:endParaRPr>
          </a:p>
          <a:p>
            <a:r>
              <a:rPr lang="en-GB" sz="1100" kern="100" dirty="0">
                <a:latin typeface="Courier New" panose="02070309020205020404" pitchFamily="49" charset="0"/>
                <a:ea typeface="Aptos" panose="020B0004020202020204" pitchFamily="34" charset="0"/>
                <a:cs typeface="Times New Roman" panose="02020603050405020304" pitchFamily="18" charset="0"/>
              </a:rPr>
              <a:t> </a:t>
            </a:r>
            <a:endParaRPr lang="en-GB" sz="1100" kern="100" dirty="0">
              <a:latin typeface="Consolas" panose="020B0609020204030204" pitchFamily="49" charset="0"/>
              <a:ea typeface="Aptos" panose="020B0004020202020204" pitchFamily="34" charset="0"/>
              <a:cs typeface="Times New Roman" panose="02020603050405020304" pitchFamily="18" charset="0"/>
            </a:endParaRPr>
          </a:p>
          <a:p>
            <a:pPr marL="181188" indent="-181188">
              <a:buFont typeface="Arial" panose="020B0604020202020204" pitchFamily="34" charset="0"/>
              <a:buChar char="•"/>
            </a:pPr>
            <a:r>
              <a:rPr lang="en-GB" sz="1100" kern="100" dirty="0">
                <a:latin typeface="Courier New" panose="02070309020205020404" pitchFamily="49" charset="0"/>
                <a:ea typeface="Aptos" panose="020B0004020202020204" pitchFamily="34" charset="0"/>
                <a:cs typeface="Times New Roman" panose="02020603050405020304" pitchFamily="18" charset="0"/>
              </a:rPr>
              <a:t>It gives you one of these paradoxical things where, yes, less people are reading print newspapers and circulation is declining, but where it's in use, it delivers a decent ROI.</a:t>
            </a:r>
            <a:endParaRPr lang="en-GB" sz="1100" kern="100" dirty="0">
              <a:latin typeface="Consolas" panose="020B0609020204030204" pitchFamily="49" charset="0"/>
              <a:ea typeface="Aptos" panose="020B0004020202020204" pitchFamily="34" charset="0"/>
              <a:cs typeface="Times New Roman" panose="02020603050405020304" pitchFamily="18" charset="0"/>
            </a:endParaRPr>
          </a:p>
          <a:p>
            <a:r>
              <a:rPr lang="en-GB" sz="1100" kern="100" dirty="0">
                <a:latin typeface="Courier New" panose="02070309020205020404" pitchFamily="49" charset="0"/>
                <a:ea typeface="Aptos" panose="020B0004020202020204" pitchFamily="34" charset="0"/>
                <a:cs typeface="Times New Roman" panose="02020603050405020304" pitchFamily="18" charset="0"/>
              </a:rPr>
              <a:t> </a:t>
            </a:r>
            <a:endParaRPr lang="en-GB" sz="1100" kern="100" dirty="0">
              <a:latin typeface="Consolas" panose="020B0609020204030204" pitchFamily="49" charset="0"/>
              <a:ea typeface="Aptos" panose="020B0004020202020204" pitchFamily="34" charset="0"/>
              <a:cs typeface="Times New Roman" panose="02020603050405020304" pitchFamily="18" charset="0"/>
            </a:endParaRPr>
          </a:p>
          <a:p>
            <a:pPr marL="181188" indent="-181188">
              <a:buFont typeface="Arial" panose="020B0604020202020204" pitchFamily="34" charset="0"/>
              <a:buChar char="•"/>
            </a:pPr>
            <a:r>
              <a:rPr lang="en-GB" sz="1100" kern="100" dirty="0">
                <a:latin typeface="Courier New" panose="02070309020205020404" pitchFamily="49" charset="0"/>
                <a:ea typeface="Aptos" panose="020B0004020202020204" pitchFamily="34" charset="0"/>
                <a:cs typeface="Times New Roman" panose="02020603050405020304" pitchFamily="18" charset="0"/>
              </a:rPr>
              <a:t>Looking at (red) Linear TV bubble, can see it leads the pack in terms of profit contribution (33%).</a:t>
            </a:r>
            <a:endParaRPr lang="en-GB" sz="1100" kern="100" dirty="0">
              <a:latin typeface="Consolas" panose="020B0609020204030204" pitchFamily="49" charset="0"/>
              <a:ea typeface="Aptos" panose="020B0004020202020204" pitchFamily="34" charset="0"/>
              <a:cs typeface="Times New Roman" panose="02020603050405020304" pitchFamily="18" charset="0"/>
            </a:endParaRPr>
          </a:p>
          <a:p>
            <a:r>
              <a:rPr lang="en-GB" sz="1100" kern="100" dirty="0">
                <a:latin typeface="Courier New" panose="02070309020205020404" pitchFamily="49" charset="0"/>
                <a:ea typeface="Aptos" panose="020B0004020202020204" pitchFamily="34" charset="0"/>
                <a:cs typeface="Times New Roman" panose="02020603050405020304" pitchFamily="18" charset="0"/>
              </a:rPr>
              <a:t> </a:t>
            </a:r>
            <a:endParaRPr lang="en-GB" sz="1100" kern="100" dirty="0">
              <a:latin typeface="Consolas" panose="020B0609020204030204" pitchFamily="49" charset="0"/>
              <a:ea typeface="Aptos" panose="020B0004020202020204" pitchFamily="34" charset="0"/>
              <a:cs typeface="Times New Roman" panose="02020603050405020304" pitchFamily="18" charset="0"/>
            </a:endParaRPr>
          </a:p>
          <a:p>
            <a:pPr marL="181188" indent="-181188">
              <a:buFont typeface="Arial" panose="020B0604020202020204" pitchFamily="34" charset="0"/>
              <a:buChar char="•"/>
            </a:pPr>
            <a:r>
              <a:rPr lang="en-GB" sz="1100" kern="100" dirty="0">
                <a:latin typeface="Courier New" panose="02070309020205020404" pitchFamily="49" charset="0"/>
                <a:ea typeface="Aptos" panose="020B0004020202020204" pitchFamily="34" charset="0"/>
                <a:cs typeface="Times New Roman" panose="02020603050405020304" pitchFamily="18" charset="0"/>
              </a:rPr>
              <a:t>ROIs are all around the average.</a:t>
            </a:r>
            <a:endParaRPr lang="en-GB" sz="1100" kern="100" dirty="0">
              <a:latin typeface="Consolas" panose="020B0609020204030204" pitchFamily="49" charset="0"/>
              <a:ea typeface="Aptos" panose="020B0004020202020204" pitchFamily="34" charset="0"/>
              <a:cs typeface="Times New Roman" panose="02020603050405020304" pitchFamily="18" charset="0"/>
            </a:endParaRPr>
          </a:p>
          <a:p>
            <a:r>
              <a:rPr lang="en-GB" sz="1100" kern="100" dirty="0">
                <a:latin typeface="Courier New" panose="02070309020205020404" pitchFamily="49" charset="0"/>
                <a:ea typeface="Aptos" panose="020B0004020202020204" pitchFamily="34" charset="0"/>
                <a:cs typeface="Times New Roman" panose="02020603050405020304" pitchFamily="18" charset="0"/>
              </a:rPr>
              <a:t> </a:t>
            </a:r>
            <a:endParaRPr lang="en-GB" sz="1100" kern="100" dirty="0">
              <a:latin typeface="Consolas" panose="020B0609020204030204" pitchFamily="49" charset="0"/>
              <a:ea typeface="Aptos" panose="020B0004020202020204" pitchFamily="34" charset="0"/>
              <a:cs typeface="Times New Roman" panose="02020603050405020304" pitchFamily="18" charset="0"/>
            </a:endParaRPr>
          </a:p>
          <a:p>
            <a:pPr marL="181188" indent="-181188">
              <a:buFont typeface="Arial" panose="020B0604020202020204" pitchFamily="34" charset="0"/>
              <a:buChar char="•"/>
            </a:pPr>
            <a:r>
              <a:rPr lang="en-GB" sz="1100" kern="100" dirty="0">
                <a:latin typeface="Courier New" panose="02070309020205020404" pitchFamily="49" charset="0"/>
                <a:ea typeface="Aptos" panose="020B0004020202020204" pitchFamily="34" charset="0"/>
                <a:cs typeface="Times New Roman" panose="02020603050405020304" pitchFamily="18" charset="0"/>
              </a:rPr>
              <a:t>When you combine linear TV, </a:t>
            </a:r>
            <a:r>
              <a:rPr lang="en-GB" sz="1100" kern="100" dirty="0">
                <a:latin typeface="Consolas" panose="020B0609020204030204" pitchFamily="49" charset="0"/>
                <a:ea typeface="Aptos" panose="020B0004020202020204" pitchFamily="34" charset="0"/>
                <a:cs typeface="Times New Roman" panose="02020603050405020304" pitchFamily="18" charset="0"/>
              </a:rPr>
              <a:t>B</a:t>
            </a:r>
            <a:r>
              <a:rPr lang="en-GB" sz="1100" kern="100" dirty="0">
                <a:latin typeface="Courier New" panose="02070309020205020404" pitchFamily="49" charset="0"/>
                <a:ea typeface="Aptos" panose="020B0004020202020204" pitchFamily="34" charset="0"/>
                <a:cs typeface="Times New Roman" panose="02020603050405020304" pitchFamily="18" charset="0"/>
              </a:rPr>
              <a:t>VOD and online video, AV as a whole is about 43% of the profit contribution in the large retail sector.</a:t>
            </a:r>
            <a:endParaRPr lang="en-GB" sz="1100" kern="100" dirty="0">
              <a:latin typeface="Consolas" panose="020B0609020204030204" pitchFamily="49" charset="0"/>
              <a:ea typeface="Aptos" panose="020B0004020202020204" pitchFamily="34" charset="0"/>
              <a:cs typeface="Times New Roman" panose="02020603050405020304" pitchFamily="18" charset="0"/>
            </a:endParaRPr>
          </a:p>
          <a:p>
            <a:r>
              <a:rPr lang="en-GB" sz="1100" kern="100" dirty="0">
                <a:latin typeface="Courier New" panose="02070309020205020404" pitchFamily="49" charset="0"/>
                <a:ea typeface="Aptos" panose="020B0004020202020204" pitchFamily="34" charset="0"/>
                <a:cs typeface="Times New Roman" panose="02020603050405020304" pitchFamily="18" charset="0"/>
              </a:rPr>
              <a:t> </a:t>
            </a:r>
            <a:endParaRPr lang="en-GB" sz="1100" kern="100" dirty="0">
              <a:latin typeface="Consolas" panose="020B0609020204030204" pitchFamily="49" charset="0"/>
              <a:ea typeface="Aptos" panose="020B0004020202020204" pitchFamily="34" charset="0"/>
              <a:cs typeface="Times New Roman" panose="02020603050405020304" pitchFamily="18" charset="0"/>
            </a:endParaRPr>
          </a:p>
          <a:p>
            <a:pPr marL="181188" indent="-181188">
              <a:buFont typeface="Arial" panose="020B0604020202020204" pitchFamily="34" charset="0"/>
              <a:buChar char="•"/>
            </a:pPr>
            <a:r>
              <a:rPr lang="en-GB" sz="1100" kern="100" dirty="0">
                <a:latin typeface="Courier New" panose="02070309020205020404" pitchFamily="49" charset="0"/>
                <a:ea typeface="Aptos" panose="020B0004020202020204" pitchFamily="34" charset="0"/>
                <a:cs typeface="Times New Roman" panose="02020603050405020304" pitchFamily="18" charset="0"/>
              </a:rPr>
              <a:t>Returns are so strong in the short term that you don't really need to look at the long-term story to make the case for advertising.</a:t>
            </a:r>
            <a:endParaRPr lang="en-GB" sz="1100" kern="100" dirty="0">
              <a:latin typeface="Consolas" panose="020B0609020204030204" pitchFamily="49" charset="0"/>
              <a:ea typeface="Aptos" panose="020B0004020202020204" pitchFamily="34" charset="0"/>
              <a:cs typeface="Times New Roman" panose="02020603050405020304" pitchFamily="18" charset="0"/>
            </a:endParaRPr>
          </a:p>
          <a:p>
            <a:r>
              <a:rPr lang="en-GB" sz="1100" kern="100" dirty="0">
                <a:latin typeface="Courier New" panose="02070309020205020404" pitchFamily="49" charset="0"/>
                <a:ea typeface="Aptos" panose="020B0004020202020204" pitchFamily="34" charset="0"/>
                <a:cs typeface="Times New Roman" panose="02020603050405020304" pitchFamily="18" charset="0"/>
              </a:rPr>
              <a:t> </a:t>
            </a:r>
            <a:endParaRPr lang="en-GB" sz="1100" kern="100" dirty="0">
              <a:latin typeface="Consolas" panose="020B0609020204030204" pitchFamily="49" charset="0"/>
              <a:ea typeface="Aptos" panose="020B0004020202020204" pitchFamily="34" charset="0"/>
              <a:cs typeface="Times New Roman" panose="02020603050405020304" pitchFamily="18" charset="0"/>
            </a:endParaRPr>
          </a:p>
          <a:p>
            <a:pPr marL="181188" indent="-181188">
              <a:buFont typeface="Arial" panose="020B0604020202020204" pitchFamily="34" charset="0"/>
              <a:buChar char="•"/>
            </a:pPr>
            <a:r>
              <a:rPr lang="en-GB" sz="1100" kern="100" dirty="0">
                <a:latin typeface="Courier New" panose="02070309020205020404" pitchFamily="49" charset="0"/>
                <a:ea typeface="Aptos" panose="020B0004020202020204" pitchFamily="34" charset="0"/>
                <a:cs typeface="Times New Roman" panose="02020603050405020304" pitchFamily="18" charset="0"/>
              </a:rPr>
              <a:t>You should be able to go to your stakeholders and just say, look, it's an absolute no-brainer…</a:t>
            </a:r>
            <a:endParaRPr lang="en-GB" sz="1100" kern="100" dirty="0">
              <a:latin typeface="Consolas" panose="020B0609020204030204" pitchFamily="49" charset="0"/>
              <a:ea typeface="Aptos" panose="020B0004020202020204" pitchFamily="34" charset="0"/>
              <a:cs typeface="Times New Roman" panose="02020603050405020304" pitchFamily="18" charset="0"/>
            </a:endParaRPr>
          </a:p>
          <a:p>
            <a:endParaRPr lang="en-GB" sz="1100" kern="100" dirty="0">
              <a:latin typeface="Courier New" panose="02070309020205020404" pitchFamily="49" charset="0"/>
              <a:ea typeface="Aptos" panose="020B0004020202020204" pitchFamily="34" charset="0"/>
              <a:cs typeface="Times New Roman" panose="02020603050405020304" pitchFamily="18" charset="0"/>
            </a:endParaRPr>
          </a:p>
          <a:p>
            <a:endParaRPr lang="en-GB" sz="1100" kern="100" dirty="0">
              <a:latin typeface="Courier New" panose="02070309020205020404" pitchFamily="49" charset="0"/>
              <a:ea typeface="Aptos" panose="020B0004020202020204" pitchFamily="34" charset="0"/>
              <a:cs typeface="Times New Roman" panose="02020603050405020304" pitchFamily="18" charset="0"/>
            </a:endParaRPr>
          </a:p>
          <a:p>
            <a:r>
              <a:rPr lang="en-GB" sz="1100" kern="100" dirty="0">
                <a:latin typeface="Courier New" panose="02070309020205020404" pitchFamily="49" charset="0"/>
                <a:ea typeface="Aptos" panose="020B0004020202020204" pitchFamily="34" charset="0"/>
                <a:cs typeface="Times New Roman" panose="02020603050405020304" pitchFamily="18" charset="0"/>
              </a:rPr>
              <a:t>FULL TERM</a:t>
            </a:r>
          </a:p>
          <a:p>
            <a:r>
              <a:rPr lang="en-GB" sz="1100" kern="100" dirty="0">
                <a:latin typeface="Courier New" panose="02070309020205020404" pitchFamily="49" charset="0"/>
                <a:ea typeface="Aptos" panose="020B0004020202020204" pitchFamily="34" charset="0"/>
                <a:cs typeface="Times New Roman" panose="02020603050405020304" pitchFamily="18" charset="0"/>
              </a:rPr>
              <a:t>…but in terms of optimizing the media mix you probably want to have a view of long-term or sustained returns.</a:t>
            </a:r>
          </a:p>
          <a:p>
            <a:endParaRPr lang="en-GB" sz="1100" kern="100" dirty="0">
              <a:latin typeface="Courier New" panose="02070309020205020404" pitchFamily="49" charset="0"/>
              <a:ea typeface="Aptos" panose="020B0004020202020204" pitchFamily="34" charset="0"/>
              <a:cs typeface="Times New Roman" panose="02020603050405020304" pitchFamily="18" charset="0"/>
            </a:endParaRPr>
          </a:p>
          <a:p>
            <a:r>
              <a:rPr lang="en-GB" sz="1300" kern="100" dirty="0">
                <a:latin typeface="Courier New" panose="02070309020205020404" pitchFamily="49" charset="0"/>
                <a:ea typeface="Aptos" panose="020B0004020202020204" pitchFamily="34" charset="0"/>
                <a:cs typeface="Times New Roman" panose="02020603050405020304" pitchFamily="18" charset="0"/>
              </a:rPr>
              <a:t>Having compiled data for long-term multipliers by sector and by channel, these have been applied – so what do you we see changing?</a:t>
            </a:r>
            <a:endParaRPr lang="en-GB" sz="1300" kern="100" dirty="0">
              <a:latin typeface="Consolas" panose="020B0609020204030204" pitchFamily="49" charset="0"/>
              <a:ea typeface="Aptos" panose="020B0004020202020204" pitchFamily="34" charset="0"/>
              <a:cs typeface="Times New Roman" panose="02020603050405020304" pitchFamily="18" charset="0"/>
            </a:endParaRPr>
          </a:p>
          <a:p>
            <a:r>
              <a:rPr lang="en-GB" sz="1300" kern="100" dirty="0">
                <a:latin typeface="Courier New" panose="02070309020205020404" pitchFamily="49" charset="0"/>
                <a:ea typeface="Aptos" panose="020B0004020202020204" pitchFamily="34" charset="0"/>
                <a:cs typeface="Times New Roman" panose="02020603050405020304" pitchFamily="18" charset="0"/>
              </a:rPr>
              <a:t> </a:t>
            </a:r>
            <a:endParaRPr lang="en-GB" sz="1300" kern="100" dirty="0">
              <a:latin typeface="Consolas" panose="020B0609020204030204" pitchFamily="49" charset="0"/>
              <a:ea typeface="Aptos" panose="020B0004020202020204" pitchFamily="34" charset="0"/>
              <a:cs typeface="Times New Roman" panose="02020603050405020304" pitchFamily="18" charset="0"/>
            </a:endParaRPr>
          </a:p>
          <a:p>
            <a:r>
              <a:rPr lang="en-GB" sz="1300" kern="100" dirty="0">
                <a:latin typeface="Courier New" panose="02070309020205020404" pitchFamily="49" charset="0"/>
                <a:ea typeface="Aptos" panose="020B0004020202020204" pitchFamily="34" charset="0"/>
                <a:cs typeface="Times New Roman" panose="02020603050405020304" pitchFamily="18" charset="0"/>
              </a:rPr>
              <a:t>Total ROI goes up to £6.93.</a:t>
            </a:r>
            <a:endParaRPr lang="en-GB" sz="1300" kern="100" dirty="0">
              <a:latin typeface="Consolas" panose="020B0609020204030204" pitchFamily="49" charset="0"/>
              <a:ea typeface="Aptos" panose="020B0004020202020204" pitchFamily="34" charset="0"/>
              <a:cs typeface="Times New Roman" panose="02020603050405020304" pitchFamily="18" charset="0"/>
            </a:endParaRPr>
          </a:p>
          <a:p>
            <a:r>
              <a:rPr lang="en-GB" sz="1300" kern="100" dirty="0">
                <a:latin typeface="Courier New" panose="02070309020205020404" pitchFamily="49" charset="0"/>
                <a:ea typeface="Aptos" panose="020B0004020202020204" pitchFamily="34" charset="0"/>
                <a:cs typeface="Times New Roman" panose="02020603050405020304" pitchFamily="18" charset="0"/>
              </a:rPr>
              <a:t> </a:t>
            </a:r>
            <a:endParaRPr lang="en-GB" sz="1300" kern="100" dirty="0">
              <a:latin typeface="Consolas" panose="020B0609020204030204" pitchFamily="49" charset="0"/>
              <a:ea typeface="Aptos" panose="020B0004020202020204" pitchFamily="34" charset="0"/>
              <a:cs typeface="Times New Roman" panose="02020603050405020304" pitchFamily="18" charset="0"/>
            </a:endParaRPr>
          </a:p>
          <a:p>
            <a:r>
              <a:rPr lang="en-GB" sz="1300" kern="100" dirty="0">
                <a:latin typeface="Courier New" panose="02070309020205020404" pitchFamily="49" charset="0"/>
                <a:ea typeface="Aptos" panose="020B0004020202020204" pitchFamily="34" charset="0"/>
                <a:cs typeface="Times New Roman" panose="02020603050405020304" pitchFamily="18" charset="0"/>
              </a:rPr>
              <a:t>Linear TV pulls slightly ahead of print and radio if you're taking the long-term into account and is clearly the key full profit volume driver for the sector.</a:t>
            </a:r>
            <a:endParaRPr lang="en-GB" sz="1300" kern="100" dirty="0">
              <a:latin typeface="Consolas" panose="020B0609020204030204" pitchFamily="49"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13</a:t>
            </a:fld>
            <a:endParaRPr lang="en-GB" dirty="0"/>
          </a:p>
        </p:txBody>
      </p:sp>
    </p:spTree>
    <p:extLst>
      <p:ext uri="{BB962C8B-B14F-4D97-AF65-F5344CB8AC3E}">
        <p14:creationId xmlns:p14="http://schemas.microsoft.com/office/powerpoint/2010/main" val="21283937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sz="1300" kern="100" dirty="0">
                <a:latin typeface="Courier New" panose="02070309020205020404" pitchFamily="49" charset="0"/>
                <a:ea typeface="Aptos" panose="020B0004020202020204" pitchFamily="34" charset="0"/>
                <a:cs typeface="Times New Roman" panose="02020603050405020304" pitchFamily="18" charset="0"/>
              </a:rPr>
              <a:t>In Small Retail, the short-term profit ROI is £1.66.</a:t>
            </a:r>
          </a:p>
          <a:p>
            <a:endParaRPr lang="en-GB" sz="1300" kern="100" dirty="0">
              <a:latin typeface="Courier New" panose="02070309020205020404" pitchFamily="49" charset="0"/>
              <a:ea typeface="Aptos" panose="020B0004020202020204" pitchFamily="34" charset="0"/>
              <a:cs typeface="Times New Roman" panose="02020603050405020304" pitchFamily="18" charset="0"/>
            </a:endParaRPr>
          </a:p>
          <a:p>
            <a:r>
              <a:rPr lang="en-GB" sz="1300" kern="100" dirty="0">
                <a:latin typeface="Courier New" panose="02070309020205020404" pitchFamily="49" charset="0"/>
                <a:ea typeface="Aptos" panose="020B0004020202020204" pitchFamily="34" charset="0"/>
                <a:cs typeface="Times New Roman" panose="02020603050405020304" pitchFamily="18" charset="0"/>
              </a:rPr>
              <a:t>Types of retailers in this cut of the data are single-category retailers - furniture sales, bathroom specialists, opticians, etc. Obviously, as scale is that much lower, they struggle to get the same returns as the Large Retail brands.</a:t>
            </a:r>
            <a:endParaRPr lang="en-GB" sz="1300" kern="100" dirty="0">
              <a:latin typeface="Consolas" panose="020B0609020204030204" pitchFamily="49" charset="0"/>
              <a:ea typeface="Aptos" panose="020B0004020202020204" pitchFamily="34" charset="0"/>
              <a:cs typeface="Times New Roman" panose="02020603050405020304" pitchFamily="18" charset="0"/>
            </a:endParaRPr>
          </a:p>
          <a:p>
            <a:r>
              <a:rPr lang="en-GB" sz="1300" kern="100" dirty="0">
                <a:latin typeface="Courier New" panose="02070309020205020404" pitchFamily="49" charset="0"/>
                <a:ea typeface="Aptos" panose="020B0004020202020204" pitchFamily="34" charset="0"/>
                <a:cs typeface="Times New Roman" panose="02020603050405020304" pitchFamily="18" charset="0"/>
              </a:rPr>
              <a:t> </a:t>
            </a:r>
            <a:endParaRPr lang="en-GB" sz="1300" kern="100" dirty="0">
              <a:latin typeface="Consolas" panose="020B0609020204030204" pitchFamily="49" charset="0"/>
              <a:ea typeface="Aptos" panose="020B0004020202020204" pitchFamily="34" charset="0"/>
              <a:cs typeface="Times New Roman" panose="02020603050405020304" pitchFamily="18" charset="0"/>
            </a:endParaRPr>
          </a:p>
          <a:p>
            <a:r>
              <a:rPr lang="en-GB" sz="1300" kern="100" dirty="0">
                <a:latin typeface="Courier New" panose="02070309020205020404" pitchFamily="49" charset="0"/>
                <a:ea typeface="Aptos" panose="020B0004020202020204" pitchFamily="34" charset="0"/>
                <a:cs typeface="Times New Roman" panose="02020603050405020304" pitchFamily="18" charset="0"/>
              </a:rPr>
              <a:t>What really jumps out as a story here is how well Generic PPC seems to do. A lot of these retailers have larger ticket items, considered purchase, where you might do research online and then purchase offline.</a:t>
            </a:r>
            <a:endParaRPr lang="en-GB" sz="1300" kern="100" dirty="0">
              <a:latin typeface="Consolas" panose="020B0609020204030204" pitchFamily="49" charset="0"/>
              <a:ea typeface="Aptos" panose="020B0004020202020204" pitchFamily="34" charset="0"/>
              <a:cs typeface="Times New Roman" panose="02020603050405020304" pitchFamily="18" charset="0"/>
            </a:endParaRPr>
          </a:p>
          <a:p>
            <a:r>
              <a:rPr lang="en-GB" sz="1300" kern="100" dirty="0">
                <a:latin typeface="Courier New" panose="02070309020205020404" pitchFamily="49" charset="0"/>
                <a:ea typeface="Aptos" panose="020B0004020202020204" pitchFamily="34" charset="0"/>
                <a:cs typeface="Times New Roman" panose="02020603050405020304" pitchFamily="18" charset="0"/>
              </a:rPr>
              <a:t> </a:t>
            </a:r>
            <a:endParaRPr lang="en-GB" sz="1300" kern="100" dirty="0">
              <a:latin typeface="Consolas" panose="020B0609020204030204" pitchFamily="49" charset="0"/>
              <a:ea typeface="Aptos" panose="020B0004020202020204" pitchFamily="34" charset="0"/>
              <a:cs typeface="Times New Roman" panose="02020603050405020304" pitchFamily="18" charset="0"/>
            </a:endParaRPr>
          </a:p>
          <a:p>
            <a:r>
              <a:rPr lang="en-GB" sz="1300" kern="100" dirty="0">
                <a:latin typeface="Courier New" panose="02070309020205020404" pitchFamily="49" charset="0"/>
                <a:ea typeface="Aptos" panose="020B0004020202020204" pitchFamily="34" charset="0"/>
                <a:cs typeface="Times New Roman" panose="02020603050405020304" pitchFamily="18" charset="0"/>
              </a:rPr>
              <a:t>There may be a blind spot here where e-commerce managers who are really focused on online sales don't fully appreciate that Generic PPC is also helping drive in-store footfall, to get someone to come and make a booking with a consultant.</a:t>
            </a:r>
            <a:endParaRPr lang="en-GB" sz="1300" kern="100" dirty="0">
              <a:latin typeface="Consolas" panose="020B0609020204030204" pitchFamily="49" charset="0"/>
              <a:ea typeface="Aptos" panose="020B0004020202020204" pitchFamily="34" charset="0"/>
              <a:cs typeface="Times New Roman" panose="02020603050405020304" pitchFamily="18" charset="0"/>
            </a:endParaRPr>
          </a:p>
          <a:p>
            <a:r>
              <a:rPr lang="en-GB" sz="1300" kern="100" dirty="0">
                <a:latin typeface="Courier New" panose="02070309020205020404" pitchFamily="49" charset="0"/>
                <a:ea typeface="Aptos" panose="020B0004020202020204" pitchFamily="34" charset="0"/>
                <a:cs typeface="Times New Roman" panose="02020603050405020304" pitchFamily="18" charset="0"/>
              </a:rPr>
              <a:t> </a:t>
            </a:r>
            <a:endParaRPr lang="en-GB" sz="1300" kern="100" dirty="0">
              <a:latin typeface="Consolas" panose="020B0609020204030204" pitchFamily="49" charset="0"/>
              <a:ea typeface="Aptos" panose="020B0004020202020204" pitchFamily="34" charset="0"/>
              <a:cs typeface="Times New Roman" panose="02020603050405020304" pitchFamily="18" charset="0"/>
            </a:endParaRPr>
          </a:p>
          <a:p>
            <a:r>
              <a:rPr lang="en-GB" sz="1300" kern="100" dirty="0">
                <a:latin typeface="Courier New" panose="02070309020205020404" pitchFamily="49" charset="0"/>
                <a:ea typeface="Aptos" panose="020B0004020202020204" pitchFamily="34" charset="0"/>
                <a:cs typeface="Times New Roman" panose="02020603050405020304" pitchFamily="18" charset="0"/>
              </a:rPr>
              <a:t>What's also interesting is that the blind spot runs in the opposite direction for this kind of retailer insofar as </a:t>
            </a:r>
            <a:r>
              <a:rPr lang="en-GB" sz="1300" kern="100" dirty="0">
                <a:latin typeface="Consolas" panose="020B0609020204030204" pitchFamily="49" charset="0"/>
                <a:ea typeface="Aptos" panose="020B0004020202020204" pitchFamily="34" charset="0"/>
                <a:cs typeface="Times New Roman" panose="02020603050405020304" pitchFamily="18" charset="0"/>
              </a:rPr>
              <a:t>ATL media (including </a:t>
            </a:r>
            <a:r>
              <a:rPr lang="en-GB" sz="1300" kern="100" dirty="0">
                <a:latin typeface="Courier New" panose="02070309020205020404" pitchFamily="49" charset="0"/>
                <a:ea typeface="Aptos" panose="020B0004020202020204" pitchFamily="34" charset="0"/>
                <a:cs typeface="Times New Roman" panose="02020603050405020304" pitchFamily="18" charset="0"/>
              </a:rPr>
              <a:t>TV) have a very big role in driving people to the websites in the first instance and driving online sales.</a:t>
            </a:r>
            <a:endParaRPr lang="en-GB" sz="1300" kern="100" dirty="0">
              <a:latin typeface="Consolas" panose="020B0609020204030204" pitchFamily="49" charset="0"/>
              <a:ea typeface="Aptos" panose="020B0004020202020204" pitchFamily="34" charset="0"/>
              <a:cs typeface="Times New Roman" panose="02020603050405020304" pitchFamily="18" charset="0"/>
            </a:endParaRPr>
          </a:p>
          <a:p>
            <a:r>
              <a:rPr lang="en-GB" sz="1300" kern="100" dirty="0">
                <a:latin typeface="Courier New" panose="02070309020205020404" pitchFamily="49" charset="0"/>
                <a:ea typeface="Aptos" panose="020B0004020202020204" pitchFamily="34" charset="0"/>
                <a:cs typeface="Times New Roman" panose="02020603050405020304" pitchFamily="18" charset="0"/>
              </a:rPr>
              <a:t> </a:t>
            </a:r>
            <a:endParaRPr lang="en-GB" sz="1300" kern="100" dirty="0">
              <a:latin typeface="Consolas" panose="020B0609020204030204" pitchFamily="49" charset="0"/>
              <a:ea typeface="Aptos" panose="020B0004020202020204" pitchFamily="34" charset="0"/>
              <a:cs typeface="Times New Roman" panose="02020603050405020304" pitchFamily="18" charset="0"/>
            </a:endParaRPr>
          </a:p>
          <a:p>
            <a:r>
              <a:rPr lang="en-GB" sz="1300" kern="100" dirty="0">
                <a:latin typeface="Courier New" panose="02070309020205020404" pitchFamily="49" charset="0"/>
                <a:ea typeface="Aptos" panose="020B0004020202020204" pitchFamily="34" charset="0"/>
                <a:cs typeface="Times New Roman" panose="02020603050405020304" pitchFamily="18" charset="0"/>
              </a:rPr>
              <a:t>If you have a look at the total effects, the Full ROI is £3.37 - can see here that TV pulls more or less level with Generic PPC in terms of ROI (but delivers a lot more volume).</a:t>
            </a:r>
            <a:endParaRPr lang="en-GB" sz="1300" kern="100" dirty="0">
              <a:latin typeface="Consolas" panose="020B0609020204030204" pitchFamily="49" charset="0"/>
              <a:ea typeface="Aptos" panose="020B0004020202020204" pitchFamily="34" charset="0"/>
              <a:cs typeface="Times New Roman" panose="02020603050405020304" pitchFamily="18" charset="0"/>
            </a:endParaRPr>
          </a:p>
          <a:p>
            <a:r>
              <a:rPr lang="en-GB" sz="1300" kern="100" dirty="0">
                <a:latin typeface="Courier New" panose="02070309020205020404" pitchFamily="49" charset="0"/>
                <a:ea typeface="Aptos" panose="020B0004020202020204" pitchFamily="34" charset="0"/>
                <a:cs typeface="Times New Roman" panose="02020603050405020304" pitchFamily="18" charset="0"/>
              </a:rPr>
              <a:t> </a:t>
            </a:r>
            <a:endParaRPr lang="en-GB" sz="1300" kern="100" dirty="0">
              <a:latin typeface="Consolas" panose="020B0609020204030204" pitchFamily="49" charset="0"/>
              <a:ea typeface="Aptos" panose="020B0004020202020204" pitchFamily="34" charset="0"/>
              <a:cs typeface="Times New Roman" panose="02020603050405020304" pitchFamily="18" charset="0"/>
            </a:endParaRPr>
          </a:p>
          <a:p>
            <a:r>
              <a:rPr lang="en-GB" sz="1300" kern="100" dirty="0">
                <a:latin typeface="Courier New" panose="02070309020205020404" pitchFamily="49" charset="0"/>
                <a:ea typeface="Aptos" panose="020B0004020202020204" pitchFamily="34" charset="0"/>
                <a:cs typeface="Times New Roman" panose="02020603050405020304" pitchFamily="18" charset="0"/>
              </a:rPr>
              <a:t>Again, you need to have both views when you're optimising your media plan.</a:t>
            </a:r>
            <a:endParaRPr lang="en-GB" sz="1300" kern="100" dirty="0">
              <a:latin typeface="Consolas" panose="020B0609020204030204" pitchFamily="49"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14</a:t>
            </a:fld>
            <a:endParaRPr lang="en-GB" dirty="0"/>
          </a:p>
        </p:txBody>
      </p:sp>
    </p:spTree>
    <p:extLst>
      <p:ext uri="{BB962C8B-B14F-4D97-AF65-F5344CB8AC3E}">
        <p14:creationId xmlns:p14="http://schemas.microsoft.com/office/powerpoint/2010/main" val="3073970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FE2E5E-98CC-4336-B17A-A5A0F30234D8}" type="slidenum">
              <a:rPr lang="en-GB" smtClean="0"/>
              <a:t>15</a:t>
            </a:fld>
            <a:endParaRPr lang="en-GB"/>
          </a:p>
        </p:txBody>
      </p:sp>
    </p:spTree>
    <p:extLst>
      <p:ext uri="{BB962C8B-B14F-4D97-AF65-F5344CB8AC3E}">
        <p14:creationId xmlns:p14="http://schemas.microsoft.com/office/powerpoint/2010/main" val="4489169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Retail linear TV spend skews toward the end of the year.</a:t>
            </a:r>
          </a:p>
        </p:txBody>
      </p:sp>
      <p:sp>
        <p:nvSpPr>
          <p:cNvPr id="4" name="Slide Number Placeholder 3"/>
          <p:cNvSpPr>
            <a:spLocks noGrp="1"/>
          </p:cNvSpPr>
          <p:nvPr>
            <p:ph type="sldNum" sz="quarter" idx="5"/>
          </p:nvPr>
        </p:nvSpPr>
        <p:spPr/>
        <p:txBody>
          <a:bodyPr/>
          <a:lstStyle/>
          <a:p>
            <a:fld id="{979C90E0-C457-4781-8FFA-1D8B0645583A}" type="slidenum">
              <a:rPr lang="en-GB" smtClean="0"/>
              <a:t>16</a:t>
            </a:fld>
            <a:endParaRPr lang="en-GB"/>
          </a:p>
        </p:txBody>
      </p:sp>
    </p:spTree>
    <p:extLst>
      <p:ext uri="{BB962C8B-B14F-4D97-AF65-F5344CB8AC3E}">
        <p14:creationId xmlns:p14="http://schemas.microsoft.com/office/powerpoint/2010/main" val="8567129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dirty="0"/>
              <a:t>Retail linear TV spend skews toward Thursday &amp; Friday early morning viewing.</a:t>
            </a:r>
            <a:endParaRPr lang="en-GB" dirty="0"/>
          </a:p>
        </p:txBody>
      </p:sp>
      <p:sp>
        <p:nvSpPr>
          <p:cNvPr id="4" name="Slide Number Placeholder 3"/>
          <p:cNvSpPr>
            <a:spLocks noGrp="1"/>
          </p:cNvSpPr>
          <p:nvPr>
            <p:ph type="sldNum" sz="quarter" idx="5"/>
          </p:nvPr>
        </p:nvSpPr>
        <p:spPr/>
        <p:txBody>
          <a:bodyPr/>
          <a:lstStyle/>
          <a:p>
            <a:fld id="{069A8CB2-01E9-4657-9EC5-2D7E889C865C}" type="slidenum">
              <a:rPr lang="en-GB" smtClean="0"/>
              <a:t>17</a:t>
            </a:fld>
            <a:endParaRPr lang="en-GB"/>
          </a:p>
        </p:txBody>
      </p:sp>
    </p:spTree>
    <p:extLst>
      <p:ext uri="{BB962C8B-B14F-4D97-AF65-F5344CB8AC3E}">
        <p14:creationId xmlns:p14="http://schemas.microsoft.com/office/powerpoint/2010/main" val="2293518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For the Retail category 30” spot is the most popular time-length.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DB052-C55A-41EB-9921-1FFBD2A2DF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6010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b="0" i="0" dirty="0">
                <a:solidFill>
                  <a:srgbClr val="D1D5DB"/>
                </a:solidFill>
                <a:effectLst/>
                <a:latin typeface="Söhne"/>
              </a:rPr>
              <a:t>Retail ads now typically last 30 seconds or less.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DB052-C55A-41EB-9921-1FFBD2A2DF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133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lvl="0">
              <a:lnSpc>
                <a:spcPct val="107000"/>
              </a:lnSpc>
            </a:pPr>
            <a:r>
              <a:rPr lang="en-GB" sz="1200" kern="1200" dirty="0">
                <a:solidFill>
                  <a:schemeClr val="tx1"/>
                </a:solidFill>
                <a:effectLst/>
                <a:latin typeface="+mn-lt"/>
                <a:ea typeface="Calibri" panose="020F0502020204030204" pitchFamily="34" charset="0"/>
                <a:cs typeface="Times New Roman" panose="02020603050405020304" pitchFamily="18" charset="0"/>
              </a:rPr>
              <a:t>To provide an </a:t>
            </a:r>
            <a:r>
              <a:rPr lang="en-GB" sz="1200" kern="1200" dirty="0">
                <a:solidFill>
                  <a:schemeClr val="tx1"/>
                </a:solidFill>
                <a:latin typeface="+mn-lt"/>
                <a:ea typeface="Calibri" panose="020F0502020204030204" pitchFamily="34" charset="0"/>
                <a:cs typeface="Times New Roman" panose="02020603050405020304" pitchFamily="18" charset="0"/>
              </a:rPr>
              <a:t>a</a:t>
            </a:r>
            <a:r>
              <a:rPr lang="en-GB" sz="1200" kern="1200" dirty="0">
                <a:solidFill>
                  <a:schemeClr val="tx1"/>
                </a:solidFill>
                <a:effectLst/>
                <a:latin typeface="+mn-lt"/>
                <a:ea typeface="Calibri" panose="020F0502020204030204" pitchFamily="34" charset="0"/>
                <a:cs typeface="Times New Roman" panose="02020603050405020304" pitchFamily="18" charset="0"/>
              </a:rPr>
              <a:t>nalysis of the Retail </a:t>
            </a:r>
            <a:r>
              <a:rPr lang="en-GB" sz="1200" kern="1200" dirty="0">
                <a:solidFill>
                  <a:schemeClr val="tx1"/>
                </a:solidFill>
                <a:latin typeface="+mn-lt"/>
                <a:ea typeface="Calibri" panose="020F0502020204030204" pitchFamily="34" charset="0"/>
                <a:cs typeface="Times New Roman" panose="02020603050405020304" pitchFamily="18" charset="0"/>
              </a:rPr>
              <a:t>c</a:t>
            </a:r>
            <a:r>
              <a:rPr lang="en-GB" sz="1200" kern="1200" dirty="0">
                <a:solidFill>
                  <a:schemeClr val="tx1"/>
                </a:solidFill>
                <a:effectLst/>
                <a:latin typeface="+mn-lt"/>
                <a:ea typeface="Calibri" panose="020F0502020204030204" pitchFamily="34" charset="0"/>
                <a:cs typeface="Times New Roman" panose="02020603050405020304" pitchFamily="18" charset="0"/>
              </a:rPr>
              <a:t>ategory this deck explores the following areas:</a:t>
            </a:r>
            <a:endParaRPr lang="en-GB" sz="1200" kern="1200" dirty="0">
              <a:solidFill>
                <a:schemeClr val="tx1"/>
              </a:solidFill>
              <a:latin typeface="+mn-lt"/>
              <a:ea typeface="Calibri" panose="020F0502020204030204" pitchFamily="34" charset="0"/>
              <a:cs typeface="Times New Roman" panose="02020603050405020304" pitchFamily="18" charset="0"/>
            </a:endParaRPr>
          </a:p>
          <a:p>
            <a:pPr>
              <a:lnSpc>
                <a:spcPct val="107000"/>
              </a:lnSpc>
            </a:pPr>
            <a:r>
              <a:rPr lang="en-GB" sz="1200" kern="1200" dirty="0">
                <a:solidFill>
                  <a:schemeClr val="tx1"/>
                </a:solidFill>
                <a:latin typeface="+mn-lt"/>
                <a:ea typeface="Calibri" panose="020F0502020204030204" pitchFamily="34" charset="0"/>
                <a:cs typeface="Times New Roman" panose="02020603050405020304" pitchFamily="18" charset="0"/>
              </a:rPr>
              <a:t>Macro Spend Patterns:</a:t>
            </a:r>
          </a:p>
          <a:p>
            <a:pPr marL="285750" indent="-285750">
              <a:lnSpc>
                <a:spcPct val="107000"/>
              </a:lnSpc>
              <a:buFont typeface="Symbol" panose="05050102010706020507" pitchFamily="18" charset="2"/>
              <a:buChar char="¾"/>
            </a:pPr>
            <a:r>
              <a:rPr lang="en-GB" sz="1200" kern="1200" dirty="0">
                <a:solidFill>
                  <a:schemeClr val="tx1"/>
                </a:solidFill>
                <a:latin typeface="+mn-lt"/>
                <a:ea typeface="Calibri" panose="020F0502020204030204" pitchFamily="34" charset="0"/>
                <a:cs typeface="Times New Roman" panose="02020603050405020304" pitchFamily="18" charset="0"/>
              </a:rPr>
              <a:t>Spending behaviour and patterns </a:t>
            </a:r>
          </a:p>
          <a:p>
            <a:pPr>
              <a:lnSpc>
                <a:spcPct val="107000"/>
              </a:lnSpc>
            </a:pPr>
            <a:r>
              <a:rPr lang="en-GB" sz="1200" kern="1200" dirty="0">
                <a:solidFill>
                  <a:schemeClr val="tx1"/>
                </a:solidFill>
                <a:effectLst/>
                <a:latin typeface="+mn-lt"/>
                <a:ea typeface="Calibri" panose="020F0502020204030204" pitchFamily="34" charset="0"/>
                <a:cs typeface="Times New Roman" panose="02020603050405020304" pitchFamily="18" charset="0"/>
              </a:rPr>
              <a:t>Effectiveness:</a:t>
            </a:r>
          </a:p>
          <a:p>
            <a:pPr marL="285750" indent="-285750">
              <a:lnSpc>
                <a:spcPct val="107000"/>
              </a:lnSpc>
              <a:buFont typeface="Symbol" panose="05050102010706020507" pitchFamily="18" charset="2"/>
              <a:buChar char="¾"/>
            </a:pPr>
            <a:r>
              <a:rPr lang="en-GB" sz="1200" kern="1200" dirty="0">
                <a:solidFill>
                  <a:schemeClr val="tx1"/>
                </a:solidFill>
                <a:latin typeface="+mn-lt"/>
                <a:ea typeface="Calibri" panose="020F0502020204030204" pitchFamily="34" charset="0"/>
                <a:cs typeface="Times New Roman" panose="02020603050405020304" pitchFamily="18" charset="0"/>
              </a:rPr>
              <a:t>TV is crucial to the plan </a:t>
            </a:r>
          </a:p>
          <a:p>
            <a:pPr>
              <a:lnSpc>
                <a:spcPct val="107000"/>
              </a:lnSpc>
            </a:pPr>
            <a:r>
              <a:rPr lang="en-GB" sz="1200" kern="1200" dirty="0">
                <a:solidFill>
                  <a:schemeClr val="tx1"/>
                </a:solidFill>
                <a:effectLst/>
                <a:latin typeface="+mn-lt"/>
                <a:ea typeface="Calibri" panose="020F0502020204030204" pitchFamily="34" charset="0"/>
                <a:cs typeface="Times New Roman" panose="02020603050405020304" pitchFamily="18" charset="0"/>
              </a:rPr>
              <a:t>Media Planning:</a:t>
            </a:r>
          </a:p>
          <a:p>
            <a:pPr marL="285750" indent="-285750">
              <a:lnSpc>
                <a:spcPct val="107000"/>
              </a:lnSpc>
              <a:buFont typeface="Symbol" panose="05050102010706020507" pitchFamily="18" charset="2"/>
              <a:buChar char="¾"/>
            </a:pPr>
            <a:r>
              <a:rPr lang="en-GB" sz="1200" kern="1200" dirty="0">
                <a:solidFill>
                  <a:schemeClr val="tx1"/>
                </a:solidFill>
                <a:effectLst/>
                <a:latin typeface="+mn-lt"/>
                <a:ea typeface="Calibri" panose="020F0502020204030204" pitchFamily="34" charset="0"/>
                <a:cs typeface="Times New Roman" panose="02020603050405020304" pitchFamily="18" charset="0"/>
              </a:rPr>
              <a:t>Weekday, and daypart analysis</a:t>
            </a:r>
          </a:p>
          <a:p>
            <a:pPr marL="285750" indent="-285750">
              <a:lnSpc>
                <a:spcPct val="107000"/>
              </a:lnSpc>
              <a:buFont typeface="Symbol" panose="05050102010706020507" pitchFamily="18" charset="2"/>
              <a:buChar char="¾"/>
            </a:pPr>
            <a:r>
              <a:rPr lang="en-GB" sz="1200" kern="1200" dirty="0">
                <a:solidFill>
                  <a:schemeClr val="tx1"/>
                </a:solidFill>
                <a:effectLst/>
                <a:latin typeface="+mn-lt"/>
                <a:ea typeface="Calibri" panose="020F0502020204030204" pitchFamily="34" charset="0"/>
                <a:cs typeface="Times New Roman" panose="02020603050405020304" pitchFamily="18" charset="0"/>
              </a:rPr>
              <a:t>Ad time-lengths</a:t>
            </a:r>
          </a:p>
          <a:p>
            <a:pPr>
              <a:lnSpc>
                <a:spcPct val="107000"/>
              </a:lnSpc>
            </a:pPr>
            <a:r>
              <a:rPr lang="en-GB" sz="1200" kern="1200" dirty="0">
                <a:solidFill>
                  <a:schemeClr val="tx1"/>
                </a:solidFill>
                <a:latin typeface="+mn-lt"/>
                <a:ea typeface="Calibri" panose="020F0502020204030204" pitchFamily="34" charset="0"/>
                <a:cs typeface="Times New Roman" panose="02020603050405020304" pitchFamily="18" charset="0"/>
              </a:rPr>
              <a:t>Case Studies:</a:t>
            </a:r>
          </a:p>
          <a:p>
            <a:pPr marL="285750" indent="-285750">
              <a:lnSpc>
                <a:spcPct val="107000"/>
              </a:lnSpc>
              <a:buFont typeface="Symbol" panose="05050102010706020507" pitchFamily="18" charset="2"/>
              <a:buChar char="¾"/>
            </a:pPr>
            <a:r>
              <a:rPr lang="en-GB" sz="1200" kern="1200" dirty="0">
                <a:solidFill>
                  <a:schemeClr val="tx1"/>
                </a:solidFill>
                <a:effectLst/>
                <a:latin typeface="+mn-lt"/>
                <a:ea typeface="Calibri" panose="020F0502020204030204" pitchFamily="34" charset="0"/>
                <a:cs typeface="Times New Roman" panose="02020603050405020304" pitchFamily="18" charset="0"/>
              </a:rPr>
              <a:t>JD Williams, Boots, Back Market, and eBay</a:t>
            </a:r>
          </a:p>
        </p:txBody>
      </p:sp>
      <p:sp>
        <p:nvSpPr>
          <p:cNvPr id="4" name="Slide Number Placeholder 3"/>
          <p:cNvSpPr>
            <a:spLocks noGrp="1"/>
          </p:cNvSpPr>
          <p:nvPr>
            <p:ph type="sldNum" sz="quarter" idx="5"/>
          </p:nvPr>
        </p:nvSpPr>
        <p:spPr/>
        <p:txBody>
          <a:bodyPr/>
          <a:lstStyle/>
          <a:p>
            <a:fld id="{069A8CB2-01E9-4657-9EC5-2D7E889C865C}" type="slidenum">
              <a:rPr lang="en-GB" smtClean="0"/>
              <a:t>2</a:t>
            </a:fld>
            <a:endParaRPr lang="en-GB" dirty="0"/>
          </a:p>
        </p:txBody>
      </p:sp>
    </p:spTree>
    <p:extLst>
      <p:ext uri="{BB962C8B-B14F-4D97-AF65-F5344CB8AC3E}">
        <p14:creationId xmlns:p14="http://schemas.microsoft.com/office/powerpoint/2010/main" val="38668423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Use of spot length varies across the Retail category with 30” being the most popular choice.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DB052-C55A-41EB-9921-1FFBD2A2DF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6398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FE2E5E-98CC-4336-B17A-A5A0F30234D8}" type="slidenum">
              <a:rPr lang="en-GB" smtClean="0"/>
              <a:t>21</a:t>
            </a:fld>
            <a:endParaRPr lang="en-GB"/>
          </a:p>
        </p:txBody>
      </p:sp>
    </p:spTree>
    <p:extLst>
      <p:ext uri="{BB962C8B-B14F-4D97-AF65-F5344CB8AC3E}">
        <p14:creationId xmlns:p14="http://schemas.microsoft.com/office/powerpoint/2010/main" val="3299363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sz="1800" b="0" dirty="0">
                <a:effectLst/>
                <a:latin typeface="Calibri" panose="020F0502020204030204" pitchFamily="34" charset="0"/>
                <a:ea typeface="Calibri" panose="020F0502020204030204" pitchFamily="34" charset="0"/>
                <a:cs typeface="Times New Roman" panose="02020603050405020304" pitchFamily="18" charset="0"/>
              </a:rPr>
              <a:t>The Challenge</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Boots has been a high street staple for over 170 years with generation after generation using the store to pick-up last-minute holiday essentials or make use of the chemist in stores. 2019/20 had been a difficult period for Boots. Competition had increased with Supermarkets offering a wider beauty selection, online players like Cult Beauty entering the market and online retail juggernauts move into the beauty space. While Boots was still well-known and loved with brand metrics showing that awareness levels, trust and perception all in a healthy position, but the brand wasn’t giving customers a reason to return to stores either in person or online.</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The objectives of the campaign were clear as a result, they needed to reverse the decline in penetration and increase market share.</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The TV Solution</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Boots had been long standing supporters of TV but in recent years with media budgets declining, TV had started to be used as more of a short-term response channel as a way of supporting offers or hitting short term business objectives. There were only 2 brand building campaigns a year, summer and Christmas, the remainder of the activity was focused on short bursts with short time lengths that would promote time-limited offers.</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This activity wasn’t growing the brand and wasn’t leaning into what Boots’ main strength is, their offering. With a range that helped you through all the times in your life both good and bad. This would highlight Boots as the go to in both the best and worst moments of our lives.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Boots also have a secret weapon, they have over 15 million Boots advantage card holders. First party data that could be leveraged across broadcast channels to improve the long-term effectiveness and switch the narrative of TV from short term to long term investment that would deliver business results.</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The Plan</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The use of data in Boots TV activity kicked off at Christmas 2020. To understand the way in which current Boots customers consume TV, media agency,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EssenceMediacom</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overlayed Advantage Card data with Barb data with agency tool,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Minsights</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This allowed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EssenceMediacom</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to create 4 audience segments around shopping habits at Christmas. The four groups were called Core Carol, Online Engagement Sophie, Causal Sarah Jane and Deal Engaged Michele. The decision was made to focus on Core Carol for the brand linear TV Christmas activity as this group represented the biggest revenue opportunity and their media habits fitted with channel consumption around Christmas. This focused attention to a channel mix that best represented the Core Carol group’s media habits.  This leveraging of Advantage Card data allowed Boots to increase the efficiency of their targeting by 13% and ensured that 83% of the Core Carol audience was exposed to the Christmas campaign.  The remaining three audience groups were recreated using YouGov data, this allowed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EssenceMediacom</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to target them across BVOD environments with a 48% increase in efficiency vs a broader audience buy. This showed Boots that they could offer mass personalisation to their key audiences at a macro level with broader audience receiving the most relevant messaging for their shopping and media habits.</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This activity in 2020, showed that Boots could leverage data and create personal relevance to their customers. But this approach would only allow Boots to offer hyper targeting which would drive demand, but they need a broad audience approach that would deliver scale to drive the demand. To create this demand, Boots became the first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EssenceMediacom</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brand to leverage its data across all three sales houses simultaneously. This allowed Boots to create 4 audiences within data bunkers based on the best source of growth of the brand. These covered Pharmacy, Beauty, Brand and Lapsed customers. This data match gave them a pool of viewers known to Boots across Sky, ITV Hub and All4, allowing them to target them with more relevant copy based on their purchasing habits. These audiences were scaled up with lookalike modelling to increase the pool of consumers and drive-up sales in stores.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Mass personalisation of their campaigns had been a success for Boots but in 2021, they noticed they were losing ground to competitors for younger audiences with under 25s 2 times less likely to shop at Boots compared to over 55s. To combat this, Boots sort out the biggest property on TV. They aligned with Love Island, as beauty partner with passive and active product placement in show.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EssenceMediacom</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then increased spends into Love Island across linear and BVOD to drive home the association for younger audiences buying 9 spots in 2021 and 58 in 2022.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Boots learnt their use of data and targeting of existing customers would only take them so far. They needed to find a way that fuse TVs ability to tap into the nation’s mood with their wealth of first party data. This would allow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EssenceMediacom</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to align the brand further with themes and moments that matched with Boots’ motto ‘With you for Life’. To do this,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EssenceMediacom</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used HPTOs and 24-hour surges on BVOD to own moments and became a collection lounge partner with All4 during Christmas 2021. To take this further in 2022, Boots became one of the first brands to use ITV new Automated Contextual Targeting (ACT), which uses an AI to scan through every show on ITVX allowing targeting of certain moods, moments, or objects. Boots leveraged this to target moments of joy across ITV to align with their Christmas message of ‘Joy for All’, this created the association of finding the joy in finding the right gift for the right person all around the right contextual moments to create a contextual link between Boots and the viewer.</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Results</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The step change in TV activity had a profound effect on Boots business. Firstly, they were able to wrestle back share of voice from new players in the category, taking them to their highest ever score and moving them up to 3</a:t>
            </a:r>
            <a:r>
              <a:rPr lang="en-GB" sz="1800" b="0" baseline="30000" dirty="0">
                <a:effectLst/>
                <a:latin typeface="Calibri" panose="020F0502020204030204" pitchFamily="34" charset="0"/>
                <a:ea typeface="Calibri" panose="020F0502020204030204" pitchFamily="34" charset="0"/>
                <a:cs typeface="Times New Roman" panose="02020603050405020304" pitchFamily="18" charset="0"/>
              </a:rPr>
              <a:t>rd</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in the category. The campaign reversed the four years decline that Boots had experienced and increased their share of market for 7 consecutive quarters.</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Econometrics run during the campaign proved that the ROI for the activity had increased for three years in a row. Against three back-to-back years of increasing spend Boots were able to maintain a stable ROI for 2022 despite being much higher up the return curve. In terms of in store sales overall media double its contribution over the 2020-2022 period with AV accounting for 30% of this in store sales growth.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The commitment to using first party data was also showed huge success. Brand tracking through first party data campaigns showed an increase in spontaneous ad recall for the in-market audiences with an increase in purchase consideration for 45–54-year-olds. The focus on Love Island also proved to be extremely successful, there was an increase in the estimated bag value with the highest value coming from 25-44 adults, the core viewers of Love Island across Linear and BVOD.</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1461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sz="1800" b="0" dirty="0">
                <a:effectLst/>
                <a:latin typeface="Calibri" panose="020F0502020204030204" pitchFamily="34" charset="0"/>
                <a:ea typeface="Calibri" panose="020F0502020204030204" pitchFamily="34" charset="0"/>
                <a:cs typeface="Times New Roman" panose="02020603050405020304" pitchFamily="18" charset="0"/>
              </a:rPr>
              <a:t>The Challenge</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JD Williams is a lifestyle brand with a long heritage of more than 150 years. But despite good prompted awareness and an established presence in British households, the brand was increasingly being overlooked by newer brands with deeper pockets in the world of fashion retail.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The key trading period is around September, when a change in the fashion season coincides with the early ramp up for Christmas. JD Williams needed to find a way to keep their brand top of mind, drive consideration and ensure stand out amongst their key target audience on women aged 45-65.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endParaRPr lang="en-GB" sz="1200" b="0" kern="1200" dirty="0">
              <a:solidFill>
                <a:schemeClr val="tx1"/>
              </a:solidFill>
              <a:effectLst/>
              <a:latin typeface="+mn-lt"/>
              <a:ea typeface="+mn-ea"/>
              <a:cs typeface="+mn-cs"/>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The TV Solution</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Research conducted by the7stars found that this age group of women felt that the media didn’t reflect them accurately and that they were underrepresented in the clothing industry, leading them to feel undervalued and invisible within the world of fashion.  The reality is that middle age is a vibrant, energetic and positive time of life and so JD Williams wanted to show the 8.5m middle age women in the UK that they understood this and celebrated them wholeheartedly.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JD Williams had a new creative positioning – ‘Made for Midlife’ with a comms strategy to make the invisible unmissable. They found the perfect property to tie in with this in the new ITV show ‘My Mum Your Dad’ – a dating show for older single parents.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Not only was this a great fit for the brand, but with the show going out in prime time on ITV1, they could expect large numbers of viewers, although as a brand new programme, it was an unknown entity.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The Plan</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The series had ten episodes in late peak every weeknight for two weeks in September, providing JD Williams with a consistent presence at a key time and a high frequency of idents.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The idents, made in partnership with House 337, featured midlife women having candid conversations with Davina McCall about their dating experiences. They revealed the highs and lows of midlife dating with humour, warmth and positivity and were a good fit with the programme itself.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The sponsorship was extended into BVOD and by sponsoring the catch-up content on ITVX they were able to increase the reach and scale of the partnership. In addition, they extended the association into paid, owned and earned comms including a photoshoot with the show’s contestants, social support and a PR event to launch the partnership to journalists.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Results</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b="0" dirty="0">
                <a:effectLst/>
                <a:latin typeface="Calibri" panose="020F0502020204030204" pitchFamily="34" charset="0"/>
                <a:ea typeface="Calibri" panose="020F0502020204030204" pitchFamily="34" charset="0"/>
                <a:cs typeface="Times New Roman" panose="02020603050405020304" pitchFamily="18" charset="0"/>
              </a:rPr>
              <a:t>Brand consideration grew by 10% - impressive for a slow-moving metric in a competitive category</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b="0" dirty="0">
                <a:effectLst/>
                <a:latin typeface="Calibri" panose="020F0502020204030204" pitchFamily="34" charset="0"/>
                <a:ea typeface="Calibri" panose="020F0502020204030204" pitchFamily="34" charset="0"/>
                <a:cs typeface="Times New Roman" panose="02020603050405020304" pitchFamily="18" charset="0"/>
              </a:rPr>
              <a:t>Search increased significantly and there was a sharp spike in Google Trends data every weeknight when the programme was on air</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b="0" dirty="0">
                <a:effectLst/>
                <a:latin typeface="Calibri" panose="020F0502020204030204" pitchFamily="34" charset="0"/>
                <a:ea typeface="Calibri" panose="020F0502020204030204" pitchFamily="34" charset="0"/>
                <a:cs typeface="Times New Roman" panose="02020603050405020304" pitchFamily="18" charset="0"/>
              </a:rPr>
              <a:t>Analysis showed that there was a positive and long-lasting effect on site traffic</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b="0" dirty="0">
                <a:effectLst/>
                <a:latin typeface="Calibri" panose="020F0502020204030204" pitchFamily="34" charset="0"/>
                <a:ea typeface="Calibri" panose="020F0502020204030204" pitchFamily="34" charset="0"/>
                <a:cs typeface="Times New Roman" panose="02020603050405020304" pitchFamily="18" charset="0"/>
              </a:rPr>
              <a:t>The show was a great success and has been recommissioned for a second series</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b="0" dirty="0">
                <a:effectLst/>
                <a:latin typeface="Calibri" panose="020F0502020204030204" pitchFamily="34" charset="0"/>
                <a:ea typeface="Calibri" panose="020F0502020204030204" pitchFamily="34" charset="0"/>
                <a:cs typeface="Times New Roman" panose="02020603050405020304" pitchFamily="18" charset="0"/>
              </a:rPr>
              <a:t>The campaign was shortlisted in Best Use of Sponsorship at the TV Planning Awards 2024</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F4BFFE-AA9D-476F-A275-7AE7429F864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7095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sz="1800" b="0" dirty="0">
                <a:effectLst/>
                <a:latin typeface="Calibri" panose="020F0502020204030204" pitchFamily="34" charset="0"/>
                <a:ea typeface="Calibri" panose="020F0502020204030204" pitchFamily="34" charset="0"/>
                <a:cs typeface="Times New Roman" panose="02020603050405020304" pitchFamily="18" charset="0"/>
              </a:rPr>
              <a:t>The Challenge</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Every year in the UK, a huge 6 million tonnes of e-waste (tech) finds its way into landfill, with old phones, tablets and smart watches being binned off in favour of the shiny and new. Having launched in the UK in 2022, Back Market, were offering something new but also old to the market, refurbished tech. Back Market expertly refurbishes tech and offers it to the market at a more affordable price. Despite offering phones like new at a fraction of the cost and the obvious advantages of sustainability; there was an issue in the UK. Refurbished tech was unknown and untrusted; with 87% of the population saying they wouldn’t buy refurbished, 21% believing that refurbished meant stolen and 77% believing the product simply wouldn’t work. Refurbished tech had an image problem.</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Back Market had been largely focused on digital marketing and was yet to really make an impact, stuck behind the likes of CEX and Music Magpie, brands that are both synonymous with refurbished tech in the UK. Back Market needed to drive awareness of their offering, build trust in the brand and drive web traffic.</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The TV Solution</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Armed with clear objectives of driving awareness, building trust and growing web traffic, Wavemaker UK got to work in understanding the problem at hand. Pre campaign research had indicated they needed to normalise refurbished tech by making it a purchase you can trust which would ultimately make Back Market the go to platform. With their current approach the campaign wouldn’t move the needle for Back Market, if they were going to hit their objectives, Wavemaker would need to get them acting like a category leader.</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Leveraging Thinkbox research, it was clear to Wavemaker that only one channel would deliver the trust, fame and have an immediate impact on web traffic, TV. Wavemaker then used Cost of Living research to highlight that families were increasingly cash strapped but under pressure from Children for the latest tech and gadgets. This audience of 12.3 million were dubbed the Chief Family Officers- those in charge of the household buying and they could be captured in moments of co-viewing, putting Back Market right at the heart of the living room and the conversation.</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The Plan</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Using agency tools, Wavemaker allocated two thirds of the annual budget into TV. To maximise the impact of the campaign with the budget on hand, Wavemaker needed to normalise refurbished tech to as many people as possible as quickly as possible; all while balancing the line between effectiveness and efficiency. To achieve this, Back Market launched with a roadblock, cherry picking the biggest programming across linear to aid the goal of fast 1+ reach over the first three days of the campaign. This launch activity saw the campaign reach 28% of the population within the first 72 hours; making them the one of the top 3% most viewed advertisers across the 3-day period. The launch and wider campaign activity was selected to ensure that Back Market would have a foot hold in the market in the lead up to the key Black Friday and festive period. Launch activity was planned for October to negate the higher TV costs of September. This allowed the brand to remain on air for longer with higher weekly weights.</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Leveraging Thinkbox research about the impact of longer ad lengths, the campaign kicked off with a 30” creative that was deployed to deliver impact and awareness from a standing start. After 2 weeks of sustained 30” messaging, reach curves started to plateau. This plateauing promoted a changed in second length to a 20” creative. This change ensured that the campaign delivered cost savings to the campaign with no impact on the brand messaging delivering maximum TVRs over a key period for the category.</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Having launched the campaign with success, Wavemaker again turned to Thinkbox research that showed the environment for the brand was just as important as the channel it’s in. This promoted Wavemaker to focus on the biggest and best cultural moments over the period. This would see Back Market positioned alongside some of the UKs biggest known brands. This approach saw the campaign feature is some of the biggest shows across the campaign period like Bake Off, the Rugby World Cup and I’m a Celebrity. By using historical Barb data, Wavemaker were able to profile the core audience of Chief Family Officer. This created a hitlist of programming that would reach families in moments of shared viewing and help to shift perceptions of Back Market and refurbished tech with both the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wanters</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and the ‘buyers’. This approach meant Back Market featured in 8 out of the 10 top shows with the highest family co-viewing like The Voice, The Masker Singer and Great British Bake Off; all with a position in break to place   them right next to the content to drive home the perception of quality.</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Results</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With the aim or rising brand awareness, Wavemaker’s meticulous approach to planning saw Back Market smash its targets and lift brand awareness over the campaign benchmark of 40%. Along side this, the campaign needed to foster trust in refurbished tech and Back Market being the place to get it. The campaign was again a raging success delivering 13% increase in target with audience’s agreeing that ‘Back market is a brand I trust’. Finally, Site traffic for the brand increased by 46% over the course of the TV campaign with it on average delivering 920,000 site visits a week.</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1461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sz="1800" b="0" dirty="0">
                <a:effectLst/>
                <a:latin typeface="Calibri" panose="020F0502020204030204" pitchFamily="34" charset="0"/>
                <a:ea typeface="Calibri" panose="020F0502020204030204" pitchFamily="34" charset="0"/>
                <a:cs typeface="Times New Roman" panose="02020603050405020304" pitchFamily="18" charset="0"/>
              </a:rPr>
              <a:t>The Challenge</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eBay is the world’s original second-hand marketplace, launching in the UK in 1999, with the first item sold being a copy of ‘You &amp; I’ by German rock band Scorpions for £2.89. Going into 2022 however they wanted to drive mass appeal for second-hand clothing because if the category grew, eBay would too.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Against a backdrop of a world where fast fashion was still king, but this activity was damaging the environment. Greenpeace research showed that 300,000 tonnes of clothing are burned in the UK every year. With eBay having a long history in the second-hand clothing there was still a perception problem with the category. It didn’t have anywhere the mass appeal of fast fashion. A study from Leeds University highlighted this with findings showing that 69% of shoppers had a negative view of second-hand clothing.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Put simply, second-hand clothing wasn’t seen as either stylish or cool. eBay needed to shift these perceptions and ignite a second-hand clothing revolution among Gen Z and Millennial audiences. They needed to show that second-hand clothing was on-trend and desirable.</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The TV Solution</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err="1">
                <a:effectLst/>
                <a:latin typeface="Calibri" panose="020F0502020204030204" pitchFamily="34" charset="0"/>
                <a:ea typeface="Calibri" panose="020F0502020204030204" pitchFamily="34" charset="0"/>
                <a:cs typeface="Times New Roman" panose="02020603050405020304" pitchFamily="18" charset="0"/>
              </a:rPr>
              <a:t>EssenceMediacom</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(EM), armed with clear objectives of shifting the perception of pre-loved clothing, got to work in finding the right way to engage with a younger audience and get them talking about second-hand fashion.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Despite the growth of digital channels, TV was seen as the best way to reach the younger audience on mass and make a cultural impact. And EM found the perfect property in ITV’s Love Island. Love Island is the biggest commercial show on TV for the 16-34 audience, reaching 1.4 million of them. Now in its 8</a:t>
            </a:r>
            <a:r>
              <a:rPr lang="en-GB" sz="1800" b="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series, Love Island had had a fast fashion sponsor for 7 of the 8 series. Through product placement and advertising, fast fashion that featured on the show regularly sold out in under 10 minutes. Couple this with ex-Love Islanders becoming fast fashion brand advocates when leaving the show, eBay wanted to take the power of Love Island and rewrite the narrative.</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The Plan</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Having identified Love Island as the perfect property, EM and eBay got to work in bring ‘Pre-Love Island’ to life. The partnership was a deep collaboration between client, agency and broadcaster, creating a partnership that would see Love Island and eBay work as one.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For the first time ever, EM created a pre-loved product placement at the heart of the show. Having recognised the power of product placement to impact viewer behaviour; eBay provided islanders with a wardrobe of second-hand clothes, chosen by a celebrity stylist, with looks bang on trend. Islanders were encouraged to re-wear and shape items and talk about it. Show narrator Iain Sterling, made regular in show shout outs about the brand. To embed the partnership beyond the product partnership, eBay created a selection of TV and video ads that celebrated the amazing pre-loved looks. To make second-hand more loved, EM changed the wording to ‘pre-loved’, giving the category a Love Island twist.</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With TV spots that were designed to amplify the connection between eBay’s preloved fashion and Love Island, EM needed to maximise reach to the 16-34 audience in moments of high talkability. Using traditional Barb data, analysed on a minute-by-minute basis to work out the episodes, breaks and positions within breaks to maximise 1+ reach and maximise engagement. Along with this, EM leverage social listening tools to identify episodes and breaks where chat was most potent. These insights lead to buying into the first three episodes with first in breaks, to ensure reach to the target audience at the start of the series. The bespoke assets reached 15% of 16–34-year-olds in three days through linear alone.  They then planned a spot in the Monday of each week, as it was the best performing day of the 2021 series. EM then extended this to BVOD with 50% of Love Island viewing coming from BVOD in 2021. To make sure TV ads drove conversation, eBay layered in time targeted twitter content to naturally insert pre-loved fashion into the Love Island conversation.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EM harnessed the power of live TV by giving viewers the opportunity to buy the clothes just seen on screen. Around the shows most talked about moments, eBay created live auctions. This enabled fans to get the look with the chance to bid on over 40 of the season’s most-coveted outfits. With Love Island’s power to turn people into platforms, with millions of followers waiting for them on social media when they leave. So, on social media, eBay created content that showed contestants unboxing pre-loved clothing and talking about their favourite looks. And finally, eBay, wanted to follow suit to the fast fashion sponsors of the past by signing up contestant, Tash, as a pre-loved ambassador.</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Results</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The campaign was a roaring success for eBay. There were over 1,700 pieces of positive press coverage from the first season’s partnership alone. This activity generated over 14 billion impressions across all the content. The campaign also got people talking about ‘pre-loved’ fashion. There was a 935% increase in mentions of ‘pre-loved fashion’ recorded across all online platforms’ vs the same period the pervious year.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With a goal of changing behaviour, the campaign was a huge success. eBay saw more people than ever before looking for ‘pre-loved’ clothing, with searches up 7,000% across the site. Across Google, there was a 756% increase in searches for ‘eBay pre-loved clothes’ and a 600% increase month on month. eBay is now the number one for pre-loved fashion in the UK.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146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FE2E5E-98CC-4336-B17A-A5A0F30234D8}" type="slidenum">
              <a:rPr lang="en-GB" smtClean="0"/>
              <a:t>3</a:t>
            </a:fld>
            <a:endParaRPr lang="en-GB"/>
          </a:p>
        </p:txBody>
      </p:sp>
    </p:spTree>
    <p:extLst>
      <p:ext uri="{BB962C8B-B14F-4D97-AF65-F5344CB8AC3E}">
        <p14:creationId xmlns:p14="http://schemas.microsoft.com/office/powerpoint/2010/main" val="1214994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Retail investment has increased by £12m year-on-year.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87405B-5B13-4883-8B1B-D3A55F57D20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1217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dirty="0"/>
              <a:t>Household and General Retail are the largest spenders on linear TV.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87405B-5B13-4883-8B1B-D3A55F57D20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199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Retail share of impacts remained above 7% in 2025.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A8CB2-01E9-4657-9EC5-2D7E889C865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5421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Retail advertisers* share of linear impacts has fluctuated across the last decade with Amazon taking the lion’s share in 2025.</a:t>
            </a:r>
          </a:p>
        </p:txBody>
      </p:sp>
      <p:sp>
        <p:nvSpPr>
          <p:cNvPr id="4" name="Slide Number Placeholder 3"/>
          <p:cNvSpPr>
            <a:spLocks noGrp="1"/>
          </p:cNvSpPr>
          <p:nvPr>
            <p:ph type="sldNum" sz="quarter" idx="5"/>
          </p:nvPr>
        </p:nvSpPr>
        <p:spPr/>
        <p:txBody>
          <a:bodyPr/>
          <a:lstStyle/>
          <a:p>
            <a:fld id="{069A8CB2-01E9-4657-9EC5-2D7E889C865C}" type="slidenum">
              <a:rPr lang="en-GB" smtClean="0"/>
              <a:t>7</a:t>
            </a:fld>
            <a:endParaRPr lang="en-GB" dirty="0"/>
          </a:p>
        </p:txBody>
      </p:sp>
    </p:spTree>
    <p:extLst>
      <p:ext uri="{BB962C8B-B14F-4D97-AF65-F5344CB8AC3E}">
        <p14:creationId xmlns:p14="http://schemas.microsoft.com/office/powerpoint/2010/main" val="476548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C148A-E166-B18C-8DD3-3E9FC6419B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C9C6C2-D6C1-40F7-6CB1-2DBC45FC3E39}"/>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A1AA6B4C-594E-343B-73C8-ED3F7666BD45}"/>
              </a:ext>
            </a:extLst>
          </p:cNvPr>
          <p:cNvSpPr>
            <a:spLocks noGrp="1"/>
          </p:cNvSpPr>
          <p:nvPr>
            <p:ph type="body" idx="1"/>
          </p:nvPr>
        </p:nvSpPr>
        <p:spPr/>
        <p:txBody>
          <a:bodyPr/>
          <a:lstStyle/>
          <a:p>
            <a:r>
              <a:rPr lang="en-GB" dirty="0"/>
              <a:t>Tesco has the highest share of linear TV impacts amongst grocery retailers.</a:t>
            </a:r>
          </a:p>
        </p:txBody>
      </p:sp>
      <p:sp>
        <p:nvSpPr>
          <p:cNvPr id="4" name="Slide Number Placeholder 3">
            <a:extLst>
              <a:ext uri="{FF2B5EF4-FFF2-40B4-BE49-F238E27FC236}">
                <a16:creationId xmlns:a16="http://schemas.microsoft.com/office/drawing/2014/main" id="{6A53E76C-EDAF-9054-478E-D317F244AE47}"/>
              </a:ext>
            </a:extLst>
          </p:cNvPr>
          <p:cNvSpPr>
            <a:spLocks noGrp="1"/>
          </p:cNvSpPr>
          <p:nvPr>
            <p:ph type="sldNum" sz="quarter" idx="5"/>
          </p:nvPr>
        </p:nvSpPr>
        <p:spPr/>
        <p:txBody>
          <a:bodyPr/>
          <a:lstStyle/>
          <a:p>
            <a:fld id="{069A8CB2-01E9-4657-9EC5-2D7E889C865C}" type="slidenum">
              <a:rPr lang="en-GB" smtClean="0"/>
              <a:t>8</a:t>
            </a:fld>
            <a:endParaRPr lang="en-GB"/>
          </a:p>
        </p:txBody>
      </p:sp>
    </p:spTree>
    <p:extLst>
      <p:ext uri="{BB962C8B-B14F-4D97-AF65-F5344CB8AC3E}">
        <p14:creationId xmlns:p14="http://schemas.microsoft.com/office/powerpoint/2010/main" val="2668733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Amazon is the largest Retail investor in linear TV increasing activity significantly in Q4.</a:t>
            </a:r>
          </a:p>
        </p:txBody>
      </p:sp>
      <p:sp>
        <p:nvSpPr>
          <p:cNvPr id="4" name="Slide Number Placeholder 3"/>
          <p:cNvSpPr>
            <a:spLocks noGrp="1"/>
          </p:cNvSpPr>
          <p:nvPr>
            <p:ph type="sldNum" sz="quarter" idx="5"/>
          </p:nvPr>
        </p:nvSpPr>
        <p:spPr/>
        <p:txBody>
          <a:bodyPr/>
          <a:lstStyle/>
          <a:p>
            <a:fld id="{3F25A247-2633-4828-95AB-4BD37EB8413B}" type="slidenum">
              <a:rPr lang="en-GB" smtClean="0"/>
              <a:t>9</a:t>
            </a:fld>
            <a:endParaRPr lang="en-GB" dirty="0"/>
          </a:p>
        </p:txBody>
      </p:sp>
    </p:spTree>
    <p:extLst>
      <p:ext uri="{BB962C8B-B14F-4D97-AF65-F5344CB8AC3E}">
        <p14:creationId xmlns:p14="http://schemas.microsoft.com/office/powerpoint/2010/main" val="60987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11/06/2026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Speaker name</a:t>
            </a:r>
            <a:endParaRPr lang="en-GB"/>
          </a:p>
        </p:txBody>
      </p:sp>
    </p:spTree>
    <p:custDataLst>
      <p:tags r:id="rId1"/>
    </p:custDataLst>
    <p:extLst>
      <p:ext uri="{BB962C8B-B14F-4D97-AF65-F5344CB8AC3E}">
        <p14:creationId xmlns:p14="http://schemas.microsoft.com/office/powerpoint/2010/main" val="2485330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132338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77097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073964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55081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839780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11/06/2026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01972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11/06/2026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607175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11/06/2026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201400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a:t>XXX%</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96601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11/06/2026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939759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11/06/2026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a:t>EDIT MASTER TEXT STYLES</a:t>
            </a:r>
          </a:p>
        </p:txBody>
      </p:sp>
    </p:spTree>
    <p:custDataLst>
      <p:tags r:id="rId1"/>
    </p:custDataLst>
    <p:extLst>
      <p:ext uri="{BB962C8B-B14F-4D97-AF65-F5344CB8AC3E}">
        <p14:creationId xmlns:p14="http://schemas.microsoft.com/office/powerpoint/2010/main" val="381858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a:p>
        </p:txBody>
      </p:sp>
      <p:sp>
        <p:nvSpPr>
          <p:cNvPr id="2" name="Date Placeholder 1"/>
          <p:cNvSpPr>
            <a:spLocks noGrp="1"/>
          </p:cNvSpPr>
          <p:nvPr>
            <p:ph type="dt" sz="half" idx="10"/>
          </p:nvPr>
        </p:nvSpPr>
        <p:spPr/>
        <p:txBody>
          <a:bodyPr/>
          <a:lstStyle/>
          <a:p>
            <a:fld id="{2E6EF22D-7DBE-4099-99F0-B83DD9779912}" type="datetimeFigureOut">
              <a:rPr lang="en-GB" smtClean="0"/>
              <a:t>11/06/2026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714010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11/06/2026</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658092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12024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43325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3124165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1058867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2963222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579408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11/06/2026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511973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11/06/2026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732961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2340683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3915">
          <p15:clr>
            <a:srgbClr val="FBAE40"/>
          </p15:clr>
        </p15:guide>
        <p15:guide id="3" orient="horz" pos="4025">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cSld name="Line Title">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sp>
        <p:nvSpPr>
          <p:cNvPr id="2" name="Title 1"/>
          <p:cNvSpPr>
            <a:spLocks noGrp="1"/>
          </p:cNvSpPr>
          <p:nvPr>
            <p:ph type="ctrTitle"/>
          </p:nvPr>
        </p:nvSpPr>
        <p:spPr>
          <a:xfrm>
            <a:off x="576648" y="804344"/>
            <a:ext cx="3887171" cy="2112000"/>
          </a:xfrm>
        </p:spPr>
        <p:txBody>
          <a:bodyPr anchor="t">
            <a:normAutofit/>
          </a:bodyPr>
          <a:lstStyle>
            <a:lvl1pPr algn="l">
              <a:defRPr sz="370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576648" y="2938157"/>
            <a:ext cx="3887171" cy="2123024"/>
          </a:xfrm>
        </p:spPr>
        <p:txBody>
          <a:bodyPr>
            <a:normAutofit/>
          </a:bodyPr>
          <a:lstStyle>
            <a:lvl1pPr marL="0" indent="0" algn="l">
              <a:buNone/>
              <a:defRPr sz="19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576648" y="548680"/>
            <a:ext cx="2844800" cy="240000"/>
          </a:xfrm>
        </p:spPr>
        <p:txBody>
          <a:bodyPr/>
          <a:lstStyle>
            <a:lvl1pPr>
              <a:defRPr sz="1400" b="1">
                <a:solidFill>
                  <a:schemeClr val="bg1"/>
                </a:solidFill>
              </a:defRPr>
            </a:lvl1pPr>
          </a:lstStyle>
          <a:p>
            <a:fld id="{59585B9F-EF5C-4314-BCBC-A6F82ED753B2}" type="datetimeFigureOut">
              <a:rPr lang="en-GB" smtClean="0"/>
              <a:pPr/>
              <a:t>11/06/2026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73F885-FE6B-4251-84D2-F6CEF084999B}" type="slidenum">
              <a:rPr lang="en-GB" smtClean="0"/>
              <a:t>‹#›</a:t>
            </a:fld>
            <a:endParaRPr lang="en-GB"/>
          </a:p>
        </p:txBody>
      </p:sp>
      <p:cxnSp>
        <p:nvCxnSpPr>
          <p:cNvPr id="7" name="Straight Connector 6"/>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2" name="Straight Connector 11"/>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4" name="Straight Connector 13"/>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6" name="Straight Connector 15"/>
          <p:cNvCxnSpPr/>
          <p:nvPr userDrawn="1"/>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284743"/>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Whole Slide Tex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875" y="-75629"/>
            <a:ext cx="12192000" cy="408285"/>
          </a:xfrm>
          <a:prstGeom prst="rect">
            <a:avLst/>
          </a:prstGeom>
        </p:spPr>
      </p:pic>
      <p:sp>
        <p:nvSpPr>
          <p:cNvPr id="2" name="Title 1"/>
          <p:cNvSpPr>
            <a:spLocks noGrp="1"/>
          </p:cNvSpPr>
          <p:nvPr>
            <p:ph type="title" hasCustomPrompt="1"/>
          </p:nvPr>
        </p:nvSpPr>
        <p:spPr>
          <a:xfrm>
            <a:off x="480001" y="514975"/>
            <a:ext cx="11233633" cy="936000"/>
          </a:xfrm>
          <a:prstGeom prst="rect">
            <a:avLst/>
          </a:prstGeom>
        </p:spPr>
        <p:txBody>
          <a:bodyPr lIns="0" tIns="36000" rIns="0" bIns="36000" anchor="t"/>
          <a:lstStyle>
            <a:lvl1pPr>
              <a:defRPr sz="2800"/>
            </a:lvl1pPr>
          </a:lstStyle>
          <a:p>
            <a:r>
              <a:rPr lang="en-US"/>
              <a:t>Click to add title</a:t>
            </a:r>
            <a:endParaRPr lang="en-GB"/>
          </a:p>
        </p:txBody>
      </p:sp>
      <p:sp>
        <p:nvSpPr>
          <p:cNvPr id="9" name="TextBox 8"/>
          <p:cNvSpPr txBox="1"/>
          <p:nvPr userDrawn="1"/>
        </p:nvSpPr>
        <p:spPr>
          <a:xfrm>
            <a:off x="11448000" y="44625"/>
            <a:ext cx="341760" cy="246221"/>
          </a:xfrm>
          <a:prstGeom prst="rect">
            <a:avLst/>
          </a:prstGeom>
          <a:noFill/>
        </p:spPr>
        <p:txBody>
          <a:bodyPr wrap="none">
            <a:spAutoFit/>
          </a:bodyPr>
          <a:lstStyle/>
          <a:p>
            <a:pPr fontAlgn="auto">
              <a:spcBef>
                <a:spcPts val="0"/>
              </a:spcBef>
              <a:spcAft>
                <a:spcPts val="0"/>
              </a:spcAft>
              <a:defRPr/>
            </a:pPr>
            <a:fld id="{CC1F650A-73F3-45B0-B89C-37B7A7A179DA}" type="slidenum">
              <a:rPr lang="en-GB" sz="1000">
                <a:solidFill>
                  <a:prstClr val="black"/>
                </a:solidFill>
                <a:latin typeface="Century Gothic" panose="020B0502020202020204" pitchFamily="34" charset="0"/>
                <a:cs typeface="+mn-cs"/>
              </a:rPr>
              <a:pPr fontAlgn="auto">
                <a:spcBef>
                  <a:spcPts val="0"/>
                </a:spcBef>
                <a:spcAft>
                  <a:spcPts val="0"/>
                </a:spcAft>
                <a:defRPr/>
              </a:pPr>
              <a:t>‹#›</a:t>
            </a:fld>
            <a:endParaRPr lang="en-GB" sz="1000">
              <a:solidFill>
                <a:prstClr val="black"/>
              </a:solidFill>
              <a:latin typeface="Century Gothic" panose="020B0502020202020204" pitchFamily="34" charset="0"/>
              <a:cs typeface="+mn-cs"/>
            </a:endParaRPr>
          </a:p>
        </p:txBody>
      </p:sp>
      <p:sp>
        <p:nvSpPr>
          <p:cNvPr id="10" name="Text Placeholder 15"/>
          <p:cNvSpPr>
            <a:spLocks noGrp="1"/>
          </p:cNvSpPr>
          <p:nvPr>
            <p:ph type="body" sz="quarter" idx="12" hasCustomPrompt="1"/>
          </p:nvPr>
        </p:nvSpPr>
        <p:spPr>
          <a:xfrm>
            <a:off x="479998" y="0"/>
            <a:ext cx="3550135" cy="289424"/>
          </a:xfrm>
          <a:prstGeom prst="rect">
            <a:avLst/>
          </a:prstGeom>
        </p:spPr>
        <p:txBody>
          <a:bodyPr anchor="b"/>
          <a:lstStyle>
            <a:lvl1pPr marL="0" indent="0">
              <a:buNone/>
              <a:defRPr sz="1000"/>
            </a:lvl1pPr>
          </a:lstStyle>
          <a:p>
            <a:pPr lvl="0"/>
            <a:r>
              <a:rPr lang="en-US"/>
              <a:t>Click to add doc section/title</a:t>
            </a:r>
          </a:p>
        </p:txBody>
      </p:sp>
      <p:sp>
        <p:nvSpPr>
          <p:cNvPr id="11" name="Text Placeholder 5"/>
          <p:cNvSpPr>
            <a:spLocks noGrp="1"/>
          </p:cNvSpPr>
          <p:nvPr>
            <p:ph type="body" sz="quarter" idx="11"/>
          </p:nvPr>
        </p:nvSpPr>
        <p:spPr>
          <a:xfrm>
            <a:off x="480000" y="1952626"/>
            <a:ext cx="11233633" cy="4321175"/>
          </a:xfrm>
          <a:prstGeom prst="rect">
            <a:avLst/>
          </a:prstGeom>
        </p:spPr>
        <p:txBody>
          <a:bodyPr lIns="0" tIns="0" rIns="0"/>
          <a:lstStyle>
            <a:lvl1pPr>
              <a:defRPr sz="1600"/>
            </a:lvl1pPr>
            <a:lvl2pPr>
              <a:defRPr sz="1600"/>
            </a:lvl2pPr>
            <a:lvl3pPr>
              <a:defRPr sz="1600"/>
            </a:lvl3pPr>
          </a:lstStyle>
          <a:p>
            <a:pPr lvl="0"/>
            <a:r>
              <a:rPr lang="en-US"/>
              <a:t>Click to edit Master text styles</a:t>
            </a:r>
          </a:p>
          <a:p>
            <a:pPr lvl="1"/>
            <a:r>
              <a:rPr lang="en-US"/>
              <a:t>Second level</a:t>
            </a:r>
          </a:p>
          <a:p>
            <a:pPr lvl="2"/>
            <a:r>
              <a:rPr lang="en-US"/>
              <a:t>Third level</a:t>
            </a:r>
          </a:p>
        </p:txBody>
      </p:sp>
      <p:sp>
        <p:nvSpPr>
          <p:cNvPr id="13" name="Text Placeholder 3"/>
          <p:cNvSpPr>
            <a:spLocks noGrp="1"/>
          </p:cNvSpPr>
          <p:nvPr>
            <p:ph type="body" sz="quarter" idx="13" hasCustomPrompt="1"/>
          </p:nvPr>
        </p:nvSpPr>
        <p:spPr>
          <a:xfrm>
            <a:off x="479999" y="6489700"/>
            <a:ext cx="11233635" cy="368300"/>
          </a:xfrm>
          <a:prstGeom prst="rect">
            <a:avLst/>
          </a:prstGeom>
        </p:spPr>
        <p:txBody>
          <a:bodyPr/>
          <a:lstStyle>
            <a:lvl1pPr marL="0" indent="0">
              <a:spcBef>
                <a:spcPts val="0"/>
              </a:spcBef>
              <a:spcAft>
                <a:spcPts val="0"/>
              </a:spcAft>
              <a:buNone/>
              <a:defRPr sz="900" baseline="0"/>
            </a:lvl1pPr>
          </a:lstStyle>
          <a:p>
            <a:pPr lvl="0"/>
            <a:r>
              <a:rPr lang="en-US"/>
              <a:t>Click to add sources/notes</a:t>
            </a:r>
          </a:p>
        </p:txBody>
      </p:sp>
      <p:pic>
        <p:nvPicPr>
          <p:cNvPr id="14" name="Picture 9" descr="mtm_95black-03.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712619" y="0"/>
            <a:ext cx="766763" cy="260350"/>
          </a:xfrm>
          <a:prstGeom prst="rect">
            <a:avLst/>
          </a:prstGeom>
          <a:noFill/>
          <a:ln w="9525">
            <a:noFill/>
            <a:miter lim="800000"/>
            <a:headEnd/>
            <a:tailEnd/>
          </a:ln>
        </p:spPr>
      </p:pic>
    </p:spTree>
    <p:extLst>
      <p:ext uri="{BB962C8B-B14F-4D97-AF65-F5344CB8AC3E}">
        <p14:creationId xmlns:p14="http://schemas.microsoft.com/office/powerpoint/2010/main" val="3384076144"/>
      </p:ext>
    </p:extLst>
  </p:cSld>
  <p:clrMapOvr>
    <a:masterClrMapping/>
  </p:clrMapOvr>
  <p:extLst>
    <p:ext uri="{DCECCB84-F9BA-43D5-87BE-67443E8EF086}">
      <p15:sldGuideLst xmlns:p15="http://schemas.microsoft.com/office/powerpoint/2012/main">
        <p15:guide id="1" orient="horz" pos="395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7CA05-B8E7-43A7-9CAB-2106B8E432F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5E5552-69EE-44A0-8B97-7B7C43A91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D4F7DD-D53E-4FDF-92F3-16C7A3F0877A}"/>
              </a:ext>
            </a:extLst>
          </p:cNvPr>
          <p:cNvSpPr>
            <a:spLocks noGrp="1"/>
          </p:cNvSpPr>
          <p:nvPr>
            <p:ph type="dt" sz="half" idx="10"/>
          </p:nvPr>
        </p:nvSpPr>
        <p:spPr/>
        <p:txBody>
          <a:bodyPr/>
          <a:lstStyle/>
          <a:p>
            <a:fld id="{F6112580-C3E3-4D48-ADC9-BDCAD3DA906F}" type="datetimeFigureOut">
              <a:rPr lang="en-GB" smtClean="0"/>
              <a:t>11/06/2026</a:t>
            </a:fld>
            <a:endParaRPr lang="en-GB"/>
          </a:p>
        </p:txBody>
      </p:sp>
      <p:sp>
        <p:nvSpPr>
          <p:cNvPr id="5" name="Footer Placeholder 4">
            <a:extLst>
              <a:ext uri="{FF2B5EF4-FFF2-40B4-BE49-F238E27FC236}">
                <a16:creationId xmlns:a16="http://schemas.microsoft.com/office/drawing/2014/main" id="{BE75C3EF-0EF7-4EF0-BF96-AC354BB6C4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00F84E-10C9-431C-9A04-DF172C1BFE09}"/>
              </a:ext>
            </a:extLst>
          </p:cNvPr>
          <p:cNvSpPr>
            <a:spLocks noGrp="1"/>
          </p:cNvSpPr>
          <p:nvPr>
            <p:ph type="sldNum" sz="quarter" idx="12"/>
          </p:nvPr>
        </p:nvSpPr>
        <p:spPr/>
        <p:txBody>
          <a:bodyPr/>
          <a:lstStyle/>
          <a:p>
            <a:fld id="{0690D744-097C-4736-A30A-314BC43BD9AF}" type="slidenum">
              <a:rPr lang="en-GB" smtClean="0"/>
              <a:t>‹#›</a:t>
            </a:fld>
            <a:endParaRPr lang="en-GB"/>
          </a:p>
        </p:txBody>
      </p:sp>
    </p:spTree>
    <p:extLst>
      <p:ext uri="{BB962C8B-B14F-4D97-AF65-F5344CB8AC3E}">
        <p14:creationId xmlns:p14="http://schemas.microsoft.com/office/powerpoint/2010/main" val="12975547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4F67E03-C16F-4D47-BA0F-C964DEC7C6A2}" type="datetimeFigureOut">
              <a:rPr lang="en-GB" smtClean="0"/>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F3B5EE3-1294-4C67-BFA9-F819AB347851}" type="slidenum">
              <a:rPr lang="en-GB" smtClean="0"/>
              <a:t>‹#›</a:t>
            </a:fld>
            <a:endParaRPr lang="en-GB"/>
          </a:p>
        </p:txBody>
      </p:sp>
    </p:spTree>
    <p:extLst>
      <p:ext uri="{BB962C8B-B14F-4D97-AF65-F5344CB8AC3E}">
        <p14:creationId xmlns:p14="http://schemas.microsoft.com/office/powerpoint/2010/main" val="221680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11/06/2026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1802741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11/06/2026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65561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11/06/2026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8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2009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11/06/2026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1129603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90917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11/06/2026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3218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206219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a:t>Click to edit </a:t>
            </a:r>
            <a:br>
              <a:rPr lang="en-US"/>
            </a:br>
            <a:r>
              <a:rPr lang="en-US"/>
              <a:t>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6049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668864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 image &amp; tex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94504"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7" name="Picture Placeholder 16"/>
          <p:cNvSpPr>
            <a:spLocks noGrp="1"/>
          </p:cNvSpPr>
          <p:nvPr>
            <p:ph type="pic" sz="quarter" idx="19"/>
          </p:nvPr>
        </p:nvSpPr>
        <p:spPr>
          <a:xfrm>
            <a:off x="479425" y="1752600"/>
            <a:ext cx="3611563" cy="1782934"/>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4285684" y="1752600"/>
            <a:ext cx="3611563" cy="1782934"/>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8101012" y="1752600"/>
            <a:ext cx="3611563" cy="1782934"/>
          </a:xfrm>
          <a:solidFill>
            <a:schemeClr val="bg1">
              <a:lumMod val="85000"/>
            </a:schemeClr>
          </a:solidFill>
        </p:spPr>
        <p:txBody>
          <a:bodyPr/>
          <a:lstStyle/>
          <a:p>
            <a:endParaRPr lang="en-GB" dirty="0"/>
          </a:p>
        </p:txBody>
      </p:sp>
      <p:cxnSp>
        <p:nvCxnSpPr>
          <p:cNvPr id="22" name="Straight Connector 21"/>
          <p:cNvCxnSpPr/>
          <p:nvPr userDrawn="1"/>
        </p:nvCxnSpPr>
        <p:spPr>
          <a:xfrm>
            <a:off x="8101012"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603236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752600"/>
            <a:ext cx="2680405" cy="351313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752600"/>
            <a:ext cx="2680405" cy="351313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752600"/>
            <a:ext cx="2680405" cy="351313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752600"/>
            <a:ext cx="2680405" cy="351313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599198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752600"/>
            <a:ext cx="6342907" cy="351313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27668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5442018"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130130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4"/>
          </p:nvPr>
        </p:nvSpPr>
        <p:spPr>
          <a:xfrm>
            <a:off x="5226050" y="1752600"/>
            <a:ext cx="3159193"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553381" y="1752600"/>
            <a:ext cx="3159193" cy="1672994"/>
          </a:xfrm>
          <a:prstGeom prst="rect">
            <a:avLst/>
          </a:prstGeom>
          <a:solidFill>
            <a:schemeClr val="bg1">
              <a:lumMod val="85000"/>
            </a:schemeClr>
          </a:solidFill>
        </p:spPr>
        <p:txBody>
          <a:bodyPr/>
          <a:lstStyle/>
          <a:p>
            <a:endParaRPr lang="en-GB" dirty="0"/>
          </a:p>
        </p:txBody>
      </p:sp>
      <p:sp>
        <p:nvSpPr>
          <p:cNvPr id="13" name="Picture Placeholder 8"/>
          <p:cNvSpPr>
            <a:spLocks noGrp="1"/>
          </p:cNvSpPr>
          <p:nvPr>
            <p:ph type="pic" sz="quarter" idx="16"/>
          </p:nvPr>
        </p:nvSpPr>
        <p:spPr>
          <a:xfrm>
            <a:off x="8553381" y="3592744"/>
            <a:ext cx="3159193"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5226050" y="3592744"/>
            <a:ext cx="3159193"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667212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752600"/>
            <a:ext cx="3645289"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752600"/>
            <a:ext cx="3645289" cy="1672994"/>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752600"/>
            <a:ext cx="3645289" cy="1672994"/>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592744"/>
            <a:ext cx="3645289"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592744"/>
            <a:ext cx="3645289"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592744"/>
            <a:ext cx="3645289" cy="1672994"/>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51356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50653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11/06/2026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339453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11/06/2026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1988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814300"/>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11/06/2026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400719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60393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94177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11/06/2026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453739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x Video">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11/06/2026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594466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11/06/2026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780482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11/06/2026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13428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11/06/2026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2127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11/06/2026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185645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11/06/2026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200313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11/06/2026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388021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11/06/2026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095861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256402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11/06/2026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266252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dirty="0"/>
          </a:p>
        </p:txBody>
      </p:sp>
      <p:sp>
        <p:nvSpPr>
          <p:cNvPr id="3" name="Content Placeholder 2"/>
          <p:cNvSpPr>
            <a:spLocks noGrp="1"/>
          </p:cNvSpPr>
          <p:nvPr>
            <p:ph idx="1"/>
          </p:nvPr>
        </p:nvSpPr>
        <p:spPr>
          <a:xfrm>
            <a:off x="609600" y="1207293"/>
            <a:ext cx="11150600" cy="5006016"/>
          </a:xfrm>
        </p:spPr>
        <p:txBody>
          <a:bodyPr/>
          <a:lstStyle>
            <a:lvl1pPr>
              <a:defRPr sz="1867"/>
            </a:lvl1pPr>
            <a:lvl2pPr>
              <a:defRPr sz="1600"/>
            </a:lvl2pPr>
            <a:lvl3pPr>
              <a:defRPr sz="1467"/>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59585B9F-EF5C-4314-BCBC-A6F82ED753B2}" type="datetimeFigureOut">
              <a:rPr lang="en-GB" smtClean="0">
                <a:solidFill>
                  <a:srgbClr val="515254">
                    <a:tint val="75000"/>
                  </a:srgbClr>
                </a:solidFill>
              </a:rPr>
              <a:pPr/>
              <a:t>11/06/2026</a:t>
            </a:fld>
            <a:endParaRPr lang="en-GB">
              <a:solidFill>
                <a:srgbClr val="515254">
                  <a:tint val="75000"/>
                </a:srgbClr>
              </a:solidFill>
            </a:endParaRPr>
          </a:p>
        </p:txBody>
      </p:sp>
      <p:sp>
        <p:nvSpPr>
          <p:cNvPr id="5" name="Footer Placeholder 4"/>
          <p:cNvSpPr>
            <a:spLocks noGrp="1"/>
          </p:cNvSpPr>
          <p:nvPr>
            <p:ph type="ftr" sz="quarter" idx="11"/>
          </p:nvPr>
        </p:nvSpPr>
        <p:spPr/>
        <p:txBody>
          <a:bodyPr/>
          <a:lstStyle/>
          <a:p>
            <a:endParaRPr lang="en-GB">
              <a:solidFill>
                <a:srgbClr val="515254">
                  <a:tint val="75000"/>
                </a:srgbClr>
              </a:solidFill>
            </a:endParaRPr>
          </a:p>
        </p:txBody>
      </p:sp>
      <p:sp>
        <p:nvSpPr>
          <p:cNvPr id="6" name="Slide Number Placeholder 5"/>
          <p:cNvSpPr>
            <a:spLocks noGrp="1"/>
          </p:cNvSpPr>
          <p:nvPr>
            <p:ph type="sldNum" sz="quarter" idx="12"/>
          </p:nvPr>
        </p:nvSpPr>
        <p:spPr/>
        <p:txBody>
          <a:bodyPr/>
          <a:lstStyle/>
          <a:p>
            <a:fld id="{FA73F885-FE6B-4251-84D2-F6CEF084999B}" type="slidenum">
              <a:rPr lang="en-GB" smtClean="0">
                <a:solidFill>
                  <a:srgbClr val="515254">
                    <a:tint val="75000"/>
                  </a:srgbClr>
                </a:solidFill>
              </a:rPr>
              <a:pPr/>
              <a:t>‹#›</a:t>
            </a:fld>
            <a:endParaRPr lang="en-GB">
              <a:solidFill>
                <a:srgbClr val="515254">
                  <a:tint val="75000"/>
                </a:srgbClr>
              </a:solidFill>
            </a:endParaRPr>
          </a:p>
        </p:txBody>
      </p:sp>
    </p:spTree>
    <p:extLst>
      <p:ext uri="{BB962C8B-B14F-4D97-AF65-F5344CB8AC3E}">
        <p14:creationId xmlns:p14="http://schemas.microsoft.com/office/powerpoint/2010/main" val="151272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D282D69-1CD7-4AC1-A4EC-A960DFABD313}" type="datetimeFigureOut">
              <a:rPr lang="en-GB" smtClean="0"/>
              <a:pPr/>
              <a:t>11/06/2026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5ECB2DA-819C-4D24-9E44-1616C5C302CC}" type="slidenum">
              <a:rPr lang="en-GB" smtClean="0"/>
              <a:pPr/>
              <a:t>‹#›</a:t>
            </a:fld>
            <a:endParaRPr lang="en-GB"/>
          </a:p>
        </p:txBody>
      </p:sp>
    </p:spTree>
    <p:extLst>
      <p:ext uri="{BB962C8B-B14F-4D97-AF65-F5344CB8AC3E}">
        <p14:creationId xmlns:p14="http://schemas.microsoft.com/office/powerpoint/2010/main" val="5974985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0"/>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DDFC6B2F-8097-43AB-AAD7-EE86BB3BFD94}" type="datetimeFigureOut">
              <a:rPr lang="en-GB"/>
              <a:pPr>
                <a:defRPr/>
              </a:pPr>
              <a:t>11/06/2026</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C7CDC3F9-4A8E-4CE9-8516-D930A4635220}" type="slidenum">
              <a:rPr lang="en-GB"/>
              <a:pPr>
                <a:defRPr/>
              </a:pPr>
              <a:t>‹#›</a:t>
            </a:fld>
            <a:endParaRPr lang="en-GB" dirty="0"/>
          </a:p>
        </p:txBody>
      </p:sp>
    </p:spTree>
    <p:extLst>
      <p:ext uri="{BB962C8B-B14F-4D97-AF65-F5344CB8AC3E}">
        <p14:creationId xmlns:p14="http://schemas.microsoft.com/office/powerpoint/2010/main" val="1996747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231063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212871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1867375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ags" Target="../tags/tag2.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image" Target="../media/image1.jpeg"/><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tags" Target="../tags/tag32.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theme" Target="../theme/theme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8"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a:t>Click to edit </a:t>
            </a:r>
            <a:br>
              <a:rPr lang="en-US"/>
            </a:br>
            <a:r>
              <a:rPr lang="en-US"/>
              <a:t>Master title style</a:t>
            </a:r>
            <a:endParaRPr lang="en-GB"/>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11/06/2026</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35"/>
    </p:custDataLst>
    <p:extLst>
      <p:ext uri="{BB962C8B-B14F-4D97-AF65-F5344CB8AC3E}">
        <p14:creationId xmlns:p14="http://schemas.microsoft.com/office/powerpoint/2010/main" val="27011485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11/06/2026</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354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193671330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 id="2147483722" r:id="rId28"/>
    <p:sldLayoutId id="2147483723" r:id="rId29"/>
    <p:sldLayoutId id="2147483724"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chart" Target="../charts/chart9.xml"/></Relationships>
</file>

<file path=ppt/slides/_rels/slide1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chart" Target="../charts/char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1.xml"/><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11.xml"/><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11.xml"/><Relationship Id="rId5" Type="http://schemas.openxmlformats.org/officeDocument/2006/relationships/image" Target="../media/image25.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chart" Target="../charts/chart6.xm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8" descr="A green dinosaur with a hat and sunglasses playing a guitar&#10;&#10;AI-generated content may be incorrect.">
            <a:extLst>
              <a:ext uri="{FF2B5EF4-FFF2-40B4-BE49-F238E27FC236}">
                <a16:creationId xmlns:a16="http://schemas.microsoft.com/office/drawing/2014/main" id="{AFD8394F-AFBF-6F0B-2F7E-619DF0F412E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6575" r="6575"/>
          <a:stretch>
            <a:fillRect/>
          </a:stretch>
        </p:blipFill>
        <p:spPr>
          <a:xfrm>
            <a:off x="0" y="0"/>
            <a:ext cx="12192000" cy="6858000"/>
          </a:xfrm>
        </p:spPr>
      </p:pic>
      <p:sp>
        <p:nvSpPr>
          <p:cNvPr id="12" name="Rectangle 11">
            <a:extLst>
              <a:ext uri="{FF2B5EF4-FFF2-40B4-BE49-F238E27FC236}">
                <a16:creationId xmlns:a16="http://schemas.microsoft.com/office/drawing/2014/main" id="{EAFA8A10-DA29-9664-4662-75D7B0246FF0}"/>
              </a:ext>
            </a:extLst>
          </p:cNvPr>
          <p:cNvSpPr/>
          <p:nvPr/>
        </p:nvSpPr>
        <p:spPr>
          <a:xfrm flipH="1">
            <a:off x="-9" y="0"/>
            <a:ext cx="10253481" cy="6858000"/>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Title 2">
            <a:extLst>
              <a:ext uri="{FF2B5EF4-FFF2-40B4-BE49-F238E27FC236}">
                <a16:creationId xmlns:a16="http://schemas.microsoft.com/office/drawing/2014/main" id="{A1F5B229-B75C-D3EF-8F33-9ADB6A69489C}"/>
              </a:ext>
            </a:extLst>
          </p:cNvPr>
          <p:cNvSpPr>
            <a:spLocks noGrp="1"/>
          </p:cNvSpPr>
          <p:nvPr>
            <p:ph type="ctrTitle"/>
          </p:nvPr>
        </p:nvSpPr>
        <p:spPr/>
        <p:txBody>
          <a:bodyPr/>
          <a:lstStyle/>
          <a:p>
            <a:r>
              <a:rPr lang="en-GB" dirty="0"/>
              <a:t>Retail Deep Dive</a:t>
            </a:r>
          </a:p>
        </p:txBody>
      </p:sp>
      <p:pic>
        <p:nvPicPr>
          <p:cNvPr id="13" name="Picture 12">
            <a:extLst>
              <a:ext uri="{FF2B5EF4-FFF2-40B4-BE49-F238E27FC236}">
                <a16:creationId xmlns:a16="http://schemas.microsoft.com/office/drawing/2014/main" id="{D3C4E705-CA79-373F-3B7D-B0CC960813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2" name="Text Placeholder 5">
            <a:extLst>
              <a:ext uri="{FF2B5EF4-FFF2-40B4-BE49-F238E27FC236}">
                <a16:creationId xmlns:a16="http://schemas.microsoft.com/office/drawing/2014/main" id="{024529DF-BA8E-167D-4D60-4F474FE699B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15" name="Text Placeholder 5">
            <a:extLst>
              <a:ext uri="{FF2B5EF4-FFF2-40B4-BE49-F238E27FC236}">
                <a16:creationId xmlns:a16="http://schemas.microsoft.com/office/drawing/2014/main" id="{F1DE2A22-5532-C927-85A5-204A31B325C5}"/>
              </a:ext>
            </a:extLst>
          </p:cNvPr>
          <p:cNvSpPr txBox="1">
            <a:spLocks/>
          </p:cNvSpPr>
          <p:nvPr/>
        </p:nvSpPr>
        <p:spPr>
          <a:xfrm rot="16200000">
            <a:off x="10052272" y="378518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Argos – 20</a:t>
            </a:r>
            <a:r>
              <a:rPr lang="en-GB" baseline="30000" dirty="0">
                <a:solidFill>
                  <a:schemeClr val="bg1"/>
                </a:solidFill>
              </a:rPr>
              <a:t>th</a:t>
            </a:r>
            <a:r>
              <a:rPr lang="en-GB" dirty="0">
                <a:solidFill>
                  <a:schemeClr val="bg1"/>
                </a:solidFill>
              </a:rPr>
              <a:t> Century Toy</a:t>
            </a:r>
          </a:p>
        </p:txBody>
      </p:sp>
    </p:spTree>
    <p:extLst>
      <p:ext uri="{BB962C8B-B14F-4D97-AF65-F5344CB8AC3E}">
        <p14:creationId xmlns:p14="http://schemas.microsoft.com/office/powerpoint/2010/main" val="1638580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he image shows a close-up of a spinning vinyl record with a visible CD player control, backlit with a warm, indistinct red lighting in the background.&#10;&#10;AI-generated content may be incorrect.">
            <a:extLst>
              <a:ext uri="{FF2B5EF4-FFF2-40B4-BE49-F238E27FC236}">
                <a16:creationId xmlns:a16="http://schemas.microsoft.com/office/drawing/2014/main" id="{A5A00D69-DFCB-C150-267E-A72501F90BF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prstGeom prst="rect">
            <a:avLst/>
          </a:prstGeom>
          <a:solidFill>
            <a:prstClr val="white">
              <a:lumMod val="85000"/>
            </a:prstClr>
          </a:solidFill>
          <a:ln>
            <a:noFill/>
          </a:ln>
        </p:spPr>
      </p:pic>
      <p:sp>
        <p:nvSpPr>
          <p:cNvPr id="11" name="Rectangle 10">
            <a:extLst>
              <a:ext uri="{FF2B5EF4-FFF2-40B4-BE49-F238E27FC236}">
                <a16:creationId xmlns:a16="http://schemas.microsoft.com/office/drawing/2014/main" id="{6D9235C2-C530-2343-4AB5-C0F8A4DB92D0}"/>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98F4E6E9-4218-6A08-9B2A-000853D04E7F}"/>
              </a:ext>
            </a:extLst>
          </p:cNvPr>
          <p:cNvSpPr>
            <a:spLocks noGrp="1"/>
          </p:cNvSpPr>
          <p:nvPr>
            <p:ph type="ctrTitle"/>
          </p:nvPr>
        </p:nvSpPr>
        <p:spPr/>
        <p:txBody>
          <a:bodyPr/>
          <a:lstStyle/>
          <a:p>
            <a:r>
              <a:rPr lang="en-GB" dirty="0"/>
              <a:t>Effectiveness</a:t>
            </a:r>
          </a:p>
        </p:txBody>
      </p:sp>
      <p:sp>
        <p:nvSpPr>
          <p:cNvPr id="4" name="Text Placeholder 3">
            <a:extLst>
              <a:ext uri="{FF2B5EF4-FFF2-40B4-BE49-F238E27FC236}">
                <a16:creationId xmlns:a16="http://schemas.microsoft.com/office/drawing/2014/main" id="{8069F8A4-867F-7D45-B116-E3DACC861D9B}"/>
              </a:ext>
            </a:extLst>
          </p:cNvPr>
          <p:cNvSpPr>
            <a:spLocks noGrp="1"/>
          </p:cNvSpPr>
          <p:nvPr>
            <p:ph type="body" sz="quarter" idx="14"/>
          </p:nvPr>
        </p:nvSpPr>
        <p:spPr/>
        <p:txBody>
          <a:bodyPr/>
          <a:lstStyle/>
          <a:p>
            <a:endParaRPr lang="en-GB"/>
          </a:p>
        </p:txBody>
      </p:sp>
      <p:sp>
        <p:nvSpPr>
          <p:cNvPr id="12" name="Text Placeholder 5">
            <a:extLst>
              <a:ext uri="{FF2B5EF4-FFF2-40B4-BE49-F238E27FC236}">
                <a16:creationId xmlns:a16="http://schemas.microsoft.com/office/drawing/2014/main" id="{4997F840-F7B2-709C-CBB9-F2BF985EDE5C}"/>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Asda – Valentines Day</a:t>
            </a:r>
          </a:p>
        </p:txBody>
      </p:sp>
    </p:spTree>
    <p:extLst>
      <p:ext uri="{BB962C8B-B14F-4D97-AF65-F5344CB8AC3E}">
        <p14:creationId xmlns:p14="http://schemas.microsoft.com/office/powerpoint/2010/main" val="380384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C78DD63-EFA3-B14E-E0AB-36CD4B23F6BE}"/>
              </a:ext>
            </a:extLst>
          </p:cNvPr>
          <p:cNvSpPr>
            <a:spLocks noGrp="1"/>
          </p:cNvSpPr>
          <p:nvPr>
            <p:ph type="title"/>
          </p:nvPr>
        </p:nvSpPr>
        <p:spPr/>
        <p:txBody>
          <a:bodyPr/>
          <a:lstStyle/>
          <a:p>
            <a:r>
              <a:rPr lang="en-US" dirty="0"/>
              <a:t>Profit Ability 2 and Media Mix Navigator</a:t>
            </a:r>
            <a:endParaRPr lang="en-GB" dirty="0"/>
          </a:p>
        </p:txBody>
      </p:sp>
      <p:sp>
        <p:nvSpPr>
          <p:cNvPr id="13" name="Content Placeholder 12">
            <a:extLst>
              <a:ext uri="{FF2B5EF4-FFF2-40B4-BE49-F238E27FC236}">
                <a16:creationId xmlns:a16="http://schemas.microsoft.com/office/drawing/2014/main" id="{093F4E7C-92CB-9283-308C-946CD624A3D9}"/>
              </a:ext>
            </a:extLst>
          </p:cNvPr>
          <p:cNvSpPr>
            <a:spLocks noGrp="1"/>
          </p:cNvSpPr>
          <p:nvPr>
            <p:ph type="body" sz="quarter" idx="13"/>
          </p:nvPr>
        </p:nvSpPr>
        <p:spPr/>
        <p:txBody>
          <a:bodyPr>
            <a:normAutofit/>
          </a:bodyPr>
          <a:lstStyle/>
          <a:p>
            <a:r>
              <a:rPr lang="en-US" dirty="0"/>
              <a:t>Profit Ability 2 was conducted by Ebiquity, Gain Theory, and WPP Media UK. </a:t>
            </a:r>
          </a:p>
          <a:p>
            <a:r>
              <a:rPr lang="en-US" dirty="0"/>
              <a:t>It’s a meta-analysis of econometric studies from 141 brands covering £1.8 billion of media spend across 10 media channels and 14 business sectors.</a:t>
            </a:r>
          </a:p>
          <a:p>
            <a:r>
              <a:rPr lang="en-US" dirty="0"/>
              <a:t>The Media Mix Navigator (MMN) tool, powered by the data from Profit Ability 2, allows you to explore different scenarios to define the optimum media mix for your business, whether your objective is to drive increased profit or revenue. </a:t>
            </a:r>
          </a:p>
        </p:txBody>
      </p:sp>
      <p:sp>
        <p:nvSpPr>
          <p:cNvPr id="17" name="Text Placeholder 16">
            <a:extLst>
              <a:ext uri="{FF2B5EF4-FFF2-40B4-BE49-F238E27FC236}">
                <a16:creationId xmlns:a16="http://schemas.microsoft.com/office/drawing/2014/main" id="{53F97B12-D06D-0AA8-EE8A-21C59F9EC82F}"/>
              </a:ext>
            </a:extLst>
          </p:cNvPr>
          <p:cNvSpPr>
            <a:spLocks noGrp="1"/>
          </p:cNvSpPr>
          <p:nvPr>
            <p:ph type="body" sz="quarter" idx="15"/>
          </p:nvPr>
        </p:nvSpPr>
        <p:spPr/>
        <p:txBody>
          <a:bodyPr/>
          <a:lstStyle/>
          <a:p>
            <a:endParaRPr lang="en-GB"/>
          </a:p>
        </p:txBody>
      </p:sp>
      <p:pic>
        <p:nvPicPr>
          <p:cNvPr id="24" name="Picture 23" descr="A screenshot of a computer screen&#10;&#10;Description automatically generated">
            <a:extLst>
              <a:ext uri="{FF2B5EF4-FFF2-40B4-BE49-F238E27FC236}">
                <a16:creationId xmlns:a16="http://schemas.microsoft.com/office/drawing/2014/main" id="{C1FDEBFA-46AD-C5E2-7592-8A96AD25E22B}"/>
              </a:ext>
            </a:extLst>
          </p:cNvPr>
          <p:cNvPicPr>
            <a:picLocks noChangeAspect="1"/>
          </p:cNvPicPr>
          <p:nvPr/>
        </p:nvPicPr>
        <p:blipFill>
          <a:blip r:embed="rId3"/>
          <a:stretch>
            <a:fillRect/>
          </a:stretch>
        </p:blipFill>
        <p:spPr>
          <a:xfrm>
            <a:off x="5028520" y="1402776"/>
            <a:ext cx="6785722" cy="4028680"/>
          </a:xfrm>
          <a:prstGeom prst="rect">
            <a:avLst/>
          </a:prstGeom>
        </p:spPr>
      </p:pic>
      <p:pic>
        <p:nvPicPr>
          <p:cNvPr id="25" name="Picture 24">
            <a:extLst>
              <a:ext uri="{FF2B5EF4-FFF2-40B4-BE49-F238E27FC236}">
                <a16:creationId xmlns:a16="http://schemas.microsoft.com/office/drawing/2014/main" id="{9C0E3D23-BA27-F980-600B-38B7B175225F}"/>
              </a:ext>
            </a:extLst>
          </p:cNvPr>
          <p:cNvPicPr>
            <a:picLocks noChangeAspect="1"/>
          </p:cNvPicPr>
          <p:nvPr/>
        </p:nvPicPr>
        <p:blipFill>
          <a:blip r:embed="rId4"/>
          <a:stretch>
            <a:fillRect/>
          </a:stretch>
        </p:blipFill>
        <p:spPr>
          <a:xfrm>
            <a:off x="5796884" y="1642889"/>
            <a:ext cx="5276149" cy="3500623"/>
          </a:xfrm>
          <a:prstGeom prst="rect">
            <a:avLst/>
          </a:prstGeom>
        </p:spPr>
      </p:pic>
    </p:spTree>
    <p:extLst>
      <p:ext uri="{BB962C8B-B14F-4D97-AF65-F5344CB8AC3E}">
        <p14:creationId xmlns:p14="http://schemas.microsoft.com/office/powerpoint/2010/main" val="988005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D3C3F-029C-FDAD-934C-A8460BD59E0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A986A99-874D-6F24-12F3-DDC45B341A51}"/>
              </a:ext>
            </a:extLst>
          </p:cNvPr>
          <p:cNvSpPr>
            <a:spLocks noGrp="1"/>
          </p:cNvSpPr>
          <p:nvPr>
            <p:ph type="title"/>
          </p:nvPr>
        </p:nvSpPr>
        <p:spPr/>
        <p:txBody>
          <a:bodyPr>
            <a:noAutofit/>
          </a:bodyPr>
          <a:lstStyle/>
          <a:p>
            <a:r>
              <a:rPr lang="en-US" sz="2400" dirty="0"/>
              <a:t>Optimised MMN scenario for Retail recommends higher share of Linear TV &amp; BVOD vs. actual databank share</a:t>
            </a:r>
            <a:endParaRPr lang="en-GB" sz="2400" dirty="0"/>
          </a:p>
        </p:txBody>
      </p:sp>
      <p:sp>
        <p:nvSpPr>
          <p:cNvPr id="6" name="Text Placeholder 5">
            <a:extLst>
              <a:ext uri="{FF2B5EF4-FFF2-40B4-BE49-F238E27FC236}">
                <a16:creationId xmlns:a16="http://schemas.microsoft.com/office/drawing/2014/main" id="{444CC539-054D-E61C-F8C7-DA346271F8DD}"/>
              </a:ext>
            </a:extLst>
          </p:cNvPr>
          <p:cNvSpPr>
            <a:spLocks noGrp="1"/>
          </p:cNvSpPr>
          <p:nvPr>
            <p:ph type="body" sz="quarter" idx="15"/>
          </p:nvPr>
        </p:nvSpPr>
        <p:spPr/>
        <p:txBody>
          <a:bodyPr/>
          <a:lstStyle/>
          <a:p>
            <a:r>
              <a:rPr lang="en-US" dirty="0"/>
              <a:t>Source: Media Mix Navigator, Retail: Large, Optimised based on £30bn brand size, mass market, 91-100% online sales, short-term, high risk, and media budget of £50m. </a:t>
            </a:r>
          </a:p>
          <a:p>
            <a:endParaRPr lang="en-GB" dirty="0"/>
          </a:p>
        </p:txBody>
      </p:sp>
      <p:graphicFrame>
        <p:nvGraphicFramePr>
          <p:cNvPr id="7" name="Content Placeholder 6">
            <a:extLst>
              <a:ext uri="{FF2B5EF4-FFF2-40B4-BE49-F238E27FC236}">
                <a16:creationId xmlns:a16="http://schemas.microsoft.com/office/drawing/2014/main" id="{1E9B94B2-AB24-4916-F9B4-87D14B90C1D9}"/>
              </a:ext>
            </a:extLst>
          </p:cNvPr>
          <p:cNvGraphicFramePr>
            <a:graphicFrameLocks/>
          </p:cNvGraphicFramePr>
          <p:nvPr>
            <p:extLst>
              <p:ext uri="{D42A27DB-BD31-4B8C-83A1-F6EECF244321}">
                <p14:modId xmlns:p14="http://schemas.microsoft.com/office/powerpoint/2010/main" val="985331379"/>
              </p:ext>
            </p:extLst>
          </p:nvPr>
        </p:nvGraphicFramePr>
        <p:xfrm>
          <a:off x="696000" y="1373464"/>
          <a:ext cx="10800000" cy="39600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42559F62-F881-4E0C-56FA-B7A3AEADE7EC}"/>
              </a:ext>
            </a:extLst>
          </p:cNvPr>
          <p:cNvSpPr txBox="1"/>
          <p:nvPr/>
        </p:nvSpPr>
        <p:spPr>
          <a:xfrm>
            <a:off x="3497781" y="1295111"/>
            <a:ext cx="609467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4D4D4D"/>
                </a:solidFill>
                <a:effectLst/>
                <a:uLnTx/>
                <a:uFillTx/>
                <a:latin typeface="Arial"/>
                <a:ea typeface="+mn-ea"/>
                <a:cs typeface="+mn-cs"/>
              </a:rPr>
              <a:t>Actual vs. Media Mix Navigator Optimised channel mix</a:t>
            </a:r>
          </a:p>
        </p:txBody>
      </p:sp>
    </p:spTree>
    <p:extLst>
      <p:ext uri="{BB962C8B-B14F-4D97-AF65-F5344CB8AC3E}">
        <p14:creationId xmlns:p14="http://schemas.microsoft.com/office/powerpoint/2010/main" val="2708475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ADBD01-01A7-08C0-13DF-011D55D90998}"/>
              </a:ext>
            </a:extLst>
          </p:cNvPr>
          <p:cNvSpPr>
            <a:spLocks noGrp="1"/>
          </p:cNvSpPr>
          <p:nvPr>
            <p:ph type="title"/>
          </p:nvPr>
        </p:nvSpPr>
        <p:spPr>
          <a:xfrm>
            <a:off x="371475" y="359944"/>
            <a:ext cx="11530543" cy="1021181"/>
          </a:xfrm>
        </p:spPr>
        <p:txBody>
          <a:bodyPr>
            <a:noAutofit/>
          </a:bodyPr>
          <a:lstStyle/>
          <a:p>
            <a:r>
              <a:rPr lang="en-US" dirty="0">
                <a:solidFill>
                  <a:schemeClr val="accent3"/>
                </a:solidFill>
              </a:rPr>
              <a:t>Large Retail: </a:t>
            </a:r>
            <a:r>
              <a:rPr lang="en-US" dirty="0"/>
              <a:t>all channels are profitable in the short-term… </a:t>
            </a:r>
            <a:br>
              <a:rPr lang="en-US" dirty="0"/>
            </a:br>
            <a:r>
              <a:rPr lang="en-US" dirty="0"/>
              <a:t>but get even stronger with the full effect</a:t>
            </a:r>
            <a:endParaRPr lang="en-GB" dirty="0"/>
          </a:p>
        </p:txBody>
      </p:sp>
      <p:sp>
        <p:nvSpPr>
          <p:cNvPr id="6" name="Text Placeholder 5">
            <a:extLst>
              <a:ext uri="{FF2B5EF4-FFF2-40B4-BE49-F238E27FC236}">
                <a16:creationId xmlns:a16="http://schemas.microsoft.com/office/drawing/2014/main" id="{49B89901-9FAE-3B94-87CA-CB6A3DD773DA}"/>
              </a:ext>
            </a:extLst>
          </p:cNvPr>
          <p:cNvSpPr>
            <a:spLocks noGrp="1"/>
          </p:cNvSpPr>
          <p:nvPr>
            <p:ph type="body" sz="quarter" idx="15"/>
          </p:nvPr>
        </p:nvSpPr>
        <p:spPr/>
        <p:txBody>
          <a:bodyPr/>
          <a:lstStyle/>
          <a:p>
            <a:pPr>
              <a:spcBef>
                <a:spcPts val="0"/>
              </a:spcBef>
            </a:pPr>
            <a:r>
              <a:rPr lang="en-US" dirty="0"/>
              <a:t>Source: Profit Ability 2, April 2024 – Short term benchmarks: Ebiquity, Gain Theory, and WPP Media UK </a:t>
            </a:r>
            <a:endParaRPr lang="en-GB" dirty="0"/>
          </a:p>
          <a:p>
            <a:pPr>
              <a:spcBef>
                <a:spcPts val="0"/>
              </a:spcBef>
            </a:pPr>
            <a:r>
              <a:rPr lang="en-US" dirty="0"/>
              <a:t>Long Term Multipliers: Ebiquity, Gain Theory, and WPP Media UK</a:t>
            </a:r>
          </a:p>
          <a:p>
            <a:pPr>
              <a:spcBef>
                <a:spcPts val="0"/>
              </a:spcBef>
            </a:pPr>
            <a:r>
              <a:rPr lang="en-US" dirty="0"/>
              <a:t>N.B. low sample size for cinema</a:t>
            </a:r>
          </a:p>
        </p:txBody>
      </p:sp>
      <p:grpSp>
        <p:nvGrpSpPr>
          <p:cNvPr id="7" name="Group 6">
            <a:extLst>
              <a:ext uri="{FF2B5EF4-FFF2-40B4-BE49-F238E27FC236}">
                <a16:creationId xmlns:a16="http://schemas.microsoft.com/office/drawing/2014/main" id="{2F119252-8667-27D0-7258-1E93CA1C6B1A}"/>
              </a:ext>
            </a:extLst>
          </p:cNvPr>
          <p:cNvGrpSpPr/>
          <p:nvPr/>
        </p:nvGrpSpPr>
        <p:grpSpPr>
          <a:xfrm>
            <a:off x="289981" y="1449078"/>
            <a:ext cx="5760001" cy="3955300"/>
            <a:chOff x="181829" y="1449078"/>
            <a:chExt cx="5760001" cy="3955300"/>
          </a:xfrm>
        </p:grpSpPr>
        <p:sp>
          <p:nvSpPr>
            <p:cNvPr id="3" name="Rectangle 2">
              <a:extLst>
                <a:ext uri="{FF2B5EF4-FFF2-40B4-BE49-F238E27FC236}">
                  <a16:creationId xmlns:a16="http://schemas.microsoft.com/office/drawing/2014/main" id="{9C95E5F6-BFE0-7583-661C-2968EB4D2F81}"/>
                </a:ext>
              </a:extLst>
            </p:cNvPr>
            <p:cNvSpPr/>
            <p:nvPr/>
          </p:nvSpPr>
          <p:spPr>
            <a:xfrm>
              <a:off x="181829" y="1449078"/>
              <a:ext cx="5760000" cy="3887943"/>
            </a:xfrm>
            <a:prstGeom prst="rect">
              <a:avLst/>
            </a:prstGeom>
            <a:solidFill>
              <a:schemeClr val="bg1">
                <a:lumMod val="9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730D2D0E-6D1D-E81B-E764-DD72EAEC9D61}"/>
                </a:ext>
              </a:extLst>
            </p:cNvPr>
            <p:cNvSpPr txBox="1"/>
            <p:nvPr/>
          </p:nvSpPr>
          <p:spPr>
            <a:xfrm>
              <a:off x="737730" y="1449079"/>
              <a:ext cx="4648200" cy="507831"/>
            </a:xfrm>
            <a:prstGeom prst="rect">
              <a:avLst/>
            </a:prstGeom>
            <a:noFill/>
          </p:spPr>
          <p:txBody>
            <a:bodyPr wrap="square" rtlCol="0">
              <a:spAutoFit/>
            </a:bodyPr>
            <a:lstStyle/>
            <a:p>
              <a:pPr algn="ctr" rtl="0">
                <a:defRPr sz="1200" b="0" i="0" u="none" strike="noStrike" kern="1200" spc="0" baseline="0">
                  <a:solidFill>
                    <a:srgbClr val="F8F2F1"/>
                  </a:solidFill>
                  <a:latin typeface="+mn-lt"/>
                  <a:ea typeface="+mn-ea"/>
                  <a:cs typeface="+mn-cs"/>
                </a:defRPr>
              </a:pPr>
              <a:r>
                <a:rPr lang="en-US" sz="900" b="1" i="0" u="none" strike="noStrike" kern="1200" spc="0" baseline="0" dirty="0">
                  <a:solidFill>
                    <a:schemeClr val="bg2"/>
                  </a:solidFill>
                </a:rPr>
                <a:t>Short-term effects</a:t>
              </a:r>
            </a:p>
            <a:p>
              <a:pPr algn="ctr" rtl="0">
                <a:defRPr sz="1200" b="0" i="0" u="none" strike="noStrike" kern="1200" spc="0" baseline="0">
                  <a:solidFill>
                    <a:srgbClr val="F8F2F1"/>
                  </a:solidFill>
                  <a:latin typeface="+mn-lt"/>
                  <a:ea typeface="+mn-ea"/>
                  <a:cs typeface="+mn-cs"/>
                </a:defRPr>
              </a:pPr>
              <a:r>
                <a:rPr lang="en-GB" sz="900" b="0" i="0" u="none" strike="noStrike" kern="1200" spc="0" baseline="0" dirty="0">
                  <a:solidFill>
                    <a:schemeClr val="bg2"/>
                  </a:solidFill>
                </a:rPr>
                <a:t>Bubble size represents % of short-term profit volume</a:t>
              </a:r>
            </a:p>
            <a:p>
              <a:pPr algn="ctr" rtl="0">
                <a:defRPr sz="1200" b="0" i="0" u="none" strike="noStrike" kern="1200" spc="0" baseline="0">
                  <a:solidFill>
                    <a:srgbClr val="F8F2F1"/>
                  </a:solidFill>
                  <a:latin typeface="+mn-lt"/>
                  <a:ea typeface="+mn-ea"/>
                  <a:cs typeface="+mn-cs"/>
                </a:defRPr>
              </a:pPr>
              <a:r>
                <a:rPr lang="en-GB" sz="900" b="1" i="0" u="none" strike="noStrike" kern="1200" spc="0" baseline="0" dirty="0">
                  <a:solidFill>
                    <a:schemeClr val="bg2"/>
                  </a:solidFill>
                </a:rPr>
                <a:t>Retail (Large) Short-Term ROI: £3.15</a:t>
              </a:r>
            </a:p>
          </p:txBody>
        </p:sp>
        <p:graphicFrame>
          <p:nvGraphicFramePr>
            <p:cNvPr id="9" name="Chart 8">
              <a:extLst>
                <a:ext uri="{FF2B5EF4-FFF2-40B4-BE49-F238E27FC236}">
                  <a16:creationId xmlns:a16="http://schemas.microsoft.com/office/drawing/2014/main" id="{C036C83B-099D-17EC-D371-74F8872FCC2B}"/>
                </a:ext>
              </a:extLst>
            </p:cNvPr>
            <p:cNvGraphicFramePr/>
            <p:nvPr/>
          </p:nvGraphicFramePr>
          <p:xfrm>
            <a:off x="181830" y="1804378"/>
            <a:ext cx="5760000" cy="3600000"/>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12" name="Group 11">
            <a:extLst>
              <a:ext uri="{FF2B5EF4-FFF2-40B4-BE49-F238E27FC236}">
                <a16:creationId xmlns:a16="http://schemas.microsoft.com/office/drawing/2014/main" id="{9F3A0536-5FA8-B41E-D3DF-285DE781FE6C}"/>
              </a:ext>
            </a:extLst>
          </p:cNvPr>
          <p:cNvGrpSpPr/>
          <p:nvPr/>
        </p:nvGrpSpPr>
        <p:grpSpPr>
          <a:xfrm>
            <a:off x="6142018" y="1444976"/>
            <a:ext cx="5760001" cy="3959402"/>
            <a:chOff x="6250170" y="1444976"/>
            <a:chExt cx="5760001" cy="3959402"/>
          </a:xfrm>
        </p:grpSpPr>
        <p:sp>
          <p:nvSpPr>
            <p:cNvPr id="4" name="Rectangle 3">
              <a:extLst>
                <a:ext uri="{FF2B5EF4-FFF2-40B4-BE49-F238E27FC236}">
                  <a16:creationId xmlns:a16="http://schemas.microsoft.com/office/drawing/2014/main" id="{6C0D0E49-0B83-AB84-CB6E-D73E93DF710D}"/>
                </a:ext>
              </a:extLst>
            </p:cNvPr>
            <p:cNvSpPr/>
            <p:nvPr/>
          </p:nvSpPr>
          <p:spPr>
            <a:xfrm>
              <a:off x="6250170" y="1444976"/>
              <a:ext cx="5760000" cy="3887943"/>
            </a:xfrm>
            <a:prstGeom prst="rect">
              <a:avLst/>
            </a:prstGeom>
            <a:solidFill>
              <a:schemeClr val="bg1">
                <a:lumMod val="9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2" name="Chart 1">
              <a:extLst>
                <a:ext uri="{FF2B5EF4-FFF2-40B4-BE49-F238E27FC236}">
                  <a16:creationId xmlns:a16="http://schemas.microsoft.com/office/drawing/2014/main" id="{EA344909-BAB9-CEA2-7EAE-BC30BDC5114C}"/>
                </a:ext>
              </a:extLst>
            </p:cNvPr>
            <p:cNvGraphicFramePr/>
            <p:nvPr/>
          </p:nvGraphicFramePr>
          <p:xfrm>
            <a:off x="6250171" y="1804378"/>
            <a:ext cx="5760000" cy="360000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6840C05C-C219-224B-DFD7-294070CE1E21}"/>
                </a:ext>
              </a:extLst>
            </p:cNvPr>
            <p:cNvSpPr txBox="1"/>
            <p:nvPr/>
          </p:nvSpPr>
          <p:spPr>
            <a:xfrm>
              <a:off x="6806072" y="1449079"/>
              <a:ext cx="4648200" cy="507831"/>
            </a:xfrm>
            <a:prstGeom prst="rect">
              <a:avLst/>
            </a:prstGeom>
            <a:noFill/>
          </p:spPr>
          <p:txBody>
            <a:bodyPr wrap="square" rtlCol="0">
              <a:spAutoFit/>
            </a:bodyPr>
            <a:lstStyle/>
            <a:p>
              <a:pPr algn="ctr" rtl="0">
                <a:defRPr sz="1200" b="0" i="0" u="none" strike="noStrike" kern="1200" spc="0" baseline="0">
                  <a:solidFill>
                    <a:srgbClr val="F8F2F1"/>
                  </a:solidFill>
                  <a:latin typeface="+mn-lt"/>
                  <a:ea typeface="+mn-ea"/>
                  <a:cs typeface="+mn-cs"/>
                </a:defRPr>
              </a:pPr>
              <a:r>
                <a:rPr lang="en-US" sz="900" b="1" i="0" u="none" strike="noStrike" kern="1200" spc="0" baseline="0" dirty="0">
                  <a:solidFill>
                    <a:schemeClr val="bg2"/>
                  </a:solidFill>
                </a:rPr>
                <a:t>Full effects</a:t>
              </a:r>
            </a:p>
            <a:p>
              <a:pPr algn="ctr" rtl="0">
                <a:defRPr sz="1200" b="0" i="0" u="none" strike="noStrike" kern="1200" spc="0" baseline="0">
                  <a:solidFill>
                    <a:srgbClr val="F8F2F1"/>
                  </a:solidFill>
                  <a:latin typeface="+mn-lt"/>
                  <a:ea typeface="+mn-ea"/>
                  <a:cs typeface="+mn-cs"/>
                </a:defRPr>
              </a:pPr>
              <a:r>
                <a:rPr lang="en-GB" sz="900" b="0" i="0" u="none" strike="noStrike" kern="1200" spc="0" baseline="0" dirty="0">
                  <a:solidFill>
                    <a:schemeClr val="bg2"/>
                  </a:solidFill>
                </a:rPr>
                <a:t>Bubble size represents % of full profit volume</a:t>
              </a:r>
            </a:p>
            <a:p>
              <a:pPr algn="ctr" rtl="0">
                <a:defRPr sz="1200" b="0" i="0" u="none" strike="noStrike" kern="1200" spc="0" baseline="0">
                  <a:solidFill>
                    <a:srgbClr val="F8F2F1"/>
                  </a:solidFill>
                  <a:latin typeface="+mn-lt"/>
                  <a:ea typeface="+mn-ea"/>
                  <a:cs typeface="+mn-cs"/>
                </a:defRPr>
              </a:pPr>
              <a:r>
                <a:rPr lang="en-GB" sz="900" b="1" i="0" u="none" strike="noStrike" kern="1200" spc="0" baseline="0" dirty="0">
                  <a:solidFill>
                    <a:schemeClr val="bg2"/>
                  </a:solidFill>
                </a:rPr>
                <a:t>Retail (Large) Full Profit ROI: £</a:t>
              </a:r>
              <a:r>
                <a:rPr lang="en-GB" sz="900" b="1" dirty="0">
                  <a:solidFill>
                    <a:schemeClr val="bg2"/>
                  </a:solidFill>
                </a:rPr>
                <a:t>6.93</a:t>
              </a:r>
              <a:endParaRPr lang="en-GB" sz="900" b="1" i="0" u="none" strike="noStrike" kern="1200" spc="0" baseline="0" dirty="0">
                <a:solidFill>
                  <a:schemeClr val="bg2"/>
                </a:solidFill>
              </a:endParaRPr>
            </a:p>
          </p:txBody>
        </p:sp>
      </p:grpSp>
    </p:spTree>
    <p:extLst>
      <p:ext uri="{BB962C8B-B14F-4D97-AF65-F5344CB8AC3E}">
        <p14:creationId xmlns:p14="http://schemas.microsoft.com/office/powerpoint/2010/main" val="884084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ADBD01-01A7-08C0-13DF-011D55D90998}"/>
              </a:ext>
            </a:extLst>
          </p:cNvPr>
          <p:cNvSpPr>
            <a:spLocks noGrp="1"/>
          </p:cNvSpPr>
          <p:nvPr>
            <p:ph type="title"/>
          </p:nvPr>
        </p:nvSpPr>
        <p:spPr/>
        <p:txBody>
          <a:bodyPr/>
          <a:lstStyle/>
          <a:p>
            <a:r>
              <a:rPr lang="en-US" dirty="0">
                <a:solidFill>
                  <a:schemeClr val="accent3"/>
                </a:solidFill>
              </a:rPr>
              <a:t>Small Retail: </a:t>
            </a:r>
            <a:r>
              <a:rPr lang="en-US" dirty="0"/>
              <a:t>Generic PPC stands out as a strong channel</a:t>
            </a:r>
            <a:endParaRPr lang="en-GB" dirty="0"/>
          </a:p>
        </p:txBody>
      </p:sp>
      <p:sp>
        <p:nvSpPr>
          <p:cNvPr id="6" name="Text Placeholder 5">
            <a:extLst>
              <a:ext uri="{FF2B5EF4-FFF2-40B4-BE49-F238E27FC236}">
                <a16:creationId xmlns:a16="http://schemas.microsoft.com/office/drawing/2014/main" id="{49B89901-9FAE-3B94-87CA-CB6A3DD773DA}"/>
              </a:ext>
            </a:extLst>
          </p:cNvPr>
          <p:cNvSpPr>
            <a:spLocks noGrp="1"/>
          </p:cNvSpPr>
          <p:nvPr>
            <p:ph type="body" sz="quarter" idx="15"/>
          </p:nvPr>
        </p:nvSpPr>
        <p:spPr/>
        <p:txBody>
          <a:bodyPr/>
          <a:lstStyle/>
          <a:p>
            <a:pPr>
              <a:spcBef>
                <a:spcPts val="0"/>
              </a:spcBef>
            </a:pPr>
            <a:r>
              <a:rPr lang="en-US" dirty="0"/>
              <a:t>Source: Profit Ability 2, April 2024 – Short term benchmarks: Ebiquity, Gain Theory, and WPP Media UK</a:t>
            </a:r>
            <a:endParaRPr lang="en-GB" dirty="0"/>
          </a:p>
          <a:p>
            <a:pPr>
              <a:spcBef>
                <a:spcPts val="0"/>
              </a:spcBef>
            </a:pPr>
            <a:r>
              <a:rPr lang="en-US" dirty="0"/>
              <a:t>Long Term Multipliers: Ebiquity, Gain Theory, and WPP Media UK</a:t>
            </a:r>
          </a:p>
          <a:p>
            <a:pPr>
              <a:spcBef>
                <a:spcPts val="0"/>
              </a:spcBef>
            </a:pPr>
            <a:r>
              <a:rPr lang="en-US" dirty="0"/>
              <a:t>N.B. Linear TV, OOH, Online Display, Online Video, Paid Social, Print and Audio have low samples</a:t>
            </a:r>
          </a:p>
          <a:p>
            <a:pPr>
              <a:spcBef>
                <a:spcPts val="0"/>
              </a:spcBef>
            </a:pPr>
            <a:endParaRPr lang="en-US" dirty="0"/>
          </a:p>
        </p:txBody>
      </p:sp>
      <p:grpSp>
        <p:nvGrpSpPr>
          <p:cNvPr id="7" name="Group 6">
            <a:extLst>
              <a:ext uri="{FF2B5EF4-FFF2-40B4-BE49-F238E27FC236}">
                <a16:creationId xmlns:a16="http://schemas.microsoft.com/office/drawing/2014/main" id="{2F119252-8667-27D0-7258-1E93CA1C6B1A}"/>
              </a:ext>
            </a:extLst>
          </p:cNvPr>
          <p:cNvGrpSpPr/>
          <p:nvPr/>
        </p:nvGrpSpPr>
        <p:grpSpPr>
          <a:xfrm>
            <a:off x="289981" y="1449078"/>
            <a:ext cx="5760001" cy="3955300"/>
            <a:chOff x="181829" y="1449078"/>
            <a:chExt cx="5760001" cy="3955300"/>
          </a:xfrm>
        </p:grpSpPr>
        <p:sp>
          <p:nvSpPr>
            <p:cNvPr id="3" name="Rectangle 2">
              <a:extLst>
                <a:ext uri="{FF2B5EF4-FFF2-40B4-BE49-F238E27FC236}">
                  <a16:creationId xmlns:a16="http://schemas.microsoft.com/office/drawing/2014/main" id="{9C95E5F6-BFE0-7583-661C-2968EB4D2F81}"/>
                </a:ext>
              </a:extLst>
            </p:cNvPr>
            <p:cNvSpPr/>
            <p:nvPr/>
          </p:nvSpPr>
          <p:spPr>
            <a:xfrm>
              <a:off x="181829" y="1449078"/>
              <a:ext cx="5760000" cy="3887943"/>
            </a:xfrm>
            <a:prstGeom prst="rect">
              <a:avLst/>
            </a:prstGeom>
            <a:solidFill>
              <a:schemeClr val="bg1">
                <a:lumMod val="9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730D2D0E-6D1D-E81B-E764-DD72EAEC9D61}"/>
                </a:ext>
              </a:extLst>
            </p:cNvPr>
            <p:cNvSpPr txBox="1"/>
            <p:nvPr/>
          </p:nvSpPr>
          <p:spPr>
            <a:xfrm>
              <a:off x="737730" y="1449079"/>
              <a:ext cx="4648200" cy="507831"/>
            </a:xfrm>
            <a:prstGeom prst="rect">
              <a:avLst/>
            </a:prstGeom>
            <a:noFill/>
          </p:spPr>
          <p:txBody>
            <a:bodyPr wrap="square" rtlCol="0">
              <a:spAutoFit/>
            </a:bodyPr>
            <a:lstStyle/>
            <a:p>
              <a:pPr algn="ctr" rtl="0">
                <a:defRPr sz="1200" b="0" i="0" u="none" strike="noStrike" kern="1200" spc="0" baseline="0">
                  <a:solidFill>
                    <a:srgbClr val="F8F2F1"/>
                  </a:solidFill>
                  <a:latin typeface="+mn-lt"/>
                  <a:ea typeface="+mn-ea"/>
                  <a:cs typeface="+mn-cs"/>
                </a:defRPr>
              </a:pPr>
              <a:r>
                <a:rPr lang="en-US" sz="900" b="1" i="0" u="none" strike="noStrike" kern="1200" spc="0" baseline="0" dirty="0">
                  <a:solidFill>
                    <a:schemeClr val="bg2"/>
                  </a:solidFill>
                </a:rPr>
                <a:t>Short-term effects</a:t>
              </a:r>
            </a:p>
            <a:p>
              <a:pPr algn="ctr" rtl="0">
                <a:defRPr sz="1200" b="0" i="0" u="none" strike="noStrike" kern="1200" spc="0" baseline="0">
                  <a:solidFill>
                    <a:srgbClr val="F8F2F1"/>
                  </a:solidFill>
                  <a:latin typeface="+mn-lt"/>
                  <a:ea typeface="+mn-ea"/>
                  <a:cs typeface="+mn-cs"/>
                </a:defRPr>
              </a:pPr>
              <a:r>
                <a:rPr lang="en-GB" sz="900" b="0" i="0" u="none" strike="noStrike" kern="1200" spc="0" baseline="0" dirty="0">
                  <a:solidFill>
                    <a:schemeClr val="bg2"/>
                  </a:solidFill>
                </a:rPr>
                <a:t>Bubble size represents % of short-term profit volume</a:t>
              </a:r>
            </a:p>
            <a:p>
              <a:pPr algn="ctr" rtl="0">
                <a:defRPr sz="1200" b="0" i="0" u="none" strike="noStrike" kern="1200" spc="0" baseline="0">
                  <a:solidFill>
                    <a:srgbClr val="F8F2F1"/>
                  </a:solidFill>
                  <a:latin typeface="+mn-lt"/>
                  <a:ea typeface="+mn-ea"/>
                  <a:cs typeface="+mn-cs"/>
                </a:defRPr>
              </a:pPr>
              <a:r>
                <a:rPr lang="en-GB" sz="900" b="1" i="0" u="none" strike="noStrike" kern="1200" spc="0" baseline="0" dirty="0">
                  <a:solidFill>
                    <a:schemeClr val="bg2"/>
                  </a:solidFill>
                </a:rPr>
                <a:t>Retail (</a:t>
              </a:r>
              <a:r>
                <a:rPr lang="en-GB" sz="900" b="1" dirty="0">
                  <a:solidFill>
                    <a:schemeClr val="bg2"/>
                  </a:solidFill>
                </a:rPr>
                <a:t>Small</a:t>
              </a:r>
              <a:r>
                <a:rPr lang="en-GB" sz="900" b="1" i="0" u="none" strike="noStrike" kern="1200" spc="0" baseline="0" dirty="0">
                  <a:solidFill>
                    <a:schemeClr val="bg2"/>
                  </a:solidFill>
                </a:rPr>
                <a:t>) Short-Term ROI: £1.66</a:t>
              </a:r>
            </a:p>
          </p:txBody>
        </p:sp>
        <p:graphicFrame>
          <p:nvGraphicFramePr>
            <p:cNvPr id="9" name="Chart 8">
              <a:extLst>
                <a:ext uri="{FF2B5EF4-FFF2-40B4-BE49-F238E27FC236}">
                  <a16:creationId xmlns:a16="http://schemas.microsoft.com/office/drawing/2014/main" id="{C036C83B-099D-17EC-D371-74F8872FCC2B}"/>
                </a:ext>
              </a:extLst>
            </p:cNvPr>
            <p:cNvGraphicFramePr/>
            <p:nvPr/>
          </p:nvGraphicFramePr>
          <p:xfrm>
            <a:off x="181830" y="1804378"/>
            <a:ext cx="5760000" cy="3600000"/>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12" name="Group 11">
            <a:extLst>
              <a:ext uri="{FF2B5EF4-FFF2-40B4-BE49-F238E27FC236}">
                <a16:creationId xmlns:a16="http://schemas.microsoft.com/office/drawing/2014/main" id="{9F3A0536-5FA8-B41E-D3DF-285DE781FE6C}"/>
              </a:ext>
            </a:extLst>
          </p:cNvPr>
          <p:cNvGrpSpPr/>
          <p:nvPr/>
        </p:nvGrpSpPr>
        <p:grpSpPr>
          <a:xfrm>
            <a:off x="6142018" y="1444976"/>
            <a:ext cx="5760001" cy="3959402"/>
            <a:chOff x="6250170" y="1444976"/>
            <a:chExt cx="5760001" cy="3959402"/>
          </a:xfrm>
        </p:grpSpPr>
        <p:sp>
          <p:nvSpPr>
            <p:cNvPr id="4" name="Rectangle 3">
              <a:extLst>
                <a:ext uri="{FF2B5EF4-FFF2-40B4-BE49-F238E27FC236}">
                  <a16:creationId xmlns:a16="http://schemas.microsoft.com/office/drawing/2014/main" id="{6C0D0E49-0B83-AB84-CB6E-D73E93DF710D}"/>
                </a:ext>
              </a:extLst>
            </p:cNvPr>
            <p:cNvSpPr/>
            <p:nvPr/>
          </p:nvSpPr>
          <p:spPr>
            <a:xfrm>
              <a:off x="6250170" y="1444976"/>
              <a:ext cx="5760000" cy="3887943"/>
            </a:xfrm>
            <a:prstGeom prst="rect">
              <a:avLst/>
            </a:prstGeom>
            <a:solidFill>
              <a:schemeClr val="bg1">
                <a:lumMod val="9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2" name="Chart 1">
              <a:extLst>
                <a:ext uri="{FF2B5EF4-FFF2-40B4-BE49-F238E27FC236}">
                  <a16:creationId xmlns:a16="http://schemas.microsoft.com/office/drawing/2014/main" id="{EA344909-BAB9-CEA2-7EAE-BC30BDC5114C}"/>
                </a:ext>
              </a:extLst>
            </p:cNvPr>
            <p:cNvGraphicFramePr/>
            <p:nvPr/>
          </p:nvGraphicFramePr>
          <p:xfrm>
            <a:off x="6250171" y="1804378"/>
            <a:ext cx="5760000" cy="360000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6840C05C-C219-224B-DFD7-294070CE1E21}"/>
                </a:ext>
              </a:extLst>
            </p:cNvPr>
            <p:cNvSpPr txBox="1"/>
            <p:nvPr/>
          </p:nvSpPr>
          <p:spPr>
            <a:xfrm>
              <a:off x="6806072" y="1449079"/>
              <a:ext cx="4648200" cy="507831"/>
            </a:xfrm>
            <a:prstGeom prst="rect">
              <a:avLst/>
            </a:prstGeom>
            <a:noFill/>
          </p:spPr>
          <p:txBody>
            <a:bodyPr wrap="square" rtlCol="0">
              <a:spAutoFit/>
            </a:bodyPr>
            <a:lstStyle/>
            <a:p>
              <a:pPr algn="ctr" rtl="0">
                <a:defRPr sz="1200" b="0" i="0" u="none" strike="noStrike" kern="1200" spc="0" baseline="0">
                  <a:solidFill>
                    <a:srgbClr val="F8F2F1"/>
                  </a:solidFill>
                  <a:latin typeface="+mn-lt"/>
                  <a:ea typeface="+mn-ea"/>
                  <a:cs typeface="+mn-cs"/>
                </a:defRPr>
              </a:pPr>
              <a:r>
                <a:rPr lang="en-US" sz="900" b="1" i="0" u="none" strike="noStrike" kern="1200" spc="0" baseline="0" dirty="0">
                  <a:solidFill>
                    <a:schemeClr val="bg2"/>
                  </a:solidFill>
                </a:rPr>
                <a:t>Full effects</a:t>
              </a:r>
            </a:p>
            <a:p>
              <a:pPr algn="ctr" rtl="0">
                <a:defRPr sz="1200" b="0" i="0" u="none" strike="noStrike" kern="1200" spc="0" baseline="0">
                  <a:solidFill>
                    <a:srgbClr val="F8F2F1"/>
                  </a:solidFill>
                  <a:latin typeface="+mn-lt"/>
                  <a:ea typeface="+mn-ea"/>
                  <a:cs typeface="+mn-cs"/>
                </a:defRPr>
              </a:pPr>
              <a:r>
                <a:rPr lang="en-GB" sz="900" b="0" i="0" u="none" strike="noStrike" kern="1200" spc="0" baseline="0" dirty="0">
                  <a:solidFill>
                    <a:schemeClr val="bg2"/>
                  </a:solidFill>
                </a:rPr>
                <a:t>Bubble size represents % of full profit volume</a:t>
              </a:r>
            </a:p>
            <a:p>
              <a:pPr algn="ctr" rtl="0">
                <a:defRPr sz="1200" b="0" i="0" u="none" strike="noStrike" kern="1200" spc="0" baseline="0">
                  <a:solidFill>
                    <a:srgbClr val="F8F2F1"/>
                  </a:solidFill>
                  <a:latin typeface="+mn-lt"/>
                  <a:ea typeface="+mn-ea"/>
                  <a:cs typeface="+mn-cs"/>
                </a:defRPr>
              </a:pPr>
              <a:r>
                <a:rPr lang="en-GB" sz="900" b="1" i="0" u="none" strike="noStrike" kern="1200" spc="0" baseline="0" dirty="0">
                  <a:solidFill>
                    <a:schemeClr val="bg2"/>
                  </a:solidFill>
                </a:rPr>
                <a:t>Retail (Small) Full Profit ROI: £</a:t>
              </a:r>
              <a:r>
                <a:rPr lang="en-GB" sz="900" b="1" dirty="0">
                  <a:solidFill>
                    <a:schemeClr val="bg2"/>
                  </a:solidFill>
                </a:rPr>
                <a:t>3.37</a:t>
              </a:r>
              <a:endParaRPr lang="en-GB" sz="900" b="1" i="0" u="none" strike="noStrike" kern="1200" spc="0" baseline="0" dirty="0">
                <a:solidFill>
                  <a:schemeClr val="bg2"/>
                </a:solidFill>
              </a:endParaRPr>
            </a:p>
          </p:txBody>
        </p:sp>
      </p:grpSp>
    </p:spTree>
    <p:extLst>
      <p:ext uri="{BB962C8B-B14F-4D97-AF65-F5344CB8AC3E}">
        <p14:creationId xmlns:p14="http://schemas.microsoft.com/office/powerpoint/2010/main" val="349174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Ikea's Global Campaign Is a Love Letter to the Feeling of Home">
            <a:extLst>
              <a:ext uri="{FF2B5EF4-FFF2-40B4-BE49-F238E27FC236}">
                <a16:creationId xmlns:a16="http://schemas.microsoft.com/office/drawing/2014/main" id="{54A1B628-1B10-7483-18CD-F46D5D989EEE}"/>
              </a:ext>
            </a:extLst>
          </p:cNvPr>
          <p:cNvPicPr>
            <a:picLocks noGrp="1" noChangeAspect="1"/>
          </p:cNvPicPr>
          <p:nvPr>
            <p:ph type="pic" sz="quarter" idx="13"/>
          </p:nvPr>
        </p:nvPicPr>
        <p:blipFill>
          <a:blip r:embed="rId3"/>
          <a:srcRect l="3333" r="3333"/>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C7BBE8E5-9953-CC83-93DE-17009FEFAC15}"/>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1FCB31AD-6FFF-6684-2246-ECCA203F82FB}"/>
              </a:ext>
            </a:extLst>
          </p:cNvPr>
          <p:cNvSpPr>
            <a:spLocks noGrp="1"/>
          </p:cNvSpPr>
          <p:nvPr>
            <p:ph type="ctrTitle"/>
          </p:nvPr>
        </p:nvSpPr>
        <p:spPr/>
        <p:txBody>
          <a:bodyPr/>
          <a:lstStyle/>
          <a:p>
            <a:r>
              <a:rPr lang="en-GB" dirty="0"/>
              <a:t>Media planning</a:t>
            </a:r>
          </a:p>
        </p:txBody>
      </p:sp>
      <p:sp>
        <p:nvSpPr>
          <p:cNvPr id="7" name="Text Placeholder 5">
            <a:extLst>
              <a:ext uri="{FF2B5EF4-FFF2-40B4-BE49-F238E27FC236}">
                <a16:creationId xmlns:a16="http://schemas.microsoft.com/office/drawing/2014/main" id="{349B391A-BF33-7A32-C6A4-4FC8F65DABF1}"/>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Ikea – The Journey</a:t>
            </a:r>
          </a:p>
        </p:txBody>
      </p:sp>
    </p:spTree>
    <p:extLst>
      <p:ext uri="{BB962C8B-B14F-4D97-AF65-F5344CB8AC3E}">
        <p14:creationId xmlns:p14="http://schemas.microsoft.com/office/powerpoint/2010/main" val="3650073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77FFDC4-E527-E7DB-D615-BF41DE2D4FBE}"/>
              </a:ext>
            </a:extLst>
          </p:cNvPr>
          <p:cNvGraphicFramePr>
            <a:graphicFrameLocks noGrp="1"/>
          </p:cNvGraphicFramePr>
          <p:nvPr>
            <p:extLst>
              <p:ext uri="{D42A27DB-BD31-4B8C-83A1-F6EECF244321}">
                <p14:modId xmlns:p14="http://schemas.microsoft.com/office/powerpoint/2010/main" val="1452570689"/>
              </p:ext>
            </p:extLst>
          </p:nvPr>
        </p:nvGraphicFramePr>
        <p:xfrm>
          <a:off x="695989" y="2583532"/>
          <a:ext cx="10799983" cy="2286000"/>
        </p:xfrm>
        <a:graphic>
          <a:graphicData uri="http://schemas.openxmlformats.org/drawingml/2006/table">
            <a:tbl>
              <a:tblPr/>
              <a:tblGrid>
                <a:gridCol w="1481731">
                  <a:extLst>
                    <a:ext uri="{9D8B030D-6E8A-4147-A177-3AD203B41FA5}">
                      <a16:colId xmlns:a16="http://schemas.microsoft.com/office/drawing/2014/main" val="2098395636"/>
                    </a:ext>
                  </a:extLst>
                </a:gridCol>
                <a:gridCol w="776521">
                  <a:extLst>
                    <a:ext uri="{9D8B030D-6E8A-4147-A177-3AD203B41FA5}">
                      <a16:colId xmlns:a16="http://schemas.microsoft.com/office/drawing/2014/main" val="1627397266"/>
                    </a:ext>
                  </a:extLst>
                </a:gridCol>
                <a:gridCol w="776521">
                  <a:extLst>
                    <a:ext uri="{9D8B030D-6E8A-4147-A177-3AD203B41FA5}">
                      <a16:colId xmlns:a16="http://schemas.microsoft.com/office/drawing/2014/main" val="467451836"/>
                    </a:ext>
                  </a:extLst>
                </a:gridCol>
                <a:gridCol w="776521">
                  <a:extLst>
                    <a:ext uri="{9D8B030D-6E8A-4147-A177-3AD203B41FA5}">
                      <a16:colId xmlns:a16="http://schemas.microsoft.com/office/drawing/2014/main" val="953808584"/>
                    </a:ext>
                  </a:extLst>
                </a:gridCol>
                <a:gridCol w="776521">
                  <a:extLst>
                    <a:ext uri="{9D8B030D-6E8A-4147-A177-3AD203B41FA5}">
                      <a16:colId xmlns:a16="http://schemas.microsoft.com/office/drawing/2014/main" val="769585273"/>
                    </a:ext>
                  </a:extLst>
                </a:gridCol>
                <a:gridCol w="776521">
                  <a:extLst>
                    <a:ext uri="{9D8B030D-6E8A-4147-A177-3AD203B41FA5}">
                      <a16:colId xmlns:a16="http://schemas.microsoft.com/office/drawing/2014/main" val="720911070"/>
                    </a:ext>
                  </a:extLst>
                </a:gridCol>
                <a:gridCol w="776521">
                  <a:extLst>
                    <a:ext uri="{9D8B030D-6E8A-4147-A177-3AD203B41FA5}">
                      <a16:colId xmlns:a16="http://schemas.microsoft.com/office/drawing/2014/main" val="3111459676"/>
                    </a:ext>
                  </a:extLst>
                </a:gridCol>
                <a:gridCol w="776521">
                  <a:extLst>
                    <a:ext uri="{9D8B030D-6E8A-4147-A177-3AD203B41FA5}">
                      <a16:colId xmlns:a16="http://schemas.microsoft.com/office/drawing/2014/main" val="14519338"/>
                    </a:ext>
                  </a:extLst>
                </a:gridCol>
                <a:gridCol w="776521">
                  <a:extLst>
                    <a:ext uri="{9D8B030D-6E8A-4147-A177-3AD203B41FA5}">
                      <a16:colId xmlns:a16="http://schemas.microsoft.com/office/drawing/2014/main" val="3575327158"/>
                    </a:ext>
                  </a:extLst>
                </a:gridCol>
                <a:gridCol w="776521">
                  <a:extLst>
                    <a:ext uri="{9D8B030D-6E8A-4147-A177-3AD203B41FA5}">
                      <a16:colId xmlns:a16="http://schemas.microsoft.com/office/drawing/2014/main" val="953884605"/>
                    </a:ext>
                  </a:extLst>
                </a:gridCol>
                <a:gridCol w="776521">
                  <a:extLst>
                    <a:ext uri="{9D8B030D-6E8A-4147-A177-3AD203B41FA5}">
                      <a16:colId xmlns:a16="http://schemas.microsoft.com/office/drawing/2014/main" val="3631100508"/>
                    </a:ext>
                  </a:extLst>
                </a:gridCol>
                <a:gridCol w="776521">
                  <a:extLst>
                    <a:ext uri="{9D8B030D-6E8A-4147-A177-3AD203B41FA5}">
                      <a16:colId xmlns:a16="http://schemas.microsoft.com/office/drawing/2014/main" val="1849938592"/>
                    </a:ext>
                  </a:extLst>
                </a:gridCol>
                <a:gridCol w="776521">
                  <a:extLst>
                    <a:ext uri="{9D8B030D-6E8A-4147-A177-3AD203B41FA5}">
                      <a16:colId xmlns:a16="http://schemas.microsoft.com/office/drawing/2014/main" val="2209173052"/>
                    </a:ext>
                  </a:extLst>
                </a:gridCol>
              </a:tblGrid>
              <a:tr h="190500">
                <a:tc gridSpan="13">
                  <a:txBody>
                    <a:bodyPr/>
                    <a:lstStyle/>
                    <a:p>
                      <a:pPr algn="ctr" rtl="0" fontAlgn="ctr">
                        <a:buNone/>
                      </a:pPr>
                      <a:r>
                        <a:rPr lang="en-GB" sz="1000" b="1" i="0" u="none" strike="noStrike">
                          <a:solidFill>
                            <a:srgbClr val="FFFFFF"/>
                          </a:solidFill>
                          <a:effectLst/>
                          <a:latin typeface="Arial" panose="020B0604020202020204" pitchFamily="34" charset="0"/>
                        </a:rPr>
                        <a:t>Top 10 retail advertisers commercial linear TV index by month</a:t>
                      </a:r>
                    </a:p>
                  </a:txBody>
                  <a:tcPr marL="6350" marR="6350" marT="6350" marB="0" anchor="ctr">
                    <a:lnL>
                      <a:noFill/>
                    </a:lnL>
                    <a:lnR>
                      <a:noFill/>
                    </a:lnR>
                    <a:lnT>
                      <a:noFill/>
                    </a:lnT>
                    <a:lnB w="1270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423847528"/>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 </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Jan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Feb</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Mar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Apr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May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Jun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Jul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Aug</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Sep</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Oct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Nov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Dec</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2638051262"/>
                  </a:ext>
                </a:extLst>
              </a:tr>
              <a:tr h="190500">
                <a:tc>
                  <a:txBody>
                    <a:bodyPr/>
                    <a:lstStyle/>
                    <a:p>
                      <a:pPr algn="ctr" rtl="0" fontAlgn="ctr">
                        <a:buNone/>
                      </a:pPr>
                      <a:r>
                        <a:rPr lang="en-GB" sz="1000" b="1" i="0" u="none" strike="noStrike" dirty="0">
                          <a:solidFill>
                            <a:srgbClr val="000000"/>
                          </a:solidFill>
                          <a:effectLst/>
                          <a:latin typeface="Arial" panose="020B0604020202020204" pitchFamily="34" charset="0"/>
                        </a:rPr>
                        <a:t>Amazon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A7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1CC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ECF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A77"/>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4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9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D9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D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E0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190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190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extLst>
                  <a:ext uri="{0D108BD9-81ED-4DB2-BD59-A6C34878D82A}">
                    <a16:rowId xmlns:a16="http://schemas.microsoft.com/office/drawing/2014/main" val="2587395156"/>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Currys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C7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7E6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97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7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5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153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2D1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240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06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172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161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DC67D"/>
                    </a:solidFill>
                  </a:tcPr>
                </a:tc>
                <a:extLst>
                  <a:ext uri="{0D108BD9-81ED-4DB2-BD59-A6C34878D82A}">
                    <a16:rowId xmlns:a16="http://schemas.microsoft.com/office/drawing/2014/main" val="1693190616"/>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Vintage Cash Cow</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A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F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6E0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5CD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161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150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5BF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7C9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3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E0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A77"/>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D72"/>
                    </a:solidFill>
                  </a:tcPr>
                </a:tc>
                <a:extLst>
                  <a:ext uri="{0D108BD9-81ED-4DB2-BD59-A6C34878D82A}">
                    <a16:rowId xmlns:a16="http://schemas.microsoft.com/office/drawing/2014/main" val="1132286736"/>
                  </a:ext>
                </a:extLst>
              </a:tr>
              <a:tr h="190500">
                <a:tc>
                  <a:txBody>
                    <a:bodyPr/>
                    <a:lstStyle/>
                    <a:p>
                      <a:pPr algn="ctr" rtl="0" fontAlgn="ctr">
                        <a:buNone/>
                      </a:pPr>
                      <a:r>
                        <a:rPr lang="en-GB" sz="1000" b="1" i="0" u="none" strike="noStrike" dirty="0">
                          <a:solidFill>
                            <a:srgbClr val="000000"/>
                          </a:solidFill>
                          <a:effectLst/>
                          <a:latin typeface="Arial" panose="020B0604020202020204" pitchFamily="34" charset="0"/>
                        </a:rPr>
                        <a:t>Boots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7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77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E78"/>
                    </a:solidFill>
                  </a:tcPr>
                </a:tc>
                <a:tc>
                  <a:txBody>
                    <a:bodyPr/>
                    <a:lstStyle/>
                    <a:p>
                      <a:pPr algn="ctr" rtl="0" fontAlgn="ctr">
                        <a:buNone/>
                      </a:pPr>
                      <a:r>
                        <a:rPr lang="en-GB" sz="1000" b="0" i="0" u="none" strike="noStrike">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B7A"/>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C0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166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7F6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2C7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6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274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181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extLst>
                  <a:ext uri="{0D108BD9-81ED-4DB2-BD59-A6C34878D82A}">
                    <a16:rowId xmlns:a16="http://schemas.microsoft.com/office/drawing/2014/main" val="1827985669"/>
                  </a:ext>
                </a:extLst>
              </a:tr>
              <a:tr h="190500">
                <a:tc>
                  <a:txBody>
                    <a:bodyPr/>
                    <a:lstStyle/>
                    <a:p>
                      <a:pPr algn="ctr" rtl="0" fontAlgn="ctr">
                        <a:buNone/>
                      </a:pPr>
                      <a:r>
                        <a:rPr lang="en-GB" sz="1000" b="1" i="0" u="none" strike="noStrike" dirty="0">
                          <a:solidFill>
                            <a:srgbClr val="000000"/>
                          </a:solidFill>
                          <a:effectLst/>
                          <a:latin typeface="Arial" panose="020B0604020202020204" pitchFamily="34" charset="0"/>
                        </a:rPr>
                        <a:t>Argos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4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67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217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D78"/>
                    </a:solidFill>
                  </a:tcPr>
                </a:tc>
                <a:tc>
                  <a:txBody>
                    <a:bodyPr/>
                    <a:lstStyle/>
                    <a:p>
                      <a:pPr algn="ctr" rtl="0" fontAlgn="ctr">
                        <a:buNone/>
                      </a:pPr>
                      <a:r>
                        <a:rPr lang="en-GB" sz="1000" b="0" i="0" u="none" strike="noStrike">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C6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176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284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184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extLst>
                  <a:ext uri="{0D108BD9-81ED-4DB2-BD59-A6C34878D82A}">
                    <a16:rowId xmlns:a16="http://schemas.microsoft.com/office/drawing/2014/main" val="1499870320"/>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Ebay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C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9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E7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189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877"/>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215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B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9D3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5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4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27C"/>
                    </a:solidFill>
                  </a:tcPr>
                </a:tc>
                <a:extLst>
                  <a:ext uri="{0D108BD9-81ED-4DB2-BD59-A6C34878D82A}">
                    <a16:rowId xmlns:a16="http://schemas.microsoft.com/office/drawing/2014/main" val="3740470576"/>
                  </a:ext>
                </a:extLst>
              </a:tr>
              <a:tr h="190500">
                <a:tc>
                  <a:txBody>
                    <a:bodyPr/>
                    <a:lstStyle/>
                    <a:p>
                      <a:pPr algn="ctr" rtl="0" fontAlgn="ctr">
                        <a:buNone/>
                      </a:pPr>
                      <a:r>
                        <a:rPr lang="en-GB" sz="1000" b="1" i="0" u="none" strike="noStrike" dirty="0" err="1">
                          <a:solidFill>
                            <a:srgbClr val="000000"/>
                          </a:solidFill>
                          <a:effectLst/>
                          <a:latin typeface="Arial" panose="020B0604020202020204" pitchFamily="34" charset="0"/>
                        </a:rPr>
                        <a:t>Hillarys</a:t>
                      </a:r>
                      <a:r>
                        <a:rPr lang="en-GB" sz="1000" b="1" i="0" u="none" strike="noStrike" dirty="0">
                          <a:solidFill>
                            <a:srgbClr val="000000"/>
                          </a:solidFill>
                          <a:effectLst/>
                          <a:latin typeface="Arial" panose="020B0604020202020204" pitchFamily="34" charset="0"/>
                        </a:rPr>
                        <a:t> Blinds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4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B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193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F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8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166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D6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C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C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171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A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D6B"/>
                    </a:solidFill>
                  </a:tcPr>
                </a:tc>
                <a:extLst>
                  <a:ext uri="{0D108BD9-81ED-4DB2-BD59-A6C34878D82A}">
                    <a16:rowId xmlns:a16="http://schemas.microsoft.com/office/drawing/2014/main" val="554178332"/>
                  </a:ext>
                </a:extLst>
              </a:tr>
              <a:tr h="190500">
                <a:tc>
                  <a:txBody>
                    <a:bodyPr/>
                    <a:lstStyle/>
                    <a:p>
                      <a:pPr algn="ctr" rtl="0" fontAlgn="ctr">
                        <a:buNone/>
                      </a:pPr>
                      <a:r>
                        <a:rPr lang="en-GB" sz="1000" b="1" i="0" u="none" strike="noStrike" dirty="0">
                          <a:solidFill>
                            <a:srgbClr val="000000"/>
                          </a:solidFill>
                          <a:effectLst/>
                          <a:latin typeface="Arial" panose="020B0604020202020204" pitchFamily="34" charset="0"/>
                        </a:rPr>
                        <a:t>Ikea</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F75"/>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C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7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5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1C2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158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160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7DB81"/>
                    </a:solidFill>
                  </a:tcPr>
                </a:tc>
                <a:extLst>
                  <a:ext uri="{0D108BD9-81ED-4DB2-BD59-A6C34878D82A}">
                    <a16:rowId xmlns:a16="http://schemas.microsoft.com/office/drawing/2014/main" val="3691341304"/>
                  </a:ext>
                </a:extLst>
              </a:tr>
              <a:tr h="190500">
                <a:tc>
                  <a:txBody>
                    <a:bodyPr/>
                    <a:lstStyle/>
                    <a:p>
                      <a:pPr algn="ctr" rtl="0" fontAlgn="ctr">
                        <a:buNone/>
                      </a:pPr>
                      <a:r>
                        <a:rPr lang="en-GB" sz="1000" b="1" i="0" u="none" strike="noStrike" dirty="0">
                          <a:solidFill>
                            <a:srgbClr val="000000"/>
                          </a:solidFill>
                          <a:effectLst/>
                          <a:latin typeface="Arial" panose="020B0604020202020204" pitchFamily="34" charset="0"/>
                        </a:rPr>
                        <a:t>The Cotswold Company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F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C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4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8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3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2D1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9D7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D7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9D3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FCB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82"/>
                    </a:solidFill>
                  </a:tcPr>
                </a:tc>
                <a:extLst>
                  <a:ext uri="{0D108BD9-81ED-4DB2-BD59-A6C34878D82A}">
                    <a16:rowId xmlns:a16="http://schemas.microsoft.com/office/drawing/2014/main" val="4195296349"/>
                  </a:ext>
                </a:extLst>
              </a:tr>
              <a:tr h="190500">
                <a:tc>
                  <a:txBody>
                    <a:bodyPr/>
                    <a:lstStyle/>
                    <a:p>
                      <a:pPr algn="ctr" rtl="0" fontAlgn="ctr">
                        <a:buNone/>
                      </a:pPr>
                      <a:r>
                        <a:rPr lang="en-GB" sz="1000" b="1" i="0" u="none" strike="noStrike" dirty="0">
                          <a:solidFill>
                            <a:srgbClr val="000000"/>
                          </a:solidFill>
                          <a:effectLst/>
                          <a:latin typeface="Arial" panose="020B0604020202020204" pitchFamily="34" charset="0"/>
                        </a:rPr>
                        <a:t>Very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97A"/>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97A"/>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47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1D5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2D5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252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242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315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extLst>
                  <a:ext uri="{0D108BD9-81ED-4DB2-BD59-A6C34878D82A}">
                    <a16:rowId xmlns:a16="http://schemas.microsoft.com/office/drawing/2014/main" val="2916644437"/>
                  </a:ext>
                </a:extLst>
              </a:tr>
            </a:tbl>
          </a:graphicData>
        </a:graphic>
      </p:graphicFrame>
      <p:graphicFrame>
        <p:nvGraphicFramePr>
          <p:cNvPr id="3" name="Table 2">
            <a:extLst>
              <a:ext uri="{FF2B5EF4-FFF2-40B4-BE49-F238E27FC236}">
                <a16:creationId xmlns:a16="http://schemas.microsoft.com/office/drawing/2014/main" id="{8C74A93F-4FB4-2458-6E6A-E0240C38D293}"/>
              </a:ext>
            </a:extLst>
          </p:cNvPr>
          <p:cNvGraphicFramePr>
            <a:graphicFrameLocks noGrp="1"/>
          </p:cNvGraphicFramePr>
          <p:nvPr>
            <p:extLst>
              <p:ext uri="{D42A27DB-BD31-4B8C-83A1-F6EECF244321}">
                <p14:modId xmlns:p14="http://schemas.microsoft.com/office/powerpoint/2010/main" val="2088772280"/>
              </p:ext>
            </p:extLst>
          </p:nvPr>
        </p:nvGraphicFramePr>
        <p:xfrm>
          <a:off x="695989" y="1689647"/>
          <a:ext cx="10799988" cy="566475"/>
        </p:xfrm>
        <a:graphic>
          <a:graphicData uri="http://schemas.openxmlformats.org/drawingml/2006/table">
            <a:tbl>
              <a:tblPr/>
              <a:tblGrid>
                <a:gridCol w="899999">
                  <a:extLst>
                    <a:ext uri="{9D8B030D-6E8A-4147-A177-3AD203B41FA5}">
                      <a16:colId xmlns:a16="http://schemas.microsoft.com/office/drawing/2014/main" val="827357748"/>
                    </a:ext>
                  </a:extLst>
                </a:gridCol>
                <a:gridCol w="899999">
                  <a:extLst>
                    <a:ext uri="{9D8B030D-6E8A-4147-A177-3AD203B41FA5}">
                      <a16:colId xmlns:a16="http://schemas.microsoft.com/office/drawing/2014/main" val="2385983145"/>
                    </a:ext>
                  </a:extLst>
                </a:gridCol>
                <a:gridCol w="899999">
                  <a:extLst>
                    <a:ext uri="{9D8B030D-6E8A-4147-A177-3AD203B41FA5}">
                      <a16:colId xmlns:a16="http://schemas.microsoft.com/office/drawing/2014/main" val="4185336030"/>
                    </a:ext>
                  </a:extLst>
                </a:gridCol>
                <a:gridCol w="899999">
                  <a:extLst>
                    <a:ext uri="{9D8B030D-6E8A-4147-A177-3AD203B41FA5}">
                      <a16:colId xmlns:a16="http://schemas.microsoft.com/office/drawing/2014/main" val="4168986970"/>
                    </a:ext>
                  </a:extLst>
                </a:gridCol>
                <a:gridCol w="899999">
                  <a:extLst>
                    <a:ext uri="{9D8B030D-6E8A-4147-A177-3AD203B41FA5}">
                      <a16:colId xmlns:a16="http://schemas.microsoft.com/office/drawing/2014/main" val="3659966850"/>
                    </a:ext>
                  </a:extLst>
                </a:gridCol>
                <a:gridCol w="899999">
                  <a:extLst>
                    <a:ext uri="{9D8B030D-6E8A-4147-A177-3AD203B41FA5}">
                      <a16:colId xmlns:a16="http://schemas.microsoft.com/office/drawing/2014/main" val="3473564706"/>
                    </a:ext>
                  </a:extLst>
                </a:gridCol>
                <a:gridCol w="899999">
                  <a:extLst>
                    <a:ext uri="{9D8B030D-6E8A-4147-A177-3AD203B41FA5}">
                      <a16:colId xmlns:a16="http://schemas.microsoft.com/office/drawing/2014/main" val="2557710865"/>
                    </a:ext>
                  </a:extLst>
                </a:gridCol>
                <a:gridCol w="899999">
                  <a:extLst>
                    <a:ext uri="{9D8B030D-6E8A-4147-A177-3AD203B41FA5}">
                      <a16:colId xmlns:a16="http://schemas.microsoft.com/office/drawing/2014/main" val="4248803502"/>
                    </a:ext>
                  </a:extLst>
                </a:gridCol>
                <a:gridCol w="899999">
                  <a:extLst>
                    <a:ext uri="{9D8B030D-6E8A-4147-A177-3AD203B41FA5}">
                      <a16:colId xmlns:a16="http://schemas.microsoft.com/office/drawing/2014/main" val="625112160"/>
                    </a:ext>
                  </a:extLst>
                </a:gridCol>
                <a:gridCol w="899999">
                  <a:extLst>
                    <a:ext uri="{9D8B030D-6E8A-4147-A177-3AD203B41FA5}">
                      <a16:colId xmlns:a16="http://schemas.microsoft.com/office/drawing/2014/main" val="483291821"/>
                    </a:ext>
                  </a:extLst>
                </a:gridCol>
                <a:gridCol w="899999">
                  <a:extLst>
                    <a:ext uri="{9D8B030D-6E8A-4147-A177-3AD203B41FA5}">
                      <a16:colId xmlns:a16="http://schemas.microsoft.com/office/drawing/2014/main" val="2822762310"/>
                    </a:ext>
                  </a:extLst>
                </a:gridCol>
                <a:gridCol w="899999">
                  <a:extLst>
                    <a:ext uri="{9D8B030D-6E8A-4147-A177-3AD203B41FA5}">
                      <a16:colId xmlns:a16="http://schemas.microsoft.com/office/drawing/2014/main" val="541084198"/>
                    </a:ext>
                  </a:extLst>
                </a:gridCol>
              </a:tblGrid>
              <a:tr h="188825">
                <a:tc gridSpan="12">
                  <a:txBody>
                    <a:bodyPr/>
                    <a:lstStyle/>
                    <a:p>
                      <a:pPr algn="ctr" rtl="0" fontAlgn="ctr">
                        <a:buNone/>
                      </a:pPr>
                      <a:r>
                        <a:rPr lang="en-GB" sz="1000" b="1" i="0" u="none" strike="noStrike">
                          <a:solidFill>
                            <a:srgbClr val="FFFFFF"/>
                          </a:solidFill>
                          <a:effectLst/>
                          <a:latin typeface="Arial" panose="020B0604020202020204" pitchFamily="34" charset="0"/>
                        </a:rPr>
                        <a:t>Retail linear TV index by month</a:t>
                      </a:r>
                    </a:p>
                  </a:txBody>
                  <a:tcPr marL="6350" marR="6350" marT="635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970363017"/>
                  </a:ext>
                </a:extLst>
              </a:tr>
              <a:tr h="188825">
                <a:tc>
                  <a:txBody>
                    <a:bodyPr/>
                    <a:lstStyle/>
                    <a:p>
                      <a:pPr algn="ctr" rtl="0" fontAlgn="ctr">
                        <a:buNone/>
                      </a:pPr>
                      <a:r>
                        <a:rPr lang="en-GB" sz="1000" b="1" i="0" u="none" strike="noStrike">
                          <a:solidFill>
                            <a:srgbClr val="000000"/>
                          </a:solidFill>
                          <a:effectLst/>
                          <a:latin typeface="Arial" panose="020B0604020202020204" pitchFamily="34" charset="0"/>
                        </a:rPr>
                        <a:t>Jan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Feb</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Mar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Apr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May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Jun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Jul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Aug</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Sep</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Oct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Nov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Dec</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1213437338"/>
                  </a:ext>
                </a:extLst>
              </a:tr>
              <a:tr h="188825">
                <a:tc>
                  <a:txBody>
                    <a:bodyPr/>
                    <a:lstStyle/>
                    <a:p>
                      <a:pPr algn="ctr" rtl="0" fontAlgn="ctr">
                        <a:buNone/>
                      </a:pPr>
                      <a:r>
                        <a:rPr lang="en-GB" sz="1000" b="0" i="0" u="none" strike="noStrike">
                          <a:solidFill>
                            <a:srgbClr val="000000"/>
                          </a:solidFill>
                          <a:effectLst/>
                          <a:latin typeface="Arial" panose="020B0604020202020204" pitchFamily="34" charset="0"/>
                        </a:rPr>
                        <a:t>74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E6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777"/>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4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7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C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D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8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2D0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132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CCA7E"/>
                    </a:solidFill>
                  </a:tcPr>
                </a:tc>
                <a:extLst>
                  <a:ext uri="{0D108BD9-81ED-4DB2-BD59-A6C34878D82A}">
                    <a16:rowId xmlns:a16="http://schemas.microsoft.com/office/drawing/2014/main" val="1702432598"/>
                  </a:ext>
                </a:extLst>
              </a:tr>
            </a:tbl>
          </a:graphicData>
        </a:graphic>
      </p:graphicFrame>
      <p:sp>
        <p:nvSpPr>
          <p:cNvPr id="6" name="Text Placeholder 2">
            <a:extLst>
              <a:ext uri="{FF2B5EF4-FFF2-40B4-BE49-F238E27FC236}">
                <a16:creationId xmlns:a16="http://schemas.microsoft.com/office/drawing/2014/main" id="{EFAB6D8B-9B45-E810-5F2A-3271B1CFB0C1}"/>
              </a:ext>
            </a:extLst>
          </p:cNvPr>
          <p:cNvSpPr txBox="1">
            <a:spLocks/>
          </p:cNvSpPr>
          <p:nvPr/>
        </p:nvSpPr>
        <p:spPr>
          <a:xfrm>
            <a:off x="360000" y="5400000"/>
            <a:ext cx="11516809"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2025, monthly index vs full-year 2025, individuals, retail &amp; online retail, top 10 advertisers by total linear impacts.</a:t>
            </a:r>
          </a:p>
        </p:txBody>
      </p:sp>
      <p:sp>
        <p:nvSpPr>
          <p:cNvPr id="2" name="Title 1">
            <a:extLst>
              <a:ext uri="{FF2B5EF4-FFF2-40B4-BE49-F238E27FC236}">
                <a16:creationId xmlns:a16="http://schemas.microsoft.com/office/drawing/2014/main" id="{B96ED1A3-1DC2-E34B-E249-1D555A1B4949}"/>
              </a:ext>
            </a:extLst>
          </p:cNvPr>
          <p:cNvSpPr>
            <a:spLocks noGrp="1"/>
          </p:cNvSpPr>
          <p:nvPr>
            <p:ph type="title"/>
          </p:nvPr>
        </p:nvSpPr>
        <p:spPr/>
        <p:txBody>
          <a:bodyPr/>
          <a:lstStyle/>
          <a:p>
            <a:r>
              <a:rPr lang="en-GB" dirty="0"/>
              <a:t>Retail linear TV spend skews toward the end of the year</a:t>
            </a:r>
          </a:p>
        </p:txBody>
      </p:sp>
      <p:sp>
        <p:nvSpPr>
          <p:cNvPr id="5" name="TextBox 4">
            <a:extLst>
              <a:ext uri="{FF2B5EF4-FFF2-40B4-BE49-F238E27FC236}">
                <a16:creationId xmlns:a16="http://schemas.microsoft.com/office/drawing/2014/main" id="{DFDA1B51-22D6-1678-5825-644E30D9B7A3}"/>
              </a:ext>
            </a:extLst>
          </p:cNvPr>
          <p:cNvSpPr txBox="1"/>
          <p:nvPr/>
        </p:nvSpPr>
        <p:spPr>
          <a:xfrm>
            <a:off x="407309" y="1009006"/>
            <a:ext cx="6225720" cy="338554"/>
          </a:xfrm>
          <a:prstGeom prst="rect">
            <a:avLst/>
          </a:prstGeom>
          <a:noFill/>
        </p:spPr>
        <p:txBody>
          <a:bodyPr wrap="square" rtlCol="0">
            <a:spAutoFit/>
          </a:bodyPr>
          <a:lstStyle/>
          <a:p>
            <a:pPr algn="l"/>
            <a:r>
              <a:rPr lang="en-GB" sz="1600" dirty="0">
                <a:solidFill>
                  <a:schemeClr val="bg2"/>
                </a:solidFill>
              </a:rPr>
              <a:t>Index of Retail commercial linear TV impacts vs all categories</a:t>
            </a:r>
          </a:p>
        </p:txBody>
      </p:sp>
    </p:spTree>
    <p:extLst>
      <p:ext uri="{BB962C8B-B14F-4D97-AF65-F5344CB8AC3E}">
        <p14:creationId xmlns:p14="http://schemas.microsoft.com/office/powerpoint/2010/main" val="2884514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9FC2C223-30BC-FA84-545C-378EFB9E5FE8}"/>
              </a:ext>
            </a:extLst>
          </p:cNvPr>
          <p:cNvGraphicFramePr>
            <a:graphicFrameLocks noGrp="1"/>
          </p:cNvGraphicFramePr>
          <p:nvPr>
            <p:extLst>
              <p:ext uri="{D42A27DB-BD31-4B8C-83A1-F6EECF244321}">
                <p14:modId xmlns:p14="http://schemas.microsoft.com/office/powerpoint/2010/main" val="1568851175"/>
              </p:ext>
            </p:extLst>
          </p:nvPr>
        </p:nvGraphicFramePr>
        <p:xfrm>
          <a:off x="3006904" y="4644837"/>
          <a:ext cx="6223000" cy="381000"/>
        </p:xfrm>
        <a:graphic>
          <a:graphicData uri="http://schemas.openxmlformats.org/drawingml/2006/table">
            <a:tbl>
              <a:tblPr/>
              <a:tblGrid>
                <a:gridCol w="889000">
                  <a:extLst>
                    <a:ext uri="{9D8B030D-6E8A-4147-A177-3AD203B41FA5}">
                      <a16:colId xmlns:a16="http://schemas.microsoft.com/office/drawing/2014/main" val="1244466072"/>
                    </a:ext>
                  </a:extLst>
                </a:gridCol>
                <a:gridCol w="889000">
                  <a:extLst>
                    <a:ext uri="{9D8B030D-6E8A-4147-A177-3AD203B41FA5}">
                      <a16:colId xmlns:a16="http://schemas.microsoft.com/office/drawing/2014/main" val="1510561518"/>
                    </a:ext>
                  </a:extLst>
                </a:gridCol>
                <a:gridCol w="889000">
                  <a:extLst>
                    <a:ext uri="{9D8B030D-6E8A-4147-A177-3AD203B41FA5}">
                      <a16:colId xmlns:a16="http://schemas.microsoft.com/office/drawing/2014/main" val="2341586584"/>
                    </a:ext>
                  </a:extLst>
                </a:gridCol>
                <a:gridCol w="889000">
                  <a:extLst>
                    <a:ext uri="{9D8B030D-6E8A-4147-A177-3AD203B41FA5}">
                      <a16:colId xmlns:a16="http://schemas.microsoft.com/office/drawing/2014/main" val="2790733443"/>
                    </a:ext>
                  </a:extLst>
                </a:gridCol>
                <a:gridCol w="889000">
                  <a:extLst>
                    <a:ext uri="{9D8B030D-6E8A-4147-A177-3AD203B41FA5}">
                      <a16:colId xmlns:a16="http://schemas.microsoft.com/office/drawing/2014/main" val="958835167"/>
                    </a:ext>
                  </a:extLst>
                </a:gridCol>
                <a:gridCol w="889000">
                  <a:extLst>
                    <a:ext uri="{9D8B030D-6E8A-4147-A177-3AD203B41FA5}">
                      <a16:colId xmlns:a16="http://schemas.microsoft.com/office/drawing/2014/main" val="1735007856"/>
                    </a:ext>
                  </a:extLst>
                </a:gridCol>
                <a:gridCol w="889000">
                  <a:extLst>
                    <a:ext uri="{9D8B030D-6E8A-4147-A177-3AD203B41FA5}">
                      <a16:colId xmlns:a16="http://schemas.microsoft.com/office/drawing/2014/main" val="2227851345"/>
                    </a:ext>
                  </a:extLst>
                </a:gridCol>
              </a:tblGrid>
              <a:tr h="190500">
                <a:tc>
                  <a:txBody>
                    <a:bodyPr/>
                    <a:lstStyle/>
                    <a:p>
                      <a:pPr algn="ctr" rtl="0" fontAlgn="ctr">
                        <a:buNone/>
                      </a:pPr>
                      <a:r>
                        <a:rPr lang="en-GB" sz="1000" b="1" i="0" u="none" strike="noStrike">
                          <a:solidFill>
                            <a:srgbClr val="000000"/>
                          </a:solidFill>
                          <a:effectLst/>
                          <a:latin typeface="Arial" panose="020B0604020202020204" pitchFamily="34" charset="0"/>
                        </a:rPr>
                        <a:t>Monday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Tuesday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Wednesday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Thursday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dirty="0">
                          <a:solidFill>
                            <a:srgbClr val="000000"/>
                          </a:solidFill>
                          <a:effectLst/>
                          <a:latin typeface="Arial" panose="020B0604020202020204" pitchFamily="34" charset="0"/>
                        </a:rPr>
                        <a:t>Friday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Saturday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Sunday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1719615829"/>
                  </a:ext>
                </a:extLst>
              </a:tr>
              <a:tr h="190500">
                <a:tc>
                  <a:txBody>
                    <a:bodyPr/>
                    <a:lstStyle/>
                    <a:p>
                      <a:pPr algn="ctr" rtl="0" fontAlgn="ctr">
                        <a:buNone/>
                      </a:pPr>
                      <a:r>
                        <a:rPr lang="en-GB" sz="1000" b="0" i="0" u="none" strike="noStrike">
                          <a:solidFill>
                            <a:srgbClr val="000000"/>
                          </a:solidFill>
                          <a:effectLst/>
                          <a:latin typeface="Arial" panose="020B0604020202020204" pitchFamily="34" charset="0"/>
                        </a:rPr>
                        <a:t>96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67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6C9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7B6E"/>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101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extLst>
                  <a:ext uri="{0D108BD9-81ED-4DB2-BD59-A6C34878D82A}">
                    <a16:rowId xmlns:a16="http://schemas.microsoft.com/office/drawing/2014/main" val="1090472352"/>
                  </a:ext>
                </a:extLst>
              </a:tr>
            </a:tbl>
          </a:graphicData>
        </a:graphic>
      </p:graphicFrame>
      <p:graphicFrame>
        <p:nvGraphicFramePr>
          <p:cNvPr id="7" name="Table 6">
            <a:extLst>
              <a:ext uri="{FF2B5EF4-FFF2-40B4-BE49-F238E27FC236}">
                <a16:creationId xmlns:a16="http://schemas.microsoft.com/office/drawing/2014/main" id="{25BAA101-0CCB-B1F4-3904-588224FC905C}"/>
              </a:ext>
            </a:extLst>
          </p:cNvPr>
          <p:cNvGraphicFramePr>
            <a:graphicFrameLocks noGrp="1"/>
          </p:cNvGraphicFramePr>
          <p:nvPr>
            <p:extLst>
              <p:ext uri="{D42A27DB-BD31-4B8C-83A1-F6EECF244321}">
                <p14:modId xmlns:p14="http://schemas.microsoft.com/office/powerpoint/2010/main" val="1648270058"/>
              </p:ext>
            </p:extLst>
          </p:nvPr>
        </p:nvGraphicFramePr>
        <p:xfrm>
          <a:off x="377829" y="1825440"/>
          <a:ext cx="11334741" cy="2375082"/>
        </p:xfrm>
        <a:graphic>
          <a:graphicData uri="http://schemas.openxmlformats.org/drawingml/2006/table">
            <a:tbl>
              <a:tblPr/>
              <a:tblGrid>
                <a:gridCol w="727413">
                  <a:extLst>
                    <a:ext uri="{9D8B030D-6E8A-4147-A177-3AD203B41FA5}">
                      <a16:colId xmlns:a16="http://schemas.microsoft.com/office/drawing/2014/main" val="2319115448"/>
                    </a:ext>
                  </a:extLst>
                </a:gridCol>
                <a:gridCol w="441972">
                  <a:extLst>
                    <a:ext uri="{9D8B030D-6E8A-4147-A177-3AD203B41FA5}">
                      <a16:colId xmlns:a16="http://schemas.microsoft.com/office/drawing/2014/main" val="247936418"/>
                    </a:ext>
                  </a:extLst>
                </a:gridCol>
                <a:gridCol w="441972">
                  <a:extLst>
                    <a:ext uri="{9D8B030D-6E8A-4147-A177-3AD203B41FA5}">
                      <a16:colId xmlns:a16="http://schemas.microsoft.com/office/drawing/2014/main" val="4092733552"/>
                    </a:ext>
                  </a:extLst>
                </a:gridCol>
                <a:gridCol w="441972">
                  <a:extLst>
                    <a:ext uri="{9D8B030D-6E8A-4147-A177-3AD203B41FA5}">
                      <a16:colId xmlns:a16="http://schemas.microsoft.com/office/drawing/2014/main" val="3811884810"/>
                    </a:ext>
                  </a:extLst>
                </a:gridCol>
                <a:gridCol w="441972">
                  <a:extLst>
                    <a:ext uri="{9D8B030D-6E8A-4147-A177-3AD203B41FA5}">
                      <a16:colId xmlns:a16="http://schemas.microsoft.com/office/drawing/2014/main" val="4243642741"/>
                    </a:ext>
                  </a:extLst>
                </a:gridCol>
                <a:gridCol w="441972">
                  <a:extLst>
                    <a:ext uri="{9D8B030D-6E8A-4147-A177-3AD203B41FA5}">
                      <a16:colId xmlns:a16="http://schemas.microsoft.com/office/drawing/2014/main" val="3770299532"/>
                    </a:ext>
                  </a:extLst>
                </a:gridCol>
                <a:gridCol w="441972">
                  <a:extLst>
                    <a:ext uri="{9D8B030D-6E8A-4147-A177-3AD203B41FA5}">
                      <a16:colId xmlns:a16="http://schemas.microsoft.com/office/drawing/2014/main" val="1880990997"/>
                    </a:ext>
                  </a:extLst>
                </a:gridCol>
                <a:gridCol w="441972">
                  <a:extLst>
                    <a:ext uri="{9D8B030D-6E8A-4147-A177-3AD203B41FA5}">
                      <a16:colId xmlns:a16="http://schemas.microsoft.com/office/drawing/2014/main" val="2849649483"/>
                    </a:ext>
                  </a:extLst>
                </a:gridCol>
                <a:gridCol w="441972">
                  <a:extLst>
                    <a:ext uri="{9D8B030D-6E8A-4147-A177-3AD203B41FA5}">
                      <a16:colId xmlns:a16="http://schemas.microsoft.com/office/drawing/2014/main" val="3823917239"/>
                    </a:ext>
                  </a:extLst>
                </a:gridCol>
                <a:gridCol w="441972">
                  <a:extLst>
                    <a:ext uri="{9D8B030D-6E8A-4147-A177-3AD203B41FA5}">
                      <a16:colId xmlns:a16="http://schemas.microsoft.com/office/drawing/2014/main" val="3932503876"/>
                    </a:ext>
                  </a:extLst>
                </a:gridCol>
                <a:gridCol w="441972">
                  <a:extLst>
                    <a:ext uri="{9D8B030D-6E8A-4147-A177-3AD203B41FA5}">
                      <a16:colId xmlns:a16="http://schemas.microsoft.com/office/drawing/2014/main" val="2088183526"/>
                    </a:ext>
                  </a:extLst>
                </a:gridCol>
                <a:gridCol w="441972">
                  <a:extLst>
                    <a:ext uri="{9D8B030D-6E8A-4147-A177-3AD203B41FA5}">
                      <a16:colId xmlns:a16="http://schemas.microsoft.com/office/drawing/2014/main" val="2131147063"/>
                    </a:ext>
                  </a:extLst>
                </a:gridCol>
                <a:gridCol w="441972">
                  <a:extLst>
                    <a:ext uri="{9D8B030D-6E8A-4147-A177-3AD203B41FA5}">
                      <a16:colId xmlns:a16="http://schemas.microsoft.com/office/drawing/2014/main" val="2294846550"/>
                    </a:ext>
                  </a:extLst>
                </a:gridCol>
                <a:gridCol w="441972">
                  <a:extLst>
                    <a:ext uri="{9D8B030D-6E8A-4147-A177-3AD203B41FA5}">
                      <a16:colId xmlns:a16="http://schemas.microsoft.com/office/drawing/2014/main" val="3909126226"/>
                    </a:ext>
                  </a:extLst>
                </a:gridCol>
                <a:gridCol w="441972">
                  <a:extLst>
                    <a:ext uri="{9D8B030D-6E8A-4147-A177-3AD203B41FA5}">
                      <a16:colId xmlns:a16="http://schemas.microsoft.com/office/drawing/2014/main" val="418904837"/>
                    </a:ext>
                  </a:extLst>
                </a:gridCol>
                <a:gridCol w="441972">
                  <a:extLst>
                    <a:ext uri="{9D8B030D-6E8A-4147-A177-3AD203B41FA5}">
                      <a16:colId xmlns:a16="http://schemas.microsoft.com/office/drawing/2014/main" val="1868947029"/>
                    </a:ext>
                  </a:extLst>
                </a:gridCol>
                <a:gridCol w="441972">
                  <a:extLst>
                    <a:ext uri="{9D8B030D-6E8A-4147-A177-3AD203B41FA5}">
                      <a16:colId xmlns:a16="http://schemas.microsoft.com/office/drawing/2014/main" val="2011751987"/>
                    </a:ext>
                  </a:extLst>
                </a:gridCol>
                <a:gridCol w="441972">
                  <a:extLst>
                    <a:ext uri="{9D8B030D-6E8A-4147-A177-3AD203B41FA5}">
                      <a16:colId xmlns:a16="http://schemas.microsoft.com/office/drawing/2014/main" val="3951532037"/>
                    </a:ext>
                  </a:extLst>
                </a:gridCol>
                <a:gridCol w="441972">
                  <a:extLst>
                    <a:ext uri="{9D8B030D-6E8A-4147-A177-3AD203B41FA5}">
                      <a16:colId xmlns:a16="http://schemas.microsoft.com/office/drawing/2014/main" val="2656454017"/>
                    </a:ext>
                  </a:extLst>
                </a:gridCol>
                <a:gridCol w="441972">
                  <a:extLst>
                    <a:ext uri="{9D8B030D-6E8A-4147-A177-3AD203B41FA5}">
                      <a16:colId xmlns:a16="http://schemas.microsoft.com/office/drawing/2014/main" val="2510735525"/>
                    </a:ext>
                  </a:extLst>
                </a:gridCol>
                <a:gridCol w="441972">
                  <a:extLst>
                    <a:ext uri="{9D8B030D-6E8A-4147-A177-3AD203B41FA5}">
                      <a16:colId xmlns:a16="http://schemas.microsoft.com/office/drawing/2014/main" val="3984305537"/>
                    </a:ext>
                  </a:extLst>
                </a:gridCol>
                <a:gridCol w="441972">
                  <a:extLst>
                    <a:ext uri="{9D8B030D-6E8A-4147-A177-3AD203B41FA5}">
                      <a16:colId xmlns:a16="http://schemas.microsoft.com/office/drawing/2014/main" val="2386380607"/>
                    </a:ext>
                  </a:extLst>
                </a:gridCol>
                <a:gridCol w="441972">
                  <a:extLst>
                    <a:ext uri="{9D8B030D-6E8A-4147-A177-3AD203B41FA5}">
                      <a16:colId xmlns:a16="http://schemas.microsoft.com/office/drawing/2014/main" val="733875920"/>
                    </a:ext>
                  </a:extLst>
                </a:gridCol>
                <a:gridCol w="441972">
                  <a:extLst>
                    <a:ext uri="{9D8B030D-6E8A-4147-A177-3AD203B41FA5}">
                      <a16:colId xmlns:a16="http://schemas.microsoft.com/office/drawing/2014/main" val="815744515"/>
                    </a:ext>
                  </a:extLst>
                </a:gridCol>
                <a:gridCol w="441972">
                  <a:extLst>
                    <a:ext uri="{9D8B030D-6E8A-4147-A177-3AD203B41FA5}">
                      <a16:colId xmlns:a16="http://schemas.microsoft.com/office/drawing/2014/main" val="577876864"/>
                    </a:ext>
                  </a:extLst>
                </a:gridCol>
              </a:tblGrid>
              <a:tr h="263898">
                <a:tc gridSpan="25">
                  <a:txBody>
                    <a:bodyPr/>
                    <a:lstStyle/>
                    <a:p>
                      <a:pPr algn="ctr" rtl="0" fontAlgn="ctr">
                        <a:buNone/>
                      </a:pPr>
                      <a:r>
                        <a:rPr lang="en-GB" sz="1000" b="1" i="0" u="none" strike="noStrike">
                          <a:solidFill>
                            <a:srgbClr val="FFFFFF"/>
                          </a:solidFill>
                          <a:effectLst/>
                          <a:latin typeface="Arial" panose="020B0604020202020204" pitchFamily="34" charset="0"/>
                        </a:rPr>
                        <a:t>Retail commercial linear TV index by daypart</a:t>
                      </a:r>
                    </a:p>
                  </a:txBody>
                  <a:tcPr marL="4604" marR="4604" marT="4604"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175569739"/>
                  </a:ext>
                </a:extLst>
              </a:tr>
              <a:tr h="263898">
                <a:tc>
                  <a:txBody>
                    <a:bodyPr/>
                    <a:lstStyle/>
                    <a:p>
                      <a:pPr algn="ctr" rtl="0" fontAlgn="ctr">
                        <a:buNone/>
                      </a:pPr>
                      <a:r>
                        <a:rPr lang="en-GB" sz="1000" b="0" i="0" u="none" strike="noStrike">
                          <a:solidFill>
                            <a:srgbClr val="000000"/>
                          </a:solidFill>
                          <a:effectLst/>
                          <a:latin typeface="Arial" panose="020B0604020202020204" pitchFamily="34" charset="0"/>
                        </a:rPr>
                        <a:t> </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6am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7am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8am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9am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10am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11am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12pm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2pm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3pm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4pm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5pm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6pm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7pm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8pm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9pm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10pm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11pm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12am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2am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3am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4am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5am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3278000841"/>
                  </a:ext>
                </a:extLst>
              </a:tr>
              <a:tr h="263898">
                <a:tc>
                  <a:txBody>
                    <a:bodyPr/>
                    <a:lstStyle/>
                    <a:p>
                      <a:pPr algn="ctr" rtl="0" fontAlgn="ctr">
                        <a:buNone/>
                      </a:pPr>
                      <a:r>
                        <a:rPr lang="en-GB" sz="1000" b="1" i="0" u="none" strike="noStrike">
                          <a:solidFill>
                            <a:srgbClr val="000000"/>
                          </a:solidFill>
                          <a:effectLst/>
                          <a:latin typeface="Arial" panose="020B0604020202020204" pitchFamily="34" charset="0"/>
                        </a:rPr>
                        <a:t>Monday</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AC5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1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CE1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8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6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7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C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5E4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5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E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C78"/>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5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2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0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776"/>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777"/>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A7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A075"/>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84"/>
                    </a:solidFill>
                  </a:tcPr>
                </a:tc>
                <a:extLst>
                  <a:ext uri="{0D108BD9-81ED-4DB2-BD59-A6C34878D82A}">
                    <a16:rowId xmlns:a16="http://schemas.microsoft.com/office/drawing/2014/main" val="3655599398"/>
                  </a:ext>
                </a:extLst>
              </a:tr>
              <a:tr h="263898">
                <a:tc>
                  <a:txBody>
                    <a:bodyPr/>
                    <a:lstStyle/>
                    <a:p>
                      <a:pPr algn="ctr" rtl="0" fontAlgn="ctr">
                        <a:buNone/>
                      </a:pPr>
                      <a:r>
                        <a:rPr lang="en-GB" sz="1000" b="1" i="0" u="none" strike="noStrike">
                          <a:solidFill>
                            <a:srgbClr val="000000"/>
                          </a:solidFill>
                          <a:effectLst/>
                          <a:latin typeface="Arial" panose="020B0604020202020204" pitchFamily="34" charset="0"/>
                        </a:rPr>
                        <a:t>Tuesday</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C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CE1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6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4DF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5E4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7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A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FE2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877"/>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D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B2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B2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977"/>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B078"/>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1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E383"/>
                    </a:solidFill>
                  </a:tcPr>
                </a:tc>
                <a:extLst>
                  <a:ext uri="{0D108BD9-81ED-4DB2-BD59-A6C34878D82A}">
                    <a16:rowId xmlns:a16="http://schemas.microsoft.com/office/drawing/2014/main" val="4132999808"/>
                  </a:ext>
                </a:extLst>
              </a:tr>
              <a:tr h="263898">
                <a:tc>
                  <a:txBody>
                    <a:bodyPr/>
                    <a:lstStyle/>
                    <a:p>
                      <a:pPr algn="ctr" rtl="0" fontAlgn="ctr">
                        <a:buNone/>
                      </a:pPr>
                      <a:r>
                        <a:rPr lang="en-GB" sz="1000" b="1" i="0" u="none" strike="noStrike">
                          <a:solidFill>
                            <a:srgbClr val="000000"/>
                          </a:solidFill>
                          <a:effectLst/>
                          <a:latin typeface="Arial" panose="020B0604020202020204" pitchFamily="34" charset="0"/>
                        </a:rPr>
                        <a:t>Wednesday</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6C4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87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0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2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C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E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A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F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6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3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8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87A"/>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7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4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EC27C"/>
                    </a:solidFill>
                  </a:tcPr>
                </a:tc>
                <a:extLst>
                  <a:ext uri="{0D108BD9-81ED-4DB2-BD59-A6C34878D82A}">
                    <a16:rowId xmlns:a16="http://schemas.microsoft.com/office/drawing/2014/main" val="968428593"/>
                  </a:ext>
                </a:extLst>
              </a:tr>
              <a:tr h="263898">
                <a:tc>
                  <a:txBody>
                    <a:bodyPr/>
                    <a:lstStyle/>
                    <a:p>
                      <a:pPr algn="ctr" rtl="0" fontAlgn="ctr">
                        <a:buNone/>
                      </a:pPr>
                      <a:r>
                        <a:rPr lang="en-GB" sz="1000" b="1" i="0" u="none" strike="noStrike">
                          <a:solidFill>
                            <a:srgbClr val="000000"/>
                          </a:solidFill>
                          <a:effectLst/>
                          <a:latin typeface="Arial" panose="020B0604020202020204" pitchFamily="34" charset="0"/>
                        </a:rPr>
                        <a:t>Thursday</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1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6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0E2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F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F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6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2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8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C78"/>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A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8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5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6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7DB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ED480"/>
                    </a:solidFill>
                  </a:tcPr>
                </a:tc>
                <a:extLst>
                  <a:ext uri="{0D108BD9-81ED-4DB2-BD59-A6C34878D82A}">
                    <a16:rowId xmlns:a16="http://schemas.microsoft.com/office/drawing/2014/main" val="216759879"/>
                  </a:ext>
                </a:extLst>
              </a:tr>
              <a:tr h="263898">
                <a:tc>
                  <a:txBody>
                    <a:bodyPr/>
                    <a:lstStyle/>
                    <a:p>
                      <a:pPr algn="ctr" rtl="0" fontAlgn="ctr">
                        <a:buNone/>
                      </a:pPr>
                      <a:r>
                        <a:rPr lang="en-GB" sz="1000" b="1" i="0" u="none" strike="noStrike">
                          <a:solidFill>
                            <a:srgbClr val="000000"/>
                          </a:solidFill>
                          <a:effectLst/>
                          <a:latin typeface="Arial" panose="020B0604020202020204" pitchFamily="34" charset="0"/>
                        </a:rPr>
                        <a:t>Friday</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1CC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5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1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97A"/>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5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8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4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3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B7A"/>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3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1E7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0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B3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1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8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87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F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2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D82"/>
                    </a:solidFill>
                  </a:tcPr>
                </a:tc>
                <a:extLst>
                  <a:ext uri="{0D108BD9-81ED-4DB2-BD59-A6C34878D82A}">
                    <a16:rowId xmlns:a16="http://schemas.microsoft.com/office/drawing/2014/main" val="3051855161"/>
                  </a:ext>
                </a:extLst>
              </a:tr>
              <a:tr h="263898">
                <a:tc>
                  <a:txBody>
                    <a:bodyPr/>
                    <a:lstStyle/>
                    <a:p>
                      <a:pPr algn="ctr" rtl="0" fontAlgn="ctr">
                        <a:buNone/>
                      </a:pPr>
                      <a:r>
                        <a:rPr lang="en-GB" sz="1000" b="1" i="0" u="none" strike="noStrike">
                          <a:solidFill>
                            <a:srgbClr val="000000"/>
                          </a:solidFill>
                          <a:effectLst/>
                          <a:latin typeface="Arial" panose="020B0604020202020204" pitchFamily="34" charset="0"/>
                        </a:rPr>
                        <a:t>Saturday</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7C4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7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5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8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6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A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F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B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0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4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9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1E7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4DF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9D3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0C27C"/>
                    </a:solidFill>
                  </a:tcPr>
                </a:tc>
                <a:extLst>
                  <a:ext uri="{0D108BD9-81ED-4DB2-BD59-A6C34878D82A}">
                    <a16:rowId xmlns:a16="http://schemas.microsoft.com/office/drawing/2014/main" val="3085585201"/>
                  </a:ext>
                </a:extLst>
              </a:tr>
              <a:tr h="263898">
                <a:tc>
                  <a:txBody>
                    <a:bodyPr/>
                    <a:lstStyle/>
                    <a:p>
                      <a:pPr algn="ctr" rtl="0" fontAlgn="ctr">
                        <a:buNone/>
                      </a:pPr>
                      <a:r>
                        <a:rPr lang="en-GB" sz="1000" b="1" i="0" u="none" strike="noStrike">
                          <a:solidFill>
                            <a:srgbClr val="000000"/>
                          </a:solidFill>
                          <a:effectLst/>
                          <a:latin typeface="Arial" panose="020B0604020202020204" pitchFamily="34" charset="0"/>
                        </a:rPr>
                        <a:t>Sunday</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DA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E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6E4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0E2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4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7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1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4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7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F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5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5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2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1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9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9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C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5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C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86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A7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D82"/>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125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DCB7E"/>
                    </a:solidFill>
                  </a:tcPr>
                </a:tc>
                <a:extLst>
                  <a:ext uri="{0D108BD9-81ED-4DB2-BD59-A6C34878D82A}">
                    <a16:rowId xmlns:a16="http://schemas.microsoft.com/office/drawing/2014/main" val="3493829049"/>
                  </a:ext>
                </a:extLst>
              </a:tr>
            </a:tbl>
          </a:graphicData>
        </a:graphic>
      </p:graphicFrame>
      <p:sp>
        <p:nvSpPr>
          <p:cNvPr id="6" name="Text Placeholder 2">
            <a:extLst>
              <a:ext uri="{FF2B5EF4-FFF2-40B4-BE49-F238E27FC236}">
                <a16:creationId xmlns:a16="http://schemas.microsoft.com/office/drawing/2014/main" id="{6B7E41A7-3603-D461-783A-8D9057668C5B}"/>
              </a:ext>
            </a:extLst>
          </p:cNvPr>
          <p:cNvSpPr txBox="1">
            <a:spLocks/>
          </p:cNvSpPr>
          <p:nvPr/>
        </p:nvSpPr>
        <p:spPr>
          <a:xfrm>
            <a:off x="360000" y="5400000"/>
            <a:ext cx="11516809"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2025, individuals, commercial linear, Retail &amp; Online Retail index vs all categories.</a:t>
            </a:r>
          </a:p>
        </p:txBody>
      </p:sp>
      <p:sp>
        <p:nvSpPr>
          <p:cNvPr id="2" name="Title 1">
            <a:extLst>
              <a:ext uri="{FF2B5EF4-FFF2-40B4-BE49-F238E27FC236}">
                <a16:creationId xmlns:a16="http://schemas.microsoft.com/office/drawing/2014/main" id="{25229A77-187D-2906-83C4-E1A27A13D643}"/>
              </a:ext>
            </a:extLst>
          </p:cNvPr>
          <p:cNvSpPr>
            <a:spLocks noGrp="1"/>
          </p:cNvSpPr>
          <p:nvPr>
            <p:ph type="title"/>
          </p:nvPr>
        </p:nvSpPr>
        <p:spPr>
          <a:xfrm>
            <a:off x="371475" y="359944"/>
            <a:ext cx="11712949" cy="1021181"/>
          </a:xfrm>
        </p:spPr>
        <p:txBody>
          <a:bodyPr/>
          <a:lstStyle/>
          <a:p>
            <a:r>
              <a:rPr lang="en-GB" dirty="0"/>
              <a:t>Retail linear TV spend skews toward early morning </a:t>
            </a:r>
          </a:p>
        </p:txBody>
      </p:sp>
      <p:sp>
        <p:nvSpPr>
          <p:cNvPr id="4" name="Text Placeholder 2">
            <a:extLst>
              <a:ext uri="{FF2B5EF4-FFF2-40B4-BE49-F238E27FC236}">
                <a16:creationId xmlns:a16="http://schemas.microsoft.com/office/drawing/2014/main" id="{DD6A1FC1-ED3B-7470-6410-23A65AABADB3}"/>
              </a:ext>
            </a:extLst>
          </p:cNvPr>
          <p:cNvSpPr txBox="1">
            <a:spLocks/>
          </p:cNvSpPr>
          <p:nvPr/>
        </p:nvSpPr>
        <p:spPr>
          <a:xfrm>
            <a:off x="360000" y="5400000"/>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3" name="TextBox 2">
            <a:extLst>
              <a:ext uri="{FF2B5EF4-FFF2-40B4-BE49-F238E27FC236}">
                <a16:creationId xmlns:a16="http://schemas.microsoft.com/office/drawing/2014/main" id="{26ED61CC-1329-1F30-EE98-57C31AE227F7}"/>
              </a:ext>
            </a:extLst>
          </p:cNvPr>
          <p:cNvSpPr txBox="1"/>
          <p:nvPr/>
        </p:nvSpPr>
        <p:spPr>
          <a:xfrm>
            <a:off x="407309" y="1009006"/>
            <a:ext cx="6225720" cy="338554"/>
          </a:xfrm>
          <a:prstGeom prst="rect">
            <a:avLst/>
          </a:prstGeom>
          <a:noFill/>
        </p:spPr>
        <p:txBody>
          <a:bodyPr wrap="square" rtlCol="0">
            <a:spAutoFit/>
          </a:bodyPr>
          <a:lstStyle/>
          <a:p>
            <a:pPr algn="l"/>
            <a:r>
              <a:rPr lang="en-GB" sz="1600" dirty="0">
                <a:solidFill>
                  <a:schemeClr val="bg2"/>
                </a:solidFill>
              </a:rPr>
              <a:t>Index of Retail commercial linear TV impacts vs all categories</a:t>
            </a:r>
          </a:p>
        </p:txBody>
      </p:sp>
    </p:spTree>
    <p:extLst>
      <p:ext uri="{BB962C8B-B14F-4D97-AF65-F5344CB8AC3E}">
        <p14:creationId xmlns:p14="http://schemas.microsoft.com/office/powerpoint/2010/main" val="43812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4E5C7B7A-D219-4589-907B-D24DD377BB28}"/>
              </a:ext>
            </a:extLst>
          </p:cNvPr>
          <p:cNvGraphicFramePr/>
          <p:nvPr>
            <p:extLst>
              <p:ext uri="{D42A27DB-BD31-4B8C-83A1-F6EECF244321}">
                <p14:modId xmlns:p14="http://schemas.microsoft.com/office/powerpoint/2010/main" val="239231909"/>
              </p:ext>
            </p:extLst>
          </p:nvPr>
        </p:nvGraphicFramePr>
        <p:xfrm>
          <a:off x="360000" y="901898"/>
          <a:ext cx="11307763" cy="456184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2BD8D852-AB6E-4380-B092-132EAB3773A5}"/>
              </a:ext>
            </a:extLst>
          </p:cNvPr>
          <p:cNvSpPr>
            <a:spLocks noGrp="1"/>
          </p:cNvSpPr>
          <p:nvPr>
            <p:ph type="title"/>
          </p:nvPr>
        </p:nvSpPr>
        <p:spPr/>
        <p:txBody>
          <a:bodyPr/>
          <a:lstStyle/>
          <a:p>
            <a:pPr lvl="0"/>
            <a:r>
              <a:rPr lang="en-GB" dirty="0"/>
              <a:t>Use of 30” is high amongst Retail advertisers</a:t>
            </a:r>
          </a:p>
        </p:txBody>
      </p:sp>
      <p:sp>
        <p:nvSpPr>
          <p:cNvPr id="4" name="Text Placeholder 2">
            <a:extLst>
              <a:ext uri="{FF2B5EF4-FFF2-40B4-BE49-F238E27FC236}">
                <a16:creationId xmlns:a16="http://schemas.microsoft.com/office/drawing/2014/main" id="{25E729EB-E7B6-4FC0-837C-18142C642822}"/>
              </a:ext>
            </a:extLst>
          </p:cNvPr>
          <p:cNvSpPr txBox="1">
            <a:spLocks/>
          </p:cNvSpPr>
          <p:nvPr/>
        </p:nvSpPr>
        <p:spPr>
          <a:xfrm>
            <a:off x="360000" y="5400000"/>
            <a:ext cx="11516809"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ts val="0"/>
              </a:spcBef>
              <a:defRPr/>
            </a:pPr>
            <a:r>
              <a:rPr lang="en-GB" dirty="0"/>
              <a:t>Source: Barb, 2025, individuals.</a:t>
            </a:r>
          </a:p>
        </p:txBody>
      </p:sp>
    </p:spTree>
    <p:extLst>
      <p:ext uri="{BB962C8B-B14F-4D97-AF65-F5344CB8AC3E}">
        <p14:creationId xmlns:p14="http://schemas.microsoft.com/office/powerpoint/2010/main" val="2061049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CBD2313-F5CF-7151-6D7F-1C101A6E11F5}"/>
              </a:ext>
            </a:extLst>
          </p:cNvPr>
          <p:cNvSpPr txBox="1">
            <a:spLocks/>
          </p:cNvSpPr>
          <p:nvPr/>
        </p:nvSpPr>
        <p:spPr>
          <a:xfrm>
            <a:off x="360000" y="5400000"/>
            <a:ext cx="11516809"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2003-2025, individuals, Retail &amp; Online Retail categories.</a:t>
            </a:r>
          </a:p>
        </p:txBody>
      </p:sp>
      <p:graphicFrame>
        <p:nvGraphicFramePr>
          <p:cNvPr id="6" name="Chart 5">
            <a:extLst>
              <a:ext uri="{FF2B5EF4-FFF2-40B4-BE49-F238E27FC236}">
                <a16:creationId xmlns:a16="http://schemas.microsoft.com/office/drawing/2014/main" id="{4E5C7B7A-D219-4589-907B-D24DD377BB28}"/>
              </a:ext>
            </a:extLst>
          </p:cNvPr>
          <p:cNvGraphicFramePr/>
          <p:nvPr>
            <p:extLst>
              <p:ext uri="{D42A27DB-BD31-4B8C-83A1-F6EECF244321}">
                <p14:modId xmlns:p14="http://schemas.microsoft.com/office/powerpoint/2010/main" val="818916589"/>
              </p:ext>
            </p:extLst>
          </p:nvPr>
        </p:nvGraphicFramePr>
        <p:xfrm>
          <a:off x="442119" y="901898"/>
          <a:ext cx="11307763"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2BD8D852-AB6E-4380-B092-132EAB3773A5}"/>
              </a:ext>
            </a:extLst>
          </p:cNvPr>
          <p:cNvSpPr>
            <a:spLocks noGrp="1"/>
          </p:cNvSpPr>
          <p:nvPr>
            <p:ph type="title"/>
          </p:nvPr>
        </p:nvSpPr>
        <p:spPr/>
        <p:txBody>
          <a:bodyPr/>
          <a:lstStyle/>
          <a:p>
            <a:pPr lvl="0"/>
            <a:r>
              <a:rPr lang="en-GB" dirty="0"/>
              <a:t>30” ads remain the most popular choice for Retail brands</a:t>
            </a:r>
          </a:p>
        </p:txBody>
      </p:sp>
    </p:spTree>
    <p:extLst>
      <p:ext uri="{BB962C8B-B14F-4D97-AF65-F5344CB8AC3E}">
        <p14:creationId xmlns:p14="http://schemas.microsoft.com/office/powerpoint/2010/main" val="2733558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79B363BC-D6E0-A702-66A8-3AAD137054EC}"/>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4967" t="-164" r="16561" b="164"/>
          <a:stretch>
            <a:fillRect/>
          </a:stretch>
        </p:blipFill>
        <p:spPr>
          <a:xfrm>
            <a:off x="6007894" y="-9729"/>
            <a:ext cx="6184106" cy="5948364"/>
          </a:xfrm>
          <a:prstGeom prst="rect">
            <a:avLst/>
          </a:prstGeom>
          <a:solidFill>
            <a:prstClr val="white">
              <a:lumMod val="85000"/>
            </a:prstClr>
          </a:solidFill>
        </p:spPr>
      </p:pic>
      <p:sp>
        <p:nvSpPr>
          <p:cNvPr id="2" name="Title 1">
            <a:extLst>
              <a:ext uri="{FF2B5EF4-FFF2-40B4-BE49-F238E27FC236}">
                <a16:creationId xmlns:a16="http://schemas.microsoft.com/office/drawing/2014/main" id="{9C908A6F-241C-58E9-5B48-0BB5AD52F3CC}"/>
              </a:ext>
            </a:extLst>
          </p:cNvPr>
          <p:cNvSpPr>
            <a:spLocks noGrp="1"/>
          </p:cNvSpPr>
          <p:nvPr>
            <p:ph type="title"/>
          </p:nvPr>
        </p:nvSpPr>
        <p:spPr/>
        <p:txBody>
          <a:bodyPr/>
          <a:lstStyle/>
          <a:p>
            <a:r>
              <a:rPr lang="en-GB" dirty="0"/>
              <a:t>In this deck…</a:t>
            </a:r>
          </a:p>
        </p:txBody>
      </p:sp>
      <p:sp>
        <p:nvSpPr>
          <p:cNvPr id="3" name="Text Placeholder 2">
            <a:extLst>
              <a:ext uri="{FF2B5EF4-FFF2-40B4-BE49-F238E27FC236}">
                <a16:creationId xmlns:a16="http://schemas.microsoft.com/office/drawing/2014/main" id="{E097D877-1225-FE7C-E563-F5ECEF599D3D}"/>
              </a:ext>
            </a:extLst>
          </p:cNvPr>
          <p:cNvSpPr>
            <a:spLocks noGrp="1"/>
          </p:cNvSpPr>
          <p:nvPr>
            <p:ph type="body" sz="quarter" idx="13"/>
          </p:nvPr>
        </p:nvSpPr>
        <p:spPr>
          <a:xfrm>
            <a:off x="377758" y="1614207"/>
            <a:ext cx="4481113" cy="3651531"/>
          </a:xfrm>
        </p:spPr>
        <p:txBody>
          <a:bodyPr>
            <a:normAutofit lnSpcReduction="10000"/>
          </a:bodyPr>
          <a:lstStyle/>
          <a:p>
            <a:pPr lvl="0">
              <a:lnSpc>
                <a:spcPct val="107000"/>
              </a:lnSpc>
            </a:pPr>
            <a:r>
              <a:rPr lang="en-GB" sz="1400" dirty="0">
                <a:effectLst/>
                <a:latin typeface="+mj-lt"/>
                <a:ea typeface="Calibri" panose="020F0502020204030204" pitchFamily="34" charset="0"/>
                <a:cs typeface="Times New Roman" panose="02020603050405020304" pitchFamily="18" charset="0"/>
              </a:rPr>
              <a:t>To provide an </a:t>
            </a:r>
            <a:r>
              <a:rPr lang="en-GB" sz="1400" dirty="0">
                <a:latin typeface="+mj-lt"/>
                <a:ea typeface="Calibri" panose="020F0502020204030204" pitchFamily="34" charset="0"/>
                <a:cs typeface="Times New Roman" panose="02020603050405020304" pitchFamily="18" charset="0"/>
              </a:rPr>
              <a:t>a</a:t>
            </a:r>
            <a:r>
              <a:rPr lang="en-GB" sz="1400" dirty="0">
                <a:effectLst/>
                <a:latin typeface="+mj-lt"/>
                <a:ea typeface="Calibri" panose="020F0502020204030204" pitchFamily="34" charset="0"/>
                <a:cs typeface="Times New Roman" panose="02020603050405020304" pitchFamily="18" charset="0"/>
              </a:rPr>
              <a:t>nalysis of the Retail </a:t>
            </a:r>
            <a:r>
              <a:rPr lang="en-GB" sz="1400" dirty="0">
                <a:latin typeface="+mj-lt"/>
                <a:ea typeface="Calibri" panose="020F0502020204030204" pitchFamily="34" charset="0"/>
                <a:cs typeface="Times New Roman" panose="02020603050405020304" pitchFamily="18" charset="0"/>
              </a:rPr>
              <a:t>c</a:t>
            </a:r>
            <a:r>
              <a:rPr lang="en-GB" sz="1400" dirty="0">
                <a:effectLst/>
                <a:latin typeface="+mj-lt"/>
                <a:ea typeface="Calibri" panose="020F0502020204030204" pitchFamily="34" charset="0"/>
                <a:cs typeface="Times New Roman" panose="02020603050405020304" pitchFamily="18" charset="0"/>
              </a:rPr>
              <a:t>ategory this deck explores the following areas:</a:t>
            </a:r>
            <a:endParaRPr lang="en-GB" sz="1400" dirty="0">
              <a:latin typeface="+mj-lt"/>
              <a:ea typeface="Calibri" panose="020F0502020204030204" pitchFamily="34" charset="0"/>
              <a:cs typeface="Times New Roman" panose="02020603050405020304" pitchFamily="18" charset="0"/>
            </a:endParaRPr>
          </a:p>
          <a:p>
            <a:pPr>
              <a:lnSpc>
                <a:spcPct val="107000"/>
              </a:lnSpc>
            </a:pPr>
            <a:r>
              <a:rPr lang="en-GB" sz="1400" dirty="0">
                <a:latin typeface="+mj-lt"/>
                <a:ea typeface="Calibri" panose="020F0502020204030204" pitchFamily="34" charset="0"/>
                <a:cs typeface="Times New Roman" panose="02020603050405020304" pitchFamily="18" charset="0"/>
              </a:rPr>
              <a:t>Macro Spend Patterns:</a:t>
            </a:r>
          </a:p>
          <a:p>
            <a:pPr marL="285750" indent="-285750">
              <a:lnSpc>
                <a:spcPct val="107000"/>
              </a:lnSpc>
              <a:buFont typeface="Symbol" panose="05050102010706020507" pitchFamily="18" charset="2"/>
              <a:buChar char="¾"/>
            </a:pPr>
            <a:r>
              <a:rPr lang="en-GB" sz="1400" dirty="0">
                <a:latin typeface="+mj-lt"/>
                <a:ea typeface="Calibri" panose="020F0502020204030204" pitchFamily="34" charset="0"/>
                <a:cs typeface="Times New Roman" panose="02020603050405020304" pitchFamily="18" charset="0"/>
              </a:rPr>
              <a:t>Spending behaviour and patterns </a:t>
            </a:r>
          </a:p>
          <a:p>
            <a:pPr>
              <a:lnSpc>
                <a:spcPct val="107000"/>
              </a:lnSpc>
            </a:pPr>
            <a:r>
              <a:rPr lang="en-GB" sz="1400" dirty="0">
                <a:effectLst/>
                <a:latin typeface="+mj-lt"/>
                <a:ea typeface="Calibri" panose="020F0502020204030204" pitchFamily="34" charset="0"/>
                <a:cs typeface="Times New Roman" panose="02020603050405020304" pitchFamily="18" charset="0"/>
              </a:rPr>
              <a:t>Effectiveness:</a:t>
            </a:r>
          </a:p>
          <a:p>
            <a:pPr marL="285750" indent="-285750">
              <a:lnSpc>
                <a:spcPct val="107000"/>
              </a:lnSpc>
              <a:buFont typeface="Symbol" panose="05050102010706020507" pitchFamily="18" charset="2"/>
              <a:buChar char="¾"/>
            </a:pPr>
            <a:r>
              <a:rPr lang="en-GB" sz="1400" dirty="0">
                <a:latin typeface="+mj-lt"/>
                <a:ea typeface="Calibri" panose="020F0502020204030204" pitchFamily="34" charset="0"/>
                <a:cs typeface="Times New Roman" panose="02020603050405020304" pitchFamily="18" charset="0"/>
              </a:rPr>
              <a:t>TV is crucial to the plan </a:t>
            </a:r>
          </a:p>
          <a:p>
            <a:pPr>
              <a:lnSpc>
                <a:spcPct val="107000"/>
              </a:lnSpc>
            </a:pPr>
            <a:r>
              <a:rPr lang="en-GB" sz="1400" dirty="0">
                <a:effectLst/>
                <a:latin typeface="+mj-lt"/>
                <a:ea typeface="Calibri" panose="020F0502020204030204" pitchFamily="34" charset="0"/>
                <a:cs typeface="Times New Roman" panose="02020603050405020304" pitchFamily="18" charset="0"/>
              </a:rPr>
              <a:t>Media Planning:</a:t>
            </a:r>
          </a:p>
          <a:p>
            <a:pPr marL="285750" indent="-285750">
              <a:lnSpc>
                <a:spcPct val="107000"/>
              </a:lnSpc>
              <a:buFont typeface="Symbol" panose="05050102010706020507" pitchFamily="18" charset="2"/>
              <a:buChar char="¾"/>
            </a:pPr>
            <a:r>
              <a:rPr lang="en-GB" sz="1400" dirty="0">
                <a:effectLst/>
                <a:latin typeface="+mj-lt"/>
                <a:ea typeface="Calibri" panose="020F0502020204030204" pitchFamily="34" charset="0"/>
                <a:cs typeface="Times New Roman" panose="02020603050405020304" pitchFamily="18" charset="0"/>
              </a:rPr>
              <a:t>Weekday, and daypart analysis</a:t>
            </a:r>
          </a:p>
          <a:p>
            <a:pPr marL="285750" indent="-285750">
              <a:lnSpc>
                <a:spcPct val="107000"/>
              </a:lnSpc>
              <a:buFont typeface="Symbol" panose="05050102010706020507" pitchFamily="18" charset="2"/>
              <a:buChar char="¾"/>
            </a:pPr>
            <a:r>
              <a:rPr lang="en-GB" sz="1400" dirty="0">
                <a:effectLst/>
                <a:latin typeface="+mj-lt"/>
                <a:ea typeface="Calibri" panose="020F0502020204030204" pitchFamily="34" charset="0"/>
                <a:cs typeface="Times New Roman" panose="02020603050405020304" pitchFamily="18" charset="0"/>
              </a:rPr>
              <a:t>Ad time-lengths</a:t>
            </a:r>
          </a:p>
          <a:p>
            <a:pPr>
              <a:lnSpc>
                <a:spcPct val="107000"/>
              </a:lnSpc>
            </a:pPr>
            <a:r>
              <a:rPr lang="en-GB" sz="1400" dirty="0">
                <a:latin typeface="+mj-lt"/>
                <a:ea typeface="Calibri" panose="020F0502020204030204" pitchFamily="34" charset="0"/>
                <a:cs typeface="Times New Roman" panose="02020603050405020304" pitchFamily="18" charset="0"/>
              </a:rPr>
              <a:t>Case Studies:</a:t>
            </a:r>
          </a:p>
          <a:p>
            <a:pPr marL="285750" indent="-285750">
              <a:lnSpc>
                <a:spcPct val="107000"/>
              </a:lnSpc>
              <a:buFont typeface="Symbol" panose="05050102010706020507" pitchFamily="18" charset="2"/>
              <a:buChar char="¾"/>
            </a:pPr>
            <a:r>
              <a:rPr lang="en-GB" sz="1400" dirty="0">
                <a:effectLst/>
                <a:latin typeface="+mj-lt"/>
                <a:ea typeface="Calibri" panose="020F0502020204030204" pitchFamily="34" charset="0"/>
                <a:cs typeface="Times New Roman" panose="02020603050405020304" pitchFamily="18" charset="0"/>
              </a:rPr>
              <a:t>JD Williams, Boots, Back Market, and eBay</a:t>
            </a:r>
          </a:p>
        </p:txBody>
      </p:sp>
      <p:sp>
        <p:nvSpPr>
          <p:cNvPr id="5" name="Text Placeholder 4">
            <a:extLst>
              <a:ext uri="{FF2B5EF4-FFF2-40B4-BE49-F238E27FC236}">
                <a16:creationId xmlns:a16="http://schemas.microsoft.com/office/drawing/2014/main" id="{632F5302-4B57-874C-DEF6-CB91849BF51B}"/>
              </a:ext>
            </a:extLst>
          </p:cNvPr>
          <p:cNvSpPr>
            <a:spLocks noGrp="1"/>
          </p:cNvSpPr>
          <p:nvPr>
            <p:ph type="body" sz="quarter" idx="15"/>
          </p:nvPr>
        </p:nvSpPr>
        <p:spPr/>
        <p:txBody>
          <a:bodyPr/>
          <a:lstStyle/>
          <a:p>
            <a:endParaRPr lang="en-GB" dirty="0"/>
          </a:p>
        </p:txBody>
      </p:sp>
      <p:sp>
        <p:nvSpPr>
          <p:cNvPr id="8" name="Text Placeholder 5">
            <a:extLst>
              <a:ext uri="{FF2B5EF4-FFF2-40B4-BE49-F238E27FC236}">
                <a16:creationId xmlns:a16="http://schemas.microsoft.com/office/drawing/2014/main" id="{16D24752-3F3E-BEFE-8BCA-56B9AAAC8E86}"/>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Waitrose – The Gastronaut</a:t>
            </a:r>
          </a:p>
        </p:txBody>
      </p:sp>
    </p:spTree>
    <p:extLst>
      <p:ext uri="{BB962C8B-B14F-4D97-AF65-F5344CB8AC3E}">
        <p14:creationId xmlns:p14="http://schemas.microsoft.com/office/powerpoint/2010/main" val="2748162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4E5C7B7A-D219-4589-907B-D24DD377BB28}"/>
              </a:ext>
            </a:extLst>
          </p:cNvPr>
          <p:cNvGraphicFramePr/>
          <p:nvPr>
            <p:extLst>
              <p:ext uri="{D42A27DB-BD31-4B8C-83A1-F6EECF244321}">
                <p14:modId xmlns:p14="http://schemas.microsoft.com/office/powerpoint/2010/main" val="3471211710"/>
              </p:ext>
            </p:extLst>
          </p:nvPr>
        </p:nvGraphicFramePr>
        <p:xfrm>
          <a:off x="442119" y="901898"/>
          <a:ext cx="11307763"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2BD8D852-AB6E-4380-B092-132EAB3773A5}"/>
              </a:ext>
            </a:extLst>
          </p:cNvPr>
          <p:cNvSpPr>
            <a:spLocks noGrp="1"/>
          </p:cNvSpPr>
          <p:nvPr>
            <p:ph type="title"/>
          </p:nvPr>
        </p:nvSpPr>
        <p:spPr/>
        <p:txBody>
          <a:bodyPr/>
          <a:lstStyle/>
          <a:p>
            <a:pPr lvl="0"/>
            <a:r>
              <a:rPr lang="en-GB" dirty="0"/>
              <a:t>Retail advertisers opt for shorter ads</a:t>
            </a:r>
          </a:p>
        </p:txBody>
      </p:sp>
      <p:sp>
        <p:nvSpPr>
          <p:cNvPr id="3" name="Text Placeholder 2">
            <a:extLst>
              <a:ext uri="{FF2B5EF4-FFF2-40B4-BE49-F238E27FC236}">
                <a16:creationId xmlns:a16="http://schemas.microsoft.com/office/drawing/2014/main" id="{9724E362-6AA4-4764-8391-38A53CFA52AC}"/>
              </a:ext>
            </a:extLst>
          </p:cNvPr>
          <p:cNvSpPr>
            <a:spLocks noGrp="1"/>
          </p:cNvSpPr>
          <p:nvPr>
            <p:ph type="body" sz="quarter" idx="15"/>
          </p:nvPr>
        </p:nvSpPr>
        <p:spPr>
          <a:xfrm>
            <a:off x="360000" y="5400000"/>
            <a:ext cx="11334817" cy="304800"/>
          </a:xfrm>
        </p:spPr>
        <p:txBody>
          <a:bodyPr/>
          <a:lstStyle/>
          <a:p>
            <a:r>
              <a:rPr lang="en-GB" dirty="0"/>
              <a:t>Source: Barb, 2025, individuals, linear only, Retail category, top 15 advertisers by total linear impacts.</a:t>
            </a:r>
          </a:p>
        </p:txBody>
      </p:sp>
    </p:spTree>
    <p:extLst>
      <p:ext uri="{BB962C8B-B14F-4D97-AF65-F5344CB8AC3E}">
        <p14:creationId xmlns:p14="http://schemas.microsoft.com/office/powerpoint/2010/main" val="2376464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2F7D1-9FDF-3986-DDFD-0CA009A33281}"/>
            </a:ext>
          </a:extLst>
        </p:cNvPr>
        <p:cNvGrpSpPr/>
        <p:nvPr/>
      </p:nvGrpSpPr>
      <p:grpSpPr>
        <a:xfrm>
          <a:off x="0" y="0"/>
          <a:ext cx="0" cy="0"/>
          <a:chOff x="0" y="0"/>
          <a:chExt cx="0" cy="0"/>
        </a:xfrm>
      </p:grpSpPr>
      <p:pic>
        <p:nvPicPr>
          <p:cNvPr id="6" name="Picture Placeholder 5" descr="A person wearing a protective goggles&#10;&#10;AI-generated content may be incorrect.">
            <a:extLst>
              <a:ext uri="{FF2B5EF4-FFF2-40B4-BE49-F238E27FC236}">
                <a16:creationId xmlns:a16="http://schemas.microsoft.com/office/drawing/2014/main" id="{CA4A4FC2-A58A-7883-9B3C-5F8B28CE4E6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9" name="Rectangle 8">
            <a:extLst>
              <a:ext uri="{FF2B5EF4-FFF2-40B4-BE49-F238E27FC236}">
                <a16:creationId xmlns:a16="http://schemas.microsoft.com/office/drawing/2014/main" id="{851DF71F-7BA3-F43F-B413-6A9E02EB1A07}"/>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C89A697B-4171-9B8A-E3BE-D3A1F9446652}"/>
              </a:ext>
            </a:extLst>
          </p:cNvPr>
          <p:cNvSpPr>
            <a:spLocks noGrp="1"/>
          </p:cNvSpPr>
          <p:nvPr>
            <p:ph type="ctrTitle"/>
          </p:nvPr>
        </p:nvSpPr>
        <p:spPr/>
        <p:txBody>
          <a:bodyPr/>
          <a:lstStyle/>
          <a:p>
            <a:r>
              <a:rPr lang="en-GB" dirty="0"/>
              <a:t>Case Studies</a:t>
            </a:r>
          </a:p>
        </p:txBody>
      </p:sp>
      <p:sp>
        <p:nvSpPr>
          <p:cNvPr id="7" name="Text Placeholder 5">
            <a:extLst>
              <a:ext uri="{FF2B5EF4-FFF2-40B4-BE49-F238E27FC236}">
                <a16:creationId xmlns:a16="http://schemas.microsoft.com/office/drawing/2014/main" id="{BCFA6971-6CBB-B43E-D658-E875CCB39105}"/>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Barclays – Dream Home</a:t>
            </a:r>
          </a:p>
        </p:txBody>
      </p:sp>
    </p:spTree>
    <p:extLst>
      <p:ext uri="{BB962C8B-B14F-4D97-AF65-F5344CB8AC3E}">
        <p14:creationId xmlns:p14="http://schemas.microsoft.com/office/powerpoint/2010/main" val="208365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493839-1DE8-A23F-AA15-A4D42AEE07A2}"/>
              </a:ext>
            </a:extLst>
          </p:cNvPr>
          <p:cNvSpPr>
            <a:spLocks noGrp="1"/>
          </p:cNvSpPr>
          <p:nvPr>
            <p:ph type="title"/>
          </p:nvPr>
        </p:nvSpPr>
        <p:spPr/>
        <p:txBody>
          <a:bodyPr>
            <a:normAutofit fontScale="90000"/>
          </a:bodyPr>
          <a:lstStyle/>
          <a:p>
            <a:r>
              <a:rPr lang="en-GB" dirty="0"/>
              <a:t>Boots: Leveraging data to fight against growing competition	</a:t>
            </a:r>
          </a:p>
        </p:txBody>
      </p:sp>
      <p:pic>
        <p:nvPicPr>
          <p:cNvPr id="8" name="Picture Placeholder 7" descr="A person sitting in a van&#10;&#10;Description automatically generated">
            <a:extLst>
              <a:ext uri="{FF2B5EF4-FFF2-40B4-BE49-F238E27FC236}">
                <a16:creationId xmlns:a16="http://schemas.microsoft.com/office/drawing/2014/main" id="{B8DD4311-6368-F163-8ED4-C7657D220F23}"/>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3699" r="3699"/>
          <a:stretch/>
        </p:blipFill>
        <p:spPr>
          <a:prstGeom prst="rect">
            <a:avLst/>
          </a:prstGeom>
        </p:spPr>
      </p:pic>
      <p:pic>
        <p:nvPicPr>
          <p:cNvPr id="4" name="Picture 3" descr="A blue text on a black background&#10;&#10;Description automatically generated">
            <a:extLst>
              <a:ext uri="{FF2B5EF4-FFF2-40B4-BE49-F238E27FC236}">
                <a16:creationId xmlns:a16="http://schemas.microsoft.com/office/drawing/2014/main" id="{D2720EC2-CA00-86C4-BB8C-73EEAF720D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6296" y="146897"/>
            <a:ext cx="1234228" cy="1234228"/>
          </a:xfrm>
          <a:prstGeom prst="rect">
            <a:avLst/>
          </a:prstGeom>
        </p:spPr>
      </p:pic>
      <p:pic>
        <p:nvPicPr>
          <p:cNvPr id="7" name="Picture 6" descr="A black background with pink text&#10;&#10;Description automatically generated">
            <a:extLst>
              <a:ext uri="{FF2B5EF4-FFF2-40B4-BE49-F238E27FC236}">
                <a16:creationId xmlns:a16="http://schemas.microsoft.com/office/drawing/2014/main" id="{248DF7E9-BBFD-84FD-02EB-CB64B4A535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0176" y="-683495"/>
            <a:ext cx="3109784" cy="3108057"/>
          </a:xfrm>
          <a:prstGeom prst="rect">
            <a:avLst/>
          </a:prstGeom>
        </p:spPr>
      </p:pic>
      <p:sp>
        <p:nvSpPr>
          <p:cNvPr id="9" name="Text Placeholder 8">
            <a:extLst>
              <a:ext uri="{FF2B5EF4-FFF2-40B4-BE49-F238E27FC236}">
                <a16:creationId xmlns:a16="http://schemas.microsoft.com/office/drawing/2014/main" id="{B74A98D1-8D0B-0CF8-D6FB-8F6568C39F41}"/>
              </a:ext>
            </a:extLst>
          </p:cNvPr>
          <p:cNvSpPr>
            <a:spLocks noGrp="1"/>
          </p:cNvSpPr>
          <p:nvPr>
            <p:ph type="body" sz="quarter" idx="13"/>
          </p:nvPr>
        </p:nvSpPr>
        <p:spPr>
          <a:xfrm>
            <a:off x="377758" y="1614207"/>
            <a:ext cx="4368867" cy="4104422"/>
          </a:xfrm>
        </p:spPr>
        <p:txBody>
          <a:bodyPr>
            <a:noAutofit/>
          </a:bodyPr>
          <a:lstStyle/>
          <a:p>
            <a:pPr lvl="0">
              <a:defRPr/>
            </a:pPr>
            <a:r>
              <a:rPr lang="en-GB" sz="1400" b="1" dirty="0"/>
              <a:t>The Challenge:</a:t>
            </a:r>
          </a:p>
          <a:p>
            <a:pPr lvl="0">
              <a:defRPr/>
            </a:pPr>
            <a:r>
              <a:rPr lang="en-GB" sz="1400" dirty="0">
                <a:ea typeface="Calibri" panose="020F0502020204030204" pitchFamily="34" charset="0"/>
              </a:rPr>
              <a:t>The brand was still well known with high scores in awareness, trust and perception but was fighting against growing competition and decline in footfall.</a:t>
            </a:r>
          </a:p>
          <a:p>
            <a:pPr lvl="0">
              <a:defRPr/>
            </a:pPr>
            <a:r>
              <a:rPr lang="en-GB" sz="1400" b="1" dirty="0"/>
              <a:t>The Solution:</a:t>
            </a:r>
          </a:p>
          <a:p>
            <a:pPr lvl="0">
              <a:defRPr/>
            </a:pPr>
            <a:r>
              <a:rPr lang="en-GB" sz="1400" dirty="0">
                <a:ea typeface="Calibri" panose="020F0502020204030204" pitchFamily="34" charset="0"/>
              </a:rPr>
              <a:t>Leverage their first party data from over 15 million Advantage Card holders to offer personalisation on mass.</a:t>
            </a:r>
            <a:endParaRPr lang="en-GB" sz="1400" dirty="0"/>
          </a:p>
          <a:p>
            <a:pPr lvl="0">
              <a:defRPr/>
            </a:pPr>
            <a:r>
              <a:rPr lang="en-GB" sz="1400" b="1" dirty="0"/>
              <a:t>The Results:</a:t>
            </a:r>
          </a:p>
          <a:p>
            <a:pPr lvl="0">
              <a:defRPr/>
            </a:pPr>
            <a:r>
              <a:rPr lang="en-GB" sz="1400" dirty="0">
                <a:ea typeface="Calibri" panose="020F0502020204030204" pitchFamily="34" charset="0"/>
              </a:rPr>
              <a:t>Highest ever Share of Voice score, increased share of market for 7 consecutive quarters, maintained a stable ROI against increased spend for 3 consecutive years, AV accounted for 30% of in store sales growth and increased estimated bag value of 25-44 audience off the back of Love Island activity.</a:t>
            </a:r>
            <a:endParaRPr lang="en-GB" sz="1400" dirty="0"/>
          </a:p>
        </p:txBody>
      </p:sp>
    </p:spTree>
    <p:extLst>
      <p:ext uri="{BB962C8B-B14F-4D97-AF65-F5344CB8AC3E}">
        <p14:creationId xmlns:p14="http://schemas.microsoft.com/office/powerpoint/2010/main" val="3816839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AC8978E-3F03-709B-40AA-547CADB89341}"/>
              </a:ext>
            </a:extLst>
          </p:cNvPr>
          <p:cNvSpPr>
            <a:spLocks noGrp="1"/>
          </p:cNvSpPr>
          <p:nvPr>
            <p:ph type="body" sz="quarter" idx="13"/>
          </p:nvPr>
        </p:nvSpPr>
        <p:spPr/>
        <p:txBody>
          <a:bodyPr>
            <a:normAutofit/>
          </a:bodyPr>
          <a:lstStyle/>
          <a:p>
            <a:r>
              <a:rPr lang="en-GB" sz="1400" b="1" dirty="0">
                <a:solidFill>
                  <a:srgbClr val="4D4D4D"/>
                </a:solidFill>
              </a:rPr>
              <a:t>The Challenge:</a:t>
            </a:r>
          </a:p>
          <a:p>
            <a:r>
              <a:rPr lang="en-GB" sz="1400" dirty="0">
                <a:solidFill>
                  <a:srgbClr val="4D4D4D"/>
                </a:solidFill>
              </a:rPr>
              <a:t>JD Williams wanted to support their new creative positioning, Made for Midlife and drive consideration amongst 45-65 women in their key trading period of September</a:t>
            </a:r>
          </a:p>
          <a:p>
            <a:r>
              <a:rPr lang="en-GB" sz="1400" b="1" dirty="0">
                <a:solidFill>
                  <a:srgbClr val="4D4D4D"/>
                </a:solidFill>
              </a:rPr>
              <a:t>The Solution:</a:t>
            </a:r>
          </a:p>
          <a:p>
            <a:r>
              <a:rPr lang="en-GB" sz="1400" dirty="0">
                <a:solidFill>
                  <a:srgbClr val="4D4D4D"/>
                </a:solidFill>
              </a:rPr>
              <a:t>They sponsored ITV1’s new dating show ‘My Mum Your Dad’ which ran in peak time in September 2023</a:t>
            </a:r>
          </a:p>
          <a:p>
            <a:r>
              <a:rPr lang="en-GB" sz="1400" dirty="0">
                <a:solidFill>
                  <a:srgbClr val="4D4D4D"/>
                </a:solidFill>
              </a:rPr>
              <a:t>Ten episodes over a two week period</a:t>
            </a:r>
          </a:p>
          <a:p>
            <a:r>
              <a:rPr lang="en-GB" sz="1400" b="1" dirty="0">
                <a:solidFill>
                  <a:srgbClr val="4D4D4D"/>
                </a:solidFill>
              </a:rPr>
              <a:t>The Results:</a:t>
            </a:r>
          </a:p>
          <a:p>
            <a:r>
              <a:rPr lang="en-GB" sz="1400" dirty="0">
                <a:solidFill>
                  <a:srgbClr val="4D4D4D"/>
                </a:solidFill>
              </a:rPr>
              <a:t>Brand consideration grew by 10%</a:t>
            </a:r>
          </a:p>
          <a:p>
            <a:r>
              <a:rPr lang="en-GB" sz="1400" dirty="0">
                <a:solidFill>
                  <a:srgbClr val="4D4D4D"/>
                </a:solidFill>
              </a:rPr>
              <a:t>Significant increase in search</a:t>
            </a:r>
          </a:p>
          <a:p>
            <a:pPr marL="285750" indent="-285750">
              <a:buFont typeface="Arial" panose="020B0604020202020204" pitchFamily="34" charset="0"/>
              <a:buChar char="•"/>
            </a:pPr>
            <a:endParaRPr lang="en-GB" sz="1400" dirty="0">
              <a:solidFill>
                <a:srgbClr val="4D4D4D"/>
              </a:solidFill>
            </a:endParaRPr>
          </a:p>
          <a:p>
            <a:endParaRPr lang="en-GB" sz="1400" dirty="0"/>
          </a:p>
        </p:txBody>
      </p:sp>
      <p:sp>
        <p:nvSpPr>
          <p:cNvPr id="2" name="Title 1">
            <a:extLst>
              <a:ext uri="{FF2B5EF4-FFF2-40B4-BE49-F238E27FC236}">
                <a16:creationId xmlns:a16="http://schemas.microsoft.com/office/drawing/2014/main" id="{6B3CC4CB-9AFD-4B62-86CF-948A36CBFF28}"/>
              </a:ext>
            </a:extLst>
          </p:cNvPr>
          <p:cNvSpPr>
            <a:spLocks noGrp="1"/>
          </p:cNvSpPr>
          <p:nvPr>
            <p:ph type="title"/>
          </p:nvPr>
        </p:nvSpPr>
        <p:spPr/>
        <p:txBody>
          <a:bodyPr>
            <a:normAutofit/>
          </a:bodyPr>
          <a:lstStyle/>
          <a:p>
            <a:r>
              <a:rPr lang="en-GB" sz="2700" dirty="0"/>
              <a:t>JD Williams – Made for Midlife</a:t>
            </a:r>
          </a:p>
        </p:txBody>
      </p:sp>
      <p:pic>
        <p:nvPicPr>
          <p:cNvPr id="10" name="Picture 4" descr="Meet the cast of ITV's My Mum, Your Dad | Radio Times">
            <a:extLst>
              <a:ext uri="{FF2B5EF4-FFF2-40B4-BE49-F238E27FC236}">
                <a16:creationId xmlns:a16="http://schemas.microsoft.com/office/drawing/2014/main" id="{29F4F128-ABF7-A1AB-3D27-BB66E6ED86A4}"/>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t="4682" b="4682"/>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ue and silver star with text&#10;&#10;Description automatically generated">
            <a:extLst>
              <a:ext uri="{FF2B5EF4-FFF2-40B4-BE49-F238E27FC236}">
                <a16:creationId xmlns:a16="http://schemas.microsoft.com/office/drawing/2014/main" id="{F23395B2-8EFC-CD26-0BE0-FFF117ADC3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08595" y="393685"/>
            <a:ext cx="884711" cy="859539"/>
          </a:xfrm>
          <a:prstGeom prst="rect">
            <a:avLst/>
          </a:prstGeom>
        </p:spPr>
      </p:pic>
      <p:pic>
        <p:nvPicPr>
          <p:cNvPr id="6" name="Picture 2" descr="Women's Fashion, menswear, furniture ...">
            <a:extLst>
              <a:ext uri="{FF2B5EF4-FFF2-40B4-BE49-F238E27FC236}">
                <a16:creationId xmlns:a16="http://schemas.microsoft.com/office/drawing/2014/main" id="{7BA40D18-C4DA-9C28-2C93-A6BF9E2128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7325" y="650614"/>
            <a:ext cx="2729053" cy="345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218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493839-1DE8-A23F-AA15-A4D42AEE07A2}"/>
              </a:ext>
            </a:extLst>
          </p:cNvPr>
          <p:cNvSpPr>
            <a:spLocks noGrp="1"/>
          </p:cNvSpPr>
          <p:nvPr>
            <p:ph type="title"/>
          </p:nvPr>
        </p:nvSpPr>
        <p:spPr>
          <a:xfrm>
            <a:off x="371476" y="359944"/>
            <a:ext cx="4998192" cy="1021181"/>
          </a:xfrm>
        </p:spPr>
        <p:txBody>
          <a:bodyPr>
            <a:normAutofit/>
          </a:bodyPr>
          <a:lstStyle/>
          <a:p>
            <a:r>
              <a:rPr lang="en-GB" sz="2700" dirty="0">
                <a:effectLst/>
                <a:ea typeface="Times New Roman" panose="02020603050405020304" pitchFamily="18" charset="0"/>
                <a:cs typeface="Times New Roman" panose="02020603050405020304" pitchFamily="18" charset="0"/>
              </a:rPr>
              <a:t>Back Market: TV’s trust building power</a:t>
            </a:r>
            <a:endParaRPr lang="en-GB" sz="2700" dirty="0"/>
          </a:p>
        </p:txBody>
      </p:sp>
      <p:sp>
        <p:nvSpPr>
          <p:cNvPr id="2" name="Text Placeholder 1">
            <a:extLst>
              <a:ext uri="{FF2B5EF4-FFF2-40B4-BE49-F238E27FC236}">
                <a16:creationId xmlns:a16="http://schemas.microsoft.com/office/drawing/2014/main" id="{452D0B50-589C-CA7D-2527-42FB4216C525}"/>
              </a:ext>
            </a:extLst>
          </p:cNvPr>
          <p:cNvSpPr>
            <a:spLocks noGrp="1"/>
          </p:cNvSpPr>
          <p:nvPr>
            <p:ph type="body" sz="quarter" idx="13"/>
          </p:nvPr>
        </p:nvSpPr>
        <p:spPr/>
        <p:txBody>
          <a:bodyPr>
            <a:noAutofit/>
          </a:bodyPr>
          <a:lstStyle/>
          <a:p>
            <a:pPr lvl="0">
              <a:defRPr/>
            </a:pPr>
            <a:r>
              <a:rPr lang="en-GB" sz="1400" b="1" dirty="0"/>
              <a:t>The Challenge:</a:t>
            </a:r>
          </a:p>
          <a:p>
            <a:pPr lvl="0">
              <a:defRPr/>
            </a:pPr>
            <a:r>
              <a:rPr lang="en-GB" sz="1400" dirty="0">
                <a:ea typeface="Calibri" panose="020F0502020204030204" pitchFamily="34" charset="0"/>
              </a:rPr>
              <a:t>6 million tonnes of e-waste (tech) finds its way into landfills each year. Back Market wanted to halt this and build trust and awareness in both the brand and refurbished tech.</a:t>
            </a:r>
            <a:endParaRPr lang="en-GB" sz="1400" b="1" u="sng" dirty="0"/>
          </a:p>
          <a:p>
            <a:pPr lvl="0">
              <a:defRPr/>
            </a:pPr>
            <a:r>
              <a:rPr lang="en-GB" sz="1400" b="1" dirty="0"/>
              <a:t>The Solution:</a:t>
            </a:r>
          </a:p>
          <a:p>
            <a:pPr lvl="0">
              <a:defRPr/>
            </a:pPr>
            <a:r>
              <a:rPr lang="en-GB" sz="1400" dirty="0">
                <a:ea typeface="Calibri" panose="020F0502020204030204" pitchFamily="34" charset="0"/>
              </a:rPr>
              <a:t>Use TV to insert the brand into moments of family co-viewing to drive fame, awareness and trust in the brand among an audience of 12.3 million Chief Family Officers.</a:t>
            </a:r>
            <a:endParaRPr lang="en-GB" sz="1400" b="1" u="sng" dirty="0"/>
          </a:p>
          <a:p>
            <a:pPr lvl="0">
              <a:defRPr/>
            </a:pPr>
            <a:r>
              <a:rPr lang="en-GB" sz="1400" b="1" dirty="0"/>
              <a:t>The Results:</a:t>
            </a:r>
          </a:p>
          <a:p>
            <a:pPr lvl="0">
              <a:defRPr/>
            </a:pPr>
            <a:r>
              <a:rPr lang="en-GB" sz="1400" dirty="0">
                <a:ea typeface="Calibri" panose="020F0502020204030204" pitchFamily="34" charset="0"/>
              </a:rPr>
              <a:t>Awareness lifts above target of 40%, 13% increase on target agreement with statement ‘Back Market is a brand I trust’ and increase site traffic of 46%.</a:t>
            </a:r>
          </a:p>
        </p:txBody>
      </p:sp>
      <p:pic>
        <p:nvPicPr>
          <p:cNvPr id="7" name="Picture Placeholder 6" descr="A group of people holding remotes&#10;&#10;Description automatically generated">
            <a:extLst>
              <a:ext uri="{FF2B5EF4-FFF2-40B4-BE49-F238E27FC236}">
                <a16:creationId xmlns:a16="http://schemas.microsoft.com/office/drawing/2014/main" id="{DBDDDACA-E148-36D6-E3D9-4CF0ABBCC31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3290" r="3290"/>
          <a:stretch/>
        </p:blipFill>
        <p:spPr>
          <a:prstGeom prst="rect">
            <a:avLst/>
          </a:prstGeom>
        </p:spPr>
      </p:pic>
      <p:pic>
        <p:nvPicPr>
          <p:cNvPr id="5" name="Picture 4" descr="A black text on a white background&#10;&#10;Description automatically generated">
            <a:extLst>
              <a:ext uri="{FF2B5EF4-FFF2-40B4-BE49-F238E27FC236}">
                <a16:creationId xmlns:a16="http://schemas.microsoft.com/office/drawing/2014/main" id="{D7D3DCB6-6BE5-B6EC-EE1E-3AF54D8B68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78868" y="140053"/>
            <a:ext cx="2233930" cy="1241072"/>
          </a:xfrm>
          <a:prstGeom prst="rect">
            <a:avLst/>
          </a:prstGeom>
        </p:spPr>
      </p:pic>
      <p:pic>
        <p:nvPicPr>
          <p:cNvPr id="8" name="Picture 7" descr="A black background with a black square&#10;&#10;Description automatically generated with medium confidence">
            <a:extLst>
              <a:ext uri="{FF2B5EF4-FFF2-40B4-BE49-F238E27FC236}">
                <a16:creationId xmlns:a16="http://schemas.microsoft.com/office/drawing/2014/main" id="{21723715-A730-2502-4FD5-CE06725803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8389" y="583274"/>
            <a:ext cx="2717546" cy="354629"/>
          </a:xfrm>
          <a:prstGeom prst="rect">
            <a:avLst/>
          </a:prstGeom>
        </p:spPr>
      </p:pic>
    </p:spTree>
    <p:extLst>
      <p:ext uri="{BB962C8B-B14F-4D97-AF65-F5344CB8AC3E}">
        <p14:creationId xmlns:p14="http://schemas.microsoft.com/office/powerpoint/2010/main" val="2889476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493839-1DE8-A23F-AA15-A4D42AEE07A2}"/>
              </a:ext>
            </a:extLst>
          </p:cNvPr>
          <p:cNvSpPr>
            <a:spLocks noGrp="1"/>
          </p:cNvSpPr>
          <p:nvPr>
            <p:ph type="title"/>
          </p:nvPr>
        </p:nvSpPr>
        <p:spPr/>
        <p:txBody>
          <a:bodyPr>
            <a:noAutofit/>
          </a:bodyPr>
          <a:lstStyle/>
          <a:p>
            <a:pPr>
              <a:lnSpc>
                <a:spcPct val="100000"/>
              </a:lnSpc>
            </a:pPr>
            <a:r>
              <a:rPr lang="en-GB" sz="2700" dirty="0">
                <a:effectLst/>
                <a:ea typeface="Times New Roman" panose="02020603050405020304" pitchFamily="18" charset="0"/>
                <a:cs typeface="Times New Roman" panose="02020603050405020304" pitchFamily="18" charset="0"/>
              </a:rPr>
              <a:t>eBay: Making the pre-loved Loved with a TV Partnership</a:t>
            </a:r>
            <a:br>
              <a:rPr lang="en-GB" sz="2700" dirty="0">
                <a:effectLst/>
                <a:ea typeface="Calibri" panose="020F0502020204030204" pitchFamily="34" charset="0"/>
                <a:cs typeface="Times New Roman" panose="02020603050405020304" pitchFamily="18" charset="0"/>
              </a:rPr>
            </a:br>
            <a:endParaRPr lang="en-GB" sz="2700" dirty="0"/>
          </a:p>
        </p:txBody>
      </p:sp>
      <p:sp>
        <p:nvSpPr>
          <p:cNvPr id="2" name="Text Placeholder 1">
            <a:extLst>
              <a:ext uri="{FF2B5EF4-FFF2-40B4-BE49-F238E27FC236}">
                <a16:creationId xmlns:a16="http://schemas.microsoft.com/office/drawing/2014/main" id="{3BCE6773-44B6-6BCA-B94D-2C874C661776}"/>
              </a:ext>
            </a:extLst>
          </p:cNvPr>
          <p:cNvSpPr>
            <a:spLocks noGrp="1"/>
          </p:cNvSpPr>
          <p:nvPr>
            <p:ph type="body" sz="quarter" idx="13"/>
          </p:nvPr>
        </p:nvSpPr>
        <p:spPr/>
        <p:txBody>
          <a:bodyPr>
            <a:noAutofit/>
          </a:bodyPr>
          <a:lstStyle/>
          <a:p>
            <a:pPr lvl="0">
              <a:defRPr/>
            </a:pPr>
            <a:r>
              <a:rPr lang="en-GB" sz="1400" b="1" dirty="0"/>
              <a:t>The Challenge:</a:t>
            </a:r>
          </a:p>
          <a:p>
            <a:pPr lvl="0">
              <a:defRPr/>
            </a:pPr>
            <a:r>
              <a:rPr lang="en-GB" sz="1400" dirty="0">
                <a:ea typeface="Calibri" panose="020F0502020204030204" pitchFamily="34" charset="0"/>
              </a:rPr>
              <a:t>eBay wanted to drive mass appeal for second-hand fashion with 16-34-year-olds against a backdrop where fast fashion was still king. </a:t>
            </a:r>
          </a:p>
          <a:p>
            <a:pPr lvl="0">
              <a:defRPr/>
            </a:pPr>
            <a:r>
              <a:rPr lang="en-GB" sz="1400" b="1" dirty="0"/>
              <a:t>The Solution:</a:t>
            </a:r>
          </a:p>
          <a:p>
            <a:pPr lvl="0">
              <a:defRPr/>
            </a:pPr>
            <a:r>
              <a:rPr lang="en-GB" sz="1400" dirty="0">
                <a:ea typeface="Calibri" panose="020F0502020204030204" pitchFamily="34" charset="0"/>
                <a:cs typeface="Times New Roman" panose="02020603050405020304" pitchFamily="18" charset="0"/>
              </a:rPr>
              <a:t>A partnership with Love Island that would reframe second-hand clothing as ‘pre-loved’</a:t>
            </a:r>
            <a:r>
              <a:rPr lang="en-GB" sz="1400" dirty="0">
                <a:ea typeface="Calibri" panose="020F0502020204030204" pitchFamily="34" charset="0"/>
              </a:rPr>
              <a:t>.</a:t>
            </a:r>
            <a:endParaRPr lang="en-GB" sz="1400" b="1" u="sng" dirty="0"/>
          </a:p>
          <a:p>
            <a:pPr lvl="0">
              <a:defRPr/>
            </a:pPr>
            <a:r>
              <a:rPr lang="en-GB" sz="1400" b="1" dirty="0"/>
              <a:t>The Results:</a:t>
            </a:r>
          </a:p>
          <a:p>
            <a:pPr lvl="0">
              <a:defRPr/>
            </a:pPr>
            <a:r>
              <a:rPr lang="en-GB" sz="1400" dirty="0">
                <a:ea typeface="Calibri" panose="020F0502020204030204" pitchFamily="34" charset="0"/>
              </a:rPr>
              <a:t>1,700 positive pieces of press coverage which resulted in over 14 billion impressions. A 935% increase in mentions of ‘pre-loved fashion’ recorded across all online platforms. 7,000% increase in ‘pre-loved fashion’ searches on eBay and 756% increase in searches on Google for ‘eBay pre-loved clothes’.</a:t>
            </a:r>
          </a:p>
        </p:txBody>
      </p:sp>
      <p:pic>
        <p:nvPicPr>
          <p:cNvPr id="6" name="Picture Placeholder 5" descr="A group of people posing for a photo&#10;&#10;Description automatically generated">
            <a:extLst>
              <a:ext uri="{FF2B5EF4-FFF2-40B4-BE49-F238E27FC236}">
                <a16:creationId xmlns:a16="http://schemas.microsoft.com/office/drawing/2014/main" id="{3203B83A-1032-ECF7-7437-0A56A33A8FE4}"/>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4630" b="4630"/>
          <a:stretch/>
        </p:blipFill>
        <p:spPr>
          <a:prstGeom prst="rect">
            <a:avLst/>
          </a:prstGeom>
        </p:spPr>
      </p:pic>
      <p:pic>
        <p:nvPicPr>
          <p:cNvPr id="8" name="Picture 7" descr="A blue and yellow letters on a black background&#10;&#10;Description automatically generated">
            <a:extLst>
              <a:ext uri="{FF2B5EF4-FFF2-40B4-BE49-F238E27FC236}">
                <a16:creationId xmlns:a16="http://schemas.microsoft.com/office/drawing/2014/main" id="{0674650D-058C-9B43-02D3-87F88F208C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2928" y="505636"/>
            <a:ext cx="1517644" cy="609486"/>
          </a:xfrm>
          <a:prstGeom prst="rect">
            <a:avLst/>
          </a:prstGeom>
        </p:spPr>
      </p:pic>
      <p:pic>
        <p:nvPicPr>
          <p:cNvPr id="7" name="Picture 6" descr="A black background with pink text&#10;&#10;Description automatically generated">
            <a:extLst>
              <a:ext uri="{FF2B5EF4-FFF2-40B4-BE49-F238E27FC236}">
                <a16:creationId xmlns:a16="http://schemas.microsoft.com/office/drawing/2014/main" id="{DFBF2B5D-729D-BBA8-DAD8-5085022CB7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0176" y="-683495"/>
            <a:ext cx="3109784" cy="3108057"/>
          </a:xfrm>
          <a:prstGeom prst="rect">
            <a:avLst/>
          </a:prstGeom>
        </p:spPr>
      </p:pic>
    </p:spTree>
    <p:extLst>
      <p:ext uri="{BB962C8B-B14F-4D97-AF65-F5344CB8AC3E}">
        <p14:creationId xmlns:p14="http://schemas.microsoft.com/office/powerpoint/2010/main" val="3025760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BE4EDD04-09BE-B752-83D7-27D2E00C845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0114" t="10114" r="10114" b="10114"/>
          <a:stretch>
            <a:fillRect/>
          </a:stretch>
        </p:blipFill>
        <p:spPr>
          <a:xfrm>
            <a:off x="0" y="0"/>
            <a:ext cx="12192000" cy="6858000"/>
          </a:xfrm>
          <a:prstGeom prst="rect">
            <a:avLst/>
          </a:prstGeom>
          <a:solidFill>
            <a:prstClr val="white">
              <a:lumMod val="85000"/>
            </a:prstClr>
          </a:solidFill>
          <a:ln>
            <a:noFill/>
          </a:ln>
        </p:spPr>
      </p:pic>
      <p:sp>
        <p:nvSpPr>
          <p:cNvPr id="7" name="Rectangle 6">
            <a:extLst>
              <a:ext uri="{FF2B5EF4-FFF2-40B4-BE49-F238E27FC236}">
                <a16:creationId xmlns:a16="http://schemas.microsoft.com/office/drawing/2014/main" id="{94833CC3-AF48-03FF-2E62-2D4C4C7AC451}"/>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214705EB-3F4B-826D-9DC0-B3F169D54377}"/>
              </a:ext>
            </a:extLst>
          </p:cNvPr>
          <p:cNvSpPr>
            <a:spLocks noGrp="1"/>
          </p:cNvSpPr>
          <p:nvPr>
            <p:ph type="ctrTitle"/>
          </p:nvPr>
        </p:nvSpPr>
        <p:spPr/>
        <p:txBody>
          <a:bodyPr/>
          <a:lstStyle/>
          <a:p>
            <a:r>
              <a:rPr lang="en-GB" dirty="0"/>
              <a:t>Macro spend patterns</a:t>
            </a:r>
          </a:p>
        </p:txBody>
      </p:sp>
      <p:sp>
        <p:nvSpPr>
          <p:cNvPr id="8" name="Text Placeholder 5">
            <a:extLst>
              <a:ext uri="{FF2B5EF4-FFF2-40B4-BE49-F238E27FC236}">
                <a16:creationId xmlns:a16="http://schemas.microsoft.com/office/drawing/2014/main" id="{DF5C0370-BB7E-99A8-8B8E-346926D09731}"/>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Boots – Happily Ever After</a:t>
            </a:r>
          </a:p>
        </p:txBody>
      </p:sp>
    </p:spTree>
    <p:extLst>
      <p:ext uri="{BB962C8B-B14F-4D97-AF65-F5344CB8AC3E}">
        <p14:creationId xmlns:p14="http://schemas.microsoft.com/office/powerpoint/2010/main" val="15392067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Chart 35">
            <a:extLst>
              <a:ext uri="{FF2B5EF4-FFF2-40B4-BE49-F238E27FC236}">
                <a16:creationId xmlns:a16="http://schemas.microsoft.com/office/drawing/2014/main" id="{50F47D58-A3CD-C1CD-F622-1CA2D3745477}"/>
              </a:ext>
            </a:extLst>
          </p:cNvPr>
          <p:cNvGraphicFramePr/>
          <p:nvPr>
            <p:extLst>
              <p:ext uri="{D42A27DB-BD31-4B8C-83A1-F6EECF244321}">
                <p14:modId xmlns:p14="http://schemas.microsoft.com/office/powerpoint/2010/main" val="3119857119"/>
              </p:ext>
            </p:extLst>
          </p:nvPr>
        </p:nvGraphicFramePr>
        <p:xfrm>
          <a:off x="428750" y="1257707"/>
          <a:ext cx="11334749" cy="3985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3ACB5F0F-F0B6-4916-E88D-06A9DF6B9258}"/>
              </a:ext>
            </a:extLst>
          </p:cNvPr>
          <p:cNvSpPr>
            <a:spLocks noGrp="1"/>
          </p:cNvSpPr>
          <p:nvPr>
            <p:ph type="title"/>
          </p:nvPr>
        </p:nvSpPr>
        <p:spPr/>
        <p:txBody>
          <a:bodyPr/>
          <a:lstStyle/>
          <a:p>
            <a:r>
              <a:rPr lang="en-GB" dirty="0"/>
              <a:t>Retail investment increased year-on-year</a:t>
            </a:r>
          </a:p>
        </p:txBody>
      </p:sp>
      <p:sp>
        <p:nvSpPr>
          <p:cNvPr id="3" name="Text Placeholder 2">
            <a:extLst>
              <a:ext uri="{FF2B5EF4-FFF2-40B4-BE49-F238E27FC236}">
                <a16:creationId xmlns:a16="http://schemas.microsoft.com/office/drawing/2014/main" id="{007CDB67-0ABD-05BB-5B40-CF8065F124CE}"/>
              </a:ext>
            </a:extLst>
          </p:cNvPr>
          <p:cNvSpPr>
            <a:spLocks noGrp="1"/>
          </p:cNvSpPr>
          <p:nvPr>
            <p:ph type="body" sz="quarter" idx="15"/>
          </p:nvPr>
        </p:nvSpPr>
        <p:spPr>
          <a:xfrm>
            <a:off x="360000" y="5400000"/>
            <a:ext cx="11334817" cy="304800"/>
          </a:xfrm>
        </p:spPr>
        <p:txBody>
          <a:bodyPr/>
          <a:lstStyle/>
          <a:p>
            <a:r>
              <a:rPr lang="en-GB" dirty="0"/>
              <a:t>Source: Nielsen Ad Intel, 2020-2025, Retail &amp; Online Retail, Linear TV Spend, %’s show YoY change.</a:t>
            </a:r>
          </a:p>
        </p:txBody>
      </p:sp>
      <p:grpSp>
        <p:nvGrpSpPr>
          <p:cNvPr id="45" name="Group 44">
            <a:extLst>
              <a:ext uri="{FF2B5EF4-FFF2-40B4-BE49-F238E27FC236}">
                <a16:creationId xmlns:a16="http://schemas.microsoft.com/office/drawing/2014/main" id="{6DFEDBB2-C2F1-1E99-1408-9CB0EA8B1A26}"/>
              </a:ext>
            </a:extLst>
          </p:cNvPr>
          <p:cNvGrpSpPr/>
          <p:nvPr/>
        </p:nvGrpSpPr>
        <p:grpSpPr>
          <a:xfrm>
            <a:off x="2835488" y="1618408"/>
            <a:ext cx="926400" cy="419993"/>
            <a:chOff x="7180220" y="1500986"/>
            <a:chExt cx="926400" cy="419993"/>
          </a:xfrm>
        </p:grpSpPr>
        <p:grpSp>
          <p:nvGrpSpPr>
            <p:cNvPr id="46" name="Group 45">
              <a:extLst>
                <a:ext uri="{FF2B5EF4-FFF2-40B4-BE49-F238E27FC236}">
                  <a16:creationId xmlns:a16="http://schemas.microsoft.com/office/drawing/2014/main" id="{50958F54-1995-4236-BC3F-46A48EAA1043}"/>
                </a:ext>
              </a:extLst>
            </p:cNvPr>
            <p:cNvGrpSpPr/>
            <p:nvPr/>
          </p:nvGrpSpPr>
          <p:grpSpPr>
            <a:xfrm>
              <a:off x="7180220" y="1500986"/>
              <a:ext cx="896034" cy="419993"/>
              <a:chOff x="4537969" y="2530449"/>
              <a:chExt cx="896034" cy="419993"/>
            </a:xfrm>
          </p:grpSpPr>
          <p:sp>
            <p:nvSpPr>
              <p:cNvPr id="48" name="TextBox 47">
                <a:extLst>
                  <a:ext uri="{FF2B5EF4-FFF2-40B4-BE49-F238E27FC236}">
                    <a16:creationId xmlns:a16="http://schemas.microsoft.com/office/drawing/2014/main" id="{A1659BFE-89E8-FBF2-8737-F0D4222C81E6}"/>
                  </a:ext>
                </a:extLst>
              </p:cNvPr>
              <p:cNvSpPr txBox="1"/>
              <p:nvPr/>
            </p:nvSpPr>
            <p:spPr>
              <a:xfrm>
                <a:off x="4537969" y="2704221"/>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a:t>
                </a:r>
                <a:r>
                  <a:rPr lang="en-GB" sz="1000" b="1" dirty="0">
                    <a:solidFill>
                      <a:prstClr val="black"/>
                    </a:solidFill>
                    <a:latin typeface="Arial"/>
                  </a:rPr>
                  <a:t>144</a:t>
                </a:r>
                <a:r>
                  <a:rPr kumimoji="0" lang="en-GB" sz="1000" b="1" i="0" u="none" strike="noStrike" kern="1200" cap="none" spc="0" normalizeH="0" baseline="0" noProof="0" dirty="0">
                    <a:ln>
                      <a:noFill/>
                    </a:ln>
                    <a:solidFill>
                      <a:prstClr val="black"/>
                    </a:solidFill>
                    <a:effectLst/>
                    <a:uLnTx/>
                    <a:uFillTx/>
                    <a:latin typeface="Arial"/>
                    <a:ea typeface="+mn-ea"/>
                    <a:cs typeface="+mn-cs"/>
                  </a:rPr>
                  <a:t>m</a:t>
                </a:r>
              </a:p>
            </p:txBody>
          </p:sp>
          <p:sp>
            <p:nvSpPr>
              <p:cNvPr id="49" name="Arrow: Up 48">
                <a:extLst>
                  <a:ext uri="{FF2B5EF4-FFF2-40B4-BE49-F238E27FC236}">
                    <a16:creationId xmlns:a16="http://schemas.microsoft.com/office/drawing/2014/main" id="{61A1BFDA-81F0-2230-7498-E30A601938E4}"/>
                  </a:ext>
                </a:extLst>
              </p:cNvPr>
              <p:cNvSpPr/>
              <p:nvPr/>
            </p:nvSpPr>
            <p:spPr>
              <a:xfrm>
                <a:off x="4996928" y="2530449"/>
                <a:ext cx="437075" cy="344190"/>
              </a:xfrm>
              <a:prstGeom prst="upArrow">
                <a:avLst>
                  <a:gd name="adj1" fmla="val 72751"/>
                  <a:gd name="adj2" fmla="val 50000"/>
                </a:avLst>
              </a:prstGeom>
              <a:solidFill>
                <a:schemeClr val="accent5"/>
              </a:solid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47" name="TextBox 46">
              <a:extLst>
                <a:ext uri="{FF2B5EF4-FFF2-40B4-BE49-F238E27FC236}">
                  <a16:creationId xmlns:a16="http://schemas.microsoft.com/office/drawing/2014/main" id="{A9C46A18-11F7-4A84-3384-2536376067BB}"/>
                </a:ext>
              </a:extLst>
            </p:cNvPr>
            <p:cNvSpPr txBox="1"/>
            <p:nvPr/>
          </p:nvSpPr>
          <p:spPr>
            <a:xfrm>
              <a:off x="7636497" y="1583752"/>
              <a:ext cx="47012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+53%</a:t>
              </a:r>
            </a:p>
          </p:txBody>
        </p:sp>
      </p:grpSp>
      <p:grpSp>
        <p:nvGrpSpPr>
          <p:cNvPr id="10" name="Group 9">
            <a:extLst>
              <a:ext uri="{FF2B5EF4-FFF2-40B4-BE49-F238E27FC236}">
                <a16:creationId xmlns:a16="http://schemas.microsoft.com/office/drawing/2014/main" id="{386C13AB-411F-7F39-DBFF-F9E99E23B44B}"/>
              </a:ext>
            </a:extLst>
          </p:cNvPr>
          <p:cNvGrpSpPr/>
          <p:nvPr/>
        </p:nvGrpSpPr>
        <p:grpSpPr>
          <a:xfrm>
            <a:off x="8672099" y="1356624"/>
            <a:ext cx="953309" cy="419993"/>
            <a:chOff x="7180220" y="1500986"/>
            <a:chExt cx="953309" cy="419993"/>
          </a:xfrm>
        </p:grpSpPr>
        <p:grpSp>
          <p:nvGrpSpPr>
            <p:cNvPr id="11" name="Group 10">
              <a:extLst>
                <a:ext uri="{FF2B5EF4-FFF2-40B4-BE49-F238E27FC236}">
                  <a16:creationId xmlns:a16="http://schemas.microsoft.com/office/drawing/2014/main" id="{6B5AD251-D858-F393-D2CA-49D1DD03AD4C}"/>
                </a:ext>
              </a:extLst>
            </p:cNvPr>
            <p:cNvGrpSpPr/>
            <p:nvPr/>
          </p:nvGrpSpPr>
          <p:grpSpPr>
            <a:xfrm>
              <a:off x="7180220" y="1500986"/>
              <a:ext cx="896034" cy="419993"/>
              <a:chOff x="4537969" y="2530449"/>
              <a:chExt cx="896034" cy="419993"/>
            </a:xfrm>
          </p:grpSpPr>
          <p:sp>
            <p:nvSpPr>
              <p:cNvPr id="13" name="TextBox 12">
                <a:extLst>
                  <a:ext uri="{FF2B5EF4-FFF2-40B4-BE49-F238E27FC236}">
                    <a16:creationId xmlns:a16="http://schemas.microsoft.com/office/drawing/2014/main" id="{60F2E012-C80E-3E4D-65F8-B755F786E3DB}"/>
                  </a:ext>
                </a:extLst>
              </p:cNvPr>
              <p:cNvSpPr txBox="1"/>
              <p:nvPr/>
            </p:nvSpPr>
            <p:spPr>
              <a:xfrm>
                <a:off x="4537969" y="2704221"/>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a:t>
                </a:r>
                <a:r>
                  <a:rPr lang="en-GB" sz="1000" b="1" dirty="0">
                    <a:solidFill>
                      <a:prstClr val="black"/>
                    </a:solidFill>
                    <a:latin typeface="Arial"/>
                  </a:rPr>
                  <a:t>12</a:t>
                </a:r>
                <a:r>
                  <a:rPr kumimoji="0" lang="en-GB" sz="1000" b="1" i="0" u="none" strike="noStrike" kern="1200" cap="none" spc="0" normalizeH="0" baseline="0" noProof="0" dirty="0">
                    <a:ln>
                      <a:noFill/>
                    </a:ln>
                    <a:solidFill>
                      <a:prstClr val="black"/>
                    </a:solidFill>
                    <a:effectLst/>
                    <a:uLnTx/>
                    <a:uFillTx/>
                    <a:latin typeface="Arial"/>
                    <a:ea typeface="+mn-ea"/>
                    <a:cs typeface="+mn-cs"/>
                  </a:rPr>
                  <a:t>m</a:t>
                </a:r>
              </a:p>
            </p:txBody>
          </p:sp>
          <p:sp>
            <p:nvSpPr>
              <p:cNvPr id="14" name="Arrow: Up 13">
                <a:extLst>
                  <a:ext uri="{FF2B5EF4-FFF2-40B4-BE49-F238E27FC236}">
                    <a16:creationId xmlns:a16="http://schemas.microsoft.com/office/drawing/2014/main" id="{737EA67F-EABA-D1AC-7FC0-238437BA86AD}"/>
                  </a:ext>
                </a:extLst>
              </p:cNvPr>
              <p:cNvSpPr/>
              <p:nvPr/>
            </p:nvSpPr>
            <p:spPr>
              <a:xfrm>
                <a:off x="4996928" y="2530449"/>
                <a:ext cx="437075" cy="344190"/>
              </a:xfrm>
              <a:prstGeom prst="upArrow">
                <a:avLst>
                  <a:gd name="adj1" fmla="val 72751"/>
                  <a:gd name="adj2" fmla="val 50000"/>
                </a:avLst>
              </a:prstGeom>
              <a:solidFill>
                <a:schemeClr val="accent5"/>
              </a:solid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12" name="TextBox 11">
              <a:extLst>
                <a:ext uri="{FF2B5EF4-FFF2-40B4-BE49-F238E27FC236}">
                  <a16:creationId xmlns:a16="http://schemas.microsoft.com/office/drawing/2014/main" id="{4EDEB690-074B-1A12-C4D4-21FC521B9337}"/>
                </a:ext>
              </a:extLst>
            </p:cNvPr>
            <p:cNvSpPr txBox="1"/>
            <p:nvPr/>
          </p:nvSpPr>
          <p:spPr>
            <a:xfrm>
              <a:off x="7663406" y="1624404"/>
              <a:ext cx="47012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+3%</a:t>
              </a:r>
            </a:p>
          </p:txBody>
        </p:sp>
      </p:grpSp>
      <p:grpSp>
        <p:nvGrpSpPr>
          <p:cNvPr id="15" name="Group 14">
            <a:extLst>
              <a:ext uri="{FF2B5EF4-FFF2-40B4-BE49-F238E27FC236}">
                <a16:creationId xmlns:a16="http://schemas.microsoft.com/office/drawing/2014/main" id="{51E3CA6B-4EA0-F76B-1688-B8D93EC70433}"/>
              </a:ext>
            </a:extLst>
          </p:cNvPr>
          <p:cNvGrpSpPr/>
          <p:nvPr/>
        </p:nvGrpSpPr>
        <p:grpSpPr>
          <a:xfrm>
            <a:off x="5810320" y="1871329"/>
            <a:ext cx="841188" cy="417287"/>
            <a:chOff x="4665074" y="2103978"/>
            <a:chExt cx="841188" cy="417287"/>
          </a:xfrm>
        </p:grpSpPr>
        <p:grpSp>
          <p:nvGrpSpPr>
            <p:cNvPr id="16" name="Group 15">
              <a:extLst>
                <a:ext uri="{FF2B5EF4-FFF2-40B4-BE49-F238E27FC236}">
                  <a16:creationId xmlns:a16="http://schemas.microsoft.com/office/drawing/2014/main" id="{BB108488-F87B-330E-B733-B84EF97CD5DE}"/>
                </a:ext>
              </a:extLst>
            </p:cNvPr>
            <p:cNvGrpSpPr/>
            <p:nvPr/>
          </p:nvGrpSpPr>
          <p:grpSpPr>
            <a:xfrm>
              <a:off x="4665074" y="2103978"/>
              <a:ext cx="827604" cy="417287"/>
              <a:chOff x="4659274" y="2562303"/>
              <a:chExt cx="827604" cy="417287"/>
            </a:xfrm>
          </p:grpSpPr>
          <p:sp>
            <p:nvSpPr>
              <p:cNvPr id="18" name="TextBox 17">
                <a:extLst>
                  <a:ext uri="{FF2B5EF4-FFF2-40B4-BE49-F238E27FC236}">
                    <a16:creationId xmlns:a16="http://schemas.microsoft.com/office/drawing/2014/main" id="{E5BF30A5-55C7-C6A7-D24C-67BC697BEC90}"/>
                  </a:ext>
                </a:extLst>
              </p:cNvPr>
              <p:cNvSpPr txBox="1"/>
              <p:nvPr/>
            </p:nvSpPr>
            <p:spPr>
              <a:xfrm>
                <a:off x="4659274" y="2733369"/>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-£52m</a:t>
                </a:r>
              </a:p>
            </p:txBody>
          </p:sp>
          <p:sp>
            <p:nvSpPr>
              <p:cNvPr id="19" name="Arrow: Up 18">
                <a:extLst>
                  <a:ext uri="{FF2B5EF4-FFF2-40B4-BE49-F238E27FC236}">
                    <a16:creationId xmlns:a16="http://schemas.microsoft.com/office/drawing/2014/main" id="{63AAB3D6-49E8-861B-6BEC-6B2AB2DC26E2}"/>
                  </a:ext>
                </a:extLst>
              </p:cNvPr>
              <p:cNvSpPr/>
              <p:nvPr/>
            </p:nvSpPr>
            <p:spPr>
              <a:xfrm rot="10800000">
                <a:off x="5049803" y="2562303"/>
                <a:ext cx="437075" cy="344190"/>
              </a:xfrm>
              <a:prstGeom prst="upArrow">
                <a:avLst>
                  <a:gd name="adj1" fmla="val 72751"/>
                  <a:gd name="adj2" fmla="val 50000"/>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17" name="TextBox 16">
              <a:extLst>
                <a:ext uri="{FF2B5EF4-FFF2-40B4-BE49-F238E27FC236}">
                  <a16:creationId xmlns:a16="http://schemas.microsoft.com/office/drawing/2014/main" id="{14DB352A-F436-D88D-004F-98D28ECDE360}"/>
                </a:ext>
              </a:extLst>
            </p:cNvPr>
            <p:cNvSpPr txBox="1"/>
            <p:nvPr/>
          </p:nvSpPr>
          <p:spPr>
            <a:xfrm>
              <a:off x="5069187" y="2152962"/>
              <a:ext cx="43707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-12%</a:t>
              </a:r>
            </a:p>
          </p:txBody>
        </p:sp>
      </p:grpSp>
      <p:grpSp>
        <p:nvGrpSpPr>
          <p:cNvPr id="20" name="Group 19">
            <a:extLst>
              <a:ext uri="{FF2B5EF4-FFF2-40B4-BE49-F238E27FC236}">
                <a16:creationId xmlns:a16="http://schemas.microsoft.com/office/drawing/2014/main" id="{9FCBA4E3-7559-1A63-DB3C-A6F6CCA04326}"/>
              </a:ext>
            </a:extLst>
          </p:cNvPr>
          <p:cNvGrpSpPr/>
          <p:nvPr/>
        </p:nvGrpSpPr>
        <p:grpSpPr>
          <a:xfrm>
            <a:off x="7232325" y="1425364"/>
            <a:ext cx="901957" cy="421526"/>
            <a:chOff x="7207345" y="1500986"/>
            <a:chExt cx="901957" cy="421526"/>
          </a:xfrm>
        </p:grpSpPr>
        <p:grpSp>
          <p:nvGrpSpPr>
            <p:cNvPr id="25" name="Group 24">
              <a:extLst>
                <a:ext uri="{FF2B5EF4-FFF2-40B4-BE49-F238E27FC236}">
                  <a16:creationId xmlns:a16="http://schemas.microsoft.com/office/drawing/2014/main" id="{7E2526BA-235B-E5A4-476E-23145599B451}"/>
                </a:ext>
              </a:extLst>
            </p:cNvPr>
            <p:cNvGrpSpPr/>
            <p:nvPr/>
          </p:nvGrpSpPr>
          <p:grpSpPr>
            <a:xfrm>
              <a:off x="7207345" y="1500986"/>
              <a:ext cx="868909" cy="421526"/>
              <a:chOff x="4565094" y="2530449"/>
              <a:chExt cx="868909" cy="421526"/>
            </a:xfrm>
          </p:grpSpPr>
          <p:sp>
            <p:nvSpPr>
              <p:cNvPr id="27" name="TextBox 26">
                <a:extLst>
                  <a:ext uri="{FF2B5EF4-FFF2-40B4-BE49-F238E27FC236}">
                    <a16:creationId xmlns:a16="http://schemas.microsoft.com/office/drawing/2014/main" id="{BAF0E8A6-BBDE-721E-3794-1CE929A53EAA}"/>
                  </a:ext>
                </a:extLst>
              </p:cNvPr>
              <p:cNvSpPr txBox="1"/>
              <p:nvPr/>
            </p:nvSpPr>
            <p:spPr>
              <a:xfrm>
                <a:off x="4565094" y="2705754"/>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a:t>
                </a:r>
                <a:r>
                  <a:rPr lang="en-GB" sz="1000" b="1" dirty="0">
                    <a:solidFill>
                      <a:prstClr val="black"/>
                    </a:solidFill>
                    <a:latin typeface="Arial"/>
                  </a:rPr>
                  <a:t>67</a:t>
                </a:r>
                <a:r>
                  <a:rPr kumimoji="0" lang="en-GB" sz="1000" b="1" i="0" u="none" strike="noStrike" kern="1200" cap="none" spc="0" normalizeH="0" baseline="0" noProof="0" dirty="0">
                    <a:ln>
                      <a:noFill/>
                    </a:ln>
                    <a:solidFill>
                      <a:prstClr val="black"/>
                    </a:solidFill>
                    <a:effectLst/>
                    <a:uLnTx/>
                    <a:uFillTx/>
                    <a:latin typeface="Arial"/>
                    <a:ea typeface="+mn-ea"/>
                    <a:cs typeface="+mn-cs"/>
                  </a:rPr>
                  <a:t>m</a:t>
                </a:r>
              </a:p>
            </p:txBody>
          </p:sp>
          <p:sp>
            <p:nvSpPr>
              <p:cNvPr id="28" name="Arrow: Up 27">
                <a:extLst>
                  <a:ext uri="{FF2B5EF4-FFF2-40B4-BE49-F238E27FC236}">
                    <a16:creationId xmlns:a16="http://schemas.microsoft.com/office/drawing/2014/main" id="{AACDD92B-0974-E57C-0B2E-5DD542A1C7A0}"/>
                  </a:ext>
                </a:extLst>
              </p:cNvPr>
              <p:cNvSpPr/>
              <p:nvPr/>
            </p:nvSpPr>
            <p:spPr>
              <a:xfrm>
                <a:off x="4996928" y="2530449"/>
                <a:ext cx="437075" cy="344190"/>
              </a:xfrm>
              <a:prstGeom prst="upArrow">
                <a:avLst>
                  <a:gd name="adj1" fmla="val 72751"/>
                  <a:gd name="adj2" fmla="val 50000"/>
                </a:avLst>
              </a:prstGeom>
              <a:solidFill>
                <a:schemeClr val="accent5"/>
              </a:solid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26" name="TextBox 25">
              <a:extLst>
                <a:ext uri="{FF2B5EF4-FFF2-40B4-BE49-F238E27FC236}">
                  <a16:creationId xmlns:a16="http://schemas.microsoft.com/office/drawing/2014/main" id="{6CBCFECC-FF79-4DBE-A719-D6AF98AAA537}"/>
                </a:ext>
              </a:extLst>
            </p:cNvPr>
            <p:cNvSpPr txBox="1"/>
            <p:nvPr/>
          </p:nvSpPr>
          <p:spPr>
            <a:xfrm>
              <a:off x="7639179" y="1621860"/>
              <a:ext cx="47012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a:t>
              </a:r>
              <a:r>
                <a:rPr lang="en-GB" sz="800" b="1" dirty="0">
                  <a:solidFill>
                    <a:prstClr val="white"/>
                  </a:solidFill>
                  <a:latin typeface="Arial"/>
                </a:rPr>
                <a:t>18</a:t>
              </a:r>
              <a:r>
                <a:rPr kumimoji="0" lang="en-GB" sz="800" b="1" i="0" u="none" strike="noStrike" kern="1200" cap="none" spc="0" normalizeH="0" baseline="0" noProof="0" dirty="0">
                  <a:ln>
                    <a:noFill/>
                  </a:ln>
                  <a:solidFill>
                    <a:prstClr val="white"/>
                  </a:solidFill>
                  <a:effectLst/>
                  <a:uLnTx/>
                  <a:uFillTx/>
                  <a:latin typeface="Arial"/>
                  <a:ea typeface="+mn-ea"/>
                  <a:cs typeface="+mn-cs"/>
                </a:rPr>
                <a:t>%</a:t>
              </a:r>
            </a:p>
          </p:txBody>
        </p:sp>
      </p:grpSp>
      <p:grpSp>
        <p:nvGrpSpPr>
          <p:cNvPr id="29" name="Group 28">
            <a:extLst>
              <a:ext uri="{FF2B5EF4-FFF2-40B4-BE49-F238E27FC236}">
                <a16:creationId xmlns:a16="http://schemas.microsoft.com/office/drawing/2014/main" id="{37286F38-B44C-FFBD-FF09-F0C943573274}"/>
              </a:ext>
            </a:extLst>
          </p:cNvPr>
          <p:cNvGrpSpPr/>
          <p:nvPr/>
        </p:nvGrpSpPr>
        <p:grpSpPr>
          <a:xfrm>
            <a:off x="4319067" y="1530429"/>
            <a:ext cx="926278" cy="422736"/>
            <a:chOff x="7216979" y="1500986"/>
            <a:chExt cx="926278" cy="422736"/>
          </a:xfrm>
        </p:grpSpPr>
        <p:grpSp>
          <p:nvGrpSpPr>
            <p:cNvPr id="30" name="Group 29">
              <a:extLst>
                <a:ext uri="{FF2B5EF4-FFF2-40B4-BE49-F238E27FC236}">
                  <a16:creationId xmlns:a16="http://schemas.microsoft.com/office/drawing/2014/main" id="{9E78B95D-AB89-E51F-CDC1-699E95620F13}"/>
                </a:ext>
              </a:extLst>
            </p:cNvPr>
            <p:cNvGrpSpPr/>
            <p:nvPr/>
          </p:nvGrpSpPr>
          <p:grpSpPr>
            <a:xfrm>
              <a:off x="7216979" y="1500986"/>
              <a:ext cx="859275" cy="422736"/>
              <a:chOff x="4574728" y="2530449"/>
              <a:chExt cx="859275" cy="422736"/>
            </a:xfrm>
          </p:grpSpPr>
          <p:sp>
            <p:nvSpPr>
              <p:cNvPr id="32" name="TextBox 31">
                <a:extLst>
                  <a:ext uri="{FF2B5EF4-FFF2-40B4-BE49-F238E27FC236}">
                    <a16:creationId xmlns:a16="http://schemas.microsoft.com/office/drawing/2014/main" id="{6AA29582-2023-731C-2751-8BF01DBE59EF}"/>
                  </a:ext>
                </a:extLst>
              </p:cNvPr>
              <p:cNvSpPr txBox="1"/>
              <p:nvPr/>
            </p:nvSpPr>
            <p:spPr>
              <a:xfrm>
                <a:off x="4574728" y="2706964"/>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a:t>
                </a:r>
                <a:r>
                  <a:rPr lang="en-GB" sz="1000" b="1" dirty="0">
                    <a:solidFill>
                      <a:prstClr val="black"/>
                    </a:solidFill>
                    <a:latin typeface="Arial"/>
                  </a:rPr>
                  <a:t>10</a:t>
                </a:r>
                <a:r>
                  <a:rPr kumimoji="0" lang="en-GB" sz="1000" b="1" i="0" u="none" strike="noStrike" kern="1200" cap="none" spc="0" normalizeH="0" baseline="0" noProof="0" dirty="0">
                    <a:ln>
                      <a:noFill/>
                    </a:ln>
                    <a:solidFill>
                      <a:prstClr val="black"/>
                    </a:solidFill>
                    <a:effectLst/>
                    <a:uLnTx/>
                    <a:uFillTx/>
                    <a:latin typeface="Arial"/>
                    <a:ea typeface="+mn-ea"/>
                    <a:cs typeface="+mn-cs"/>
                  </a:rPr>
                  <a:t>m</a:t>
                </a:r>
              </a:p>
            </p:txBody>
          </p:sp>
          <p:sp>
            <p:nvSpPr>
              <p:cNvPr id="33" name="Arrow: Up 32">
                <a:extLst>
                  <a:ext uri="{FF2B5EF4-FFF2-40B4-BE49-F238E27FC236}">
                    <a16:creationId xmlns:a16="http://schemas.microsoft.com/office/drawing/2014/main" id="{275581DB-0B37-937E-9F1E-5B9D78E2350B}"/>
                  </a:ext>
                </a:extLst>
              </p:cNvPr>
              <p:cNvSpPr/>
              <p:nvPr/>
            </p:nvSpPr>
            <p:spPr>
              <a:xfrm>
                <a:off x="4996928" y="2530449"/>
                <a:ext cx="437075" cy="344190"/>
              </a:xfrm>
              <a:prstGeom prst="upArrow">
                <a:avLst>
                  <a:gd name="adj1" fmla="val 72751"/>
                  <a:gd name="adj2" fmla="val 50000"/>
                </a:avLst>
              </a:prstGeom>
              <a:solidFill>
                <a:schemeClr val="accent5"/>
              </a:solid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31" name="TextBox 30">
              <a:extLst>
                <a:ext uri="{FF2B5EF4-FFF2-40B4-BE49-F238E27FC236}">
                  <a16:creationId xmlns:a16="http://schemas.microsoft.com/office/drawing/2014/main" id="{FE8D720C-6062-6B42-32B2-0118D654391A}"/>
                </a:ext>
              </a:extLst>
            </p:cNvPr>
            <p:cNvSpPr txBox="1"/>
            <p:nvPr/>
          </p:nvSpPr>
          <p:spPr>
            <a:xfrm>
              <a:off x="7673134" y="1622460"/>
              <a:ext cx="47012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+2%</a:t>
              </a:r>
            </a:p>
          </p:txBody>
        </p:sp>
      </p:grpSp>
    </p:spTree>
    <p:extLst>
      <p:ext uri="{BB962C8B-B14F-4D97-AF65-F5344CB8AC3E}">
        <p14:creationId xmlns:p14="http://schemas.microsoft.com/office/powerpoint/2010/main" val="22193364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Chart 35">
            <a:extLst>
              <a:ext uri="{FF2B5EF4-FFF2-40B4-BE49-F238E27FC236}">
                <a16:creationId xmlns:a16="http://schemas.microsoft.com/office/drawing/2014/main" id="{50F47D58-A3CD-C1CD-F622-1CA2D3745477}"/>
              </a:ext>
            </a:extLst>
          </p:cNvPr>
          <p:cNvGraphicFramePr/>
          <p:nvPr>
            <p:extLst>
              <p:ext uri="{D42A27DB-BD31-4B8C-83A1-F6EECF244321}">
                <p14:modId xmlns:p14="http://schemas.microsoft.com/office/powerpoint/2010/main" val="2337650492"/>
              </p:ext>
            </p:extLst>
          </p:nvPr>
        </p:nvGraphicFramePr>
        <p:xfrm>
          <a:off x="428750" y="1257707"/>
          <a:ext cx="11334749" cy="3985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3ACB5F0F-F0B6-4916-E88D-06A9DF6B9258}"/>
              </a:ext>
            </a:extLst>
          </p:cNvPr>
          <p:cNvSpPr>
            <a:spLocks noGrp="1"/>
          </p:cNvSpPr>
          <p:nvPr>
            <p:ph type="title"/>
          </p:nvPr>
        </p:nvSpPr>
        <p:spPr>
          <a:xfrm>
            <a:off x="371475" y="359944"/>
            <a:ext cx="11391775" cy="1021181"/>
          </a:xfrm>
        </p:spPr>
        <p:txBody>
          <a:bodyPr/>
          <a:lstStyle/>
          <a:p>
            <a:r>
              <a:rPr lang="en-GB" dirty="0"/>
              <a:t>General retail investment remains consistent year-on-year</a:t>
            </a:r>
          </a:p>
        </p:txBody>
      </p:sp>
      <p:sp>
        <p:nvSpPr>
          <p:cNvPr id="3" name="Text Placeholder 2">
            <a:extLst>
              <a:ext uri="{FF2B5EF4-FFF2-40B4-BE49-F238E27FC236}">
                <a16:creationId xmlns:a16="http://schemas.microsoft.com/office/drawing/2014/main" id="{007CDB67-0ABD-05BB-5B40-CF8065F124CE}"/>
              </a:ext>
            </a:extLst>
          </p:cNvPr>
          <p:cNvSpPr>
            <a:spLocks noGrp="1"/>
          </p:cNvSpPr>
          <p:nvPr>
            <p:ph type="body" sz="quarter" idx="15"/>
          </p:nvPr>
        </p:nvSpPr>
        <p:spPr>
          <a:xfrm>
            <a:off x="360000" y="5400000"/>
            <a:ext cx="11334817" cy="304800"/>
          </a:xfrm>
        </p:spPr>
        <p:txBody>
          <a:bodyPr/>
          <a:lstStyle/>
          <a:p>
            <a:r>
              <a:rPr lang="en-GB" dirty="0"/>
              <a:t>Source: Nielsen Ad Intel, 2020-2025, Retail &amp; Online Retail, Linear TV Spend, %’s show YoY change.</a:t>
            </a:r>
          </a:p>
        </p:txBody>
      </p:sp>
      <p:grpSp>
        <p:nvGrpSpPr>
          <p:cNvPr id="4" name="Group 3">
            <a:extLst>
              <a:ext uri="{FF2B5EF4-FFF2-40B4-BE49-F238E27FC236}">
                <a16:creationId xmlns:a16="http://schemas.microsoft.com/office/drawing/2014/main" id="{2894C5F2-1663-DCBF-DC95-59D6FFFB16D6}"/>
              </a:ext>
            </a:extLst>
          </p:cNvPr>
          <p:cNvGrpSpPr/>
          <p:nvPr/>
        </p:nvGrpSpPr>
        <p:grpSpPr>
          <a:xfrm>
            <a:off x="2835488" y="1608680"/>
            <a:ext cx="926400" cy="419993"/>
            <a:chOff x="7180220" y="1500986"/>
            <a:chExt cx="926400" cy="419993"/>
          </a:xfrm>
        </p:grpSpPr>
        <p:grpSp>
          <p:nvGrpSpPr>
            <p:cNvPr id="5" name="Group 4">
              <a:extLst>
                <a:ext uri="{FF2B5EF4-FFF2-40B4-BE49-F238E27FC236}">
                  <a16:creationId xmlns:a16="http://schemas.microsoft.com/office/drawing/2014/main" id="{9440973E-7AD1-DCEC-8290-6B058B553D73}"/>
                </a:ext>
              </a:extLst>
            </p:cNvPr>
            <p:cNvGrpSpPr/>
            <p:nvPr/>
          </p:nvGrpSpPr>
          <p:grpSpPr>
            <a:xfrm>
              <a:off x="7180220" y="1500986"/>
              <a:ext cx="896034" cy="419993"/>
              <a:chOff x="4537969" y="2530449"/>
              <a:chExt cx="896034" cy="419993"/>
            </a:xfrm>
          </p:grpSpPr>
          <p:sp>
            <p:nvSpPr>
              <p:cNvPr id="7" name="TextBox 6">
                <a:extLst>
                  <a:ext uri="{FF2B5EF4-FFF2-40B4-BE49-F238E27FC236}">
                    <a16:creationId xmlns:a16="http://schemas.microsoft.com/office/drawing/2014/main" id="{F835F722-8715-3847-50E5-F3468EB6C29B}"/>
                  </a:ext>
                </a:extLst>
              </p:cNvPr>
              <p:cNvSpPr txBox="1"/>
              <p:nvPr/>
            </p:nvSpPr>
            <p:spPr>
              <a:xfrm>
                <a:off x="4537969" y="2704221"/>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a:t>
                </a:r>
                <a:r>
                  <a:rPr lang="en-GB" sz="1000" b="1" dirty="0">
                    <a:solidFill>
                      <a:prstClr val="black"/>
                    </a:solidFill>
                    <a:latin typeface="Arial"/>
                  </a:rPr>
                  <a:t>144</a:t>
                </a:r>
                <a:r>
                  <a:rPr kumimoji="0" lang="en-GB" sz="1000" b="1" i="0" u="none" strike="noStrike" kern="1200" cap="none" spc="0" normalizeH="0" baseline="0" noProof="0" dirty="0">
                    <a:ln>
                      <a:noFill/>
                    </a:ln>
                    <a:solidFill>
                      <a:prstClr val="black"/>
                    </a:solidFill>
                    <a:effectLst/>
                    <a:uLnTx/>
                    <a:uFillTx/>
                    <a:latin typeface="Arial"/>
                    <a:ea typeface="+mn-ea"/>
                    <a:cs typeface="+mn-cs"/>
                  </a:rPr>
                  <a:t>m</a:t>
                </a:r>
              </a:p>
            </p:txBody>
          </p:sp>
          <p:sp>
            <p:nvSpPr>
              <p:cNvPr id="8" name="Arrow: Up 7">
                <a:extLst>
                  <a:ext uri="{FF2B5EF4-FFF2-40B4-BE49-F238E27FC236}">
                    <a16:creationId xmlns:a16="http://schemas.microsoft.com/office/drawing/2014/main" id="{783E6B60-5E00-2755-38C2-23C6CC921465}"/>
                  </a:ext>
                </a:extLst>
              </p:cNvPr>
              <p:cNvSpPr/>
              <p:nvPr/>
            </p:nvSpPr>
            <p:spPr>
              <a:xfrm>
                <a:off x="4996928" y="2530449"/>
                <a:ext cx="437075" cy="344190"/>
              </a:xfrm>
              <a:prstGeom prst="upArrow">
                <a:avLst>
                  <a:gd name="adj1" fmla="val 72751"/>
                  <a:gd name="adj2" fmla="val 50000"/>
                </a:avLst>
              </a:prstGeom>
              <a:solidFill>
                <a:schemeClr val="accent5"/>
              </a:solid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6" name="TextBox 5">
              <a:extLst>
                <a:ext uri="{FF2B5EF4-FFF2-40B4-BE49-F238E27FC236}">
                  <a16:creationId xmlns:a16="http://schemas.microsoft.com/office/drawing/2014/main" id="{634F186E-44E6-985C-BA48-5EAFBFCC3BF0}"/>
                </a:ext>
              </a:extLst>
            </p:cNvPr>
            <p:cNvSpPr txBox="1"/>
            <p:nvPr/>
          </p:nvSpPr>
          <p:spPr>
            <a:xfrm>
              <a:off x="7636497" y="1583752"/>
              <a:ext cx="47012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+53%</a:t>
              </a:r>
            </a:p>
          </p:txBody>
        </p:sp>
      </p:grpSp>
      <p:grpSp>
        <p:nvGrpSpPr>
          <p:cNvPr id="9" name="Group 8">
            <a:extLst>
              <a:ext uri="{FF2B5EF4-FFF2-40B4-BE49-F238E27FC236}">
                <a16:creationId xmlns:a16="http://schemas.microsoft.com/office/drawing/2014/main" id="{D8FE8FD0-00F4-35AC-237E-2E564853D6BA}"/>
              </a:ext>
            </a:extLst>
          </p:cNvPr>
          <p:cNvGrpSpPr/>
          <p:nvPr/>
        </p:nvGrpSpPr>
        <p:grpSpPr>
          <a:xfrm>
            <a:off x="8672099" y="1346896"/>
            <a:ext cx="953309" cy="419993"/>
            <a:chOff x="7180220" y="1500986"/>
            <a:chExt cx="953309" cy="419993"/>
          </a:xfrm>
        </p:grpSpPr>
        <p:grpSp>
          <p:nvGrpSpPr>
            <p:cNvPr id="10" name="Group 9">
              <a:extLst>
                <a:ext uri="{FF2B5EF4-FFF2-40B4-BE49-F238E27FC236}">
                  <a16:creationId xmlns:a16="http://schemas.microsoft.com/office/drawing/2014/main" id="{ECFA0B13-3040-7418-8DD3-C5B74781E5C1}"/>
                </a:ext>
              </a:extLst>
            </p:cNvPr>
            <p:cNvGrpSpPr/>
            <p:nvPr/>
          </p:nvGrpSpPr>
          <p:grpSpPr>
            <a:xfrm>
              <a:off x="7180220" y="1500986"/>
              <a:ext cx="896034" cy="419993"/>
              <a:chOff x="4537969" y="2530449"/>
              <a:chExt cx="896034" cy="419993"/>
            </a:xfrm>
          </p:grpSpPr>
          <p:sp>
            <p:nvSpPr>
              <p:cNvPr id="12" name="TextBox 11">
                <a:extLst>
                  <a:ext uri="{FF2B5EF4-FFF2-40B4-BE49-F238E27FC236}">
                    <a16:creationId xmlns:a16="http://schemas.microsoft.com/office/drawing/2014/main" id="{626BDE4F-4F93-1EBD-1BF0-8C91B045E480}"/>
                  </a:ext>
                </a:extLst>
              </p:cNvPr>
              <p:cNvSpPr txBox="1"/>
              <p:nvPr/>
            </p:nvSpPr>
            <p:spPr>
              <a:xfrm>
                <a:off x="4537969" y="2704221"/>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a:t>
                </a:r>
                <a:r>
                  <a:rPr lang="en-GB" sz="1000" b="1" dirty="0">
                    <a:solidFill>
                      <a:prstClr val="black"/>
                    </a:solidFill>
                    <a:latin typeface="Arial"/>
                  </a:rPr>
                  <a:t>12</a:t>
                </a:r>
                <a:r>
                  <a:rPr kumimoji="0" lang="en-GB" sz="1000" b="1" i="0" u="none" strike="noStrike" kern="1200" cap="none" spc="0" normalizeH="0" baseline="0" noProof="0" dirty="0">
                    <a:ln>
                      <a:noFill/>
                    </a:ln>
                    <a:solidFill>
                      <a:prstClr val="black"/>
                    </a:solidFill>
                    <a:effectLst/>
                    <a:uLnTx/>
                    <a:uFillTx/>
                    <a:latin typeface="Arial"/>
                    <a:ea typeface="+mn-ea"/>
                    <a:cs typeface="+mn-cs"/>
                  </a:rPr>
                  <a:t>m</a:t>
                </a:r>
              </a:p>
            </p:txBody>
          </p:sp>
          <p:sp>
            <p:nvSpPr>
              <p:cNvPr id="13" name="Arrow: Up 12">
                <a:extLst>
                  <a:ext uri="{FF2B5EF4-FFF2-40B4-BE49-F238E27FC236}">
                    <a16:creationId xmlns:a16="http://schemas.microsoft.com/office/drawing/2014/main" id="{003285BA-C2C6-9AC5-EE17-853F2F0D9A45}"/>
                  </a:ext>
                </a:extLst>
              </p:cNvPr>
              <p:cNvSpPr/>
              <p:nvPr/>
            </p:nvSpPr>
            <p:spPr>
              <a:xfrm>
                <a:off x="4996928" y="2530449"/>
                <a:ext cx="437075" cy="344190"/>
              </a:xfrm>
              <a:prstGeom prst="upArrow">
                <a:avLst>
                  <a:gd name="adj1" fmla="val 72751"/>
                  <a:gd name="adj2" fmla="val 50000"/>
                </a:avLst>
              </a:prstGeom>
              <a:solidFill>
                <a:schemeClr val="accent5"/>
              </a:solid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11" name="TextBox 10">
              <a:extLst>
                <a:ext uri="{FF2B5EF4-FFF2-40B4-BE49-F238E27FC236}">
                  <a16:creationId xmlns:a16="http://schemas.microsoft.com/office/drawing/2014/main" id="{887F22C2-ECA3-009B-EE61-9EC0CC4BBD7C}"/>
                </a:ext>
              </a:extLst>
            </p:cNvPr>
            <p:cNvSpPr txBox="1"/>
            <p:nvPr/>
          </p:nvSpPr>
          <p:spPr>
            <a:xfrm>
              <a:off x="7663406" y="1624404"/>
              <a:ext cx="47012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+3%</a:t>
              </a:r>
            </a:p>
          </p:txBody>
        </p:sp>
      </p:grpSp>
      <p:grpSp>
        <p:nvGrpSpPr>
          <p:cNvPr id="14" name="Group 13">
            <a:extLst>
              <a:ext uri="{FF2B5EF4-FFF2-40B4-BE49-F238E27FC236}">
                <a16:creationId xmlns:a16="http://schemas.microsoft.com/office/drawing/2014/main" id="{1B6D41CF-A488-068C-C88B-2B99E4032BF6}"/>
              </a:ext>
            </a:extLst>
          </p:cNvPr>
          <p:cNvGrpSpPr/>
          <p:nvPr/>
        </p:nvGrpSpPr>
        <p:grpSpPr>
          <a:xfrm>
            <a:off x="5810320" y="1861601"/>
            <a:ext cx="841188" cy="417287"/>
            <a:chOff x="4665074" y="2103978"/>
            <a:chExt cx="841188" cy="417287"/>
          </a:xfrm>
        </p:grpSpPr>
        <p:grpSp>
          <p:nvGrpSpPr>
            <p:cNvPr id="15" name="Group 14">
              <a:extLst>
                <a:ext uri="{FF2B5EF4-FFF2-40B4-BE49-F238E27FC236}">
                  <a16:creationId xmlns:a16="http://schemas.microsoft.com/office/drawing/2014/main" id="{561045B0-99C8-AB3D-EB49-EB375C818572}"/>
                </a:ext>
              </a:extLst>
            </p:cNvPr>
            <p:cNvGrpSpPr/>
            <p:nvPr/>
          </p:nvGrpSpPr>
          <p:grpSpPr>
            <a:xfrm>
              <a:off x="4665074" y="2103978"/>
              <a:ext cx="827604" cy="417287"/>
              <a:chOff x="4659274" y="2562303"/>
              <a:chExt cx="827604" cy="417287"/>
            </a:xfrm>
          </p:grpSpPr>
          <p:sp>
            <p:nvSpPr>
              <p:cNvPr id="17" name="TextBox 16">
                <a:extLst>
                  <a:ext uri="{FF2B5EF4-FFF2-40B4-BE49-F238E27FC236}">
                    <a16:creationId xmlns:a16="http://schemas.microsoft.com/office/drawing/2014/main" id="{DDB3BC56-11FC-05C6-253B-2C1D8315CE20}"/>
                  </a:ext>
                </a:extLst>
              </p:cNvPr>
              <p:cNvSpPr txBox="1"/>
              <p:nvPr/>
            </p:nvSpPr>
            <p:spPr>
              <a:xfrm>
                <a:off x="4659274" y="2733369"/>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-£52m</a:t>
                </a:r>
              </a:p>
            </p:txBody>
          </p:sp>
          <p:sp>
            <p:nvSpPr>
              <p:cNvPr id="18" name="Arrow: Up 17">
                <a:extLst>
                  <a:ext uri="{FF2B5EF4-FFF2-40B4-BE49-F238E27FC236}">
                    <a16:creationId xmlns:a16="http://schemas.microsoft.com/office/drawing/2014/main" id="{47E1A7C4-1962-0B0A-E3C7-3D30B673A21C}"/>
                  </a:ext>
                </a:extLst>
              </p:cNvPr>
              <p:cNvSpPr/>
              <p:nvPr/>
            </p:nvSpPr>
            <p:spPr>
              <a:xfrm rot="10800000">
                <a:off x="5049803" y="2562303"/>
                <a:ext cx="437075" cy="344190"/>
              </a:xfrm>
              <a:prstGeom prst="upArrow">
                <a:avLst>
                  <a:gd name="adj1" fmla="val 72751"/>
                  <a:gd name="adj2" fmla="val 50000"/>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16" name="TextBox 15">
              <a:extLst>
                <a:ext uri="{FF2B5EF4-FFF2-40B4-BE49-F238E27FC236}">
                  <a16:creationId xmlns:a16="http://schemas.microsoft.com/office/drawing/2014/main" id="{46A929B1-3C11-B723-56AF-E6255A4BE321}"/>
                </a:ext>
              </a:extLst>
            </p:cNvPr>
            <p:cNvSpPr txBox="1"/>
            <p:nvPr/>
          </p:nvSpPr>
          <p:spPr>
            <a:xfrm>
              <a:off x="5069187" y="2152962"/>
              <a:ext cx="43707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-12%</a:t>
              </a:r>
            </a:p>
          </p:txBody>
        </p:sp>
      </p:grpSp>
      <p:grpSp>
        <p:nvGrpSpPr>
          <p:cNvPr id="19" name="Group 18">
            <a:extLst>
              <a:ext uri="{FF2B5EF4-FFF2-40B4-BE49-F238E27FC236}">
                <a16:creationId xmlns:a16="http://schemas.microsoft.com/office/drawing/2014/main" id="{41AFE292-5D87-12E8-7975-7D2E38BC49B7}"/>
              </a:ext>
            </a:extLst>
          </p:cNvPr>
          <p:cNvGrpSpPr/>
          <p:nvPr/>
        </p:nvGrpSpPr>
        <p:grpSpPr>
          <a:xfrm>
            <a:off x="7232325" y="1415636"/>
            <a:ext cx="901957" cy="421526"/>
            <a:chOff x="7207345" y="1500986"/>
            <a:chExt cx="901957" cy="421526"/>
          </a:xfrm>
        </p:grpSpPr>
        <p:grpSp>
          <p:nvGrpSpPr>
            <p:cNvPr id="20" name="Group 19">
              <a:extLst>
                <a:ext uri="{FF2B5EF4-FFF2-40B4-BE49-F238E27FC236}">
                  <a16:creationId xmlns:a16="http://schemas.microsoft.com/office/drawing/2014/main" id="{45F4CFC6-92E4-B2D7-4AD5-0AEB8CB66910}"/>
                </a:ext>
              </a:extLst>
            </p:cNvPr>
            <p:cNvGrpSpPr/>
            <p:nvPr/>
          </p:nvGrpSpPr>
          <p:grpSpPr>
            <a:xfrm>
              <a:off x="7207345" y="1500986"/>
              <a:ext cx="868909" cy="421526"/>
              <a:chOff x="4565094" y="2530449"/>
              <a:chExt cx="868909" cy="421526"/>
            </a:xfrm>
          </p:grpSpPr>
          <p:sp>
            <p:nvSpPr>
              <p:cNvPr id="22" name="TextBox 21">
                <a:extLst>
                  <a:ext uri="{FF2B5EF4-FFF2-40B4-BE49-F238E27FC236}">
                    <a16:creationId xmlns:a16="http://schemas.microsoft.com/office/drawing/2014/main" id="{79800642-1986-1C36-34D1-6A93F04AD95F}"/>
                  </a:ext>
                </a:extLst>
              </p:cNvPr>
              <p:cNvSpPr txBox="1"/>
              <p:nvPr/>
            </p:nvSpPr>
            <p:spPr>
              <a:xfrm>
                <a:off x="4565094" y="2705754"/>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a:t>
                </a:r>
                <a:r>
                  <a:rPr lang="en-GB" sz="1000" b="1" dirty="0">
                    <a:solidFill>
                      <a:prstClr val="black"/>
                    </a:solidFill>
                    <a:latin typeface="Arial"/>
                  </a:rPr>
                  <a:t>67</a:t>
                </a:r>
                <a:r>
                  <a:rPr kumimoji="0" lang="en-GB" sz="1000" b="1" i="0" u="none" strike="noStrike" kern="1200" cap="none" spc="0" normalizeH="0" baseline="0" noProof="0" dirty="0">
                    <a:ln>
                      <a:noFill/>
                    </a:ln>
                    <a:solidFill>
                      <a:prstClr val="black"/>
                    </a:solidFill>
                    <a:effectLst/>
                    <a:uLnTx/>
                    <a:uFillTx/>
                    <a:latin typeface="Arial"/>
                    <a:ea typeface="+mn-ea"/>
                    <a:cs typeface="+mn-cs"/>
                  </a:rPr>
                  <a:t>m</a:t>
                </a:r>
              </a:p>
            </p:txBody>
          </p:sp>
          <p:sp>
            <p:nvSpPr>
              <p:cNvPr id="23" name="Arrow: Up 22">
                <a:extLst>
                  <a:ext uri="{FF2B5EF4-FFF2-40B4-BE49-F238E27FC236}">
                    <a16:creationId xmlns:a16="http://schemas.microsoft.com/office/drawing/2014/main" id="{52E28850-1551-A0D6-CC40-9B09484F711F}"/>
                  </a:ext>
                </a:extLst>
              </p:cNvPr>
              <p:cNvSpPr/>
              <p:nvPr/>
            </p:nvSpPr>
            <p:spPr>
              <a:xfrm>
                <a:off x="4996928" y="2530449"/>
                <a:ext cx="437075" cy="344190"/>
              </a:xfrm>
              <a:prstGeom prst="upArrow">
                <a:avLst>
                  <a:gd name="adj1" fmla="val 72751"/>
                  <a:gd name="adj2" fmla="val 50000"/>
                </a:avLst>
              </a:prstGeom>
              <a:solidFill>
                <a:schemeClr val="accent5"/>
              </a:solid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21" name="TextBox 20">
              <a:extLst>
                <a:ext uri="{FF2B5EF4-FFF2-40B4-BE49-F238E27FC236}">
                  <a16:creationId xmlns:a16="http://schemas.microsoft.com/office/drawing/2014/main" id="{DDE67859-A5E4-4924-D837-53E630F08785}"/>
                </a:ext>
              </a:extLst>
            </p:cNvPr>
            <p:cNvSpPr txBox="1"/>
            <p:nvPr/>
          </p:nvSpPr>
          <p:spPr>
            <a:xfrm>
              <a:off x="7639179" y="1621860"/>
              <a:ext cx="47012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a:t>
              </a:r>
              <a:r>
                <a:rPr lang="en-GB" sz="800" b="1" dirty="0">
                  <a:solidFill>
                    <a:prstClr val="white"/>
                  </a:solidFill>
                  <a:latin typeface="Arial"/>
                </a:rPr>
                <a:t>18</a:t>
              </a:r>
              <a:r>
                <a:rPr kumimoji="0" lang="en-GB" sz="800" b="1" i="0" u="none" strike="noStrike" kern="1200" cap="none" spc="0" normalizeH="0" baseline="0" noProof="0" dirty="0">
                  <a:ln>
                    <a:noFill/>
                  </a:ln>
                  <a:solidFill>
                    <a:prstClr val="white"/>
                  </a:solidFill>
                  <a:effectLst/>
                  <a:uLnTx/>
                  <a:uFillTx/>
                  <a:latin typeface="Arial"/>
                  <a:ea typeface="+mn-ea"/>
                  <a:cs typeface="+mn-cs"/>
                </a:rPr>
                <a:t>%</a:t>
              </a:r>
            </a:p>
          </p:txBody>
        </p:sp>
      </p:grpSp>
      <p:grpSp>
        <p:nvGrpSpPr>
          <p:cNvPr id="24" name="Group 23">
            <a:extLst>
              <a:ext uri="{FF2B5EF4-FFF2-40B4-BE49-F238E27FC236}">
                <a16:creationId xmlns:a16="http://schemas.microsoft.com/office/drawing/2014/main" id="{C35AECA2-C1BC-E331-EA20-0E98BEC0C56B}"/>
              </a:ext>
            </a:extLst>
          </p:cNvPr>
          <p:cNvGrpSpPr/>
          <p:nvPr/>
        </p:nvGrpSpPr>
        <p:grpSpPr>
          <a:xfrm>
            <a:off x="4319067" y="1520701"/>
            <a:ext cx="926278" cy="422736"/>
            <a:chOff x="7216979" y="1500986"/>
            <a:chExt cx="926278" cy="422736"/>
          </a:xfrm>
        </p:grpSpPr>
        <p:grpSp>
          <p:nvGrpSpPr>
            <p:cNvPr id="25" name="Group 24">
              <a:extLst>
                <a:ext uri="{FF2B5EF4-FFF2-40B4-BE49-F238E27FC236}">
                  <a16:creationId xmlns:a16="http://schemas.microsoft.com/office/drawing/2014/main" id="{6884BE69-5C34-CBEA-50AD-7F8AED94945B}"/>
                </a:ext>
              </a:extLst>
            </p:cNvPr>
            <p:cNvGrpSpPr/>
            <p:nvPr/>
          </p:nvGrpSpPr>
          <p:grpSpPr>
            <a:xfrm>
              <a:off x="7216979" y="1500986"/>
              <a:ext cx="859275" cy="422736"/>
              <a:chOff x="4574728" y="2530449"/>
              <a:chExt cx="859275" cy="422736"/>
            </a:xfrm>
          </p:grpSpPr>
          <p:sp>
            <p:nvSpPr>
              <p:cNvPr id="27" name="TextBox 26">
                <a:extLst>
                  <a:ext uri="{FF2B5EF4-FFF2-40B4-BE49-F238E27FC236}">
                    <a16:creationId xmlns:a16="http://schemas.microsoft.com/office/drawing/2014/main" id="{64D40B8E-2E89-0397-26BA-F28E839153CC}"/>
                  </a:ext>
                </a:extLst>
              </p:cNvPr>
              <p:cNvSpPr txBox="1"/>
              <p:nvPr/>
            </p:nvSpPr>
            <p:spPr>
              <a:xfrm>
                <a:off x="4574728" y="2706964"/>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a:t>
                </a:r>
                <a:r>
                  <a:rPr lang="en-GB" sz="1000" b="1" dirty="0">
                    <a:solidFill>
                      <a:prstClr val="black"/>
                    </a:solidFill>
                    <a:latin typeface="Arial"/>
                  </a:rPr>
                  <a:t>10</a:t>
                </a:r>
                <a:r>
                  <a:rPr kumimoji="0" lang="en-GB" sz="1000" b="1" i="0" u="none" strike="noStrike" kern="1200" cap="none" spc="0" normalizeH="0" baseline="0" noProof="0" dirty="0">
                    <a:ln>
                      <a:noFill/>
                    </a:ln>
                    <a:solidFill>
                      <a:prstClr val="black"/>
                    </a:solidFill>
                    <a:effectLst/>
                    <a:uLnTx/>
                    <a:uFillTx/>
                    <a:latin typeface="Arial"/>
                    <a:ea typeface="+mn-ea"/>
                    <a:cs typeface="+mn-cs"/>
                  </a:rPr>
                  <a:t>m</a:t>
                </a:r>
              </a:p>
            </p:txBody>
          </p:sp>
          <p:sp>
            <p:nvSpPr>
              <p:cNvPr id="28" name="Arrow: Up 27">
                <a:extLst>
                  <a:ext uri="{FF2B5EF4-FFF2-40B4-BE49-F238E27FC236}">
                    <a16:creationId xmlns:a16="http://schemas.microsoft.com/office/drawing/2014/main" id="{9D157BD2-F077-D273-B610-41CBB5899A91}"/>
                  </a:ext>
                </a:extLst>
              </p:cNvPr>
              <p:cNvSpPr/>
              <p:nvPr/>
            </p:nvSpPr>
            <p:spPr>
              <a:xfrm>
                <a:off x="4996928" y="2530449"/>
                <a:ext cx="437075" cy="344190"/>
              </a:xfrm>
              <a:prstGeom prst="upArrow">
                <a:avLst>
                  <a:gd name="adj1" fmla="val 72751"/>
                  <a:gd name="adj2" fmla="val 50000"/>
                </a:avLst>
              </a:prstGeom>
              <a:solidFill>
                <a:schemeClr val="accent5"/>
              </a:solid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26" name="TextBox 25">
              <a:extLst>
                <a:ext uri="{FF2B5EF4-FFF2-40B4-BE49-F238E27FC236}">
                  <a16:creationId xmlns:a16="http://schemas.microsoft.com/office/drawing/2014/main" id="{230E71E6-E668-354F-8B6B-FC230D6E231E}"/>
                </a:ext>
              </a:extLst>
            </p:cNvPr>
            <p:cNvSpPr txBox="1"/>
            <p:nvPr/>
          </p:nvSpPr>
          <p:spPr>
            <a:xfrm>
              <a:off x="7673134" y="1622460"/>
              <a:ext cx="47012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+2%</a:t>
              </a:r>
            </a:p>
          </p:txBody>
        </p:sp>
      </p:grpSp>
    </p:spTree>
    <p:extLst>
      <p:ext uri="{BB962C8B-B14F-4D97-AF65-F5344CB8AC3E}">
        <p14:creationId xmlns:p14="http://schemas.microsoft.com/office/powerpoint/2010/main" val="105734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94EC2C9-C497-DE5D-3841-A1BF4D0994B9}"/>
              </a:ext>
            </a:extLst>
          </p:cNvPr>
          <p:cNvSpPr txBox="1">
            <a:spLocks/>
          </p:cNvSpPr>
          <p:nvPr/>
        </p:nvSpPr>
        <p:spPr>
          <a:xfrm>
            <a:off x="360000" y="5400000"/>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srgbClr val="4D4D4D"/>
                </a:solidFill>
                <a:effectLst/>
                <a:uLnTx/>
                <a:uFillTx/>
                <a:latin typeface="Arial"/>
                <a:ea typeface="+mn-ea"/>
                <a:cs typeface="+mn-cs"/>
              </a:rPr>
              <a:t>Source: Barb, 2015-2025, individuals, linear impacts (R/W), Retail &amp; Online Retail share of voice vs all other categories.</a:t>
            </a:r>
          </a:p>
        </p:txBody>
      </p:sp>
      <p:sp>
        <p:nvSpPr>
          <p:cNvPr id="2" name="Title 1">
            <a:extLst>
              <a:ext uri="{FF2B5EF4-FFF2-40B4-BE49-F238E27FC236}">
                <a16:creationId xmlns:a16="http://schemas.microsoft.com/office/drawing/2014/main" id="{3722C4BC-DF1A-ED9C-B9BA-DDD9B84E71D5}"/>
              </a:ext>
            </a:extLst>
          </p:cNvPr>
          <p:cNvSpPr>
            <a:spLocks noGrp="1"/>
          </p:cNvSpPr>
          <p:nvPr>
            <p:ph type="title"/>
          </p:nvPr>
        </p:nvSpPr>
        <p:spPr/>
        <p:txBody>
          <a:bodyPr/>
          <a:lstStyle/>
          <a:p>
            <a:r>
              <a:rPr lang="en-GB" dirty="0"/>
              <a:t>Retail share of impacts remains above 7%</a:t>
            </a:r>
          </a:p>
        </p:txBody>
      </p:sp>
      <p:graphicFrame>
        <p:nvGraphicFramePr>
          <p:cNvPr id="7" name="Chart 6">
            <a:extLst>
              <a:ext uri="{FF2B5EF4-FFF2-40B4-BE49-F238E27FC236}">
                <a16:creationId xmlns:a16="http://schemas.microsoft.com/office/drawing/2014/main" id="{516C1025-A8F4-B562-6E74-9937BFCD8563}"/>
              </a:ext>
            </a:extLst>
          </p:cNvPr>
          <p:cNvGraphicFramePr/>
          <p:nvPr>
            <p:extLst>
              <p:ext uri="{D42A27DB-BD31-4B8C-83A1-F6EECF244321}">
                <p14:modId xmlns:p14="http://schemas.microsoft.com/office/powerpoint/2010/main" val="3730991333"/>
              </p:ext>
            </p:extLst>
          </p:nvPr>
        </p:nvGraphicFramePr>
        <p:xfrm>
          <a:off x="371475" y="1381124"/>
          <a:ext cx="11334817" cy="398399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6392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FE882BDB-AC44-3504-D6E3-031362BDB5AE}"/>
              </a:ext>
            </a:extLst>
          </p:cNvPr>
          <p:cNvSpPr txBox="1">
            <a:spLocks/>
          </p:cNvSpPr>
          <p:nvPr/>
        </p:nvSpPr>
        <p:spPr>
          <a:xfrm>
            <a:off x="360000" y="5400000"/>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2015-2025, individuals, linear impacts (R/W), top 10 Retail &amp; Online Retail advertisers by total linear impacts from 2015-2025. *All Grocery Retailers removed.</a:t>
            </a:r>
          </a:p>
        </p:txBody>
      </p:sp>
      <p:graphicFrame>
        <p:nvGraphicFramePr>
          <p:cNvPr id="6" name="Chart 5">
            <a:extLst>
              <a:ext uri="{FF2B5EF4-FFF2-40B4-BE49-F238E27FC236}">
                <a16:creationId xmlns:a16="http://schemas.microsoft.com/office/drawing/2014/main" id="{D66543E5-8962-8800-D8EE-CB74CFFE8488}"/>
              </a:ext>
            </a:extLst>
          </p:cNvPr>
          <p:cNvGraphicFramePr/>
          <p:nvPr>
            <p:extLst>
              <p:ext uri="{D42A27DB-BD31-4B8C-83A1-F6EECF244321}">
                <p14:modId xmlns:p14="http://schemas.microsoft.com/office/powerpoint/2010/main" val="1524447443"/>
              </p:ext>
            </p:extLst>
          </p:nvPr>
        </p:nvGraphicFramePr>
        <p:xfrm>
          <a:off x="371475" y="1188085"/>
          <a:ext cx="11696700" cy="417703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A17AF5FB-D5BF-756E-7820-F4861980E99B}"/>
              </a:ext>
            </a:extLst>
          </p:cNvPr>
          <p:cNvSpPr>
            <a:spLocks noGrp="1"/>
          </p:cNvSpPr>
          <p:nvPr>
            <p:ph type="title"/>
          </p:nvPr>
        </p:nvSpPr>
        <p:spPr/>
        <p:txBody>
          <a:bodyPr/>
          <a:lstStyle/>
          <a:p>
            <a:r>
              <a:rPr lang="en-GB" dirty="0"/>
              <a:t>Retail advertisers* SoV has fluctuated across the last decade</a:t>
            </a:r>
          </a:p>
        </p:txBody>
      </p:sp>
      <p:cxnSp>
        <p:nvCxnSpPr>
          <p:cNvPr id="29" name="Connector: Elbow 28">
            <a:extLst>
              <a:ext uri="{FF2B5EF4-FFF2-40B4-BE49-F238E27FC236}">
                <a16:creationId xmlns:a16="http://schemas.microsoft.com/office/drawing/2014/main" id="{FC5829C7-5196-02E7-840F-73B11CE83646}"/>
              </a:ext>
            </a:extLst>
          </p:cNvPr>
          <p:cNvCxnSpPr>
            <a:cxnSpLocks/>
          </p:cNvCxnSpPr>
          <p:nvPr/>
        </p:nvCxnSpPr>
        <p:spPr>
          <a:xfrm>
            <a:off x="10127456" y="3790950"/>
            <a:ext cx="701279" cy="411956"/>
          </a:xfrm>
          <a:prstGeom prst="bentConnector3">
            <a:avLst>
              <a:gd name="adj1" fmla="val 66978"/>
            </a:avLst>
          </a:prstGeom>
          <a:ln w="22225">
            <a:solidFill>
              <a:srgbClr val="282066"/>
            </a:solidFill>
          </a:ln>
        </p:spPr>
        <p:style>
          <a:lnRef idx="1">
            <a:schemeClr val="accent1"/>
          </a:lnRef>
          <a:fillRef idx="0">
            <a:schemeClr val="accent1"/>
          </a:fillRef>
          <a:effectRef idx="0">
            <a:schemeClr val="accent1"/>
          </a:effectRef>
          <a:fontRef idx="minor">
            <a:schemeClr val="tx1"/>
          </a:fontRef>
        </p:style>
      </p:cxnSp>
      <p:cxnSp>
        <p:nvCxnSpPr>
          <p:cNvPr id="61" name="Connector: Elbow 60">
            <a:extLst>
              <a:ext uri="{FF2B5EF4-FFF2-40B4-BE49-F238E27FC236}">
                <a16:creationId xmlns:a16="http://schemas.microsoft.com/office/drawing/2014/main" id="{81FD0C16-20CA-2B16-F58C-9D121E61F9AC}"/>
              </a:ext>
            </a:extLst>
          </p:cNvPr>
          <p:cNvCxnSpPr>
            <a:cxnSpLocks/>
          </p:cNvCxnSpPr>
          <p:nvPr/>
        </p:nvCxnSpPr>
        <p:spPr>
          <a:xfrm>
            <a:off x="10439400" y="1588294"/>
            <a:ext cx="389335" cy="215106"/>
          </a:xfrm>
          <a:prstGeom prst="bentConnector3">
            <a:avLst>
              <a:gd name="adj1" fmla="val 56116"/>
            </a:avLst>
          </a:prstGeom>
          <a:ln w="22225">
            <a:solidFill>
              <a:srgbClr val="B5B4C8"/>
            </a:solidFill>
          </a:ln>
        </p:spPr>
        <p:style>
          <a:lnRef idx="1">
            <a:schemeClr val="accent1"/>
          </a:lnRef>
          <a:fillRef idx="0">
            <a:schemeClr val="accent1"/>
          </a:fillRef>
          <a:effectRef idx="0">
            <a:schemeClr val="accent1"/>
          </a:effectRef>
          <a:fontRef idx="minor">
            <a:schemeClr val="tx1"/>
          </a:fontRef>
        </p:style>
      </p:cxnSp>
      <p:cxnSp>
        <p:nvCxnSpPr>
          <p:cNvPr id="66" name="Connector: Elbow 65">
            <a:extLst>
              <a:ext uri="{FF2B5EF4-FFF2-40B4-BE49-F238E27FC236}">
                <a16:creationId xmlns:a16="http://schemas.microsoft.com/office/drawing/2014/main" id="{BF01F76D-9944-8903-CC6F-A010C659579B}"/>
              </a:ext>
            </a:extLst>
          </p:cNvPr>
          <p:cNvCxnSpPr>
            <a:cxnSpLocks/>
          </p:cNvCxnSpPr>
          <p:nvPr/>
        </p:nvCxnSpPr>
        <p:spPr>
          <a:xfrm>
            <a:off x="10365581" y="1900238"/>
            <a:ext cx="463154" cy="249233"/>
          </a:xfrm>
          <a:prstGeom prst="bentConnector3">
            <a:avLst>
              <a:gd name="adj1" fmla="val 63882"/>
            </a:avLst>
          </a:prstGeom>
          <a:ln w="22225">
            <a:solidFill>
              <a:srgbClr val="9D9BB8"/>
            </a:solidFill>
          </a:ln>
        </p:spPr>
        <p:style>
          <a:lnRef idx="1">
            <a:schemeClr val="accent1"/>
          </a:lnRef>
          <a:fillRef idx="0">
            <a:schemeClr val="accent1"/>
          </a:fillRef>
          <a:effectRef idx="0">
            <a:schemeClr val="accent1"/>
          </a:effectRef>
          <a:fontRef idx="minor">
            <a:schemeClr val="tx1"/>
          </a:fontRef>
        </p:style>
      </p:cxnSp>
      <p:cxnSp>
        <p:nvCxnSpPr>
          <p:cNvPr id="120" name="Connector: Elbow 119">
            <a:extLst>
              <a:ext uri="{FF2B5EF4-FFF2-40B4-BE49-F238E27FC236}">
                <a16:creationId xmlns:a16="http://schemas.microsoft.com/office/drawing/2014/main" id="{A534E57F-8E47-F086-2A05-EFFB045BD735}"/>
              </a:ext>
            </a:extLst>
          </p:cNvPr>
          <p:cNvCxnSpPr>
            <a:cxnSpLocks/>
          </p:cNvCxnSpPr>
          <p:nvPr/>
        </p:nvCxnSpPr>
        <p:spPr>
          <a:xfrm>
            <a:off x="9855200" y="3067050"/>
            <a:ext cx="973535" cy="790883"/>
          </a:xfrm>
          <a:prstGeom prst="bentConnector3">
            <a:avLst>
              <a:gd name="adj1" fmla="val 85794"/>
            </a:avLst>
          </a:prstGeom>
          <a:ln w="22225">
            <a:solidFill>
              <a:srgbClr val="2D2471"/>
            </a:solidFill>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3A791A37-B902-453F-AADD-7F4CE3EBA39A}"/>
              </a:ext>
            </a:extLst>
          </p:cNvPr>
          <p:cNvCxnSpPr>
            <a:cxnSpLocks/>
          </p:cNvCxnSpPr>
          <p:nvPr/>
        </p:nvCxnSpPr>
        <p:spPr>
          <a:xfrm>
            <a:off x="10389394" y="2667000"/>
            <a:ext cx="439341" cy="159286"/>
          </a:xfrm>
          <a:prstGeom prst="bentConnector3">
            <a:avLst>
              <a:gd name="adj1" fmla="val 60298"/>
            </a:avLst>
          </a:prstGeom>
          <a:ln w="22225">
            <a:solidFill>
              <a:srgbClr val="575292"/>
            </a:solidFill>
          </a:ln>
        </p:spPr>
        <p:style>
          <a:lnRef idx="1">
            <a:schemeClr val="accent1"/>
          </a:lnRef>
          <a:fillRef idx="0">
            <a:schemeClr val="accent1"/>
          </a:fillRef>
          <a:effectRef idx="0">
            <a:schemeClr val="accent1"/>
          </a:effectRef>
          <a:fontRef idx="minor">
            <a:schemeClr val="tx1"/>
          </a:fontRef>
        </p:style>
      </p:cxnSp>
      <p:cxnSp>
        <p:nvCxnSpPr>
          <p:cNvPr id="50" name="Connector: Elbow 49">
            <a:extLst>
              <a:ext uri="{FF2B5EF4-FFF2-40B4-BE49-F238E27FC236}">
                <a16:creationId xmlns:a16="http://schemas.microsoft.com/office/drawing/2014/main" id="{D540B160-289B-F504-0672-E631C0D04F28}"/>
              </a:ext>
            </a:extLst>
          </p:cNvPr>
          <p:cNvCxnSpPr>
            <a:cxnSpLocks/>
          </p:cNvCxnSpPr>
          <p:nvPr/>
        </p:nvCxnSpPr>
        <p:spPr>
          <a:xfrm>
            <a:off x="9898856" y="4519613"/>
            <a:ext cx="929879" cy="19367"/>
          </a:xfrm>
          <a:prstGeom prst="bentConnector3">
            <a:avLst>
              <a:gd name="adj1" fmla="val 50000"/>
            </a:avLst>
          </a:prstGeom>
          <a:ln w="22225">
            <a:solidFill>
              <a:srgbClr val="221B5A"/>
            </a:solidFill>
          </a:ln>
        </p:spPr>
        <p:style>
          <a:lnRef idx="1">
            <a:schemeClr val="accent1"/>
          </a:lnRef>
          <a:fillRef idx="0">
            <a:schemeClr val="accent1"/>
          </a:fillRef>
          <a:effectRef idx="0">
            <a:schemeClr val="accent1"/>
          </a:effectRef>
          <a:fontRef idx="minor">
            <a:schemeClr val="tx1"/>
          </a:fontRef>
        </p:style>
      </p:cxnSp>
      <p:cxnSp>
        <p:nvCxnSpPr>
          <p:cNvPr id="56" name="Connector: Elbow 55">
            <a:extLst>
              <a:ext uri="{FF2B5EF4-FFF2-40B4-BE49-F238E27FC236}">
                <a16:creationId xmlns:a16="http://schemas.microsoft.com/office/drawing/2014/main" id="{B5036D2F-5566-1E5F-B3D8-44DB5370BC4F}"/>
              </a:ext>
            </a:extLst>
          </p:cNvPr>
          <p:cNvCxnSpPr>
            <a:cxnSpLocks/>
          </p:cNvCxnSpPr>
          <p:nvPr/>
        </p:nvCxnSpPr>
        <p:spPr>
          <a:xfrm>
            <a:off x="10298906" y="2278856"/>
            <a:ext cx="529829" cy="208273"/>
          </a:xfrm>
          <a:prstGeom prst="bentConnector3">
            <a:avLst>
              <a:gd name="adj1" fmla="val 68427"/>
            </a:avLst>
          </a:prstGeom>
          <a:ln w="22225">
            <a:solidFill>
              <a:srgbClr val="817FA7"/>
            </a:solidFill>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F6E936B2-630D-B468-F906-41F40D40748F}"/>
              </a:ext>
            </a:extLst>
          </p:cNvPr>
          <p:cNvCxnSpPr>
            <a:cxnSpLocks/>
          </p:cNvCxnSpPr>
          <p:nvPr/>
        </p:nvCxnSpPr>
        <p:spPr>
          <a:xfrm>
            <a:off x="10439400" y="1381125"/>
            <a:ext cx="389335" cy="76875"/>
          </a:xfrm>
          <a:prstGeom prst="bentConnector3">
            <a:avLst>
              <a:gd name="adj1" fmla="val 56728"/>
            </a:avLst>
          </a:prstGeom>
          <a:ln w="22225">
            <a:solidFill>
              <a:srgbClr val="C9C9D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9561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5715A-A261-F417-02C6-D386073682F2}"/>
            </a:ext>
          </a:extLst>
        </p:cNvPr>
        <p:cNvGrpSpPr/>
        <p:nvPr/>
      </p:nvGrpSpPr>
      <p:grpSpPr>
        <a:xfrm>
          <a:off x="0" y="0"/>
          <a:ext cx="0" cy="0"/>
          <a:chOff x="0" y="0"/>
          <a:chExt cx="0" cy="0"/>
        </a:xfrm>
      </p:grpSpPr>
      <p:sp>
        <p:nvSpPr>
          <p:cNvPr id="4" name="Text Placeholder 2">
            <a:extLst>
              <a:ext uri="{FF2B5EF4-FFF2-40B4-BE49-F238E27FC236}">
                <a16:creationId xmlns:a16="http://schemas.microsoft.com/office/drawing/2014/main" id="{C38B96B7-D11E-7CED-A226-4817E473E1B3}"/>
              </a:ext>
            </a:extLst>
          </p:cNvPr>
          <p:cNvSpPr txBox="1">
            <a:spLocks/>
          </p:cNvSpPr>
          <p:nvPr/>
        </p:nvSpPr>
        <p:spPr>
          <a:xfrm>
            <a:off x="360000" y="5400000"/>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2015-2025, individuals, linear impacts (R/W), Grocery Retailers by total linear impacts from 2015-2025.</a:t>
            </a:r>
          </a:p>
        </p:txBody>
      </p:sp>
      <p:graphicFrame>
        <p:nvGraphicFramePr>
          <p:cNvPr id="6" name="Chart 5">
            <a:extLst>
              <a:ext uri="{FF2B5EF4-FFF2-40B4-BE49-F238E27FC236}">
                <a16:creationId xmlns:a16="http://schemas.microsoft.com/office/drawing/2014/main" id="{E5CAA5DC-4AB9-2912-2196-1645C2404172}"/>
              </a:ext>
            </a:extLst>
          </p:cNvPr>
          <p:cNvGraphicFramePr/>
          <p:nvPr>
            <p:extLst>
              <p:ext uri="{D42A27DB-BD31-4B8C-83A1-F6EECF244321}">
                <p14:modId xmlns:p14="http://schemas.microsoft.com/office/powerpoint/2010/main" val="3121743318"/>
              </p:ext>
            </p:extLst>
          </p:nvPr>
        </p:nvGraphicFramePr>
        <p:xfrm>
          <a:off x="371475" y="1188085"/>
          <a:ext cx="11696700" cy="417703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5509F713-4BAA-0841-F1AE-5C777247B604}"/>
              </a:ext>
            </a:extLst>
          </p:cNvPr>
          <p:cNvSpPr>
            <a:spLocks noGrp="1"/>
          </p:cNvSpPr>
          <p:nvPr>
            <p:ph type="title"/>
          </p:nvPr>
        </p:nvSpPr>
        <p:spPr/>
        <p:txBody>
          <a:bodyPr/>
          <a:lstStyle/>
          <a:p>
            <a:r>
              <a:rPr lang="en-GB" dirty="0"/>
              <a:t>Tesco has the highest share of linear TV impacts </a:t>
            </a:r>
          </a:p>
        </p:txBody>
      </p:sp>
      <p:cxnSp>
        <p:nvCxnSpPr>
          <p:cNvPr id="29" name="Connector: Elbow 28">
            <a:extLst>
              <a:ext uri="{FF2B5EF4-FFF2-40B4-BE49-F238E27FC236}">
                <a16:creationId xmlns:a16="http://schemas.microsoft.com/office/drawing/2014/main" id="{163E8E33-C573-D7A1-7FB2-77064832B8EE}"/>
              </a:ext>
            </a:extLst>
          </p:cNvPr>
          <p:cNvCxnSpPr>
            <a:cxnSpLocks/>
          </p:cNvCxnSpPr>
          <p:nvPr/>
        </p:nvCxnSpPr>
        <p:spPr>
          <a:xfrm>
            <a:off x="10594183" y="3913110"/>
            <a:ext cx="375645" cy="173114"/>
          </a:xfrm>
          <a:prstGeom prst="bentConnector3">
            <a:avLst>
              <a:gd name="adj1" fmla="val 62678"/>
            </a:avLst>
          </a:prstGeom>
          <a:ln w="22225">
            <a:solidFill>
              <a:srgbClr val="004F89"/>
            </a:solidFill>
          </a:ln>
        </p:spPr>
        <p:style>
          <a:lnRef idx="1">
            <a:schemeClr val="accent1"/>
          </a:lnRef>
          <a:fillRef idx="0">
            <a:schemeClr val="accent1"/>
          </a:fillRef>
          <a:effectRef idx="0">
            <a:schemeClr val="accent1"/>
          </a:effectRef>
          <a:fontRef idx="minor">
            <a:schemeClr val="tx1"/>
          </a:fontRef>
        </p:style>
      </p:cxnSp>
      <p:cxnSp>
        <p:nvCxnSpPr>
          <p:cNvPr id="61" name="Connector: Elbow 60">
            <a:extLst>
              <a:ext uri="{FF2B5EF4-FFF2-40B4-BE49-F238E27FC236}">
                <a16:creationId xmlns:a16="http://schemas.microsoft.com/office/drawing/2014/main" id="{FD498299-65E3-0BF8-DC65-D03BD7FA45C3}"/>
              </a:ext>
            </a:extLst>
          </p:cNvPr>
          <p:cNvCxnSpPr>
            <a:cxnSpLocks/>
          </p:cNvCxnSpPr>
          <p:nvPr/>
        </p:nvCxnSpPr>
        <p:spPr>
          <a:xfrm>
            <a:off x="10522744" y="1492885"/>
            <a:ext cx="451249" cy="248532"/>
          </a:xfrm>
          <a:prstGeom prst="bentConnector3">
            <a:avLst>
              <a:gd name="adj1" fmla="val 85356"/>
            </a:avLst>
          </a:prstGeom>
          <a:ln w="22225">
            <a:solidFill>
              <a:srgbClr val="B1BFD9"/>
            </a:solidFill>
          </a:ln>
        </p:spPr>
        <p:style>
          <a:lnRef idx="1">
            <a:schemeClr val="accent1"/>
          </a:lnRef>
          <a:fillRef idx="0">
            <a:schemeClr val="accent1"/>
          </a:fillRef>
          <a:effectRef idx="0">
            <a:schemeClr val="accent1"/>
          </a:effectRef>
          <a:fontRef idx="minor">
            <a:schemeClr val="tx1"/>
          </a:fontRef>
        </p:style>
      </p:cxnSp>
      <p:cxnSp>
        <p:nvCxnSpPr>
          <p:cNvPr id="66" name="Connector: Elbow 65">
            <a:extLst>
              <a:ext uri="{FF2B5EF4-FFF2-40B4-BE49-F238E27FC236}">
                <a16:creationId xmlns:a16="http://schemas.microsoft.com/office/drawing/2014/main" id="{EDD8FC1C-0820-0A32-A2B2-BB56F25C7C1E}"/>
              </a:ext>
            </a:extLst>
          </p:cNvPr>
          <p:cNvCxnSpPr>
            <a:cxnSpLocks/>
          </p:cNvCxnSpPr>
          <p:nvPr/>
        </p:nvCxnSpPr>
        <p:spPr>
          <a:xfrm rot="10800000">
            <a:off x="10484644" y="1588294"/>
            <a:ext cx="491536" cy="488952"/>
          </a:xfrm>
          <a:prstGeom prst="bentConnector3">
            <a:avLst>
              <a:gd name="adj1" fmla="val 22386"/>
            </a:avLst>
          </a:prstGeom>
          <a:ln w="22225">
            <a:solidFill>
              <a:srgbClr val="97ABCF"/>
            </a:solidFill>
          </a:ln>
        </p:spPr>
        <p:style>
          <a:lnRef idx="1">
            <a:schemeClr val="accent1"/>
          </a:lnRef>
          <a:fillRef idx="0">
            <a:schemeClr val="accent1"/>
          </a:fillRef>
          <a:effectRef idx="0">
            <a:schemeClr val="accent1"/>
          </a:effectRef>
          <a:fontRef idx="minor">
            <a:schemeClr val="tx1"/>
          </a:fontRef>
        </p:style>
      </p:cxnSp>
      <p:cxnSp>
        <p:nvCxnSpPr>
          <p:cNvPr id="82" name="Connector: Elbow 81">
            <a:extLst>
              <a:ext uri="{FF2B5EF4-FFF2-40B4-BE49-F238E27FC236}">
                <a16:creationId xmlns:a16="http://schemas.microsoft.com/office/drawing/2014/main" id="{C3D30EC0-9AC8-C993-3E2C-B07341AA567A}"/>
              </a:ext>
            </a:extLst>
          </p:cNvPr>
          <p:cNvCxnSpPr>
            <a:cxnSpLocks/>
          </p:cNvCxnSpPr>
          <p:nvPr/>
        </p:nvCxnSpPr>
        <p:spPr>
          <a:xfrm>
            <a:off x="10675146" y="2827005"/>
            <a:ext cx="273200" cy="260021"/>
          </a:xfrm>
          <a:prstGeom prst="bentConnector3">
            <a:avLst>
              <a:gd name="adj1" fmla="val 50000"/>
            </a:avLst>
          </a:prstGeom>
          <a:ln w="22225">
            <a:solidFill>
              <a:srgbClr val="0065AE"/>
            </a:solidFill>
          </a:ln>
        </p:spPr>
        <p:style>
          <a:lnRef idx="1">
            <a:schemeClr val="accent1"/>
          </a:lnRef>
          <a:fillRef idx="0">
            <a:schemeClr val="accent1"/>
          </a:fillRef>
          <a:effectRef idx="0">
            <a:schemeClr val="accent1"/>
          </a:effectRef>
          <a:fontRef idx="minor">
            <a:schemeClr val="tx1"/>
          </a:fontRef>
        </p:style>
      </p:cxnSp>
      <p:cxnSp>
        <p:nvCxnSpPr>
          <p:cNvPr id="100" name="Connector: Elbow 99">
            <a:extLst>
              <a:ext uri="{FF2B5EF4-FFF2-40B4-BE49-F238E27FC236}">
                <a16:creationId xmlns:a16="http://schemas.microsoft.com/office/drawing/2014/main" id="{C02C0033-6F95-4B6C-916E-2B6460DAFFF2}"/>
              </a:ext>
            </a:extLst>
          </p:cNvPr>
          <p:cNvCxnSpPr>
            <a:cxnSpLocks/>
          </p:cNvCxnSpPr>
          <p:nvPr/>
        </p:nvCxnSpPr>
        <p:spPr>
          <a:xfrm>
            <a:off x="10413208" y="3119581"/>
            <a:ext cx="556620" cy="296070"/>
          </a:xfrm>
          <a:prstGeom prst="bentConnector3">
            <a:avLst>
              <a:gd name="adj1" fmla="val 63690"/>
            </a:avLst>
          </a:prstGeom>
          <a:ln w="22225">
            <a:solidFill>
              <a:srgbClr val="005EA3"/>
            </a:solidFill>
          </a:ln>
        </p:spPr>
        <p:style>
          <a:lnRef idx="1">
            <a:schemeClr val="accent1"/>
          </a:lnRef>
          <a:fillRef idx="0">
            <a:schemeClr val="accent1"/>
          </a:fillRef>
          <a:effectRef idx="0">
            <a:schemeClr val="accent1"/>
          </a:effectRef>
          <a:fontRef idx="minor">
            <a:schemeClr val="tx1"/>
          </a:fontRef>
        </p:style>
      </p:cxnSp>
      <p:cxnSp>
        <p:nvCxnSpPr>
          <p:cNvPr id="120" name="Connector: Elbow 119">
            <a:extLst>
              <a:ext uri="{FF2B5EF4-FFF2-40B4-BE49-F238E27FC236}">
                <a16:creationId xmlns:a16="http://schemas.microsoft.com/office/drawing/2014/main" id="{D3C1DA95-0AF2-BAC2-AE56-E5E186356FE7}"/>
              </a:ext>
            </a:extLst>
          </p:cNvPr>
          <p:cNvCxnSpPr>
            <a:cxnSpLocks/>
          </p:cNvCxnSpPr>
          <p:nvPr/>
        </p:nvCxnSpPr>
        <p:spPr>
          <a:xfrm>
            <a:off x="10280954" y="3493708"/>
            <a:ext cx="667392" cy="256761"/>
          </a:xfrm>
          <a:prstGeom prst="bentConnector3">
            <a:avLst>
              <a:gd name="adj1" fmla="val 82826"/>
            </a:avLst>
          </a:prstGeom>
          <a:ln w="22225">
            <a:solidFill>
              <a:srgbClr val="005797"/>
            </a:solidFill>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43A5558A-1363-5CAA-6D13-91838CF6676A}"/>
              </a:ext>
            </a:extLst>
          </p:cNvPr>
          <p:cNvCxnSpPr>
            <a:cxnSpLocks/>
          </p:cNvCxnSpPr>
          <p:nvPr/>
        </p:nvCxnSpPr>
        <p:spPr>
          <a:xfrm>
            <a:off x="10539413" y="2347913"/>
            <a:ext cx="438150" cy="403395"/>
          </a:xfrm>
          <a:prstGeom prst="bentConnector3">
            <a:avLst>
              <a:gd name="adj1" fmla="val 57609"/>
            </a:avLst>
          </a:prstGeom>
          <a:ln w="22225">
            <a:solidFill>
              <a:srgbClr val="4579BA"/>
            </a:solidFill>
          </a:ln>
        </p:spPr>
        <p:style>
          <a:lnRef idx="1">
            <a:schemeClr val="accent1"/>
          </a:lnRef>
          <a:fillRef idx="0">
            <a:schemeClr val="accent1"/>
          </a:fillRef>
          <a:effectRef idx="0">
            <a:schemeClr val="accent1"/>
          </a:effectRef>
          <a:fontRef idx="minor">
            <a:schemeClr val="tx1"/>
          </a:fontRef>
        </p:style>
      </p:cxnSp>
      <p:cxnSp>
        <p:nvCxnSpPr>
          <p:cNvPr id="50" name="Connector: Elbow 49">
            <a:extLst>
              <a:ext uri="{FF2B5EF4-FFF2-40B4-BE49-F238E27FC236}">
                <a16:creationId xmlns:a16="http://schemas.microsoft.com/office/drawing/2014/main" id="{0C7C1675-F292-BAD3-4041-77C6B7FBB8BD}"/>
              </a:ext>
            </a:extLst>
          </p:cNvPr>
          <p:cNvCxnSpPr>
            <a:cxnSpLocks/>
          </p:cNvCxnSpPr>
          <p:nvPr/>
        </p:nvCxnSpPr>
        <p:spPr>
          <a:xfrm flipV="1">
            <a:off x="10088763" y="4421874"/>
            <a:ext cx="876300" cy="72543"/>
          </a:xfrm>
          <a:prstGeom prst="bentConnector3">
            <a:avLst>
              <a:gd name="adj1" fmla="val 83967"/>
            </a:avLst>
          </a:prstGeom>
          <a:ln w="22225">
            <a:solidFill>
              <a:srgbClr val="004579"/>
            </a:solidFill>
          </a:ln>
        </p:spPr>
        <p:style>
          <a:lnRef idx="1">
            <a:schemeClr val="accent1"/>
          </a:lnRef>
          <a:fillRef idx="0">
            <a:schemeClr val="accent1"/>
          </a:fillRef>
          <a:effectRef idx="0">
            <a:schemeClr val="accent1"/>
          </a:effectRef>
          <a:fontRef idx="minor">
            <a:schemeClr val="tx1"/>
          </a:fontRef>
        </p:style>
      </p:cxnSp>
      <p:cxnSp>
        <p:nvCxnSpPr>
          <p:cNvPr id="56" name="Connector: Elbow 55">
            <a:extLst>
              <a:ext uri="{FF2B5EF4-FFF2-40B4-BE49-F238E27FC236}">
                <a16:creationId xmlns:a16="http://schemas.microsoft.com/office/drawing/2014/main" id="{027F5E1B-4353-F15D-BC1F-4CE97424B6F2}"/>
              </a:ext>
            </a:extLst>
          </p:cNvPr>
          <p:cNvCxnSpPr>
            <a:cxnSpLocks/>
          </p:cNvCxnSpPr>
          <p:nvPr/>
        </p:nvCxnSpPr>
        <p:spPr>
          <a:xfrm>
            <a:off x="10449524" y="1986832"/>
            <a:ext cx="520304" cy="421057"/>
          </a:xfrm>
          <a:prstGeom prst="bentConnector3">
            <a:avLst>
              <a:gd name="adj1" fmla="val 73799"/>
            </a:avLst>
          </a:prstGeom>
          <a:ln w="22225">
            <a:solidFill>
              <a:srgbClr val="7996C5"/>
            </a:solidFill>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143ED6E3-FADD-9EAC-4020-C29EF5895832}"/>
              </a:ext>
            </a:extLst>
          </p:cNvPr>
          <p:cNvCxnSpPr>
            <a:cxnSpLocks/>
          </p:cNvCxnSpPr>
          <p:nvPr/>
        </p:nvCxnSpPr>
        <p:spPr>
          <a:xfrm>
            <a:off x="9827419" y="1381125"/>
            <a:ext cx="1134665" cy="24783"/>
          </a:xfrm>
          <a:prstGeom prst="bentConnector3">
            <a:avLst>
              <a:gd name="adj1" fmla="val 87146"/>
            </a:avLst>
          </a:prstGeom>
          <a:ln w="22225">
            <a:solidFill>
              <a:srgbClr val="C7D0E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1289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E1FDB-E692-480F-BB42-D4521D39B803}"/>
              </a:ext>
            </a:extLst>
          </p:cNvPr>
          <p:cNvSpPr>
            <a:spLocks noGrp="1"/>
          </p:cNvSpPr>
          <p:nvPr>
            <p:ph type="title"/>
          </p:nvPr>
        </p:nvSpPr>
        <p:spPr/>
        <p:txBody>
          <a:bodyPr/>
          <a:lstStyle/>
          <a:p>
            <a:r>
              <a:rPr lang="en-GB" dirty="0"/>
              <a:t>Amazon is the largest Retail investor in linear TV</a:t>
            </a:r>
          </a:p>
        </p:txBody>
      </p:sp>
      <p:graphicFrame>
        <p:nvGraphicFramePr>
          <p:cNvPr id="5" name="Chart 4">
            <a:extLst>
              <a:ext uri="{FF2B5EF4-FFF2-40B4-BE49-F238E27FC236}">
                <a16:creationId xmlns:a16="http://schemas.microsoft.com/office/drawing/2014/main" id="{FD6249B2-9EF5-4EA4-40DB-99BEB8A85721}"/>
              </a:ext>
            </a:extLst>
          </p:cNvPr>
          <p:cNvGraphicFramePr/>
          <p:nvPr>
            <p:extLst>
              <p:ext uri="{D42A27DB-BD31-4B8C-83A1-F6EECF244321}">
                <p14:modId xmlns:p14="http://schemas.microsoft.com/office/powerpoint/2010/main" val="637389669"/>
              </p:ext>
            </p:extLst>
          </p:nvPr>
        </p:nvGraphicFramePr>
        <p:xfrm>
          <a:off x="680201" y="1381125"/>
          <a:ext cx="10800000" cy="355175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2">
            <a:extLst>
              <a:ext uri="{FF2B5EF4-FFF2-40B4-BE49-F238E27FC236}">
                <a16:creationId xmlns:a16="http://schemas.microsoft.com/office/drawing/2014/main" id="{E4C0F6EF-B38D-91F8-B7DA-6486473A2B89}"/>
              </a:ext>
            </a:extLst>
          </p:cNvPr>
          <p:cNvSpPr txBox="1">
            <a:spLocks/>
          </p:cNvSpPr>
          <p:nvPr/>
        </p:nvSpPr>
        <p:spPr>
          <a:xfrm>
            <a:off x="360000" y="5400000"/>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2025, individuals, linear impacts (R/W) (million). Top 10 2025 Retail &amp; Online Retail advertisers by total linear TV impacts.</a:t>
            </a:r>
          </a:p>
        </p:txBody>
      </p:sp>
      <p:pic>
        <p:nvPicPr>
          <p:cNvPr id="1026" name="Picture 2">
            <a:extLst>
              <a:ext uri="{FF2B5EF4-FFF2-40B4-BE49-F238E27FC236}">
                <a16:creationId xmlns:a16="http://schemas.microsoft.com/office/drawing/2014/main" id="{2A0EE244-6D2D-BC38-8368-05E4CF3830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5160" y="4990538"/>
            <a:ext cx="363071" cy="3630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37DE28E-4C03-6115-CAB2-6AF973548D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2582" y="5019673"/>
            <a:ext cx="572899" cy="3048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linds &amp; Shutters London - Hillarys">
            <a:extLst>
              <a:ext uri="{FF2B5EF4-FFF2-40B4-BE49-F238E27FC236}">
                <a16:creationId xmlns:a16="http://schemas.microsoft.com/office/drawing/2014/main" id="{A3C859D9-6B12-FEB4-07A0-E9881D3206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15431" y="5054109"/>
            <a:ext cx="808895" cy="23592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96AB4E54-8E5B-DC1B-B074-C7E5FB533B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92544" y="5054109"/>
            <a:ext cx="589823" cy="23592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Vintage Cash Cow | ProductionBase">
            <a:extLst>
              <a:ext uri="{FF2B5EF4-FFF2-40B4-BE49-F238E27FC236}">
                <a16:creationId xmlns:a16="http://schemas.microsoft.com/office/drawing/2014/main" id="{118D59D6-7E4B-055D-2E7E-70128845779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6117" b="28471"/>
          <a:stretch>
            <a:fillRect/>
          </a:stretch>
        </p:blipFill>
        <p:spPr bwMode="auto">
          <a:xfrm>
            <a:off x="3571811" y="5060560"/>
            <a:ext cx="736678" cy="2230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7DB1B75-5570-E03C-64C6-C90A7F2CF6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14892" y="5019673"/>
            <a:ext cx="812802" cy="304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F05C5DD-B0B8-3295-A177-B57AFDAC9A79}"/>
              </a:ext>
            </a:extLst>
          </p:cNvPr>
          <p:cNvPicPr>
            <a:picLocks noChangeAspect="1"/>
          </p:cNvPicPr>
          <p:nvPr/>
        </p:nvPicPr>
        <p:blipFill>
          <a:blip r:embed="rId10"/>
          <a:stretch>
            <a:fillRect/>
          </a:stretch>
        </p:blipFill>
        <p:spPr>
          <a:xfrm>
            <a:off x="6618482" y="5050292"/>
            <a:ext cx="607387" cy="243562"/>
          </a:xfrm>
          <a:prstGeom prst="rect">
            <a:avLst/>
          </a:prstGeom>
        </p:spPr>
      </p:pic>
      <p:pic>
        <p:nvPicPr>
          <p:cNvPr id="11" name="Picture 10" descr="The image depicts the iconic red and white logo of the Argos online retail store.&#10;&#10;AI-generated content may be incorrect.">
            <a:extLst>
              <a:ext uri="{FF2B5EF4-FFF2-40B4-BE49-F238E27FC236}">
                <a16:creationId xmlns:a16="http://schemas.microsoft.com/office/drawing/2014/main" id="{245D4FE8-ABA0-EAE0-3CDA-79935C1A5531}"/>
              </a:ext>
            </a:extLst>
          </p:cNvPr>
          <p:cNvPicPr>
            <a:picLocks noChangeAspect="1"/>
          </p:cNvPicPr>
          <p:nvPr/>
        </p:nvPicPr>
        <p:blipFill>
          <a:blip r:embed="rId11"/>
          <a:stretch>
            <a:fillRect/>
          </a:stretch>
        </p:blipFill>
        <p:spPr>
          <a:xfrm>
            <a:off x="5647641" y="4868380"/>
            <a:ext cx="607387" cy="607387"/>
          </a:xfrm>
          <a:prstGeom prst="rect">
            <a:avLst/>
          </a:prstGeom>
        </p:spPr>
      </p:pic>
      <p:pic>
        <p:nvPicPr>
          <p:cNvPr id="12" name="Picture 11" descr="The Cotswold Company — True">
            <a:extLst>
              <a:ext uri="{FF2B5EF4-FFF2-40B4-BE49-F238E27FC236}">
                <a16:creationId xmlns:a16="http://schemas.microsoft.com/office/drawing/2014/main" id="{C3ABED50-23AD-0E7E-850B-068EEEE4A86B}"/>
              </a:ext>
            </a:extLst>
          </p:cNvPr>
          <p:cNvPicPr>
            <a:picLocks noChangeAspect="1"/>
          </p:cNvPicPr>
          <p:nvPr/>
        </p:nvPicPr>
        <p:blipFill>
          <a:blip r:embed="rId12"/>
          <a:stretch>
            <a:fillRect/>
          </a:stretch>
        </p:blipFill>
        <p:spPr>
          <a:xfrm>
            <a:off x="9517260" y="4920928"/>
            <a:ext cx="703208" cy="502291"/>
          </a:xfrm>
          <a:prstGeom prst="rect">
            <a:avLst/>
          </a:prstGeom>
        </p:spPr>
      </p:pic>
      <p:pic>
        <p:nvPicPr>
          <p:cNvPr id="13" name="Picture 12" descr="Very Logo and symbol, meaning, history, PNG, brand">
            <a:extLst>
              <a:ext uri="{FF2B5EF4-FFF2-40B4-BE49-F238E27FC236}">
                <a16:creationId xmlns:a16="http://schemas.microsoft.com/office/drawing/2014/main" id="{B835B746-0A84-EFC4-8289-D726A28CF784}"/>
              </a:ext>
            </a:extLst>
          </p:cNvPr>
          <p:cNvPicPr>
            <a:picLocks noChangeAspect="1"/>
          </p:cNvPicPr>
          <p:nvPr/>
        </p:nvPicPr>
        <p:blipFill>
          <a:blip r:embed="rId13"/>
          <a:stretch>
            <a:fillRect/>
          </a:stretch>
        </p:blipFill>
        <p:spPr>
          <a:xfrm>
            <a:off x="10499126" y="4974296"/>
            <a:ext cx="703208" cy="395554"/>
          </a:xfrm>
          <a:prstGeom prst="rect">
            <a:avLst/>
          </a:prstGeom>
        </p:spPr>
      </p:pic>
    </p:spTree>
    <p:extLst>
      <p:ext uri="{BB962C8B-B14F-4D97-AF65-F5344CB8AC3E}">
        <p14:creationId xmlns:p14="http://schemas.microsoft.com/office/powerpoint/2010/main" val="22795515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RATE_QUIZZES" val="0"/>
  <p:tag name="ISPRING_SCORM_PASSING_SCORE" val="0.000000"/>
  <p:tag name="ISPRING_ULTRA_SCORM_COURSE_ID" val="56B6528C-74A9-4E33-B895-D7A1E3F3BECE"/>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24"/>
  <p:tag name="ISPRINGCLOUDFOLDERPATH" val="Repository/Nickable Charts/CTV"/>
  <p:tag name="ISPRING_OUTPUT_FOLDER" val="S:\Thinkbox.tv\Website content\4.Research\Nickable Charts\Sector Specific\Retail Deep Dive"/>
  <p:tag name="ISPRING_PRESENTATION_TITLE" val="Retail Deep Dive"/>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2.xml><?xml version="1.0" encoding="utf-8"?>
<a:theme xmlns:a="http://schemas.openxmlformats.org/drawingml/2006/main" name="Thinkbox_Red">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6702</Words>
  <Application>Microsoft Office PowerPoint</Application>
  <PresentationFormat>Widescreen</PresentationFormat>
  <Paragraphs>757</Paragraphs>
  <Slides>25</Slides>
  <Notes>25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25</vt:i4>
      </vt:variant>
    </vt:vector>
  </HeadingPairs>
  <TitlesOfParts>
    <vt:vector size="37" baseType="lpstr">
      <vt:lpstr>Aptos</vt:lpstr>
      <vt:lpstr>Arial</vt:lpstr>
      <vt:lpstr>Calibri</vt:lpstr>
      <vt:lpstr>Century Gothic</vt:lpstr>
      <vt:lpstr>Consolas</vt:lpstr>
      <vt:lpstr>Courier New</vt:lpstr>
      <vt:lpstr>Söhne</vt:lpstr>
      <vt:lpstr>Symbol</vt:lpstr>
      <vt:lpstr>Times</vt:lpstr>
      <vt:lpstr>Times New Roman</vt:lpstr>
      <vt:lpstr>Thinkbox</vt:lpstr>
      <vt:lpstr>Thinkbox_Red</vt:lpstr>
      <vt:lpstr>Retail Deep Dive</vt:lpstr>
      <vt:lpstr>In this deck…</vt:lpstr>
      <vt:lpstr>Macro spend patterns</vt:lpstr>
      <vt:lpstr>Retail investment increased year-on-year</vt:lpstr>
      <vt:lpstr>General retail investment remains consistent year-on-year</vt:lpstr>
      <vt:lpstr>Retail share of impacts remains above 7%</vt:lpstr>
      <vt:lpstr>Retail advertisers* SoV has fluctuated across the last decade</vt:lpstr>
      <vt:lpstr>Tesco has the highest share of linear TV impacts </vt:lpstr>
      <vt:lpstr>Amazon is the largest Retail investor in linear TV</vt:lpstr>
      <vt:lpstr>Effectiveness</vt:lpstr>
      <vt:lpstr>Profit Ability 2 and Media Mix Navigator</vt:lpstr>
      <vt:lpstr>Optimised MMN scenario for Retail recommends higher share of Linear TV &amp; BVOD vs. actual databank share</vt:lpstr>
      <vt:lpstr>Large Retail: all channels are profitable in the short-term…  but get even stronger with the full effect</vt:lpstr>
      <vt:lpstr>Small Retail: Generic PPC stands out as a strong channel</vt:lpstr>
      <vt:lpstr>Media planning</vt:lpstr>
      <vt:lpstr>Retail linear TV spend skews toward the end of the year</vt:lpstr>
      <vt:lpstr>Retail linear TV spend skews toward early morning </vt:lpstr>
      <vt:lpstr>Use of 30” is high amongst Retail advertisers</vt:lpstr>
      <vt:lpstr>30” ads remain the most popular choice for Retail brands</vt:lpstr>
      <vt:lpstr>Retail advertisers opt for shorter ads</vt:lpstr>
      <vt:lpstr>Case Studies</vt:lpstr>
      <vt:lpstr>Boots: Leveraging data to fight against growing competition </vt:lpstr>
      <vt:lpstr>JD Williams – Made for Midlife</vt:lpstr>
      <vt:lpstr>Back Market: TV’s trust building power</vt:lpstr>
      <vt:lpstr>eBay: Making the pre-loved Loved with a TV Partnership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Retail Deep Dive</dc:title>
  <dc:creator>Harry Parker</dc:creator>
  <cp:lastModifiedBy>Harry Parker</cp:lastModifiedBy>
  <cp:revision>45</cp:revision>
  <dcterms:created xsi:type="dcterms:W3CDTF">2025-05-14T10:30:19Z</dcterms:created>
  <dcterms:modified xsi:type="dcterms:W3CDTF">2026-06-11T14:24:08Z</dcterms:modified>
</cp:coreProperties>
</file>