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8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0" autoAdjust="0"/>
    <p:restoredTop sz="91508" autoAdjust="0"/>
  </p:normalViewPr>
  <p:slideViewPr>
    <p:cSldViewPr snapToGrid="0">
      <p:cViewPr varScale="1">
        <p:scale>
          <a:sx n="93" d="100"/>
          <a:sy n="93" d="100"/>
        </p:scale>
        <p:origin x="132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LOVE ISLAND, 
ITV2 (16 JUN)</c:v>
                </c:pt>
                <c:pt idx="1">
                  <c:v>EURO 2024: CRO v ALB, 
ITV1 (19 JUN)</c:v>
                </c:pt>
                <c:pt idx="2">
                  <c:v>EURO 2024: SVN v SRB, 
ITV1 (20 JUN)</c:v>
                </c:pt>
                <c:pt idx="3">
                  <c:v>EURO 2024: BEL v SVK, 
ITV1 (17 JUN)</c:v>
                </c:pt>
                <c:pt idx="4">
                  <c:v>HOUSE OF THE DRAGON, 
SKY ATLANTIC (30 JUN)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0.749</c:v>
                </c:pt>
                <c:pt idx="1">
                  <c:v>0.88400000000000001</c:v>
                </c:pt>
                <c:pt idx="2">
                  <c:v>0.90200000000000002</c:v>
                </c:pt>
                <c:pt idx="3">
                  <c:v>0.94599999999999995</c:v>
                </c:pt>
                <c:pt idx="4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LOVE ISLAND, 
ITV2 (16 JUN)</c:v>
                </c:pt>
                <c:pt idx="1">
                  <c:v>EURO 2024: CRO v ALB, 
ITV1 (19 JUN)</c:v>
                </c:pt>
                <c:pt idx="2">
                  <c:v>EURO 2024: SVN v SRB, 
ITV1 (20 JUN)</c:v>
                </c:pt>
                <c:pt idx="3">
                  <c:v>EURO 2024: BEL v SVK, 
ITV1 (17 JUN)</c:v>
                </c:pt>
                <c:pt idx="4">
                  <c:v>HOUSE OF THE DRAGON, 
SKY ATLANTIC (30 JUN)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0.251</c:v>
                </c:pt>
                <c:pt idx="1">
                  <c:v>0.11600000000000001</c:v>
                </c:pt>
                <c:pt idx="2">
                  <c:v>9.8000000000000004E-2</c:v>
                </c:pt>
                <c:pt idx="3">
                  <c:v>5.3999999999999999E-2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TATTOOIST OF AUSCHWITZ, SKY SHOWCASE (6 JUN)</c:v>
                </c:pt>
                <c:pt idx="1">
                  <c:v>THE FALL: SKYDIVE MURDER PLOT, CHANNEL 4
(13 JUN)</c:v>
                </c:pt>
                <c:pt idx="2">
                  <c:v>SUPER SURGEONS: A CHANCE AT LIFE, CHANNEL 4
(25 JUN)</c:v>
                </c:pt>
                <c:pt idx="3">
                  <c:v>GEORGE CLARKE'S AMAZING SPACES, CHANNEL 4
(27 JUN)</c:v>
                </c:pt>
                <c:pt idx="4">
                  <c:v>SECRET FRANCE WITH DICK AND ANGEL, CHANNEL 4
(9 JUN)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0.89500000000000002</c:v>
                </c:pt>
                <c:pt idx="1">
                  <c:v>0.13700000000000001</c:v>
                </c:pt>
                <c:pt idx="2">
                  <c:v>9.2999999999999999E-2</c:v>
                </c:pt>
                <c:pt idx="3">
                  <c:v>7.2999999999999995E-2</c:v>
                </c:pt>
                <c:pt idx="4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TATTOOIST OF AUSCHWITZ, SKY SHOWCASE (6 JUN)</c:v>
                </c:pt>
                <c:pt idx="1">
                  <c:v>THE FALL: SKYDIVE MURDER PLOT, CHANNEL 4
(13 JUN)</c:v>
                </c:pt>
                <c:pt idx="2">
                  <c:v>SUPER SURGEONS: A CHANCE AT LIFE, CHANNEL 4
(25 JUN)</c:v>
                </c:pt>
                <c:pt idx="3">
                  <c:v>GEORGE CLARKE'S AMAZING SPACES, CHANNEL 4
(27 JUN)</c:v>
                </c:pt>
                <c:pt idx="4">
                  <c:v>SECRET FRANCE WITH DICK AND ANGEL, CHANNEL 4
(9 JUN)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5.0000000000000001E-3</c:v>
                </c:pt>
                <c:pt idx="1">
                  <c:v>0.33700000000000002</c:v>
                </c:pt>
                <c:pt idx="2">
                  <c:v>0.498</c:v>
                </c:pt>
                <c:pt idx="3">
                  <c:v>0.623</c:v>
                </c:pt>
                <c:pt idx="4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THE TATTOOIST OF AUSCHWITZ, SKY SHOWCASE (6 JUN)</c:v>
                </c:pt>
                <c:pt idx="1">
                  <c:v>THE FALL: SKYDIVE MURDER PLOT, CHANNEL 4
(13 JUN)</c:v>
                </c:pt>
                <c:pt idx="2">
                  <c:v>SUPER SURGEONS: A CHANCE AT LIFE, CHANNEL 4
(25 JUN)</c:v>
                </c:pt>
                <c:pt idx="3">
                  <c:v>GEORGE CLARKE'S AMAZING SPACES, CHANNEL 4
(27 JUN)</c:v>
                </c:pt>
                <c:pt idx="4">
                  <c:v>SECRET FRANCE WITH DICK AND ANGEL, CHANNEL 4
(9 JUN)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</c:v>
                </c:pt>
                <c:pt idx="1">
                  <c:v>0.52600000000000002</c:v>
                </c:pt>
                <c:pt idx="2">
                  <c:v>0.40899999999999997</c:v>
                </c:pt>
                <c:pt idx="3">
                  <c:v>0.30399999999999999</c:v>
                </c:pt>
                <c:pt idx="4">
                  <c:v>0.29299999999999998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June.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June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12/07/2024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tching television&#10;&#10;Description automatically generated">
            <a:extLst>
              <a:ext uri="{FF2B5EF4-FFF2-40B4-BE49-F238E27FC236}">
                <a16:creationId xmlns:a16="http://schemas.microsoft.com/office/drawing/2014/main" id="{E88ACB48-7DB0-F6EF-0D06-C245F27D2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9" y="0"/>
            <a:ext cx="12094378" cy="642332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June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solidFill>
                  <a:srgbClr val="FFFFFF"/>
                </a:solidFill>
                <a:effectLst/>
                <a:latin typeface="+mj-lt"/>
              </a:rPr>
              <a:t>British Gas, “Powering Home Fans”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atch The Boys - Season 1 | Prime Video">
            <a:extLst>
              <a:ext uri="{FF2B5EF4-FFF2-40B4-BE49-F238E27FC236}">
                <a16:creationId xmlns:a16="http://schemas.microsoft.com/office/drawing/2014/main" id="{90DB7403-D802-3CC2-5959-8EAADF9B29C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Boys (13 June)</a:t>
            </a:r>
            <a:br>
              <a:rPr lang="en-GB" dirty="0"/>
            </a:br>
            <a:r>
              <a:rPr lang="en-GB" dirty="0"/>
              <a:t>1.61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I Am Celine Dion (25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Hunger Games: The Ballad of Songbirds Snakes (31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My Lady Jane (27 June)</a:t>
            </a:r>
            <a:br>
              <a:rPr lang="en-GB" dirty="0"/>
            </a:br>
            <a:r>
              <a:rPr lang="en-GB" dirty="0"/>
              <a:t>0.26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Sleeping Dogs (21 June)</a:t>
            </a:r>
            <a:br>
              <a:rPr lang="en-GB" dirty="0"/>
            </a:br>
            <a:r>
              <a:rPr lang="en-GB" dirty="0"/>
              <a:t>0.26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2024, individuals. Average audience achieved during the first seven days of their availability. Only includes TV set viewing. Top performing episode only.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Boys”, Amazon Prime Video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0202479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June 2024,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2.27m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1.57m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3.49m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1.20m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1.60m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9000148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June 2024,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1.36m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1.14m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1.06m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1.12m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2.41m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oucherCodes Whisperer TV ad - The VoucherCodes Blog">
            <a:extLst>
              <a:ext uri="{FF2B5EF4-FFF2-40B4-BE49-F238E27FC236}">
                <a16:creationId xmlns:a16="http://schemas.microsoft.com/office/drawing/2014/main" id="{3A48B6B8-0B0F-23F2-5CE8-D1564C99552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-65" r="25094" b="65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new to linear TV advertisers in June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00259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VoucherCodes</a:t>
            </a:r>
            <a:br>
              <a:rPr lang="en-GB" sz="1800" dirty="0"/>
            </a:br>
            <a:r>
              <a:rPr lang="en-GB" sz="1800" dirty="0"/>
              <a:t>The online savings website, VoucherCodes, returned to TV screens with its first ad in 12 years.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Epilepsy Action</a:t>
            </a:r>
            <a:br>
              <a:rPr lang="en-GB" sz="1800" dirty="0"/>
            </a:br>
            <a:r>
              <a:rPr lang="en-GB" sz="1800" dirty="0"/>
              <a:t>The charity debuted its first ever campaign on TV on what to do if someone has a tonic-</a:t>
            </a:r>
            <a:r>
              <a:rPr lang="en-GB" sz="1800" dirty="0" err="1"/>
              <a:t>clonic</a:t>
            </a:r>
            <a:r>
              <a:rPr lang="en-GB" sz="1800" dirty="0"/>
              <a:t> seizure.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Ultrasun</a:t>
            </a:r>
            <a:br>
              <a:rPr lang="en-GB" sz="1800" dirty="0"/>
            </a:br>
            <a:r>
              <a:rPr lang="en-GB" sz="1800" dirty="0"/>
              <a:t>Swiss sun protection brand, </a:t>
            </a:r>
            <a:r>
              <a:rPr lang="en-GB" sz="1800" dirty="0" err="1"/>
              <a:t>Ultrasun</a:t>
            </a:r>
            <a:r>
              <a:rPr lang="en-GB" sz="1800" dirty="0"/>
              <a:t>, launched its first ever TV campaign in the UK.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chemeClr val="bg1"/>
                </a:solidFill>
              </a:rPr>
              <a:t>VocuherCodes</a:t>
            </a:r>
            <a:r>
              <a:rPr lang="en-GB" dirty="0">
                <a:solidFill>
                  <a:schemeClr val="bg1"/>
                </a:solidFill>
              </a:rPr>
              <a:t>, “Whisperer”</a:t>
            </a:r>
          </a:p>
        </p:txBody>
      </p:sp>
    </p:spTree>
    <p:extLst>
      <p:ext uri="{BB962C8B-B14F-4D97-AF65-F5344CB8AC3E}">
        <p14:creationId xmlns:p14="http://schemas.microsoft.com/office/powerpoint/2010/main" val="23463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June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June 2024,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21391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48.1bn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2h 15m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30m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46.5bn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32m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42m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18.3bn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2h 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16m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3.5bn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21.0bn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31m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40m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25.5bn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34m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44m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3.4bn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1h 24m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June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879476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30 June, ITV1 aired England’s R16 victory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 2024: ENG V SVK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11.80m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13 June, Channel 4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Fall: Skydive Murder Plot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pre-broadcast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329k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 live audience of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811k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time- shifted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1.27m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774421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17 June, Channel 5 aired new drama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Call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1.35m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6 June, Sky Showcase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Tattooist Of Auschwitz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1.36m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June 2024, individuals. Average audience figures, TV set and devices viewing 1-7 days (includes pre-broadcast figures, if applicable).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7FE0E6A-31FB-6C47-43A6-47411F6ED2F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14224" r="142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74" name="Picture 2" descr="Over 10 million watch EURO 2024 opener live on ITV | Press Centre">
            <a:extLst>
              <a:ext uri="{FF2B5EF4-FFF2-40B4-BE49-F238E27FC236}">
                <a16:creationId xmlns:a16="http://schemas.microsoft.com/office/drawing/2014/main" id="{FED43AF1-FFB9-5EC3-28A6-677A745B9E19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2315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ld Call, Channel 5, review: identity fraud thriller lifted by the warmth  of Sally Lindsay's character">
            <a:extLst>
              <a:ext uri="{FF2B5EF4-FFF2-40B4-BE49-F238E27FC236}">
                <a16:creationId xmlns:a16="http://schemas.microsoft.com/office/drawing/2014/main" id="{6971B97C-D1EA-0D8D-CF0E-A6C45D027583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r="118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Tattooist of Auschwitz | Sky Originals | Sky.com">
            <a:extLst>
              <a:ext uri="{FF2B5EF4-FFF2-40B4-BE49-F238E27FC236}">
                <a16:creationId xmlns:a16="http://schemas.microsoft.com/office/drawing/2014/main" id="{C1F94FB2-FA54-419A-B84A-38FDBC20BD50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r="1422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B71E1C6-93CE-6A24-A17E-084F9FA172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accent1"/>
                </a:solidFill>
              </a:rPr>
              <a:t>Euro 2024: ENG v SVK (30 June)</a:t>
            </a:r>
            <a:br>
              <a:rPr lang="en-GB" b="1" dirty="0"/>
            </a:br>
            <a:r>
              <a:rPr lang="en-GB" dirty="0"/>
              <a:t>11.80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Euro 2024: ENG v SVN (25 June)</a:t>
            </a:r>
            <a:br>
              <a:rPr lang="en-GB" dirty="0"/>
            </a:br>
            <a:r>
              <a:rPr lang="en-GB" dirty="0"/>
              <a:t>9.66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Euro 2024: ESP v GEO (30 June)</a:t>
            </a:r>
            <a:br>
              <a:rPr lang="en-GB" dirty="0"/>
            </a:br>
            <a:r>
              <a:rPr lang="en-GB" dirty="0"/>
              <a:t>6.96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Euro 2024: GER v SCO (14 June)</a:t>
            </a:r>
            <a:br>
              <a:rPr lang="en-GB" dirty="0"/>
            </a:br>
            <a:r>
              <a:rPr lang="en-GB" dirty="0"/>
              <a:t>6.47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(2 June)</a:t>
            </a:r>
            <a:br>
              <a:rPr lang="en-GB" dirty="0"/>
            </a:br>
            <a:r>
              <a:rPr lang="en-GB" dirty="0"/>
              <a:t>6.04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“Britain’s Got Talent”,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Watch Celebrity Gogglebox | Stream free on Channel 4">
            <a:extLst>
              <a:ext uri="{FF2B5EF4-FFF2-40B4-BE49-F238E27FC236}">
                <a16:creationId xmlns:a16="http://schemas.microsoft.com/office/drawing/2014/main" id="{D6753E95-E65D-2DFC-A646-7E84E0A086D9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International Football: ENG v BIH (3 June)</a:t>
            </a:r>
            <a:br>
              <a:rPr lang="en-GB" b="1" dirty="0"/>
            </a:br>
            <a:r>
              <a:rPr lang="en-GB" dirty="0"/>
              <a:t>3.03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Celebrity Gogglebox (7 June)</a:t>
            </a:r>
            <a:br>
              <a:rPr lang="en-GB" b="1" dirty="0"/>
            </a:br>
            <a:r>
              <a:rPr lang="en-GB" dirty="0"/>
              <a:t>2.94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International Football: ENG v ISL (7 June)</a:t>
            </a:r>
            <a:br>
              <a:rPr lang="en-GB" b="1" dirty="0"/>
            </a:br>
            <a:r>
              <a:rPr lang="en-GB" dirty="0"/>
              <a:t>2.85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Fall: Skydive Murder Plot (12 June)</a:t>
            </a:r>
            <a:br>
              <a:rPr lang="en-GB" dirty="0"/>
            </a:br>
            <a:r>
              <a:rPr lang="en-GB" dirty="0"/>
              <a:t>2.56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Piano (9 June)</a:t>
            </a:r>
            <a:br>
              <a:rPr lang="en-GB" dirty="0"/>
            </a:br>
            <a:r>
              <a:rPr lang="en-GB" dirty="0"/>
              <a:t>2.31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“Celebrity Gogglebox”,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y5 - The Soham Murder Trial - Season NaN - Episode 1 / The Soham Murder  Trial">
            <a:extLst>
              <a:ext uri="{FF2B5EF4-FFF2-40B4-BE49-F238E27FC236}">
                <a16:creationId xmlns:a16="http://schemas.microsoft.com/office/drawing/2014/main" id="{2B2A8762-32AE-CCA9-F3B7-01383F0B574A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Cold Call (17 June)</a:t>
            </a:r>
            <a:br>
              <a:rPr lang="en-GB" dirty="0"/>
            </a:br>
            <a:r>
              <a:rPr lang="en-GB" dirty="0"/>
              <a:t>1.35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Motorway Cops: Catching Britain's Speeders (10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1.31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Soham Murder Trial (27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Hospital: Life on the Line (3 June)</a:t>
            </a:r>
            <a:br>
              <a:rPr lang="en-GB" dirty="0"/>
            </a:br>
            <a:r>
              <a:rPr lang="en-GB" dirty="0"/>
              <a:t>1.21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China's Terracotta Army (28 June)</a:t>
            </a:r>
            <a:br>
              <a:rPr lang="en-GB" dirty="0"/>
            </a:br>
            <a:r>
              <a:rPr lang="en-GB" dirty="0"/>
              <a:t>1.20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“The Soham Murder Trial”,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ve Island officially confirms 2024 start date on ITV1, ITV2 and ITVX |  Radio Times">
            <a:extLst>
              <a:ext uri="{FF2B5EF4-FFF2-40B4-BE49-F238E27FC236}">
                <a16:creationId xmlns:a16="http://schemas.microsoft.com/office/drawing/2014/main" id="{A7F1CDA3-7793-86E9-E9BC-862BB7C3FF4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r="27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Love Island, ITV2 (4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2.76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House of the Dragon, Sky Atlantic (23 June)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1.42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Canadian F1 GP, Sky F1 (9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1.41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Tattooist Of Auschwitz, Sky Showcase (6 June)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1.36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UEFA Champions League: DOR v RMA, TNT Sports 1 (1 June)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1.29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2024,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“Love Island”, ITV2</a:t>
            </a: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atch Hit Man | Netflix Official Site">
            <a:extLst>
              <a:ext uri="{FF2B5EF4-FFF2-40B4-BE49-F238E27FC236}">
                <a16:creationId xmlns:a16="http://schemas.microsoft.com/office/drawing/2014/main" id="{4A545832-BFF2-6E5D-FA89-7C47261FEC8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-164" r="23499" b="16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Bridgerton (13 June)</a:t>
            </a:r>
            <a:br>
              <a:rPr lang="en-GB" dirty="0"/>
            </a:br>
            <a:r>
              <a:rPr lang="en-GB" dirty="0"/>
              <a:t>4.00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Hit Man (7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1.53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Trigger Warning (21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1.17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Eric (30 June)</a:t>
            </a:r>
            <a:br>
              <a:rPr lang="en-GB" dirty="0"/>
            </a:br>
            <a:r>
              <a:rPr lang="en-GB" dirty="0"/>
              <a:t>1.13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Car Crash: Who's Lying? (12 June)</a:t>
            </a:r>
            <a:br>
              <a:rPr lang="en-GB" dirty="0"/>
            </a:br>
            <a:r>
              <a:rPr lang="en-GB" dirty="0"/>
              <a:t>1.04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2024, individuals. Average audience achieved during the first seven days of their availability. Only includes TV set viewing. Top performing episode only.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“Hit Man”,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Welcome to Wrexham - Disney+">
            <a:extLst>
              <a:ext uri="{FF2B5EF4-FFF2-40B4-BE49-F238E27FC236}">
                <a16:creationId xmlns:a16="http://schemas.microsoft.com/office/drawing/2014/main" id="{10D01CA7-330F-418E-EAA7-577033750F2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-164" r="15907" b="164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Acolyte (5 June)</a:t>
            </a:r>
            <a:br>
              <a:rPr lang="en-GB" dirty="0"/>
            </a:br>
            <a:r>
              <a:rPr lang="en-GB" dirty="0"/>
              <a:t>1.21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Welcome to Wrexham (7</a:t>
            </a:r>
            <a:r>
              <a:rPr lang="en-US" b="1" dirty="0">
                <a:solidFill>
                  <a:schemeClr val="tx2"/>
                </a:solidFill>
              </a:rPr>
              <a:t>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Grey’s Anatomy (13 June)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9-1-1 (19 June)</a:t>
            </a:r>
            <a:br>
              <a:rPr lang="en-GB" dirty="0"/>
            </a:br>
            <a:r>
              <a:rPr lang="en-GB" dirty="0"/>
              <a:t>0.45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Bear (27 June)</a:t>
            </a:r>
            <a:br>
              <a:rPr lang="en-GB" dirty="0"/>
            </a:br>
            <a:r>
              <a:rPr lang="en-GB" dirty="0"/>
              <a:t>0.39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June 2024, individuals. Average audience achieved during the first seven days of their availability. Only includes TV set viewing. Top performing episode only.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“Welcome to Wrexham”, Disney+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1237</Words>
  <Application>Microsoft Office PowerPoint</Application>
  <PresentationFormat>Widescreen</PresentationFormat>
  <Paragraphs>153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June linear TV facts &amp; figures</vt:lpstr>
      <vt:lpstr>Some notable TV moments in June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Disney+ programmes</vt:lpstr>
      <vt:lpstr>Top 5 Amazon Prime Video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June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Harry Parker</cp:lastModifiedBy>
  <cp:revision>3595</cp:revision>
  <dcterms:created xsi:type="dcterms:W3CDTF">2017-11-21T15:01:39Z</dcterms:created>
  <dcterms:modified xsi:type="dcterms:W3CDTF">2024-07-12T08:59:58Z</dcterms:modified>
</cp:coreProperties>
</file>