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charts/chart13.xml" ContentType="application/vnd.openxmlformats-officedocument.drawingml.chart+xml"/>
  <Override PartName="/ppt/notesSlides/notesSlide16.xml" ContentType="application/vnd.openxmlformats-officedocument.presentationml.notesSlide+xml"/>
  <Override PartName="/ppt/charts/chart14.xml" ContentType="application/vnd.openxmlformats-officedocument.drawingml.chart+xml"/>
  <Override PartName="/ppt/notesSlides/notesSlide17.xml" ContentType="application/vnd.openxmlformats-officedocument.presentationml.notesSlide+xml"/>
  <Override PartName="/ppt/charts/chart15.xml" ContentType="application/vnd.openxmlformats-officedocument.drawingml.chart+xml"/>
  <Override PartName="/ppt/notesSlides/notesSlide18.xml" ContentType="application/vnd.openxmlformats-officedocument.presentationml.notesSlide+xml"/>
  <Override PartName="/ppt/charts/chart16.xml" ContentType="application/vnd.openxmlformats-officedocument.drawingml.chart+xml"/>
  <Override PartName="/ppt/notesSlides/notesSlide19.xml" ContentType="application/vnd.openxmlformats-officedocument.presentationml.notesSlide+xml"/>
  <Override PartName="/ppt/charts/chart17.xml" ContentType="application/vnd.openxmlformats-officedocument.drawingml.chart+xml"/>
  <Override PartName="/ppt/notesSlides/notesSlide20.xml" ContentType="application/vnd.openxmlformats-officedocument.presentationml.notesSlide+xml"/>
  <Override PartName="/ppt/charts/chart18.xml" ContentType="application/vnd.openxmlformats-officedocument.drawingml.chart+xml"/>
  <Override PartName="/ppt/notesSlides/notesSlide21.xml" ContentType="application/vnd.openxmlformats-officedocument.presentationml.notesSlide+xml"/>
  <Override PartName="/ppt/charts/chart19.xml" ContentType="application/vnd.openxmlformats-officedocument.drawingml.chart+xml"/>
  <Override PartName="/ppt/notesSlides/notesSlide22.xml" ContentType="application/vnd.openxmlformats-officedocument.presentationml.notesSlide+xml"/>
  <Override PartName="/ppt/charts/chart20.xml" ContentType="application/vnd.openxmlformats-officedocument.drawingml.chart+xml"/>
  <Override PartName="/ppt/notesSlides/notesSlide23.xml" ContentType="application/vnd.openxmlformats-officedocument.presentationml.notesSlide+xml"/>
  <Override PartName="/ppt/charts/chart21.xml" ContentType="application/vnd.openxmlformats-officedocument.drawingml.chart+xml"/>
  <Override PartName="/ppt/notesSlides/notesSlide24.xml" ContentType="application/vnd.openxmlformats-officedocument.presentationml.notesSlide+xml"/>
  <Override PartName="/ppt/charts/chart22.xml" ContentType="application/vnd.openxmlformats-officedocument.drawingml.chart+xml"/>
  <Override PartName="/ppt/notesSlides/notesSlide25.xml" ContentType="application/vnd.openxmlformats-officedocument.presentationml.notesSlide+xml"/>
  <Override PartName="/ppt/tags/tag6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3.xml" ContentType="application/vnd.openxmlformats-officedocument.drawingml.chart+xml"/>
  <Override PartName="/ppt/theme/themeOverride3.xml" ContentType="application/vnd.openxmlformats-officedocument.themeOverride+xml"/>
  <Override PartName="/ppt/notesSlides/notesSlide30.xml" ContentType="application/vnd.openxmlformats-officedocument.presentationml.notesSlide+xml"/>
  <Override PartName="/ppt/charts/chart2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2.xml" ContentType="application/vnd.openxmlformats-officedocument.presentationml.notesSlid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3.xml" ContentType="application/vnd.openxmlformats-officedocument.presentationml.notesSlide+xml"/>
  <Override PartName="/ppt/charts/chart2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8.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notesSlides/notesSlide51.xml" ContentType="application/vnd.openxmlformats-officedocument.presentationml.notesSlide+xml"/>
  <Override PartName="/ppt/charts/chart29.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56"/>
  </p:notesMasterIdLst>
  <p:sldIdLst>
    <p:sldId id="379" r:id="rId3"/>
    <p:sldId id="2147376324" r:id="rId4"/>
    <p:sldId id="4608" r:id="rId5"/>
    <p:sldId id="2147376979" r:id="rId6"/>
    <p:sldId id="2147376326" r:id="rId7"/>
    <p:sldId id="2147376327" r:id="rId8"/>
    <p:sldId id="2147376242" r:id="rId9"/>
    <p:sldId id="2147377061" r:id="rId10"/>
    <p:sldId id="2147377119" r:id="rId11"/>
    <p:sldId id="2147377136" r:id="rId12"/>
    <p:sldId id="2147377062" r:id="rId13"/>
    <p:sldId id="2147376824" r:id="rId14"/>
    <p:sldId id="2147377137" r:id="rId15"/>
    <p:sldId id="274" r:id="rId16"/>
    <p:sldId id="2147377091" r:id="rId17"/>
    <p:sldId id="2147377092" r:id="rId18"/>
    <p:sldId id="2147377093" r:id="rId19"/>
    <p:sldId id="2147377094" r:id="rId20"/>
    <p:sldId id="2147377095" r:id="rId21"/>
    <p:sldId id="2147377096" r:id="rId22"/>
    <p:sldId id="2147377097" r:id="rId23"/>
    <p:sldId id="2147377098" r:id="rId24"/>
    <p:sldId id="2147377099" r:id="rId25"/>
    <p:sldId id="2147377118" r:id="rId26"/>
    <p:sldId id="2147377100" r:id="rId27"/>
    <p:sldId id="270" r:id="rId28"/>
    <p:sldId id="4611" r:id="rId29"/>
    <p:sldId id="2147377101" r:id="rId30"/>
    <p:sldId id="300" r:id="rId31"/>
    <p:sldId id="2147376325" r:id="rId32"/>
    <p:sldId id="2147376128" r:id="rId33"/>
    <p:sldId id="2147377102" r:id="rId34"/>
    <p:sldId id="2147377103" r:id="rId35"/>
    <p:sldId id="2147377104" r:id="rId36"/>
    <p:sldId id="2147377085" r:id="rId37"/>
    <p:sldId id="2147377116" r:id="rId38"/>
    <p:sldId id="4917" r:id="rId39"/>
    <p:sldId id="2147376883" r:id="rId40"/>
    <p:sldId id="2147376336" r:id="rId41"/>
    <p:sldId id="2147376872" r:id="rId42"/>
    <p:sldId id="2147376873" r:id="rId43"/>
    <p:sldId id="2147377105" r:id="rId44"/>
    <p:sldId id="2147377073" r:id="rId45"/>
    <p:sldId id="2147377074" r:id="rId46"/>
    <p:sldId id="2147377075" r:id="rId47"/>
    <p:sldId id="2147377076" r:id="rId48"/>
    <p:sldId id="2147377077" r:id="rId49"/>
    <p:sldId id="2147377113" r:id="rId50"/>
    <p:sldId id="2147377114" r:id="rId51"/>
    <p:sldId id="2147377115" r:id="rId52"/>
    <p:sldId id="2147376252" r:id="rId53"/>
    <p:sldId id="2147376265" r:id="rId54"/>
    <p:sldId id="308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V Viewing Report" id="{2C360AA3-1F19-482F-8DC1-A49F7D395846}">
          <p14:sldIdLst>
            <p14:sldId id="379"/>
            <p14:sldId id="2147376324"/>
          </p14:sldIdLst>
        </p14:section>
        <p14:section name="TV Viewing In 2024" id="{3F174A11-C4E9-4D53-B0A7-AA407576752F}">
          <p14:sldIdLst>
            <p14:sldId id="4608"/>
            <p14:sldId id="2147376979"/>
            <p14:sldId id="2147376326"/>
            <p14:sldId id="2147376327"/>
            <p14:sldId id="2147376242"/>
            <p14:sldId id="2147377061"/>
            <p14:sldId id="2147377119"/>
            <p14:sldId id="2147377136"/>
            <p14:sldId id="2147377062"/>
            <p14:sldId id="2147376824"/>
            <p14:sldId id="2147377137"/>
          </p14:sldIdLst>
        </p14:section>
        <p14:section name="How TV Content Is Watched" id="{84A7A565-7DC3-4CA7-B54C-1675009C4511}">
          <p14:sldIdLst>
            <p14:sldId id="274"/>
            <p14:sldId id="2147377091"/>
            <p14:sldId id="2147377092"/>
            <p14:sldId id="2147377093"/>
            <p14:sldId id="2147377094"/>
            <p14:sldId id="2147377095"/>
            <p14:sldId id="2147377096"/>
            <p14:sldId id="2147377097"/>
            <p14:sldId id="2147377098"/>
            <p14:sldId id="2147377099"/>
            <p14:sldId id="2147377118"/>
            <p14:sldId id="2147377100"/>
          </p14:sldIdLst>
        </p14:section>
        <p14:section name="TV Landscape" id="{598241E3-0030-4B32-A2C5-69AF04B87D5E}">
          <p14:sldIdLst>
            <p14:sldId id="270"/>
            <p14:sldId id="4611"/>
            <p14:sldId id="2147377101"/>
          </p14:sldIdLst>
        </p14:section>
        <p14:section name="Time lengths and advertising" id="{528706B6-8C3A-4F41-ACCE-526EC33177EB}">
          <p14:sldIdLst>
            <p14:sldId id="300"/>
            <p14:sldId id="2147376325"/>
            <p14:sldId id="2147376128"/>
            <p14:sldId id="2147377102"/>
            <p14:sldId id="2147377103"/>
            <p14:sldId id="2147377104"/>
            <p14:sldId id="2147377085"/>
            <p14:sldId id="2147377116"/>
          </p14:sldIdLst>
        </p14:section>
        <p14:section name="Top Programmes" id="{42D2202A-8128-47FA-8058-9A032AE1351F}">
          <p14:sldIdLst>
            <p14:sldId id="4917"/>
            <p14:sldId id="2147376883"/>
            <p14:sldId id="2147376336"/>
            <p14:sldId id="2147376872"/>
            <p14:sldId id="2147376873"/>
            <p14:sldId id="2147377105"/>
            <p14:sldId id="2147377073"/>
            <p14:sldId id="2147377074"/>
            <p14:sldId id="2147377075"/>
            <p14:sldId id="2147377076"/>
            <p14:sldId id="2147377077"/>
            <p14:sldId id="2147377113"/>
            <p14:sldId id="2147377114"/>
            <p14:sldId id="2147377115"/>
            <p14:sldId id="2147376252"/>
            <p14:sldId id="2147376265"/>
            <p14:sldId id="30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0315" autoAdjust="0"/>
  </p:normalViewPr>
  <p:slideViewPr>
    <p:cSldViewPr snapToGrid="0">
      <p:cViewPr varScale="1">
        <p:scale>
          <a:sx n="96" d="100"/>
          <a:sy n="96" d="100"/>
        </p:scale>
        <p:origin x="342" y="90"/>
      </p:cViewPr>
      <p:guideLst/>
    </p:cSldViewPr>
  </p:slideViewPr>
  <p:notesTextViewPr>
    <p:cViewPr>
      <p:scale>
        <a:sx n="1" d="1"/>
        <a:sy n="1" d="1"/>
      </p:scale>
      <p:origin x="0" y="0"/>
    </p:cViewPr>
  </p:notesTextViewPr>
  <p:sorterViewPr>
    <p:cViewPr varScale="1">
      <p:scale>
        <a:sx n="100" d="100"/>
        <a:sy n="100" d="100"/>
      </p:scale>
      <p:origin x="0" y="-157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microsoft.com/office/2011/relationships/chartColorStyle" Target="colors7.xml"/><Relationship Id="rId1" Type="http://schemas.microsoft.com/office/2011/relationships/chartStyle" Target="style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oleObject" Target="NULL" TargetMode="External"/><Relationship Id="rId2" Type="http://schemas.openxmlformats.org/officeDocument/2006/relationships/image" Target="../media/image20.png"/><Relationship Id="rId1" Type="http://schemas.openxmlformats.org/officeDocument/2006/relationships/image" Target="../media/image25.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8.xml"/><Relationship Id="rId1" Type="http://schemas.microsoft.com/office/2011/relationships/chartStyle" Target="style8.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9.xml"/><Relationship Id="rId1" Type="http://schemas.microsoft.com/office/2011/relationships/chartStyle" Target="style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microsoft.com/office/2011/relationships/chartColorStyle" Target="colors4.xml"/><Relationship Id="rId1" Type="http://schemas.microsoft.com/office/2011/relationships/chartStyle" Target="style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oleObject" Target="NULL" TargetMode="External"/><Relationship Id="rId4" Type="http://schemas.openxmlformats.org/officeDocument/2006/relationships/image" Target="../media/image13.png"/><Relationship Id="rId9" Type="http://schemas.openxmlformats.org/officeDocument/2006/relationships/image" Target="../media/image18.png"/></Relationships>
</file>

<file path=ppt/charts/_rels/chart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microsoft.com/office/2011/relationships/chartColorStyle" Target="colors5.xml"/><Relationship Id="rId1" Type="http://schemas.microsoft.com/office/2011/relationships/chartStyle" Target="style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oleObject" Target="NULL" TargetMode="External"/><Relationship Id="rId2" Type="http://schemas.openxmlformats.org/officeDocument/2006/relationships/image" Target="../media/image20.png"/><Relationship Id="rId1" Type="http://schemas.openxmlformats.org/officeDocument/2006/relationships/image" Target="../media/image25.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charts/_rels/chart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microsoft.com/office/2011/relationships/chartColorStyle" Target="colors6.xml"/><Relationship Id="rId1" Type="http://schemas.microsoft.com/office/2011/relationships/chartStyle" Target="style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oleObject" Target="NULL" TargetMode="External"/><Relationship Id="rId4" Type="http://schemas.openxmlformats.org/officeDocument/2006/relationships/image" Target="../media/image31.png"/><Relationship Id="rId9" Type="http://schemas.openxmlformats.org/officeDocument/2006/relationships/image" Target="../media/image3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 + SVOD</c:v>
                </c:pt>
              </c:strCache>
            </c:strRef>
          </c:tx>
          <c:spPr>
            <a:ln w="25400">
              <a:noFill/>
            </a:ln>
          </c:spPr>
          <c:val>
            <c:numRef>
              <c:f>Sheet1!$B$2:$B$11</c:f>
              <c:numCache>
                <c:formatCode>[$-F400]h:mm:ss\ AM/PM</c:formatCode>
                <c:ptCount val="10"/>
                <c:pt idx="0">
                  <c:v>0.15717916666666668</c:v>
                </c:pt>
                <c:pt idx="1">
                  <c:v>0.16522500000000001</c:v>
                </c:pt>
                <c:pt idx="2">
                  <c:v>0.17097916666666665</c:v>
                </c:pt>
                <c:pt idx="3">
                  <c:v>0.16526250000000001</c:v>
                </c:pt>
                <c:pt idx="4">
                  <c:v>0.15857083333333333</c:v>
                </c:pt>
                <c:pt idx="5">
                  <c:v>0.17637916666666667</c:v>
                </c:pt>
                <c:pt idx="6">
                  <c:v>0.18126250000000002</c:v>
                </c:pt>
                <c:pt idx="7">
                  <c:v>0.16277083333333331</c:v>
                </c:pt>
                <c:pt idx="8">
                  <c:v>0.15994166666666668</c:v>
                </c:pt>
                <c:pt idx="9">
                  <c:v>0.15087916666666668</c:v>
                </c:pt>
              </c:numCache>
            </c:numRef>
          </c:val>
          <c:extLst>
            <c:ext xmlns:c16="http://schemas.microsoft.com/office/drawing/2014/chart" uri="{C3380CC4-5D6E-409C-BE32-E72D297353CC}">
              <c16:uniqueId val="{00000000-830E-44DE-945F-6BA4C407A199}"/>
            </c:ext>
          </c:extLst>
        </c:ser>
        <c:ser>
          <c:idx val="2"/>
          <c:order val="1"/>
          <c:tx>
            <c:strRef>
              <c:f>Sheet1!$C$1</c:f>
              <c:strCache>
                <c:ptCount val="1"/>
                <c:pt idx="0">
                  <c:v>DVD</c:v>
                </c:pt>
              </c:strCache>
            </c:strRef>
          </c:tx>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Sheet1!$C$2:$C$11</c:f>
              <c:numCache>
                <c:formatCode>[$-F400]h:mm:ss\ AM/PM</c:formatCode>
                <c:ptCount val="10"/>
                <c:pt idx="0">
                  <c:v>5.3458333333333326E-3</c:v>
                </c:pt>
                <c:pt idx="1">
                  <c:v>5.6250000000000007E-3</c:v>
                </c:pt>
                <c:pt idx="2">
                  <c:v>5.0750000000000005E-3</c:v>
                </c:pt>
                <c:pt idx="3">
                  <c:v>4.8958333333333336E-3</c:v>
                </c:pt>
                <c:pt idx="4">
                  <c:v>3.8916666666666665E-3</c:v>
                </c:pt>
                <c:pt idx="5">
                  <c:v>4.2166666666666663E-3</c:v>
                </c:pt>
                <c:pt idx="6">
                  <c:v>3.1041666666666665E-3</c:v>
                </c:pt>
                <c:pt idx="7">
                  <c:v>1.7166666666666667E-3</c:v>
                </c:pt>
                <c:pt idx="8">
                  <c:v>1.8166666666666667E-3</c:v>
                </c:pt>
                <c:pt idx="9">
                  <c:v>1.5833333333333333E-3</c:v>
                </c:pt>
              </c:numCache>
            </c:numRef>
          </c:val>
          <c:extLst>
            <c:ext xmlns:c16="http://schemas.microsoft.com/office/drawing/2014/chart" uri="{C3380CC4-5D6E-409C-BE32-E72D297353CC}">
              <c16:uniqueId val="{00000002-B9F1-4DD2-864D-15C23E871B8F}"/>
            </c:ext>
          </c:extLst>
        </c:ser>
        <c:ser>
          <c:idx val="3"/>
          <c:order val="2"/>
          <c:tx>
            <c:strRef>
              <c:f>Sheet1!$D$1</c:f>
              <c:strCache>
                <c:ptCount val="1"/>
                <c:pt idx="0">
                  <c:v>Cinema</c:v>
                </c:pt>
              </c:strCache>
            </c:strRef>
          </c:tx>
          <c:spPr>
            <a:solidFill>
              <a:srgbClr val="18FF72"/>
            </a:solidFill>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Sheet1!$D$2:$D$11</c:f>
              <c:numCache>
                <c:formatCode>[$-F400]h:mm:ss\ AM/PM</c:formatCode>
                <c:ptCount val="10"/>
                <c:pt idx="0">
                  <c:v>1.2708333333333335E-3</c:v>
                </c:pt>
                <c:pt idx="1">
                  <c:v>1.4541666666666665E-3</c:v>
                </c:pt>
                <c:pt idx="2">
                  <c:v>1.5458333333333333E-3</c:v>
                </c:pt>
                <c:pt idx="3">
                  <c:v>1.4875000000000003E-3</c:v>
                </c:pt>
                <c:pt idx="4">
                  <c:v>1.2875E-3</c:v>
                </c:pt>
                <c:pt idx="5">
                  <c:v>2.541666666666667E-4</c:v>
                </c:pt>
                <c:pt idx="6">
                  <c:v>1.2499999999999999E-5</c:v>
                </c:pt>
                <c:pt idx="7">
                  <c:v>1.2499999999999998E-3</c:v>
                </c:pt>
                <c:pt idx="8">
                  <c:v>9.8333333333333324E-4</c:v>
                </c:pt>
                <c:pt idx="9">
                  <c:v>1.3791666666666666E-3</c:v>
                </c:pt>
              </c:numCache>
            </c:numRef>
          </c:val>
          <c:extLst>
            <c:ext xmlns:c16="http://schemas.microsoft.com/office/drawing/2014/chart" uri="{C3380CC4-5D6E-409C-BE32-E72D297353CC}">
              <c16:uniqueId val="{00000003-B9F1-4DD2-864D-15C23E871B8F}"/>
            </c:ext>
          </c:extLst>
        </c:ser>
        <c:ser>
          <c:idx val="4"/>
          <c:order val="3"/>
          <c:tx>
            <c:strRef>
              <c:f>Sheet1!$E$1</c:f>
              <c:strCache>
                <c:ptCount val="1"/>
                <c:pt idx="0">
                  <c:v>Other online video</c:v>
                </c:pt>
              </c:strCache>
            </c:strRef>
          </c:tx>
          <c:spPr>
            <a:solidFill>
              <a:srgbClr val="004F87"/>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Sheet1!$E$2:$E$11</c:f>
              <c:numCache>
                <c:formatCode>[$-F400]h:mm:ss\ AM/PM</c:formatCode>
                <c:ptCount val="10"/>
                <c:pt idx="0">
                  <c:v>2.8625E-3</c:v>
                </c:pt>
                <c:pt idx="1">
                  <c:v>4.1749999999999999E-3</c:v>
                </c:pt>
                <c:pt idx="2">
                  <c:v>4.2791666666666664E-3</c:v>
                </c:pt>
                <c:pt idx="3">
                  <c:v>1.8541666666666667E-3</c:v>
                </c:pt>
                <c:pt idx="4">
                  <c:v>2.0416666666666665E-3</c:v>
                </c:pt>
                <c:pt idx="5">
                  <c:v>3.7916666666666667E-3</c:v>
                </c:pt>
                <c:pt idx="6">
                  <c:v>2.7333333333333337E-3</c:v>
                </c:pt>
                <c:pt idx="7">
                  <c:v>2.3395833333333333E-3</c:v>
                </c:pt>
                <c:pt idx="8">
                  <c:v>3.1291666666666668E-3</c:v>
                </c:pt>
                <c:pt idx="9">
                  <c:v>3.8958333333333336E-3</c:v>
                </c:pt>
              </c:numCache>
            </c:numRef>
          </c:val>
          <c:extLst>
            <c:ext xmlns:c16="http://schemas.microsoft.com/office/drawing/2014/chart" uri="{C3380CC4-5D6E-409C-BE32-E72D297353CC}">
              <c16:uniqueId val="{00000000-9075-4441-A94F-036DB1C8A320}"/>
            </c:ext>
          </c:extLst>
        </c:ser>
        <c:ser>
          <c:idx val="7"/>
          <c:order val="4"/>
          <c:tx>
            <c:strRef>
              <c:f>Sheet1!$F$1</c:f>
              <c:strCache>
                <c:ptCount val="1"/>
                <c:pt idx="0">
                  <c:v>YouTube</c:v>
                </c:pt>
              </c:strCache>
            </c:strRef>
          </c:tx>
          <c:spPr>
            <a:solidFill>
              <a:srgbClr val="39ACFF"/>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Sheet1!$F$2:$F$11</c:f>
              <c:numCache>
                <c:formatCode>[$-F400]h:mm:ss\ AM/PM</c:formatCode>
                <c:ptCount val="10"/>
                <c:pt idx="0">
                  <c:v>4.5333333333333328E-3</c:v>
                </c:pt>
                <c:pt idx="1">
                  <c:v>5.5750000000000001E-3</c:v>
                </c:pt>
                <c:pt idx="2">
                  <c:v>9.0333333333333325E-3</c:v>
                </c:pt>
                <c:pt idx="3">
                  <c:v>1.11E-2</c:v>
                </c:pt>
                <c:pt idx="4">
                  <c:v>1.2749999999999999E-2</c:v>
                </c:pt>
                <c:pt idx="5">
                  <c:v>1.8095833333333332E-2</c:v>
                </c:pt>
                <c:pt idx="6">
                  <c:v>1.4195833333333333E-2</c:v>
                </c:pt>
                <c:pt idx="7">
                  <c:v>1.5424999999999999E-2</c:v>
                </c:pt>
                <c:pt idx="8">
                  <c:v>1.6445833333333333E-2</c:v>
                </c:pt>
                <c:pt idx="9">
                  <c:v>1.8308333333333333E-2</c:v>
                </c:pt>
              </c:numCache>
            </c:numRef>
          </c:val>
          <c:extLst>
            <c:ext xmlns:c16="http://schemas.microsoft.com/office/drawing/2014/chart" uri="{C3380CC4-5D6E-409C-BE32-E72D297353CC}">
              <c16:uniqueId val="{00000000-3422-4ED2-8C18-4E689444D11E}"/>
            </c:ext>
          </c:extLst>
        </c:ser>
        <c:ser>
          <c:idx val="5"/>
          <c:order val="5"/>
          <c:tx>
            <c:strRef>
              <c:f>Sheet1!$G$1</c:f>
              <c:strCache>
                <c:ptCount val="1"/>
                <c:pt idx="0">
                  <c:v>TikTok</c:v>
                </c:pt>
              </c:strCache>
            </c:strRef>
          </c:tx>
          <c:spPr>
            <a:solidFill>
              <a:srgbClr val="BAE2FF"/>
            </a:solidFill>
            <a:ln>
              <a:solidFill>
                <a:srgbClr val="BAE2FF"/>
              </a:solid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Sheet1!$G$2:$G$11</c:f>
              <c:numCache>
                <c:formatCode>[$-F400]h:mm:ss\ AM/PM</c:formatCode>
                <c:ptCount val="10"/>
                <c:pt idx="0">
                  <c:v>0</c:v>
                </c:pt>
                <c:pt idx="1">
                  <c:v>0</c:v>
                </c:pt>
                <c:pt idx="2">
                  <c:v>0</c:v>
                </c:pt>
                <c:pt idx="3">
                  <c:v>0</c:v>
                </c:pt>
                <c:pt idx="4">
                  <c:v>0</c:v>
                </c:pt>
                <c:pt idx="5">
                  <c:v>3.4833333333333335E-3</c:v>
                </c:pt>
                <c:pt idx="6">
                  <c:v>5.7041666666666673E-3</c:v>
                </c:pt>
                <c:pt idx="7">
                  <c:v>9.5750000000000002E-3</c:v>
                </c:pt>
                <c:pt idx="8">
                  <c:v>1.1279166666666667E-2</c:v>
                </c:pt>
                <c:pt idx="9">
                  <c:v>1.1250000000000001E-2</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200" b="0"/>
            </a:pPr>
            <a:endParaRPr lang="en-US"/>
          </a:p>
        </c:txPr>
        <c:crossAx val="34585984"/>
        <c:crosses val="autoZero"/>
        <c:auto val="1"/>
        <c:lblAlgn val="ctr"/>
        <c:lblOffset val="100"/>
        <c:noMultiLvlLbl val="0"/>
      </c:catAx>
      <c:valAx>
        <c:axId val="34585984"/>
        <c:scaling>
          <c:orientation val="minMax"/>
          <c:max val="0.22916300000000003"/>
        </c:scaling>
        <c:delete val="0"/>
        <c:axPos val="l"/>
        <c:numFmt formatCode="h:mm" sourceLinked="0"/>
        <c:majorTickMark val="out"/>
        <c:minorTickMark val="none"/>
        <c:tickLblPos val="nextTo"/>
        <c:spPr>
          <a:ln>
            <a:noFill/>
          </a:ln>
        </c:spPr>
        <c:txPr>
          <a:bodyPr/>
          <a:lstStyle/>
          <a:p>
            <a:pPr>
              <a:defRPr sz="1200" b="0"/>
            </a:pPr>
            <a:endParaRPr lang="en-US"/>
          </a:p>
        </c:txPr>
        <c:crossAx val="34584448"/>
        <c:crosses val="autoZero"/>
        <c:crossBetween val="midCat"/>
        <c:majorUnit val="2.0833000000000001E-2"/>
      </c:valAx>
    </c:plotArea>
    <c:legend>
      <c:legendPos val="r"/>
      <c:layout>
        <c:manualLayout>
          <c:xMode val="edge"/>
          <c:yMode val="edge"/>
          <c:x val="0.83269803255047381"/>
          <c:y val="0.26374627143922447"/>
          <c:w val="0.15858063796181843"/>
          <c:h val="0.50506245339299027"/>
        </c:manualLayout>
      </c:layout>
      <c:overlay val="0"/>
      <c:txPr>
        <a:bodyPr/>
        <a:lstStyle/>
        <a:p>
          <a:pPr>
            <a:defRPr sz="1200" b="0"/>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97407407407402E-2"/>
          <c:y val="3.5277777777777776E-2"/>
          <c:w val="0.87135537037037036"/>
          <c:h val="0.85065707070707075"/>
        </c:manualLayout>
      </c:layout>
      <c:bubbleChart>
        <c:varyColors val="0"/>
        <c:ser>
          <c:idx val="1"/>
          <c:order val="0"/>
          <c:tx>
            <c:strRef>
              <c:f>Table!$D$21</c:f>
              <c:strCache>
                <c:ptCount val="1"/>
                <c:pt idx="0">
                  <c:v> Ave reach per day </c:v>
                </c:pt>
              </c:strCache>
            </c:strRef>
          </c:tx>
          <c:spPr>
            <a:solidFill>
              <a:schemeClr val="accent2">
                <a:alpha val="75000"/>
              </a:schemeClr>
            </a:solidFill>
            <a:ln w="25400">
              <a:noFill/>
            </a:ln>
            <a:effectLst/>
          </c:spPr>
          <c:invertIfNegative val="0"/>
          <c:dPt>
            <c:idx val="0"/>
            <c:invertIfNegative val="0"/>
            <c:bubble3D val="1"/>
            <c:spPr>
              <a:blipFill>
                <a:blip xmlns:r="http://schemas.openxmlformats.org/officeDocument/2006/relationships" r:embed="rId3"/>
                <a:stretch>
                  <a:fillRect/>
                </a:stretch>
              </a:blipFill>
              <a:ln w="25400">
                <a:noFill/>
              </a:ln>
              <a:effectLst/>
            </c:spPr>
            <c:extLst>
              <c:ext xmlns:c16="http://schemas.microsoft.com/office/drawing/2014/chart" uri="{C3380CC4-5D6E-409C-BE32-E72D297353CC}">
                <c16:uniqueId val="{00000001-A122-495B-B0DC-44741EEA8360}"/>
              </c:ext>
            </c:extLst>
          </c:dPt>
          <c:dPt>
            <c:idx val="1"/>
            <c:invertIfNegative val="0"/>
            <c:bubble3D val="1"/>
            <c:spPr>
              <a:blipFill>
                <a:blip xmlns:r="http://schemas.openxmlformats.org/officeDocument/2006/relationships" r:embed="rId4"/>
                <a:stretch>
                  <a:fillRect/>
                </a:stretch>
              </a:blipFill>
              <a:ln w="25400">
                <a:noFill/>
              </a:ln>
              <a:effectLst/>
            </c:spPr>
            <c:extLst>
              <c:ext xmlns:c16="http://schemas.microsoft.com/office/drawing/2014/chart" uri="{C3380CC4-5D6E-409C-BE32-E72D297353CC}">
                <c16:uniqueId val="{00000003-A122-495B-B0DC-44741EEA8360}"/>
              </c:ext>
            </c:extLst>
          </c:dPt>
          <c:dPt>
            <c:idx val="2"/>
            <c:invertIfNegative val="0"/>
            <c:bubble3D val="1"/>
            <c:spPr>
              <a:blipFill>
                <a:blip xmlns:r="http://schemas.openxmlformats.org/officeDocument/2006/relationships" r:embed="rId5"/>
                <a:stretch>
                  <a:fillRect/>
                </a:stretch>
              </a:blipFill>
              <a:ln w="25400">
                <a:noFill/>
              </a:ln>
              <a:effectLst/>
            </c:spPr>
            <c:extLst>
              <c:ext xmlns:c16="http://schemas.microsoft.com/office/drawing/2014/chart" uri="{C3380CC4-5D6E-409C-BE32-E72D297353CC}">
                <c16:uniqueId val="{00000005-A122-495B-B0DC-44741EEA8360}"/>
              </c:ext>
            </c:extLst>
          </c:dPt>
          <c:dPt>
            <c:idx val="3"/>
            <c:invertIfNegative val="0"/>
            <c:bubble3D val="1"/>
            <c:spPr>
              <a:blipFill>
                <a:blip xmlns:r="http://schemas.openxmlformats.org/officeDocument/2006/relationships" r:embed="rId6"/>
                <a:stretch>
                  <a:fillRect/>
                </a:stretch>
              </a:blipFill>
              <a:ln w="25400">
                <a:noFill/>
              </a:ln>
              <a:effectLst/>
            </c:spPr>
            <c:extLst>
              <c:ext xmlns:c16="http://schemas.microsoft.com/office/drawing/2014/chart" uri="{C3380CC4-5D6E-409C-BE32-E72D297353CC}">
                <c16:uniqueId val="{00000007-A122-495B-B0DC-44741EEA8360}"/>
              </c:ext>
            </c:extLst>
          </c:dPt>
          <c:dPt>
            <c:idx val="4"/>
            <c:invertIfNegative val="0"/>
            <c:bubble3D val="1"/>
            <c:spPr>
              <a:blipFill>
                <a:blip xmlns:r="http://schemas.openxmlformats.org/officeDocument/2006/relationships" r:embed="rId7"/>
                <a:stretch>
                  <a:fillRect/>
                </a:stretch>
              </a:blipFill>
              <a:ln w="25400">
                <a:noFill/>
              </a:ln>
              <a:effectLst/>
            </c:spPr>
            <c:extLst>
              <c:ext xmlns:c16="http://schemas.microsoft.com/office/drawing/2014/chart" uri="{C3380CC4-5D6E-409C-BE32-E72D297353CC}">
                <c16:uniqueId val="{00000009-A122-495B-B0DC-44741EEA8360}"/>
              </c:ext>
            </c:extLst>
          </c:dPt>
          <c:dPt>
            <c:idx val="5"/>
            <c:invertIfNegative val="0"/>
            <c:bubble3D val="1"/>
            <c:spPr>
              <a:solidFill>
                <a:schemeClr val="accent5"/>
              </a:solidFill>
              <a:ln w="25400">
                <a:noFill/>
              </a:ln>
              <a:effectLst/>
            </c:spPr>
            <c:extLst>
              <c:ext xmlns:c16="http://schemas.microsoft.com/office/drawing/2014/chart" uri="{C3380CC4-5D6E-409C-BE32-E72D297353CC}">
                <c16:uniqueId val="{0000000B-A122-495B-B0DC-44741EEA8360}"/>
              </c:ext>
            </c:extLst>
          </c:dPt>
          <c:dPt>
            <c:idx val="6"/>
            <c:invertIfNegative val="0"/>
            <c:bubble3D val="1"/>
            <c:spPr>
              <a:solidFill>
                <a:schemeClr val="accent6"/>
              </a:solidFill>
              <a:ln w="25400">
                <a:noFill/>
              </a:ln>
              <a:effectLst/>
            </c:spPr>
            <c:extLst>
              <c:ext xmlns:c16="http://schemas.microsoft.com/office/drawing/2014/chart" uri="{C3380CC4-5D6E-409C-BE32-E72D297353CC}">
                <c16:uniqueId val="{0000000D-A122-495B-B0DC-44741EEA8360}"/>
              </c:ext>
            </c:extLst>
          </c:dPt>
          <c:dPt>
            <c:idx val="7"/>
            <c:invertIfNegative val="0"/>
            <c:bubble3D val="1"/>
            <c:spPr>
              <a:solidFill>
                <a:schemeClr val="accent2"/>
              </a:solidFill>
              <a:ln w="25400">
                <a:noFill/>
              </a:ln>
              <a:effectLst/>
            </c:spPr>
            <c:extLst>
              <c:ext xmlns:c16="http://schemas.microsoft.com/office/drawing/2014/chart" uri="{C3380CC4-5D6E-409C-BE32-E72D297353CC}">
                <c16:uniqueId val="{0000000F-A122-495B-B0DC-44741EEA8360}"/>
              </c:ext>
            </c:extLst>
          </c:dPt>
          <c:dPt>
            <c:idx val="8"/>
            <c:invertIfNegative val="0"/>
            <c:bubble3D val="1"/>
            <c:spPr>
              <a:blipFill>
                <a:blip xmlns:r="http://schemas.openxmlformats.org/officeDocument/2006/relationships" r:embed="rId8"/>
                <a:stretch>
                  <a:fillRect/>
                </a:stretch>
              </a:blipFill>
              <a:ln w="25400">
                <a:noFill/>
              </a:ln>
              <a:effectLst/>
            </c:spPr>
            <c:extLst>
              <c:ext xmlns:c16="http://schemas.microsoft.com/office/drawing/2014/chart" uri="{C3380CC4-5D6E-409C-BE32-E72D297353CC}">
                <c16:uniqueId val="{00000011-A122-495B-B0DC-44741EEA8360}"/>
              </c:ext>
            </c:extLst>
          </c:dPt>
          <c:dPt>
            <c:idx val="9"/>
            <c:invertIfNegative val="0"/>
            <c:bubble3D val="1"/>
            <c:spPr>
              <a:solidFill>
                <a:schemeClr val="accent1"/>
              </a:solidFill>
              <a:ln w="25400">
                <a:noFill/>
              </a:ln>
              <a:effectLst/>
            </c:spPr>
            <c:extLst>
              <c:ext xmlns:c16="http://schemas.microsoft.com/office/drawing/2014/chart" uri="{C3380CC4-5D6E-409C-BE32-E72D297353CC}">
                <c16:uniqueId val="{00000013-A122-495B-B0DC-44741EEA8360}"/>
              </c:ext>
            </c:extLst>
          </c:dPt>
          <c:dPt>
            <c:idx val="10"/>
            <c:invertIfNegative val="0"/>
            <c:bubble3D val="1"/>
            <c:spPr>
              <a:solidFill>
                <a:schemeClr val="accent4"/>
              </a:solidFill>
              <a:ln w="25400">
                <a:noFill/>
              </a:ln>
              <a:effectLst/>
            </c:spPr>
            <c:extLst>
              <c:ext xmlns:c16="http://schemas.microsoft.com/office/drawing/2014/chart" uri="{C3380CC4-5D6E-409C-BE32-E72D297353CC}">
                <c16:uniqueId val="{00000015-A122-495B-B0DC-44741EEA8360}"/>
              </c:ext>
            </c:extLst>
          </c:dPt>
          <c:xVal>
            <c:numRef>
              <c:f>Table!$C$22:$C$33</c:f>
              <c:numCache>
                <c:formatCode>[$-F400]h:mm:ss\ AM/PM</c:formatCode>
                <c:ptCount val="12"/>
                <c:pt idx="0">
                  <c:v>9.3696423045499425E-2</c:v>
                </c:pt>
                <c:pt idx="1">
                  <c:v>6.8752762022660396E-2</c:v>
                </c:pt>
                <c:pt idx="2">
                  <c:v>8.2173730396215644E-2</c:v>
                </c:pt>
                <c:pt idx="3">
                  <c:v>6.1285308507539486E-2</c:v>
                </c:pt>
                <c:pt idx="4">
                  <c:v>8.4814258306466259E-2</c:v>
                </c:pt>
                <c:pt idx="6">
                  <c:v>5.3022511151771208E-2</c:v>
                </c:pt>
                <c:pt idx="7">
                  <c:v>3.2657594333027416E-2</c:v>
                </c:pt>
                <c:pt idx="8">
                  <c:v>9.1092766505898426E-2</c:v>
                </c:pt>
                <c:pt idx="9">
                  <c:v>1.8360482932531355E-2</c:v>
                </c:pt>
                <c:pt idx="10">
                  <c:v>6.4584404470431289E-2</c:v>
                </c:pt>
                <c:pt idx="11">
                  <c:v>3.9233000978980874E-3</c:v>
                </c:pt>
              </c:numCache>
            </c:numRef>
          </c:xVal>
          <c:yVal>
            <c:numRef>
              <c:f>Table!$D$22:$D$33</c:f>
              <c:numCache>
                <c:formatCode>_-* #,##0\ _k_r_-;\-* #,##0\ _k_r_-;_-* "-"??\ _k_r_-;_-@_-</c:formatCode>
                <c:ptCount val="12"/>
                <c:pt idx="0">
                  <c:v>3770.6751693989072</c:v>
                </c:pt>
                <c:pt idx="1">
                  <c:v>2448.1881284153005</c:v>
                </c:pt>
                <c:pt idx="2">
                  <c:v>3198.9676502732241</c:v>
                </c:pt>
                <c:pt idx="3">
                  <c:v>1215.8280382513663</c:v>
                </c:pt>
                <c:pt idx="4">
                  <c:v>1583.6208360655739</c:v>
                </c:pt>
                <c:pt idx="6">
                  <c:v>319.45048633879782</c:v>
                </c:pt>
                <c:pt idx="7">
                  <c:v>68.028213114754095</c:v>
                </c:pt>
                <c:pt idx="8">
                  <c:v>2177.3949234972674</c:v>
                </c:pt>
                <c:pt idx="9">
                  <c:v>148.47025409836067</c:v>
                </c:pt>
                <c:pt idx="10">
                  <c:v>12.672437158469945</c:v>
                </c:pt>
                <c:pt idx="11">
                  <c:v>1.9036092896174863</c:v>
                </c:pt>
              </c:numCache>
            </c:numRef>
          </c:yVal>
          <c:bubbleSize>
            <c:numRef>
              <c:f>Table!$E$22:$E$33</c:f>
              <c:numCache>
                <c:formatCode>_-* #,##0\ _k_r_-;\-* #,##0\ _k_r_-;_-* "-"??\ _k_r_-;_-@_-</c:formatCode>
                <c:ptCount val="12"/>
                <c:pt idx="0">
                  <c:v>356.37103825136614</c:v>
                </c:pt>
                <c:pt idx="1">
                  <c:v>171.7535519125683</c:v>
                </c:pt>
                <c:pt idx="2">
                  <c:v>263.65819672131147</c:v>
                </c:pt>
                <c:pt idx="3">
                  <c:v>75.038524590163931</c:v>
                </c:pt>
                <c:pt idx="4">
                  <c:v>134.58907103825138</c:v>
                </c:pt>
                <c:pt idx="6">
                  <c:v>17.061748633879784</c:v>
                </c:pt>
                <c:pt idx="7">
                  <c:v>2.1939890710382515</c:v>
                </c:pt>
                <c:pt idx="8">
                  <c:v>198.54890710382512</c:v>
                </c:pt>
                <c:pt idx="9">
                  <c:v>2.7051912568306009</c:v>
                </c:pt>
                <c:pt idx="10">
                  <c:v>0.90901639344262297</c:v>
                </c:pt>
                <c:pt idx="11">
                  <c:v>4.8907103825136612E-2</c:v>
                </c:pt>
              </c:numCache>
            </c:numRef>
          </c:bubbleSize>
          <c:bubble3D val="1"/>
          <c:extLst>
            <c:ext xmlns:c16="http://schemas.microsoft.com/office/drawing/2014/chart" uri="{C3380CC4-5D6E-409C-BE32-E72D297353CC}">
              <c16:uniqueId val="{00000016-A122-495B-B0DC-44741EEA8360}"/>
            </c:ext>
          </c:extLst>
        </c:ser>
        <c:dLbls>
          <c:showLegendKey val="0"/>
          <c:showVal val="0"/>
          <c:showCatName val="0"/>
          <c:showSerName val="0"/>
          <c:showPercent val="0"/>
          <c:showBubbleSize val="0"/>
        </c:dLbls>
        <c:bubbleScale val="100"/>
        <c:showNegBubbles val="0"/>
        <c:axId val="791031215"/>
        <c:axId val="791030735"/>
      </c:bubbleChart>
      <c:valAx>
        <c:axId val="791031215"/>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91030735"/>
        <c:crosses val="autoZero"/>
        <c:crossBetween val="midCat"/>
        <c:majorUnit val="2.0833000000000001E-2"/>
      </c:valAx>
      <c:valAx>
        <c:axId val="791030735"/>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910312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9">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34074074074072E-2"/>
          <c:y val="3.5277777777777776E-2"/>
          <c:w val="0.89530046296296295"/>
          <c:h val="0.87584873737373747"/>
        </c:manualLayout>
      </c:layout>
      <c:bubbleChart>
        <c:varyColors val="0"/>
        <c:ser>
          <c:idx val="0"/>
          <c:order val="0"/>
          <c:tx>
            <c:strRef>
              <c:f>'16-34'!$D$3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1"/>
                <a:stretch>
                  <a:fillRect/>
                </a:stretch>
              </a:blipFill>
              <a:ln>
                <a:noFill/>
              </a:ln>
              <a:effectLst/>
            </c:spPr>
            <c:pictureOptions>
              <c:pictureFormat val="stretch"/>
            </c:pictureOptions>
            <c:extLst>
              <c:ext xmlns:c16="http://schemas.microsoft.com/office/drawing/2014/chart" uri="{C3380CC4-5D6E-409C-BE32-E72D297353CC}">
                <c16:uniqueId val="{00000001-E9A5-4827-8A70-C85B34552FFB}"/>
              </c:ext>
            </c:extLst>
          </c:dPt>
          <c:dPt>
            <c:idx val="1"/>
            <c:invertIfNegative val="0"/>
            <c:bubble3D val="1"/>
            <c:spPr>
              <a:blipFill>
                <a:blip xmlns:r="http://schemas.openxmlformats.org/officeDocument/2006/relationships" r:embed="rId2"/>
                <a:stretch>
                  <a:fillRect/>
                </a:stretch>
              </a:blipFill>
              <a:ln>
                <a:noFill/>
              </a:ln>
              <a:effectLst/>
            </c:spPr>
            <c:pictureOptions>
              <c:pictureFormat val="stretch"/>
            </c:pictureOptions>
            <c:extLst>
              <c:ext xmlns:c16="http://schemas.microsoft.com/office/drawing/2014/chart" uri="{C3380CC4-5D6E-409C-BE32-E72D297353CC}">
                <c16:uniqueId val="{00000003-E9A5-4827-8A70-C85B34552FFB}"/>
              </c:ext>
            </c:extLst>
          </c:dPt>
          <c:dPt>
            <c:idx val="2"/>
            <c:invertIfNegative val="0"/>
            <c:bubble3D val="1"/>
            <c:spPr>
              <a:blipFill>
                <a:blip xmlns:r="http://schemas.openxmlformats.org/officeDocument/2006/relationships" r:embed="rId3"/>
                <a:stretch>
                  <a:fillRect/>
                </a:stretch>
              </a:blipFill>
              <a:ln>
                <a:noFill/>
              </a:ln>
              <a:effectLst/>
            </c:spPr>
            <c:pictureOptions>
              <c:pictureFormat val="stretch"/>
            </c:pictureOptions>
            <c:extLst>
              <c:ext xmlns:c16="http://schemas.microsoft.com/office/drawing/2014/chart" uri="{C3380CC4-5D6E-409C-BE32-E72D297353CC}">
                <c16:uniqueId val="{00000005-E9A5-4827-8A70-C85B34552FFB}"/>
              </c:ext>
            </c:extLst>
          </c:dPt>
          <c:dPt>
            <c:idx val="3"/>
            <c:invertIfNegative val="0"/>
            <c:bubble3D val="1"/>
            <c:spPr>
              <a:blipFill>
                <a:blip xmlns:r="http://schemas.openxmlformats.org/officeDocument/2006/relationships" r:embed="rId4"/>
                <a:stretch>
                  <a:fillRect/>
                </a:stretch>
              </a:blipFill>
              <a:ln>
                <a:noFill/>
              </a:ln>
              <a:effectLst/>
            </c:spPr>
            <c:pictureOptions>
              <c:pictureFormat val="stretch"/>
            </c:pictureOptions>
            <c:extLst>
              <c:ext xmlns:c16="http://schemas.microsoft.com/office/drawing/2014/chart" uri="{C3380CC4-5D6E-409C-BE32-E72D297353CC}">
                <c16:uniqueId val="{00000007-E9A5-4827-8A70-C85B34552FFB}"/>
              </c:ext>
            </c:extLst>
          </c:dPt>
          <c:dPt>
            <c:idx val="4"/>
            <c:invertIfNegative val="0"/>
            <c:bubble3D val="1"/>
            <c:spPr>
              <a:blipFill>
                <a:blip xmlns:r="http://schemas.openxmlformats.org/officeDocument/2006/relationships" r:embed="rId5"/>
                <a:stretch>
                  <a:fillRect/>
                </a:stretch>
              </a:blipFill>
              <a:ln>
                <a:noFill/>
              </a:ln>
              <a:effectLst/>
            </c:spPr>
            <c:pictureOptions>
              <c:pictureFormat val="stretch"/>
            </c:pictureOptions>
            <c:extLst>
              <c:ext xmlns:c16="http://schemas.microsoft.com/office/drawing/2014/chart" uri="{C3380CC4-5D6E-409C-BE32-E72D297353CC}">
                <c16:uniqueId val="{00000009-E9A5-4827-8A70-C85B34552FFB}"/>
              </c:ext>
            </c:extLst>
          </c:dPt>
          <c:dPt>
            <c:idx val="8"/>
            <c:invertIfNegative val="0"/>
            <c:bubble3D val="1"/>
            <c:spPr>
              <a:blipFill>
                <a:blip xmlns:r="http://schemas.openxmlformats.org/officeDocument/2006/relationships" r:embed="rId6"/>
                <a:stretch>
                  <a:fillRect/>
                </a:stretch>
              </a:blipFill>
              <a:ln>
                <a:noFill/>
              </a:ln>
              <a:effectLst/>
            </c:spPr>
            <c:pictureOptions>
              <c:pictureFormat val="stretch"/>
            </c:pictureOptions>
            <c:extLst>
              <c:ext xmlns:c16="http://schemas.microsoft.com/office/drawing/2014/chart" uri="{C3380CC4-5D6E-409C-BE32-E72D297353CC}">
                <c16:uniqueId val="{0000000B-E9A5-4827-8A70-C85B34552FFB}"/>
              </c:ext>
            </c:extLst>
          </c:dPt>
          <c:xVal>
            <c:numRef>
              <c:f>'16-34'!$C$4:$C$15</c:f>
              <c:numCache>
                <c:formatCode>General</c:formatCode>
                <c:ptCount val="12"/>
                <c:pt idx="0" formatCode="[$-F400]h:mm:ss\ AM/PM">
                  <c:v>9.7080830136529114E-2</c:v>
                </c:pt>
                <c:pt idx="2" formatCode="[$-F400]h:mm:ss\ AM/PM">
                  <c:v>8.2248701780741618E-2</c:v>
                </c:pt>
                <c:pt idx="3" formatCode="[$-F400]h:mm:ss\ AM/PM">
                  <c:v>6.7741469101592386E-2</c:v>
                </c:pt>
                <c:pt idx="7" formatCode="[$-F400]h:mm:ss\ AM/PM">
                  <c:v>2.8955569777763326E-2</c:v>
                </c:pt>
                <c:pt idx="8" formatCode="[$-F400]h:mm:ss\ AM/PM">
                  <c:v>9.3969890950043322E-2</c:v>
                </c:pt>
                <c:pt idx="9" formatCode="[$-F400]h:mm:ss\ AM/PM">
                  <c:v>1.5945180949696214E-2</c:v>
                </c:pt>
                <c:pt idx="10" formatCode="[$-F400]h:mm:ss\ AM/PM">
                  <c:v>7.4528693457244541E-2</c:v>
                </c:pt>
                <c:pt idx="11" formatCode="[$-F400]h:mm:ss\ AM/PM">
                  <c:v>6.7043560495623419E-3</c:v>
                </c:pt>
              </c:numCache>
            </c:numRef>
          </c:xVal>
          <c:yVal>
            <c:numRef>
              <c:f>'16-34'!$D$4:$D$15</c:f>
              <c:numCache>
                <c:formatCode>_-* #,##0\ _k_r_-;\-* #,##0\ _k_r_-;_-* "-"??\ _k_r_-;_-@_-</c:formatCode>
                <c:ptCount val="12"/>
                <c:pt idx="0">
                  <c:v>3860.4125978260868</c:v>
                </c:pt>
                <c:pt idx="1">
                  <c:v>0</c:v>
                </c:pt>
                <c:pt idx="2">
                  <c:v>608.01969565217394</c:v>
                </c:pt>
                <c:pt idx="3">
                  <c:v>862.03523913043477</c:v>
                </c:pt>
                <c:pt idx="4">
                  <c:v>0</c:v>
                </c:pt>
                <c:pt idx="6">
                  <c:v>0</c:v>
                </c:pt>
                <c:pt idx="7">
                  <c:v>82.869326086956534</c:v>
                </c:pt>
                <c:pt idx="8">
                  <c:v>2291.7119673913044</c:v>
                </c:pt>
                <c:pt idx="9">
                  <c:v>158.29332608695651</c:v>
                </c:pt>
                <c:pt idx="10">
                  <c:v>10.288282608695653</c:v>
                </c:pt>
                <c:pt idx="11">
                  <c:v>1.8239239130434783</c:v>
                </c:pt>
              </c:numCache>
            </c:numRef>
          </c:yVal>
          <c:bubbleSize>
            <c:numRef>
              <c:f>'16-34'!$E$4:$E$15</c:f>
              <c:numCache>
                <c:formatCode>_-* #,##0\ _k_r_-;\-* #,##0\ _k_r_-;_-* "-"??\ _k_r_-;_-@_-</c:formatCode>
                <c:ptCount val="12"/>
                <c:pt idx="0">
                  <c:v>378.01630434782612</c:v>
                </c:pt>
                <c:pt idx="1">
                  <c:v>0</c:v>
                </c:pt>
                <c:pt idx="2">
                  <c:v>50.493478260869566</c:v>
                </c:pt>
                <c:pt idx="3">
                  <c:v>58.981521739130429</c:v>
                </c:pt>
                <c:pt idx="4">
                  <c:v>0</c:v>
                </c:pt>
                <c:pt idx="6">
                  <c:v>0</c:v>
                </c:pt>
                <c:pt idx="7">
                  <c:v>2.4152173913043482</c:v>
                </c:pt>
                <c:pt idx="8">
                  <c:v>215.63695652173914</c:v>
                </c:pt>
                <c:pt idx="9">
                  <c:v>2.4619565217391304</c:v>
                </c:pt>
                <c:pt idx="10">
                  <c:v>0.83043478260869563</c:v>
                </c:pt>
                <c:pt idx="11">
                  <c:v>6.1956521739130438E-2</c:v>
                </c:pt>
              </c:numCache>
            </c:numRef>
          </c:bubbleSize>
          <c:bubble3D val="1"/>
          <c:extLst>
            <c:ext xmlns:c16="http://schemas.microsoft.com/office/drawing/2014/chart" uri="{C3380CC4-5D6E-409C-BE32-E72D297353CC}">
              <c16:uniqueId val="{0000000C-E9A5-4827-8A70-C85B34552FFB}"/>
            </c:ext>
          </c:extLst>
        </c:ser>
        <c:dLbls>
          <c:showLegendKey val="0"/>
          <c:showVal val="0"/>
          <c:showCatName val="0"/>
          <c:showSerName val="0"/>
          <c:showPercent val="0"/>
          <c:showBubbleSize val="0"/>
        </c:dLbls>
        <c:bubbleScale val="100"/>
        <c:showNegBubbles val="0"/>
        <c:axId val="1535302144"/>
        <c:axId val="1"/>
      </c:bubbleChart>
      <c:valAx>
        <c:axId val="1535302144"/>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1"/>
        <c:crosses val="autoZero"/>
        <c:crossBetween val="midCat"/>
        <c:majorUnit val="2.0833333000000002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35302144"/>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1">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7">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cat>
            <c:strRef>
              <c:f>Sheet1!$A$2:$A$3</c:f>
              <c:strCache>
                <c:ptCount val="2"/>
                <c:pt idx="0">
                  <c:v>Live viewing</c:v>
                </c:pt>
                <c:pt idx="1">
                  <c:v>On-demand</c:v>
                </c:pt>
              </c:strCache>
            </c:strRef>
          </c:cat>
          <c:val>
            <c:numRef>
              <c:f>Sheet1!$B$2:$B$3</c:f>
              <c:numCache>
                <c:formatCode>_-* #,##0_-;\-* #,##0_-;_-* "-"??_-;_-@_-</c:formatCode>
                <c:ptCount val="2"/>
                <c:pt idx="0">
                  <c:v>3754418.99</c:v>
                </c:pt>
                <c:pt idx="1">
                  <c:v>125686.95</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Lbls>
            <c:delete val="1"/>
          </c:dLbls>
          <c:cat>
            <c:strRef>
              <c:f>Sheet1!$A$2:$A$3</c:f>
              <c:strCache>
                <c:ptCount val="2"/>
                <c:pt idx="0">
                  <c:v>Live viewing</c:v>
                </c:pt>
                <c:pt idx="1">
                  <c:v>On-demand</c:v>
                </c:pt>
              </c:strCache>
            </c:strRef>
          </c:cat>
          <c:val>
            <c:numRef>
              <c:f>Sheet1!$B$2:$B$3</c:f>
              <c:numCache>
                <c:formatCode>_-* #,##0_-;\-* #,##0_-;_-* "-"??_-;_-@_-</c:formatCode>
                <c:ptCount val="2"/>
                <c:pt idx="0">
                  <c:v>12949346.449999999</c:v>
                </c:pt>
                <c:pt idx="1">
                  <c:v>307976.62</c:v>
                </c:pt>
              </c:numCache>
            </c:numRef>
          </c:val>
          <c:extLst>
            <c:ext xmlns:c16="http://schemas.microsoft.com/office/drawing/2014/chart" uri="{C3380CC4-5D6E-409C-BE32-E72D297353CC}">
              <c16:uniqueId val="{00000008-682B-4DC0-A98C-5AA9D0694AE8}"/>
            </c:ext>
          </c:extLst>
        </c:ser>
        <c:dLbls>
          <c:showLegendKey val="0"/>
          <c:showVal val="1"/>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682B-4DC0-A98C-5AA9D0694AE8}"/>
              </c:ext>
            </c:extLst>
          </c:dPt>
          <c:dPt>
            <c:idx val="1"/>
            <c:bubble3D val="0"/>
            <c:spPr>
              <a:solidFill>
                <a:schemeClr val="tx2"/>
              </a:solidFill>
            </c:spPr>
            <c:extLst>
              <c:ext xmlns:c16="http://schemas.microsoft.com/office/drawing/2014/chart" uri="{C3380CC4-5D6E-409C-BE32-E72D297353CC}">
                <c16:uniqueId val="{00000003-682B-4DC0-A98C-5AA9D0694AE8}"/>
              </c:ext>
            </c:extLst>
          </c:dPt>
          <c:dLbls>
            <c:delete val="1"/>
          </c:dLbls>
          <c:cat>
            <c:strRef>
              <c:f>Sheet1!$A$2:$A$3</c:f>
              <c:strCache>
                <c:ptCount val="2"/>
                <c:pt idx="0">
                  <c:v>Live viewing</c:v>
                </c:pt>
                <c:pt idx="1">
                  <c:v>On-demand</c:v>
                </c:pt>
              </c:strCache>
            </c:strRef>
          </c:cat>
          <c:val>
            <c:numRef>
              <c:f>Sheet1!$B$2:$B$3</c:f>
              <c:numCache>
                <c:formatCode>_-* #,##0_-;\-* #,##0_-;_-* "-"??_-;_-@_-</c:formatCode>
                <c:ptCount val="2"/>
                <c:pt idx="0">
                  <c:v>6099539.1299999999</c:v>
                </c:pt>
                <c:pt idx="1">
                  <c:v>2908387.81</c:v>
                </c:pt>
              </c:numCache>
            </c:numRef>
          </c:val>
          <c:extLst>
            <c:ext xmlns:c16="http://schemas.microsoft.com/office/drawing/2014/chart" uri="{C3380CC4-5D6E-409C-BE32-E72D297353CC}">
              <c16:uniqueId val="{00000008-682B-4DC0-A98C-5AA9D0694AE8}"/>
            </c:ext>
          </c:extLst>
        </c:ser>
        <c:dLbls>
          <c:showLegendKey val="0"/>
          <c:showVal val="1"/>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Live viewing</c:v>
                </c:pt>
                <c:pt idx="1">
                  <c:v>On-demand viewing</c:v>
                </c:pt>
              </c:strCache>
            </c:strRef>
          </c:cat>
          <c:val>
            <c:numRef>
              <c:f>Sheet1!$B$2:$B$3</c:f>
              <c:numCache>
                <c:formatCode>#,##0.00</c:formatCode>
                <c:ptCount val="2"/>
                <c:pt idx="0" formatCode="_-* #,##0_-;\-* #,##0_-;_-* &quot;-&quot;??_-;_-@_-">
                  <c:v>3022893.35</c:v>
                </c:pt>
                <c:pt idx="1">
                  <c:v>9840462.3100000005</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Live viewing</c:v>
                </c:pt>
                <c:pt idx="1">
                  <c:v>On-demand viewing</c:v>
                </c:pt>
              </c:strCache>
            </c:strRef>
          </c:cat>
          <c:val>
            <c:numRef>
              <c:f>Sheet1!$B$2:$B$3</c:f>
              <c:numCache>
                <c:formatCode>_-* #,##0_-;\-* #,##0_-;_-* "-"??_-;_-@_-</c:formatCode>
                <c:ptCount val="2"/>
                <c:pt idx="0">
                  <c:v>1662049.75</c:v>
                </c:pt>
                <c:pt idx="1">
                  <c:v>3023067.01</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Device</c:v>
                </c:pt>
                <c:pt idx="1">
                  <c:v>TV Set</c:v>
                </c:pt>
              </c:strCache>
            </c:strRef>
          </c:cat>
          <c:val>
            <c:numRef>
              <c:f>Sheet1!$B$2:$B$3</c:f>
              <c:numCache>
                <c:formatCode>_-* #,##0_-;\-* #,##0_-;_-* "-"??_-;_-@_-</c:formatCode>
                <c:ptCount val="2"/>
                <c:pt idx="0">
                  <c:v>122424.23</c:v>
                </c:pt>
                <c:pt idx="1">
                  <c:v>1316700</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Device viewing</c:v>
                </c:pt>
                <c:pt idx="1">
                  <c:v>TV Set viewing</c:v>
                </c:pt>
              </c:strCache>
            </c:strRef>
          </c:cat>
          <c:val>
            <c:numRef>
              <c:f>Sheet1!$B$2:$B$3</c:f>
              <c:numCache>
                <c:formatCode>#,##0.00</c:formatCode>
                <c:ptCount val="2"/>
                <c:pt idx="0">
                  <c:v>579211.35</c:v>
                </c:pt>
                <c:pt idx="1">
                  <c:v>1648434.36</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Device</c:v>
                </c:pt>
                <c:pt idx="1">
                  <c:v>TV Set</c:v>
                </c:pt>
              </c:strCache>
            </c:strRef>
          </c:cat>
          <c:val>
            <c:numRef>
              <c:f>Sheet1!$B$2:$B$3</c:f>
              <c:numCache>
                <c:formatCode>#,##0.00</c:formatCode>
                <c:ptCount val="2"/>
                <c:pt idx="0">
                  <c:v>373588.35</c:v>
                </c:pt>
                <c:pt idx="1">
                  <c:v>2154277.7200000002</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20000"/>
                  <a:lumOff val="80000"/>
                </a:srgbClr>
              </a:solidFill>
            </c:spPr>
            <c:extLst>
              <c:ext xmlns:c16="http://schemas.microsoft.com/office/drawing/2014/chart" uri="{C3380CC4-5D6E-409C-BE32-E72D297353CC}">
                <c16:uniqueId val="{00000001-AAFF-45A3-A865-F04D69EBD962}"/>
              </c:ext>
            </c:extLst>
          </c:dPt>
          <c:dPt>
            <c:idx val="1"/>
            <c:bubble3D val="0"/>
            <c:spPr>
              <a:solidFill>
                <a:srgbClr val="0069B4">
                  <a:lumMod val="40000"/>
                  <a:lumOff val="60000"/>
                </a:srgbClr>
              </a:solidFill>
            </c:spPr>
            <c:extLst>
              <c:ext xmlns:c16="http://schemas.microsoft.com/office/drawing/2014/chart" uri="{C3380CC4-5D6E-409C-BE32-E72D297353CC}">
                <c16:uniqueId val="{00000003-AAFF-45A3-A865-F04D69EBD962}"/>
              </c:ext>
            </c:extLst>
          </c:dPt>
          <c:dPt>
            <c:idx val="2"/>
            <c:bubble3D val="0"/>
            <c:spPr>
              <a:solidFill>
                <a:srgbClr val="004F87"/>
              </a:solidFill>
            </c:spPr>
            <c:extLst>
              <c:ext xmlns:c16="http://schemas.microsoft.com/office/drawing/2014/chart" uri="{C3380CC4-5D6E-409C-BE32-E72D297353CC}">
                <c16:uniqueId val="{00000005-AAFF-45A3-A865-F04D69EBD962}"/>
              </c:ext>
            </c:extLst>
          </c:dPt>
          <c:dPt>
            <c:idx val="3"/>
            <c:bubble3D val="0"/>
            <c:spPr>
              <a:solidFill>
                <a:srgbClr val="372D87">
                  <a:lumMod val="75000"/>
                </a:srgbClr>
              </a:solidFill>
            </c:spPr>
            <c:extLst>
              <c:ext xmlns:c16="http://schemas.microsoft.com/office/drawing/2014/chart" uri="{C3380CC4-5D6E-409C-BE32-E72D297353CC}">
                <c16:uniqueId val="{00000007-AAFF-45A3-A865-F04D69EBD962}"/>
              </c:ext>
            </c:extLst>
          </c:dPt>
          <c:dPt>
            <c:idx val="4"/>
            <c:bubble3D val="0"/>
            <c:spPr>
              <a:solidFill>
                <a:srgbClr val="2AFF7C"/>
              </a:solidFill>
              <a:ln>
                <a:noFill/>
              </a:ln>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0D-AAFF-45A3-A865-F04D69EBD962}"/>
              </c:ext>
            </c:extLst>
          </c:dPt>
          <c:dPt>
            <c:idx val="7"/>
            <c:bubble3D val="0"/>
            <c:spPr>
              <a:solidFill>
                <a:srgbClr val="E10514"/>
              </a:solidFill>
            </c:spPr>
            <c:extLst>
              <c:ext xmlns:c16="http://schemas.microsoft.com/office/drawing/2014/chart" uri="{C3380CC4-5D6E-409C-BE32-E72D297353CC}">
                <c16:uniqueId val="{0000000F-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AFF-45A3-A865-F04D69EBD962}"/>
                </c:ext>
              </c:extLst>
            </c:dLbl>
            <c:dLbl>
              <c:idx val="1"/>
              <c:layout>
                <c:manualLayout>
                  <c:x val="-3.3072967233954622E-4"/>
                  <c:y val="-2.7072513797860638E-2"/>
                </c:manualLayout>
              </c:layout>
              <c:numFmt formatCode="0.0%" sourceLinked="0"/>
              <c:spPr/>
              <c:txPr>
                <a:bodyPr/>
                <a:lstStyle/>
                <a:p>
                  <a:pPr>
                    <a:defRPr lang="en-US" sz="10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3.7184310612561693E-4"/>
                  <c:y val="1.2854305571427282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0"/>
                  <c:y val="6.857309468936393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5.714424557447048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1.446372878344719E-3"/>
                  <c:y val="-6.8573094689364858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7"/>
              <c:layout>
                <c:manualLayout>
                  <c:x val="2.8927457566893322E-3"/>
                  <c:y val="-8.3810591988779792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Sheet1!$B$2:$B$9</c:f>
              <c:numCache>
                <c:formatCode>#,##0.0</c:formatCode>
                <c:ptCount val="8"/>
                <c:pt idx="0">
                  <c:v>33.345800411119889</c:v>
                </c:pt>
                <c:pt idx="1">
                  <c:v>95.221213789020453</c:v>
                </c:pt>
                <c:pt idx="2" formatCode="0.0">
                  <c:v>16.180641401216292</c:v>
                </c:pt>
                <c:pt idx="3" formatCode="0.0">
                  <c:v>9.7499759539672262</c:v>
                </c:pt>
                <c:pt idx="4" formatCode="0.0">
                  <c:v>1.639706536586016</c:v>
                </c:pt>
                <c:pt idx="5" formatCode="0.0">
                  <c:v>0.31666666666666665</c:v>
                </c:pt>
                <c:pt idx="6" formatCode="0.0">
                  <c:v>56.15539754556675</c:v>
                </c:pt>
                <c:pt idx="7" formatCode="0.0">
                  <c:v>58.947008928571421</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Sheet1!$C$2:$C$9</c:f>
              <c:numCache>
                <c:formatCode>General</c:formatCode>
                <c:ptCount val="8"/>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c:v>
                </c:pt>
              </c:strCache>
            </c:strRef>
          </c:tx>
          <c:dPt>
            <c:idx val="0"/>
            <c:bubble3D val="0"/>
            <c:spPr>
              <a:solidFill>
                <a:srgbClr val="BDE3FF"/>
              </a:solidFill>
            </c:spPr>
            <c:extLst>
              <c:ext xmlns:c16="http://schemas.microsoft.com/office/drawing/2014/chart" uri="{C3380CC4-5D6E-409C-BE32-E72D297353CC}">
                <c16:uniqueId val="{00000019-AAFF-45A3-A865-F04D69EBD962}"/>
              </c:ext>
            </c:extLst>
          </c:dPt>
          <c:dPt>
            <c:idx val="1"/>
            <c:bubble3D val="0"/>
            <c:spPr>
              <a:solidFill>
                <a:srgbClr val="7BC8FF"/>
              </a:solidFill>
            </c:spPr>
            <c:extLst>
              <c:ext xmlns:c16="http://schemas.microsoft.com/office/drawing/2014/chart" uri="{C3380CC4-5D6E-409C-BE32-E72D297353CC}">
                <c16:uniqueId val="{0000001B-AAFF-45A3-A865-F04D69EBD962}"/>
              </c:ext>
            </c:extLst>
          </c:dPt>
          <c:dPt>
            <c:idx val="2"/>
            <c:bubble3D val="0"/>
            <c:spPr>
              <a:solidFill>
                <a:srgbClr val="004F87"/>
              </a:solidFill>
            </c:spPr>
            <c:extLst>
              <c:ext xmlns:c16="http://schemas.microsoft.com/office/drawing/2014/chart" uri="{C3380CC4-5D6E-409C-BE32-E72D297353CC}">
                <c16:uniqueId val="{0000001D-AAFF-45A3-A865-F04D69EBD962}"/>
              </c:ext>
            </c:extLst>
          </c:dPt>
          <c:dPt>
            <c:idx val="3"/>
            <c:bubble3D val="0"/>
            <c:spPr>
              <a:solidFill>
                <a:srgbClr val="292265"/>
              </a:solidFill>
            </c:spPr>
            <c:extLst>
              <c:ext xmlns:c16="http://schemas.microsoft.com/office/drawing/2014/chart" uri="{C3380CC4-5D6E-409C-BE32-E72D297353CC}">
                <c16:uniqueId val="{0000001F-AAFF-45A3-A865-F04D69EBD962}"/>
              </c:ext>
            </c:extLst>
          </c:dPt>
          <c:dPt>
            <c:idx val="4"/>
            <c:bubble3D val="0"/>
            <c:spPr>
              <a:solidFill>
                <a:srgbClr val="2AFF7C"/>
              </a:solidFill>
            </c:spPr>
            <c:extLst>
              <c:ext xmlns:c16="http://schemas.microsoft.com/office/drawing/2014/chart" uri="{C3380CC4-5D6E-409C-BE32-E72D297353CC}">
                <c16:uniqueId val="{00000021-AAFF-45A3-A865-F04D69EBD962}"/>
              </c:ext>
            </c:extLst>
          </c:dPt>
          <c:dPt>
            <c:idx val="5"/>
            <c:bubble3D val="0"/>
            <c:spPr>
              <a:solidFill>
                <a:srgbClr val="00B050"/>
              </a:solidFill>
            </c:spPr>
            <c:extLst>
              <c:ext xmlns:c16="http://schemas.microsoft.com/office/drawing/2014/chart" uri="{C3380CC4-5D6E-409C-BE32-E72D297353CC}">
                <c16:uniqueId val="{00000023-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25-AAFF-45A3-A865-F04D69EBD962}"/>
              </c:ext>
            </c:extLst>
          </c:dPt>
          <c:dPt>
            <c:idx val="7"/>
            <c:bubble3D val="0"/>
            <c:spPr>
              <a:solidFill>
                <a:srgbClr val="E10514"/>
              </a:solidFill>
            </c:spPr>
            <c:extLst>
              <c:ext xmlns:c16="http://schemas.microsoft.com/office/drawing/2014/chart" uri="{C3380CC4-5D6E-409C-BE32-E72D297353CC}">
                <c16:uniqueId val="{00000027-AAFF-45A3-A865-F04D69EBD962}"/>
              </c:ext>
            </c:extLst>
          </c:dPt>
          <c:dPt>
            <c:idx val="8"/>
            <c:bubble3D val="0"/>
            <c:spPr>
              <a:solidFill>
                <a:srgbClr val="E10514"/>
              </a:solidFill>
            </c:spPr>
            <c:extLst>
              <c:ext xmlns:c16="http://schemas.microsoft.com/office/drawing/2014/chart" uri="{C3380CC4-5D6E-409C-BE32-E72D297353CC}">
                <c16:uniqueId val="{00000029-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30-7AE8-4D49-86FD-088A2ADBAD8F}"/>
              </c:ext>
            </c:extLst>
          </c:dPt>
          <c:dPt>
            <c:idx val="11"/>
            <c:bubble3D val="0"/>
            <c:spPr>
              <a:solidFill>
                <a:srgbClr val="EB7305"/>
              </a:solidFill>
            </c:spPr>
            <c:extLst>
              <c:ext xmlns:c16="http://schemas.microsoft.com/office/drawing/2014/chart" uri="{C3380CC4-5D6E-409C-BE32-E72D297353CC}">
                <c16:uniqueId val="{0000002E-7AE8-4D49-86FD-088A2ADBAD8F}"/>
              </c:ext>
            </c:extLst>
          </c:dPt>
          <c:dPt>
            <c:idx val="12"/>
            <c:bubble3D val="0"/>
            <c:spPr>
              <a:solidFill>
                <a:srgbClr val="C00000"/>
              </a:solidFill>
            </c:spPr>
            <c:extLst>
              <c:ext xmlns:c16="http://schemas.microsoft.com/office/drawing/2014/chart" uri="{C3380CC4-5D6E-409C-BE32-E72D297353CC}">
                <c16:uniqueId val="{0000002B-7AE8-4D49-86FD-088A2ADBAD8F}"/>
              </c:ext>
            </c:extLst>
          </c:dPt>
          <c:dLbls>
            <c:dLbl>
              <c:idx val="0"/>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9-AAFF-45A3-A865-F04D69EBD962}"/>
                </c:ext>
              </c:extLst>
            </c:dLbl>
            <c:dLbl>
              <c:idx val="1"/>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B-AAFF-45A3-A865-F04D69EBD962}"/>
                </c:ext>
              </c:extLst>
            </c:dLbl>
            <c:dLbl>
              <c:idx val="3"/>
              <c:layout>
                <c:manualLayout>
                  <c:x val="1.4463728783446661E-3"/>
                  <c:y val="-2.285769822978867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5.0623050742063205E-2"/>
                  <c:y val="9.1430792919153046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4.7730304985373978E-2"/>
                  <c:y val="2.0571928406809433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3-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5-AAFF-45A3-A865-F04D69EBD962}"/>
                </c:ext>
              </c:extLst>
            </c:dLbl>
            <c:dLbl>
              <c:idx val="7"/>
              <c:layout>
                <c:manualLayout>
                  <c:x val="-2.169559317516999E-3"/>
                  <c:y val="-2.1714813318298932E-2"/>
                </c:manualLayout>
              </c:layout>
              <c:showLegendKey val="0"/>
              <c:showVal val="0"/>
              <c:showCatName val="0"/>
              <c:showSerName val="0"/>
              <c:showPercent val="1"/>
              <c:showBubbleSize val="0"/>
              <c:extLst>
                <c:ext xmlns:c15="http://schemas.microsoft.com/office/drawing/2012/chart" uri="{CE6537A1-D6FC-4f65-9D91-7224C49458BB}">
                  <c15:layout>
                    <c:manualLayout>
                      <c:w val="5.4658431072644932E-2"/>
                      <c:h val="5.3715590840002408E-2"/>
                    </c:manualLayout>
                  </c15:layout>
                </c:ext>
                <c:ext xmlns:c16="http://schemas.microsoft.com/office/drawing/2014/chart" uri="{C3380CC4-5D6E-409C-BE32-E72D297353CC}">
                  <c16:uniqueId val="{00000027-AAFF-45A3-A865-F04D69EBD962}"/>
                </c:ext>
              </c:extLst>
            </c:dLbl>
            <c:dLbl>
              <c:idx val="8"/>
              <c:layout>
                <c:manualLayout>
                  <c:x val="-2.8927457566893452E-3"/>
                  <c:y val="-3.42865473446823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9-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Sheet1!$D$2:$D$9</c:f>
              <c:numCache>
                <c:formatCode>#,##0.0</c:formatCode>
                <c:ptCount val="8"/>
                <c:pt idx="0">
                  <c:v>13.621679402711834</c:v>
                </c:pt>
                <c:pt idx="1">
                  <c:v>63.210831037369282</c:v>
                </c:pt>
                <c:pt idx="2" formatCode="0.0">
                  <c:v>6.775314571115346</c:v>
                </c:pt>
                <c:pt idx="3" formatCode="0.0">
                  <c:v>5.1083333333333334</c:v>
                </c:pt>
                <c:pt idx="4" formatCode="0.0">
                  <c:v>0.86781524389813558</c:v>
                </c:pt>
                <c:pt idx="5" formatCode="0.0">
                  <c:v>0.98333333333333328</c:v>
                </c:pt>
                <c:pt idx="6" formatCode="0.0">
                  <c:v>40.713708238374423</c:v>
                </c:pt>
                <c:pt idx="7" formatCode="0.0">
                  <c:v>155.83892857142857</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69B4"/>
              </a:solidFill>
            </c:spPr>
            <c:extLst>
              <c:ext xmlns:c16="http://schemas.microsoft.com/office/drawing/2014/chart" uri="{C3380CC4-5D6E-409C-BE32-E72D297353CC}">
                <c16:uniqueId val="{00000001-682B-4DC0-A98C-5AA9D0694AE8}"/>
              </c:ext>
            </c:extLst>
          </c:dPt>
          <c:dPt>
            <c:idx val="1"/>
            <c:bubble3D val="0"/>
            <c:spPr>
              <a:solidFill>
                <a:srgbClr val="392F88"/>
              </a:solidFill>
            </c:spPr>
            <c:extLst>
              <c:ext xmlns:c16="http://schemas.microsoft.com/office/drawing/2014/chart" uri="{C3380CC4-5D6E-409C-BE32-E72D297353CC}">
                <c16:uniqueId val="{00000003-682B-4DC0-A98C-5AA9D0694AE8}"/>
              </c:ext>
            </c:extLst>
          </c:dPt>
          <c:cat>
            <c:strRef>
              <c:f>Sheet1!$A$2:$A$3</c:f>
              <c:strCache>
                <c:ptCount val="2"/>
                <c:pt idx="0">
                  <c:v>Device</c:v>
                </c:pt>
                <c:pt idx="1">
                  <c:v>TV Set</c:v>
                </c:pt>
              </c:strCache>
            </c:strRef>
          </c:cat>
          <c:val>
            <c:numRef>
              <c:f>Sheet1!$B$2:$B$3</c:f>
              <c:numCache>
                <c:formatCode>#,##0.00</c:formatCode>
                <c:ptCount val="2"/>
                <c:pt idx="0">
                  <c:v>205990.71999999997</c:v>
                </c:pt>
                <c:pt idx="1">
                  <c:v>6809032.4400000004</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A5D7"/>
              </a:solidFill>
            </c:spPr>
            <c:extLst>
              <c:ext xmlns:c16="http://schemas.microsoft.com/office/drawing/2014/chart" uri="{C3380CC4-5D6E-409C-BE32-E72D297353CC}">
                <c16:uniqueId val="{00000001-682B-4DC0-A98C-5AA9D0694AE8}"/>
              </c:ext>
            </c:extLst>
          </c:dPt>
          <c:dPt>
            <c:idx val="1"/>
            <c:bubble3D val="0"/>
            <c:spPr>
              <a:solidFill>
                <a:srgbClr val="0069B4"/>
              </a:solidFill>
            </c:spPr>
            <c:extLst>
              <c:ext xmlns:c16="http://schemas.microsoft.com/office/drawing/2014/chart" uri="{C3380CC4-5D6E-409C-BE32-E72D297353CC}">
                <c16:uniqueId val="{00000003-682B-4DC0-A98C-5AA9D0694AE8}"/>
              </c:ext>
            </c:extLst>
          </c:dPt>
          <c:dPt>
            <c:idx val="2"/>
            <c:bubble3D val="0"/>
            <c:spPr>
              <a:solidFill>
                <a:srgbClr val="392F88"/>
              </a:solidFill>
            </c:spPr>
            <c:extLst>
              <c:ext xmlns:c16="http://schemas.microsoft.com/office/drawing/2014/chart" uri="{C3380CC4-5D6E-409C-BE32-E72D297353CC}">
                <c16:uniqueId val="{00000005-682B-4DC0-A98C-5AA9D0694AE8}"/>
              </c:ext>
            </c:extLst>
          </c:dPt>
          <c:cat>
            <c:strRef>
              <c:f>Sheet1!$A$2:$A$4</c:f>
              <c:strCache>
                <c:ptCount val="3"/>
                <c:pt idx="0">
                  <c:v>Pre-broadcast viewing - any device</c:v>
                </c:pt>
                <c:pt idx="1">
                  <c:v>Live TV set viewing</c:v>
                </c:pt>
                <c:pt idx="2">
                  <c:v>Time-shifted viewing - any device</c:v>
                </c:pt>
              </c:strCache>
            </c:strRef>
          </c:cat>
          <c:val>
            <c:numRef>
              <c:f>Sheet1!$B$2:$B$4</c:f>
              <c:numCache>
                <c:formatCode>_-* #,##0_-;\-* #,##0_-;_-* "-"??_-;_-@_-</c:formatCode>
                <c:ptCount val="3"/>
                <c:pt idx="0">
                  <c:v>674152</c:v>
                </c:pt>
                <c:pt idx="1">
                  <c:v>48100</c:v>
                </c:pt>
                <c:pt idx="2">
                  <c:v>447484</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38524351122775E-2"/>
          <c:y val="3.7463215521877626E-2"/>
          <c:w val="0.85751904345290186"/>
          <c:h val="0.96253678447812241"/>
        </c:manualLayout>
      </c:layout>
      <c:doughnutChart>
        <c:varyColors val="1"/>
        <c:ser>
          <c:idx val="0"/>
          <c:order val="0"/>
          <c:tx>
            <c:strRef>
              <c:f>Sheet1!$B$1</c:f>
              <c:strCache>
                <c:ptCount val="1"/>
                <c:pt idx="0">
                  <c:v>Column1</c:v>
                </c:pt>
              </c:strCache>
            </c:strRef>
          </c:tx>
          <c:dPt>
            <c:idx val="0"/>
            <c:bubble3D val="0"/>
            <c:spPr>
              <a:solidFill>
                <a:srgbClr val="00A5D7"/>
              </a:solidFill>
            </c:spPr>
            <c:extLst>
              <c:ext xmlns:c16="http://schemas.microsoft.com/office/drawing/2014/chart" uri="{C3380CC4-5D6E-409C-BE32-E72D297353CC}">
                <c16:uniqueId val="{00000001-682B-4DC0-A98C-5AA9D0694AE8}"/>
              </c:ext>
            </c:extLst>
          </c:dPt>
          <c:dPt>
            <c:idx val="1"/>
            <c:bubble3D val="0"/>
            <c:spPr>
              <a:solidFill>
                <a:srgbClr val="0069B4"/>
              </a:solidFill>
            </c:spPr>
            <c:extLst>
              <c:ext xmlns:c16="http://schemas.microsoft.com/office/drawing/2014/chart" uri="{C3380CC4-5D6E-409C-BE32-E72D297353CC}">
                <c16:uniqueId val="{00000003-682B-4DC0-A98C-5AA9D0694AE8}"/>
              </c:ext>
            </c:extLst>
          </c:dPt>
          <c:dPt>
            <c:idx val="2"/>
            <c:bubble3D val="0"/>
            <c:spPr>
              <a:solidFill>
                <a:srgbClr val="392F88"/>
              </a:solidFill>
            </c:spPr>
            <c:extLst>
              <c:ext xmlns:c16="http://schemas.microsoft.com/office/drawing/2014/chart" uri="{C3380CC4-5D6E-409C-BE32-E72D297353CC}">
                <c16:uniqueId val="{00000005-682B-4DC0-A98C-5AA9D0694AE8}"/>
              </c:ext>
            </c:extLst>
          </c:dPt>
          <c:cat>
            <c:strRef>
              <c:f>Sheet1!$A$2:$A$4</c:f>
              <c:strCache>
                <c:ptCount val="3"/>
                <c:pt idx="0">
                  <c:v>Pre-broadcast viewing - any device</c:v>
                </c:pt>
                <c:pt idx="1">
                  <c:v>Live TV set viewing</c:v>
                </c:pt>
                <c:pt idx="2">
                  <c:v>Time-shifted viewing - any device</c:v>
                </c:pt>
              </c:strCache>
            </c:strRef>
          </c:cat>
          <c:val>
            <c:numRef>
              <c:f>Sheet1!$B$2:$B$4</c:f>
              <c:numCache>
                <c:formatCode>_-* #,##0_-;\-* #,##0_-;_-* "-"??_-;_-@_-</c:formatCode>
                <c:ptCount val="3"/>
                <c:pt idx="0">
                  <c:v>4229588.66</c:v>
                </c:pt>
                <c:pt idx="1">
                  <c:v>1454400</c:v>
                </c:pt>
                <c:pt idx="2">
                  <c:v>1627360.36</c:v>
                </c:pt>
              </c:numCache>
            </c:numRef>
          </c:val>
          <c:extLst>
            <c:ext xmlns:c16="http://schemas.microsoft.com/office/drawing/2014/chart" uri="{C3380CC4-5D6E-409C-BE32-E72D297353CC}">
              <c16:uniqueId val="{00000008-682B-4DC0-A98C-5AA9D0694AE8}"/>
            </c:ext>
          </c:extLst>
        </c:ser>
        <c:dLbls>
          <c:showLegendKey val="0"/>
          <c:showVal val="0"/>
          <c:showCatName val="0"/>
          <c:showSerName val="0"/>
          <c:showPercent val="0"/>
          <c:showBubbleSize val="0"/>
          <c:showLeaderLines val="1"/>
        </c:dLbls>
        <c:firstSliceAng val="282"/>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2"/>
              <c:layout>
                <c:manualLayout>
                  <c:x val="3.9052067715305928E-2"/>
                  <c:y val="6.8573094689364775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1.3017355905101995E-2"/>
                  <c:y val="7.3144634335322437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Sheet1!$B$2:$B$6</c:f>
              <c:numCache>
                <c:formatCode>0.00</c:formatCode>
                <c:ptCount val="5"/>
                <c:pt idx="0">
                  <c:v>1.1322000000000001</c:v>
                </c:pt>
                <c:pt idx="1">
                  <c:v>3.0116520000000002</c:v>
                </c:pt>
                <c:pt idx="2">
                  <c:v>0.34875102344119602</c:v>
                </c:pt>
                <c:pt idx="3">
                  <c:v>0.153722487804939</c:v>
                </c:pt>
                <c:pt idx="4">
                  <c:v>5.1752199802654033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2"/>
              <c:layout>
                <c:manualLayout>
                  <c:x val="8.8228745579024631E-2"/>
                  <c:y val="-5.4858475751491824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D-AAFF-45A3-A865-F04D69EBD962}"/>
                </c:ext>
              </c:extLst>
            </c:dLbl>
            <c:dLbl>
              <c:idx val="3"/>
              <c:layout>
                <c:manualLayout>
                  <c:x val="9.2567864214058632E-2"/>
                  <c:y val="-2.0571928406809433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Sheet1!$D$2:$D$6</c:f>
              <c:numCache>
                <c:formatCode>0.00</c:formatCode>
                <c:ptCount val="5"/>
                <c:pt idx="0">
                  <c:v>0.46240000000000003</c:v>
                </c:pt>
                <c:pt idx="1">
                  <c:v>1.9993320000000001</c:v>
                </c:pt>
                <c:pt idx="2">
                  <c:v>0.16194553802911188</c:v>
                </c:pt>
                <c:pt idx="3">
                  <c:v>8.1357679115450207E-2</c:v>
                </c:pt>
                <c:pt idx="4" formatCode="0.0">
                  <c:v>15.38385462071866</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32"/>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Sheet1!$B$2:$B$16</c:f>
              <c:numCache>
                <c:formatCode>General</c:formatCode>
                <c:ptCount val="15"/>
                <c:pt idx="0">
                  <c:v>11901.039999999999</c:v>
                </c:pt>
                <c:pt idx="1">
                  <c:v>11180.47</c:v>
                </c:pt>
                <c:pt idx="2">
                  <c:v>18061.77</c:v>
                </c:pt>
                <c:pt idx="3">
                  <c:v>5900.77</c:v>
                </c:pt>
                <c:pt idx="4">
                  <c:v>1154.97</c:v>
                </c:pt>
                <c:pt idx="5">
                  <c:v>3245.07</c:v>
                </c:pt>
                <c:pt idx="6">
                  <c:v>5875.59</c:v>
                </c:pt>
                <c:pt idx="7">
                  <c:v>2129.62</c:v>
                </c:pt>
                <c:pt idx="8">
                  <c:v>5156.32</c:v>
                </c:pt>
                <c:pt idx="9">
                  <c:v>1810.66</c:v>
                </c:pt>
                <c:pt idx="10">
                  <c:v>5956.57</c:v>
                </c:pt>
                <c:pt idx="11">
                  <c:v>5272.61</c:v>
                </c:pt>
                <c:pt idx="12">
                  <c:v>6865.4</c:v>
                </c:pt>
                <c:pt idx="13">
                  <c:v>2688.38</c:v>
                </c:pt>
                <c:pt idx="14">
                  <c:v>2168.58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Sheet1!$C$2:$C$16</c:f>
              <c:numCache>
                <c:formatCode>General</c:formatCode>
                <c:ptCount val="15"/>
                <c:pt idx="0">
                  <c:v>58988.31</c:v>
                </c:pt>
                <c:pt idx="1">
                  <c:v>12253.87</c:v>
                </c:pt>
                <c:pt idx="2">
                  <c:v>14594.4</c:v>
                </c:pt>
                <c:pt idx="3">
                  <c:v>45588.23</c:v>
                </c:pt>
                <c:pt idx="4">
                  <c:v>1838.99</c:v>
                </c:pt>
                <c:pt idx="5">
                  <c:v>16838.36</c:v>
                </c:pt>
                <c:pt idx="6">
                  <c:v>13386.4</c:v>
                </c:pt>
                <c:pt idx="7">
                  <c:v>10508.73</c:v>
                </c:pt>
                <c:pt idx="8">
                  <c:v>13750.33</c:v>
                </c:pt>
                <c:pt idx="9">
                  <c:v>6037.89</c:v>
                </c:pt>
                <c:pt idx="10">
                  <c:v>12231.39</c:v>
                </c:pt>
                <c:pt idx="11">
                  <c:v>11982.68</c:v>
                </c:pt>
                <c:pt idx="12">
                  <c:v>8439.27</c:v>
                </c:pt>
                <c:pt idx="13">
                  <c:v>13247.19</c:v>
                </c:pt>
                <c:pt idx="14">
                  <c:v>6178.38</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Sheet1!$D$2:$D$16</c:f>
              <c:numCache>
                <c:formatCode>General</c:formatCode>
                <c:ptCount val="15"/>
                <c:pt idx="0">
                  <c:v>34337.43</c:v>
                </c:pt>
                <c:pt idx="1">
                  <c:v>58344.26</c:v>
                </c:pt>
                <c:pt idx="2">
                  <c:v>53881.39</c:v>
                </c:pt>
                <c:pt idx="3">
                  <c:v>30395.759999999998</c:v>
                </c:pt>
                <c:pt idx="4">
                  <c:v>25019.09</c:v>
                </c:pt>
                <c:pt idx="5">
                  <c:v>56234.22</c:v>
                </c:pt>
                <c:pt idx="6">
                  <c:v>49833.81</c:v>
                </c:pt>
                <c:pt idx="7">
                  <c:v>37366.129999999997</c:v>
                </c:pt>
                <c:pt idx="8">
                  <c:v>29093.84</c:v>
                </c:pt>
                <c:pt idx="9">
                  <c:v>33734.31</c:v>
                </c:pt>
                <c:pt idx="10">
                  <c:v>21127.5</c:v>
                </c:pt>
                <c:pt idx="11">
                  <c:v>22469.73</c:v>
                </c:pt>
                <c:pt idx="12">
                  <c:v>12302.51</c:v>
                </c:pt>
                <c:pt idx="13">
                  <c:v>11490.25</c:v>
                </c:pt>
                <c:pt idx="14">
                  <c:v>15251.01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Sheet1!$E$2:$E$16</c:f>
              <c:numCache>
                <c:formatCode>General</c:formatCode>
                <c:ptCount val="15"/>
                <c:pt idx="0">
                  <c:v>1895.74</c:v>
                </c:pt>
                <c:pt idx="1">
                  <c:v>3394.89</c:v>
                </c:pt>
                <c:pt idx="2">
                  <c:v>1162.24</c:v>
                </c:pt>
                <c:pt idx="3">
                  <c:v>15.85</c:v>
                </c:pt>
                <c:pt idx="4">
                  <c:v>6223.62</c:v>
                </c:pt>
                <c:pt idx="5">
                  <c:v>307.36</c:v>
                </c:pt>
                <c:pt idx="6">
                  <c:v>1335.32</c:v>
                </c:pt>
                <c:pt idx="7">
                  <c:v>2436.4699999999998</c:v>
                </c:pt>
                <c:pt idx="8">
                  <c:v>904.98</c:v>
                </c:pt>
                <c:pt idx="9">
                  <c:v>339</c:v>
                </c:pt>
                <c:pt idx="10">
                  <c:v>1124.8399999999999</c:v>
                </c:pt>
                <c:pt idx="11">
                  <c:v>42.8</c:v>
                </c:pt>
                <c:pt idx="12">
                  <c:v>41.83</c:v>
                </c:pt>
                <c:pt idx="13">
                  <c:v>123.76</c:v>
                </c:pt>
                <c:pt idx="14">
                  <c:v>168.62</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Sheet1!$F$2:$F$16</c:f>
              <c:numCache>
                <c:formatCode>General</c:formatCode>
                <c:ptCount val="15"/>
                <c:pt idx="0">
                  <c:v>0</c:v>
                </c:pt>
                <c:pt idx="1">
                  <c:v>100.34</c:v>
                </c:pt>
                <c:pt idx="2">
                  <c:v>0.04</c:v>
                </c:pt>
                <c:pt idx="3">
                  <c:v>0</c:v>
                </c:pt>
                <c:pt idx="4">
                  <c:v>0</c:v>
                </c:pt>
                <c:pt idx="5">
                  <c:v>0</c:v>
                </c:pt>
                <c:pt idx="6">
                  <c:v>78.77</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Sheet1!$G$2:$G$16</c:f>
              <c:numCache>
                <c:formatCode>General</c:formatCode>
                <c:ptCount val="15"/>
                <c:pt idx="0">
                  <c:v>6127.78</c:v>
                </c:pt>
                <c:pt idx="1">
                  <c:v>12188.52</c:v>
                </c:pt>
                <c:pt idx="2">
                  <c:v>6567.94</c:v>
                </c:pt>
                <c:pt idx="3">
                  <c:v>688.53</c:v>
                </c:pt>
                <c:pt idx="4">
                  <c:v>26927.58</c:v>
                </c:pt>
                <c:pt idx="5">
                  <c:v>501.24</c:v>
                </c:pt>
                <c:pt idx="6">
                  <c:v>2481.7800000000002</c:v>
                </c:pt>
                <c:pt idx="7">
                  <c:v>481.41</c:v>
                </c:pt>
                <c:pt idx="8">
                  <c:v>1012.4</c:v>
                </c:pt>
                <c:pt idx="9">
                  <c:v>273.06</c:v>
                </c:pt>
                <c:pt idx="10">
                  <c:v>314.98</c:v>
                </c:pt>
                <c:pt idx="11">
                  <c:v>303.72000000000003</c:v>
                </c:pt>
                <c:pt idx="12">
                  <c:v>775.25</c:v>
                </c:pt>
                <c:pt idx="13">
                  <c:v>166.59</c:v>
                </c:pt>
                <c:pt idx="14">
                  <c:v>826.23</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Sheet1!$H$2:$H$16</c:f>
              <c:numCache>
                <c:formatCode>General</c:formatCode>
                <c:ptCount val="15"/>
                <c:pt idx="0">
                  <c:v>526.97</c:v>
                </c:pt>
                <c:pt idx="1">
                  <c:v>700.48</c:v>
                </c:pt>
                <c:pt idx="2">
                  <c:v>622.64999999999986</c:v>
                </c:pt>
                <c:pt idx="3">
                  <c:v>78.02</c:v>
                </c:pt>
                <c:pt idx="4">
                  <c:v>20982.029999999995</c:v>
                </c:pt>
                <c:pt idx="5">
                  <c:v>589.9</c:v>
                </c:pt>
                <c:pt idx="6">
                  <c:v>70.69</c:v>
                </c:pt>
                <c:pt idx="7">
                  <c:v>0</c:v>
                </c:pt>
                <c:pt idx="8">
                  <c:v>671.42</c:v>
                </c:pt>
                <c:pt idx="9">
                  <c:v>84.1</c:v>
                </c:pt>
                <c:pt idx="10">
                  <c:v>1106.5899999999999</c:v>
                </c:pt>
                <c:pt idx="11">
                  <c:v>346.29999999999995</c:v>
                </c:pt>
                <c:pt idx="12">
                  <c:v>1798.88</c:v>
                </c:pt>
                <c:pt idx="13">
                  <c:v>19.5</c:v>
                </c:pt>
                <c:pt idx="14">
                  <c:v>2176.15</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10" and under</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Sheet1!$B$2:$L$2</c:f>
              <c:numCache>
                <c:formatCode>0%</c:formatCode>
                <c:ptCount val="11"/>
                <c:pt idx="0">
                  <c:v>9.5572166886208579E-2</c:v>
                </c:pt>
                <c:pt idx="1">
                  <c:v>0.100685489983212</c:v>
                </c:pt>
                <c:pt idx="2">
                  <c:v>0.10995011654673906</c:v>
                </c:pt>
                <c:pt idx="3">
                  <c:v>0.11072062563577464</c:v>
                </c:pt>
                <c:pt idx="4">
                  <c:v>0.10659716922765952</c:v>
                </c:pt>
                <c:pt idx="5">
                  <c:v>0.11324343024810669</c:v>
                </c:pt>
                <c:pt idx="6">
                  <c:v>0.11292646159152389</c:v>
                </c:pt>
                <c:pt idx="7">
                  <c:v>0.10732566444147415</c:v>
                </c:pt>
                <c:pt idx="8">
                  <c:v>9.8030366967315472E-2</c:v>
                </c:pt>
                <c:pt idx="9">
                  <c:v>9.8472232629787076E-2</c:v>
                </c:pt>
                <c:pt idx="10">
                  <c:v>0.10016891532375941</c:v>
                </c:pt>
              </c:numCache>
            </c:numRef>
          </c:val>
          <c:extLst>
            <c:ext xmlns:c16="http://schemas.microsoft.com/office/drawing/2014/chart" uri="{C3380CC4-5D6E-409C-BE32-E72D297353CC}">
              <c16:uniqueId val="{00000000-77AB-4C6B-AEB1-3DFE3A459B6C}"/>
            </c:ext>
          </c:extLst>
        </c:ser>
        <c:ser>
          <c:idx val="1"/>
          <c:order val="1"/>
          <c:tx>
            <c:strRef>
              <c:f>Sheet1!$A$3</c:f>
              <c:strCache>
                <c:ptCount val="1"/>
                <c:pt idx="0">
                  <c:v>15"</c:v>
                </c:pt>
              </c:strCache>
            </c:strRef>
          </c:tx>
          <c:spPr>
            <a:solidFill>
              <a:srgbClr val="A29ADD"/>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Sheet1!$B$3:$L$3</c:f>
              <c:numCache>
                <c:formatCode>0%</c:formatCode>
                <c:ptCount val="11"/>
                <c:pt idx="0">
                  <c:v>1.1103477441540056E-3</c:v>
                </c:pt>
                <c:pt idx="1">
                  <c:v>8.3001438167619793E-4</c:v>
                </c:pt>
                <c:pt idx="2">
                  <c:v>6.5231961644428922E-4</c:v>
                </c:pt>
                <c:pt idx="3">
                  <c:v>9.3568068077838032E-4</c:v>
                </c:pt>
                <c:pt idx="4">
                  <c:v>9.9402423119931212E-4</c:v>
                </c:pt>
                <c:pt idx="5">
                  <c:v>1.309769098520932E-3</c:v>
                </c:pt>
                <c:pt idx="6">
                  <c:v>8.710578391644087E-4</c:v>
                </c:pt>
                <c:pt idx="7">
                  <c:v>1.04689221182117E-3</c:v>
                </c:pt>
                <c:pt idx="8">
                  <c:v>2.1276477251525633E-3</c:v>
                </c:pt>
                <c:pt idx="9">
                  <c:v>2.0774456333556052E-3</c:v>
                </c:pt>
                <c:pt idx="10">
                  <c:v>2.2801217528046983E-3</c:v>
                </c:pt>
              </c:numCache>
            </c:numRef>
          </c:val>
          <c:extLst>
            <c:ext xmlns:c16="http://schemas.microsoft.com/office/drawing/2014/chart" uri="{C3380CC4-5D6E-409C-BE32-E72D297353CC}">
              <c16:uniqueId val="{00000001-77AB-4C6B-AEB1-3DFE3A459B6C}"/>
            </c:ext>
          </c:extLst>
        </c:ser>
        <c:ser>
          <c:idx val="2"/>
          <c:order val="2"/>
          <c:tx>
            <c:strRef>
              <c:f>Sheet1!$A$4</c:f>
              <c:strCache>
                <c:ptCount val="1"/>
                <c:pt idx="0">
                  <c:v>20"</c:v>
                </c:pt>
              </c:strCache>
            </c:strRef>
          </c:tx>
          <c:spPr>
            <a:solidFill>
              <a:srgbClr val="00A4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Sheet1!$B$4:$L$4</c:f>
              <c:numCache>
                <c:formatCode>0%</c:formatCode>
                <c:ptCount val="11"/>
                <c:pt idx="0">
                  <c:v>0.26169270264453282</c:v>
                </c:pt>
                <c:pt idx="1">
                  <c:v>0.28324724011192576</c:v>
                </c:pt>
                <c:pt idx="2">
                  <c:v>0.26407185571184583</c:v>
                </c:pt>
                <c:pt idx="3">
                  <c:v>0.24381336897542591</c:v>
                </c:pt>
                <c:pt idx="4">
                  <c:v>0.25790863263664793</c:v>
                </c:pt>
                <c:pt idx="5">
                  <c:v>0.24291368834144231</c:v>
                </c:pt>
                <c:pt idx="6">
                  <c:v>0.24445034855917383</c:v>
                </c:pt>
                <c:pt idx="7">
                  <c:v>0.24739335077722552</c:v>
                </c:pt>
                <c:pt idx="8">
                  <c:v>0.25143987896135989</c:v>
                </c:pt>
                <c:pt idx="9">
                  <c:v>0.23512131938068767</c:v>
                </c:pt>
                <c:pt idx="10">
                  <c:v>0.22805954332035938</c:v>
                </c:pt>
              </c:numCache>
            </c:numRef>
          </c:val>
          <c:extLst>
            <c:ext xmlns:c16="http://schemas.microsoft.com/office/drawing/2014/chart" uri="{C3380CC4-5D6E-409C-BE32-E72D297353CC}">
              <c16:uniqueId val="{00000002-77AB-4C6B-AEB1-3DFE3A459B6C}"/>
            </c:ext>
          </c:extLst>
        </c:ser>
        <c:ser>
          <c:idx val="3"/>
          <c:order val="3"/>
          <c:tx>
            <c:strRef>
              <c:f>Sheet1!$A$5</c:f>
              <c:strCache>
                <c:ptCount val="1"/>
                <c:pt idx="0">
                  <c:v>30"</c:v>
                </c:pt>
              </c:strCache>
            </c:strRef>
          </c:tx>
          <c:spPr>
            <a:solidFill>
              <a:srgbClr val="7AC7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Sheet1!$B$5:$L$5</c:f>
              <c:numCache>
                <c:formatCode>0%</c:formatCode>
                <c:ptCount val="11"/>
                <c:pt idx="0">
                  <c:v>0.52636802251894543</c:v>
                </c:pt>
                <c:pt idx="1">
                  <c:v>0.49789047351945498</c:v>
                </c:pt>
                <c:pt idx="2">
                  <c:v>0.50762368346792486</c:v>
                </c:pt>
                <c:pt idx="3">
                  <c:v>0.52602564659612039</c:v>
                </c:pt>
                <c:pt idx="4">
                  <c:v>0.51663457577722671</c:v>
                </c:pt>
                <c:pt idx="5">
                  <c:v>0.53780681539632635</c:v>
                </c:pt>
                <c:pt idx="6">
                  <c:v>0.52982124606858683</c:v>
                </c:pt>
                <c:pt idx="7">
                  <c:v>0.52567325814827492</c:v>
                </c:pt>
                <c:pt idx="8">
                  <c:v>0.52010856682526163</c:v>
                </c:pt>
                <c:pt idx="9">
                  <c:v>0.51802123576812253</c:v>
                </c:pt>
                <c:pt idx="10">
                  <c:v>0.51402229270285571</c:v>
                </c:pt>
              </c:numCache>
            </c:numRef>
          </c:val>
          <c:extLst>
            <c:ext xmlns:c16="http://schemas.microsoft.com/office/drawing/2014/chart" uri="{C3380CC4-5D6E-409C-BE32-E72D297353CC}">
              <c16:uniqueId val="{00000003-77AB-4C6B-AEB1-3DFE3A459B6C}"/>
            </c:ext>
          </c:extLst>
        </c:ser>
        <c:ser>
          <c:idx val="4"/>
          <c:order val="4"/>
          <c:tx>
            <c:strRef>
              <c:f>Sheet1!$A$6</c:f>
              <c:strCache>
                <c:ptCount val="1"/>
                <c:pt idx="0">
                  <c:v>35"</c:v>
                </c:pt>
              </c:strCache>
            </c:strRef>
          </c:tx>
          <c:spPr>
            <a:solidFill>
              <a:srgbClr val="0067B3"/>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Sheet1!$B$6:$L$6</c:f>
              <c:numCache>
                <c:formatCode>0%</c:formatCode>
                <c:ptCount val="11"/>
                <c:pt idx="0">
                  <c:v>8.7162417284716367E-6</c:v>
                </c:pt>
                <c:pt idx="1">
                  <c:v>1.5710250192801681E-5</c:v>
                </c:pt>
                <c:pt idx="2">
                  <c:v>4.5809136832149819E-5</c:v>
                </c:pt>
                <c:pt idx="3">
                  <c:v>2.9963828821779791E-5</c:v>
                </c:pt>
                <c:pt idx="4">
                  <c:v>6.1414134550339978E-6</c:v>
                </c:pt>
                <c:pt idx="5">
                  <c:v>1.3273449784171052E-5</c:v>
                </c:pt>
                <c:pt idx="6">
                  <c:v>1.8760936646153717E-5</c:v>
                </c:pt>
                <c:pt idx="7">
                  <c:v>2.0218123516406123E-5</c:v>
                </c:pt>
                <c:pt idx="8">
                  <c:v>2.0530916758606046E-5</c:v>
                </c:pt>
                <c:pt idx="9">
                  <c:v>2.9699931143630596E-5</c:v>
                </c:pt>
                <c:pt idx="10">
                  <c:v>2.5326154956841037E-5</c:v>
                </c:pt>
              </c:numCache>
            </c:numRef>
          </c:val>
          <c:extLst>
            <c:ext xmlns:c16="http://schemas.microsoft.com/office/drawing/2014/chart" uri="{C3380CC4-5D6E-409C-BE32-E72D297353CC}">
              <c16:uniqueId val="{00000004-77AB-4C6B-AEB1-3DFE3A459B6C}"/>
            </c:ext>
          </c:extLst>
        </c:ser>
        <c:ser>
          <c:idx val="5"/>
          <c:order val="5"/>
          <c:tx>
            <c:strRef>
              <c:f>Sheet1!$A$7</c:f>
              <c:strCache>
                <c:ptCount val="1"/>
                <c:pt idx="0">
                  <c:v>40"</c:v>
                </c:pt>
              </c:strCache>
            </c:strRef>
          </c:tx>
          <c:spPr>
            <a:solidFill>
              <a:srgbClr val="0094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Sheet1!$B$7:$L$7</c:f>
              <c:numCache>
                <c:formatCode>0%</c:formatCode>
                <c:ptCount val="11"/>
                <c:pt idx="0">
                  <c:v>2.2447178615959993E-2</c:v>
                </c:pt>
                <c:pt idx="1">
                  <c:v>2.2826066220244075E-2</c:v>
                </c:pt>
                <c:pt idx="2">
                  <c:v>2.3520984776645704E-2</c:v>
                </c:pt>
                <c:pt idx="3">
                  <c:v>2.038652239786105E-2</c:v>
                </c:pt>
                <c:pt idx="4">
                  <c:v>2.4359691539323946E-2</c:v>
                </c:pt>
                <c:pt idx="5">
                  <c:v>2.3387778943451679E-2</c:v>
                </c:pt>
                <c:pt idx="6">
                  <c:v>2.9957955440916808E-2</c:v>
                </c:pt>
                <c:pt idx="7">
                  <c:v>4.0106841580098494E-2</c:v>
                </c:pt>
                <c:pt idx="8">
                  <c:v>5.3773870024438231E-2</c:v>
                </c:pt>
                <c:pt idx="9">
                  <c:v>6.9140412124103642E-2</c:v>
                </c:pt>
                <c:pt idx="10">
                  <c:v>7.5102879347161922E-2</c:v>
                </c:pt>
              </c:numCache>
            </c:numRef>
          </c:val>
          <c:extLst>
            <c:ext xmlns:c16="http://schemas.microsoft.com/office/drawing/2014/chart" uri="{C3380CC4-5D6E-409C-BE32-E72D297353CC}">
              <c16:uniqueId val="{00000005-77AB-4C6B-AEB1-3DFE3A459B6C}"/>
            </c:ext>
          </c:extLst>
        </c:ser>
        <c:ser>
          <c:idx val="6"/>
          <c:order val="6"/>
          <c:tx>
            <c:strRef>
              <c:f>Sheet1!$A$8</c:f>
              <c:strCache>
                <c:ptCount val="1"/>
                <c:pt idx="0">
                  <c:v>45"</c:v>
                </c:pt>
              </c:strCache>
            </c:strRef>
          </c:tx>
          <c:spPr>
            <a:solidFill>
              <a:srgbClr val="87B923"/>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Sheet1!$B$8:$L$8</c:f>
              <c:numCache>
                <c:formatCode>0%</c:formatCode>
                <c:ptCount val="11"/>
                <c:pt idx="0">
                  <c:v>8.6479908397119519E-6</c:v>
                </c:pt>
                <c:pt idx="1">
                  <c:v>5.9870007898069452E-6</c:v>
                </c:pt>
                <c:pt idx="2">
                  <c:v>4.4456312119018533E-5</c:v>
                </c:pt>
                <c:pt idx="3">
                  <c:v>7.391957633152029E-5</c:v>
                </c:pt>
                <c:pt idx="4">
                  <c:v>2.0522451964728251E-5</c:v>
                </c:pt>
                <c:pt idx="5">
                  <c:v>3.8214244118085891E-5</c:v>
                </c:pt>
                <c:pt idx="6">
                  <c:v>2.9945357446266276E-5</c:v>
                </c:pt>
                <c:pt idx="7">
                  <c:v>2.0675774499271199E-5</c:v>
                </c:pt>
                <c:pt idx="8">
                  <c:v>3.3154136321333285E-5</c:v>
                </c:pt>
                <c:pt idx="9">
                  <c:v>2.6750026196532536E-5</c:v>
                </c:pt>
                <c:pt idx="10">
                  <c:v>4.160464869223045E-4</c:v>
                </c:pt>
              </c:numCache>
            </c:numRef>
          </c:val>
          <c:extLst>
            <c:ext xmlns:c16="http://schemas.microsoft.com/office/drawing/2014/chart" uri="{C3380CC4-5D6E-409C-BE32-E72D297353CC}">
              <c16:uniqueId val="{00000006-77AB-4C6B-AEB1-3DFE3A459B6C}"/>
            </c:ext>
          </c:extLst>
        </c:ser>
        <c:ser>
          <c:idx val="7"/>
          <c:order val="7"/>
          <c:tx>
            <c:strRef>
              <c:f>Sheet1!$A$9</c:f>
              <c:strCache>
                <c:ptCount val="1"/>
                <c:pt idx="0">
                  <c:v>50"</c:v>
                </c:pt>
              </c:strCache>
            </c:strRef>
          </c:tx>
          <c:spPr>
            <a:solidFill>
              <a:srgbClr val="FFCD00"/>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Sheet1!$B$9:$L$9</c:f>
              <c:numCache>
                <c:formatCode>0%</c:formatCode>
                <c:ptCount val="11"/>
                <c:pt idx="0">
                  <c:v>1.8002662178449617E-4</c:v>
                </c:pt>
                <c:pt idx="1">
                  <c:v>8.8247491340883707E-5</c:v>
                </c:pt>
                <c:pt idx="2">
                  <c:v>4.4291659111170311E-4</c:v>
                </c:pt>
                <c:pt idx="3">
                  <c:v>3.1780038688732824E-4</c:v>
                </c:pt>
                <c:pt idx="4">
                  <c:v>4.0632085362195437E-4</c:v>
                </c:pt>
                <c:pt idx="5">
                  <c:v>9.116096488456124E-4</c:v>
                </c:pt>
                <c:pt idx="6">
                  <c:v>1.5673519742915125E-3</c:v>
                </c:pt>
                <c:pt idx="7">
                  <c:v>1.5344420434715725E-3</c:v>
                </c:pt>
                <c:pt idx="8">
                  <c:v>3.7914923180861421E-3</c:v>
                </c:pt>
                <c:pt idx="9">
                  <c:v>3.3995536175726575E-3</c:v>
                </c:pt>
                <c:pt idx="10">
                  <c:v>3.8965975484247209E-3</c:v>
                </c:pt>
              </c:numCache>
            </c:numRef>
          </c:val>
          <c:extLst>
            <c:ext xmlns:c16="http://schemas.microsoft.com/office/drawing/2014/chart" uri="{C3380CC4-5D6E-409C-BE32-E72D297353CC}">
              <c16:uniqueId val="{00000007-77AB-4C6B-AEB1-3DFE3A459B6C}"/>
            </c:ext>
          </c:extLst>
        </c:ser>
        <c:ser>
          <c:idx val="8"/>
          <c:order val="8"/>
          <c:tx>
            <c:strRef>
              <c:f>Sheet1!$A$10</c:f>
              <c:strCache>
                <c:ptCount val="1"/>
                <c:pt idx="0">
                  <c:v>60"</c:v>
                </c:pt>
              </c:strCache>
            </c:strRef>
          </c:tx>
          <c:spPr>
            <a:solidFill>
              <a:srgbClr val="EB710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Sheet1!$B$10:$L$10</c:f>
              <c:numCache>
                <c:formatCode>0%</c:formatCode>
                <c:ptCount val="11"/>
                <c:pt idx="0">
                  <c:v>6.1319430710912406E-2</c:v>
                </c:pt>
                <c:pt idx="1">
                  <c:v>6.1375139896626907E-2</c:v>
                </c:pt>
                <c:pt idx="2">
                  <c:v>5.701542944646204E-2</c:v>
                </c:pt>
                <c:pt idx="3">
                  <c:v>6.1566582394085433E-2</c:v>
                </c:pt>
                <c:pt idx="4">
                  <c:v>6.0659896151338676E-2</c:v>
                </c:pt>
                <c:pt idx="5">
                  <c:v>5.825760892009433E-2</c:v>
                </c:pt>
                <c:pt idx="6">
                  <c:v>6.1767560738102113E-2</c:v>
                </c:pt>
                <c:pt idx="7">
                  <c:v>5.6796571087929869E-2</c:v>
                </c:pt>
                <c:pt idx="8">
                  <c:v>5.2727591804075526E-2</c:v>
                </c:pt>
                <c:pt idx="9">
                  <c:v>5.7096428012093477E-2</c:v>
                </c:pt>
                <c:pt idx="10">
                  <c:v>5.694901204429266E-2</c:v>
                </c:pt>
              </c:numCache>
            </c:numRef>
          </c:val>
          <c:extLst>
            <c:ext xmlns:c16="http://schemas.microsoft.com/office/drawing/2014/chart" uri="{C3380CC4-5D6E-409C-BE32-E72D297353CC}">
              <c16:uniqueId val="{00000008-77AB-4C6B-AEB1-3DFE3A459B6C}"/>
            </c:ext>
          </c:extLst>
        </c:ser>
        <c:ser>
          <c:idx val="9"/>
          <c:order val="9"/>
          <c:tx>
            <c:strRef>
              <c:f>Sheet1!$A$11</c:f>
              <c:strCache>
                <c:ptCount val="1"/>
                <c:pt idx="0">
                  <c:v>Over 60"</c:v>
                </c:pt>
              </c:strCache>
            </c:strRef>
          </c:tx>
          <c:spPr>
            <a:solidFill>
              <a:srgbClr val="E1051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Sheet1!$B$11:$L$11</c:f>
              <c:numCache>
                <c:formatCode>0%</c:formatCode>
                <c:ptCount val="11"/>
                <c:pt idx="0">
                  <c:v>3.1292760024934092E-2</c:v>
                </c:pt>
                <c:pt idx="1">
                  <c:v>3.3035631144536559E-2</c:v>
                </c:pt>
                <c:pt idx="2">
                  <c:v>3.6502450419463768E-2</c:v>
                </c:pt>
                <c:pt idx="3">
                  <c:v>3.612988952791342E-2</c:v>
                </c:pt>
                <c:pt idx="4">
                  <c:v>3.2413025717562299E-2</c:v>
                </c:pt>
                <c:pt idx="5">
                  <c:v>2.2117811709309952E-2</c:v>
                </c:pt>
                <c:pt idx="6">
                  <c:v>1.8589311494148008E-2</c:v>
                </c:pt>
                <c:pt idx="7">
                  <c:v>2.0082085811688691E-2</c:v>
                </c:pt>
                <c:pt idx="8">
                  <c:v>1.7946900321230589E-2</c:v>
                </c:pt>
                <c:pt idx="9">
                  <c:v>1.661492287693693E-2</c:v>
                </c:pt>
                <c:pt idx="10">
                  <c:v>1.9079265318462206E-2</c:v>
                </c:pt>
              </c:numCache>
            </c:numRef>
          </c:val>
          <c:extLst>
            <c:ext xmlns:c16="http://schemas.microsoft.com/office/drawing/2014/chart" uri="{C3380CC4-5D6E-409C-BE32-E72D297353CC}">
              <c16:uniqueId val="{00000009-77AB-4C6B-AEB1-3DFE3A459B6C}"/>
            </c:ext>
          </c:extLst>
        </c:ser>
        <c:dLbls>
          <c:showLegendKey val="0"/>
          <c:showVal val="0"/>
          <c:showCatName val="0"/>
          <c:showSerName val="0"/>
          <c:showPercent val="0"/>
          <c:showBubbleSize val="0"/>
        </c:dLbls>
        <c:gapWidth val="20"/>
        <c:overlap val="100"/>
        <c:axId val="55296703"/>
        <c:axId val="55300863"/>
      </c:barChart>
      <c:catAx>
        <c:axId val="5529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300863"/>
        <c:crosses val="autoZero"/>
        <c:auto val="1"/>
        <c:lblAlgn val="ctr"/>
        <c:lblOffset val="100"/>
        <c:noMultiLvlLbl val="0"/>
      </c:catAx>
      <c:valAx>
        <c:axId val="553008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r>
                  <a:rPr lang="en-GB"/>
                  <a:t>% Impacts (R/W)</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296703"/>
        <c:crosses val="autoZero"/>
        <c:crossBetween val="between"/>
      </c:valAx>
      <c:spPr>
        <a:noFill/>
        <a:ln>
          <a:noFill/>
        </a:ln>
        <a:effectLst/>
      </c:spPr>
    </c:plotArea>
    <c:legend>
      <c:legendPos val="b"/>
      <c:layout>
        <c:manualLayout>
          <c:xMode val="edge"/>
          <c:yMode val="edge"/>
          <c:x val="0.17945850976057648"/>
          <c:y val="0.92511582767766343"/>
          <c:w val="0.61507949508009674"/>
          <c:h val="5.540272648203437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lumMod val="95000"/>
              <a:lumOff val="5000"/>
            </a:schemeClr>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Units</c:v>
                </c:pt>
              </c:strCache>
            </c:strRef>
          </c:tx>
          <c:spPr>
            <a:solidFill>
              <a:schemeClr val="accent1"/>
            </a:solidFill>
            <a:ln>
              <a:noFill/>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0.0</c:formatCode>
                <c:ptCount val="12"/>
                <c:pt idx="0">
                  <c:v>59.076348650260002</c:v>
                </c:pt>
                <c:pt idx="1">
                  <c:v>53.432772856809997</c:v>
                </c:pt>
                <c:pt idx="2">
                  <c:v>56.315452320230001</c:v>
                </c:pt>
                <c:pt idx="3">
                  <c:v>52.033902186399999</c:v>
                </c:pt>
                <c:pt idx="4">
                  <c:v>50.51241658643</c:v>
                </c:pt>
                <c:pt idx="5">
                  <c:v>49.25996553753</c:v>
                </c:pt>
                <c:pt idx="6">
                  <c:v>49.6528834394</c:v>
                </c:pt>
                <c:pt idx="7">
                  <c:v>46.957381151100002</c:v>
                </c:pt>
                <c:pt idx="8">
                  <c:v>49.737284060500002</c:v>
                </c:pt>
                <c:pt idx="9">
                  <c:v>52.674442171300001</c:v>
                </c:pt>
                <c:pt idx="10">
                  <c:v>54.367080735569999</c:v>
                </c:pt>
                <c:pt idx="11">
                  <c:v>58.557757912760003</c:v>
                </c:pt>
              </c:numCache>
            </c:numRef>
          </c:val>
          <c:extLst>
            <c:ext xmlns:c16="http://schemas.microsoft.com/office/drawing/2014/chart" uri="{C3380CC4-5D6E-409C-BE32-E72D297353CC}">
              <c16:uniqueId val="{00000000-F53B-4A47-8254-2C1656500C28}"/>
            </c:ext>
          </c:extLst>
        </c:ser>
        <c:dLbls>
          <c:showLegendKey val="0"/>
          <c:showVal val="0"/>
          <c:showCatName val="0"/>
          <c:showSerName val="0"/>
          <c:showPercent val="0"/>
          <c:showBubbleSize val="0"/>
        </c:dLbls>
        <c:gapWidth val="100"/>
        <c:overlap val="20"/>
        <c:axId val="703895744"/>
        <c:axId val="703892384"/>
      </c:barChart>
      <c:catAx>
        <c:axId val="70389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3892384"/>
        <c:crosses val="autoZero"/>
        <c:auto val="1"/>
        <c:lblAlgn val="ctr"/>
        <c:lblOffset val="100"/>
        <c:noMultiLvlLbl val="0"/>
      </c:catAx>
      <c:valAx>
        <c:axId val="703892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Number of (R/W)</a:t>
                </a:r>
                <a:r>
                  <a:rPr lang="en-GB" baseline="0"/>
                  <a:t> </a:t>
                </a:r>
                <a:r>
                  <a:rPr lang="en-GB"/>
                  <a:t>impacts (billions)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3895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4655460844027E-2"/>
          <c:y val="3.4026272569197914E-2"/>
          <c:w val="0.94298717779312458"/>
          <c:h val="0.88198022676549959"/>
        </c:manualLayout>
      </c:layout>
      <c:barChart>
        <c:barDir val="bar"/>
        <c:grouping val="clustered"/>
        <c:varyColors val="0"/>
        <c:ser>
          <c:idx val="0"/>
          <c:order val="0"/>
          <c:tx>
            <c:strRef>
              <c:f>Sheet1!$B$1</c:f>
              <c:strCache>
                <c:ptCount val="1"/>
                <c:pt idx="0">
                  <c:v>Impacts (billions)</c:v>
                </c:pt>
              </c:strCache>
            </c:strRef>
          </c:tx>
          <c:spPr>
            <a:solidFill>
              <a:schemeClr val="accent5"/>
            </a:solidFill>
          </c:spPr>
          <c:invertIfNegative val="0"/>
          <c:dLbls>
            <c:dLbl>
              <c:idx val="4"/>
              <c:tx>
                <c:rich>
                  <a:bodyPr/>
                  <a:lstStyle/>
                  <a:p>
                    <a:r>
                      <a:rPr lang="en-US"/>
                      <a:t>8.2</a:t>
                    </a:r>
                  </a:p>
                </c:rich>
              </c:tx>
              <c:dLblPos val="inEnd"/>
              <c:showLegendKey val="0"/>
              <c:showVal val="1"/>
              <c:showCatName val="0"/>
              <c:showSerName val="0"/>
              <c:showPercent val="0"/>
              <c:showBubbleSize val="0"/>
              <c:extLst>
                <c:ext xmlns:c15="http://schemas.microsoft.com/office/drawing/2012/chart" uri="{CE6537A1-D6FC-4f65-9D91-7224C49458BB}">
                  <c15:layout>
                    <c:manualLayout>
                      <c:w val="4.0944533615087431E-2"/>
                      <c:h val="5.1982986376581927E-2"/>
                    </c:manualLayout>
                  </c15:layout>
                  <c15:showDataLabelsRange val="0"/>
                </c:ext>
                <c:ext xmlns:c16="http://schemas.microsoft.com/office/drawing/2014/chart" uri="{C3380CC4-5D6E-409C-BE32-E72D297353CC}">
                  <c16:uniqueId val="{00000005-9922-4CC1-B208-71014B0E7B86}"/>
                </c:ext>
              </c:extLst>
            </c:dLbl>
            <c:spPr>
              <a:noFill/>
              <a:ln>
                <a:noFill/>
              </a:ln>
              <a:effectLst/>
            </c:spPr>
            <c:txPr>
              <a:bodyPr wrap="square" lIns="38100" tIns="19050" rIns="38100" bIns="19050" anchor="ctr">
                <a:spAutoFit/>
              </a:bodyPr>
              <a:lstStyle/>
              <a:p>
                <a:pPr>
                  <a:defRPr sz="12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Procter &amp; gamble uk</c:v>
                </c:pt>
                <c:pt idx="1">
                  <c:v>Unilever</c:v>
                </c:pt>
                <c:pt idx="2">
                  <c:v>Sky uk</c:v>
                </c:pt>
                <c:pt idx="3">
                  <c:v>Everything everywher</c:v>
                </c:pt>
                <c:pt idx="4">
                  <c:v>Reckitt benckiser</c:v>
                </c:pt>
                <c:pt idx="5">
                  <c:v>Tesco</c:v>
                </c:pt>
                <c:pt idx="6">
                  <c:v>Loreal uk</c:v>
                </c:pt>
                <c:pt idx="7">
                  <c:v>Amazon.co.uk</c:v>
                </c:pt>
                <c:pt idx="8">
                  <c:v>Mcdonalds restaurant</c:v>
                </c:pt>
                <c:pt idx="9">
                  <c:v>Glaxosmithkline</c:v>
                </c:pt>
              </c:strCache>
            </c:strRef>
          </c:cat>
          <c:val>
            <c:numRef>
              <c:f>Sheet1!$B$2:$B$11</c:f>
              <c:numCache>
                <c:formatCode>0.0</c:formatCode>
                <c:ptCount val="10"/>
                <c:pt idx="0">
                  <c:v>35.858414427</c:v>
                </c:pt>
                <c:pt idx="1">
                  <c:v>18.202319195299999</c:v>
                </c:pt>
                <c:pt idx="2">
                  <c:v>14.5094007812</c:v>
                </c:pt>
                <c:pt idx="3">
                  <c:v>8.55236251</c:v>
                </c:pt>
                <c:pt idx="4">
                  <c:v>8.1835336881000007</c:v>
                </c:pt>
                <c:pt idx="5">
                  <c:v>7.8902083189300001</c:v>
                </c:pt>
                <c:pt idx="6">
                  <c:v>7.770550375</c:v>
                </c:pt>
                <c:pt idx="7">
                  <c:v>6.8530558949999998</c:v>
                </c:pt>
                <c:pt idx="8">
                  <c:v>6.3338986486</c:v>
                </c:pt>
                <c:pt idx="9">
                  <c:v>5.4068822450000003</c:v>
                </c:pt>
              </c:numCache>
            </c:numRef>
          </c:val>
          <c:extLst>
            <c:ext xmlns:c16="http://schemas.microsoft.com/office/drawing/2014/chart" uri="{C3380CC4-5D6E-409C-BE32-E72D297353CC}">
              <c16:uniqueId val="{0000000A-8E5A-437B-A6E7-DDF55565D32F}"/>
            </c:ext>
          </c:extLst>
        </c:ser>
        <c:dLbls>
          <c:dLblPos val="outEnd"/>
          <c:showLegendKey val="0"/>
          <c:showVal val="1"/>
          <c:showCatName val="0"/>
          <c:showSerName val="0"/>
          <c:showPercent val="0"/>
          <c:showBubbleSize val="0"/>
        </c:dLbls>
        <c:gapWidth val="50"/>
        <c:axId val="41183104"/>
        <c:axId val="41288832"/>
      </c:barChart>
      <c:catAx>
        <c:axId val="41183104"/>
        <c:scaling>
          <c:orientation val="maxMin"/>
        </c:scaling>
        <c:delete val="1"/>
        <c:axPos val="l"/>
        <c:numFmt formatCode="General" sourceLinked="1"/>
        <c:majorTickMark val="out"/>
        <c:minorTickMark val="none"/>
        <c:tickLblPos val="nextTo"/>
        <c:crossAx val="41288832"/>
        <c:crossesAt val="0"/>
        <c:auto val="1"/>
        <c:lblAlgn val="ctr"/>
        <c:lblOffset val="100"/>
        <c:noMultiLvlLbl val="0"/>
      </c:catAx>
      <c:valAx>
        <c:axId val="41288832"/>
        <c:scaling>
          <c:orientation val="minMax"/>
        </c:scaling>
        <c:delete val="0"/>
        <c:axPos val="b"/>
        <c:majorGridlines>
          <c:spPr>
            <a:ln>
              <a:solidFill>
                <a:srgbClr val="D9D9D9"/>
              </a:solidFill>
            </a:ln>
          </c:spPr>
        </c:majorGridlines>
        <c:numFmt formatCode="#,##0" sourceLinked="0"/>
        <c:majorTickMark val="out"/>
        <c:minorTickMark val="none"/>
        <c:tickLblPos val="nextTo"/>
        <c:spPr>
          <a:ln>
            <a:noFill/>
          </a:ln>
        </c:spPr>
        <c:txPr>
          <a:bodyPr/>
          <a:lstStyle/>
          <a:p>
            <a:pPr>
              <a:defRPr sz="1200" b="1"/>
            </a:pPr>
            <a:endParaRPr lang="en-US"/>
          </a:p>
        </c:txPr>
        <c:crossAx val="41183104"/>
        <c:crosses val="max"/>
        <c:crossBetween val="between"/>
        <c:majorUnit val="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64111692319344E-2"/>
          <c:y val="0.24934604403633856"/>
          <c:w val="0.91551103118824051"/>
          <c:h val="0.54812844763692981"/>
        </c:manualLayout>
      </c:layout>
      <c:barChart>
        <c:barDir val="col"/>
        <c:grouping val="percentStacked"/>
        <c:varyColors val="0"/>
        <c:ser>
          <c:idx val="0"/>
          <c:order val="0"/>
          <c:tx>
            <c:strRef>
              <c:f>Sheet1!$B$1</c:f>
              <c:strCache>
                <c:ptCount val="1"/>
                <c:pt idx="0">
                  <c:v>Device 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Love Island, ITV1
(3 Jun)</c:v>
                </c:pt>
                <c:pt idx="1">
                  <c:v>Love Island All Stars, ITV2
(30 Jan)</c:v>
                </c:pt>
                <c:pt idx="2">
                  <c:v>Married at First Sight UK, E4
(21 Oct)</c:v>
                </c:pt>
                <c:pt idx="3">
                  <c:v>Married at First Sight Australia, E4
(28 Feb)</c:v>
                </c:pt>
                <c:pt idx="4">
                  <c:v>Coleen Rooney: The Real Wagatha Story, E4
(9 Dec)</c:v>
                </c:pt>
              </c:strCache>
            </c:strRef>
          </c:cat>
          <c:val>
            <c:numRef>
              <c:f>Sheet1!$B$2:$B$6</c:f>
              <c:numCache>
                <c:formatCode>0.0%</c:formatCode>
                <c:ptCount val="5"/>
                <c:pt idx="0">
                  <c:v>0.29099999999999998</c:v>
                </c:pt>
                <c:pt idx="1">
                  <c:v>0.26</c:v>
                </c:pt>
                <c:pt idx="2">
                  <c:v>0.14799999999999999</c:v>
                </c:pt>
                <c:pt idx="3">
                  <c:v>0.13500000000000001</c:v>
                </c:pt>
                <c:pt idx="4">
                  <c:v>0.129</c:v>
                </c:pt>
              </c:numCache>
            </c:numRef>
          </c:val>
          <c:extLst>
            <c:ext xmlns:c16="http://schemas.microsoft.com/office/drawing/2014/chart" uri="{C3380CC4-5D6E-409C-BE32-E72D297353CC}">
              <c16:uniqueId val="{00000000-8E6C-4470-9054-67C8164CEBBB}"/>
            </c:ext>
          </c:extLst>
        </c:ser>
        <c:ser>
          <c:idx val="1"/>
          <c:order val="1"/>
          <c:tx>
            <c:strRef>
              <c:f>Sheet1!$C$1</c:f>
              <c:strCache>
                <c:ptCount val="1"/>
                <c:pt idx="0">
                  <c:v>TV set viewing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Love Island, ITV1
(3 Jun)</c:v>
                </c:pt>
                <c:pt idx="1">
                  <c:v>Love Island All Stars, ITV2
(30 Jan)</c:v>
                </c:pt>
                <c:pt idx="2">
                  <c:v>Married at First Sight UK, E4
(21 Oct)</c:v>
                </c:pt>
                <c:pt idx="3">
                  <c:v>Married at First Sight Australia, E4
(28 Feb)</c:v>
                </c:pt>
                <c:pt idx="4">
                  <c:v>Coleen Rooney: The Real Wagatha Story, E4
(9 Dec)</c:v>
                </c:pt>
              </c:strCache>
            </c:strRef>
          </c:cat>
          <c:val>
            <c:numRef>
              <c:f>Sheet1!$C$2:$C$6</c:f>
              <c:numCache>
                <c:formatCode>0.0%</c:formatCode>
                <c:ptCount val="5"/>
                <c:pt idx="0">
                  <c:v>0.70899999999999996</c:v>
                </c:pt>
                <c:pt idx="1">
                  <c:v>0.74</c:v>
                </c:pt>
                <c:pt idx="2">
                  <c:v>0.85199999999999998</c:v>
                </c:pt>
                <c:pt idx="3">
                  <c:v>0.86499999999999999</c:v>
                </c:pt>
                <c:pt idx="4">
                  <c:v>0.871</c:v>
                </c:pt>
              </c:numCache>
            </c:numRef>
          </c:val>
          <c:extLst>
            <c:ext xmlns:c16="http://schemas.microsoft.com/office/drawing/2014/chart" uri="{C3380CC4-5D6E-409C-BE32-E72D297353CC}">
              <c16:uniqueId val="{00000001-8E6C-4470-9054-67C8164CEBBB}"/>
            </c:ext>
          </c:extLst>
        </c:ser>
        <c:dLbls>
          <c:showLegendKey val="0"/>
          <c:showVal val="0"/>
          <c:showCatName val="0"/>
          <c:showSerName val="0"/>
          <c:showPercent val="0"/>
          <c:showBubbleSize val="0"/>
        </c:dLbls>
        <c:gapWidth val="150"/>
        <c:overlap val="100"/>
        <c:axId val="1220490064"/>
        <c:axId val="1221272112"/>
      </c:barChart>
      <c:catAx>
        <c:axId val="12204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1272112"/>
        <c:crosses val="autoZero"/>
        <c:auto val="1"/>
        <c:lblAlgn val="ctr"/>
        <c:lblOffset val="100"/>
        <c:noMultiLvlLbl val="0"/>
      </c:catAx>
      <c:valAx>
        <c:axId val="1221272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b="1">
                    <a:solidFill>
                      <a:schemeClr val="tx1"/>
                    </a:solidFill>
                  </a:rPr>
                  <a:t>PROPORTION OF VIEWING</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0490064"/>
        <c:crosses val="autoZero"/>
        <c:crossBetween val="between"/>
      </c:valAx>
      <c:spPr>
        <a:noFill/>
        <a:ln>
          <a:noFill/>
        </a:ln>
        <a:effectLst/>
      </c:spPr>
    </c:plotArea>
    <c:legend>
      <c:legendPos val="b"/>
      <c:layout>
        <c:manualLayout>
          <c:xMode val="edge"/>
          <c:yMode val="edge"/>
          <c:x val="0.29344664320562036"/>
          <c:y val="0.16235036364303315"/>
          <c:w val="0.41272152871987261"/>
          <c:h val="5.577599015004818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64111692319344E-2"/>
          <c:y val="0.24934604403633856"/>
          <c:w val="0.91551103118824051"/>
          <c:h val="0.54812844763692981"/>
        </c:manualLayout>
      </c:layout>
      <c:barChart>
        <c:barDir val="col"/>
        <c:grouping val="percentStacked"/>
        <c:varyColors val="0"/>
        <c:ser>
          <c:idx val="0"/>
          <c:order val="0"/>
          <c:tx>
            <c:strRef>
              <c:f>Sheet1!$B$1</c:f>
              <c:strCache>
                <c:ptCount val="1"/>
                <c:pt idx="0">
                  <c:v>Pre-broadcast</c:v>
                </c:pt>
              </c:strCache>
            </c:strRef>
          </c:tx>
          <c:spPr>
            <a:solidFill>
              <a:schemeClr val="accent3"/>
            </a:solidFill>
            <a:ln>
              <a:noFill/>
            </a:ln>
            <a:effectLst/>
          </c:spPr>
          <c:invertIfNegative val="0"/>
          <c:dLbls>
            <c:dLbl>
              <c:idx val="4"/>
              <c:layout>
                <c:manualLayout>
                  <c:x val="0"/>
                  <c:y val="-1.1574240206951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B4-4A79-ADC2-0B98103FC76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Sweetpea, 
Sky Showcase (8 Nov)</c:v>
                </c:pt>
                <c:pt idx="1">
                  <c:v>The Tattooist Of Auschwitz, 
Sky Showcase (30 May)</c:v>
                </c:pt>
                <c:pt idx="2">
                  <c:v>The Day Of The Jackal, 
Sky Atlantic (26 Dec)</c:v>
                </c:pt>
                <c:pt idx="3">
                  <c:v>Red Eye, 
ITV1 (26 May)</c:v>
                </c:pt>
                <c:pt idx="4">
                  <c:v>The Gathering, 
Channel 4 (28 May)</c:v>
                </c:pt>
              </c:strCache>
            </c:strRef>
          </c:cat>
          <c:val>
            <c:numRef>
              <c:f>Sheet1!$B$2:$B$6</c:f>
              <c:numCache>
                <c:formatCode>0.0%</c:formatCode>
                <c:ptCount val="5"/>
                <c:pt idx="0">
                  <c:v>0.97299999999999998</c:v>
                </c:pt>
                <c:pt idx="1">
                  <c:v>0.87</c:v>
                </c:pt>
                <c:pt idx="2">
                  <c:v>0.57999999999999996</c:v>
                </c:pt>
                <c:pt idx="3">
                  <c:v>0.57899999999999996</c:v>
                </c:pt>
                <c:pt idx="4">
                  <c:v>0.54100000000000004</c:v>
                </c:pt>
              </c:numCache>
            </c:numRef>
          </c:val>
          <c:extLst>
            <c:ext xmlns:c16="http://schemas.microsoft.com/office/drawing/2014/chart" uri="{C3380CC4-5D6E-409C-BE32-E72D297353CC}">
              <c16:uniqueId val="{00000000-8E6C-4470-9054-67C8164CEBBB}"/>
            </c:ext>
          </c:extLst>
        </c:ser>
        <c:ser>
          <c:idx val="1"/>
          <c:order val="1"/>
          <c:tx>
            <c:strRef>
              <c:f>Sheet1!$C$1</c:f>
              <c:strCache>
                <c:ptCount val="1"/>
                <c:pt idx="0">
                  <c:v>Live</c:v>
                </c:pt>
              </c:strCache>
            </c:strRef>
          </c:tx>
          <c:spPr>
            <a:solidFill>
              <a:schemeClr val="accent4"/>
            </a:solidFill>
            <a:ln>
              <a:noFill/>
            </a:ln>
            <a:effectLst/>
          </c:spPr>
          <c:invertIfNegative val="0"/>
          <c:dLbls>
            <c:dLbl>
              <c:idx val="0"/>
              <c:layout>
                <c:manualLayout>
                  <c:x val="1.1204415563127309E-3"/>
                  <c:y val="5.787120103475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12-46D4-8C32-C74D4178860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Sweetpea, 
Sky Showcase (8 Nov)</c:v>
                </c:pt>
                <c:pt idx="1">
                  <c:v>The Tattooist Of Auschwitz, 
Sky Showcase (30 May)</c:v>
                </c:pt>
                <c:pt idx="2">
                  <c:v>The Day Of The Jackal, 
Sky Atlantic (26 Dec)</c:v>
                </c:pt>
                <c:pt idx="3">
                  <c:v>Red Eye, 
ITV1 (26 May)</c:v>
                </c:pt>
                <c:pt idx="4">
                  <c:v>The Gathering, 
Channel 4 (28 May)</c:v>
                </c:pt>
              </c:strCache>
            </c:strRef>
          </c:cat>
          <c:val>
            <c:numRef>
              <c:f>Sheet1!$C$2:$C$6</c:f>
              <c:numCache>
                <c:formatCode>0.0%</c:formatCode>
                <c:ptCount val="5"/>
                <c:pt idx="0">
                  <c:v>1E-3</c:v>
                </c:pt>
                <c:pt idx="1">
                  <c:v>1.2E-2</c:v>
                </c:pt>
                <c:pt idx="2">
                  <c:v>5.0000000000000001E-3</c:v>
                </c:pt>
                <c:pt idx="3">
                  <c:v>0.19900000000000001</c:v>
                </c:pt>
                <c:pt idx="4">
                  <c:v>8.8999999999999996E-2</c:v>
                </c:pt>
              </c:numCache>
            </c:numRef>
          </c:val>
          <c:extLst>
            <c:ext xmlns:c16="http://schemas.microsoft.com/office/drawing/2014/chart" uri="{C3380CC4-5D6E-409C-BE32-E72D297353CC}">
              <c16:uniqueId val="{00000001-8E6C-4470-9054-67C8164CEBBB}"/>
            </c:ext>
          </c:extLst>
        </c:ser>
        <c:ser>
          <c:idx val="2"/>
          <c:order val="2"/>
          <c:tx>
            <c:strRef>
              <c:f>Sheet1!$D$1</c:f>
              <c:strCache>
                <c:ptCount val="1"/>
                <c:pt idx="0">
                  <c:v>Time-shifted (1-28 days)</c:v>
                </c:pt>
              </c:strCache>
            </c:strRef>
          </c:tx>
          <c:spPr>
            <a:solidFill>
              <a:srgbClr val="FFCD00"/>
            </a:solidFill>
            <a:ln>
              <a:noFill/>
            </a:ln>
            <a:effectLst/>
          </c:spPr>
          <c:invertIfNegative val="0"/>
          <c:dLbls>
            <c:dLbl>
              <c:idx val="0"/>
              <c:layout>
                <c:manualLayout>
                  <c:x val="1.1204415563127309E-3"/>
                  <c:y val="2.0254920362164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12-46D4-8C32-C74D4178860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Sweetpea, 
Sky Showcase (8 Nov)</c:v>
                </c:pt>
                <c:pt idx="1">
                  <c:v>The Tattooist Of Auschwitz, 
Sky Showcase (30 May)</c:v>
                </c:pt>
                <c:pt idx="2">
                  <c:v>The Day Of The Jackal, 
Sky Atlantic (26 Dec)</c:v>
                </c:pt>
                <c:pt idx="3">
                  <c:v>Red Eye, 
ITV1 (26 May)</c:v>
                </c:pt>
                <c:pt idx="4">
                  <c:v>The Gathering, 
Channel 4 (28 May)</c:v>
                </c:pt>
              </c:strCache>
            </c:strRef>
          </c:cat>
          <c:val>
            <c:numRef>
              <c:f>Sheet1!$D$2:$D$6</c:f>
              <c:numCache>
                <c:formatCode>0.0%</c:formatCode>
                <c:ptCount val="5"/>
                <c:pt idx="0">
                  <c:v>2.5000000000000001E-2</c:v>
                </c:pt>
                <c:pt idx="1">
                  <c:v>0.11799999999999999</c:v>
                </c:pt>
                <c:pt idx="2">
                  <c:v>0.41499999999999998</c:v>
                </c:pt>
                <c:pt idx="3">
                  <c:v>0.223</c:v>
                </c:pt>
                <c:pt idx="4">
                  <c:v>0.37</c:v>
                </c:pt>
              </c:numCache>
            </c:numRef>
          </c:val>
          <c:extLst>
            <c:ext xmlns:c16="http://schemas.microsoft.com/office/drawing/2014/chart" uri="{C3380CC4-5D6E-409C-BE32-E72D297353CC}">
              <c16:uniqueId val="{00000001-D885-46C5-BC49-5A6927B98834}"/>
            </c:ext>
          </c:extLst>
        </c:ser>
        <c:dLbls>
          <c:showLegendKey val="0"/>
          <c:showVal val="0"/>
          <c:showCatName val="0"/>
          <c:showSerName val="0"/>
          <c:showPercent val="0"/>
          <c:showBubbleSize val="0"/>
        </c:dLbls>
        <c:gapWidth val="150"/>
        <c:overlap val="100"/>
        <c:axId val="1220490064"/>
        <c:axId val="1221272112"/>
      </c:barChart>
      <c:catAx>
        <c:axId val="12204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21272112"/>
        <c:crosses val="autoZero"/>
        <c:auto val="1"/>
        <c:lblAlgn val="ctr"/>
        <c:lblOffset val="100"/>
        <c:noMultiLvlLbl val="0"/>
      </c:catAx>
      <c:valAx>
        <c:axId val="1221272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b="1">
                    <a:solidFill>
                      <a:schemeClr val="tx1"/>
                    </a:solidFill>
                  </a:rPr>
                  <a:t>PROPORTION OF VIEWING</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0490064"/>
        <c:crosses val="autoZero"/>
        <c:crossBetween val="between"/>
      </c:valAx>
      <c:spPr>
        <a:noFill/>
        <a:ln>
          <a:noFill/>
        </a:ln>
        <a:effectLst/>
      </c:spPr>
    </c:plotArea>
    <c:legend>
      <c:legendPos val="b"/>
      <c:layout>
        <c:manualLayout>
          <c:xMode val="edge"/>
          <c:yMode val="edge"/>
          <c:x val="0.29344664320562031"/>
          <c:y val="0.16235036364303315"/>
          <c:w val="0.41272152871987261"/>
          <c:h val="5.577599015004818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3128071619418061"/>
          <c:w val="0.60805695577737995"/>
          <c:h val="0.78302770318438297"/>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A952-4F72-B030-79035831601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52-4F72-B030-7903583160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A952-4F72-B030-79035831601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952-4F72-B030-7903583160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20.416666666666668</c:v>
                </c:pt>
                <c:pt idx="1">
                  <c:v>20.263467261904765</c:v>
                </c:pt>
                <c:pt idx="2">
                  <c:v>115.15879464285713</c:v>
                </c:pt>
              </c:numCache>
            </c:numRef>
          </c:val>
          <c:extLst>
            <c:ext xmlns:c16="http://schemas.microsoft.com/office/drawing/2014/chart" uri="{C3380CC4-5D6E-409C-BE32-E72D297353CC}">
              <c16:uniqueId val="{00000004-A952-4F72-B030-79035831601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2820339833449432"/>
          <c:y val="0.40677182175309962"/>
          <c:w val="0.23279637749098869"/>
          <c:h val="0.208091569762489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77050877824415E-2"/>
          <c:y val="0.16638998585956041"/>
          <c:w val="0.57987095651618115"/>
          <c:h val="0.72229973585161256"/>
        </c:manualLayout>
      </c:layout>
      <c:doughnutChart>
        <c:varyColors val="1"/>
        <c:ser>
          <c:idx val="0"/>
          <c:order val="0"/>
          <c:tx>
            <c:strRef>
              <c:f>Sheet1!$B$1</c:f>
              <c:strCache>
                <c:ptCount val="1"/>
                <c:pt idx="0">
                  <c:v>Viewing time</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3ACC-4156-8A45-B94424D86D0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ACC-4156-8A45-B94424D86D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C-4156-8A45-B94424D86D0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ACC-4156-8A45-B94424D86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BVOD</c:v>
                </c:pt>
                <c:pt idx="1">
                  <c:v>Playback</c:v>
                </c:pt>
                <c:pt idx="2">
                  <c:v>Live</c:v>
                </c:pt>
              </c:strCache>
            </c:strRef>
          </c:cat>
          <c:val>
            <c:numRef>
              <c:f>Sheet1!$B$2:$B$4</c:f>
              <c:numCache>
                <c:formatCode>0.0</c:formatCode>
                <c:ptCount val="3"/>
                <c:pt idx="0">
                  <c:v>17.05</c:v>
                </c:pt>
                <c:pt idx="1">
                  <c:v>9.1768601190476193</c:v>
                </c:pt>
                <c:pt idx="2">
                  <c:v>32.720148809523806</c:v>
                </c:pt>
              </c:numCache>
            </c:numRef>
          </c:val>
          <c:extLst>
            <c:ext xmlns:c16="http://schemas.microsoft.com/office/drawing/2014/chart" uri="{C3380CC4-5D6E-409C-BE32-E72D297353CC}">
              <c16:uniqueId val="{00000006-3ACC-4156-8A45-B94424D86D0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22685185185195E-2"/>
          <c:y val="2.0410464293587581E-2"/>
          <c:w val="0.93407731481481482"/>
          <c:h val="0.84608611111111109"/>
        </c:manualLayout>
      </c:layout>
      <c:lineChart>
        <c:grouping val="standard"/>
        <c:varyColors val="0"/>
        <c:ser>
          <c:idx val="0"/>
          <c:order val="0"/>
          <c:tx>
            <c:strRef>
              <c:f>Sheet1!$A$2</c:f>
              <c:strCache>
                <c:ptCount val="1"/>
                <c:pt idx="0">
                  <c:v>All Inds</c:v>
                </c:pt>
              </c:strCache>
            </c:strRef>
          </c:tx>
          <c:spPr>
            <a:ln w="28575" cap="rnd">
              <a:solidFill>
                <a:schemeClr val="accent1"/>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6F-48D1-A7C1-81BBEFD3E72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Q4 2015</c:v>
                </c:pt>
                <c:pt idx="1">
                  <c:v>Q4 2016</c:v>
                </c:pt>
                <c:pt idx="2">
                  <c:v>Q4 2017</c:v>
                </c:pt>
                <c:pt idx="3">
                  <c:v>Q4 2018</c:v>
                </c:pt>
                <c:pt idx="4">
                  <c:v>Q4 2019</c:v>
                </c:pt>
                <c:pt idx="5">
                  <c:v>Q3 2020*</c:v>
                </c:pt>
                <c:pt idx="6">
                  <c:v>Q4 2021</c:v>
                </c:pt>
                <c:pt idx="7">
                  <c:v>Q4 2022</c:v>
                </c:pt>
                <c:pt idx="8">
                  <c:v>Q4 2023</c:v>
                </c:pt>
                <c:pt idx="9">
                  <c:v>Q4 2024</c:v>
                </c:pt>
              </c:strCache>
            </c:strRef>
          </c:cat>
          <c:val>
            <c:numRef>
              <c:f>Sheet1!$B$2:$K$2</c:f>
              <c:numCache>
                <c:formatCode>#,##0.0</c:formatCode>
                <c:ptCount val="10"/>
                <c:pt idx="0">
                  <c:v>29.3</c:v>
                </c:pt>
                <c:pt idx="1">
                  <c:v>37.4</c:v>
                </c:pt>
                <c:pt idx="2">
                  <c:v>44.2</c:v>
                </c:pt>
                <c:pt idx="3">
                  <c:v>51.4</c:v>
                </c:pt>
                <c:pt idx="4">
                  <c:v>60.1</c:v>
                </c:pt>
                <c:pt idx="5">
                  <c:v>68.900000000000006</c:v>
                </c:pt>
                <c:pt idx="6">
                  <c:v>74.900000000000006</c:v>
                </c:pt>
                <c:pt idx="7">
                  <c:v>75.2</c:v>
                </c:pt>
                <c:pt idx="8">
                  <c:v>72.3</c:v>
                </c:pt>
                <c:pt idx="9">
                  <c:v>75.400000000000006</c:v>
                </c:pt>
              </c:numCache>
            </c:numRef>
          </c:val>
          <c:smooth val="1"/>
          <c:extLst>
            <c:ext xmlns:c16="http://schemas.microsoft.com/office/drawing/2014/chart" uri="{C3380CC4-5D6E-409C-BE32-E72D297353CC}">
              <c16:uniqueId val="{00000000-1118-44DE-BEA9-43F63E100D13}"/>
            </c:ext>
          </c:extLst>
        </c:ser>
        <c:ser>
          <c:idx val="1"/>
          <c:order val="1"/>
          <c:tx>
            <c:strRef>
              <c:f>Sheet1!$A$3</c:f>
              <c:strCache>
                <c:ptCount val="1"/>
                <c:pt idx="0">
                  <c:v>Under 16</c:v>
                </c:pt>
              </c:strCache>
            </c:strRef>
          </c:tx>
          <c:spPr>
            <a:ln w="28575" cap="rnd">
              <a:solidFill>
                <a:srgbClr val="0070C0"/>
              </a:solidFill>
              <a:round/>
            </a:ln>
            <a:effectLst/>
          </c:spPr>
          <c:marker>
            <c:symbol val="none"/>
          </c:marker>
          <c:dLbls>
            <c:dLbl>
              <c:idx val="9"/>
              <c:layout>
                <c:manualLayout>
                  <c:x val="0"/>
                  <c:y val="-3.4037425623534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6F-48D1-A7C1-81BBEFD3E72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Q4 2015</c:v>
                </c:pt>
                <c:pt idx="1">
                  <c:v>Q4 2016</c:v>
                </c:pt>
                <c:pt idx="2">
                  <c:v>Q4 2017</c:v>
                </c:pt>
                <c:pt idx="3">
                  <c:v>Q4 2018</c:v>
                </c:pt>
                <c:pt idx="4">
                  <c:v>Q4 2019</c:v>
                </c:pt>
                <c:pt idx="5">
                  <c:v>Q3 2020*</c:v>
                </c:pt>
                <c:pt idx="6">
                  <c:v>Q4 2021</c:v>
                </c:pt>
                <c:pt idx="7">
                  <c:v>Q4 2022</c:v>
                </c:pt>
                <c:pt idx="8">
                  <c:v>Q4 2023</c:v>
                </c:pt>
                <c:pt idx="9">
                  <c:v>Q4 2024</c:v>
                </c:pt>
              </c:strCache>
            </c:strRef>
          </c:cat>
          <c:val>
            <c:numRef>
              <c:f>Sheet1!$B$3:$K$3</c:f>
              <c:numCache>
                <c:formatCode>General</c:formatCode>
                <c:ptCount val="10"/>
                <c:pt idx="0">
                  <c:v>37.1</c:v>
                </c:pt>
                <c:pt idx="1">
                  <c:v>47.8</c:v>
                </c:pt>
                <c:pt idx="2">
                  <c:v>54.8</c:v>
                </c:pt>
                <c:pt idx="3">
                  <c:v>63.5</c:v>
                </c:pt>
                <c:pt idx="4">
                  <c:v>73.400000000000006</c:v>
                </c:pt>
                <c:pt idx="5">
                  <c:v>80.599999999999994</c:v>
                </c:pt>
                <c:pt idx="6">
                  <c:v>88</c:v>
                </c:pt>
                <c:pt idx="7">
                  <c:v>86.6</c:v>
                </c:pt>
                <c:pt idx="8">
                  <c:v>82.1</c:v>
                </c:pt>
                <c:pt idx="9">
                  <c:v>85.6</c:v>
                </c:pt>
              </c:numCache>
            </c:numRef>
          </c:val>
          <c:smooth val="1"/>
          <c:extLst>
            <c:ext xmlns:c16="http://schemas.microsoft.com/office/drawing/2014/chart" uri="{C3380CC4-5D6E-409C-BE32-E72D297353CC}">
              <c16:uniqueId val="{00000001-1118-44DE-BEA9-43F63E100D13}"/>
            </c:ext>
          </c:extLst>
        </c:ser>
        <c:ser>
          <c:idx val="2"/>
          <c:order val="2"/>
          <c:tx>
            <c:strRef>
              <c:f>Sheet1!$A$4</c:f>
              <c:strCache>
                <c:ptCount val="1"/>
                <c:pt idx="0">
                  <c:v>16-34</c:v>
                </c:pt>
              </c:strCache>
            </c:strRef>
          </c:tx>
          <c:spPr>
            <a:ln w="28575" cap="rnd">
              <a:solidFill>
                <a:schemeClr val="accent3"/>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6F-48D1-A7C1-81BBEFD3E72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Q4 2015</c:v>
                </c:pt>
                <c:pt idx="1">
                  <c:v>Q4 2016</c:v>
                </c:pt>
                <c:pt idx="2">
                  <c:v>Q4 2017</c:v>
                </c:pt>
                <c:pt idx="3">
                  <c:v>Q4 2018</c:v>
                </c:pt>
                <c:pt idx="4">
                  <c:v>Q4 2019</c:v>
                </c:pt>
                <c:pt idx="5">
                  <c:v>Q3 2020*</c:v>
                </c:pt>
                <c:pt idx="6">
                  <c:v>Q4 2021</c:v>
                </c:pt>
                <c:pt idx="7">
                  <c:v>Q4 2022</c:v>
                </c:pt>
                <c:pt idx="8">
                  <c:v>Q4 2023</c:v>
                </c:pt>
                <c:pt idx="9">
                  <c:v>Q4 2024</c:v>
                </c:pt>
              </c:strCache>
            </c:strRef>
          </c:cat>
          <c:val>
            <c:numRef>
              <c:f>Sheet1!$B$4:$K$4</c:f>
              <c:numCache>
                <c:formatCode>#,##0.0</c:formatCode>
                <c:ptCount val="10"/>
                <c:pt idx="0">
                  <c:v>39.799999999999997</c:v>
                </c:pt>
                <c:pt idx="1">
                  <c:v>51.9</c:v>
                </c:pt>
                <c:pt idx="2">
                  <c:v>58.5</c:v>
                </c:pt>
                <c:pt idx="3">
                  <c:v>67.3</c:v>
                </c:pt>
                <c:pt idx="4">
                  <c:v>74.5</c:v>
                </c:pt>
                <c:pt idx="5">
                  <c:v>83.2</c:v>
                </c:pt>
                <c:pt idx="6">
                  <c:v>87.7</c:v>
                </c:pt>
                <c:pt idx="7">
                  <c:v>86.4</c:v>
                </c:pt>
                <c:pt idx="8">
                  <c:v>82.8</c:v>
                </c:pt>
                <c:pt idx="9">
                  <c:v>83.5</c:v>
                </c:pt>
              </c:numCache>
            </c:numRef>
          </c:val>
          <c:smooth val="1"/>
          <c:extLst>
            <c:ext xmlns:c16="http://schemas.microsoft.com/office/drawing/2014/chart" uri="{C3380CC4-5D6E-409C-BE32-E72D297353CC}">
              <c16:uniqueId val="{00000000-9C1F-4C9B-B1EB-2C047B23F034}"/>
            </c:ext>
          </c:extLst>
        </c:ser>
        <c:ser>
          <c:idx val="3"/>
          <c:order val="3"/>
          <c:tx>
            <c:strRef>
              <c:f>Sheet1!$A$5</c:f>
              <c:strCache>
                <c:ptCount val="1"/>
                <c:pt idx="0">
                  <c:v>35-64</c:v>
                </c:pt>
              </c:strCache>
            </c:strRef>
          </c:tx>
          <c:spPr>
            <a:ln w="28575" cap="rnd">
              <a:solidFill>
                <a:schemeClr val="accent4"/>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6F-48D1-A7C1-81BBEFD3E72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Q4 2015</c:v>
                </c:pt>
                <c:pt idx="1">
                  <c:v>Q4 2016</c:v>
                </c:pt>
                <c:pt idx="2">
                  <c:v>Q4 2017</c:v>
                </c:pt>
                <c:pt idx="3">
                  <c:v>Q4 2018</c:v>
                </c:pt>
                <c:pt idx="4">
                  <c:v>Q4 2019</c:v>
                </c:pt>
                <c:pt idx="5">
                  <c:v>Q3 2020*</c:v>
                </c:pt>
                <c:pt idx="6">
                  <c:v>Q4 2021</c:v>
                </c:pt>
                <c:pt idx="7">
                  <c:v>Q4 2022</c:v>
                </c:pt>
                <c:pt idx="8">
                  <c:v>Q4 2023</c:v>
                </c:pt>
                <c:pt idx="9">
                  <c:v>Q4 2024</c:v>
                </c:pt>
              </c:strCache>
            </c:strRef>
          </c:cat>
          <c:val>
            <c:numRef>
              <c:f>Sheet1!$B$5:$K$5</c:f>
              <c:numCache>
                <c:formatCode>#,##0.0</c:formatCode>
                <c:ptCount val="10"/>
                <c:pt idx="0">
                  <c:v>29.6</c:v>
                </c:pt>
                <c:pt idx="1">
                  <c:v>36.700000000000003</c:v>
                </c:pt>
                <c:pt idx="2">
                  <c:v>45.1</c:v>
                </c:pt>
                <c:pt idx="3">
                  <c:v>51.7</c:v>
                </c:pt>
                <c:pt idx="4">
                  <c:v>62.7</c:v>
                </c:pt>
                <c:pt idx="5">
                  <c:v>72.2</c:v>
                </c:pt>
                <c:pt idx="6">
                  <c:v>77.400000000000006</c:v>
                </c:pt>
                <c:pt idx="7">
                  <c:v>78.599999999999994</c:v>
                </c:pt>
                <c:pt idx="8">
                  <c:v>75.2</c:v>
                </c:pt>
                <c:pt idx="9">
                  <c:v>79.3</c:v>
                </c:pt>
              </c:numCache>
            </c:numRef>
          </c:val>
          <c:smooth val="1"/>
          <c:extLst>
            <c:ext xmlns:c16="http://schemas.microsoft.com/office/drawing/2014/chart" uri="{C3380CC4-5D6E-409C-BE32-E72D297353CC}">
              <c16:uniqueId val="{00000001-9C1F-4C9B-B1EB-2C047B23F034}"/>
            </c:ext>
          </c:extLst>
        </c:ser>
        <c:ser>
          <c:idx val="4"/>
          <c:order val="4"/>
          <c:tx>
            <c:strRef>
              <c:f>Sheet1!$A$6</c:f>
              <c:strCache>
                <c:ptCount val="1"/>
                <c:pt idx="0">
                  <c:v>65+</c:v>
                </c:pt>
              </c:strCache>
            </c:strRef>
          </c:tx>
          <c:spPr>
            <a:ln w="28575" cap="rnd">
              <a:solidFill>
                <a:schemeClr val="accent5"/>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6F-48D1-A7C1-81BBEFD3E72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Q4 2015</c:v>
                </c:pt>
                <c:pt idx="1">
                  <c:v>Q4 2016</c:v>
                </c:pt>
                <c:pt idx="2">
                  <c:v>Q4 2017</c:v>
                </c:pt>
                <c:pt idx="3">
                  <c:v>Q4 2018</c:v>
                </c:pt>
                <c:pt idx="4">
                  <c:v>Q4 2019</c:v>
                </c:pt>
                <c:pt idx="5">
                  <c:v>Q3 2020*</c:v>
                </c:pt>
                <c:pt idx="6">
                  <c:v>Q4 2021</c:v>
                </c:pt>
                <c:pt idx="7">
                  <c:v>Q4 2022</c:v>
                </c:pt>
                <c:pt idx="8">
                  <c:v>Q4 2023</c:v>
                </c:pt>
                <c:pt idx="9">
                  <c:v>Q4 2024</c:v>
                </c:pt>
              </c:strCache>
            </c:strRef>
          </c:cat>
          <c:val>
            <c:numRef>
              <c:f>Sheet1!$B$6:$K$6</c:f>
              <c:numCache>
                <c:formatCode>#,##0.0</c:formatCode>
                <c:ptCount val="10"/>
                <c:pt idx="0">
                  <c:v>5.6</c:v>
                </c:pt>
                <c:pt idx="1">
                  <c:v>8</c:v>
                </c:pt>
                <c:pt idx="2">
                  <c:v>12.1</c:v>
                </c:pt>
                <c:pt idx="3">
                  <c:v>17</c:v>
                </c:pt>
                <c:pt idx="4">
                  <c:v>22</c:v>
                </c:pt>
                <c:pt idx="5">
                  <c:v>31.3</c:v>
                </c:pt>
                <c:pt idx="6">
                  <c:v>39.9</c:v>
                </c:pt>
                <c:pt idx="7">
                  <c:v>42.8</c:v>
                </c:pt>
                <c:pt idx="8">
                  <c:v>43.5</c:v>
                </c:pt>
                <c:pt idx="9">
                  <c:v>47.5</c:v>
                </c:pt>
              </c:numCache>
            </c:numRef>
          </c:val>
          <c:smooth val="1"/>
          <c:extLst>
            <c:ext xmlns:c16="http://schemas.microsoft.com/office/drawing/2014/chart" uri="{C3380CC4-5D6E-409C-BE32-E72D297353CC}">
              <c16:uniqueId val="{00000000-5596-4469-B6AD-2A4A85FBFD97}"/>
            </c:ext>
          </c:extLst>
        </c:ser>
        <c:dLbls>
          <c:showLegendKey val="0"/>
          <c:showVal val="0"/>
          <c:showCatName val="0"/>
          <c:showSerName val="0"/>
          <c:showPercent val="0"/>
          <c:showBubbleSize val="0"/>
        </c:dLbls>
        <c:smooth val="0"/>
        <c:axId val="649824728"/>
        <c:axId val="649827024"/>
      </c:lineChart>
      <c:catAx>
        <c:axId val="64982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49827024"/>
        <c:crossesAt val="0"/>
        <c:auto val="1"/>
        <c:lblAlgn val="ctr"/>
        <c:lblOffset val="100"/>
        <c:noMultiLvlLbl val="0"/>
      </c:catAx>
      <c:valAx>
        <c:axId val="6498270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a:t>% SVOD PENETRATION</a:t>
                </a:r>
              </a:p>
            </c:rich>
          </c:tx>
          <c:layout>
            <c:manualLayout>
              <c:xMode val="edge"/>
              <c:yMode val="edge"/>
              <c:x val="4.2062962962962974E-3"/>
              <c:y val="0.1716247474747474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49824728"/>
        <c:crosses val="autoZero"/>
        <c:crossBetween val="between"/>
      </c:valAx>
      <c:spPr>
        <a:noFill/>
        <a:ln w="25400">
          <a:noFill/>
        </a:ln>
        <a:effectLst/>
      </c:spPr>
    </c:plotArea>
    <c:legend>
      <c:legendPos val="b"/>
      <c:layout>
        <c:manualLayout>
          <c:xMode val="edge"/>
          <c:yMode val="edge"/>
          <c:x val="0.3378311262766559"/>
          <c:y val="2.9128800030660488E-2"/>
          <c:w val="0.40757336422670482"/>
          <c:h val="6.547567838331340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D254-4F14-9E6D-39AB1138991D}"/>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D254-4F14-9E6D-39AB1138991D}"/>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D254-4F14-9E6D-39AB1138991D}"/>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D254-4F14-9E6D-39AB1138991D}"/>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D254-4F14-9E6D-39AB1138991D}"/>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F-D254-4F14-9E6D-39AB1138991D}"/>
              </c:ext>
            </c:extLst>
          </c:dPt>
          <c:dPt>
            <c:idx val="7"/>
            <c:invertIfNegative val="0"/>
            <c:bubble3D val="1"/>
            <c:spPr>
              <a:solidFill>
                <a:srgbClr val="00B0F0"/>
              </a:solidFill>
              <a:ln>
                <a:noFill/>
              </a:ln>
              <a:effectLst/>
            </c:spPr>
            <c:extLst>
              <c:ext xmlns:c16="http://schemas.microsoft.com/office/drawing/2014/chart" uri="{C3380CC4-5D6E-409C-BE32-E72D297353CC}">
                <c16:uniqueId val="{00000010-D254-4F14-9E6D-39AB1138991D}"/>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D254-4F14-9E6D-39AB1138991D}"/>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D254-4F14-9E6D-39AB1138991D}"/>
              </c:ext>
            </c:extLst>
          </c:dPt>
          <c:dPt>
            <c:idx val="10"/>
            <c:invertIfNegative val="0"/>
            <c:bubble3D val="1"/>
            <c:spPr>
              <a:solidFill>
                <a:srgbClr val="FFCD00"/>
              </a:solidFill>
              <a:ln>
                <a:noFill/>
              </a:ln>
              <a:effectLst/>
            </c:spPr>
            <c:extLst>
              <c:ext xmlns:c16="http://schemas.microsoft.com/office/drawing/2014/chart" uri="{C3380CC4-5D6E-409C-BE32-E72D297353CC}">
                <c16:uniqueId val="{00000011-D254-4F14-9E6D-39AB1138991D}"/>
              </c:ext>
            </c:extLst>
          </c:dPt>
          <c:xVal>
            <c:numRef>
              <c:f>TABLE!$C$4:$C$14</c:f>
              <c:numCache>
                <c:formatCode>[$-F400]h:mm:ss\ AM/PM</c:formatCode>
                <c:ptCount val="11"/>
                <c:pt idx="0">
                  <c:v>0.148557954525639</c:v>
                </c:pt>
                <c:pt idx="1">
                  <c:v>9.0877674189527413E-2</c:v>
                </c:pt>
                <c:pt idx="2">
                  <c:v>7.5203635304364219E-2</c:v>
                </c:pt>
                <c:pt idx="3">
                  <c:v>5.9426020889644361E-2</c:v>
                </c:pt>
                <c:pt idx="4">
                  <c:v>7.2498263830122298E-2</c:v>
                </c:pt>
                <c:pt idx="6">
                  <c:v>5.1682574120355616E-2</c:v>
                </c:pt>
                <c:pt idx="7">
                  <c:v>3.8269466542585402E-2</c:v>
                </c:pt>
                <c:pt idx="8">
                  <c:v>8.1778443026513353E-2</c:v>
                </c:pt>
                <c:pt idx="9">
                  <c:v>6.0376226751987207E-2</c:v>
                </c:pt>
                <c:pt idx="10">
                  <c:v>0.1317305313186001</c:v>
                </c:pt>
              </c:numCache>
            </c:numRef>
          </c:xVal>
          <c:yVal>
            <c:numRef>
              <c:f>TABLE!$D$4:$D$14</c:f>
              <c:numCache>
                <c:formatCode>_-* #,##0\ _k_r_-;\-* #,##0\ _k_r_-;_-* "-"??\ _k_r_-;_-@_-</c:formatCode>
                <c:ptCount val="11"/>
                <c:pt idx="0">
                  <c:v>29714.280628415301</c:v>
                </c:pt>
                <c:pt idx="1">
                  <c:v>24673.32587978142</c:v>
                </c:pt>
                <c:pt idx="2">
                  <c:v>13050.282838797813</c:v>
                </c:pt>
                <c:pt idx="3">
                  <c:v>5269.4418469945349</c:v>
                </c:pt>
                <c:pt idx="4">
                  <c:v>5214.2230573770485</c:v>
                </c:pt>
                <c:pt idx="6">
                  <c:v>1588.4085546448086</c:v>
                </c:pt>
                <c:pt idx="7">
                  <c:v>344.23054371584703</c:v>
                </c:pt>
                <c:pt idx="8">
                  <c:v>21060.27138797814</c:v>
                </c:pt>
                <c:pt idx="9">
                  <c:v>7612.5690874316942</c:v>
                </c:pt>
                <c:pt idx="10">
                  <c:v>521.60652732240442</c:v>
                </c:pt>
              </c:numCache>
            </c:numRef>
          </c:yVal>
          <c:bubbleSize>
            <c:numRef>
              <c:f>TABLE!$E$4:$E$14</c:f>
              <c:numCache>
                <c:formatCode>_-* #,##0\ _k_r_-;\-* #,##0\ _k_r_-;_-* "-"??\ _k_r_-;_-@_-</c:formatCode>
                <c:ptCount val="11"/>
                <c:pt idx="0">
                  <c:v>4423.2778688524586</c:v>
                </c:pt>
                <c:pt idx="1">
                  <c:v>2254.3404371584702</c:v>
                </c:pt>
                <c:pt idx="2">
                  <c:v>986.34316939890709</c:v>
                </c:pt>
                <c:pt idx="3">
                  <c:v>315.43770491803281</c:v>
                </c:pt>
                <c:pt idx="4">
                  <c:v>379.71612021857925</c:v>
                </c:pt>
                <c:pt idx="6">
                  <c:v>82.60928961748634</c:v>
                </c:pt>
                <c:pt idx="7">
                  <c:v>13.208196721311475</c:v>
                </c:pt>
                <c:pt idx="8">
                  <c:v>1721.1926229508199</c:v>
                </c:pt>
                <c:pt idx="9">
                  <c:v>459.5379781420765</c:v>
                </c:pt>
                <c:pt idx="10">
                  <c:v>68.940710382513657</c:v>
                </c:pt>
              </c:numCache>
            </c:numRef>
          </c:bubbleSize>
          <c:bubble3D val="1"/>
          <c:extLst>
            <c:ext xmlns:c16="http://schemas.microsoft.com/office/drawing/2014/chart" uri="{C3380CC4-5D6E-409C-BE32-E72D297353CC}">
              <c16:uniqueId val="{0000000E-D254-4F14-9E6D-39AB1138991D}"/>
            </c:ext>
          </c:extLst>
        </c:ser>
        <c:dLbls>
          <c:showLegendKey val="0"/>
          <c:showVal val="0"/>
          <c:showCatName val="0"/>
          <c:showSerName val="0"/>
          <c:showPercent val="0"/>
          <c:showBubbleSize val="0"/>
        </c:dLbls>
        <c:bubbleScale val="100"/>
        <c:showNegBubbles val="0"/>
        <c:axId val="72410208"/>
        <c:axId val="72410688"/>
      </c:bubbleChart>
      <c:valAx>
        <c:axId val="72410208"/>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688"/>
        <c:crosses val="autoZero"/>
        <c:crossBetween val="midCat"/>
        <c:majorUnit val="2.0833000000000001E-2"/>
      </c:valAx>
      <c:valAx>
        <c:axId val="72410688"/>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72410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0">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310656565656564"/>
        </c:manualLayout>
      </c:layout>
      <c:bubbleChart>
        <c:varyColors val="0"/>
        <c:ser>
          <c:idx val="1"/>
          <c:order val="0"/>
          <c:tx>
            <c:strRef>
              <c:f>Table!$D$3</c:f>
              <c:strCache>
                <c:ptCount val="1"/>
                <c:pt idx="0">
                  <c:v> Ave reach per day </c:v>
                </c:pt>
              </c:strCache>
            </c:strRef>
          </c:tx>
          <c:spPr>
            <a:solidFill>
              <a:schemeClr val="accent2">
                <a:alpha val="75000"/>
              </a:schemeClr>
            </a:solidFill>
            <a:ln w="25400">
              <a:noFill/>
            </a:ln>
            <a:effectLst/>
          </c:spPr>
          <c:invertIfNegative val="0"/>
          <c:dPt>
            <c:idx val="0"/>
            <c:invertIfNegative val="0"/>
            <c:bubble3D val="1"/>
            <c:spPr>
              <a:blipFill>
                <a:blip xmlns:r="http://schemas.openxmlformats.org/officeDocument/2006/relationships" r:embed="rId3"/>
                <a:stretch>
                  <a:fillRect/>
                </a:stretch>
              </a:blipFill>
              <a:ln w="25400">
                <a:noFill/>
              </a:ln>
              <a:effectLst/>
            </c:spPr>
            <c:extLst>
              <c:ext xmlns:c16="http://schemas.microsoft.com/office/drawing/2014/chart" uri="{C3380CC4-5D6E-409C-BE32-E72D297353CC}">
                <c16:uniqueId val="{00000001-AC2E-47E8-8770-EB992CEA20B9}"/>
              </c:ext>
            </c:extLst>
          </c:dPt>
          <c:dPt>
            <c:idx val="1"/>
            <c:invertIfNegative val="0"/>
            <c:bubble3D val="1"/>
            <c:spPr>
              <a:blipFill>
                <a:blip xmlns:r="http://schemas.openxmlformats.org/officeDocument/2006/relationships" r:embed="rId4"/>
                <a:stretch>
                  <a:fillRect/>
                </a:stretch>
              </a:blipFill>
              <a:ln w="25400">
                <a:noFill/>
              </a:ln>
              <a:effectLst/>
            </c:spPr>
            <c:extLst>
              <c:ext xmlns:c16="http://schemas.microsoft.com/office/drawing/2014/chart" uri="{C3380CC4-5D6E-409C-BE32-E72D297353CC}">
                <c16:uniqueId val="{00000003-AC2E-47E8-8770-EB992CEA20B9}"/>
              </c:ext>
            </c:extLst>
          </c:dPt>
          <c:dPt>
            <c:idx val="2"/>
            <c:invertIfNegative val="0"/>
            <c:bubble3D val="1"/>
            <c:spPr>
              <a:blipFill>
                <a:blip xmlns:r="http://schemas.openxmlformats.org/officeDocument/2006/relationships" r:embed="rId5"/>
                <a:stretch>
                  <a:fillRect/>
                </a:stretch>
              </a:blipFill>
              <a:ln w="25400">
                <a:noFill/>
              </a:ln>
              <a:effectLst/>
            </c:spPr>
            <c:extLst>
              <c:ext xmlns:c16="http://schemas.microsoft.com/office/drawing/2014/chart" uri="{C3380CC4-5D6E-409C-BE32-E72D297353CC}">
                <c16:uniqueId val="{00000005-AC2E-47E8-8770-EB992CEA20B9}"/>
              </c:ext>
            </c:extLst>
          </c:dPt>
          <c:dPt>
            <c:idx val="3"/>
            <c:invertIfNegative val="0"/>
            <c:bubble3D val="1"/>
            <c:spPr>
              <a:blipFill>
                <a:blip xmlns:r="http://schemas.openxmlformats.org/officeDocument/2006/relationships" r:embed="rId6"/>
                <a:stretch>
                  <a:fillRect/>
                </a:stretch>
              </a:blipFill>
              <a:ln w="25400">
                <a:noFill/>
              </a:ln>
              <a:effectLst/>
            </c:spPr>
            <c:extLst>
              <c:ext xmlns:c16="http://schemas.microsoft.com/office/drawing/2014/chart" uri="{C3380CC4-5D6E-409C-BE32-E72D297353CC}">
                <c16:uniqueId val="{00000007-AC2E-47E8-8770-EB992CEA20B9}"/>
              </c:ext>
            </c:extLst>
          </c:dPt>
          <c:dPt>
            <c:idx val="4"/>
            <c:invertIfNegative val="0"/>
            <c:bubble3D val="1"/>
            <c:spPr>
              <a:blipFill>
                <a:blip xmlns:r="http://schemas.openxmlformats.org/officeDocument/2006/relationships" r:embed="rId7"/>
                <a:stretch>
                  <a:fillRect/>
                </a:stretch>
              </a:blipFill>
              <a:ln w="25400">
                <a:noFill/>
              </a:ln>
              <a:effectLst/>
            </c:spPr>
            <c:extLst>
              <c:ext xmlns:c16="http://schemas.microsoft.com/office/drawing/2014/chart" uri="{C3380CC4-5D6E-409C-BE32-E72D297353CC}">
                <c16:uniqueId val="{00000009-AC2E-47E8-8770-EB992CEA20B9}"/>
              </c:ext>
            </c:extLst>
          </c:dPt>
          <c:dPt>
            <c:idx val="6"/>
            <c:invertIfNegative val="0"/>
            <c:bubble3D val="1"/>
            <c:spPr>
              <a:solidFill>
                <a:schemeClr val="accent6"/>
              </a:solidFill>
              <a:ln w="25400">
                <a:noFill/>
              </a:ln>
              <a:effectLst/>
            </c:spPr>
            <c:extLst>
              <c:ext xmlns:c16="http://schemas.microsoft.com/office/drawing/2014/chart" uri="{C3380CC4-5D6E-409C-BE32-E72D297353CC}">
                <c16:uniqueId val="{0000000D-AC2E-47E8-8770-EB992CEA20B9}"/>
              </c:ext>
            </c:extLst>
          </c:dPt>
          <c:dPt>
            <c:idx val="7"/>
            <c:invertIfNegative val="0"/>
            <c:bubble3D val="1"/>
            <c:spPr>
              <a:solidFill>
                <a:schemeClr val="accent2"/>
              </a:solidFill>
              <a:ln w="25400">
                <a:noFill/>
              </a:ln>
              <a:effectLst/>
            </c:spPr>
            <c:extLst>
              <c:ext xmlns:c16="http://schemas.microsoft.com/office/drawing/2014/chart" uri="{C3380CC4-5D6E-409C-BE32-E72D297353CC}">
                <c16:uniqueId val="{0000000F-AC2E-47E8-8770-EB992CEA20B9}"/>
              </c:ext>
            </c:extLst>
          </c:dPt>
          <c:dPt>
            <c:idx val="8"/>
            <c:invertIfNegative val="0"/>
            <c:bubble3D val="1"/>
            <c:spPr>
              <a:blipFill>
                <a:blip xmlns:r="http://schemas.openxmlformats.org/officeDocument/2006/relationships" r:embed="rId8"/>
                <a:stretch>
                  <a:fillRect/>
                </a:stretch>
              </a:blipFill>
              <a:ln w="25400">
                <a:noFill/>
              </a:ln>
              <a:effectLst/>
            </c:spPr>
            <c:extLst>
              <c:ext xmlns:c16="http://schemas.microsoft.com/office/drawing/2014/chart" uri="{C3380CC4-5D6E-409C-BE32-E72D297353CC}">
                <c16:uniqueId val="{00000011-AC2E-47E8-8770-EB992CEA20B9}"/>
              </c:ext>
            </c:extLst>
          </c:dPt>
          <c:dPt>
            <c:idx val="9"/>
            <c:invertIfNegative val="0"/>
            <c:bubble3D val="1"/>
            <c:spPr>
              <a:solidFill>
                <a:schemeClr val="accent1"/>
              </a:solidFill>
              <a:ln w="25400">
                <a:noFill/>
              </a:ln>
              <a:effectLst/>
            </c:spPr>
            <c:extLst>
              <c:ext xmlns:c16="http://schemas.microsoft.com/office/drawing/2014/chart" uri="{C3380CC4-5D6E-409C-BE32-E72D297353CC}">
                <c16:uniqueId val="{00000013-AC2E-47E8-8770-EB992CEA20B9}"/>
              </c:ext>
            </c:extLst>
          </c:dPt>
          <c:dPt>
            <c:idx val="10"/>
            <c:invertIfNegative val="0"/>
            <c:bubble3D val="1"/>
            <c:spPr>
              <a:solidFill>
                <a:schemeClr val="accent4"/>
              </a:solidFill>
              <a:ln w="25400">
                <a:noFill/>
              </a:ln>
              <a:effectLst/>
            </c:spPr>
            <c:extLst>
              <c:ext xmlns:c16="http://schemas.microsoft.com/office/drawing/2014/chart" uri="{C3380CC4-5D6E-409C-BE32-E72D297353CC}">
                <c16:uniqueId val="{00000015-AC2E-47E8-8770-EB992CEA20B9}"/>
              </c:ext>
            </c:extLst>
          </c:dPt>
          <c:xVal>
            <c:numRef>
              <c:f>Table!$C$4:$C$15</c:f>
              <c:numCache>
                <c:formatCode>[$-F400]h:mm:ss\ AM/PM</c:formatCode>
                <c:ptCount val="12"/>
                <c:pt idx="0">
                  <c:v>0.14894693744265228</c:v>
                </c:pt>
                <c:pt idx="1">
                  <c:v>9.0969392177975394E-2</c:v>
                </c:pt>
                <c:pt idx="2">
                  <c:v>7.5663437462139174E-2</c:v>
                </c:pt>
                <c:pt idx="3">
                  <c:v>6.0884650849886375E-2</c:v>
                </c:pt>
                <c:pt idx="4">
                  <c:v>7.4074708950627136E-2</c:v>
                </c:pt>
                <c:pt idx="6">
                  <c:v>5.2715329181467048E-2</c:v>
                </c:pt>
                <c:pt idx="7">
                  <c:v>3.6233982997444222E-2</c:v>
                </c:pt>
                <c:pt idx="8">
                  <c:v>8.7424083659971494E-2</c:v>
                </c:pt>
                <c:pt idx="9">
                  <c:v>1.8037025885068954E-2</c:v>
                </c:pt>
                <c:pt idx="10">
                  <c:v>6.8035395636339036E-2</c:v>
                </c:pt>
                <c:pt idx="11">
                  <c:v>7.8905906232214999E-3</c:v>
                </c:pt>
              </c:numCache>
            </c:numRef>
          </c:xVal>
          <c:yVal>
            <c:numRef>
              <c:f>Table!$D$4:$D$15</c:f>
              <c:numCache>
                <c:formatCode>_-* #,##0\ _k_r_-;\-* #,##0\ _k_r_-;_-* "-"??\ _k_r_-;_-@_-</c:formatCode>
                <c:ptCount val="12"/>
                <c:pt idx="0">
                  <c:v>29177.556270491805</c:v>
                </c:pt>
                <c:pt idx="1">
                  <c:v>24018.818592896176</c:v>
                </c:pt>
                <c:pt idx="2">
                  <c:v>11432.849710382514</c:v>
                </c:pt>
                <c:pt idx="3">
                  <c:v>4442.5131748633876</c:v>
                </c:pt>
                <c:pt idx="4">
                  <c:v>4491.8382950819678</c:v>
                </c:pt>
                <c:pt idx="6">
                  <c:v>1320.833199453552</c:v>
                </c:pt>
                <c:pt idx="7">
                  <c:v>312.80666120218581</c:v>
                </c:pt>
                <c:pt idx="8">
                  <c:v>8117.4863497267761</c:v>
                </c:pt>
                <c:pt idx="9">
                  <c:v>337.56365300546446</c:v>
                </c:pt>
                <c:pt idx="10">
                  <c:v>28.107726775956287</c:v>
                </c:pt>
                <c:pt idx="11">
                  <c:v>8.7963360655737706</c:v>
                </c:pt>
              </c:numCache>
            </c:numRef>
          </c:yVal>
          <c:bubbleSize>
            <c:numRef>
              <c:f>Table!$E$4:$E$15</c:f>
              <c:numCache>
                <c:formatCode>_-* #,##0\ _k_r_-;\-* #,##0\ _k_r_-;_-* "-"??\ _k_r_-;_-@_-</c:formatCode>
                <c:ptCount val="12"/>
                <c:pt idx="0">
                  <c:v>4354.8806010928965</c:v>
                </c:pt>
                <c:pt idx="1">
                  <c:v>2196.9920765027323</c:v>
                </c:pt>
                <c:pt idx="2">
                  <c:v>869.66612021857918</c:v>
                </c:pt>
                <c:pt idx="3">
                  <c:v>272.82158469945358</c:v>
                </c:pt>
                <c:pt idx="4">
                  <c:v>333.82759562841528</c:v>
                </c:pt>
                <c:pt idx="6">
                  <c:v>70.080874316939898</c:v>
                </c:pt>
                <c:pt idx="7">
                  <c:v>11.402459016393443</c:v>
                </c:pt>
                <c:pt idx="8">
                  <c:v>711.35901639344263</c:v>
                </c:pt>
                <c:pt idx="9">
                  <c:v>6.1202185792349733</c:v>
                </c:pt>
                <c:pt idx="10">
                  <c:v>1.6983606557377049</c:v>
                </c:pt>
                <c:pt idx="11">
                  <c:v>0.12158469945355191</c:v>
                </c:pt>
              </c:numCache>
            </c:numRef>
          </c:bubbleSize>
          <c:bubble3D val="1"/>
          <c:extLst>
            <c:ext xmlns:c16="http://schemas.microsoft.com/office/drawing/2014/chart" uri="{C3380CC4-5D6E-409C-BE32-E72D297353CC}">
              <c16:uniqueId val="{00000016-AC2E-47E8-8770-EB992CEA20B9}"/>
            </c:ext>
          </c:extLst>
        </c:ser>
        <c:dLbls>
          <c:showLegendKey val="0"/>
          <c:showVal val="0"/>
          <c:showCatName val="0"/>
          <c:showSerName val="0"/>
          <c:showPercent val="0"/>
          <c:showBubbleSize val="0"/>
        </c:dLbls>
        <c:bubbleScale val="100"/>
        <c:showNegBubbles val="0"/>
        <c:axId val="791031215"/>
        <c:axId val="791030735"/>
      </c:bubbleChart>
      <c:valAx>
        <c:axId val="791031215"/>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Calibri" panose="020F0502020204030204" pitchFamily="34" charset="0"/>
                <a:cs typeface="Calibri" panose="020F0502020204030204" pitchFamily="34" charset="0"/>
              </a:defRPr>
            </a:pPr>
            <a:endParaRPr lang="en-US"/>
          </a:p>
        </c:txPr>
        <c:crossAx val="791030735"/>
        <c:crosses val="autoZero"/>
        <c:crossBetween val="midCat"/>
        <c:majorUnit val="2.0833000000000001E-2"/>
      </c:valAx>
      <c:valAx>
        <c:axId val="791030735"/>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Calibri" panose="020F0502020204030204" pitchFamily="34" charset="0"/>
                <a:cs typeface="Calibri" panose="020F0502020204030204" pitchFamily="34" charset="0"/>
              </a:defRPr>
            </a:pPr>
            <a:endParaRPr lang="en-US"/>
          </a:p>
        </c:txPr>
        <c:crossAx val="7910312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9">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92592592592589E-2"/>
          <c:y val="3.5277777777777776E-2"/>
          <c:w val="0.89464194444444445"/>
          <c:h val="0.8822628787878789"/>
        </c:manualLayout>
      </c:layout>
      <c:bubbleChart>
        <c:varyColors val="0"/>
        <c:ser>
          <c:idx val="0"/>
          <c:order val="0"/>
          <c:tx>
            <c:strRef>
              <c:f>'4+'!$D$3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1"/>
                <a:stretch>
                  <a:fillRect/>
                </a:stretch>
              </a:blipFill>
              <a:ln>
                <a:noFill/>
              </a:ln>
              <a:effectLst/>
            </c:spPr>
            <c:pictureOptions>
              <c:pictureFormat val="stretch"/>
            </c:pictureOptions>
            <c:extLst>
              <c:ext xmlns:c16="http://schemas.microsoft.com/office/drawing/2014/chart" uri="{C3380CC4-5D6E-409C-BE32-E72D297353CC}">
                <c16:uniqueId val="{00000001-E84C-4410-A242-B4AFD02D1951}"/>
              </c:ext>
            </c:extLst>
          </c:dPt>
          <c:dPt>
            <c:idx val="1"/>
            <c:invertIfNegative val="0"/>
            <c:bubble3D val="1"/>
            <c:spPr>
              <a:blipFill>
                <a:blip xmlns:r="http://schemas.openxmlformats.org/officeDocument/2006/relationships" r:embed="rId2"/>
                <a:stretch>
                  <a:fillRect/>
                </a:stretch>
              </a:blipFill>
              <a:ln>
                <a:noFill/>
              </a:ln>
              <a:effectLst/>
            </c:spPr>
            <c:pictureOptions>
              <c:pictureFormat val="stretch"/>
            </c:pictureOptions>
            <c:extLst>
              <c:ext xmlns:c16="http://schemas.microsoft.com/office/drawing/2014/chart" uri="{C3380CC4-5D6E-409C-BE32-E72D297353CC}">
                <c16:uniqueId val="{00000003-E84C-4410-A242-B4AFD02D1951}"/>
              </c:ext>
            </c:extLst>
          </c:dPt>
          <c:dPt>
            <c:idx val="2"/>
            <c:invertIfNegative val="0"/>
            <c:bubble3D val="1"/>
            <c:spPr>
              <a:blipFill>
                <a:blip xmlns:r="http://schemas.openxmlformats.org/officeDocument/2006/relationships" r:embed="rId3"/>
                <a:stretch>
                  <a:fillRect/>
                </a:stretch>
              </a:blipFill>
              <a:ln>
                <a:noFill/>
              </a:ln>
              <a:effectLst/>
            </c:spPr>
            <c:pictureOptions>
              <c:pictureFormat val="stretch"/>
            </c:pictureOptions>
            <c:extLst>
              <c:ext xmlns:c16="http://schemas.microsoft.com/office/drawing/2014/chart" uri="{C3380CC4-5D6E-409C-BE32-E72D297353CC}">
                <c16:uniqueId val="{00000005-E84C-4410-A242-B4AFD02D1951}"/>
              </c:ext>
            </c:extLst>
          </c:dPt>
          <c:dPt>
            <c:idx val="3"/>
            <c:invertIfNegative val="0"/>
            <c:bubble3D val="1"/>
            <c:spPr>
              <a:blipFill>
                <a:blip xmlns:r="http://schemas.openxmlformats.org/officeDocument/2006/relationships" r:embed="rId4"/>
                <a:stretch>
                  <a:fillRect/>
                </a:stretch>
              </a:blipFill>
              <a:ln>
                <a:noFill/>
              </a:ln>
              <a:effectLst/>
            </c:spPr>
            <c:pictureOptions>
              <c:pictureFormat val="stretch"/>
            </c:pictureOptions>
            <c:extLst>
              <c:ext xmlns:c16="http://schemas.microsoft.com/office/drawing/2014/chart" uri="{C3380CC4-5D6E-409C-BE32-E72D297353CC}">
                <c16:uniqueId val="{00000007-E84C-4410-A242-B4AFD02D1951}"/>
              </c:ext>
            </c:extLst>
          </c:dPt>
          <c:dPt>
            <c:idx val="4"/>
            <c:invertIfNegative val="0"/>
            <c:bubble3D val="1"/>
            <c:spPr>
              <a:blipFill>
                <a:blip xmlns:r="http://schemas.openxmlformats.org/officeDocument/2006/relationships" r:embed="rId5"/>
                <a:stretch>
                  <a:fillRect/>
                </a:stretch>
              </a:blipFill>
              <a:ln>
                <a:noFill/>
              </a:ln>
              <a:effectLst/>
            </c:spPr>
            <c:pictureOptions>
              <c:pictureFormat val="stretch"/>
            </c:pictureOptions>
            <c:extLst>
              <c:ext xmlns:c16="http://schemas.microsoft.com/office/drawing/2014/chart" uri="{C3380CC4-5D6E-409C-BE32-E72D297353CC}">
                <c16:uniqueId val="{00000009-E84C-4410-A242-B4AFD02D1951}"/>
              </c:ext>
            </c:extLst>
          </c:dPt>
          <c:dPt>
            <c:idx val="8"/>
            <c:invertIfNegative val="0"/>
            <c:bubble3D val="1"/>
            <c:spPr>
              <a:blipFill>
                <a:blip xmlns:r="http://schemas.openxmlformats.org/officeDocument/2006/relationships" r:embed="rId6"/>
                <a:stretch>
                  <a:fillRect/>
                </a:stretch>
              </a:blipFill>
              <a:ln>
                <a:noFill/>
              </a:ln>
              <a:effectLst/>
            </c:spPr>
            <c:pictureOptions>
              <c:pictureFormat val="stretch"/>
            </c:pictureOptions>
            <c:extLst>
              <c:ext xmlns:c16="http://schemas.microsoft.com/office/drawing/2014/chart" uri="{C3380CC4-5D6E-409C-BE32-E72D297353CC}">
                <c16:uniqueId val="{0000000B-E84C-4410-A242-B4AFD02D1951}"/>
              </c:ext>
            </c:extLst>
          </c:dPt>
          <c:xVal>
            <c:numRef>
              <c:f>'4+'!$C$4:$C$15</c:f>
              <c:numCache>
                <c:formatCode>General</c:formatCode>
                <c:ptCount val="12"/>
                <c:pt idx="0" formatCode="[$-F400]h:mm:ss\ AM/PM">
                  <c:v>0.15154091887305973</c:v>
                </c:pt>
                <c:pt idx="2" formatCode="[$-F400]h:mm:ss\ AM/PM">
                  <c:v>7.5836465199111289E-2</c:v>
                </c:pt>
                <c:pt idx="3" formatCode="[$-F400]h:mm:ss\ AM/PM">
                  <c:v>6.7588356446555642E-2</c:v>
                </c:pt>
                <c:pt idx="7" formatCode="[$-F400]h:mm:ss\ AM/PM">
                  <c:v>3.9855746309822915E-2</c:v>
                </c:pt>
                <c:pt idx="8" formatCode="[$-F400]h:mm:ss\ AM/PM">
                  <c:v>9.1050582308340719E-2</c:v>
                </c:pt>
                <c:pt idx="9" formatCode="[$-F400]h:mm:ss\ AM/PM">
                  <c:v>1.6876765987014371E-2</c:v>
                </c:pt>
                <c:pt idx="10" formatCode="[$-F400]h:mm:ss\ AM/PM">
                  <c:v>7.8059228777163384E-2</c:v>
                </c:pt>
                <c:pt idx="11" formatCode="[$-F400]h:mm:ss\ AM/PM">
                  <c:v>1.1569718467263663E-2</c:v>
                </c:pt>
              </c:numCache>
            </c:numRef>
          </c:xVal>
          <c:yVal>
            <c:numRef>
              <c:f>'4+'!$D$4:$D$15</c:f>
              <c:numCache>
                <c:formatCode>_-* #,##0\ _k_r_-;\-* #,##0\ _k_r_-;_-* "-"??\ _k_r_-;_-@_-</c:formatCode>
                <c:ptCount val="12"/>
                <c:pt idx="0">
                  <c:v>29622.31311956522</c:v>
                </c:pt>
                <c:pt idx="1">
                  <c:v>0</c:v>
                </c:pt>
                <c:pt idx="2">
                  <c:v>2641.0482173913042</c:v>
                </c:pt>
                <c:pt idx="3">
                  <c:v>3516.0256413043476</c:v>
                </c:pt>
                <c:pt idx="4">
                  <c:v>0</c:v>
                </c:pt>
                <c:pt idx="6">
                  <c:v>0</c:v>
                </c:pt>
                <c:pt idx="7">
                  <c:v>359.83215217391302</c:v>
                </c:pt>
                <c:pt idx="8">
                  <c:v>8621.1921956521746</c:v>
                </c:pt>
                <c:pt idx="9">
                  <c:v>363.11441304347829</c:v>
                </c:pt>
                <c:pt idx="10">
                  <c:v>19.576880434782609</c:v>
                </c:pt>
                <c:pt idx="11">
                  <c:v>5.6890108695652168</c:v>
                </c:pt>
              </c:numCache>
            </c:numRef>
          </c:yVal>
          <c:bubbleSize>
            <c:numRef>
              <c:f>'4+'!$E$4:$E$15</c:f>
              <c:numCache>
                <c:formatCode>_-* #,##0\ _k_r_-;\-* #,##0\ _k_r_-;_-* "-"??\ _k_r_-;_-@_-</c:formatCode>
                <c:ptCount val="12"/>
                <c:pt idx="0">
                  <c:v>4494.1402173913048</c:v>
                </c:pt>
                <c:pt idx="1">
                  <c:v>0</c:v>
                </c:pt>
                <c:pt idx="2">
                  <c:v>202.04239130434783</c:v>
                </c:pt>
                <c:pt idx="3">
                  <c:v>240.09565217391307</c:v>
                </c:pt>
                <c:pt idx="4">
                  <c:v>0</c:v>
                </c:pt>
                <c:pt idx="6">
                  <c:v>0</c:v>
                </c:pt>
                <c:pt idx="7">
                  <c:v>14.35</c:v>
                </c:pt>
                <c:pt idx="8">
                  <c:v>786.31413043478256</c:v>
                </c:pt>
                <c:pt idx="9">
                  <c:v>6.195652173913043</c:v>
                </c:pt>
                <c:pt idx="10">
                  <c:v>1.2086956521739129</c:v>
                </c:pt>
                <c:pt idx="11">
                  <c:v>0.14673913043478259</c:v>
                </c:pt>
              </c:numCache>
            </c:numRef>
          </c:bubbleSize>
          <c:bubble3D val="1"/>
          <c:extLst>
            <c:ext xmlns:c16="http://schemas.microsoft.com/office/drawing/2014/chart" uri="{C3380CC4-5D6E-409C-BE32-E72D297353CC}">
              <c16:uniqueId val="{0000000C-E84C-4410-A242-B4AFD02D1951}"/>
            </c:ext>
          </c:extLst>
        </c:ser>
        <c:dLbls>
          <c:showLegendKey val="0"/>
          <c:showVal val="0"/>
          <c:showCatName val="0"/>
          <c:showSerName val="0"/>
          <c:showPercent val="0"/>
          <c:showBubbleSize val="0"/>
        </c:dLbls>
        <c:bubbleScale val="100"/>
        <c:showNegBubbles val="0"/>
        <c:axId val="1535302144"/>
        <c:axId val="1"/>
      </c:bubbleChart>
      <c:valAx>
        <c:axId val="1535302144"/>
        <c:scaling>
          <c:orientation val="minMax"/>
          <c:max val="0.16666666700000002"/>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1"/>
        <c:crosses val="autoZero"/>
        <c:crossBetween val="midCat"/>
        <c:majorUnit val="2.0833333000000002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535302144"/>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1">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7">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02962962962966E-2"/>
          <c:y val="3.5277777777777776E-2"/>
          <c:w val="0.89604981481481483"/>
          <c:h val="0.87631363636363635"/>
        </c:manualLayout>
      </c:layout>
      <c:bubbleChart>
        <c:varyColors val="0"/>
        <c:ser>
          <c:idx val="0"/>
          <c:order val="0"/>
          <c:tx>
            <c:strRef>
              <c:f>Table!$D$3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52B0-428D-927A-E6B9C86569AE}"/>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52B0-428D-927A-E6B9C86569AE}"/>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52B0-428D-927A-E6B9C86569AE}"/>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52B0-428D-927A-E6B9C86569AE}"/>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52B0-428D-927A-E6B9C86569AE}"/>
              </c:ext>
            </c:extLst>
          </c:dPt>
          <c:dPt>
            <c:idx val="6"/>
            <c:invertIfNegative val="0"/>
            <c:bubble3D val="1"/>
            <c:spPr>
              <a:solidFill>
                <a:schemeClr val="accent6"/>
              </a:solidFill>
              <a:ln>
                <a:noFill/>
              </a:ln>
              <a:effectLst/>
            </c:spPr>
            <c:extLst>
              <c:ext xmlns:c16="http://schemas.microsoft.com/office/drawing/2014/chart" uri="{C3380CC4-5D6E-409C-BE32-E72D297353CC}">
                <c16:uniqueId val="{00000010-52B0-428D-927A-E6B9C86569AE}"/>
              </c:ext>
            </c:extLst>
          </c:dPt>
          <c:dPt>
            <c:idx val="7"/>
            <c:invertIfNegative val="0"/>
            <c:bubble3D val="1"/>
            <c:spPr>
              <a:solidFill>
                <a:srgbClr val="00B0F0"/>
              </a:solidFill>
              <a:ln>
                <a:noFill/>
              </a:ln>
              <a:effectLst/>
            </c:spPr>
            <c:extLst>
              <c:ext xmlns:c16="http://schemas.microsoft.com/office/drawing/2014/chart" uri="{C3380CC4-5D6E-409C-BE32-E72D297353CC}">
                <c16:uniqueId val="{00000011-52B0-428D-927A-E6B9C86569AE}"/>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52B0-428D-927A-E6B9C86569AE}"/>
              </c:ext>
            </c:extLst>
          </c:dPt>
          <c:dPt>
            <c:idx val="9"/>
            <c:invertIfNegative val="0"/>
            <c:bubble3D val="1"/>
            <c:spPr>
              <a:blipFill>
                <a:blip xmlns:r="http://schemas.openxmlformats.org/officeDocument/2006/relationships" r:embed="rId9"/>
                <a:stretch>
                  <a:fillRect/>
                </a:stretch>
              </a:blipFill>
              <a:ln>
                <a:noFill/>
              </a:ln>
              <a:effectLst/>
            </c:spPr>
            <c:extLst>
              <c:ext xmlns:c16="http://schemas.microsoft.com/office/drawing/2014/chart" uri="{C3380CC4-5D6E-409C-BE32-E72D297353CC}">
                <c16:uniqueId val="{0000000D-52B0-428D-927A-E6B9C86569AE}"/>
              </c:ext>
            </c:extLst>
          </c:dPt>
          <c:dPt>
            <c:idx val="10"/>
            <c:invertIfNegative val="0"/>
            <c:bubble3D val="1"/>
            <c:spPr>
              <a:solidFill>
                <a:srgbClr val="FFCD00"/>
              </a:solidFill>
              <a:ln>
                <a:noFill/>
              </a:ln>
              <a:effectLst/>
            </c:spPr>
            <c:extLst>
              <c:ext xmlns:c16="http://schemas.microsoft.com/office/drawing/2014/chart" uri="{C3380CC4-5D6E-409C-BE32-E72D297353CC}">
                <c16:uniqueId val="{0000000F-52B0-428D-927A-E6B9C86569AE}"/>
              </c:ext>
            </c:extLst>
          </c:dPt>
          <c:xVal>
            <c:numRef>
              <c:f>Table!$C$4:$C$14</c:f>
              <c:numCache>
                <c:formatCode>[$-F400]h:mm:ss\ AM/PM</c:formatCode>
                <c:ptCount val="11"/>
                <c:pt idx="0">
                  <c:v>9.3506606413413115E-2</c:v>
                </c:pt>
                <c:pt idx="1">
                  <c:v>6.8357190508301677E-2</c:v>
                </c:pt>
                <c:pt idx="2">
                  <c:v>8.0920841929926379E-2</c:v>
                </c:pt>
                <c:pt idx="3">
                  <c:v>6.1482017384248806E-2</c:v>
                </c:pt>
                <c:pt idx="4">
                  <c:v>8.2400988915540388E-2</c:v>
                </c:pt>
                <c:pt idx="6">
                  <c:v>5.5577243891736412E-2</c:v>
                </c:pt>
                <c:pt idx="7">
                  <c:v>3.5808498873168192E-2</c:v>
                </c:pt>
                <c:pt idx="8">
                  <c:v>9.1133859443076906E-2</c:v>
                </c:pt>
                <c:pt idx="9">
                  <c:v>6.1786799966503957E-2</c:v>
                </c:pt>
                <c:pt idx="10">
                  <c:v>0.15633583045018298</c:v>
                </c:pt>
              </c:numCache>
            </c:numRef>
          </c:xVal>
          <c:yVal>
            <c:numRef>
              <c:f>Table!$D$4:$D$14</c:f>
              <c:numCache>
                <c:formatCode>_-* #,##0\ _k_r_-;\-* #,##0\ _k_r_-;_-* "-"??\ _k_r_-;_-@_-</c:formatCode>
                <c:ptCount val="11"/>
                <c:pt idx="0">
                  <c:v>3990.6013579234973</c:v>
                </c:pt>
                <c:pt idx="1">
                  <c:v>2673.3386338797814</c:v>
                </c:pt>
                <c:pt idx="2">
                  <c:v>3897.107133879781</c:v>
                </c:pt>
                <c:pt idx="3">
                  <c:v>1471.7836092896175</c:v>
                </c:pt>
                <c:pt idx="4">
                  <c:v>1917.3917868852459</c:v>
                </c:pt>
                <c:pt idx="6">
                  <c:v>422.67840163934432</c:v>
                </c:pt>
                <c:pt idx="7">
                  <c:v>79.825319672131158</c:v>
                </c:pt>
                <c:pt idx="8">
                  <c:v>6141.4395956284152</c:v>
                </c:pt>
                <c:pt idx="9">
                  <c:v>3858.2183142076501</c:v>
                </c:pt>
                <c:pt idx="10">
                  <c:v>330.62286885245902</c:v>
                </c:pt>
              </c:numCache>
            </c:numRef>
          </c:yVal>
          <c:bubbleSize>
            <c:numRef>
              <c:f>Table!$E$4:$E$14</c:f>
              <c:numCache>
                <c:formatCode>_-* #,##0\ _k_r_-;\-* #,##0\ _k_r_-;_-* "-"??\ _k_r_-;_-@_-</c:formatCode>
                <c:ptCount val="11"/>
                <c:pt idx="0">
                  <c:v>376.16939890710381</c:v>
                </c:pt>
                <c:pt idx="1">
                  <c:v>186.16420765027323</c:v>
                </c:pt>
                <c:pt idx="2">
                  <c:v>316.39098360655737</c:v>
                </c:pt>
                <c:pt idx="3">
                  <c:v>90.935519125683058</c:v>
                </c:pt>
                <c:pt idx="4">
                  <c:v>158.7327868852459</c:v>
                </c:pt>
                <c:pt idx="6">
                  <c:v>23.625683060109289</c:v>
                </c:pt>
                <c:pt idx="7">
                  <c:v>2.8898907103825136</c:v>
                </c:pt>
                <c:pt idx="8">
                  <c:v>559.43579234972674</c:v>
                </c:pt>
                <c:pt idx="9">
                  <c:v>238.31748633879781</c:v>
                </c:pt>
                <c:pt idx="10">
                  <c:v>51.695901639344264</c:v>
                </c:pt>
              </c:numCache>
            </c:numRef>
          </c:bubbleSize>
          <c:bubble3D val="1"/>
          <c:extLst>
            <c:ext xmlns:c16="http://schemas.microsoft.com/office/drawing/2014/chart" uri="{C3380CC4-5D6E-409C-BE32-E72D297353CC}">
              <c16:uniqueId val="{0000000E-52B0-428D-927A-E6B9C86569AE}"/>
            </c:ext>
          </c:extLst>
        </c:ser>
        <c:dLbls>
          <c:showLegendKey val="0"/>
          <c:showVal val="0"/>
          <c:showCatName val="0"/>
          <c:showSerName val="0"/>
          <c:showPercent val="0"/>
          <c:showBubbleSize val="0"/>
        </c:dLbls>
        <c:bubbleScale val="100"/>
        <c:showNegBubbles val="0"/>
        <c:axId val="262601440"/>
        <c:axId val="262601920"/>
      </c:bubbleChart>
      <c:valAx>
        <c:axId val="262601440"/>
        <c:scaling>
          <c:orientation val="minMax"/>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2601920"/>
        <c:crosses val="autoZero"/>
        <c:crossBetween val="midCat"/>
        <c:majorUnit val="2.0833000000000001E-2"/>
      </c:valAx>
      <c:valAx>
        <c:axId val="262601920"/>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26014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10">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0.30947</cdr:x>
      <cdr:y>0.07089</cdr:y>
    </cdr:from>
    <cdr:to>
      <cdr:x>0.38595</cdr:x>
      <cdr:y>0.134</cdr:y>
    </cdr:to>
    <cdr:sp macro="" textlink="">
      <cdr:nvSpPr>
        <cdr:cNvPr id="6" name="TextBox 1">
          <a:extLst xmlns:a="http://schemas.openxmlformats.org/drawingml/2006/main">
            <a:ext uri="{FF2B5EF4-FFF2-40B4-BE49-F238E27FC236}">
              <a16:creationId xmlns:a16="http://schemas.microsoft.com/office/drawing/2014/main" id="{19AE950E-29EB-48EF-9845-6C3AD9289E7A}"/>
            </a:ext>
          </a:extLst>
        </cdr:cNvPr>
        <cdr:cNvSpPr txBox="1"/>
      </cdr:nvSpPr>
      <cdr:spPr>
        <a:xfrm xmlns:a="http://schemas.openxmlformats.org/drawingml/2006/main">
          <a:off x="3507786" y="311140"/>
          <a:ext cx="866887" cy="2769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200" b="1" dirty="0">
              <a:solidFill>
                <a:prstClr val="black"/>
              </a:solidFill>
              <a:latin typeface="Arial"/>
            </a:rPr>
            <a:t>2.23m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4A220-F957-4829-A4B0-AC981316BE22}" type="datetimeFigureOut">
              <a:rPr lang="en-GB" smtClean="0"/>
              <a:t>30/04/2025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D0953-0EB4-4C8D-AA4A-5BA346ADAC81}" type="slidenum">
              <a:rPr lang="en-GB" smtClean="0"/>
              <a:t>‹#›</a:t>
            </a:fld>
            <a:endParaRPr lang="en-GB"/>
          </a:p>
        </p:txBody>
      </p:sp>
    </p:spTree>
    <p:extLst>
      <p:ext uri="{BB962C8B-B14F-4D97-AF65-F5344CB8AC3E}">
        <p14:creationId xmlns:p14="http://schemas.microsoft.com/office/powerpoint/2010/main" val="9474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kom.uk.net/ipsos-iris-overview.ph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Thinkbox TV viewing report</a:t>
            </a:r>
          </a:p>
        </p:txBody>
      </p:sp>
      <p:sp>
        <p:nvSpPr>
          <p:cNvPr id="4" name="Slide Number Placeholder 3"/>
          <p:cNvSpPr>
            <a:spLocks noGrp="1"/>
          </p:cNvSpPr>
          <p:nvPr>
            <p:ph type="sldNum" sz="quarter" idx="5"/>
          </p:nvPr>
        </p:nvSpPr>
        <p:spPr/>
        <p:txBody>
          <a:bodyPr/>
          <a:lstStyle/>
          <a:p>
            <a:fld id="{0A924C00-85C6-4295-BE2C-B41F9E304FE2}" type="slidenum">
              <a:rPr lang="en-GB" smtClean="0"/>
              <a:t>1</a:t>
            </a:fld>
            <a:endParaRPr lang="en-GB"/>
          </a:p>
        </p:txBody>
      </p:sp>
    </p:spTree>
    <p:extLst>
      <p:ext uri="{BB962C8B-B14F-4D97-AF65-F5344CB8AC3E}">
        <p14:creationId xmlns:p14="http://schemas.microsoft.com/office/powerpoint/2010/main" val="76909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6D6E4-A9DC-F40F-910E-9A7F24B8D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E1A87-C4DF-EFFF-EAE7-2EC9346AC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208F0-DE3C-F9B2-A9FB-97BAE279E03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16-34s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4.0 million viewers every day, with each of those viewers watching for an average of 2hrs, 15 mins a day. The combined portfolio of BBC channels (linear and on demand) has a daily reach of 2.7 million and an average view time of 1hr 38 mins.  YouTube has a daily reach of 6.2 million people and a view time of 2 hours 11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23A4E"/>
                </a:solidFill>
                <a:effectLst/>
                <a:latin typeface="proxima-nova"/>
              </a:rPr>
              <a:t>SVOD services such as Netflix has a daily reach of 3.9 million 16-34s and a view time of 1hr 57 mins. </a:t>
            </a:r>
            <a:endParaRPr lang="en-GB" dirty="0"/>
          </a:p>
          <a:p>
            <a:pPr algn="l"/>
            <a:endParaRPr lang="en-GB" sz="1200" b="0" i="0" dirty="0">
              <a:solidFill>
                <a:srgbClr val="323A4E"/>
              </a:solidFill>
              <a:effectLst/>
              <a:latin typeface="proxima-nova"/>
            </a:endParaRPr>
          </a:p>
          <a:p>
            <a:endParaRPr lang="en-GB" dirty="0"/>
          </a:p>
        </p:txBody>
      </p:sp>
      <p:sp>
        <p:nvSpPr>
          <p:cNvPr id="4" name="Slide Number Placeholder 3">
            <a:extLst>
              <a:ext uri="{FF2B5EF4-FFF2-40B4-BE49-F238E27FC236}">
                <a16:creationId xmlns:a16="http://schemas.microsoft.com/office/drawing/2014/main" id="{189792D0-33AF-CEDA-24DF-7B7FD9B118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2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16-34s watching per day (for at least 3 minutes) on a TV set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3.8 million viewers every day, with each of those viewers watching for an average of 2hrs, 16 mins a day. The combined portfolio of BBC channels (linear and on demand) has a daily reach of 2.4 million and an average view time of 1hr 39 mins.  YouTube has a daily reach of 2.2 million people and a view time of 2hr 11 mins.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23A4E"/>
                </a:solidFill>
                <a:effectLst/>
                <a:latin typeface="proxima-nova"/>
              </a:rPr>
              <a:t>SVOD services such as Netflix has a daily reach of 3.2 million people and a view time of 1hr 58 mins. </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09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62966-0D08-E743-70EF-0E32D022E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B76F5-A889-128B-B298-92702A52F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74D65-A06E-CA1C-E95B-884EF4649E51}"/>
              </a:ext>
            </a:extLst>
          </p:cNvPr>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commercial platforms in terms of the average number of 16-34s watching per day (for at least 3 minutes) on a TV set compared with the average time spent watching per viewer (i.e. only counting those who watched on that day). This analysis covers Q4 2024 to utilise Barbs ad tier data for Netflix &amp; Amazon Prime.</a:t>
            </a:r>
          </a:p>
          <a:p>
            <a:pPr algn="l"/>
            <a:endParaRPr lang="en-GB" sz="1200" b="0" i="0">
              <a:solidFill>
                <a:srgbClr val="323A4E"/>
              </a:solidFill>
              <a:effectLst/>
              <a:latin typeface="proxima-nova"/>
            </a:endParaRPr>
          </a:p>
          <a:p>
            <a:pPr algn="l"/>
            <a:r>
              <a:rPr lang="en-US" sz="1200" b="0" i="0">
                <a:solidFill>
                  <a:srgbClr val="323A4E"/>
                </a:solidFill>
                <a:effectLst/>
                <a:latin typeface="proxima-nova"/>
              </a:rPr>
              <a:t>Analysis of Q4 2024 shows that SVOD services like Netflix have a much smaller commercial daily reach of 0.6 million (ad tier) compared to their total TV set reach of 3.2 million (all tiers). Amazon Prime has a commercial reach of 0.9 million, compared to a total TV set reach of 1.2 million.</a:t>
            </a:r>
            <a:endParaRPr lang="en-GB" sz="1200" b="0" i="0">
              <a:solidFill>
                <a:srgbClr val="323A4E"/>
              </a:solidFill>
              <a:effectLst/>
              <a:latin typeface="proxima-nova"/>
            </a:endParaRPr>
          </a:p>
          <a:p>
            <a:pPr algn="l"/>
            <a:endParaRPr lang="en-GB" sz="1200" b="0" i="0">
              <a:solidFill>
                <a:srgbClr val="323A4E"/>
              </a:solidFill>
              <a:effectLst/>
              <a:latin typeface="proxima-nova"/>
            </a:endParaRPr>
          </a:p>
          <a:p>
            <a:pPr algn="l"/>
            <a:r>
              <a:rPr lang="en-GB" sz="1200" b="0" i="0">
                <a:solidFill>
                  <a:srgbClr val="323A4E"/>
                </a:solidFill>
                <a:effectLst/>
                <a:latin typeface="proxima-nova"/>
              </a:rPr>
              <a:t>The commercial broadcasters (linear and on demand) collectively reach 3.9 million 16-34s every day, with each of those viewers watching for an average of 2hrs, 20 mins a day. YouTube follows, with a daily reach of 2.3 million people and a view time of 2hrs 15 mins. </a:t>
            </a:r>
          </a:p>
          <a:p>
            <a:endParaRPr lang="en-US"/>
          </a:p>
          <a:p>
            <a:endParaRPr lang="en-US"/>
          </a:p>
        </p:txBody>
      </p:sp>
      <p:sp>
        <p:nvSpPr>
          <p:cNvPr id="4" name="Slide Number Placeholder 3">
            <a:extLst>
              <a:ext uri="{FF2B5EF4-FFF2-40B4-BE49-F238E27FC236}">
                <a16:creationId xmlns:a16="http://schemas.microsoft.com/office/drawing/2014/main" id="{D55289E3-A4B4-4EF6-E270-7DAE97B304F1}"/>
              </a:ext>
            </a:extLst>
          </p:cNvPr>
          <p:cNvSpPr>
            <a:spLocks noGrp="1"/>
          </p:cNvSpPr>
          <p:nvPr>
            <p:ph type="sldNum" sz="quarter" idx="5"/>
          </p:nvPr>
        </p:nvSpPr>
        <p:spPr/>
        <p:txBody>
          <a:bodyPr/>
          <a:lstStyle/>
          <a:p>
            <a:fld id="{DBC01CE4-3762-45B6-9736-1C63892740C8}" type="slidenum">
              <a:rPr lang="en-GB" smtClean="0"/>
              <a:t>13</a:t>
            </a:fld>
            <a:endParaRPr lang="en-GB"/>
          </a:p>
        </p:txBody>
      </p:sp>
    </p:spTree>
    <p:extLst>
      <p:ext uri="{BB962C8B-B14F-4D97-AF65-F5344CB8AC3E}">
        <p14:creationId xmlns:p14="http://schemas.microsoft.com/office/powerpoint/2010/main" val="150139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14</a:t>
            </a:fld>
            <a:endParaRPr lang="en-GB"/>
          </a:p>
        </p:txBody>
      </p:sp>
    </p:spTree>
    <p:extLst>
      <p:ext uri="{BB962C8B-B14F-4D97-AF65-F5344CB8AC3E}">
        <p14:creationId xmlns:p14="http://schemas.microsoft.com/office/powerpoint/2010/main" val="261234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7783-B52C-6F57-0F28-12BAD7890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4A267-4244-1200-E510-FA2F13B13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562B4-2AD0-4744-8005-A4080ED19E25}"/>
              </a:ext>
            </a:extLst>
          </p:cNvPr>
          <p:cNvSpPr>
            <a:spLocks noGrp="1"/>
          </p:cNvSpPr>
          <p:nvPr>
            <p:ph type="body" idx="1"/>
          </p:nvPr>
        </p:nvSpPr>
        <p:spPr/>
        <p:txBody>
          <a:bodyPr/>
          <a:lstStyle/>
          <a:p>
            <a:r>
              <a:rPr lang="en-GB"/>
              <a:t>Sport tends to be watched live as it is time sensitive. </a:t>
            </a:r>
          </a:p>
          <a:p>
            <a:r>
              <a:rPr lang="en-GB"/>
              <a:t>For example, if you look at this International Football game between England and Brazil on Channel 4 - </a:t>
            </a:r>
            <a:r>
              <a:rPr lang="en-GB" b="1"/>
              <a:t>97% of the viewing was live </a:t>
            </a:r>
          </a:p>
          <a:p>
            <a:endParaRPr lang="en-GB" b="1"/>
          </a:p>
          <a:p>
            <a:r>
              <a:rPr lang="en-GB" b="1"/>
              <a:t>97% live</a:t>
            </a:r>
          </a:p>
          <a:p>
            <a:r>
              <a:rPr lang="en-GB" b="0"/>
              <a:t>3</a:t>
            </a:r>
            <a:r>
              <a:rPr lang="en-GB"/>
              <a:t>% on-demand</a:t>
            </a:r>
          </a:p>
          <a:p>
            <a:endParaRPr lang="en-GB"/>
          </a:p>
        </p:txBody>
      </p:sp>
      <p:sp>
        <p:nvSpPr>
          <p:cNvPr id="4" name="Slide Number Placeholder 3">
            <a:extLst>
              <a:ext uri="{FF2B5EF4-FFF2-40B4-BE49-F238E27FC236}">
                <a16:creationId xmlns:a16="http://schemas.microsoft.com/office/drawing/2014/main" id="{64DABCD3-FE28-258E-445A-60EFEDC399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3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C203-6305-D628-C059-EE8E18439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33538-DA09-7B54-E798-3E9D5F4FA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C0688-4BAF-7365-78F2-E048282BB336}"/>
              </a:ext>
            </a:extLst>
          </p:cNvPr>
          <p:cNvSpPr>
            <a:spLocks noGrp="1"/>
          </p:cNvSpPr>
          <p:nvPr>
            <p:ph type="body" idx="1"/>
          </p:nvPr>
        </p:nvSpPr>
        <p:spPr/>
        <p:txBody>
          <a:bodyPr/>
          <a:lstStyle/>
          <a:p>
            <a:r>
              <a:rPr lang="en-GB"/>
              <a:t>Sport tends to be watched live as it is time sensitive. </a:t>
            </a:r>
          </a:p>
          <a:p>
            <a:r>
              <a:rPr lang="en-GB"/>
              <a:t>For example, if you look at this Euro 2024 game between Netherlands and England on ITV1 - </a:t>
            </a:r>
            <a:r>
              <a:rPr lang="en-GB" b="1"/>
              <a:t>98% of the viewing was live </a:t>
            </a:r>
          </a:p>
          <a:p>
            <a:endParaRPr lang="en-GB" b="1"/>
          </a:p>
          <a:p>
            <a:r>
              <a:rPr lang="en-GB" b="1"/>
              <a:t>98% live</a:t>
            </a:r>
          </a:p>
          <a:p>
            <a:r>
              <a:rPr lang="en-GB" b="0"/>
              <a:t>2% on-demand</a:t>
            </a:r>
            <a:endParaRPr lang="en-GB"/>
          </a:p>
        </p:txBody>
      </p:sp>
      <p:sp>
        <p:nvSpPr>
          <p:cNvPr id="4" name="Slide Number Placeholder 3">
            <a:extLst>
              <a:ext uri="{FF2B5EF4-FFF2-40B4-BE49-F238E27FC236}">
                <a16:creationId xmlns:a16="http://schemas.microsoft.com/office/drawing/2014/main" id="{13E0400C-F070-056F-3E25-D438907E36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ECF5C-78EE-0A5C-A793-AC38B0745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B45DD-30BE-D2B8-83DE-69C057D4E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7FA16-9135-9581-889B-A52E61856BC4}"/>
              </a:ext>
            </a:extLst>
          </p:cNvPr>
          <p:cNvSpPr>
            <a:spLocks noGrp="1"/>
          </p:cNvSpPr>
          <p:nvPr>
            <p:ph type="body" idx="1"/>
          </p:nvPr>
        </p:nvSpPr>
        <p:spPr/>
        <p:txBody>
          <a:bodyPr/>
          <a:lstStyle/>
          <a:p>
            <a:r>
              <a:rPr lang="en-GB"/>
              <a:t>Daily entertainment shows with broad appeal, have high levels of live viewing, as audiences try to keep up to date.</a:t>
            </a:r>
          </a:p>
          <a:p>
            <a:r>
              <a:rPr lang="en-GB"/>
              <a:t>An episode of I'm a Celebrity... Get Me Out of Here! on ITV1 had </a:t>
            </a:r>
            <a:r>
              <a:rPr lang="en-GB" b="1"/>
              <a:t>68% live viewing</a:t>
            </a:r>
            <a:r>
              <a:rPr lang="en-GB" b="0"/>
              <a:t>.</a:t>
            </a:r>
          </a:p>
          <a:p>
            <a:endParaRPr lang="en-GB" b="1"/>
          </a:p>
          <a:p>
            <a:r>
              <a:rPr lang="en-GB" b="1"/>
              <a:t>68% live </a:t>
            </a:r>
          </a:p>
          <a:p>
            <a:r>
              <a:rPr lang="en-GB" b="0"/>
              <a:t>32% on-demand</a:t>
            </a:r>
            <a:endParaRPr lang="en-GB"/>
          </a:p>
        </p:txBody>
      </p:sp>
      <p:sp>
        <p:nvSpPr>
          <p:cNvPr id="4" name="Slide Number Placeholder 3">
            <a:extLst>
              <a:ext uri="{FF2B5EF4-FFF2-40B4-BE49-F238E27FC236}">
                <a16:creationId xmlns:a16="http://schemas.microsoft.com/office/drawing/2014/main" id="{E6A747AE-0E61-E06D-5913-B45801FF98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1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944C3-533F-A4B8-CF3C-554847B43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D6AC6-AE3B-A15A-BA1A-54DB4B2D9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21927-F7FB-5938-821B-2A4E4EA31D82}"/>
              </a:ext>
            </a:extLst>
          </p:cNvPr>
          <p:cNvSpPr>
            <a:spLocks noGrp="1"/>
          </p:cNvSpPr>
          <p:nvPr>
            <p:ph type="body" idx="1"/>
          </p:nvPr>
        </p:nvSpPr>
        <p:spPr/>
        <p:txBody>
          <a:bodyPr/>
          <a:lstStyle/>
          <a:p>
            <a:r>
              <a:rPr lang="en-GB"/>
              <a:t>Prime time drama has high levels of on-demand viewing because it’s not time sensitive so people choose to watch it at a time that suits them.</a:t>
            </a:r>
          </a:p>
          <a:p>
            <a:r>
              <a:rPr lang="en-GB"/>
              <a:t>In this example, an episode of Mr Bates vs The Post Office on ITV1, 24% of viewing was live and </a:t>
            </a:r>
            <a:r>
              <a:rPr lang="en-GB" b="1"/>
              <a:t>76% on-demand</a:t>
            </a:r>
            <a:r>
              <a:rPr lang="en-GB" b="0"/>
              <a:t>.</a:t>
            </a:r>
          </a:p>
          <a:p>
            <a:endParaRPr lang="en-GB" b="1"/>
          </a:p>
          <a:p>
            <a:r>
              <a:rPr lang="en-GB"/>
              <a:t>24% live</a:t>
            </a:r>
          </a:p>
          <a:p>
            <a:r>
              <a:rPr lang="en-GB" b="1"/>
              <a:t>76% on-demand</a:t>
            </a:r>
          </a:p>
        </p:txBody>
      </p:sp>
      <p:sp>
        <p:nvSpPr>
          <p:cNvPr id="4" name="Slide Number Placeholder 3">
            <a:extLst>
              <a:ext uri="{FF2B5EF4-FFF2-40B4-BE49-F238E27FC236}">
                <a16:creationId xmlns:a16="http://schemas.microsoft.com/office/drawing/2014/main" id="{01807777-17FE-7684-93C8-A5DF482E5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266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F22A-578C-C727-4F5C-501DF8628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C450B-CA9C-8430-54EA-21E4F3BDA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C65F3-196C-1BF3-D0C0-05A008DA4EF5}"/>
              </a:ext>
            </a:extLst>
          </p:cNvPr>
          <p:cNvSpPr>
            <a:spLocks noGrp="1"/>
          </p:cNvSpPr>
          <p:nvPr>
            <p:ph type="body" idx="1"/>
          </p:nvPr>
        </p:nvSpPr>
        <p:spPr/>
        <p:txBody>
          <a:bodyPr/>
          <a:lstStyle/>
          <a:p>
            <a:r>
              <a:rPr lang="en-GB" sz="1200">
                <a:solidFill>
                  <a:schemeClr val="accent1"/>
                </a:solidFill>
              </a:rPr>
              <a:t>Primetime drama receives high levels of on-demand viewing. </a:t>
            </a:r>
          </a:p>
          <a:p>
            <a:r>
              <a:rPr lang="en-GB"/>
              <a:t>For example, if you look at this episode of Coma on Channel 5 - </a:t>
            </a:r>
            <a:r>
              <a:rPr lang="en-GB" b="1"/>
              <a:t>35% of the viewing was live</a:t>
            </a:r>
            <a:r>
              <a:rPr lang="en-GB" b="0"/>
              <a:t>.</a:t>
            </a:r>
            <a:endParaRPr lang="en-GB" b="1"/>
          </a:p>
          <a:p>
            <a:endParaRPr lang="en-GB" b="1"/>
          </a:p>
          <a:p>
            <a:r>
              <a:rPr lang="en-GB" b="1"/>
              <a:t>35% live</a:t>
            </a:r>
          </a:p>
          <a:p>
            <a:r>
              <a:rPr lang="en-GB" b="0"/>
              <a:t>65% on-demand</a:t>
            </a:r>
            <a:endParaRPr lang="en-GB"/>
          </a:p>
          <a:p>
            <a:endParaRPr lang="en-GB"/>
          </a:p>
          <a:p>
            <a:endParaRPr lang="en-GB"/>
          </a:p>
        </p:txBody>
      </p:sp>
      <p:sp>
        <p:nvSpPr>
          <p:cNvPr id="4" name="Slide Number Placeholder 3">
            <a:extLst>
              <a:ext uri="{FF2B5EF4-FFF2-40B4-BE49-F238E27FC236}">
                <a16:creationId xmlns:a16="http://schemas.microsoft.com/office/drawing/2014/main" id="{2514DE94-2CBF-6DA3-8F78-11B75AFC01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475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F5D2-2CAE-2A21-8FC2-74DCB33ED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44670-8CFA-5500-B71A-0271C7E4B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58F5A-1915-E898-1F1F-D69C68195D45}"/>
              </a:ext>
            </a:extLst>
          </p:cNvPr>
          <p:cNvSpPr>
            <a:spLocks noGrp="1"/>
          </p:cNvSpPr>
          <p:nvPr>
            <p:ph type="body" idx="1"/>
          </p:nvPr>
        </p:nvSpPr>
        <p:spPr/>
        <p:txBody>
          <a:bodyPr/>
          <a:lstStyle/>
          <a:p>
            <a:r>
              <a:rPr lang="en-GB"/>
              <a:t>Sport tends to be watched live as it is time sensitive, </a:t>
            </a:r>
            <a:r>
              <a:rPr lang="en-US"/>
              <a:t>with many viewers streaming on devices for added flexibility.</a:t>
            </a:r>
            <a:endParaRPr lang="en-GB"/>
          </a:p>
          <a:p>
            <a:r>
              <a:rPr lang="en-GB"/>
              <a:t>For example, if you look at the PDC World Championship Darts on Sky Sports Main Event - </a:t>
            </a:r>
            <a:r>
              <a:rPr lang="en-GB" b="1"/>
              <a:t>9% of the viewing was on device</a:t>
            </a:r>
          </a:p>
          <a:p>
            <a:endParaRPr lang="en-GB" b="1"/>
          </a:p>
          <a:p>
            <a:r>
              <a:rPr lang="en-GB" b="0"/>
              <a:t>91% TV set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9% Device</a:t>
            </a:r>
          </a:p>
          <a:p>
            <a:endParaRPr lang="en-GB"/>
          </a:p>
          <a:p>
            <a:endParaRPr lang="en-GB"/>
          </a:p>
        </p:txBody>
      </p:sp>
      <p:sp>
        <p:nvSpPr>
          <p:cNvPr id="4" name="Slide Number Placeholder 3">
            <a:extLst>
              <a:ext uri="{FF2B5EF4-FFF2-40B4-BE49-F238E27FC236}">
                <a16:creationId xmlns:a16="http://schemas.microsoft.com/office/drawing/2014/main" id="{50077D02-F1C3-C8EF-4F6D-EDE16B530B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0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technology and content quality have improved dramatically in the past decade.</a:t>
            </a:r>
          </a:p>
          <a:p>
            <a:endParaRPr lang="en-GB" dirty="0"/>
          </a:p>
          <a:p>
            <a:r>
              <a:rPr lang="en-GB" dirty="0"/>
              <a:t>Images: </a:t>
            </a:r>
            <a:endParaRPr lang="en-GB" b="0" dirty="0"/>
          </a:p>
          <a:p>
            <a:r>
              <a:rPr lang="en-GB" b="0" i="0" dirty="0">
                <a:solidFill>
                  <a:srgbClr val="5F6368"/>
                </a:solidFill>
                <a:effectLst/>
                <a:latin typeface="arial" panose="020B0604020202020204" pitchFamily="34" charset="0"/>
              </a:rPr>
              <a:t>Gunpowder, U</a:t>
            </a:r>
            <a:endParaRPr lang="en-GB" b="0" dirty="0"/>
          </a:p>
          <a:p>
            <a:r>
              <a:rPr lang="en-GB" dirty="0"/>
              <a:t>F1, Sky F1</a:t>
            </a:r>
          </a:p>
          <a:p>
            <a:r>
              <a:rPr lang="en-GB" dirty="0"/>
              <a:t>Taskmaster, Channel 4</a:t>
            </a:r>
          </a:p>
        </p:txBody>
      </p:sp>
      <p:sp>
        <p:nvSpPr>
          <p:cNvPr id="4" name="Slide Number Placeholder 3"/>
          <p:cNvSpPr>
            <a:spLocks noGrp="1"/>
          </p:cNvSpPr>
          <p:nvPr>
            <p:ph type="sldNum" sz="quarter" idx="5"/>
          </p:nvPr>
        </p:nvSpPr>
        <p:spPr/>
        <p:txBody>
          <a:bodyPr/>
          <a:lstStyle/>
          <a:p>
            <a:pPr defTabSz="1387328">
              <a:defRPr/>
            </a:pPr>
            <a:fld id="{23959DF3-2340-4327-B3B7-AF1A28FBBB56}" type="slidenum">
              <a:rPr lang="en-GB">
                <a:solidFill>
                  <a:prstClr val="black"/>
                </a:solidFill>
                <a:latin typeface="Calibri" panose="020F0502020204030204"/>
              </a:rPr>
              <a:pPr defTabSz="1387328">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750739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EB3D-18AE-6DD3-67CF-289124C27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B9E10-E825-E6F4-BC7F-54B0C92FB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1683D-1E1D-BFD3-3142-39F01002F932}"/>
              </a:ext>
            </a:extLst>
          </p:cNvPr>
          <p:cNvSpPr>
            <a:spLocks noGrp="1"/>
          </p:cNvSpPr>
          <p:nvPr>
            <p:ph type="body" idx="1"/>
          </p:nvPr>
        </p:nvSpPr>
        <p:spPr/>
        <p:txBody>
          <a:bodyPr/>
          <a:lstStyle/>
          <a:p>
            <a:r>
              <a:rPr lang="en-GB"/>
              <a:t>For programmes that appeal to young people, who want flexible viewing options, there is much higher levels of device viewing.  </a:t>
            </a:r>
          </a:p>
          <a:p>
            <a:r>
              <a:rPr lang="en-GB"/>
              <a:t>In this example, an episode of Love Island on ITV2 saw </a:t>
            </a:r>
            <a:r>
              <a:rPr lang="en-GB" b="1"/>
              <a:t>26% of all viewing done on a device</a:t>
            </a:r>
            <a:r>
              <a:rPr lang="en-GB" b="0"/>
              <a:t>.</a:t>
            </a:r>
          </a:p>
          <a:p>
            <a:endParaRPr lang="en-GB" b="1"/>
          </a:p>
          <a:p>
            <a:r>
              <a:rPr lang="en-GB" b="0"/>
              <a:t>74% TV set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26% Device</a:t>
            </a:r>
          </a:p>
          <a:p>
            <a:endParaRPr lang="en-GB"/>
          </a:p>
          <a:p>
            <a:endParaRPr lang="en-GB"/>
          </a:p>
          <a:p>
            <a:endParaRPr lang="en-GB"/>
          </a:p>
        </p:txBody>
      </p:sp>
      <p:sp>
        <p:nvSpPr>
          <p:cNvPr id="4" name="Slide Number Placeholder 3">
            <a:extLst>
              <a:ext uri="{FF2B5EF4-FFF2-40B4-BE49-F238E27FC236}">
                <a16:creationId xmlns:a16="http://schemas.microsoft.com/office/drawing/2014/main" id="{49003B21-C254-B83E-DDB9-E2FBBA830C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518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B1E0-0C95-CC84-1470-B6F296B78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77CE-DCF9-160B-4A1E-55E2B9756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EB104-F7BB-111E-2294-C39E768B4351}"/>
              </a:ext>
            </a:extLst>
          </p:cNvPr>
          <p:cNvSpPr>
            <a:spLocks noGrp="1"/>
          </p:cNvSpPr>
          <p:nvPr>
            <p:ph type="body" idx="1"/>
          </p:nvPr>
        </p:nvSpPr>
        <p:spPr/>
        <p:txBody>
          <a:bodyPr/>
          <a:lstStyle/>
          <a:p>
            <a:r>
              <a:rPr lang="en-GB"/>
              <a:t>For programmes that appeal to young people, who want flexible viewing options, there is much higher levels of device viewing.  </a:t>
            </a:r>
          </a:p>
          <a:p>
            <a:r>
              <a:rPr lang="en-GB"/>
              <a:t>In this example, an episode of Married at First Sight UK on Channel 4 saw </a:t>
            </a:r>
            <a:r>
              <a:rPr lang="en-GB" b="1"/>
              <a:t>15% of all viewing done on a device</a:t>
            </a:r>
            <a:r>
              <a:rPr lang="en-GB" b="0"/>
              <a:t>.</a:t>
            </a:r>
          </a:p>
          <a:p>
            <a:endParaRPr lang="en-GB" b="1"/>
          </a:p>
          <a:p>
            <a:r>
              <a:rPr lang="en-GB" b="0"/>
              <a:t>85% TV set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15% Device</a:t>
            </a:r>
          </a:p>
          <a:p>
            <a:endParaRPr lang="en-GB"/>
          </a:p>
        </p:txBody>
      </p:sp>
      <p:sp>
        <p:nvSpPr>
          <p:cNvPr id="4" name="Slide Number Placeholder 3">
            <a:extLst>
              <a:ext uri="{FF2B5EF4-FFF2-40B4-BE49-F238E27FC236}">
                <a16:creationId xmlns:a16="http://schemas.microsoft.com/office/drawing/2014/main" id="{FFC17CCA-EC01-450B-EF30-C5C52AD0DD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976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811F-1022-AA61-85D2-B25D76E40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0F23E-7A72-286F-51C4-0DF1C1FD1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6E33F-E47D-C518-C2A1-75BAF5F9C3FA}"/>
              </a:ext>
            </a:extLst>
          </p:cNvPr>
          <p:cNvSpPr>
            <a:spLocks noGrp="1"/>
          </p:cNvSpPr>
          <p:nvPr>
            <p:ph type="body" idx="1"/>
          </p:nvPr>
        </p:nvSpPr>
        <p:spPr/>
        <p:txBody>
          <a:bodyPr/>
          <a:lstStyle/>
          <a:p>
            <a:r>
              <a:rPr lang="en-GB"/>
              <a:t>Entertainment shows with broad appeal, have high TV set viewing.</a:t>
            </a:r>
          </a:p>
          <a:p>
            <a:r>
              <a:rPr lang="en-GB"/>
              <a:t>In this example, an episode of The Great British Bake Off on Channel 4 saw </a:t>
            </a:r>
            <a:r>
              <a:rPr lang="en-GB" b="1"/>
              <a:t>97% of all viewing done by TV Set</a:t>
            </a:r>
            <a:r>
              <a:rPr lang="en-GB" b="0"/>
              <a:t>.</a:t>
            </a:r>
          </a:p>
          <a:p>
            <a:endParaRPr lang="en-GB" b="1"/>
          </a:p>
          <a:p>
            <a:r>
              <a:rPr lang="en-GB" b="1"/>
              <a:t>97% TV 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3% Device</a:t>
            </a:r>
          </a:p>
          <a:p>
            <a:endParaRPr lang="en-GB"/>
          </a:p>
          <a:p>
            <a:endParaRPr lang="en-GB"/>
          </a:p>
          <a:p>
            <a:endParaRPr lang="en-GB"/>
          </a:p>
        </p:txBody>
      </p:sp>
      <p:sp>
        <p:nvSpPr>
          <p:cNvPr id="4" name="Slide Number Placeholder 3">
            <a:extLst>
              <a:ext uri="{FF2B5EF4-FFF2-40B4-BE49-F238E27FC236}">
                <a16:creationId xmlns:a16="http://schemas.microsoft.com/office/drawing/2014/main" id="{23177258-6710-D154-69CF-090ED3DF8C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146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B9A0B-76BA-FBE0-F7A6-7B5CBC218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40AC3-E5E1-7125-02BF-DA7867F80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7CBEC-BA73-72AB-BF65-9DA7437337AA}"/>
              </a:ext>
            </a:extLst>
          </p:cNvPr>
          <p:cNvSpPr>
            <a:spLocks noGrp="1"/>
          </p:cNvSpPr>
          <p:nvPr>
            <p:ph type="body" idx="1"/>
          </p:nvPr>
        </p:nvSpPr>
        <p:spPr/>
        <p:txBody>
          <a:bodyPr/>
          <a:lstStyle/>
          <a:p>
            <a:r>
              <a:rPr lang="en-GB" dirty="0"/>
              <a:t>Content that’s released as a boxset before being shown live on broadcaster TV often attracts high levels of pre-broadcast viewing.</a:t>
            </a:r>
          </a:p>
          <a:p>
            <a:r>
              <a:rPr lang="en-GB" dirty="0"/>
              <a:t>In this example, this episode of The Tattooist of Auschwitz, received </a:t>
            </a:r>
            <a:r>
              <a:rPr lang="en-GB" b="1" dirty="0"/>
              <a:t>58% of the total audience to the pre-broadcast on-demand release. </a:t>
            </a:r>
          </a:p>
          <a:p>
            <a:endParaRPr lang="en-GB" b="1" dirty="0"/>
          </a:p>
          <a:p>
            <a:r>
              <a:rPr lang="en-GB" b="1" dirty="0"/>
              <a:t>58% pre-broadcast</a:t>
            </a:r>
          </a:p>
          <a:p>
            <a:r>
              <a:rPr lang="en-GB" dirty="0"/>
              <a:t>4% live on a TV set</a:t>
            </a:r>
          </a:p>
          <a:p>
            <a:r>
              <a:rPr lang="en-GB" b="0" dirty="0"/>
              <a:t>38% time shifted</a:t>
            </a:r>
          </a:p>
        </p:txBody>
      </p:sp>
      <p:sp>
        <p:nvSpPr>
          <p:cNvPr id="4" name="Slide Number Placeholder 3">
            <a:extLst>
              <a:ext uri="{FF2B5EF4-FFF2-40B4-BE49-F238E27FC236}">
                <a16:creationId xmlns:a16="http://schemas.microsoft.com/office/drawing/2014/main" id="{A2B22AF6-B648-A21B-0C9A-23F24A0966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358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6FE54-1C27-7C6B-9C59-E7D2939C9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72A6D-9EDC-9244-5DFF-17602ACA3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A199E-26BF-3989-7E43-F78FEAFB0DA5}"/>
              </a:ext>
            </a:extLst>
          </p:cNvPr>
          <p:cNvSpPr>
            <a:spLocks noGrp="1"/>
          </p:cNvSpPr>
          <p:nvPr>
            <p:ph type="body" idx="1"/>
          </p:nvPr>
        </p:nvSpPr>
        <p:spPr/>
        <p:txBody>
          <a:bodyPr/>
          <a:lstStyle/>
          <a:p>
            <a:r>
              <a:rPr lang="en-GB"/>
              <a:t>Content that’s released as a boxset before being shown live on broadcaster TV often attracts high levels of pre-broadcast viewing.</a:t>
            </a:r>
          </a:p>
          <a:p>
            <a:r>
              <a:rPr lang="en-GB"/>
              <a:t>In this example, this episode of Red Eye on ITV1, received </a:t>
            </a:r>
            <a:r>
              <a:rPr lang="en-GB" b="1"/>
              <a:t>58% of the total audience to the pre-broadcast on-demand release. </a:t>
            </a:r>
          </a:p>
          <a:p>
            <a:endParaRPr lang="en-GB" b="1"/>
          </a:p>
          <a:p>
            <a:r>
              <a:rPr lang="en-GB" b="1"/>
              <a:t>58% pre-broadcast</a:t>
            </a:r>
          </a:p>
          <a:p>
            <a:r>
              <a:rPr lang="en-GB"/>
              <a:t>20% live on a TV set</a:t>
            </a:r>
          </a:p>
          <a:p>
            <a:r>
              <a:rPr lang="en-GB" b="0"/>
              <a:t>22% time shifted</a:t>
            </a:r>
          </a:p>
        </p:txBody>
      </p:sp>
      <p:sp>
        <p:nvSpPr>
          <p:cNvPr id="4" name="Slide Number Placeholder 3">
            <a:extLst>
              <a:ext uri="{FF2B5EF4-FFF2-40B4-BE49-F238E27FC236}">
                <a16:creationId xmlns:a16="http://schemas.microsoft.com/office/drawing/2014/main" id="{DB9B805C-67F6-A954-232B-113875928B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A2D18-A993-40FC-A593-BD53E1CCC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55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26</a:t>
            </a:fld>
            <a:endParaRPr lang="en-GB"/>
          </a:p>
        </p:txBody>
      </p:sp>
    </p:spTree>
    <p:extLst>
      <p:ext uri="{BB962C8B-B14F-4D97-AF65-F5344CB8AC3E}">
        <p14:creationId xmlns:p14="http://schemas.microsoft.com/office/powerpoint/2010/main" val="801837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Commercial Linear TV reaches 71% of the population each week.</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33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2024, the population of people aged 4+ with access to a TV set was 61.7m.</a:t>
            </a:r>
          </a:p>
        </p:txBody>
      </p:sp>
      <p:sp>
        <p:nvSpPr>
          <p:cNvPr id="4" name="Slide Number Placeholder 3"/>
          <p:cNvSpPr>
            <a:spLocks noGrp="1"/>
          </p:cNvSpPr>
          <p:nvPr>
            <p:ph type="sldNum" sz="quarter" idx="10"/>
          </p:nvPr>
        </p:nvSpPr>
        <p:spPr/>
        <p:txBody>
          <a:bodyPr/>
          <a:lstStyle/>
          <a:p>
            <a:fld id="{0A924C00-85C6-4295-BE2C-B41F9E304FE2}" type="slidenum">
              <a:rPr lang="en-GB" smtClean="0"/>
              <a:t>28</a:t>
            </a:fld>
            <a:endParaRPr lang="en-GB"/>
          </a:p>
        </p:txBody>
      </p:sp>
    </p:spTree>
    <p:extLst>
      <p:ext uri="{BB962C8B-B14F-4D97-AF65-F5344CB8AC3E}">
        <p14:creationId xmlns:p14="http://schemas.microsoft.com/office/powerpoint/2010/main" val="553742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24C00-85C6-4295-BE2C-B41F9E304FE2}" type="slidenum">
              <a:rPr lang="en-GB" smtClean="0"/>
              <a:t>29</a:t>
            </a:fld>
            <a:endParaRPr lang="en-GB"/>
          </a:p>
        </p:txBody>
      </p:sp>
    </p:spTree>
    <p:extLst>
      <p:ext uri="{BB962C8B-B14F-4D97-AF65-F5344CB8AC3E}">
        <p14:creationId xmlns:p14="http://schemas.microsoft.com/office/powerpoint/2010/main" val="2564473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a:ln>
                  <a:noFill/>
                </a:ln>
                <a:solidFill>
                  <a:srgbClr val="372D87"/>
                </a:solidFill>
                <a:effectLst/>
                <a:uLnTx/>
                <a:uFillTx/>
                <a:latin typeface="Arial"/>
                <a:ea typeface="+mj-ea"/>
                <a:cs typeface="+mj-cs"/>
              </a:rPr>
              <a:t>Broadcaster TV &amp; SVOD accounts for 85.0% of all AV advertising time</a:t>
            </a:r>
          </a:p>
        </p:txBody>
      </p:sp>
      <p:sp>
        <p:nvSpPr>
          <p:cNvPr id="4" name="Slide Number Placeholder 3"/>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23B9-0490-FBA7-A042-7AF575D74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A03A2-9BA0-5EC7-05B1-1984B702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1E83-DA74-B33C-8839-EC971117DF8E}"/>
              </a:ext>
            </a:extLst>
          </p:cNvPr>
          <p:cNvSpPr>
            <a:spLocks noGrp="1"/>
          </p:cNvSpPr>
          <p:nvPr>
            <p:ph type="body" idx="1"/>
          </p:nvPr>
        </p:nvSpPr>
        <p:spPr/>
        <p:txBody>
          <a:bodyPr/>
          <a:lstStyle/>
          <a:p>
            <a:r>
              <a:rPr lang="en-US" dirty="0"/>
              <a:t>Stability continues, with adults viewing the same amount of video content as they did in 2015</a:t>
            </a:r>
            <a:endParaRPr lang="en-GB" dirty="0"/>
          </a:p>
        </p:txBody>
      </p:sp>
      <p:sp>
        <p:nvSpPr>
          <p:cNvPr id="4" name="Slide Number Placeholder 3">
            <a:extLst>
              <a:ext uri="{FF2B5EF4-FFF2-40B4-BE49-F238E27FC236}">
                <a16:creationId xmlns:a16="http://schemas.microsoft.com/office/drawing/2014/main" id="{7B817904-B642-C01C-A0ED-AE05B5D79B63}"/>
              </a:ext>
            </a:extLst>
          </p:cNvPr>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6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400" dirty="0"/>
              <a:t>30-second TV ads consistently account for half of all impacts</a:t>
            </a:r>
            <a:br>
              <a:rPr lang="en-GB" sz="4400" dirty="0"/>
            </a:br>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This chart shows how the 30-second spot continues to be the most popular time length in UK ad breaks.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main shift since 2014 has been less use of 40 to 50-second ads on TV. The prevalence of shorter time lengths (20-second, 10-second and under) and 60-second ads has remained stable. While there has been a small increase in the use 60-second+ ads.</a:t>
            </a:r>
          </a:p>
          <a:p>
            <a:r>
              <a:rPr lang="en-GB" sz="1800" dirty="0">
                <a:effectLst/>
                <a:latin typeface="Calibri" panose="020F0502020204030204" pitchFamily="34" charset="0"/>
                <a:ea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TV delivered 633 billion impacts </a:t>
            </a:r>
            <a:r>
              <a:rPr lang="en-GB"/>
              <a:t>across 2024.</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65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Procter and Gamble was the most viewed advertiser on TV in 2024 with 35.9 billion impacts.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D13A2-D920-4735-8201-3F799BD60F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975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there were 932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98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AF82-6377-267F-70A5-84DC54B2E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849D-D9C1-21E2-46DE-E272EE8F4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9F0EC-41F8-B0A7-99C0-245ED6BDBC8B}"/>
              </a:ext>
            </a:extLst>
          </p:cNvPr>
          <p:cNvSpPr>
            <a:spLocks noGrp="1"/>
          </p:cNvSpPr>
          <p:nvPr>
            <p:ph type="body" idx="1"/>
          </p:nvPr>
        </p:nvSpPr>
        <p:spPr/>
        <p:txBody>
          <a:bodyPr/>
          <a:lstStyle/>
          <a:p>
            <a:r>
              <a:rPr lang="en-US" dirty="0"/>
              <a:t>UK original content dominates the top series in 2024. </a:t>
            </a:r>
            <a:r>
              <a:rPr lang="en-US" i="0" dirty="0" err="1"/>
              <a:t>Mr</a:t>
            </a:r>
            <a:r>
              <a:rPr lang="en-US" i="0" dirty="0"/>
              <a:t> Bates vs The Post Office </a:t>
            </a:r>
            <a:r>
              <a:rPr lang="en-US" dirty="0"/>
              <a:t>on ITV was the most-watched series of the year, averaging 14.4 million viewers per episode.</a:t>
            </a:r>
            <a:endParaRPr lang="en-GB" dirty="0"/>
          </a:p>
        </p:txBody>
      </p:sp>
      <p:sp>
        <p:nvSpPr>
          <p:cNvPr id="4" name="Slide Number Placeholder 3">
            <a:extLst>
              <a:ext uri="{FF2B5EF4-FFF2-40B4-BE49-F238E27FC236}">
                <a16:creationId xmlns:a16="http://schemas.microsoft.com/office/drawing/2014/main" id="{15871467-E5E4-F4F5-C3A9-37A641613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666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 original content dominates the top series for 16-34s in 2024. </a:t>
            </a:r>
            <a:r>
              <a:rPr lang="en-US" i="0" dirty="0"/>
              <a:t>Baby Reindeer </a:t>
            </a:r>
            <a:r>
              <a:rPr lang="en-US" dirty="0"/>
              <a:t>on Netflix was the most-watched series of the year for this age group, averaging 3.2 million viewers per episode.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973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Sport generates the highest live viewing numbers, while drama is predominantly consumed on-demand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9CACF-CA70-446E-A87E-F1B38C1B6C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089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16-34s, sport and entertainment are primarily watched live, while films are regularly consumed on-demand.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94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Broadcaster TV accounts for 54.3% of video viewing for all individuals and 21.7% for 16-34s.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Methodology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quantitative analysis of total video consumption in the UK was undertaken by Thinkbox. It combined 2024 data from Barb, the IPA’s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Pornhub, UK Cinema Association, and Ipsos Iris.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Ipsos Iris and IPA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data was used to determine the remaining out-of-home consumption.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combination of these sources creates a solid estimate as it utilises the robustness of Barb data (11,500 panel members, representative of the UK TV population, metered actual consumption data, analysis across a whole year) alongside Ipsos Iris and IPA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data to capture any out-of-home consumption.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Time spent viewing video at cinemas was based on total admissions data from the UK Cinema Association profiled for each audience using data from DCM. </a:t>
            </a:r>
          </a:p>
          <a:p>
            <a:endParaRPr lang="en-GB"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Source: Ipsos iris Online Audience Measurement Service, 12-month average Jan – Dec 2024. Internet users aged 15+, using PC/laptop, smartphone or tablet device.</a:t>
            </a:r>
            <a:endParaRPr lang="en-US"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 </a:t>
            </a:r>
            <a:endParaRPr lang="en-US"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Technical note: [Broadcaster] data for YouTube includes content owner data for the BBC, Channel 4, CNBC, ITV, NBC and Sky. [Commercial broadcaster] data for YouTube includes content owner data for Channel 4, CNBC, ITV, NBC and Sky. TikTok data is both website and app.</a:t>
            </a:r>
            <a:endParaRPr lang="en-US"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 </a:t>
            </a:r>
            <a:endParaRPr lang="en-US" sz="1800" i="0" dirty="0">
              <a:effectLst/>
              <a:latin typeface="Calibri" panose="020F0502020204030204" pitchFamily="34" charset="0"/>
              <a:ea typeface="Aptos" panose="020B0004020202020204" pitchFamily="34" charset="0"/>
            </a:endParaRPr>
          </a:p>
          <a:p>
            <a:r>
              <a:rPr lang="en-GB" sz="1800" i="0" dirty="0">
                <a:effectLst/>
                <a:latin typeface="Calibri" panose="020F0502020204030204" pitchFamily="34" charset="0"/>
                <a:ea typeface="Aptos" panose="020B0004020202020204" pitchFamily="34" charset="0"/>
              </a:rPr>
              <a:t>Ipsos iris is the UKOM endorsed service for the measurement of audiences of online content. We passively track the online behaviour of a single-source panel of over 10,000 UK adults, who install software across their devices (a combination of smartphones, tablets, PCs and laptops). The panel is recruited to be representative of the internet population demographically, geographically and by device type. This passive data is fused with anonymous, device-level data derived from site-centric tags on hundreds of the biggest sites and apps to create a synthetic panel of around 1 million synthetic panellists. More detail on the methodology can be found </a:t>
            </a:r>
            <a:r>
              <a:rPr lang="en-GB" sz="1800" i="0" u="sng" dirty="0">
                <a:solidFill>
                  <a:srgbClr val="0563C1"/>
                </a:solidFill>
                <a:effectLst/>
                <a:latin typeface="Calibri" panose="020F0502020204030204" pitchFamily="34" charset="0"/>
                <a:ea typeface="Aptos" panose="020B0004020202020204" pitchFamily="34" charset="0"/>
                <a:hlinkClick r:id="rId3"/>
              </a:rPr>
              <a:t>here</a:t>
            </a:r>
            <a:r>
              <a:rPr lang="en-GB" sz="1800" i="0" dirty="0">
                <a:effectLst/>
                <a:latin typeface="Calibri" panose="020F0502020204030204" pitchFamily="34" charset="0"/>
                <a:ea typeface="Aptos" panose="020B0004020202020204" pitchFamily="34" charset="0"/>
              </a:rPr>
              <a:t>.</a:t>
            </a:r>
            <a:endParaRPr lang="en-US" sz="1800" i="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6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2024, we saw the final episode of Gavin &amp; Stacey, England's victory over the Netherlands in Euro 2024, the return of old favorites with The Great British Bake Off on Channel 4, and new thrillers like The Day of the Jackal on Sky Atlantic.</a:t>
            </a:r>
            <a:endParaRPr lang="en-GB" i="0"/>
          </a:p>
        </p:txBody>
      </p:sp>
      <p:sp>
        <p:nvSpPr>
          <p:cNvPr id="4" name="Slide Number Placeholder 3"/>
          <p:cNvSpPr>
            <a:spLocks noGrp="1"/>
          </p:cNvSpPr>
          <p:nvPr>
            <p:ph type="sldNum" sz="quarter" idx="5"/>
          </p:nvPr>
        </p:nvSpPr>
        <p:spPr/>
        <p:txBody>
          <a:bodyPr/>
          <a:lstStyle/>
          <a:p>
            <a:fld id="{4CBA5394-BBFC-4CC3-BE41-72701FB4D555}" type="slidenum">
              <a:rPr lang="en-GB" smtClean="0"/>
              <a:t>42</a:t>
            </a:fld>
            <a:endParaRPr lang="en-GB"/>
          </a:p>
        </p:txBody>
      </p:sp>
    </p:spTree>
    <p:extLst>
      <p:ext uri="{BB962C8B-B14F-4D97-AF65-F5344CB8AC3E}">
        <p14:creationId xmlns:p14="http://schemas.microsoft.com/office/powerpoint/2010/main" val="1766168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TV programme 2024 (TV set &amp; device). </a:t>
            </a:r>
          </a:p>
          <a:p>
            <a:endParaRPr lang="en-GB" dirty="0"/>
          </a:p>
          <a:p>
            <a:r>
              <a:rPr lang="en-GB" dirty="0"/>
              <a:t>I</a:t>
            </a:r>
            <a:r>
              <a:rPr lang="en-GB" dirty="0">
                <a:effectLst/>
              </a:rPr>
              <a:t>n 2024, Gavin &amp; Stacey emerged as the top TV programme of the year, pulling an average audience of 20.6 million viewers.</a:t>
            </a:r>
            <a:br>
              <a:rPr lang="en-GB" b="0" i="0" dirty="0">
                <a:solidFill>
                  <a:srgbClr val="FFFFFF"/>
                </a:solidFill>
                <a:effectLst/>
                <a:latin typeface="Söhne"/>
              </a:rPr>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83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ITV1 programme 2024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E10514"/>
                </a:solidFill>
              </a:rPr>
              <a:t>Euro 2024: NED v ENG</a:t>
            </a:r>
            <a:r>
              <a:rPr lang="en-GB" dirty="0"/>
              <a:t> was most watched ITV1 show of 2024, with England’s triumph pulling an average audience of 13.3 million viewers.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614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Channel 4 programme 2024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Great British Bake Off was the most watched Channel 4 show of 2024, with a single episode pulling an average audience of 7.4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89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Channel 5 programme 2024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Coma was the most watched Channel 5 show of 2024, with a single episode pulling an average audience of 4.7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993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commercial non-PSB programme 2024 (TV set &amp;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Sightseers was the most watched non-PSB programme of 2024, pulling an average audience of 4.4 million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372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0F25-323C-2B81-D2A5-45D49D1CE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6EEE-6154-DBD9-42AD-06C1DAB96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F7F8B-4456-B1B2-8EB9-514E10837E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Netflix programme 2024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Fool Me Once was the most watched Netflix programme of 2024, pulling an average audience of 10.5 million viewers within 28 days.</a:t>
            </a:r>
          </a:p>
        </p:txBody>
      </p:sp>
      <p:sp>
        <p:nvSpPr>
          <p:cNvPr id="4" name="Slide Number Placeholder 3">
            <a:extLst>
              <a:ext uri="{FF2B5EF4-FFF2-40B4-BE49-F238E27FC236}">
                <a16:creationId xmlns:a16="http://schemas.microsoft.com/office/drawing/2014/main" id="{57B59F11-163F-8A83-5029-C982D1C54B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754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3F2D-54B3-E832-FF13-8877B624A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D8308-9024-84CA-5CE7-C794BBD84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730EA-CFEA-DA22-BD3D-DC1497D4AF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Amazon Prime Video programme 2024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Red One was the most watched Amazon Prime Video programme of 2024, pulling an average audience of 8.1 million viewers within 28 days.</a:t>
            </a:r>
          </a:p>
        </p:txBody>
      </p:sp>
      <p:sp>
        <p:nvSpPr>
          <p:cNvPr id="4" name="Slide Number Placeholder 3">
            <a:extLst>
              <a:ext uri="{FF2B5EF4-FFF2-40B4-BE49-F238E27FC236}">
                <a16:creationId xmlns:a16="http://schemas.microsoft.com/office/drawing/2014/main" id="{1BC3F70F-53CF-37C1-D216-A7C5D5FDB0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616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EEBB-6CBA-EAF1-90CA-073CAD70D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2BF79-4B8D-6179-870A-2B76A13B0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47B22-147D-3D1F-EF79-9682CBEEF0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Top Disney+ programme 2024 (TV 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Inside Out 2 was the most watched Disney+ programme of 2024, pulling an average audience of 5.1 million viewers within 28 days.</a:t>
            </a:r>
          </a:p>
        </p:txBody>
      </p:sp>
      <p:sp>
        <p:nvSpPr>
          <p:cNvPr id="4" name="Slide Number Placeholder 3">
            <a:extLst>
              <a:ext uri="{FF2B5EF4-FFF2-40B4-BE49-F238E27FC236}">
                <a16:creationId xmlns:a16="http://schemas.microsoft.com/office/drawing/2014/main" id="{4D92022A-A86C-3154-89F7-94B9345C7A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747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commercial sport programmes. ITV1 hosted the semi-final of Euro 2024 to a peak audience of 20.6 million.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D95E6-EA95-4403-B84D-BFDBC6790440}"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24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BVOD is vital to different audiences </a:t>
            </a:r>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Breaking down broadcaster TV into the different ways reveals the increasingly important role of BVOD for 16-34, now 29% of all broadcaster TV viewing. </a:t>
            </a:r>
          </a:p>
          <a:p>
            <a:endParaRPr lang="en-GB" sz="1800" b="0" i="0" u="none" strike="noStrike" baseline="0" dirty="0">
              <a:solidFill>
                <a:srgbClr val="000000"/>
              </a:solidFill>
              <a:latin typeface="Founders Grotesk Regular"/>
            </a:endParaRPr>
          </a:p>
          <a:p>
            <a:r>
              <a:rPr lang="en-GB" sz="1800" b="0" i="0" u="none" strike="noStrike" baseline="0" dirty="0">
                <a:solidFill>
                  <a:srgbClr val="000000"/>
                </a:solidFill>
                <a:latin typeface="Founders Grotesk Regular"/>
              </a:rPr>
              <a:t>This data uses both Barb data and includes an estimate of any unknown viewing that is thought to fall into Playback and Live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26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Top 5 commercial programmes with largest proportion of device viewing.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solidFill>
                <a:schemeClr val="bg1">
                  <a:lumMod val="50000"/>
                </a:schemeClr>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bg1">
                    <a:lumMod val="50000"/>
                  </a:schemeClr>
                </a:solidFill>
              </a:rPr>
              <a:t>In 2024, Love Island on ITV2 received the highest proportion of device viewing, with 29.1% of viewers tuning in via laptop, tablet, or mobile.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DCACC-26D3-42D4-985E-6852C54093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287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bg1">
                    <a:lumMod val="50000"/>
                  </a:schemeClr>
                </a:solidFill>
              </a:rPr>
              <a:t>Top commercial programmes with largest proportion of pre-broadcast boxset BVOD viewing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DCACC-26D3-42D4-985E-6852C54093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12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Almost three quarters of individuals now have access to a SVOD service (Amazon Prime Video, Apple TV +, </a:t>
            </a:r>
            <a:r>
              <a:rPr lang="en-GB" dirty="0" err="1"/>
              <a:t>Britbox</a:t>
            </a:r>
            <a:r>
              <a:rPr lang="en-GB" dirty="0"/>
              <a:t>, Disney +, Hayu, </a:t>
            </a:r>
            <a:r>
              <a:rPr lang="en-GB" dirty="0" err="1"/>
              <a:t>NowTV</a:t>
            </a:r>
            <a:r>
              <a:rPr lang="en-GB" dirty="0"/>
              <a:t>, Paramount+, Discovery and Netflix.)</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E6A-FC86-4838-A2A3-D08A46407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56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6B37-2908-0492-3DC9-96A4006A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A3E77-D8F4-4D24-A2FF-DD4F5127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1AE5B-3403-A256-ADD6-F9A97B17A85E}"/>
              </a:ext>
            </a:extLst>
          </p:cNvPr>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30 million viewers every day, with each of those viewers watching for an average of 3hrs, 34 mins a day. The combined portfolio of BBC channels (linear and on demand) attracts the second largest volume of viewing, with 25 million daily reach and an average view time of 2 hours, 11 mins a day.  YouTube is next, with a daily reach of 21 million and a view time of 1hr 58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13 million people and a view time of 1hr 48 mins. </a:t>
            </a:r>
            <a:endParaRPr lang="en-GB" dirty="0"/>
          </a:p>
        </p:txBody>
      </p:sp>
      <p:sp>
        <p:nvSpPr>
          <p:cNvPr id="4" name="Slide Number Placeholder 3">
            <a:extLst>
              <a:ext uri="{FF2B5EF4-FFF2-40B4-BE49-F238E27FC236}">
                <a16:creationId xmlns:a16="http://schemas.microsoft.com/office/drawing/2014/main" id="{47D0B8D1-5E00-896A-BEC0-F2572F1310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individuals watching per day (for at least 3 minutes) on a TV set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just over 29 million viewers every day, with each of those viewers watching for an average of 3hrs, 34 mins a day. The combined portfolio of BBC channels (linear and on demand) has a daily reach of 24 million and an average view time of 2hr 11 mins.  YouTube has a daily reach of 8 million people and a view time of 2hr 6 mins. </a:t>
            </a:r>
          </a:p>
          <a:p>
            <a:pPr algn="l"/>
            <a:endParaRPr lang="en-GB" sz="1200" b="0" i="0" dirty="0">
              <a:solidFill>
                <a:srgbClr val="323A4E"/>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23A4E"/>
                </a:solidFill>
                <a:effectLst/>
                <a:latin typeface="proxima-nova"/>
              </a:rPr>
              <a:t>SVOD services such as Netflix has a daily reach of 11 million people and a view time of 1hr 49 mins. </a:t>
            </a:r>
            <a:endParaRPr lang="en-GB" dirty="0"/>
          </a:p>
          <a:p>
            <a:pPr algn="l"/>
            <a:endParaRPr lang="en-GB" sz="1200" b="0" i="0" dirty="0">
              <a:solidFill>
                <a:srgbClr val="323A4E"/>
              </a:solidFill>
              <a:effectLst/>
              <a:latin typeface="proxima-nova"/>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46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323A4E"/>
                </a:solidFill>
                <a:effectLst/>
                <a:latin typeface="proxima-nova"/>
              </a:rPr>
              <a:t>This chart breaks down viewing to the various commercial platforms in terms of the average number of individuals watching per day (for at least 3 minutes) on a TV set compared with the average time spent watching per viewer (i.e. only counting those who watched on that day). This analysis covers Q4 2024 to utilise Barbs ad tier data for Netflix &amp; Amazon Prime.</a:t>
            </a:r>
          </a:p>
          <a:p>
            <a:pPr algn="l"/>
            <a:endParaRPr lang="en-GB" sz="1200" b="0" i="0">
              <a:solidFill>
                <a:srgbClr val="323A4E"/>
              </a:solidFill>
              <a:effectLst/>
              <a:latin typeface="proxima-nova"/>
            </a:endParaRPr>
          </a:p>
          <a:p>
            <a:pPr algn="l"/>
            <a:r>
              <a:rPr lang="en-US" sz="1200" b="0" i="0">
                <a:solidFill>
                  <a:srgbClr val="323A4E"/>
                </a:solidFill>
                <a:effectLst/>
                <a:latin typeface="proxima-nova"/>
              </a:rPr>
              <a:t>Analysis of Q4 2024 shows that SVOD services like Netflix have a much smaller commercial daily reach of 2.6 million (ad tier) compared to their total TV set reach of 11.4 million (all tiers). Amazon Prime has a commercial reach of 3.5 million, compared to a total TV set reach of 4.4 million.</a:t>
            </a:r>
            <a:endParaRPr lang="en-GB" sz="1200" b="0" i="0">
              <a:solidFill>
                <a:srgbClr val="323A4E"/>
              </a:solidFill>
              <a:effectLst/>
              <a:latin typeface="proxima-nova"/>
            </a:endParaRPr>
          </a:p>
          <a:p>
            <a:pPr algn="l"/>
            <a:endParaRPr lang="en-GB" sz="1200" b="0" i="0">
              <a:solidFill>
                <a:srgbClr val="323A4E"/>
              </a:solidFill>
              <a:effectLst/>
              <a:latin typeface="proxima-nova"/>
            </a:endParaRPr>
          </a:p>
          <a:p>
            <a:pPr algn="l"/>
            <a:r>
              <a:rPr lang="en-GB" sz="1200" b="0" i="0">
                <a:solidFill>
                  <a:srgbClr val="323A4E"/>
                </a:solidFill>
                <a:effectLst/>
                <a:latin typeface="proxima-nova"/>
              </a:rPr>
              <a:t>The commercial broadcasters (linear and on demand) collectively reach 29.6 million viewers every day, with each of those viewers watching for an average of 3hrs, 38 mins a day. YouTube follows, with a daily reach of 8.6 million people and a view time of 2hr 11 mins.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09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99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638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942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7177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8827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9620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7542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1097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15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71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466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87847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169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0413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4501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9842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513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95769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556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4164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344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172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7263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13445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20229609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383088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137844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1269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924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375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87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526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2423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507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263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3511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8145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3256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638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959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23218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286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299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11797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867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32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6471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387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995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2671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237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1855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17389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579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6873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6767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94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1812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253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348832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30/04/2025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172796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2564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913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92984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4.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ags" Target="../tags/tag3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708353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30/04/2025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8252711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chart" Target="../charts/chart27.xml"/><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21" Type="http://schemas.openxmlformats.org/officeDocument/2006/relationships/image" Target="../media/image80.png"/><Relationship Id="rId34" Type="http://schemas.openxmlformats.org/officeDocument/2006/relationships/image" Target="../media/image93.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38" Type="http://schemas.openxmlformats.org/officeDocument/2006/relationships/image" Target="../media/image97.png"/><Relationship Id="rId2" Type="http://schemas.openxmlformats.org/officeDocument/2006/relationships/notesSlide" Target="../notesSlides/notesSlide34.xml"/><Relationship Id="rId16" Type="http://schemas.openxmlformats.org/officeDocument/2006/relationships/image" Target="../media/image75.jpeg"/><Relationship Id="rId20" Type="http://schemas.openxmlformats.org/officeDocument/2006/relationships/image" Target="../media/image79.png"/><Relationship Id="rId29" Type="http://schemas.openxmlformats.org/officeDocument/2006/relationships/image" Target="../media/image88.jpeg"/><Relationship Id="rId1" Type="http://schemas.openxmlformats.org/officeDocument/2006/relationships/slideLayout" Target="../slideLayouts/slideLayout3.xml"/><Relationship Id="rId6" Type="http://schemas.openxmlformats.org/officeDocument/2006/relationships/image" Target="../media/image65.jpeg"/><Relationship Id="rId11" Type="http://schemas.openxmlformats.org/officeDocument/2006/relationships/image" Target="../media/image70.png"/><Relationship Id="rId24" Type="http://schemas.openxmlformats.org/officeDocument/2006/relationships/image" Target="../media/image83.jpeg"/><Relationship Id="rId32" Type="http://schemas.openxmlformats.org/officeDocument/2006/relationships/image" Target="../media/image91.jpeg"/><Relationship Id="rId37" Type="http://schemas.openxmlformats.org/officeDocument/2006/relationships/image" Target="../media/image96.png"/><Relationship Id="rId5" Type="http://schemas.openxmlformats.org/officeDocument/2006/relationships/image" Target="../media/image64.jpe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36" Type="http://schemas.openxmlformats.org/officeDocument/2006/relationships/image" Target="../media/image95.jpe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90.pn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35" Type="http://schemas.openxmlformats.org/officeDocument/2006/relationships/image" Target="../media/image94.png"/><Relationship Id="rId8" Type="http://schemas.openxmlformats.org/officeDocument/2006/relationships/image" Target="../media/image67.png"/><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99.jpeg"/><Relationship Id="rId7"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64.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4.png"/><Relationship Id="rId7"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64.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5.jpeg"/><Relationship Id="rId9" Type="http://schemas.openxmlformats.org/officeDocument/2006/relationships/image" Target="../media/image111.jpeg"/></Relationships>
</file>

<file path=ppt/slides/_rels/slide4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3.png"/><Relationship Id="rId7" Type="http://schemas.openxmlformats.org/officeDocument/2006/relationships/image" Target="../media/image116.jpeg"/><Relationship Id="rId2" Type="http://schemas.openxmlformats.org/officeDocument/2006/relationships/notesSlide" Target="../notesSlides/notesSlide43.xml"/><Relationship Id="rId1" Type="http://schemas.openxmlformats.org/officeDocument/2006/relationships/slideLayout" Target="../slideLayouts/slideLayout64.xml"/><Relationship Id="rId6" Type="http://schemas.openxmlformats.org/officeDocument/2006/relationships/image" Target="../media/image38.jpeg"/><Relationship Id="rId11" Type="http://schemas.openxmlformats.org/officeDocument/2006/relationships/image" Target="../media/image120.jpeg"/><Relationship Id="rId5" Type="http://schemas.openxmlformats.org/officeDocument/2006/relationships/image" Target="../media/image115.jpeg"/><Relationship Id="rId10" Type="http://schemas.openxmlformats.org/officeDocument/2006/relationships/image" Target="../media/image119.jpeg"/><Relationship Id="rId4" Type="http://schemas.openxmlformats.org/officeDocument/2006/relationships/image" Target="../media/image114.jpeg"/><Relationship Id="rId9" Type="http://schemas.openxmlformats.org/officeDocument/2006/relationships/image" Target="../media/image118.jpeg"/></Relationships>
</file>

<file path=ppt/slides/_rels/slide4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notesSlide" Target="../notesSlides/notesSlide44.xml"/><Relationship Id="rId1" Type="http://schemas.openxmlformats.org/officeDocument/2006/relationships/slideLayout" Target="../slideLayouts/slideLayout64.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png"/><Relationship Id="rId4" Type="http://schemas.openxmlformats.org/officeDocument/2006/relationships/image" Target="../media/image122.jpeg"/><Relationship Id="rId9" Type="http://schemas.openxmlformats.org/officeDocument/2006/relationships/image" Target="../media/image127.jpeg"/></Relationships>
</file>

<file path=ppt/slides/_rels/slide4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1.jpeg"/><Relationship Id="rId7"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64.xml"/><Relationship Id="rId6" Type="http://schemas.openxmlformats.org/officeDocument/2006/relationships/image" Target="../media/image134.jpeg"/><Relationship Id="rId11" Type="http://schemas.openxmlformats.org/officeDocument/2006/relationships/image" Target="../media/image138.jpeg"/><Relationship Id="rId5" Type="http://schemas.openxmlformats.org/officeDocument/2006/relationships/image" Target="../media/image133.jpeg"/><Relationship Id="rId10" Type="http://schemas.openxmlformats.org/officeDocument/2006/relationships/image" Target="../media/image137.jpeg"/><Relationship Id="rId4" Type="http://schemas.openxmlformats.org/officeDocument/2006/relationships/image" Target="../media/image132.jpeg"/><Relationship Id="rId9" Type="http://schemas.openxmlformats.org/officeDocument/2006/relationships/image" Target="../media/image136.jpeg"/></Relationships>
</file>

<file path=ppt/slides/_rels/slide4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7.jpeg"/><Relationship Id="rId2" Type="http://schemas.openxmlformats.org/officeDocument/2006/relationships/notesSlide" Target="../notesSlides/notesSlide46.xml"/><Relationship Id="rId1" Type="http://schemas.openxmlformats.org/officeDocument/2006/relationships/slideLayout" Target="../slideLayouts/slideLayout64.xml"/><Relationship Id="rId6" Type="http://schemas.openxmlformats.org/officeDocument/2006/relationships/image" Target="../media/image142.png"/><Relationship Id="rId11" Type="http://schemas.openxmlformats.org/officeDocument/2006/relationships/image" Target="../media/image146.jpeg"/><Relationship Id="rId5" Type="http://schemas.openxmlformats.org/officeDocument/2006/relationships/image" Target="../media/image141.png"/><Relationship Id="rId10" Type="http://schemas.openxmlformats.org/officeDocument/2006/relationships/image" Target="../media/image49.jpeg"/><Relationship Id="rId4" Type="http://schemas.openxmlformats.org/officeDocument/2006/relationships/image" Target="../media/image140.png"/><Relationship Id="rId9" Type="http://schemas.openxmlformats.org/officeDocument/2006/relationships/image" Target="../media/image145.jpeg"/></Relationships>
</file>

<file path=ppt/slides/_rels/slide4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jpeg"/><Relationship Id="rId2" Type="http://schemas.openxmlformats.org/officeDocument/2006/relationships/notesSlide" Target="../notesSlides/notesSlide47.xml"/><Relationship Id="rId1" Type="http://schemas.openxmlformats.org/officeDocument/2006/relationships/slideLayout" Target="../slideLayouts/slideLayout64.xml"/><Relationship Id="rId6" Type="http://schemas.openxmlformats.org/officeDocument/2006/relationships/image" Target="../media/image151.png"/><Relationship Id="rId11" Type="http://schemas.openxmlformats.org/officeDocument/2006/relationships/image" Target="../media/image156.jpeg"/><Relationship Id="rId5" Type="http://schemas.openxmlformats.org/officeDocument/2006/relationships/image" Target="../media/image150.png"/><Relationship Id="rId10" Type="http://schemas.openxmlformats.org/officeDocument/2006/relationships/image" Target="../media/image155.jpeg"/><Relationship Id="rId4" Type="http://schemas.openxmlformats.org/officeDocument/2006/relationships/image" Target="../media/image149.png"/><Relationship Id="rId9" Type="http://schemas.openxmlformats.org/officeDocument/2006/relationships/image" Target="../media/image154.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jpeg"/><Relationship Id="rId7" Type="http://schemas.openxmlformats.org/officeDocument/2006/relationships/image" Target="../media/image162.png"/><Relationship Id="rId12" Type="http://schemas.openxmlformats.org/officeDocument/2006/relationships/image" Target="../media/image167.jpeg"/><Relationship Id="rId2" Type="http://schemas.openxmlformats.org/officeDocument/2006/relationships/notesSlide" Target="../notesSlides/notesSlide48.xml"/><Relationship Id="rId1" Type="http://schemas.openxmlformats.org/officeDocument/2006/relationships/slideLayout" Target="../slideLayouts/slideLayout64.xml"/><Relationship Id="rId6" Type="http://schemas.openxmlformats.org/officeDocument/2006/relationships/image" Target="../media/image161.png"/><Relationship Id="rId11" Type="http://schemas.openxmlformats.org/officeDocument/2006/relationships/image" Target="../media/image166.jpe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7.xml"/><Relationship Id="rId1" Type="http://schemas.openxmlformats.org/officeDocument/2006/relationships/tags" Target="../tags/tag63.xml"/><Relationship Id="rId5" Type="http://schemas.openxmlformats.org/officeDocument/2006/relationships/image" Target="../media/image6.pn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4918A2-20C2-BEBB-CB51-AC6885A78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2" name="TextBox 21">
            <a:extLst>
              <a:ext uri="{FF2B5EF4-FFF2-40B4-BE49-F238E27FC236}">
                <a16:creationId xmlns:a16="http://schemas.microsoft.com/office/drawing/2014/main" id="{1BC8E902-758E-4820-AE3E-4387052EAE3D}"/>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“Archie“, TV Licensing</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1" name="Rectangle 10">
            <a:extLst>
              <a:ext uri="{FF2B5EF4-FFF2-40B4-BE49-F238E27FC236}">
                <a16:creationId xmlns:a16="http://schemas.microsoft.com/office/drawing/2014/main" id="{AC2CCDAD-7B20-4255-AE07-230E60239003}"/>
              </a:ext>
            </a:extLst>
          </p:cNvPr>
          <p:cNvSpPr/>
          <p:nvPr/>
        </p:nvSpPr>
        <p:spPr>
          <a:xfrm>
            <a:off x="0" y="1"/>
            <a:ext cx="11125200" cy="4622799"/>
          </a:xfrm>
          <a:prstGeom prst="rect">
            <a:avLst/>
          </a:prstGeom>
          <a:gradFill flip="none" rotWithShape="1">
            <a:gsLst>
              <a:gs pos="14000">
                <a:srgbClr val="000000">
                  <a:alpha val="73000"/>
                </a:srgbClr>
              </a:gs>
              <a:gs pos="45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p:txBody>
          <a:bodyPr/>
          <a:lstStyle/>
          <a:p>
            <a:r>
              <a:rPr lang="en-GB" dirty="0"/>
              <a:t>Thinkbox TV viewing report</a:t>
            </a:r>
          </a:p>
        </p:txBody>
      </p:sp>
      <p:sp>
        <p:nvSpPr>
          <p:cNvPr id="13" name="Text Placeholder 12"/>
          <p:cNvSpPr>
            <a:spLocks noGrp="1"/>
          </p:cNvSpPr>
          <p:nvPr>
            <p:ph type="body" sz="quarter" idx="15"/>
          </p:nvPr>
        </p:nvSpPr>
        <p:spPr>
          <a:xfrm>
            <a:off x="565622" y="571616"/>
            <a:ext cx="1034578" cy="352613"/>
          </a:xfrm>
        </p:spPr>
        <p:txBody>
          <a:bodyPr>
            <a:normAutofit fontScale="92500" lnSpcReduction="20000"/>
          </a:bodyPr>
          <a:lstStyle/>
          <a:p>
            <a:r>
              <a:rPr lang="en-GB" sz="2400" dirty="0"/>
              <a:t>2024</a:t>
            </a:r>
          </a:p>
        </p:txBody>
      </p:sp>
      <p:sp>
        <p:nvSpPr>
          <p:cNvPr id="16" name="Freeform 7"/>
          <p:cNvSpPr>
            <a:spLocks/>
          </p:cNvSpPr>
          <p:nvPr/>
        </p:nvSpPr>
        <p:spPr bwMode="auto">
          <a:xfrm>
            <a:off x="457324" y="423925"/>
            <a:ext cx="1034579"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0612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27BD-49B6-A7CD-7188-3E269DEE18D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59977D4-2562-4FA4-8B43-F984C35AC20A}"/>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0DAC274-431F-ED9F-6A60-9B472C23984D}"/>
              </a:ext>
            </a:extLst>
          </p:cNvPr>
          <p:cNvSpPr>
            <a:spLocks noGrp="1"/>
          </p:cNvSpPr>
          <p:nvPr>
            <p:ph type="title"/>
          </p:nvPr>
        </p:nvSpPr>
        <p:spPr/>
        <p:txBody>
          <a:bodyPr/>
          <a:lstStyle/>
          <a:p>
            <a:r>
              <a:rPr lang="en-GB" dirty="0"/>
              <a:t>Broadcasters are unrivalled in the commercial viewing landscape</a:t>
            </a:r>
          </a:p>
        </p:txBody>
      </p:sp>
      <p:sp>
        <p:nvSpPr>
          <p:cNvPr id="3" name="Text Placeholder 2">
            <a:extLst>
              <a:ext uri="{FF2B5EF4-FFF2-40B4-BE49-F238E27FC236}">
                <a16:creationId xmlns:a16="http://schemas.microsoft.com/office/drawing/2014/main" id="{2BA21529-90F7-8758-1958-B87DA1C4BE6A}"/>
              </a:ext>
            </a:extLst>
          </p:cNvPr>
          <p:cNvSpPr>
            <a:spLocks noGrp="1"/>
          </p:cNvSpPr>
          <p:nvPr>
            <p:ph type="body" sz="quarter" idx="15"/>
          </p:nvPr>
        </p:nvSpPr>
        <p:spPr/>
        <p:txBody>
          <a:bodyPr/>
          <a:lstStyle/>
          <a:p>
            <a:r>
              <a:rPr lang="en-US"/>
              <a:t>Source: Barb / Individuals, TV sets – Q4 2024, Netflix &amp; Amazon Ad Tiers.</a:t>
            </a:r>
          </a:p>
          <a:p>
            <a:endParaRPr lang="en-GB"/>
          </a:p>
        </p:txBody>
      </p:sp>
      <p:sp>
        <p:nvSpPr>
          <p:cNvPr id="5" name="TextBox 4">
            <a:extLst>
              <a:ext uri="{FF2B5EF4-FFF2-40B4-BE49-F238E27FC236}">
                <a16:creationId xmlns:a16="http://schemas.microsoft.com/office/drawing/2014/main" id="{27003B10-3D37-5318-0CCB-DD5607B6693E}"/>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6" name="TextBox 5">
            <a:extLst>
              <a:ext uri="{FF2B5EF4-FFF2-40B4-BE49-F238E27FC236}">
                <a16:creationId xmlns:a16="http://schemas.microsoft.com/office/drawing/2014/main" id="{17EAB9F7-8134-FA5B-4A41-0DDA4E3C8BD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7" name="TextBox 2">
            <a:extLst>
              <a:ext uri="{FF2B5EF4-FFF2-40B4-BE49-F238E27FC236}">
                <a16:creationId xmlns:a16="http://schemas.microsoft.com/office/drawing/2014/main" id="{4D0B8B35-564F-59DD-2743-1A35EB2B7836}"/>
              </a:ext>
            </a:extLst>
          </p:cNvPr>
          <p:cNvSpPr txBox="1"/>
          <p:nvPr/>
        </p:nvSpPr>
        <p:spPr>
          <a:xfrm>
            <a:off x="1605285" y="1460977"/>
            <a:ext cx="34783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Individuals – Commercial TV Set</a:t>
            </a:r>
          </a:p>
        </p:txBody>
      </p:sp>
      <p:sp>
        <p:nvSpPr>
          <p:cNvPr id="10" name="TextBox 1">
            <a:extLst>
              <a:ext uri="{FF2B5EF4-FFF2-40B4-BE49-F238E27FC236}">
                <a16:creationId xmlns:a16="http://schemas.microsoft.com/office/drawing/2014/main" id="{A9E0A602-B157-8966-2C7F-A92A299D6248}"/>
              </a:ext>
            </a:extLst>
          </p:cNvPr>
          <p:cNvSpPr txBox="1"/>
          <p:nvPr/>
        </p:nvSpPr>
        <p:spPr>
          <a:xfrm>
            <a:off x="2839607" y="4655028"/>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1" name="Straight Arrow Connector 10">
            <a:extLst>
              <a:ext uri="{FF2B5EF4-FFF2-40B4-BE49-F238E27FC236}">
                <a16:creationId xmlns:a16="http://schemas.microsoft.com/office/drawing/2014/main" id="{160C08C1-92C6-4C0B-49DC-D498D5B0F135}"/>
              </a:ext>
            </a:extLst>
          </p:cNvPr>
          <p:cNvCxnSpPr>
            <a:cxnSpLocks/>
          </p:cNvCxnSpPr>
          <p:nvPr/>
        </p:nvCxnSpPr>
        <p:spPr>
          <a:xfrm flipH="1">
            <a:off x="6002187" y="4997540"/>
            <a:ext cx="149225" cy="41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3B360B5-1040-864E-D20D-28A377A2EE96}"/>
              </a:ext>
            </a:extLst>
          </p:cNvPr>
          <p:cNvCxnSpPr>
            <a:cxnSpLocks/>
          </p:cNvCxnSpPr>
          <p:nvPr/>
        </p:nvCxnSpPr>
        <p:spPr>
          <a:xfrm>
            <a:off x="3560085" y="492592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
            <a:extLst>
              <a:ext uri="{FF2B5EF4-FFF2-40B4-BE49-F238E27FC236}">
                <a16:creationId xmlns:a16="http://schemas.microsoft.com/office/drawing/2014/main" id="{2B8B50A4-B12A-3427-CE02-7DD2B5A36DF9}"/>
              </a:ext>
            </a:extLst>
          </p:cNvPr>
          <p:cNvSpPr txBox="1"/>
          <p:nvPr/>
        </p:nvSpPr>
        <p:spPr>
          <a:xfrm>
            <a:off x="1528729" y="477489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1" name="Straight Arrow Connector 20">
            <a:extLst>
              <a:ext uri="{FF2B5EF4-FFF2-40B4-BE49-F238E27FC236}">
                <a16:creationId xmlns:a16="http://schemas.microsoft.com/office/drawing/2014/main" id="{AB7B75DF-DD8B-2164-48A8-7F5C32322767}"/>
              </a:ext>
            </a:extLst>
          </p:cNvPr>
          <p:cNvCxnSpPr>
            <a:cxnSpLocks/>
          </p:cNvCxnSpPr>
          <p:nvPr/>
        </p:nvCxnSpPr>
        <p:spPr>
          <a:xfrm>
            <a:off x="2222118" y="4922687"/>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
            <a:extLst>
              <a:ext uri="{FF2B5EF4-FFF2-40B4-BE49-F238E27FC236}">
                <a16:creationId xmlns:a16="http://schemas.microsoft.com/office/drawing/2014/main" id="{A940A927-4FF5-42DD-B7D0-FDD24D0C81E6}"/>
              </a:ext>
            </a:extLst>
          </p:cNvPr>
          <p:cNvSpPr txBox="1"/>
          <p:nvPr/>
        </p:nvSpPr>
        <p:spPr>
          <a:xfrm>
            <a:off x="5906769" y="4847332"/>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sp>
        <p:nvSpPr>
          <p:cNvPr id="13" name="TextBox 1">
            <a:extLst>
              <a:ext uri="{FF2B5EF4-FFF2-40B4-BE49-F238E27FC236}">
                <a16:creationId xmlns:a16="http://schemas.microsoft.com/office/drawing/2014/main" id="{F42156C7-FDCC-4D0F-47AD-E2075673DCBF}"/>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82198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DE0F-E43F-8BF6-C241-4D5492DE0D54}"/>
            </a:ext>
          </a:extLst>
        </p:cNvPr>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77FFFBD-DE92-408C-2EAE-DEB2B3A2D0E4}"/>
              </a:ext>
            </a:extLst>
          </p:cNvPr>
          <p:cNvGraphicFramePr>
            <a:graphicFrameLocks/>
          </p:cNvGraphicFramePr>
          <p:nvPr>
            <p:extLst>
              <p:ext uri="{D42A27DB-BD31-4B8C-83A1-F6EECF244321}">
                <p14:modId xmlns:p14="http://schemas.microsoft.com/office/powerpoint/2010/main" val="2832502294"/>
              </p:ext>
            </p:extLst>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3221479-751E-4718-EEE9-2558BC6A3BF4}"/>
              </a:ext>
            </a:extLst>
          </p:cNvPr>
          <p:cNvSpPr>
            <a:spLocks noGrp="1"/>
          </p:cNvSpPr>
          <p:nvPr>
            <p:ph type="title"/>
          </p:nvPr>
        </p:nvSpPr>
        <p:spPr/>
        <p:txBody>
          <a:bodyPr/>
          <a:lstStyle/>
          <a:p>
            <a:r>
              <a:rPr lang="en-GB"/>
              <a:t>Competition is more even amongst younger audiences</a:t>
            </a:r>
          </a:p>
        </p:txBody>
      </p:sp>
      <p:sp>
        <p:nvSpPr>
          <p:cNvPr id="3" name="Text Placeholder 2">
            <a:extLst>
              <a:ext uri="{FF2B5EF4-FFF2-40B4-BE49-F238E27FC236}">
                <a16:creationId xmlns:a16="http://schemas.microsoft.com/office/drawing/2014/main" id="{81817800-495B-1830-C3E7-96AAF52EB4A9}"/>
              </a:ext>
            </a:extLst>
          </p:cNvPr>
          <p:cNvSpPr>
            <a:spLocks noGrp="1"/>
          </p:cNvSpPr>
          <p:nvPr>
            <p:ph type="body" sz="quarter" idx="15"/>
          </p:nvPr>
        </p:nvSpPr>
        <p:spPr/>
        <p:txBody>
          <a:bodyPr/>
          <a:lstStyle/>
          <a:p>
            <a:r>
              <a:rPr lang="en-GB"/>
              <a:t>Source: Barb / 16-34s, all devices – 2024</a:t>
            </a:r>
          </a:p>
        </p:txBody>
      </p:sp>
      <p:sp>
        <p:nvSpPr>
          <p:cNvPr id="5" name="TextBox 4">
            <a:extLst>
              <a:ext uri="{FF2B5EF4-FFF2-40B4-BE49-F238E27FC236}">
                <a16:creationId xmlns:a16="http://schemas.microsoft.com/office/drawing/2014/main" id="{AF99861E-029C-7A8F-C6AF-A7711165351E}"/>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6" name="TextBox 5">
            <a:extLst>
              <a:ext uri="{FF2B5EF4-FFF2-40B4-BE49-F238E27FC236}">
                <a16:creationId xmlns:a16="http://schemas.microsoft.com/office/drawing/2014/main" id="{4F9B1881-45A9-92F2-BBF9-373B4D99B44E}"/>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7" name="TextBox 2">
            <a:extLst>
              <a:ext uri="{FF2B5EF4-FFF2-40B4-BE49-F238E27FC236}">
                <a16:creationId xmlns:a16="http://schemas.microsoft.com/office/drawing/2014/main" id="{73571D35-1A08-5D4D-B791-FF713E001B09}"/>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16-34s – All devices</a:t>
            </a:r>
          </a:p>
        </p:txBody>
      </p:sp>
      <p:sp>
        <p:nvSpPr>
          <p:cNvPr id="9" name="TextBox 1">
            <a:extLst>
              <a:ext uri="{FF2B5EF4-FFF2-40B4-BE49-F238E27FC236}">
                <a16:creationId xmlns:a16="http://schemas.microsoft.com/office/drawing/2014/main" id="{B5F06F52-8A61-69DC-2B75-D456A2D98A3C}"/>
              </a:ext>
            </a:extLst>
          </p:cNvPr>
          <p:cNvSpPr txBox="1"/>
          <p:nvPr/>
        </p:nvSpPr>
        <p:spPr>
          <a:xfrm>
            <a:off x="2313701" y="462215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0" name="Straight Arrow Connector 9">
            <a:extLst>
              <a:ext uri="{FF2B5EF4-FFF2-40B4-BE49-F238E27FC236}">
                <a16:creationId xmlns:a16="http://schemas.microsoft.com/office/drawing/2014/main" id="{993DB0A3-9E39-62B7-1A53-7926CD843752}"/>
              </a:ext>
            </a:extLst>
          </p:cNvPr>
          <p:cNvCxnSpPr>
            <a:cxnSpLocks/>
          </p:cNvCxnSpPr>
          <p:nvPr/>
        </p:nvCxnSpPr>
        <p:spPr>
          <a:xfrm>
            <a:off x="3037492" y="487881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
            <a:extLst>
              <a:ext uri="{FF2B5EF4-FFF2-40B4-BE49-F238E27FC236}">
                <a16:creationId xmlns:a16="http://schemas.microsoft.com/office/drawing/2014/main" id="{86E8B22F-2189-1E55-B0AE-CAAFBFD39DEC}"/>
              </a:ext>
            </a:extLst>
          </p:cNvPr>
          <p:cNvSpPr txBox="1"/>
          <p:nvPr/>
        </p:nvSpPr>
        <p:spPr>
          <a:xfrm>
            <a:off x="3350762" y="449242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cxnSp>
        <p:nvCxnSpPr>
          <p:cNvPr id="12" name="Straight Arrow Connector 11">
            <a:extLst>
              <a:ext uri="{FF2B5EF4-FFF2-40B4-BE49-F238E27FC236}">
                <a16:creationId xmlns:a16="http://schemas.microsoft.com/office/drawing/2014/main" id="{2F5538D1-8747-487D-1AD0-AC94E1429408}"/>
              </a:ext>
            </a:extLst>
          </p:cNvPr>
          <p:cNvCxnSpPr>
            <a:cxnSpLocks/>
          </p:cNvCxnSpPr>
          <p:nvPr/>
        </p:nvCxnSpPr>
        <p:spPr>
          <a:xfrm>
            <a:off x="4031043" y="4682879"/>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
            <a:extLst>
              <a:ext uri="{FF2B5EF4-FFF2-40B4-BE49-F238E27FC236}">
                <a16:creationId xmlns:a16="http://schemas.microsoft.com/office/drawing/2014/main" id="{13D67C88-D4CF-9324-1939-DE3BB24AD984}"/>
              </a:ext>
            </a:extLst>
          </p:cNvPr>
          <p:cNvSpPr txBox="1"/>
          <p:nvPr/>
        </p:nvSpPr>
        <p:spPr>
          <a:xfrm>
            <a:off x="9739668" y="445932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7" name="Straight Arrow Connector 16">
            <a:extLst>
              <a:ext uri="{FF2B5EF4-FFF2-40B4-BE49-F238E27FC236}">
                <a16:creationId xmlns:a16="http://schemas.microsoft.com/office/drawing/2014/main" id="{96032322-740A-F5C0-597A-0ED67CD5CA3F}"/>
              </a:ext>
            </a:extLst>
          </p:cNvPr>
          <p:cNvCxnSpPr/>
          <p:nvPr/>
        </p:nvCxnSpPr>
        <p:spPr>
          <a:xfrm flipH="1">
            <a:off x="9652600" y="463231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1">
            <a:extLst>
              <a:ext uri="{FF2B5EF4-FFF2-40B4-BE49-F238E27FC236}">
                <a16:creationId xmlns:a16="http://schemas.microsoft.com/office/drawing/2014/main" id="{768721CF-9EBB-84DA-1729-6F9FE443E435}"/>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2864550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FAE996-9975-22DE-6851-6D4846C165A0}"/>
              </a:ext>
            </a:extLst>
          </p:cNvPr>
          <p:cNvGraphicFramePr>
            <a:graphicFrameLocks noGrp="1"/>
          </p:cNvGraphicFramePr>
          <p:nvPr>
            <p:extLst>
              <p:ext uri="{D42A27DB-BD31-4B8C-83A1-F6EECF244321}">
                <p14:modId xmlns:p14="http://schemas.microsoft.com/office/powerpoint/2010/main" val="1257929847"/>
              </p:ext>
            </p:extLst>
          </p:nvPr>
        </p:nvGraphicFramePr>
        <p:xfrm>
          <a:off x="427800" y="152631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389B748-ACD7-6155-313B-BF7A2EE065BC}"/>
              </a:ext>
            </a:extLst>
          </p:cNvPr>
          <p:cNvSpPr>
            <a:spLocks noGrp="1"/>
          </p:cNvSpPr>
          <p:nvPr>
            <p:ph type="title"/>
          </p:nvPr>
        </p:nvSpPr>
        <p:spPr/>
        <p:txBody>
          <a:bodyPr/>
          <a:lstStyle/>
          <a:p>
            <a:r>
              <a:rPr lang="en-GB" sz="3200"/>
              <a:t>Commercial broadcasters deliver the most scale for 16-34s on the TV set</a:t>
            </a:r>
            <a:endParaRPr lang="en-GB"/>
          </a:p>
        </p:txBody>
      </p:sp>
      <p:sp>
        <p:nvSpPr>
          <p:cNvPr id="3" name="Text Placeholder 2">
            <a:extLst>
              <a:ext uri="{FF2B5EF4-FFF2-40B4-BE49-F238E27FC236}">
                <a16:creationId xmlns:a16="http://schemas.microsoft.com/office/drawing/2014/main" id="{85910477-CB40-6D62-AED2-D73263061F2C}"/>
              </a:ext>
            </a:extLst>
          </p:cNvPr>
          <p:cNvSpPr>
            <a:spLocks noGrp="1"/>
          </p:cNvSpPr>
          <p:nvPr>
            <p:ph type="body" sz="quarter" idx="15"/>
          </p:nvPr>
        </p:nvSpPr>
        <p:spPr/>
        <p:txBody>
          <a:bodyPr/>
          <a:lstStyle/>
          <a:p>
            <a:r>
              <a:rPr lang="en-GB"/>
              <a:t>Source: Barb / 16-34s, TV sets – 2024</a:t>
            </a:r>
          </a:p>
          <a:p>
            <a:endParaRPr lang="en-GB"/>
          </a:p>
        </p:txBody>
      </p:sp>
      <p:sp>
        <p:nvSpPr>
          <p:cNvPr id="6" name="TextBox 1">
            <a:extLst>
              <a:ext uri="{FF2B5EF4-FFF2-40B4-BE49-F238E27FC236}">
                <a16:creationId xmlns:a16="http://schemas.microsoft.com/office/drawing/2014/main" id="{1A74D322-DF5E-0B5D-1678-7874CFF979D3}"/>
              </a:ext>
            </a:extLst>
          </p:cNvPr>
          <p:cNvSpPr txBox="1"/>
          <p:nvPr/>
        </p:nvSpPr>
        <p:spPr>
          <a:xfrm>
            <a:off x="5052897" y="4176014"/>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SVOD</a:t>
            </a:r>
          </a:p>
        </p:txBody>
      </p:sp>
      <p:cxnSp>
        <p:nvCxnSpPr>
          <p:cNvPr id="7" name="Straight Arrow Connector 6">
            <a:extLst>
              <a:ext uri="{FF2B5EF4-FFF2-40B4-BE49-F238E27FC236}">
                <a16:creationId xmlns:a16="http://schemas.microsoft.com/office/drawing/2014/main" id="{0B49C84E-B846-741B-D7EF-2F5F308E79E0}"/>
              </a:ext>
            </a:extLst>
          </p:cNvPr>
          <p:cNvCxnSpPr>
            <a:cxnSpLocks/>
          </p:cNvCxnSpPr>
          <p:nvPr/>
        </p:nvCxnSpPr>
        <p:spPr>
          <a:xfrm>
            <a:off x="5400599" y="4537478"/>
            <a:ext cx="0" cy="127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1">
            <a:extLst>
              <a:ext uri="{FF2B5EF4-FFF2-40B4-BE49-F238E27FC236}">
                <a16:creationId xmlns:a16="http://schemas.microsoft.com/office/drawing/2014/main" id="{75496AFC-4CA2-036D-8CAB-335C4C5E3AA2}"/>
              </a:ext>
            </a:extLst>
          </p:cNvPr>
          <p:cNvSpPr txBox="1"/>
          <p:nvPr/>
        </p:nvSpPr>
        <p:spPr>
          <a:xfrm>
            <a:off x="3107576" y="4673259"/>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cxnSp>
        <p:nvCxnSpPr>
          <p:cNvPr id="11" name="Straight Arrow Connector 10">
            <a:extLst>
              <a:ext uri="{FF2B5EF4-FFF2-40B4-BE49-F238E27FC236}">
                <a16:creationId xmlns:a16="http://schemas.microsoft.com/office/drawing/2014/main" id="{B25F203B-6792-3903-A98A-3705E4923A44}"/>
              </a:ext>
            </a:extLst>
          </p:cNvPr>
          <p:cNvCxnSpPr>
            <a:cxnSpLocks/>
          </p:cNvCxnSpPr>
          <p:nvPr/>
        </p:nvCxnSpPr>
        <p:spPr>
          <a:xfrm>
            <a:off x="3668214" y="4894008"/>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
            <a:extLst>
              <a:ext uri="{FF2B5EF4-FFF2-40B4-BE49-F238E27FC236}">
                <a16:creationId xmlns:a16="http://schemas.microsoft.com/office/drawing/2014/main" id="{66FCBA6D-5EC6-C477-6596-8B9D5DEF090B}"/>
              </a:ext>
            </a:extLst>
          </p:cNvPr>
          <p:cNvSpPr txBox="1"/>
          <p:nvPr/>
        </p:nvSpPr>
        <p:spPr>
          <a:xfrm>
            <a:off x="1990822" y="4636195"/>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TikTok</a:t>
            </a:r>
          </a:p>
        </p:txBody>
      </p:sp>
      <p:cxnSp>
        <p:nvCxnSpPr>
          <p:cNvPr id="13" name="Straight Arrow Connector 12">
            <a:extLst>
              <a:ext uri="{FF2B5EF4-FFF2-40B4-BE49-F238E27FC236}">
                <a16:creationId xmlns:a16="http://schemas.microsoft.com/office/drawing/2014/main" id="{B4F483D1-F9DF-B628-4DA4-CAADD19FD77C}"/>
              </a:ext>
            </a:extLst>
          </p:cNvPr>
          <p:cNvCxnSpPr>
            <a:cxnSpLocks/>
          </p:cNvCxnSpPr>
          <p:nvPr/>
        </p:nvCxnSpPr>
        <p:spPr>
          <a:xfrm>
            <a:off x="2551460" y="4856944"/>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
            <a:extLst>
              <a:ext uri="{FF2B5EF4-FFF2-40B4-BE49-F238E27FC236}">
                <a16:creationId xmlns:a16="http://schemas.microsoft.com/office/drawing/2014/main" id="{E320EA85-74AE-50DC-21F1-7631B1EC23F3}"/>
              </a:ext>
            </a:extLst>
          </p:cNvPr>
          <p:cNvSpPr txBox="1"/>
          <p:nvPr/>
        </p:nvSpPr>
        <p:spPr>
          <a:xfrm>
            <a:off x="5485448" y="4722936"/>
            <a:ext cx="1103258"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5" name="Straight Arrow Connector 14">
            <a:extLst>
              <a:ext uri="{FF2B5EF4-FFF2-40B4-BE49-F238E27FC236}">
                <a16:creationId xmlns:a16="http://schemas.microsoft.com/office/drawing/2014/main" id="{8F38C232-4A79-5452-A1A8-92C3AF129505}"/>
              </a:ext>
            </a:extLst>
          </p:cNvPr>
          <p:cNvCxnSpPr/>
          <p:nvPr/>
        </p:nvCxnSpPr>
        <p:spPr>
          <a:xfrm>
            <a:off x="6064235" y="4914400"/>
            <a:ext cx="145673"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F6B55127-A9AF-2DBA-8B84-54EA2672A1DC}"/>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8" name="TextBox 7">
            <a:extLst>
              <a:ext uri="{FF2B5EF4-FFF2-40B4-BE49-F238E27FC236}">
                <a16:creationId xmlns:a16="http://schemas.microsoft.com/office/drawing/2014/main" id="{C933322F-3623-801D-B420-0D897749FA06}"/>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9" name="TextBox 1">
            <a:extLst>
              <a:ext uri="{FF2B5EF4-FFF2-40B4-BE49-F238E27FC236}">
                <a16:creationId xmlns:a16="http://schemas.microsoft.com/office/drawing/2014/main" id="{EF9B40F9-E2E8-2848-93C6-8F82D06399BC}"/>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
        <p:nvSpPr>
          <p:cNvPr id="16" name="TextBox 2">
            <a:extLst>
              <a:ext uri="{FF2B5EF4-FFF2-40B4-BE49-F238E27FC236}">
                <a16:creationId xmlns:a16="http://schemas.microsoft.com/office/drawing/2014/main" id="{31903E20-0E5B-79E5-7A9A-FA8C4589D7F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16-34s – TV Set</a:t>
            </a:r>
          </a:p>
        </p:txBody>
      </p:sp>
    </p:spTree>
    <p:extLst>
      <p:ext uri="{BB962C8B-B14F-4D97-AF65-F5344CB8AC3E}">
        <p14:creationId xmlns:p14="http://schemas.microsoft.com/office/powerpoint/2010/main" val="750896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0AB7-2716-B965-DC7A-9A9AFD91ECAC}"/>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1349004-2CF7-47D2-9B1F-C821566F4D11}"/>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24F547D-87D7-4667-69EB-E268C5F9219A}"/>
              </a:ext>
            </a:extLst>
          </p:cNvPr>
          <p:cNvSpPr>
            <a:spLocks noGrp="1"/>
          </p:cNvSpPr>
          <p:nvPr>
            <p:ph type="title"/>
          </p:nvPr>
        </p:nvSpPr>
        <p:spPr/>
        <p:txBody>
          <a:bodyPr/>
          <a:lstStyle/>
          <a:p>
            <a:r>
              <a:rPr lang="en-GB" dirty="0"/>
              <a:t>Broadcasters deliver the largest scale for 16-34s compared to other commercial platforms on the TV set</a:t>
            </a:r>
          </a:p>
        </p:txBody>
      </p:sp>
      <p:sp>
        <p:nvSpPr>
          <p:cNvPr id="3" name="Text Placeholder 2">
            <a:extLst>
              <a:ext uri="{FF2B5EF4-FFF2-40B4-BE49-F238E27FC236}">
                <a16:creationId xmlns:a16="http://schemas.microsoft.com/office/drawing/2014/main" id="{42878628-1DDB-52C2-ECA0-16953BCB1A1D}"/>
              </a:ext>
            </a:extLst>
          </p:cNvPr>
          <p:cNvSpPr>
            <a:spLocks noGrp="1"/>
          </p:cNvSpPr>
          <p:nvPr>
            <p:ph type="body" sz="quarter" idx="15"/>
          </p:nvPr>
        </p:nvSpPr>
        <p:spPr/>
        <p:txBody>
          <a:bodyPr/>
          <a:lstStyle/>
          <a:p>
            <a:r>
              <a:rPr lang="en-US" dirty="0"/>
              <a:t>Source: Barb, 16-34, TV sets – Q4 2024, Netflix &amp; Amazon Ad Tiers.</a:t>
            </a:r>
          </a:p>
          <a:p>
            <a:endParaRPr lang="en-US" dirty="0"/>
          </a:p>
          <a:p>
            <a:endParaRPr lang="en-GB" dirty="0"/>
          </a:p>
        </p:txBody>
      </p:sp>
      <p:sp>
        <p:nvSpPr>
          <p:cNvPr id="5" name="TextBox 4">
            <a:extLst>
              <a:ext uri="{FF2B5EF4-FFF2-40B4-BE49-F238E27FC236}">
                <a16:creationId xmlns:a16="http://schemas.microsoft.com/office/drawing/2014/main" id="{814EAAFC-8DC1-20D5-8E3A-9AF6EA48BD06}"/>
              </a:ext>
            </a:extLst>
          </p:cNvPr>
          <p:cNvSpPr txBox="1"/>
          <p:nvPr/>
        </p:nvSpPr>
        <p:spPr>
          <a:xfrm>
            <a:off x="4843093" y="5341125"/>
            <a:ext cx="2505814" cy="230832"/>
          </a:xfrm>
          <a:prstGeom prst="rect">
            <a:avLst/>
          </a:prstGeom>
          <a:noFill/>
        </p:spPr>
        <p:txBody>
          <a:bodyPr wrap="none" rtlCol="0">
            <a:spAutoFit/>
          </a:bodyPr>
          <a:lstStyle/>
          <a:p>
            <a:r>
              <a:rPr lang="en-GB" sz="900" b="1">
                <a:latin typeface="+mj-lt"/>
              </a:rPr>
              <a:t>AVE TIME VIEWED PER </a:t>
            </a:r>
            <a:r>
              <a:rPr lang="en-GB" sz="900" b="1" u="sng">
                <a:latin typeface="+mj-lt"/>
              </a:rPr>
              <a:t>VIEWER</a:t>
            </a:r>
            <a:r>
              <a:rPr lang="en-GB" sz="900" b="1">
                <a:latin typeface="+mj-lt"/>
              </a:rPr>
              <a:t> PER DAY</a:t>
            </a:r>
          </a:p>
        </p:txBody>
      </p:sp>
      <p:sp>
        <p:nvSpPr>
          <p:cNvPr id="6" name="TextBox 5">
            <a:extLst>
              <a:ext uri="{FF2B5EF4-FFF2-40B4-BE49-F238E27FC236}">
                <a16:creationId xmlns:a16="http://schemas.microsoft.com/office/drawing/2014/main" id="{16B61D8E-DF16-EE14-3534-7DE8B46CCF8E}"/>
              </a:ext>
            </a:extLst>
          </p:cNvPr>
          <p:cNvSpPr txBox="1"/>
          <p:nvPr/>
        </p:nvSpPr>
        <p:spPr>
          <a:xfrm rot="16200000">
            <a:off x="-606767" y="3073277"/>
            <a:ext cx="1941557" cy="230832"/>
          </a:xfrm>
          <a:prstGeom prst="rect">
            <a:avLst/>
          </a:prstGeom>
          <a:noFill/>
        </p:spPr>
        <p:txBody>
          <a:bodyPr wrap="none" rtlCol="0">
            <a:spAutoFit/>
          </a:bodyPr>
          <a:lstStyle/>
          <a:p>
            <a:r>
              <a:rPr lang="en-GB" sz="900" b="1" dirty="0">
                <a:latin typeface="+mj-lt"/>
              </a:rPr>
              <a:t>AVERAGE DAILY REACH (000s)</a:t>
            </a:r>
          </a:p>
        </p:txBody>
      </p:sp>
      <p:sp>
        <p:nvSpPr>
          <p:cNvPr id="7" name="TextBox 2">
            <a:extLst>
              <a:ext uri="{FF2B5EF4-FFF2-40B4-BE49-F238E27FC236}">
                <a16:creationId xmlns:a16="http://schemas.microsoft.com/office/drawing/2014/main" id="{D0055752-4240-6E7F-B402-9408A8399256}"/>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600" b="1">
                <a:solidFill>
                  <a:schemeClr val="bg2"/>
                </a:solidFill>
              </a:rPr>
              <a:t>16-34 – Commercial TV Set</a:t>
            </a:r>
          </a:p>
        </p:txBody>
      </p:sp>
      <p:sp>
        <p:nvSpPr>
          <p:cNvPr id="10" name="TextBox 1">
            <a:extLst>
              <a:ext uri="{FF2B5EF4-FFF2-40B4-BE49-F238E27FC236}">
                <a16:creationId xmlns:a16="http://schemas.microsoft.com/office/drawing/2014/main" id="{5963A0C0-F652-E149-A897-4DA8B9A5CD0E}"/>
              </a:ext>
            </a:extLst>
          </p:cNvPr>
          <p:cNvSpPr txBox="1"/>
          <p:nvPr/>
        </p:nvSpPr>
        <p:spPr>
          <a:xfrm>
            <a:off x="2691564" y="4607482"/>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Other AVOD</a:t>
            </a:r>
          </a:p>
        </p:txBody>
      </p:sp>
      <p:cxnSp>
        <p:nvCxnSpPr>
          <p:cNvPr id="11" name="Straight Arrow Connector 10">
            <a:extLst>
              <a:ext uri="{FF2B5EF4-FFF2-40B4-BE49-F238E27FC236}">
                <a16:creationId xmlns:a16="http://schemas.microsoft.com/office/drawing/2014/main" id="{5B5CD09E-14E7-46DE-9819-1A6AF473CB9D}"/>
              </a:ext>
            </a:extLst>
          </p:cNvPr>
          <p:cNvCxnSpPr>
            <a:cxnSpLocks/>
          </p:cNvCxnSpPr>
          <p:nvPr/>
        </p:nvCxnSpPr>
        <p:spPr>
          <a:xfrm flipH="1">
            <a:off x="7303606" y="4967669"/>
            <a:ext cx="149225" cy="41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BF9865A5-766F-92F5-6B8B-5149950A2715}"/>
              </a:ext>
            </a:extLst>
          </p:cNvPr>
          <p:cNvCxnSpPr>
            <a:cxnSpLocks/>
          </p:cNvCxnSpPr>
          <p:nvPr/>
        </p:nvCxnSpPr>
        <p:spPr>
          <a:xfrm>
            <a:off x="3432824" y="486799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
            <a:extLst>
              <a:ext uri="{FF2B5EF4-FFF2-40B4-BE49-F238E27FC236}">
                <a16:creationId xmlns:a16="http://schemas.microsoft.com/office/drawing/2014/main" id="{CC47D54C-264D-8D9E-2D47-76637AD851B1}"/>
              </a:ext>
            </a:extLst>
          </p:cNvPr>
          <p:cNvSpPr txBox="1"/>
          <p:nvPr/>
        </p:nvSpPr>
        <p:spPr>
          <a:xfrm>
            <a:off x="1697712" y="4671497"/>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t>TikTok</a:t>
            </a:r>
          </a:p>
        </p:txBody>
      </p:sp>
      <p:cxnSp>
        <p:nvCxnSpPr>
          <p:cNvPr id="21" name="Straight Arrow Connector 20">
            <a:extLst>
              <a:ext uri="{FF2B5EF4-FFF2-40B4-BE49-F238E27FC236}">
                <a16:creationId xmlns:a16="http://schemas.microsoft.com/office/drawing/2014/main" id="{BE2F8D2E-5570-CEBC-1D7E-A0ADDEA0B86A}"/>
              </a:ext>
            </a:extLst>
          </p:cNvPr>
          <p:cNvCxnSpPr>
            <a:cxnSpLocks/>
          </p:cNvCxnSpPr>
          <p:nvPr/>
        </p:nvCxnSpPr>
        <p:spPr>
          <a:xfrm>
            <a:off x="2398721" y="4819293"/>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1">
            <a:extLst>
              <a:ext uri="{FF2B5EF4-FFF2-40B4-BE49-F238E27FC236}">
                <a16:creationId xmlns:a16="http://schemas.microsoft.com/office/drawing/2014/main" id="{77BE188B-60C0-7D33-E41B-9DE52C704CC1}"/>
              </a:ext>
            </a:extLst>
          </p:cNvPr>
          <p:cNvSpPr txBox="1"/>
          <p:nvPr/>
        </p:nvSpPr>
        <p:spPr>
          <a:xfrm>
            <a:off x="7208188" y="4817460"/>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a:t>Twitch</a:t>
            </a:r>
          </a:p>
        </p:txBody>
      </p:sp>
      <p:sp>
        <p:nvSpPr>
          <p:cNvPr id="4" name="TextBox 1">
            <a:extLst>
              <a:ext uri="{FF2B5EF4-FFF2-40B4-BE49-F238E27FC236}">
                <a16:creationId xmlns:a16="http://schemas.microsoft.com/office/drawing/2014/main" id="{90B7951D-E07D-E256-22FB-E08B06E9BCEC}"/>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4176645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DCA3B-AD0B-518B-61B6-A9AF7BA0C6A3}"/>
              </a:ext>
            </a:extLst>
          </p:cNvPr>
          <p:cNvPicPr>
            <a:picLocks noChangeAspect="1"/>
          </p:cNvPicPr>
          <p:nvPr/>
        </p:nvPicPr>
        <p:blipFill>
          <a:blip r:embed="rId3">
            <a:extLst>
              <a:ext uri="{28A0092B-C50C-407E-A947-70E740481C1C}">
                <a14:useLocalDpi xmlns:a14="http://schemas.microsoft.com/office/drawing/2010/main" val="0"/>
              </a:ext>
            </a:extLst>
          </a:blip>
          <a:srcRect b="2720"/>
          <a:stretch/>
        </p:blipFill>
        <p:spPr>
          <a:xfrm>
            <a:off x="-5317" y="0"/>
            <a:ext cx="12192000" cy="6858000"/>
          </a:xfrm>
          <a:prstGeom prst="rect">
            <a:avLst/>
          </a:prstGeom>
        </p:spPr>
      </p:pic>
      <p:sp>
        <p:nvSpPr>
          <p:cNvPr id="8" name="Rectangle 7">
            <a:extLst>
              <a:ext uri="{FF2B5EF4-FFF2-40B4-BE49-F238E27FC236}">
                <a16:creationId xmlns:a16="http://schemas.microsoft.com/office/drawing/2014/main" id="{8ACD81FD-A8A2-4255-A5A6-C0CF10EAE0E3}"/>
              </a:ext>
            </a:extLst>
          </p:cNvPr>
          <p:cNvSpPr>
            <a:spLocks/>
          </p:cNvSpPr>
          <p:nvPr/>
        </p:nvSpPr>
        <p:spPr>
          <a:xfrm>
            <a:off x="0" y="-1"/>
            <a:ext cx="12192000" cy="6858001"/>
          </a:xfrm>
          <a:prstGeom prst="rect">
            <a:avLst/>
          </a:prstGeom>
          <a:gradFill flip="none" rotWithShape="1">
            <a:gsLst>
              <a:gs pos="0">
                <a:srgbClr val="000000">
                  <a:alpha val="60000"/>
                </a:srgbClr>
              </a:gs>
              <a:gs pos="71000">
                <a:schemeClr val="tx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72CE206-BAAD-4A34-8789-135B8422B042}"/>
              </a:ext>
            </a:extLst>
          </p:cNvPr>
          <p:cNvSpPr>
            <a:spLocks noGrp="1"/>
          </p:cNvSpPr>
          <p:nvPr>
            <p:ph type="ctrTitle"/>
          </p:nvPr>
        </p:nvSpPr>
        <p:spPr>
          <a:xfrm>
            <a:off x="296132" y="5010835"/>
            <a:ext cx="5298141" cy="2412000"/>
          </a:xfrm>
        </p:spPr>
        <p:txBody>
          <a:bodyPr/>
          <a:lstStyle/>
          <a:p>
            <a:pPr fontAlgn="base">
              <a:spcAft>
                <a:spcPct val="0"/>
              </a:spcAft>
            </a:pPr>
            <a:r>
              <a:rPr lang="en-GB" dirty="0"/>
              <a:t>How TV content is viewed</a:t>
            </a:r>
          </a:p>
        </p:txBody>
      </p:sp>
      <p:pic>
        <p:nvPicPr>
          <p:cNvPr id="5" name="Picture 4">
            <a:extLst>
              <a:ext uri="{FF2B5EF4-FFF2-40B4-BE49-F238E27FC236}">
                <a16:creationId xmlns:a16="http://schemas.microsoft.com/office/drawing/2014/main" id="{D9688671-1A5A-4826-BCDD-2F4526D3C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01A7C288-F43F-4F9A-9654-ED50FDFDD061}"/>
              </a:ext>
            </a:extLst>
          </p:cNvPr>
          <p:cNvSpPr txBox="1"/>
          <p:nvPr/>
        </p:nvSpPr>
        <p:spPr>
          <a:xfrm rot="16200000">
            <a:off x="9898677" y="3736027"/>
            <a:ext cx="4158997" cy="246221"/>
          </a:xfrm>
          <a:prstGeom prst="rect">
            <a:avLst/>
          </a:prstGeom>
          <a:noFill/>
        </p:spPr>
        <p:txBody>
          <a:bodyPr wrap="square" rtlCol="0">
            <a:spAutoFit/>
          </a:bodyPr>
          <a:lstStyle/>
          <a:p>
            <a:pPr algn="l"/>
            <a:r>
              <a:rPr lang="en-GB" sz="1000" dirty="0">
                <a:solidFill>
                  <a:schemeClr val="bg1"/>
                </a:solidFill>
              </a:rPr>
              <a:t>“</a:t>
            </a:r>
            <a:r>
              <a:rPr lang="en-GB" sz="1000" dirty="0" err="1">
                <a:solidFill>
                  <a:schemeClr val="bg1"/>
                </a:solidFill>
              </a:rPr>
              <a:t>Brassic</a:t>
            </a:r>
            <a:r>
              <a:rPr lang="en-GB" sz="1000" dirty="0">
                <a:solidFill>
                  <a:schemeClr val="bg1"/>
                </a:solidFill>
              </a:rPr>
              <a:t>” Sky Max</a:t>
            </a:r>
          </a:p>
        </p:txBody>
      </p:sp>
    </p:spTree>
    <p:extLst>
      <p:ext uri="{BB962C8B-B14F-4D97-AF65-F5344CB8AC3E}">
        <p14:creationId xmlns:p14="http://schemas.microsoft.com/office/powerpoint/2010/main" val="353648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3E974-AD08-606F-BBC5-89AF98314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D4E55-11CD-A9B1-4B1A-44E3F26EBC19}"/>
              </a:ext>
            </a:extLst>
          </p:cNvPr>
          <p:cNvSpPr>
            <a:spLocks noGrp="1"/>
          </p:cNvSpPr>
          <p:nvPr>
            <p:ph type="title"/>
          </p:nvPr>
        </p:nvSpPr>
        <p:spPr/>
        <p:txBody>
          <a:bodyPr>
            <a:noAutofit/>
          </a:bodyPr>
          <a:lstStyle/>
          <a:p>
            <a:r>
              <a:rPr lang="en-GB" sz="2900"/>
              <a:t>Sports is time-sensitive so has high levels of live viewing</a:t>
            </a:r>
          </a:p>
        </p:txBody>
      </p:sp>
      <p:sp>
        <p:nvSpPr>
          <p:cNvPr id="5" name="Text Placeholder 4">
            <a:extLst>
              <a:ext uri="{FF2B5EF4-FFF2-40B4-BE49-F238E27FC236}">
                <a16:creationId xmlns:a16="http://schemas.microsoft.com/office/drawing/2014/main" id="{26BA6F83-159D-9A26-C02A-5F99926A4F70}"/>
              </a:ext>
            </a:extLst>
          </p:cNvPr>
          <p:cNvSpPr>
            <a:spLocks noGrp="1"/>
          </p:cNvSpPr>
          <p:nvPr>
            <p:ph type="body" sz="quarter" idx="15"/>
          </p:nvPr>
        </p:nvSpPr>
        <p:spPr>
          <a:xfrm>
            <a:off x="377758" y="5365115"/>
            <a:ext cx="5239271" cy="327546"/>
          </a:xfrm>
        </p:spPr>
        <p:txBody>
          <a:bodyPr/>
          <a:lstStyle/>
          <a:p>
            <a:r>
              <a:rPr lang="en-GB"/>
              <a:t>Source: Barb 2024. Individuals, Live +3min. International Football: ENG V BRA, Channel 4. 23</a:t>
            </a:r>
            <a:r>
              <a:rPr lang="en-GB" baseline="30000"/>
              <a:t>rd</a:t>
            </a:r>
            <a:r>
              <a:rPr lang="en-GB"/>
              <a:t> Mar. Device and time-shifted viewing within 28 days of broadcast.</a:t>
            </a:r>
          </a:p>
        </p:txBody>
      </p:sp>
      <p:graphicFrame>
        <p:nvGraphicFramePr>
          <p:cNvPr id="6" name="Content Placeholder 4">
            <a:extLst>
              <a:ext uri="{FF2B5EF4-FFF2-40B4-BE49-F238E27FC236}">
                <a16:creationId xmlns:a16="http://schemas.microsoft.com/office/drawing/2014/main" id="{A89FE1F6-1224-548A-0EA5-034ADDB5B3D2}"/>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D9855EC3-441A-0FCE-AA3D-FA7F0271822F}"/>
              </a:ext>
            </a:extLst>
          </p:cNvPr>
          <p:cNvSpPr/>
          <p:nvPr/>
        </p:nvSpPr>
        <p:spPr>
          <a:xfrm>
            <a:off x="2379757" y="3006132"/>
            <a:ext cx="1431738" cy="923330"/>
          </a:xfrm>
          <a:prstGeom prst="rect">
            <a:avLst/>
          </a:prstGeom>
        </p:spPr>
        <p:txBody>
          <a:bodyPr wrap="square">
            <a:spAutoFit/>
          </a:bodyPr>
          <a:lstStyle/>
          <a:p>
            <a:pPr algn="ctr" defTabSz="685800">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3.88 </a:t>
            </a:r>
          </a:p>
          <a:p>
            <a:pPr algn="ctr" defTabSz="685800">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4" name="Straight Connector 3">
            <a:extLst>
              <a:ext uri="{FF2B5EF4-FFF2-40B4-BE49-F238E27FC236}">
                <a16:creationId xmlns:a16="http://schemas.microsoft.com/office/drawing/2014/main" id="{8B649073-AF8B-927B-99FB-3CFA501F6784}"/>
              </a:ext>
            </a:extLst>
          </p:cNvPr>
          <p:cNvCxnSpPr>
            <a:cxnSpLocks/>
          </p:cNvCxnSpPr>
          <p:nvPr/>
        </p:nvCxnSpPr>
        <p:spPr>
          <a:xfrm>
            <a:off x="3897431" y="2292103"/>
            <a:ext cx="62155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3164316-C28B-1344-570B-C15D4E00C7FE}"/>
              </a:ext>
            </a:extLst>
          </p:cNvPr>
          <p:cNvSpPr/>
          <p:nvPr/>
        </p:nvSpPr>
        <p:spPr>
          <a:xfrm>
            <a:off x="4494548" y="2167273"/>
            <a:ext cx="1601452"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97%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(any device)</a:t>
            </a:r>
          </a:p>
        </p:txBody>
      </p:sp>
      <p:sp>
        <p:nvSpPr>
          <p:cNvPr id="17" name="Rectangle 16">
            <a:extLst>
              <a:ext uri="{FF2B5EF4-FFF2-40B4-BE49-F238E27FC236}">
                <a16:creationId xmlns:a16="http://schemas.microsoft.com/office/drawing/2014/main" id="{CE6E6A70-B560-A8AF-87FC-3EB233897DF9}"/>
              </a:ext>
            </a:extLst>
          </p:cNvPr>
          <p:cNvSpPr/>
          <p:nvPr/>
        </p:nvSpPr>
        <p:spPr>
          <a:xfrm>
            <a:off x="4489788" y="1934886"/>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3.75 million</a:t>
            </a:r>
          </a:p>
        </p:txBody>
      </p:sp>
      <p:cxnSp>
        <p:nvCxnSpPr>
          <p:cNvPr id="18" name="Connector: Elbow 17">
            <a:extLst>
              <a:ext uri="{FF2B5EF4-FFF2-40B4-BE49-F238E27FC236}">
                <a16:creationId xmlns:a16="http://schemas.microsoft.com/office/drawing/2014/main" id="{23A96E45-9302-AD5D-D1CE-B8A4C658001B}"/>
              </a:ext>
            </a:extLst>
          </p:cNvPr>
          <p:cNvCxnSpPr>
            <a:cxnSpLocks/>
          </p:cNvCxnSpPr>
          <p:nvPr/>
        </p:nvCxnSpPr>
        <p:spPr>
          <a:xfrm>
            <a:off x="894207" y="3319654"/>
            <a:ext cx="851699" cy="98"/>
          </a:xfrm>
          <a:prstGeom prst="bentConnector3">
            <a:avLst>
              <a:gd name="adj1" fmla="val 50000"/>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0B7F8D3-73A7-D2DF-86D5-BFE9E9186EDE}"/>
              </a:ext>
            </a:extLst>
          </p:cNvPr>
          <p:cNvSpPr/>
          <p:nvPr/>
        </p:nvSpPr>
        <p:spPr>
          <a:xfrm>
            <a:off x="190954" y="3386838"/>
            <a:ext cx="1554952"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 On-demand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 </a:t>
            </a:r>
          </a:p>
        </p:txBody>
      </p:sp>
      <p:sp>
        <p:nvSpPr>
          <p:cNvPr id="23" name="Rectangle 22">
            <a:extLst>
              <a:ext uri="{FF2B5EF4-FFF2-40B4-BE49-F238E27FC236}">
                <a16:creationId xmlns:a16="http://schemas.microsoft.com/office/drawing/2014/main" id="{EAF09DC1-1C31-2BD3-EC5F-6707C854EE89}"/>
              </a:ext>
            </a:extLst>
          </p:cNvPr>
          <p:cNvSpPr/>
          <p:nvPr/>
        </p:nvSpPr>
        <p:spPr>
          <a:xfrm>
            <a:off x="187854" y="3129243"/>
            <a:ext cx="639919"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126k</a:t>
            </a:r>
          </a:p>
        </p:txBody>
      </p:sp>
      <p:pic>
        <p:nvPicPr>
          <p:cNvPr id="9" name="Picture 4" descr="Steven Gerrard, Jill Scott and Joe Cole line up with Channel 4 for England  EURO qualifiers against Italy &amp; Ukraine | Channel 4">
            <a:extLst>
              <a:ext uri="{FF2B5EF4-FFF2-40B4-BE49-F238E27FC236}">
                <a16:creationId xmlns:a16="http://schemas.microsoft.com/office/drawing/2014/main" id="{28B3C276-8E7E-AF0E-46ED-A36610BE6FDC}"/>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0894" r="208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240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C4866-E77C-D3DC-2DA0-E244FCD06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77228-7B3F-DBDE-E9F7-B0137A97EB6F}"/>
              </a:ext>
            </a:extLst>
          </p:cNvPr>
          <p:cNvSpPr>
            <a:spLocks noGrp="1"/>
          </p:cNvSpPr>
          <p:nvPr>
            <p:ph type="title"/>
          </p:nvPr>
        </p:nvSpPr>
        <p:spPr/>
        <p:txBody>
          <a:bodyPr>
            <a:noAutofit/>
          </a:bodyPr>
          <a:lstStyle/>
          <a:p>
            <a:r>
              <a:rPr lang="en-GB" sz="2900"/>
              <a:t>Sports is time-sensitive so has high levels of live viewing</a:t>
            </a:r>
          </a:p>
        </p:txBody>
      </p:sp>
      <p:sp>
        <p:nvSpPr>
          <p:cNvPr id="5" name="Text Placeholder 4">
            <a:extLst>
              <a:ext uri="{FF2B5EF4-FFF2-40B4-BE49-F238E27FC236}">
                <a16:creationId xmlns:a16="http://schemas.microsoft.com/office/drawing/2014/main" id="{F684CCD3-E046-9DB3-9C1E-008E7328A264}"/>
              </a:ext>
            </a:extLst>
          </p:cNvPr>
          <p:cNvSpPr>
            <a:spLocks noGrp="1"/>
          </p:cNvSpPr>
          <p:nvPr>
            <p:ph type="body" sz="quarter" idx="15"/>
          </p:nvPr>
        </p:nvSpPr>
        <p:spPr>
          <a:xfrm>
            <a:off x="377758" y="5365115"/>
            <a:ext cx="5239271" cy="327546"/>
          </a:xfrm>
        </p:spPr>
        <p:txBody>
          <a:bodyPr/>
          <a:lstStyle/>
          <a:p>
            <a:r>
              <a:rPr lang="en-GB"/>
              <a:t>Source: Barb 2024. Individuals, Live +3min. UEFA European Football Championship: NED V ENG, ITV1. 10</a:t>
            </a:r>
            <a:r>
              <a:rPr lang="en-GB" baseline="30000"/>
              <a:t>th</a:t>
            </a:r>
            <a:r>
              <a:rPr lang="en-GB"/>
              <a:t> July. Device and time-shifted viewing within 28 days of broadcast.</a:t>
            </a:r>
          </a:p>
        </p:txBody>
      </p:sp>
      <p:graphicFrame>
        <p:nvGraphicFramePr>
          <p:cNvPr id="6" name="Content Placeholder 4">
            <a:extLst>
              <a:ext uri="{FF2B5EF4-FFF2-40B4-BE49-F238E27FC236}">
                <a16:creationId xmlns:a16="http://schemas.microsoft.com/office/drawing/2014/main" id="{5566C56A-2E5F-2C1F-E08D-4834FEB6319C}"/>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9A83F740-6B0D-8D03-1342-492F2207B8C9}"/>
              </a:ext>
            </a:extLst>
          </p:cNvPr>
          <p:cNvSpPr/>
          <p:nvPr/>
        </p:nvSpPr>
        <p:spPr>
          <a:xfrm>
            <a:off x="2392789" y="3059792"/>
            <a:ext cx="1431738" cy="923330"/>
          </a:xfrm>
          <a:prstGeom prst="rect">
            <a:avLst/>
          </a:prstGeom>
        </p:spPr>
        <p:txBody>
          <a:bodyPr wrap="square">
            <a:spAutoFit/>
          </a:bodyPr>
          <a:lstStyle/>
          <a:p>
            <a:pPr algn="ctr" defTabSz="685800">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13.26 </a:t>
            </a: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4" name="Straight Connector 3">
            <a:extLst>
              <a:ext uri="{FF2B5EF4-FFF2-40B4-BE49-F238E27FC236}">
                <a16:creationId xmlns:a16="http://schemas.microsoft.com/office/drawing/2014/main" id="{E4E52B4B-5804-048C-6D1F-F085AF86F1B1}"/>
              </a:ext>
            </a:extLst>
          </p:cNvPr>
          <p:cNvCxnSpPr>
            <a:cxnSpLocks/>
          </p:cNvCxnSpPr>
          <p:nvPr/>
        </p:nvCxnSpPr>
        <p:spPr>
          <a:xfrm>
            <a:off x="3897431" y="2292103"/>
            <a:ext cx="621559"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9AE67E7-D1C0-6063-8BCE-D8E886787101}"/>
              </a:ext>
            </a:extLst>
          </p:cNvPr>
          <p:cNvSpPr/>
          <p:nvPr/>
        </p:nvSpPr>
        <p:spPr>
          <a:xfrm>
            <a:off x="4484038" y="2188293"/>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98%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(any device)</a:t>
            </a:r>
          </a:p>
        </p:txBody>
      </p:sp>
      <p:sp>
        <p:nvSpPr>
          <p:cNvPr id="17" name="Rectangle 16">
            <a:extLst>
              <a:ext uri="{FF2B5EF4-FFF2-40B4-BE49-F238E27FC236}">
                <a16:creationId xmlns:a16="http://schemas.microsoft.com/office/drawing/2014/main" id="{D0789CB8-F71E-F2D8-00E0-4C8B9DB556AD}"/>
              </a:ext>
            </a:extLst>
          </p:cNvPr>
          <p:cNvSpPr/>
          <p:nvPr/>
        </p:nvSpPr>
        <p:spPr>
          <a:xfrm>
            <a:off x="4428525" y="1945396"/>
            <a:ext cx="1418978"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12.95 million</a:t>
            </a:r>
          </a:p>
        </p:txBody>
      </p:sp>
      <p:cxnSp>
        <p:nvCxnSpPr>
          <p:cNvPr id="18" name="Connector: Elbow 17">
            <a:extLst>
              <a:ext uri="{FF2B5EF4-FFF2-40B4-BE49-F238E27FC236}">
                <a16:creationId xmlns:a16="http://schemas.microsoft.com/office/drawing/2014/main" id="{B6AA0694-4B34-E653-F962-1D370E8D6B52}"/>
              </a:ext>
            </a:extLst>
          </p:cNvPr>
          <p:cNvCxnSpPr>
            <a:cxnSpLocks/>
          </p:cNvCxnSpPr>
          <p:nvPr/>
        </p:nvCxnSpPr>
        <p:spPr>
          <a:xfrm>
            <a:off x="894207" y="3319654"/>
            <a:ext cx="851699" cy="98"/>
          </a:xfrm>
          <a:prstGeom prst="bentConnector3">
            <a:avLst>
              <a:gd name="adj1" fmla="val 50000"/>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ED86A37-B9E3-02A9-6518-1CD381E51B75}"/>
              </a:ext>
            </a:extLst>
          </p:cNvPr>
          <p:cNvSpPr/>
          <p:nvPr/>
        </p:nvSpPr>
        <p:spPr>
          <a:xfrm>
            <a:off x="190954" y="3397348"/>
            <a:ext cx="1554952"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 On-demand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23" name="Rectangle 22">
            <a:extLst>
              <a:ext uri="{FF2B5EF4-FFF2-40B4-BE49-F238E27FC236}">
                <a16:creationId xmlns:a16="http://schemas.microsoft.com/office/drawing/2014/main" id="{C3001215-B98C-04C9-51E4-506D3F18C55D}"/>
              </a:ext>
            </a:extLst>
          </p:cNvPr>
          <p:cNvSpPr/>
          <p:nvPr/>
        </p:nvSpPr>
        <p:spPr>
          <a:xfrm>
            <a:off x="198364" y="3139753"/>
            <a:ext cx="639919"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308k</a:t>
            </a:r>
          </a:p>
        </p:txBody>
      </p:sp>
      <p:pic>
        <p:nvPicPr>
          <p:cNvPr id="9218" name="Picture 2" descr="ITV's Live Euro Plans Revealed | ITV Football">
            <a:extLst>
              <a:ext uri="{FF2B5EF4-FFF2-40B4-BE49-F238E27FC236}">
                <a16:creationId xmlns:a16="http://schemas.microsoft.com/office/drawing/2014/main" id="{76A10387-B3D4-F092-E9E6-07C193F2C5A6}"/>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8504" r="185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061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FAF8-D9C3-8148-8FBC-BC5977A38257}"/>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6CFE8AB4-989E-1D4F-3AE9-3AE9BDAD52F8}"/>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8B394B0-D8A2-C131-9AB7-45305E9BB0E3}"/>
              </a:ext>
            </a:extLst>
          </p:cNvPr>
          <p:cNvSpPr>
            <a:spLocks noGrp="1"/>
          </p:cNvSpPr>
          <p:nvPr>
            <p:ph type="title"/>
          </p:nvPr>
        </p:nvSpPr>
        <p:spPr/>
        <p:txBody>
          <a:bodyPr>
            <a:noAutofit/>
          </a:bodyPr>
          <a:lstStyle/>
          <a:p>
            <a:r>
              <a:rPr lang="en-GB" sz="2800">
                <a:solidFill>
                  <a:schemeClr val="accent1"/>
                </a:solidFill>
              </a:rPr>
              <a:t>Daily shows generate a ‘drive to live’ </a:t>
            </a:r>
            <a:endParaRPr lang="en-GB" sz="2900"/>
          </a:p>
        </p:txBody>
      </p:sp>
      <p:sp>
        <p:nvSpPr>
          <p:cNvPr id="5" name="Text Placeholder 4">
            <a:extLst>
              <a:ext uri="{FF2B5EF4-FFF2-40B4-BE49-F238E27FC236}">
                <a16:creationId xmlns:a16="http://schemas.microsoft.com/office/drawing/2014/main" id="{F46194EE-C03D-790C-6C31-E187395F362B}"/>
              </a:ext>
            </a:extLst>
          </p:cNvPr>
          <p:cNvSpPr>
            <a:spLocks noGrp="1"/>
          </p:cNvSpPr>
          <p:nvPr>
            <p:ph type="body" sz="quarter" idx="15"/>
          </p:nvPr>
        </p:nvSpPr>
        <p:spPr>
          <a:xfrm>
            <a:off x="377758" y="5365115"/>
            <a:ext cx="5239271" cy="327546"/>
          </a:xfrm>
        </p:spPr>
        <p:txBody>
          <a:bodyPr/>
          <a:lstStyle/>
          <a:p>
            <a:r>
              <a:rPr lang="en-GB"/>
              <a:t>Source: Barb 2024. Individuals, Live +3min. I’m a Celebrity Get Me Out of Here, ITV1. 8</a:t>
            </a:r>
            <a:r>
              <a:rPr lang="en-GB" baseline="30000"/>
              <a:t>th</a:t>
            </a:r>
            <a:r>
              <a:rPr lang="en-GB"/>
              <a:t> Dec. Device and time-shifted viewing within 28 days of broadcast.</a:t>
            </a:r>
          </a:p>
        </p:txBody>
      </p:sp>
      <p:sp>
        <p:nvSpPr>
          <p:cNvPr id="15" name="Rectangle 14">
            <a:extLst>
              <a:ext uri="{FF2B5EF4-FFF2-40B4-BE49-F238E27FC236}">
                <a16:creationId xmlns:a16="http://schemas.microsoft.com/office/drawing/2014/main" id="{86554944-10E9-BC47-54F9-770589B259DD}"/>
              </a:ext>
            </a:extLst>
          </p:cNvPr>
          <p:cNvSpPr/>
          <p:nvPr/>
        </p:nvSpPr>
        <p:spPr>
          <a:xfrm>
            <a:off x="2392789" y="3059792"/>
            <a:ext cx="1431738" cy="923330"/>
          </a:xfrm>
          <a:prstGeom prst="rect">
            <a:avLst/>
          </a:prstGeom>
        </p:spPr>
        <p:txBody>
          <a:bodyPr wrap="square">
            <a:spAutoFit/>
          </a:bodyPr>
          <a:lstStyle/>
          <a:p>
            <a:pPr algn="ctr" defTabSz="685800">
              <a:defRPr/>
            </a:pPr>
            <a:r>
              <a:rPr kumimoji="0" lang="en-GB" sz="1800" b="1" i="0" u="none" strike="noStrike" kern="1200" cap="none" spc="0" normalizeH="0" baseline="0" noProof="0">
                <a:ln>
                  <a:noFill/>
                </a:ln>
                <a:solidFill>
                  <a:prstClr val="white">
                    <a:lumMod val="50000"/>
                  </a:prstClr>
                </a:solidFill>
                <a:effectLst/>
                <a:uLnTx/>
                <a:uFillTx/>
                <a:latin typeface="Arial"/>
                <a:ea typeface="+mn-ea"/>
                <a:cs typeface="+mn-cs"/>
              </a:rPr>
              <a:t>9.01 </a:t>
            </a:r>
          </a:p>
          <a:p>
            <a:pPr algn="ctr" defTabSz="685800">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4" name="Straight Connector 3">
            <a:extLst>
              <a:ext uri="{FF2B5EF4-FFF2-40B4-BE49-F238E27FC236}">
                <a16:creationId xmlns:a16="http://schemas.microsoft.com/office/drawing/2014/main" id="{88A4820B-D13A-F2CB-D3E6-BB909B739A71}"/>
              </a:ext>
            </a:extLst>
          </p:cNvPr>
          <p:cNvCxnSpPr>
            <a:cxnSpLocks/>
          </p:cNvCxnSpPr>
          <p:nvPr/>
        </p:nvCxnSpPr>
        <p:spPr>
          <a:xfrm>
            <a:off x="3386667" y="2114673"/>
            <a:ext cx="1155671" cy="610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55EE43A-3464-1378-999A-217E64896152}"/>
              </a:ext>
            </a:extLst>
          </p:cNvPr>
          <p:cNvSpPr/>
          <p:nvPr/>
        </p:nvSpPr>
        <p:spPr>
          <a:xfrm>
            <a:off x="4562695" y="2188293"/>
            <a:ext cx="1513346"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68%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Arial"/>
                <a:ea typeface="+mn-ea"/>
                <a:cs typeface="+mn-cs"/>
              </a:rPr>
              <a:t>viewing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Arial"/>
                <a:ea typeface="+mn-ea"/>
                <a:cs typeface="+mn-cs"/>
              </a:rPr>
              <a:t>(any device)</a:t>
            </a:r>
          </a:p>
        </p:txBody>
      </p:sp>
      <p:sp>
        <p:nvSpPr>
          <p:cNvPr id="17" name="Rectangle 16">
            <a:extLst>
              <a:ext uri="{FF2B5EF4-FFF2-40B4-BE49-F238E27FC236}">
                <a16:creationId xmlns:a16="http://schemas.microsoft.com/office/drawing/2014/main" id="{E56647FF-1EFF-2C17-F0C6-72584DF48D70}"/>
              </a:ext>
            </a:extLst>
          </p:cNvPr>
          <p:cNvSpPr/>
          <p:nvPr/>
        </p:nvSpPr>
        <p:spPr>
          <a:xfrm>
            <a:off x="4542338" y="1945396"/>
            <a:ext cx="1305165"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6.10 million</a:t>
            </a:r>
          </a:p>
        </p:txBody>
      </p:sp>
      <p:cxnSp>
        <p:nvCxnSpPr>
          <p:cNvPr id="18" name="Connector: Elbow 17">
            <a:extLst>
              <a:ext uri="{FF2B5EF4-FFF2-40B4-BE49-F238E27FC236}">
                <a16:creationId xmlns:a16="http://schemas.microsoft.com/office/drawing/2014/main" id="{A8BC5F2B-E0AC-56B4-A0DE-121B22EDC71F}"/>
              </a:ext>
            </a:extLst>
          </p:cNvPr>
          <p:cNvCxnSpPr>
            <a:cxnSpLocks/>
          </p:cNvCxnSpPr>
          <p:nvPr/>
        </p:nvCxnSpPr>
        <p:spPr>
          <a:xfrm flipV="1">
            <a:off x="1435100" y="4092575"/>
            <a:ext cx="793750" cy="28343"/>
          </a:xfrm>
          <a:prstGeom prst="bentConnector3">
            <a:avLst>
              <a:gd name="adj1" fmla="val 50000"/>
            </a:avLst>
          </a:prstGeom>
          <a:ln w="15875">
            <a:solidFill>
              <a:srgbClr val="372D87"/>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172A29E-6E98-7425-B7EC-133455856C82}"/>
              </a:ext>
            </a:extLst>
          </p:cNvPr>
          <p:cNvSpPr/>
          <p:nvPr/>
        </p:nvSpPr>
        <p:spPr>
          <a:xfrm>
            <a:off x="193868" y="4200579"/>
            <a:ext cx="1685732"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32% On-demand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23" name="Rectangle 22">
            <a:extLst>
              <a:ext uri="{FF2B5EF4-FFF2-40B4-BE49-F238E27FC236}">
                <a16:creationId xmlns:a16="http://schemas.microsoft.com/office/drawing/2014/main" id="{F9A5F6CF-A52C-8117-28A0-C93C52009C0D}"/>
              </a:ext>
            </a:extLst>
          </p:cNvPr>
          <p:cNvSpPr/>
          <p:nvPr/>
        </p:nvSpPr>
        <p:spPr>
          <a:xfrm>
            <a:off x="201278" y="3942984"/>
            <a:ext cx="1431738"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2.91 million</a:t>
            </a:r>
          </a:p>
        </p:txBody>
      </p:sp>
      <p:pic>
        <p:nvPicPr>
          <p:cNvPr id="2050" name="Picture 2" descr="I'm a Celebrity official 2024 line-up: Meet the confirmed contestants |  Radio Times">
            <a:extLst>
              <a:ext uri="{FF2B5EF4-FFF2-40B4-BE49-F238E27FC236}">
                <a16:creationId xmlns:a16="http://schemas.microsoft.com/office/drawing/2014/main" id="{84A0413B-6141-DB40-A3F8-0193132F4CA3}"/>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5354" r="15354"/>
          <a:stretch>
            <a:fillRect/>
          </a:stretch>
        </p:blipFill>
        <p:spPr bwMode="auto">
          <a:xfrm>
            <a:off x="6008688" y="-9525"/>
            <a:ext cx="6183312" cy="594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5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5602-83CA-ED53-D3CE-6E165D9E3898}"/>
            </a:ext>
          </a:extLst>
        </p:cNvPr>
        <p:cNvGrpSpPr/>
        <p:nvPr/>
      </p:nvGrpSpPr>
      <p:grpSpPr>
        <a:xfrm>
          <a:off x="0" y="0"/>
          <a:ext cx="0" cy="0"/>
          <a:chOff x="0" y="0"/>
          <a:chExt cx="0" cy="0"/>
        </a:xfrm>
      </p:grpSpPr>
      <p:pic>
        <p:nvPicPr>
          <p:cNvPr id="2052" name="Picture 4" descr="Mr Bates vs The Post Office | Episode 4 | Masterpiece | PBS">
            <a:extLst>
              <a:ext uri="{FF2B5EF4-FFF2-40B4-BE49-F238E27FC236}">
                <a16:creationId xmlns:a16="http://schemas.microsoft.com/office/drawing/2014/main" id="{2EE2D9DB-A071-C403-7B8D-C92B0E17043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9E86230A-D47B-2DE8-8D10-3DB1094C832B}"/>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724A293A-3C45-11E4-804B-A2033E1AD62A}"/>
              </a:ext>
            </a:extLst>
          </p:cNvPr>
          <p:cNvSpPr>
            <a:spLocks noGrp="1"/>
          </p:cNvSpPr>
          <p:nvPr>
            <p:ph type="title"/>
          </p:nvPr>
        </p:nvSpPr>
        <p:spPr/>
        <p:txBody>
          <a:bodyPr>
            <a:noAutofit/>
          </a:bodyPr>
          <a:lstStyle/>
          <a:p>
            <a:r>
              <a:rPr lang="en-GB" sz="2700">
                <a:solidFill>
                  <a:schemeClr val="accent1"/>
                </a:solidFill>
              </a:rPr>
              <a:t>Primetime drama has high levels of on-demand viewing</a:t>
            </a:r>
            <a:endParaRPr lang="en-GB" sz="2700"/>
          </a:p>
        </p:txBody>
      </p:sp>
      <p:sp>
        <p:nvSpPr>
          <p:cNvPr id="5" name="Text Placeholder 4">
            <a:extLst>
              <a:ext uri="{FF2B5EF4-FFF2-40B4-BE49-F238E27FC236}">
                <a16:creationId xmlns:a16="http://schemas.microsoft.com/office/drawing/2014/main" id="{61880496-F566-AE17-DC76-2EC08B2E7CE2}"/>
              </a:ext>
            </a:extLst>
          </p:cNvPr>
          <p:cNvSpPr>
            <a:spLocks noGrp="1"/>
          </p:cNvSpPr>
          <p:nvPr>
            <p:ph type="body" sz="quarter" idx="15"/>
          </p:nvPr>
        </p:nvSpPr>
        <p:spPr>
          <a:xfrm>
            <a:off x="377758" y="5365115"/>
            <a:ext cx="5442018" cy="327546"/>
          </a:xfrm>
        </p:spPr>
        <p:txBody>
          <a:bodyPr/>
          <a:lstStyle/>
          <a:p>
            <a:r>
              <a:rPr lang="en-GB"/>
              <a:t>Source: Barb 2024. Individuals, Live +3min. Mr Bates vs The Post Office, ITV1, 4</a:t>
            </a:r>
            <a:r>
              <a:rPr lang="en-GB" baseline="30000"/>
              <a:t>th</a:t>
            </a:r>
            <a:r>
              <a:rPr lang="en-GB"/>
              <a:t> Jan, Device and time-shifted viewing within 28 days of broadcast.</a:t>
            </a:r>
          </a:p>
        </p:txBody>
      </p:sp>
      <p:sp>
        <p:nvSpPr>
          <p:cNvPr id="15" name="Rectangle 14">
            <a:extLst>
              <a:ext uri="{FF2B5EF4-FFF2-40B4-BE49-F238E27FC236}">
                <a16:creationId xmlns:a16="http://schemas.microsoft.com/office/drawing/2014/main" id="{B7433B71-68BE-14ED-EF09-2C38F579EFC8}"/>
              </a:ext>
            </a:extLst>
          </p:cNvPr>
          <p:cNvSpPr/>
          <p:nvPr/>
        </p:nvSpPr>
        <p:spPr>
          <a:xfrm>
            <a:off x="2392789" y="3059792"/>
            <a:ext cx="1431738" cy="923330"/>
          </a:xfrm>
          <a:prstGeom prst="rect">
            <a:avLst/>
          </a:prstGeom>
        </p:spPr>
        <p:txBody>
          <a:bodyPr wrap="square">
            <a:spAutoFit/>
          </a:bodyPr>
          <a:lstStyle/>
          <a:p>
            <a:pPr algn="ctr" defTabSz="685800">
              <a:defRPr/>
            </a:pPr>
            <a:r>
              <a:rPr kumimoji="0" lang="en-GB" sz="1800" b="1" i="0" u="none" strike="noStrike" kern="1200" cap="none" spc="0" normalizeH="0" baseline="0" noProof="0">
                <a:ln>
                  <a:noFill/>
                </a:ln>
                <a:solidFill>
                  <a:srgbClr val="808080"/>
                </a:solidFill>
                <a:effectLst/>
                <a:uLnTx/>
                <a:uFillTx/>
                <a:latin typeface="Arial"/>
                <a:ea typeface="+mn-ea"/>
                <a:cs typeface="+mn-cs"/>
              </a:rPr>
              <a:t>12.86 </a:t>
            </a: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7" name="Straight Connector 6">
            <a:extLst>
              <a:ext uri="{FF2B5EF4-FFF2-40B4-BE49-F238E27FC236}">
                <a16:creationId xmlns:a16="http://schemas.microsoft.com/office/drawing/2014/main" id="{2DECEB86-BA73-74E3-A322-D271E67322B4}"/>
              </a:ext>
            </a:extLst>
          </p:cNvPr>
          <p:cNvCxnSpPr>
            <a:cxnSpLocks/>
          </p:cNvCxnSpPr>
          <p:nvPr/>
        </p:nvCxnSpPr>
        <p:spPr>
          <a:xfrm>
            <a:off x="1571625" y="2191280"/>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643BC82-698E-8F64-529B-E766661801A0}"/>
              </a:ext>
            </a:extLst>
          </p:cNvPr>
          <p:cNvSpPr/>
          <p:nvPr/>
        </p:nvSpPr>
        <p:spPr>
          <a:xfrm>
            <a:off x="262027" y="2282723"/>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24% Live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solidFill>
                <a:effectLst/>
                <a:uLnTx/>
                <a:uFillTx/>
                <a:latin typeface="Arial"/>
                <a:ea typeface="+mn-ea"/>
                <a:cs typeface="+mn-cs"/>
              </a:rPr>
              <a:t>viewing (any device)</a:t>
            </a:r>
          </a:p>
        </p:txBody>
      </p:sp>
      <p:sp>
        <p:nvSpPr>
          <p:cNvPr id="12" name="Rectangle 11">
            <a:extLst>
              <a:ext uri="{FF2B5EF4-FFF2-40B4-BE49-F238E27FC236}">
                <a16:creationId xmlns:a16="http://schemas.microsoft.com/office/drawing/2014/main" id="{212B2F6E-9A10-0415-1564-085AE751C28C}"/>
              </a:ext>
            </a:extLst>
          </p:cNvPr>
          <p:cNvSpPr/>
          <p:nvPr/>
        </p:nvSpPr>
        <p:spPr>
          <a:xfrm>
            <a:off x="222872" y="3515026"/>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9.84 million</a:t>
            </a:r>
          </a:p>
        </p:txBody>
      </p:sp>
      <p:sp>
        <p:nvSpPr>
          <p:cNvPr id="13" name="Rectangle 12">
            <a:extLst>
              <a:ext uri="{FF2B5EF4-FFF2-40B4-BE49-F238E27FC236}">
                <a16:creationId xmlns:a16="http://schemas.microsoft.com/office/drawing/2014/main" id="{8813DB87-F847-E137-2AE8-B47A69F4E89B}"/>
              </a:ext>
            </a:extLst>
          </p:cNvPr>
          <p:cNvSpPr/>
          <p:nvPr/>
        </p:nvSpPr>
        <p:spPr>
          <a:xfrm>
            <a:off x="224117" y="3794766"/>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76% On-demand </a:t>
            </a:r>
            <a:r>
              <a:rPr kumimoji="0" lang="en-GB" sz="1400" b="0" i="0" u="none" strike="noStrike" kern="1200" cap="none" spc="0" normalizeH="0" baseline="0" noProof="0" dirty="0">
                <a:ln>
                  <a:noFill/>
                </a:ln>
                <a:solidFill>
                  <a:srgbClr val="808080"/>
                </a:solidFill>
                <a:effectLst/>
                <a:uLnTx/>
                <a:uFillTx/>
                <a:latin typeface="Arial"/>
                <a:ea typeface="+mn-ea"/>
                <a:cs typeface="+mn-cs"/>
              </a:rPr>
              <a:t>viewing (any device)</a:t>
            </a:r>
          </a:p>
        </p:txBody>
      </p:sp>
      <p:sp>
        <p:nvSpPr>
          <p:cNvPr id="14" name="Rectangle 13">
            <a:extLst>
              <a:ext uri="{FF2B5EF4-FFF2-40B4-BE49-F238E27FC236}">
                <a16:creationId xmlns:a16="http://schemas.microsoft.com/office/drawing/2014/main" id="{1B86291A-284E-469F-137C-CFF35FE71BA8}"/>
              </a:ext>
            </a:extLst>
          </p:cNvPr>
          <p:cNvSpPr/>
          <p:nvPr/>
        </p:nvSpPr>
        <p:spPr>
          <a:xfrm>
            <a:off x="262200" y="1995709"/>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3.02 million</a:t>
            </a:r>
          </a:p>
        </p:txBody>
      </p:sp>
      <p:cxnSp>
        <p:nvCxnSpPr>
          <p:cNvPr id="17" name="Straight Connector 16">
            <a:extLst>
              <a:ext uri="{FF2B5EF4-FFF2-40B4-BE49-F238E27FC236}">
                <a16:creationId xmlns:a16="http://schemas.microsoft.com/office/drawing/2014/main" id="{353FF4FF-BB5C-0692-1C0F-5B7AEFB00070}"/>
              </a:ext>
            </a:extLst>
          </p:cNvPr>
          <p:cNvCxnSpPr>
            <a:cxnSpLocks/>
          </p:cNvCxnSpPr>
          <p:nvPr/>
        </p:nvCxnSpPr>
        <p:spPr>
          <a:xfrm>
            <a:off x="1513944" y="3692007"/>
            <a:ext cx="519591"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1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7CDC3-4919-F01D-BFAD-2F910901740A}"/>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CF8161A2-F4DC-EF95-592F-E0C8495A06F3}"/>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8986FB7-21C6-1762-5FAE-AA04523AD0B5}"/>
              </a:ext>
            </a:extLst>
          </p:cNvPr>
          <p:cNvSpPr>
            <a:spLocks noGrp="1"/>
          </p:cNvSpPr>
          <p:nvPr>
            <p:ph type="title"/>
          </p:nvPr>
        </p:nvSpPr>
        <p:spPr/>
        <p:txBody>
          <a:bodyPr>
            <a:noAutofit/>
          </a:bodyPr>
          <a:lstStyle/>
          <a:p>
            <a:r>
              <a:rPr lang="en-GB" sz="2700">
                <a:solidFill>
                  <a:schemeClr val="accent1"/>
                </a:solidFill>
              </a:rPr>
              <a:t>Primetime drama has high levels of on-demand viewing</a:t>
            </a:r>
            <a:endParaRPr lang="en-GB" sz="2700"/>
          </a:p>
        </p:txBody>
      </p:sp>
      <p:sp>
        <p:nvSpPr>
          <p:cNvPr id="5" name="Text Placeholder 4">
            <a:extLst>
              <a:ext uri="{FF2B5EF4-FFF2-40B4-BE49-F238E27FC236}">
                <a16:creationId xmlns:a16="http://schemas.microsoft.com/office/drawing/2014/main" id="{AD290A84-3017-22FE-9C70-2FCC20807AF2}"/>
              </a:ext>
            </a:extLst>
          </p:cNvPr>
          <p:cNvSpPr>
            <a:spLocks noGrp="1"/>
          </p:cNvSpPr>
          <p:nvPr>
            <p:ph type="body" sz="quarter" idx="15"/>
          </p:nvPr>
        </p:nvSpPr>
        <p:spPr>
          <a:xfrm>
            <a:off x="377758" y="5365115"/>
            <a:ext cx="5442018" cy="327546"/>
          </a:xfrm>
        </p:spPr>
        <p:txBody>
          <a:bodyPr/>
          <a:lstStyle/>
          <a:p>
            <a:r>
              <a:rPr lang="en-GB"/>
              <a:t>Source: Barb 2024. Individuals, Live +3min. Coma, Channel 5, 18 Mar, Device and time-shifted viewing within 28 days of broadcast.</a:t>
            </a:r>
          </a:p>
        </p:txBody>
      </p:sp>
      <p:sp>
        <p:nvSpPr>
          <p:cNvPr id="15" name="Rectangle 14">
            <a:extLst>
              <a:ext uri="{FF2B5EF4-FFF2-40B4-BE49-F238E27FC236}">
                <a16:creationId xmlns:a16="http://schemas.microsoft.com/office/drawing/2014/main" id="{DE810473-E8FC-1519-EC8E-9965ED579F5E}"/>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4.69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7" name="Straight Connector 6">
            <a:extLst>
              <a:ext uri="{FF2B5EF4-FFF2-40B4-BE49-F238E27FC236}">
                <a16:creationId xmlns:a16="http://schemas.microsoft.com/office/drawing/2014/main" id="{DAC86101-4475-2E36-11B5-C5E9385FF74B}"/>
              </a:ext>
            </a:extLst>
          </p:cNvPr>
          <p:cNvCxnSpPr>
            <a:cxnSpLocks/>
          </p:cNvCxnSpPr>
          <p:nvPr/>
        </p:nvCxnSpPr>
        <p:spPr>
          <a:xfrm>
            <a:off x="1571625" y="2191280"/>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9B67D7C-6E61-083D-82B9-295497FEA9B9}"/>
              </a:ext>
            </a:extLst>
          </p:cNvPr>
          <p:cNvSpPr/>
          <p:nvPr/>
        </p:nvSpPr>
        <p:spPr>
          <a:xfrm>
            <a:off x="710451" y="2286055"/>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35% Live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12" name="Rectangle 11">
            <a:extLst>
              <a:ext uri="{FF2B5EF4-FFF2-40B4-BE49-F238E27FC236}">
                <a16:creationId xmlns:a16="http://schemas.microsoft.com/office/drawing/2014/main" id="{B94571BC-905B-29B8-08F9-2DA1D921E01A}"/>
              </a:ext>
            </a:extLst>
          </p:cNvPr>
          <p:cNvSpPr/>
          <p:nvPr/>
        </p:nvSpPr>
        <p:spPr>
          <a:xfrm>
            <a:off x="146135" y="3504579"/>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3.02 million</a:t>
            </a:r>
          </a:p>
        </p:txBody>
      </p:sp>
      <p:sp>
        <p:nvSpPr>
          <p:cNvPr id="13" name="Rectangle 12">
            <a:extLst>
              <a:ext uri="{FF2B5EF4-FFF2-40B4-BE49-F238E27FC236}">
                <a16:creationId xmlns:a16="http://schemas.microsoft.com/office/drawing/2014/main" id="{068C3FFD-C48A-F7B8-78EC-3747CBC32B19}"/>
              </a:ext>
            </a:extLst>
          </p:cNvPr>
          <p:cNvSpPr/>
          <p:nvPr/>
        </p:nvSpPr>
        <p:spPr>
          <a:xfrm>
            <a:off x="175633" y="3756790"/>
            <a:ext cx="1722348" cy="73866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65% On-demand </a:t>
            </a:r>
            <a:r>
              <a:rPr kumimoji="0" lang="en-GB" sz="1400" b="0" i="0" u="none" strike="noStrike" kern="1200" cap="none" spc="0" normalizeH="0" baseline="0" noProof="0" dirty="0">
                <a:ln>
                  <a:noFill/>
                </a:ln>
                <a:solidFill>
                  <a:srgbClr val="808080"/>
                </a:solidFill>
                <a:effectLst/>
                <a:uLnTx/>
                <a:uFillTx/>
                <a:latin typeface="Arial"/>
                <a:ea typeface="+mn-ea"/>
                <a:cs typeface="+mn-cs"/>
              </a:rPr>
              <a:t>viewing (any device)</a:t>
            </a:r>
          </a:p>
        </p:txBody>
      </p:sp>
      <p:sp>
        <p:nvSpPr>
          <p:cNvPr id="14" name="Rectangle 13">
            <a:extLst>
              <a:ext uri="{FF2B5EF4-FFF2-40B4-BE49-F238E27FC236}">
                <a16:creationId xmlns:a16="http://schemas.microsoft.com/office/drawing/2014/main" id="{C1A6EA3E-4257-8987-288B-14B4CB8796B0}"/>
              </a:ext>
            </a:extLst>
          </p:cNvPr>
          <p:cNvSpPr/>
          <p:nvPr/>
        </p:nvSpPr>
        <p:spPr>
          <a:xfrm>
            <a:off x="168625" y="2022828"/>
            <a:ext cx="1305165"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1.66 million</a:t>
            </a:r>
          </a:p>
        </p:txBody>
      </p:sp>
      <p:cxnSp>
        <p:nvCxnSpPr>
          <p:cNvPr id="17" name="Straight Connector 16">
            <a:extLst>
              <a:ext uri="{FF2B5EF4-FFF2-40B4-BE49-F238E27FC236}">
                <a16:creationId xmlns:a16="http://schemas.microsoft.com/office/drawing/2014/main" id="{863AD565-2A58-8B74-EE04-4EB1F300688E}"/>
              </a:ext>
            </a:extLst>
          </p:cNvPr>
          <p:cNvCxnSpPr>
            <a:cxnSpLocks/>
          </p:cNvCxnSpPr>
          <p:nvPr/>
        </p:nvCxnSpPr>
        <p:spPr>
          <a:xfrm>
            <a:off x="1455917" y="3671884"/>
            <a:ext cx="451896"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pic>
        <p:nvPicPr>
          <p:cNvPr id="2050" name="Picture 2" descr="My5 - Coma - Season 1 - Episode 1 / Episode 1">
            <a:extLst>
              <a:ext uri="{FF2B5EF4-FFF2-40B4-BE49-F238E27FC236}">
                <a16:creationId xmlns:a16="http://schemas.microsoft.com/office/drawing/2014/main" id="{1BB25B2E-A49C-3FE6-D1B6-DB5CFBA9F310}"/>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0764" r="20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52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57B3702-4B87-9A8C-2954-9826B8DFF79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00" b="1900"/>
          <a:stretch>
            <a:fillRect/>
          </a:stretch>
        </p:blipFill>
        <p:spPr>
          <a:xfrm>
            <a:off x="6008688" y="-9525"/>
            <a:ext cx="6183312" cy="5948363"/>
          </a:xfrm>
          <a:prstGeom prst="rect">
            <a:avLst/>
          </a:prstGeom>
        </p:spPr>
      </p:pic>
      <p:sp>
        <p:nvSpPr>
          <p:cNvPr id="2" name="Title 1">
            <a:extLst>
              <a:ext uri="{FF2B5EF4-FFF2-40B4-BE49-F238E27FC236}">
                <a16:creationId xmlns:a16="http://schemas.microsoft.com/office/drawing/2014/main" id="{9DC83B12-0EF7-2E57-BE7E-191E3353F140}"/>
              </a:ext>
            </a:extLst>
          </p:cNvPr>
          <p:cNvSpPr>
            <a:spLocks noGrp="1"/>
          </p:cNvSpPr>
          <p:nvPr>
            <p:ph type="title"/>
          </p:nvPr>
        </p:nvSpPr>
        <p:spPr/>
        <p:txBody>
          <a:bodyPr/>
          <a:lstStyle/>
          <a:p>
            <a:r>
              <a:rPr lang="en-GB" dirty="0"/>
              <a:t>Overview </a:t>
            </a:r>
          </a:p>
        </p:txBody>
      </p:sp>
      <p:sp>
        <p:nvSpPr>
          <p:cNvPr id="3" name="Text Placeholder 2">
            <a:extLst>
              <a:ext uri="{FF2B5EF4-FFF2-40B4-BE49-F238E27FC236}">
                <a16:creationId xmlns:a16="http://schemas.microsoft.com/office/drawing/2014/main" id="{E613868D-8D71-C2EE-2E8C-EFE1FD358FD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In 2024, we watched </a:t>
            </a:r>
            <a:r>
              <a:rPr lang="en-GB" b="1" dirty="0">
                <a:solidFill>
                  <a:schemeClr val="tx2"/>
                </a:solidFill>
              </a:rPr>
              <a:t>2h 36m </a:t>
            </a:r>
            <a:r>
              <a:rPr lang="en-GB" dirty="0"/>
              <a:t>of broadcaster TV each day and </a:t>
            </a:r>
            <a:r>
              <a:rPr lang="en-GB" b="1" dirty="0">
                <a:solidFill>
                  <a:schemeClr val="tx2"/>
                </a:solidFill>
              </a:rPr>
              <a:t>41m</a:t>
            </a:r>
            <a:r>
              <a:rPr lang="en-GB" dirty="0"/>
              <a:t> of SVOD &amp; AVOD viewing</a:t>
            </a:r>
          </a:p>
          <a:p>
            <a:pPr marL="285750" indent="-285750">
              <a:buFont typeface="Arial" panose="020B0604020202020204" pitchFamily="34" charset="0"/>
              <a:buChar char="─"/>
            </a:pPr>
            <a:r>
              <a:rPr lang="en-GB" dirty="0"/>
              <a:t>BVOD represents </a:t>
            </a:r>
            <a:r>
              <a:rPr lang="en-GB" b="1" dirty="0">
                <a:solidFill>
                  <a:schemeClr val="tx2"/>
                </a:solidFill>
              </a:rPr>
              <a:t>29%</a:t>
            </a:r>
            <a:r>
              <a:rPr lang="en-GB" dirty="0"/>
              <a:t> of all broadcaster TV viewing for 16-34s</a:t>
            </a:r>
          </a:p>
          <a:p>
            <a:pPr marL="285750" indent="-285750">
              <a:buFont typeface="Arial" panose="020B0604020202020204" pitchFamily="34" charset="0"/>
              <a:buChar char="─"/>
            </a:pPr>
            <a:r>
              <a:rPr lang="en-GB" dirty="0"/>
              <a:t>TV advertising accounted for </a:t>
            </a:r>
            <a:r>
              <a:rPr lang="en-GB" b="1" dirty="0">
                <a:solidFill>
                  <a:schemeClr val="tx2"/>
                </a:solidFill>
              </a:rPr>
              <a:t>85%</a:t>
            </a:r>
            <a:r>
              <a:rPr lang="en-GB" dirty="0"/>
              <a:t> of the video advertising we saw each day in 2024, and </a:t>
            </a:r>
            <a:r>
              <a:rPr lang="en-GB" b="1" dirty="0">
                <a:solidFill>
                  <a:schemeClr val="tx2"/>
                </a:solidFill>
              </a:rPr>
              <a:t>53%</a:t>
            </a:r>
            <a:r>
              <a:rPr lang="en-GB" dirty="0"/>
              <a:t> for 16-34s</a:t>
            </a:r>
          </a:p>
          <a:p>
            <a:endParaRPr lang="en-GB" dirty="0"/>
          </a:p>
          <a:p>
            <a:endParaRPr lang="en-GB" dirty="0"/>
          </a:p>
          <a:p>
            <a:endParaRPr lang="en-GB" dirty="0"/>
          </a:p>
        </p:txBody>
      </p:sp>
      <p:sp>
        <p:nvSpPr>
          <p:cNvPr id="5" name="Text Placeholder 4">
            <a:extLst>
              <a:ext uri="{FF2B5EF4-FFF2-40B4-BE49-F238E27FC236}">
                <a16:creationId xmlns:a16="http://schemas.microsoft.com/office/drawing/2014/main" id="{FA4C3F41-0311-1A70-15A1-0174D0F83674}"/>
              </a:ext>
            </a:extLst>
          </p:cNvPr>
          <p:cNvSpPr>
            <a:spLocks noGrp="1"/>
          </p:cNvSpPr>
          <p:nvPr>
            <p:ph type="body" sz="quarter" idx="15"/>
          </p:nvPr>
        </p:nvSpPr>
        <p:spPr/>
        <p:txBody>
          <a:bodyPr/>
          <a:lstStyle/>
          <a:p>
            <a:endParaRPr lang="en-GB"/>
          </a:p>
        </p:txBody>
      </p:sp>
      <p:sp>
        <p:nvSpPr>
          <p:cNvPr id="12" name="TextBox 11">
            <a:extLst>
              <a:ext uri="{FF2B5EF4-FFF2-40B4-BE49-F238E27FC236}">
                <a16:creationId xmlns:a16="http://schemas.microsoft.com/office/drawing/2014/main" id="{3E62F78D-D753-399F-1BB7-70ED1E2386DB}"/>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“Paralympics” Channel 4</a:t>
            </a:r>
          </a:p>
        </p:txBody>
      </p:sp>
    </p:spTree>
    <p:extLst>
      <p:ext uri="{BB962C8B-B14F-4D97-AF65-F5344CB8AC3E}">
        <p14:creationId xmlns:p14="http://schemas.microsoft.com/office/powerpoint/2010/main" val="57962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80D8-F106-3FC4-735A-183F6F9CD545}"/>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F9EF94C9-AFB4-64FD-6B15-8C3D48DE266C}"/>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63D1476-F577-B8E2-1C1E-1A82C2015B92}"/>
              </a:ext>
            </a:extLst>
          </p:cNvPr>
          <p:cNvSpPr>
            <a:spLocks noGrp="1"/>
          </p:cNvSpPr>
          <p:nvPr>
            <p:ph type="title"/>
          </p:nvPr>
        </p:nvSpPr>
        <p:spPr/>
        <p:txBody>
          <a:bodyPr>
            <a:noAutofit/>
          </a:bodyPr>
          <a:lstStyle/>
          <a:p>
            <a:r>
              <a:rPr lang="en-GB" sz="2400">
                <a:solidFill>
                  <a:schemeClr val="accent1"/>
                </a:solidFill>
              </a:rPr>
              <a:t>Device viewing allows flexibility in watching live sport</a:t>
            </a:r>
            <a:br>
              <a:rPr lang="en-GB" sz="2400">
                <a:solidFill>
                  <a:schemeClr val="accent1"/>
                </a:solidFill>
              </a:rPr>
            </a:br>
            <a:endParaRPr lang="en-GB" sz="2400"/>
          </a:p>
        </p:txBody>
      </p:sp>
      <p:sp>
        <p:nvSpPr>
          <p:cNvPr id="5" name="Text Placeholder 4">
            <a:extLst>
              <a:ext uri="{FF2B5EF4-FFF2-40B4-BE49-F238E27FC236}">
                <a16:creationId xmlns:a16="http://schemas.microsoft.com/office/drawing/2014/main" id="{123E0D7D-34D0-908C-1085-38C7C254B517}"/>
              </a:ext>
            </a:extLst>
          </p:cNvPr>
          <p:cNvSpPr>
            <a:spLocks noGrp="1"/>
          </p:cNvSpPr>
          <p:nvPr>
            <p:ph type="body" sz="quarter" idx="15"/>
          </p:nvPr>
        </p:nvSpPr>
        <p:spPr>
          <a:xfrm>
            <a:off x="377758" y="5365115"/>
            <a:ext cx="5442018" cy="327546"/>
          </a:xfrm>
        </p:spPr>
        <p:txBody>
          <a:bodyPr/>
          <a:lstStyle/>
          <a:p>
            <a:r>
              <a:rPr lang="en-GB"/>
              <a:t>Source: Barb 2024. Individuals, PDC World Championship Darts, Sky Sports Main Event, 3 Jan, Device and time-shifted viewing within 28 days of broadcast.</a:t>
            </a:r>
          </a:p>
        </p:txBody>
      </p:sp>
      <p:sp>
        <p:nvSpPr>
          <p:cNvPr id="15" name="Rectangle 14">
            <a:extLst>
              <a:ext uri="{FF2B5EF4-FFF2-40B4-BE49-F238E27FC236}">
                <a16:creationId xmlns:a16="http://schemas.microsoft.com/office/drawing/2014/main" id="{6CF92279-C638-F09F-185A-A0667010E678}"/>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1.44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7" name="Straight Connector 6">
            <a:extLst>
              <a:ext uri="{FF2B5EF4-FFF2-40B4-BE49-F238E27FC236}">
                <a16:creationId xmlns:a16="http://schemas.microsoft.com/office/drawing/2014/main" id="{1C0BA1C3-2B09-A573-6AF5-F191724AA2AC}"/>
              </a:ext>
            </a:extLst>
          </p:cNvPr>
          <p:cNvCxnSpPr>
            <a:cxnSpLocks/>
          </p:cNvCxnSpPr>
          <p:nvPr/>
        </p:nvCxnSpPr>
        <p:spPr>
          <a:xfrm>
            <a:off x="1037856" y="2704324"/>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0A989-3A08-24A4-63DE-E157F8C8839C}"/>
              </a:ext>
            </a:extLst>
          </p:cNvPr>
          <p:cNvSpPr/>
          <p:nvPr/>
        </p:nvSpPr>
        <p:spPr>
          <a:xfrm>
            <a:off x="292319" y="2768094"/>
            <a:ext cx="1431738"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a:solidFill>
                  <a:srgbClr val="808080"/>
                </a:solidFill>
                <a:latin typeface="Arial"/>
              </a:rPr>
              <a:t>9</a:t>
            </a:r>
            <a:r>
              <a:rPr kumimoji="0" lang="en-GB" sz="1400" b="1" i="0" u="none" strike="noStrike" kern="1200" cap="none" spc="0" normalizeH="0" baseline="0" noProof="0">
                <a:ln>
                  <a:noFill/>
                </a:ln>
                <a:solidFill>
                  <a:srgbClr val="808080"/>
                </a:solidFill>
                <a:effectLst/>
                <a:uLnTx/>
                <a:uFillTx/>
                <a:latin typeface="Arial"/>
                <a:ea typeface="+mn-ea"/>
                <a:cs typeface="+mn-cs"/>
              </a:rPr>
              <a:t>% 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639356AC-51C4-42AB-48F5-3DE91A24DDEB}"/>
              </a:ext>
            </a:extLst>
          </p:cNvPr>
          <p:cNvSpPr/>
          <p:nvPr/>
        </p:nvSpPr>
        <p:spPr>
          <a:xfrm>
            <a:off x="511465" y="4131153"/>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1.32m</a:t>
            </a:r>
          </a:p>
        </p:txBody>
      </p:sp>
      <p:sp>
        <p:nvSpPr>
          <p:cNvPr id="13" name="Rectangle 12">
            <a:extLst>
              <a:ext uri="{FF2B5EF4-FFF2-40B4-BE49-F238E27FC236}">
                <a16:creationId xmlns:a16="http://schemas.microsoft.com/office/drawing/2014/main" id="{811BB049-89A0-95C6-2F78-7A1D8CADB8D6}"/>
              </a:ext>
            </a:extLst>
          </p:cNvPr>
          <p:cNvSpPr/>
          <p:nvPr/>
        </p:nvSpPr>
        <p:spPr>
          <a:xfrm>
            <a:off x="518384" y="4373713"/>
            <a:ext cx="156131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91%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4" name="Rectangle 13">
            <a:extLst>
              <a:ext uri="{FF2B5EF4-FFF2-40B4-BE49-F238E27FC236}">
                <a16:creationId xmlns:a16="http://schemas.microsoft.com/office/drawing/2014/main" id="{EF192E71-002F-1224-2E2E-2731DACFF885}"/>
              </a:ext>
            </a:extLst>
          </p:cNvPr>
          <p:cNvSpPr/>
          <p:nvPr/>
        </p:nvSpPr>
        <p:spPr>
          <a:xfrm>
            <a:off x="271299" y="2537581"/>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122k</a:t>
            </a:r>
          </a:p>
        </p:txBody>
      </p:sp>
      <p:cxnSp>
        <p:nvCxnSpPr>
          <p:cNvPr id="17" name="Straight Connector 16">
            <a:extLst>
              <a:ext uri="{FF2B5EF4-FFF2-40B4-BE49-F238E27FC236}">
                <a16:creationId xmlns:a16="http://schemas.microsoft.com/office/drawing/2014/main" id="{C33BD182-4999-26C2-05D1-BD53B5C0F92D}"/>
              </a:ext>
            </a:extLst>
          </p:cNvPr>
          <p:cNvCxnSpPr>
            <a:cxnSpLocks/>
          </p:cNvCxnSpPr>
          <p:nvPr/>
        </p:nvCxnSpPr>
        <p:spPr>
          <a:xfrm>
            <a:off x="1225293" y="4309655"/>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pic>
        <p:nvPicPr>
          <p:cNvPr id="3074" name="Picture 2" descr="PDC World Darts Championship 2024/25 | Essential reading | Darts News | Sky  Sports">
            <a:extLst>
              <a:ext uri="{FF2B5EF4-FFF2-40B4-BE49-F238E27FC236}">
                <a16:creationId xmlns:a16="http://schemas.microsoft.com/office/drawing/2014/main" id="{154A0221-8ED8-A6CF-C777-8D51B9E9E64D}"/>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0764" r="20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233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64C6-8DE2-B017-0A22-641EA40A131F}"/>
            </a:ext>
          </a:extLst>
        </p:cNvPr>
        <p:cNvGrpSpPr/>
        <p:nvPr/>
      </p:nvGrpSpPr>
      <p:grpSpPr>
        <a:xfrm>
          <a:off x="0" y="0"/>
          <a:ext cx="0" cy="0"/>
          <a:chOff x="0" y="0"/>
          <a:chExt cx="0" cy="0"/>
        </a:xfrm>
      </p:grpSpPr>
      <p:pic>
        <p:nvPicPr>
          <p:cNvPr id="1028" name="Picture 4" descr="Love Island: All Stars - Your ultimate recap of the 2024 series">
            <a:extLst>
              <a:ext uri="{FF2B5EF4-FFF2-40B4-BE49-F238E27FC236}">
                <a16:creationId xmlns:a16="http://schemas.microsoft.com/office/drawing/2014/main" id="{A22E9A58-ED77-BC47-A5DE-6E7CCBD35D3C}"/>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90" r="2079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EF1EEFE3-1DF6-B6AA-24DD-A8886F40789D}"/>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F9670F3F-970E-5123-7918-D0AC26B8E2EF}"/>
              </a:ext>
            </a:extLst>
          </p:cNvPr>
          <p:cNvSpPr>
            <a:spLocks noGrp="1"/>
          </p:cNvSpPr>
          <p:nvPr>
            <p:ph type="title"/>
          </p:nvPr>
        </p:nvSpPr>
        <p:spPr/>
        <p:txBody>
          <a:bodyPr>
            <a:noAutofit/>
          </a:bodyPr>
          <a:lstStyle/>
          <a:p>
            <a:r>
              <a:rPr lang="en-GB" sz="2400">
                <a:solidFill>
                  <a:schemeClr val="accent1"/>
                </a:solidFill>
              </a:rPr>
              <a:t>Device viewing allows flexibility in watching reality TV </a:t>
            </a:r>
            <a:br>
              <a:rPr lang="en-GB" sz="2400">
                <a:solidFill>
                  <a:schemeClr val="accent1"/>
                </a:solidFill>
              </a:rPr>
            </a:br>
            <a:endParaRPr lang="en-GB" sz="2400"/>
          </a:p>
        </p:txBody>
      </p:sp>
      <p:sp>
        <p:nvSpPr>
          <p:cNvPr id="5" name="Text Placeholder 4">
            <a:extLst>
              <a:ext uri="{FF2B5EF4-FFF2-40B4-BE49-F238E27FC236}">
                <a16:creationId xmlns:a16="http://schemas.microsoft.com/office/drawing/2014/main" id="{D3EDFEFB-6568-91C7-85B8-E4514257B553}"/>
              </a:ext>
            </a:extLst>
          </p:cNvPr>
          <p:cNvSpPr>
            <a:spLocks noGrp="1"/>
          </p:cNvSpPr>
          <p:nvPr>
            <p:ph type="body" sz="quarter" idx="15"/>
          </p:nvPr>
        </p:nvSpPr>
        <p:spPr>
          <a:xfrm>
            <a:off x="377758" y="5365115"/>
            <a:ext cx="5442018" cy="327546"/>
          </a:xfrm>
        </p:spPr>
        <p:txBody>
          <a:bodyPr/>
          <a:lstStyle/>
          <a:p>
            <a:r>
              <a:rPr lang="en-GB"/>
              <a:t>Source: Barb 2024. Individuals, Love Island All Stars, ITV2, 30 Jan, Device and time-shifted viewing within 28 days of broadcast.</a:t>
            </a:r>
          </a:p>
        </p:txBody>
      </p:sp>
      <p:sp>
        <p:nvSpPr>
          <p:cNvPr id="15" name="Rectangle 14">
            <a:extLst>
              <a:ext uri="{FF2B5EF4-FFF2-40B4-BE49-F238E27FC236}">
                <a16:creationId xmlns:a16="http://schemas.microsoft.com/office/drawing/2014/main" id="{F190040C-91F0-5D37-FCF9-286019E0424E}"/>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2.23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7" name="Straight Connector 6">
            <a:extLst>
              <a:ext uri="{FF2B5EF4-FFF2-40B4-BE49-F238E27FC236}">
                <a16:creationId xmlns:a16="http://schemas.microsoft.com/office/drawing/2014/main" id="{CEF2DE78-237F-6EB1-00DD-F57F76AB41D8}"/>
              </a:ext>
            </a:extLst>
          </p:cNvPr>
          <p:cNvCxnSpPr>
            <a:cxnSpLocks/>
          </p:cNvCxnSpPr>
          <p:nvPr/>
        </p:nvCxnSpPr>
        <p:spPr>
          <a:xfrm>
            <a:off x="1275981" y="2425355"/>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54CFA7-EBAF-5817-0810-10D37B21346D}"/>
              </a:ext>
            </a:extLst>
          </p:cNvPr>
          <p:cNvSpPr/>
          <p:nvPr/>
        </p:nvSpPr>
        <p:spPr>
          <a:xfrm>
            <a:off x="461799" y="2499635"/>
            <a:ext cx="1431738"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26% 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0A49D964-37CF-CC01-2DA1-DF4300B69AFC}"/>
              </a:ext>
            </a:extLst>
          </p:cNvPr>
          <p:cNvSpPr/>
          <p:nvPr/>
        </p:nvSpPr>
        <p:spPr>
          <a:xfrm>
            <a:off x="511465" y="4131153"/>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1.65m</a:t>
            </a:r>
          </a:p>
        </p:txBody>
      </p:sp>
      <p:sp>
        <p:nvSpPr>
          <p:cNvPr id="13" name="Rectangle 12">
            <a:extLst>
              <a:ext uri="{FF2B5EF4-FFF2-40B4-BE49-F238E27FC236}">
                <a16:creationId xmlns:a16="http://schemas.microsoft.com/office/drawing/2014/main" id="{F029FC80-D085-D161-FA05-516AEF597D56}"/>
              </a:ext>
            </a:extLst>
          </p:cNvPr>
          <p:cNvSpPr/>
          <p:nvPr/>
        </p:nvSpPr>
        <p:spPr>
          <a:xfrm>
            <a:off x="519741" y="4362525"/>
            <a:ext cx="156131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74%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4" name="Rectangle 13">
            <a:extLst>
              <a:ext uri="{FF2B5EF4-FFF2-40B4-BE49-F238E27FC236}">
                <a16:creationId xmlns:a16="http://schemas.microsoft.com/office/drawing/2014/main" id="{4A5BB0CD-9F28-824A-4020-09380BE9C595}"/>
              </a:ext>
            </a:extLst>
          </p:cNvPr>
          <p:cNvSpPr/>
          <p:nvPr/>
        </p:nvSpPr>
        <p:spPr>
          <a:xfrm>
            <a:off x="461799" y="2258612"/>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5</a:t>
            </a:r>
            <a:r>
              <a:rPr lang="en-GB" sz="1600" b="1">
                <a:solidFill>
                  <a:srgbClr val="0069B4"/>
                </a:solidFill>
                <a:latin typeface="Arial"/>
              </a:rPr>
              <a:t>79</a:t>
            </a:r>
            <a:r>
              <a:rPr kumimoji="0" lang="en-GB" sz="1600" b="1" i="0" u="none" strike="noStrike" kern="1200" cap="none" spc="0" normalizeH="0" baseline="0" noProof="0">
                <a:ln>
                  <a:noFill/>
                </a:ln>
                <a:solidFill>
                  <a:srgbClr val="0069B4"/>
                </a:solidFill>
                <a:effectLst/>
                <a:uLnTx/>
                <a:uFillTx/>
                <a:latin typeface="Arial"/>
                <a:ea typeface="+mn-ea"/>
                <a:cs typeface="+mn-cs"/>
              </a:rPr>
              <a:t>k</a:t>
            </a:r>
          </a:p>
        </p:txBody>
      </p:sp>
      <p:cxnSp>
        <p:nvCxnSpPr>
          <p:cNvPr id="17" name="Straight Connector 16">
            <a:extLst>
              <a:ext uri="{FF2B5EF4-FFF2-40B4-BE49-F238E27FC236}">
                <a16:creationId xmlns:a16="http://schemas.microsoft.com/office/drawing/2014/main" id="{7C2B7A40-24B7-EA26-5DC0-7840BDA731C8}"/>
              </a:ext>
            </a:extLst>
          </p:cNvPr>
          <p:cNvCxnSpPr>
            <a:cxnSpLocks/>
          </p:cNvCxnSpPr>
          <p:nvPr/>
        </p:nvCxnSpPr>
        <p:spPr>
          <a:xfrm>
            <a:off x="1225293" y="4309655"/>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99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9BFE-3A38-9C3B-EC0E-FEEEA9ADB6C9}"/>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2531C30B-4188-81FA-521D-D48CAA35ED45}"/>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A520AD6-FB6B-06C9-4D0B-643AA4899C14}"/>
              </a:ext>
            </a:extLst>
          </p:cNvPr>
          <p:cNvSpPr>
            <a:spLocks noGrp="1"/>
          </p:cNvSpPr>
          <p:nvPr>
            <p:ph type="title"/>
          </p:nvPr>
        </p:nvSpPr>
        <p:spPr/>
        <p:txBody>
          <a:bodyPr>
            <a:noAutofit/>
          </a:bodyPr>
          <a:lstStyle/>
          <a:p>
            <a:r>
              <a:rPr lang="en-GB" sz="2400">
                <a:solidFill>
                  <a:schemeClr val="accent1"/>
                </a:solidFill>
              </a:rPr>
              <a:t>Device viewing allows flexibility in watching reality TV </a:t>
            </a:r>
            <a:br>
              <a:rPr lang="en-GB" sz="2400">
                <a:solidFill>
                  <a:schemeClr val="accent1"/>
                </a:solidFill>
              </a:rPr>
            </a:br>
            <a:endParaRPr lang="en-GB" sz="2400"/>
          </a:p>
        </p:txBody>
      </p:sp>
      <p:sp>
        <p:nvSpPr>
          <p:cNvPr id="5" name="Text Placeholder 4">
            <a:extLst>
              <a:ext uri="{FF2B5EF4-FFF2-40B4-BE49-F238E27FC236}">
                <a16:creationId xmlns:a16="http://schemas.microsoft.com/office/drawing/2014/main" id="{1BC53932-6837-BE18-E291-0251AA1A4AB3}"/>
              </a:ext>
            </a:extLst>
          </p:cNvPr>
          <p:cNvSpPr>
            <a:spLocks noGrp="1"/>
          </p:cNvSpPr>
          <p:nvPr>
            <p:ph type="body" sz="quarter" idx="15"/>
          </p:nvPr>
        </p:nvSpPr>
        <p:spPr>
          <a:xfrm>
            <a:off x="377758" y="5365115"/>
            <a:ext cx="5442018" cy="327546"/>
          </a:xfrm>
        </p:spPr>
        <p:txBody>
          <a:bodyPr/>
          <a:lstStyle/>
          <a:p>
            <a:r>
              <a:rPr lang="en-GB"/>
              <a:t>Source: Barb 2024. Individuals, Married at First Sight UK, E4, 21</a:t>
            </a:r>
            <a:r>
              <a:rPr lang="en-GB" baseline="30000"/>
              <a:t>st</a:t>
            </a:r>
            <a:r>
              <a:rPr lang="en-GB"/>
              <a:t> Oct, Device and time-shifted viewing within 28 days of broadcast.</a:t>
            </a:r>
          </a:p>
        </p:txBody>
      </p:sp>
      <p:sp>
        <p:nvSpPr>
          <p:cNvPr id="15" name="Rectangle 14">
            <a:extLst>
              <a:ext uri="{FF2B5EF4-FFF2-40B4-BE49-F238E27FC236}">
                <a16:creationId xmlns:a16="http://schemas.microsoft.com/office/drawing/2014/main" id="{0A57B9C1-915F-9D74-D88A-0565097FAB60}"/>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2.53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7" name="Straight Connector 6">
            <a:extLst>
              <a:ext uri="{FF2B5EF4-FFF2-40B4-BE49-F238E27FC236}">
                <a16:creationId xmlns:a16="http://schemas.microsoft.com/office/drawing/2014/main" id="{373A6D9B-459F-3843-FE60-C715868B1452}"/>
              </a:ext>
            </a:extLst>
          </p:cNvPr>
          <p:cNvCxnSpPr>
            <a:cxnSpLocks/>
          </p:cNvCxnSpPr>
          <p:nvPr/>
        </p:nvCxnSpPr>
        <p:spPr>
          <a:xfrm>
            <a:off x="1275981" y="2425355"/>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92AE25A-D831-8A3D-4DFF-EC5A572AD5D7}"/>
              </a:ext>
            </a:extLst>
          </p:cNvPr>
          <p:cNvSpPr/>
          <p:nvPr/>
        </p:nvSpPr>
        <p:spPr>
          <a:xfrm>
            <a:off x="509424" y="2510146"/>
            <a:ext cx="1431738"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15% 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8C15F5DA-BCA8-357E-C067-C1C2CE4D283E}"/>
              </a:ext>
            </a:extLst>
          </p:cNvPr>
          <p:cNvSpPr/>
          <p:nvPr/>
        </p:nvSpPr>
        <p:spPr>
          <a:xfrm>
            <a:off x="511465" y="4131153"/>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2.15m</a:t>
            </a:r>
          </a:p>
        </p:txBody>
      </p:sp>
      <p:sp>
        <p:nvSpPr>
          <p:cNvPr id="13" name="Rectangle 12">
            <a:extLst>
              <a:ext uri="{FF2B5EF4-FFF2-40B4-BE49-F238E27FC236}">
                <a16:creationId xmlns:a16="http://schemas.microsoft.com/office/drawing/2014/main" id="{2EC4F281-F2ED-E436-B525-5D9792FC8BDD}"/>
              </a:ext>
            </a:extLst>
          </p:cNvPr>
          <p:cNvSpPr/>
          <p:nvPr/>
        </p:nvSpPr>
        <p:spPr>
          <a:xfrm>
            <a:off x="518384" y="4384223"/>
            <a:ext cx="156131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85%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4" name="Rectangle 13">
            <a:extLst>
              <a:ext uri="{FF2B5EF4-FFF2-40B4-BE49-F238E27FC236}">
                <a16:creationId xmlns:a16="http://schemas.microsoft.com/office/drawing/2014/main" id="{9F8823ED-4EFA-F0DC-3724-E851023F0330}"/>
              </a:ext>
            </a:extLst>
          </p:cNvPr>
          <p:cNvSpPr/>
          <p:nvPr/>
        </p:nvSpPr>
        <p:spPr>
          <a:xfrm>
            <a:off x="509424" y="2258612"/>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374k</a:t>
            </a:r>
          </a:p>
        </p:txBody>
      </p:sp>
      <p:cxnSp>
        <p:nvCxnSpPr>
          <p:cNvPr id="17" name="Straight Connector 16">
            <a:extLst>
              <a:ext uri="{FF2B5EF4-FFF2-40B4-BE49-F238E27FC236}">
                <a16:creationId xmlns:a16="http://schemas.microsoft.com/office/drawing/2014/main" id="{A7C7D3AA-26BF-D2F1-0469-1AC6AE4E9C03}"/>
              </a:ext>
            </a:extLst>
          </p:cNvPr>
          <p:cNvCxnSpPr>
            <a:cxnSpLocks/>
          </p:cNvCxnSpPr>
          <p:nvPr/>
        </p:nvCxnSpPr>
        <p:spPr>
          <a:xfrm>
            <a:off x="1225293" y="4309655"/>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pic>
        <p:nvPicPr>
          <p:cNvPr id="9" name="Picture Placeholder 8">
            <a:extLst>
              <a:ext uri="{FF2B5EF4-FFF2-40B4-BE49-F238E27FC236}">
                <a16:creationId xmlns:a16="http://schemas.microsoft.com/office/drawing/2014/main" id="{1889BF38-D515-5033-4A54-F6079889B1D6}"/>
              </a:ext>
            </a:extLst>
          </p:cNvPr>
          <p:cNvPicPr>
            <a:picLocks noGrp="1" noChangeAspect="1"/>
          </p:cNvPicPr>
          <p:nvPr>
            <p:ph type="pic" sz="quarter" idx="14"/>
          </p:nvPr>
        </p:nvPicPr>
        <p:blipFill>
          <a:blip r:embed="rId4"/>
          <a:srcRect l="20764" r="20764"/>
          <a:stretch>
            <a:fillRect/>
          </a:stretch>
        </p:blipFill>
        <p:spPr>
          <a:prstGeom prst="rect">
            <a:avLst/>
          </a:prstGeom>
        </p:spPr>
      </p:pic>
    </p:spTree>
    <p:extLst>
      <p:ext uri="{BB962C8B-B14F-4D97-AF65-F5344CB8AC3E}">
        <p14:creationId xmlns:p14="http://schemas.microsoft.com/office/powerpoint/2010/main" val="727761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AEF93-9C25-5BB8-0A2C-31D94ADA20A4}"/>
            </a:ext>
          </a:extLst>
        </p:cNvPr>
        <p:cNvGrpSpPr/>
        <p:nvPr/>
      </p:nvGrpSpPr>
      <p:grpSpPr>
        <a:xfrm>
          <a:off x="0" y="0"/>
          <a:ext cx="0" cy="0"/>
          <a:chOff x="0" y="0"/>
          <a:chExt cx="0" cy="0"/>
        </a:xfrm>
      </p:grpSpPr>
      <p:pic>
        <p:nvPicPr>
          <p:cNvPr id="1026" name="Picture 2" descr="Watch The Great British Bake Off | Stream free on Channel 4">
            <a:extLst>
              <a:ext uri="{FF2B5EF4-FFF2-40B4-BE49-F238E27FC236}">
                <a16:creationId xmlns:a16="http://schemas.microsoft.com/office/drawing/2014/main" id="{D3B94B98-8D9A-C5D3-94B3-47C88AB79929}"/>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40BD9929-E874-4620-89D0-47FF2588AD11}"/>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7B9143D-5E72-47D4-FC6D-FA16F40E5A57}"/>
              </a:ext>
            </a:extLst>
          </p:cNvPr>
          <p:cNvSpPr>
            <a:spLocks noGrp="1"/>
          </p:cNvSpPr>
          <p:nvPr>
            <p:ph type="title"/>
          </p:nvPr>
        </p:nvSpPr>
        <p:spPr/>
        <p:txBody>
          <a:bodyPr>
            <a:noAutofit/>
          </a:bodyPr>
          <a:lstStyle/>
          <a:p>
            <a:r>
              <a:rPr lang="en-GB" sz="2400">
                <a:solidFill>
                  <a:schemeClr val="accent1"/>
                </a:solidFill>
              </a:rPr>
              <a:t>Broad appeal entertainment shows have high TV set viewing</a:t>
            </a:r>
            <a:endParaRPr lang="en-GB" sz="2400"/>
          </a:p>
        </p:txBody>
      </p:sp>
      <p:sp>
        <p:nvSpPr>
          <p:cNvPr id="5" name="Text Placeholder 4">
            <a:extLst>
              <a:ext uri="{FF2B5EF4-FFF2-40B4-BE49-F238E27FC236}">
                <a16:creationId xmlns:a16="http://schemas.microsoft.com/office/drawing/2014/main" id="{367947AD-5576-6A93-874B-AF8EA21E2413}"/>
              </a:ext>
            </a:extLst>
          </p:cNvPr>
          <p:cNvSpPr>
            <a:spLocks noGrp="1"/>
          </p:cNvSpPr>
          <p:nvPr>
            <p:ph type="body" sz="quarter" idx="15"/>
          </p:nvPr>
        </p:nvSpPr>
        <p:spPr>
          <a:xfrm>
            <a:off x="377758" y="5365115"/>
            <a:ext cx="5442018" cy="327546"/>
          </a:xfrm>
        </p:spPr>
        <p:txBody>
          <a:bodyPr/>
          <a:lstStyle/>
          <a:p>
            <a:r>
              <a:rPr lang="en-GB"/>
              <a:t>Source: Barb 2024. Individuals, The Great British Bake Off, Channel 4, 26</a:t>
            </a:r>
            <a:r>
              <a:rPr lang="en-GB" baseline="30000"/>
              <a:t>th</a:t>
            </a:r>
            <a:r>
              <a:rPr lang="en-GB"/>
              <a:t> Nov, Device and time-shifted viewing within 28 days of broadcast.</a:t>
            </a:r>
          </a:p>
        </p:txBody>
      </p:sp>
      <p:sp>
        <p:nvSpPr>
          <p:cNvPr id="15" name="Rectangle 14">
            <a:extLst>
              <a:ext uri="{FF2B5EF4-FFF2-40B4-BE49-F238E27FC236}">
                <a16:creationId xmlns:a16="http://schemas.microsoft.com/office/drawing/2014/main" id="{F217CC97-B1EE-689E-01D6-B4E43A5A9FB8}"/>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7.02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a:solidFill>
                  <a:prstClr val="white">
                    <a:lumMod val="50000"/>
                  </a:prstClr>
                </a:solidFill>
                <a:latin typeface="Arial"/>
              </a:rPr>
              <a:t>m</a:t>
            </a:r>
            <a:r>
              <a:rPr kumimoji="0" lang="en-GB" sz="1800" b="0" i="0" u="none" strike="noStrike" kern="1200" cap="none" spc="0" normalizeH="0" baseline="0" noProof="0" err="1">
                <a:ln>
                  <a:noFill/>
                </a:ln>
                <a:solidFill>
                  <a:prstClr val="white">
                    <a:lumMod val="50000"/>
                  </a:prstClr>
                </a:solidFill>
                <a:effectLst/>
                <a:uLnTx/>
                <a:uFillTx/>
                <a:latin typeface="Arial"/>
                <a:ea typeface="+mn-ea"/>
                <a:cs typeface="+mn-cs"/>
              </a:rPr>
              <a:t>illion</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 total viewers</a:t>
            </a:r>
          </a:p>
        </p:txBody>
      </p:sp>
      <p:cxnSp>
        <p:nvCxnSpPr>
          <p:cNvPr id="7" name="Straight Connector 6">
            <a:extLst>
              <a:ext uri="{FF2B5EF4-FFF2-40B4-BE49-F238E27FC236}">
                <a16:creationId xmlns:a16="http://schemas.microsoft.com/office/drawing/2014/main" id="{ACAD6042-2762-0468-C758-B0F9CEDDDEEB}"/>
              </a:ext>
            </a:extLst>
          </p:cNvPr>
          <p:cNvCxnSpPr>
            <a:cxnSpLocks/>
          </p:cNvCxnSpPr>
          <p:nvPr/>
        </p:nvCxnSpPr>
        <p:spPr>
          <a:xfrm>
            <a:off x="1212413" y="3082599"/>
            <a:ext cx="949510"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4C1208-BAE2-B9A0-780B-A7021AB7E816}"/>
              </a:ext>
            </a:extLst>
          </p:cNvPr>
          <p:cNvSpPr/>
          <p:nvPr/>
        </p:nvSpPr>
        <p:spPr>
          <a:xfrm>
            <a:off x="445856" y="3167390"/>
            <a:ext cx="1431738"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3% Device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14F15D3F-EF0A-36BF-B3B6-F5B01D27CAE8}"/>
              </a:ext>
            </a:extLst>
          </p:cNvPr>
          <p:cNvSpPr/>
          <p:nvPr/>
        </p:nvSpPr>
        <p:spPr>
          <a:xfrm>
            <a:off x="511465" y="4131153"/>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6.81m</a:t>
            </a:r>
          </a:p>
        </p:txBody>
      </p:sp>
      <p:sp>
        <p:nvSpPr>
          <p:cNvPr id="13" name="Rectangle 12">
            <a:extLst>
              <a:ext uri="{FF2B5EF4-FFF2-40B4-BE49-F238E27FC236}">
                <a16:creationId xmlns:a16="http://schemas.microsoft.com/office/drawing/2014/main" id="{6B4E986C-2E50-F5F0-D511-3FE114E0E698}"/>
              </a:ext>
            </a:extLst>
          </p:cNvPr>
          <p:cNvSpPr/>
          <p:nvPr/>
        </p:nvSpPr>
        <p:spPr>
          <a:xfrm>
            <a:off x="518384" y="4384223"/>
            <a:ext cx="1561316"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97%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4" name="Rectangle 13">
            <a:extLst>
              <a:ext uri="{FF2B5EF4-FFF2-40B4-BE49-F238E27FC236}">
                <a16:creationId xmlns:a16="http://schemas.microsoft.com/office/drawing/2014/main" id="{458DE888-7AC5-7FE8-E84B-E69DBF35C184}"/>
              </a:ext>
            </a:extLst>
          </p:cNvPr>
          <p:cNvSpPr/>
          <p:nvPr/>
        </p:nvSpPr>
        <p:spPr>
          <a:xfrm>
            <a:off x="445856" y="2915856"/>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206k</a:t>
            </a:r>
          </a:p>
        </p:txBody>
      </p:sp>
      <p:cxnSp>
        <p:nvCxnSpPr>
          <p:cNvPr id="17" name="Straight Connector 16">
            <a:extLst>
              <a:ext uri="{FF2B5EF4-FFF2-40B4-BE49-F238E27FC236}">
                <a16:creationId xmlns:a16="http://schemas.microsoft.com/office/drawing/2014/main" id="{98B272DF-1F2D-C1B3-7577-622E16DDFB10}"/>
              </a:ext>
            </a:extLst>
          </p:cNvPr>
          <p:cNvCxnSpPr>
            <a:cxnSpLocks/>
          </p:cNvCxnSpPr>
          <p:nvPr/>
        </p:nvCxnSpPr>
        <p:spPr>
          <a:xfrm>
            <a:off x="1225293" y="4309655"/>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41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7C51-FAD7-0946-06B9-4F9AF2C2C216}"/>
            </a:ext>
          </a:extLst>
        </p:cNvPr>
        <p:cNvGrpSpPr/>
        <p:nvPr/>
      </p:nvGrpSpPr>
      <p:grpSpPr>
        <a:xfrm>
          <a:off x="0" y="0"/>
          <a:ext cx="0" cy="0"/>
          <a:chOff x="0" y="0"/>
          <a:chExt cx="0" cy="0"/>
        </a:xfrm>
      </p:grpSpPr>
      <p:pic>
        <p:nvPicPr>
          <p:cNvPr id="2050" name="Picture 2" descr="The Tattooist of Auschwitz | Sky Originals | Sky.com">
            <a:extLst>
              <a:ext uri="{FF2B5EF4-FFF2-40B4-BE49-F238E27FC236}">
                <a16:creationId xmlns:a16="http://schemas.microsoft.com/office/drawing/2014/main" id="{DFB1AEE2-D6E6-8B89-C34B-EB2EA7B31813}"/>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52768" t="-164" r="8196" b="164"/>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3F1200BD-CE50-18F6-18CB-20CDE23BD431}"/>
              </a:ext>
            </a:extLst>
          </p:cNvPr>
          <p:cNvGraphicFramePr>
            <a:graphicFrameLocks/>
          </p:cNvGraphicFramePr>
          <p:nvPr>
            <p:extLst>
              <p:ext uri="{D42A27DB-BD31-4B8C-83A1-F6EECF244321}">
                <p14:modId xmlns:p14="http://schemas.microsoft.com/office/powerpoint/2010/main" val="1757910801"/>
              </p:ext>
            </p:extLst>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093C88CA-2BD6-60BC-89E2-D35CCB8910BB}"/>
              </a:ext>
            </a:extLst>
          </p:cNvPr>
          <p:cNvSpPr>
            <a:spLocks noGrp="1"/>
          </p:cNvSpPr>
          <p:nvPr>
            <p:ph type="title"/>
          </p:nvPr>
        </p:nvSpPr>
        <p:spPr/>
        <p:txBody>
          <a:bodyPr>
            <a:noAutofit/>
          </a:bodyPr>
          <a:lstStyle/>
          <a:p>
            <a:r>
              <a:rPr lang="en-GB" sz="2400">
                <a:solidFill>
                  <a:schemeClr val="accent1"/>
                </a:solidFill>
              </a:rPr>
              <a:t>Content released as a boxset can receive high pre-broadcast viewing</a:t>
            </a:r>
            <a:endParaRPr lang="en-GB" sz="2400"/>
          </a:p>
        </p:txBody>
      </p:sp>
      <p:sp>
        <p:nvSpPr>
          <p:cNvPr id="5" name="Text Placeholder 4">
            <a:extLst>
              <a:ext uri="{FF2B5EF4-FFF2-40B4-BE49-F238E27FC236}">
                <a16:creationId xmlns:a16="http://schemas.microsoft.com/office/drawing/2014/main" id="{D94424BB-ED04-AF3A-C2B6-93EEFCCBFCE1}"/>
              </a:ext>
            </a:extLst>
          </p:cNvPr>
          <p:cNvSpPr>
            <a:spLocks noGrp="1"/>
          </p:cNvSpPr>
          <p:nvPr>
            <p:ph type="body" sz="quarter" idx="15"/>
          </p:nvPr>
        </p:nvSpPr>
        <p:spPr>
          <a:xfrm>
            <a:off x="377758" y="5365115"/>
            <a:ext cx="5442018" cy="327546"/>
          </a:xfrm>
        </p:spPr>
        <p:txBody>
          <a:bodyPr/>
          <a:lstStyle/>
          <a:p>
            <a:r>
              <a:rPr lang="en-GB" dirty="0"/>
              <a:t>Source: Barb 2024. Individuals, Live +3min. The Tattooist Of Auschwitz, Sky Showcase, 9 May. Device and time-shifted viewing within 28 days of broadcast.</a:t>
            </a:r>
          </a:p>
        </p:txBody>
      </p:sp>
      <p:sp>
        <p:nvSpPr>
          <p:cNvPr id="15" name="Rectangle 14">
            <a:extLst>
              <a:ext uri="{FF2B5EF4-FFF2-40B4-BE49-F238E27FC236}">
                <a16:creationId xmlns:a16="http://schemas.microsoft.com/office/drawing/2014/main" id="{0BE29B2F-F6F8-756F-5238-E09375C635CE}"/>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08080"/>
                </a:solidFill>
                <a:effectLst/>
                <a:uLnTx/>
                <a:uFillTx/>
                <a:latin typeface="Arial"/>
                <a:ea typeface="+mn-ea"/>
                <a:cs typeface="+mn-cs"/>
              </a:rPr>
              <a:t>1.17 </a:t>
            </a:r>
            <a:r>
              <a:rPr kumimoji="0" lang="en-GB" sz="1800" b="0" i="0" u="none" strike="noStrike" kern="1200" cap="none" spc="0" normalizeH="0" baseline="0" noProof="0" dirty="0">
                <a:ln>
                  <a:noFill/>
                </a:ln>
                <a:solidFill>
                  <a:prstClr val="white">
                    <a:lumMod val="50000"/>
                  </a:prstClr>
                </a:solidFill>
                <a:effectLst/>
                <a:uLnTx/>
                <a:uFillTx/>
                <a:latin typeface="Arial"/>
                <a:ea typeface="+mn-ea"/>
                <a:cs typeface="+mn-cs"/>
              </a:rPr>
              <a:t>million total viewers</a:t>
            </a:r>
          </a:p>
        </p:txBody>
      </p:sp>
      <p:cxnSp>
        <p:nvCxnSpPr>
          <p:cNvPr id="7" name="Straight Connector 6">
            <a:extLst>
              <a:ext uri="{FF2B5EF4-FFF2-40B4-BE49-F238E27FC236}">
                <a16:creationId xmlns:a16="http://schemas.microsoft.com/office/drawing/2014/main" id="{D6113860-318E-C53B-08E6-88F306A53B1B}"/>
              </a:ext>
            </a:extLst>
          </p:cNvPr>
          <p:cNvCxnSpPr>
            <a:cxnSpLocks/>
          </p:cNvCxnSpPr>
          <p:nvPr/>
        </p:nvCxnSpPr>
        <p:spPr>
          <a:xfrm>
            <a:off x="1011868" y="2426035"/>
            <a:ext cx="1236886" cy="0"/>
          </a:xfrm>
          <a:prstGeom prst="line">
            <a:avLst/>
          </a:prstGeom>
          <a:ln w="15875">
            <a:solidFill>
              <a:srgbClr val="00A5D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CADE06B-9A5A-D282-BA26-11ABF0FBDD4E}"/>
              </a:ext>
            </a:extLst>
          </p:cNvPr>
          <p:cNvSpPr/>
          <p:nvPr/>
        </p:nvSpPr>
        <p:spPr>
          <a:xfrm>
            <a:off x="374474" y="2502368"/>
            <a:ext cx="1623747"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58% Pre-broadcast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9" name="Rectangle 8">
            <a:extLst>
              <a:ext uri="{FF2B5EF4-FFF2-40B4-BE49-F238E27FC236}">
                <a16:creationId xmlns:a16="http://schemas.microsoft.com/office/drawing/2014/main" id="{C12B03F9-6554-9BC4-4939-7EFD14826235}"/>
              </a:ext>
            </a:extLst>
          </p:cNvPr>
          <p:cNvSpPr/>
          <p:nvPr/>
        </p:nvSpPr>
        <p:spPr>
          <a:xfrm>
            <a:off x="371512" y="2252222"/>
            <a:ext cx="639919"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A5D7"/>
                </a:solidFill>
                <a:effectLst/>
                <a:uLnTx/>
                <a:uFillTx/>
                <a:latin typeface="Arial"/>
                <a:ea typeface="+mn-ea"/>
                <a:cs typeface="+mn-cs"/>
              </a:rPr>
              <a:t>674k</a:t>
            </a:r>
          </a:p>
        </p:txBody>
      </p:sp>
      <p:sp>
        <p:nvSpPr>
          <p:cNvPr id="11" name="Rectangle 10">
            <a:extLst>
              <a:ext uri="{FF2B5EF4-FFF2-40B4-BE49-F238E27FC236}">
                <a16:creationId xmlns:a16="http://schemas.microsoft.com/office/drawing/2014/main" id="{4E30E79C-EC3C-9768-3D72-F59DE6555834}"/>
              </a:ext>
            </a:extLst>
          </p:cNvPr>
          <p:cNvSpPr/>
          <p:nvPr/>
        </p:nvSpPr>
        <p:spPr>
          <a:xfrm>
            <a:off x="4657537" y="4689007"/>
            <a:ext cx="1214875"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4% Live TV set </a:t>
            </a:r>
            <a:r>
              <a:rPr kumimoji="0" lang="en-GB" sz="1400" b="0" i="0" u="none" strike="noStrike" kern="1200" cap="none" spc="0" normalizeH="0" baseline="0" noProof="0" dirty="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E351BE94-8251-36B1-429E-FB1F6A8C99BB}"/>
              </a:ext>
            </a:extLst>
          </p:cNvPr>
          <p:cNvSpPr/>
          <p:nvPr/>
        </p:nvSpPr>
        <p:spPr>
          <a:xfrm>
            <a:off x="322708" y="3680194"/>
            <a:ext cx="639919"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447k</a:t>
            </a:r>
          </a:p>
        </p:txBody>
      </p:sp>
      <p:sp>
        <p:nvSpPr>
          <p:cNvPr id="13" name="Rectangle 12">
            <a:extLst>
              <a:ext uri="{FF2B5EF4-FFF2-40B4-BE49-F238E27FC236}">
                <a16:creationId xmlns:a16="http://schemas.microsoft.com/office/drawing/2014/main" id="{76A69925-6EEF-63E3-BB8D-644747958637}"/>
              </a:ext>
            </a:extLst>
          </p:cNvPr>
          <p:cNvSpPr/>
          <p:nvPr/>
        </p:nvSpPr>
        <p:spPr>
          <a:xfrm>
            <a:off x="318840" y="3946946"/>
            <a:ext cx="1561316" cy="1169551"/>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08080"/>
                </a:solidFill>
                <a:effectLst/>
                <a:uLnTx/>
                <a:uFillTx/>
                <a:latin typeface="Arial"/>
                <a:ea typeface="+mn-ea"/>
                <a:cs typeface="+mn-cs"/>
              </a:rPr>
              <a:t>38% Time-shifted </a:t>
            </a:r>
            <a:r>
              <a:rPr kumimoji="0" lang="en-GB" sz="1400" b="0" i="0" u="none" strike="noStrike" kern="1200" cap="none" spc="0" normalizeH="0" baseline="0" noProof="0" dirty="0">
                <a:ln>
                  <a:noFill/>
                </a:ln>
                <a:solidFill>
                  <a:srgbClr val="808080"/>
                </a:solidFill>
                <a:effectLst/>
                <a:uLnTx/>
                <a:uFillTx/>
                <a:latin typeface="Arial"/>
                <a:ea typeface="+mn-ea"/>
                <a:cs typeface="+mn-cs"/>
              </a:rPr>
              <a:t>viewing (any device) within 28 days of broadcast</a:t>
            </a:r>
          </a:p>
        </p:txBody>
      </p:sp>
      <p:sp>
        <p:nvSpPr>
          <p:cNvPr id="14" name="Rectangle 13">
            <a:extLst>
              <a:ext uri="{FF2B5EF4-FFF2-40B4-BE49-F238E27FC236}">
                <a16:creationId xmlns:a16="http://schemas.microsoft.com/office/drawing/2014/main" id="{A4C09EC3-DA49-D0C2-42F3-108C09DEDAE6}"/>
              </a:ext>
            </a:extLst>
          </p:cNvPr>
          <p:cNvSpPr/>
          <p:nvPr/>
        </p:nvSpPr>
        <p:spPr>
          <a:xfrm>
            <a:off x="4657537" y="4435285"/>
            <a:ext cx="526106"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69B4"/>
                </a:solidFill>
                <a:effectLst/>
                <a:uLnTx/>
                <a:uFillTx/>
                <a:latin typeface="Arial"/>
                <a:ea typeface="+mn-ea"/>
                <a:cs typeface="+mn-cs"/>
              </a:rPr>
              <a:t>48k</a:t>
            </a:r>
          </a:p>
        </p:txBody>
      </p:sp>
      <p:cxnSp>
        <p:nvCxnSpPr>
          <p:cNvPr id="16" name="Straight Connector 15">
            <a:extLst>
              <a:ext uri="{FF2B5EF4-FFF2-40B4-BE49-F238E27FC236}">
                <a16:creationId xmlns:a16="http://schemas.microsoft.com/office/drawing/2014/main" id="{C189DA44-4790-39B8-9A30-84D0CB073AB2}"/>
              </a:ext>
            </a:extLst>
          </p:cNvPr>
          <p:cNvCxnSpPr>
            <a:cxnSpLocks/>
          </p:cNvCxnSpPr>
          <p:nvPr/>
        </p:nvCxnSpPr>
        <p:spPr>
          <a:xfrm>
            <a:off x="3932698" y="4599603"/>
            <a:ext cx="715906"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0D973F-6235-E82C-E162-E372D8499AD8}"/>
              </a:ext>
            </a:extLst>
          </p:cNvPr>
          <p:cNvCxnSpPr>
            <a:cxnSpLocks/>
          </p:cNvCxnSpPr>
          <p:nvPr/>
        </p:nvCxnSpPr>
        <p:spPr>
          <a:xfrm>
            <a:off x="954349" y="3852346"/>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463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3431-8EB3-4B00-9FE0-5B657ACE74F4}"/>
            </a:ext>
          </a:extLst>
        </p:cNvPr>
        <p:cNvGrpSpPr/>
        <p:nvPr/>
      </p:nvGrpSpPr>
      <p:grpSpPr>
        <a:xfrm>
          <a:off x="0" y="0"/>
          <a:ext cx="0" cy="0"/>
          <a:chOff x="0" y="0"/>
          <a:chExt cx="0" cy="0"/>
        </a:xfrm>
      </p:grpSpPr>
      <p:pic>
        <p:nvPicPr>
          <p:cNvPr id="3074" name="Picture 2" descr="Red Eye | Press Centre">
            <a:extLst>
              <a:ext uri="{FF2B5EF4-FFF2-40B4-BE49-F238E27FC236}">
                <a16:creationId xmlns:a16="http://schemas.microsoft.com/office/drawing/2014/main" id="{AD2F3A4D-3CAB-2E69-D174-701972C18B4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42" t="-164" r="45284" b="164"/>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4">
            <a:extLst>
              <a:ext uri="{FF2B5EF4-FFF2-40B4-BE49-F238E27FC236}">
                <a16:creationId xmlns:a16="http://schemas.microsoft.com/office/drawing/2014/main" id="{1BC7E680-AF49-694C-9DA4-8D6C8556772C}"/>
              </a:ext>
            </a:extLst>
          </p:cNvPr>
          <p:cNvGraphicFramePr>
            <a:graphicFrameLocks/>
          </p:cNvGraphicFramePr>
          <p:nvPr/>
        </p:nvGraphicFramePr>
        <p:xfrm>
          <a:off x="1161725" y="1930336"/>
          <a:ext cx="3867802" cy="299732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485F5F9-85B2-86B2-D5D9-2497EE40FD69}"/>
              </a:ext>
            </a:extLst>
          </p:cNvPr>
          <p:cNvSpPr>
            <a:spLocks noGrp="1"/>
          </p:cNvSpPr>
          <p:nvPr>
            <p:ph type="title"/>
          </p:nvPr>
        </p:nvSpPr>
        <p:spPr/>
        <p:txBody>
          <a:bodyPr>
            <a:noAutofit/>
          </a:bodyPr>
          <a:lstStyle/>
          <a:p>
            <a:r>
              <a:rPr lang="en-GB" sz="2400">
                <a:solidFill>
                  <a:schemeClr val="accent1"/>
                </a:solidFill>
              </a:rPr>
              <a:t>Content released as a boxset can receive high pre-broadcast viewing</a:t>
            </a:r>
            <a:endParaRPr lang="en-GB" sz="2400"/>
          </a:p>
        </p:txBody>
      </p:sp>
      <p:sp>
        <p:nvSpPr>
          <p:cNvPr id="5" name="Text Placeholder 4">
            <a:extLst>
              <a:ext uri="{FF2B5EF4-FFF2-40B4-BE49-F238E27FC236}">
                <a16:creationId xmlns:a16="http://schemas.microsoft.com/office/drawing/2014/main" id="{033A62B7-4AA6-5AB9-B514-A6331188CC7A}"/>
              </a:ext>
            </a:extLst>
          </p:cNvPr>
          <p:cNvSpPr>
            <a:spLocks noGrp="1"/>
          </p:cNvSpPr>
          <p:nvPr>
            <p:ph type="body" sz="quarter" idx="15"/>
          </p:nvPr>
        </p:nvSpPr>
        <p:spPr>
          <a:xfrm>
            <a:off x="377758" y="5365115"/>
            <a:ext cx="5442018" cy="327546"/>
          </a:xfrm>
        </p:spPr>
        <p:txBody>
          <a:bodyPr/>
          <a:lstStyle/>
          <a:p>
            <a:r>
              <a:rPr lang="en-GB"/>
              <a:t>Source: Barb 2024. Individuals, Live +3min. Red Eye, ITV1, 26 May. Device and time-shifted viewing within 28 days of broadcast.</a:t>
            </a:r>
          </a:p>
        </p:txBody>
      </p:sp>
      <p:sp>
        <p:nvSpPr>
          <p:cNvPr id="15" name="Rectangle 14">
            <a:extLst>
              <a:ext uri="{FF2B5EF4-FFF2-40B4-BE49-F238E27FC236}">
                <a16:creationId xmlns:a16="http://schemas.microsoft.com/office/drawing/2014/main" id="{B25452A6-C8B5-5FDC-6512-3A7ACBD48B03}"/>
              </a:ext>
            </a:extLst>
          </p:cNvPr>
          <p:cNvSpPr/>
          <p:nvPr/>
        </p:nvSpPr>
        <p:spPr>
          <a:xfrm>
            <a:off x="2392789" y="3059792"/>
            <a:ext cx="143173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08080"/>
                </a:solidFill>
                <a:effectLst/>
                <a:uLnTx/>
                <a:uFillTx/>
                <a:latin typeface="Arial"/>
                <a:ea typeface="+mn-ea"/>
                <a:cs typeface="+mn-cs"/>
              </a:rPr>
              <a:t>7.31 </a:t>
            </a:r>
            <a:r>
              <a:rPr kumimoji="0" lang="en-GB" sz="1800" b="0" i="0" u="none" strike="noStrike" kern="1200" cap="none" spc="0" normalizeH="0" baseline="0" noProof="0">
                <a:ln>
                  <a:noFill/>
                </a:ln>
                <a:solidFill>
                  <a:prstClr val="white">
                    <a:lumMod val="50000"/>
                  </a:prstClr>
                </a:solidFill>
                <a:effectLst/>
                <a:uLnTx/>
                <a:uFillTx/>
                <a:latin typeface="Arial"/>
                <a:ea typeface="+mn-ea"/>
                <a:cs typeface="+mn-cs"/>
              </a:rPr>
              <a:t>million total viewers</a:t>
            </a:r>
          </a:p>
        </p:txBody>
      </p:sp>
      <p:cxnSp>
        <p:nvCxnSpPr>
          <p:cNvPr id="7" name="Straight Connector 6">
            <a:extLst>
              <a:ext uri="{FF2B5EF4-FFF2-40B4-BE49-F238E27FC236}">
                <a16:creationId xmlns:a16="http://schemas.microsoft.com/office/drawing/2014/main" id="{2C0AAD22-064E-B889-75D2-2384A9D87841}"/>
              </a:ext>
            </a:extLst>
          </p:cNvPr>
          <p:cNvCxnSpPr>
            <a:cxnSpLocks/>
          </p:cNvCxnSpPr>
          <p:nvPr/>
        </p:nvCxnSpPr>
        <p:spPr>
          <a:xfrm>
            <a:off x="1119818" y="2457785"/>
            <a:ext cx="1236886" cy="0"/>
          </a:xfrm>
          <a:prstGeom prst="line">
            <a:avLst/>
          </a:prstGeom>
          <a:ln w="15875">
            <a:solidFill>
              <a:srgbClr val="00A5D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5339679-D9D5-7BCF-A156-C9C006676A00}"/>
              </a:ext>
            </a:extLst>
          </p:cNvPr>
          <p:cNvSpPr/>
          <p:nvPr/>
        </p:nvSpPr>
        <p:spPr>
          <a:xfrm>
            <a:off x="374474" y="2502368"/>
            <a:ext cx="1623747" cy="95410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58% Pre-broadcast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a:t>
            </a:r>
          </a:p>
        </p:txBody>
      </p:sp>
      <p:sp>
        <p:nvSpPr>
          <p:cNvPr id="9" name="Rectangle 8">
            <a:extLst>
              <a:ext uri="{FF2B5EF4-FFF2-40B4-BE49-F238E27FC236}">
                <a16:creationId xmlns:a16="http://schemas.microsoft.com/office/drawing/2014/main" id="{749BE273-DD36-ED84-1851-39340DE3AE8B}"/>
              </a:ext>
            </a:extLst>
          </p:cNvPr>
          <p:cNvSpPr/>
          <p:nvPr/>
        </p:nvSpPr>
        <p:spPr>
          <a:xfrm>
            <a:off x="375504" y="2278348"/>
            <a:ext cx="766557" cy="338554"/>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A5D7"/>
                </a:solidFill>
                <a:effectLst/>
                <a:uLnTx/>
                <a:uFillTx/>
                <a:latin typeface="Arial"/>
                <a:ea typeface="+mn-ea"/>
                <a:cs typeface="+mn-cs"/>
              </a:rPr>
              <a:t>4.23m</a:t>
            </a:r>
          </a:p>
        </p:txBody>
      </p:sp>
      <p:sp>
        <p:nvSpPr>
          <p:cNvPr id="11" name="Rectangle 10">
            <a:extLst>
              <a:ext uri="{FF2B5EF4-FFF2-40B4-BE49-F238E27FC236}">
                <a16:creationId xmlns:a16="http://schemas.microsoft.com/office/drawing/2014/main" id="{ADE20701-EF4B-3C50-5F88-8966118B54BD}"/>
              </a:ext>
            </a:extLst>
          </p:cNvPr>
          <p:cNvSpPr/>
          <p:nvPr/>
        </p:nvSpPr>
        <p:spPr>
          <a:xfrm>
            <a:off x="4657537" y="4689007"/>
            <a:ext cx="1438463" cy="523220"/>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20% Live TV set </a:t>
            </a:r>
            <a:r>
              <a:rPr kumimoji="0" lang="en-GB" sz="1400" b="0" i="0" u="none" strike="noStrike" kern="1200" cap="none" spc="0" normalizeH="0" baseline="0" noProof="0">
                <a:ln>
                  <a:noFill/>
                </a:ln>
                <a:solidFill>
                  <a:srgbClr val="808080"/>
                </a:solidFill>
                <a:effectLst/>
                <a:uLnTx/>
                <a:uFillTx/>
                <a:latin typeface="Arial"/>
                <a:ea typeface="+mn-ea"/>
                <a:cs typeface="+mn-cs"/>
              </a:rPr>
              <a:t>viewing</a:t>
            </a:r>
          </a:p>
        </p:txBody>
      </p:sp>
      <p:sp>
        <p:nvSpPr>
          <p:cNvPr id="12" name="Rectangle 11">
            <a:extLst>
              <a:ext uri="{FF2B5EF4-FFF2-40B4-BE49-F238E27FC236}">
                <a16:creationId xmlns:a16="http://schemas.microsoft.com/office/drawing/2014/main" id="{301316D1-FE25-BAAD-2381-ED572ACAC80D}"/>
              </a:ext>
            </a:extLst>
          </p:cNvPr>
          <p:cNvSpPr/>
          <p:nvPr/>
        </p:nvSpPr>
        <p:spPr>
          <a:xfrm>
            <a:off x="335771" y="3680194"/>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72D87"/>
                </a:solidFill>
                <a:effectLst/>
                <a:uLnTx/>
                <a:uFillTx/>
                <a:latin typeface="Arial"/>
                <a:ea typeface="+mn-ea"/>
                <a:cs typeface="+mn-cs"/>
              </a:rPr>
              <a:t>1.63m</a:t>
            </a:r>
          </a:p>
        </p:txBody>
      </p:sp>
      <p:sp>
        <p:nvSpPr>
          <p:cNvPr id="13" name="Rectangle 12">
            <a:extLst>
              <a:ext uri="{FF2B5EF4-FFF2-40B4-BE49-F238E27FC236}">
                <a16:creationId xmlns:a16="http://schemas.microsoft.com/office/drawing/2014/main" id="{FFE2C926-4C75-E07D-4850-B50B61005764}"/>
              </a:ext>
            </a:extLst>
          </p:cNvPr>
          <p:cNvSpPr/>
          <p:nvPr/>
        </p:nvSpPr>
        <p:spPr>
          <a:xfrm>
            <a:off x="318840" y="3986135"/>
            <a:ext cx="1561316" cy="1169551"/>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08080"/>
                </a:solidFill>
                <a:effectLst/>
                <a:uLnTx/>
                <a:uFillTx/>
                <a:latin typeface="Arial"/>
                <a:ea typeface="+mn-ea"/>
                <a:cs typeface="+mn-cs"/>
              </a:rPr>
              <a:t>22% Time-shifted </a:t>
            </a:r>
            <a:r>
              <a:rPr kumimoji="0" lang="en-GB" sz="1400" b="0" i="0" u="none" strike="noStrike" kern="1200" cap="none" spc="0" normalizeH="0" baseline="0" noProof="0">
                <a:ln>
                  <a:noFill/>
                </a:ln>
                <a:solidFill>
                  <a:srgbClr val="808080"/>
                </a:solidFill>
                <a:effectLst/>
                <a:uLnTx/>
                <a:uFillTx/>
                <a:latin typeface="Arial"/>
                <a:ea typeface="+mn-ea"/>
                <a:cs typeface="+mn-cs"/>
              </a:rPr>
              <a:t>viewing (any device) within 28 days of broadcast</a:t>
            </a:r>
          </a:p>
        </p:txBody>
      </p:sp>
      <p:sp>
        <p:nvSpPr>
          <p:cNvPr id="14" name="Rectangle 13">
            <a:extLst>
              <a:ext uri="{FF2B5EF4-FFF2-40B4-BE49-F238E27FC236}">
                <a16:creationId xmlns:a16="http://schemas.microsoft.com/office/drawing/2014/main" id="{759C1010-3DE9-F0B8-9D73-83A369515CBA}"/>
              </a:ext>
            </a:extLst>
          </p:cNvPr>
          <p:cNvSpPr/>
          <p:nvPr/>
        </p:nvSpPr>
        <p:spPr>
          <a:xfrm>
            <a:off x="4657537" y="4435285"/>
            <a:ext cx="766557" cy="33855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69B4"/>
                </a:solidFill>
                <a:effectLst/>
                <a:uLnTx/>
                <a:uFillTx/>
                <a:latin typeface="Arial"/>
                <a:ea typeface="+mn-ea"/>
                <a:cs typeface="+mn-cs"/>
              </a:rPr>
              <a:t>1.45m</a:t>
            </a:r>
          </a:p>
        </p:txBody>
      </p:sp>
      <p:cxnSp>
        <p:nvCxnSpPr>
          <p:cNvPr id="16" name="Straight Connector 15">
            <a:extLst>
              <a:ext uri="{FF2B5EF4-FFF2-40B4-BE49-F238E27FC236}">
                <a16:creationId xmlns:a16="http://schemas.microsoft.com/office/drawing/2014/main" id="{6C7FB096-22C5-D84D-6D36-0E5E57CACF89}"/>
              </a:ext>
            </a:extLst>
          </p:cNvPr>
          <p:cNvCxnSpPr>
            <a:cxnSpLocks/>
          </p:cNvCxnSpPr>
          <p:nvPr/>
        </p:nvCxnSpPr>
        <p:spPr>
          <a:xfrm>
            <a:off x="3900948" y="4567853"/>
            <a:ext cx="715906" cy="0"/>
          </a:xfrm>
          <a:prstGeom prst="line">
            <a:avLst/>
          </a:prstGeom>
          <a:ln w="15875">
            <a:solidFill>
              <a:srgbClr val="0069B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283FB5-09EF-5C28-B016-84C19EE34395}"/>
              </a:ext>
            </a:extLst>
          </p:cNvPr>
          <p:cNvCxnSpPr>
            <a:cxnSpLocks/>
          </p:cNvCxnSpPr>
          <p:nvPr/>
        </p:nvCxnSpPr>
        <p:spPr>
          <a:xfrm>
            <a:off x="1049599" y="3858696"/>
            <a:ext cx="848382" cy="0"/>
          </a:xfrm>
          <a:prstGeom prst="line">
            <a:avLst/>
          </a:prstGeom>
          <a:ln w="15875">
            <a:solidFill>
              <a:srgbClr val="392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879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atch The Gentlemen | Netflix Official Site">
            <a:extLst>
              <a:ext uri="{FF2B5EF4-FFF2-40B4-BE49-F238E27FC236}">
                <a16:creationId xmlns:a16="http://schemas.microsoft.com/office/drawing/2014/main" id="{650A315C-9A68-D570-FFC6-4FDC59702F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0" r="3248" b="69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3DA6B07-35F7-4F7A-B91D-1085F33B1789}"/>
              </a:ext>
            </a:extLst>
          </p:cNvPr>
          <p:cNvSpPr/>
          <p:nvPr/>
        </p:nvSpPr>
        <p:spPr>
          <a:xfrm>
            <a:off x="0" y="0"/>
            <a:ext cx="11257936" cy="6975566"/>
          </a:xfrm>
          <a:prstGeom prst="rect">
            <a:avLst/>
          </a:prstGeom>
          <a:gradFill flip="none" rotWithShape="1">
            <a:gsLst>
              <a:gs pos="16000">
                <a:srgbClr val="000000">
                  <a:alpha val="60000"/>
                </a:srgbClr>
              </a:gs>
              <a:gs pos="36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72CE206-BAAD-4A34-8789-135B8422B042}"/>
              </a:ext>
            </a:extLst>
          </p:cNvPr>
          <p:cNvSpPr>
            <a:spLocks noGrp="1"/>
          </p:cNvSpPr>
          <p:nvPr>
            <p:ph type="ctrTitle"/>
          </p:nvPr>
        </p:nvSpPr>
        <p:spPr>
          <a:xfrm>
            <a:off x="661220" y="593883"/>
            <a:ext cx="5298141" cy="2412000"/>
          </a:xfrm>
        </p:spPr>
        <p:txBody>
          <a:bodyPr/>
          <a:lstStyle/>
          <a:p>
            <a:pPr fontAlgn="base">
              <a:spcAft>
                <a:spcPct val="0"/>
              </a:spcAft>
            </a:pPr>
            <a:r>
              <a:rPr lang="en-GB" dirty="0"/>
              <a:t>TV landscape</a:t>
            </a:r>
          </a:p>
        </p:txBody>
      </p:sp>
      <p:pic>
        <p:nvPicPr>
          <p:cNvPr id="5" name="Picture 4">
            <a:extLst>
              <a:ext uri="{FF2B5EF4-FFF2-40B4-BE49-F238E27FC236}">
                <a16:creationId xmlns:a16="http://schemas.microsoft.com/office/drawing/2014/main" id="{9C3CF622-87B2-416A-AAD3-5FFEF5F4DF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C8B34A8B-DB04-488A-98C5-4242E3F64405}"/>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“The Gentlemen” Netflix</a:t>
            </a:r>
          </a:p>
        </p:txBody>
      </p:sp>
    </p:spTree>
    <p:extLst>
      <p:ext uri="{BB962C8B-B14F-4D97-AF65-F5344CB8AC3E}">
        <p14:creationId xmlns:p14="http://schemas.microsoft.com/office/powerpoint/2010/main" val="199034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7AC7-2676-4CDA-973E-98E7BDF33843}"/>
              </a:ext>
            </a:extLst>
          </p:cNvPr>
          <p:cNvSpPr>
            <a:spLocks noGrp="1"/>
          </p:cNvSpPr>
          <p:nvPr>
            <p:ph type="title"/>
          </p:nvPr>
        </p:nvSpPr>
        <p:spPr/>
        <p:txBody>
          <a:bodyPr/>
          <a:lstStyle/>
          <a:p>
            <a:r>
              <a:rPr lang="en-GB"/>
              <a:t>Commercial linear TV daily, weekly &amp; monthly reach</a:t>
            </a:r>
            <a:endParaRPr lang="en-GB" sz="1600">
              <a:solidFill>
                <a:srgbClr val="FF0000"/>
              </a:solidFill>
            </a:endParaRPr>
          </a:p>
        </p:txBody>
      </p:sp>
      <p:graphicFrame>
        <p:nvGraphicFramePr>
          <p:cNvPr id="49" name="Table 48">
            <a:extLst>
              <a:ext uri="{FF2B5EF4-FFF2-40B4-BE49-F238E27FC236}">
                <a16:creationId xmlns:a16="http://schemas.microsoft.com/office/drawing/2014/main" id="{AD1C165F-798C-43E7-807B-CE7D32D23A89}"/>
              </a:ext>
            </a:extLst>
          </p:cNvPr>
          <p:cNvGraphicFramePr>
            <a:graphicFrameLocks noGrp="1"/>
          </p:cNvGraphicFramePr>
          <p:nvPr/>
        </p:nvGraphicFramePr>
        <p:xfrm>
          <a:off x="987426" y="1188085"/>
          <a:ext cx="10217149" cy="4145535"/>
        </p:xfrm>
        <a:graphic>
          <a:graphicData uri="http://schemas.openxmlformats.org/drawingml/2006/table">
            <a:tbl>
              <a:tblPr firstRow="1" bandRow="1">
                <a:tableStyleId>{2D5ABB26-0587-4C30-8999-92F81FD0307C}</a:tableStyleId>
              </a:tblPr>
              <a:tblGrid>
                <a:gridCol w="3100152">
                  <a:extLst>
                    <a:ext uri="{9D8B030D-6E8A-4147-A177-3AD203B41FA5}">
                      <a16:colId xmlns:a16="http://schemas.microsoft.com/office/drawing/2014/main" val="136874791"/>
                    </a:ext>
                  </a:extLst>
                </a:gridCol>
                <a:gridCol w="2508383">
                  <a:extLst>
                    <a:ext uri="{9D8B030D-6E8A-4147-A177-3AD203B41FA5}">
                      <a16:colId xmlns:a16="http://schemas.microsoft.com/office/drawing/2014/main" val="73120932"/>
                    </a:ext>
                  </a:extLst>
                </a:gridCol>
                <a:gridCol w="2333475">
                  <a:extLst>
                    <a:ext uri="{9D8B030D-6E8A-4147-A177-3AD203B41FA5}">
                      <a16:colId xmlns:a16="http://schemas.microsoft.com/office/drawing/2014/main" val="542150823"/>
                    </a:ext>
                  </a:extLst>
                </a:gridCol>
                <a:gridCol w="2275139">
                  <a:extLst>
                    <a:ext uri="{9D8B030D-6E8A-4147-A177-3AD203B41FA5}">
                      <a16:colId xmlns:a16="http://schemas.microsoft.com/office/drawing/2014/main" val="1552800101"/>
                    </a:ext>
                  </a:extLst>
                </a:gridCol>
              </a:tblGrid>
              <a:tr h="507905">
                <a:tc>
                  <a:txBody>
                    <a:bodyPr/>
                    <a:lstStyle/>
                    <a:p>
                      <a:pPr marL="0" indent="0" algn="l"/>
                      <a:r>
                        <a:rPr lang="en-GB" b="1">
                          <a:solidFill>
                            <a:schemeClr val="bg2"/>
                          </a:solidFill>
                        </a:rPr>
                        <a:t>       Reach %</a:t>
                      </a:r>
                    </a:p>
                  </a:txBody>
                  <a:tcPr>
                    <a:lnB>
                      <a:noFill/>
                    </a:lnB>
                  </a:tcPr>
                </a:tc>
                <a:tc>
                  <a:txBody>
                    <a:bodyPr/>
                    <a:lstStyle/>
                    <a:p>
                      <a:pPr algn="ctr"/>
                      <a:r>
                        <a:rPr lang="en-GB" b="1">
                          <a:solidFill>
                            <a:schemeClr val="bg2"/>
                          </a:solidFill>
                        </a:rPr>
                        <a:t>Daily</a:t>
                      </a:r>
                    </a:p>
                  </a:txBody>
                  <a:tcPr>
                    <a:lnB>
                      <a:noFill/>
                    </a:lnB>
                  </a:tcPr>
                </a:tc>
                <a:tc>
                  <a:txBody>
                    <a:bodyPr/>
                    <a:lstStyle/>
                    <a:p>
                      <a:pPr algn="ctr"/>
                      <a:r>
                        <a:rPr lang="en-GB" b="1">
                          <a:solidFill>
                            <a:schemeClr val="bg2"/>
                          </a:solidFill>
                        </a:rPr>
                        <a:t>Weekly</a:t>
                      </a:r>
                    </a:p>
                  </a:txBody>
                  <a:tcPr>
                    <a:lnB>
                      <a:noFill/>
                    </a:lnB>
                  </a:tcPr>
                </a:tc>
                <a:tc>
                  <a:txBody>
                    <a:bodyPr/>
                    <a:lstStyle/>
                    <a:p>
                      <a:pPr algn="ctr"/>
                      <a:r>
                        <a:rPr lang="en-GB" b="1">
                          <a:solidFill>
                            <a:schemeClr val="bg2"/>
                          </a:solidFill>
                        </a:rPr>
                        <a:t>Monthly</a:t>
                      </a:r>
                    </a:p>
                  </a:txBody>
                  <a:tcPr>
                    <a:lnB>
                      <a:noFill/>
                    </a:lnB>
                  </a:tcPr>
                </a:tc>
                <a:extLst>
                  <a:ext uri="{0D108BD9-81ED-4DB2-BD59-A6C34878D82A}">
                    <a16:rowId xmlns:a16="http://schemas.microsoft.com/office/drawing/2014/main" val="2471751655"/>
                  </a:ext>
                </a:extLst>
              </a:tr>
              <a:tr h="507905">
                <a:tc>
                  <a:txBody>
                    <a:bodyPr/>
                    <a:lstStyle/>
                    <a:p>
                      <a:pPr marL="45085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tx2"/>
                          </a:solidFill>
                        </a:rPr>
                        <a:t>Individuals</a:t>
                      </a:r>
                    </a:p>
                  </a:txBody>
                  <a:tcPr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46.1</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70.7</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84.9</a:t>
                      </a:r>
                    </a:p>
                  </a:txBody>
                  <a:tcPr marL="0" marR="0" marT="0" marB="0" anchor="ctr">
                    <a:lnL>
                      <a:noFill/>
                    </a:lnL>
                    <a:lnR>
                      <a:noFill/>
                    </a:lnR>
                    <a:lnT>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2577529"/>
                  </a:ext>
                </a:extLst>
              </a:tr>
              <a:tr h="507905">
                <a:tc>
                  <a:txBody>
                    <a:bodyPr/>
                    <a:lstStyle/>
                    <a:p>
                      <a:pPr marL="450850" indent="0" algn="l"/>
                      <a:r>
                        <a:rPr lang="en-GB" b="1">
                          <a:solidFill>
                            <a:schemeClr val="accent2"/>
                          </a:solidFill>
                        </a:rPr>
                        <a:t>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50.6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74.2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86.6</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6952541"/>
                  </a:ext>
                </a:extLst>
              </a:tr>
              <a:tr h="590200">
                <a:tc>
                  <a:txBody>
                    <a:bodyPr/>
                    <a:lstStyle/>
                    <a:p>
                      <a:pPr marL="450850" indent="0" algn="l"/>
                      <a:r>
                        <a:rPr lang="en-GB" b="1">
                          <a:solidFill>
                            <a:schemeClr val="accent3"/>
                          </a:solidFill>
                        </a:rPr>
                        <a:t>ABC1 adults</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46.2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72.1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85.7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554294"/>
                  </a:ext>
                </a:extLst>
              </a:tr>
              <a:tr h="507905">
                <a:tc>
                  <a:txBody>
                    <a:bodyPr/>
                    <a:lstStyle/>
                    <a:p>
                      <a:pPr marL="450850" indent="0" algn="l"/>
                      <a:r>
                        <a:rPr lang="en-GB" b="1">
                          <a:solidFill>
                            <a:schemeClr val="accent4"/>
                          </a:solidFill>
                        </a:rPr>
                        <a:t>16-34</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24.4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52.5</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73.8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387872"/>
                  </a:ext>
                </a:extLst>
              </a:tr>
              <a:tr h="507905">
                <a:tc>
                  <a:txBody>
                    <a:bodyPr/>
                    <a:lstStyle/>
                    <a:p>
                      <a:pPr marL="450850" indent="0" algn="l"/>
                      <a:r>
                        <a:rPr lang="en-GB" b="1">
                          <a:solidFill>
                            <a:schemeClr val="accent5"/>
                          </a:solidFill>
                        </a:rPr>
                        <a:t>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49.3</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73.2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85.8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662041"/>
                  </a:ext>
                </a:extLst>
              </a:tr>
              <a:tr h="507905">
                <a:tc>
                  <a:txBody>
                    <a:bodyPr/>
                    <a:lstStyle/>
                    <a:p>
                      <a:pPr marL="450850" indent="0" algn="l"/>
                      <a:r>
                        <a:rPr lang="en-GB" b="1">
                          <a:solidFill>
                            <a:schemeClr val="accent6"/>
                          </a:solidFill>
                        </a:rPr>
                        <a:t>Women</a:t>
                      </a:r>
                    </a:p>
                  </a:txBody>
                  <a:tcPr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51.8</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75.1</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87.4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618219"/>
                  </a:ext>
                </a:extLst>
              </a:tr>
              <a:tr h="507905">
                <a:tc>
                  <a:txBody>
                    <a:bodyPr/>
                    <a:lstStyle/>
                    <a:p>
                      <a:pPr marL="450850" indent="0" algn="l"/>
                      <a:r>
                        <a:rPr lang="en-GB" b="1">
                          <a:solidFill>
                            <a:schemeClr val="accent1"/>
                          </a:solidFill>
                        </a:rPr>
                        <a:t>HP+CH</a:t>
                      </a:r>
                    </a:p>
                  </a:txBody>
                  <a:tcPr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40.2</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GB" sz="1600" b="0" i="0" u="none" strike="noStrike" kern="1200">
                          <a:solidFill>
                            <a:schemeClr val="bg2"/>
                          </a:solidFill>
                          <a:effectLst/>
                          <a:latin typeface="+mn-lt"/>
                          <a:ea typeface="+mn-ea"/>
                          <a:cs typeface="+mn-cs"/>
                        </a:rPr>
                        <a:t>68.7</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600" b="0" i="0" u="none" strike="noStrike" kern="1200">
                          <a:solidFill>
                            <a:schemeClr val="bg2"/>
                          </a:solidFill>
                          <a:effectLst/>
                          <a:latin typeface="+mn-lt"/>
                          <a:ea typeface="+mn-ea"/>
                          <a:cs typeface="+mn-cs"/>
                        </a:rPr>
                        <a:t>84.4</a:t>
                      </a:r>
                    </a:p>
                  </a:txBody>
                  <a:tcPr marL="0" marR="0" marT="0" marB="0" anchor="ctr">
                    <a:lnL>
                      <a:noFill/>
                    </a:lnL>
                    <a:lnR>
                      <a:noFill/>
                    </a:lnR>
                    <a:lnT w="12700" cap="flat" cmpd="sng" algn="ctr">
                      <a:solidFill>
                        <a:schemeClr val="bg1">
                          <a:lumMod val="85000"/>
                        </a:scheme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44730119"/>
                  </a:ext>
                </a:extLst>
              </a:tr>
            </a:tbl>
          </a:graphicData>
        </a:graphic>
      </p:graphicFrame>
      <p:sp>
        <p:nvSpPr>
          <p:cNvPr id="5" name="Text Placeholder 4">
            <a:extLst>
              <a:ext uri="{FF2B5EF4-FFF2-40B4-BE49-F238E27FC236}">
                <a16:creationId xmlns:a16="http://schemas.microsoft.com/office/drawing/2014/main" id="{3629FA36-E99A-F490-0EE5-CF4BB1C4798E}"/>
              </a:ext>
            </a:extLst>
          </p:cNvPr>
          <p:cNvSpPr>
            <a:spLocks noGrp="1"/>
          </p:cNvSpPr>
          <p:nvPr>
            <p:ph type="body" sz="quarter" idx="15"/>
          </p:nvPr>
        </p:nvSpPr>
        <p:spPr/>
        <p:txBody>
          <a:bodyPr/>
          <a:lstStyle/>
          <a:p>
            <a:r>
              <a:rPr lang="en-GB" dirty="0"/>
              <a:t>Source: Barb, 2024, industry standard TV viewing in-home on a TV set. Reach 3min+ </a:t>
            </a:r>
          </a:p>
          <a:p>
            <a:endParaRPr lang="en-US" dirty="0"/>
          </a:p>
        </p:txBody>
      </p:sp>
    </p:spTree>
    <p:custDataLst>
      <p:tags r:id="rId1"/>
    </p:custDataLst>
    <p:extLst>
      <p:ext uri="{BB962C8B-B14F-4D97-AF65-F5344CB8AC3E}">
        <p14:creationId xmlns:p14="http://schemas.microsoft.com/office/powerpoint/2010/main" val="278372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AD1C-FA9F-4BB5-AD19-94CEFBB7466B}"/>
              </a:ext>
            </a:extLst>
          </p:cNvPr>
          <p:cNvSpPr>
            <a:spLocks noGrp="1"/>
          </p:cNvSpPr>
          <p:nvPr>
            <p:ph type="title"/>
          </p:nvPr>
        </p:nvSpPr>
        <p:spPr/>
        <p:txBody>
          <a:bodyPr/>
          <a:lstStyle/>
          <a:p>
            <a:r>
              <a:rPr lang="en-GB"/>
              <a:t>TV population (universe) sizes in millions </a:t>
            </a:r>
          </a:p>
        </p:txBody>
      </p:sp>
      <p:sp>
        <p:nvSpPr>
          <p:cNvPr id="41" name="Rectangle 40">
            <a:extLst>
              <a:ext uri="{FF2B5EF4-FFF2-40B4-BE49-F238E27FC236}">
                <a16:creationId xmlns:a16="http://schemas.microsoft.com/office/drawing/2014/main" id="{B4ACBA5A-DD96-4D6F-98A4-4068315A0386}"/>
              </a:ext>
            </a:extLst>
          </p:cNvPr>
          <p:cNvSpPr/>
          <p:nvPr/>
        </p:nvSpPr>
        <p:spPr>
          <a:xfrm>
            <a:off x="775118" y="4578526"/>
            <a:ext cx="1435371" cy="307777"/>
          </a:xfrm>
          <a:prstGeom prst="rect">
            <a:avLst/>
          </a:prstGeom>
        </p:spPr>
        <p:txBody>
          <a:bodyPr wrap="square">
            <a:spAutoFit/>
          </a:bodyPr>
          <a:lstStyle/>
          <a:p>
            <a:pPr algn="ctr"/>
            <a:r>
              <a:rPr lang="en-GB" sz="1400" b="1">
                <a:latin typeface="Arial" charset="0"/>
                <a:cs typeface="Arial" charset="0"/>
              </a:rPr>
              <a:t>Individuals</a:t>
            </a:r>
          </a:p>
        </p:txBody>
      </p:sp>
      <p:sp>
        <p:nvSpPr>
          <p:cNvPr id="42" name="Rectangle 41">
            <a:extLst>
              <a:ext uri="{FF2B5EF4-FFF2-40B4-BE49-F238E27FC236}">
                <a16:creationId xmlns:a16="http://schemas.microsoft.com/office/drawing/2014/main" id="{D4D5436F-64B9-433D-B700-1946BCA7B230}"/>
              </a:ext>
            </a:extLst>
          </p:cNvPr>
          <p:cNvSpPr/>
          <p:nvPr/>
        </p:nvSpPr>
        <p:spPr>
          <a:xfrm>
            <a:off x="2722240" y="4578526"/>
            <a:ext cx="951561" cy="307777"/>
          </a:xfrm>
          <a:prstGeom prst="rect">
            <a:avLst/>
          </a:prstGeom>
        </p:spPr>
        <p:txBody>
          <a:bodyPr wrap="square">
            <a:spAutoFit/>
          </a:bodyPr>
          <a:lstStyle/>
          <a:p>
            <a:pPr algn="ctr"/>
            <a:r>
              <a:rPr lang="en-GB" sz="1400" b="1">
                <a:latin typeface="Arial" charset="0"/>
                <a:cs typeface="Arial" charset="0"/>
              </a:rPr>
              <a:t>Adults</a:t>
            </a:r>
          </a:p>
        </p:txBody>
      </p:sp>
      <p:sp>
        <p:nvSpPr>
          <p:cNvPr id="43" name="Rectangle 42">
            <a:extLst>
              <a:ext uri="{FF2B5EF4-FFF2-40B4-BE49-F238E27FC236}">
                <a16:creationId xmlns:a16="http://schemas.microsoft.com/office/drawing/2014/main" id="{7BB3A9CE-8668-46E8-9DB4-D6F41FF740F7}"/>
              </a:ext>
            </a:extLst>
          </p:cNvPr>
          <p:cNvSpPr/>
          <p:nvPr/>
        </p:nvSpPr>
        <p:spPr>
          <a:xfrm>
            <a:off x="4074670" y="4578526"/>
            <a:ext cx="1634742" cy="307777"/>
          </a:xfrm>
          <a:prstGeom prst="rect">
            <a:avLst/>
          </a:prstGeom>
        </p:spPr>
        <p:txBody>
          <a:bodyPr wrap="square">
            <a:spAutoFit/>
          </a:bodyPr>
          <a:lstStyle/>
          <a:p>
            <a:pPr algn="ctr"/>
            <a:r>
              <a:rPr lang="en-GB" sz="1400" b="1">
                <a:latin typeface="Arial" charset="0"/>
                <a:cs typeface="Arial" charset="0"/>
              </a:rPr>
              <a:t>ABC1 Adults</a:t>
            </a:r>
          </a:p>
        </p:txBody>
      </p:sp>
      <p:sp>
        <p:nvSpPr>
          <p:cNvPr id="44" name="Rectangle 43">
            <a:extLst>
              <a:ext uri="{FF2B5EF4-FFF2-40B4-BE49-F238E27FC236}">
                <a16:creationId xmlns:a16="http://schemas.microsoft.com/office/drawing/2014/main" id="{35C915DA-11AC-410C-B386-FA03753E68E5}"/>
              </a:ext>
            </a:extLst>
          </p:cNvPr>
          <p:cNvSpPr/>
          <p:nvPr/>
        </p:nvSpPr>
        <p:spPr>
          <a:xfrm>
            <a:off x="7517794" y="4578526"/>
            <a:ext cx="696274" cy="307777"/>
          </a:xfrm>
          <a:prstGeom prst="rect">
            <a:avLst/>
          </a:prstGeom>
        </p:spPr>
        <p:txBody>
          <a:bodyPr wrap="square">
            <a:spAutoFit/>
          </a:bodyPr>
          <a:lstStyle/>
          <a:p>
            <a:pPr algn="ctr"/>
            <a:r>
              <a:rPr lang="en-GB" sz="1400" b="1">
                <a:latin typeface="Arial" charset="0"/>
                <a:cs typeface="Arial" charset="0"/>
              </a:rPr>
              <a:t>Men</a:t>
            </a:r>
          </a:p>
        </p:txBody>
      </p:sp>
      <p:grpSp>
        <p:nvGrpSpPr>
          <p:cNvPr id="45" name="Group 44">
            <a:extLst>
              <a:ext uri="{FF2B5EF4-FFF2-40B4-BE49-F238E27FC236}">
                <a16:creationId xmlns:a16="http://schemas.microsoft.com/office/drawing/2014/main" id="{8C178F41-E93B-4B29-AB2A-01A8E89BA728}"/>
              </a:ext>
            </a:extLst>
          </p:cNvPr>
          <p:cNvGrpSpPr/>
          <p:nvPr/>
        </p:nvGrpSpPr>
        <p:grpSpPr>
          <a:xfrm>
            <a:off x="143535" y="1917506"/>
            <a:ext cx="1999616" cy="2520601"/>
            <a:chOff x="-630238" y="717550"/>
            <a:chExt cx="1830388" cy="2163762"/>
          </a:xfrm>
          <a:solidFill>
            <a:schemeClr val="accent1"/>
          </a:solidFill>
        </p:grpSpPr>
        <p:sp>
          <p:nvSpPr>
            <p:cNvPr id="46" name="Freeform 6">
              <a:extLst>
                <a:ext uri="{FF2B5EF4-FFF2-40B4-BE49-F238E27FC236}">
                  <a16:creationId xmlns:a16="http://schemas.microsoft.com/office/drawing/2014/main" id="{6EB3ED52-F8BD-4399-A6DA-EDBD60FC0353}"/>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a:extLst>
                <a:ext uri="{FF2B5EF4-FFF2-40B4-BE49-F238E27FC236}">
                  <a16:creationId xmlns:a16="http://schemas.microsoft.com/office/drawing/2014/main" id="{2A7D296D-CBCD-415F-92B5-EB887642D0A3}"/>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D2D407A4-7BA6-4DE5-BC9A-34761A79D287}"/>
              </a:ext>
            </a:extLst>
          </p:cNvPr>
          <p:cNvGrpSpPr/>
          <p:nvPr/>
        </p:nvGrpSpPr>
        <p:grpSpPr>
          <a:xfrm>
            <a:off x="2212749" y="2228124"/>
            <a:ext cx="1729956" cy="2179516"/>
            <a:chOff x="-630238" y="717550"/>
            <a:chExt cx="1830388" cy="2163762"/>
          </a:xfrm>
          <a:solidFill>
            <a:schemeClr val="accent2"/>
          </a:solidFill>
        </p:grpSpPr>
        <p:sp>
          <p:nvSpPr>
            <p:cNvPr id="49" name="Freeform 6">
              <a:extLst>
                <a:ext uri="{FF2B5EF4-FFF2-40B4-BE49-F238E27FC236}">
                  <a16:creationId xmlns:a16="http://schemas.microsoft.com/office/drawing/2014/main" id="{8EBB7078-556E-4D86-87DA-FFB95DA2562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7">
              <a:extLst>
                <a:ext uri="{FF2B5EF4-FFF2-40B4-BE49-F238E27FC236}">
                  <a16:creationId xmlns:a16="http://schemas.microsoft.com/office/drawing/2014/main" id="{7491B867-1167-47AE-9C81-BCDCB6B62297}"/>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1" name="Group 50">
            <a:extLst>
              <a:ext uri="{FF2B5EF4-FFF2-40B4-BE49-F238E27FC236}">
                <a16:creationId xmlns:a16="http://schemas.microsoft.com/office/drawing/2014/main" id="{1DE4448A-D850-48A1-B068-954153D6B90D}"/>
              </a:ext>
            </a:extLst>
          </p:cNvPr>
          <p:cNvGrpSpPr/>
          <p:nvPr/>
        </p:nvGrpSpPr>
        <p:grpSpPr>
          <a:xfrm>
            <a:off x="4024181" y="2544876"/>
            <a:ext cx="1617599" cy="1846639"/>
            <a:chOff x="-630238" y="717550"/>
            <a:chExt cx="1830388" cy="2163762"/>
          </a:xfrm>
          <a:solidFill>
            <a:schemeClr val="accent3"/>
          </a:solidFill>
        </p:grpSpPr>
        <p:sp>
          <p:nvSpPr>
            <p:cNvPr id="52" name="Freeform 6">
              <a:extLst>
                <a:ext uri="{FF2B5EF4-FFF2-40B4-BE49-F238E27FC236}">
                  <a16:creationId xmlns:a16="http://schemas.microsoft.com/office/drawing/2014/main" id="{3BF33AF8-377E-408E-9902-1D24EE01660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7">
              <a:extLst>
                <a:ext uri="{FF2B5EF4-FFF2-40B4-BE49-F238E27FC236}">
                  <a16:creationId xmlns:a16="http://schemas.microsoft.com/office/drawing/2014/main" id="{4025B437-DEF0-460B-8BF2-0117069CCE60}"/>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E503F19A-E24B-46EA-98B5-BCC88B20407B}"/>
              </a:ext>
            </a:extLst>
          </p:cNvPr>
          <p:cNvGrpSpPr/>
          <p:nvPr/>
        </p:nvGrpSpPr>
        <p:grpSpPr>
          <a:xfrm>
            <a:off x="7221056" y="2994156"/>
            <a:ext cx="1293061" cy="1439231"/>
            <a:chOff x="-630238" y="717550"/>
            <a:chExt cx="1830388" cy="2163762"/>
          </a:xfrm>
          <a:solidFill>
            <a:srgbClr val="CDD22B"/>
          </a:solidFill>
        </p:grpSpPr>
        <p:sp>
          <p:nvSpPr>
            <p:cNvPr id="55" name="Freeform 6">
              <a:extLst>
                <a:ext uri="{FF2B5EF4-FFF2-40B4-BE49-F238E27FC236}">
                  <a16:creationId xmlns:a16="http://schemas.microsoft.com/office/drawing/2014/main" id="{5C372E60-BF33-4D91-9506-BC1DC9D05E1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7">
              <a:extLst>
                <a:ext uri="{FF2B5EF4-FFF2-40B4-BE49-F238E27FC236}">
                  <a16:creationId xmlns:a16="http://schemas.microsoft.com/office/drawing/2014/main" id="{5109357E-3D10-4A58-9232-6CCEBF7412E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7" name="Group 56">
            <a:extLst>
              <a:ext uri="{FF2B5EF4-FFF2-40B4-BE49-F238E27FC236}">
                <a16:creationId xmlns:a16="http://schemas.microsoft.com/office/drawing/2014/main" id="{86374ED2-C105-4505-A496-E22B5FC0E76F}"/>
              </a:ext>
            </a:extLst>
          </p:cNvPr>
          <p:cNvGrpSpPr/>
          <p:nvPr/>
        </p:nvGrpSpPr>
        <p:grpSpPr>
          <a:xfrm>
            <a:off x="8508270" y="3088745"/>
            <a:ext cx="1238918" cy="1347054"/>
            <a:chOff x="-630238" y="717550"/>
            <a:chExt cx="1830388" cy="2163762"/>
          </a:xfrm>
          <a:solidFill>
            <a:srgbClr val="87B740"/>
          </a:solidFill>
        </p:grpSpPr>
        <p:sp>
          <p:nvSpPr>
            <p:cNvPr id="58" name="Freeform 6">
              <a:extLst>
                <a:ext uri="{FF2B5EF4-FFF2-40B4-BE49-F238E27FC236}">
                  <a16:creationId xmlns:a16="http://schemas.microsoft.com/office/drawing/2014/main" id="{DF5CE73C-CC99-4FF1-8B83-1C32A5B30916}"/>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7">
              <a:extLst>
                <a:ext uri="{FF2B5EF4-FFF2-40B4-BE49-F238E27FC236}">
                  <a16:creationId xmlns:a16="http://schemas.microsoft.com/office/drawing/2014/main" id="{811A956B-7462-46D1-87A4-D1B5B6EF02E4}"/>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0" name="Group 59">
            <a:extLst>
              <a:ext uri="{FF2B5EF4-FFF2-40B4-BE49-F238E27FC236}">
                <a16:creationId xmlns:a16="http://schemas.microsoft.com/office/drawing/2014/main" id="{38E25467-5CCD-4A6F-AB7B-17FCDB527B93}"/>
              </a:ext>
            </a:extLst>
          </p:cNvPr>
          <p:cNvGrpSpPr/>
          <p:nvPr/>
        </p:nvGrpSpPr>
        <p:grpSpPr>
          <a:xfrm>
            <a:off x="9762237" y="3248653"/>
            <a:ext cx="1038502" cy="1140108"/>
            <a:chOff x="-630238" y="717550"/>
            <a:chExt cx="1830388" cy="2163762"/>
          </a:xfrm>
          <a:solidFill>
            <a:srgbClr val="00993C"/>
          </a:solidFill>
        </p:grpSpPr>
        <p:sp>
          <p:nvSpPr>
            <p:cNvPr id="61" name="Freeform 6">
              <a:extLst>
                <a:ext uri="{FF2B5EF4-FFF2-40B4-BE49-F238E27FC236}">
                  <a16:creationId xmlns:a16="http://schemas.microsoft.com/office/drawing/2014/main" id="{2E707178-1D2E-4E8B-A1EC-5E60DA75E7CF}"/>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7">
              <a:extLst>
                <a:ext uri="{FF2B5EF4-FFF2-40B4-BE49-F238E27FC236}">
                  <a16:creationId xmlns:a16="http://schemas.microsoft.com/office/drawing/2014/main" id="{4857CAB0-0BE9-46DE-8213-41E8FD39CD7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3" name="Group 62">
            <a:extLst>
              <a:ext uri="{FF2B5EF4-FFF2-40B4-BE49-F238E27FC236}">
                <a16:creationId xmlns:a16="http://schemas.microsoft.com/office/drawing/2014/main" id="{6869B758-22E3-4F4C-914A-D26F08FAE8E3}"/>
              </a:ext>
            </a:extLst>
          </p:cNvPr>
          <p:cNvGrpSpPr/>
          <p:nvPr/>
        </p:nvGrpSpPr>
        <p:grpSpPr>
          <a:xfrm>
            <a:off x="10953854" y="3429000"/>
            <a:ext cx="975586" cy="984700"/>
            <a:chOff x="-630238" y="717550"/>
            <a:chExt cx="1830388" cy="2163762"/>
          </a:xfrm>
          <a:solidFill>
            <a:srgbClr val="007B47"/>
          </a:solidFill>
        </p:grpSpPr>
        <p:sp>
          <p:nvSpPr>
            <p:cNvPr id="64" name="Freeform 6">
              <a:extLst>
                <a:ext uri="{FF2B5EF4-FFF2-40B4-BE49-F238E27FC236}">
                  <a16:creationId xmlns:a16="http://schemas.microsoft.com/office/drawing/2014/main" id="{75491A7C-8FCA-4B22-964A-2CACBE61ADDB}"/>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7">
              <a:extLst>
                <a:ext uri="{FF2B5EF4-FFF2-40B4-BE49-F238E27FC236}">
                  <a16:creationId xmlns:a16="http://schemas.microsoft.com/office/drawing/2014/main" id="{71BACB42-8636-4B58-A854-6A77D4D834B8}"/>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6" name="Rectangle 65">
            <a:extLst>
              <a:ext uri="{FF2B5EF4-FFF2-40B4-BE49-F238E27FC236}">
                <a16:creationId xmlns:a16="http://schemas.microsoft.com/office/drawing/2014/main" id="{C157B2F3-FB99-4841-B513-E223399DDEBD}"/>
              </a:ext>
            </a:extLst>
          </p:cNvPr>
          <p:cNvSpPr/>
          <p:nvPr/>
        </p:nvSpPr>
        <p:spPr>
          <a:xfrm>
            <a:off x="8348659" y="4578526"/>
            <a:ext cx="1593566" cy="307777"/>
          </a:xfrm>
          <a:prstGeom prst="rect">
            <a:avLst/>
          </a:prstGeom>
        </p:spPr>
        <p:txBody>
          <a:bodyPr wrap="square">
            <a:spAutoFit/>
          </a:bodyPr>
          <a:lstStyle/>
          <a:p>
            <a:pPr algn="ctr"/>
            <a:r>
              <a:rPr lang="en-GB" sz="1400" b="1">
                <a:latin typeface="Arial" charset="0"/>
                <a:cs typeface="Arial" charset="0"/>
              </a:rPr>
              <a:t>16-34 Adults</a:t>
            </a:r>
          </a:p>
        </p:txBody>
      </p:sp>
      <p:sp>
        <p:nvSpPr>
          <p:cNvPr id="67" name="Rectangle 66">
            <a:extLst>
              <a:ext uri="{FF2B5EF4-FFF2-40B4-BE49-F238E27FC236}">
                <a16:creationId xmlns:a16="http://schemas.microsoft.com/office/drawing/2014/main" id="{C7BB746D-77A4-481A-85ED-37FA77424CB5}"/>
              </a:ext>
            </a:extLst>
          </p:cNvPr>
          <p:cNvSpPr/>
          <p:nvPr/>
        </p:nvSpPr>
        <p:spPr>
          <a:xfrm>
            <a:off x="9953028" y="4578526"/>
            <a:ext cx="735391" cy="307777"/>
          </a:xfrm>
          <a:prstGeom prst="rect">
            <a:avLst/>
          </a:prstGeom>
        </p:spPr>
        <p:txBody>
          <a:bodyPr wrap="square">
            <a:spAutoFit/>
          </a:bodyPr>
          <a:lstStyle/>
          <a:p>
            <a:pPr algn="ctr"/>
            <a:r>
              <a:rPr lang="en-GB" sz="1400" b="1">
                <a:latin typeface="Arial" charset="0"/>
                <a:cs typeface="Arial" charset="0"/>
              </a:rPr>
              <a:t>Kids</a:t>
            </a:r>
          </a:p>
        </p:txBody>
      </p:sp>
      <p:sp>
        <p:nvSpPr>
          <p:cNvPr id="68" name="Rectangle 67">
            <a:extLst>
              <a:ext uri="{FF2B5EF4-FFF2-40B4-BE49-F238E27FC236}">
                <a16:creationId xmlns:a16="http://schemas.microsoft.com/office/drawing/2014/main" id="{29A339F2-C900-4F17-B687-70FD2B033CA8}"/>
              </a:ext>
            </a:extLst>
          </p:cNvPr>
          <p:cNvSpPr/>
          <p:nvPr/>
        </p:nvSpPr>
        <p:spPr>
          <a:xfrm>
            <a:off x="10699222" y="4470804"/>
            <a:ext cx="1565071" cy="523220"/>
          </a:xfrm>
          <a:prstGeom prst="rect">
            <a:avLst/>
          </a:prstGeom>
        </p:spPr>
        <p:txBody>
          <a:bodyPr wrap="square">
            <a:spAutoFit/>
          </a:bodyPr>
          <a:lstStyle/>
          <a:p>
            <a:pPr algn="ctr"/>
            <a:r>
              <a:rPr lang="en-GB" sz="1400" b="1">
                <a:latin typeface="Arial" charset="0"/>
                <a:cs typeface="Arial" charset="0"/>
              </a:rPr>
              <a:t>Housepersons</a:t>
            </a:r>
            <a:br>
              <a:rPr lang="en-GB" sz="1400" b="1">
                <a:latin typeface="Arial" charset="0"/>
                <a:cs typeface="Arial" charset="0"/>
              </a:rPr>
            </a:br>
            <a:r>
              <a:rPr lang="en-GB" sz="1400" b="1">
                <a:latin typeface="Arial" charset="0"/>
                <a:cs typeface="Arial" charset="0"/>
              </a:rPr>
              <a:t>with Kids</a:t>
            </a:r>
          </a:p>
        </p:txBody>
      </p:sp>
      <p:sp>
        <p:nvSpPr>
          <p:cNvPr id="69" name="Rectangle 68">
            <a:extLst>
              <a:ext uri="{FF2B5EF4-FFF2-40B4-BE49-F238E27FC236}">
                <a16:creationId xmlns:a16="http://schemas.microsoft.com/office/drawing/2014/main" id="{ED45F3FB-8E1C-4E8A-ACC3-33457C111410}"/>
              </a:ext>
            </a:extLst>
          </p:cNvPr>
          <p:cNvSpPr/>
          <p:nvPr/>
        </p:nvSpPr>
        <p:spPr>
          <a:xfrm>
            <a:off x="1079802" y="1287346"/>
            <a:ext cx="749802" cy="338554"/>
          </a:xfrm>
          <a:prstGeom prst="rect">
            <a:avLst/>
          </a:prstGeom>
        </p:spPr>
        <p:txBody>
          <a:bodyPr wrap="square">
            <a:spAutoFit/>
          </a:bodyPr>
          <a:lstStyle/>
          <a:p>
            <a:pPr algn="ctr"/>
            <a:r>
              <a:rPr lang="en-GB" sz="1600" b="1">
                <a:solidFill>
                  <a:schemeClr val="accent1"/>
                </a:solidFill>
                <a:latin typeface="Arial" charset="0"/>
                <a:cs typeface="Arial" charset="0"/>
              </a:rPr>
              <a:t>61.7</a:t>
            </a:r>
          </a:p>
        </p:txBody>
      </p:sp>
      <p:sp>
        <p:nvSpPr>
          <p:cNvPr id="70" name="Rectangle 69">
            <a:extLst>
              <a:ext uri="{FF2B5EF4-FFF2-40B4-BE49-F238E27FC236}">
                <a16:creationId xmlns:a16="http://schemas.microsoft.com/office/drawing/2014/main" id="{0810474D-2F74-42D4-B956-F2CB36F22641}"/>
              </a:ext>
            </a:extLst>
          </p:cNvPr>
          <p:cNvSpPr/>
          <p:nvPr/>
        </p:nvSpPr>
        <p:spPr>
          <a:xfrm>
            <a:off x="2951240" y="1586245"/>
            <a:ext cx="749802" cy="338554"/>
          </a:xfrm>
          <a:prstGeom prst="rect">
            <a:avLst/>
          </a:prstGeom>
        </p:spPr>
        <p:txBody>
          <a:bodyPr wrap="square">
            <a:spAutoFit/>
          </a:bodyPr>
          <a:lstStyle/>
          <a:p>
            <a:pPr algn="ctr"/>
            <a:r>
              <a:rPr lang="en-GB" sz="1600" b="1">
                <a:solidFill>
                  <a:schemeClr val="accent2"/>
                </a:solidFill>
                <a:latin typeface="Arial" charset="0"/>
                <a:cs typeface="Arial" charset="0"/>
              </a:rPr>
              <a:t>52.6</a:t>
            </a:r>
          </a:p>
        </p:txBody>
      </p:sp>
      <p:sp>
        <p:nvSpPr>
          <p:cNvPr id="71" name="Rectangle 70">
            <a:extLst>
              <a:ext uri="{FF2B5EF4-FFF2-40B4-BE49-F238E27FC236}">
                <a16:creationId xmlns:a16="http://schemas.microsoft.com/office/drawing/2014/main" id="{EA9B62F3-933E-47B2-A5DD-0F1D278FF435}"/>
              </a:ext>
            </a:extLst>
          </p:cNvPr>
          <p:cNvSpPr/>
          <p:nvPr/>
        </p:nvSpPr>
        <p:spPr>
          <a:xfrm>
            <a:off x="4687585" y="1890305"/>
            <a:ext cx="749802" cy="338554"/>
          </a:xfrm>
          <a:prstGeom prst="rect">
            <a:avLst/>
          </a:prstGeom>
        </p:spPr>
        <p:txBody>
          <a:bodyPr wrap="square">
            <a:spAutoFit/>
          </a:bodyPr>
          <a:lstStyle/>
          <a:p>
            <a:pPr algn="ctr"/>
            <a:r>
              <a:rPr lang="en-GB" sz="1600" b="1">
                <a:solidFill>
                  <a:schemeClr val="accent3"/>
                </a:solidFill>
                <a:latin typeface="Arial" charset="0"/>
                <a:cs typeface="Arial" charset="0"/>
              </a:rPr>
              <a:t>29.5</a:t>
            </a:r>
          </a:p>
        </p:txBody>
      </p:sp>
      <p:sp>
        <p:nvSpPr>
          <p:cNvPr id="72" name="Rectangle 71">
            <a:extLst>
              <a:ext uri="{FF2B5EF4-FFF2-40B4-BE49-F238E27FC236}">
                <a16:creationId xmlns:a16="http://schemas.microsoft.com/office/drawing/2014/main" id="{E9AE41AE-81BA-405B-B72F-68226FD25839}"/>
              </a:ext>
            </a:extLst>
          </p:cNvPr>
          <p:cNvSpPr/>
          <p:nvPr/>
        </p:nvSpPr>
        <p:spPr>
          <a:xfrm>
            <a:off x="7672682" y="2384895"/>
            <a:ext cx="749802" cy="338554"/>
          </a:xfrm>
          <a:prstGeom prst="rect">
            <a:avLst/>
          </a:prstGeom>
        </p:spPr>
        <p:txBody>
          <a:bodyPr wrap="square">
            <a:spAutoFit/>
          </a:bodyPr>
          <a:lstStyle/>
          <a:p>
            <a:pPr algn="ctr"/>
            <a:r>
              <a:rPr lang="en-GB" sz="1600" b="1">
                <a:solidFill>
                  <a:srgbClr val="CDD22B"/>
                </a:solidFill>
                <a:latin typeface="Arial" charset="0"/>
                <a:cs typeface="Arial" charset="0"/>
              </a:rPr>
              <a:t>25.4</a:t>
            </a:r>
          </a:p>
        </p:txBody>
      </p:sp>
      <p:sp>
        <p:nvSpPr>
          <p:cNvPr id="73" name="Rectangle 72">
            <a:extLst>
              <a:ext uri="{FF2B5EF4-FFF2-40B4-BE49-F238E27FC236}">
                <a16:creationId xmlns:a16="http://schemas.microsoft.com/office/drawing/2014/main" id="{2D9944B2-A6EA-47D8-AAC0-1FED147E8301}"/>
              </a:ext>
            </a:extLst>
          </p:cNvPr>
          <p:cNvSpPr/>
          <p:nvPr/>
        </p:nvSpPr>
        <p:spPr>
          <a:xfrm>
            <a:off x="8925288" y="2629932"/>
            <a:ext cx="749802" cy="338554"/>
          </a:xfrm>
          <a:prstGeom prst="rect">
            <a:avLst/>
          </a:prstGeom>
        </p:spPr>
        <p:txBody>
          <a:bodyPr wrap="square">
            <a:spAutoFit/>
          </a:bodyPr>
          <a:lstStyle/>
          <a:p>
            <a:pPr algn="ctr"/>
            <a:r>
              <a:rPr lang="en-GB" sz="1600" b="1">
                <a:solidFill>
                  <a:srgbClr val="87B740"/>
                </a:solidFill>
                <a:latin typeface="Arial" charset="0"/>
                <a:cs typeface="Arial" charset="0"/>
              </a:rPr>
              <a:t>14.6</a:t>
            </a:r>
          </a:p>
        </p:txBody>
      </p:sp>
      <p:sp>
        <p:nvSpPr>
          <p:cNvPr id="74" name="Rectangle 73">
            <a:extLst>
              <a:ext uri="{FF2B5EF4-FFF2-40B4-BE49-F238E27FC236}">
                <a16:creationId xmlns:a16="http://schemas.microsoft.com/office/drawing/2014/main" id="{2F4356C6-4412-456F-B939-D654772D7790}"/>
              </a:ext>
            </a:extLst>
          </p:cNvPr>
          <p:cNvSpPr/>
          <p:nvPr/>
        </p:nvSpPr>
        <p:spPr>
          <a:xfrm>
            <a:off x="10124234" y="2819947"/>
            <a:ext cx="603629" cy="338554"/>
          </a:xfrm>
          <a:prstGeom prst="rect">
            <a:avLst/>
          </a:prstGeom>
        </p:spPr>
        <p:txBody>
          <a:bodyPr wrap="square">
            <a:spAutoFit/>
          </a:bodyPr>
          <a:lstStyle/>
          <a:p>
            <a:pPr algn="ctr"/>
            <a:r>
              <a:rPr lang="en-GB" sz="1600" b="1">
                <a:solidFill>
                  <a:srgbClr val="00993C"/>
                </a:solidFill>
                <a:latin typeface="Arial" charset="0"/>
                <a:cs typeface="Arial" charset="0"/>
              </a:rPr>
              <a:t>9.1</a:t>
            </a:r>
          </a:p>
        </p:txBody>
      </p:sp>
      <p:sp>
        <p:nvSpPr>
          <p:cNvPr id="75" name="Rectangle 74">
            <a:extLst>
              <a:ext uri="{FF2B5EF4-FFF2-40B4-BE49-F238E27FC236}">
                <a16:creationId xmlns:a16="http://schemas.microsoft.com/office/drawing/2014/main" id="{87E24FF0-131D-49CA-9F1B-112D3A68EE2F}"/>
              </a:ext>
            </a:extLst>
          </p:cNvPr>
          <p:cNvSpPr/>
          <p:nvPr/>
        </p:nvSpPr>
        <p:spPr>
          <a:xfrm>
            <a:off x="11270291" y="2996648"/>
            <a:ext cx="603629" cy="338554"/>
          </a:xfrm>
          <a:prstGeom prst="rect">
            <a:avLst/>
          </a:prstGeom>
        </p:spPr>
        <p:txBody>
          <a:bodyPr wrap="square">
            <a:spAutoFit/>
          </a:bodyPr>
          <a:lstStyle/>
          <a:p>
            <a:pPr algn="ctr"/>
            <a:r>
              <a:rPr lang="en-GB" sz="1600" b="1">
                <a:solidFill>
                  <a:srgbClr val="007B47"/>
                </a:solidFill>
                <a:latin typeface="Arial" charset="0"/>
                <a:cs typeface="Arial" charset="0"/>
              </a:rPr>
              <a:t>6.8</a:t>
            </a:r>
          </a:p>
        </p:txBody>
      </p:sp>
      <p:grpSp>
        <p:nvGrpSpPr>
          <p:cNvPr id="40" name="Group 39">
            <a:extLst>
              <a:ext uri="{FF2B5EF4-FFF2-40B4-BE49-F238E27FC236}">
                <a16:creationId xmlns:a16="http://schemas.microsoft.com/office/drawing/2014/main" id="{A06C1025-7886-4204-A413-498ED2820E96}"/>
              </a:ext>
            </a:extLst>
          </p:cNvPr>
          <p:cNvGrpSpPr/>
          <p:nvPr/>
        </p:nvGrpSpPr>
        <p:grpSpPr>
          <a:xfrm>
            <a:off x="5671765" y="2663553"/>
            <a:ext cx="1542955" cy="1722438"/>
            <a:chOff x="-630238" y="717550"/>
            <a:chExt cx="1830388" cy="2163762"/>
          </a:xfrm>
          <a:solidFill>
            <a:srgbClr val="FFC000"/>
          </a:solidFill>
        </p:grpSpPr>
        <p:sp>
          <p:nvSpPr>
            <p:cNvPr id="76" name="Freeform 6">
              <a:extLst>
                <a:ext uri="{FF2B5EF4-FFF2-40B4-BE49-F238E27FC236}">
                  <a16:creationId xmlns:a16="http://schemas.microsoft.com/office/drawing/2014/main" id="{6B08538A-D354-4153-9082-038DB924B72E}"/>
                </a:ext>
              </a:extLst>
            </p:cNvPr>
            <p:cNvSpPr>
              <a:spLocks noEditPoints="1"/>
            </p:cNvSpPr>
            <p:nvPr/>
          </p:nvSpPr>
          <p:spPr bwMode="auto">
            <a:xfrm>
              <a:off x="-120650" y="717550"/>
              <a:ext cx="1320800" cy="2163762"/>
            </a:xfrm>
            <a:custGeom>
              <a:avLst/>
              <a:gdLst>
                <a:gd name="T0" fmla="*/ 277 w 352"/>
                <a:gd name="T1" fmla="*/ 377 h 577"/>
                <a:gd name="T2" fmla="*/ 286 w 352"/>
                <a:gd name="T3" fmla="*/ 342 h 577"/>
                <a:gd name="T4" fmla="*/ 242 w 352"/>
                <a:gd name="T5" fmla="*/ 233 h 577"/>
                <a:gd name="T6" fmla="*/ 207 w 352"/>
                <a:gd name="T7" fmla="*/ 207 h 577"/>
                <a:gd name="T8" fmla="*/ 254 w 352"/>
                <a:gd name="T9" fmla="*/ 160 h 577"/>
                <a:gd name="T10" fmla="*/ 194 w 352"/>
                <a:gd name="T11" fmla="*/ 100 h 577"/>
                <a:gd name="T12" fmla="*/ 245 w 352"/>
                <a:gd name="T13" fmla="*/ 56 h 577"/>
                <a:gd name="T14" fmla="*/ 188 w 352"/>
                <a:gd name="T15" fmla="*/ 48 h 577"/>
                <a:gd name="T16" fmla="*/ 162 w 352"/>
                <a:gd name="T17" fmla="*/ 55 h 577"/>
                <a:gd name="T18" fmla="*/ 141 w 352"/>
                <a:gd name="T19" fmla="*/ 75 h 577"/>
                <a:gd name="T20" fmla="*/ 144 w 352"/>
                <a:gd name="T21" fmla="*/ 116 h 577"/>
                <a:gd name="T22" fmla="*/ 109 w 352"/>
                <a:gd name="T23" fmla="*/ 143 h 577"/>
                <a:gd name="T24" fmla="*/ 125 w 352"/>
                <a:gd name="T25" fmla="*/ 160 h 577"/>
                <a:gd name="T26" fmla="*/ 129 w 352"/>
                <a:gd name="T27" fmla="*/ 173 h 577"/>
                <a:gd name="T28" fmla="*/ 99 w 352"/>
                <a:gd name="T29" fmla="*/ 229 h 577"/>
                <a:gd name="T30" fmla="*/ 140 w 352"/>
                <a:gd name="T31" fmla="*/ 189 h 577"/>
                <a:gd name="T32" fmla="*/ 146 w 352"/>
                <a:gd name="T33" fmla="*/ 200 h 577"/>
                <a:gd name="T34" fmla="*/ 125 w 352"/>
                <a:gd name="T35" fmla="*/ 256 h 577"/>
                <a:gd name="T36" fmla="*/ 143 w 352"/>
                <a:gd name="T37" fmla="*/ 275 h 577"/>
                <a:gd name="T38" fmla="*/ 185 w 352"/>
                <a:gd name="T39" fmla="*/ 278 h 577"/>
                <a:gd name="T40" fmla="*/ 178 w 352"/>
                <a:gd name="T41" fmla="*/ 327 h 577"/>
                <a:gd name="T42" fmla="*/ 183 w 352"/>
                <a:gd name="T43" fmla="*/ 382 h 577"/>
                <a:gd name="T44" fmla="*/ 107 w 352"/>
                <a:gd name="T45" fmla="*/ 402 h 577"/>
                <a:gd name="T46" fmla="*/ 100 w 352"/>
                <a:gd name="T47" fmla="*/ 445 h 577"/>
                <a:gd name="T48" fmla="*/ 73 w 352"/>
                <a:gd name="T49" fmla="*/ 469 h 577"/>
                <a:gd name="T50" fmla="*/ 107 w 352"/>
                <a:gd name="T51" fmla="*/ 478 h 577"/>
                <a:gd name="T52" fmla="*/ 169 w 352"/>
                <a:gd name="T53" fmla="*/ 490 h 577"/>
                <a:gd name="T54" fmla="*/ 54 w 352"/>
                <a:gd name="T55" fmla="*/ 548 h 577"/>
                <a:gd name="T56" fmla="*/ 61 w 352"/>
                <a:gd name="T57" fmla="*/ 564 h 577"/>
                <a:gd name="T58" fmla="*/ 120 w 352"/>
                <a:gd name="T59" fmla="*/ 553 h 577"/>
                <a:gd name="T60" fmla="*/ 198 w 352"/>
                <a:gd name="T61" fmla="*/ 556 h 577"/>
                <a:gd name="T62" fmla="*/ 306 w 352"/>
                <a:gd name="T63" fmla="*/ 560 h 577"/>
                <a:gd name="T64" fmla="*/ 291 w 352"/>
                <a:gd name="T65" fmla="*/ 522 h 577"/>
                <a:gd name="T66" fmla="*/ 315 w 352"/>
                <a:gd name="T67" fmla="*/ 506 h 577"/>
                <a:gd name="T68" fmla="*/ 206 w 352"/>
                <a:gd name="T69" fmla="*/ 557 h 577"/>
                <a:gd name="T70" fmla="*/ 119 w 352"/>
                <a:gd name="T71" fmla="*/ 381 h 577"/>
                <a:gd name="T72" fmla="*/ 137 w 352"/>
                <a:gd name="T73" fmla="*/ 307 h 577"/>
                <a:gd name="T74" fmla="*/ 136 w 352"/>
                <a:gd name="T75" fmla="*/ 214 h 577"/>
                <a:gd name="T76" fmla="*/ 88 w 352"/>
                <a:gd name="T77" fmla="*/ 204 h 577"/>
                <a:gd name="T78" fmla="*/ 107 w 352"/>
                <a:gd name="T79" fmla="*/ 194 h 577"/>
                <a:gd name="T80" fmla="*/ 87 w 352"/>
                <a:gd name="T81" fmla="*/ 151 h 577"/>
                <a:gd name="T82" fmla="*/ 110 w 352"/>
                <a:gd name="T83" fmla="*/ 148 h 577"/>
                <a:gd name="T84" fmla="*/ 101 w 352"/>
                <a:gd name="T85" fmla="*/ 173 h 577"/>
                <a:gd name="T86" fmla="*/ 115 w 352"/>
                <a:gd name="T87" fmla="*/ 131 h 577"/>
                <a:gd name="T88" fmla="*/ 81 w 352"/>
                <a:gd name="T89" fmla="*/ 111 h 577"/>
                <a:gd name="T90" fmla="*/ 87 w 352"/>
                <a:gd name="T91" fmla="*/ 91 h 577"/>
                <a:gd name="T92" fmla="*/ 112 w 352"/>
                <a:gd name="T93" fmla="*/ 90 h 577"/>
                <a:gd name="T94" fmla="*/ 125 w 352"/>
                <a:gd name="T95" fmla="*/ 117 h 577"/>
                <a:gd name="T96" fmla="*/ 133 w 352"/>
                <a:gd name="T97" fmla="*/ 87 h 577"/>
                <a:gd name="T98" fmla="*/ 80 w 352"/>
                <a:gd name="T99" fmla="*/ 79 h 577"/>
                <a:gd name="T100" fmla="*/ 139 w 352"/>
                <a:gd name="T101" fmla="*/ 49 h 577"/>
                <a:gd name="T102" fmla="*/ 102 w 352"/>
                <a:gd name="T103" fmla="*/ 47 h 577"/>
                <a:gd name="T104" fmla="*/ 239 w 352"/>
                <a:gd name="T105" fmla="*/ 28 h 577"/>
                <a:gd name="T106" fmla="*/ 253 w 352"/>
                <a:gd name="T107" fmla="*/ 22 h 577"/>
                <a:gd name="T108" fmla="*/ 256 w 352"/>
                <a:gd name="T109" fmla="*/ 9 h 577"/>
                <a:gd name="T110" fmla="*/ 266 w 352"/>
                <a:gd name="T111" fmla="*/ 10 h 577"/>
                <a:gd name="T112" fmla="*/ 45 w 352"/>
                <a:gd name="T113" fmla="*/ 297 h 577"/>
                <a:gd name="T114" fmla="*/ 95 w 352"/>
                <a:gd name="T115" fmla="*/ 290 h 577"/>
                <a:gd name="T116" fmla="*/ 38 w 352"/>
                <a:gd name="T117" fmla="*/ 237 h 577"/>
                <a:gd name="T118" fmla="*/ 6 w 352"/>
                <a:gd name="T119" fmla="*/ 28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2" h="577">
                  <a:moveTo>
                    <a:pt x="338" y="435"/>
                  </a:moveTo>
                  <a:cubicBezTo>
                    <a:pt x="326" y="428"/>
                    <a:pt x="326" y="428"/>
                    <a:pt x="326" y="428"/>
                  </a:cubicBezTo>
                  <a:cubicBezTo>
                    <a:pt x="324" y="429"/>
                    <a:pt x="324" y="429"/>
                    <a:pt x="324" y="429"/>
                  </a:cubicBezTo>
                  <a:cubicBezTo>
                    <a:pt x="306" y="428"/>
                    <a:pt x="306" y="428"/>
                    <a:pt x="306" y="428"/>
                  </a:cubicBezTo>
                  <a:cubicBezTo>
                    <a:pt x="299" y="439"/>
                    <a:pt x="299" y="439"/>
                    <a:pt x="299" y="439"/>
                  </a:cubicBezTo>
                  <a:cubicBezTo>
                    <a:pt x="295" y="437"/>
                    <a:pt x="295" y="437"/>
                    <a:pt x="295" y="437"/>
                  </a:cubicBezTo>
                  <a:cubicBezTo>
                    <a:pt x="291" y="431"/>
                    <a:pt x="291" y="431"/>
                    <a:pt x="291" y="431"/>
                  </a:cubicBezTo>
                  <a:cubicBezTo>
                    <a:pt x="287" y="429"/>
                    <a:pt x="287" y="429"/>
                    <a:pt x="287" y="429"/>
                  </a:cubicBezTo>
                  <a:cubicBezTo>
                    <a:pt x="287" y="429"/>
                    <a:pt x="288" y="424"/>
                    <a:pt x="292" y="423"/>
                  </a:cubicBezTo>
                  <a:cubicBezTo>
                    <a:pt x="297" y="421"/>
                    <a:pt x="304" y="417"/>
                    <a:pt x="304" y="414"/>
                  </a:cubicBezTo>
                  <a:cubicBezTo>
                    <a:pt x="305" y="411"/>
                    <a:pt x="301" y="396"/>
                    <a:pt x="301" y="396"/>
                  </a:cubicBezTo>
                  <a:cubicBezTo>
                    <a:pt x="295" y="390"/>
                    <a:pt x="295" y="390"/>
                    <a:pt x="295" y="390"/>
                  </a:cubicBezTo>
                  <a:cubicBezTo>
                    <a:pt x="288" y="383"/>
                    <a:pt x="288" y="383"/>
                    <a:pt x="288" y="383"/>
                  </a:cubicBezTo>
                  <a:cubicBezTo>
                    <a:pt x="288" y="383"/>
                    <a:pt x="286" y="379"/>
                    <a:pt x="283" y="378"/>
                  </a:cubicBezTo>
                  <a:cubicBezTo>
                    <a:pt x="281" y="378"/>
                    <a:pt x="277" y="377"/>
                    <a:pt x="277" y="377"/>
                  </a:cubicBezTo>
                  <a:cubicBezTo>
                    <a:pt x="275" y="379"/>
                    <a:pt x="275" y="379"/>
                    <a:pt x="275" y="379"/>
                  </a:cubicBezTo>
                  <a:cubicBezTo>
                    <a:pt x="272" y="376"/>
                    <a:pt x="272" y="376"/>
                    <a:pt x="272" y="376"/>
                  </a:cubicBezTo>
                  <a:cubicBezTo>
                    <a:pt x="265" y="375"/>
                    <a:pt x="265" y="375"/>
                    <a:pt x="265" y="375"/>
                  </a:cubicBezTo>
                  <a:cubicBezTo>
                    <a:pt x="272" y="373"/>
                    <a:pt x="272" y="373"/>
                    <a:pt x="272" y="373"/>
                  </a:cubicBezTo>
                  <a:cubicBezTo>
                    <a:pt x="275" y="376"/>
                    <a:pt x="275" y="376"/>
                    <a:pt x="275" y="376"/>
                  </a:cubicBezTo>
                  <a:cubicBezTo>
                    <a:pt x="285" y="375"/>
                    <a:pt x="285" y="375"/>
                    <a:pt x="285" y="375"/>
                  </a:cubicBezTo>
                  <a:cubicBezTo>
                    <a:pt x="285" y="375"/>
                    <a:pt x="289" y="382"/>
                    <a:pt x="290" y="383"/>
                  </a:cubicBezTo>
                  <a:cubicBezTo>
                    <a:pt x="294" y="383"/>
                    <a:pt x="294" y="383"/>
                    <a:pt x="294" y="383"/>
                  </a:cubicBezTo>
                  <a:cubicBezTo>
                    <a:pt x="297" y="387"/>
                    <a:pt x="297" y="387"/>
                    <a:pt x="297" y="387"/>
                  </a:cubicBezTo>
                  <a:cubicBezTo>
                    <a:pt x="299" y="385"/>
                    <a:pt x="299" y="385"/>
                    <a:pt x="299" y="385"/>
                  </a:cubicBezTo>
                  <a:cubicBezTo>
                    <a:pt x="291" y="365"/>
                    <a:pt x="291" y="365"/>
                    <a:pt x="291" y="365"/>
                  </a:cubicBezTo>
                  <a:cubicBezTo>
                    <a:pt x="291" y="353"/>
                    <a:pt x="291" y="353"/>
                    <a:pt x="291" y="353"/>
                  </a:cubicBezTo>
                  <a:cubicBezTo>
                    <a:pt x="294" y="351"/>
                    <a:pt x="294" y="351"/>
                    <a:pt x="294" y="351"/>
                  </a:cubicBezTo>
                  <a:cubicBezTo>
                    <a:pt x="290" y="342"/>
                    <a:pt x="290" y="342"/>
                    <a:pt x="290" y="342"/>
                  </a:cubicBezTo>
                  <a:cubicBezTo>
                    <a:pt x="286" y="342"/>
                    <a:pt x="286" y="342"/>
                    <a:pt x="286" y="342"/>
                  </a:cubicBezTo>
                  <a:cubicBezTo>
                    <a:pt x="282" y="327"/>
                    <a:pt x="282" y="327"/>
                    <a:pt x="282" y="327"/>
                  </a:cubicBezTo>
                  <a:cubicBezTo>
                    <a:pt x="273" y="318"/>
                    <a:pt x="273" y="318"/>
                    <a:pt x="273" y="318"/>
                  </a:cubicBezTo>
                  <a:cubicBezTo>
                    <a:pt x="269" y="317"/>
                    <a:pt x="269" y="317"/>
                    <a:pt x="269" y="317"/>
                  </a:cubicBezTo>
                  <a:cubicBezTo>
                    <a:pt x="264" y="306"/>
                    <a:pt x="264" y="306"/>
                    <a:pt x="264" y="306"/>
                  </a:cubicBezTo>
                  <a:cubicBezTo>
                    <a:pt x="260" y="303"/>
                    <a:pt x="260" y="303"/>
                    <a:pt x="260" y="303"/>
                  </a:cubicBezTo>
                  <a:cubicBezTo>
                    <a:pt x="259" y="291"/>
                    <a:pt x="259" y="291"/>
                    <a:pt x="259" y="291"/>
                  </a:cubicBezTo>
                  <a:cubicBezTo>
                    <a:pt x="256" y="283"/>
                    <a:pt x="256" y="283"/>
                    <a:pt x="256" y="283"/>
                  </a:cubicBezTo>
                  <a:cubicBezTo>
                    <a:pt x="257" y="266"/>
                    <a:pt x="257" y="266"/>
                    <a:pt x="257" y="266"/>
                  </a:cubicBezTo>
                  <a:cubicBezTo>
                    <a:pt x="254" y="261"/>
                    <a:pt x="254" y="261"/>
                    <a:pt x="254" y="261"/>
                  </a:cubicBezTo>
                  <a:cubicBezTo>
                    <a:pt x="256" y="249"/>
                    <a:pt x="256" y="249"/>
                    <a:pt x="256" y="249"/>
                  </a:cubicBezTo>
                  <a:cubicBezTo>
                    <a:pt x="250" y="244"/>
                    <a:pt x="250" y="244"/>
                    <a:pt x="250" y="244"/>
                  </a:cubicBezTo>
                  <a:cubicBezTo>
                    <a:pt x="250" y="239"/>
                    <a:pt x="250" y="239"/>
                    <a:pt x="250" y="239"/>
                  </a:cubicBezTo>
                  <a:cubicBezTo>
                    <a:pt x="246" y="236"/>
                    <a:pt x="246" y="236"/>
                    <a:pt x="246" y="236"/>
                  </a:cubicBezTo>
                  <a:cubicBezTo>
                    <a:pt x="245" y="231"/>
                    <a:pt x="245" y="231"/>
                    <a:pt x="245" y="231"/>
                  </a:cubicBezTo>
                  <a:cubicBezTo>
                    <a:pt x="242" y="233"/>
                    <a:pt x="242" y="233"/>
                    <a:pt x="242" y="233"/>
                  </a:cubicBezTo>
                  <a:cubicBezTo>
                    <a:pt x="245" y="229"/>
                    <a:pt x="245" y="229"/>
                    <a:pt x="245" y="229"/>
                  </a:cubicBezTo>
                  <a:cubicBezTo>
                    <a:pt x="242" y="227"/>
                    <a:pt x="242" y="227"/>
                    <a:pt x="242" y="227"/>
                  </a:cubicBezTo>
                  <a:cubicBezTo>
                    <a:pt x="242" y="227"/>
                    <a:pt x="244" y="224"/>
                    <a:pt x="241" y="223"/>
                  </a:cubicBezTo>
                  <a:cubicBezTo>
                    <a:pt x="238" y="223"/>
                    <a:pt x="235" y="222"/>
                    <a:pt x="235" y="222"/>
                  </a:cubicBezTo>
                  <a:cubicBezTo>
                    <a:pt x="225" y="210"/>
                    <a:pt x="225" y="210"/>
                    <a:pt x="225" y="210"/>
                  </a:cubicBezTo>
                  <a:cubicBezTo>
                    <a:pt x="225" y="210"/>
                    <a:pt x="225" y="208"/>
                    <a:pt x="220" y="209"/>
                  </a:cubicBezTo>
                  <a:cubicBezTo>
                    <a:pt x="214" y="210"/>
                    <a:pt x="214" y="217"/>
                    <a:pt x="210" y="217"/>
                  </a:cubicBezTo>
                  <a:cubicBezTo>
                    <a:pt x="206" y="217"/>
                    <a:pt x="205" y="211"/>
                    <a:pt x="205" y="211"/>
                  </a:cubicBezTo>
                  <a:cubicBezTo>
                    <a:pt x="205" y="211"/>
                    <a:pt x="200" y="213"/>
                    <a:pt x="197" y="212"/>
                  </a:cubicBezTo>
                  <a:cubicBezTo>
                    <a:pt x="194" y="211"/>
                    <a:pt x="192" y="208"/>
                    <a:pt x="192" y="208"/>
                  </a:cubicBezTo>
                  <a:cubicBezTo>
                    <a:pt x="192" y="208"/>
                    <a:pt x="184" y="207"/>
                    <a:pt x="185" y="207"/>
                  </a:cubicBezTo>
                  <a:cubicBezTo>
                    <a:pt x="186" y="205"/>
                    <a:pt x="193" y="205"/>
                    <a:pt x="193" y="205"/>
                  </a:cubicBezTo>
                  <a:cubicBezTo>
                    <a:pt x="193" y="205"/>
                    <a:pt x="194" y="208"/>
                    <a:pt x="197" y="208"/>
                  </a:cubicBezTo>
                  <a:cubicBezTo>
                    <a:pt x="199" y="208"/>
                    <a:pt x="204" y="207"/>
                    <a:pt x="204" y="207"/>
                  </a:cubicBezTo>
                  <a:cubicBezTo>
                    <a:pt x="207" y="207"/>
                    <a:pt x="207" y="207"/>
                    <a:pt x="207" y="207"/>
                  </a:cubicBezTo>
                  <a:cubicBezTo>
                    <a:pt x="207" y="204"/>
                    <a:pt x="207" y="204"/>
                    <a:pt x="207" y="204"/>
                  </a:cubicBezTo>
                  <a:cubicBezTo>
                    <a:pt x="215" y="200"/>
                    <a:pt x="215" y="200"/>
                    <a:pt x="215" y="200"/>
                  </a:cubicBezTo>
                  <a:cubicBezTo>
                    <a:pt x="223" y="203"/>
                    <a:pt x="223" y="203"/>
                    <a:pt x="223" y="203"/>
                  </a:cubicBezTo>
                  <a:cubicBezTo>
                    <a:pt x="231" y="196"/>
                    <a:pt x="231" y="196"/>
                    <a:pt x="231" y="196"/>
                  </a:cubicBezTo>
                  <a:cubicBezTo>
                    <a:pt x="223" y="192"/>
                    <a:pt x="223" y="192"/>
                    <a:pt x="223" y="192"/>
                  </a:cubicBezTo>
                  <a:cubicBezTo>
                    <a:pt x="223" y="192"/>
                    <a:pt x="227" y="191"/>
                    <a:pt x="225" y="188"/>
                  </a:cubicBezTo>
                  <a:cubicBezTo>
                    <a:pt x="223" y="185"/>
                    <a:pt x="224" y="184"/>
                    <a:pt x="221" y="184"/>
                  </a:cubicBezTo>
                  <a:cubicBezTo>
                    <a:pt x="216" y="185"/>
                    <a:pt x="214" y="189"/>
                    <a:pt x="212" y="189"/>
                  </a:cubicBezTo>
                  <a:cubicBezTo>
                    <a:pt x="210" y="190"/>
                    <a:pt x="205" y="189"/>
                    <a:pt x="205" y="189"/>
                  </a:cubicBezTo>
                  <a:cubicBezTo>
                    <a:pt x="205" y="189"/>
                    <a:pt x="211" y="188"/>
                    <a:pt x="212" y="187"/>
                  </a:cubicBezTo>
                  <a:cubicBezTo>
                    <a:pt x="213" y="185"/>
                    <a:pt x="217" y="182"/>
                    <a:pt x="220" y="182"/>
                  </a:cubicBezTo>
                  <a:cubicBezTo>
                    <a:pt x="222" y="182"/>
                    <a:pt x="227" y="185"/>
                    <a:pt x="227" y="185"/>
                  </a:cubicBezTo>
                  <a:cubicBezTo>
                    <a:pt x="238" y="180"/>
                    <a:pt x="238" y="180"/>
                    <a:pt x="238" y="180"/>
                  </a:cubicBezTo>
                  <a:cubicBezTo>
                    <a:pt x="243" y="169"/>
                    <a:pt x="243" y="169"/>
                    <a:pt x="243" y="169"/>
                  </a:cubicBezTo>
                  <a:cubicBezTo>
                    <a:pt x="254" y="160"/>
                    <a:pt x="254" y="160"/>
                    <a:pt x="254" y="160"/>
                  </a:cubicBezTo>
                  <a:cubicBezTo>
                    <a:pt x="261" y="147"/>
                    <a:pt x="261" y="147"/>
                    <a:pt x="261" y="147"/>
                  </a:cubicBezTo>
                  <a:cubicBezTo>
                    <a:pt x="261" y="147"/>
                    <a:pt x="261" y="144"/>
                    <a:pt x="263" y="142"/>
                  </a:cubicBezTo>
                  <a:cubicBezTo>
                    <a:pt x="264" y="140"/>
                    <a:pt x="277" y="128"/>
                    <a:pt x="275" y="120"/>
                  </a:cubicBezTo>
                  <a:cubicBezTo>
                    <a:pt x="273" y="113"/>
                    <a:pt x="262" y="111"/>
                    <a:pt x="262" y="111"/>
                  </a:cubicBezTo>
                  <a:cubicBezTo>
                    <a:pt x="254" y="112"/>
                    <a:pt x="254" y="112"/>
                    <a:pt x="254" y="112"/>
                  </a:cubicBezTo>
                  <a:cubicBezTo>
                    <a:pt x="239" y="106"/>
                    <a:pt x="239" y="106"/>
                    <a:pt x="239" y="106"/>
                  </a:cubicBezTo>
                  <a:cubicBezTo>
                    <a:pt x="232" y="107"/>
                    <a:pt x="232" y="107"/>
                    <a:pt x="232" y="107"/>
                  </a:cubicBezTo>
                  <a:cubicBezTo>
                    <a:pt x="232" y="107"/>
                    <a:pt x="228" y="103"/>
                    <a:pt x="223" y="102"/>
                  </a:cubicBezTo>
                  <a:cubicBezTo>
                    <a:pt x="217" y="102"/>
                    <a:pt x="204" y="106"/>
                    <a:pt x="204" y="106"/>
                  </a:cubicBezTo>
                  <a:cubicBezTo>
                    <a:pt x="200" y="105"/>
                    <a:pt x="200" y="105"/>
                    <a:pt x="200" y="105"/>
                  </a:cubicBezTo>
                  <a:cubicBezTo>
                    <a:pt x="196" y="110"/>
                    <a:pt x="196" y="110"/>
                    <a:pt x="196" y="110"/>
                  </a:cubicBezTo>
                  <a:cubicBezTo>
                    <a:pt x="182" y="111"/>
                    <a:pt x="182" y="111"/>
                    <a:pt x="182" y="111"/>
                  </a:cubicBezTo>
                  <a:cubicBezTo>
                    <a:pt x="193" y="107"/>
                    <a:pt x="193" y="107"/>
                    <a:pt x="193" y="107"/>
                  </a:cubicBezTo>
                  <a:cubicBezTo>
                    <a:pt x="199" y="101"/>
                    <a:pt x="199" y="101"/>
                    <a:pt x="199" y="101"/>
                  </a:cubicBezTo>
                  <a:cubicBezTo>
                    <a:pt x="199" y="101"/>
                    <a:pt x="195" y="100"/>
                    <a:pt x="194" y="100"/>
                  </a:cubicBezTo>
                  <a:cubicBezTo>
                    <a:pt x="193" y="100"/>
                    <a:pt x="188" y="102"/>
                    <a:pt x="188" y="102"/>
                  </a:cubicBezTo>
                  <a:cubicBezTo>
                    <a:pt x="185" y="101"/>
                    <a:pt x="185" y="101"/>
                    <a:pt x="185" y="101"/>
                  </a:cubicBezTo>
                  <a:cubicBezTo>
                    <a:pt x="193" y="98"/>
                    <a:pt x="193" y="98"/>
                    <a:pt x="193" y="98"/>
                  </a:cubicBezTo>
                  <a:cubicBezTo>
                    <a:pt x="201" y="99"/>
                    <a:pt x="201" y="99"/>
                    <a:pt x="201" y="99"/>
                  </a:cubicBezTo>
                  <a:cubicBezTo>
                    <a:pt x="211" y="90"/>
                    <a:pt x="211" y="90"/>
                    <a:pt x="211" y="90"/>
                  </a:cubicBezTo>
                  <a:cubicBezTo>
                    <a:pt x="205" y="90"/>
                    <a:pt x="205" y="90"/>
                    <a:pt x="205" y="90"/>
                  </a:cubicBezTo>
                  <a:cubicBezTo>
                    <a:pt x="198" y="88"/>
                    <a:pt x="198" y="88"/>
                    <a:pt x="198" y="88"/>
                  </a:cubicBezTo>
                  <a:cubicBezTo>
                    <a:pt x="204" y="87"/>
                    <a:pt x="204" y="87"/>
                    <a:pt x="204" y="87"/>
                  </a:cubicBezTo>
                  <a:cubicBezTo>
                    <a:pt x="201" y="83"/>
                    <a:pt x="201" y="83"/>
                    <a:pt x="201" y="83"/>
                  </a:cubicBezTo>
                  <a:cubicBezTo>
                    <a:pt x="206" y="83"/>
                    <a:pt x="206" y="83"/>
                    <a:pt x="206" y="83"/>
                  </a:cubicBezTo>
                  <a:cubicBezTo>
                    <a:pt x="212" y="78"/>
                    <a:pt x="212" y="78"/>
                    <a:pt x="212" y="78"/>
                  </a:cubicBezTo>
                  <a:cubicBezTo>
                    <a:pt x="212" y="78"/>
                    <a:pt x="218" y="77"/>
                    <a:pt x="224" y="72"/>
                  </a:cubicBezTo>
                  <a:cubicBezTo>
                    <a:pt x="228" y="68"/>
                    <a:pt x="230" y="68"/>
                    <a:pt x="230" y="68"/>
                  </a:cubicBezTo>
                  <a:cubicBezTo>
                    <a:pt x="230" y="68"/>
                    <a:pt x="237" y="67"/>
                    <a:pt x="240" y="66"/>
                  </a:cubicBezTo>
                  <a:cubicBezTo>
                    <a:pt x="242" y="64"/>
                    <a:pt x="245" y="56"/>
                    <a:pt x="245" y="56"/>
                  </a:cubicBezTo>
                  <a:cubicBezTo>
                    <a:pt x="245" y="56"/>
                    <a:pt x="242" y="59"/>
                    <a:pt x="243" y="56"/>
                  </a:cubicBezTo>
                  <a:cubicBezTo>
                    <a:pt x="243" y="53"/>
                    <a:pt x="248" y="47"/>
                    <a:pt x="248" y="47"/>
                  </a:cubicBezTo>
                  <a:cubicBezTo>
                    <a:pt x="239" y="44"/>
                    <a:pt x="239" y="44"/>
                    <a:pt x="239" y="44"/>
                  </a:cubicBezTo>
                  <a:cubicBezTo>
                    <a:pt x="234" y="44"/>
                    <a:pt x="234" y="44"/>
                    <a:pt x="234" y="44"/>
                  </a:cubicBezTo>
                  <a:cubicBezTo>
                    <a:pt x="237" y="47"/>
                    <a:pt x="237" y="47"/>
                    <a:pt x="237" y="47"/>
                  </a:cubicBezTo>
                  <a:cubicBezTo>
                    <a:pt x="228" y="44"/>
                    <a:pt x="228" y="44"/>
                    <a:pt x="228" y="44"/>
                  </a:cubicBezTo>
                  <a:cubicBezTo>
                    <a:pt x="222" y="47"/>
                    <a:pt x="222" y="47"/>
                    <a:pt x="222" y="47"/>
                  </a:cubicBezTo>
                  <a:cubicBezTo>
                    <a:pt x="215" y="45"/>
                    <a:pt x="215" y="45"/>
                    <a:pt x="215" y="45"/>
                  </a:cubicBezTo>
                  <a:cubicBezTo>
                    <a:pt x="213" y="42"/>
                    <a:pt x="213" y="42"/>
                    <a:pt x="213" y="42"/>
                  </a:cubicBezTo>
                  <a:cubicBezTo>
                    <a:pt x="212" y="45"/>
                    <a:pt x="212" y="45"/>
                    <a:pt x="212" y="45"/>
                  </a:cubicBezTo>
                  <a:cubicBezTo>
                    <a:pt x="204" y="45"/>
                    <a:pt x="204" y="45"/>
                    <a:pt x="204" y="45"/>
                  </a:cubicBezTo>
                  <a:cubicBezTo>
                    <a:pt x="196" y="50"/>
                    <a:pt x="196" y="50"/>
                    <a:pt x="196" y="50"/>
                  </a:cubicBezTo>
                  <a:cubicBezTo>
                    <a:pt x="199" y="44"/>
                    <a:pt x="199" y="44"/>
                    <a:pt x="199" y="44"/>
                  </a:cubicBezTo>
                  <a:cubicBezTo>
                    <a:pt x="195" y="39"/>
                    <a:pt x="195" y="39"/>
                    <a:pt x="195" y="39"/>
                  </a:cubicBezTo>
                  <a:cubicBezTo>
                    <a:pt x="195" y="39"/>
                    <a:pt x="189" y="48"/>
                    <a:pt x="188" y="48"/>
                  </a:cubicBezTo>
                  <a:cubicBezTo>
                    <a:pt x="185" y="47"/>
                    <a:pt x="190" y="41"/>
                    <a:pt x="190" y="41"/>
                  </a:cubicBezTo>
                  <a:cubicBezTo>
                    <a:pt x="189" y="35"/>
                    <a:pt x="189" y="35"/>
                    <a:pt x="189" y="35"/>
                  </a:cubicBezTo>
                  <a:cubicBezTo>
                    <a:pt x="186" y="38"/>
                    <a:pt x="186" y="38"/>
                    <a:pt x="186" y="38"/>
                  </a:cubicBezTo>
                  <a:cubicBezTo>
                    <a:pt x="185" y="36"/>
                    <a:pt x="185" y="36"/>
                    <a:pt x="185" y="36"/>
                  </a:cubicBezTo>
                  <a:cubicBezTo>
                    <a:pt x="185" y="36"/>
                    <a:pt x="181" y="35"/>
                    <a:pt x="180" y="35"/>
                  </a:cubicBezTo>
                  <a:cubicBezTo>
                    <a:pt x="179" y="35"/>
                    <a:pt x="179" y="37"/>
                    <a:pt x="179" y="37"/>
                  </a:cubicBezTo>
                  <a:cubicBezTo>
                    <a:pt x="179" y="37"/>
                    <a:pt x="177" y="38"/>
                    <a:pt x="176" y="40"/>
                  </a:cubicBezTo>
                  <a:cubicBezTo>
                    <a:pt x="175" y="42"/>
                    <a:pt x="177" y="47"/>
                    <a:pt x="177" y="47"/>
                  </a:cubicBezTo>
                  <a:cubicBezTo>
                    <a:pt x="177" y="47"/>
                    <a:pt x="174" y="45"/>
                    <a:pt x="174" y="49"/>
                  </a:cubicBezTo>
                  <a:cubicBezTo>
                    <a:pt x="173" y="52"/>
                    <a:pt x="174" y="55"/>
                    <a:pt x="174" y="55"/>
                  </a:cubicBezTo>
                  <a:cubicBezTo>
                    <a:pt x="178" y="58"/>
                    <a:pt x="178" y="58"/>
                    <a:pt x="178" y="58"/>
                  </a:cubicBezTo>
                  <a:cubicBezTo>
                    <a:pt x="173" y="56"/>
                    <a:pt x="173" y="56"/>
                    <a:pt x="173" y="56"/>
                  </a:cubicBezTo>
                  <a:cubicBezTo>
                    <a:pt x="167" y="57"/>
                    <a:pt x="167" y="57"/>
                    <a:pt x="167" y="57"/>
                  </a:cubicBezTo>
                  <a:cubicBezTo>
                    <a:pt x="163" y="55"/>
                    <a:pt x="163" y="55"/>
                    <a:pt x="163" y="55"/>
                  </a:cubicBezTo>
                  <a:cubicBezTo>
                    <a:pt x="162" y="55"/>
                    <a:pt x="162" y="55"/>
                    <a:pt x="162" y="55"/>
                  </a:cubicBezTo>
                  <a:cubicBezTo>
                    <a:pt x="164" y="58"/>
                    <a:pt x="164" y="58"/>
                    <a:pt x="164" y="58"/>
                  </a:cubicBezTo>
                  <a:cubicBezTo>
                    <a:pt x="163" y="67"/>
                    <a:pt x="163" y="67"/>
                    <a:pt x="163" y="67"/>
                  </a:cubicBezTo>
                  <a:cubicBezTo>
                    <a:pt x="159" y="66"/>
                    <a:pt x="159" y="66"/>
                    <a:pt x="159" y="66"/>
                  </a:cubicBezTo>
                  <a:cubicBezTo>
                    <a:pt x="159" y="68"/>
                    <a:pt x="159" y="68"/>
                    <a:pt x="159" y="68"/>
                  </a:cubicBezTo>
                  <a:cubicBezTo>
                    <a:pt x="162" y="70"/>
                    <a:pt x="162" y="70"/>
                    <a:pt x="162" y="70"/>
                  </a:cubicBezTo>
                  <a:cubicBezTo>
                    <a:pt x="161" y="72"/>
                    <a:pt x="161" y="72"/>
                    <a:pt x="161" y="72"/>
                  </a:cubicBezTo>
                  <a:cubicBezTo>
                    <a:pt x="164" y="74"/>
                    <a:pt x="164" y="74"/>
                    <a:pt x="164" y="74"/>
                  </a:cubicBezTo>
                  <a:cubicBezTo>
                    <a:pt x="167" y="82"/>
                    <a:pt x="167" y="82"/>
                    <a:pt x="167" y="82"/>
                  </a:cubicBezTo>
                  <a:cubicBezTo>
                    <a:pt x="160" y="72"/>
                    <a:pt x="160" y="72"/>
                    <a:pt x="160" y="72"/>
                  </a:cubicBezTo>
                  <a:cubicBezTo>
                    <a:pt x="153" y="78"/>
                    <a:pt x="153" y="78"/>
                    <a:pt x="153" y="78"/>
                  </a:cubicBezTo>
                  <a:cubicBezTo>
                    <a:pt x="151" y="73"/>
                    <a:pt x="151" y="73"/>
                    <a:pt x="151" y="73"/>
                  </a:cubicBezTo>
                  <a:cubicBezTo>
                    <a:pt x="148" y="74"/>
                    <a:pt x="148" y="74"/>
                    <a:pt x="148" y="74"/>
                  </a:cubicBezTo>
                  <a:cubicBezTo>
                    <a:pt x="149" y="81"/>
                    <a:pt x="149" y="81"/>
                    <a:pt x="149" y="81"/>
                  </a:cubicBezTo>
                  <a:cubicBezTo>
                    <a:pt x="146" y="75"/>
                    <a:pt x="146" y="75"/>
                    <a:pt x="146" y="75"/>
                  </a:cubicBezTo>
                  <a:cubicBezTo>
                    <a:pt x="141" y="75"/>
                    <a:pt x="141" y="75"/>
                    <a:pt x="141" y="75"/>
                  </a:cubicBezTo>
                  <a:cubicBezTo>
                    <a:pt x="141" y="82"/>
                    <a:pt x="141" y="82"/>
                    <a:pt x="141" y="82"/>
                  </a:cubicBezTo>
                  <a:cubicBezTo>
                    <a:pt x="144" y="86"/>
                    <a:pt x="144" y="86"/>
                    <a:pt x="144" y="86"/>
                  </a:cubicBezTo>
                  <a:cubicBezTo>
                    <a:pt x="141" y="85"/>
                    <a:pt x="141" y="85"/>
                    <a:pt x="141" y="85"/>
                  </a:cubicBezTo>
                  <a:cubicBezTo>
                    <a:pt x="140" y="88"/>
                    <a:pt x="140" y="88"/>
                    <a:pt x="140" y="88"/>
                  </a:cubicBezTo>
                  <a:cubicBezTo>
                    <a:pt x="142" y="93"/>
                    <a:pt x="142" y="93"/>
                    <a:pt x="142" y="93"/>
                  </a:cubicBezTo>
                  <a:cubicBezTo>
                    <a:pt x="147" y="97"/>
                    <a:pt x="147" y="97"/>
                    <a:pt x="147" y="97"/>
                  </a:cubicBezTo>
                  <a:cubicBezTo>
                    <a:pt x="141" y="97"/>
                    <a:pt x="141" y="97"/>
                    <a:pt x="141" y="97"/>
                  </a:cubicBezTo>
                  <a:cubicBezTo>
                    <a:pt x="141" y="97"/>
                    <a:pt x="139" y="93"/>
                    <a:pt x="136" y="93"/>
                  </a:cubicBezTo>
                  <a:cubicBezTo>
                    <a:pt x="134" y="93"/>
                    <a:pt x="134" y="99"/>
                    <a:pt x="134" y="100"/>
                  </a:cubicBezTo>
                  <a:cubicBezTo>
                    <a:pt x="135" y="101"/>
                    <a:pt x="132" y="103"/>
                    <a:pt x="133" y="105"/>
                  </a:cubicBezTo>
                  <a:cubicBezTo>
                    <a:pt x="134" y="107"/>
                    <a:pt x="137" y="106"/>
                    <a:pt x="137" y="106"/>
                  </a:cubicBezTo>
                  <a:cubicBezTo>
                    <a:pt x="145" y="107"/>
                    <a:pt x="145" y="107"/>
                    <a:pt x="145" y="107"/>
                  </a:cubicBezTo>
                  <a:cubicBezTo>
                    <a:pt x="139" y="109"/>
                    <a:pt x="139" y="109"/>
                    <a:pt x="139" y="109"/>
                  </a:cubicBezTo>
                  <a:cubicBezTo>
                    <a:pt x="139" y="109"/>
                    <a:pt x="136" y="110"/>
                    <a:pt x="137" y="112"/>
                  </a:cubicBezTo>
                  <a:cubicBezTo>
                    <a:pt x="137" y="114"/>
                    <a:pt x="142" y="114"/>
                    <a:pt x="144" y="116"/>
                  </a:cubicBezTo>
                  <a:cubicBezTo>
                    <a:pt x="145" y="118"/>
                    <a:pt x="145" y="120"/>
                    <a:pt x="145" y="120"/>
                  </a:cubicBezTo>
                  <a:cubicBezTo>
                    <a:pt x="145" y="120"/>
                    <a:pt x="142" y="117"/>
                    <a:pt x="140" y="116"/>
                  </a:cubicBezTo>
                  <a:cubicBezTo>
                    <a:pt x="139" y="115"/>
                    <a:pt x="135" y="120"/>
                    <a:pt x="135" y="120"/>
                  </a:cubicBezTo>
                  <a:cubicBezTo>
                    <a:pt x="140" y="127"/>
                    <a:pt x="140" y="127"/>
                    <a:pt x="140" y="127"/>
                  </a:cubicBezTo>
                  <a:cubicBezTo>
                    <a:pt x="133" y="121"/>
                    <a:pt x="133" y="121"/>
                    <a:pt x="133" y="121"/>
                  </a:cubicBezTo>
                  <a:cubicBezTo>
                    <a:pt x="130" y="126"/>
                    <a:pt x="130" y="126"/>
                    <a:pt x="130" y="126"/>
                  </a:cubicBezTo>
                  <a:cubicBezTo>
                    <a:pt x="134" y="131"/>
                    <a:pt x="134" y="131"/>
                    <a:pt x="134" y="131"/>
                  </a:cubicBezTo>
                  <a:cubicBezTo>
                    <a:pt x="134" y="132"/>
                    <a:pt x="134" y="132"/>
                    <a:pt x="134" y="132"/>
                  </a:cubicBezTo>
                  <a:cubicBezTo>
                    <a:pt x="129" y="129"/>
                    <a:pt x="129" y="129"/>
                    <a:pt x="129" y="129"/>
                  </a:cubicBezTo>
                  <a:cubicBezTo>
                    <a:pt x="121" y="135"/>
                    <a:pt x="121" y="135"/>
                    <a:pt x="121" y="135"/>
                  </a:cubicBezTo>
                  <a:cubicBezTo>
                    <a:pt x="121" y="135"/>
                    <a:pt x="130" y="136"/>
                    <a:pt x="129" y="137"/>
                  </a:cubicBezTo>
                  <a:cubicBezTo>
                    <a:pt x="127" y="139"/>
                    <a:pt x="121" y="139"/>
                    <a:pt x="121" y="139"/>
                  </a:cubicBezTo>
                  <a:cubicBezTo>
                    <a:pt x="120" y="145"/>
                    <a:pt x="120" y="145"/>
                    <a:pt x="120" y="145"/>
                  </a:cubicBezTo>
                  <a:cubicBezTo>
                    <a:pt x="118" y="142"/>
                    <a:pt x="118" y="142"/>
                    <a:pt x="118" y="142"/>
                  </a:cubicBezTo>
                  <a:cubicBezTo>
                    <a:pt x="118" y="142"/>
                    <a:pt x="109" y="142"/>
                    <a:pt x="109" y="143"/>
                  </a:cubicBezTo>
                  <a:cubicBezTo>
                    <a:pt x="109" y="145"/>
                    <a:pt x="119" y="148"/>
                    <a:pt x="119" y="148"/>
                  </a:cubicBezTo>
                  <a:cubicBezTo>
                    <a:pt x="125" y="147"/>
                    <a:pt x="125" y="147"/>
                    <a:pt x="125" y="147"/>
                  </a:cubicBezTo>
                  <a:cubicBezTo>
                    <a:pt x="128" y="144"/>
                    <a:pt x="128" y="144"/>
                    <a:pt x="128" y="144"/>
                  </a:cubicBezTo>
                  <a:cubicBezTo>
                    <a:pt x="137" y="141"/>
                    <a:pt x="137" y="141"/>
                    <a:pt x="137" y="141"/>
                  </a:cubicBezTo>
                  <a:cubicBezTo>
                    <a:pt x="137" y="143"/>
                    <a:pt x="137" y="143"/>
                    <a:pt x="137" y="143"/>
                  </a:cubicBezTo>
                  <a:cubicBezTo>
                    <a:pt x="130" y="145"/>
                    <a:pt x="130" y="145"/>
                    <a:pt x="130" y="145"/>
                  </a:cubicBezTo>
                  <a:cubicBezTo>
                    <a:pt x="128" y="147"/>
                    <a:pt x="128" y="147"/>
                    <a:pt x="128" y="147"/>
                  </a:cubicBezTo>
                  <a:cubicBezTo>
                    <a:pt x="132" y="149"/>
                    <a:pt x="132" y="149"/>
                    <a:pt x="132" y="149"/>
                  </a:cubicBezTo>
                  <a:cubicBezTo>
                    <a:pt x="130" y="150"/>
                    <a:pt x="130" y="150"/>
                    <a:pt x="130" y="150"/>
                  </a:cubicBezTo>
                  <a:cubicBezTo>
                    <a:pt x="127" y="148"/>
                    <a:pt x="127" y="148"/>
                    <a:pt x="127" y="148"/>
                  </a:cubicBezTo>
                  <a:cubicBezTo>
                    <a:pt x="120" y="150"/>
                    <a:pt x="120" y="150"/>
                    <a:pt x="120" y="150"/>
                  </a:cubicBezTo>
                  <a:cubicBezTo>
                    <a:pt x="116" y="149"/>
                    <a:pt x="116" y="149"/>
                    <a:pt x="116" y="149"/>
                  </a:cubicBezTo>
                  <a:cubicBezTo>
                    <a:pt x="115" y="153"/>
                    <a:pt x="115" y="153"/>
                    <a:pt x="115" y="153"/>
                  </a:cubicBezTo>
                  <a:cubicBezTo>
                    <a:pt x="120" y="157"/>
                    <a:pt x="120" y="157"/>
                    <a:pt x="120" y="157"/>
                  </a:cubicBezTo>
                  <a:cubicBezTo>
                    <a:pt x="125" y="160"/>
                    <a:pt x="125" y="160"/>
                    <a:pt x="125" y="160"/>
                  </a:cubicBezTo>
                  <a:cubicBezTo>
                    <a:pt x="133" y="157"/>
                    <a:pt x="133" y="157"/>
                    <a:pt x="133" y="157"/>
                  </a:cubicBezTo>
                  <a:cubicBezTo>
                    <a:pt x="146" y="146"/>
                    <a:pt x="146" y="146"/>
                    <a:pt x="146" y="146"/>
                  </a:cubicBezTo>
                  <a:cubicBezTo>
                    <a:pt x="144" y="144"/>
                    <a:pt x="144" y="144"/>
                    <a:pt x="144" y="144"/>
                  </a:cubicBezTo>
                  <a:cubicBezTo>
                    <a:pt x="147" y="143"/>
                    <a:pt x="147" y="143"/>
                    <a:pt x="147" y="143"/>
                  </a:cubicBezTo>
                  <a:cubicBezTo>
                    <a:pt x="151" y="145"/>
                    <a:pt x="151" y="145"/>
                    <a:pt x="151" y="145"/>
                  </a:cubicBezTo>
                  <a:cubicBezTo>
                    <a:pt x="143" y="151"/>
                    <a:pt x="143" y="151"/>
                    <a:pt x="143" y="151"/>
                  </a:cubicBezTo>
                  <a:cubicBezTo>
                    <a:pt x="143" y="151"/>
                    <a:pt x="150" y="153"/>
                    <a:pt x="149" y="153"/>
                  </a:cubicBezTo>
                  <a:cubicBezTo>
                    <a:pt x="143" y="153"/>
                    <a:pt x="143" y="153"/>
                    <a:pt x="143" y="153"/>
                  </a:cubicBezTo>
                  <a:cubicBezTo>
                    <a:pt x="135" y="159"/>
                    <a:pt x="135" y="159"/>
                    <a:pt x="135" y="159"/>
                  </a:cubicBezTo>
                  <a:cubicBezTo>
                    <a:pt x="139" y="162"/>
                    <a:pt x="139" y="162"/>
                    <a:pt x="139" y="162"/>
                  </a:cubicBezTo>
                  <a:cubicBezTo>
                    <a:pt x="135" y="162"/>
                    <a:pt x="135" y="162"/>
                    <a:pt x="135" y="162"/>
                  </a:cubicBezTo>
                  <a:cubicBezTo>
                    <a:pt x="132" y="164"/>
                    <a:pt x="132" y="164"/>
                    <a:pt x="132" y="164"/>
                  </a:cubicBezTo>
                  <a:cubicBezTo>
                    <a:pt x="139" y="167"/>
                    <a:pt x="139" y="167"/>
                    <a:pt x="139" y="167"/>
                  </a:cubicBezTo>
                  <a:cubicBezTo>
                    <a:pt x="133" y="166"/>
                    <a:pt x="133" y="166"/>
                    <a:pt x="133" y="166"/>
                  </a:cubicBezTo>
                  <a:cubicBezTo>
                    <a:pt x="129" y="173"/>
                    <a:pt x="129" y="173"/>
                    <a:pt x="129" y="173"/>
                  </a:cubicBezTo>
                  <a:cubicBezTo>
                    <a:pt x="123" y="173"/>
                    <a:pt x="123" y="173"/>
                    <a:pt x="123" y="173"/>
                  </a:cubicBezTo>
                  <a:cubicBezTo>
                    <a:pt x="120" y="180"/>
                    <a:pt x="120" y="180"/>
                    <a:pt x="120" y="180"/>
                  </a:cubicBezTo>
                  <a:cubicBezTo>
                    <a:pt x="124" y="180"/>
                    <a:pt x="124" y="180"/>
                    <a:pt x="124" y="180"/>
                  </a:cubicBezTo>
                  <a:cubicBezTo>
                    <a:pt x="123" y="190"/>
                    <a:pt x="123" y="190"/>
                    <a:pt x="123" y="190"/>
                  </a:cubicBezTo>
                  <a:cubicBezTo>
                    <a:pt x="118" y="190"/>
                    <a:pt x="118" y="190"/>
                    <a:pt x="118" y="190"/>
                  </a:cubicBezTo>
                  <a:cubicBezTo>
                    <a:pt x="113" y="194"/>
                    <a:pt x="113" y="194"/>
                    <a:pt x="113" y="194"/>
                  </a:cubicBezTo>
                  <a:cubicBezTo>
                    <a:pt x="116" y="198"/>
                    <a:pt x="116" y="198"/>
                    <a:pt x="116" y="198"/>
                  </a:cubicBezTo>
                  <a:cubicBezTo>
                    <a:pt x="113" y="205"/>
                    <a:pt x="113" y="205"/>
                    <a:pt x="113" y="205"/>
                  </a:cubicBezTo>
                  <a:cubicBezTo>
                    <a:pt x="114" y="207"/>
                    <a:pt x="114" y="207"/>
                    <a:pt x="114" y="207"/>
                  </a:cubicBezTo>
                  <a:cubicBezTo>
                    <a:pt x="119" y="207"/>
                    <a:pt x="119" y="207"/>
                    <a:pt x="119" y="207"/>
                  </a:cubicBezTo>
                  <a:cubicBezTo>
                    <a:pt x="114" y="208"/>
                    <a:pt x="114" y="208"/>
                    <a:pt x="114" y="208"/>
                  </a:cubicBezTo>
                  <a:cubicBezTo>
                    <a:pt x="109" y="217"/>
                    <a:pt x="109" y="217"/>
                    <a:pt x="109" y="217"/>
                  </a:cubicBezTo>
                  <a:cubicBezTo>
                    <a:pt x="108" y="218"/>
                    <a:pt x="108" y="218"/>
                    <a:pt x="108" y="218"/>
                  </a:cubicBezTo>
                  <a:cubicBezTo>
                    <a:pt x="108" y="218"/>
                    <a:pt x="107" y="225"/>
                    <a:pt x="104" y="227"/>
                  </a:cubicBezTo>
                  <a:cubicBezTo>
                    <a:pt x="103" y="228"/>
                    <a:pt x="99" y="229"/>
                    <a:pt x="99" y="229"/>
                  </a:cubicBezTo>
                  <a:cubicBezTo>
                    <a:pt x="99" y="229"/>
                    <a:pt x="98" y="236"/>
                    <a:pt x="103" y="236"/>
                  </a:cubicBezTo>
                  <a:cubicBezTo>
                    <a:pt x="110" y="237"/>
                    <a:pt x="112" y="230"/>
                    <a:pt x="112" y="230"/>
                  </a:cubicBezTo>
                  <a:cubicBezTo>
                    <a:pt x="111" y="228"/>
                    <a:pt x="111" y="228"/>
                    <a:pt x="111" y="228"/>
                  </a:cubicBezTo>
                  <a:cubicBezTo>
                    <a:pt x="112" y="226"/>
                    <a:pt x="112" y="226"/>
                    <a:pt x="112" y="226"/>
                  </a:cubicBezTo>
                  <a:cubicBezTo>
                    <a:pt x="119" y="212"/>
                    <a:pt x="119" y="212"/>
                    <a:pt x="119" y="212"/>
                  </a:cubicBezTo>
                  <a:cubicBezTo>
                    <a:pt x="126" y="208"/>
                    <a:pt x="126" y="208"/>
                    <a:pt x="126" y="208"/>
                  </a:cubicBezTo>
                  <a:cubicBezTo>
                    <a:pt x="123" y="205"/>
                    <a:pt x="123" y="205"/>
                    <a:pt x="123" y="205"/>
                  </a:cubicBezTo>
                  <a:cubicBezTo>
                    <a:pt x="124" y="195"/>
                    <a:pt x="124" y="195"/>
                    <a:pt x="124" y="195"/>
                  </a:cubicBezTo>
                  <a:cubicBezTo>
                    <a:pt x="127" y="195"/>
                    <a:pt x="127" y="195"/>
                    <a:pt x="127" y="195"/>
                  </a:cubicBezTo>
                  <a:cubicBezTo>
                    <a:pt x="134" y="189"/>
                    <a:pt x="134" y="189"/>
                    <a:pt x="134" y="189"/>
                  </a:cubicBezTo>
                  <a:cubicBezTo>
                    <a:pt x="137" y="188"/>
                    <a:pt x="137" y="188"/>
                    <a:pt x="137" y="188"/>
                  </a:cubicBezTo>
                  <a:cubicBezTo>
                    <a:pt x="142" y="184"/>
                    <a:pt x="142" y="184"/>
                    <a:pt x="142" y="184"/>
                  </a:cubicBezTo>
                  <a:cubicBezTo>
                    <a:pt x="146" y="183"/>
                    <a:pt x="146" y="183"/>
                    <a:pt x="146" y="183"/>
                  </a:cubicBezTo>
                  <a:cubicBezTo>
                    <a:pt x="143" y="185"/>
                    <a:pt x="143" y="185"/>
                    <a:pt x="143" y="185"/>
                  </a:cubicBezTo>
                  <a:cubicBezTo>
                    <a:pt x="140" y="189"/>
                    <a:pt x="140" y="189"/>
                    <a:pt x="140" y="189"/>
                  </a:cubicBezTo>
                  <a:cubicBezTo>
                    <a:pt x="135" y="190"/>
                    <a:pt x="135" y="190"/>
                    <a:pt x="135" y="190"/>
                  </a:cubicBezTo>
                  <a:cubicBezTo>
                    <a:pt x="130" y="195"/>
                    <a:pt x="130" y="195"/>
                    <a:pt x="130" y="195"/>
                  </a:cubicBezTo>
                  <a:cubicBezTo>
                    <a:pt x="127" y="196"/>
                    <a:pt x="127" y="196"/>
                    <a:pt x="127" y="196"/>
                  </a:cubicBezTo>
                  <a:cubicBezTo>
                    <a:pt x="125" y="204"/>
                    <a:pt x="125" y="204"/>
                    <a:pt x="125" y="204"/>
                  </a:cubicBezTo>
                  <a:cubicBezTo>
                    <a:pt x="130" y="207"/>
                    <a:pt x="130" y="207"/>
                    <a:pt x="130" y="207"/>
                  </a:cubicBezTo>
                  <a:cubicBezTo>
                    <a:pt x="129" y="200"/>
                    <a:pt x="129" y="200"/>
                    <a:pt x="129" y="200"/>
                  </a:cubicBezTo>
                  <a:cubicBezTo>
                    <a:pt x="133" y="203"/>
                    <a:pt x="133" y="203"/>
                    <a:pt x="133" y="203"/>
                  </a:cubicBezTo>
                  <a:cubicBezTo>
                    <a:pt x="135" y="200"/>
                    <a:pt x="135" y="200"/>
                    <a:pt x="135" y="200"/>
                  </a:cubicBezTo>
                  <a:cubicBezTo>
                    <a:pt x="137" y="207"/>
                    <a:pt x="137" y="207"/>
                    <a:pt x="137" y="207"/>
                  </a:cubicBezTo>
                  <a:cubicBezTo>
                    <a:pt x="142" y="203"/>
                    <a:pt x="142" y="203"/>
                    <a:pt x="142" y="203"/>
                  </a:cubicBezTo>
                  <a:cubicBezTo>
                    <a:pt x="141" y="198"/>
                    <a:pt x="141" y="198"/>
                    <a:pt x="141" y="198"/>
                  </a:cubicBezTo>
                  <a:cubicBezTo>
                    <a:pt x="143" y="198"/>
                    <a:pt x="143" y="198"/>
                    <a:pt x="143" y="198"/>
                  </a:cubicBezTo>
                  <a:cubicBezTo>
                    <a:pt x="143" y="198"/>
                    <a:pt x="145" y="192"/>
                    <a:pt x="146" y="193"/>
                  </a:cubicBezTo>
                  <a:cubicBezTo>
                    <a:pt x="148" y="193"/>
                    <a:pt x="146" y="196"/>
                    <a:pt x="146" y="196"/>
                  </a:cubicBezTo>
                  <a:cubicBezTo>
                    <a:pt x="146" y="200"/>
                    <a:pt x="146" y="200"/>
                    <a:pt x="146" y="200"/>
                  </a:cubicBezTo>
                  <a:cubicBezTo>
                    <a:pt x="147" y="198"/>
                    <a:pt x="147" y="198"/>
                    <a:pt x="147" y="198"/>
                  </a:cubicBezTo>
                  <a:cubicBezTo>
                    <a:pt x="150" y="203"/>
                    <a:pt x="150" y="203"/>
                    <a:pt x="150" y="203"/>
                  </a:cubicBezTo>
                  <a:cubicBezTo>
                    <a:pt x="156" y="207"/>
                    <a:pt x="156" y="207"/>
                    <a:pt x="156" y="207"/>
                  </a:cubicBezTo>
                  <a:cubicBezTo>
                    <a:pt x="149" y="206"/>
                    <a:pt x="149" y="206"/>
                    <a:pt x="149" y="206"/>
                  </a:cubicBezTo>
                  <a:cubicBezTo>
                    <a:pt x="146" y="203"/>
                    <a:pt x="146" y="203"/>
                    <a:pt x="146" y="203"/>
                  </a:cubicBezTo>
                  <a:cubicBezTo>
                    <a:pt x="143" y="205"/>
                    <a:pt x="143" y="205"/>
                    <a:pt x="143" y="205"/>
                  </a:cubicBezTo>
                  <a:cubicBezTo>
                    <a:pt x="142" y="214"/>
                    <a:pt x="142" y="214"/>
                    <a:pt x="142" y="214"/>
                  </a:cubicBezTo>
                  <a:cubicBezTo>
                    <a:pt x="142" y="214"/>
                    <a:pt x="139" y="214"/>
                    <a:pt x="139" y="215"/>
                  </a:cubicBezTo>
                  <a:cubicBezTo>
                    <a:pt x="139" y="223"/>
                    <a:pt x="139" y="223"/>
                    <a:pt x="139" y="223"/>
                  </a:cubicBezTo>
                  <a:cubicBezTo>
                    <a:pt x="139" y="223"/>
                    <a:pt x="146" y="225"/>
                    <a:pt x="145" y="229"/>
                  </a:cubicBezTo>
                  <a:cubicBezTo>
                    <a:pt x="145" y="234"/>
                    <a:pt x="140" y="237"/>
                    <a:pt x="140" y="237"/>
                  </a:cubicBezTo>
                  <a:cubicBezTo>
                    <a:pt x="139" y="241"/>
                    <a:pt x="139" y="241"/>
                    <a:pt x="139" y="241"/>
                  </a:cubicBezTo>
                  <a:cubicBezTo>
                    <a:pt x="135" y="241"/>
                    <a:pt x="135" y="241"/>
                    <a:pt x="135" y="241"/>
                  </a:cubicBezTo>
                  <a:cubicBezTo>
                    <a:pt x="135" y="241"/>
                    <a:pt x="135" y="245"/>
                    <a:pt x="133" y="247"/>
                  </a:cubicBezTo>
                  <a:cubicBezTo>
                    <a:pt x="131" y="249"/>
                    <a:pt x="126" y="253"/>
                    <a:pt x="125" y="256"/>
                  </a:cubicBezTo>
                  <a:cubicBezTo>
                    <a:pt x="124" y="259"/>
                    <a:pt x="121" y="267"/>
                    <a:pt x="121" y="267"/>
                  </a:cubicBezTo>
                  <a:cubicBezTo>
                    <a:pt x="119" y="260"/>
                    <a:pt x="119" y="260"/>
                    <a:pt x="119" y="260"/>
                  </a:cubicBezTo>
                  <a:cubicBezTo>
                    <a:pt x="118" y="260"/>
                    <a:pt x="118" y="260"/>
                    <a:pt x="118" y="260"/>
                  </a:cubicBezTo>
                  <a:cubicBezTo>
                    <a:pt x="118" y="260"/>
                    <a:pt x="115" y="267"/>
                    <a:pt x="117" y="270"/>
                  </a:cubicBezTo>
                  <a:cubicBezTo>
                    <a:pt x="118" y="272"/>
                    <a:pt x="120" y="277"/>
                    <a:pt x="120" y="277"/>
                  </a:cubicBezTo>
                  <a:cubicBezTo>
                    <a:pt x="120" y="282"/>
                    <a:pt x="120" y="282"/>
                    <a:pt x="120" y="282"/>
                  </a:cubicBezTo>
                  <a:cubicBezTo>
                    <a:pt x="123" y="284"/>
                    <a:pt x="123" y="284"/>
                    <a:pt x="123" y="284"/>
                  </a:cubicBezTo>
                  <a:cubicBezTo>
                    <a:pt x="124" y="281"/>
                    <a:pt x="124" y="281"/>
                    <a:pt x="124" y="281"/>
                  </a:cubicBezTo>
                  <a:cubicBezTo>
                    <a:pt x="124" y="281"/>
                    <a:pt x="120" y="275"/>
                    <a:pt x="125" y="273"/>
                  </a:cubicBezTo>
                  <a:cubicBezTo>
                    <a:pt x="128" y="271"/>
                    <a:pt x="130" y="272"/>
                    <a:pt x="130" y="272"/>
                  </a:cubicBezTo>
                  <a:cubicBezTo>
                    <a:pt x="130" y="275"/>
                    <a:pt x="130" y="275"/>
                    <a:pt x="130" y="275"/>
                  </a:cubicBezTo>
                  <a:cubicBezTo>
                    <a:pt x="137" y="279"/>
                    <a:pt x="137" y="279"/>
                    <a:pt x="137" y="279"/>
                  </a:cubicBezTo>
                  <a:cubicBezTo>
                    <a:pt x="142" y="285"/>
                    <a:pt x="142" y="285"/>
                    <a:pt x="142" y="285"/>
                  </a:cubicBezTo>
                  <a:cubicBezTo>
                    <a:pt x="145" y="279"/>
                    <a:pt x="145" y="279"/>
                    <a:pt x="145" y="279"/>
                  </a:cubicBezTo>
                  <a:cubicBezTo>
                    <a:pt x="143" y="275"/>
                    <a:pt x="143" y="275"/>
                    <a:pt x="143" y="275"/>
                  </a:cubicBezTo>
                  <a:cubicBezTo>
                    <a:pt x="143" y="272"/>
                    <a:pt x="143" y="272"/>
                    <a:pt x="143" y="272"/>
                  </a:cubicBezTo>
                  <a:cubicBezTo>
                    <a:pt x="143" y="272"/>
                    <a:pt x="145" y="276"/>
                    <a:pt x="147" y="277"/>
                  </a:cubicBezTo>
                  <a:cubicBezTo>
                    <a:pt x="151" y="277"/>
                    <a:pt x="151" y="277"/>
                    <a:pt x="151" y="277"/>
                  </a:cubicBezTo>
                  <a:cubicBezTo>
                    <a:pt x="151" y="277"/>
                    <a:pt x="147" y="283"/>
                    <a:pt x="151" y="283"/>
                  </a:cubicBezTo>
                  <a:cubicBezTo>
                    <a:pt x="156" y="283"/>
                    <a:pt x="162" y="282"/>
                    <a:pt x="162" y="282"/>
                  </a:cubicBezTo>
                  <a:cubicBezTo>
                    <a:pt x="164" y="279"/>
                    <a:pt x="164" y="279"/>
                    <a:pt x="164" y="279"/>
                  </a:cubicBezTo>
                  <a:cubicBezTo>
                    <a:pt x="168" y="280"/>
                    <a:pt x="168" y="280"/>
                    <a:pt x="168" y="280"/>
                  </a:cubicBezTo>
                  <a:cubicBezTo>
                    <a:pt x="176" y="280"/>
                    <a:pt x="176" y="280"/>
                    <a:pt x="176" y="280"/>
                  </a:cubicBezTo>
                  <a:cubicBezTo>
                    <a:pt x="177" y="269"/>
                    <a:pt x="177" y="269"/>
                    <a:pt x="177" y="269"/>
                  </a:cubicBezTo>
                  <a:cubicBezTo>
                    <a:pt x="177" y="269"/>
                    <a:pt x="177" y="274"/>
                    <a:pt x="179" y="275"/>
                  </a:cubicBezTo>
                  <a:cubicBezTo>
                    <a:pt x="180" y="275"/>
                    <a:pt x="195" y="277"/>
                    <a:pt x="195" y="277"/>
                  </a:cubicBezTo>
                  <a:cubicBezTo>
                    <a:pt x="193" y="279"/>
                    <a:pt x="193" y="279"/>
                    <a:pt x="193" y="279"/>
                  </a:cubicBezTo>
                  <a:cubicBezTo>
                    <a:pt x="191" y="279"/>
                    <a:pt x="191" y="279"/>
                    <a:pt x="191" y="279"/>
                  </a:cubicBezTo>
                  <a:cubicBezTo>
                    <a:pt x="190" y="278"/>
                    <a:pt x="190" y="278"/>
                    <a:pt x="190" y="278"/>
                  </a:cubicBezTo>
                  <a:cubicBezTo>
                    <a:pt x="185" y="278"/>
                    <a:pt x="185" y="278"/>
                    <a:pt x="185" y="278"/>
                  </a:cubicBezTo>
                  <a:cubicBezTo>
                    <a:pt x="186" y="281"/>
                    <a:pt x="186" y="281"/>
                    <a:pt x="186" y="281"/>
                  </a:cubicBezTo>
                  <a:cubicBezTo>
                    <a:pt x="183" y="280"/>
                    <a:pt x="183" y="280"/>
                    <a:pt x="183" y="280"/>
                  </a:cubicBezTo>
                  <a:cubicBezTo>
                    <a:pt x="178" y="284"/>
                    <a:pt x="178" y="284"/>
                    <a:pt x="178" y="284"/>
                  </a:cubicBezTo>
                  <a:cubicBezTo>
                    <a:pt x="179" y="286"/>
                    <a:pt x="179" y="286"/>
                    <a:pt x="179" y="286"/>
                  </a:cubicBezTo>
                  <a:cubicBezTo>
                    <a:pt x="179" y="286"/>
                    <a:pt x="174" y="289"/>
                    <a:pt x="173" y="292"/>
                  </a:cubicBezTo>
                  <a:cubicBezTo>
                    <a:pt x="172" y="295"/>
                    <a:pt x="170" y="299"/>
                    <a:pt x="170" y="299"/>
                  </a:cubicBezTo>
                  <a:cubicBezTo>
                    <a:pt x="167" y="301"/>
                    <a:pt x="167" y="301"/>
                    <a:pt x="167" y="301"/>
                  </a:cubicBezTo>
                  <a:cubicBezTo>
                    <a:pt x="170" y="307"/>
                    <a:pt x="170" y="307"/>
                    <a:pt x="170" y="307"/>
                  </a:cubicBezTo>
                  <a:cubicBezTo>
                    <a:pt x="172" y="311"/>
                    <a:pt x="172" y="311"/>
                    <a:pt x="172" y="311"/>
                  </a:cubicBezTo>
                  <a:cubicBezTo>
                    <a:pt x="172" y="311"/>
                    <a:pt x="174" y="312"/>
                    <a:pt x="174" y="314"/>
                  </a:cubicBezTo>
                  <a:cubicBezTo>
                    <a:pt x="174" y="315"/>
                    <a:pt x="173" y="320"/>
                    <a:pt x="173" y="321"/>
                  </a:cubicBezTo>
                  <a:cubicBezTo>
                    <a:pt x="174" y="323"/>
                    <a:pt x="176" y="325"/>
                    <a:pt x="176" y="325"/>
                  </a:cubicBezTo>
                  <a:cubicBezTo>
                    <a:pt x="179" y="320"/>
                    <a:pt x="179" y="320"/>
                    <a:pt x="179" y="320"/>
                  </a:cubicBezTo>
                  <a:cubicBezTo>
                    <a:pt x="179" y="324"/>
                    <a:pt x="179" y="324"/>
                    <a:pt x="179" y="324"/>
                  </a:cubicBezTo>
                  <a:cubicBezTo>
                    <a:pt x="178" y="327"/>
                    <a:pt x="178" y="327"/>
                    <a:pt x="178" y="327"/>
                  </a:cubicBezTo>
                  <a:cubicBezTo>
                    <a:pt x="177" y="327"/>
                    <a:pt x="179" y="333"/>
                    <a:pt x="179" y="333"/>
                  </a:cubicBezTo>
                  <a:cubicBezTo>
                    <a:pt x="182" y="328"/>
                    <a:pt x="182" y="328"/>
                    <a:pt x="182" y="328"/>
                  </a:cubicBezTo>
                  <a:cubicBezTo>
                    <a:pt x="183" y="323"/>
                    <a:pt x="183" y="323"/>
                    <a:pt x="183" y="323"/>
                  </a:cubicBezTo>
                  <a:cubicBezTo>
                    <a:pt x="186" y="331"/>
                    <a:pt x="186" y="331"/>
                    <a:pt x="186" y="331"/>
                  </a:cubicBezTo>
                  <a:cubicBezTo>
                    <a:pt x="191" y="328"/>
                    <a:pt x="191" y="328"/>
                    <a:pt x="191" y="328"/>
                  </a:cubicBezTo>
                  <a:cubicBezTo>
                    <a:pt x="191" y="334"/>
                    <a:pt x="191" y="334"/>
                    <a:pt x="191" y="334"/>
                  </a:cubicBezTo>
                  <a:cubicBezTo>
                    <a:pt x="191" y="334"/>
                    <a:pt x="186" y="335"/>
                    <a:pt x="186" y="336"/>
                  </a:cubicBezTo>
                  <a:cubicBezTo>
                    <a:pt x="186" y="338"/>
                    <a:pt x="189" y="339"/>
                    <a:pt x="189" y="339"/>
                  </a:cubicBezTo>
                  <a:cubicBezTo>
                    <a:pt x="188" y="343"/>
                    <a:pt x="188" y="343"/>
                    <a:pt x="188" y="343"/>
                  </a:cubicBezTo>
                  <a:cubicBezTo>
                    <a:pt x="179" y="344"/>
                    <a:pt x="179" y="344"/>
                    <a:pt x="179" y="344"/>
                  </a:cubicBezTo>
                  <a:cubicBezTo>
                    <a:pt x="179" y="344"/>
                    <a:pt x="178" y="352"/>
                    <a:pt x="179" y="353"/>
                  </a:cubicBezTo>
                  <a:cubicBezTo>
                    <a:pt x="181" y="354"/>
                    <a:pt x="182" y="358"/>
                    <a:pt x="182" y="358"/>
                  </a:cubicBezTo>
                  <a:cubicBezTo>
                    <a:pt x="182" y="358"/>
                    <a:pt x="175" y="362"/>
                    <a:pt x="175" y="367"/>
                  </a:cubicBezTo>
                  <a:cubicBezTo>
                    <a:pt x="176" y="371"/>
                    <a:pt x="179" y="380"/>
                    <a:pt x="179" y="380"/>
                  </a:cubicBezTo>
                  <a:cubicBezTo>
                    <a:pt x="183" y="382"/>
                    <a:pt x="183" y="382"/>
                    <a:pt x="183" y="382"/>
                  </a:cubicBezTo>
                  <a:cubicBezTo>
                    <a:pt x="183" y="382"/>
                    <a:pt x="182" y="384"/>
                    <a:pt x="181" y="384"/>
                  </a:cubicBezTo>
                  <a:cubicBezTo>
                    <a:pt x="180" y="384"/>
                    <a:pt x="177" y="382"/>
                    <a:pt x="177" y="382"/>
                  </a:cubicBezTo>
                  <a:cubicBezTo>
                    <a:pt x="175" y="375"/>
                    <a:pt x="175" y="375"/>
                    <a:pt x="175" y="375"/>
                  </a:cubicBezTo>
                  <a:cubicBezTo>
                    <a:pt x="175" y="375"/>
                    <a:pt x="169" y="374"/>
                    <a:pt x="169" y="376"/>
                  </a:cubicBezTo>
                  <a:cubicBezTo>
                    <a:pt x="168" y="377"/>
                    <a:pt x="170" y="384"/>
                    <a:pt x="170" y="384"/>
                  </a:cubicBezTo>
                  <a:cubicBezTo>
                    <a:pt x="163" y="377"/>
                    <a:pt x="163" y="377"/>
                    <a:pt x="163" y="377"/>
                  </a:cubicBezTo>
                  <a:cubicBezTo>
                    <a:pt x="150" y="379"/>
                    <a:pt x="150" y="379"/>
                    <a:pt x="150" y="379"/>
                  </a:cubicBezTo>
                  <a:cubicBezTo>
                    <a:pt x="142" y="374"/>
                    <a:pt x="142" y="374"/>
                    <a:pt x="142" y="374"/>
                  </a:cubicBezTo>
                  <a:cubicBezTo>
                    <a:pt x="142" y="377"/>
                    <a:pt x="142" y="377"/>
                    <a:pt x="142" y="377"/>
                  </a:cubicBezTo>
                  <a:cubicBezTo>
                    <a:pt x="131" y="379"/>
                    <a:pt x="131" y="379"/>
                    <a:pt x="131" y="379"/>
                  </a:cubicBezTo>
                  <a:cubicBezTo>
                    <a:pt x="119" y="385"/>
                    <a:pt x="119" y="385"/>
                    <a:pt x="119" y="385"/>
                  </a:cubicBezTo>
                  <a:cubicBezTo>
                    <a:pt x="119" y="385"/>
                    <a:pt x="118" y="392"/>
                    <a:pt x="115" y="393"/>
                  </a:cubicBezTo>
                  <a:cubicBezTo>
                    <a:pt x="113" y="395"/>
                    <a:pt x="109" y="395"/>
                    <a:pt x="109" y="395"/>
                  </a:cubicBezTo>
                  <a:cubicBezTo>
                    <a:pt x="109" y="395"/>
                    <a:pt x="98" y="400"/>
                    <a:pt x="99" y="401"/>
                  </a:cubicBezTo>
                  <a:cubicBezTo>
                    <a:pt x="101" y="402"/>
                    <a:pt x="105" y="401"/>
                    <a:pt x="107" y="402"/>
                  </a:cubicBezTo>
                  <a:cubicBezTo>
                    <a:pt x="108" y="404"/>
                    <a:pt x="108" y="407"/>
                    <a:pt x="108" y="407"/>
                  </a:cubicBezTo>
                  <a:cubicBezTo>
                    <a:pt x="108" y="407"/>
                    <a:pt x="110" y="406"/>
                    <a:pt x="110" y="404"/>
                  </a:cubicBezTo>
                  <a:cubicBezTo>
                    <a:pt x="111" y="401"/>
                    <a:pt x="112" y="399"/>
                    <a:pt x="114" y="399"/>
                  </a:cubicBezTo>
                  <a:cubicBezTo>
                    <a:pt x="115" y="398"/>
                    <a:pt x="117" y="400"/>
                    <a:pt x="117" y="400"/>
                  </a:cubicBezTo>
                  <a:cubicBezTo>
                    <a:pt x="120" y="399"/>
                    <a:pt x="120" y="399"/>
                    <a:pt x="120" y="399"/>
                  </a:cubicBezTo>
                  <a:cubicBezTo>
                    <a:pt x="127" y="400"/>
                    <a:pt x="127" y="400"/>
                    <a:pt x="127" y="400"/>
                  </a:cubicBezTo>
                  <a:cubicBezTo>
                    <a:pt x="125" y="404"/>
                    <a:pt x="125" y="404"/>
                    <a:pt x="125" y="404"/>
                  </a:cubicBezTo>
                  <a:cubicBezTo>
                    <a:pt x="125" y="404"/>
                    <a:pt x="124" y="409"/>
                    <a:pt x="125" y="410"/>
                  </a:cubicBezTo>
                  <a:cubicBezTo>
                    <a:pt x="126" y="411"/>
                    <a:pt x="126" y="413"/>
                    <a:pt x="126" y="413"/>
                  </a:cubicBezTo>
                  <a:cubicBezTo>
                    <a:pt x="126" y="413"/>
                    <a:pt x="121" y="416"/>
                    <a:pt x="121" y="419"/>
                  </a:cubicBezTo>
                  <a:cubicBezTo>
                    <a:pt x="121" y="421"/>
                    <a:pt x="126" y="423"/>
                    <a:pt x="126" y="423"/>
                  </a:cubicBezTo>
                  <a:cubicBezTo>
                    <a:pt x="124" y="425"/>
                    <a:pt x="124" y="425"/>
                    <a:pt x="124" y="425"/>
                  </a:cubicBezTo>
                  <a:cubicBezTo>
                    <a:pt x="124" y="425"/>
                    <a:pt x="117" y="440"/>
                    <a:pt x="114" y="440"/>
                  </a:cubicBezTo>
                  <a:cubicBezTo>
                    <a:pt x="111" y="441"/>
                    <a:pt x="108" y="441"/>
                    <a:pt x="107" y="442"/>
                  </a:cubicBezTo>
                  <a:cubicBezTo>
                    <a:pt x="104" y="443"/>
                    <a:pt x="100" y="445"/>
                    <a:pt x="100" y="445"/>
                  </a:cubicBezTo>
                  <a:cubicBezTo>
                    <a:pt x="96" y="444"/>
                    <a:pt x="96" y="444"/>
                    <a:pt x="96" y="444"/>
                  </a:cubicBezTo>
                  <a:cubicBezTo>
                    <a:pt x="87" y="447"/>
                    <a:pt x="87" y="447"/>
                    <a:pt x="87" y="447"/>
                  </a:cubicBezTo>
                  <a:cubicBezTo>
                    <a:pt x="86" y="451"/>
                    <a:pt x="86" y="451"/>
                    <a:pt x="86" y="451"/>
                  </a:cubicBezTo>
                  <a:cubicBezTo>
                    <a:pt x="81" y="451"/>
                    <a:pt x="81" y="451"/>
                    <a:pt x="81" y="451"/>
                  </a:cubicBezTo>
                  <a:cubicBezTo>
                    <a:pt x="78" y="447"/>
                    <a:pt x="78" y="447"/>
                    <a:pt x="78" y="447"/>
                  </a:cubicBezTo>
                  <a:cubicBezTo>
                    <a:pt x="75" y="448"/>
                    <a:pt x="75" y="448"/>
                    <a:pt x="75" y="448"/>
                  </a:cubicBezTo>
                  <a:cubicBezTo>
                    <a:pt x="76" y="451"/>
                    <a:pt x="76" y="451"/>
                    <a:pt x="76" y="451"/>
                  </a:cubicBezTo>
                  <a:cubicBezTo>
                    <a:pt x="76" y="451"/>
                    <a:pt x="65" y="452"/>
                    <a:pt x="65" y="454"/>
                  </a:cubicBezTo>
                  <a:cubicBezTo>
                    <a:pt x="64" y="456"/>
                    <a:pt x="64" y="457"/>
                    <a:pt x="64" y="457"/>
                  </a:cubicBezTo>
                  <a:cubicBezTo>
                    <a:pt x="71" y="458"/>
                    <a:pt x="71" y="458"/>
                    <a:pt x="71" y="458"/>
                  </a:cubicBezTo>
                  <a:cubicBezTo>
                    <a:pt x="71" y="458"/>
                    <a:pt x="72" y="463"/>
                    <a:pt x="70" y="463"/>
                  </a:cubicBezTo>
                  <a:cubicBezTo>
                    <a:pt x="67" y="463"/>
                    <a:pt x="65" y="464"/>
                    <a:pt x="65" y="464"/>
                  </a:cubicBezTo>
                  <a:cubicBezTo>
                    <a:pt x="66" y="470"/>
                    <a:pt x="66" y="470"/>
                    <a:pt x="66" y="470"/>
                  </a:cubicBezTo>
                  <a:cubicBezTo>
                    <a:pt x="66" y="470"/>
                    <a:pt x="69" y="468"/>
                    <a:pt x="70" y="468"/>
                  </a:cubicBezTo>
                  <a:cubicBezTo>
                    <a:pt x="71" y="468"/>
                    <a:pt x="73" y="469"/>
                    <a:pt x="73" y="469"/>
                  </a:cubicBezTo>
                  <a:cubicBezTo>
                    <a:pt x="79" y="468"/>
                    <a:pt x="79" y="468"/>
                    <a:pt x="79" y="468"/>
                  </a:cubicBezTo>
                  <a:cubicBezTo>
                    <a:pt x="81" y="464"/>
                    <a:pt x="81" y="464"/>
                    <a:pt x="81" y="464"/>
                  </a:cubicBezTo>
                  <a:cubicBezTo>
                    <a:pt x="85" y="464"/>
                    <a:pt x="85" y="464"/>
                    <a:pt x="85" y="464"/>
                  </a:cubicBezTo>
                  <a:cubicBezTo>
                    <a:pt x="82" y="467"/>
                    <a:pt x="82" y="467"/>
                    <a:pt x="82" y="467"/>
                  </a:cubicBezTo>
                  <a:cubicBezTo>
                    <a:pt x="81" y="470"/>
                    <a:pt x="81" y="470"/>
                    <a:pt x="81" y="470"/>
                  </a:cubicBezTo>
                  <a:cubicBezTo>
                    <a:pt x="72" y="470"/>
                    <a:pt x="72" y="470"/>
                    <a:pt x="72" y="470"/>
                  </a:cubicBezTo>
                  <a:cubicBezTo>
                    <a:pt x="70" y="471"/>
                    <a:pt x="70" y="471"/>
                    <a:pt x="70" y="471"/>
                  </a:cubicBezTo>
                  <a:cubicBezTo>
                    <a:pt x="70" y="471"/>
                    <a:pt x="70" y="476"/>
                    <a:pt x="72" y="476"/>
                  </a:cubicBezTo>
                  <a:cubicBezTo>
                    <a:pt x="75" y="476"/>
                    <a:pt x="79" y="475"/>
                    <a:pt x="79" y="475"/>
                  </a:cubicBezTo>
                  <a:cubicBezTo>
                    <a:pt x="79" y="475"/>
                    <a:pt x="82" y="476"/>
                    <a:pt x="83" y="475"/>
                  </a:cubicBezTo>
                  <a:cubicBezTo>
                    <a:pt x="85" y="474"/>
                    <a:pt x="87" y="472"/>
                    <a:pt x="87" y="472"/>
                  </a:cubicBezTo>
                  <a:cubicBezTo>
                    <a:pt x="94" y="472"/>
                    <a:pt x="94" y="472"/>
                    <a:pt x="94" y="472"/>
                  </a:cubicBezTo>
                  <a:cubicBezTo>
                    <a:pt x="94" y="472"/>
                    <a:pt x="98" y="469"/>
                    <a:pt x="100" y="470"/>
                  </a:cubicBezTo>
                  <a:cubicBezTo>
                    <a:pt x="102" y="471"/>
                    <a:pt x="97" y="474"/>
                    <a:pt x="99" y="475"/>
                  </a:cubicBezTo>
                  <a:cubicBezTo>
                    <a:pt x="101" y="476"/>
                    <a:pt x="107" y="478"/>
                    <a:pt x="107" y="478"/>
                  </a:cubicBezTo>
                  <a:cubicBezTo>
                    <a:pt x="113" y="477"/>
                    <a:pt x="113" y="477"/>
                    <a:pt x="113" y="477"/>
                  </a:cubicBezTo>
                  <a:cubicBezTo>
                    <a:pt x="112" y="479"/>
                    <a:pt x="112" y="479"/>
                    <a:pt x="112" y="479"/>
                  </a:cubicBezTo>
                  <a:cubicBezTo>
                    <a:pt x="107" y="480"/>
                    <a:pt x="107" y="480"/>
                    <a:pt x="107" y="480"/>
                  </a:cubicBezTo>
                  <a:cubicBezTo>
                    <a:pt x="107" y="480"/>
                    <a:pt x="101" y="479"/>
                    <a:pt x="101" y="482"/>
                  </a:cubicBezTo>
                  <a:cubicBezTo>
                    <a:pt x="100" y="484"/>
                    <a:pt x="100" y="485"/>
                    <a:pt x="102" y="485"/>
                  </a:cubicBezTo>
                  <a:cubicBezTo>
                    <a:pt x="105" y="485"/>
                    <a:pt x="110" y="486"/>
                    <a:pt x="110" y="486"/>
                  </a:cubicBezTo>
                  <a:cubicBezTo>
                    <a:pt x="110" y="486"/>
                    <a:pt x="113" y="483"/>
                    <a:pt x="116" y="484"/>
                  </a:cubicBezTo>
                  <a:cubicBezTo>
                    <a:pt x="120" y="485"/>
                    <a:pt x="124" y="495"/>
                    <a:pt x="124" y="495"/>
                  </a:cubicBezTo>
                  <a:cubicBezTo>
                    <a:pt x="124" y="495"/>
                    <a:pt x="129" y="501"/>
                    <a:pt x="135" y="502"/>
                  </a:cubicBezTo>
                  <a:cubicBezTo>
                    <a:pt x="141" y="502"/>
                    <a:pt x="150" y="497"/>
                    <a:pt x="150" y="497"/>
                  </a:cubicBezTo>
                  <a:cubicBezTo>
                    <a:pt x="161" y="494"/>
                    <a:pt x="161" y="494"/>
                    <a:pt x="161" y="494"/>
                  </a:cubicBezTo>
                  <a:cubicBezTo>
                    <a:pt x="168" y="488"/>
                    <a:pt x="168" y="488"/>
                    <a:pt x="168" y="488"/>
                  </a:cubicBezTo>
                  <a:cubicBezTo>
                    <a:pt x="178" y="484"/>
                    <a:pt x="178" y="484"/>
                    <a:pt x="178" y="484"/>
                  </a:cubicBezTo>
                  <a:cubicBezTo>
                    <a:pt x="179" y="485"/>
                    <a:pt x="179" y="485"/>
                    <a:pt x="179" y="485"/>
                  </a:cubicBezTo>
                  <a:cubicBezTo>
                    <a:pt x="169" y="490"/>
                    <a:pt x="169" y="490"/>
                    <a:pt x="169" y="490"/>
                  </a:cubicBezTo>
                  <a:cubicBezTo>
                    <a:pt x="164" y="497"/>
                    <a:pt x="164" y="497"/>
                    <a:pt x="164" y="497"/>
                  </a:cubicBezTo>
                  <a:cubicBezTo>
                    <a:pt x="159" y="498"/>
                    <a:pt x="159" y="498"/>
                    <a:pt x="159" y="498"/>
                  </a:cubicBezTo>
                  <a:cubicBezTo>
                    <a:pt x="159" y="498"/>
                    <a:pt x="149" y="505"/>
                    <a:pt x="149" y="507"/>
                  </a:cubicBezTo>
                  <a:cubicBezTo>
                    <a:pt x="148" y="510"/>
                    <a:pt x="150" y="513"/>
                    <a:pt x="146" y="514"/>
                  </a:cubicBezTo>
                  <a:cubicBezTo>
                    <a:pt x="142" y="515"/>
                    <a:pt x="130" y="516"/>
                    <a:pt x="128" y="513"/>
                  </a:cubicBezTo>
                  <a:cubicBezTo>
                    <a:pt x="126" y="510"/>
                    <a:pt x="119" y="508"/>
                    <a:pt x="116" y="507"/>
                  </a:cubicBezTo>
                  <a:cubicBezTo>
                    <a:pt x="113" y="507"/>
                    <a:pt x="100" y="505"/>
                    <a:pt x="97" y="508"/>
                  </a:cubicBezTo>
                  <a:cubicBezTo>
                    <a:pt x="95" y="510"/>
                    <a:pt x="98" y="516"/>
                    <a:pt x="98" y="516"/>
                  </a:cubicBezTo>
                  <a:cubicBezTo>
                    <a:pt x="98" y="516"/>
                    <a:pt x="96" y="517"/>
                    <a:pt x="92" y="518"/>
                  </a:cubicBezTo>
                  <a:cubicBezTo>
                    <a:pt x="89" y="519"/>
                    <a:pt x="87" y="515"/>
                    <a:pt x="85" y="516"/>
                  </a:cubicBezTo>
                  <a:cubicBezTo>
                    <a:pt x="82" y="517"/>
                    <a:pt x="80" y="531"/>
                    <a:pt x="80" y="531"/>
                  </a:cubicBezTo>
                  <a:cubicBezTo>
                    <a:pt x="69" y="536"/>
                    <a:pt x="69" y="536"/>
                    <a:pt x="69" y="536"/>
                  </a:cubicBezTo>
                  <a:cubicBezTo>
                    <a:pt x="68" y="539"/>
                    <a:pt x="68" y="539"/>
                    <a:pt x="68" y="539"/>
                  </a:cubicBezTo>
                  <a:cubicBezTo>
                    <a:pt x="55" y="544"/>
                    <a:pt x="55" y="544"/>
                    <a:pt x="55" y="544"/>
                  </a:cubicBezTo>
                  <a:cubicBezTo>
                    <a:pt x="54" y="548"/>
                    <a:pt x="54" y="548"/>
                    <a:pt x="54" y="548"/>
                  </a:cubicBezTo>
                  <a:cubicBezTo>
                    <a:pt x="54" y="548"/>
                    <a:pt x="50" y="549"/>
                    <a:pt x="49" y="551"/>
                  </a:cubicBezTo>
                  <a:cubicBezTo>
                    <a:pt x="47" y="552"/>
                    <a:pt x="46" y="555"/>
                    <a:pt x="46" y="555"/>
                  </a:cubicBezTo>
                  <a:cubicBezTo>
                    <a:pt x="37" y="559"/>
                    <a:pt x="37" y="559"/>
                    <a:pt x="37" y="559"/>
                  </a:cubicBezTo>
                  <a:cubicBezTo>
                    <a:pt x="33" y="560"/>
                    <a:pt x="33" y="560"/>
                    <a:pt x="33" y="560"/>
                  </a:cubicBezTo>
                  <a:cubicBezTo>
                    <a:pt x="33" y="560"/>
                    <a:pt x="24" y="559"/>
                    <a:pt x="22" y="561"/>
                  </a:cubicBezTo>
                  <a:cubicBezTo>
                    <a:pt x="19" y="563"/>
                    <a:pt x="20" y="569"/>
                    <a:pt x="20" y="569"/>
                  </a:cubicBezTo>
                  <a:cubicBezTo>
                    <a:pt x="29" y="568"/>
                    <a:pt x="29" y="568"/>
                    <a:pt x="29" y="568"/>
                  </a:cubicBezTo>
                  <a:cubicBezTo>
                    <a:pt x="29" y="565"/>
                    <a:pt x="29" y="565"/>
                    <a:pt x="29" y="565"/>
                  </a:cubicBezTo>
                  <a:cubicBezTo>
                    <a:pt x="29" y="565"/>
                    <a:pt x="34" y="567"/>
                    <a:pt x="35" y="568"/>
                  </a:cubicBezTo>
                  <a:cubicBezTo>
                    <a:pt x="36" y="569"/>
                    <a:pt x="40" y="577"/>
                    <a:pt x="40" y="577"/>
                  </a:cubicBezTo>
                  <a:cubicBezTo>
                    <a:pt x="47" y="572"/>
                    <a:pt x="47" y="572"/>
                    <a:pt x="47" y="572"/>
                  </a:cubicBezTo>
                  <a:cubicBezTo>
                    <a:pt x="46" y="569"/>
                    <a:pt x="46" y="569"/>
                    <a:pt x="46" y="569"/>
                  </a:cubicBezTo>
                  <a:cubicBezTo>
                    <a:pt x="46" y="569"/>
                    <a:pt x="51" y="562"/>
                    <a:pt x="51" y="563"/>
                  </a:cubicBezTo>
                  <a:cubicBezTo>
                    <a:pt x="51" y="564"/>
                    <a:pt x="52" y="567"/>
                    <a:pt x="52" y="567"/>
                  </a:cubicBezTo>
                  <a:cubicBezTo>
                    <a:pt x="52" y="567"/>
                    <a:pt x="60" y="564"/>
                    <a:pt x="61" y="564"/>
                  </a:cubicBezTo>
                  <a:cubicBezTo>
                    <a:pt x="62" y="563"/>
                    <a:pt x="65" y="559"/>
                    <a:pt x="65" y="559"/>
                  </a:cubicBezTo>
                  <a:cubicBezTo>
                    <a:pt x="65" y="559"/>
                    <a:pt x="71" y="561"/>
                    <a:pt x="73" y="560"/>
                  </a:cubicBezTo>
                  <a:cubicBezTo>
                    <a:pt x="77" y="560"/>
                    <a:pt x="83" y="559"/>
                    <a:pt x="84" y="560"/>
                  </a:cubicBezTo>
                  <a:cubicBezTo>
                    <a:pt x="84" y="561"/>
                    <a:pt x="85" y="565"/>
                    <a:pt x="85" y="565"/>
                  </a:cubicBezTo>
                  <a:cubicBezTo>
                    <a:pt x="88" y="563"/>
                    <a:pt x="88" y="563"/>
                    <a:pt x="88" y="563"/>
                  </a:cubicBezTo>
                  <a:cubicBezTo>
                    <a:pt x="89" y="557"/>
                    <a:pt x="89" y="557"/>
                    <a:pt x="89" y="557"/>
                  </a:cubicBezTo>
                  <a:cubicBezTo>
                    <a:pt x="91" y="566"/>
                    <a:pt x="91" y="566"/>
                    <a:pt x="91" y="566"/>
                  </a:cubicBezTo>
                  <a:cubicBezTo>
                    <a:pt x="98" y="566"/>
                    <a:pt x="98" y="566"/>
                    <a:pt x="98" y="566"/>
                  </a:cubicBezTo>
                  <a:cubicBezTo>
                    <a:pt x="98" y="566"/>
                    <a:pt x="99" y="573"/>
                    <a:pt x="102" y="573"/>
                  </a:cubicBezTo>
                  <a:cubicBezTo>
                    <a:pt x="107" y="575"/>
                    <a:pt x="110" y="569"/>
                    <a:pt x="110" y="569"/>
                  </a:cubicBezTo>
                  <a:cubicBezTo>
                    <a:pt x="113" y="567"/>
                    <a:pt x="113" y="567"/>
                    <a:pt x="113" y="567"/>
                  </a:cubicBezTo>
                  <a:cubicBezTo>
                    <a:pt x="112" y="563"/>
                    <a:pt x="112" y="563"/>
                    <a:pt x="112" y="563"/>
                  </a:cubicBezTo>
                  <a:cubicBezTo>
                    <a:pt x="116" y="560"/>
                    <a:pt x="116" y="560"/>
                    <a:pt x="116" y="560"/>
                  </a:cubicBezTo>
                  <a:cubicBezTo>
                    <a:pt x="117" y="555"/>
                    <a:pt x="117" y="555"/>
                    <a:pt x="117" y="555"/>
                  </a:cubicBezTo>
                  <a:cubicBezTo>
                    <a:pt x="120" y="553"/>
                    <a:pt x="120" y="553"/>
                    <a:pt x="120" y="553"/>
                  </a:cubicBezTo>
                  <a:cubicBezTo>
                    <a:pt x="120" y="547"/>
                    <a:pt x="120" y="547"/>
                    <a:pt x="120" y="547"/>
                  </a:cubicBezTo>
                  <a:cubicBezTo>
                    <a:pt x="121" y="552"/>
                    <a:pt x="121" y="552"/>
                    <a:pt x="121" y="552"/>
                  </a:cubicBezTo>
                  <a:cubicBezTo>
                    <a:pt x="121" y="552"/>
                    <a:pt x="127" y="549"/>
                    <a:pt x="139" y="549"/>
                  </a:cubicBezTo>
                  <a:cubicBezTo>
                    <a:pt x="151" y="550"/>
                    <a:pt x="158" y="560"/>
                    <a:pt x="158" y="560"/>
                  </a:cubicBezTo>
                  <a:cubicBezTo>
                    <a:pt x="160" y="564"/>
                    <a:pt x="160" y="564"/>
                    <a:pt x="160" y="564"/>
                  </a:cubicBezTo>
                  <a:cubicBezTo>
                    <a:pt x="162" y="562"/>
                    <a:pt x="162" y="562"/>
                    <a:pt x="162" y="562"/>
                  </a:cubicBezTo>
                  <a:cubicBezTo>
                    <a:pt x="162" y="562"/>
                    <a:pt x="159" y="561"/>
                    <a:pt x="161" y="559"/>
                  </a:cubicBezTo>
                  <a:cubicBezTo>
                    <a:pt x="163" y="556"/>
                    <a:pt x="169" y="559"/>
                    <a:pt x="169" y="559"/>
                  </a:cubicBezTo>
                  <a:cubicBezTo>
                    <a:pt x="175" y="559"/>
                    <a:pt x="175" y="559"/>
                    <a:pt x="175" y="559"/>
                  </a:cubicBezTo>
                  <a:cubicBezTo>
                    <a:pt x="176" y="560"/>
                    <a:pt x="179" y="564"/>
                    <a:pt x="181" y="562"/>
                  </a:cubicBezTo>
                  <a:cubicBezTo>
                    <a:pt x="184" y="561"/>
                    <a:pt x="182" y="557"/>
                    <a:pt x="182" y="557"/>
                  </a:cubicBezTo>
                  <a:cubicBezTo>
                    <a:pt x="182" y="557"/>
                    <a:pt x="176" y="555"/>
                    <a:pt x="178" y="554"/>
                  </a:cubicBezTo>
                  <a:cubicBezTo>
                    <a:pt x="179" y="553"/>
                    <a:pt x="182" y="556"/>
                    <a:pt x="183" y="556"/>
                  </a:cubicBezTo>
                  <a:cubicBezTo>
                    <a:pt x="185" y="556"/>
                    <a:pt x="192" y="554"/>
                    <a:pt x="192" y="554"/>
                  </a:cubicBezTo>
                  <a:cubicBezTo>
                    <a:pt x="192" y="554"/>
                    <a:pt x="196" y="556"/>
                    <a:pt x="198" y="556"/>
                  </a:cubicBezTo>
                  <a:cubicBezTo>
                    <a:pt x="199" y="556"/>
                    <a:pt x="200" y="554"/>
                    <a:pt x="200" y="554"/>
                  </a:cubicBezTo>
                  <a:cubicBezTo>
                    <a:pt x="200" y="554"/>
                    <a:pt x="206" y="556"/>
                    <a:pt x="208" y="555"/>
                  </a:cubicBezTo>
                  <a:cubicBezTo>
                    <a:pt x="210" y="554"/>
                    <a:pt x="209" y="550"/>
                    <a:pt x="209" y="550"/>
                  </a:cubicBezTo>
                  <a:cubicBezTo>
                    <a:pt x="209" y="550"/>
                    <a:pt x="213" y="556"/>
                    <a:pt x="215" y="556"/>
                  </a:cubicBezTo>
                  <a:cubicBezTo>
                    <a:pt x="217" y="556"/>
                    <a:pt x="217" y="551"/>
                    <a:pt x="217" y="552"/>
                  </a:cubicBezTo>
                  <a:cubicBezTo>
                    <a:pt x="218" y="554"/>
                    <a:pt x="221" y="556"/>
                    <a:pt x="221" y="556"/>
                  </a:cubicBezTo>
                  <a:cubicBezTo>
                    <a:pt x="221" y="556"/>
                    <a:pt x="223" y="551"/>
                    <a:pt x="226" y="554"/>
                  </a:cubicBezTo>
                  <a:cubicBezTo>
                    <a:pt x="229" y="556"/>
                    <a:pt x="228" y="561"/>
                    <a:pt x="229" y="561"/>
                  </a:cubicBezTo>
                  <a:cubicBezTo>
                    <a:pt x="231" y="561"/>
                    <a:pt x="234" y="560"/>
                    <a:pt x="234" y="560"/>
                  </a:cubicBezTo>
                  <a:cubicBezTo>
                    <a:pt x="234" y="560"/>
                    <a:pt x="245" y="557"/>
                    <a:pt x="254" y="559"/>
                  </a:cubicBezTo>
                  <a:cubicBezTo>
                    <a:pt x="261" y="561"/>
                    <a:pt x="267" y="566"/>
                    <a:pt x="272" y="566"/>
                  </a:cubicBezTo>
                  <a:cubicBezTo>
                    <a:pt x="277" y="566"/>
                    <a:pt x="279" y="564"/>
                    <a:pt x="279" y="564"/>
                  </a:cubicBezTo>
                  <a:cubicBezTo>
                    <a:pt x="291" y="563"/>
                    <a:pt x="291" y="563"/>
                    <a:pt x="291" y="563"/>
                  </a:cubicBezTo>
                  <a:cubicBezTo>
                    <a:pt x="297" y="556"/>
                    <a:pt x="297" y="556"/>
                    <a:pt x="297" y="556"/>
                  </a:cubicBezTo>
                  <a:cubicBezTo>
                    <a:pt x="306" y="560"/>
                    <a:pt x="306" y="560"/>
                    <a:pt x="306" y="560"/>
                  </a:cubicBezTo>
                  <a:cubicBezTo>
                    <a:pt x="306" y="560"/>
                    <a:pt x="305" y="551"/>
                    <a:pt x="308" y="551"/>
                  </a:cubicBezTo>
                  <a:cubicBezTo>
                    <a:pt x="311" y="551"/>
                    <a:pt x="314" y="552"/>
                    <a:pt x="314" y="552"/>
                  </a:cubicBezTo>
                  <a:cubicBezTo>
                    <a:pt x="324" y="549"/>
                    <a:pt x="324" y="549"/>
                    <a:pt x="324" y="549"/>
                  </a:cubicBezTo>
                  <a:cubicBezTo>
                    <a:pt x="325" y="539"/>
                    <a:pt x="325" y="539"/>
                    <a:pt x="325" y="539"/>
                  </a:cubicBezTo>
                  <a:cubicBezTo>
                    <a:pt x="328" y="535"/>
                    <a:pt x="328" y="535"/>
                    <a:pt x="328" y="535"/>
                  </a:cubicBezTo>
                  <a:cubicBezTo>
                    <a:pt x="327" y="533"/>
                    <a:pt x="327" y="533"/>
                    <a:pt x="327" y="533"/>
                  </a:cubicBezTo>
                  <a:cubicBezTo>
                    <a:pt x="306" y="534"/>
                    <a:pt x="306" y="534"/>
                    <a:pt x="306" y="534"/>
                  </a:cubicBezTo>
                  <a:cubicBezTo>
                    <a:pt x="303" y="533"/>
                    <a:pt x="303" y="533"/>
                    <a:pt x="303" y="533"/>
                  </a:cubicBezTo>
                  <a:cubicBezTo>
                    <a:pt x="307" y="531"/>
                    <a:pt x="307" y="531"/>
                    <a:pt x="307" y="531"/>
                  </a:cubicBezTo>
                  <a:cubicBezTo>
                    <a:pt x="307" y="531"/>
                    <a:pt x="308" y="529"/>
                    <a:pt x="305" y="528"/>
                  </a:cubicBezTo>
                  <a:cubicBezTo>
                    <a:pt x="302" y="526"/>
                    <a:pt x="298" y="529"/>
                    <a:pt x="298" y="529"/>
                  </a:cubicBezTo>
                  <a:cubicBezTo>
                    <a:pt x="292" y="529"/>
                    <a:pt x="292" y="529"/>
                    <a:pt x="292" y="529"/>
                  </a:cubicBezTo>
                  <a:cubicBezTo>
                    <a:pt x="299" y="525"/>
                    <a:pt x="299" y="525"/>
                    <a:pt x="299" y="525"/>
                  </a:cubicBezTo>
                  <a:cubicBezTo>
                    <a:pt x="294" y="522"/>
                    <a:pt x="294" y="522"/>
                    <a:pt x="294" y="522"/>
                  </a:cubicBezTo>
                  <a:cubicBezTo>
                    <a:pt x="291" y="522"/>
                    <a:pt x="291" y="522"/>
                    <a:pt x="291" y="522"/>
                  </a:cubicBezTo>
                  <a:cubicBezTo>
                    <a:pt x="289" y="523"/>
                    <a:pt x="289" y="523"/>
                    <a:pt x="289" y="523"/>
                  </a:cubicBezTo>
                  <a:cubicBezTo>
                    <a:pt x="286" y="523"/>
                    <a:pt x="286" y="523"/>
                    <a:pt x="286" y="523"/>
                  </a:cubicBezTo>
                  <a:cubicBezTo>
                    <a:pt x="288" y="522"/>
                    <a:pt x="288" y="522"/>
                    <a:pt x="288" y="522"/>
                  </a:cubicBezTo>
                  <a:cubicBezTo>
                    <a:pt x="290" y="520"/>
                    <a:pt x="290" y="520"/>
                    <a:pt x="290" y="520"/>
                  </a:cubicBezTo>
                  <a:cubicBezTo>
                    <a:pt x="294" y="520"/>
                    <a:pt x="294" y="520"/>
                    <a:pt x="294" y="520"/>
                  </a:cubicBezTo>
                  <a:cubicBezTo>
                    <a:pt x="303" y="521"/>
                    <a:pt x="303" y="521"/>
                    <a:pt x="303" y="521"/>
                  </a:cubicBezTo>
                  <a:cubicBezTo>
                    <a:pt x="308" y="517"/>
                    <a:pt x="308" y="517"/>
                    <a:pt x="308" y="517"/>
                  </a:cubicBezTo>
                  <a:cubicBezTo>
                    <a:pt x="305" y="515"/>
                    <a:pt x="305" y="515"/>
                    <a:pt x="305" y="515"/>
                  </a:cubicBezTo>
                  <a:cubicBezTo>
                    <a:pt x="309" y="514"/>
                    <a:pt x="309" y="514"/>
                    <a:pt x="309" y="514"/>
                  </a:cubicBezTo>
                  <a:cubicBezTo>
                    <a:pt x="310" y="507"/>
                    <a:pt x="310" y="507"/>
                    <a:pt x="310" y="507"/>
                  </a:cubicBezTo>
                  <a:cubicBezTo>
                    <a:pt x="304" y="509"/>
                    <a:pt x="304" y="509"/>
                    <a:pt x="304" y="509"/>
                  </a:cubicBezTo>
                  <a:cubicBezTo>
                    <a:pt x="302" y="507"/>
                    <a:pt x="302" y="507"/>
                    <a:pt x="302" y="507"/>
                  </a:cubicBezTo>
                  <a:cubicBezTo>
                    <a:pt x="311" y="504"/>
                    <a:pt x="311" y="504"/>
                    <a:pt x="311" y="504"/>
                  </a:cubicBezTo>
                  <a:cubicBezTo>
                    <a:pt x="312" y="502"/>
                    <a:pt x="312" y="502"/>
                    <a:pt x="312" y="502"/>
                  </a:cubicBezTo>
                  <a:cubicBezTo>
                    <a:pt x="315" y="506"/>
                    <a:pt x="315" y="506"/>
                    <a:pt x="315" y="506"/>
                  </a:cubicBezTo>
                  <a:cubicBezTo>
                    <a:pt x="315" y="506"/>
                    <a:pt x="320" y="506"/>
                    <a:pt x="323" y="504"/>
                  </a:cubicBezTo>
                  <a:cubicBezTo>
                    <a:pt x="326" y="503"/>
                    <a:pt x="323" y="500"/>
                    <a:pt x="323" y="500"/>
                  </a:cubicBezTo>
                  <a:cubicBezTo>
                    <a:pt x="325" y="498"/>
                    <a:pt x="325" y="498"/>
                    <a:pt x="325" y="498"/>
                  </a:cubicBezTo>
                  <a:cubicBezTo>
                    <a:pt x="319" y="495"/>
                    <a:pt x="319" y="495"/>
                    <a:pt x="319" y="495"/>
                  </a:cubicBezTo>
                  <a:cubicBezTo>
                    <a:pt x="324" y="493"/>
                    <a:pt x="324" y="493"/>
                    <a:pt x="324" y="493"/>
                  </a:cubicBezTo>
                  <a:cubicBezTo>
                    <a:pt x="324" y="490"/>
                    <a:pt x="324" y="490"/>
                    <a:pt x="324" y="490"/>
                  </a:cubicBezTo>
                  <a:cubicBezTo>
                    <a:pt x="326" y="490"/>
                    <a:pt x="326" y="490"/>
                    <a:pt x="326" y="490"/>
                  </a:cubicBezTo>
                  <a:cubicBezTo>
                    <a:pt x="327" y="495"/>
                    <a:pt x="327" y="495"/>
                    <a:pt x="327" y="495"/>
                  </a:cubicBezTo>
                  <a:cubicBezTo>
                    <a:pt x="327" y="495"/>
                    <a:pt x="339" y="491"/>
                    <a:pt x="341" y="488"/>
                  </a:cubicBezTo>
                  <a:cubicBezTo>
                    <a:pt x="344" y="485"/>
                    <a:pt x="341" y="478"/>
                    <a:pt x="344" y="476"/>
                  </a:cubicBezTo>
                  <a:cubicBezTo>
                    <a:pt x="347" y="473"/>
                    <a:pt x="352" y="462"/>
                    <a:pt x="351" y="454"/>
                  </a:cubicBezTo>
                  <a:cubicBezTo>
                    <a:pt x="350" y="444"/>
                    <a:pt x="338" y="435"/>
                    <a:pt x="338" y="435"/>
                  </a:cubicBezTo>
                  <a:close/>
                  <a:moveTo>
                    <a:pt x="214" y="559"/>
                  </a:moveTo>
                  <a:cubicBezTo>
                    <a:pt x="214" y="559"/>
                    <a:pt x="211" y="556"/>
                    <a:pt x="209" y="556"/>
                  </a:cubicBezTo>
                  <a:cubicBezTo>
                    <a:pt x="208" y="556"/>
                    <a:pt x="206" y="557"/>
                    <a:pt x="206" y="557"/>
                  </a:cubicBezTo>
                  <a:cubicBezTo>
                    <a:pt x="197" y="559"/>
                    <a:pt x="197" y="559"/>
                    <a:pt x="197" y="559"/>
                  </a:cubicBezTo>
                  <a:cubicBezTo>
                    <a:pt x="199" y="562"/>
                    <a:pt x="199" y="562"/>
                    <a:pt x="199" y="562"/>
                  </a:cubicBezTo>
                  <a:cubicBezTo>
                    <a:pt x="202" y="562"/>
                    <a:pt x="202" y="562"/>
                    <a:pt x="202" y="562"/>
                  </a:cubicBezTo>
                  <a:cubicBezTo>
                    <a:pt x="207" y="568"/>
                    <a:pt x="207" y="568"/>
                    <a:pt x="207" y="568"/>
                  </a:cubicBezTo>
                  <a:cubicBezTo>
                    <a:pt x="213" y="567"/>
                    <a:pt x="213" y="567"/>
                    <a:pt x="213" y="567"/>
                  </a:cubicBezTo>
                  <a:cubicBezTo>
                    <a:pt x="213" y="567"/>
                    <a:pt x="214" y="565"/>
                    <a:pt x="215" y="564"/>
                  </a:cubicBezTo>
                  <a:cubicBezTo>
                    <a:pt x="217" y="564"/>
                    <a:pt x="218" y="562"/>
                    <a:pt x="218" y="562"/>
                  </a:cubicBezTo>
                  <a:cubicBezTo>
                    <a:pt x="216" y="559"/>
                    <a:pt x="216" y="559"/>
                    <a:pt x="216" y="559"/>
                  </a:cubicBezTo>
                  <a:cubicBezTo>
                    <a:pt x="214" y="559"/>
                    <a:pt x="214" y="559"/>
                    <a:pt x="214" y="559"/>
                  </a:cubicBezTo>
                  <a:close/>
                  <a:moveTo>
                    <a:pt x="115" y="364"/>
                  </a:moveTo>
                  <a:cubicBezTo>
                    <a:pt x="113" y="368"/>
                    <a:pt x="113" y="368"/>
                    <a:pt x="113" y="368"/>
                  </a:cubicBezTo>
                  <a:cubicBezTo>
                    <a:pt x="110" y="366"/>
                    <a:pt x="110" y="366"/>
                    <a:pt x="110" y="366"/>
                  </a:cubicBezTo>
                  <a:cubicBezTo>
                    <a:pt x="109" y="369"/>
                    <a:pt x="109" y="369"/>
                    <a:pt x="109" y="369"/>
                  </a:cubicBezTo>
                  <a:cubicBezTo>
                    <a:pt x="113" y="375"/>
                    <a:pt x="113" y="375"/>
                    <a:pt x="113" y="375"/>
                  </a:cubicBezTo>
                  <a:cubicBezTo>
                    <a:pt x="113" y="375"/>
                    <a:pt x="113" y="380"/>
                    <a:pt x="119" y="381"/>
                  </a:cubicBezTo>
                  <a:cubicBezTo>
                    <a:pt x="126" y="382"/>
                    <a:pt x="127" y="376"/>
                    <a:pt x="127" y="376"/>
                  </a:cubicBezTo>
                  <a:cubicBezTo>
                    <a:pt x="133" y="375"/>
                    <a:pt x="133" y="375"/>
                    <a:pt x="133" y="375"/>
                  </a:cubicBezTo>
                  <a:cubicBezTo>
                    <a:pt x="134" y="373"/>
                    <a:pt x="134" y="373"/>
                    <a:pt x="134" y="373"/>
                  </a:cubicBezTo>
                  <a:cubicBezTo>
                    <a:pt x="128" y="370"/>
                    <a:pt x="128" y="370"/>
                    <a:pt x="128" y="370"/>
                  </a:cubicBezTo>
                  <a:cubicBezTo>
                    <a:pt x="126" y="363"/>
                    <a:pt x="126" y="363"/>
                    <a:pt x="126" y="363"/>
                  </a:cubicBezTo>
                  <a:cubicBezTo>
                    <a:pt x="119" y="362"/>
                    <a:pt x="119" y="362"/>
                    <a:pt x="119" y="362"/>
                  </a:cubicBezTo>
                  <a:cubicBezTo>
                    <a:pt x="115" y="364"/>
                    <a:pt x="115" y="364"/>
                    <a:pt x="115" y="364"/>
                  </a:cubicBezTo>
                  <a:close/>
                  <a:moveTo>
                    <a:pt x="132" y="302"/>
                  </a:moveTo>
                  <a:cubicBezTo>
                    <a:pt x="126" y="311"/>
                    <a:pt x="126" y="311"/>
                    <a:pt x="126" y="311"/>
                  </a:cubicBezTo>
                  <a:cubicBezTo>
                    <a:pt x="121" y="312"/>
                    <a:pt x="121" y="312"/>
                    <a:pt x="121" y="312"/>
                  </a:cubicBezTo>
                  <a:cubicBezTo>
                    <a:pt x="121" y="312"/>
                    <a:pt x="119" y="315"/>
                    <a:pt x="121" y="317"/>
                  </a:cubicBezTo>
                  <a:cubicBezTo>
                    <a:pt x="124" y="320"/>
                    <a:pt x="126" y="321"/>
                    <a:pt x="126" y="321"/>
                  </a:cubicBezTo>
                  <a:cubicBezTo>
                    <a:pt x="130" y="319"/>
                    <a:pt x="130" y="319"/>
                    <a:pt x="130" y="319"/>
                  </a:cubicBezTo>
                  <a:cubicBezTo>
                    <a:pt x="136" y="314"/>
                    <a:pt x="140" y="311"/>
                    <a:pt x="140" y="311"/>
                  </a:cubicBezTo>
                  <a:cubicBezTo>
                    <a:pt x="137" y="307"/>
                    <a:pt x="137" y="307"/>
                    <a:pt x="137" y="307"/>
                  </a:cubicBezTo>
                  <a:cubicBezTo>
                    <a:pt x="137" y="303"/>
                    <a:pt x="137" y="303"/>
                    <a:pt x="137" y="303"/>
                  </a:cubicBezTo>
                  <a:cubicBezTo>
                    <a:pt x="132" y="302"/>
                    <a:pt x="132" y="302"/>
                    <a:pt x="132" y="302"/>
                  </a:cubicBezTo>
                  <a:close/>
                  <a:moveTo>
                    <a:pt x="127" y="214"/>
                  </a:moveTo>
                  <a:cubicBezTo>
                    <a:pt x="124" y="213"/>
                    <a:pt x="124" y="213"/>
                    <a:pt x="124" y="213"/>
                  </a:cubicBezTo>
                  <a:cubicBezTo>
                    <a:pt x="120" y="217"/>
                    <a:pt x="120" y="217"/>
                    <a:pt x="120" y="217"/>
                  </a:cubicBezTo>
                  <a:cubicBezTo>
                    <a:pt x="119" y="229"/>
                    <a:pt x="119" y="229"/>
                    <a:pt x="119" y="229"/>
                  </a:cubicBezTo>
                  <a:cubicBezTo>
                    <a:pt x="119" y="229"/>
                    <a:pt x="123" y="234"/>
                    <a:pt x="126" y="231"/>
                  </a:cubicBezTo>
                  <a:cubicBezTo>
                    <a:pt x="128" y="229"/>
                    <a:pt x="127" y="225"/>
                    <a:pt x="127" y="225"/>
                  </a:cubicBezTo>
                  <a:cubicBezTo>
                    <a:pt x="129" y="221"/>
                    <a:pt x="129" y="221"/>
                    <a:pt x="129" y="221"/>
                  </a:cubicBezTo>
                  <a:cubicBezTo>
                    <a:pt x="127" y="214"/>
                    <a:pt x="127" y="214"/>
                    <a:pt x="127" y="214"/>
                  </a:cubicBezTo>
                  <a:close/>
                  <a:moveTo>
                    <a:pt x="133" y="205"/>
                  </a:moveTo>
                  <a:cubicBezTo>
                    <a:pt x="131" y="205"/>
                    <a:pt x="131" y="205"/>
                    <a:pt x="131" y="205"/>
                  </a:cubicBezTo>
                  <a:cubicBezTo>
                    <a:pt x="132" y="213"/>
                    <a:pt x="132" y="213"/>
                    <a:pt x="132" y="213"/>
                  </a:cubicBezTo>
                  <a:cubicBezTo>
                    <a:pt x="134" y="215"/>
                    <a:pt x="134" y="215"/>
                    <a:pt x="134" y="215"/>
                  </a:cubicBezTo>
                  <a:cubicBezTo>
                    <a:pt x="136" y="214"/>
                    <a:pt x="136" y="214"/>
                    <a:pt x="136" y="214"/>
                  </a:cubicBezTo>
                  <a:cubicBezTo>
                    <a:pt x="135" y="211"/>
                    <a:pt x="135" y="211"/>
                    <a:pt x="135" y="211"/>
                  </a:cubicBezTo>
                  <a:cubicBezTo>
                    <a:pt x="136" y="209"/>
                    <a:pt x="136" y="209"/>
                    <a:pt x="136" y="209"/>
                  </a:cubicBezTo>
                  <a:cubicBezTo>
                    <a:pt x="133" y="205"/>
                    <a:pt x="133" y="205"/>
                    <a:pt x="133" y="205"/>
                  </a:cubicBezTo>
                  <a:close/>
                  <a:moveTo>
                    <a:pt x="97" y="199"/>
                  </a:moveTo>
                  <a:cubicBezTo>
                    <a:pt x="97" y="196"/>
                    <a:pt x="98" y="193"/>
                    <a:pt x="98" y="193"/>
                  </a:cubicBezTo>
                  <a:cubicBezTo>
                    <a:pt x="91" y="196"/>
                    <a:pt x="91" y="196"/>
                    <a:pt x="91" y="196"/>
                  </a:cubicBezTo>
                  <a:cubicBezTo>
                    <a:pt x="91" y="197"/>
                    <a:pt x="91" y="197"/>
                    <a:pt x="91" y="197"/>
                  </a:cubicBezTo>
                  <a:cubicBezTo>
                    <a:pt x="86" y="195"/>
                    <a:pt x="86" y="195"/>
                    <a:pt x="86" y="195"/>
                  </a:cubicBezTo>
                  <a:cubicBezTo>
                    <a:pt x="86" y="195"/>
                    <a:pt x="83" y="196"/>
                    <a:pt x="82" y="200"/>
                  </a:cubicBezTo>
                  <a:cubicBezTo>
                    <a:pt x="82" y="204"/>
                    <a:pt x="81" y="206"/>
                    <a:pt x="81" y="206"/>
                  </a:cubicBezTo>
                  <a:cubicBezTo>
                    <a:pt x="83" y="206"/>
                    <a:pt x="83" y="206"/>
                    <a:pt x="83" y="206"/>
                  </a:cubicBezTo>
                  <a:cubicBezTo>
                    <a:pt x="87" y="199"/>
                    <a:pt x="87" y="199"/>
                    <a:pt x="87" y="199"/>
                  </a:cubicBezTo>
                  <a:cubicBezTo>
                    <a:pt x="91" y="200"/>
                    <a:pt x="91" y="200"/>
                    <a:pt x="91" y="200"/>
                  </a:cubicBezTo>
                  <a:cubicBezTo>
                    <a:pt x="91" y="204"/>
                    <a:pt x="91" y="204"/>
                    <a:pt x="91" y="204"/>
                  </a:cubicBezTo>
                  <a:cubicBezTo>
                    <a:pt x="91" y="204"/>
                    <a:pt x="88" y="203"/>
                    <a:pt x="88" y="204"/>
                  </a:cubicBezTo>
                  <a:cubicBezTo>
                    <a:pt x="88" y="205"/>
                    <a:pt x="89" y="208"/>
                    <a:pt x="89" y="208"/>
                  </a:cubicBezTo>
                  <a:cubicBezTo>
                    <a:pt x="89" y="208"/>
                    <a:pt x="85" y="209"/>
                    <a:pt x="85" y="211"/>
                  </a:cubicBezTo>
                  <a:cubicBezTo>
                    <a:pt x="86" y="213"/>
                    <a:pt x="91" y="211"/>
                    <a:pt x="91" y="211"/>
                  </a:cubicBezTo>
                  <a:cubicBezTo>
                    <a:pt x="91" y="211"/>
                    <a:pt x="95" y="211"/>
                    <a:pt x="97" y="207"/>
                  </a:cubicBezTo>
                  <a:cubicBezTo>
                    <a:pt x="98" y="205"/>
                    <a:pt x="95" y="204"/>
                    <a:pt x="95" y="204"/>
                  </a:cubicBezTo>
                  <a:cubicBezTo>
                    <a:pt x="97" y="202"/>
                    <a:pt x="97" y="202"/>
                    <a:pt x="97" y="202"/>
                  </a:cubicBezTo>
                  <a:cubicBezTo>
                    <a:pt x="97" y="199"/>
                    <a:pt x="97" y="199"/>
                    <a:pt x="97" y="199"/>
                  </a:cubicBezTo>
                  <a:close/>
                  <a:moveTo>
                    <a:pt x="109" y="196"/>
                  </a:moveTo>
                  <a:cubicBezTo>
                    <a:pt x="116" y="184"/>
                    <a:pt x="116" y="184"/>
                    <a:pt x="116" y="184"/>
                  </a:cubicBezTo>
                  <a:cubicBezTo>
                    <a:pt x="113" y="185"/>
                    <a:pt x="113" y="185"/>
                    <a:pt x="113" y="185"/>
                  </a:cubicBezTo>
                  <a:cubicBezTo>
                    <a:pt x="109" y="189"/>
                    <a:pt x="109" y="189"/>
                    <a:pt x="109" y="189"/>
                  </a:cubicBezTo>
                  <a:cubicBezTo>
                    <a:pt x="105" y="189"/>
                    <a:pt x="105" y="189"/>
                    <a:pt x="105" y="189"/>
                  </a:cubicBezTo>
                  <a:cubicBezTo>
                    <a:pt x="104" y="193"/>
                    <a:pt x="104" y="193"/>
                    <a:pt x="104" y="193"/>
                  </a:cubicBezTo>
                  <a:cubicBezTo>
                    <a:pt x="108" y="193"/>
                    <a:pt x="108" y="193"/>
                    <a:pt x="108" y="193"/>
                  </a:cubicBezTo>
                  <a:cubicBezTo>
                    <a:pt x="107" y="194"/>
                    <a:pt x="107" y="194"/>
                    <a:pt x="107" y="194"/>
                  </a:cubicBezTo>
                  <a:cubicBezTo>
                    <a:pt x="100" y="196"/>
                    <a:pt x="100" y="196"/>
                    <a:pt x="100" y="196"/>
                  </a:cubicBezTo>
                  <a:cubicBezTo>
                    <a:pt x="99" y="200"/>
                    <a:pt x="99" y="200"/>
                    <a:pt x="99" y="200"/>
                  </a:cubicBezTo>
                  <a:cubicBezTo>
                    <a:pt x="100" y="204"/>
                    <a:pt x="100" y="204"/>
                    <a:pt x="100" y="204"/>
                  </a:cubicBezTo>
                  <a:cubicBezTo>
                    <a:pt x="109" y="196"/>
                    <a:pt x="109" y="196"/>
                    <a:pt x="109" y="196"/>
                  </a:cubicBezTo>
                  <a:close/>
                  <a:moveTo>
                    <a:pt x="101" y="182"/>
                  </a:moveTo>
                  <a:cubicBezTo>
                    <a:pt x="101" y="182"/>
                    <a:pt x="100" y="180"/>
                    <a:pt x="97" y="181"/>
                  </a:cubicBezTo>
                  <a:cubicBezTo>
                    <a:pt x="95" y="182"/>
                    <a:pt x="95" y="185"/>
                    <a:pt x="95" y="185"/>
                  </a:cubicBezTo>
                  <a:cubicBezTo>
                    <a:pt x="98" y="187"/>
                    <a:pt x="98" y="187"/>
                    <a:pt x="98" y="187"/>
                  </a:cubicBezTo>
                  <a:cubicBezTo>
                    <a:pt x="98" y="184"/>
                    <a:pt x="98" y="184"/>
                    <a:pt x="98" y="184"/>
                  </a:cubicBezTo>
                  <a:cubicBezTo>
                    <a:pt x="101" y="182"/>
                    <a:pt x="101" y="182"/>
                    <a:pt x="101" y="182"/>
                  </a:cubicBezTo>
                  <a:close/>
                  <a:moveTo>
                    <a:pt x="80" y="149"/>
                  </a:moveTo>
                  <a:cubicBezTo>
                    <a:pt x="78" y="155"/>
                    <a:pt x="78" y="155"/>
                    <a:pt x="78" y="155"/>
                  </a:cubicBezTo>
                  <a:cubicBezTo>
                    <a:pt x="80" y="156"/>
                    <a:pt x="80" y="156"/>
                    <a:pt x="80" y="156"/>
                  </a:cubicBezTo>
                  <a:cubicBezTo>
                    <a:pt x="84" y="152"/>
                    <a:pt x="84" y="152"/>
                    <a:pt x="84" y="152"/>
                  </a:cubicBezTo>
                  <a:cubicBezTo>
                    <a:pt x="87" y="151"/>
                    <a:pt x="87" y="151"/>
                    <a:pt x="87" y="151"/>
                  </a:cubicBezTo>
                  <a:cubicBezTo>
                    <a:pt x="88" y="149"/>
                    <a:pt x="88" y="149"/>
                    <a:pt x="88" y="149"/>
                  </a:cubicBezTo>
                  <a:cubicBezTo>
                    <a:pt x="85" y="148"/>
                    <a:pt x="85" y="148"/>
                    <a:pt x="85" y="148"/>
                  </a:cubicBezTo>
                  <a:cubicBezTo>
                    <a:pt x="83" y="150"/>
                    <a:pt x="83" y="150"/>
                    <a:pt x="83" y="150"/>
                  </a:cubicBezTo>
                  <a:cubicBezTo>
                    <a:pt x="80" y="149"/>
                    <a:pt x="80" y="149"/>
                    <a:pt x="80" y="149"/>
                  </a:cubicBezTo>
                  <a:close/>
                  <a:moveTo>
                    <a:pt x="97" y="143"/>
                  </a:moveTo>
                  <a:cubicBezTo>
                    <a:pt x="91" y="147"/>
                    <a:pt x="91" y="147"/>
                    <a:pt x="91" y="147"/>
                  </a:cubicBezTo>
                  <a:cubicBezTo>
                    <a:pt x="94" y="149"/>
                    <a:pt x="94" y="149"/>
                    <a:pt x="94" y="149"/>
                  </a:cubicBezTo>
                  <a:cubicBezTo>
                    <a:pt x="99" y="145"/>
                    <a:pt x="99" y="145"/>
                    <a:pt x="99" y="145"/>
                  </a:cubicBezTo>
                  <a:cubicBezTo>
                    <a:pt x="97" y="143"/>
                    <a:pt x="97" y="143"/>
                    <a:pt x="97" y="143"/>
                  </a:cubicBezTo>
                  <a:close/>
                  <a:moveTo>
                    <a:pt x="123" y="168"/>
                  </a:moveTo>
                  <a:cubicBezTo>
                    <a:pt x="124" y="165"/>
                    <a:pt x="124" y="165"/>
                    <a:pt x="124" y="165"/>
                  </a:cubicBezTo>
                  <a:cubicBezTo>
                    <a:pt x="119" y="160"/>
                    <a:pt x="119" y="160"/>
                    <a:pt x="119" y="160"/>
                  </a:cubicBezTo>
                  <a:cubicBezTo>
                    <a:pt x="114" y="158"/>
                    <a:pt x="114" y="158"/>
                    <a:pt x="114" y="158"/>
                  </a:cubicBezTo>
                  <a:cubicBezTo>
                    <a:pt x="113" y="153"/>
                    <a:pt x="113" y="153"/>
                    <a:pt x="113" y="153"/>
                  </a:cubicBezTo>
                  <a:cubicBezTo>
                    <a:pt x="110" y="148"/>
                    <a:pt x="110" y="148"/>
                    <a:pt x="110" y="148"/>
                  </a:cubicBezTo>
                  <a:cubicBezTo>
                    <a:pt x="108" y="148"/>
                    <a:pt x="108" y="148"/>
                    <a:pt x="108" y="148"/>
                  </a:cubicBezTo>
                  <a:cubicBezTo>
                    <a:pt x="107" y="150"/>
                    <a:pt x="107" y="150"/>
                    <a:pt x="107" y="150"/>
                  </a:cubicBezTo>
                  <a:cubicBezTo>
                    <a:pt x="104" y="149"/>
                    <a:pt x="104" y="149"/>
                    <a:pt x="104" y="149"/>
                  </a:cubicBezTo>
                  <a:cubicBezTo>
                    <a:pt x="101" y="152"/>
                    <a:pt x="101" y="152"/>
                    <a:pt x="101" y="152"/>
                  </a:cubicBezTo>
                  <a:cubicBezTo>
                    <a:pt x="108" y="158"/>
                    <a:pt x="108" y="158"/>
                    <a:pt x="108" y="158"/>
                  </a:cubicBezTo>
                  <a:cubicBezTo>
                    <a:pt x="108" y="158"/>
                    <a:pt x="112" y="157"/>
                    <a:pt x="112" y="159"/>
                  </a:cubicBezTo>
                  <a:cubicBezTo>
                    <a:pt x="113" y="161"/>
                    <a:pt x="107" y="161"/>
                    <a:pt x="107" y="161"/>
                  </a:cubicBezTo>
                  <a:cubicBezTo>
                    <a:pt x="103" y="165"/>
                    <a:pt x="103" y="165"/>
                    <a:pt x="103" y="165"/>
                  </a:cubicBezTo>
                  <a:cubicBezTo>
                    <a:pt x="103" y="165"/>
                    <a:pt x="112" y="164"/>
                    <a:pt x="112" y="165"/>
                  </a:cubicBezTo>
                  <a:cubicBezTo>
                    <a:pt x="111" y="167"/>
                    <a:pt x="101" y="167"/>
                    <a:pt x="101" y="167"/>
                  </a:cubicBezTo>
                  <a:cubicBezTo>
                    <a:pt x="100" y="168"/>
                    <a:pt x="100" y="168"/>
                    <a:pt x="100" y="168"/>
                  </a:cubicBezTo>
                  <a:cubicBezTo>
                    <a:pt x="97" y="164"/>
                    <a:pt x="97" y="164"/>
                    <a:pt x="97" y="164"/>
                  </a:cubicBezTo>
                  <a:cubicBezTo>
                    <a:pt x="94" y="165"/>
                    <a:pt x="94" y="165"/>
                    <a:pt x="94" y="165"/>
                  </a:cubicBezTo>
                  <a:cubicBezTo>
                    <a:pt x="98" y="171"/>
                    <a:pt x="98" y="171"/>
                    <a:pt x="98" y="171"/>
                  </a:cubicBezTo>
                  <a:cubicBezTo>
                    <a:pt x="101" y="173"/>
                    <a:pt x="101" y="173"/>
                    <a:pt x="101" y="173"/>
                  </a:cubicBezTo>
                  <a:cubicBezTo>
                    <a:pt x="104" y="172"/>
                    <a:pt x="104" y="172"/>
                    <a:pt x="104" y="172"/>
                  </a:cubicBezTo>
                  <a:cubicBezTo>
                    <a:pt x="105" y="172"/>
                    <a:pt x="105" y="172"/>
                    <a:pt x="105" y="172"/>
                  </a:cubicBezTo>
                  <a:cubicBezTo>
                    <a:pt x="115" y="169"/>
                    <a:pt x="115" y="169"/>
                    <a:pt x="115" y="169"/>
                  </a:cubicBezTo>
                  <a:cubicBezTo>
                    <a:pt x="115" y="172"/>
                    <a:pt x="115" y="172"/>
                    <a:pt x="115" y="172"/>
                  </a:cubicBezTo>
                  <a:cubicBezTo>
                    <a:pt x="120" y="169"/>
                    <a:pt x="120" y="169"/>
                    <a:pt x="120" y="169"/>
                  </a:cubicBezTo>
                  <a:cubicBezTo>
                    <a:pt x="120" y="169"/>
                    <a:pt x="118" y="168"/>
                    <a:pt x="118" y="167"/>
                  </a:cubicBezTo>
                  <a:cubicBezTo>
                    <a:pt x="119" y="165"/>
                    <a:pt x="123" y="168"/>
                    <a:pt x="123" y="168"/>
                  </a:cubicBezTo>
                  <a:close/>
                  <a:moveTo>
                    <a:pt x="131" y="159"/>
                  </a:moveTo>
                  <a:cubicBezTo>
                    <a:pt x="128" y="163"/>
                    <a:pt x="128" y="163"/>
                    <a:pt x="128" y="163"/>
                  </a:cubicBezTo>
                  <a:cubicBezTo>
                    <a:pt x="133" y="161"/>
                    <a:pt x="133" y="161"/>
                    <a:pt x="133" y="161"/>
                  </a:cubicBezTo>
                  <a:cubicBezTo>
                    <a:pt x="131" y="159"/>
                    <a:pt x="131" y="159"/>
                    <a:pt x="131" y="159"/>
                  </a:cubicBezTo>
                  <a:close/>
                  <a:moveTo>
                    <a:pt x="115" y="131"/>
                  </a:moveTo>
                  <a:cubicBezTo>
                    <a:pt x="112" y="133"/>
                    <a:pt x="112" y="133"/>
                    <a:pt x="112" y="133"/>
                  </a:cubicBezTo>
                  <a:cubicBezTo>
                    <a:pt x="114" y="135"/>
                    <a:pt x="114" y="135"/>
                    <a:pt x="114" y="135"/>
                  </a:cubicBezTo>
                  <a:cubicBezTo>
                    <a:pt x="115" y="131"/>
                    <a:pt x="115" y="131"/>
                    <a:pt x="115" y="131"/>
                  </a:cubicBezTo>
                  <a:close/>
                  <a:moveTo>
                    <a:pt x="112" y="125"/>
                  </a:moveTo>
                  <a:cubicBezTo>
                    <a:pt x="110" y="122"/>
                    <a:pt x="110" y="122"/>
                    <a:pt x="110" y="122"/>
                  </a:cubicBezTo>
                  <a:cubicBezTo>
                    <a:pt x="105" y="125"/>
                    <a:pt x="105" y="125"/>
                    <a:pt x="105" y="125"/>
                  </a:cubicBezTo>
                  <a:cubicBezTo>
                    <a:pt x="108" y="130"/>
                    <a:pt x="108" y="130"/>
                    <a:pt x="108" y="130"/>
                  </a:cubicBezTo>
                  <a:cubicBezTo>
                    <a:pt x="111" y="128"/>
                    <a:pt x="111" y="128"/>
                    <a:pt x="111" y="128"/>
                  </a:cubicBezTo>
                  <a:cubicBezTo>
                    <a:pt x="112" y="125"/>
                    <a:pt x="112" y="125"/>
                    <a:pt x="112" y="125"/>
                  </a:cubicBezTo>
                  <a:close/>
                  <a:moveTo>
                    <a:pt x="104" y="118"/>
                  </a:moveTo>
                  <a:cubicBezTo>
                    <a:pt x="100" y="118"/>
                    <a:pt x="100" y="118"/>
                    <a:pt x="100" y="118"/>
                  </a:cubicBezTo>
                  <a:cubicBezTo>
                    <a:pt x="104" y="122"/>
                    <a:pt x="104" y="122"/>
                    <a:pt x="104" y="122"/>
                  </a:cubicBezTo>
                  <a:cubicBezTo>
                    <a:pt x="104" y="118"/>
                    <a:pt x="104" y="118"/>
                    <a:pt x="104" y="118"/>
                  </a:cubicBezTo>
                  <a:close/>
                  <a:moveTo>
                    <a:pt x="70" y="119"/>
                  </a:moveTo>
                  <a:cubicBezTo>
                    <a:pt x="79" y="115"/>
                    <a:pt x="77" y="111"/>
                    <a:pt x="69" y="114"/>
                  </a:cubicBezTo>
                  <a:cubicBezTo>
                    <a:pt x="61" y="118"/>
                    <a:pt x="70" y="119"/>
                    <a:pt x="70" y="119"/>
                  </a:cubicBezTo>
                  <a:close/>
                  <a:moveTo>
                    <a:pt x="79" y="112"/>
                  </a:moveTo>
                  <a:cubicBezTo>
                    <a:pt x="81" y="111"/>
                    <a:pt x="81" y="111"/>
                    <a:pt x="81" y="111"/>
                  </a:cubicBezTo>
                  <a:cubicBezTo>
                    <a:pt x="78" y="107"/>
                    <a:pt x="78" y="107"/>
                    <a:pt x="78" y="107"/>
                  </a:cubicBezTo>
                  <a:cubicBezTo>
                    <a:pt x="81" y="107"/>
                    <a:pt x="81" y="107"/>
                    <a:pt x="81" y="107"/>
                  </a:cubicBezTo>
                  <a:cubicBezTo>
                    <a:pt x="81" y="103"/>
                    <a:pt x="81" y="103"/>
                    <a:pt x="81" y="103"/>
                  </a:cubicBezTo>
                  <a:cubicBezTo>
                    <a:pt x="83" y="102"/>
                    <a:pt x="83" y="102"/>
                    <a:pt x="83" y="102"/>
                  </a:cubicBezTo>
                  <a:cubicBezTo>
                    <a:pt x="83" y="102"/>
                    <a:pt x="84" y="100"/>
                    <a:pt x="83" y="97"/>
                  </a:cubicBezTo>
                  <a:cubicBezTo>
                    <a:pt x="83" y="93"/>
                    <a:pt x="80" y="93"/>
                    <a:pt x="80" y="93"/>
                  </a:cubicBezTo>
                  <a:cubicBezTo>
                    <a:pt x="78" y="99"/>
                    <a:pt x="78" y="99"/>
                    <a:pt x="78" y="99"/>
                  </a:cubicBezTo>
                  <a:cubicBezTo>
                    <a:pt x="78" y="99"/>
                    <a:pt x="76" y="96"/>
                    <a:pt x="76" y="99"/>
                  </a:cubicBezTo>
                  <a:cubicBezTo>
                    <a:pt x="75" y="102"/>
                    <a:pt x="73" y="109"/>
                    <a:pt x="75" y="110"/>
                  </a:cubicBezTo>
                  <a:cubicBezTo>
                    <a:pt x="76" y="111"/>
                    <a:pt x="79" y="112"/>
                    <a:pt x="79" y="112"/>
                  </a:cubicBezTo>
                  <a:close/>
                  <a:moveTo>
                    <a:pt x="84" y="87"/>
                  </a:moveTo>
                  <a:cubicBezTo>
                    <a:pt x="83" y="85"/>
                    <a:pt x="83" y="85"/>
                    <a:pt x="83" y="85"/>
                  </a:cubicBezTo>
                  <a:cubicBezTo>
                    <a:pt x="80" y="85"/>
                    <a:pt x="80" y="85"/>
                    <a:pt x="80" y="85"/>
                  </a:cubicBezTo>
                  <a:cubicBezTo>
                    <a:pt x="81" y="90"/>
                    <a:pt x="81" y="90"/>
                    <a:pt x="81" y="90"/>
                  </a:cubicBezTo>
                  <a:cubicBezTo>
                    <a:pt x="87" y="91"/>
                    <a:pt x="87" y="91"/>
                    <a:pt x="87" y="91"/>
                  </a:cubicBezTo>
                  <a:cubicBezTo>
                    <a:pt x="87" y="87"/>
                    <a:pt x="87" y="87"/>
                    <a:pt x="87" y="87"/>
                  </a:cubicBezTo>
                  <a:cubicBezTo>
                    <a:pt x="84" y="87"/>
                    <a:pt x="84" y="87"/>
                    <a:pt x="84" y="87"/>
                  </a:cubicBezTo>
                  <a:close/>
                  <a:moveTo>
                    <a:pt x="121" y="126"/>
                  </a:moveTo>
                  <a:cubicBezTo>
                    <a:pt x="125" y="126"/>
                    <a:pt x="130" y="121"/>
                    <a:pt x="130" y="121"/>
                  </a:cubicBezTo>
                  <a:cubicBezTo>
                    <a:pt x="130" y="119"/>
                    <a:pt x="130" y="119"/>
                    <a:pt x="130" y="119"/>
                  </a:cubicBezTo>
                  <a:cubicBezTo>
                    <a:pt x="130" y="119"/>
                    <a:pt x="134" y="119"/>
                    <a:pt x="134" y="117"/>
                  </a:cubicBezTo>
                  <a:cubicBezTo>
                    <a:pt x="135" y="114"/>
                    <a:pt x="129" y="113"/>
                    <a:pt x="129" y="113"/>
                  </a:cubicBezTo>
                  <a:cubicBezTo>
                    <a:pt x="123" y="107"/>
                    <a:pt x="123" y="107"/>
                    <a:pt x="123" y="107"/>
                  </a:cubicBezTo>
                  <a:cubicBezTo>
                    <a:pt x="124" y="102"/>
                    <a:pt x="124" y="102"/>
                    <a:pt x="124" y="102"/>
                  </a:cubicBezTo>
                  <a:cubicBezTo>
                    <a:pt x="121" y="101"/>
                    <a:pt x="121" y="101"/>
                    <a:pt x="121" y="101"/>
                  </a:cubicBezTo>
                  <a:cubicBezTo>
                    <a:pt x="121" y="101"/>
                    <a:pt x="126" y="97"/>
                    <a:pt x="126" y="90"/>
                  </a:cubicBezTo>
                  <a:cubicBezTo>
                    <a:pt x="126" y="84"/>
                    <a:pt x="123" y="81"/>
                    <a:pt x="123" y="81"/>
                  </a:cubicBezTo>
                  <a:cubicBezTo>
                    <a:pt x="117" y="84"/>
                    <a:pt x="117" y="84"/>
                    <a:pt x="117" y="84"/>
                  </a:cubicBezTo>
                  <a:cubicBezTo>
                    <a:pt x="117" y="93"/>
                    <a:pt x="117" y="93"/>
                    <a:pt x="117" y="93"/>
                  </a:cubicBezTo>
                  <a:cubicBezTo>
                    <a:pt x="112" y="90"/>
                    <a:pt x="112" y="90"/>
                    <a:pt x="112" y="90"/>
                  </a:cubicBezTo>
                  <a:cubicBezTo>
                    <a:pt x="110" y="84"/>
                    <a:pt x="110" y="84"/>
                    <a:pt x="110" y="84"/>
                  </a:cubicBezTo>
                  <a:cubicBezTo>
                    <a:pt x="110" y="84"/>
                    <a:pt x="108" y="84"/>
                    <a:pt x="109" y="87"/>
                  </a:cubicBezTo>
                  <a:cubicBezTo>
                    <a:pt x="109" y="90"/>
                    <a:pt x="110" y="91"/>
                    <a:pt x="110" y="91"/>
                  </a:cubicBezTo>
                  <a:cubicBezTo>
                    <a:pt x="107" y="94"/>
                    <a:pt x="107" y="94"/>
                    <a:pt x="107" y="94"/>
                  </a:cubicBezTo>
                  <a:cubicBezTo>
                    <a:pt x="104" y="88"/>
                    <a:pt x="104" y="88"/>
                    <a:pt x="104" y="88"/>
                  </a:cubicBezTo>
                  <a:cubicBezTo>
                    <a:pt x="101" y="93"/>
                    <a:pt x="101" y="93"/>
                    <a:pt x="101" y="93"/>
                  </a:cubicBezTo>
                  <a:cubicBezTo>
                    <a:pt x="105" y="101"/>
                    <a:pt x="105" y="101"/>
                    <a:pt x="105" y="101"/>
                  </a:cubicBezTo>
                  <a:cubicBezTo>
                    <a:pt x="110" y="98"/>
                    <a:pt x="110" y="98"/>
                    <a:pt x="110" y="98"/>
                  </a:cubicBezTo>
                  <a:cubicBezTo>
                    <a:pt x="113" y="104"/>
                    <a:pt x="113" y="104"/>
                    <a:pt x="113" y="104"/>
                  </a:cubicBezTo>
                  <a:cubicBezTo>
                    <a:pt x="113" y="104"/>
                    <a:pt x="110" y="102"/>
                    <a:pt x="110" y="104"/>
                  </a:cubicBezTo>
                  <a:cubicBezTo>
                    <a:pt x="110" y="105"/>
                    <a:pt x="110" y="114"/>
                    <a:pt x="112" y="115"/>
                  </a:cubicBezTo>
                  <a:cubicBezTo>
                    <a:pt x="115" y="116"/>
                    <a:pt x="116" y="113"/>
                    <a:pt x="118" y="114"/>
                  </a:cubicBezTo>
                  <a:cubicBezTo>
                    <a:pt x="119" y="115"/>
                    <a:pt x="119" y="119"/>
                    <a:pt x="119" y="119"/>
                  </a:cubicBezTo>
                  <a:cubicBezTo>
                    <a:pt x="123" y="114"/>
                    <a:pt x="123" y="114"/>
                    <a:pt x="123" y="114"/>
                  </a:cubicBezTo>
                  <a:cubicBezTo>
                    <a:pt x="125" y="117"/>
                    <a:pt x="125" y="117"/>
                    <a:pt x="125" y="117"/>
                  </a:cubicBezTo>
                  <a:cubicBezTo>
                    <a:pt x="129" y="117"/>
                    <a:pt x="129" y="117"/>
                    <a:pt x="129" y="117"/>
                  </a:cubicBezTo>
                  <a:cubicBezTo>
                    <a:pt x="129" y="117"/>
                    <a:pt x="126" y="119"/>
                    <a:pt x="124" y="120"/>
                  </a:cubicBezTo>
                  <a:cubicBezTo>
                    <a:pt x="121" y="122"/>
                    <a:pt x="119" y="125"/>
                    <a:pt x="121" y="126"/>
                  </a:cubicBezTo>
                  <a:close/>
                  <a:moveTo>
                    <a:pt x="126" y="100"/>
                  </a:moveTo>
                  <a:cubicBezTo>
                    <a:pt x="126" y="104"/>
                    <a:pt x="126" y="104"/>
                    <a:pt x="126" y="104"/>
                  </a:cubicBezTo>
                  <a:cubicBezTo>
                    <a:pt x="126" y="106"/>
                    <a:pt x="126" y="106"/>
                    <a:pt x="126" y="106"/>
                  </a:cubicBezTo>
                  <a:cubicBezTo>
                    <a:pt x="128" y="104"/>
                    <a:pt x="128" y="104"/>
                    <a:pt x="128" y="104"/>
                  </a:cubicBezTo>
                  <a:cubicBezTo>
                    <a:pt x="127" y="101"/>
                    <a:pt x="127" y="101"/>
                    <a:pt x="127" y="101"/>
                  </a:cubicBezTo>
                  <a:cubicBezTo>
                    <a:pt x="129" y="97"/>
                    <a:pt x="129" y="97"/>
                    <a:pt x="129" y="97"/>
                  </a:cubicBezTo>
                  <a:cubicBezTo>
                    <a:pt x="129" y="97"/>
                    <a:pt x="126" y="99"/>
                    <a:pt x="126" y="100"/>
                  </a:cubicBezTo>
                  <a:close/>
                  <a:moveTo>
                    <a:pt x="130" y="110"/>
                  </a:moveTo>
                  <a:cubicBezTo>
                    <a:pt x="129" y="105"/>
                    <a:pt x="129" y="105"/>
                    <a:pt x="129" y="105"/>
                  </a:cubicBezTo>
                  <a:cubicBezTo>
                    <a:pt x="127" y="107"/>
                    <a:pt x="127" y="107"/>
                    <a:pt x="127" y="107"/>
                  </a:cubicBezTo>
                  <a:cubicBezTo>
                    <a:pt x="130" y="110"/>
                    <a:pt x="130" y="110"/>
                    <a:pt x="130" y="110"/>
                  </a:cubicBezTo>
                  <a:close/>
                  <a:moveTo>
                    <a:pt x="133" y="87"/>
                  </a:moveTo>
                  <a:cubicBezTo>
                    <a:pt x="132" y="88"/>
                    <a:pt x="132" y="88"/>
                    <a:pt x="132" y="88"/>
                  </a:cubicBezTo>
                  <a:cubicBezTo>
                    <a:pt x="131" y="94"/>
                    <a:pt x="131" y="94"/>
                    <a:pt x="131" y="94"/>
                  </a:cubicBezTo>
                  <a:cubicBezTo>
                    <a:pt x="131" y="94"/>
                    <a:pt x="133" y="95"/>
                    <a:pt x="133" y="93"/>
                  </a:cubicBezTo>
                  <a:cubicBezTo>
                    <a:pt x="133" y="87"/>
                    <a:pt x="133" y="87"/>
                    <a:pt x="133" y="87"/>
                  </a:cubicBezTo>
                  <a:close/>
                  <a:moveTo>
                    <a:pt x="86" y="84"/>
                  </a:moveTo>
                  <a:cubicBezTo>
                    <a:pt x="88" y="84"/>
                    <a:pt x="91" y="86"/>
                    <a:pt x="91" y="86"/>
                  </a:cubicBezTo>
                  <a:cubicBezTo>
                    <a:pt x="91" y="80"/>
                    <a:pt x="91" y="80"/>
                    <a:pt x="91" y="80"/>
                  </a:cubicBezTo>
                  <a:cubicBezTo>
                    <a:pt x="93" y="80"/>
                    <a:pt x="93" y="80"/>
                    <a:pt x="93" y="80"/>
                  </a:cubicBezTo>
                  <a:cubicBezTo>
                    <a:pt x="94" y="79"/>
                    <a:pt x="94" y="79"/>
                    <a:pt x="94" y="79"/>
                  </a:cubicBezTo>
                  <a:cubicBezTo>
                    <a:pt x="92" y="77"/>
                    <a:pt x="92" y="77"/>
                    <a:pt x="92" y="77"/>
                  </a:cubicBezTo>
                  <a:cubicBezTo>
                    <a:pt x="95" y="72"/>
                    <a:pt x="95" y="72"/>
                    <a:pt x="95" y="72"/>
                  </a:cubicBezTo>
                  <a:cubicBezTo>
                    <a:pt x="93" y="72"/>
                    <a:pt x="93" y="72"/>
                    <a:pt x="93" y="72"/>
                  </a:cubicBezTo>
                  <a:cubicBezTo>
                    <a:pt x="89" y="75"/>
                    <a:pt x="89" y="75"/>
                    <a:pt x="89" y="75"/>
                  </a:cubicBezTo>
                  <a:cubicBezTo>
                    <a:pt x="82" y="74"/>
                    <a:pt x="82" y="74"/>
                    <a:pt x="82" y="74"/>
                  </a:cubicBezTo>
                  <a:cubicBezTo>
                    <a:pt x="80" y="79"/>
                    <a:pt x="80" y="79"/>
                    <a:pt x="80" y="79"/>
                  </a:cubicBezTo>
                  <a:cubicBezTo>
                    <a:pt x="84" y="79"/>
                    <a:pt x="84" y="79"/>
                    <a:pt x="84" y="79"/>
                  </a:cubicBezTo>
                  <a:cubicBezTo>
                    <a:pt x="84" y="79"/>
                    <a:pt x="83" y="84"/>
                    <a:pt x="86" y="84"/>
                  </a:cubicBezTo>
                  <a:close/>
                  <a:moveTo>
                    <a:pt x="109" y="69"/>
                  </a:moveTo>
                  <a:cubicBezTo>
                    <a:pt x="110" y="67"/>
                    <a:pt x="110" y="67"/>
                    <a:pt x="110" y="67"/>
                  </a:cubicBezTo>
                  <a:cubicBezTo>
                    <a:pt x="112" y="67"/>
                    <a:pt x="112" y="67"/>
                    <a:pt x="112" y="67"/>
                  </a:cubicBezTo>
                  <a:cubicBezTo>
                    <a:pt x="112" y="60"/>
                    <a:pt x="112" y="60"/>
                    <a:pt x="112" y="60"/>
                  </a:cubicBezTo>
                  <a:cubicBezTo>
                    <a:pt x="114" y="60"/>
                    <a:pt x="114" y="60"/>
                    <a:pt x="114" y="60"/>
                  </a:cubicBezTo>
                  <a:cubicBezTo>
                    <a:pt x="114" y="60"/>
                    <a:pt x="113" y="65"/>
                    <a:pt x="116" y="66"/>
                  </a:cubicBezTo>
                  <a:cubicBezTo>
                    <a:pt x="119" y="68"/>
                    <a:pt x="120" y="63"/>
                    <a:pt x="120" y="63"/>
                  </a:cubicBezTo>
                  <a:cubicBezTo>
                    <a:pt x="120" y="63"/>
                    <a:pt x="124" y="64"/>
                    <a:pt x="125" y="61"/>
                  </a:cubicBezTo>
                  <a:cubicBezTo>
                    <a:pt x="127" y="59"/>
                    <a:pt x="121" y="56"/>
                    <a:pt x="121" y="56"/>
                  </a:cubicBezTo>
                  <a:cubicBezTo>
                    <a:pt x="126" y="54"/>
                    <a:pt x="126" y="54"/>
                    <a:pt x="126" y="54"/>
                  </a:cubicBezTo>
                  <a:cubicBezTo>
                    <a:pt x="128" y="51"/>
                    <a:pt x="128" y="51"/>
                    <a:pt x="128" y="51"/>
                  </a:cubicBezTo>
                  <a:cubicBezTo>
                    <a:pt x="128" y="51"/>
                    <a:pt x="131" y="53"/>
                    <a:pt x="134" y="52"/>
                  </a:cubicBezTo>
                  <a:cubicBezTo>
                    <a:pt x="139" y="51"/>
                    <a:pt x="139" y="49"/>
                    <a:pt x="139" y="49"/>
                  </a:cubicBezTo>
                  <a:cubicBezTo>
                    <a:pt x="137" y="47"/>
                    <a:pt x="137" y="47"/>
                    <a:pt x="137" y="47"/>
                  </a:cubicBezTo>
                  <a:cubicBezTo>
                    <a:pt x="132" y="50"/>
                    <a:pt x="132" y="50"/>
                    <a:pt x="132" y="50"/>
                  </a:cubicBezTo>
                  <a:cubicBezTo>
                    <a:pt x="132" y="50"/>
                    <a:pt x="131" y="50"/>
                    <a:pt x="131" y="48"/>
                  </a:cubicBezTo>
                  <a:cubicBezTo>
                    <a:pt x="131" y="45"/>
                    <a:pt x="137" y="41"/>
                    <a:pt x="137" y="41"/>
                  </a:cubicBezTo>
                  <a:cubicBezTo>
                    <a:pt x="137" y="40"/>
                    <a:pt x="137" y="40"/>
                    <a:pt x="137" y="40"/>
                  </a:cubicBezTo>
                  <a:cubicBezTo>
                    <a:pt x="139" y="38"/>
                    <a:pt x="139" y="38"/>
                    <a:pt x="139" y="38"/>
                  </a:cubicBezTo>
                  <a:cubicBezTo>
                    <a:pt x="137" y="33"/>
                    <a:pt x="137" y="33"/>
                    <a:pt x="137" y="33"/>
                  </a:cubicBezTo>
                  <a:cubicBezTo>
                    <a:pt x="137" y="33"/>
                    <a:pt x="133" y="33"/>
                    <a:pt x="131" y="35"/>
                  </a:cubicBezTo>
                  <a:cubicBezTo>
                    <a:pt x="129" y="36"/>
                    <a:pt x="127" y="39"/>
                    <a:pt x="127" y="39"/>
                  </a:cubicBezTo>
                  <a:cubicBezTo>
                    <a:pt x="127" y="39"/>
                    <a:pt x="117" y="39"/>
                    <a:pt x="115" y="41"/>
                  </a:cubicBezTo>
                  <a:cubicBezTo>
                    <a:pt x="113" y="43"/>
                    <a:pt x="116" y="49"/>
                    <a:pt x="116" y="49"/>
                  </a:cubicBezTo>
                  <a:cubicBezTo>
                    <a:pt x="110" y="47"/>
                    <a:pt x="110" y="47"/>
                    <a:pt x="110" y="47"/>
                  </a:cubicBezTo>
                  <a:cubicBezTo>
                    <a:pt x="111" y="44"/>
                    <a:pt x="111" y="44"/>
                    <a:pt x="111" y="44"/>
                  </a:cubicBezTo>
                  <a:cubicBezTo>
                    <a:pt x="107" y="42"/>
                    <a:pt x="107" y="42"/>
                    <a:pt x="107" y="42"/>
                  </a:cubicBezTo>
                  <a:cubicBezTo>
                    <a:pt x="107" y="42"/>
                    <a:pt x="104" y="43"/>
                    <a:pt x="102" y="47"/>
                  </a:cubicBezTo>
                  <a:cubicBezTo>
                    <a:pt x="99" y="51"/>
                    <a:pt x="102" y="57"/>
                    <a:pt x="102" y="57"/>
                  </a:cubicBezTo>
                  <a:cubicBezTo>
                    <a:pt x="99" y="58"/>
                    <a:pt x="99" y="58"/>
                    <a:pt x="99" y="58"/>
                  </a:cubicBezTo>
                  <a:cubicBezTo>
                    <a:pt x="99" y="58"/>
                    <a:pt x="103" y="60"/>
                    <a:pt x="105" y="63"/>
                  </a:cubicBezTo>
                  <a:cubicBezTo>
                    <a:pt x="108" y="64"/>
                    <a:pt x="107" y="65"/>
                    <a:pt x="107" y="65"/>
                  </a:cubicBezTo>
                  <a:cubicBezTo>
                    <a:pt x="104" y="64"/>
                    <a:pt x="104" y="64"/>
                    <a:pt x="104" y="64"/>
                  </a:cubicBezTo>
                  <a:cubicBezTo>
                    <a:pt x="103" y="65"/>
                    <a:pt x="103" y="65"/>
                    <a:pt x="103" y="65"/>
                  </a:cubicBezTo>
                  <a:cubicBezTo>
                    <a:pt x="103" y="68"/>
                    <a:pt x="103" y="68"/>
                    <a:pt x="103" y="68"/>
                  </a:cubicBezTo>
                  <a:cubicBezTo>
                    <a:pt x="99" y="68"/>
                    <a:pt x="99" y="68"/>
                    <a:pt x="99" y="68"/>
                  </a:cubicBezTo>
                  <a:cubicBezTo>
                    <a:pt x="97" y="68"/>
                    <a:pt x="97" y="68"/>
                    <a:pt x="97" y="68"/>
                  </a:cubicBezTo>
                  <a:cubicBezTo>
                    <a:pt x="96" y="68"/>
                    <a:pt x="96" y="68"/>
                    <a:pt x="96" y="68"/>
                  </a:cubicBezTo>
                  <a:cubicBezTo>
                    <a:pt x="101" y="73"/>
                    <a:pt x="101" y="73"/>
                    <a:pt x="101" y="73"/>
                  </a:cubicBezTo>
                  <a:cubicBezTo>
                    <a:pt x="109" y="69"/>
                    <a:pt x="109" y="69"/>
                    <a:pt x="109" y="69"/>
                  </a:cubicBezTo>
                  <a:close/>
                  <a:moveTo>
                    <a:pt x="246" y="38"/>
                  </a:moveTo>
                  <a:cubicBezTo>
                    <a:pt x="246" y="38"/>
                    <a:pt x="248" y="38"/>
                    <a:pt x="245" y="29"/>
                  </a:cubicBezTo>
                  <a:cubicBezTo>
                    <a:pt x="242" y="21"/>
                    <a:pt x="239" y="28"/>
                    <a:pt x="239" y="28"/>
                  </a:cubicBezTo>
                  <a:cubicBezTo>
                    <a:pt x="241" y="37"/>
                    <a:pt x="241" y="37"/>
                    <a:pt x="241" y="37"/>
                  </a:cubicBezTo>
                  <a:cubicBezTo>
                    <a:pt x="246" y="38"/>
                    <a:pt x="246" y="38"/>
                    <a:pt x="246" y="38"/>
                  </a:cubicBezTo>
                  <a:close/>
                  <a:moveTo>
                    <a:pt x="250" y="36"/>
                  </a:moveTo>
                  <a:cubicBezTo>
                    <a:pt x="253" y="41"/>
                    <a:pt x="253" y="41"/>
                    <a:pt x="253" y="41"/>
                  </a:cubicBezTo>
                  <a:cubicBezTo>
                    <a:pt x="255" y="35"/>
                    <a:pt x="255" y="35"/>
                    <a:pt x="255" y="35"/>
                  </a:cubicBezTo>
                  <a:cubicBezTo>
                    <a:pt x="253" y="34"/>
                    <a:pt x="253" y="34"/>
                    <a:pt x="253" y="34"/>
                  </a:cubicBezTo>
                  <a:cubicBezTo>
                    <a:pt x="253" y="34"/>
                    <a:pt x="250" y="33"/>
                    <a:pt x="250" y="36"/>
                  </a:cubicBezTo>
                  <a:close/>
                  <a:moveTo>
                    <a:pt x="248" y="26"/>
                  </a:moveTo>
                  <a:cubicBezTo>
                    <a:pt x="254" y="26"/>
                    <a:pt x="254" y="26"/>
                    <a:pt x="254" y="26"/>
                  </a:cubicBezTo>
                  <a:cubicBezTo>
                    <a:pt x="255" y="29"/>
                    <a:pt x="255" y="29"/>
                    <a:pt x="255" y="29"/>
                  </a:cubicBezTo>
                  <a:cubicBezTo>
                    <a:pt x="259" y="32"/>
                    <a:pt x="259" y="32"/>
                    <a:pt x="259" y="32"/>
                  </a:cubicBezTo>
                  <a:cubicBezTo>
                    <a:pt x="261" y="28"/>
                    <a:pt x="261" y="28"/>
                    <a:pt x="261" y="28"/>
                  </a:cubicBezTo>
                  <a:cubicBezTo>
                    <a:pt x="259" y="26"/>
                    <a:pt x="259" y="26"/>
                    <a:pt x="259" y="26"/>
                  </a:cubicBezTo>
                  <a:cubicBezTo>
                    <a:pt x="258" y="23"/>
                    <a:pt x="258" y="23"/>
                    <a:pt x="258" y="23"/>
                  </a:cubicBezTo>
                  <a:cubicBezTo>
                    <a:pt x="253" y="22"/>
                    <a:pt x="253" y="22"/>
                    <a:pt x="253" y="22"/>
                  </a:cubicBezTo>
                  <a:cubicBezTo>
                    <a:pt x="255" y="19"/>
                    <a:pt x="255" y="19"/>
                    <a:pt x="255" y="19"/>
                  </a:cubicBezTo>
                  <a:cubicBezTo>
                    <a:pt x="255" y="19"/>
                    <a:pt x="255" y="16"/>
                    <a:pt x="250" y="13"/>
                  </a:cubicBezTo>
                  <a:cubicBezTo>
                    <a:pt x="246" y="11"/>
                    <a:pt x="246" y="9"/>
                    <a:pt x="244" y="16"/>
                  </a:cubicBezTo>
                  <a:cubicBezTo>
                    <a:pt x="241" y="21"/>
                    <a:pt x="243" y="23"/>
                    <a:pt x="248" y="26"/>
                  </a:cubicBezTo>
                  <a:close/>
                  <a:moveTo>
                    <a:pt x="257" y="20"/>
                  </a:moveTo>
                  <a:cubicBezTo>
                    <a:pt x="261" y="23"/>
                    <a:pt x="261" y="23"/>
                    <a:pt x="261" y="23"/>
                  </a:cubicBezTo>
                  <a:cubicBezTo>
                    <a:pt x="262" y="21"/>
                    <a:pt x="262" y="21"/>
                    <a:pt x="262" y="21"/>
                  </a:cubicBezTo>
                  <a:cubicBezTo>
                    <a:pt x="258" y="19"/>
                    <a:pt x="258" y="19"/>
                    <a:pt x="258" y="19"/>
                  </a:cubicBezTo>
                  <a:cubicBezTo>
                    <a:pt x="257" y="20"/>
                    <a:pt x="257" y="20"/>
                    <a:pt x="257" y="20"/>
                  </a:cubicBezTo>
                  <a:close/>
                  <a:moveTo>
                    <a:pt x="271" y="21"/>
                  </a:moveTo>
                  <a:cubicBezTo>
                    <a:pt x="267" y="16"/>
                    <a:pt x="267" y="16"/>
                    <a:pt x="267" y="16"/>
                  </a:cubicBezTo>
                  <a:cubicBezTo>
                    <a:pt x="267" y="22"/>
                    <a:pt x="267" y="22"/>
                    <a:pt x="267" y="22"/>
                  </a:cubicBezTo>
                  <a:cubicBezTo>
                    <a:pt x="271" y="21"/>
                    <a:pt x="271" y="21"/>
                    <a:pt x="271" y="21"/>
                  </a:cubicBezTo>
                  <a:close/>
                  <a:moveTo>
                    <a:pt x="260" y="12"/>
                  </a:moveTo>
                  <a:cubicBezTo>
                    <a:pt x="256" y="9"/>
                    <a:pt x="256" y="9"/>
                    <a:pt x="256" y="9"/>
                  </a:cubicBezTo>
                  <a:cubicBezTo>
                    <a:pt x="255" y="13"/>
                    <a:pt x="255" y="13"/>
                    <a:pt x="255" y="13"/>
                  </a:cubicBezTo>
                  <a:cubicBezTo>
                    <a:pt x="259" y="16"/>
                    <a:pt x="259" y="16"/>
                    <a:pt x="259" y="16"/>
                  </a:cubicBezTo>
                  <a:cubicBezTo>
                    <a:pt x="260" y="12"/>
                    <a:pt x="260" y="12"/>
                    <a:pt x="260" y="12"/>
                  </a:cubicBezTo>
                  <a:close/>
                  <a:moveTo>
                    <a:pt x="262" y="4"/>
                  </a:moveTo>
                  <a:cubicBezTo>
                    <a:pt x="265" y="4"/>
                    <a:pt x="265" y="4"/>
                    <a:pt x="265" y="4"/>
                  </a:cubicBezTo>
                  <a:cubicBezTo>
                    <a:pt x="265" y="0"/>
                    <a:pt x="265" y="0"/>
                    <a:pt x="265" y="0"/>
                  </a:cubicBezTo>
                  <a:cubicBezTo>
                    <a:pt x="258" y="2"/>
                    <a:pt x="258" y="2"/>
                    <a:pt x="258" y="2"/>
                  </a:cubicBezTo>
                  <a:cubicBezTo>
                    <a:pt x="263" y="9"/>
                    <a:pt x="263" y="9"/>
                    <a:pt x="263" y="9"/>
                  </a:cubicBezTo>
                  <a:cubicBezTo>
                    <a:pt x="262" y="4"/>
                    <a:pt x="262" y="4"/>
                    <a:pt x="262" y="4"/>
                  </a:cubicBezTo>
                  <a:close/>
                  <a:moveTo>
                    <a:pt x="278" y="2"/>
                  </a:moveTo>
                  <a:cubicBezTo>
                    <a:pt x="277" y="4"/>
                    <a:pt x="277" y="4"/>
                    <a:pt x="277" y="4"/>
                  </a:cubicBezTo>
                  <a:cubicBezTo>
                    <a:pt x="280" y="3"/>
                    <a:pt x="280" y="3"/>
                    <a:pt x="280" y="3"/>
                  </a:cubicBezTo>
                  <a:cubicBezTo>
                    <a:pt x="278" y="2"/>
                    <a:pt x="278" y="2"/>
                    <a:pt x="278" y="2"/>
                  </a:cubicBezTo>
                  <a:close/>
                  <a:moveTo>
                    <a:pt x="265" y="17"/>
                  </a:moveTo>
                  <a:cubicBezTo>
                    <a:pt x="266" y="10"/>
                    <a:pt x="266" y="10"/>
                    <a:pt x="266" y="10"/>
                  </a:cubicBezTo>
                  <a:cubicBezTo>
                    <a:pt x="266" y="9"/>
                    <a:pt x="266" y="9"/>
                    <a:pt x="266" y="9"/>
                  </a:cubicBezTo>
                  <a:cubicBezTo>
                    <a:pt x="262" y="15"/>
                    <a:pt x="262" y="15"/>
                    <a:pt x="262" y="15"/>
                  </a:cubicBezTo>
                  <a:cubicBezTo>
                    <a:pt x="265" y="17"/>
                    <a:pt x="265" y="17"/>
                    <a:pt x="265" y="17"/>
                  </a:cubicBezTo>
                  <a:close/>
                  <a:moveTo>
                    <a:pt x="278" y="8"/>
                  </a:moveTo>
                  <a:cubicBezTo>
                    <a:pt x="272" y="9"/>
                    <a:pt x="272" y="9"/>
                    <a:pt x="272" y="9"/>
                  </a:cubicBezTo>
                  <a:cubicBezTo>
                    <a:pt x="274" y="8"/>
                    <a:pt x="274" y="8"/>
                    <a:pt x="274" y="8"/>
                  </a:cubicBezTo>
                  <a:cubicBezTo>
                    <a:pt x="274" y="6"/>
                    <a:pt x="274" y="6"/>
                    <a:pt x="274" y="6"/>
                  </a:cubicBezTo>
                  <a:cubicBezTo>
                    <a:pt x="266" y="12"/>
                    <a:pt x="266" y="12"/>
                    <a:pt x="266" y="12"/>
                  </a:cubicBezTo>
                  <a:cubicBezTo>
                    <a:pt x="278" y="10"/>
                    <a:pt x="278" y="10"/>
                    <a:pt x="278" y="10"/>
                  </a:cubicBezTo>
                  <a:cubicBezTo>
                    <a:pt x="278" y="8"/>
                    <a:pt x="278" y="8"/>
                    <a:pt x="278" y="8"/>
                  </a:cubicBezTo>
                  <a:close/>
                  <a:moveTo>
                    <a:pt x="32" y="290"/>
                  </a:moveTo>
                  <a:cubicBezTo>
                    <a:pt x="31" y="286"/>
                    <a:pt x="31" y="286"/>
                    <a:pt x="31" y="286"/>
                  </a:cubicBezTo>
                  <a:cubicBezTo>
                    <a:pt x="31" y="286"/>
                    <a:pt x="34" y="279"/>
                    <a:pt x="39" y="280"/>
                  </a:cubicBezTo>
                  <a:cubicBezTo>
                    <a:pt x="44" y="281"/>
                    <a:pt x="45" y="289"/>
                    <a:pt x="45" y="289"/>
                  </a:cubicBezTo>
                  <a:cubicBezTo>
                    <a:pt x="45" y="297"/>
                    <a:pt x="45" y="297"/>
                    <a:pt x="45" y="297"/>
                  </a:cubicBezTo>
                  <a:cubicBezTo>
                    <a:pt x="50" y="298"/>
                    <a:pt x="50" y="298"/>
                    <a:pt x="50" y="298"/>
                  </a:cubicBezTo>
                  <a:cubicBezTo>
                    <a:pt x="50" y="298"/>
                    <a:pt x="43" y="307"/>
                    <a:pt x="48" y="307"/>
                  </a:cubicBezTo>
                  <a:cubicBezTo>
                    <a:pt x="54" y="307"/>
                    <a:pt x="59" y="308"/>
                    <a:pt x="59" y="308"/>
                  </a:cubicBezTo>
                  <a:cubicBezTo>
                    <a:pt x="61" y="304"/>
                    <a:pt x="61" y="304"/>
                    <a:pt x="61" y="304"/>
                  </a:cubicBezTo>
                  <a:cubicBezTo>
                    <a:pt x="63" y="308"/>
                    <a:pt x="63" y="308"/>
                    <a:pt x="63" y="308"/>
                  </a:cubicBezTo>
                  <a:cubicBezTo>
                    <a:pt x="63" y="307"/>
                    <a:pt x="63" y="307"/>
                    <a:pt x="63" y="307"/>
                  </a:cubicBezTo>
                  <a:cubicBezTo>
                    <a:pt x="64" y="307"/>
                    <a:pt x="69" y="316"/>
                    <a:pt x="73" y="312"/>
                  </a:cubicBezTo>
                  <a:cubicBezTo>
                    <a:pt x="79" y="307"/>
                    <a:pt x="77" y="303"/>
                    <a:pt x="80" y="301"/>
                  </a:cubicBezTo>
                  <a:cubicBezTo>
                    <a:pt x="83" y="300"/>
                    <a:pt x="84" y="305"/>
                    <a:pt x="89" y="303"/>
                  </a:cubicBezTo>
                  <a:cubicBezTo>
                    <a:pt x="93" y="300"/>
                    <a:pt x="91" y="297"/>
                    <a:pt x="91" y="297"/>
                  </a:cubicBezTo>
                  <a:cubicBezTo>
                    <a:pt x="89" y="295"/>
                    <a:pt x="89" y="295"/>
                    <a:pt x="89" y="295"/>
                  </a:cubicBezTo>
                  <a:cubicBezTo>
                    <a:pt x="92" y="287"/>
                    <a:pt x="92" y="287"/>
                    <a:pt x="92" y="287"/>
                  </a:cubicBezTo>
                  <a:cubicBezTo>
                    <a:pt x="91" y="284"/>
                    <a:pt x="91" y="284"/>
                    <a:pt x="91" y="284"/>
                  </a:cubicBezTo>
                  <a:cubicBezTo>
                    <a:pt x="94" y="282"/>
                    <a:pt x="94" y="282"/>
                    <a:pt x="94" y="282"/>
                  </a:cubicBezTo>
                  <a:cubicBezTo>
                    <a:pt x="95" y="290"/>
                    <a:pt x="95" y="290"/>
                    <a:pt x="95" y="290"/>
                  </a:cubicBezTo>
                  <a:cubicBezTo>
                    <a:pt x="93" y="293"/>
                    <a:pt x="93" y="293"/>
                    <a:pt x="93" y="293"/>
                  </a:cubicBezTo>
                  <a:cubicBezTo>
                    <a:pt x="94" y="297"/>
                    <a:pt x="94" y="297"/>
                    <a:pt x="94" y="297"/>
                  </a:cubicBezTo>
                  <a:cubicBezTo>
                    <a:pt x="94" y="297"/>
                    <a:pt x="97" y="297"/>
                    <a:pt x="98" y="291"/>
                  </a:cubicBezTo>
                  <a:cubicBezTo>
                    <a:pt x="98" y="287"/>
                    <a:pt x="102" y="279"/>
                    <a:pt x="97" y="277"/>
                  </a:cubicBezTo>
                  <a:cubicBezTo>
                    <a:pt x="91" y="275"/>
                    <a:pt x="82" y="279"/>
                    <a:pt x="84" y="276"/>
                  </a:cubicBezTo>
                  <a:cubicBezTo>
                    <a:pt x="86" y="273"/>
                    <a:pt x="94" y="274"/>
                    <a:pt x="94" y="268"/>
                  </a:cubicBezTo>
                  <a:cubicBezTo>
                    <a:pt x="94" y="261"/>
                    <a:pt x="92" y="262"/>
                    <a:pt x="92" y="262"/>
                  </a:cubicBezTo>
                  <a:cubicBezTo>
                    <a:pt x="88" y="252"/>
                    <a:pt x="88" y="252"/>
                    <a:pt x="88" y="252"/>
                  </a:cubicBezTo>
                  <a:cubicBezTo>
                    <a:pt x="88" y="242"/>
                    <a:pt x="88" y="242"/>
                    <a:pt x="88" y="242"/>
                  </a:cubicBezTo>
                  <a:cubicBezTo>
                    <a:pt x="88" y="242"/>
                    <a:pt x="89" y="237"/>
                    <a:pt x="81" y="235"/>
                  </a:cubicBezTo>
                  <a:cubicBezTo>
                    <a:pt x="72" y="233"/>
                    <a:pt x="63" y="236"/>
                    <a:pt x="63" y="236"/>
                  </a:cubicBezTo>
                  <a:cubicBezTo>
                    <a:pt x="56" y="231"/>
                    <a:pt x="56" y="231"/>
                    <a:pt x="56" y="231"/>
                  </a:cubicBezTo>
                  <a:cubicBezTo>
                    <a:pt x="50" y="239"/>
                    <a:pt x="50" y="239"/>
                    <a:pt x="50" y="239"/>
                  </a:cubicBezTo>
                  <a:cubicBezTo>
                    <a:pt x="44" y="238"/>
                    <a:pt x="44" y="238"/>
                    <a:pt x="44" y="238"/>
                  </a:cubicBezTo>
                  <a:cubicBezTo>
                    <a:pt x="38" y="237"/>
                    <a:pt x="38" y="237"/>
                    <a:pt x="38" y="237"/>
                  </a:cubicBezTo>
                  <a:cubicBezTo>
                    <a:pt x="35" y="244"/>
                    <a:pt x="35" y="244"/>
                    <a:pt x="35" y="244"/>
                  </a:cubicBezTo>
                  <a:cubicBezTo>
                    <a:pt x="33" y="244"/>
                    <a:pt x="33" y="244"/>
                    <a:pt x="33" y="244"/>
                  </a:cubicBezTo>
                  <a:cubicBezTo>
                    <a:pt x="32" y="250"/>
                    <a:pt x="32" y="250"/>
                    <a:pt x="32" y="250"/>
                  </a:cubicBezTo>
                  <a:cubicBezTo>
                    <a:pt x="26" y="257"/>
                    <a:pt x="26" y="257"/>
                    <a:pt x="26" y="257"/>
                  </a:cubicBezTo>
                  <a:cubicBezTo>
                    <a:pt x="26" y="257"/>
                    <a:pt x="27" y="255"/>
                    <a:pt x="23" y="255"/>
                  </a:cubicBezTo>
                  <a:cubicBezTo>
                    <a:pt x="21" y="255"/>
                    <a:pt x="19" y="257"/>
                    <a:pt x="19" y="257"/>
                  </a:cubicBezTo>
                  <a:cubicBezTo>
                    <a:pt x="19" y="257"/>
                    <a:pt x="18" y="253"/>
                    <a:pt x="16" y="253"/>
                  </a:cubicBezTo>
                  <a:cubicBezTo>
                    <a:pt x="15" y="253"/>
                    <a:pt x="11" y="254"/>
                    <a:pt x="11" y="257"/>
                  </a:cubicBezTo>
                  <a:cubicBezTo>
                    <a:pt x="11" y="259"/>
                    <a:pt x="19" y="261"/>
                    <a:pt x="19" y="261"/>
                  </a:cubicBezTo>
                  <a:cubicBezTo>
                    <a:pt x="16" y="262"/>
                    <a:pt x="16" y="262"/>
                    <a:pt x="16" y="262"/>
                  </a:cubicBezTo>
                  <a:cubicBezTo>
                    <a:pt x="12" y="265"/>
                    <a:pt x="12" y="265"/>
                    <a:pt x="12" y="265"/>
                  </a:cubicBezTo>
                  <a:cubicBezTo>
                    <a:pt x="6" y="262"/>
                    <a:pt x="6" y="262"/>
                    <a:pt x="6" y="262"/>
                  </a:cubicBezTo>
                  <a:cubicBezTo>
                    <a:pt x="4" y="267"/>
                    <a:pt x="4" y="267"/>
                    <a:pt x="4" y="267"/>
                  </a:cubicBezTo>
                  <a:cubicBezTo>
                    <a:pt x="4" y="267"/>
                    <a:pt x="0" y="265"/>
                    <a:pt x="0" y="268"/>
                  </a:cubicBezTo>
                  <a:cubicBezTo>
                    <a:pt x="0" y="271"/>
                    <a:pt x="6" y="281"/>
                    <a:pt x="6" y="281"/>
                  </a:cubicBezTo>
                  <a:cubicBezTo>
                    <a:pt x="5" y="287"/>
                    <a:pt x="5" y="287"/>
                    <a:pt x="5" y="287"/>
                  </a:cubicBezTo>
                  <a:cubicBezTo>
                    <a:pt x="12" y="288"/>
                    <a:pt x="12" y="288"/>
                    <a:pt x="12" y="288"/>
                  </a:cubicBezTo>
                  <a:cubicBezTo>
                    <a:pt x="12" y="288"/>
                    <a:pt x="14" y="295"/>
                    <a:pt x="21" y="295"/>
                  </a:cubicBezTo>
                  <a:cubicBezTo>
                    <a:pt x="29" y="296"/>
                    <a:pt x="32" y="290"/>
                    <a:pt x="3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7">
              <a:extLst>
                <a:ext uri="{FF2B5EF4-FFF2-40B4-BE49-F238E27FC236}">
                  <a16:creationId xmlns:a16="http://schemas.microsoft.com/office/drawing/2014/main" id="{DA330C64-D770-421E-B78D-386ACED119BE}"/>
                </a:ext>
              </a:extLst>
            </p:cNvPr>
            <p:cNvSpPr>
              <a:spLocks noEditPoints="1"/>
            </p:cNvSpPr>
            <p:nvPr/>
          </p:nvSpPr>
          <p:spPr bwMode="auto">
            <a:xfrm>
              <a:off x="-630238" y="1520825"/>
              <a:ext cx="757238" cy="858837"/>
            </a:xfrm>
            <a:custGeom>
              <a:avLst/>
              <a:gdLst>
                <a:gd name="T0" fmla="*/ 54 w 202"/>
                <a:gd name="T1" fmla="*/ 67 h 229"/>
                <a:gd name="T2" fmla="*/ 51 w 202"/>
                <a:gd name="T3" fmla="*/ 60 h 229"/>
                <a:gd name="T4" fmla="*/ 56 w 202"/>
                <a:gd name="T5" fmla="*/ 73 h 229"/>
                <a:gd name="T6" fmla="*/ 44 w 202"/>
                <a:gd name="T7" fmla="*/ 84 h 229"/>
                <a:gd name="T8" fmla="*/ 55 w 202"/>
                <a:gd name="T9" fmla="*/ 116 h 229"/>
                <a:gd name="T10" fmla="*/ 48 w 202"/>
                <a:gd name="T11" fmla="*/ 118 h 229"/>
                <a:gd name="T12" fmla="*/ 199 w 202"/>
                <a:gd name="T13" fmla="*/ 94 h 229"/>
                <a:gd name="T14" fmla="*/ 181 w 202"/>
                <a:gd name="T15" fmla="*/ 83 h 229"/>
                <a:gd name="T16" fmla="*/ 157 w 202"/>
                <a:gd name="T17" fmla="*/ 81 h 229"/>
                <a:gd name="T18" fmla="*/ 140 w 202"/>
                <a:gd name="T19" fmla="*/ 53 h 229"/>
                <a:gd name="T20" fmla="*/ 147 w 202"/>
                <a:gd name="T21" fmla="*/ 43 h 229"/>
                <a:gd name="T22" fmla="*/ 168 w 202"/>
                <a:gd name="T23" fmla="*/ 36 h 229"/>
                <a:gd name="T24" fmla="*/ 184 w 202"/>
                <a:gd name="T25" fmla="*/ 20 h 229"/>
                <a:gd name="T26" fmla="*/ 182 w 202"/>
                <a:gd name="T27" fmla="*/ 9 h 229"/>
                <a:gd name="T28" fmla="*/ 172 w 202"/>
                <a:gd name="T29" fmla="*/ 22 h 229"/>
                <a:gd name="T30" fmla="*/ 170 w 202"/>
                <a:gd name="T31" fmla="*/ 17 h 229"/>
                <a:gd name="T32" fmla="*/ 166 w 202"/>
                <a:gd name="T33" fmla="*/ 13 h 229"/>
                <a:gd name="T34" fmla="*/ 159 w 202"/>
                <a:gd name="T35" fmla="*/ 13 h 229"/>
                <a:gd name="T36" fmla="*/ 143 w 202"/>
                <a:gd name="T37" fmla="*/ 8 h 229"/>
                <a:gd name="T38" fmla="*/ 129 w 202"/>
                <a:gd name="T39" fmla="*/ 26 h 229"/>
                <a:gd name="T40" fmla="*/ 125 w 202"/>
                <a:gd name="T41" fmla="*/ 44 h 229"/>
                <a:gd name="T42" fmla="*/ 124 w 202"/>
                <a:gd name="T43" fmla="*/ 52 h 229"/>
                <a:gd name="T44" fmla="*/ 102 w 202"/>
                <a:gd name="T45" fmla="*/ 56 h 229"/>
                <a:gd name="T46" fmla="*/ 83 w 202"/>
                <a:gd name="T47" fmla="*/ 51 h 229"/>
                <a:gd name="T48" fmla="*/ 66 w 202"/>
                <a:gd name="T49" fmla="*/ 47 h 229"/>
                <a:gd name="T50" fmla="*/ 62 w 202"/>
                <a:gd name="T51" fmla="*/ 57 h 229"/>
                <a:gd name="T52" fmla="*/ 63 w 202"/>
                <a:gd name="T53" fmla="*/ 69 h 229"/>
                <a:gd name="T54" fmla="*/ 57 w 202"/>
                <a:gd name="T55" fmla="*/ 78 h 229"/>
                <a:gd name="T56" fmla="*/ 43 w 202"/>
                <a:gd name="T57" fmla="*/ 89 h 229"/>
                <a:gd name="T58" fmla="*/ 54 w 202"/>
                <a:gd name="T59" fmla="*/ 103 h 229"/>
                <a:gd name="T60" fmla="*/ 61 w 202"/>
                <a:gd name="T61" fmla="*/ 106 h 229"/>
                <a:gd name="T62" fmla="*/ 83 w 202"/>
                <a:gd name="T63" fmla="*/ 120 h 229"/>
                <a:gd name="T64" fmla="*/ 59 w 202"/>
                <a:gd name="T65" fmla="*/ 134 h 229"/>
                <a:gd name="T66" fmla="*/ 46 w 202"/>
                <a:gd name="T67" fmla="*/ 148 h 229"/>
                <a:gd name="T68" fmla="*/ 70 w 202"/>
                <a:gd name="T69" fmla="*/ 150 h 229"/>
                <a:gd name="T70" fmla="*/ 74 w 202"/>
                <a:gd name="T71" fmla="*/ 157 h 229"/>
                <a:gd name="T72" fmla="*/ 33 w 202"/>
                <a:gd name="T73" fmla="*/ 162 h 229"/>
                <a:gd name="T74" fmla="*/ 20 w 202"/>
                <a:gd name="T75" fmla="*/ 170 h 229"/>
                <a:gd name="T76" fmla="*/ 18 w 202"/>
                <a:gd name="T77" fmla="*/ 179 h 229"/>
                <a:gd name="T78" fmla="*/ 2 w 202"/>
                <a:gd name="T79" fmla="*/ 197 h 229"/>
                <a:gd name="T80" fmla="*/ 14 w 202"/>
                <a:gd name="T81" fmla="*/ 208 h 229"/>
                <a:gd name="T82" fmla="*/ 32 w 202"/>
                <a:gd name="T83" fmla="*/ 209 h 229"/>
                <a:gd name="T84" fmla="*/ 21 w 202"/>
                <a:gd name="T85" fmla="*/ 222 h 229"/>
                <a:gd name="T86" fmla="*/ 34 w 202"/>
                <a:gd name="T87" fmla="*/ 227 h 229"/>
                <a:gd name="T88" fmla="*/ 60 w 202"/>
                <a:gd name="T89" fmla="*/ 227 h 229"/>
                <a:gd name="T90" fmla="*/ 86 w 202"/>
                <a:gd name="T91" fmla="*/ 213 h 229"/>
                <a:gd name="T92" fmla="*/ 111 w 202"/>
                <a:gd name="T93" fmla="*/ 216 h 229"/>
                <a:gd name="T94" fmla="*/ 139 w 202"/>
                <a:gd name="T95" fmla="*/ 202 h 229"/>
                <a:gd name="T96" fmla="*/ 148 w 202"/>
                <a:gd name="T97" fmla="*/ 208 h 229"/>
                <a:gd name="T98" fmla="*/ 162 w 202"/>
                <a:gd name="T99" fmla="*/ 199 h 229"/>
                <a:gd name="T100" fmla="*/ 182 w 202"/>
                <a:gd name="T101" fmla="*/ 175 h 229"/>
                <a:gd name="T102" fmla="*/ 193 w 202"/>
                <a:gd name="T103" fmla="*/ 134 h 229"/>
                <a:gd name="T104" fmla="*/ 202 w 202"/>
                <a:gd name="T105"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229">
                  <a:moveTo>
                    <a:pt x="132" y="14"/>
                  </a:moveTo>
                  <a:cubicBezTo>
                    <a:pt x="129" y="17"/>
                    <a:pt x="129" y="17"/>
                    <a:pt x="129" y="17"/>
                  </a:cubicBezTo>
                  <a:cubicBezTo>
                    <a:pt x="133" y="19"/>
                    <a:pt x="133" y="19"/>
                    <a:pt x="133" y="19"/>
                  </a:cubicBezTo>
                  <a:cubicBezTo>
                    <a:pt x="132" y="14"/>
                    <a:pt x="132" y="14"/>
                    <a:pt x="132" y="14"/>
                  </a:cubicBezTo>
                  <a:close/>
                  <a:moveTo>
                    <a:pt x="54" y="67"/>
                  </a:moveTo>
                  <a:cubicBezTo>
                    <a:pt x="54" y="69"/>
                    <a:pt x="56" y="70"/>
                    <a:pt x="56" y="70"/>
                  </a:cubicBezTo>
                  <a:cubicBezTo>
                    <a:pt x="59" y="66"/>
                    <a:pt x="59" y="66"/>
                    <a:pt x="59" y="66"/>
                  </a:cubicBezTo>
                  <a:cubicBezTo>
                    <a:pt x="59" y="60"/>
                    <a:pt x="59" y="60"/>
                    <a:pt x="59" y="60"/>
                  </a:cubicBezTo>
                  <a:cubicBezTo>
                    <a:pt x="55" y="62"/>
                    <a:pt x="55" y="62"/>
                    <a:pt x="55" y="62"/>
                  </a:cubicBezTo>
                  <a:cubicBezTo>
                    <a:pt x="51" y="60"/>
                    <a:pt x="51" y="60"/>
                    <a:pt x="51" y="60"/>
                  </a:cubicBezTo>
                  <a:cubicBezTo>
                    <a:pt x="48" y="61"/>
                    <a:pt x="48" y="61"/>
                    <a:pt x="48" y="61"/>
                  </a:cubicBezTo>
                  <a:cubicBezTo>
                    <a:pt x="48" y="61"/>
                    <a:pt x="50" y="64"/>
                    <a:pt x="51" y="64"/>
                  </a:cubicBezTo>
                  <a:cubicBezTo>
                    <a:pt x="52" y="64"/>
                    <a:pt x="54" y="66"/>
                    <a:pt x="54" y="67"/>
                  </a:cubicBezTo>
                  <a:close/>
                  <a:moveTo>
                    <a:pt x="56" y="76"/>
                  </a:moveTo>
                  <a:cubicBezTo>
                    <a:pt x="56" y="73"/>
                    <a:pt x="56" y="73"/>
                    <a:pt x="56" y="73"/>
                  </a:cubicBezTo>
                  <a:cubicBezTo>
                    <a:pt x="52" y="75"/>
                    <a:pt x="52" y="75"/>
                    <a:pt x="52" y="75"/>
                  </a:cubicBezTo>
                  <a:cubicBezTo>
                    <a:pt x="56" y="76"/>
                    <a:pt x="56" y="76"/>
                    <a:pt x="56" y="76"/>
                  </a:cubicBezTo>
                  <a:close/>
                  <a:moveTo>
                    <a:pt x="41" y="83"/>
                  </a:moveTo>
                  <a:cubicBezTo>
                    <a:pt x="41" y="85"/>
                    <a:pt x="41" y="85"/>
                    <a:pt x="41" y="85"/>
                  </a:cubicBezTo>
                  <a:cubicBezTo>
                    <a:pt x="44" y="84"/>
                    <a:pt x="44" y="84"/>
                    <a:pt x="44" y="84"/>
                  </a:cubicBezTo>
                  <a:cubicBezTo>
                    <a:pt x="41" y="83"/>
                    <a:pt x="41" y="83"/>
                    <a:pt x="41" y="83"/>
                  </a:cubicBezTo>
                  <a:close/>
                  <a:moveTo>
                    <a:pt x="55" y="116"/>
                  </a:moveTo>
                  <a:cubicBezTo>
                    <a:pt x="56" y="111"/>
                    <a:pt x="56" y="111"/>
                    <a:pt x="56" y="111"/>
                  </a:cubicBezTo>
                  <a:cubicBezTo>
                    <a:pt x="54" y="111"/>
                    <a:pt x="54" y="111"/>
                    <a:pt x="54" y="111"/>
                  </a:cubicBezTo>
                  <a:cubicBezTo>
                    <a:pt x="55" y="116"/>
                    <a:pt x="55" y="116"/>
                    <a:pt x="55" y="116"/>
                  </a:cubicBezTo>
                  <a:close/>
                  <a:moveTo>
                    <a:pt x="48" y="118"/>
                  </a:moveTo>
                  <a:cubicBezTo>
                    <a:pt x="54" y="122"/>
                    <a:pt x="54" y="122"/>
                    <a:pt x="54" y="122"/>
                  </a:cubicBezTo>
                  <a:cubicBezTo>
                    <a:pt x="54" y="121"/>
                    <a:pt x="54" y="121"/>
                    <a:pt x="54" y="121"/>
                  </a:cubicBezTo>
                  <a:cubicBezTo>
                    <a:pt x="50" y="118"/>
                    <a:pt x="50" y="118"/>
                    <a:pt x="50" y="118"/>
                  </a:cubicBezTo>
                  <a:cubicBezTo>
                    <a:pt x="48" y="118"/>
                    <a:pt x="48" y="118"/>
                    <a:pt x="48" y="118"/>
                  </a:cubicBezTo>
                  <a:close/>
                  <a:moveTo>
                    <a:pt x="54" y="125"/>
                  </a:moveTo>
                  <a:cubicBezTo>
                    <a:pt x="57" y="125"/>
                    <a:pt x="57" y="125"/>
                    <a:pt x="57" y="125"/>
                  </a:cubicBezTo>
                  <a:cubicBezTo>
                    <a:pt x="55" y="123"/>
                    <a:pt x="55" y="123"/>
                    <a:pt x="55" y="123"/>
                  </a:cubicBezTo>
                  <a:cubicBezTo>
                    <a:pt x="54" y="125"/>
                    <a:pt x="54" y="125"/>
                    <a:pt x="54" y="125"/>
                  </a:cubicBezTo>
                  <a:close/>
                  <a:moveTo>
                    <a:pt x="199" y="94"/>
                  </a:moveTo>
                  <a:cubicBezTo>
                    <a:pt x="197" y="90"/>
                    <a:pt x="197" y="90"/>
                    <a:pt x="197" y="90"/>
                  </a:cubicBezTo>
                  <a:cubicBezTo>
                    <a:pt x="195" y="94"/>
                    <a:pt x="195" y="94"/>
                    <a:pt x="195" y="94"/>
                  </a:cubicBezTo>
                  <a:cubicBezTo>
                    <a:pt x="195" y="94"/>
                    <a:pt x="190" y="93"/>
                    <a:pt x="184" y="93"/>
                  </a:cubicBezTo>
                  <a:cubicBezTo>
                    <a:pt x="179" y="93"/>
                    <a:pt x="186" y="84"/>
                    <a:pt x="186" y="84"/>
                  </a:cubicBezTo>
                  <a:cubicBezTo>
                    <a:pt x="181" y="83"/>
                    <a:pt x="181" y="83"/>
                    <a:pt x="181" y="83"/>
                  </a:cubicBezTo>
                  <a:cubicBezTo>
                    <a:pt x="181" y="75"/>
                    <a:pt x="181" y="75"/>
                    <a:pt x="181" y="75"/>
                  </a:cubicBezTo>
                  <a:cubicBezTo>
                    <a:pt x="181" y="75"/>
                    <a:pt x="180" y="67"/>
                    <a:pt x="175" y="66"/>
                  </a:cubicBezTo>
                  <a:cubicBezTo>
                    <a:pt x="170" y="66"/>
                    <a:pt x="167" y="72"/>
                    <a:pt x="167" y="72"/>
                  </a:cubicBezTo>
                  <a:cubicBezTo>
                    <a:pt x="168" y="76"/>
                    <a:pt x="168" y="76"/>
                    <a:pt x="168" y="76"/>
                  </a:cubicBezTo>
                  <a:cubicBezTo>
                    <a:pt x="168" y="76"/>
                    <a:pt x="165" y="82"/>
                    <a:pt x="157" y="81"/>
                  </a:cubicBezTo>
                  <a:cubicBezTo>
                    <a:pt x="150" y="81"/>
                    <a:pt x="148" y="74"/>
                    <a:pt x="148" y="74"/>
                  </a:cubicBezTo>
                  <a:cubicBezTo>
                    <a:pt x="141" y="73"/>
                    <a:pt x="141" y="73"/>
                    <a:pt x="141" y="73"/>
                  </a:cubicBezTo>
                  <a:cubicBezTo>
                    <a:pt x="142" y="67"/>
                    <a:pt x="142" y="67"/>
                    <a:pt x="142" y="67"/>
                  </a:cubicBezTo>
                  <a:cubicBezTo>
                    <a:pt x="142" y="67"/>
                    <a:pt x="135" y="57"/>
                    <a:pt x="135" y="54"/>
                  </a:cubicBezTo>
                  <a:cubicBezTo>
                    <a:pt x="135" y="51"/>
                    <a:pt x="140" y="53"/>
                    <a:pt x="140" y="53"/>
                  </a:cubicBezTo>
                  <a:cubicBezTo>
                    <a:pt x="142" y="48"/>
                    <a:pt x="142" y="48"/>
                    <a:pt x="142" y="48"/>
                  </a:cubicBezTo>
                  <a:cubicBezTo>
                    <a:pt x="148" y="51"/>
                    <a:pt x="148" y="51"/>
                    <a:pt x="148" y="51"/>
                  </a:cubicBezTo>
                  <a:cubicBezTo>
                    <a:pt x="152" y="48"/>
                    <a:pt x="152" y="48"/>
                    <a:pt x="152" y="48"/>
                  </a:cubicBezTo>
                  <a:cubicBezTo>
                    <a:pt x="155" y="47"/>
                    <a:pt x="155" y="47"/>
                    <a:pt x="155" y="47"/>
                  </a:cubicBezTo>
                  <a:cubicBezTo>
                    <a:pt x="155" y="47"/>
                    <a:pt x="147" y="45"/>
                    <a:pt x="147" y="43"/>
                  </a:cubicBezTo>
                  <a:cubicBezTo>
                    <a:pt x="147" y="40"/>
                    <a:pt x="151" y="39"/>
                    <a:pt x="152" y="39"/>
                  </a:cubicBezTo>
                  <a:cubicBezTo>
                    <a:pt x="154" y="39"/>
                    <a:pt x="155" y="43"/>
                    <a:pt x="155" y="43"/>
                  </a:cubicBezTo>
                  <a:cubicBezTo>
                    <a:pt x="155" y="43"/>
                    <a:pt x="157" y="41"/>
                    <a:pt x="159" y="41"/>
                  </a:cubicBezTo>
                  <a:cubicBezTo>
                    <a:pt x="163" y="41"/>
                    <a:pt x="162" y="43"/>
                    <a:pt x="162" y="43"/>
                  </a:cubicBezTo>
                  <a:cubicBezTo>
                    <a:pt x="168" y="36"/>
                    <a:pt x="168" y="36"/>
                    <a:pt x="168" y="36"/>
                  </a:cubicBezTo>
                  <a:cubicBezTo>
                    <a:pt x="169" y="30"/>
                    <a:pt x="169" y="30"/>
                    <a:pt x="169" y="30"/>
                  </a:cubicBezTo>
                  <a:cubicBezTo>
                    <a:pt x="171" y="30"/>
                    <a:pt x="171" y="30"/>
                    <a:pt x="171" y="30"/>
                  </a:cubicBezTo>
                  <a:cubicBezTo>
                    <a:pt x="174" y="23"/>
                    <a:pt x="174" y="23"/>
                    <a:pt x="174" y="23"/>
                  </a:cubicBezTo>
                  <a:cubicBezTo>
                    <a:pt x="180" y="24"/>
                    <a:pt x="180" y="24"/>
                    <a:pt x="180" y="24"/>
                  </a:cubicBezTo>
                  <a:cubicBezTo>
                    <a:pt x="184" y="20"/>
                    <a:pt x="184" y="20"/>
                    <a:pt x="184" y="20"/>
                  </a:cubicBezTo>
                  <a:cubicBezTo>
                    <a:pt x="184" y="20"/>
                    <a:pt x="192" y="17"/>
                    <a:pt x="192" y="15"/>
                  </a:cubicBezTo>
                  <a:cubicBezTo>
                    <a:pt x="193" y="13"/>
                    <a:pt x="187" y="9"/>
                    <a:pt x="187" y="9"/>
                  </a:cubicBezTo>
                  <a:cubicBezTo>
                    <a:pt x="187" y="6"/>
                    <a:pt x="187" y="6"/>
                    <a:pt x="187" y="6"/>
                  </a:cubicBezTo>
                  <a:cubicBezTo>
                    <a:pt x="187" y="6"/>
                    <a:pt x="181" y="0"/>
                    <a:pt x="180" y="1"/>
                  </a:cubicBezTo>
                  <a:cubicBezTo>
                    <a:pt x="179" y="3"/>
                    <a:pt x="183" y="9"/>
                    <a:pt x="182" y="9"/>
                  </a:cubicBezTo>
                  <a:cubicBezTo>
                    <a:pt x="182" y="10"/>
                    <a:pt x="180" y="7"/>
                    <a:pt x="180" y="7"/>
                  </a:cubicBezTo>
                  <a:cubicBezTo>
                    <a:pt x="173" y="6"/>
                    <a:pt x="173" y="6"/>
                    <a:pt x="173" y="6"/>
                  </a:cubicBezTo>
                  <a:cubicBezTo>
                    <a:pt x="171" y="11"/>
                    <a:pt x="171" y="11"/>
                    <a:pt x="171" y="11"/>
                  </a:cubicBezTo>
                  <a:cubicBezTo>
                    <a:pt x="172" y="13"/>
                    <a:pt x="172" y="13"/>
                    <a:pt x="172" y="13"/>
                  </a:cubicBezTo>
                  <a:cubicBezTo>
                    <a:pt x="172" y="22"/>
                    <a:pt x="172" y="22"/>
                    <a:pt x="172" y="22"/>
                  </a:cubicBezTo>
                  <a:cubicBezTo>
                    <a:pt x="164" y="26"/>
                    <a:pt x="164" y="26"/>
                    <a:pt x="164" y="26"/>
                  </a:cubicBezTo>
                  <a:cubicBezTo>
                    <a:pt x="163" y="26"/>
                    <a:pt x="163" y="26"/>
                    <a:pt x="163" y="26"/>
                  </a:cubicBezTo>
                  <a:cubicBezTo>
                    <a:pt x="166" y="22"/>
                    <a:pt x="166" y="22"/>
                    <a:pt x="166" y="22"/>
                  </a:cubicBezTo>
                  <a:cubicBezTo>
                    <a:pt x="165" y="21"/>
                    <a:pt x="165" y="21"/>
                    <a:pt x="165" y="21"/>
                  </a:cubicBezTo>
                  <a:cubicBezTo>
                    <a:pt x="165" y="21"/>
                    <a:pt x="169" y="21"/>
                    <a:pt x="170" y="17"/>
                  </a:cubicBezTo>
                  <a:cubicBezTo>
                    <a:pt x="170" y="15"/>
                    <a:pt x="168" y="12"/>
                    <a:pt x="168" y="11"/>
                  </a:cubicBezTo>
                  <a:cubicBezTo>
                    <a:pt x="168" y="9"/>
                    <a:pt x="169" y="7"/>
                    <a:pt x="169" y="7"/>
                  </a:cubicBezTo>
                  <a:cubicBezTo>
                    <a:pt x="164" y="7"/>
                    <a:pt x="164" y="7"/>
                    <a:pt x="164" y="7"/>
                  </a:cubicBezTo>
                  <a:cubicBezTo>
                    <a:pt x="164" y="10"/>
                    <a:pt x="164" y="10"/>
                    <a:pt x="164" y="10"/>
                  </a:cubicBezTo>
                  <a:cubicBezTo>
                    <a:pt x="164" y="10"/>
                    <a:pt x="167" y="11"/>
                    <a:pt x="166" y="13"/>
                  </a:cubicBezTo>
                  <a:cubicBezTo>
                    <a:pt x="166" y="15"/>
                    <a:pt x="164" y="16"/>
                    <a:pt x="164" y="16"/>
                  </a:cubicBezTo>
                  <a:cubicBezTo>
                    <a:pt x="164" y="16"/>
                    <a:pt x="164" y="13"/>
                    <a:pt x="163" y="12"/>
                  </a:cubicBezTo>
                  <a:cubicBezTo>
                    <a:pt x="162" y="11"/>
                    <a:pt x="162" y="7"/>
                    <a:pt x="162" y="7"/>
                  </a:cubicBezTo>
                  <a:cubicBezTo>
                    <a:pt x="159" y="7"/>
                    <a:pt x="159" y="7"/>
                    <a:pt x="159" y="7"/>
                  </a:cubicBezTo>
                  <a:cubicBezTo>
                    <a:pt x="159" y="7"/>
                    <a:pt x="160" y="13"/>
                    <a:pt x="159" y="13"/>
                  </a:cubicBezTo>
                  <a:cubicBezTo>
                    <a:pt x="158" y="14"/>
                    <a:pt x="157" y="11"/>
                    <a:pt x="157" y="11"/>
                  </a:cubicBezTo>
                  <a:cubicBezTo>
                    <a:pt x="155" y="9"/>
                    <a:pt x="155" y="9"/>
                    <a:pt x="155" y="9"/>
                  </a:cubicBezTo>
                  <a:cubicBezTo>
                    <a:pt x="155" y="7"/>
                    <a:pt x="155" y="7"/>
                    <a:pt x="155" y="7"/>
                  </a:cubicBezTo>
                  <a:cubicBezTo>
                    <a:pt x="149" y="10"/>
                    <a:pt x="149" y="10"/>
                    <a:pt x="149" y="10"/>
                  </a:cubicBezTo>
                  <a:cubicBezTo>
                    <a:pt x="143" y="8"/>
                    <a:pt x="143" y="8"/>
                    <a:pt x="143" y="8"/>
                  </a:cubicBezTo>
                  <a:cubicBezTo>
                    <a:pt x="143" y="8"/>
                    <a:pt x="141" y="13"/>
                    <a:pt x="140" y="14"/>
                  </a:cubicBezTo>
                  <a:cubicBezTo>
                    <a:pt x="138" y="15"/>
                    <a:pt x="136" y="15"/>
                    <a:pt x="136" y="15"/>
                  </a:cubicBezTo>
                  <a:cubicBezTo>
                    <a:pt x="134" y="21"/>
                    <a:pt x="134" y="21"/>
                    <a:pt x="134" y="21"/>
                  </a:cubicBezTo>
                  <a:cubicBezTo>
                    <a:pt x="136" y="25"/>
                    <a:pt x="136" y="25"/>
                    <a:pt x="136" y="25"/>
                  </a:cubicBezTo>
                  <a:cubicBezTo>
                    <a:pt x="129" y="26"/>
                    <a:pt x="129" y="26"/>
                    <a:pt x="129" y="26"/>
                  </a:cubicBezTo>
                  <a:cubicBezTo>
                    <a:pt x="130" y="29"/>
                    <a:pt x="130" y="29"/>
                    <a:pt x="130" y="29"/>
                  </a:cubicBezTo>
                  <a:cubicBezTo>
                    <a:pt x="130" y="29"/>
                    <a:pt x="123" y="27"/>
                    <a:pt x="120" y="30"/>
                  </a:cubicBezTo>
                  <a:cubicBezTo>
                    <a:pt x="117" y="32"/>
                    <a:pt x="117" y="40"/>
                    <a:pt x="123" y="40"/>
                  </a:cubicBezTo>
                  <a:cubicBezTo>
                    <a:pt x="129" y="40"/>
                    <a:pt x="127" y="42"/>
                    <a:pt x="127" y="42"/>
                  </a:cubicBezTo>
                  <a:cubicBezTo>
                    <a:pt x="125" y="44"/>
                    <a:pt x="125" y="44"/>
                    <a:pt x="125" y="44"/>
                  </a:cubicBezTo>
                  <a:cubicBezTo>
                    <a:pt x="127" y="45"/>
                    <a:pt x="127" y="45"/>
                    <a:pt x="127" y="45"/>
                  </a:cubicBezTo>
                  <a:cubicBezTo>
                    <a:pt x="132" y="42"/>
                    <a:pt x="132" y="42"/>
                    <a:pt x="132" y="42"/>
                  </a:cubicBezTo>
                  <a:cubicBezTo>
                    <a:pt x="137" y="43"/>
                    <a:pt x="137" y="43"/>
                    <a:pt x="137" y="43"/>
                  </a:cubicBezTo>
                  <a:cubicBezTo>
                    <a:pt x="130" y="51"/>
                    <a:pt x="130" y="51"/>
                    <a:pt x="130" y="51"/>
                  </a:cubicBezTo>
                  <a:cubicBezTo>
                    <a:pt x="124" y="52"/>
                    <a:pt x="124" y="52"/>
                    <a:pt x="124" y="52"/>
                  </a:cubicBezTo>
                  <a:cubicBezTo>
                    <a:pt x="116" y="56"/>
                    <a:pt x="116" y="56"/>
                    <a:pt x="116" y="56"/>
                  </a:cubicBezTo>
                  <a:cubicBezTo>
                    <a:pt x="116" y="56"/>
                    <a:pt x="118" y="62"/>
                    <a:pt x="117" y="63"/>
                  </a:cubicBezTo>
                  <a:cubicBezTo>
                    <a:pt x="116" y="64"/>
                    <a:pt x="114" y="66"/>
                    <a:pt x="114" y="66"/>
                  </a:cubicBezTo>
                  <a:cubicBezTo>
                    <a:pt x="114" y="63"/>
                    <a:pt x="114" y="63"/>
                    <a:pt x="114" y="63"/>
                  </a:cubicBezTo>
                  <a:cubicBezTo>
                    <a:pt x="114" y="63"/>
                    <a:pt x="104" y="56"/>
                    <a:pt x="102" y="56"/>
                  </a:cubicBezTo>
                  <a:cubicBezTo>
                    <a:pt x="99" y="56"/>
                    <a:pt x="94" y="61"/>
                    <a:pt x="94" y="61"/>
                  </a:cubicBezTo>
                  <a:cubicBezTo>
                    <a:pt x="92" y="59"/>
                    <a:pt x="92" y="59"/>
                    <a:pt x="92" y="59"/>
                  </a:cubicBezTo>
                  <a:cubicBezTo>
                    <a:pt x="92" y="55"/>
                    <a:pt x="92" y="55"/>
                    <a:pt x="92" y="55"/>
                  </a:cubicBezTo>
                  <a:cubicBezTo>
                    <a:pt x="90" y="52"/>
                    <a:pt x="90" y="52"/>
                    <a:pt x="90" y="52"/>
                  </a:cubicBezTo>
                  <a:cubicBezTo>
                    <a:pt x="90" y="52"/>
                    <a:pt x="85" y="51"/>
                    <a:pt x="83" y="51"/>
                  </a:cubicBezTo>
                  <a:cubicBezTo>
                    <a:pt x="79" y="49"/>
                    <a:pt x="74" y="44"/>
                    <a:pt x="72" y="45"/>
                  </a:cubicBezTo>
                  <a:cubicBezTo>
                    <a:pt x="71" y="45"/>
                    <a:pt x="69" y="46"/>
                    <a:pt x="69" y="46"/>
                  </a:cubicBezTo>
                  <a:cubicBezTo>
                    <a:pt x="70" y="49"/>
                    <a:pt x="70" y="49"/>
                    <a:pt x="70" y="49"/>
                  </a:cubicBezTo>
                  <a:cubicBezTo>
                    <a:pt x="66" y="52"/>
                    <a:pt x="66" y="52"/>
                    <a:pt x="66" y="52"/>
                  </a:cubicBezTo>
                  <a:cubicBezTo>
                    <a:pt x="66" y="47"/>
                    <a:pt x="66" y="47"/>
                    <a:pt x="66" y="47"/>
                  </a:cubicBezTo>
                  <a:cubicBezTo>
                    <a:pt x="61" y="46"/>
                    <a:pt x="61" y="46"/>
                    <a:pt x="61" y="46"/>
                  </a:cubicBezTo>
                  <a:cubicBezTo>
                    <a:pt x="56" y="56"/>
                    <a:pt x="56" y="56"/>
                    <a:pt x="56" y="56"/>
                  </a:cubicBezTo>
                  <a:cubicBezTo>
                    <a:pt x="57" y="56"/>
                    <a:pt x="57" y="56"/>
                    <a:pt x="57" y="56"/>
                  </a:cubicBezTo>
                  <a:cubicBezTo>
                    <a:pt x="61" y="51"/>
                    <a:pt x="61" y="51"/>
                    <a:pt x="61" y="51"/>
                  </a:cubicBezTo>
                  <a:cubicBezTo>
                    <a:pt x="62" y="57"/>
                    <a:pt x="62" y="57"/>
                    <a:pt x="62" y="57"/>
                  </a:cubicBezTo>
                  <a:cubicBezTo>
                    <a:pt x="60" y="57"/>
                    <a:pt x="60" y="57"/>
                    <a:pt x="60" y="57"/>
                  </a:cubicBezTo>
                  <a:cubicBezTo>
                    <a:pt x="61" y="59"/>
                    <a:pt x="61" y="59"/>
                    <a:pt x="61" y="59"/>
                  </a:cubicBezTo>
                  <a:cubicBezTo>
                    <a:pt x="66" y="58"/>
                    <a:pt x="66" y="58"/>
                    <a:pt x="66" y="58"/>
                  </a:cubicBezTo>
                  <a:cubicBezTo>
                    <a:pt x="63" y="63"/>
                    <a:pt x="63" y="63"/>
                    <a:pt x="63" y="63"/>
                  </a:cubicBezTo>
                  <a:cubicBezTo>
                    <a:pt x="63" y="69"/>
                    <a:pt x="63" y="69"/>
                    <a:pt x="63" y="69"/>
                  </a:cubicBezTo>
                  <a:cubicBezTo>
                    <a:pt x="61" y="67"/>
                    <a:pt x="61" y="67"/>
                    <a:pt x="61" y="67"/>
                  </a:cubicBezTo>
                  <a:cubicBezTo>
                    <a:pt x="61" y="67"/>
                    <a:pt x="54" y="72"/>
                    <a:pt x="59" y="72"/>
                  </a:cubicBezTo>
                  <a:cubicBezTo>
                    <a:pt x="63" y="73"/>
                    <a:pt x="72" y="73"/>
                    <a:pt x="72" y="73"/>
                  </a:cubicBezTo>
                  <a:cubicBezTo>
                    <a:pt x="69" y="79"/>
                    <a:pt x="69" y="79"/>
                    <a:pt x="69" y="79"/>
                  </a:cubicBezTo>
                  <a:cubicBezTo>
                    <a:pt x="57" y="78"/>
                    <a:pt x="57" y="78"/>
                    <a:pt x="57" y="78"/>
                  </a:cubicBezTo>
                  <a:cubicBezTo>
                    <a:pt x="55" y="86"/>
                    <a:pt x="55" y="86"/>
                    <a:pt x="55" y="86"/>
                  </a:cubicBezTo>
                  <a:cubicBezTo>
                    <a:pt x="61" y="92"/>
                    <a:pt x="61" y="92"/>
                    <a:pt x="61" y="92"/>
                  </a:cubicBezTo>
                  <a:cubicBezTo>
                    <a:pt x="50" y="87"/>
                    <a:pt x="50" y="87"/>
                    <a:pt x="50" y="87"/>
                  </a:cubicBezTo>
                  <a:cubicBezTo>
                    <a:pt x="50" y="90"/>
                    <a:pt x="50" y="90"/>
                    <a:pt x="50" y="90"/>
                  </a:cubicBezTo>
                  <a:cubicBezTo>
                    <a:pt x="43" y="89"/>
                    <a:pt x="43" y="89"/>
                    <a:pt x="43" y="89"/>
                  </a:cubicBezTo>
                  <a:cubicBezTo>
                    <a:pt x="43" y="89"/>
                    <a:pt x="46" y="92"/>
                    <a:pt x="45" y="94"/>
                  </a:cubicBezTo>
                  <a:cubicBezTo>
                    <a:pt x="43" y="98"/>
                    <a:pt x="41" y="97"/>
                    <a:pt x="41" y="97"/>
                  </a:cubicBezTo>
                  <a:cubicBezTo>
                    <a:pt x="48" y="103"/>
                    <a:pt x="48" y="103"/>
                    <a:pt x="48" y="103"/>
                  </a:cubicBezTo>
                  <a:cubicBezTo>
                    <a:pt x="51" y="101"/>
                    <a:pt x="51" y="101"/>
                    <a:pt x="51" y="101"/>
                  </a:cubicBezTo>
                  <a:cubicBezTo>
                    <a:pt x="54" y="103"/>
                    <a:pt x="54" y="103"/>
                    <a:pt x="54" y="103"/>
                  </a:cubicBezTo>
                  <a:cubicBezTo>
                    <a:pt x="48" y="105"/>
                    <a:pt x="48" y="105"/>
                    <a:pt x="48" y="105"/>
                  </a:cubicBezTo>
                  <a:cubicBezTo>
                    <a:pt x="54" y="109"/>
                    <a:pt x="54" y="109"/>
                    <a:pt x="54" y="109"/>
                  </a:cubicBezTo>
                  <a:cubicBezTo>
                    <a:pt x="58" y="105"/>
                    <a:pt x="58" y="105"/>
                    <a:pt x="58" y="105"/>
                  </a:cubicBezTo>
                  <a:cubicBezTo>
                    <a:pt x="59" y="107"/>
                    <a:pt x="59" y="107"/>
                    <a:pt x="59" y="107"/>
                  </a:cubicBezTo>
                  <a:cubicBezTo>
                    <a:pt x="61" y="106"/>
                    <a:pt x="61" y="106"/>
                    <a:pt x="61" y="106"/>
                  </a:cubicBezTo>
                  <a:cubicBezTo>
                    <a:pt x="62" y="110"/>
                    <a:pt x="62" y="110"/>
                    <a:pt x="62" y="110"/>
                  </a:cubicBezTo>
                  <a:cubicBezTo>
                    <a:pt x="58" y="110"/>
                    <a:pt x="58" y="110"/>
                    <a:pt x="58" y="110"/>
                  </a:cubicBezTo>
                  <a:cubicBezTo>
                    <a:pt x="58" y="115"/>
                    <a:pt x="58" y="115"/>
                    <a:pt x="58" y="115"/>
                  </a:cubicBezTo>
                  <a:cubicBezTo>
                    <a:pt x="58" y="115"/>
                    <a:pt x="63" y="118"/>
                    <a:pt x="68" y="118"/>
                  </a:cubicBezTo>
                  <a:cubicBezTo>
                    <a:pt x="73" y="118"/>
                    <a:pt x="83" y="120"/>
                    <a:pt x="83" y="120"/>
                  </a:cubicBezTo>
                  <a:cubicBezTo>
                    <a:pt x="82" y="126"/>
                    <a:pt x="82" y="126"/>
                    <a:pt x="82" y="126"/>
                  </a:cubicBezTo>
                  <a:cubicBezTo>
                    <a:pt x="82" y="126"/>
                    <a:pt x="77" y="128"/>
                    <a:pt x="75" y="128"/>
                  </a:cubicBezTo>
                  <a:cubicBezTo>
                    <a:pt x="73" y="128"/>
                    <a:pt x="69" y="123"/>
                    <a:pt x="69" y="123"/>
                  </a:cubicBezTo>
                  <a:cubicBezTo>
                    <a:pt x="69" y="123"/>
                    <a:pt x="66" y="128"/>
                    <a:pt x="63" y="130"/>
                  </a:cubicBezTo>
                  <a:cubicBezTo>
                    <a:pt x="61" y="131"/>
                    <a:pt x="59" y="134"/>
                    <a:pt x="59" y="134"/>
                  </a:cubicBezTo>
                  <a:cubicBezTo>
                    <a:pt x="63" y="138"/>
                    <a:pt x="63" y="138"/>
                    <a:pt x="63" y="138"/>
                  </a:cubicBezTo>
                  <a:cubicBezTo>
                    <a:pt x="63" y="138"/>
                    <a:pt x="60" y="139"/>
                    <a:pt x="57" y="141"/>
                  </a:cubicBezTo>
                  <a:cubicBezTo>
                    <a:pt x="55" y="144"/>
                    <a:pt x="53" y="146"/>
                    <a:pt x="53" y="146"/>
                  </a:cubicBezTo>
                  <a:cubicBezTo>
                    <a:pt x="49" y="145"/>
                    <a:pt x="49" y="145"/>
                    <a:pt x="49" y="145"/>
                  </a:cubicBezTo>
                  <a:cubicBezTo>
                    <a:pt x="46" y="148"/>
                    <a:pt x="46" y="148"/>
                    <a:pt x="46" y="148"/>
                  </a:cubicBezTo>
                  <a:cubicBezTo>
                    <a:pt x="34" y="153"/>
                    <a:pt x="34" y="153"/>
                    <a:pt x="34" y="153"/>
                  </a:cubicBezTo>
                  <a:cubicBezTo>
                    <a:pt x="46" y="153"/>
                    <a:pt x="46" y="153"/>
                    <a:pt x="46" y="153"/>
                  </a:cubicBezTo>
                  <a:cubicBezTo>
                    <a:pt x="48" y="151"/>
                    <a:pt x="48" y="151"/>
                    <a:pt x="48" y="151"/>
                  </a:cubicBezTo>
                  <a:cubicBezTo>
                    <a:pt x="48" y="151"/>
                    <a:pt x="52" y="157"/>
                    <a:pt x="59" y="155"/>
                  </a:cubicBezTo>
                  <a:cubicBezTo>
                    <a:pt x="66" y="154"/>
                    <a:pt x="70" y="150"/>
                    <a:pt x="70" y="150"/>
                  </a:cubicBezTo>
                  <a:cubicBezTo>
                    <a:pt x="72" y="149"/>
                    <a:pt x="72" y="149"/>
                    <a:pt x="72" y="149"/>
                  </a:cubicBezTo>
                  <a:cubicBezTo>
                    <a:pt x="72" y="155"/>
                    <a:pt x="72" y="155"/>
                    <a:pt x="72" y="155"/>
                  </a:cubicBezTo>
                  <a:cubicBezTo>
                    <a:pt x="78" y="156"/>
                    <a:pt x="78" y="156"/>
                    <a:pt x="78" y="156"/>
                  </a:cubicBezTo>
                  <a:cubicBezTo>
                    <a:pt x="81" y="159"/>
                    <a:pt x="81" y="159"/>
                    <a:pt x="81" y="159"/>
                  </a:cubicBezTo>
                  <a:cubicBezTo>
                    <a:pt x="74" y="157"/>
                    <a:pt x="74" y="157"/>
                    <a:pt x="74" y="157"/>
                  </a:cubicBezTo>
                  <a:cubicBezTo>
                    <a:pt x="66" y="157"/>
                    <a:pt x="66" y="157"/>
                    <a:pt x="66" y="157"/>
                  </a:cubicBezTo>
                  <a:cubicBezTo>
                    <a:pt x="54" y="159"/>
                    <a:pt x="54" y="159"/>
                    <a:pt x="54" y="159"/>
                  </a:cubicBezTo>
                  <a:cubicBezTo>
                    <a:pt x="45" y="155"/>
                    <a:pt x="45" y="155"/>
                    <a:pt x="45" y="155"/>
                  </a:cubicBezTo>
                  <a:cubicBezTo>
                    <a:pt x="38" y="161"/>
                    <a:pt x="38" y="161"/>
                    <a:pt x="38" y="161"/>
                  </a:cubicBezTo>
                  <a:cubicBezTo>
                    <a:pt x="33" y="162"/>
                    <a:pt x="33" y="162"/>
                    <a:pt x="33" y="162"/>
                  </a:cubicBezTo>
                  <a:cubicBezTo>
                    <a:pt x="30" y="171"/>
                    <a:pt x="30" y="171"/>
                    <a:pt x="30" y="171"/>
                  </a:cubicBezTo>
                  <a:cubicBezTo>
                    <a:pt x="34" y="173"/>
                    <a:pt x="34" y="173"/>
                    <a:pt x="34" y="173"/>
                  </a:cubicBezTo>
                  <a:cubicBezTo>
                    <a:pt x="25" y="171"/>
                    <a:pt x="25" y="171"/>
                    <a:pt x="25" y="171"/>
                  </a:cubicBezTo>
                  <a:cubicBezTo>
                    <a:pt x="25" y="167"/>
                    <a:pt x="25" y="167"/>
                    <a:pt x="25" y="167"/>
                  </a:cubicBezTo>
                  <a:cubicBezTo>
                    <a:pt x="20" y="170"/>
                    <a:pt x="20" y="170"/>
                    <a:pt x="20" y="170"/>
                  </a:cubicBezTo>
                  <a:cubicBezTo>
                    <a:pt x="18" y="169"/>
                    <a:pt x="18" y="169"/>
                    <a:pt x="18" y="169"/>
                  </a:cubicBezTo>
                  <a:cubicBezTo>
                    <a:pt x="18" y="167"/>
                    <a:pt x="18" y="167"/>
                    <a:pt x="18" y="167"/>
                  </a:cubicBezTo>
                  <a:cubicBezTo>
                    <a:pt x="18" y="167"/>
                    <a:pt x="14" y="167"/>
                    <a:pt x="9" y="169"/>
                  </a:cubicBezTo>
                  <a:cubicBezTo>
                    <a:pt x="5" y="171"/>
                    <a:pt x="0" y="173"/>
                    <a:pt x="4" y="176"/>
                  </a:cubicBezTo>
                  <a:cubicBezTo>
                    <a:pt x="9" y="177"/>
                    <a:pt x="16" y="179"/>
                    <a:pt x="18" y="179"/>
                  </a:cubicBezTo>
                  <a:cubicBezTo>
                    <a:pt x="20" y="179"/>
                    <a:pt x="29" y="178"/>
                    <a:pt x="28" y="180"/>
                  </a:cubicBezTo>
                  <a:cubicBezTo>
                    <a:pt x="27" y="182"/>
                    <a:pt x="21" y="186"/>
                    <a:pt x="16" y="186"/>
                  </a:cubicBezTo>
                  <a:cubicBezTo>
                    <a:pt x="10" y="186"/>
                    <a:pt x="10" y="188"/>
                    <a:pt x="9" y="190"/>
                  </a:cubicBezTo>
                  <a:cubicBezTo>
                    <a:pt x="7" y="191"/>
                    <a:pt x="2" y="191"/>
                    <a:pt x="2" y="191"/>
                  </a:cubicBezTo>
                  <a:cubicBezTo>
                    <a:pt x="2" y="197"/>
                    <a:pt x="2" y="197"/>
                    <a:pt x="2" y="197"/>
                  </a:cubicBezTo>
                  <a:cubicBezTo>
                    <a:pt x="2" y="197"/>
                    <a:pt x="8" y="194"/>
                    <a:pt x="8" y="196"/>
                  </a:cubicBezTo>
                  <a:cubicBezTo>
                    <a:pt x="8" y="198"/>
                    <a:pt x="10" y="202"/>
                    <a:pt x="10" y="202"/>
                  </a:cubicBezTo>
                  <a:cubicBezTo>
                    <a:pt x="29" y="200"/>
                    <a:pt x="29" y="200"/>
                    <a:pt x="29" y="200"/>
                  </a:cubicBezTo>
                  <a:cubicBezTo>
                    <a:pt x="16" y="204"/>
                    <a:pt x="16" y="204"/>
                    <a:pt x="16" y="204"/>
                  </a:cubicBezTo>
                  <a:cubicBezTo>
                    <a:pt x="14" y="208"/>
                    <a:pt x="14" y="208"/>
                    <a:pt x="14" y="208"/>
                  </a:cubicBezTo>
                  <a:cubicBezTo>
                    <a:pt x="9" y="208"/>
                    <a:pt x="9" y="208"/>
                    <a:pt x="9" y="208"/>
                  </a:cubicBezTo>
                  <a:cubicBezTo>
                    <a:pt x="7" y="212"/>
                    <a:pt x="7" y="212"/>
                    <a:pt x="7" y="212"/>
                  </a:cubicBezTo>
                  <a:cubicBezTo>
                    <a:pt x="21" y="210"/>
                    <a:pt x="21" y="210"/>
                    <a:pt x="21" y="210"/>
                  </a:cubicBezTo>
                  <a:cubicBezTo>
                    <a:pt x="25" y="211"/>
                    <a:pt x="25" y="211"/>
                    <a:pt x="25" y="211"/>
                  </a:cubicBezTo>
                  <a:cubicBezTo>
                    <a:pt x="32" y="209"/>
                    <a:pt x="32" y="209"/>
                    <a:pt x="32" y="209"/>
                  </a:cubicBezTo>
                  <a:cubicBezTo>
                    <a:pt x="34" y="212"/>
                    <a:pt x="34" y="212"/>
                    <a:pt x="34" y="212"/>
                  </a:cubicBezTo>
                  <a:cubicBezTo>
                    <a:pt x="34" y="212"/>
                    <a:pt x="28" y="213"/>
                    <a:pt x="25" y="214"/>
                  </a:cubicBezTo>
                  <a:cubicBezTo>
                    <a:pt x="22" y="214"/>
                    <a:pt x="17" y="218"/>
                    <a:pt x="17" y="218"/>
                  </a:cubicBezTo>
                  <a:cubicBezTo>
                    <a:pt x="27" y="217"/>
                    <a:pt x="27" y="217"/>
                    <a:pt x="27" y="217"/>
                  </a:cubicBezTo>
                  <a:cubicBezTo>
                    <a:pt x="27" y="217"/>
                    <a:pt x="22" y="222"/>
                    <a:pt x="21" y="222"/>
                  </a:cubicBezTo>
                  <a:cubicBezTo>
                    <a:pt x="19" y="222"/>
                    <a:pt x="16" y="223"/>
                    <a:pt x="16" y="223"/>
                  </a:cubicBezTo>
                  <a:cubicBezTo>
                    <a:pt x="17" y="224"/>
                    <a:pt x="17" y="224"/>
                    <a:pt x="17" y="224"/>
                  </a:cubicBezTo>
                  <a:cubicBezTo>
                    <a:pt x="33" y="223"/>
                    <a:pt x="33" y="223"/>
                    <a:pt x="33" y="223"/>
                  </a:cubicBezTo>
                  <a:cubicBezTo>
                    <a:pt x="36" y="224"/>
                    <a:pt x="36" y="224"/>
                    <a:pt x="36" y="224"/>
                  </a:cubicBezTo>
                  <a:cubicBezTo>
                    <a:pt x="34" y="227"/>
                    <a:pt x="34" y="227"/>
                    <a:pt x="34" y="227"/>
                  </a:cubicBezTo>
                  <a:cubicBezTo>
                    <a:pt x="34" y="227"/>
                    <a:pt x="39" y="229"/>
                    <a:pt x="41" y="228"/>
                  </a:cubicBezTo>
                  <a:cubicBezTo>
                    <a:pt x="43" y="227"/>
                    <a:pt x="45" y="226"/>
                    <a:pt x="45" y="226"/>
                  </a:cubicBezTo>
                  <a:cubicBezTo>
                    <a:pt x="52" y="228"/>
                    <a:pt x="52" y="228"/>
                    <a:pt x="52" y="228"/>
                  </a:cubicBezTo>
                  <a:cubicBezTo>
                    <a:pt x="56" y="226"/>
                    <a:pt x="56" y="226"/>
                    <a:pt x="56" y="226"/>
                  </a:cubicBezTo>
                  <a:cubicBezTo>
                    <a:pt x="60" y="227"/>
                    <a:pt x="60" y="227"/>
                    <a:pt x="60" y="227"/>
                  </a:cubicBezTo>
                  <a:cubicBezTo>
                    <a:pt x="65" y="225"/>
                    <a:pt x="65" y="225"/>
                    <a:pt x="65" y="225"/>
                  </a:cubicBezTo>
                  <a:cubicBezTo>
                    <a:pt x="68" y="226"/>
                    <a:pt x="68" y="226"/>
                    <a:pt x="68" y="226"/>
                  </a:cubicBezTo>
                  <a:cubicBezTo>
                    <a:pt x="68" y="226"/>
                    <a:pt x="82" y="226"/>
                    <a:pt x="81" y="220"/>
                  </a:cubicBezTo>
                  <a:cubicBezTo>
                    <a:pt x="81" y="211"/>
                    <a:pt x="81" y="211"/>
                    <a:pt x="81" y="211"/>
                  </a:cubicBezTo>
                  <a:cubicBezTo>
                    <a:pt x="81" y="211"/>
                    <a:pt x="84" y="210"/>
                    <a:pt x="86" y="213"/>
                  </a:cubicBezTo>
                  <a:cubicBezTo>
                    <a:pt x="89" y="217"/>
                    <a:pt x="84" y="216"/>
                    <a:pt x="84" y="218"/>
                  </a:cubicBezTo>
                  <a:cubicBezTo>
                    <a:pt x="84" y="220"/>
                    <a:pt x="86" y="222"/>
                    <a:pt x="90" y="220"/>
                  </a:cubicBezTo>
                  <a:cubicBezTo>
                    <a:pt x="95" y="220"/>
                    <a:pt x="102" y="216"/>
                    <a:pt x="102" y="216"/>
                  </a:cubicBezTo>
                  <a:cubicBezTo>
                    <a:pt x="102" y="212"/>
                    <a:pt x="102" y="212"/>
                    <a:pt x="102" y="212"/>
                  </a:cubicBezTo>
                  <a:cubicBezTo>
                    <a:pt x="102" y="212"/>
                    <a:pt x="108" y="218"/>
                    <a:pt x="111" y="216"/>
                  </a:cubicBezTo>
                  <a:cubicBezTo>
                    <a:pt x="116" y="214"/>
                    <a:pt x="115" y="208"/>
                    <a:pt x="115" y="208"/>
                  </a:cubicBezTo>
                  <a:cubicBezTo>
                    <a:pt x="118" y="209"/>
                    <a:pt x="118" y="209"/>
                    <a:pt x="118" y="209"/>
                  </a:cubicBezTo>
                  <a:cubicBezTo>
                    <a:pt x="124" y="206"/>
                    <a:pt x="124" y="206"/>
                    <a:pt x="124" y="206"/>
                  </a:cubicBezTo>
                  <a:cubicBezTo>
                    <a:pt x="137" y="210"/>
                    <a:pt x="137" y="210"/>
                    <a:pt x="137" y="210"/>
                  </a:cubicBezTo>
                  <a:cubicBezTo>
                    <a:pt x="139" y="202"/>
                    <a:pt x="139" y="202"/>
                    <a:pt x="139" y="202"/>
                  </a:cubicBezTo>
                  <a:cubicBezTo>
                    <a:pt x="142" y="204"/>
                    <a:pt x="142" y="204"/>
                    <a:pt x="142" y="204"/>
                  </a:cubicBezTo>
                  <a:cubicBezTo>
                    <a:pt x="141" y="211"/>
                    <a:pt x="141" y="211"/>
                    <a:pt x="141" y="211"/>
                  </a:cubicBezTo>
                  <a:cubicBezTo>
                    <a:pt x="146" y="210"/>
                    <a:pt x="146" y="210"/>
                    <a:pt x="146" y="210"/>
                  </a:cubicBezTo>
                  <a:cubicBezTo>
                    <a:pt x="148" y="204"/>
                    <a:pt x="148" y="204"/>
                    <a:pt x="148" y="204"/>
                  </a:cubicBezTo>
                  <a:cubicBezTo>
                    <a:pt x="148" y="208"/>
                    <a:pt x="148" y="208"/>
                    <a:pt x="148" y="208"/>
                  </a:cubicBezTo>
                  <a:cubicBezTo>
                    <a:pt x="148" y="208"/>
                    <a:pt x="151" y="212"/>
                    <a:pt x="155" y="212"/>
                  </a:cubicBezTo>
                  <a:cubicBezTo>
                    <a:pt x="159" y="212"/>
                    <a:pt x="167" y="211"/>
                    <a:pt x="167" y="211"/>
                  </a:cubicBezTo>
                  <a:cubicBezTo>
                    <a:pt x="166" y="206"/>
                    <a:pt x="166" y="206"/>
                    <a:pt x="166" y="206"/>
                  </a:cubicBezTo>
                  <a:cubicBezTo>
                    <a:pt x="160" y="200"/>
                    <a:pt x="160" y="200"/>
                    <a:pt x="160" y="200"/>
                  </a:cubicBezTo>
                  <a:cubicBezTo>
                    <a:pt x="162" y="199"/>
                    <a:pt x="162" y="199"/>
                    <a:pt x="162" y="199"/>
                  </a:cubicBezTo>
                  <a:cubicBezTo>
                    <a:pt x="167" y="201"/>
                    <a:pt x="167" y="201"/>
                    <a:pt x="167" y="201"/>
                  </a:cubicBezTo>
                  <a:cubicBezTo>
                    <a:pt x="167" y="199"/>
                    <a:pt x="167" y="199"/>
                    <a:pt x="167" y="199"/>
                  </a:cubicBezTo>
                  <a:cubicBezTo>
                    <a:pt x="176" y="191"/>
                    <a:pt x="176" y="191"/>
                    <a:pt x="176" y="191"/>
                  </a:cubicBezTo>
                  <a:cubicBezTo>
                    <a:pt x="176" y="185"/>
                    <a:pt x="176" y="185"/>
                    <a:pt x="176" y="185"/>
                  </a:cubicBezTo>
                  <a:cubicBezTo>
                    <a:pt x="176" y="185"/>
                    <a:pt x="180" y="176"/>
                    <a:pt x="182" y="175"/>
                  </a:cubicBezTo>
                  <a:cubicBezTo>
                    <a:pt x="185" y="173"/>
                    <a:pt x="190" y="168"/>
                    <a:pt x="191" y="159"/>
                  </a:cubicBezTo>
                  <a:cubicBezTo>
                    <a:pt x="191" y="147"/>
                    <a:pt x="191" y="147"/>
                    <a:pt x="191" y="147"/>
                  </a:cubicBezTo>
                  <a:cubicBezTo>
                    <a:pt x="191" y="147"/>
                    <a:pt x="184" y="144"/>
                    <a:pt x="186" y="141"/>
                  </a:cubicBezTo>
                  <a:cubicBezTo>
                    <a:pt x="189" y="139"/>
                    <a:pt x="192" y="140"/>
                    <a:pt x="192" y="140"/>
                  </a:cubicBezTo>
                  <a:cubicBezTo>
                    <a:pt x="192" y="140"/>
                    <a:pt x="192" y="136"/>
                    <a:pt x="193" y="134"/>
                  </a:cubicBezTo>
                  <a:cubicBezTo>
                    <a:pt x="195" y="133"/>
                    <a:pt x="198" y="131"/>
                    <a:pt x="197" y="129"/>
                  </a:cubicBezTo>
                  <a:cubicBezTo>
                    <a:pt x="195" y="126"/>
                    <a:pt x="192" y="118"/>
                    <a:pt x="192" y="118"/>
                  </a:cubicBezTo>
                  <a:cubicBezTo>
                    <a:pt x="192" y="118"/>
                    <a:pt x="195" y="116"/>
                    <a:pt x="195" y="111"/>
                  </a:cubicBezTo>
                  <a:cubicBezTo>
                    <a:pt x="195" y="106"/>
                    <a:pt x="188" y="103"/>
                    <a:pt x="191" y="101"/>
                  </a:cubicBezTo>
                  <a:cubicBezTo>
                    <a:pt x="195" y="98"/>
                    <a:pt x="201" y="102"/>
                    <a:pt x="202" y="101"/>
                  </a:cubicBezTo>
                  <a:cubicBezTo>
                    <a:pt x="202" y="100"/>
                    <a:pt x="199" y="94"/>
                    <a:pt x="199" y="9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78" name="Rectangle 77">
            <a:extLst>
              <a:ext uri="{FF2B5EF4-FFF2-40B4-BE49-F238E27FC236}">
                <a16:creationId xmlns:a16="http://schemas.microsoft.com/office/drawing/2014/main" id="{753AFC08-5232-412E-848B-A922C646A819}"/>
              </a:ext>
            </a:extLst>
          </p:cNvPr>
          <p:cNvSpPr/>
          <p:nvPr/>
        </p:nvSpPr>
        <p:spPr>
          <a:xfrm>
            <a:off x="6283124" y="2070045"/>
            <a:ext cx="749802" cy="338554"/>
          </a:xfrm>
          <a:prstGeom prst="rect">
            <a:avLst/>
          </a:prstGeom>
        </p:spPr>
        <p:txBody>
          <a:bodyPr wrap="square">
            <a:spAutoFit/>
          </a:bodyPr>
          <a:lstStyle/>
          <a:p>
            <a:pPr algn="ctr"/>
            <a:r>
              <a:rPr lang="en-GB" sz="1600" b="1">
                <a:solidFill>
                  <a:srgbClr val="FFCD00"/>
                </a:solidFill>
                <a:latin typeface="Arial" charset="0"/>
                <a:cs typeface="Arial" charset="0"/>
              </a:rPr>
              <a:t>27.2</a:t>
            </a:r>
          </a:p>
        </p:txBody>
      </p:sp>
      <p:sp>
        <p:nvSpPr>
          <p:cNvPr id="79" name="Rectangle 78">
            <a:extLst>
              <a:ext uri="{FF2B5EF4-FFF2-40B4-BE49-F238E27FC236}">
                <a16:creationId xmlns:a16="http://schemas.microsoft.com/office/drawing/2014/main" id="{0A93E402-DE3C-4669-A1C2-D0281A875E0F}"/>
              </a:ext>
            </a:extLst>
          </p:cNvPr>
          <p:cNvSpPr/>
          <p:nvPr/>
        </p:nvSpPr>
        <p:spPr>
          <a:xfrm>
            <a:off x="6151310" y="4578526"/>
            <a:ext cx="842836" cy="307777"/>
          </a:xfrm>
          <a:prstGeom prst="rect">
            <a:avLst/>
          </a:prstGeom>
        </p:spPr>
        <p:txBody>
          <a:bodyPr wrap="square">
            <a:spAutoFit/>
          </a:bodyPr>
          <a:lstStyle/>
          <a:p>
            <a:pPr algn="ctr"/>
            <a:r>
              <a:rPr lang="en-GB" sz="1400" b="1">
                <a:latin typeface="Arial" charset="0"/>
                <a:cs typeface="Arial" charset="0"/>
              </a:rPr>
              <a:t>Women</a:t>
            </a:r>
          </a:p>
        </p:txBody>
      </p:sp>
      <p:sp>
        <p:nvSpPr>
          <p:cNvPr id="5" name="Text Placeholder 4">
            <a:extLst>
              <a:ext uri="{FF2B5EF4-FFF2-40B4-BE49-F238E27FC236}">
                <a16:creationId xmlns:a16="http://schemas.microsoft.com/office/drawing/2014/main" id="{1E5A08C3-2F61-F53A-B751-B056E1E02622}"/>
              </a:ext>
            </a:extLst>
          </p:cNvPr>
          <p:cNvSpPr>
            <a:spLocks noGrp="1"/>
          </p:cNvSpPr>
          <p:nvPr>
            <p:ph type="body" sz="quarter" idx="15"/>
          </p:nvPr>
        </p:nvSpPr>
        <p:spPr/>
        <p:txBody>
          <a:bodyPr/>
          <a:lstStyle/>
          <a:p>
            <a:r>
              <a:rPr lang="en-GB"/>
              <a:t>Source: Barb, Dec 2024</a:t>
            </a:r>
          </a:p>
          <a:p>
            <a:endParaRPr lang="en-GB"/>
          </a:p>
          <a:p>
            <a:endParaRPr lang="en-US"/>
          </a:p>
        </p:txBody>
      </p:sp>
    </p:spTree>
    <p:extLst>
      <p:ext uri="{BB962C8B-B14F-4D97-AF65-F5344CB8AC3E}">
        <p14:creationId xmlns:p14="http://schemas.microsoft.com/office/powerpoint/2010/main" val="13319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D1FDC-5AFA-5734-BDA2-075DC50C8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4D2DDFF-D150-4320-A5E9-69AEC1036782}"/>
              </a:ext>
            </a:extLst>
          </p:cNvPr>
          <p:cNvSpPr/>
          <p:nvPr/>
        </p:nvSpPr>
        <p:spPr>
          <a:xfrm>
            <a:off x="-1" y="-1"/>
            <a:ext cx="11953875" cy="6858001"/>
          </a:xfrm>
          <a:prstGeom prst="rect">
            <a:avLst/>
          </a:prstGeom>
          <a:gradFill flip="none" rotWithShape="1">
            <a:gsLst>
              <a:gs pos="0">
                <a:srgbClr val="000000">
                  <a:alpha val="66000"/>
                </a:srgbClr>
              </a:gs>
              <a:gs pos="69000">
                <a:schemeClr val="bg1">
                  <a:alpha val="3000"/>
                  <a:lumMod val="22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FB28621B-1F56-4864-A40C-1A340B44153C}"/>
              </a:ext>
            </a:extLst>
          </p:cNvPr>
          <p:cNvSpPr>
            <a:spLocks noGrp="1"/>
          </p:cNvSpPr>
          <p:nvPr>
            <p:ph type="ctrTitle"/>
          </p:nvPr>
        </p:nvSpPr>
        <p:spPr>
          <a:xfrm>
            <a:off x="527405" y="649639"/>
            <a:ext cx="5298141" cy="2412000"/>
          </a:xfrm>
        </p:spPr>
        <p:txBody>
          <a:bodyPr/>
          <a:lstStyle/>
          <a:p>
            <a:r>
              <a:rPr lang="en-GB" dirty="0"/>
              <a:t>Time lengths &amp;</a:t>
            </a:r>
            <a:br>
              <a:rPr lang="en-GB" dirty="0"/>
            </a:br>
            <a:r>
              <a:rPr lang="en-GB" dirty="0"/>
              <a:t>advertising</a:t>
            </a:r>
          </a:p>
        </p:txBody>
      </p:sp>
      <p:pic>
        <p:nvPicPr>
          <p:cNvPr id="5" name="Picture 4">
            <a:extLst>
              <a:ext uri="{FF2B5EF4-FFF2-40B4-BE49-F238E27FC236}">
                <a16:creationId xmlns:a16="http://schemas.microsoft.com/office/drawing/2014/main" id="{80AAE330-D69B-4C60-BDAA-BF6CFAD9EE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3727F072-BBDC-46C3-AF15-3C9D1B58038A}"/>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“The Walking Dead” Sky Max</a:t>
            </a:r>
          </a:p>
        </p:txBody>
      </p:sp>
    </p:spTree>
    <p:extLst>
      <p:ext uri="{BB962C8B-B14F-4D97-AF65-F5344CB8AC3E}">
        <p14:creationId xmlns:p14="http://schemas.microsoft.com/office/powerpoint/2010/main" val="571234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C6C5DF6-24F4-0995-10DB-42BBBFDEC9C7}"/>
              </a:ext>
            </a:extLst>
          </p:cNvPr>
          <p:cNvSpPr/>
          <p:nvPr/>
        </p:nvSpPr>
        <p:spPr>
          <a:xfrm rot="10800000">
            <a:off x="392201" y="1502409"/>
            <a:ext cx="3588511" cy="3596625"/>
          </a:xfrm>
          <a:prstGeom prst="rect">
            <a:avLst/>
          </a:prstGeom>
          <a:gradFill flip="none" rotWithShape="1">
            <a:gsLst>
              <a:gs pos="0">
                <a:schemeClr val="tx1">
                  <a:alpha val="57000"/>
                </a:schemeClr>
              </a:gs>
              <a:gs pos="29000">
                <a:schemeClr val="tx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8">
            <a:extLst>
              <a:ext uri="{FF2B5EF4-FFF2-40B4-BE49-F238E27FC236}">
                <a16:creationId xmlns:a16="http://schemas.microsoft.com/office/drawing/2014/main" id="{70CEAF0E-8F17-4E2B-D47D-B15C3513F465}"/>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r="21875"/>
          <a:stretch/>
        </p:blipFill>
        <p:spPr>
          <a:xfrm>
            <a:off x="392200" y="1506435"/>
            <a:ext cx="3600000" cy="3600000"/>
          </a:xfrm>
          <a:prstGeom prst="rect">
            <a:avLst/>
          </a:prstGeom>
        </p:spPr>
      </p:pic>
      <p:pic>
        <p:nvPicPr>
          <p:cNvPr id="8" name="Picture 7">
            <a:extLst>
              <a:ext uri="{FF2B5EF4-FFF2-40B4-BE49-F238E27FC236}">
                <a16:creationId xmlns:a16="http://schemas.microsoft.com/office/drawing/2014/main" id="{7FCD71DE-12F5-D889-43E8-132A2BB93611}"/>
              </a:ext>
            </a:extLst>
          </p:cNvPr>
          <p:cNvPicPr>
            <a:picLocks noChangeAspect="1"/>
          </p:cNvPicPr>
          <p:nvPr/>
        </p:nvPicPr>
        <p:blipFill rotWithShape="1">
          <a:blip r:embed="rId4">
            <a:extLst>
              <a:ext uri="{28A0092B-C50C-407E-A947-70E740481C1C}">
                <a14:useLocalDpi xmlns:a14="http://schemas.microsoft.com/office/drawing/2010/main" val="0"/>
              </a:ext>
            </a:extLst>
          </a:blip>
          <a:srcRect l="15216" r="15216"/>
          <a:stretch/>
        </p:blipFill>
        <p:spPr>
          <a:xfrm>
            <a:off x="380712" y="1500967"/>
            <a:ext cx="3600000" cy="3600000"/>
          </a:xfrm>
          <a:prstGeom prst="rect">
            <a:avLst/>
          </a:prstGeom>
        </p:spPr>
      </p:pic>
      <p:pic>
        <p:nvPicPr>
          <p:cNvPr id="12" name="Picture 11">
            <a:extLst>
              <a:ext uri="{FF2B5EF4-FFF2-40B4-BE49-F238E27FC236}">
                <a16:creationId xmlns:a16="http://schemas.microsoft.com/office/drawing/2014/main" id="{99C95F33-5AD4-18B9-F8A4-71C813BE2E89}"/>
              </a:ext>
            </a:extLst>
          </p:cNvPr>
          <p:cNvPicPr>
            <a:picLocks noChangeAspect="1"/>
          </p:cNvPicPr>
          <p:nvPr/>
        </p:nvPicPr>
        <p:blipFill rotWithShape="1">
          <a:blip r:embed="rId5">
            <a:extLst>
              <a:ext uri="{28A0092B-C50C-407E-A947-70E740481C1C}">
                <a14:useLocalDpi xmlns:a14="http://schemas.microsoft.com/office/drawing/2010/main" val="0"/>
              </a:ext>
            </a:extLst>
          </a:blip>
          <a:srcRect l="12954" t="215" r="20542" b="48"/>
          <a:stretch/>
        </p:blipFill>
        <p:spPr>
          <a:xfrm>
            <a:off x="4242023" y="1506436"/>
            <a:ext cx="3600000" cy="3600000"/>
          </a:xfrm>
          <a:prstGeom prst="rect">
            <a:avLst/>
          </a:prstGeom>
        </p:spPr>
      </p:pic>
      <p:sp>
        <p:nvSpPr>
          <p:cNvPr id="24" name="Rectangle 23">
            <a:extLst>
              <a:ext uri="{FF2B5EF4-FFF2-40B4-BE49-F238E27FC236}">
                <a16:creationId xmlns:a16="http://schemas.microsoft.com/office/drawing/2014/main" id="{7601B45B-3A37-DD34-417D-DCB2177B7C6C}"/>
              </a:ext>
            </a:extLst>
          </p:cNvPr>
          <p:cNvSpPr/>
          <p:nvPr/>
        </p:nvSpPr>
        <p:spPr>
          <a:xfrm>
            <a:off x="4247767" y="1509811"/>
            <a:ext cx="3588511" cy="3596625"/>
          </a:xfrm>
          <a:prstGeom prst="rect">
            <a:avLst/>
          </a:prstGeom>
          <a:gradFill flip="none" rotWithShape="1">
            <a:gsLst>
              <a:gs pos="0">
                <a:schemeClr val="tx1">
                  <a:alpha val="57000"/>
                </a:schemeClr>
              </a:gs>
              <a:gs pos="29000">
                <a:schemeClr val="tx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1EA4D79D-FAB5-EF55-674F-D43AFFAD0FAE}"/>
              </a:ext>
            </a:extLst>
          </p:cNvPr>
          <p:cNvSpPr/>
          <p:nvPr/>
        </p:nvSpPr>
        <p:spPr>
          <a:xfrm rot="10800000">
            <a:off x="4256384" y="1509810"/>
            <a:ext cx="3579894" cy="3596625"/>
          </a:xfrm>
          <a:prstGeom prst="rect">
            <a:avLst/>
          </a:prstGeom>
          <a:gradFill flip="none" rotWithShape="1">
            <a:gsLst>
              <a:gs pos="0">
                <a:schemeClr val="tx1">
                  <a:alpha val="57000"/>
                </a:schemeClr>
              </a:gs>
              <a:gs pos="29000">
                <a:schemeClr val="tx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a:extLst>
              <a:ext uri="{FF2B5EF4-FFF2-40B4-BE49-F238E27FC236}">
                <a16:creationId xmlns:a16="http://schemas.microsoft.com/office/drawing/2014/main" id="{5113D877-8437-6DCE-BF26-C931C310F8E5}"/>
              </a:ext>
            </a:extLst>
          </p:cNvPr>
          <p:cNvPicPr>
            <a:picLocks noChangeAspect="1"/>
          </p:cNvPicPr>
          <p:nvPr/>
        </p:nvPicPr>
        <p:blipFill rotWithShape="1">
          <a:blip r:embed="rId6">
            <a:extLst>
              <a:ext uri="{28A0092B-C50C-407E-A947-70E740481C1C}">
                <a14:useLocalDpi xmlns:a14="http://schemas.microsoft.com/office/drawing/2010/main" val="0"/>
              </a:ext>
            </a:extLst>
          </a:blip>
          <a:srcRect l="16655" r="16655"/>
          <a:stretch/>
        </p:blipFill>
        <p:spPr>
          <a:xfrm>
            <a:off x="8143165" y="1499034"/>
            <a:ext cx="3600000" cy="3600000"/>
          </a:xfrm>
          <a:prstGeom prst="rect">
            <a:avLst/>
          </a:prstGeom>
        </p:spPr>
      </p:pic>
      <p:sp>
        <p:nvSpPr>
          <p:cNvPr id="19" name="Rectangle 18">
            <a:extLst>
              <a:ext uri="{FF2B5EF4-FFF2-40B4-BE49-F238E27FC236}">
                <a16:creationId xmlns:a16="http://schemas.microsoft.com/office/drawing/2014/main" id="{DE039624-09FD-437E-8023-DE18A8A334BA}"/>
              </a:ext>
            </a:extLst>
          </p:cNvPr>
          <p:cNvSpPr/>
          <p:nvPr/>
        </p:nvSpPr>
        <p:spPr>
          <a:xfrm>
            <a:off x="8148910" y="1499035"/>
            <a:ext cx="3582765" cy="3600000"/>
          </a:xfrm>
          <a:prstGeom prst="rect">
            <a:avLst/>
          </a:prstGeom>
          <a:gradFill flip="none" rotWithShape="1">
            <a:gsLst>
              <a:gs pos="0">
                <a:schemeClr val="tx1">
                  <a:alpha val="57000"/>
                </a:schemeClr>
              </a:gs>
              <a:gs pos="29000">
                <a:schemeClr val="tx1">
                  <a:alpha val="0"/>
                </a:schemeClr>
              </a:gs>
            </a:gsLst>
            <a:lin ang="168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20">
            <a:extLst>
              <a:ext uri="{FF2B5EF4-FFF2-40B4-BE49-F238E27FC236}">
                <a16:creationId xmlns:a16="http://schemas.microsoft.com/office/drawing/2014/main" id="{090972D8-52ED-4B15-8490-9B70EEDE62AF}"/>
              </a:ext>
            </a:extLst>
          </p:cNvPr>
          <p:cNvSpPr txBox="1">
            <a:spLocks/>
          </p:cNvSpPr>
          <p:nvPr/>
        </p:nvSpPr>
        <p:spPr>
          <a:xfrm>
            <a:off x="4252850" y="4291117"/>
            <a:ext cx="3130295" cy="815456"/>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latin typeface="Arial"/>
              </a:rPr>
              <a:t>Over</a:t>
            </a:r>
            <a:r>
              <a:rPr lang="en-GB" dirty="0"/>
              <a:t> </a:t>
            </a:r>
            <a:r>
              <a:rPr lang="en-GB" sz="2400" b="1" dirty="0">
                <a:solidFill>
                  <a:srgbClr val="FF0000"/>
                </a:solidFill>
                <a:latin typeface="Arial"/>
              </a:rPr>
              <a:t>98%</a:t>
            </a:r>
            <a:r>
              <a:rPr lang="en-GB" dirty="0"/>
              <a:t> </a:t>
            </a:r>
            <a:r>
              <a:rPr lang="en-GB" dirty="0">
                <a:solidFill>
                  <a:schemeClr val="bg1"/>
                </a:solidFill>
                <a:latin typeface="Arial"/>
              </a:rPr>
              <a:t>of homes have access to over 30 Mbps</a:t>
            </a:r>
          </a:p>
        </p:txBody>
      </p:sp>
      <p:sp>
        <p:nvSpPr>
          <p:cNvPr id="3" name="Text Placeholder 20">
            <a:extLst>
              <a:ext uri="{FF2B5EF4-FFF2-40B4-BE49-F238E27FC236}">
                <a16:creationId xmlns:a16="http://schemas.microsoft.com/office/drawing/2014/main" id="{17A5C03B-72BE-66D0-063D-9F2232D9E302}"/>
              </a:ext>
            </a:extLst>
          </p:cNvPr>
          <p:cNvSpPr txBox="1">
            <a:spLocks/>
          </p:cNvSpPr>
          <p:nvPr/>
        </p:nvSpPr>
        <p:spPr>
          <a:xfrm>
            <a:off x="4277797" y="1501244"/>
            <a:ext cx="3528453" cy="117055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latin typeface="Arial"/>
              </a:rPr>
              <a:t>Access to broadband speeds required to support streaming TV have peaked</a:t>
            </a:r>
          </a:p>
        </p:txBody>
      </p:sp>
      <p:sp>
        <p:nvSpPr>
          <p:cNvPr id="10" name="Title 9">
            <a:extLst>
              <a:ext uri="{FF2B5EF4-FFF2-40B4-BE49-F238E27FC236}">
                <a16:creationId xmlns:a16="http://schemas.microsoft.com/office/drawing/2014/main" id="{D03B42F4-1143-4E23-A3D9-3F4486BCE813}"/>
              </a:ext>
            </a:extLst>
          </p:cNvPr>
          <p:cNvSpPr>
            <a:spLocks noGrp="1"/>
          </p:cNvSpPr>
          <p:nvPr>
            <p:ph type="title"/>
          </p:nvPr>
        </p:nvSpPr>
        <p:spPr/>
        <p:txBody>
          <a:bodyPr/>
          <a:lstStyle/>
          <a:p>
            <a:r>
              <a:rPr lang="en-GB" dirty="0"/>
              <a:t>The last decade has seen huge improvements in TV quality</a:t>
            </a:r>
            <a:endParaRPr lang="en-GB" dirty="0">
              <a:solidFill>
                <a:srgbClr val="FF0000"/>
              </a:solidFill>
            </a:endParaRPr>
          </a:p>
        </p:txBody>
      </p:sp>
      <p:sp>
        <p:nvSpPr>
          <p:cNvPr id="16" name="Text Placeholder 24">
            <a:extLst>
              <a:ext uri="{FF2B5EF4-FFF2-40B4-BE49-F238E27FC236}">
                <a16:creationId xmlns:a16="http://schemas.microsoft.com/office/drawing/2014/main" id="{7EB2B8EE-4565-4250-82BE-3C741628E0C6}"/>
              </a:ext>
            </a:extLst>
          </p:cNvPr>
          <p:cNvSpPr txBox="1">
            <a:spLocks/>
          </p:cNvSpPr>
          <p:nvPr/>
        </p:nvSpPr>
        <p:spPr>
          <a:xfrm>
            <a:off x="386455" y="1506436"/>
            <a:ext cx="3238861" cy="102118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2400" b="1" dirty="0">
                <a:solidFill>
                  <a:srgbClr val="FF0000"/>
                </a:solidFill>
                <a:latin typeface="Arial"/>
              </a:rPr>
              <a:t>75</a:t>
            </a:r>
            <a:r>
              <a:rPr kumimoji="0" lang="en-GB" sz="2400" b="1" i="0" u="none" strike="noStrike" kern="1200" cap="none" spc="0" normalizeH="0" baseline="0" noProof="0" dirty="0">
                <a:ln>
                  <a:noFill/>
                </a:ln>
                <a:solidFill>
                  <a:srgbClr val="FF0000"/>
                </a:solidFill>
                <a:effectLst/>
                <a:uLnTx/>
                <a:uFillTx/>
                <a:latin typeface="Arial"/>
                <a:ea typeface="+mn-ea"/>
                <a:cs typeface="+mn-cs"/>
              </a:rPr>
              <a:t>%</a:t>
            </a:r>
            <a:r>
              <a:rPr kumimoji="0" lang="en-GB" sz="1800" b="0" i="0" u="none" strike="noStrike" kern="1200" cap="none" spc="0" normalizeH="0" baseline="0" noProof="0" dirty="0">
                <a:ln>
                  <a:noFill/>
                </a:ln>
                <a:solidFill>
                  <a:srgbClr val="EB7305"/>
                </a:solidFill>
                <a:effectLst/>
                <a:uLnTx/>
                <a:uFillTx/>
                <a:latin typeface="Arial"/>
                <a:ea typeface="+mn-ea"/>
                <a:cs typeface="+mn-cs"/>
              </a:rPr>
              <a:t> </a:t>
            </a:r>
            <a:r>
              <a:rPr kumimoji="0" lang="en-GB" b="0" i="0" u="none" strike="noStrike" kern="1200" cap="none" spc="0" normalizeH="0" baseline="0" noProof="0" dirty="0">
                <a:ln>
                  <a:noFill/>
                </a:ln>
                <a:solidFill>
                  <a:prstClr val="white"/>
                </a:solidFill>
                <a:effectLst/>
                <a:uLnTx/>
                <a:uFillTx/>
                <a:latin typeface="Arial"/>
                <a:ea typeface="+mn-ea"/>
                <a:cs typeface="+mn-cs"/>
              </a:rPr>
              <a:t>of main TV screens 40”+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prstClr val="white"/>
                </a:solidFill>
                <a:effectLst/>
                <a:uLnTx/>
                <a:uFillTx/>
                <a:latin typeface="Arial"/>
                <a:ea typeface="+mn-ea"/>
                <a:cs typeface="+mn-cs"/>
              </a:rPr>
              <a:t>(vs. 35.2% in 2012)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 Placeholder 25">
            <a:extLst>
              <a:ext uri="{FF2B5EF4-FFF2-40B4-BE49-F238E27FC236}">
                <a16:creationId xmlns:a16="http://schemas.microsoft.com/office/drawing/2014/main" id="{0ED99B4B-AAB2-4322-AF9A-EE91C4AAD5FC}"/>
              </a:ext>
            </a:extLst>
          </p:cNvPr>
          <p:cNvSpPr txBox="1">
            <a:spLocks/>
          </p:cNvSpPr>
          <p:nvPr/>
        </p:nvSpPr>
        <p:spPr>
          <a:xfrm>
            <a:off x="8173193" y="1506436"/>
            <a:ext cx="3017887" cy="82667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89.3%</a:t>
            </a:r>
            <a:r>
              <a:rPr kumimoji="0" lang="en-GB" sz="1800" b="0" i="0" u="none" strike="noStrike" kern="1200" cap="none" spc="0" normalizeH="0" baseline="0" noProof="0" dirty="0">
                <a:ln>
                  <a:noFill/>
                </a:ln>
                <a:solidFill>
                  <a:srgbClr val="FFCD00"/>
                </a:solidFill>
                <a:effectLst/>
                <a:uLnTx/>
                <a:uFillTx/>
                <a:latin typeface="Arial"/>
                <a:ea typeface="+mn-ea"/>
                <a:cs typeface="+mn-cs"/>
              </a:rPr>
              <a:t> </a:t>
            </a:r>
            <a:r>
              <a:rPr lang="en-GB" dirty="0">
                <a:solidFill>
                  <a:prstClr val="white"/>
                </a:solidFill>
                <a:latin typeface="Arial"/>
              </a:rPr>
              <a:t>of households </a:t>
            </a:r>
            <a:r>
              <a:rPr kumimoji="0" lang="en-GB" b="0" i="0" u="none" strike="noStrike" kern="1200" cap="none" spc="0" normalizeH="0" baseline="0" noProof="0" dirty="0">
                <a:ln>
                  <a:noFill/>
                </a:ln>
                <a:solidFill>
                  <a:prstClr val="white"/>
                </a:solidFill>
                <a:effectLst/>
                <a:uLnTx/>
                <a:uFillTx/>
                <a:latin typeface="Arial"/>
                <a:ea typeface="+mn-ea"/>
                <a:cs typeface="+mn-cs"/>
              </a:rPr>
              <a:t>have broadcaster VOD on TV set </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52711742-7EF1-B10A-0A2B-8384C19AF8D1}"/>
              </a:ext>
            </a:extLst>
          </p:cNvPr>
          <p:cNvSpPr txBox="1">
            <a:spLocks/>
          </p:cNvSpPr>
          <p:nvPr/>
        </p:nvSpPr>
        <p:spPr>
          <a:xfrm>
            <a:off x="377758" y="5365115"/>
            <a:ext cx="5718242"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Ofcom.</a:t>
            </a:r>
          </a:p>
        </p:txBody>
      </p:sp>
    </p:spTree>
    <p:extLst>
      <p:ext uri="{BB962C8B-B14F-4D97-AF65-F5344CB8AC3E}">
        <p14:creationId xmlns:p14="http://schemas.microsoft.com/office/powerpoint/2010/main" val="392712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14A7E7A-497D-8FAB-46D2-76D0779EFE7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343" r="15343"/>
          <a:stretch>
            <a:fillRect/>
          </a:stretch>
        </p:blipFill>
        <p:spPr/>
      </p:pic>
      <p:sp>
        <p:nvSpPr>
          <p:cNvPr id="2" name="Title 1">
            <a:extLst>
              <a:ext uri="{FF2B5EF4-FFF2-40B4-BE49-F238E27FC236}">
                <a16:creationId xmlns:a16="http://schemas.microsoft.com/office/drawing/2014/main" id="{BA58C271-FA11-F1A1-7E77-F6A81899E6EE}"/>
              </a:ext>
            </a:extLst>
          </p:cNvPr>
          <p:cNvSpPr>
            <a:spLocks noGrp="1"/>
          </p:cNvSpPr>
          <p:nvPr>
            <p:ph type="title"/>
          </p:nvPr>
        </p:nvSpPr>
        <p:spPr/>
        <p:txBody>
          <a:bodyPr/>
          <a:lstStyle/>
          <a:p>
            <a:r>
              <a:rPr lang="en-GB" dirty="0"/>
              <a:t>Time lengths &amp; advertising</a:t>
            </a:r>
          </a:p>
        </p:txBody>
      </p:sp>
      <p:sp>
        <p:nvSpPr>
          <p:cNvPr id="3" name="Text Placeholder 2">
            <a:extLst>
              <a:ext uri="{FF2B5EF4-FFF2-40B4-BE49-F238E27FC236}">
                <a16:creationId xmlns:a16="http://schemas.microsoft.com/office/drawing/2014/main" id="{14CBDCB1-123C-F677-9425-C6ABAF0D576C}"/>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sz="1600" dirty="0"/>
              <a:t>TV advertising accounted for </a:t>
            </a:r>
            <a:r>
              <a:rPr lang="en-GB" sz="1600" b="1" dirty="0">
                <a:solidFill>
                  <a:schemeClr val="tx2"/>
                </a:solidFill>
              </a:rPr>
              <a:t>85%</a:t>
            </a:r>
            <a:r>
              <a:rPr lang="en-GB" sz="1600" dirty="0"/>
              <a:t> of the video advertising we saw each day in 2024, and </a:t>
            </a:r>
            <a:r>
              <a:rPr lang="en-GB" sz="1600" b="1" dirty="0">
                <a:solidFill>
                  <a:schemeClr val="tx2"/>
                </a:solidFill>
              </a:rPr>
              <a:t>53%</a:t>
            </a:r>
            <a:r>
              <a:rPr lang="en-GB" sz="1600" dirty="0"/>
              <a:t> for 16-34s.</a:t>
            </a:r>
          </a:p>
          <a:p>
            <a:pPr marL="285750" indent="-285750">
              <a:buClr>
                <a:schemeClr val="accent1"/>
              </a:buClr>
              <a:buFont typeface="Arial" panose="020B0604020202020204" pitchFamily="34" charset="0"/>
              <a:buChar char="─"/>
            </a:pPr>
            <a:r>
              <a:rPr lang="en-GB" b="1" dirty="0">
                <a:solidFill>
                  <a:schemeClr val="tx2"/>
                </a:solidFill>
              </a:rPr>
              <a:t>Procter &amp; Gamble</a:t>
            </a:r>
            <a:r>
              <a:rPr lang="en-GB" dirty="0"/>
              <a:t> was the biggest TV advertiser in 2024.</a:t>
            </a:r>
          </a:p>
          <a:p>
            <a:pPr marL="285750" indent="-285750">
              <a:buClr>
                <a:schemeClr val="accent1"/>
              </a:buClr>
              <a:buFont typeface="Arial" panose="020B0604020202020204" pitchFamily="34" charset="0"/>
              <a:buChar char="─"/>
            </a:pPr>
            <a:r>
              <a:rPr lang="en-GB" dirty="0"/>
              <a:t>30-second TV ads consistently account for </a:t>
            </a:r>
            <a:r>
              <a:rPr lang="en-GB" b="1" dirty="0">
                <a:solidFill>
                  <a:schemeClr val="tx2"/>
                </a:solidFill>
              </a:rPr>
              <a:t>over half</a:t>
            </a:r>
            <a:r>
              <a:rPr lang="en-GB" dirty="0"/>
              <a:t> of all impacts.</a:t>
            </a:r>
          </a:p>
          <a:p>
            <a:pPr marL="285750" indent="-285750">
              <a:buClr>
                <a:schemeClr val="accent1"/>
              </a:buClr>
              <a:buFont typeface="Arial" panose="020B0604020202020204" pitchFamily="34" charset="0"/>
              <a:buChar char="─"/>
            </a:pPr>
            <a:r>
              <a:rPr lang="en-GB" dirty="0"/>
              <a:t>Linear TV delivered </a:t>
            </a:r>
            <a:r>
              <a:rPr lang="en-GB" b="1" dirty="0">
                <a:solidFill>
                  <a:schemeClr val="tx2"/>
                </a:solidFill>
              </a:rPr>
              <a:t>633 billion </a:t>
            </a:r>
            <a:r>
              <a:rPr lang="en-GB" dirty="0"/>
              <a:t>impacts across 2024.</a:t>
            </a:r>
          </a:p>
          <a:p>
            <a:pPr marL="285750" indent="-285750">
              <a:buClr>
                <a:schemeClr val="accent1"/>
              </a:buClr>
              <a:buFont typeface="Arial" panose="020B0604020202020204" pitchFamily="34" charset="0"/>
              <a:buChar char="─"/>
            </a:pPr>
            <a:r>
              <a:rPr lang="en-GB" b="1" dirty="0">
                <a:solidFill>
                  <a:schemeClr val="tx2"/>
                </a:solidFill>
              </a:rPr>
              <a:t>937</a:t>
            </a:r>
            <a:r>
              <a:rPr lang="en-GB" dirty="0"/>
              <a:t> advertisers used TV for the first time in 2024.</a:t>
            </a:r>
          </a:p>
          <a:p>
            <a:endParaRPr lang="en-GB" dirty="0"/>
          </a:p>
          <a:p>
            <a:endParaRPr lang="en-GB" dirty="0"/>
          </a:p>
        </p:txBody>
      </p:sp>
      <p:sp>
        <p:nvSpPr>
          <p:cNvPr id="5" name="Text Placeholder 4">
            <a:extLst>
              <a:ext uri="{FF2B5EF4-FFF2-40B4-BE49-F238E27FC236}">
                <a16:creationId xmlns:a16="http://schemas.microsoft.com/office/drawing/2014/main" id="{29B78ED7-4639-815F-E628-081EF930C860}"/>
              </a:ext>
            </a:extLst>
          </p:cNvPr>
          <p:cNvSpPr>
            <a:spLocks noGrp="1"/>
          </p:cNvSpPr>
          <p:nvPr>
            <p:ph type="body" sz="quarter" idx="15"/>
          </p:nvPr>
        </p:nvSpPr>
        <p:spPr/>
        <p:txBody>
          <a:bodyPr/>
          <a:lstStyle/>
          <a:p>
            <a:r>
              <a:rPr lang="en-GB" dirty="0"/>
              <a:t>Sources: Barb, Nielsen Ad Intel</a:t>
            </a:r>
          </a:p>
        </p:txBody>
      </p:sp>
      <p:sp>
        <p:nvSpPr>
          <p:cNvPr id="8" name="TextBox 7">
            <a:extLst>
              <a:ext uri="{FF2B5EF4-FFF2-40B4-BE49-F238E27FC236}">
                <a16:creationId xmlns:a16="http://schemas.microsoft.com/office/drawing/2014/main" id="{2D9DC8F3-D6A6-B59F-E066-03D45CA69AC9}"/>
              </a:ext>
            </a:extLst>
          </p:cNvPr>
          <p:cNvSpPr txBox="1"/>
          <p:nvPr/>
        </p:nvSpPr>
        <p:spPr>
          <a:xfrm rot="16200000">
            <a:off x="10650417" y="4487766"/>
            <a:ext cx="2655517" cy="246221"/>
          </a:xfrm>
          <a:prstGeom prst="rect">
            <a:avLst/>
          </a:prstGeom>
          <a:noFill/>
        </p:spPr>
        <p:txBody>
          <a:bodyPr wrap="square" rtlCol="0">
            <a:spAutoFit/>
          </a:bodyPr>
          <a:lstStyle/>
          <a:p>
            <a:pPr algn="l"/>
            <a:r>
              <a:rPr lang="en-GB" sz="1000" dirty="0">
                <a:solidFill>
                  <a:schemeClr val="bg1"/>
                </a:solidFill>
              </a:rPr>
              <a:t>“Queenie” Channel 4</a:t>
            </a:r>
          </a:p>
        </p:txBody>
      </p:sp>
    </p:spTree>
    <p:extLst>
      <p:ext uri="{BB962C8B-B14F-4D97-AF65-F5344CB8AC3E}">
        <p14:creationId xmlns:p14="http://schemas.microsoft.com/office/powerpoint/2010/main" val="302249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9148050-B771-4017-8598-2385DED35D57}"/>
              </a:ext>
            </a:extLst>
          </p:cNvPr>
          <p:cNvSpPr txBox="1"/>
          <p:nvPr/>
        </p:nvSpPr>
        <p:spPr>
          <a:xfrm>
            <a:off x="5404968" y="369760"/>
            <a:ext cx="13965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732782" y="1346843"/>
            <a:ext cx="7409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Today’s TV accounts for 85.0% of AV advertising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j-ea"/>
                <a:cs typeface="+mj-cs"/>
              </a:rPr>
              <a:t>(vs 83.5% in 2024) </a:t>
            </a:r>
          </a:p>
        </p:txBody>
      </p:sp>
      <p:sp>
        <p:nvSpPr>
          <p:cNvPr id="11" name="Text Placeholder 2">
            <a:extLst>
              <a:ext uri="{FF2B5EF4-FFF2-40B4-BE49-F238E27FC236}">
                <a16:creationId xmlns:a16="http://schemas.microsoft.com/office/drawing/2014/main" id="{003B9FBC-1C11-94A1-15DB-35D211EB5EA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a:solidFill>
                  <a:srgbClr val="4D4D4D"/>
                </a:solidFill>
              </a:rPr>
              <a:t>Source: 2024, </a:t>
            </a:r>
            <a:r>
              <a:rPr lang="en-GB"/>
              <a:t>Barb / Broadcaster stream data / UK Cinema Association / Ipsos Iris</a:t>
            </a:r>
          </a:p>
          <a:p>
            <a:pPr>
              <a:spcBef>
                <a:spcPts val="0"/>
              </a:spcBef>
            </a:pPr>
            <a:r>
              <a:rPr lang="en-GB"/>
              <a:t>**YouTube ad time modelled at 3.33% of content time (Enders Analysis, 23</a:t>
            </a:r>
            <a:r>
              <a:rPr lang="en-GB" baseline="30000"/>
              <a:t>rd</a:t>
            </a:r>
            <a:r>
              <a:rPr lang="en-GB"/>
              <a:t> October 2024) and excludes those estimated to be on the YouTube Premium tier.  *TikTok ad time modelled at 3.4% of content time using agency and broadcaster estimates.  **Other online modelled at 3.33% of content time.</a:t>
            </a:r>
            <a:endParaRPr lang="en-GB" sz="1000"/>
          </a:p>
        </p:txBody>
      </p:sp>
      <p:sp>
        <p:nvSpPr>
          <p:cNvPr id="16" name="TextBox 15">
            <a:extLst>
              <a:ext uri="{FF2B5EF4-FFF2-40B4-BE49-F238E27FC236}">
                <a16:creationId xmlns:a16="http://schemas.microsoft.com/office/drawing/2014/main" id="{FEFE5B09-CFDA-6D77-D6D7-721C75C1C7CA}"/>
              </a:ext>
            </a:extLst>
          </p:cNvPr>
          <p:cNvSpPr txBox="1"/>
          <p:nvPr/>
        </p:nvSpPr>
        <p:spPr>
          <a:xfrm>
            <a:off x="7706350" y="333156"/>
            <a:ext cx="4006225"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n-ea"/>
                <a:cs typeface="+mn-cs"/>
              </a:rPr>
              <a:t>Average video advertising time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All Individuals: 18:05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16-34s: 9:49</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a:t>The use of time-lengths differs by category</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78000" y="5364000"/>
            <a:ext cx="11334817" cy="304800"/>
          </a:xfrm>
        </p:spPr>
        <p:txBody>
          <a:bodyPr/>
          <a:lstStyle/>
          <a:p>
            <a:r>
              <a:rPr lang="en-GB"/>
              <a:t>Source: Barb, 2024, Individuals</a:t>
            </a:r>
          </a:p>
        </p:txBody>
      </p:sp>
    </p:spTree>
    <p:extLst>
      <p:ext uri="{BB962C8B-B14F-4D97-AF65-F5344CB8AC3E}">
        <p14:creationId xmlns:p14="http://schemas.microsoft.com/office/powerpoint/2010/main" val="1921644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0B23-65BD-4152-2112-447441B661F0}"/>
              </a:ext>
            </a:extLst>
          </p:cNvPr>
          <p:cNvSpPr>
            <a:spLocks noGrp="1"/>
          </p:cNvSpPr>
          <p:nvPr>
            <p:ph type="title"/>
          </p:nvPr>
        </p:nvSpPr>
        <p:spPr/>
        <p:txBody>
          <a:bodyPr>
            <a:normAutofit/>
          </a:bodyPr>
          <a:lstStyle/>
          <a:p>
            <a:r>
              <a:rPr lang="en-GB"/>
              <a:t>30-second TV ads consistently account for half of all impacts</a:t>
            </a:r>
            <a:br>
              <a:rPr lang="en-GB"/>
            </a:br>
            <a:endParaRPr lang="en-GB"/>
          </a:p>
        </p:txBody>
      </p:sp>
      <p:sp>
        <p:nvSpPr>
          <p:cNvPr id="3" name="Text Placeholder 2">
            <a:extLst>
              <a:ext uri="{FF2B5EF4-FFF2-40B4-BE49-F238E27FC236}">
                <a16:creationId xmlns:a16="http://schemas.microsoft.com/office/drawing/2014/main" id="{14FF8B93-8DAA-CBE6-BF3E-D6FD0B8DA695}"/>
              </a:ext>
            </a:extLst>
          </p:cNvPr>
          <p:cNvSpPr>
            <a:spLocks noGrp="1"/>
          </p:cNvSpPr>
          <p:nvPr>
            <p:ph type="body" sz="quarter" idx="15"/>
          </p:nvPr>
        </p:nvSpPr>
        <p:spPr>
          <a:xfrm>
            <a:off x="378000" y="5364000"/>
            <a:ext cx="11334817" cy="304800"/>
          </a:xfrm>
        </p:spPr>
        <p:txBody>
          <a:bodyPr/>
          <a:lstStyle/>
          <a:p>
            <a:r>
              <a:rPr lang="en-GB"/>
              <a:t>Source: Barb, 2014-2024, Individuals, Proportion of Impacts (R/W) by ad duration</a:t>
            </a:r>
          </a:p>
        </p:txBody>
      </p:sp>
      <p:graphicFrame>
        <p:nvGraphicFramePr>
          <p:cNvPr id="6" name="Chart 5">
            <a:extLst>
              <a:ext uri="{FF2B5EF4-FFF2-40B4-BE49-F238E27FC236}">
                <a16:creationId xmlns:a16="http://schemas.microsoft.com/office/drawing/2014/main" id="{FF03A8E3-98DE-8145-72DC-35106FC08A7A}"/>
              </a:ext>
            </a:extLst>
          </p:cNvPr>
          <p:cNvGraphicFramePr/>
          <p:nvPr/>
        </p:nvGraphicFramePr>
        <p:xfrm>
          <a:off x="479426" y="1417413"/>
          <a:ext cx="11233148" cy="3911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288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DDC0-3C02-1ADD-3C0F-772C5A192C4E}"/>
              </a:ext>
            </a:extLst>
          </p:cNvPr>
          <p:cNvSpPr>
            <a:spLocks noGrp="1"/>
          </p:cNvSpPr>
          <p:nvPr>
            <p:ph type="title"/>
          </p:nvPr>
        </p:nvSpPr>
        <p:spPr/>
        <p:txBody>
          <a:bodyPr/>
          <a:lstStyle/>
          <a:p>
            <a:r>
              <a:rPr lang="en-GB"/>
              <a:t>Linear TV delivered 633 billion impacts across 2024</a:t>
            </a:r>
          </a:p>
        </p:txBody>
      </p:sp>
      <p:sp>
        <p:nvSpPr>
          <p:cNvPr id="3" name="Text Placeholder 2">
            <a:extLst>
              <a:ext uri="{FF2B5EF4-FFF2-40B4-BE49-F238E27FC236}">
                <a16:creationId xmlns:a16="http://schemas.microsoft.com/office/drawing/2014/main" id="{3F38BF37-CE97-78B9-1354-DB9E210E8B33}"/>
              </a:ext>
            </a:extLst>
          </p:cNvPr>
          <p:cNvSpPr>
            <a:spLocks noGrp="1"/>
          </p:cNvSpPr>
          <p:nvPr>
            <p:ph type="body" sz="quarter" idx="15"/>
          </p:nvPr>
        </p:nvSpPr>
        <p:spPr/>
        <p:txBody>
          <a:bodyPr/>
          <a:lstStyle/>
          <a:p>
            <a:r>
              <a:rPr lang="en-GB"/>
              <a:t>Source: Barb, Individuals,  UK Full Network, 2024. Base: 30” reweighted impacts. An impact = one person viewing one TV ad in its entirety. Impacts only count when viewed at normal speed </a:t>
            </a:r>
          </a:p>
        </p:txBody>
      </p:sp>
      <p:graphicFrame>
        <p:nvGraphicFramePr>
          <p:cNvPr id="7" name="Chart 6">
            <a:extLst>
              <a:ext uri="{FF2B5EF4-FFF2-40B4-BE49-F238E27FC236}">
                <a16:creationId xmlns:a16="http://schemas.microsoft.com/office/drawing/2014/main" id="{99CFEC40-C7A9-76F8-4A54-A2FE463F7936}"/>
              </a:ext>
            </a:extLst>
          </p:cNvPr>
          <p:cNvGraphicFramePr/>
          <p:nvPr/>
        </p:nvGraphicFramePr>
        <p:xfrm>
          <a:off x="696000" y="1288980"/>
          <a:ext cx="1080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2531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63683" y="1984520"/>
            <a:ext cx="465429" cy="29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hart 3"/>
          <p:cNvGraphicFramePr/>
          <p:nvPr>
            <p:extLst>
              <p:ext uri="{D42A27DB-BD31-4B8C-83A1-F6EECF244321}">
                <p14:modId xmlns:p14="http://schemas.microsoft.com/office/powerpoint/2010/main" val="1190087103"/>
              </p:ext>
            </p:extLst>
          </p:nvPr>
        </p:nvGraphicFramePr>
        <p:xfrm>
          <a:off x="1954492" y="1080693"/>
          <a:ext cx="9106759" cy="4105651"/>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p:cNvSpPr/>
          <p:nvPr/>
        </p:nvSpPr>
        <p:spPr>
          <a:xfrm>
            <a:off x="4958240" y="5114399"/>
            <a:ext cx="31572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Impacts (Billions)</a:t>
            </a:r>
          </a:p>
        </p:txBody>
      </p:sp>
      <p:pic>
        <p:nvPicPr>
          <p:cNvPr id="21" name="Picture 20" descr="http://upload.wikimedia.org/wikipedia/en/thumb/e/e4/Unilever.svg/929px-Unilever.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85043" y="1637450"/>
            <a:ext cx="255083" cy="2811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loreal-dam-front-resources-corp-en-cdn.brainsonic.com/ressources/afile/2266-1ae80-picture_photo-looreal-logo.html"/>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t="33787" b="32427"/>
          <a:stretch/>
        </p:blipFill>
        <p:spPr bwMode="auto">
          <a:xfrm>
            <a:off x="1514207" y="3523542"/>
            <a:ext cx="764380" cy="145315"/>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5"/>
          <p:cNvSpPr>
            <a:spLocks noGrp="1"/>
          </p:cNvSpPr>
          <p:nvPr>
            <p:ph type="title"/>
          </p:nvPr>
        </p:nvSpPr>
        <p:spPr>
          <a:xfrm>
            <a:off x="371476" y="359944"/>
            <a:ext cx="11341099" cy="1021181"/>
          </a:xfrm>
        </p:spPr>
        <p:txBody>
          <a:bodyPr/>
          <a:lstStyle/>
          <a:p>
            <a:r>
              <a:rPr lang="en-GB"/>
              <a:t>The most viewed holding companies on TV in 2024</a:t>
            </a:r>
          </a:p>
        </p:txBody>
      </p:sp>
      <p:sp>
        <p:nvSpPr>
          <p:cNvPr id="26" name="Text Placeholder 6"/>
          <p:cNvSpPr txBox="1">
            <a:spLocks/>
          </p:cNvSpPr>
          <p:nvPr/>
        </p:nvSpPr>
        <p:spPr>
          <a:xfrm>
            <a:off x="378000" y="5364000"/>
            <a:ext cx="11334817" cy="304800"/>
          </a:xfrm>
          <a:prstGeom prst="rect">
            <a:avLst/>
          </a:prstGeom>
        </p:spPr>
        <p:txBody>
          <a:bodyPr vert="horz" lIns="91440" tIns="45720" rIns="91440" bIns="45720" rtlCol="0">
            <a:noAutofit/>
          </a:bodyPr>
          <a:lstStyle>
            <a:lvl1pPr indent="0">
              <a:lnSpc>
                <a:spcPct val="100000"/>
              </a:lnSpc>
              <a:spcBef>
                <a:spcPts val="1000"/>
              </a:spcBef>
              <a:spcAft>
                <a:spcPts val="0"/>
              </a:spcAft>
              <a:buFont typeface="Arial" panose="020B0604020202020204" pitchFamily="34" charset="0"/>
              <a:buNone/>
              <a:defRPr sz="1000" b="0" baseline="0">
                <a:solidFill>
                  <a:schemeClr val="bg2"/>
                </a:solidFill>
              </a:defRPr>
            </a:lvl1pPr>
            <a:lvl2pPr marL="225425" indent="-225425">
              <a:lnSpc>
                <a:spcPct val="100000"/>
              </a:lnSpc>
              <a:spcBef>
                <a:spcPts val="500"/>
              </a:spcBef>
              <a:spcAft>
                <a:spcPts val="600"/>
              </a:spcAft>
              <a:buClr>
                <a:schemeClr val="tx2"/>
              </a:buClr>
              <a:buFont typeface="Arial" panose="020B0604020202020204" pitchFamily="34" charset="0"/>
              <a:buChar char="—"/>
              <a:defRPr sz="1600">
                <a:solidFill>
                  <a:schemeClr val="bg2"/>
                </a:solidFill>
              </a:defRPr>
            </a:lvl2pPr>
            <a:lvl3pPr marL="223838" indent="-223838">
              <a:lnSpc>
                <a:spcPct val="100000"/>
              </a:lnSpc>
              <a:spcBef>
                <a:spcPts val="500"/>
              </a:spcBef>
              <a:spcAft>
                <a:spcPts val="600"/>
              </a:spcAft>
              <a:buClr>
                <a:schemeClr val="tx2"/>
              </a:buClr>
              <a:buFont typeface="Arial" panose="020B0604020202020204" pitchFamily="34" charset="0"/>
              <a:buChar char="—"/>
              <a:tabLst>
                <a:tab pos="447675" algn="l"/>
              </a:tabLst>
              <a:defRPr sz="1400">
                <a:solidFill>
                  <a:schemeClr val="bg2"/>
                </a:solidFill>
              </a:defRPr>
            </a:lvl3pPr>
            <a:lvl4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4pPr>
            <a:lvl5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R/W commercial impacts according to Barb reporting </a:t>
            </a:r>
          </a:p>
        </p:txBody>
      </p:sp>
      <p:pic>
        <p:nvPicPr>
          <p:cNvPr id="5" name="Picture 2">
            <a:extLst>
              <a:ext uri="{FF2B5EF4-FFF2-40B4-BE49-F238E27FC236}">
                <a16:creationId xmlns:a16="http://schemas.microsoft.com/office/drawing/2014/main" id="{845D700D-73B5-46BB-8E9C-CD898059A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90347" y="3140901"/>
            <a:ext cx="612101" cy="1453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ckitt - Wikipedia">
            <a:extLst>
              <a:ext uri="{FF2B5EF4-FFF2-40B4-BE49-F238E27FC236}">
                <a16:creationId xmlns:a16="http://schemas.microsoft.com/office/drawing/2014/main" id="{CC539061-B08A-4AD6-8AAF-5AC8FFD935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640" y="2693820"/>
            <a:ext cx="489514" cy="2478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Procter &amp;amp; Gamble - Wikipedia">
            <a:extLst>
              <a:ext uri="{FF2B5EF4-FFF2-40B4-BE49-F238E27FC236}">
                <a16:creationId xmlns:a16="http://schemas.microsoft.com/office/drawing/2014/main" id="{B9C081AA-A8E3-4A85-8EFA-B5413C225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9420" y="1258569"/>
            <a:ext cx="293955" cy="2939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cdonalds home">
            <a:extLst>
              <a:ext uri="{FF2B5EF4-FFF2-40B4-BE49-F238E27FC236}">
                <a16:creationId xmlns:a16="http://schemas.microsoft.com/office/drawing/2014/main" id="{F78BFC1C-237B-05AA-40D5-EE80C3C4F0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3109" y="4103075"/>
            <a:ext cx="389426" cy="389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9BADD9-5FD4-CD81-A49E-D1B50787C7D5}"/>
              </a:ext>
            </a:extLst>
          </p:cNvPr>
          <p:cNvPicPr>
            <a:picLocks noChangeAspect="1"/>
          </p:cNvPicPr>
          <p:nvPr/>
        </p:nvPicPr>
        <p:blipFill>
          <a:blip r:embed="rId11"/>
          <a:stretch>
            <a:fillRect/>
          </a:stretch>
        </p:blipFill>
        <p:spPr>
          <a:xfrm>
            <a:off x="1609664" y="4558376"/>
            <a:ext cx="516317" cy="211823"/>
          </a:xfrm>
          <a:prstGeom prst="rect">
            <a:avLst/>
          </a:prstGeom>
        </p:spPr>
      </p:pic>
      <p:pic>
        <p:nvPicPr>
          <p:cNvPr id="2" name="Picture 2" descr="EE Limited - BAPCO 2025">
            <a:extLst>
              <a:ext uri="{FF2B5EF4-FFF2-40B4-BE49-F238E27FC236}">
                <a16:creationId xmlns:a16="http://schemas.microsoft.com/office/drawing/2014/main" id="{328D574B-8A53-E930-2C3D-7F81869644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5076" y="2306251"/>
            <a:ext cx="302643" cy="3026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7A799E-C419-A120-73C4-82864E5386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1122" y="3849033"/>
            <a:ext cx="590550" cy="17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56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dirty="0"/>
              <a:t>932 advertisers used TV for the first time in 2024</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(2019—2024)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pic>
        <p:nvPicPr>
          <p:cNvPr id="1076" name="Picture 52" descr="MacInnes Whisky | Event information and Tickets | Fatsoma">
            <a:extLst>
              <a:ext uri="{FF2B5EF4-FFF2-40B4-BE49-F238E27FC236}">
                <a16:creationId xmlns:a16="http://schemas.microsoft.com/office/drawing/2014/main" id="{BC9CFBD9-9EB0-2FBB-03E9-393EBDFBD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2" t="6984" r="9665" b="10824"/>
          <a:stretch/>
        </p:blipFill>
        <p:spPr bwMode="auto">
          <a:xfrm>
            <a:off x="6020930" y="3077460"/>
            <a:ext cx="756992" cy="7569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B77484F-7AB6-35EE-78E1-6B290EEDD6FB}"/>
              </a:ext>
            </a:extLst>
          </p:cNvPr>
          <p:cNvGrpSpPr/>
          <p:nvPr/>
        </p:nvGrpSpPr>
        <p:grpSpPr>
          <a:xfrm>
            <a:off x="571006" y="1311773"/>
            <a:ext cx="11048716" cy="752195"/>
            <a:chOff x="663858" y="1264148"/>
            <a:chExt cx="11048716" cy="752195"/>
          </a:xfrm>
        </p:grpSpPr>
        <p:pic>
          <p:nvPicPr>
            <p:cNvPr id="1068" name="Picture 44" descr="Profile for Pillow World">
              <a:extLst>
                <a:ext uri="{FF2B5EF4-FFF2-40B4-BE49-F238E27FC236}">
                  <a16:creationId xmlns:a16="http://schemas.microsoft.com/office/drawing/2014/main" id="{592C0C85-9BFC-D212-F8D4-DACA9C98FE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48" b="22326"/>
            <a:stretch/>
          </p:blipFill>
          <p:spPr bwMode="auto">
            <a:xfrm>
              <a:off x="7246312" y="1308580"/>
              <a:ext cx="1086968"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for Fisher Investments UK">
              <a:extLst>
                <a:ext uri="{FF2B5EF4-FFF2-40B4-BE49-F238E27FC236}">
                  <a16:creationId xmlns:a16="http://schemas.microsoft.com/office/drawing/2014/main" id="{A896030B-1624-7FA1-25A8-D192E625F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531" y="1390607"/>
              <a:ext cx="499276" cy="4992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itish Airways | Images Detail">
              <a:extLst>
                <a:ext uri="{FF2B5EF4-FFF2-40B4-BE49-F238E27FC236}">
                  <a16:creationId xmlns:a16="http://schemas.microsoft.com/office/drawing/2014/main" id="{5F0DB0DE-6C5F-01FE-F71D-FE8F1D9A5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0379" y="1264148"/>
              <a:ext cx="752195" cy="7521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file for Simply Factoring Brokers">
              <a:extLst>
                <a:ext uri="{FF2B5EF4-FFF2-40B4-BE49-F238E27FC236}">
                  <a16:creationId xmlns:a16="http://schemas.microsoft.com/office/drawing/2014/main" id="{A505012B-0842-CBBC-468D-739FB09BD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761"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ine - Watford, Garston, Bushey &amp; Hemel estate and lettings agents.">
              <a:extLst>
                <a:ext uri="{FF2B5EF4-FFF2-40B4-BE49-F238E27FC236}">
                  <a16:creationId xmlns:a16="http://schemas.microsoft.com/office/drawing/2014/main" id="{9766989C-7F9E-E009-6641-D846AF5B6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664"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actice Plus Group Hospital, Ilford: Profile | GoPrivate.com">
              <a:extLst>
                <a:ext uri="{FF2B5EF4-FFF2-40B4-BE49-F238E27FC236}">
                  <a16:creationId xmlns:a16="http://schemas.microsoft.com/office/drawing/2014/main" id="{3ED404C6-D340-D336-C3FB-B7E9D2243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4853" y="1358693"/>
              <a:ext cx="563105" cy="56310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Air up® Unveils New Logo and Brand Identity">
              <a:extLst>
                <a:ext uri="{FF2B5EF4-FFF2-40B4-BE49-F238E27FC236}">
                  <a16:creationId xmlns:a16="http://schemas.microsoft.com/office/drawing/2014/main" id="{2EC5BFD3-E174-C716-32CC-87BE805DA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4580" y="1434888"/>
              <a:ext cx="730159" cy="41071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E0CE79C-A60E-11A3-4877-E3AA218E8F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00" r="12500"/>
            <a:stretch/>
          </p:blipFill>
          <p:spPr bwMode="auto">
            <a:xfrm>
              <a:off x="663858"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ress Releases | RetailMeNot, Inc.">
              <a:extLst>
                <a:ext uri="{FF2B5EF4-FFF2-40B4-BE49-F238E27FC236}">
                  <a16:creationId xmlns:a16="http://schemas.microsoft.com/office/drawing/2014/main" id="{B508C90D-0416-8E71-F1F4-2338325764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8567" y="1466508"/>
              <a:ext cx="1254440" cy="347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7EC8FEE-E4C5-DC05-1C82-C55A4C0304AE}"/>
              </a:ext>
            </a:extLst>
          </p:cNvPr>
          <p:cNvGrpSpPr/>
          <p:nvPr/>
        </p:nvGrpSpPr>
        <p:grpSpPr>
          <a:xfrm>
            <a:off x="614460" y="2409822"/>
            <a:ext cx="10961809" cy="561023"/>
            <a:chOff x="635283" y="2336144"/>
            <a:chExt cx="10961809" cy="561023"/>
          </a:xfrm>
        </p:grpSpPr>
        <p:pic>
          <p:nvPicPr>
            <p:cNvPr id="1048" name="Picture 24" descr="Tempcover MBO | Connection Capital">
              <a:extLst>
                <a:ext uri="{FF2B5EF4-FFF2-40B4-BE49-F238E27FC236}">
                  <a16:creationId xmlns:a16="http://schemas.microsoft.com/office/drawing/2014/main" id="{29039FCB-BB6D-52F0-DC5F-40F1433866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2613" y="2433253"/>
              <a:ext cx="1467218" cy="3668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e UK's Only Gastric Balloon Specialists - Gastric Balloon Group">
              <a:extLst>
                <a:ext uri="{FF2B5EF4-FFF2-40B4-BE49-F238E27FC236}">
                  <a16:creationId xmlns:a16="http://schemas.microsoft.com/office/drawing/2014/main" id="{78B58FD7-6D28-ED87-3C91-9101D1C630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1751" y="2425371"/>
              <a:ext cx="793265" cy="38256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ipla-logo - PTCMA">
              <a:extLst>
                <a:ext uri="{FF2B5EF4-FFF2-40B4-BE49-F238E27FC236}">
                  <a16:creationId xmlns:a16="http://schemas.microsoft.com/office/drawing/2014/main" id="{FAC99D9A-CC4D-4D0A-4391-4C7F513958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2384" y="2443652"/>
              <a:ext cx="561024" cy="34600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smybillfair | LinkedIn">
              <a:extLst>
                <a:ext uri="{FF2B5EF4-FFF2-40B4-BE49-F238E27FC236}">
                  <a16:creationId xmlns:a16="http://schemas.microsoft.com/office/drawing/2014/main" id="{535B95C1-01DD-202D-A108-C372F06FFFB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5961" y="2336144"/>
              <a:ext cx="561023"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its Radio UK - Wikipedia">
              <a:extLst>
                <a:ext uri="{FF2B5EF4-FFF2-40B4-BE49-F238E27FC236}">
                  <a16:creationId xmlns:a16="http://schemas.microsoft.com/office/drawing/2014/main" id="{71A388EA-68D7-A6B9-101E-872157CE34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2953" y="2336144"/>
              <a:ext cx="594139"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National Grid - Home">
              <a:extLst>
                <a:ext uri="{FF2B5EF4-FFF2-40B4-BE49-F238E27FC236}">
                  <a16:creationId xmlns:a16="http://schemas.microsoft.com/office/drawing/2014/main" id="{0149DA78-8EB5-7D10-273A-7F6F586243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283" y="2505721"/>
              <a:ext cx="1034777" cy="221868"/>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ND Association | Fighting motor neurone disease">
              <a:extLst>
                <a:ext uri="{FF2B5EF4-FFF2-40B4-BE49-F238E27FC236}">
                  <a16:creationId xmlns:a16="http://schemas.microsoft.com/office/drawing/2014/main" id="{69497660-FCBD-8078-E75D-782FA619CF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69537" y="2445162"/>
              <a:ext cx="909661" cy="34298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Symprove | Informed Choice">
              <a:extLst>
                <a:ext uri="{FF2B5EF4-FFF2-40B4-BE49-F238E27FC236}">
                  <a16:creationId xmlns:a16="http://schemas.microsoft.com/office/drawing/2014/main" id="{E588C350-C197-2181-26CD-19FA26E560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77569" y="2336144"/>
              <a:ext cx="822834" cy="561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CC1E83F-F83B-C4E5-41F4-CF4336F16B39}"/>
              </a:ext>
            </a:extLst>
          </p:cNvPr>
          <p:cNvGrpSpPr/>
          <p:nvPr/>
        </p:nvGrpSpPr>
        <p:grpSpPr>
          <a:xfrm>
            <a:off x="565788" y="3316699"/>
            <a:ext cx="11059152" cy="708686"/>
            <a:chOff x="544651" y="3101613"/>
            <a:chExt cx="11059152" cy="708686"/>
          </a:xfrm>
        </p:grpSpPr>
        <p:pic>
          <p:nvPicPr>
            <p:cNvPr id="1050" name="Picture 26" descr="FRF Motor Group Car Dealership | JudgeService">
              <a:extLst>
                <a:ext uri="{FF2B5EF4-FFF2-40B4-BE49-F238E27FC236}">
                  <a16:creationId xmlns:a16="http://schemas.microsoft.com/office/drawing/2014/main" id="{BF9D9546-D538-4F6A-3B35-5AD1195E9C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8966" y="3271122"/>
              <a:ext cx="1294005" cy="36966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rofile for Courmacs LLP Solicitors">
              <a:extLst>
                <a:ext uri="{FF2B5EF4-FFF2-40B4-BE49-F238E27FC236}">
                  <a16:creationId xmlns:a16="http://schemas.microsoft.com/office/drawing/2014/main" id="{17188B1E-5767-A02F-FC74-0ADCDC55F5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34829" y="3101613"/>
              <a:ext cx="708686" cy="7086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ress Photos - zooplus SE - Corporate Website">
              <a:extLst>
                <a:ext uri="{FF2B5EF4-FFF2-40B4-BE49-F238E27FC236}">
                  <a16:creationId xmlns:a16="http://schemas.microsoft.com/office/drawing/2014/main" id="{12F5E4F2-5E12-198D-0A9E-D975DCF44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99878" y="3268329"/>
              <a:ext cx="852850" cy="3752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FULLGREEN | LinkedIn">
              <a:extLst>
                <a:ext uri="{FF2B5EF4-FFF2-40B4-BE49-F238E27FC236}">
                  <a16:creationId xmlns:a16="http://schemas.microsoft.com/office/drawing/2014/main" id="{159EA7C0-CE0A-3DC1-282A-A8148EFED10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651" y="3182252"/>
              <a:ext cx="547408" cy="54740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St Pierre announces supply chain investment for 2022 | Snack Food &amp;  Wholesale Bakery">
              <a:extLst>
                <a:ext uri="{FF2B5EF4-FFF2-40B4-BE49-F238E27FC236}">
                  <a16:creationId xmlns:a16="http://schemas.microsoft.com/office/drawing/2014/main" id="{FDD82D13-9485-8B85-F8C0-8CC45793B6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27713" y="3235083"/>
              <a:ext cx="724175" cy="441747"/>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950F4D1B-71A2-44D2-0BC5-EAD1BA19BF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09635" y="3333874"/>
              <a:ext cx="954388" cy="244164"/>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a:extLst>
                <a:ext uri="{FF2B5EF4-FFF2-40B4-BE49-F238E27FC236}">
                  <a16:creationId xmlns:a16="http://schemas.microsoft.com/office/drawing/2014/main" id="{6673C49A-4EC9-FDA5-84B5-DFFED7D9265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8798" y="3360990"/>
              <a:ext cx="995005" cy="18993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Skin + Me Reviews | Read Customer Service Reviews of skinandme.com">
              <a:extLst>
                <a:ext uri="{FF2B5EF4-FFF2-40B4-BE49-F238E27FC236}">
                  <a16:creationId xmlns:a16="http://schemas.microsoft.com/office/drawing/2014/main" id="{E3A4A130-7E73-81FD-0E05-732C350D3D0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00422" y="3242766"/>
              <a:ext cx="570384" cy="426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9141386-B177-D343-ADD8-28F8914150E8}"/>
              </a:ext>
            </a:extLst>
          </p:cNvPr>
          <p:cNvGrpSpPr/>
          <p:nvPr/>
        </p:nvGrpSpPr>
        <p:grpSpPr>
          <a:xfrm>
            <a:off x="702625" y="4371240"/>
            <a:ext cx="10786749" cy="631380"/>
            <a:chOff x="461004" y="4332688"/>
            <a:chExt cx="11268720" cy="659591"/>
          </a:xfrm>
        </p:grpSpPr>
        <p:pic>
          <p:nvPicPr>
            <p:cNvPr id="1026" name="Picture 2" descr="Everyone TV | LinkedIn">
              <a:extLst>
                <a:ext uri="{FF2B5EF4-FFF2-40B4-BE49-F238E27FC236}">
                  <a16:creationId xmlns:a16="http://schemas.microsoft.com/office/drawing/2014/main" id="{1D2D92D7-7539-ADC6-4D4D-1CBC7D4DF9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82570"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s and Media Resources - Alibaba Group">
              <a:extLst>
                <a:ext uri="{FF2B5EF4-FFF2-40B4-BE49-F238E27FC236}">
                  <a16:creationId xmlns:a16="http://schemas.microsoft.com/office/drawing/2014/main" id="{99C45747-BF4E-9923-B13B-CD1F04D34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1004" y="4480305"/>
              <a:ext cx="964916" cy="3643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 James's Place plc - Wikipedia">
              <a:extLst>
                <a:ext uri="{FF2B5EF4-FFF2-40B4-BE49-F238E27FC236}">
                  <a16:creationId xmlns:a16="http://schemas.microsoft.com/office/drawing/2014/main" id="{9FDA59E9-C8DC-CFA8-DB7F-920511BA72C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3700" y="4432173"/>
              <a:ext cx="698524" cy="4606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lish National Tourist Office North America | LinkedIn">
              <a:extLst>
                <a:ext uri="{FF2B5EF4-FFF2-40B4-BE49-F238E27FC236}">
                  <a16:creationId xmlns:a16="http://schemas.microsoft.com/office/drawing/2014/main" id="{F0C78403-8FDE-F598-0FA7-E8BE4574A23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65043"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rofile for Shutterly Fabulous">
              <a:extLst>
                <a:ext uri="{FF2B5EF4-FFF2-40B4-BE49-F238E27FC236}">
                  <a16:creationId xmlns:a16="http://schemas.microsoft.com/office/drawing/2014/main" id="{C0D2BB33-F392-4575-E599-2F4BCDF0FF2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195106" y="4372293"/>
              <a:ext cx="580381" cy="58038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harlie Bigham's">
              <a:extLst>
                <a:ext uri="{FF2B5EF4-FFF2-40B4-BE49-F238E27FC236}">
                  <a16:creationId xmlns:a16="http://schemas.microsoft.com/office/drawing/2014/main" id="{97B08D8D-4ECD-CF9D-07D8-1ACD679A5EF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98369" y="4348925"/>
              <a:ext cx="1027630" cy="62711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Foodhub Branding Guidelines">
              <a:extLst>
                <a:ext uri="{FF2B5EF4-FFF2-40B4-BE49-F238E27FC236}">
                  <a16:creationId xmlns:a16="http://schemas.microsoft.com/office/drawing/2014/main" id="{BCF5767A-9E94-4228-AB4D-1092A6904BE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47516" y="4459111"/>
              <a:ext cx="554378" cy="40674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OURA Logo Black RGB - Oura Health">
              <a:extLst>
                <a:ext uri="{FF2B5EF4-FFF2-40B4-BE49-F238E27FC236}">
                  <a16:creationId xmlns:a16="http://schemas.microsoft.com/office/drawing/2014/main" id="{D8DA4788-ED73-27DE-E90B-C6B7FB3BE71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648883" y="4509814"/>
              <a:ext cx="1080841" cy="30533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Profile for Empire Bespoke Foods Ltd">
              <a:extLst>
                <a:ext uri="{FF2B5EF4-FFF2-40B4-BE49-F238E27FC236}">
                  <a16:creationId xmlns:a16="http://schemas.microsoft.com/office/drawing/2014/main" id="{B3A3087F-E5D4-9928-FDC4-3C6B6ACA3F1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48802" y="4407040"/>
              <a:ext cx="510886" cy="51088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Vitalin – From Farm to Tail">
              <a:extLst>
                <a:ext uri="{FF2B5EF4-FFF2-40B4-BE49-F238E27FC236}">
                  <a16:creationId xmlns:a16="http://schemas.microsoft.com/office/drawing/2014/main" id="{A042C3C9-EB06-A167-B66A-79115F5A154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924776" y="4423100"/>
              <a:ext cx="726042" cy="478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375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and person in a red dress&#10;&#10;AI-generated content may be incorrect.">
            <a:extLst>
              <a:ext uri="{FF2B5EF4-FFF2-40B4-BE49-F238E27FC236}">
                <a16:creationId xmlns:a16="http://schemas.microsoft.com/office/drawing/2014/main" id="{F4F091F8-85E8-766D-29A2-5030B207AD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Rectangle 6">
            <a:extLst>
              <a:ext uri="{FF2B5EF4-FFF2-40B4-BE49-F238E27FC236}">
                <a16:creationId xmlns:a16="http://schemas.microsoft.com/office/drawing/2014/main" id="{1BF0653A-F672-42FC-90BF-9772B37B842E}"/>
              </a:ext>
            </a:extLst>
          </p:cNvPr>
          <p:cNvSpPr/>
          <p:nvPr/>
        </p:nvSpPr>
        <p:spPr>
          <a:xfrm>
            <a:off x="0" y="0"/>
            <a:ext cx="11110452" cy="6858000"/>
          </a:xfrm>
          <a:prstGeom prst="rect">
            <a:avLst/>
          </a:prstGeom>
          <a:gradFill flip="none" rotWithShape="1">
            <a:gsLst>
              <a:gs pos="16000">
                <a:srgbClr val="000000">
                  <a:alpha val="37000"/>
                </a:srgbClr>
              </a:gs>
              <a:gs pos="43000">
                <a:schemeClr val="bg1">
                  <a:alpha val="3000"/>
                  <a:lumMod val="2200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Title 2">
            <a:extLst>
              <a:ext uri="{FF2B5EF4-FFF2-40B4-BE49-F238E27FC236}">
                <a16:creationId xmlns:a16="http://schemas.microsoft.com/office/drawing/2014/main" id="{D01D0307-5031-4B42-A289-87B91C4BB0F9}"/>
              </a:ext>
            </a:extLst>
          </p:cNvPr>
          <p:cNvSpPr txBox="1">
            <a:spLocks/>
          </p:cNvSpPr>
          <p:nvPr/>
        </p:nvSpPr>
        <p:spPr>
          <a:xfrm>
            <a:off x="594499" y="716783"/>
            <a:ext cx="8697369" cy="10211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a:ea typeface="+mj-ea"/>
                <a:cs typeface="+mj-cs"/>
              </a:rPr>
              <a:t>Top programmes</a:t>
            </a:r>
          </a:p>
        </p:txBody>
      </p:sp>
      <p:pic>
        <p:nvPicPr>
          <p:cNvPr id="5" name="Picture 4">
            <a:extLst>
              <a:ext uri="{FF2B5EF4-FFF2-40B4-BE49-F238E27FC236}">
                <a16:creationId xmlns:a16="http://schemas.microsoft.com/office/drawing/2014/main" id="{D1266D17-965A-4F26-B174-D705BF11E0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3562" y="6082237"/>
            <a:ext cx="1618438" cy="681207"/>
          </a:xfrm>
          <a:prstGeom prst="rect">
            <a:avLst/>
          </a:prstGeom>
        </p:spPr>
      </p:pic>
      <p:sp>
        <p:nvSpPr>
          <p:cNvPr id="6" name="TextBox 5">
            <a:extLst>
              <a:ext uri="{FF2B5EF4-FFF2-40B4-BE49-F238E27FC236}">
                <a16:creationId xmlns:a16="http://schemas.microsoft.com/office/drawing/2014/main" id="{337B2ABE-FCEE-48C4-A60F-37A850BA0B75}"/>
              </a:ext>
            </a:extLst>
          </p:cNvPr>
          <p:cNvSpPr txBox="1"/>
          <p:nvPr/>
        </p:nvSpPr>
        <p:spPr>
          <a:xfrm rot="16200000">
            <a:off x="10508277" y="4345626"/>
            <a:ext cx="29397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“Dancing on Ice”, ITV1</a:t>
            </a:r>
          </a:p>
        </p:txBody>
      </p:sp>
    </p:spTree>
    <p:extLst>
      <p:ext uri="{BB962C8B-B14F-4D97-AF65-F5344CB8AC3E}">
        <p14:creationId xmlns:p14="http://schemas.microsoft.com/office/powerpoint/2010/main" val="836870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D526-DEEA-2AC5-0367-FB0DA16D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18D13-7540-D632-DF81-581CE5A36824}"/>
              </a:ext>
            </a:extLst>
          </p:cNvPr>
          <p:cNvSpPr>
            <a:spLocks noGrp="1"/>
          </p:cNvSpPr>
          <p:nvPr>
            <p:ph type="title"/>
          </p:nvPr>
        </p:nvSpPr>
        <p:spPr/>
        <p:txBody>
          <a:bodyPr/>
          <a:lstStyle/>
          <a:p>
            <a:r>
              <a:rPr lang="en-GB" dirty="0"/>
              <a:t>UK original content dominates the top series in 2024</a:t>
            </a:r>
          </a:p>
        </p:txBody>
      </p:sp>
      <p:sp>
        <p:nvSpPr>
          <p:cNvPr id="3" name="Text Placeholder 2">
            <a:extLst>
              <a:ext uri="{FF2B5EF4-FFF2-40B4-BE49-F238E27FC236}">
                <a16:creationId xmlns:a16="http://schemas.microsoft.com/office/drawing/2014/main" id="{4C5B9495-56C1-4A08-1984-E46DE5E747A0}"/>
              </a:ext>
            </a:extLst>
          </p:cNvPr>
          <p:cNvSpPr>
            <a:spLocks noGrp="1"/>
          </p:cNvSpPr>
          <p:nvPr>
            <p:ph type="body" sz="quarter" idx="15"/>
          </p:nvPr>
        </p:nvSpPr>
        <p:spPr>
          <a:xfrm>
            <a:off x="377758" y="5365115"/>
            <a:ext cx="7083746" cy="304800"/>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a:t>
            </a:r>
            <a:r>
              <a:rPr lang="en-GB">
                <a:solidFill>
                  <a:srgbClr val="4D4D4D"/>
                </a:solidFill>
                <a:latin typeface="Arial"/>
              </a:rPr>
              <a:t>Individuals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Average audience per episode (excludes one-offs, kids, films and sports)</a:t>
            </a:r>
          </a:p>
        </p:txBody>
      </p:sp>
      <p:graphicFrame>
        <p:nvGraphicFramePr>
          <p:cNvPr id="4" name="Table 3">
            <a:extLst>
              <a:ext uri="{FF2B5EF4-FFF2-40B4-BE49-F238E27FC236}">
                <a16:creationId xmlns:a16="http://schemas.microsoft.com/office/drawing/2014/main" id="{7EE10753-3196-15A4-99BB-AC6150754DEF}"/>
              </a:ext>
            </a:extLst>
          </p:cNvPr>
          <p:cNvGraphicFramePr>
            <a:graphicFrameLocks noGrp="1"/>
          </p:cNvGraphicFramePr>
          <p:nvPr/>
        </p:nvGraphicFramePr>
        <p:xfrm>
          <a:off x="479426" y="1595762"/>
          <a:ext cx="5387971" cy="3667374"/>
        </p:xfrm>
        <a:graphic>
          <a:graphicData uri="http://schemas.openxmlformats.org/drawingml/2006/table">
            <a:tbl>
              <a:tblPr firstRow="1" bandRow="1">
                <a:tableStyleId>{5C22544A-7EE6-4342-B048-85BDC9FD1C3A}</a:tableStyleId>
              </a:tblPr>
              <a:tblGrid>
                <a:gridCol w="415701">
                  <a:extLst>
                    <a:ext uri="{9D8B030D-6E8A-4147-A177-3AD203B41FA5}">
                      <a16:colId xmlns:a16="http://schemas.microsoft.com/office/drawing/2014/main" val="1243905112"/>
                    </a:ext>
                  </a:extLst>
                </a:gridCol>
                <a:gridCol w="648440">
                  <a:extLst>
                    <a:ext uri="{9D8B030D-6E8A-4147-A177-3AD203B41FA5}">
                      <a16:colId xmlns:a16="http://schemas.microsoft.com/office/drawing/2014/main" val="426341309"/>
                    </a:ext>
                  </a:extLst>
                </a:gridCol>
                <a:gridCol w="2162105">
                  <a:extLst>
                    <a:ext uri="{9D8B030D-6E8A-4147-A177-3AD203B41FA5}">
                      <a16:colId xmlns:a16="http://schemas.microsoft.com/office/drawing/2014/main" val="4255610345"/>
                    </a:ext>
                  </a:extLst>
                </a:gridCol>
                <a:gridCol w="700717">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Mr Bates vs The Post Office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14.4</a:t>
                      </a:r>
                    </a:p>
                  </a:txBody>
                  <a:tcPr marL="9525" marR="9525" marT="9525" marB="0" anchor="ctr"/>
                </a:tc>
                <a:tc>
                  <a:txBody>
                    <a:bodyPr/>
                    <a:lstStyle/>
                    <a:p>
                      <a:pPr algn="ctr" fontAlgn="ctr"/>
                      <a:r>
                        <a:rPr lang="en-GB" sz="1000" b="0" i="0" u="none" strike="noStrike">
                          <a:solidFill>
                            <a:srgbClr val="000000"/>
                          </a:solidFill>
                          <a:effectLst/>
                          <a:latin typeface="+mj-lt"/>
                        </a:rPr>
                        <a:t>UK</a:t>
                      </a:r>
                    </a:p>
                  </a:txBody>
                  <a:tcPr marL="9525" marR="9525" marT="9525" marB="0" anchor="ctr"/>
                </a:tc>
                <a:extLst>
                  <a:ext uri="{0D108BD9-81ED-4DB2-BD59-A6C34878D82A}">
                    <a16:rowId xmlns:a16="http://schemas.microsoft.com/office/drawing/2014/main" val="3658541972"/>
                  </a:ext>
                </a:extLst>
              </a:tr>
              <a:tr h="307112">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Fool Me Once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11.7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849016995"/>
                  </a:ext>
                </a:extLst>
              </a:tr>
              <a:tr h="307112">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Baby Reindeer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683553240"/>
                  </a:ext>
                </a:extLst>
              </a:tr>
              <a:tr h="307112">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Clarkson's Farm</a:t>
                      </a:r>
                    </a:p>
                  </a:txBody>
                  <a:tcPr marL="9525" marR="9525" marT="9525" marB="0" anchor="ctr"/>
                </a:tc>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9.3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027536426"/>
                  </a:ext>
                </a:extLst>
              </a:tr>
              <a:tr h="307112">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The Gentlemen</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9.0</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04969396"/>
                  </a:ext>
                </a:extLst>
              </a:tr>
              <a:tr h="307112">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I'm a Celebrity... Get Me Out of Here!</a:t>
                      </a:r>
                    </a:p>
                  </a:txBody>
                  <a:tcPr marL="9525" marR="9525" marT="9525" marB="0" anchor="ctr"/>
                </a:tc>
                <a:tc>
                  <a:txBody>
                    <a:bodyPr/>
                    <a:lstStyle/>
                    <a:p>
                      <a:pPr algn="ctr" fontAlgn="ctr"/>
                      <a:r>
                        <a:rPr lang="en-GB" sz="1000" b="0" i="0" u="none" strike="noStrike">
                          <a:solidFill>
                            <a:srgbClr val="000000"/>
                          </a:solidFill>
                          <a:effectLst/>
                          <a:latin typeface="+mj-lt"/>
                        </a:rPr>
                        <a:t>24</a:t>
                      </a:r>
                    </a:p>
                  </a:txBody>
                  <a:tcPr marL="9525" marR="9525" marT="9525" marB="0" anchor="ctr"/>
                </a:tc>
                <a:tc>
                  <a:txBody>
                    <a:bodyPr/>
                    <a:lstStyle/>
                    <a:p>
                      <a:pPr algn="ctr" fontAlgn="ctr"/>
                      <a:r>
                        <a:rPr lang="en-GB" sz="1000" b="0" i="0" u="none" strike="noStrike">
                          <a:solidFill>
                            <a:srgbClr val="000000"/>
                          </a:solidFill>
                          <a:effectLst/>
                          <a:latin typeface="+mj-lt"/>
                        </a:rPr>
                        <a:t>8.8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25297455"/>
                  </a:ext>
                </a:extLst>
              </a:tr>
              <a:tr h="307112">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Vera</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784658869"/>
                  </a:ext>
                </a:extLst>
              </a:tr>
              <a:tr h="307112">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Death in Paradise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 / France</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664278321"/>
                  </a:ext>
                </a:extLst>
              </a:tr>
              <a:tr h="307112">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Ludwig</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8.6</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37213795"/>
                  </a:ext>
                </a:extLst>
              </a:tr>
              <a:tr h="307112">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Trigger Point</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2109770944"/>
                  </a:ext>
                </a:extLst>
              </a:tr>
            </a:tbl>
          </a:graphicData>
        </a:graphic>
      </p:graphicFrame>
      <p:graphicFrame>
        <p:nvGraphicFramePr>
          <p:cNvPr id="5" name="Table 4">
            <a:extLst>
              <a:ext uri="{FF2B5EF4-FFF2-40B4-BE49-F238E27FC236}">
                <a16:creationId xmlns:a16="http://schemas.microsoft.com/office/drawing/2014/main" id="{34A60B81-C642-C80E-DE6D-05EBED0F2DB3}"/>
              </a:ext>
            </a:extLst>
          </p:cNvPr>
          <p:cNvGraphicFramePr>
            <a:graphicFrameLocks noGrp="1"/>
          </p:cNvGraphicFramePr>
          <p:nvPr/>
        </p:nvGraphicFramePr>
        <p:xfrm>
          <a:off x="6324605" y="1595760"/>
          <a:ext cx="5280018" cy="3667374"/>
        </p:xfrm>
        <a:graphic>
          <a:graphicData uri="http://schemas.openxmlformats.org/drawingml/2006/table">
            <a:tbl>
              <a:tblPr firstRow="1" bandRow="1">
                <a:tableStyleId>{5C22544A-7EE6-4342-B048-85BDC9FD1C3A}</a:tableStyleId>
              </a:tblPr>
              <a:tblGrid>
                <a:gridCol w="407372">
                  <a:extLst>
                    <a:ext uri="{9D8B030D-6E8A-4147-A177-3AD203B41FA5}">
                      <a16:colId xmlns:a16="http://schemas.microsoft.com/office/drawing/2014/main" val="1243905112"/>
                    </a:ext>
                  </a:extLst>
                </a:gridCol>
                <a:gridCol w="707048">
                  <a:extLst>
                    <a:ext uri="{9D8B030D-6E8A-4147-A177-3AD203B41FA5}">
                      <a16:colId xmlns:a16="http://schemas.microsoft.com/office/drawing/2014/main" val="426341309"/>
                    </a:ext>
                  </a:extLst>
                </a:gridCol>
                <a:gridCol w="2047185">
                  <a:extLst>
                    <a:ext uri="{9D8B030D-6E8A-4147-A177-3AD203B41FA5}">
                      <a16:colId xmlns:a16="http://schemas.microsoft.com/office/drawing/2014/main" val="4255610345"/>
                    </a:ext>
                  </a:extLst>
                </a:gridCol>
                <a:gridCol w="686677">
                  <a:extLst>
                    <a:ext uri="{9D8B030D-6E8A-4147-A177-3AD203B41FA5}">
                      <a16:colId xmlns:a16="http://schemas.microsoft.com/office/drawing/2014/main" val="803764460"/>
                    </a:ext>
                  </a:extLst>
                </a:gridCol>
                <a:gridCol w="715868">
                  <a:extLst>
                    <a:ext uri="{9D8B030D-6E8A-4147-A177-3AD203B41FA5}">
                      <a16:colId xmlns:a16="http://schemas.microsoft.com/office/drawing/2014/main" val="3169464012"/>
                    </a:ext>
                  </a:extLst>
                </a:gridCol>
                <a:gridCol w="715868">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Channel 4</a:t>
                      </a:r>
                    </a:p>
                  </a:txBody>
                  <a:tcPr marL="9525" marR="9525" marT="9525" marB="0" anchor="ctr"/>
                </a:tc>
                <a:tc>
                  <a:txBody>
                    <a:bodyPr/>
                    <a:lstStyle/>
                    <a:p>
                      <a:pPr algn="ctr" fontAlgn="ctr"/>
                      <a:r>
                        <a:rPr lang="en-GB" sz="1000" b="0" i="0" u="none" strike="noStrike">
                          <a:solidFill>
                            <a:srgbClr val="000000"/>
                          </a:solidFill>
                          <a:effectLst/>
                          <a:latin typeface="+mj-lt"/>
                        </a:rPr>
                        <a:t>The Great British Bake Off</a:t>
                      </a:r>
                    </a:p>
                  </a:txBody>
                  <a:tcPr marL="9525" marR="9525" marT="9525" marB="0" anchor="ctr"/>
                </a:tc>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8.2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216293842"/>
                  </a:ext>
                </a:extLst>
              </a:tr>
              <a:tr h="307112">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The Traitors</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95090774"/>
                  </a:ext>
                </a:extLst>
              </a:tr>
              <a:tr h="307112">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Strictly Come Dancing</a:t>
                      </a:r>
                    </a:p>
                  </a:txBody>
                  <a:tcPr marL="9525" marR="9525" marT="9525" marB="0" anchor="ctr"/>
                </a:tc>
                <a:tc>
                  <a:txBody>
                    <a:bodyPr/>
                    <a:lstStyle/>
                    <a:p>
                      <a:pPr algn="ctr" fontAlgn="ctr"/>
                      <a:r>
                        <a:rPr lang="en-GB" sz="1000" b="0" i="0" u="none" strike="noStrike">
                          <a:solidFill>
                            <a:srgbClr val="000000"/>
                          </a:solidFill>
                          <a:effectLst/>
                          <a:latin typeface="+mj-lt"/>
                        </a:rPr>
                        <a:t>22</a:t>
                      </a:r>
                    </a:p>
                  </a:txBody>
                  <a:tcPr marL="9525" marR="9525" marT="9525" marB="0" anchor="ctr"/>
                </a:tc>
                <a:tc>
                  <a:txBody>
                    <a:bodyPr/>
                    <a:lstStyle/>
                    <a:p>
                      <a:pPr algn="ctr" fontAlgn="ctr"/>
                      <a:r>
                        <a:rPr lang="en-GB" sz="1000" b="0" i="0" u="none" strike="noStrike">
                          <a:solidFill>
                            <a:srgbClr val="000000"/>
                          </a:solidFill>
                          <a:effectLst/>
                          <a:latin typeface="+mj-lt"/>
                        </a:rPr>
                        <a:t>8.1</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165259960"/>
                  </a:ext>
                </a:extLst>
              </a:tr>
              <a:tr h="307112">
                <a:tc>
                  <a:txBody>
                    <a:bodyPr/>
                    <a:lstStyle/>
                    <a:p>
                      <a:pPr algn="ctr" fontAlgn="ctr"/>
                      <a:r>
                        <a:rPr lang="en-GB" sz="1000" b="0" i="0" u="none" strike="noStrike">
                          <a:solidFill>
                            <a:schemeClr val="tx1"/>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Call the Midwife</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7.8</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867555915"/>
                  </a:ext>
                </a:extLst>
              </a:tr>
              <a:tr h="307112">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After The Flood</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359991089"/>
                  </a:ext>
                </a:extLst>
              </a:tr>
              <a:tr h="307112">
                <a:tc>
                  <a:txBody>
                    <a:bodyPr/>
                    <a:lstStyle/>
                    <a:p>
                      <a:pPr algn="ctr" fontAlgn="ctr"/>
                      <a:r>
                        <a:rPr lang="en-GB" sz="1000" b="0" i="0" u="none" strike="noStrike">
                          <a:solidFill>
                            <a:srgbClr val="000000"/>
                          </a:solidFill>
                          <a:effectLst/>
                          <a:latin typeface="+mj-lt"/>
                        </a:rPr>
                        <a:t>16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Red Eye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7.7</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589464698"/>
                  </a:ext>
                </a:extLst>
              </a:tr>
              <a:tr h="307112">
                <a:tc>
                  <a:txBody>
                    <a:bodyPr/>
                    <a:lstStyle/>
                    <a:p>
                      <a:pPr algn="ctr" fontAlgn="ctr"/>
                      <a:r>
                        <a:rPr lang="en-GB" sz="1000" b="0" i="0" u="none" strike="noStrike">
                          <a:solidFill>
                            <a:srgbClr val="000000"/>
                          </a:solidFill>
                          <a:effectLst/>
                          <a:latin typeface="+mj-lt"/>
                        </a:rPr>
                        <a:t>17</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Silent Witness</a:t>
                      </a:r>
                    </a:p>
                  </a:txBody>
                  <a:tcPr marL="9525" marR="9525" marT="9525" marB="0" anchor="ctr"/>
                </a:tc>
                <a:tc>
                  <a:txBody>
                    <a:bodyPr/>
                    <a:lstStyle/>
                    <a:p>
                      <a:pPr algn="ctr" fontAlgn="ctr"/>
                      <a:r>
                        <a:rPr lang="en-GB" sz="1000" b="0" i="0" u="none" strike="noStrike">
                          <a:solidFill>
                            <a:srgbClr val="000000"/>
                          </a:solidFill>
                          <a:effectLst/>
                          <a:latin typeface="+mj-lt"/>
                        </a:rPr>
                        <a:t>27</a:t>
                      </a:r>
                    </a:p>
                  </a:txBody>
                  <a:tcPr marL="9525" marR="9525" marT="9525" marB="0" anchor="ctr"/>
                </a:tc>
                <a:tc>
                  <a:txBody>
                    <a:bodyPr/>
                    <a:lstStyle/>
                    <a:p>
                      <a:pPr algn="ctr" fontAlgn="ctr"/>
                      <a:r>
                        <a:rPr lang="en-GB" sz="1000" b="0" i="0" u="none" strike="noStrike">
                          <a:solidFill>
                            <a:srgbClr val="000000"/>
                          </a:solidFill>
                          <a:effectLst/>
                          <a:latin typeface="+mj-lt"/>
                        </a:rPr>
                        <a:t>7.4</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731738898"/>
                  </a:ext>
                </a:extLst>
              </a:tr>
              <a:tr h="307112">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Celebrity Race Across the World</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7.3</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92125278"/>
                  </a:ext>
                </a:extLst>
              </a:tr>
              <a:tr h="307112">
                <a:tc>
                  <a:txBody>
                    <a:bodyPr/>
                    <a:lstStyle/>
                    <a:p>
                      <a:pPr algn="ctr" fontAlgn="ctr"/>
                      <a:r>
                        <a:rPr lang="en-GB" sz="1000" b="0" i="0" u="none" strike="noStrike">
                          <a:solidFill>
                            <a:srgbClr val="000000"/>
                          </a:solidFill>
                          <a:effectLst/>
                          <a:latin typeface="+mj-lt"/>
                        </a:rPr>
                        <a:t>19</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Until I Kill You</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7.2</a:t>
                      </a:r>
                    </a:p>
                  </a:txBody>
                  <a:tcPr marL="9525" marR="9525" marT="9525" marB="0" anchor="ctr"/>
                </a:tc>
                <a:tc>
                  <a:txBody>
                    <a:bodyPr/>
                    <a:lstStyle/>
                    <a:p>
                      <a:pPr algn="ctr" fontAlgn="ctr"/>
                      <a:r>
                        <a:rPr kumimoji="0" lang="en-GB" sz="1000" b="0" i="0" u="none" strike="noStrike" kern="1200" cap="none" spc="0" normalizeH="0" baseline="0" noProof="0">
                          <a:ln>
                            <a:noFill/>
                          </a:ln>
                          <a:solidFill>
                            <a:srgbClr val="000000"/>
                          </a:solidFill>
                          <a:effectLst/>
                          <a:uLnTx/>
                          <a:uFillTx/>
                          <a:latin typeface="+mj-lt"/>
                          <a:ea typeface="+mn-ea"/>
                          <a:cs typeface="+mn-cs"/>
                        </a:rPr>
                        <a:t>UK</a:t>
                      </a:r>
                      <a:endParaRPr lang="en-GB" sz="10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45249168"/>
                  </a:ext>
                </a:extLst>
              </a:tr>
              <a:tr h="307112">
                <a:tc>
                  <a:txBody>
                    <a:bodyPr/>
                    <a:lstStyle/>
                    <a:p>
                      <a:pPr algn="ctr" fontAlgn="b"/>
                      <a:r>
                        <a:rPr lang="en-GB" sz="1000" b="0" i="0" u="none" strike="noStrike">
                          <a:solidFill>
                            <a:srgbClr val="000000"/>
                          </a:solidFill>
                          <a:effectLst/>
                          <a:latin typeface="+mj-lt"/>
                        </a:rPr>
                        <a:t>20</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Nightsleeper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7.1</a:t>
                      </a:r>
                    </a:p>
                  </a:txBody>
                  <a:tcPr marL="9525" marR="9525" marT="9525" marB="0" anchor="ctr"/>
                </a:tc>
                <a:tc>
                  <a:txBody>
                    <a:bodyPr/>
                    <a:lstStyle/>
                    <a:p>
                      <a:pPr algn="ctr" fontAlgn="b"/>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3207172085"/>
                  </a:ext>
                </a:extLst>
              </a:tr>
            </a:tbl>
          </a:graphicData>
        </a:graphic>
      </p:graphicFrame>
    </p:spTree>
    <p:extLst>
      <p:ext uri="{BB962C8B-B14F-4D97-AF65-F5344CB8AC3E}">
        <p14:creationId xmlns:p14="http://schemas.microsoft.com/office/powerpoint/2010/main" val="395433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10F4-C83C-ECC4-826A-01A9C27ECBBD}"/>
              </a:ext>
            </a:extLst>
          </p:cNvPr>
          <p:cNvSpPr>
            <a:spLocks noGrp="1"/>
          </p:cNvSpPr>
          <p:nvPr>
            <p:ph type="title"/>
          </p:nvPr>
        </p:nvSpPr>
        <p:spPr/>
        <p:txBody>
          <a:bodyPr/>
          <a:lstStyle/>
          <a:p>
            <a:r>
              <a:rPr lang="en-GB"/>
              <a:t>16-34’s: SVOD’s strong; UK original content dominates</a:t>
            </a:r>
          </a:p>
        </p:txBody>
      </p:sp>
      <p:sp>
        <p:nvSpPr>
          <p:cNvPr id="3" name="Text Placeholder 2">
            <a:extLst>
              <a:ext uri="{FF2B5EF4-FFF2-40B4-BE49-F238E27FC236}">
                <a16:creationId xmlns:a16="http://schemas.microsoft.com/office/drawing/2014/main" id="{E4EED61C-3001-4037-EE3D-1073D4F11D7B}"/>
              </a:ext>
            </a:extLst>
          </p:cNvPr>
          <p:cNvSpPr>
            <a:spLocks noGrp="1"/>
          </p:cNvSpPr>
          <p:nvPr>
            <p:ph type="body" sz="quarter" idx="15"/>
          </p:nvPr>
        </p:nvSpPr>
        <p:spPr>
          <a:xfrm>
            <a:off x="377758" y="5365115"/>
            <a:ext cx="7540946" cy="304800"/>
          </a:xfrm>
        </p:spPr>
        <p:txBody>
          <a:bodyPr/>
          <a:lstStyle/>
          <a:p>
            <a:r>
              <a:rPr kumimoji="0" lang="en-GB" sz="1000" b="0" i="0" u="none" strike="noStrike" kern="1200" cap="none" spc="0" normalizeH="0" baseline="0" noProof="0">
                <a:ln>
                  <a:noFill/>
                </a:ln>
                <a:solidFill>
                  <a:srgbClr val="4D4D4D"/>
                </a:solidFill>
                <a:effectLst/>
                <a:uLnTx/>
                <a:uFillTx/>
                <a:latin typeface="Arial"/>
                <a:ea typeface="+mn-ea"/>
                <a:cs typeface="+mn-cs"/>
              </a:rPr>
              <a:t>Source: Barb, 2024, 16-34. TV set viewing,  Average audience per episode (excludes one-offs, kids, films and sports)</a:t>
            </a:r>
          </a:p>
          <a:p>
            <a:endParaRPr lang="en-GB"/>
          </a:p>
        </p:txBody>
      </p:sp>
      <p:graphicFrame>
        <p:nvGraphicFramePr>
          <p:cNvPr id="4" name="Table 3">
            <a:extLst>
              <a:ext uri="{FF2B5EF4-FFF2-40B4-BE49-F238E27FC236}">
                <a16:creationId xmlns:a16="http://schemas.microsoft.com/office/drawing/2014/main" id="{6E642C83-32BB-C1E3-4615-2613E23FB817}"/>
              </a:ext>
            </a:extLst>
          </p:cNvPr>
          <p:cNvGraphicFramePr>
            <a:graphicFrameLocks noGrp="1"/>
          </p:cNvGraphicFramePr>
          <p:nvPr/>
        </p:nvGraphicFramePr>
        <p:xfrm>
          <a:off x="479426" y="1586618"/>
          <a:ext cx="5387971" cy="3667374"/>
        </p:xfrm>
        <a:graphic>
          <a:graphicData uri="http://schemas.openxmlformats.org/drawingml/2006/table">
            <a:tbl>
              <a:tblPr firstRow="1" bandRow="1">
                <a:tableStyleId>{5C22544A-7EE6-4342-B048-85BDC9FD1C3A}</a:tableStyleId>
              </a:tblPr>
              <a:tblGrid>
                <a:gridCol w="415701">
                  <a:extLst>
                    <a:ext uri="{9D8B030D-6E8A-4147-A177-3AD203B41FA5}">
                      <a16:colId xmlns:a16="http://schemas.microsoft.com/office/drawing/2014/main" val="1243905112"/>
                    </a:ext>
                  </a:extLst>
                </a:gridCol>
                <a:gridCol w="648440">
                  <a:extLst>
                    <a:ext uri="{9D8B030D-6E8A-4147-A177-3AD203B41FA5}">
                      <a16:colId xmlns:a16="http://schemas.microsoft.com/office/drawing/2014/main" val="426341309"/>
                    </a:ext>
                  </a:extLst>
                </a:gridCol>
                <a:gridCol w="2162105">
                  <a:extLst>
                    <a:ext uri="{9D8B030D-6E8A-4147-A177-3AD203B41FA5}">
                      <a16:colId xmlns:a16="http://schemas.microsoft.com/office/drawing/2014/main" val="4255610345"/>
                    </a:ext>
                  </a:extLst>
                </a:gridCol>
                <a:gridCol w="700717">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a:solidFill>
                            <a:schemeClr val="bg1"/>
                          </a:solidFill>
                          <a:effectLst/>
                          <a:latin typeface="+mj-lt"/>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Baby Reindeer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3.2</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3658541972"/>
                  </a:ext>
                </a:extLst>
              </a:tr>
              <a:tr h="307112">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Clarkson's Farm</a:t>
                      </a:r>
                    </a:p>
                  </a:txBody>
                  <a:tcPr marL="9525" marR="9525" marT="9525" marB="0" anchor="ctr"/>
                </a:tc>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3.0</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2849016995"/>
                  </a:ext>
                </a:extLst>
              </a:tr>
              <a:tr h="307112">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Fool Me Once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2.8</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2683553240"/>
                  </a:ext>
                </a:extLst>
              </a:tr>
              <a:tr h="307112">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Bridgerton</a:t>
                      </a:r>
                    </a:p>
                  </a:txBody>
                  <a:tcPr marL="9525" marR="9525" marT="9525" marB="0" anchor="ctr"/>
                </a:tc>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ctr"/>
                      <a:r>
                        <a:rPr lang="en-GB" sz="1000" b="0" i="0" u="none" strike="noStrike">
                          <a:solidFill>
                            <a:srgbClr val="000000"/>
                          </a:solidFill>
                          <a:effectLst/>
                          <a:latin typeface="+mj-lt"/>
                        </a:rPr>
                        <a:t>2.3</a:t>
                      </a:r>
                    </a:p>
                  </a:txBody>
                  <a:tcPr marL="9525" marR="9525" marT="9525" marB="0" anchor="ctr"/>
                </a:tc>
                <a:tc>
                  <a:txBody>
                    <a:bodyPr/>
                    <a:lstStyle/>
                    <a:p>
                      <a:pPr algn="ctr" fontAlgn="ctr"/>
                      <a:r>
                        <a:rPr lang="en-GB" sz="1000" b="0" i="0" u="none" strike="noStrike">
                          <a:solidFill>
                            <a:srgbClr val="000000"/>
                          </a:solidFill>
                          <a:effectLst/>
                          <a:latin typeface="+mj-lt"/>
                        </a:rPr>
                        <a:t> UK / USA </a:t>
                      </a:r>
                    </a:p>
                  </a:txBody>
                  <a:tcPr marL="9525" marR="9525" marT="9525" marB="0" anchor="ctr"/>
                </a:tc>
                <a:extLst>
                  <a:ext uri="{0D108BD9-81ED-4DB2-BD59-A6C34878D82A}">
                    <a16:rowId xmlns:a16="http://schemas.microsoft.com/office/drawing/2014/main" val="4027536426"/>
                  </a:ext>
                </a:extLst>
              </a:tr>
              <a:tr h="307112">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The Gentlemen</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2.2</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104969396"/>
                  </a:ext>
                </a:extLst>
              </a:tr>
              <a:tr h="307112">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I'm a Celebrity... Get Me Out of Here!</a:t>
                      </a:r>
                    </a:p>
                  </a:txBody>
                  <a:tcPr marL="9525" marR="9525" marT="9525" marB="0" anchor="ctr"/>
                </a:tc>
                <a:tc>
                  <a:txBody>
                    <a:bodyPr/>
                    <a:lstStyle/>
                    <a:p>
                      <a:pPr algn="ctr" fontAlgn="ctr"/>
                      <a:r>
                        <a:rPr lang="en-GB" sz="1000" b="0" i="0" u="none" strike="noStrike">
                          <a:solidFill>
                            <a:srgbClr val="000000"/>
                          </a:solidFill>
                          <a:effectLst/>
                          <a:latin typeface="+mj-lt"/>
                        </a:rPr>
                        <a:t>24</a:t>
                      </a:r>
                    </a:p>
                  </a:txBody>
                  <a:tcPr marL="9525" marR="9525" marT="9525" marB="0" anchor="ctr"/>
                </a:tc>
                <a:tc>
                  <a:txBody>
                    <a:bodyPr/>
                    <a:lstStyle/>
                    <a:p>
                      <a:pPr algn="ctr" fontAlgn="ctr"/>
                      <a:r>
                        <a:rPr lang="en-GB" sz="1000" b="0" i="0" u="none" strike="noStrike">
                          <a:solidFill>
                            <a:srgbClr val="000000"/>
                          </a:solidFill>
                          <a:effectLst/>
                          <a:latin typeface="+mj-lt"/>
                        </a:rPr>
                        <a:t>1.9</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425297455"/>
                  </a:ext>
                </a:extLst>
              </a:tr>
              <a:tr h="307112">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The Traitors</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1784658869"/>
                  </a:ext>
                </a:extLst>
              </a:tr>
              <a:tr h="307112">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Friday Night Dinner</a:t>
                      </a:r>
                    </a:p>
                  </a:txBody>
                  <a:tcPr marL="9525" marR="9525" marT="9525" marB="0" anchor="ctr"/>
                </a:tc>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664278321"/>
                  </a:ext>
                </a:extLst>
              </a:tr>
              <a:tr h="307112">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Fallout</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 USA </a:t>
                      </a:r>
                    </a:p>
                  </a:txBody>
                  <a:tcPr marL="9525" marR="9525" marT="9525" marB="0" anchor="ctr"/>
                </a:tc>
                <a:extLst>
                  <a:ext uri="{0D108BD9-81ED-4DB2-BD59-A6C34878D82A}">
                    <a16:rowId xmlns:a16="http://schemas.microsoft.com/office/drawing/2014/main" val="337213795"/>
                  </a:ext>
                </a:extLst>
              </a:tr>
              <a:tr h="307112">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Friday Night Dinner</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2109770944"/>
                  </a:ext>
                </a:extLst>
              </a:tr>
            </a:tbl>
          </a:graphicData>
        </a:graphic>
      </p:graphicFrame>
      <p:graphicFrame>
        <p:nvGraphicFramePr>
          <p:cNvPr id="5" name="Table 4">
            <a:extLst>
              <a:ext uri="{FF2B5EF4-FFF2-40B4-BE49-F238E27FC236}">
                <a16:creationId xmlns:a16="http://schemas.microsoft.com/office/drawing/2014/main" id="{A7533B4D-232D-1607-3C19-E08A17B63BE3}"/>
              </a:ext>
            </a:extLst>
          </p:cNvPr>
          <p:cNvGraphicFramePr>
            <a:graphicFrameLocks noGrp="1"/>
          </p:cNvGraphicFramePr>
          <p:nvPr/>
        </p:nvGraphicFramePr>
        <p:xfrm>
          <a:off x="6324605" y="1586618"/>
          <a:ext cx="5280018" cy="3674587"/>
        </p:xfrm>
        <a:graphic>
          <a:graphicData uri="http://schemas.openxmlformats.org/drawingml/2006/table">
            <a:tbl>
              <a:tblPr firstRow="1" bandRow="1">
                <a:tableStyleId>{5C22544A-7EE6-4342-B048-85BDC9FD1C3A}</a:tableStyleId>
              </a:tblPr>
              <a:tblGrid>
                <a:gridCol w="407372">
                  <a:extLst>
                    <a:ext uri="{9D8B030D-6E8A-4147-A177-3AD203B41FA5}">
                      <a16:colId xmlns:a16="http://schemas.microsoft.com/office/drawing/2014/main" val="1243905112"/>
                    </a:ext>
                  </a:extLst>
                </a:gridCol>
                <a:gridCol w="707048">
                  <a:extLst>
                    <a:ext uri="{9D8B030D-6E8A-4147-A177-3AD203B41FA5}">
                      <a16:colId xmlns:a16="http://schemas.microsoft.com/office/drawing/2014/main" val="426341309"/>
                    </a:ext>
                  </a:extLst>
                </a:gridCol>
                <a:gridCol w="2047185">
                  <a:extLst>
                    <a:ext uri="{9D8B030D-6E8A-4147-A177-3AD203B41FA5}">
                      <a16:colId xmlns:a16="http://schemas.microsoft.com/office/drawing/2014/main" val="4255610345"/>
                    </a:ext>
                  </a:extLst>
                </a:gridCol>
                <a:gridCol w="686677">
                  <a:extLst>
                    <a:ext uri="{9D8B030D-6E8A-4147-A177-3AD203B41FA5}">
                      <a16:colId xmlns:a16="http://schemas.microsoft.com/office/drawing/2014/main" val="803764460"/>
                    </a:ext>
                  </a:extLst>
                </a:gridCol>
                <a:gridCol w="715868">
                  <a:extLst>
                    <a:ext uri="{9D8B030D-6E8A-4147-A177-3AD203B41FA5}">
                      <a16:colId xmlns:a16="http://schemas.microsoft.com/office/drawing/2014/main" val="3169464012"/>
                    </a:ext>
                  </a:extLst>
                </a:gridCol>
                <a:gridCol w="715868">
                  <a:extLst>
                    <a:ext uri="{9D8B030D-6E8A-4147-A177-3AD203B41FA5}">
                      <a16:colId xmlns:a16="http://schemas.microsoft.com/office/drawing/2014/main" val="1399811645"/>
                    </a:ext>
                  </a:extLst>
                </a:gridCol>
              </a:tblGrid>
              <a:tr h="596254">
                <a:tc>
                  <a:txBody>
                    <a:bodyPr/>
                    <a:lstStyle/>
                    <a:p>
                      <a:pPr algn="ctr" fontAlgn="ctr"/>
                      <a:r>
                        <a:rPr lang="en-GB" sz="1000" b="1" i="0" u="none" strike="noStrike">
                          <a:solidFill>
                            <a:schemeClr val="bg1"/>
                          </a:solidFill>
                          <a:effectLst/>
                          <a:latin typeface="+mj-lt"/>
                        </a:rPr>
                        <a:t>Rank</a:t>
                      </a:r>
                    </a:p>
                  </a:txBody>
                  <a:tcPr marL="9525" marR="9525" marT="9525" marB="0" anchor="ctr"/>
                </a:tc>
                <a:tc>
                  <a:txBody>
                    <a:bodyPr/>
                    <a:lstStyle/>
                    <a:p>
                      <a:pPr algn="ctr" fontAlgn="ctr"/>
                      <a:r>
                        <a:rPr lang="en-GB" sz="1000" b="1" i="0" u="none" strike="noStrike">
                          <a:solidFill>
                            <a:schemeClr val="bg1"/>
                          </a:solidFill>
                          <a:effectLst/>
                          <a:latin typeface="+mj-lt"/>
                        </a:rPr>
                        <a:t>Channel Group</a:t>
                      </a:r>
                    </a:p>
                  </a:txBody>
                  <a:tcPr marL="9525" marR="9525" marT="9525" marB="0" anchor="ctr"/>
                </a:tc>
                <a:tc>
                  <a:txBody>
                    <a:bodyPr/>
                    <a:lstStyle/>
                    <a:p>
                      <a:pPr algn="ctr" fontAlgn="ctr"/>
                      <a:r>
                        <a:rPr lang="en-GB" sz="1000" b="1" i="0" u="none" strike="noStrike">
                          <a:solidFill>
                            <a:schemeClr val="bg1"/>
                          </a:solidFill>
                          <a:effectLst/>
                          <a:latin typeface="+mj-lt"/>
                        </a:rPr>
                        <a:t>Programme Title</a:t>
                      </a:r>
                    </a:p>
                  </a:txBody>
                  <a:tcPr marL="9525" marR="9525" marT="9525" marB="0" anchor="ctr"/>
                </a:tc>
                <a:tc>
                  <a:txBody>
                    <a:bodyPr/>
                    <a:lstStyle/>
                    <a:p>
                      <a:pPr algn="ctr" fontAlgn="ctr"/>
                      <a:r>
                        <a:rPr lang="en-GB" sz="1000" b="1" i="0" u="none" strike="noStrike">
                          <a:solidFill>
                            <a:schemeClr val="bg1"/>
                          </a:solidFill>
                          <a:effectLst/>
                          <a:latin typeface="+mj-lt"/>
                        </a:rPr>
                        <a:t>Series</a:t>
                      </a:r>
                    </a:p>
                  </a:txBody>
                  <a:tcPr marL="9525" marR="9525" marT="9525" marB="0" anchor="ctr"/>
                </a:tc>
                <a:tc>
                  <a:txBody>
                    <a:bodyPr/>
                    <a:lstStyle/>
                    <a:p>
                      <a:pPr algn="ctr" fontAlgn="ctr"/>
                      <a:r>
                        <a:rPr lang="en-GB" sz="100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0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American Nightmare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 USA </a:t>
                      </a:r>
                    </a:p>
                  </a:txBody>
                  <a:tcPr marL="9525" marR="9525" marT="9525" marB="0" anchor="ctr"/>
                </a:tc>
                <a:extLst>
                  <a:ext uri="{0D108BD9-81ED-4DB2-BD59-A6C34878D82A}">
                    <a16:rowId xmlns:a16="http://schemas.microsoft.com/office/drawing/2014/main" val="1216293842"/>
                  </a:ext>
                </a:extLst>
              </a:tr>
              <a:tr h="307112">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BBC</a:t>
                      </a:r>
                    </a:p>
                  </a:txBody>
                  <a:tcPr marL="9525" marR="9525" marT="9525" marB="0" anchor="ctr"/>
                </a:tc>
                <a:tc>
                  <a:txBody>
                    <a:bodyPr/>
                    <a:lstStyle/>
                    <a:p>
                      <a:pPr algn="ctr" fontAlgn="ctr"/>
                      <a:r>
                        <a:rPr lang="en-GB" sz="1000" b="0" i="0" u="none" strike="noStrike">
                          <a:solidFill>
                            <a:srgbClr val="000000"/>
                          </a:solidFill>
                          <a:effectLst/>
                          <a:latin typeface="+mj-lt"/>
                        </a:rPr>
                        <a:t>The Apprentice</a:t>
                      </a:r>
                    </a:p>
                  </a:txBody>
                  <a:tcPr marL="9525" marR="9525" marT="9525" marB="0" anchor="ctr"/>
                </a:tc>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195090774"/>
                  </a:ext>
                </a:extLst>
              </a:tr>
              <a:tr h="307112">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ITV</a:t>
                      </a:r>
                    </a:p>
                  </a:txBody>
                  <a:tcPr marL="9525" marR="9525" marT="9525" marB="0" anchor="ctr"/>
                </a:tc>
                <a:tc>
                  <a:txBody>
                    <a:bodyPr/>
                    <a:lstStyle/>
                    <a:p>
                      <a:pPr algn="ctr" fontAlgn="ctr"/>
                      <a:r>
                        <a:rPr lang="en-GB" sz="1000" b="0" i="0" u="none" strike="noStrike">
                          <a:solidFill>
                            <a:srgbClr val="000000"/>
                          </a:solidFill>
                          <a:effectLst/>
                          <a:latin typeface="+mj-lt"/>
                        </a:rPr>
                        <a:t>Mr Bates vs The Post Office</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1165259960"/>
                  </a:ext>
                </a:extLst>
              </a:tr>
              <a:tr h="307112">
                <a:tc>
                  <a:txBody>
                    <a:bodyPr/>
                    <a:lstStyle/>
                    <a:p>
                      <a:pPr algn="ctr" fontAlgn="ctr"/>
                      <a:r>
                        <a:rPr lang="en-GB" sz="1000" b="0" i="0" u="none" strike="noStrike">
                          <a:solidFill>
                            <a:schemeClr val="tx1"/>
                          </a:solidFill>
                          <a:effectLst/>
                          <a:latin typeface="+mj-lt"/>
                        </a:rPr>
                        <a:t>14</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One Day</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1.3</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1867555915"/>
                  </a:ext>
                </a:extLst>
              </a:tr>
              <a:tr h="307112">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Monsters: The Lyle and Erik Menendez Story</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 USA </a:t>
                      </a:r>
                    </a:p>
                  </a:txBody>
                  <a:tcPr marL="9525" marR="9525" marT="9525" marB="0" anchor="ctr"/>
                </a:tc>
                <a:extLst>
                  <a:ext uri="{0D108BD9-81ED-4DB2-BD59-A6C34878D82A}">
                    <a16:rowId xmlns:a16="http://schemas.microsoft.com/office/drawing/2014/main" val="1359991089"/>
                  </a:ext>
                </a:extLst>
              </a:tr>
              <a:tr h="307112">
                <a:tc>
                  <a:txBody>
                    <a:bodyPr/>
                    <a:lstStyle/>
                    <a:p>
                      <a:pPr algn="ctr" fontAlgn="ctr"/>
                      <a:r>
                        <a:rPr lang="en-GB" sz="1000" b="0" i="0" u="none" strike="noStrike">
                          <a:solidFill>
                            <a:srgbClr val="000000"/>
                          </a:solidFill>
                          <a:effectLst/>
                          <a:latin typeface="+mj-lt"/>
                        </a:rPr>
                        <a:t>16</a:t>
                      </a:r>
                    </a:p>
                  </a:txBody>
                  <a:tcPr marL="9525" marR="9525" marT="9525" marB="0" anchor="ctr"/>
                </a:tc>
                <a:tc>
                  <a:txBody>
                    <a:bodyPr/>
                    <a:lstStyle/>
                    <a:p>
                      <a:pPr algn="ctr" fontAlgn="ctr"/>
                      <a:r>
                        <a:rPr lang="en-GB" sz="1000" b="0" i="0" u="none" strike="noStrike">
                          <a:solidFill>
                            <a:srgbClr val="000000"/>
                          </a:solidFill>
                          <a:effectLst/>
                          <a:latin typeface="+mj-lt"/>
                        </a:rPr>
                        <a:t>CH4</a:t>
                      </a:r>
                    </a:p>
                  </a:txBody>
                  <a:tcPr marL="9525" marR="9525" marT="9525" marB="0" anchor="ctr"/>
                </a:tc>
                <a:tc>
                  <a:txBody>
                    <a:bodyPr/>
                    <a:lstStyle/>
                    <a:p>
                      <a:pPr algn="ctr" fontAlgn="ctr"/>
                      <a:r>
                        <a:rPr lang="en-GB" sz="1000" b="0" i="0" u="none" strike="noStrike">
                          <a:solidFill>
                            <a:srgbClr val="000000"/>
                          </a:solidFill>
                          <a:effectLst/>
                          <a:latin typeface="+mj-lt"/>
                        </a:rPr>
                        <a:t>The Great British Bake Off</a:t>
                      </a:r>
                    </a:p>
                  </a:txBody>
                  <a:tcPr marL="9525" marR="9525" marT="9525" marB="0" anchor="ctr"/>
                </a:tc>
                <a:tc>
                  <a:txBody>
                    <a:bodyPr/>
                    <a:lstStyle/>
                    <a:p>
                      <a:pPr algn="ctr" fontAlgn="ctr"/>
                      <a:r>
                        <a:rPr lang="en-GB" sz="1000" b="0" i="0" u="none" strike="noStrike">
                          <a:solidFill>
                            <a:srgbClr val="000000"/>
                          </a:solidFill>
                          <a:effectLst/>
                          <a:latin typeface="+mj-lt"/>
                        </a:rPr>
                        <a:t>15</a:t>
                      </a:r>
                    </a:p>
                  </a:txBody>
                  <a:tcPr marL="9525" marR="9525" marT="9525" marB="0" anchor="ctr"/>
                </a:tc>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3589464698"/>
                  </a:ext>
                </a:extLst>
              </a:tr>
              <a:tr h="307112">
                <a:tc>
                  <a:txBody>
                    <a:bodyPr/>
                    <a:lstStyle/>
                    <a:p>
                      <a:pPr algn="ctr" fontAlgn="ctr"/>
                      <a:r>
                        <a:rPr lang="en-GB" sz="1000" b="0" i="0" u="none" strike="noStrike">
                          <a:solidFill>
                            <a:srgbClr val="000000"/>
                          </a:solidFill>
                          <a:effectLst/>
                          <a:latin typeface="+mj-lt"/>
                        </a:rPr>
                        <a:t>17</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Friday Night Dinner</a:t>
                      </a:r>
                    </a:p>
                  </a:txBody>
                  <a:tcPr marL="9525" marR="9525" marT="9525" marB="0" anchor="ctr"/>
                </a:tc>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ctr"/>
                      <a:r>
                        <a:rPr lang="en-GB" sz="1000" b="0" i="0" u="none" strike="noStrike">
                          <a:solidFill>
                            <a:srgbClr val="000000"/>
                          </a:solidFill>
                          <a:effectLst/>
                          <a:latin typeface="+mj-lt"/>
                        </a:rPr>
                        <a:t>1.2</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731738898"/>
                  </a:ext>
                </a:extLst>
              </a:tr>
              <a:tr h="307112">
                <a:tc>
                  <a:txBody>
                    <a:bodyPr/>
                    <a:lstStyle/>
                    <a:p>
                      <a:pPr algn="ctr" fontAlgn="ctr"/>
                      <a:r>
                        <a:rPr lang="en-GB" sz="1000" b="0" i="0" u="none" strike="noStrike">
                          <a:solidFill>
                            <a:srgbClr val="000000"/>
                          </a:solidFill>
                          <a:effectLst/>
                          <a:latin typeface="+mj-lt"/>
                        </a:rPr>
                        <a:t>18</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Rick and Morty</a:t>
                      </a:r>
                    </a:p>
                  </a:txBody>
                  <a:tcPr marL="9525" marR="9525" marT="9525" marB="0" anchor="ctr"/>
                </a:tc>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 USA </a:t>
                      </a:r>
                    </a:p>
                  </a:txBody>
                  <a:tcPr marL="9525" marR="9525" marT="9525" marB="0" anchor="ctr"/>
                </a:tc>
                <a:extLst>
                  <a:ext uri="{0D108BD9-81ED-4DB2-BD59-A6C34878D82A}">
                    <a16:rowId xmlns:a16="http://schemas.microsoft.com/office/drawing/2014/main" val="492125278"/>
                  </a:ext>
                </a:extLst>
              </a:tr>
              <a:tr h="307112">
                <a:tc>
                  <a:txBody>
                    <a:bodyPr/>
                    <a:lstStyle/>
                    <a:p>
                      <a:pPr algn="ctr" fontAlgn="ctr"/>
                      <a:r>
                        <a:rPr lang="en-GB" sz="1000" b="0" i="0" u="none" strike="noStrike">
                          <a:solidFill>
                            <a:srgbClr val="000000"/>
                          </a:solidFill>
                          <a:effectLst/>
                          <a:latin typeface="+mj-lt"/>
                        </a:rPr>
                        <a:t>19</a:t>
                      </a:r>
                    </a:p>
                  </a:txBody>
                  <a:tcPr marL="9525" marR="9525" marT="9525" marB="0" anchor="ctr"/>
                </a:tc>
                <a:tc>
                  <a:txBody>
                    <a:bodyPr/>
                    <a:lstStyle/>
                    <a:p>
                      <a:pPr algn="ctr" fontAlgn="ctr"/>
                      <a:r>
                        <a:rPr lang="en-GB" sz="1000" b="0" i="0" u="none" strike="noStrike">
                          <a:solidFill>
                            <a:srgbClr val="000000"/>
                          </a:solidFill>
                          <a:effectLst/>
                          <a:latin typeface="+mj-lt"/>
                        </a:rPr>
                        <a:t>Netflix</a:t>
                      </a:r>
                    </a:p>
                  </a:txBody>
                  <a:tcPr marL="9525" marR="9525" marT="9525" marB="0" anchor="ctr"/>
                </a:tc>
                <a:tc>
                  <a:txBody>
                    <a:bodyPr/>
                    <a:lstStyle/>
                    <a:p>
                      <a:pPr algn="ctr" fontAlgn="ctr"/>
                      <a:r>
                        <a:rPr lang="en-GB" sz="1000" b="0" i="0" u="none" strike="noStrike">
                          <a:solidFill>
                            <a:srgbClr val="000000"/>
                          </a:solidFill>
                          <a:effectLst/>
                          <a:latin typeface="+mj-lt"/>
                        </a:rPr>
                        <a:t>Supacell</a:t>
                      </a:r>
                    </a:p>
                  </a:txBody>
                  <a:tcPr marL="9525" marR="9525" marT="9525" marB="0" anchor="ctr"/>
                </a:tc>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 UK </a:t>
                      </a:r>
                    </a:p>
                  </a:txBody>
                  <a:tcPr marL="9525" marR="9525" marT="9525" marB="0" anchor="ctr"/>
                </a:tc>
                <a:extLst>
                  <a:ext uri="{0D108BD9-81ED-4DB2-BD59-A6C34878D82A}">
                    <a16:rowId xmlns:a16="http://schemas.microsoft.com/office/drawing/2014/main" val="45249168"/>
                  </a:ext>
                </a:extLst>
              </a:tr>
              <a:tr h="307112">
                <a:tc>
                  <a:txBody>
                    <a:bodyPr/>
                    <a:lstStyle/>
                    <a:p>
                      <a:pPr algn="ctr" fontAlgn="b"/>
                      <a:r>
                        <a:rPr lang="en-GB" sz="1000" b="0" i="0" u="none" strike="noStrike">
                          <a:solidFill>
                            <a:srgbClr val="000000"/>
                          </a:solidFill>
                          <a:effectLst/>
                          <a:latin typeface="+mj-lt"/>
                        </a:rPr>
                        <a:t>20</a:t>
                      </a:r>
                    </a:p>
                  </a:txBody>
                  <a:tcPr marL="9525" marR="9525" marT="9525" marB="0" anchor="ctr"/>
                </a:tc>
                <a:tc>
                  <a:txBody>
                    <a:bodyPr/>
                    <a:lstStyle/>
                    <a:p>
                      <a:pPr algn="ctr" fontAlgn="ctr"/>
                      <a:r>
                        <a:rPr lang="en-GB" sz="1000" b="0" i="0" u="none" strike="noStrike">
                          <a:solidFill>
                            <a:srgbClr val="000000"/>
                          </a:solidFill>
                          <a:effectLst/>
                          <a:latin typeface="+mj-lt"/>
                        </a:rPr>
                        <a:t>Amazon</a:t>
                      </a:r>
                    </a:p>
                  </a:txBody>
                  <a:tcPr marL="9525" marR="9525" marT="9525" marB="0" anchor="ctr"/>
                </a:tc>
                <a:tc>
                  <a:txBody>
                    <a:bodyPr/>
                    <a:lstStyle/>
                    <a:p>
                      <a:pPr algn="ctr" fontAlgn="ctr"/>
                      <a:r>
                        <a:rPr lang="en-GB" sz="1000" b="0" i="0" u="none" strike="noStrike">
                          <a:solidFill>
                            <a:srgbClr val="000000"/>
                          </a:solidFill>
                          <a:effectLst/>
                          <a:latin typeface="+mj-lt"/>
                        </a:rPr>
                        <a:t>The Boys</a:t>
                      </a:r>
                    </a:p>
                  </a:txBody>
                  <a:tcPr marL="9525" marR="9525" marT="9525" marB="0" anchor="ctr"/>
                </a:tc>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ctr"/>
                      <a:r>
                        <a:rPr lang="en-GB" sz="1000" b="0" i="0" u="none" strike="noStrike">
                          <a:solidFill>
                            <a:srgbClr val="000000"/>
                          </a:solidFill>
                          <a:effectLst/>
                          <a:latin typeface="+mj-lt"/>
                        </a:rPr>
                        <a:t>1.1</a:t>
                      </a:r>
                    </a:p>
                  </a:txBody>
                  <a:tcPr marL="9525" marR="9525" marT="9525" marB="0" anchor="ctr"/>
                </a:tc>
                <a:tc>
                  <a:txBody>
                    <a:bodyPr/>
                    <a:lstStyle/>
                    <a:p>
                      <a:pPr algn="ctr" fontAlgn="ctr"/>
                      <a:r>
                        <a:rPr lang="en-GB" sz="1000" b="0" i="0" u="none" strike="noStrike">
                          <a:solidFill>
                            <a:srgbClr val="000000"/>
                          </a:solidFill>
                          <a:effectLst/>
                          <a:latin typeface="+mj-lt"/>
                        </a:rPr>
                        <a:t> USA </a:t>
                      </a:r>
                    </a:p>
                  </a:txBody>
                  <a:tcPr marL="9525" marR="9525" marT="9525" marB="0" anchor="ctr"/>
                </a:tc>
                <a:extLst>
                  <a:ext uri="{0D108BD9-81ED-4DB2-BD59-A6C34878D82A}">
                    <a16:rowId xmlns:a16="http://schemas.microsoft.com/office/drawing/2014/main" val="3207172085"/>
                  </a:ext>
                </a:extLst>
              </a:tr>
            </a:tbl>
          </a:graphicData>
        </a:graphic>
      </p:graphicFrame>
    </p:spTree>
    <p:extLst>
      <p:ext uri="{BB962C8B-B14F-4D97-AF65-F5344CB8AC3E}">
        <p14:creationId xmlns:p14="http://schemas.microsoft.com/office/powerpoint/2010/main" val="2598415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6D90-9830-CBEB-F43D-10634F9750C0}"/>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7499AA0-8082-9309-5725-9BBF49CE705F}"/>
              </a:ext>
            </a:extLst>
          </p:cNvPr>
          <p:cNvGraphicFramePr/>
          <p:nvPr/>
        </p:nvGraphicFramePr>
        <p:xfrm>
          <a:off x="271200" y="1256381"/>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B102161-7974-83C7-DCEC-7F60E4674602}"/>
              </a:ext>
            </a:extLst>
          </p:cNvPr>
          <p:cNvSpPr>
            <a:spLocks noGrp="1"/>
          </p:cNvSpPr>
          <p:nvPr>
            <p:ph type="title"/>
          </p:nvPr>
        </p:nvSpPr>
        <p:spPr/>
        <p:txBody>
          <a:bodyPr>
            <a:normAutofit/>
          </a:bodyPr>
          <a:lstStyle/>
          <a:p>
            <a:r>
              <a:rPr lang="en-GB" dirty="0">
                <a:solidFill>
                  <a:schemeClr val="accent1"/>
                </a:solidFill>
              </a:rPr>
              <a:t>Stability continues…</a:t>
            </a:r>
            <a:endParaRPr lang="en-GB" dirty="0">
              <a:solidFill>
                <a:schemeClr val="accent1"/>
              </a:solidFill>
              <a:highlight>
                <a:srgbClr val="FFFF00"/>
              </a:highlight>
            </a:endParaRPr>
          </a:p>
        </p:txBody>
      </p:sp>
      <p:sp>
        <p:nvSpPr>
          <p:cNvPr id="3" name="Text Placeholder 2">
            <a:extLst>
              <a:ext uri="{FF2B5EF4-FFF2-40B4-BE49-F238E27FC236}">
                <a16:creationId xmlns:a16="http://schemas.microsoft.com/office/drawing/2014/main" id="{BA4AEC7C-7C16-7552-3F2C-B6F7D18D9E5F}"/>
              </a:ext>
            </a:extLst>
          </p:cNvPr>
          <p:cNvSpPr>
            <a:spLocks noGrp="1"/>
          </p:cNvSpPr>
          <p:nvPr>
            <p:ph type="body" sz="quarter" idx="15"/>
          </p:nvPr>
        </p:nvSpPr>
        <p:spPr/>
        <p:txBody>
          <a:bodyPr/>
          <a:lstStyle/>
          <a:p>
            <a:r>
              <a:rPr lang="en-GB" sz="1000" dirty="0">
                <a:solidFill>
                  <a:srgbClr val="4D4D4D"/>
                </a:solidFill>
              </a:rPr>
              <a:t>Source: IPA </a:t>
            </a:r>
            <a:r>
              <a:rPr lang="en-GB" sz="1000" dirty="0" err="1">
                <a:solidFill>
                  <a:srgbClr val="4D4D4D"/>
                </a:solidFill>
              </a:rPr>
              <a:t>TouchPoints</a:t>
            </a:r>
            <a:r>
              <a:rPr lang="en-GB" sz="1000" dirty="0">
                <a:solidFill>
                  <a:srgbClr val="4D4D4D"/>
                </a:solidFill>
              </a:rPr>
              <a:t>, </a:t>
            </a:r>
            <a:r>
              <a:rPr lang="en-GB" dirty="0">
                <a:solidFill>
                  <a:srgbClr val="4D4D4D"/>
                </a:solidFill>
              </a:rPr>
              <a:t>Adults 1</a:t>
            </a:r>
            <a:r>
              <a:rPr lang="en-GB" sz="1000" dirty="0">
                <a:solidFill>
                  <a:srgbClr val="4D4D4D"/>
                </a:solidFill>
              </a:rPr>
              <a:t>5+</a:t>
            </a:r>
            <a:endParaRPr lang="en-GB" sz="1000" dirty="0"/>
          </a:p>
        </p:txBody>
      </p:sp>
      <p:sp>
        <p:nvSpPr>
          <p:cNvPr id="8" name="TextBox 7">
            <a:extLst>
              <a:ext uri="{FF2B5EF4-FFF2-40B4-BE49-F238E27FC236}">
                <a16:creationId xmlns:a16="http://schemas.microsoft.com/office/drawing/2014/main" id="{8C6D7424-1FF6-A52D-B10B-427F34E89872}"/>
              </a:ext>
            </a:extLst>
          </p:cNvPr>
          <p:cNvSpPr txBox="1"/>
          <p:nvPr/>
        </p:nvSpPr>
        <p:spPr>
          <a:xfrm rot="16200000">
            <a:off x="-1019626" y="3022661"/>
            <a:ext cx="281248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Hours per person per day (Adults)</a:t>
            </a:r>
          </a:p>
        </p:txBody>
      </p:sp>
      <p:cxnSp>
        <p:nvCxnSpPr>
          <p:cNvPr id="13" name="Straight Connector 12">
            <a:extLst>
              <a:ext uri="{FF2B5EF4-FFF2-40B4-BE49-F238E27FC236}">
                <a16:creationId xmlns:a16="http://schemas.microsoft.com/office/drawing/2014/main" id="{BF87C93F-C539-9E4B-F0DD-B407F52156D3}"/>
              </a:ext>
            </a:extLst>
          </p:cNvPr>
          <p:cNvCxnSpPr>
            <a:cxnSpLocks/>
          </p:cNvCxnSpPr>
          <p:nvPr/>
        </p:nvCxnSpPr>
        <p:spPr>
          <a:xfrm>
            <a:off x="1135466" y="2848324"/>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32D83E-7818-3640-9BC1-FE30D071FC2C}"/>
              </a:ext>
            </a:extLst>
          </p:cNvPr>
          <p:cNvCxnSpPr>
            <a:cxnSpLocks/>
          </p:cNvCxnSpPr>
          <p:nvPr/>
        </p:nvCxnSpPr>
        <p:spPr>
          <a:xfrm>
            <a:off x="1136191" y="2636688"/>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8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CF7CE-D451-E284-55AC-448729889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43663-914C-2CB1-7EC5-70BF2A9458A4}"/>
              </a:ext>
            </a:extLst>
          </p:cNvPr>
          <p:cNvSpPr>
            <a:spLocks noGrp="1"/>
          </p:cNvSpPr>
          <p:nvPr>
            <p:ph type="title"/>
          </p:nvPr>
        </p:nvSpPr>
        <p:spPr/>
        <p:txBody>
          <a:bodyPr/>
          <a:lstStyle/>
          <a:p>
            <a:r>
              <a:rPr lang="en-GB" dirty="0"/>
              <a:t>Sport highest live viewing numbers; Drama on-demand</a:t>
            </a:r>
          </a:p>
        </p:txBody>
      </p:sp>
      <p:sp>
        <p:nvSpPr>
          <p:cNvPr id="3" name="Text Placeholder 2">
            <a:extLst>
              <a:ext uri="{FF2B5EF4-FFF2-40B4-BE49-F238E27FC236}">
                <a16:creationId xmlns:a16="http://schemas.microsoft.com/office/drawing/2014/main" id="{53D2C8B2-4D3B-D2F5-8008-37A7B036EAD1}"/>
              </a:ext>
            </a:extLst>
          </p:cNvPr>
          <p:cNvSpPr>
            <a:spLocks noGrp="1"/>
          </p:cNvSpPr>
          <p:nvPr>
            <p:ph type="body" sz="quarter" idx="15"/>
          </p:nvPr>
        </p:nvSpPr>
        <p:spPr/>
        <p:txBody>
          <a:bodyPr/>
          <a:lstStyle/>
          <a:p>
            <a:r>
              <a:rPr kumimoji="0" lang="en-GB" sz="1000" b="0" i="0" u="none" strike="noStrike" kern="1200" cap="none" spc="0" normalizeH="0" baseline="0" noProof="0">
                <a:ln>
                  <a:noFill/>
                </a:ln>
                <a:solidFill>
                  <a:srgbClr val="4D4D4D"/>
                </a:solidFill>
                <a:effectLst/>
                <a:uLnTx/>
                <a:uFillTx/>
                <a:latin typeface="Arial"/>
                <a:ea typeface="+mn-ea"/>
                <a:cs typeface="+mn-cs"/>
              </a:rPr>
              <a:t>Source: Barb, 2024, </a:t>
            </a:r>
            <a:r>
              <a:rPr lang="en-GB">
                <a:solidFill>
                  <a:srgbClr val="4D4D4D"/>
                </a:solidFill>
                <a:latin typeface="Arial"/>
              </a:rPr>
              <a:t>Individuals, Live +3 mins,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Top performing episode.</a:t>
            </a:r>
          </a:p>
          <a:p>
            <a:endParaRPr lang="en-GB"/>
          </a:p>
        </p:txBody>
      </p:sp>
      <p:graphicFrame>
        <p:nvGraphicFramePr>
          <p:cNvPr id="4" name="Table 3">
            <a:extLst>
              <a:ext uri="{FF2B5EF4-FFF2-40B4-BE49-F238E27FC236}">
                <a16:creationId xmlns:a16="http://schemas.microsoft.com/office/drawing/2014/main" id="{D774B89A-4B7E-9098-4013-21C3381DDE7E}"/>
              </a:ext>
            </a:extLst>
          </p:cNvPr>
          <p:cNvGraphicFramePr>
            <a:graphicFrameLocks noGrp="1"/>
          </p:cNvGraphicFramePr>
          <p:nvPr/>
        </p:nvGraphicFramePr>
        <p:xfrm>
          <a:off x="479422" y="1614207"/>
          <a:ext cx="5457230" cy="3651532"/>
        </p:xfrm>
        <a:graphic>
          <a:graphicData uri="http://schemas.openxmlformats.org/drawingml/2006/table">
            <a:tbl>
              <a:tblPr firstRow="1" bandRow="1">
                <a:tableStyleId>{5C22544A-7EE6-4342-B048-85BDC9FD1C3A}</a:tableStyleId>
              </a:tblPr>
              <a:tblGrid>
                <a:gridCol w="479719">
                  <a:extLst>
                    <a:ext uri="{9D8B030D-6E8A-4147-A177-3AD203B41FA5}">
                      <a16:colId xmlns:a16="http://schemas.microsoft.com/office/drawing/2014/main" val="1243905112"/>
                    </a:ext>
                  </a:extLst>
                </a:gridCol>
                <a:gridCol w="748300">
                  <a:extLst>
                    <a:ext uri="{9D8B030D-6E8A-4147-A177-3AD203B41FA5}">
                      <a16:colId xmlns:a16="http://schemas.microsoft.com/office/drawing/2014/main" val="426341309"/>
                    </a:ext>
                  </a:extLst>
                </a:gridCol>
                <a:gridCol w="925513">
                  <a:extLst>
                    <a:ext uri="{9D8B030D-6E8A-4147-A177-3AD203B41FA5}">
                      <a16:colId xmlns:a16="http://schemas.microsoft.com/office/drawing/2014/main" val="2381183347"/>
                    </a:ext>
                  </a:extLst>
                </a:gridCol>
                <a:gridCol w="2495070">
                  <a:extLst>
                    <a:ext uri="{9D8B030D-6E8A-4147-A177-3AD203B41FA5}">
                      <a16:colId xmlns:a16="http://schemas.microsoft.com/office/drawing/2014/main" val="4255610345"/>
                    </a:ext>
                  </a:extLst>
                </a:gridCol>
                <a:gridCol w="808628">
                  <a:extLst>
                    <a:ext uri="{9D8B030D-6E8A-4147-A177-3AD203B41FA5}">
                      <a16:colId xmlns:a16="http://schemas.microsoft.com/office/drawing/2014/main" val="803764460"/>
                    </a:ext>
                  </a:extLst>
                </a:gridCol>
              </a:tblGrid>
              <a:tr h="373278">
                <a:tc gridSpan="5">
                  <a:txBody>
                    <a:bodyPr/>
                    <a:lstStyle/>
                    <a:p>
                      <a:pPr algn="ctr" fontAlgn="ctr"/>
                      <a:r>
                        <a:rPr lang="en-GB" sz="1000" b="1" i="0" u="none" strike="noStrike">
                          <a:solidFill>
                            <a:schemeClr val="bg1"/>
                          </a:solidFill>
                          <a:effectLst/>
                          <a:latin typeface="+mj-lt"/>
                        </a:rPr>
                        <a:t>Top 10 Programmes Viewed Live</a:t>
                      </a: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extLst>
                  <a:ext uri="{0D108BD9-81ED-4DB2-BD59-A6C34878D82A}">
                    <a16:rowId xmlns:a16="http://schemas.microsoft.com/office/drawing/2014/main" val="356055935"/>
                  </a:ext>
                </a:extLst>
              </a:tr>
              <a:tr h="332774">
                <a:tc>
                  <a:txBody>
                    <a:bodyPr/>
                    <a:lstStyle/>
                    <a:p>
                      <a:pPr algn="ctr" fontAlgn="ctr"/>
                      <a:r>
                        <a:rPr lang="en-GB" sz="1000" b="1" i="0" u="none" strike="noStrike">
                          <a:solidFill>
                            <a:schemeClr val="tx1"/>
                          </a:solidFill>
                          <a:effectLst/>
                          <a:latin typeface="+mj-lt"/>
                        </a:rPr>
                        <a:t>Rank</a:t>
                      </a:r>
                    </a:p>
                  </a:txBody>
                  <a:tcPr marL="9525" marR="9525" marT="9525" marB="0" anchor="ctr"/>
                </a:tc>
                <a:tc>
                  <a:txBody>
                    <a:bodyPr/>
                    <a:lstStyle/>
                    <a:p>
                      <a:pPr algn="ctr" fontAlgn="ctr"/>
                      <a:r>
                        <a:rPr lang="en-GB" sz="1000" b="1" i="0" u="none" strike="noStrike">
                          <a:solidFill>
                            <a:schemeClr val="tx1"/>
                          </a:solidFill>
                          <a:effectLst/>
                          <a:latin typeface="+mj-lt"/>
                        </a:rPr>
                        <a:t>Channel Group</a:t>
                      </a:r>
                    </a:p>
                  </a:txBody>
                  <a:tcPr marL="9525" marR="9525" marT="9525" marB="0" anchor="ctr"/>
                </a:tc>
                <a:tc>
                  <a:txBody>
                    <a:bodyPr/>
                    <a:lstStyle/>
                    <a:p>
                      <a:pPr algn="ctr" fontAlgn="ctr"/>
                      <a:r>
                        <a:rPr lang="en-GB" sz="1000" b="1" i="0" u="none" strike="noStrike">
                          <a:solidFill>
                            <a:schemeClr val="tx1"/>
                          </a:solidFill>
                          <a:effectLst/>
                          <a:latin typeface="+mj-lt"/>
                        </a:rPr>
                        <a:t>Genre</a:t>
                      </a:r>
                    </a:p>
                  </a:txBody>
                  <a:tcPr marL="9525" marR="9525" marT="9525" marB="0" anchor="ctr"/>
                </a:tc>
                <a:tc>
                  <a:txBody>
                    <a:bodyPr/>
                    <a:lstStyle/>
                    <a:p>
                      <a:pPr algn="ctr" fontAlgn="ctr"/>
                      <a:r>
                        <a:rPr lang="en-GB" sz="1000" b="1" i="0" u="none" strike="noStrike">
                          <a:solidFill>
                            <a:schemeClr val="tx1"/>
                          </a:solidFill>
                          <a:effectLst/>
                          <a:latin typeface="+mj-lt"/>
                        </a:rPr>
                        <a:t>Programme Title</a:t>
                      </a:r>
                    </a:p>
                  </a:txBody>
                  <a:tcPr marL="9525" marR="9525" marT="9525" marB="0" anchor="ctr"/>
                </a:tc>
                <a:tc>
                  <a:txBody>
                    <a:bodyPr/>
                    <a:lstStyle/>
                    <a:p>
                      <a:pPr algn="ctr" fontAlgn="ctr"/>
                      <a:r>
                        <a:rPr lang="en-GB" sz="1000" b="1" i="0" u="none" strike="noStrike">
                          <a:solidFill>
                            <a:schemeClr val="tx1"/>
                          </a:solidFill>
                          <a:effectLst/>
                          <a:latin typeface="+mj-lt"/>
                        </a:rPr>
                        <a:t>Audience (m)</a:t>
                      </a:r>
                    </a:p>
                  </a:txBody>
                  <a:tcPr marL="9525" marR="9525" marT="9525" marB="0" anchor="ctr"/>
                </a:tc>
                <a:extLst>
                  <a:ext uri="{0D108BD9-81ED-4DB2-BD59-A6C34878D82A}">
                    <a16:rowId xmlns:a16="http://schemas.microsoft.com/office/drawing/2014/main" val="3880646190"/>
                  </a:ext>
                </a:extLst>
              </a:tr>
              <a:tr h="294548">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b"/>
                      <a:r>
                        <a:rPr lang="en-US" sz="1000" b="0" i="0" u="none" strike="noStrike" dirty="0">
                          <a:solidFill>
                            <a:srgbClr val="000000"/>
                          </a:solidFill>
                          <a:effectLst/>
                          <a:latin typeface="+mj-lt"/>
                        </a:rPr>
                        <a:t>BBC / ITV</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en-US" sz="1000" b="0" i="0" u="none" strike="noStrike" dirty="0">
                          <a:solidFill>
                            <a:srgbClr val="000000"/>
                          </a:solidFill>
                          <a:effectLst/>
                          <a:latin typeface="+mj-lt"/>
                        </a:rPr>
                        <a:t>Euro 2024: Spain v England</a:t>
                      </a:r>
                    </a:p>
                  </a:txBody>
                  <a:tcPr marL="6350" marR="6350" marT="6350" marB="0" anchor="ctr"/>
                </a:tc>
                <a:tc>
                  <a:txBody>
                    <a:bodyPr/>
                    <a:lstStyle/>
                    <a:p>
                      <a:pPr algn="ctr" fontAlgn="b"/>
                      <a:r>
                        <a:rPr lang="en-US" sz="1000" b="0" i="0" u="none" strike="noStrike">
                          <a:solidFill>
                            <a:srgbClr val="000000"/>
                          </a:solidFill>
                          <a:effectLst/>
                          <a:latin typeface="+mj-lt"/>
                        </a:rPr>
                        <a:t>15.23</a:t>
                      </a:r>
                    </a:p>
                  </a:txBody>
                  <a:tcPr marL="6350" marR="6350" marT="6350" marB="0" anchor="ctr"/>
                </a:tc>
                <a:extLst>
                  <a:ext uri="{0D108BD9-81ED-4DB2-BD59-A6C34878D82A}">
                    <a16:rowId xmlns:a16="http://schemas.microsoft.com/office/drawing/2014/main" val="3658541972"/>
                  </a:ext>
                </a:extLst>
              </a:tr>
              <a:tr h="294548">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b"/>
                      <a:r>
                        <a:rPr lang="en-US" sz="1000" b="0" i="0" u="none" strike="noStrike">
                          <a:solidFill>
                            <a:srgbClr val="000000"/>
                          </a:solidFill>
                          <a:effectLst/>
                          <a:latin typeface="+mj-lt"/>
                        </a:rPr>
                        <a:t>ITV</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de-DE" sz="1000" b="0" i="0" u="none" strike="noStrike">
                          <a:solidFill>
                            <a:srgbClr val="000000"/>
                          </a:solidFill>
                          <a:effectLst/>
                          <a:latin typeface="+mj-lt"/>
                        </a:rPr>
                        <a:t>Euro 2024:  Netherlands v England</a:t>
                      </a:r>
                    </a:p>
                  </a:txBody>
                  <a:tcPr marL="6350" marR="6350" marT="6350" marB="0" anchor="ctr"/>
                </a:tc>
                <a:tc>
                  <a:txBody>
                    <a:bodyPr/>
                    <a:lstStyle/>
                    <a:p>
                      <a:pPr algn="ctr" fontAlgn="b"/>
                      <a:r>
                        <a:rPr lang="en-US" sz="1000" b="0" i="0" u="none" strike="noStrike">
                          <a:solidFill>
                            <a:srgbClr val="000000"/>
                          </a:solidFill>
                          <a:effectLst/>
                          <a:latin typeface="+mj-lt"/>
                        </a:rPr>
                        <a:t>12.59</a:t>
                      </a:r>
                    </a:p>
                  </a:txBody>
                  <a:tcPr marL="6350" marR="6350" marT="6350" marB="0" anchor="ctr"/>
                </a:tc>
                <a:extLst>
                  <a:ext uri="{0D108BD9-81ED-4DB2-BD59-A6C34878D82A}">
                    <a16:rowId xmlns:a16="http://schemas.microsoft.com/office/drawing/2014/main" val="2849016995"/>
                  </a:ext>
                </a:extLst>
              </a:tr>
              <a:tr h="294548">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b"/>
                      <a:r>
                        <a:rPr lang="en-US" sz="1000" b="0" i="0" u="none" strike="noStrike">
                          <a:solidFill>
                            <a:srgbClr val="000000"/>
                          </a:solidFill>
                          <a:effectLst/>
                          <a:latin typeface="+mj-lt"/>
                        </a:rPr>
                        <a:t>ITV</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nn-NO" sz="1000" b="0" i="0" u="none" strike="noStrike">
                          <a:solidFill>
                            <a:srgbClr val="000000"/>
                          </a:solidFill>
                          <a:effectLst/>
                          <a:latin typeface="+mj-lt"/>
                        </a:rPr>
                        <a:t>Euro 2024:  England v Slovakia</a:t>
                      </a:r>
                    </a:p>
                  </a:txBody>
                  <a:tcPr marL="6350" marR="6350" marT="6350" marB="0" anchor="ctr"/>
                </a:tc>
                <a:tc>
                  <a:txBody>
                    <a:bodyPr/>
                    <a:lstStyle/>
                    <a:p>
                      <a:pPr algn="ctr" fontAlgn="b"/>
                      <a:r>
                        <a:rPr lang="en-US" sz="1000" b="0" i="0" u="none" strike="noStrike">
                          <a:solidFill>
                            <a:srgbClr val="000000"/>
                          </a:solidFill>
                          <a:effectLst/>
                          <a:latin typeface="+mj-lt"/>
                        </a:rPr>
                        <a:t>12.10</a:t>
                      </a:r>
                    </a:p>
                  </a:txBody>
                  <a:tcPr marL="6350" marR="6350" marT="6350" marB="0" anchor="ctr"/>
                </a:tc>
                <a:extLst>
                  <a:ext uri="{0D108BD9-81ED-4DB2-BD59-A6C34878D82A}">
                    <a16:rowId xmlns:a16="http://schemas.microsoft.com/office/drawing/2014/main" val="2683553240"/>
                  </a:ext>
                </a:extLst>
              </a:tr>
              <a:tr h="294548">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b"/>
                      <a:r>
                        <a:rPr lang="en-US" sz="1000" b="0" i="0" u="none" strike="noStrike">
                          <a:solidFill>
                            <a:srgbClr val="000000"/>
                          </a:solidFill>
                          <a:effectLst/>
                          <a:latin typeface="+mj-lt"/>
                        </a:rPr>
                        <a:t>BBC</a:t>
                      </a:r>
                    </a:p>
                  </a:txBody>
                  <a:tcPr marL="6350" marR="6350" marT="6350" marB="0" anchor="ctr"/>
                </a:tc>
                <a:tc>
                  <a:txBody>
                    <a:bodyPr/>
                    <a:lstStyle/>
                    <a:p>
                      <a:pPr algn="ctr" fontAlgn="b"/>
                      <a:r>
                        <a:rPr lang="en-US" sz="1000" b="0" i="0" u="none" strike="noStrike">
                          <a:solidFill>
                            <a:srgbClr val="000000"/>
                          </a:solidFill>
                          <a:effectLst/>
                          <a:latin typeface="+mj-lt"/>
                        </a:rPr>
                        <a:t>Entertainment</a:t>
                      </a:r>
                    </a:p>
                  </a:txBody>
                  <a:tcPr marL="6350" marR="6350" marT="6350" marB="0" anchor="ctr"/>
                </a:tc>
                <a:tc>
                  <a:txBody>
                    <a:bodyPr/>
                    <a:lstStyle/>
                    <a:p>
                      <a:pPr algn="ctr" fontAlgn="b"/>
                      <a:r>
                        <a:rPr lang="en-US" sz="1000" b="0" i="0" u="none" strike="noStrike">
                          <a:solidFill>
                            <a:srgbClr val="000000"/>
                          </a:solidFill>
                          <a:effectLst/>
                          <a:latin typeface="+mj-lt"/>
                        </a:rPr>
                        <a:t>New Year's Eve Fireworks</a:t>
                      </a:r>
                    </a:p>
                  </a:txBody>
                  <a:tcPr marL="6350" marR="6350" marT="6350" marB="0" anchor="ctr"/>
                </a:tc>
                <a:tc>
                  <a:txBody>
                    <a:bodyPr/>
                    <a:lstStyle/>
                    <a:p>
                      <a:pPr algn="ctr" fontAlgn="b"/>
                      <a:r>
                        <a:rPr lang="en-US" sz="1000" b="0" i="0" u="none" strike="noStrike">
                          <a:solidFill>
                            <a:srgbClr val="000000"/>
                          </a:solidFill>
                          <a:effectLst/>
                          <a:latin typeface="+mj-lt"/>
                        </a:rPr>
                        <a:t>11.19</a:t>
                      </a:r>
                    </a:p>
                  </a:txBody>
                  <a:tcPr marL="6350" marR="6350" marT="6350" marB="0" anchor="ctr"/>
                </a:tc>
                <a:extLst>
                  <a:ext uri="{0D108BD9-81ED-4DB2-BD59-A6C34878D82A}">
                    <a16:rowId xmlns:a16="http://schemas.microsoft.com/office/drawing/2014/main" val="4027536426"/>
                  </a:ext>
                </a:extLst>
              </a:tr>
              <a:tr h="294548">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b"/>
                      <a:r>
                        <a:rPr lang="en-US" sz="1000" b="0" i="0" u="none" strike="noStrike">
                          <a:solidFill>
                            <a:srgbClr val="000000"/>
                          </a:solidFill>
                          <a:effectLst/>
                          <a:latin typeface="+mj-lt"/>
                        </a:rPr>
                        <a:t>BBC</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de-DE" sz="1000" b="0" i="0" u="none" strike="noStrike">
                          <a:solidFill>
                            <a:srgbClr val="000000"/>
                          </a:solidFill>
                          <a:effectLst/>
                          <a:latin typeface="+mj-lt"/>
                        </a:rPr>
                        <a:t>Euro 2024:  England v Switzerland</a:t>
                      </a:r>
                    </a:p>
                  </a:txBody>
                  <a:tcPr marL="6350" marR="6350" marT="6350" marB="0" anchor="ctr"/>
                </a:tc>
                <a:tc>
                  <a:txBody>
                    <a:bodyPr/>
                    <a:lstStyle/>
                    <a:p>
                      <a:pPr algn="ctr" fontAlgn="b"/>
                      <a:r>
                        <a:rPr lang="en-US" sz="1000" b="0" i="0" u="none" strike="noStrike">
                          <a:solidFill>
                            <a:srgbClr val="000000"/>
                          </a:solidFill>
                          <a:effectLst/>
                          <a:latin typeface="+mj-lt"/>
                        </a:rPr>
                        <a:t>10.46</a:t>
                      </a:r>
                    </a:p>
                  </a:txBody>
                  <a:tcPr marL="6350" marR="6350" marT="6350" marB="0" anchor="ctr"/>
                </a:tc>
                <a:extLst>
                  <a:ext uri="{0D108BD9-81ED-4DB2-BD59-A6C34878D82A}">
                    <a16:rowId xmlns:a16="http://schemas.microsoft.com/office/drawing/2014/main" val="104969396"/>
                  </a:ext>
                </a:extLst>
              </a:tr>
              <a:tr h="294548">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b"/>
                      <a:r>
                        <a:rPr lang="en-US" sz="1000" b="0" i="0" u="none" strike="noStrike">
                          <a:solidFill>
                            <a:srgbClr val="000000"/>
                          </a:solidFill>
                          <a:effectLst/>
                          <a:latin typeface="+mj-lt"/>
                        </a:rPr>
                        <a:t>BBC</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en-US" sz="1000" b="0" i="0" u="none" strike="noStrike">
                          <a:solidFill>
                            <a:srgbClr val="000000"/>
                          </a:solidFill>
                          <a:effectLst/>
                          <a:latin typeface="+mj-lt"/>
                        </a:rPr>
                        <a:t>Euro 2024:  Serbia v England</a:t>
                      </a:r>
                    </a:p>
                  </a:txBody>
                  <a:tcPr marL="6350" marR="6350" marT="6350" marB="0" anchor="ctr"/>
                </a:tc>
                <a:tc>
                  <a:txBody>
                    <a:bodyPr/>
                    <a:lstStyle/>
                    <a:p>
                      <a:pPr algn="ctr" fontAlgn="b"/>
                      <a:r>
                        <a:rPr lang="en-US" sz="1000" b="0" i="0" u="none" strike="noStrike">
                          <a:solidFill>
                            <a:srgbClr val="000000"/>
                          </a:solidFill>
                          <a:effectLst/>
                          <a:latin typeface="+mj-lt"/>
                        </a:rPr>
                        <a:t>10.28</a:t>
                      </a:r>
                    </a:p>
                  </a:txBody>
                  <a:tcPr marL="6350" marR="6350" marT="6350" marB="0" anchor="ctr"/>
                </a:tc>
                <a:extLst>
                  <a:ext uri="{0D108BD9-81ED-4DB2-BD59-A6C34878D82A}">
                    <a16:rowId xmlns:a16="http://schemas.microsoft.com/office/drawing/2014/main" val="425297455"/>
                  </a:ext>
                </a:extLst>
              </a:tr>
              <a:tr h="294548">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b"/>
                      <a:r>
                        <a:rPr lang="en-US" sz="1000" b="0" i="0" u="none" strike="noStrike">
                          <a:solidFill>
                            <a:srgbClr val="000000"/>
                          </a:solidFill>
                          <a:effectLst/>
                          <a:latin typeface="+mj-lt"/>
                        </a:rPr>
                        <a:t>ITV</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en-US" sz="1000" b="0" i="0" u="none" strike="noStrike" dirty="0">
                          <a:solidFill>
                            <a:srgbClr val="000000"/>
                          </a:solidFill>
                          <a:effectLst/>
                          <a:latin typeface="+mj-lt"/>
                        </a:rPr>
                        <a:t>Euro 2024:  England v Slovenia</a:t>
                      </a:r>
                    </a:p>
                  </a:txBody>
                  <a:tcPr marL="6350" marR="6350" marT="6350" marB="0" anchor="ctr"/>
                </a:tc>
                <a:tc>
                  <a:txBody>
                    <a:bodyPr/>
                    <a:lstStyle/>
                    <a:p>
                      <a:pPr algn="ctr" fontAlgn="b"/>
                      <a:r>
                        <a:rPr lang="en-US" sz="1000" b="0" i="0" u="none" strike="noStrike">
                          <a:solidFill>
                            <a:srgbClr val="000000"/>
                          </a:solidFill>
                          <a:effectLst/>
                          <a:latin typeface="+mj-lt"/>
                        </a:rPr>
                        <a:t>9.20</a:t>
                      </a:r>
                    </a:p>
                  </a:txBody>
                  <a:tcPr marL="6350" marR="6350" marT="6350" marB="0" anchor="ctr"/>
                </a:tc>
                <a:extLst>
                  <a:ext uri="{0D108BD9-81ED-4DB2-BD59-A6C34878D82A}">
                    <a16:rowId xmlns:a16="http://schemas.microsoft.com/office/drawing/2014/main" val="1784658869"/>
                  </a:ext>
                </a:extLst>
              </a:tr>
              <a:tr h="294548">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b"/>
                      <a:r>
                        <a:rPr lang="en-US" sz="1000" b="0" i="0" u="none" strike="noStrike">
                          <a:solidFill>
                            <a:srgbClr val="000000"/>
                          </a:solidFill>
                          <a:effectLst/>
                          <a:latin typeface="+mj-lt"/>
                        </a:rPr>
                        <a:t>BBC</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it-IT" sz="1000" b="0" i="0" u="none" strike="noStrike">
                          <a:solidFill>
                            <a:srgbClr val="000000"/>
                          </a:solidFill>
                          <a:effectLst/>
                          <a:latin typeface="+mj-lt"/>
                        </a:rPr>
                        <a:t>Euro 2024:  Spain v France</a:t>
                      </a:r>
                    </a:p>
                  </a:txBody>
                  <a:tcPr marL="6350" marR="6350" marT="6350" marB="0" anchor="ctr"/>
                </a:tc>
                <a:tc>
                  <a:txBody>
                    <a:bodyPr/>
                    <a:lstStyle/>
                    <a:p>
                      <a:pPr algn="ctr" fontAlgn="b"/>
                      <a:r>
                        <a:rPr lang="en-US" sz="1000" b="0" i="0" u="none" strike="noStrike">
                          <a:solidFill>
                            <a:srgbClr val="000000"/>
                          </a:solidFill>
                          <a:effectLst/>
                          <a:latin typeface="+mj-lt"/>
                        </a:rPr>
                        <a:t>8.24</a:t>
                      </a:r>
                    </a:p>
                  </a:txBody>
                  <a:tcPr marL="6350" marR="6350" marT="6350" marB="0" anchor="ctr"/>
                </a:tc>
                <a:extLst>
                  <a:ext uri="{0D108BD9-81ED-4DB2-BD59-A6C34878D82A}">
                    <a16:rowId xmlns:a16="http://schemas.microsoft.com/office/drawing/2014/main" val="664278321"/>
                  </a:ext>
                </a:extLst>
              </a:tr>
              <a:tr h="294548">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b"/>
                      <a:r>
                        <a:rPr lang="en-US" sz="1000" b="0" i="0" u="none" strike="noStrike">
                          <a:solidFill>
                            <a:srgbClr val="000000"/>
                          </a:solidFill>
                          <a:effectLst/>
                          <a:latin typeface="+mj-lt"/>
                        </a:rPr>
                        <a:t>BBC</a:t>
                      </a:r>
                    </a:p>
                  </a:txBody>
                  <a:tcPr marL="6350" marR="6350" marT="6350" marB="0" anchor="ctr"/>
                </a:tc>
                <a:tc>
                  <a:txBody>
                    <a:bodyPr/>
                    <a:lstStyle/>
                    <a:p>
                      <a:pPr algn="ctr" fontAlgn="b"/>
                      <a:r>
                        <a:rPr lang="en-US" sz="1000" b="0" i="0" u="none" strike="noStrike">
                          <a:solidFill>
                            <a:srgbClr val="000000"/>
                          </a:solidFill>
                          <a:effectLst/>
                          <a:latin typeface="+mj-lt"/>
                        </a:rPr>
                        <a:t>Sport</a:t>
                      </a:r>
                    </a:p>
                  </a:txBody>
                  <a:tcPr marL="6350" marR="6350" marT="6350" marB="0" anchor="ctr"/>
                </a:tc>
                <a:tc>
                  <a:txBody>
                    <a:bodyPr/>
                    <a:lstStyle/>
                    <a:p>
                      <a:pPr algn="ctr" fontAlgn="b"/>
                      <a:r>
                        <a:rPr lang="de-DE" sz="1000" b="0" i="0" u="none" strike="noStrike">
                          <a:solidFill>
                            <a:srgbClr val="000000"/>
                          </a:solidFill>
                          <a:effectLst/>
                          <a:latin typeface="+mj-lt"/>
                        </a:rPr>
                        <a:t>Euro 2024:  Denmark v England</a:t>
                      </a:r>
                    </a:p>
                  </a:txBody>
                  <a:tcPr marL="6350" marR="6350" marT="6350" marB="0" anchor="ctr"/>
                </a:tc>
                <a:tc>
                  <a:txBody>
                    <a:bodyPr/>
                    <a:lstStyle/>
                    <a:p>
                      <a:pPr algn="ctr" fontAlgn="b"/>
                      <a:r>
                        <a:rPr lang="en-US" sz="1000" b="0" i="0" u="none" strike="noStrike">
                          <a:solidFill>
                            <a:srgbClr val="000000"/>
                          </a:solidFill>
                          <a:effectLst/>
                          <a:latin typeface="+mj-lt"/>
                        </a:rPr>
                        <a:t>7.86</a:t>
                      </a:r>
                    </a:p>
                  </a:txBody>
                  <a:tcPr marL="6350" marR="6350" marT="6350" marB="0" anchor="ctr"/>
                </a:tc>
                <a:extLst>
                  <a:ext uri="{0D108BD9-81ED-4DB2-BD59-A6C34878D82A}">
                    <a16:rowId xmlns:a16="http://schemas.microsoft.com/office/drawing/2014/main" val="337213795"/>
                  </a:ext>
                </a:extLst>
              </a:tr>
              <a:tr h="294548">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b"/>
                      <a:r>
                        <a:rPr lang="en-US" sz="1000" b="0" i="0" u="none" strike="noStrike">
                          <a:solidFill>
                            <a:srgbClr val="000000"/>
                          </a:solidFill>
                          <a:effectLst/>
                          <a:latin typeface="+mj-lt"/>
                        </a:rPr>
                        <a:t>BBC</a:t>
                      </a:r>
                    </a:p>
                  </a:txBody>
                  <a:tcPr marL="6350" marR="6350" marT="6350" marB="0" anchor="ctr"/>
                </a:tc>
                <a:tc>
                  <a:txBody>
                    <a:bodyPr/>
                    <a:lstStyle/>
                    <a:p>
                      <a:pPr algn="ctr" fontAlgn="b"/>
                      <a:r>
                        <a:rPr lang="en-US" sz="1000" b="0" i="0" u="none" strike="noStrike">
                          <a:solidFill>
                            <a:srgbClr val="000000"/>
                          </a:solidFill>
                          <a:effectLst/>
                          <a:latin typeface="+mj-lt"/>
                        </a:rPr>
                        <a:t>Entertainment</a:t>
                      </a:r>
                    </a:p>
                  </a:txBody>
                  <a:tcPr marL="6350" marR="6350" marT="6350" marB="0" anchor="ctr"/>
                </a:tc>
                <a:tc>
                  <a:txBody>
                    <a:bodyPr/>
                    <a:lstStyle/>
                    <a:p>
                      <a:pPr algn="ctr" fontAlgn="b"/>
                      <a:r>
                        <a:rPr lang="en-US" sz="1000" b="0" i="0" u="none" strike="noStrike">
                          <a:solidFill>
                            <a:srgbClr val="000000"/>
                          </a:solidFill>
                          <a:effectLst/>
                          <a:latin typeface="+mj-lt"/>
                        </a:rPr>
                        <a:t>Gavin &amp; Stacey</a:t>
                      </a:r>
                    </a:p>
                  </a:txBody>
                  <a:tcPr marL="6350" marR="6350" marT="6350" marB="0" anchor="ctr"/>
                </a:tc>
                <a:tc>
                  <a:txBody>
                    <a:bodyPr/>
                    <a:lstStyle/>
                    <a:p>
                      <a:pPr algn="ctr" fontAlgn="b"/>
                      <a:r>
                        <a:rPr lang="en-US" sz="1000" b="0" i="0" u="none" strike="noStrike" dirty="0">
                          <a:solidFill>
                            <a:srgbClr val="000000"/>
                          </a:solidFill>
                          <a:effectLst/>
                          <a:latin typeface="+mj-lt"/>
                        </a:rPr>
                        <a:t>7.76</a:t>
                      </a:r>
                    </a:p>
                  </a:txBody>
                  <a:tcPr marL="6350" marR="6350" marT="6350" marB="0" anchor="ctr"/>
                </a:tc>
                <a:extLst>
                  <a:ext uri="{0D108BD9-81ED-4DB2-BD59-A6C34878D82A}">
                    <a16:rowId xmlns:a16="http://schemas.microsoft.com/office/drawing/2014/main" val="2109770944"/>
                  </a:ext>
                </a:extLst>
              </a:tr>
            </a:tbl>
          </a:graphicData>
        </a:graphic>
      </p:graphicFrame>
      <p:graphicFrame>
        <p:nvGraphicFramePr>
          <p:cNvPr id="9" name="Table 8">
            <a:extLst>
              <a:ext uri="{FF2B5EF4-FFF2-40B4-BE49-F238E27FC236}">
                <a16:creationId xmlns:a16="http://schemas.microsoft.com/office/drawing/2014/main" id="{7A9872B4-0C4F-62DB-7188-9E6CBFC8D497}"/>
              </a:ext>
            </a:extLst>
          </p:cNvPr>
          <p:cNvGraphicFramePr>
            <a:graphicFrameLocks noGrp="1"/>
          </p:cNvGraphicFramePr>
          <p:nvPr/>
        </p:nvGraphicFramePr>
        <p:xfrm>
          <a:off x="6255350" y="1614208"/>
          <a:ext cx="5457230" cy="3664960"/>
        </p:xfrm>
        <a:graphic>
          <a:graphicData uri="http://schemas.openxmlformats.org/drawingml/2006/table">
            <a:tbl>
              <a:tblPr firstRow="1" bandRow="1">
                <a:tableStyleId>{5C22544A-7EE6-4342-B048-85BDC9FD1C3A}</a:tableStyleId>
              </a:tblPr>
              <a:tblGrid>
                <a:gridCol w="479719">
                  <a:extLst>
                    <a:ext uri="{9D8B030D-6E8A-4147-A177-3AD203B41FA5}">
                      <a16:colId xmlns:a16="http://schemas.microsoft.com/office/drawing/2014/main" val="1243905112"/>
                    </a:ext>
                  </a:extLst>
                </a:gridCol>
                <a:gridCol w="748300">
                  <a:extLst>
                    <a:ext uri="{9D8B030D-6E8A-4147-A177-3AD203B41FA5}">
                      <a16:colId xmlns:a16="http://schemas.microsoft.com/office/drawing/2014/main" val="426341309"/>
                    </a:ext>
                  </a:extLst>
                </a:gridCol>
                <a:gridCol w="925513">
                  <a:extLst>
                    <a:ext uri="{9D8B030D-6E8A-4147-A177-3AD203B41FA5}">
                      <a16:colId xmlns:a16="http://schemas.microsoft.com/office/drawing/2014/main" val="2381183347"/>
                    </a:ext>
                  </a:extLst>
                </a:gridCol>
                <a:gridCol w="2495070">
                  <a:extLst>
                    <a:ext uri="{9D8B030D-6E8A-4147-A177-3AD203B41FA5}">
                      <a16:colId xmlns:a16="http://schemas.microsoft.com/office/drawing/2014/main" val="4255610345"/>
                    </a:ext>
                  </a:extLst>
                </a:gridCol>
                <a:gridCol w="808628">
                  <a:extLst>
                    <a:ext uri="{9D8B030D-6E8A-4147-A177-3AD203B41FA5}">
                      <a16:colId xmlns:a16="http://schemas.microsoft.com/office/drawing/2014/main" val="803764460"/>
                    </a:ext>
                  </a:extLst>
                </a:gridCol>
              </a:tblGrid>
              <a:tr h="372572">
                <a:tc gridSpan="5">
                  <a:txBody>
                    <a:bodyPr/>
                    <a:lstStyle/>
                    <a:p>
                      <a:pPr algn="ctr" fontAlgn="ctr"/>
                      <a:r>
                        <a:rPr lang="en-GB" sz="1000" b="1" i="0" u="none" strike="noStrike">
                          <a:solidFill>
                            <a:schemeClr val="bg1"/>
                          </a:solidFill>
                          <a:effectLst/>
                          <a:latin typeface="+mj-lt"/>
                        </a:rPr>
                        <a:t>Top 10 Programmes Viewed On Demand</a:t>
                      </a: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extLst>
                  <a:ext uri="{0D108BD9-81ED-4DB2-BD59-A6C34878D82A}">
                    <a16:rowId xmlns:a16="http://schemas.microsoft.com/office/drawing/2014/main" val="356055935"/>
                  </a:ext>
                </a:extLst>
              </a:tr>
              <a:tr h="332144">
                <a:tc>
                  <a:txBody>
                    <a:bodyPr/>
                    <a:lstStyle/>
                    <a:p>
                      <a:pPr algn="ctr" fontAlgn="ctr"/>
                      <a:r>
                        <a:rPr lang="en-GB" sz="1000" b="1" i="0" u="none" strike="noStrike">
                          <a:solidFill>
                            <a:schemeClr val="tx1"/>
                          </a:solidFill>
                          <a:effectLst/>
                          <a:latin typeface="+mj-lt"/>
                        </a:rPr>
                        <a:t>Rank</a:t>
                      </a:r>
                    </a:p>
                  </a:txBody>
                  <a:tcPr marL="9525" marR="9525" marT="9525" marB="0" anchor="ctr"/>
                </a:tc>
                <a:tc>
                  <a:txBody>
                    <a:bodyPr/>
                    <a:lstStyle/>
                    <a:p>
                      <a:pPr algn="ctr" fontAlgn="ctr"/>
                      <a:r>
                        <a:rPr lang="en-GB" sz="1000" b="1" i="0" u="none" strike="noStrike">
                          <a:solidFill>
                            <a:schemeClr val="tx1"/>
                          </a:solidFill>
                          <a:effectLst/>
                          <a:latin typeface="+mj-lt"/>
                        </a:rPr>
                        <a:t>Channel Group</a:t>
                      </a:r>
                    </a:p>
                  </a:txBody>
                  <a:tcPr marL="9525" marR="9525" marT="9525" marB="0" anchor="ctr"/>
                </a:tc>
                <a:tc>
                  <a:txBody>
                    <a:bodyPr/>
                    <a:lstStyle/>
                    <a:p>
                      <a:pPr algn="ctr" fontAlgn="ctr"/>
                      <a:r>
                        <a:rPr lang="en-GB" sz="1000" b="1" i="0" u="none" strike="noStrike">
                          <a:solidFill>
                            <a:schemeClr val="tx1"/>
                          </a:solidFill>
                          <a:effectLst/>
                          <a:latin typeface="+mj-lt"/>
                        </a:rPr>
                        <a:t>Genre</a:t>
                      </a:r>
                    </a:p>
                  </a:txBody>
                  <a:tcPr marL="9525" marR="9525" marT="9525" marB="0" anchor="ctr"/>
                </a:tc>
                <a:tc>
                  <a:txBody>
                    <a:bodyPr/>
                    <a:lstStyle/>
                    <a:p>
                      <a:pPr algn="ctr" fontAlgn="ctr"/>
                      <a:r>
                        <a:rPr lang="en-GB" sz="1000" b="1" i="0" u="none" strike="noStrike">
                          <a:solidFill>
                            <a:schemeClr val="tx1"/>
                          </a:solidFill>
                          <a:effectLst/>
                          <a:latin typeface="+mj-lt"/>
                        </a:rPr>
                        <a:t>Programme Title</a:t>
                      </a:r>
                    </a:p>
                  </a:txBody>
                  <a:tcPr marL="9525" marR="9525" marT="9525" marB="0" anchor="ctr"/>
                </a:tc>
                <a:tc>
                  <a:txBody>
                    <a:bodyPr/>
                    <a:lstStyle/>
                    <a:p>
                      <a:pPr algn="ctr" fontAlgn="ctr"/>
                      <a:r>
                        <a:rPr lang="en-GB" sz="1000" b="1" i="0" u="none" strike="noStrike">
                          <a:solidFill>
                            <a:schemeClr val="tx1"/>
                          </a:solidFill>
                          <a:effectLst/>
                          <a:latin typeface="+mj-lt"/>
                        </a:rPr>
                        <a:t>Audience (m)</a:t>
                      </a:r>
                    </a:p>
                  </a:txBody>
                  <a:tcPr marL="9525" marR="9525" marT="9525" marB="0" anchor="ctr"/>
                </a:tc>
                <a:extLst>
                  <a:ext uri="{0D108BD9-81ED-4DB2-BD59-A6C34878D82A}">
                    <a16:rowId xmlns:a16="http://schemas.microsoft.com/office/drawing/2014/main" val="3880646190"/>
                  </a:ext>
                </a:extLst>
              </a:tr>
              <a:tr h="293991">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Minions The Rise of Gru</a:t>
                      </a:r>
                    </a:p>
                  </a:txBody>
                  <a:tcPr marL="9525" marR="9525" marT="9525" marB="0" anchor="ctr"/>
                </a:tc>
                <a:tc>
                  <a:txBody>
                    <a:bodyPr/>
                    <a:lstStyle/>
                    <a:p>
                      <a:pPr algn="ctr" fontAlgn="b"/>
                      <a:r>
                        <a:rPr lang="en-GB" sz="1000" b="0" i="0" u="none" strike="noStrike">
                          <a:solidFill>
                            <a:srgbClr val="000000"/>
                          </a:solidFill>
                          <a:effectLst/>
                          <a:latin typeface="+mj-lt"/>
                        </a:rPr>
                        <a:t>13.67</a:t>
                      </a:r>
                    </a:p>
                  </a:txBody>
                  <a:tcPr marL="9525" marR="9525" marT="9525" marB="0" anchor="ctr"/>
                </a:tc>
                <a:extLst>
                  <a:ext uri="{0D108BD9-81ED-4DB2-BD59-A6C34878D82A}">
                    <a16:rowId xmlns:a16="http://schemas.microsoft.com/office/drawing/2014/main" val="3658541972"/>
                  </a:ext>
                </a:extLst>
              </a:tr>
              <a:tr h="293991">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Drama</a:t>
                      </a:r>
                    </a:p>
                  </a:txBody>
                  <a:tcPr marL="9525" marR="9525" marT="9525" marB="0" anchor="ctr"/>
                </a:tc>
                <a:tc>
                  <a:txBody>
                    <a:bodyPr/>
                    <a:lstStyle/>
                    <a:p>
                      <a:pPr algn="ctr" fontAlgn="b"/>
                      <a:r>
                        <a:rPr lang="en-GB" sz="1000" b="0" i="0" u="none" strike="noStrike">
                          <a:solidFill>
                            <a:srgbClr val="000000"/>
                          </a:solidFill>
                          <a:effectLst/>
                          <a:latin typeface="+mj-lt"/>
                        </a:rPr>
                        <a:t>Fool Me Once</a:t>
                      </a:r>
                    </a:p>
                  </a:txBody>
                  <a:tcPr marL="9525" marR="9525" marT="9525" marB="0" anchor="ctr"/>
                </a:tc>
                <a:tc>
                  <a:txBody>
                    <a:bodyPr/>
                    <a:lstStyle/>
                    <a:p>
                      <a:pPr algn="ctr" fontAlgn="b"/>
                      <a:r>
                        <a:rPr lang="en-GB" sz="1000" b="0" i="0" u="none" strike="noStrike">
                          <a:solidFill>
                            <a:srgbClr val="000000"/>
                          </a:solidFill>
                          <a:effectLst/>
                          <a:latin typeface="+mj-lt"/>
                        </a:rPr>
                        <a:t>12.90</a:t>
                      </a:r>
                    </a:p>
                  </a:txBody>
                  <a:tcPr marL="9525" marR="9525" marT="9525" marB="0" anchor="ctr"/>
                </a:tc>
                <a:extLst>
                  <a:ext uri="{0D108BD9-81ED-4DB2-BD59-A6C34878D82A}">
                    <a16:rowId xmlns:a16="http://schemas.microsoft.com/office/drawing/2014/main" val="2849016995"/>
                  </a:ext>
                </a:extLst>
              </a:tr>
              <a:tr h="293991">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Drama</a:t>
                      </a:r>
                    </a:p>
                  </a:txBody>
                  <a:tcPr marL="9525" marR="9525" marT="9525" marB="0" anchor="ctr"/>
                </a:tc>
                <a:tc>
                  <a:txBody>
                    <a:bodyPr/>
                    <a:lstStyle/>
                    <a:p>
                      <a:pPr algn="ctr" fontAlgn="b"/>
                      <a:r>
                        <a:rPr lang="en-GB" sz="1000" b="0" i="0" u="none" strike="noStrike">
                          <a:solidFill>
                            <a:srgbClr val="000000"/>
                          </a:solidFill>
                          <a:effectLst/>
                          <a:latin typeface="+mj-lt"/>
                        </a:rPr>
                        <a:t>Baby Reindeer</a:t>
                      </a:r>
                    </a:p>
                  </a:txBody>
                  <a:tcPr marL="9525" marR="9525" marT="9525" marB="0" anchor="ctr"/>
                </a:tc>
                <a:tc>
                  <a:txBody>
                    <a:bodyPr/>
                    <a:lstStyle/>
                    <a:p>
                      <a:pPr algn="ctr" fontAlgn="b"/>
                      <a:r>
                        <a:rPr lang="en-GB" sz="1000" b="0" i="0" u="none" strike="noStrike">
                          <a:solidFill>
                            <a:srgbClr val="000000"/>
                          </a:solidFill>
                          <a:effectLst/>
                          <a:latin typeface="+mj-lt"/>
                        </a:rPr>
                        <a:t>11.61</a:t>
                      </a:r>
                    </a:p>
                  </a:txBody>
                  <a:tcPr marL="9525" marR="9525" marT="9525" marB="0" anchor="ctr"/>
                </a:tc>
                <a:extLst>
                  <a:ext uri="{0D108BD9-81ED-4DB2-BD59-A6C34878D82A}">
                    <a16:rowId xmlns:a16="http://schemas.microsoft.com/office/drawing/2014/main" val="2683553240"/>
                  </a:ext>
                </a:extLst>
              </a:tr>
              <a:tr h="293991">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dirty="0">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Moana Sing Along</a:t>
                      </a:r>
                    </a:p>
                  </a:txBody>
                  <a:tcPr marL="9525" marR="9525" marT="9525" marB="0" anchor="ctr"/>
                </a:tc>
                <a:tc>
                  <a:txBody>
                    <a:bodyPr/>
                    <a:lstStyle/>
                    <a:p>
                      <a:pPr algn="ctr" fontAlgn="b"/>
                      <a:r>
                        <a:rPr lang="en-GB" sz="1000" b="0" i="0" u="none" strike="noStrike">
                          <a:solidFill>
                            <a:srgbClr val="000000"/>
                          </a:solidFill>
                          <a:effectLst/>
                          <a:latin typeface="+mj-lt"/>
                        </a:rPr>
                        <a:t>11.50</a:t>
                      </a:r>
                    </a:p>
                  </a:txBody>
                  <a:tcPr marL="9525" marR="9525" marT="9525" marB="0" anchor="ctr"/>
                </a:tc>
                <a:extLst>
                  <a:ext uri="{0D108BD9-81ED-4DB2-BD59-A6C34878D82A}">
                    <a16:rowId xmlns:a16="http://schemas.microsoft.com/office/drawing/2014/main" val="4027536426"/>
                  </a:ext>
                </a:extLst>
              </a:tr>
              <a:tr h="293991">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a:solidFill>
                            <a:srgbClr val="000000"/>
                          </a:solidFill>
                          <a:effectLst/>
                          <a:latin typeface="+mj-lt"/>
                        </a:rPr>
                        <a:t>Children</a:t>
                      </a:r>
                    </a:p>
                  </a:txBody>
                  <a:tcPr marL="9525" marR="9525" marT="9525" marB="0" anchor="ctr"/>
                </a:tc>
                <a:tc>
                  <a:txBody>
                    <a:bodyPr/>
                    <a:lstStyle/>
                    <a:p>
                      <a:pPr algn="ctr" fontAlgn="b"/>
                      <a:r>
                        <a:rPr lang="en-GB" sz="1000" b="0" i="0" u="none" strike="noStrike" dirty="0">
                          <a:solidFill>
                            <a:srgbClr val="000000"/>
                          </a:solidFill>
                          <a:effectLst/>
                          <a:latin typeface="+mj-lt"/>
                        </a:rPr>
                        <a:t>Bluey</a:t>
                      </a:r>
                    </a:p>
                  </a:txBody>
                  <a:tcPr marL="9525" marR="9525" marT="9525" marB="0" anchor="ctr"/>
                </a:tc>
                <a:tc>
                  <a:txBody>
                    <a:bodyPr/>
                    <a:lstStyle/>
                    <a:p>
                      <a:pPr algn="ctr" fontAlgn="b"/>
                      <a:r>
                        <a:rPr lang="en-GB" sz="1000" b="0" i="0" u="none" strike="noStrike">
                          <a:solidFill>
                            <a:srgbClr val="000000"/>
                          </a:solidFill>
                          <a:effectLst/>
                          <a:latin typeface="+mj-lt"/>
                        </a:rPr>
                        <a:t>11.47</a:t>
                      </a:r>
                    </a:p>
                  </a:txBody>
                  <a:tcPr marL="9525" marR="9525" marT="9525" marB="0" anchor="ctr"/>
                </a:tc>
                <a:extLst>
                  <a:ext uri="{0D108BD9-81ED-4DB2-BD59-A6C34878D82A}">
                    <a16:rowId xmlns:a16="http://schemas.microsoft.com/office/drawing/2014/main" val="104969396"/>
                  </a:ext>
                </a:extLst>
              </a:tr>
              <a:tr h="293991">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b"/>
                      <a:r>
                        <a:rPr lang="en-GB" sz="1000" b="0" i="0" u="none" strike="noStrike">
                          <a:solidFill>
                            <a:srgbClr val="000000"/>
                          </a:solidFill>
                          <a:effectLst/>
                          <a:latin typeface="+mj-lt"/>
                        </a:rPr>
                        <a:t>BBC</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Wallace &amp; Gromit: Vengeance Most Fowl</a:t>
                      </a:r>
                    </a:p>
                  </a:txBody>
                  <a:tcPr marL="9525" marR="9525" marT="9525" marB="0" anchor="ctr"/>
                </a:tc>
                <a:tc>
                  <a:txBody>
                    <a:bodyPr/>
                    <a:lstStyle/>
                    <a:p>
                      <a:pPr algn="ctr" fontAlgn="b"/>
                      <a:r>
                        <a:rPr lang="en-GB" sz="1000" b="0" i="0" u="none" strike="noStrike">
                          <a:solidFill>
                            <a:srgbClr val="000000"/>
                          </a:solidFill>
                          <a:effectLst/>
                          <a:latin typeface="+mj-lt"/>
                        </a:rPr>
                        <a:t>16.87</a:t>
                      </a:r>
                    </a:p>
                  </a:txBody>
                  <a:tcPr marL="9525" marR="9525" marT="9525" marB="0" anchor="ctr"/>
                </a:tc>
                <a:extLst>
                  <a:ext uri="{0D108BD9-81ED-4DB2-BD59-A6C34878D82A}">
                    <a16:rowId xmlns:a16="http://schemas.microsoft.com/office/drawing/2014/main" val="425297455"/>
                  </a:ext>
                </a:extLst>
              </a:tr>
              <a:tr h="293991">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Drama</a:t>
                      </a:r>
                    </a:p>
                  </a:txBody>
                  <a:tcPr marL="9525" marR="9525" marT="9525" marB="0" anchor="ctr"/>
                </a:tc>
                <a:tc>
                  <a:txBody>
                    <a:bodyPr/>
                    <a:lstStyle/>
                    <a:p>
                      <a:pPr algn="ctr" fontAlgn="b"/>
                      <a:r>
                        <a:rPr lang="en-GB" sz="1000" b="0" i="0" u="none" strike="noStrike">
                          <a:solidFill>
                            <a:srgbClr val="000000"/>
                          </a:solidFill>
                          <a:effectLst/>
                          <a:latin typeface="+mj-lt"/>
                        </a:rPr>
                        <a:t>The Gentlemen</a:t>
                      </a:r>
                    </a:p>
                  </a:txBody>
                  <a:tcPr marL="9525" marR="9525" marT="9525" marB="0" anchor="ctr"/>
                </a:tc>
                <a:tc>
                  <a:txBody>
                    <a:bodyPr/>
                    <a:lstStyle/>
                    <a:p>
                      <a:pPr algn="ctr" fontAlgn="b"/>
                      <a:r>
                        <a:rPr lang="en-GB" sz="1000" b="0" i="0" u="none" strike="noStrike">
                          <a:solidFill>
                            <a:srgbClr val="000000"/>
                          </a:solidFill>
                          <a:effectLst/>
                          <a:latin typeface="+mj-lt"/>
                        </a:rPr>
                        <a:t>11.43</a:t>
                      </a:r>
                    </a:p>
                  </a:txBody>
                  <a:tcPr marL="9525" marR="9525" marT="9525" marB="0" anchor="ctr"/>
                </a:tc>
                <a:extLst>
                  <a:ext uri="{0D108BD9-81ED-4DB2-BD59-A6C34878D82A}">
                    <a16:rowId xmlns:a16="http://schemas.microsoft.com/office/drawing/2014/main" val="1784658869"/>
                  </a:ext>
                </a:extLst>
              </a:tr>
              <a:tr h="293991">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b"/>
                      <a:r>
                        <a:rPr lang="en-GB" sz="1000" b="0" i="0" u="none" strike="noStrike">
                          <a:solidFill>
                            <a:srgbClr val="000000"/>
                          </a:solidFill>
                          <a:effectLst/>
                          <a:latin typeface="+mj-lt"/>
                        </a:rPr>
                        <a:t>BBC</a:t>
                      </a:r>
                    </a:p>
                  </a:txBody>
                  <a:tcPr marL="9525" marR="9525" marT="9525" marB="0" anchor="ctr"/>
                </a:tc>
                <a:tc>
                  <a:txBody>
                    <a:bodyPr/>
                    <a:lstStyle/>
                    <a:p>
                      <a:pPr algn="ctr" fontAlgn="b"/>
                      <a:r>
                        <a:rPr lang="en-GB" sz="1000" b="0" i="0" u="none" strike="noStrike">
                          <a:solidFill>
                            <a:srgbClr val="000000"/>
                          </a:solidFill>
                          <a:effectLst/>
                          <a:latin typeface="+mj-lt"/>
                        </a:rPr>
                        <a:t>Entertainment</a:t>
                      </a:r>
                    </a:p>
                  </a:txBody>
                  <a:tcPr marL="9525" marR="9525" marT="9525" marB="0" anchor="ctr"/>
                </a:tc>
                <a:tc>
                  <a:txBody>
                    <a:bodyPr/>
                    <a:lstStyle/>
                    <a:p>
                      <a:pPr algn="ctr" fontAlgn="b"/>
                      <a:r>
                        <a:rPr lang="en-GB" sz="1000" b="0" i="0" u="none" strike="noStrike">
                          <a:solidFill>
                            <a:srgbClr val="000000"/>
                          </a:solidFill>
                          <a:effectLst/>
                          <a:latin typeface="+mj-lt"/>
                        </a:rPr>
                        <a:t>Gavin &amp; Stacey</a:t>
                      </a:r>
                    </a:p>
                  </a:txBody>
                  <a:tcPr marL="9525" marR="9525" marT="9525" marB="0" anchor="ctr"/>
                </a:tc>
                <a:tc>
                  <a:txBody>
                    <a:bodyPr/>
                    <a:lstStyle/>
                    <a:p>
                      <a:pPr algn="ctr" fontAlgn="b"/>
                      <a:r>
                        <a:rPr lang="en-GB" sz="1000" b="0" i="0" u="none" strike="noStrike">
                          <a:solidFill>
                            <a:srgbClr val="000000"/>
                          </a:solidFill>
                          <a:effectLst/>
                          <a:latin typeface="+mj-lt"/>
                        </a:rPr>
                        <a:t>18.55</a:t>
                      </a:r>
                    </a:p>
                  </a:txBody>
                  <a:tcPr marL="9525" marR="9525" marT="9525" marB="0" anchor="ctr"/>
                </a:tc>
                <a:extLst>
                  <a:ext uri="{0D108BD9-81ED-4DB2-BD59-A6C34878D82A}">
                    <a16:rowId xmlns:a16="http://schemas.microsoft.com/office/drawing/2014/main" val="664278321"/>
                  </a:ext>
                </a:extLst>
              </a:tr>
              <a:tr h="293991">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b"/>
                      <a:r>
                        <a:rPr lang="en-GB" sz="1000" b="0" i="0" u="none" strike="noStrike">
                          <a:solidFill>
                            <a:srgbClr val="000000"/>
                          </a:solidFill>
                          <a:effectLst/>
                          <a:latin typeface="+mj-lt"/>
                        </a:rPr>
                        <a:t>ITV</a:t>
                      </a:r>
                    </a:p>
                  </a:txBody>
                  <a:tcPr marL="9525" marR="9525" marT="9525" marB="0" anchor="ctr"/>
                </a:tc>
                <a:tc>
                  <a:txBody>
                    <a:bodyPr/>
                    <a:lstStyle/>
                    <a:p>
                      <a:pPr algn="ctr" fontAlgn="b"/>
                      <a:r>
                        <a:rPr lang="en-GB" sz="1000" b="0" i="0" u="none" strike="noStrike">
                          <a:solidFill>
                            <a:srgbClr val="000000"/>
                          </a:solidFill>
                          <a:effectLst/>
                          <a:latin typeface="+mj-lt"/>
                        </a:rPr>
                        <a:t>Drama</a:t>
                      </a:r>
                    </a:p>
                  </a:txBody>
                  <a:tcPr marL="9525" marR="9525" marT="9525" marB="0" anchor="ctr"/>
                </a:tc>
                <a:tc>
                  <a:txBody>
                    <a:bodyPr/>
                    <a:lstStyle/>
                    <a:p>
                      <a:pPr algn="ctr" fontAlgn="b"/>
                      <a:r>
                        <a:rPr lang="en-GB" sz="1000" b="0" i="0" u="none" strike="noStrike">
                          <a:solidFill>
                            <a:srgbClr val="000000"/>
                          </a:solidFill>
                          <a:effectLst/>
                          <a:latin typeface="+mj-lt"/>
                        </a:rPr>
                        <a:t>Mr Bates vs The Post Office</a:t>
                      </a:r>
                    </a:p>
                  </a:txBody>
                  <a:tcPr marL="9525" marR="9525" marT="9525" marB="0" anchor="ctr"/>
                </a:tc>
                <a:tc>
                  <a:txBody>
                    <a:bodyPr/>
                    <a:lstStyle/>
                    <a:p>
                      <a:pPr algn="ctr" fontAlgn="b"/>
                      <a:r>
                        <a:rPr lang="en-GB" sz="1000" b="0" i="0" u="none" strike="noStrike">
                          <a:solidFill>
                            <a:srgbClr val="000000"/>
                          </a:solidFill>
                          <a:effectLst/>
                          <a:latin typeface="+mj-lt"/>
                        </a:rPr>
                        <a:t>14.36</a:t>
                      </a:r>
                    </a:p>
                  </a:txBody>
                  <a:tcPr marL="9525" marR="9525" marT="9525" marB="0" anchor="ctr"/>
                </a:tc>
                <a:extLst>
                  <a:ext uri="{0D108BD9-81ED-4DB2-BD59-A6C34878D82A}">
                    <a16:rowId xmlns:a16="http://schemas.microsoft.com/office/drawing/2014/main" val="337213795"/>
                  </a:ext>
                </a:extLst>
              </a:tr>
              <a:tr h="300896">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b"/>
                      <a:r>
                        <a:rPr lang="en-GB" sz="1000" b="0" i="0" u="none" strike="noStrike">
                          <a:solidFill>
                            <a:srgbClr val="000000"/>
                          </a:solidFill>
                          <a:effectLst/>
                          <a:latin typeface="+mj-lt"/>
                        </a:rPr>
                        <a:t>Amazon</a:t>
                      </a:r>
                    </a:p>
                  </a:txBody>
                  <a:tcPr marL="9525" marR="9525" marT="9525" marB="0" anchor="ctr"/>
                </a:tc>
                <a:tc>
                  <a:txBody>
                    <a:bodyPr/>
                    <a:lstStyle/>
                    <a:p>
                      <a:pPr algn="ctr" fontAlgn="b"/>
                      <a:r>
                        <a:rPr lang="en-GB" sz="1000" b="0" i="0" u="none" strike="noStrike">
                          <a:solidFill>
                            <a:srgbClr val="000000"/>
                          </a:solidFill>
                          <a:effectLst/>
                          <a:latin typeface="+mj-lt"/>
                        </a:rPr>
                        <a:t>Hobbies &amp; Leisure</a:t>
                      </a:r>
                    </a:p>
                  </a:txBody>
                  <a:tcPr marL="9525" marR="9525" marT="9525" marB="0" anchor="ctr"/>
                </a:tc>
                <a:tc>
                  <a:txBody>
                    <a:bodyPr/>
                    <a:lstStyle/>
                    <a:p>
                      <a:pPr algn="ctr" fontAlgn="b"/>
                      <a:r>
                        <a:rPr lang="en-GB" sz="1000" b="0" i="0" u="none" strike="noStrike">
                          <a:solidFill>
                            <a:srgbClr val="000000"/>
                          </a:solidFill>
                          <a:effectLst/>
                          <a:latin typeface="+mj-lt"/>
                        </a:rPr>
                        <a:t>Clarkson's Farm</a:t>
                      </a:r>
                    </a:p>
                  </a:txBody>
                  <a:tcPr marL="9525" marR="9525" marT="9525" marB="0" anchor="ctr"/>
                </a:tc>
                <a:tc>
                  <a:txBody>
                    <a:bodyPr/>
                    <a:lstStyle/>
                    <a:p>
                      <a:pPr algn="ctr" fontAlgn="b"/>
                      <a:r>
                        <a:rPr lang="en-GB" sz="1000" b="0" i="0" u="none" strike="noStrike" dirty="0">
                          <a:solidFill>
                            <a:srgbClr val="000000"/>
                          </a:solidFill>
                          <a:effectLst/>
                          <a:latin typeface="+mj-lt"/>
                        </a:rPr>
                        <a:t>10.07</a:t>
                      </a:r>
                    </a:p>
                  </a:txBody>
                  <a:tcPr marL="9525" marR="9525" marT="9525" marB="0" anchor="ctr"/>
                </a:tc>
                <a:extLst>
                  <a:ext uri="{0D108BD9-81ED-4DB2-BD59-A6C34878D82A}">
                    <a16:rowId xmlns:a16="http://schemas.microsoft.com/office/drawing/2014/main" val="2109770944"/>
                  </a:ext>
                </a:extLst>
              </a:tr>
            </a:tbl>
          </a:graphicData>
        </a:graphic>
      </p:graphicFrame>
    </p:spTree>
    <p:extLst>
      <p:ext uri="{BB962C8B-B14F-4D97-AF65-F5344CB8AC3E}">
        <p14:creationId xmlns:p14="http://schemas.microsoft.com/office/powerpoint/2010/main" val="191985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2FC6-F705-D3CF-0599-43E1E14D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AAF2E-7C01-1DD9-382B-6B86F1D7CA11}"/>
              </a:ext>
            </a:extLst>
          </p:cNvPr>
          <p:cNvSpPr>
            <a:spLocks noGrp="1"/>
          </p:cNvSpPr>
          <p:nvPr>
            <p:ph type="title"/>
          </p:nvPr>
        </p:nvSpPr>
        <p:spPr/>
        <p:txBody>
          <a:bodyPr/>
          <a:lstStyle/>
          <a:p>
            <a:r>
              <a:rPr lang="en-GB" dirty="0"/>
              <a:t>16-34’s: Sport &amp; Entertainment live; Films for on-demand</a:t>
            </a:r>
          </a:p>
        </p:txBody>
      </p:sp>
      <p:sp>
        <p:nvSpPr>
          <p:cNvPr id="3" name="Text Placeholder 2">
            <a:extLst>
              <a:ext uri="{FF2B5EF4-FFF2-40B4-BE49-F238E27FC236}">
                <a16:creationId xmlns:a16="http://schemas.microsoft.com/office/drawing/2014/main" id="{102D7C89-3049-9C94-2B63-BCEC93222E6E}"/>
              </a:ext>
            </a:extLst>
          </p:cNvPr>
          <p:cNvSpPr>
            <a:spLocks noGrp="1"/>
          </p:cNvSpPr>
          <p:nvPr>
            <p:ph type="body" sz="quarter" idx="15"/>
          </p:nvPr>
        </p:nvSpPr>
        <p:spPr/>
        <p:txBody>
          <a:bodyPr/>
          <a:lstStyle/>
          <a:p>
            <a:r>
              <a:rPr kumimoji="0" lang="en-GB" sz="1000" b="0" i="0" u="none" strike="noStrike" kern="1200" cap="none" spc="0" normalizeH="0" baseline="0" noProof="0">
                <a:ln>
                  <a:noFill/>
                </a:ln>
                <a:solidFill>
                  <a:srgbClr val="4D4D4D"/>
                </a:solidFill>
                <a:effectLst/>
                <a:uLnTx/>
                <a:uFillTx/>
                <a:latin typeface="Arial"/>
                <a:ea typeface="+mn-ea"/>
                <a:cs typeface="+mn-cs"/>
              </a:rPr>
              <a:t>Source: Barb, 2024, </a:t>
            </a:r>
            <a:r>
              <a:rPr lang="en-GB">
                <a:solidFill>
                  <a:srgbClr val="4D4D4D"/>
                </a:solidFill>
                <a:latin typeface="Arial"/>
              </a:rPr>
              <a:t>16-34, Live +3 mins,</a:t>
            </a:r>
            <a:r>
              <a:rPr kumimoji="0" lang="en-GB" sz="1000" b="0" i="0" u="none" strike="noStrike" kern="1200" cap="none" spc="0" normalizeH="0" baseline="0" noProof="0">
                <a:ln>
                  <a:noFill/>
                </a:ln>
                <a:solidFill>
                  <a:srgbClr val="4D4D4D"/>
                </a:solidFill>
                <a:effectLst/>
                <a:uLnTx/>
                <a:uFillTx/>
                <a:latin typeface="Arial"/>
                <a:ea typeface="+mn-ea"/>
                <a:cs typeface="+mn-cs"/>
              </a:rPr>
              <a:t> TV set viewing, Top performing episode.</a:t>
            </a:r>
          </a:p>
          <a:p>
            <a:endParaRPr lang="en-GB"/>
          </a:p>
        </p:txBody>
      </p:sp>
      <p:graphicFrame>
        <p:nvGraphicFramePr>
          <p:cNvPr id="4" name="Table 3">
            <a:extLst>
              <a:ext uri="{FF2B5EF4-FFF2-40B4-BE49-F238E27FC236}">
                <a16:creationId xmlns:a16="http://schemas.microsoft.com/office/drawing/2014/main" id="{D02779A2-B9E5-BEC7-52D1-36E42394BBAC}"/>
              </a:ext>
            </a:extLst>
          </p:cNvPr>
          <p:cNvGraphicFramePr>
            <a:graphicFrameLocks noGrp="1"/>
          </p:cNvGraphicFramePr>
          <p:nvPr/>
        </p:nvGraphicFramePr>
        <p:xfrm>
          <a:off x="479424" y="1614207"/>
          <a:ext cx="5457230" cy="3651533"/>
        </p:xfrm>
        <a:graphic>
          <a:graphicData uri="http://schemas.openxmlformats.org/drawingml/2006/table">
            <a:tbl>
              <a:tblPr firstRow="1" bandRow="1">
                <a:tableStyleId>{5C22544A-7EE6-4342-B048-85BDC9FD1C3A}</a:tableStyleId>
              </a:tblPr>
              <a:tblGrid>
                <a:gridCol w="479719">
                  <a:extLst>
                    <a:ext uri="{9D8B030D-6E8A-4147-A177-3AD203B41FA5}">
                      <a16:colId xmlns:a16="http://schemas.microsoft.com/office/drawing/2014/main" val="1243905112"/>
                    </a:ext>
                  </a:extLst>
                </a:gridCol>
                <a:gridCol w="748300">
                  <a:extLst>
                    <a:ext uri="{9D8B030D-6E8A-4147-A177-3AD203B41FA5}">
                      <a16:colId xmlns:a16="http://schemas.microsoft.com/office/drawing/2014/main" val="426341309"/>
                    </a:ext>
                  </a:extLst>
                </a:gridCol>
                <a:gridCol w="925513">
                  <a:extLst>
                    <a:ext uri="{9D8B030D-6E8A-4147-A177-3AD203B41FA5}">
                      <a16:colId xmlns:a16="http://schemas.microsoft.com/office/drawing/2014/main" val="2381183347"/>
                    </a:ext>
                  </a:extLst>
                </a:gridCol>
                <a:gridCol w="2495070">
                  <a:extLst>
                    <a:ext uri="{9D8B030D-6E8A-4147-A177-3AD203B41FA5}">
                      <a16:colId xmlns:a16="http://schemas.microsoft.com/office/drawing/2014/main" val="4255610345"/>
                    </a:ext>
                  </a:extLst>
                </a:gridCol>
                <a:gridCol w="808628">
                  <a:extLst>
                    <a:ext uri="{9D8B030D-6E8A-4147-A177-3AD203B41FA5}">
                      <a16:colId xmlns:a16="http://schemas.microsoft.com/office/drawing/2014/main" val="803764460"/>
                    </a:ext>
                  </a:extLst>
                </a:gridCol>
              </a:tblGrid>
              <a:tr h="373279">
                <a:tc gridSpan="5">
                  <a:txBody>
                    <a:bodyPr/>
                    <a:lstStyle/>
                    <a:p>
                      <a:pPr algn="ctr" fontAlgn="ctr"/>
                      <a:r>
                        <a:rPr lang="en-GB" sz="1000" b="1" i="0" u="none" strike="noStrike">
                          <a:solidFill>
                            <a:schemeClr val="bg1"/>
                          </a:solidFill>
                          <a:effectLst/>
                          <a:latin typeface="+mj-lt"/>
                        </a:rPr>
                        <a:t>Top 10 Programmes Viewed Live</a:t>
                      </a: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extLst>
                  <a:ext uri="{0D108BD9-81ED-4DB2-BD59-A6C34878D82A}">
                    <a16:rowId xmlns:a16="http://schemas.microsoft.com/office/drawing/2014/main" val="356055935"/>
                  </a:ext>
                </a:extLst>
              </a:tr>
              <a:tr h="332774">
                <a:tc>
                  <a:txBody>
                    <a:bodyPr/>
                    <a:lstStyle/>
                    <a:p>
                      <a:pPr algn="ctr" fontAlgn="ctr"/>
                      <a:r>
                        <a:rPr lang="en-GB" sz="1000" b="1" i="0" u="none" strike="noStrike">
                          <a:solidFill>
                            <a:schemeClr val="tx1"/>
                          </a:solidFill>
                          <a:effectLst/>
                          <a:latin typeface="+mj-lt"/>
                        </a:rPr>
                        <a:t>Rank</a:t>
                      </a:r>
                    </a:p>
                  </a:txBody>
                  <a:tcPr marL="9525" marR="9525" marT="9525" marB="0" anchor="ctr"/>
                </a:tc>
                <a:tc>
                  <a:txBody>
                    <a:bodyPr/>
                    <a:lstStyle/>
                    <a:p>
                      <a:pPr algn="ctr" fontAlgn="ctr"/>
                      <a:r>
                        <a:rPr lang="en-GB" sz="1000" b="1" i="0" u="none" strike="noStrike">
                          <a:solidFill>
                            <a:schemeClr val="tx1"/>
                          </a:solidFill>
                          <a:effectLst/>
                          <a:latin typeface="+mj-lt"/>
                        </a:rPr>
                        <a:t>Channel Group</a:t>
                      </a:r>
                    </a:p>
                  </a:txBody>
                  <a:tcPr marL="9525" marR="9525" marT="9525" marB="0" anchor="ctr"/>
                </a:tc>
                <a:tc>
                  <a:txBody>
                    <a:bodyPr/>
                    <a:lstStyle/>
                    <a:p>
                      <a:pPr algn="ctr" fontAlgn="ctr"/>
                      <a:r>
                        <a:rPr lang="en-GB" sz="1000" b="1" i="0" u="none" strike="noStrike">
                          <a:solidFill>
                            <a:schemeClr val="tx1"/>
                          </a:solidFill>
                          <a:effectLst/>
                          <a:latin typeface="+mj-lt"/>
                        </a:rPr>
                        <a:t>Genre</a:t>
                      </a:r>
                    </a:p>
                  </a:txBody>
                  <a:tcPr marL="9525" marR="9525" marT="9525" marB="0" anchor="ctr"/>
                </a:tc>
                <a:tc>
                  <a:txBody>
                    <a:bodyPr/>
                    <a:lstStyle/>
                    <a:p>
                      <a:pPr algn="ctr" fontAlgn="ctr"/>
                      <a:r>
                        <a:rPr lang="en-GB" sz="1000" b="1" i="0" u="none" strike="noStrike">
                          <a:solidFill>
                            <a:schemeClr val="tx1"/>
                          </a:solidFill>
                          <a:effectLst/>
                          <a:latin typeface="+mj-lt"/>
                        </a:rPr>
                        <a:t>Programme Title</a:t>
                      </a:r>
                    </a:p>
                  </a:txBody>
                  <a:tcPr marL="9525" marR="9525" marT="9525" marB="0" anchor="ctr"/>
                </a:tc>
                <a:tc>
                  <a:txBody>
                    <a:bodyPr/>
                    <a:lstStyle/>
                    <a:p>
                      <a:pPr algn="ctr" fontAlgn="ctr"/>
                      <a:r>
                        <a:rPr lang="en-GB" sz="1000" b="1" i="0" u="none" strike="noStrike">
                          <a:solidFill>
                            <a:schemeClr val="tx1"/>
                          </a:solidFill>
                          <a:effectLst/>
                          <a:latin typeface="+mj-lt"/>
                        </a:rPr>
                        <a:t>Audience (m)</a:t>
                      </a:r>
                    </a:p>
                  </a:txBody>
                  <a:tcPr marL="9525" marR="9525" marT="9525" marB="0" anchor="ctr"/>
                </a:tc>
                <a:extLst>
                  <a:ext uri="{0D108BD9-81ED-4DB2-BD59-A6C34878D82A}">
                    <a16:rowId xmlns:a16="http://schemas.microsoft.com/office/drawing/2014/main" val="3880646190"/>
                  </a:ext>
                </a:extLst>
              </a:tr>
              <a:tr h="294548">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 / ITV</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Euro 2024: Spain v England</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2.48</a:t>
                      </a:r>
                    </a:p>
                  </a:txBody>
                  <a:tcPr marL="6350" marR="6350" marT="6350" marB="0" anchor="ctr"/>
                </a:tc>
                <a:extLst>
                  <a:ext uri="{0D108BD9-81ED-4DB2-BD59-A6C34878D82A}">
                    <a16:rowId xmlns:a16="http://schemas.microsoft.com/office/drawing/2014/main" val="3658541972"/>
                  </a:ext>
                </a:extLst>
              </a:tr>
              <a:tr h="294548">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Entertainment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New Year's Eve Fireworks</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2.17</a:t>
                      </a:r>
                    </a:p>
                  </a:txBody>
                  <a:tcPr marL="6350" marR="6350" marT="6350" marB="0" anchor="ctr"/>
                </a:tc>
                <a:extLst>
                  <a:ext uri="{0D108BD9-81ED-4DB2-BD59-A6C34878D82A}">
                    <a16:rowId xmlns:a16="http://schemas.microsoft.com/office/drawing/2014/main" val="2849016995"/>
                  </a:ext>
                </a:extLst>
              </a:tr>
              <a:tr h="294548">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de-DE" sz="1000" b="0" i="0" u="none" strike="noStrike">
                          <a:solidFill>
                            <a:srgbClr val="000000"/>
                          </a:solidFill>
                          <a:effectLst/>
                          <a:latin typeface="Arial" panose="020B0604020202020204" pitchFamily="34" charset="0"/>
                        </a:rPr>
                        <a:t>Euro 2024: Netherlands v England</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2.10</a:t>
                      </a:r>
                    </a:p>
                  </a:txBody>
                  <a:tcPr marL="6350" marR="6350" marT="6350" marB="0" anchor="ctr"/>
                </a:tc>
                <a:extLst>
                  <a:ext uri="{0D108BD9-81ED-4DB2-BD59-A6C34878D82A}">
                    <a16:rowId xmlns:a16="http://schemas.microsoft.com/office/drawing/2014/main" val="2683553240"/>
                  </a:ext>
                </a:extLst>
              </a:tr>
              <a:tr h="294548">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nn-NO" sz="1000" b="0" i="0" u="none" strike="noStrike">
                          <a:solidFill>
                            <a:srgbClr val="000000"/>
                          </a:solidFill>
                          <a:effectLst/>
                          <a:latin typeface="Arial" panose="020B0604020202020204" pitchFamily="34" charset="0"/>
                        </a:rPr>
                        <a:t>Euro 2024: England v Slovakia</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1.71</a:t>
                      </a:r>
                    </a:p>
                  </a:txBody>
                  <a:tcPr marL="6350" marR="6350" marT="6350" marB="0" anchor="ctr"/>
                </a:tc>
                <a:extLst>
                  <a:ext uri="{0D108BD9-81ED-4DB2-BD59-A6C34878D82A}">
                    <a16:rowId xmlns:a16="http://schemas.microsoft.com/office/drawing/2014/main" val="4027536426"/>
                  </a:ext>
                </a:extLst>
              </a:tr>
              <a:tr h="294548">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Entertainment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Gavin &amp; Stacey</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1.62</a:t>
                      </a:r>
                    </a:p>
                  </a:txBody>
                  <a:tcPr marL="6350" marR="6350" marT="6350" marB="0" anchor="ctr"/>
                </a:tc>
                <a:extLst>
                  <a:ext uri="{0D108BD9-81ED-4DB2-BD59-A6C34878D82A}">
                    <a16:rowId xmlns:a16="http://schemas.microsoft.com/office/drawing/2014/main" val="104969396"/>
                  </a:ext>
                </a:extLst>
              </a:tr>
              <a:tr h="294548">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Euro 2024: Serbia v England</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1.50</a:t>
                      </a:r>
                    </a:p>
                  </a:txBody>
                  <a:tcPr marL="6350" marR="6350" marT="6350" marB="0" anchor="ctr"/>
                </a:tc>
                <a:extLst>
                  <a:ext uri="{0D108BD9-81ED-4DB2-BD59-A6C34878D82A}">
                    <a16:rowId xmlns:a16="http://schemas.microsoft.com/office/drawing/2014/main" val="425297455"/>
                  </a:ext>
                </a:extLst>
              </a:tr>
              <a:tr h="294548">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de-DE" sz="1000" b="0" i="0" u="none" strike="noStrike">
                          <a:solidFill>
                            <a:srgbClr val="000000"/>
                          </a:solidFill>
                          <a:effectLst/>
                          <a:latin typeface="Arial" panose="020B0604020202020204" pitchFamily="34" charset="0"/>
                        </a:rPr>
                        <a:t>Euro 2024: England v Switzerland</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1.42</a:t>
                      </a:r>
                    </a:p>
                  </a:txBody>
                  <a:tcPr marL="6350" marR="6350" marT="6350" marB="0" anchor="ctr"/>
                </a:tc>
                <a:extLst>
                  <a:ext uri="{0D108BD9-81ED-4DB2-BD59-A6C34878D82A}">
                    <a16:rowId xmlns:a16="http://schemas.microsoft.com/office/drawing/2014/main" val="1784658869"/>
                  </a:ext>
                </a:extLst>
              </a:tr>
              <a:tr h="294548">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Euro 2024: England v Slovenia</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1.40</a:t>
                      </a:r>
                    </a:p>
                  </a:txBody>
                  <a:tcPr marL="6350" marR="6350" marT="6350" marB="0" anchor="ctr"/>
                </a:tc>
                <a:extLst>
                  <a:ext uri="{0D108BD9-81ED-4DB2-BD59-A6C34878D82A}">
                    <a16:rowId xmlns:a16="http://schemas.microsoft.com/office/drawing/2014/main" val="664278321"/>
                  </a:ext>
                </a:extLst>
              </a:tr>
              <a:tr h="294548">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Sport</a:t>
                      </a:r>
                    </a:p>
                  </a:txBody>
                  <a:tcPr marL="6350" marR="6350" marT="6350" marB="0" anchor="ctr"/>
                </a:tc>
                <a:tc>
                  <a:txBody>
                    <a:bodyPr/>
                    <a:lstStyle/>
                    <a:p>
                      <a:pPr algn="ctr" fontAlgn="b"/>
                      <a:r>
                        <a:rPr lang="it-IT" sz="1000" b="0" i="0" u="none" strike="noStrike">
                          <a:solidFill>
                            <a:srgbClr val="000000"/>
                          </a:solidFill>
                          <a:effectLst/>
                          <a:latin typeface="Arial" panose="020B0604020202020204" pitchFamily="34" charset="0"/>
                        </a:rPr>
                        <a:t>Euro 2024: Spain v France</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1.19</a:t>
                      </a:r>
                    </a:p>
                  </a:txBody>
                  <a:tcPr marL="6350" marR="6350" marT="6350" marB="0" anchor="ctr"/>
                </a:tc>
                <a:extLst>
                  <a:ext uri="{0D108BD9-81ED-4DB2-BD59-A6C34878D82A}">
                    <a16:rowId xmlns:a16="http://schemas.microsoft.com/office/drawing/2014/main" val="337213795"/>
                  </a:ext>
                </a:extLst>
              </a:tr>
              <a:tr h="294548">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b"/>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Entertainment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Eurovision Song Contest</a:t>
                      </a:r>
                    </a:p>
                  </a:txBody>
                  <a:tcPr marL="6350" marR="6350" marT="6350" marB="0" anchor="ctr"/>
                </a:tc>
                <a:tc>
                  <a:txBody>
                    <a:bodyPr/>
                    <a:lstStyle/>
                    <a:p>
                      <a:pPr algn="ctr" fontAlgn="b"/>
                      <a:r>
                        <a:rPr lang="en-US" sz="1000" b="0" i="0" u="none" strike="noStrike">
                          <a:solidFill>
                            <a:srgbClr val="000000"/>
                          </a:solidFill>
                          <a:effectLst/>
                          <a:latin typeface="Arial" panose="020B0604020202020204" pitchFamily="34" charset="0"/>
                        </a:rPr>
                        <a:t>1.10</a:t>
                      </a:r>
                    </a:p>
                  </a:txBody>
                  <a:tcPr marL="6350" marR="6350" marT="6350" marB="0" anchor="ctr"/>
                </a:tc>
                <a:extLst>
                  <a:ext uri="{0D108BD9-81ED-4DB2-BD59-A6C34878D82A}">
                    <a16:rowId xmlns:a16="http://schemas.microsoft.com/office/drawing/2014/main" val="2109770944"/>
                  </a:ext>
                </a:extLst>
              </a:tr>
            </a:tbl>
          </a:graphicData>
        </a:graphic>
      </p:graphicFrame>
      <p:graphicFrame>
        <p:nvGraphicFramePr>
          <p:cNvPr id="9" name="Table 8">
            <a:extLst>
              <a:ext uri="{FF2B5EF4-FFF2-40B4-BE49-F238E27FC236}">
                <a16:creationId xmlns:a16="http://schemas.microsoft.com/office/drawing/2014/main" id="{6B413CC8-AED8-B764-3FE5-60F2A09B58FF}"/>
              </a:ext>
            </a:extLst>
          </p:cNvPr>
          <p:cNvGraphicFramePr>
            <a:graphicFrameLocks noGrp="1"/>
          </p:cNvGraphicFramePr>
          <p:nvPr/>
        </p:nvGraphicFramePr>
        <p:xfrm>
          <a:off x="6255348" y="1614207"/>
          <a:ext cx="5457230" cy="3651536"/>
        </p:xfrm>
        <a:graphic>
          <a:graphicData uri="http://schemas.openxmlformats.org/drawingml/2006/table">
            <a:tbl>
              <a:tblPr firstRow="1" bandRow="1">
                <a:tableStyleId>{5C22544A-7EE6-4342-B048-85BDC9FD1C3A}</a:tableStyleId>
              </a:tblPr>
              <a:tblGrid>
                <a:gridCol w="479719">
                  <a:extLst>
                    <a:ext uri="{9D8B030D-6E8A-4147-A177-3AD203B41FA5}">
                      <a16:colId xmlns:a16="http://schemas.microsoft.com/office/drawing/2014/main" val="1243905112"/>
                    </a:ext>
                  </a:extLst>
                </a:gridCol>
                <a:gridCol w="748300">
                  <a:extLst>
                    <a:ext uri="{9D8B030D-6E8A-4147-A177-3AD203B41FA5}">
                      <a16:colId xmlns:a16="http://schemas.microsoft.com/office/drawing/2014/main" val="426341309"/>
                    </a:ext>
                  </a:extLst>
                </a:gridCol>
                <a:gridCol w="925513">
                  <a:extLst>
                    <a:ext uri="{9D8B030D-6E8A-4147-A177-3AD203B41FA5}">
                      <a16:colId xmlns:a16="http://schemas.microsoft.com/office/drawing/2014/main" val="2381183347"/>
                    </a:ext>
                  </a:extLst>
                </a:gridCol>
                <a:gridCol w="2495070">
                  <a:extLst>
                    <a:ext uri="{9D8B030D-6E8A-4147-A177-3AD203B41FA5}">
                      <a16:colId xmlns:a16="http://schemas.microsoft.com/office/drawing/2014/main" val="4255610345"/>
                    </a:ext>
                  </a:extLst>
                </a:gridCol>
                <a:gridCol w="808628">
                  <a:extLst>
                    <a:ext uri="{9D8B030D-6E8A-4147-A177-3AD203B41FA5}">
                      <a16:colId xmlns:a16="http://schemas.microsoft.com/office/drawing/2014/main" val="803764460"/>
                    </a:ext>
                  </a:extLst>
                </a:gridCol>
              </a:tblGrid>
              <a:tr h="370947">
                <a:tc gridSpan="5">
                  <a:txBody>
                    <a:bodyPr/>
                    <a:lstStyle/>
                    <a:p>
                      <a:pPr algn="ctr" fontAlgn="ctr"/>
                      <a:r>
                        <a:rPr lang="en-GB" sz="1000" b="1" i="0" u="none" strike="noStrike">
                          <a:solidFill>
                            <a:schemeClr val="bg1"/>
                          </a:solidFill>
                          <a:effectLst/>
                          <a:latin typeface="+mj-lt"/>
                        </a:rPr>
                        <a:t>Top 10 Programmes Viewed On Demand</a:t>
                      </a: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tc hMerge="1">
                  <a:txBody>
                    <a:bodyPr/>
                    <a:lstStyle/>
                    <a:p>
                      <a:pPr algn="ctr" fontAlgn="ctr"/>
                      <a:endParaRPr lang="en-GB" sz="1000" b="1" i="0" u="none" strike="noStrike">
                        <a:solidFill>
                          <a:schemeClr val="bg1"/>
                        </a:solidFill>
                        <a:effectLst/>
                        <a:latin typeface="+mj-lt"/>
                      </a:endParaRPr>
                    </a:p>
                  </a:txBody>
                  <a:tcPr marL="9525" marR="9525" marT="9525" marB="0" anchor="ctr"/>
                </a:tc>
                <a:extLst>
                  <a:ext uri="{0D108BD9-81ED-4DB2-BD59-A6C34878D82A}">
                    <a16:rowId xmlns:a16="http://schemas.microsoft.com/office/drawing/2014/main" val="356055935"/>
                  </a:ext>
                </a:extLst>
              </a:tr>
              <a:tr h="330695">
                <a:tc>
                  <a:txBody>
                    <a:bodyPr/>
                    <a:lstStyle/>
                    <a:p>
                      <a:pPr algn="ctr" fontAlgn="ctr"/>
                      <a:r>
                        <a:rPr lang="en-GB" sz="1000" b="1" i="0" u="none" strike="noStrike">
                          <a:solidFill>
                            <a:schemeClr val="tx1"/>
                          </a:solidFill>
                          <a:effectLst/>
                          <a:latin typeface="+mj-lt"/>
                        </a:rPr>
                        <a:t>Rank</a:t>
                      </a:r>
                    </a:p>
                  </a:txBody>
                  <a:tcPr marL="9525" marR="9525" marT="9525" marB="0" anchor="ctr"/>
                </a:tc>
                <a:tc>
                  <a:txBody>
                    <a:bodyPr/>
                    <a:lstStyle/>
                    <a:p>
                      <a:pPr algn="ctr" fontAlgn="ctr"/>
                      <a:r>
                        <a:rPr lang="en-GB" sz="1000" b="1" i="0" u="none" strike="noStrike">
                          <a:solidFill>
                            <a:schemeClr val="tx1"/>
                          </a:solidFill>
                          <a:effectLst/>
                          <a:latin typeface="+mj-lt"/>
                        </a:rPr>
                        <a:t>Channel Group</a:t>
                      </a:r>
                    </a:p>
                  </a:txBody>
                  <a:tcPr marL="9525" marR="9525" marT="9525" marB="0" anchor="ctr"/>
                </a:tc>
                <a:tc>
                  <a:txBody>
                    <a:bodyPr/>
                    <a:lstStyle/>
                    <a:p>
                      <a:pPr algn="ctr" fontAlgn="ctr"/>
                      <a:r>
                        <a:rPr lang="en-GB" sz="1000" b="1" i="0" u="none" strike="noStrike">
                          <a:solidFill>
                            <a:schemeClr val="tx1"/>
                          </a:solidFill>
                          <a:effectLst/>
                          <a:latin typeface="+mj-lt"/>
                        </a:rPr>
                        <a:t>Genre</a:t>
                      </a:r>
                    </a:p>
                  </a:txBody>
                  <a:tcPr marL="9525" marR="9525" marT="9525" marB="0" anchor="ctr"/>
                </a:tc>
                <a:tc>
                  <a:txBody>
                    <a:bodyPr/>
                    <a:lstStyle/>
                    <a:p>
                      <a:pPr algn="ctr" fontAlgn="ctr"/>
                      <a:r>
                        <a:rPr lang="en-GB" sz="1000" b="1" i="0" u="none" strike="noStrike">
                          <a:solidFill>
                            <a:schemeClr val="tx1"/>
                          </a:solidFill>
                          <a:effectLst/>
                          <a:latin typeface="+mj-lt"/>
                        </a:rPr>
                        <a:t>Programme Title</a:t>
                      </a:r>
                    </a:p>
                  </a:txBody>
                  <a:tcPr marL="9525" marR="9525" marT="9525" marB="0" anchor="ctr"/>
                </a:tc>
                <a:tc>
                  <a:txBody>
                    <a:bodyPr/>
                    <a:lstStyle/>
                    <a:p>
                      <a:pPr algn="ctr" fontAlgn="ctr"/>
                      <a:r>
                        <a:rPr lang="en-GB" sz="1000" b="1" i="0" u="none" strike="noStrike">
                          <a:solidFill>
                            <a:schemeClr val="tx1"/>
                          </a:solidFill>
                          <a:effectLst/>
                          <a:latin typeface="+mj-lt"/>
                        </a:rPr>
                        <a:t>Audience (m)</a:t>
                      </a:r>
                    </a:p>
                  </a:txBody>
                  <a:tcPr marL="9525" marR="9525" marT="9525" marB="0" anchor="ctr"/>
                </a:tc>
                <a:extLst>
                  <a:ext uri="{0D108BD9-81ED-4DB2-BD59-A6C34878D82A}">
                    <a16:rowId xmlns:a16="http://schemas.microsoft.com/office/drawing/2014/main" val="3880646190"/>
                  </a:ext>
                </a:extLst>
              </a:tr>
              <a:tr h="292709">
                <a:tc>
                  <a:txBody>
                    <a:bodyPr/>
                    <a:lstStyle/>
                    <a:p>
                      <a:pPr algn="ctr" fontAlgn="ctr"/>
                      <a:r>
                        <a:rPr lang="en-GB" sz="1000" b="0" i="0" u="none" strike="noStrike">
                          <a:solidFill>
                            <a:srgbClr val="000000"/>
                          </a:solidFill>
                          <a:effectLst/>
                          <a:latin typeface="+mj-lt"/>
                        </a:rPr>
                        <a:t>1</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a:solidFill>
                            <a:srgbClr val="000000"/>
                          </a:solidFill>
                          <a:effectLst/>
                          <a:latin typeface="+mj-lt"/>
                        </a:rPr>
                        <a:t>Children</a:t>
                      </a:r>
                    </a:p>
                  </a:txBody>
                  <a:tcPr marL="9525" marR="9525" marT="9525" marB="0" anchor="ctr"/>
                </a:tc>
                <a:tc>
                  <a:txBody>
                    <a:bodyPr/>
                    <a:lstStyle/>
                    <a:p>
                      <a:pPr algn="ctr" fontAlgn="b"/>
                      <a:r>
                        <a:rPr lang="en-GB" sz="1000" b="0" i="0" u="none" strike="noStrike">
                          <a:solidFill>
                            <a:srgbClr val="000000"/>
                          </a:solidFill>
                          <a:effectLst/>
                          <a:latin typeface="+mj-lt"/>
                        </a:rPr>
                        <a:t>Bluey</a:t>
                      </a:r>
                    </a:p>
                  </a:txBody>
                  <a:tcPr marL="9525" marR="9525" marT="9525" marB="0" anchor="ctr"/>
                </a:tc>
                <a:tc>
                  <a:txBody>
                    <a:bodyPr/>
                    <a:lstStyle/>
                    <a:p>
                      <a:pPr algn="ctr" fontAlgn="b"/>
                      <a:r>
                        <a:rPr lang="en-GB" sz="1000" b="0" i="0" u="none" strike="noStrike">
                          <a:solidFill>
                            <a:srgbClr val="000000"/>
                          </a:solidFill>
                          <a:effectLst/>
                          <a:latin typeface="+mj-lt"/>
                        </a:rPr>
                        <a:t>4.72</a:t>
                      </a:r>
                    </a:p>
                  </a:txBody>
                  <a:tcPr marL="9525" marR="9525" marT="9525" marB="0" anchor="ctr"/>
                </a:tc>
                <a:extLst>
                  <a:ext uri="{0D108BD9-81ED-4DB2-BD59-A6C34878D82A}">
                    <a16:rowId xmlns:a16="http://schemas.microsoft.com/office/drawing/2014/main" val="3658541972"/>
                  </a:ext>
                </a:extLst>
              </a:tr>
              <a:tr h="292709">
                <a:tc>
                  <a:txBody>
                    <a:bodyPr/>
                    <a:lstStyle/>
                    <a:p>
                      <a:pPr algn="ctr" fontAlgn="ctr"/>
                      <a:r>
                        <a:rPr lang="en-GB" sz="1000" b="0" i="0" u="none" strike="noStrike">
                          <a:solidFill>
                            <a:srgbClr val="000000"/>
                          </a:solidFill>
                          <a:effectLst/>
                          <a:latin typeface="+mj-lt"/>
                        </a:rPr>
                        <a:t>2</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 Moana Sing Along</a:t>
                      </a:r>
                    </a:p>
                  </a:txBody>
                  <a:tcPr marL="9525" marR="9525" marT="9525" marB="0" anchor="ctr"/>
                </a:tc>
                <a:tc>
                  <a:txBody>
                    <a:bodyPr/>
                    <a:lstStyle/>
                    <a:p>
                      <a:pPr algn="ctr" fontAlgn="b"/>
                      <a:r>
                        <a:rPr lang="en-GB" sz="1000" b="0" i="0" u="none" strike="noStrike">
                          <a:solidFill>
                            <a:srgbClr val="000000"/>
                          </a:solidFill>
                          <a:effectLst/>
                          <a:latin typeface="+mj-lt"/>
                        </a:rPr>
                        <a:t>4.49</a:t>
                      </a:r>
                    </a:p>
                  </a:txBody>
                  <a:tcPr marL="9525" marR="9525" marT="9525" marB="0" anchor="ctr"/>
                </a:tc>
                <a:extLst>
                  <a:ext uri="{0D108BD9-81ED-4DB2-BD59-A6C34878D82A}">
                    <a16:rowId xmlns:a16="http://schemas.microsoft.com/office/drawing/2014/main" val="2849016995"/>
                  </a:ext>
                </a:extLst>
              </a:tr>
              <a:tr h="292709">
                <a:tc>
                  <a:txBody>
                    <a:bodyPr/>
                    <a:lstStyle/>
                    <a:p>
                      <a:pPr algn="ctr" fontAlgn="ctr"/>
                      <a:r>
                        <a:rPr lang="en-GB" sz="1000" b="0" i="0" u="none" strike="noStrike">
                          <a:solidFill>
                            <a:srgbClr val="000000"/>
                          </a:solidFill>
                          <a:effectLst/>
                          <a:latin typeface="+mj-lt"/>
                        </a:rPr>
                        <a:t>3</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Drama</a:t>
                      </a:r>
                    </a:p>
                  </a:txBody>
                  <a:tcPr marL="9525" marR="9525" marT="9525" marB="0" anchor="ctr"/>
                </a:tc>
                <a:tc>
                  <a:txBody>
                    <a:bodyPr/>
                    <a:lstStyle/>
                    <a:p>
                      <a:pPr algn="ctr" fontAlgn="b"/>
                      <a:r>
                        <a:rPr lang="en-GB" sz="1000" b="0" i="0" u="none" strike="noStrike">
                          <a:solidFill>
                            <a:srgbClr val="000000"/>
                          </a:solidFill>
                          <a:effectLst/>
                          <a:latin typeface="+mj-lt"/>
                        </a:rPr>
                        <a:t>Baby Reindeer</a:t>
                      </a:r>
                    </a:p>
                  </a:txBody>
                  <a:tcPr marL="9525" marR="9525" marT="9525" marB="0" anchor="ctr"/>
                </a:tc>
                <a:tc>
                  <a:txBody>
                    <a:bodyPr/>
                    <a:lstStyle/>
                    <a:p>
                      <a:pPr algn="ctr" fontAlgn="b"/>
                      <a:r>
                        <a:rPr lang="en-GB" sz="1000" b="0" i="0" u="none" strike="noStrike">
                          <a:solidFill>
                            <a:srgbClr val="000000"/>
                          </a:solidFill>
                          <a:effectLst/>
                          <a:latin typeface="+mj-lt"/>
                        </a:rPr>
                        <a:t>3.71</a:t>
                      </a:r>
                    </a:p>
                  </a:txBody>
                  <a:tcPr marL="9525" marR="9525" marT="9525" marB="0" anchor="ctr"/>
                </a:tc>
                <a:extLst>
                  <a:ext uri="{0D108BD9-81ED-4DB2-BD59-A6C34878D82A}">
                    <a16:rowId xmlns:a16="http://schemas.microsoft.com/office/drawing/2014/main" val="2683553240"/>
                  </a:ext>
                </a:extLst>
              </a:tr>
              <a:tr h="315513">
                <a:tc>
                  <a:txBody>
                    <a:bodyPr/>
                    <a:lstStyle/>
                    <a:p>
                      <a:pPr algn="ctr" fontAlgn="ctr"/>
                      <a:r>
                        <a:rPr lang="en-GB" sz="1000" b="0" i="0" u="none" strike="noStrike">
                          <a:solidFill>
                            <a:srgbClr val="000000"/>
                          </a:solidFill>
                          <a:effectLst/>
                          <a:latin typeface="+mj-lt"/>
                        </a:rPr>
                        <a:t>4</a:t>
                      </a:r>
                    </a:p>
                  </a:txBody>
                  <a:tcPr marL="9525" marR="9525" marT="9525" marB="0" anchor="ctr"/>
                </a:tc>
                <a:tc>
                  <a:txBody>
                    <a:bodyPr/>
                    <a:lstStyle/>
                    <a:p>
                      <a:pPr algn="ctr" fontAlgn="b"/>
                      <a:r>
                        <a:rPr lang="en-GB" sz="1000" b="0" i="0" u="none" strike="noStrike">
                          <a:solidFill>
                            <a:srgbClr val="000000"/>
                          </a:solidFill>
                          <a:effectLst/>
                          <a:latin typeface="+mj-lt"/>
                        </a:rPr>
                        <a:t>Amazon</a:t>
                      </a:r>
                    </a:p>
                  </a:txBody>
                  <a:tcPr marL="9525" marR="9525" marT="9525" marB="0" anchor="ctr"/>
                </a:tc>
                <a:tc>
                  <a:txBody>
                    <a:bodyPr/>
                    <a:lstStyle/>
                    <a:p>
                      <a:pPr algn="ctr" fontAlgn="b"/>
                      <a:r>
                        <a:rPr lang="en-GB" sz="1000" b="0" i="0" u="none" strike="noStrike">
                          <a:solidFill>
                            <a:srgbClr val="000000"/>
                          </a:solidFill>
                          <a:effectLst/>
                          <a:latin typeface="+mj-lt"/>
                        </a:rPr>
                        <a:t>Hobbies &amp; Leisure</a:t>
                      </a:r>
                    </a:p>
                  </a:txBody>
                  <a:tcPr marL="9525" marR="9525" marT="9525" marB="0" anchor="ctr"/>
                </a:tc>
                <a:tc>
                  <a:txBody>
                    <a:bodyPr/>
                    <a:lstStyle/>
                    <a:p>
                      <a:pPr algn="ctr" fontAlgn="b"/>
                      <a:r>
                        <a:rPr lang="en-GB" sz="1000" b="0" i="0" u="none" strike="noStrike">
                          <a:solidFill>
                            <a:srgbClr val="000000"/>
                          </a:solidFill>
                          <a:effectLst/>
                          <a:latin typeface="+mj-lt"/>
                        </a:rPr>
                        <a:t>Clarkson's Farm</a:t>
                      </a:r>
                    </a:p>
                  </a:txBody>
                  <a:tcPr marL="9525" marR="9525" marT="9525" marB="0" anchor="ctr"/>
                </a:tc>
                <a:tc>
                  <a:txBody>
                    <a:bodyPr/>
                    <a:lstStyle/>
                    <a:p>
                      <a:pPr algn="ctr" fontAlgn="b"/>
                      <a:r>
                        <a:rPr lang="en-GB" sz="1000" b="0" i="0" u="none" strike="noStrike">
                          <a:solidFill>
                            <a:srgbClr val="000000"/>
                          </a:solidFill>
                          <a:effectLst/>
                          <a:latin typeface="+mj-lt"/>
                        </a:rPr>
                        <a:t>3.14</a:t>
                      </a:r>
                    </a:p>
                  </a:txBody>
                  <a:tcPr marL="9525" marR="9525" marT="9525" marB="0" anchor="ctr"/>
                </a:tc>
                <a:extLst>
                  <a:ext uri="{0D108BD9-81ED-4DB2-BD59-A6C34878D82A}">
                    <a16:rowId xmlns:a16="http://schemas.microsoft.com/office/drawing/2014/main" val="4027536426"/>
                  </a:ext>
                </a:extLst>
              </a:tr>
              <a:tr h="292709">
                <a:tc>
                  <a:txBody>
                    <a:bodyPr/>
                    <a:lstStyle/>
                    <a:p>
                      <a:pPr algn="ctr" fontAlgn="ctr"/>
                      <a:r>
                        <a:rPr lang="en-GB" sz="1000" b="0" i="0" u="none" strike="noStrike">
                          <a:solidFill>
                            <a:srgbClr val="000000"/>
                          </a:solidFill>
                          <a:effectLst/>
                          <a:latin typeface="+mj-lt"/>
                        </a:rPr>
                        <a:t>5</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 Minions The Rise of Gru</a:t>
                      </a:r>
                    </a:p>
                  </a:txBody>
                  <a:tcPr marL="9525" marR="9525" marT="9525" marB="0" anchor="ctr"/>
                </a:tc>
                <a:tc>
                  <a:txBody>
                    <a:bodyPr/>
                    <a:lstStyle/>
                    <a:p>
                      <a:pPr algn="ctr" fontAlgn="b"/>
                      <a:r>
                        <a:rPr lang="en-GB" sz="1000" b="0" i="0" u="none" strike="noStrike">
                          <a:solidFill>
                            <a:srgbClr val="000000"/>
                          </a:solidFill>
                          <a:effectLst/>
                          <a:latin typeface="+mj-lt"/>
                        </a:rPr>
                        <a:t>3.12</a:t>
                      </a:r>
                    </a:p>
                  </a:txBody>
                  <a:tcPr marL="9525" marR="9525" marT="9525" marB="0" anchor="ctr"/>
                </a:tc>
                <a:extLst>
                  <a:ext uri="{0D108BD9-81ED-4DB2-BD59-A6C34878D82A}">
                    <a16:rowId xmlns:a16="http://schemas.microsoft.com/office/drawing/2014/main" val="104969396"/>
                  </a:ext>
                </a:extLst>
              </a:tr>
              <a:tr h="292709">
                <a:tc>
                  <a:txBody>
                    <a:bodyPr/>
                    <a:lstStyle/>
                    <a:p>
                      <a:pPr algn="ctr" fontAlgn="ctr"/>
                      <a:r>
                        <a:rPr lang="en-GB" sz="1000" b="0" i="0" u="none" strike="noStrike">
                          <a:solidFill>
                            <a:srgbClr val="000000"/>
                          </a:solidFill>
                          <a:effectLst/>
                          <a:latin typeface="+mj-lt"/>
                        </a:rPr>
                        <a:t>6</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 Frozen Sing Along</a:t>
                      </a:r>
                    </a:p>
                  </a:txBody>
                  <a:tcPr marL="9525" marR="9525" marT="9525" marB="0" anchor="ctr"/>
                </a:tc>
                <a:tc>
                  <a:txBody>
                    <a:bodyPr/>
                    <a:lstStyle/>
                    <a:p>
                      <a:pPr algn="ctr" fontAlgn="b"/>
                      <a:r>
                        <a:rPr lang="en-GB" sz="1000" b="0" i="0" u="none" strike="noStrike">
                          <a:solidFill>
                            <a:srgbClr val="000000"/>
                          </a:solidFill>
                          <a:effectLst/>
                          <a:latin typeface="+mj-lt"/>
                        </a:rPr>
                        <a:t>3.03</a:t>
                      </a:r>
                    </a:p>
                  </a:txBody>
                  <a:tcPr marL="9525" marR="9525" marT="9525" marB="0" anchor="ctr"/>
                </a:tc>
                <a:extLst>
                  <a:ext uri="{0D108BD9-81ED-4DB2-BD59-A6C34878D82A}">
                    <a16:rowId xmlns:a16="http://schemas.microsoft.com/office/drawing/2014/main" val="425297455"/>
                  </a:ext>
                </a:extLst>
              </a:tr>
              <a:tr h="292709">
                <a:tc>
                  <a:txBody>
                    <a:bodyPr/>
                    <a:lstStyle/>
                    <a:p>
                      <a:pPr algn="ctr" fontAlgn="ctr"/>
                      <a:r>
                        <a:rPr lang="en-GB" sz="1000" b="0" i="0" u="none" strike="noStrike">
                          <a:solidFill>
                            <a:srgbClr val="000000"/>
                          </a:solidFill>
                          <a:effectLst/>
                          <a:latin typeface="+mj-lt"/>
                        </a:rPr>
                        <a:t>7</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Drama</a:t>
                      </a:r>
                    </a:p>
                  </a:txBody>
                  <a:tcPr marL="9525" marR="9525" marT="9525" marB="0" anchor="ctr"/>
                </a:tc>
                <a:tc>
                  <a:txBody>
                    <a:bodyPr/>
                    <a:lstStyle/>
                    <a:p>
                      <a:pPr algn="ctr" fontAlgn="b"/>
                      <a:r>
                        <a:rPr lang="en-GB" sz="1000" b="0" i="0" u="none" strike="noStrike">
                          <a:solidFill>
                            <a:srgbClr val="000000"/>
                          </a:solidFill>
                          <a:effectLst/>
                          <a:latin typeface="+mj-lt"/>
                        </a:rPr>
                        <a:t>Fool Me Once</a:t>
                      </a:r>
                    </a:p>
                  </a:txBody>
                  <a:tcPr marL="9525" marR="9525" marT="9525" marB="0" anchor="ctr"/>
                </a:tc>
                <a:tc>
                  <a:txBody>
                    <a:bodyPr/>
                    <a:lstStyle/>
                    <a:p>
                      <a:pPr algn="ctr" fontAlgn="b"/>
                      <a:r>
                        <a:rPr lang="en-GB" sz="1000" b="0" i="0" u="none" strike="noStrike">
                          <a:solidFill>
                            <a:srgbClr val="000000"/>
                          </a:solidFill>
                          <a:effectLst/>
                          <a:latin typeface="+mj-lt"/>
                        </a:rPr>
                        <a:t>2.95</a:t>
                      </a:r>
                    </a:p>
                  </a:txBody>
                  <a:tcPr marL="9525" marR="9525" marT="9525" marB="0" anchor="ctr"/>
                </a:tc>
                <a:extLst>
                  <a:ext uri="{0D108BD9-81ED-4DB2-BD59-A6C34878D82A}">
                    <a16:rowId xmlns:a16="http://schemas.microsoft.com/office/drawing/2014/main" val="1784658869"/>
                  </a:ext>
                </a:extLst>
              </a:tr>
              <a:tr h="292709">
                <a:tc>
                  <a:txBody>
                    <a:bodyPr/>
                    <a:lstStyle/>
                    <a:p>
                      <a:pPr algn="ctr" fontAlgn="ctr"/>
                      <a:r>
                        <a:rPr lang="en-GB" sz="1000" b="0" i="0" u="none" strike="noStrike">
                          <a:solidFill>
                            <a:srgbClr val="000000"/>
                          </a:solidFill>
                          <a:effectLst/>
                          <a:latin typeface="+mj-lt"/>
                        </a:rPr>
                        <a:t>8</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 Encanto</a:t>
                      </a:r>
                    </a:p>
                  </a:txBody>
                  <a:tcPr marL="9525" marR="9525" marT="9525" marB="0" anchor="ctr"/>
                </a:tc>
                <a:tc>
                  <a:txBody>
                    <a:bodyPr/>
                    <a:lstStyle/>
                    <a:p>
                      <a:pPr algn="ctr" fontAlgn="b"/>
                      <a:r>
                        <a:rPr lang="en-GB" sz="1000" b="0" i="0" u="none" strike="noStrike">
                          <a:solidFill>
                            <a:srgbClr val="000000"/>
                          </a:solidFill>
                          <a:effectLst/>
                          <a:latin typeface="+mj-lt"/>
                        </a:rPr>
                        <a:t>2.93</a:t>
                      </a:r>
                    </a:p>
                  </a:txBody>
                  <a:tcPr marL="9525" marR="9525" marT="9525" marB="0" anchor="ctr"/>
                </a:tc>
                <a:extLst>
                  <a:ext uri="{0D108BD9-81ED-4DB2-BD59-A6C34878D82A}">
                    <a16:rowId xmlns:a16="http://schemas.microsoft.com/office/drawing/2014/main" val="664278321"/>
                  </a:ext>
                </a:extLst>
              </a:tr>
              <a:tr h="292709">
                <a:tc>
                  <a:txBody>
                    <a:bodyPr/>
                    <a:lstStyle/>
                    <a:p>
                      <a:pPr algn="ctr" fontAlgn="ctr"/>
                      <a:r>
                        <a:rPr lang="en-GB" sz="1000" b="0" i="0" u="none" strike="noStrike">
                          <a:solidFill>
                            <a:srgbClr val="000000"/>
                          </a:solidFill>
                          <a:effectLst/>
                          <a:latin typeface="+mj-lt"/>
                        </a:rPr>
                        <a:t>9</a:t>
                      </a:r>
                    </a:p>
                  </a:txBody>
                  <a:tcPr marL="9525" marR="9525" marT="9525" marB="0" anchor="ctr"/>
                </a:tc>
                <a:tc>
                  <a:txBody>
                    <a:bodyPr/>
                    <a:lstStyle/>
                    <a:p>
                      <a:pPr algn="ctr" fontAlgn="b"/>
                      <a:r>
                        <a:rPr lang="en-GB" sz="1000" b="0" i="0" u="none" strike="noStrike">
                          <a:solidFill>
                            <a:srgbClr val="000000"/>
                          </a:solidFill>
                          <a:effectLst/>
                          <a:latin typeface="+mj-lt"/>
                        </a:rPr>
                        <a:t>Disney+</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 Elemental</a:t>
                      </a:r>
                    </a:p>
                  </a:txBody>
                  <a:tcPr marL="9525" marR="9525" marT="9525" marB="0" anchor="ctr"/>
                </a:tc>
                <a:tc>
                  <a:txBody>
                    <a:bodyPr/>
                    <a:lstStyle/>
                    <a:p>
                      <a:pPr algn="ctr" fontAlgn="b"/>
                      <a:r>
                        <a:rPr lang="en-GB" sz="1000" b="0" i="0" u="none" strike="noStrike">
                          <a:solidFill>
                            <a:srgbClr val="000000"/>
                          </a:solidFill>
                          <a:effectLst/>
                          <a:latin typeface="+mj-lt"/>
                        </a:rPr>
                        <a:t>2.86</a:t>
                      </a:r>
                    </a:p>
                  </a:txBody>
                  <a:tcPr marL="9525" marR="9525" marT="9525" marB="0" anchor="ctr"/>
                </a:tc>
                <a:extLst>
                  <a:ext uri="{0D108BD9-81ED-4DB2-BD59-A6C34878D82A}">
                    <a16:rowId xmlns:a16="http://schemas.microsoft.com/office/drawing/2014/main" val="337213795"/>
                  </a:ext>
                </a:extLst>
              </a:tr>
              <a:tr h="292709">
                <a:tc>
                  <a:txBody>
                    <a:bodyPr/>
                    <a:lstStyle/>
                    <a:p>
                      <a:pPr algn="ctr" fontAlgn="ctr"/>
                      <a:r>
                        <a:rPr lang="en-GB" sz="1000" b="0" i="0" u="none" strike="noStrike">
                          <a:solidFill>
                            <a:srgbClr val="000000"/>
                          </a:solidFill>
                          <a:effectLst/>
                          <a:latin typeface="+mj-lt"/>
                        </a:rPr>
                        <a:t>10</a:t>
                      </a:r>
                    </a:p>
                  </a:txBody>
                  <a:tcPr marL="9525" marR="9525" marT="9525" marB="0" anchor="ctr"/>
                </a:tc>
                <a:tc>
                  <a:txBody>
                    <a:bodyPr/>
                    <a:lstStyle/>
                    <a:p>
                      <a:pPr algn="ctr" fontAlgn="b"/>
                      <a:r>
                        <a:rPr lang="en-GB" sz="1000" b="0" i="0" u="none" strike="noStrike">
                          <a:solidFill>
                            <a:srgbClr val="000000"/>
                          </a:solidFill>
                          <a:effectLst/>
                          <a:latin typeface="+mj-lt"/>
                        </a:rPr>
                        <a:t>Netflix</a:t>
                      </a:r>
                    </a:p>
                  </a:txBody>
                  <a:tcPr marL="9525" marR="9525" marT="9525" marB="0" anchor="ctr"/>
                </a:tc>
                <a:tc>
                  <a:txBody>
                    <a:bodyPr/>
                    <a:lstStyle/>
                    <a:p>
                      <a:pPr algn="ctr" fontAlgn="b"/>
                      <a:r>
                        <a:rPr lang="en-GB" sz="1000" b="0" i="0" u="none" strike="noStrike">
                          <a:solidFill>
                            <a:srgbClr val="000000"/>
                          </a:solidFill>
                          <a:effectLst/>
                          <a:latin typeface="+mj-lt"/>
                        </a:rPr>
                        <a:t>Films</a:t>
                      </a:r>
                    </a:p>
                  </a:txBody>
                  <a:tcPr marL="9525" marR="9525" marT="9525" marB="0" anchor="ctr"/>
                </a:tc>
                <a:tc>
                  <a:txBody>
                    <a:bodyPr/>
                    <a:lstStyle/>
                    <a:p>
                      <a:pPr algn="ctr" fontAlgn="b"/>
                      <a:r>
                        <a:rPr lang="en-GB" sz="1000" b="0" i="0" u="none" strike="noStrike">
                          <a:solidFill>
                            <a:srgbClr val="000000"/>
                          </a:solidFill>
                          <a:effectLst/>
                          <a:latin typeface="+mj-lt"/>
                        </a:rPr>
                        <a:t> Dr. Seuss' The Grinch</a:t>
                      </a:r>
                    </a:p>
                  </a:txBody>
                  <a:tcPr marL="9525" marR="9525" marT="9525" marB="0" anchor="ctr"/>
                </a:tc>
                <a:tc>
                  <a:txBody>
                    <a:bodyPr/>
                    <a:lstStyle/>
                    <a:p>
                      <a:pPr algn="ctr" fontAlgn="b"/>
                      <a:r>
                        <a:rPr lang="en-GB" sz="1000" b="0" i="0" u="none" strike="noStrike">
                          <a:solidFill>
                            <a:srgbClr val="000000"/>
                          </a:solidFill>
                          <a:effectLst/>
                          <a:latin typeface="+mj-lt"/>
                        </a:rPr>
                        <a:t>2.80</a:t>
                      </a:r>
                    </a:p>
                  </a:txBody>
                  <a:tcPr marL="9525" marR="9525" marT="9525" marB="0" anchor="ctr"/>
                </a:tc>
                <a:extLst>
                  <a:ext uri="{0D108BD9-81ED-4DB2-BD59-A6C34878D82A}">
                    <a16:rowId xmlns:a16="http://schemas.microsoft.com/office/drawing/2014/main" val="2109770944"/>
                  </a:ext>
                </a:extLst>
              </a:tr>
            </a:tbl>
          </a:graphicData>
        </a:graphic>
      </p:graphicFrame>
    </p:spTree>
    <p:extLst>
      <p:ext uri="{BB962C8B-B14F-4D97-AF65-F5344CB8AC3E}">
        <p14:creationId xmlns:p14="http://schemas.microsoft.com/office/powerpoint/2010/main" val="986009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vin and Stacey Christmas Special 2024: Release date, cast, plot, photos  and news">
            <a:extLst>
              <a:ext uri="{FF2B5EF4-FFF2-40B4-BE49-F238E27FC236}">
                <a16:creationId xmlns:a16="http://schemas.microsoft.com/office/drawing/2014/main" id="{F86C6D58-31EE-65FB-6AEB-59370095DE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68" b="8608"/>
          <a:stretch/>
        </p:blipFill>
        <p:spPr bwMode="auto">
          <a:xfrm>
            <a:off x="533671" y="1532375"/>
            <a:ext cx="2549697" cy="1966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Watch The Day of the Jackal on Sky Atlantic | Sky.com">
            <a:extLst>
              <a:ext uri="{FF2B5EF4-FFF2-40B4-BE49-F238E27FC236}">
                <a16:creationId xmlns:a16="http://schemas.microsoft.com/office/drawing/2014/main" id="{989E217C-5D4E-4170-B956-7CBD4F4B96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 r="36999" b="13067"/>
          <a:stretch/>
        </p:blipFill>
        <p:spPr bwMode="auto">
          <a:xfrm>
            <a:off x="9155352" y="1532376"/>
            <a:ext cx="2548800" cy="1966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Great British Bake Off' 2024: Who Will Win This Season?">
            <a:extLst>
              <a:ext uri="{FF2B5EF4-FFF2-40B4-BE49-F238E27FC236}">
                <a16:creationId xmlns:a16="http://schemas.microsoft.com/office/drawing/2014/main" id="{B36EA4C3-6F78-23D3-D083-307082D7A3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95" t="135" r="9177" b="530"/>
          <a:stretch/>
        </p:blipFill>
        <p:spPr bwMode="auto">
          <a:xfrm>
            <a:off x="6280167" y="1532374"/>
            <a:ext cx="2549698" cy="1966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EFA Euro 2024 logo and slogan unveiled">
            <a:extLst>
              <a:ext uri="{FF2B5EF4-FFF2-40B4-BE49-F238E27FC236}">
                <a16:creationId xmlns:a16="http://schemas.microsoft.com/office/drawing/2014/main" id="{D2B3F5E2-4417-AD26-361B-F051DE15D4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73" t="3495" r="8698" b="54180"/>
          <a:stretch/>
        </p:blipFill>
        <p:spPr bwMode="auto">
          <a:xfrm>
            <a:off x="3408856" y="1532785"/>
            <a:ext cx="2545823" cy="1965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F4E512C-8FBF-4F06-945F-7C6B6F5F65D2}"/>
              </a:ext>
            </a:extLst>
          </p:cNvPr>
          <p:cNvSpPr>
            <a:spLocks noGrp="1"/>
          </p:cNvSpPr>
          <p:nvPr>
            <p:ph type="title"/>
          </p:nvPr>
        </p:nvSpPr>
        <p:spPr>
          <a:xfrm>
            <a:off x="371476" y="359944"/>
            <a:ext cx="11658600" cy="1021181"/>
          </a:xfrm>
        </p:spPr>
        <p:txBody>
          <a:bodyPr>
            <a:normAutofit/>
          </a:bodyPr>
          <a:lstStyle/>
          <a:p>
            <a:r>
              <a:rPr lang="en-US" sz="3200"/>
              <a:t>In 2024, Gavin &amp; Stacey ended, and England reached a final</a:t>
            </a:r>
            <a:endParaRPr lang="en-GB" sz="3200"/>
          </a:p>
        </p:txBody>
      </p:sp>
      <p:sp>
        <p:nvSpPr>
          <p:cNvPr id="8" name="Text Placeholder 3">
            <a:extLst>
              <a:ext uri="{FF2B5EF4-FFF2-40B4-BE49-F238E27FC236}">
                <a16:creationId xmlns:a16="http://schemas.microsoft.com/office/drawing/2014/main" id="{0C07DC3F-8109-46A8-A57F-6BB3065C36A3}"/>
              </a:ext>
            </a:extLst>
          </p:cNvPr>
          <p:cNvSpPr txBox="1">
            <a:spLocks/>
          </p:cNvSpPr>
          <p:nvPr/>
        </p:nvSpPr>
        <p:spPr>
          <a:xfrm>
            <a:off x="458279" y="3785081"/>
            <a:ext cx="2694424" cy="1576427"/>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500">
                <a:solidFill>
                  <a:srgbClr val="4D4D4D"/>
                </a:solidFill>
                <a:latin typeface="Arial"/>
              </a:rPr>
              <a:t>On Christmas Day</a:t>
            </a:r>
            <a:r>
              <a:rPr kumimoji="0" lang="en-GB" sz="1500" b="0" i="0" u="none" strike="noStrike" kern="1200" cap="none" spc="0" normalizeH="0" baseline="0" noProof="0">
                <a:ln>
                  <a:noFill/>
                </a:ln>
                <a:solidFill>
                  <a:srgbClr val="4D4D4D"/>
                </a:solidFill>
                <a:effectLst/>
                <a:uLnTx/>
                <a:uFillTx/>
                <a:latin typeface="Arial"/>
                <a:ea typeface="+mn-ea"/>
                <a:cs typeface="+mn-cs"/>
              </a:rPr>
              <a:t>, the nation tuned in to BBC1 to watch the finale of </a:t>
            </a:r>
            <a:r>
              <a:rPr kumimoji="0" lang="en-GB" sz="1500" b="1" i="0" u="none" strike="noStrike" kern="1200" cap="none" spc="0" normalizeH="0" baseline="0" noProof="0">
                <a:ln>
                  <a:noFill/>
                </a:ln>
                <a:solidFill>
                  <a:srgbClr val="372D87"/>
                </a:solidFill>
                <a:effectLst/>
                <a:uLnTx/>
                <a:uFillTx/>
                <a:latin typeface="Arial"/>
                <a:ea typeface="+mn-ea"/>
                <a:cs typeface="+mn-cs"/>
              </a:rPr>
              <a:t>Gavin &amp; Stacey </a:t>
            </a:r>
            <a:r>
              <a:rPr kumimoji="0" lang="en-GB" sz="1500" b="0" i="0"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with an average audience of </a:t>
            </a:r>
            <a:r>
              <a:rPr lang="en-GB" sz="1500" b="1">
                <a:solidFill>
                  <a:srgbClr val="372D87"/>
                </a:solidFill>
                <a:latin typeface="Arial" panose="020B0604020202020204" pitchFamily="34" charset="0"/>
                <a:cs typeface="Arial" panose="020B0604020202020204" pitchFamily="34" charset="0"/>
              </a:rPr>
              <a:t>20.6</a:t>
            </a:r>
            <a:r>
              <a:rPr kumimoji="0" lang="en-GB" sz="1500" b="1" i="0" u="none" strike="noStrike" kern="1200" cap="none" spc="0" normalizeH="0" baseline="0" noProof="0">
                <a:ln>
                  <a:noFill/>
                </a:ln>
                <a:solidFill>
                  <a:srgbClr val="372D87"/>
                </a:solidFill>
                <a:effectLst/>
                <a:uLnTx/>
                <a:uFillTx/>
                <a:latin typeface="Arial" panose="020B0604020202020204" pitchFamily="34" charset="0"/>
                <a:ea typeface="+mn-ea"/>
                <a:cs typeface="Arial" panose="020B0604020202020204" pitchFamily="34" charset="0"/>
              </a:rPr>
              <a:t> million</a:t>
            </a:r>
            <a:r>
              <a:rPr kumimoji="0" lang="en-GB" sz="1500" b="0" i="0"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a:t>
            </a:r>
            <a:endParaRPr kumimoji="0" lang="en-GB" sz="1500" b="0" i="0" u="none" strike="noStrike" kern="1200" cap="none" spc="0" normalizeH="0" baseline="0" noProof="0">
              <a:ln>
                <a:noFill/>
              </a:ln>
              <a:solidFill>
                <a:srgbClr val="4D4D4D"/>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E356BE0D-AAF8-49EC-8D09-B12E70CEF325}"/>
              </a:ext>
            </a:extLst>
          </p:cNvPr>
          <p:cNvCxnSpPr>
            <a:cxnSpLocks/>
          </p:cNvCxnSpPr>
          <p:nvPr/>
        </p:nvCxnSpPr>
        <p:spPr>
          <a:xfrm>
            <a:off x="491785" y="3705179"/>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7B33DB-3812-47F7-A57A-28CDCEE7D29F}"/>
              </a:ext>
            </a:extLst>
          </p:cNvPr>
          <p:cNvCxnSpPr>
            <a:cxnSpLocks/>
          </p:cNvCxnSpPr>
          <p:nvPr/>
        </p:nvCxnSpPr>
        <p:spPr>
          <a:xfrm>
            <a:off x="3348640" y="3717268"/>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37E15DFA-2DA5-4539-A44B-1F20DEC4617C}"/>
              </a:ext>
            </a:extLst>
          </p:cNvPr>
          <p:cNvSpPr txBox="1">
            <a:spLocks/>
          </p:cNvSpPr>
          <p:nvPr/>
        </p:nvSpPr>
        <p:spPr>
          <a:xfrm>
            <a:off x="3404169" y="3785081"/>
            <a:ext cx="2694424" cy="1654752"/>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2"/>
                </a:solidFill>
                <a:effectLst/>
                <a:uLnTx/>
                <a:uFillTx/>
                <a:latin typeface="Arial"/>
                <a:ea typeface="+mn-ea"/>
                <a:cs typeface="+mn-cs"/>
              </a:rPr>
              <a:t>In July, ITV1 aired England’s triumph in the semi-final of </a:t>
            </a:r>
            <a:r>
              <a:rPr kumimoji="0" lang="en-GB" sz="1500" b="1" i="0" u="none" strike="noStrike" kern="1200" cap="none" spc="0" normalizeH="0" baseline="0" noProof="0">
                <a:ln>
                  <a:noFill/>
                </a:ln>
                <a:solidFill>
                  <a:srgbClr val="372D87"/>
                </a:solidFill>
                <a:effectLst/>
                <a:uLnTx/>
                <a:uFillTx/>
                <a:latin typeface="Arial"/>
                <a:ea typeface="+mn-ea"/>
                <a:cs typeface="+mn-cs"/>
              </a:rPr>
              <a:t>Euro 2024: NED v END </a:t>
            </a:r>
            <a:r>
              <a:rPr lang="en-GB" sz="1500" b="0">
                <a:solidFill>
                  <a:schemeClr val="bg2"/>
                </a:solidFill>
                <a:latin typeface="Arial"/>
                <a:cs typeface="+mn-cs"/>
              </a:rPr>
              <a:t>to an </a:t>
            </a:r>
            <a:r>
              <a:rPr kumimoji="0" lang="en-GB" sz="1500" b="0" i="0" u="none" strike="noStrike" kern="1200" cap="none" spc="0" normalizeH="0" baseline="0" noProof="0">
                <a:ln>
                  <a:noFill/>
                </a:ln>
                <a:solidFill>
                  <a:schemeClr val="bg2"/>
                </a:solidFill>
                <a:effectLst/>
                <a:uLnTx/>
                <a:uFillTx/>
                <a:latin typeface="Arial"/>
                <a:ea typeface="+mn-ea"/>
                <a:cs typeface="+mn-cs"/>
              </a:rPr>
              <a:t>average</a:t>
            </a:r>
            <a:r>
              <a:rPr lang="en-GB" sz="1500">
                <a:latin typeface="Arial"/>
              </a:rPr>
              <a:t> </a:t>
            </a:r>
            <a:r>
              <a:rPr kumimoji="0" lang="en-GB" sz="1500" b="0" i="0" u="none" strike="noStrike" kern="1200" cap="none" spc="0" normalizeH="0" baseline="0" noProof="0">
                <a:ln>
                  <a:noFill/>
                </a:ln>
                <a:solidFill>
                  <a:schemeClr val="bg2"/>
                </a:solidFill>
                <a:effectLst/>
                <a:uLnTx/>
                <a:uFillTx/>
                <a:latin typeface="Arial"/>
                <a:ea typeface="+mn-ea"/>
                <a:cs typeface="+mn-cs"/>
              </a:rPr>
              <a:t>audience of </a:t>
            </a:r>
            <a:r>
              <a:rPr kumimoji="0" lang="en-GB" sz="1500" b="1" i="0" u="none" strike="noStrike" kern="1200" cap="none" spc="0" normalizeH="0" baseline="0" noProof="0">
                <a:ln>
                  <a:noFill/>
                </a:ln>
                <a:solidFill>
                  <a:srgbClr val="372D87"/>
                </a:solidFill>
                <a:effectLst/>
                <a:uLnTx/>
                <a:uFillTx/>
                <a:latin typeface="Arial"/>
                <a:ea typeface="+mn-ea"/>
                <a:cs typeface="+mn-cs"/>
              </a:rPr>
              <a:t>13.3 million</a:t>
            </a:r>
            <a:r>
              <a:rPr kumimoji="0" lang="en-GB" sz="1500" b="0" i="0" u="none" strike="noStrike" kern="1200" cap="none" spc="0" normalizeH="0" baseline="0" noProof="0">
                <a:ln>
                  <a:noFill/>
                </a:ln>
                <a:solidFill>
                  <a:schemeClr val="bg2"/>
                </a:solidFill>
                <a:effectLst/>
                <a:uLnTx/>
                <a:uFillTx/>
                <a:latin typeface="Arial"/>
                <a:ea typeface="+mn-ea"/>
                <a:cs typeface="+mn-cs"/>
              </a:rPr>
              <a:t>.</a:t>
            </a:r>
          </a:p>
        </p:txBody>
      </p:sp>
      <p:cxnSp>
        <p:nvCxnSpPr>
          <p:cNvPr id="14" name="Straight Connector 13">
            <a:extLst>
              <a:ext uri="{FF2B5EF4-FFF2-40B4-BE49-F238E27FC236}">
                <a16:creationId xmlns:a16="http://schemas.microsoft.com/office/drawing/2014/main" id="{28C6BE22-3729-4874-A8F3-DBE67A6B004F}"/>
              </a:ext>
            </a:extLst>
          </p:cNvPr>
          <p:cNvCxnSpPr>
            <a:cxnSpLocks/>
          </p:cNvCxnSpPr>
          <p:nvPr/>
        </p:nvCxnSpPr>
        <p:spPr>
          <a:xfrm>
            <a:off x="6202473" y="3729357"/>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0FF274E1-7579-42EC-BFB8-30C1FFE50E6B}"/>
              </a:ext>
            </a:extLst>
          </p:cNvPr>
          <p:cNvSpPr txBox="1">
            <a:spLocks/>
          </p:cNvSpPr>
          <p:nvPr/>
        </p:nvSpPr>
        <p:spPr>
          <a:xfrm>
            <a:off x="6202473" y="3785081"/>
            <a:ext cx="2745061" cy="1576427"/>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a:latin typeface="Arial" panose="020B0604020202020204" pitchFamily="34" charset="0"/>
                <a:cs typeface="Arial" panose="020B0604020202020204" pitchFamily="34" charset="0"/>
              </a:rPr>
              <a:t>In September, Channel 4 aired the eagerly awaited 15th season of </a:t>
            </a:r>
            <a:r>
              <a:rPr lang="en-GB" sz="1500" b="1">
                <a:solidFill>
                  <a:schemeClr val="accent1"/>
                </a:solidFill>
                <a:latin typeface="Arial" panose="020B0604020202020204" pitchFamily="34" charset="0"/>
                <a:cs typeface="Arial" panose="020B0604020202020204" pitchFamily="34" charset="0"/>
              </a:rPr>
              <a:t>The Great British Bake Off </a:t>
            </a:r>
            <a:r>
              <a:rPr lang="en-GB" sz="1500">
                <a:latin typeface="Arial" panose="020B0604020202020204" pitchFamily="34" charset="0"/>
                <a:cs typeface="Arial" panose="020B0604020202020204" pitchFamily="34" charset="0"/>
              </a:rPr>
              <a:t>to an average audience of </a:t>
            </a:r>
            <a:r>
              <a:rPr lang="en-GB" sz="1500" b="1">
                <a:solidFill>
                  <a:schemeClr val="accent1"/>
                </a:solidFill>
                <a:latin typeface="Arial" panose="020B0604020202020204" pitchFamily="34" charset="0"/>
                <a:cs typeface="Arial" panose="020B0604020202020204" pitchFamily="34" charset="0"/>
              </a:rPr>
              <a:t>7.4 million</a:t>
            </a:r>
            <a:r>
              <a:rPr kumimoji="0" lang="en-GB" sz="1500" b="0" i="0"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a:t>
            </a:r>
            <a:endParaRPr lang="en-GB" sz="150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F0AEB5E-873B-474D-B9A6-2B5F6D4EDE75}"/>
              </a:ext>
            </a:extLst>
          </p:cNvPr>
          <p:cNvCxnSpPr>
            <a:cxnSpLocks/>
          </p:cNvCxnSpPr>
          <p:nvPr/>
        </p:nvCxnSpPr>
        <p:spPr>
          <a:xfrm>
            <a:off x="9026173" y="3705179"/>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5ADB15-4266-48FA-9203-2B963276EF93}"/>
              </a:ext>
            </a:extLst>
          </p:cNvPr>
          <p:cNvSpPr txBox="1"/>
          <p:nvPr/>
        </p:nvSpPr>
        <p:spPr>
          <a:xfrm>
            <a:off x="9051414" y="3751090"/>
            <a:ext cx="2745061" cy="1688744"/>
          </a:xfrm>
          <a:prstGeom prst="rect">
            <a:avLst/>
          </a:prstGeom>
        </p:spPr>
        <p:txBody>
          <a:bodyPr>
            <a:noAutofit/>
          </a:bodyPr>
          <a:lstStyle>
            <a:defPPr>
              <a:defRPr lang="en-US"/>
            </a:defPPr>
            <a:lvl1pPr indent="0">
              <a:lnSpc>
                <a:spcPct val="100000"/>
              </a:lnSpc>
              <a:spcBef>
                <a:spcPts val="1000"/>
              </a:spcBef>
              <a:spcAft>
                <a:spcPts val="0"/>
              </a:spcAft>
              <a:buFont typeface="Arial" panose="020B0604020202020204" pitchFamily="34" charset="0"/>
              <a:buNone/>
              <a:defRPr sz="1600" b="1" baseline="0">
                <a:solidFill>
                  <a:schemeClr val="tx2"/>
                </a:solidFill>
                <a:latin typeface="Arial" panose="020B0604020202020204" pitchFamily="34" charset="0"/>
                <a:cs typeface="Arial" panose="020B0604020202020204" pitchFamily="34" charset="0"/>
              </a:defRPr>
            </a:lvl1pPr>
            <a:lvl2pPr marL="225425" indent="-225425">
              <a:lnSpc>
                <a:spcPct val="100000"/>
              </a:lnSpc>
              <a:spcBef>
                <a:spcPts val="500"/>
              </a:spcBef>
              <a:spcAft>
                <a:spcPts val="600"/>
              </a:spcAft>
              <a:buClr>
                <a:schemeClr val="tx2"/>
              </a:buClr>
              <a:buFont typeface="Arial" panose="020B0604020202020204" pitchFamily="34" charset="0"/>
              <a:buChar char="—"/>
              <a:defRPr sz="1600">
                <a:solidFill>
                  <a:schemeClr val="bg2"/>
                </a:solidFill>
              </a:defRPr>
            </a:lvl2pPr>
            <a:lvl3pPr marL="223838" indent="-223838">
              <a:lnSpc>
                <a:spcPct val="100000"/>
              </a:lnSpc>
              <a:spcBef>
                <a:spcPts val="500"/>
              </a:spcBef>
              <a:spcAft>
                <a:spcPts val="600"/>
              </a:spcAft>
              <a:buClr>
                <a:schemeClr val="tx2"/>
              </a:buClr>
              <a:buFont typeface="Arial" panose="020B0604020202020204" pitchFamily="34" charset="0"/>
              <a:buChar char="—"/>
              <a:tabLst>
                <a:tab pos="447675" algn="l"/>
              </a:tabLst>
              <a:defRPr sz="1400">
                <a:solidFill>
                  <a:schemeClr val="bg2"/>
                </a:solidFill>
              </a:defRPr>
            </a:lvl3pPr>
            <a:lvl4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4pPr>
            <a:lvl5pPr marL="223838" indent="-223838">
              <a:lnSpc>
                <a:spcPct val="100000"/>
              </a:lnSpc>
              <a:spcBef>
                <a:spcPts val="500"/>
              </a:spcBef>
              <a:spcAft>
                <a:spcPts val="600"/>
              </a:spcAft>
              <a:buClr>
                <a:schemeClr val="tx2"/>
              </a:buClr>
              <a:buFont typeface="Arial" panose="020B0604020202020204" pitchFamily="34" charset="0"/>
              <a:buChar char="—"/>
              <a:defRPr sz="140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defRPr/>
            </a:pPr>
            <a:r>
              <a:rPr kumimoji="0" lang="en-GB" sz="1500" b="0" i="0"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In November, Sky Atlantic launched new spy thriller </a:t>
            </a:r>
            <a:r>
              <a:rPr kumimoji="0" lang="en-GB" sz="1500" b="1" i="0" u="none" strike="noStrike" kern="1200" cap="none" spc="0" normalizeH="0" baseline="0" noProof="0">
                <a:ln>
                  <a:noFill/>
                </a:ln>
                <a:solidFill>
                  <a:srgbClr val="372D87"/>
                </a:solidFill>
                <a:effectLst/>
                <a:uLnTx/>
                <a:uFillTx/>
                <a:latin typeface="Arial" panose="020B0604020202020204" pitchFamily="34" charset="0"/>
                <a:ea typeface="+mn-ea"/>
                <a:cs typeface="Arial" panose="020B0604020202020204" pitchFamily="34" charset="0"/>
              </a:rPr>
              <a:t>The Day of the Jackal </a:t>
            </a:r>
            <a:r>
              <a:rPr kumimoji="0" lang="en-GB" sz="1500" b="0" i="0"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to an average audience of </a:t>
            </a:r>
            <a:r>
              <a:rPr kumimoji="0" lang="en-GB" sz="1500" b="1" i="0" u="none" strike="noStrike" kern="1200" cap="none" spc="0" normalizeH="0" baseline="0" noProof="0">
                <a:ln>
                  <a:noFill/>
                </a:ln>
                <a:solidFill>
                  <a:srgbClr val="372D87"/>
                </a:solidFill>
                <a:effectLst/>
                <a:uLnTx/>
                <a:uFillTx/>
                <a:latin typeface="Arial" panose="020B0604020202020204" pitchFamily="34" charset="0"/>
                <a:ea typeface="+mn-ea"/>
                <a:cs typeface="Arial" panose="020B0604020202020204" pitchFamily="34" charset="0"/>
              </a:rPr>
              <a:t>2.6 million</a:t>
            </a:r>
            <a:r>
              <a:rPr kumimoji="0" lang="en-GB" sz="1500" b="0" i="0"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chemeClr val="bg2"/>
              </a:solidFill>
              <a:effectLst/>
              <a:uLnTx/>
              <a:uFillTx/>
              <a:latin typeface="Arial"/>
              <a:ea typeface="+mn-ea"/>
              <a:cs typeface="+mn-cs"/>
            </a:endParaRPr>
          </a:p>
        </p:txBody>
      </p:sp>
      <p:sp>
        <p:nvSpPr>
          <p:cNvPr id="16" name="Text Placeholder 2">
            <a:extLst>
              <a:ext uri="{FF2B5EF4-FFF2-40B4-BE49-F238E27FC236}">
                <a16:creationId xmlns:a16="http://schemas.microsoft.com/office/drawing/2014/main" id="{CA8C302B-298B-419B-9287-0B287C474306}"/>
              </a:ext>
            </a:extLst>
          </p:cNvPr>
          <p:cNvSpPr>
            <a:spLocks noGrp="1"/>
          </p:cNvSpPr>
          <p:nvPr>
            <p:ph type="body" sz="quarter" idx="15"/>
          </p:nvPr>
        </p:nvSpPr>
        <p:spPr>
          <a:xfrm>
            <a:off x="360000" y="5580000"/>
            <a:ext cx="11334817" cy="304800"/>
          </a:xfrm>
        </p:spPr>
        <p:txBody>
          <a:bodyPr/>
          <a:lstStyle/>
          <a:p>
            <a:r>
              <a:rPr lang="en-GB"/>
              <a:t>Source: Barb, 2024, individuals. TV and Online Pre-Broadcast 1-28 days. *Barb reported figure for multiple channels</a:t>
            </a:r>
          </a:p>
          <a:p>
            <a:endParaRPr lang="en-GB"/>
          </a:p>
        </p:txBody>
      </p:sp>
    </p:spTree>
    <p:extLst>
      <p:ext uri="{BB962C8B-B14F-4D97-AF65-F5344CB8AC3E}">
        <p14:creationId xmlns:p14="http://schemas.microsoft.com/office/powerpoint/2010/main" val="408416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GB" b="1">
                <a:solidFill>
                  <a:srgbClr val="E10514"/>
                </a:solidFill>
              </a:rPr>
              <a:t>Wallace &amp; Gromit: Vengeance Most Fowl </a:t>
            </a:r>
            <a:r>
              <a:rPr lang="en-GB">
                <a:solidFill>
                  <a:schemeClr val="bg2"/>
                </a:solidFill>
              </a:rPr>
              <a:t>BBC1, 25 Dec</a:t>
            </a:r>
          </a:p>
          <a:p>
            <a:r>
              <a:rPr lang="en-GB">
                <a:solidFill>
                  <a:schemeClr val="bg2"/>
                </a:solidFill>
              </a:rPr>
              <a:t>17,599,770</a:t>
            </a: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TV programmes 2024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Gavin &amp; Stacey</a:t>
            </a:r>
          </a:p>
          <a:p>
            <a:r>
              <a:rPr lang="en-GB">
                <a:solidFill>
                  <a:schemeClr val="bg2"/>
                </a:solidFill>
              </a:rPr>
              <a:t>BBC1, 25 Dec</a:t>
            </a:r>
          </a:p>
          <a:p>
            <a:r>
              <a:rPr lang="en-GB">
                <a:solidFill>
                  <a:schemeClr val="bg2"/>
                </a:solidFill>
              </a:rPr>
              <a:t>20,564,457</a:t>
            </a:r>
          </a:p>
          <a:p>
            <a:endParaRPr lang="en-GB">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Euro 2024: ESP v ENG</a:t>
            </a:r>
          </a:p>
          <a:p>
            <a:r>
              <a:rPr lang="en-GB">
                <a:solidFill>
                  <a:schemeClr val="bg2"/>
                </a:solidFill>
              </a:rPr>
              <a:t>BBC1 &amp; ITV1, 14 Jun</a:t>
            </a:r>
          </a:p>
          <a:p>
            <a:r>
              <a:rPr lang="en-GB">
                <a:solidFill>
                  <a:schemeClr val="bg2"/>
                </a:solidFill>
              </a:rPr>
              <a:t>15,856,740</a:t>
            </a: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Euro 2024: NED v ENG</a:t>
            </a:r>
          </a:p>
          <a:p>
            <a:r>
              <a:rPr lang="en-GB">
                <a:solidFill>
                  <a:schemeClr val="bg2"/>
                </a:solidFill>
              </a:rPr>
              <a:t>ITV1, 10 Jul</a:t>
            </a:r>
          </a:p>
          <a:p>
            <a:r>
              <a:rPr lang="en-GB">
                <a:solidFill>
                  <a:schemeClr val="bg2"/>
                </a:solidFill>
              </a:rPr>
              <a:t>13,257,223</a:t>
            </a:r>
          </a:p>
          <a:p>
            <a:endParaRPr lang="en-GB">
              <a:solidFill>
                <a:schemeClr val="bg2"/>
              </a:solidFill>
            </a:endParaRPr>
          </a:p>
          <a:p>
            <a:endParaRPr lang="en-GB"/>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b="1">
                <a:solidFill>
                  <a:srgbClr val="E10514"/>
                </a:solidFill>
              </a:rPr>
              <a:t>Mr Bates vs The Post Office </a:t>
            </a:r>
            <a:r>
              <a:rPr lang="en-GB">
                <a:solidFill>
                  <a:schemeClr val="bg2"/>
                </a:solidFill>
              </a:rPr>
              <a:t>ITV1, 4 Jan</a:t>
            </a:r>
          </a:p>
          <a:p>
            <a:r>
              <a:rPr lang="en-GB">
                <a:solidFill>
                  <a:schemeClr val="bg2"/>
                </a:solidFill>
              </a:rPr>
              <a:t>12,863,356</a:t>
            </a: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Euro 2024: ENG v SUI</a:t>
            </a:r>
            <a:endParaRPr lang="en-GB">
              <a:solidFill>
                <a:srgbClr val="E10514"/>
              </a:solidFill>
            </a:endParaRPr>
          </a:p>
          <a:p>
            <a:r>
              <a:rPr lang="en-GB">
                <a:solidFill>
                  <a:schemeClr val="bg2"/>
                </a:solidFill>
              </a:rPr>
              <a:t>BBC1, 6 Jul</a:t>
            </a:r>
          </a:p>
          <a:p>
            <a:r>
              <a:rPr lang="en-GB">
                <a:solidFill>
                  <a:schemeClr val="bg2"/>
                </a:solidFill>
              </a:rPr>
              <a:t>11,206,399</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Euro 2024: ENG v SVK</a:t>
            </a:r>
            <a:endParaRPr lang="en-GB">
              <a:solidFill>
                <a:srgbClr val="E10514"/>
              </a:solidFill>
            </a:endParaRPr>
          </a:p>
          <a:p>
            <a:r>
              <a:rPr lang="en-GB">
                <a:solidFill>
                  <a:schemeClr val="bg2"/>
                </a:solidFill>
              </a:rPr>
              <a:t>ITV1, 30 Jun</a:t>
            </a:r>
          </a:p>
          <a:p>
            <a:r>
              <a:rPr lang="en-GB">
                <a:solidFill>
                  <a:schemeClr val="bg2"/>
                </a:solidFill>
              </a:rPr>
              <a:t>11,798,148</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Euro 2024: SER v ENG</a:t>
            </a:r>
            <a:endParaRPr lang="en-GB">
              <a:solidFill>
                <a:srgbClr val="E10514"/>
              </a:solidFill>
            </a:endParaRPr>
          </a:p>
          <a:p>
            <a:r>
              <a:rPr lang="en-GB">
                <a:solidFill>
                  <a:schemeClr val="bg2"/>
                </a:solidFill>
              </a:rPr>
              <a:t>BBC1, 16 Jul</a:t>
            </a:r>
          </a:p>
          <a:p>
            <a:r>
              <a:rPr lang="en-GB">
                <a:solidFill>
                  <a:schemeClr val="bg2"/>
                </a:solidFill>
              </a:rPr>
              <a:t>10,771,678</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lnSpcReduction="10000"/>
          </a:bodyPr>
          <a:lstStyle/>
          <a:p>
            <a:r>
              <a:rPr lang="en-GB" b="1">
                <a:solidFill>
                  <a:srgbClr val="E10514"/>
                </a:solidFill>
              </a:rPr>
              <a:t>New Year’s Eve Fireworks</a:t>
            </a:r>
          </a:p>
          <a:p>
            <a:r>
              <a:rPr lang="en-GB">
                <a:solidFill>
                  <a:schemeClr val="bg2"/>
                </a:solidFill>
              </a:rPr>
              <a:t>BBC1, 31 Dec</a:t>
            </a:r>
          </a:p>
          <a:p>
            <a:r>
              <a:rPr lang="en-GB">
                <a:solidFill>
                  <a:schemeClr val="bg2"/>
                </a:solidFill>
              </a:rPr>
              <a:t>10,506,766</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lnSpcReduction="10000"/>
          </a:bodyPr>
          <a:lstStyle/>
          <a:p>
            <a:r>
              <a:rPr lang="en-US" b="1">
                <a:solidFill>
                  <a:srgbClr val="E10514"/>
                </a:solidFill>
              </a:rPr>
              <a:t>I'm a Celebrity... Get Me Out of Here!</a:t>
            </a:r>
          </a:p>
          <a:p>
            <a:r>
              <a:rPr lang="en-GB">
                <a:solidFill>
                  <a:schemeClr val="bg2"/>
                </a:solidFill>
              </a:rPr>
              <a:t>ITV1, 17 Nov</a:t>
            </a:r>
          </a:p>
          <a:p>
            <a:r>
              <a:rPr lang="en-GB">
                <a:solidFill>
                  <a:schemeClr val="bg2"/>
                </a:solidFill>
              </a:rPr>
              <a:t>10,306,339</a:t>
            </a: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2024, individuals. Average audience figures. TV and / or Online Network. TV and Online Pre-Broadcast 1-28 days. Top performing episode only.</a:t>
            </a:r>
          </a:p>
        </p:txBody>
      </p:sp>
      <p:pic>
        <p:nvPicPr>
          <p:cNvPr id="1026" name="Picture 2" descr="Gavin and Stacey Christmas Special 2024: Release date, cast, plot, photos  and news">
            <a:extLst>
              <a:ext uri="{FF2B5EF4-FFF2-40B4-BE49-F238E27FC236}">
                <a16:creationId xmlns:a16="http://schemas.microsoft.com/office/drawing/2014/main" id="{320842D0-F654-3385-C78C-FF944521B22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ch Wallace &amp; Gromit: Vengeance Most Fowl | Netflix Official Site">
            <a:extLst>
              <a:ext uri="{FF2B5EF4-FFF2-40B4-BE49-F238E27FC236}">
                <a16:creationId xmlns:a16="http://schemas.microsoft.com/office/drawing/2014/main" id="{61BC4F61-2C44-E7A2-CFC3-69E434787632}"/>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27756" r="15994"/>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 name="Picture Placeholder 26">
            <a:extLst>
              <a:ext uri="{FF2B5EF4-FFF2-40B4-BE49-F238E27FC236}">
                <a16:creationId xmlns:a16="http://schemas.microsoft.com/office/drawing/2014/main" id="{6B2A3629-3656-48DD-AA88-79C9BD2FFD67}"/>
              </a:ext>
            </a:extLst>
          </p:cNvPr>
          <p:cNvPicPr>
            <a:picLocks noGrp="1" noChangeAspect="1"/>
          </p:cNvPicPr>
          <p:nvPr>
            <p:ph type="pic" sz="quarter" idx="15"/>
          </p:nvPr>
        </p:nvPicPr>
        <p:blipFill>
          <a:blip r:embed="rId5"/>
          <a:srcRect/>
          <a:stretch>
            <a:fillRect/>
          </a:stretch>
        </p:blipFill>
        <p:spPr>
          <a:xfrm>
            <a:off x="5538788" y="1149350"/>
            <a:ext cx="1184275" cy="1184275"/>
          </a:xfrm>
          <a:prstGeom prst="rect">
            <a:avLst/>
          </a:prstGeom>
        </p:spPr>
      </p:pic>
      <p:pic>
        <p:nvPicPr>
          <p:cNvPr id="28" name="Picture Placeholder 27">
            <a:extLst>
              <a:ext uri="{FF2B5EF4-FFF2-40B4-BE49-F238E27FC236}">
                <a16:creationId xmlns:a16="http://schemas.microsoft.com/office/drawing/2014/main" id="{E4D8999A-CB2A-4922-0262-C08D989CFD4B}"/>
              </a:ext>
            </a:extLst>
          </p:cNvPr>
          <p:cNvPicPr>
            <a:picLocks noGrp="1" noChangeAspect="1"/>
          </p:cNvPicPr>
          <p:nvPr>
            <p:ph type="pic" sz="quarter" idx="16"/>
          </p:nvPr>
        </p:nvPicPr>
        <p:blipFill>
          <a:blip r:embed="rId5"/>
          <a:srcRect/>
          <a:stretch>
            <a:fillRect/>
          </a:stretch>
        </p:blipFill>
        <p:spPr>
          <a:xfrm>
            <a:off x="8001000" y="1149350"/>
            <a:ext cx="1184275" cy="1184275"/>
          </a:xfrm>
          <a:prstGeom prst="rect">
            <a:avLst/>
          </a:prstGeom>
        </p:spPr>
      </p:pic>
      <p:pic>
        <p:nvPicPr>
          <p:cNvPr id="33" name="Picture Placeholder 32">
            <a:extLst>
              <a:ext uri="{FF2B5EF4-FFF2-40B4-BE49-F238E27FC236}">
                <a16:creationId xmlns:a16="http://schemas.microsoft.com/office/drawing/2014/main" id="{8B7CF0AC-7D21-8602-07F3-9A17D1A2D01B}"/>
              </a:ext>
            </a:extLst>
          </p:cNvPr>
          <p:cNvPicPr>
            <a:picLocks noGrp="1" noChangeAspect="1"/>
          </p:cNvPicPr>
          <p:nvPr>
            <p:ph type="pic" sz="quarter" idx="18"/>
          </p:nvPr>
        </p:nvPicPr>
        <p:blipFill>
          <a:blip r:embed="rId5"/>
          <a:srcRect/>
          <a:stretch>
            <a:fillRect/>
          </a:stretch>
        </p:blipFill>
        <p:spPr>
          <a:xfrm>
            <a:off x="614363" y="3346450"/>
            <a:ext cx="1184275" cy="1184275"/>
          </a:xfrm>
          <a:prstGeom prst="rect">
            <a:avLst/>
          </a:prstGeom>
        </p:spPr>
      </p:pic>
      <p:pic>
        <p:nvPicPr>
          <p:cNvPr id="34" name="Picture Placeholder 33">
            <a:extLst>
              <a:ext uri="{FF2B5EF4-FFF2-40B4-BE49-F238E27FC236}">
                <a16:creationId xmlns:a16="http://schemas.microsoft.com/office/drawing/2014/main" id="{3E022A39-9700-481C-CB3A-88B8289E5B98}"/>
              </a:ext>
            </a:extLst>
          </p:cNvPr>
          <p:cNvPicPr>
            <a:picLocks noGrp="1" noChangeAspect="1"/>
          </p:cNvPicPr>
          <p:nvPr>
            <p:ph type="pic" sz="quarter" idx="19"/>
          </p:nvPr>
        </p:nvPicPr>
        <p:blipFill>
          <a:blip r:embed="rId5"/>
          <a:srcRect/>
          <a:stretch>
            <a:fillRect/>
          </a:stretch>
        </p:blipFill>
        <p:spPr>
          <a:xfrm>
            <a:off x="3076575" y="3346450"/>
            <a:ext cx="1184275" cy="1184275"/>
          </a:xfrm>
          <a:prstGeom prst="rect">
            <a:avLst/>
          </a:prstGeom>
        </p:spPr>
      </p:pic>
      <p:pic>
        <p:nvPicPr>
          <p:cNvPr id="35" name="Picture Placeholder 34">
            <a:extLst>
              <a:ext uri="{FF2B5EF4-FFF2-40B4-BE49-F238E27FC236}">
                <a16:creationId xmlns:a16="http://schemas.microsoft.com/office/drawing/2014/main" id="{70B00AC0-CA6F-5A66-2877-D6C2FDF15600}"/>
              </a:ext>
            </a:extLst>
          </p:cNvPr>
          <p:cNvPicPr>
            <a:picLocks noGrp="1" noChangeAspect="1"/>
          </p:cNvPicPr>
          <p:nvPr>
            <p:ph type="pic" sz="quarter" idx="20"/>
          </p:nvPr>
        </p:nvPicPr>
        <p:blipFill>
          <a:blip r:embed="rId5"/>
          <a:srcRect/>
          <a:stretch>
            <a:fillRect/>
          </a:stretch>
        </p:blipFill>
        <p:spPr>
          <a:xfrm>
            <a:off x="5538788" y="3346450"/>
            <a:ext cx="1184275" cy="1184275"/>
          </a:xfrm>
          <a:prstGeom prst="rect">
            <a:avLst/>
          </a:prstGeom>
        </p:spPr>
      </p:pic>
      <p:pic>
        <p:nvPicPr>
          <p:cNvPr id="1042" name="Picture 18" descr="Mr Bates vs the Post Office | Press Centre">
            <a:extLst>
              <a:ext uri="{FF2B5EF4-FFF2-40B4-BE49-F238E27FC236}">
                <a16:creationId xmlns:a16="http://schemas.microsoft.com/office/drawing/2014/main" id="{C3C4B341-F5EC-440F-9702-FCA701B51E8B}"/>
              </a:ext>
            </a:extLst>
          </p:cNvPr>
          <p:cNvPicPr>
            <a:picLocks noGrp="1" noChangeAspect="1" noChangeArrowheads="1"/>
          </p:cNvPicPr>
          <p:nvPr>
            <p:ph type="pic" sz="quarter" idx="17"/>
          </p:nvPr>
        </p:nvPicPr>
        <p:blipFill>
          <a:blip r:embed="rId6">
            <a:extLst>
              <a:ext uri="{28A0092B-C50C-407E-A947-70E740481C1C}">
                <a14:useLocalDpi xmlns:a14="http://schemas.microsoft.com/office/drawing/2010/main" val="0"/>
              </a:ext>
            </a:extLst>
          </a:blip>
          <a:srcRect l="23750" r="237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BC One - New Year's Eve Fireworks, 2024/2025">
            <a:extLst>
              <a:ext uri="{FF2B5EF4-FFF2-40B4-BE49-F238E27FC236}">
                <a16:creationId xmlns:a16="http://schemas.microsoft.com/office/drawing/2014/main" id="{B63BAC1A-5EB4-A3CA-E7C9-C9C4E6E1AA99}"/>
              </a:ext>
            </a:extLst>
          </p:cNvPr>
          <p:cNvPicPr>
            <a:picLocks noGrp="1" noChangeAspect="1" noChangeArrowheads="1"/>
          </p:cNvPicPr>
          <p:nvPr>
            <p:ph type="pic" sz="quarter" idx="21"/>
          </p:nvPr>
        </p:nvPicPr>
        <p:blipFill>
          <a:blip r:embed="rId7">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cFly members, TikTok stars and Wagatha Christies: Meet the stars of I'm a  Celeb 2024 | Royal Television Society">
            <a:extLst>
              <a:ext uri="{FF2B5EF4-FFF2-40B4-BE49-F238E27FC236}">
                <a16:creationId xmlns:a16="http://schemas.microsoft.com/office/drawing/2014/main" id="{DCCE71E6-D14A-2746-BD58-90B4B9DBB8E9}"/>
              </a:ext>
            </a:extLst>
          </p:cNvPr>
          <p:cNvPicPr>
            <a:picLocks noGrp="1" noChangeAspect="1" noChangeArrowheads="1"/>
          </p:cNvPicPr>
          <p:nvPr>
            <p:ph type="pic" sz="quarter" idx="22"/>
          </p:nvPr>
        </p:nvPicPr>
        <p:blipFill>
          <a:blip r:embed="rId8">
            <a:extLst>
              <a:ext uri="{28A0092B-C50C-407E-A947-70E740481C1C}">
                <a14:useLocalDpi xmlns:a14="http://schemas.microsoft.com/office/drawing/2010/main" val="0"/>
              </a:ext>
            </a:extLst>
          </a:blip>
          <a:srcRect l="22222" r="222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45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a:bodyPr>
          <a:lstStyle/>
          <a:p>
            <a:r>
              <a:rPr lang="en-US" b="1">
                <a:solidFill>
                  <a:srgbClr val="E10514"/>
                </a:solidFill>
              </a:rPr>
              <a:t>Mr Bates vs The Post Office </a:t>
            </a:r>
            <a:r>
              <a:rPr lang="en-GB">
                <a:solidFill>
                  <a:schemeClr val="bg2"/>
                </a:solidFill>
              </a:rPr>
              <a:t>4 Jan</a:t>
            </a:r>
          </a:p>
          <a:p>
            <a:r>
              <a:rPr lang="en-GB">
                <a:solidFill>
                  <a:schemeClr val="bg2"/>
                </a:solidFill>
              </a:rPr>
              <a:t>12,863,356</a:t>
            </a: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ITV1</a:t>
            </a:r>
            <a:r>
              <a:rPr lang="en-GB"/>
              <a:t> programmes 2024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dirty="0">
                <a:solidFill>
                  <a:srgbClr val="E10514"/>
                </a:solidFill>
              </a:rPr>
              <a:t>Euro 2024: NED v ENG</a:t>
            </a:r>
          </a:p>
          <a:p>
            <a:r>
              <a:rPr lang="en-GB" dirty="0">
                <a:solidFill>
                  <a:schemeClr val="bg2"/>
                </a:solidFill>
              </a:rPr>
              <a:t>10 Jul</a:t>
            </a:r>
          </a:p>
          <a:p>
            <a:r>
              <a:rPr lang="en-GB" dirty="0">
                <a:solidFill>
                  <a:schemeClr val="bg2"/>
                </a:solidFill>
              </a:rPr>
              <a:t>13,257,223</a:t>
            </a:r>
          </a:p>
          <a:p>
            <a:endParaRPr lang="en-GB" dirty="0">
              <a:solidFill>
                <a:schemeClr val="bg2"/>
              </a:solidFill>
            </a:endParaRPr>
          </a:p>
          <a:p>
            <a:endParaRPr lang="en-GB" dirty="0"/>
          </a:p>
          <a:p>
            <a:endParaRPr lang="en-GB" dirty="0"/>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Euro 2024: ENG v SVK</a:t>
            </a:r>
            <a:endParaRPr lang="en-GB">
              <a:solidFill>
                <a:srgbClr val="E10514"/>
              </a:solidFill>
            </a:endParaRPr>
          </a:p>
          <a:p>
            <a:r>
              <a:rPr lang="en-GB">
                <a:solidFill>
                  <a:schemeClr val="bg2"/>
                </a:solidFill>
              </a:rPr>
              <a:t>30 Jun</a:t>
            </a:r>
          </a:p>
          <a:p>
            <a:r>
              <a:rPr lang="en-GB">
                <a:solidFill>
                  <a:schemeClr val="bg2"/>
                </a:solidFill>
              </a:rPr>
              <a:t>11,798,148</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US" b="1">
                <a:solidFill>
                  <a:srgbClr val="E10514"/>
                </a:solidFill>
              </a:rPr>
              <a:t>I'm a Celebrity... Get Me Out of Here!</a:t>
            </a:r>
          </a:p>
          <a:p>
            <a:r>
              <a:rPr lang="en-GB">
                <a:solidFill>
                  <a:schemeClr val="bg2"/>
                </a:solidFill>
              </a:rPr>
              <a:t>17 Nov</a:t>
            </a:r>
          </a:p>
          <a:p>
            <a:r>
              <a:rPr lang="en-GB">
                <a:solidFill>
                  <a:schemeClr val="bg2"/>
                </a:solidFill>
              </a:rPr>
              <a:t>10,306,339</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lstStyle/>
          <a:p>
            <a:r>
              <a:rPr lang="en-GB" b="1">
                <a:solidFill>
                  <a:srgbClr val="E10514"/>
                </a:solidFill>
              </a:rPr>
              <a:t>Euro 2024: ENG V SLV</a:t>
            </a:r>
            <a:endParaRPr lang="en-GB">
              <a:solidFill>
                <a:srgbClr val="E10514"/>
              </a:solidFill>
            </a:endParaRPr>
          </a:p>
          <a:p>
            <a:r>
              <a:rPr lang="en-GB">
                <a:solidFill>
                  <a:schemeClr val="bg2"/>
                </a:solidFill>
              </a:rPr>
              <a:t>25 Jun</a:t>
            </a:r>
          </a:p>
          <a:p>
            <a:r>
              <a:rPr lang="en-GB">
                <a:solidFill>
                  <a:schemeClr val="bg2"/>
                </a:solidFill>
              </a:rPr>
              <a:t>9,665,548</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Red Eye</a:t>
            </a:r>
          </a:p>
          <a:p>
            <a:r>
              <a:rPr lang="en-GB">
                <a:solidFill>
                  <a:schemeClr val="bg2"/>
                </a:solidFill>
              </a:rPr>
              <a:t>21 Apr</a:t>
            </a:r>
          </a:p>
          <a:p>
            <a:r>
              <a:rPr lang="en-GB">
                <a:solidFill>
                  <a:schemeClr val="bg2"/>
                </a:solidFill>
              </a:rPr>
              <a:t>8,278,153</a:t>
            </a: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Trigger Point</a:t>
            </a:r>
          </a:p>
          <a:p>
            <a:r>
              <a:rPr lang="en-GB">
                <a:solidFill>
                  <a:schemeClr val="bg2"/>
                </a:solidFill>
              </a:rPr>
              <a:t>25 Feb</a:t>
            </a:r>
          </a:p>
          <a:p>
            <a:r>
              <a:rPr lang="en-GB">
                <a:solidFill>
                  <a:schemeClr val="bg2"/>
                </a:solidFill>
              </a:rPr>
              <a:t>8,293,992</a:t>
            </a: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Vera</a:t>
            </a:r>
          </a:p>
          <a:p>
            <a:r>
              <a:rPr lang="en-GB">
                <a:solidFill>
                  <a:schemeClr val="bg2"/>
                </a:solidFill>
              </a:rPr>
              <a:t>7 Jan</a:t>
            </a:r>
          </a:p>
          <a:p>
            <a:r>
              <a:rPr lang="en-GB">
                <a:solidFill>
                  <a:schemeClr val="bg2"/>
                </a:solidFill>
              </a:rPr>
              <a:t>7,678,422</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Until I Kill You</a:t>
            </a:r>
          </a:p>
          <a:p>
            <a:r>
              <a:rPr lang="en-GB">
                <a:solidFill>
                  <a:schemeClr val="bg2"/>
                </a:solidFill>
              </a:rPr>
              <a:t>3 Nov</a:t>
            </a:r>
          </a:p>
          <a:p>
            <a:r>
              <a:rPr lang="en-GB">
                <a:solidFill>
                  <a:schemeClr val="bg2"/>
                </a:solidFill>
              </a:rPr>
              <a:t>7,587,925</a:t>
            </a:r>
          </a:p>
          <a:p>
            <a:endParaRPr lang="en-GB">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Britain’s Got Talent</a:t>
            </a:r>
          </a:p>
          <a:p>
            <a:r>
              <a:rPr lang="en-GB">
                <a:solidFill>
                  <a:schemeClr val="bg2"/>
                </a:solidFill>
              </a:rPr>
              <a:t>20 Apr</a:t>
            </a:r>
          </a:p>
          <a:p>
            <a:r>
              <a:rPr lang="en-GB">
                <a:solidFill>
                  <a:schemeClr val="bg2"/>
                </a:solidFill>
              </a:rPr>
              <a:t>7,528,940</a:t>
            </a: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Average audience figures. TV and / or Online Network. TV and Online Pre-Broadcast 1-28 days. Top performing episode only.</a:t>
            </a:r>
          </a:p>
        </p:txBody>
      </p:sp>
      <p:pic>
        <p:nvPicPr>
          <p:cNvPr id="23" name="Picture Placeholder 22">
            <a:extLst>
              <a:ext uri="{FF2B5EF4-FFF2-40B4-BE49-F238E27FC236}">
                <a16:creationId xmlns:a16="http://schemas.microsoft.com/office/drawing/2014/main" id="{26FE287C-615C-7B2F-D1F3-17007CF0DA6B}"/>
              </a:ext>
            </a:extLst>
          </p:cNvPr>
          <p:cNvPicPr>
            <a:picLocks noGrp="1" noChangeAspect="1"/>
          </p:cNvPicPr>
          <p:nvPr>
            <p:ph type="pic" sz="quarter" idx="13"/>
          </p:nvPr>
        </p:nvPicPr>
        <p:blipFill>
          <a:blip r:embed="rId3"/>
          <a:srcRect/>
          <a:stretch>
            <a:fillRect/>
          </a:stretch>
        </p:blipFill>
        <p:spPr>
          <a:xfrm>
            <a:off x="614363" y="1149350"/>
            <a:ext cx="1184275" cy="1184275"/>
          </a:xfrm>
          <a:prstGeom prst="rect">
            <a:avLst/>
          </a:prstGeom>
        </p:spPr>
      </p:pic>
      <p:pic>
        <p:nvPicPr>
          <p:cNvPr id="26" name="Picture Placeholder 25">
            <a:extLst>
              <a:ext uri="{FF2B5EF4-FFF2-40B4-BE49-F238E27FC236}">
                <a16:creationId xmlns:a16="http://schemas.microsoft.com/office/drawing/2014/main" id="{E8DBBEE1-D523-DC3D-CE61-A3FEE5F20984}"/>
              </a:ext>
            </a:extLst>
          </p:cNvPr>
          <p:cNvPicPr>
            <a:picLocks noGrp="1" noChangeAspect="1"/>
          </p:cNvPicPr>
          <p:nvPr>
            <p:ph type="pic" sz="quarter" idx="15"/>
          </p:nvPr>
        </p:nvPicPr>
        <p:blipFill>
          <a:blip r:embed="rId3"/>
          <a:srcRect/>
          <a:stretch>
            <a:fillRect/>
          </a:stretch>
        </p:blipFill>
        <p:spPr>
          <a:xfrm>
            <a:off x="5538788" y="1149350"/>
            <a:ext cx="1184275" cy="1184275"/>
          </a:xfrm>
          <a:prstGeom prst="rect">
            <a:avLst/>
          </a:prstGeom>
        </p:spPr>
      </p:pic>
      <p:pic>
        <p:nvPicPr>
          <p:cNvPr id="28" name="Picture Placeholder 27">
            <a:extLst>
              <a:ext uri="{FF2B5EF4-FFF2-40B4-BE49-F238E27FC236}">
                <a16:creationId xmlns:a16="http://schemas.microsoft.com/office/drawing/2014/main" id="{4404595A-FE9E-33A2-170C-098E0426EFC6}"/>
              </a:ext>
            </a:extLst>
          </p:cNvPr>
          <p:cNvPicPr>
            <a:picLocks noGrp="1" noChangeAspect="1"/>
          </p:cNvPicPr>
          <p:nvPr>
            <p:ph type="pic" sz="quarter" idx="17"/>
          </p:nvPr>
        </p:nvPicPr>
        <p:blipFill>
          <a:blip r:embed="rId3"/>
          <a:srcRect/>
          <a:stretch>
            <a:fillRect/>
          </a:stretch>
        </p:blipFill>
        <p:spPr>
          <a:xfrm>
            <a:off x="10463213" y="1149350"/>
            <a:ext cx="1184275" cy="1184275"/>
          </a:xfrm>
          <a:prstGeom prst="rect">
            <a:avLst/>
          </a:prstGeom>
        </p:spPr>
      </p:pic>
      <p:pic>
        <p:nvPicPr>
          <p:cNvPr id="29" name="Picture 18" descr="Mr Bates vs the Post Office | Press Centre">
            <a:extLst>
              <a:ext uri="{FF2B5EF4-FFF2-40B4-BE49-F238E27FC236}">
                <a16:creationId xmlns:a16="http://schemas.microsoft.com/office/drawing/2014/main" id="{A1DD27DF-9549-31DD-D782-26808A28ECCD}"/>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3750" r="23750"/>
          <a:stretch>
            <a:fillRect/>
          </a:stretch>
        </p:blipFill>
        <p:spPr bwMode="auto">
          <a:xfrm>
            <a:off x="3076575"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McFly members, TikTok stars and Wagatha Christies: Meet the stars of I'm a  Celeb 2024 | Royal Television Society">
            <a:extLst>
              <a:ext uri="{FF2B5EF4-FFF2-40B4-BE49-F238E27FC236}">
                <a16:creationId xmlns:a16="http://schemas.microsoft.com/office/drawing/2014/main" id="{5548DB77-9D93-91B4-3FE1-E7CC7223E52A}"/>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l="22222" r="22222"/>
          <a:stretch>
            <a:fillRect/>
          </a:stretch>
        </p:blipFill>
        <p:spPr bwMode="auto">
          <a:xfrm>
            <a:off x="8001000"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igger Point with Vicky McClure confirms season 2 release date on ITV |  Radio Times">
            <a:extLst>
              <a:ext uri="{FF2B5EF4-FFF2-40B4-BE49-F238E27FC236}">
                <a16:creationId xmlns:a16="http://schemas.microsoft.com/office/drawing/2014/main" id="{E0598A4D-5650-B5A0-8872-C6CE9D13F567}"/>
              </a:ext>
            </a:extLst>
          </p:cNvPr>
          <p:cNvPicPr>
            <a:picLocks noGrp="1" noChangeAspect="1" noChangeArrowheads="1"/>
          </p:cNvPicPr>
          <p:nvPr>
            <p:ph type="pic" sz="quarter" idx="18"/>
          </p:nvPr>
        </p:nvPicPr>
        <p:blipFill>
          <a:blip r:embed="rId6">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d Eye Review: ITV Thriller Starts Silly, Gets Great | Den of Geek">
            <a:extLst>
              <a:ext uri="{FF2B5EF4-FFF2-40B4-BE49-F238E27FC236}">
                <a16:creationId xmlns:a16="http://schemas.microsoft.com/office/drawing/2014/main" id="{D30FCE4C-1C4F-C7E3-8348-63F0672AB82D}"/>
              </a:ext>
            </a:extLst>
          </p:cNvPr>
          <p:cNvPicPr>
            <a:picLocks noGrp="1" noChangeAspect="1" noChangeArrowheads="1"/>
          </p:cNvPicPr>
          <p:nvPr>
            <p:ph type="pic" sz="quarter" idx="19"/>
          </p:nvPr>
        </p:nvPicPr>
        <p:blipFill>
          <a:blip r:embed="rId7">
            <a:extLst>
              <a:ext uri="{28A0092B-C50C-407E-A947-70E740481C1C}">
                <a14:useLocalDpi xmlns:a14="http://schemas.microsoft.com/office/drawing/2010/main" val="0"/>
              </a:ext>
            </a:extLst>
          </a:blip>
          <a:srcRect l="21958" r="219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era season 14 | Release date speculation and latest news | Radio Times">
            <a:extLst>
              <a:ext uri="{FF2B5EF4-FFF2-40B4-BE49-F238E27FC236}">
                <a16:creationId xmlns:a16="http://schemas.microsoft.com/office/drawing/2014/main" id="{D5CC4088-E3AE-B06B-6D83-24714DD44AEB}"/>
              </a:ext>
            </a:extLst>
          </p:cNvPr>
          <p:cNvPicPr>
            <a:picLocks noGrp="1" noChangeAspect="1" noChangeArrowheads="1"/>
          </p:cNvPicPr>
          <p:nvPr>
            <p:ph type="pic" sz="quarter" idx="20"/>
          </p:nvPr>
        </p:nvPicPr>
        <p:blipFill>
          <a:blip r:embed="rId8">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ntil I Kill You (TV Series 2024) - IMDb">
            <a:extLst>
              <a:ext uri="{FF2B5EF4-FFF2-40B4-BE49-F238E27FC236}">
                <a16:creationId xmlns:a16="http://schemas.microsoft.com/office/drawing/2014/main" id="{B87E078D-4D4A-D523-1AC2-D0B6864D4D3A}"/>
              </a:ext>
            </a:extLst>
          </p:cNvPr>
          <p:cNvPicPr>
            <a:picLocks noGrp="1" noChangeAspect="1" noChangeArrowheads="1"/>
          </p:cNvPicPr>
          <p:nvPr>
            <p:ph type="pic" sz="quarter" idx="21"/>
          </p:nvPr>
        </p:nvPicPr>
        <p:blipFill>
          <a:blip r:embed="rId9">
            <a:extLst>
              <a:ext uri="{28A0092B-C50C-407E-A947-70E740481C1C}">
                <a14:useLocalDpi xmlns:a14="http://schemas.microsoft.com/office/drawing/2010/main" val="0"/>
              </a:ext>
            </a:extLst>
          </a:blip>
          <a:srcRect l="13542" r="135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ritain's Got Talent 2024 | Release date, judges and news | Radio Times">
            <a:extLst>
              <a:ext uri="{FF2B5EF4-FFF2-40B4-BE49-F238E27FC236}">
                <a16:creationId xmlns:a16="http://schemas.microsoft.com/office/drawing/2014/main" id="{D5F20C2C-0AE1-2542-2BDB-CDC84B8C8B1A}"/>
              </a:ext>
            </a:extLst>
          </p:cNvPr>
          <p:cNvPicPr>
            <a:picLocks noGrp="1" noChangeAspect="1" noChangeArrowheads="1"/>
          </p:cNvPicPr>
          <p:nvPr>
            <p:ph type="pic" sz="quarter" idx="22"/>
          </p:nvPr>
        </p:nvPicPr>
        <p:blipFill>
          <a:blip r:embed="rId10">
            <a:extLst>
              <a:ext uri="{28A0092B-C50C-407E-A947-70E740481C1C}">
                <a14:useLocalDpi xmlns:a14="http://schemas.microsoft.com/office/drawing/2010/main" val="0"/>
              </a:ext>
            </a:extLst>
          </a:blip>
          <a:srcRect l="4586" r="45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5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GB" b="1">
                <a:solidFill>
                  <a:srgbClr val="E10514"/>
                </a:solidFill>
              </a:rPr>
              <a:t>24 Hours In Police Custody</a:t>
            </a:r>
          </a:p>
          <a:p>
            <a:r>
              <a:rPr lang="en-GB">
                <a:solidFill>
                  <a:schemeClr val="bg2"/>
                </a:solidFill>
              </a:rPr>
              <a:t>9 Jan</a:t>
            </a:r>
          </a:p>
          <a:p>
            <a:r>
              <a:rPr lang="en-GB">
                <a:solidFill>
                  <a:schemeClr val="bg2"/>
                </a:solidFill>
              </a:rPr>
              <a:t>3,920,861</a:t>
            </a: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Channel 4</a:t>
            </a:r>
            <a:r>
              <a:rPr lang="en-GB"/>
              <a:t> programmes 2024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a:solidFill>
                  <a:srgbClr val="E10514"/>
                </a:solidFill>
              </a:rPr>
              <a:t>The Great British Bake Off</a:t>
            </a:r>
          </a:p>
          <a:p>
            <a:r>
              <a:rPr lang="en-GB">
                <a:solidFill>
                  <a:schemeClr val="bg2"/>
                </a:solidFill>
              </a:rPr>
              <a:t>24 Sep</a:t>
            </a:r>
          </a:p>
          <a:p>
            <a:r>
              <a:rPr lang="en-GB">
                <a:solidFill>
                  <a:schemeClr val="bg2"/>
                </a:solidFill>
              </a:rPr>
              <a:t>7,416,976</a:t>
            </a:r>
          </a:p>
          <a:p>
            <a:endParaRPr lang="en-GB">
              <a:solidFill>
                <a:schemeClr val="bg2"/>
              </a:solidFill>
            </a:endParaRPr>
          </a:p>
          <a:p>
            <a:endParaRPr lang="en-GB">
              <a:solidFill>
                <a:schemeClr val="bg2"/>
              </a:solidFill>
            </a:endParaRP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GB" b="1">
                <a:solidFill>
                  <a:srgbClr val="E10514"/>
                </a:solidFill>
              </a:rPr>
              <a:t>International Football: England v Brazil</a:t>
            </a:r>
          </a:p>
          <a:p>
            <a:r>
              <a:rPr lang="en-GB">
                <a:solidFill>
                  <a:schemeClr val="bg2"/>
                </a:solidFill>
              </a:rPr>
              <a:t>23 Mar</a:t>
            </a:r>
          </a:p>
          <a:p>
            <a:r>
              <a:rPr lang="en-GB">
                <a:solidFill>
                  <a:schemeClr val="bg2"/>
                </a:solidFill>
              </a:rPr>
              <a:t>3,880,006</a:t>
            </a:r>
          </a:p>
          <a:p>
            <a:endParaRPr lang="en-GB">
              <a:solidFill>
                <a:schemeClr val="bg2"/>
              </a:solidFill>
            </a:endParaRPr>
          </a:p>
          <a:p>
            <a:endParaRPr lang="en-GB"/>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Gogglebox</a:t>
            </a:r>
          </a:p>
          <a:p>
            <a:r>
              <a:rPr lang="en-GB">
                <a:solidFill>
                  <a:schemeClr val="bg2"/>
                </a:solidFill>
              </a:rPr>
              <a:t>26 Apr</a:t>
            </a:r>
          </a:p>
          <a:p>
            <a:r>
              <a:rPr lang="en-GB">
                <a:solidFill>
                  <a:schemeClr val="bg2"/>
                </a:solidFill>
              </a:rPr>
              <a:t>3,817,239</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lnSpcReduction="10000"/>
          </a:bodyPr>
          <a:lstStyle/>
          <a:p>
            <a:r>
              <a:rPr lang="en-GB" b="1">
                <a:solidFill>
                  <a:srgbClr val="E10514"/>
                </a:solidFill>
              </a:rPr>
              <a:t>International Football: England v Belguim</a:t>
            </a:r>
          </a:p>
          <a:p>
            <a:r>
              <a:rPr lang="en-GB">
                <a:solidFill>
                  <a:schemeClr val="bg2"/>
                </a:solidFill>
              </a:rPr>
              <a:t>26 Mar</a:t>
            </a:r>
          </a:p>
          <a:p>
            <a:r>
              <a:rPr lang="en-GB">
                <a:solidFill>
                  <a:schemeClr val="bg2"/>
                </a:solidFill>
              </a:rPr>
              <a:t>3,599,032</a:t>
            </a:r>
          </a:p>
          <a:p>
            <a:endParaRPr lang="en-GB">
              <a:solidFill>
                <a:schemeClr val="bg2"/>
              </a:solidFill>
            </a:endParaRPr>
          </a:p>
          <a:p>
            <a:endParaRPr lang="en-GB"/>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lnSpcReduction="10000"/>
          </a:bodyPr>
          <a:lstStyle/>
          <a:p>
            <a:r>
              <a:rPr lang="en-GB" b="1">
                <a:solidFill>
                  <a:srgbClr val="E10514"/>
                </a:solidFill>
              </a:rPr>
              <a:t>The Great Celebrity Bake Off for SU2C</a:t>
            </a:r>
          </a:p>
          <a:p>
            <a:r>
              <a:rPr lang="en-GB">
                <a:solidFill>
                  <a:schemeClr val="bg2"/>
                </a:solidFill>
              </a:rPr>
              <a:t>17 Mar</a:t>
            </a:r>
          </a:p>
          <a:p>
            <a:r>
              <a:rPr lang="en-GB">
                <a:solidFill>
                  <a:schemeClr val="bg2"/>
                </a:solidFill>
              </a:rPr>
              <a:t>3,299,578</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The Jury: Murder Trial</a:t>
            </a:r>
          </a:p>
          <a:p>
            <a:r>
              <a:rPr lang="en-GB">
                <a:solidFill>
                  <a:schemeClr val="bg2"/>
                </a:solidFill>
              </a:rPr>
              <a:t>26 Feb</a:t>
            </a:r>
          </a:p>
          <a:p>
            <a:r>
              <a:rPr lang="en-GB">
                <a:solidFill>
                  <a:schemeClr val="bg2"/>
                </a:solidFill>
              </a:rPr>
              <a:t>3,515,845</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fr-FR" b="1">
                <a:solidFill>
                  <a:srgbClr val="E10514"/>
                </a:solidFill>
              </a:rPr>
              <a:t>Celebrity Gogglebox</a:t>
            </a:r>
          </a:p>
          <a:p>
            <a:r>
              <a:rPr lang="en-GB">
                <a:solidFill>
                  <a:schemeClr val="bg2"/>
                </a:solidFill>
              </a:rPr>
              <a:t>7 Jun</a:t>
            </a:r>
          </a:p>
          <a:p>
            <a:r>
              <a:rPr lang="en-GB">
                <a:solidFill>
                  <a:schemeClr val="bg2"/>
                </a:solidFill>
              </a:rPr>
              <a:t>3,285,528</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lnSpcReduction="10000"/>
          </a:bodyPr>
          <a:lstStyle/>
          <a:p>
            <a:r>
              <a:rPr lang="en-US" b="1">
                <a:solidFill>
                  <a:srgbClr val="E10514"/>
                </a:solidFill>
              </a:rPr>
              <a:t>The Great British Bake Off: Festive Specials</a:t>
            </a:r>
          </a:p>
          <a:p>
            <a:r>
              <a:rPr lang="en-GB">
                <a:solidFill>
                  <a:schemeClr val="bg2"/>
                </a:solidFill>
              </a:rPr>
              <a:t>24 Dec</a:t>
            </a:r>
          </a:p>
          <a:p>
            <a:r>
              <a:rPr lang="en-GB">
                <a:solidFill>
                  <a:schemeClr val="bg2"/>
                </a:solidFill>
              </a:rPr>
              <a:t>3,249,071</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Big Fat Quiz</a:t>
            </a:r>
          </a:p>
          <a:p>
            <a:r>
              <a:rPr lang="en-GB">
                <a:solidFill>
                  <a:schemeClr val="bg2"/>
                </a:solidFill>
              </a:rPr>
              <a:t>27 Dec</a:t>
            </a:r>
          </a:p>
          <a:p>
            <a:r>
              <a:rPr lang="en-GB">
                <a:solidFill>
                  <a:schemeClr val="bg2"/>
                </a:solidFill>
              </a:rPr>
              <a:t>3,157,135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Average audience figures. TV and / or Online Network. TV and Online Pre-Broadcast 1-28 days. Top performing episode only.</a:t>
            </a:r>
          </a:p>
        </p:txBody>
      </p:sp>
      <p:pic>
        <p:nvPicPr>
          <p:cNvPr id="24" name="Picture Placeholder 23">
            <a:extLst>
              <a:ext uri="{FF2B5EF4-FFF2-40B4-BE49-F238E27FC236}">
                <a16:creationId xmlns:a16="http://schemas.microsoft.com/office/drawing/2014/main" id="{70DC6D8A-3E95-DF5D-496F-17D098F80CFE}"/>
              </a:ext>
            </a:extLst>
          </p:cNvPr>
          <p:cNvPicPr>
            <a:picLocks noGrp="1" noChangeAspect="1"/>
          </p:cNvPicPr>
          <p:nvPr>
            <p:ph type="pic" sz="quarter" idx="18"/>
          </p:nvPr>
        </p:nvPicPr>
        <p:blipFill>
          <a:blip r:embed="rId3"/>
          <a:srcRect l="21875" r="21875"/>
          <a:stretch>
            <a:fillRect/>
          </a:stretch>
        </p:blipFill>
        <p:spPr>
          <a:prstGeom prst="rect">
            <a:avLst/>
          </a:prstGeom>
        </p:spPr>
      </p:pic>
      <p:pic>
        <p:nvPicPr>
          <p:cNvPr id="3074" name="Picture 2" descr="The 2024 Great British Bake Off contestants – ranked! | The Great British  Bake Off | The Guardian">
            <a:extLst>
              <a:ext uri="{FF2B5EF4-FFF2-40B4-BE49-F238E27FC236}">
                <a16:creationId xmlns:a16="http://schemas.microsoft.com/office/drawing/2014/main" id="{294640A2-5100-3409-0440-F579EF331398}"/>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4 Hours in Police Custody — The Garden">
            <a:extLst>
              <a:ext uri="{FF2B5EF4-FFF2-40B4-BE49-F238E27FC236}">
                <a16:creationId xmlns:a16="http://schemas.microsoft.com/office/drawing/2014/main" id="{BC74DA26-976C-F2D4-96F4-3C614E8522EF}"/>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22500" r="2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ven Gerrard, Jill Scott and Joe Cole line up with Channel 4 for England  EURO qualifiers against Italy &amp; Ukraine | Channel 4">
            <a:extLst>
              <a:ext uri="{FF2B5EF4-FFF2-40B4-BE49-F238E27FC236}">
                <a16:creationId xmlns:a16="http://schemas.microsoft.com/office/drawing/2014/main" id="{95EBED28-226B-0BF8-6A58-523A9B083F7F}"/>
              </a:ext>
            </a:extLst>
          </p:cNvPr>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ries 24 Episode 4">
            <a:extLst>
              <a:ext uri="{FF2B5EF4-FFF2-40B4-BE49-F238E27FC236}">
                <a16:creationId xmlns:a16="http://schemas.microsoft.com/office/drawing/2014/main" id="{0AC6F9EC-86B5-7948-C405-8C9C80B02857}"/>
              </a:ext>
            </a:extLst>
          </p:cNvPr>
          <p:cNvPicPr>
            <a:picLocks noGrp="1" noChangeAspect="1" noChangeArrowheads="1"/>
          </p:cNvPicPr>
          <p:nvPr>
            <p:ph type="pic" sz="quarter" idx="16"/>
          </p:nvPr>
        </p:nvPicPr>
        <p:blipFill>
          <a:blip r:embed="rId7">
            <a:extLst>
              <a:ext uri="{28A0092B-C50C-407E-A947-70E740481C1C}">
                <a14:useLocalDpi xmlns:a14="http://schemas.microsoft.com/office/drawing/2010/main" val="0"/>
              </a:ext>
            </a:extLst>
          </a:blip>
          <a:srcRect l="21853" r="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teven Gerrard, Jill Scott and Joe Cole line up with Channel 4 for England  EURO qualifiers against Italy &amp; Ukraine | Channel 4">
            <a:extLst>
              <a:ext uri="{FF2B5EF4-FFF2-40B4-BE49-F238E27FC236}">
                <a16:creationId xmlns:a16="http://schemas.microsoft.com/office/drawing/2014/main" id="{9342E9B4-AF20-F043-23D6-AE36E34F9E0A}"/>
              </a:ext>
            </a:extLst>
          </p:cNvPr>
          <p:cNvPicPr>
            <a:picLocks noGrp="1" noChangeAspect="1" noChangeArrowheads="1"/>
          </p:cNvPicPr>
          <p:nvPr>
            <p:ph type="pic" sz="quarter" idx="17"/>
          </p:nvPr>
        </p:nvPicPr>
        <p:blipFill>
          <a:blip r:embed="rId6">
            <a:extLst>
              <a:ext uri="{28A0092B-C50C-407E-A947-70E740481C1C}">
                <a14:useLocalDpi xmlns:a14="http://schemas.microsoft.com/office/drawing/2010/main" val="0"/>
              </a:ext>
            </a:extLst>
          </a:blip>
          <a:srcRect l="22000" r="22000"/>
          <a:stretch>
            <a:fillRect/>
          </a:stretch>
        </p:blipFill>
        <p:spPr bwMode="auto">
          <a:xfrm>
            <a:off x="10463213" y="11493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he Great Celebrity Bake Off 2024 | Channel 4">
            <a:extLst>
              <a:ext uri="{FF2B5EF4-FFF2-40B4-BE49-F238E27FC236}">
                <a16:creationId xmlns:a16="http://schemas.microsoft.com/office/drawing/2014/main" id="{94EDFCF0-E701-BB48-F81B-CCCB178582C4}"/>
              </a:ext>
            </a:extLst>
          </p:cNvPr>
          <p:cNvPicPr>
            <a:picLocks noGrp="1" noChangeAspect="1" noChangeArrowheads="1"/>
          </p:cNvPicPr>
          <p:nvPr>
            <p:ph type="pic" sz="quarter" idx="19"/>
          </p:nvPr>
        </p:nvPicPr>
        <p:blipFill>
          <a:blip r:embed="rId8">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elebrity Gogglebox 2024 cast | Full celeb line-up | Radio Times">
            <a:extLst>
              <a:ext uri="{FF2B5EF4-FFF2-40B4-BE49-F238E27FC236}">
                <a16:creationId xmlns:a16="http://schemas.microsoft.com/office/drawing/2014/main" id="{458BA123-E275-C196-D6DA-12CCFC37EE95}"/>
              </a:ext>
            </a:extLst>
          </p:cNvPr>
          <p:cNvPicPr>
            <a:picLocks noGrp="1" noChangeAspect="1" noChangeArrowheads="1"/>
          </p:cNvPicPr>
          <p:nvPr>
            <p:ph type="pic" sz="quarter" idx="20"/>
          </p:nvPr>
        </p:nvPicPr>
        <p:blipFill>
          <a:blip r:embed="rId9">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Watch The Great British Bake Off: Festive Specials | Stream free on Channel  4">
            <a:extLst>
              <a:ext uri="{FF2B5EF4-FFF2-40B4-BE49-F238E27FC236}">
                <a16:creationId xmlns:a16="http://schemas.microsoft.com/office/drawing/2014/main" id="{15A1F9BA-90C2-3863-6331-B0514BD8BEBF}"/>
              </a:ext>
            </a:extLst>
          </p:cNvPr>
          <p:cNvPicPr>
            <a:picLocks noGrp="1" noChangeAspect="1" noChangeArrowheads="1"/>
          </p:cNvPicPr>
          <p:nvPr>
            <p:ph type="pic" sz="quarter" idx="21"/>
          </p:nvPr>
        </p:nvPicPr>
        <p:blipFill>
          <a:blip r:embed="rId10">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Big Fat Quiz of the Year 2024">
            <a:extLst>
              <a:ext uri="{FF2B5EF4-FFF2-40B4-BE49-F238E27FC236}">
                <a16:creationId xmlns:a16="http://schemas.microsoft.com/office/drawing/2014/main" id="{BDC9FD19-9E54-758B-3DC7-750E556670C9}"/>
              </a:ext>
            </a:extLst>
          </p:cNvPr>
          <p:cNvPicPr>
            <a:picLocks noGrp="1" noChangeAspect="1" noChangeArrowheads="1"/>
          </p:cNvPicPr>
          <p:nvPr>
            <p:ph type="pic" sz="quarter" idx="22"/>
          </p:nvPr>
        </p:nvPicPr>
        <p:blipFill>
          <a:blip r:embed="rId11">
            <a:extLst>
              <a:ext uri="{28A0092B-C50C-407E-A947-70E740481C1C}">
                <a14:useLocalDpi xmlns:a14="http://schemas.microsoft.com/office/drawing/2010/main" val="0"/>
              </a:ext>
            </a:extLst>
          </a:blip>
          <a:srcRect l="21853" r="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604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GB" b="1" dirty="0">
                <a:solidFill>
                  <a:srgbClr val="E10514"/>
                </a:solidFill>
              </a:rPr>
              <a:t>All Creatures Great and Small</a:t>
            </a:r>
          </a:p>
          <a:p>
            <a:r>
              <a:rPr lang="en-GB" dirty="0">
                <a:solidFill>
                  <a:schemeClr val="bg2"/>
                </a:solidFill>
              </a:rPr>
              <a:t>10 Oct</a:t>
            </a:r>
          </a:p>
          <a:p>
            <a:r>
              <a:rPr lang="en-US" b="0" i="0" u="none" strike="noStrike" dirty="0">
                <a:solidFill>
                  <a:srgbClr val="4D4D4D"/>
                </a:solidFill>
                <a:effectLst/>
                <a:latin typeface="Arial" panose="020B0604020202020204" pitchFamily="34" charset="0"/>
              </a:rPr>
              <a:t>4,189,127</a:t>
            </a:r>
            <a:r>
              <a:rPr lang="en-US" dirty="0"/>
              <a:t> </a:t>
            </a:r>
            <a:endParaRPr lang="en-GB" dirty="0">
              <a:solidFill>
                <a:schemeClr val="bg2"/>
              </a:solidFill>
            </a:endParaRPr>
          </a:p>
          <a:p>
            <a:endParaRPr lang="en-GB" dirty="0"/>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Channel 5</a:t>
            </a:r>
            <a:r>
              <a:rPr lang="en-GB"/>
              <a:t> programmes 2024 (TV set and device)</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Coma</a:t>
            </a:r>
          </a:p>
          <a:p>
            <a:r>
              <a:rPr lang="en-GB">
                <a:solidFill>
                  <a:schemeClr val="bg2"/>
                </a:solidFill>
              </a:rPr>
              <a:t>18 Mar</a:t>
            </a:r>
          </a:p>
          <a:p>
            <a:r>
              <a:rPr lang="en-GB">
                <a:solidFill>
                  <a:schemeClr val="bg2"/>
                </a:solidFill>
              </a:rPr>
              <a:t>4,685,117</a:t>
            </a:r>
          </a:p>
          <a:p>
            <a:endParaRPr lang="en-GB">
              <a:solidFill>
                <a:schemeClr val="bg2"/>
              </a:solidFill>
            </a:endParaRPr>
          </a:p>
          <a:p>
            <a:endParaRPr lang="en-GB"/>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Love Rat</a:t>
            </a:r>
          </a:p>
          <a:p>
            <a:r>
              <a:rPr lang="en-GB">
                <a:solidFill>
                  <a:schemeClr val="bg2"/>
                </a:solidFill>
              </a:rPr>
              <a:t>11 Mar</a:t>
            </a:r>
          </a:p>
          <a:p>
            <a:r>
              <a:rPr lang="en-GB">
                <a:solidFill>
                  <a:schemeClr val="bg2"/>
                </a:solidFill>
              </a:rPr>
              <a:t>4,099,753</a:t>
            </a:r>
          </a:p>
          <a:p>
            <a:endParaRPr lang="en-GB">
              <a:solidFill>
                <a:schemeClr val="bg2"/>
              </a:solidFill>
            </a:endParaRPr>
          </a:p>
          <a:p>
            <a:endParaRPr lang="en-GB">
              <a:solidFill>
                <a:schemeClr val="bg2"/>
              </a:solidFill>
            </a:endParaRPr>
          </a:p>
          <a:p>
            <a:endParaRPr lang="en-GB"/>
          </a:p>
          <a:p>
            <a:endParaRPr lang="en-GB"/>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The Cuckoo</a:t>
            </a:r>
          </a:p>
          <a:p>
            <a:r>
              <a:rPr lang="en-GB">
                <a:solidFill>
                  <a:schemeClr val="bg2"/>
                </a:solidFill>
              </a:rPr>
              <a:t>8 Apr</a:t>
            </a:r>
          </a:p>
          <a:p>
            <a:r>
              <a:rPr lang="en-GB">
                <a:solidFill>
                  <a:schemeClr val="bg2"/>
                </a:solidFill>
              </a:rPr>
              <a:t>4,090,020</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GB" b="1">
                <a:solidFill>
                  <a:srgbClr val="E10514"/>
                </a:solidFill>
              </a:rPr>
              <a:t>The </a:t>
            </a:r>
            <a:r>
              <a:rPr lang="en-GB" b="1" err="1">
                <a:solidFill>
                  <a:srgbClr val="E10514"/>
                </a:solidFill>
              </a:rPr>
              <a:t>Hardacres</a:t>
            </a:r>
            <a:endParaRPr lang="en-GB">
              <a:solidFill>
                <a:srgbClr val="E10514"/>
              </a:solidFill>
            </a:endParaRPr>
          </a:p>
          <a:p>
            <a:r>
              <a:rPr lang="en-GB">
                <a:solidFill>
                  <a:schemeClr val="bg2"/>
                </a:solidFill>
              </a:rPr>
              <a:t>7 Oct</a:t>
            </a:r>
          </a:p>
          <a:p>
            <a:r>
              <a:rPr lang="en-GB">
                <a:solidFill>
                  <a:schemeClr val="bg2"/>
                </a:solidFill>
              </a:rPr>
              <a:t>3,604,997</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a:bodyPr>
          <a:lstStyle/>
          <a:p>
            <a:r>
              <a:rPr lang="en-GB" b="1">
                <a:solidFill>
                  <a:srgbClr val="E10514"/>
                </a:solidFill>
              </a:rPr>
              <a:t>Ellis</a:t>
            </a:r>
          </a:p>
          <a:p>
            <a:r>
              <a:rPr lang="en-GB">
                <a:solidFill>
                  <a:schemeClr val="bg2"/>
                </a:solidFill>
              </a:rPr>
              <a:t>31 Oct</a:t>
            </a:r>
          </a:p>
          <a:p>
            <a:r>
              <a:rPr lang="en-GB">
                <a:solidFill>
                  <a:schemeClr val="bg2"/>
                </a:solidFill>
              </a:rPr>
              <a:t>3,417,803</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a:bodyPr>
          <a:lstStyle/>
          <a:p>
            <a:r>
              <a:rPr lang="en-GB" b="1">
                <a:solidFill>
                  <a:srgbClr val="E10514"/>
                </a:solidFill>
              </a:rPr>
              <a:t>The Teacher</a:t>
            </a:r>
          </a:p>
          <a:p>
            <a:r>
              <a:rPr lang="en-GB">
                <a:solidFill>
                  <a:schemeClr val="bg2"/>
                </a:solidFill>
              </a:rPr>
              <a:t>9 Sep</a:t>
            </a:r>
          </a:p>
          <a:p>
            <a:r>
              <a:rPr lang="en-GB">
                <a:solidFill>
                  <a:schemeClr val="bg2"/>
                </a:solidFill>
              </a:rPr>
              <a:t>3,442,718</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b="1">
                <a:solidFill>
                  <a:srgbClr val="E10514"/>
                </a:solidFill>
              </a:rPr>
              <a:t>Too Good to Be True</a:t>
            </a:r>
          </a:p>
          <a:p>
            <a:r>
              <a:rPr lang="en-GB">
                <a:solidFill>
                  <a:schemeClr val="bg2"/>
                </a:solidFill>
              </a:rPr>
              <a:t>14 Feb</a:t>
            </a:r>
          </a:p>
          <a:p>
            <a:r>
              <a:rPr lang="en-GB">
                <a:solidFill>
                  <a:schemeClr val="bg2"/>
                </a:solidFill>
              </a:rPr>
              <a:t>2,967,161</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Finders Keepers</a:t>
            </a:r>
          </a:p>
          <a:p>
            <a:r>
              <a:rPr lang="en-GB">
                <a:solidFill>
                  <a:schemeClr val="bg2"/>
                </a:solidFill>
              </a:rPr>
              <a:t>17 Jan</a:t>
            </a:r>
          </a:p>
          <a:p>
            <a:r>
              <a:rPr lang="en-GB">
                <a:solidFill>
                  <a:schemeClr val="bg2"/>
                </a:solidFill>
              </a:rPr>
              <a:t>2,963,067</a:t>
            </a: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GB" b="1">
                <a:solidFill>
                  <a:srgbClr val="E10514"/>
                </a:solidFill>
              </a:rPr>
              <a:t>The Wives</a:t>
            </a:r>
          </a:p>
          <a:p>
            <a:r>
              <a:rPr lang="en-GB">
                <a:solidFill>
                  <a:schemeClr val="bg2"/>
                </a:solidFill>
              </a:rPr>
              <a:t>16 Sep</a:t>
            </a:r>
          </a:p>
          <a:p>
            <a:r>
              <a:rPr lang="en-GB">
                <a:solidFill>
                  <a:schemeClr val="bg2"/>
                </a:solidFill>
              </a:rPr>
              <a:t>2,951,597</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a:p>
            <a:endParaRPr lang="en-GB"/>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Average audience figures. TV and / or Online Network. TV and Online Pre-Broadcast 1-28 days. Top performing episode only.</a:t>
            </a:r>
          </a:p>
        </p:txBody>
      </p:sp>
      <p:pic>
        <p:nvPicPr>
          <p:cNvPr id="20" name="Picture Placeholder 19">
            <a:extLst>
              <a:ext uri="{FF2B5EF4-FFF2-40B4-BE49-F238E27FC236}">
                <a16:creationId xmlns:a16="http://schemas.microsoft.com/office/drawing/2014/main" id="{42B550AB-0549-DE5C-AEE5-6B0463CE8B9A}"/>
              </a:ext>
            </a:extLst>
          </p:cNvPr>
          <p:cNvPicPr>
            <a:picLocks noGrp="1" noChangeAspect="1"/>
          </p:cNvPicPr>
          <p:nvPr>
            <p:ph type="pic" sz="quarter" idx="20"/>
          </p:nvPr>
        </p:nvPicPr>
        <p:blipFill>
          <a:blip r:embed="rId3"/>
          <a:srcRect l="21951" r="21951"/>
          <a:stretch>
            <a:fillRect/>
          </a:stretch>
        </p:blipFill>
        <p:spPr>
          <a:prstGeom prst="rect">
            <a:avLst/>
          </a:prstGeom>
        </p:spPr>
      </p:pic>
      <p:pic>
        <p:nvPicPr>
          <p:cNvPr id="4100" name="Picture 4" descr="Coma release date speculation, cast, latest news for Channel 5 drama |  Radio Times">
            <a:extLst>
              <a:ext uri="{FF2B5EF4-FFF2-40B4-BE49-F238E27FC236}">
                <a16:creationId xmlns:a16="http://schemas.microsoft.com/office/drawing/2014/main" id="{BE242736-637A-A51C-2FD0-422B14483F6C}"/>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4586" r="45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ll Creatures Great and Small season 5 release date | Cast and plot | Radio  Times">
            <a:extLst>
              <a:ext uri="{FF2B5EF4-FFF2-40B4-BE49-F238E27FC236}">
                <a16:creationId xmlns:a16="http://schemas.microsoft.com/office/drawing/2014/main" id="{07276E54-A6EE-C0C3-C39F-73B325A72C1D}"/>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16660" r="1666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ove Rat (TV Mini Series 2024– ) - IMDb">
            <a:extLst>
              <a:ext uri="{FF2B5EF4-FFF2-40B4-BE49-F238E27FC236}">
                <a16:creationId xmlns:a16="http://schemas.microsoft.com/office/drawing/2014/main" id="{8E0471C6-0760-F3F1-61E8-A1A5B977A0B5}"/>
              </a:ext>
            </a:extLst>
          </p:cNvPr>
          <p:cNvPicPr>
            <a:picLocks noGrp="1" noChangeAspect="1" noChangeArrowheads="1"/>
          </p:cNvPicPr>
          <p:nvPr>
            <p:ph type="pic" sz="quarter" idx="15"/>
          </p:nvPr>
        </p:nvPicPr>
        <p:blipFill rotWithShape="1">
          <a:blip r:embed="rId6">
            <a:extLst>
              <a:ext uri="{28A0092B-C50C-407E-A947-70E740481C1C}">
                <a14:useLocalDpi xmlns:a14="http://schemas.microsoft.com/office/drawing/2010/main" val="0"/>
              </a:ext>
            </a:extLst>
          </a:blip>
          <a:srcRect l="53" t="-159" r="-53" b="3071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Cuckoo star on importance of empathy in finale: &quot;It's quite lovely&quot; |  Radio Times">
            <a:extLst>
              <a:ext uri="{FF2B5EF4-FFF2-40B4-BE49-F238E27FC236}">
                <a16:creationId xmlns:a16="http://schemas.microsoft.com/office/drawing/2014/main" id="{41F146BB-564A-2284-050C-7866E944F06C}"/>
              </a:ext>
            </a:extLst>
          </p:cNvPr>
          <p:cNvPicPr>
            <a:picLocks noGrp="1" noChangeAspect="1" noChangeArrowheads="1"/>
          </p:cNvPicPr>
          <p:nvPr>
            <p:ph type="pic" sz="quarter" idx="16"/>
          </p:nvPr>
        </p:nvPicPr>
        <p:blipFill>
          <a:blip r:embed="rId7">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e Hardacres cast: Full list of characters and actors in Channel 5 drama |  Radio Times">
            <a:extLst>
              <a:ext uri="{FF2B5EF4-FFF2-40B4-BE49-F238E27FC236}">
                <a16:creationId xmlns:a16="http://schemas.microsoft.com/office/drawing/2014/main" id="{B5175D4B-A1B0-390D-5BE7-996068CBB136}"/>
              </a:ext>
            </a:extLst>
          </p:cNvPr>
          <p:cNvPicPr>
            <a:picLocks noGrp="1" noChangeAspect="1" noChangeArrowheads="1"/>
          </p:cNvPicPr>
          <p:nvPr>
            <p:ph type="pic" sz="quarter" idx="17"/>
          </p:nvPr>
        </p:nvPicPr>
        <p:blipFill>
          <a:blip r:embed="rId8">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heridan Smith and Jenny Agutter talk The Railway Children Return">
            <a:extLst>
              <a:ext uri="{FF2B5EF4-FFF2-40B4-BE49-F238E27FC236}">
                <a16:creationId xmlns:a16="http://schemas.microsoft.com/office/drawing/2014/main" id="{B62803C2-D908-0BCF-934E-D438A18F33DA}"/>
              </a:ext>
            </a:extLst>
          </p:cNvPr>
          <p:cNvPicPr>
            <a:picLocks noGrp="1" noChangeAspect="1" noChangeArrowheads="1"/>
          </p:cNvPicPr>
          <p:nvPr>
            <p:ph type="pic" sz="quarter" idx="18"/>
          </p:nvPr>
        </p:nvPicPr>
        <p:blipFill>
          <a:blip r:embed="rId9">
            <a:extLst>
              <a:ext uri="{28A0092B-C50C-407E-A947-70E740481C1C}">
                <a14:useLocalDpi xmlns:a14="http://schemas.microsoft.com/office/drawing/2010/main" val="0"/>
              </a:ext>
            </a:extLst>
          </a:blip>
          <a:srcRect l="12542" r="125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Ellis' Release Date Announced For Brand New Drama This Autumn on Channel 5  - Northern Ireland Screen">
            <a:extLst>
              <a:ext uri="{FF2B5EF4-FFF2-40B4-BE49-F238E27FC236}">
                <a16:creationId xmlns:a16="http://schemas.microsoft.com/office/drawing/2014/main" id="{3463FEC4-67DE-6ECF-9502-3C3B3F3B2671}"/>
              </a:ext>
            </a:extLst>
          </p:cNvPr>
          <p:cNvPicPr>
            <a:picLocks noGrp="1" noChangeAspect="1" noChangeArrowheads="1"/>
          </p:cNvPicPr>
          <p:nvPr>
            <p:ph type="pic" sz="quarter" idx="19"/>
          </p:nvPr>
        </p:nvPicPr>
        <p:blipFill>
          <a:blip r:embed="rId10">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Finders Keepers (TV Mini Series 2024) - IMDb">
            <a:extLst>
              <a:ext uri="{FF2B5EF4-FFF2-40B4-BE49-F238E27FC236}">
                <a16:creationId xmlns:a16="http://schemas.microsoft.com/office/drawing/2014/main" id="{0B6FF28B-928A-7D1E-DEAF-5853762AB912}"/>
              </a:ext>
            </a:extLst>
          </p:cNvPr>
          <p:cNvPicPr>
            <a:picLocks noGrp="1" noChangeAspect="1" noChangeArrowheads="1"/>
          </p:cNvPicPr>
          <p:nvPr>
            <p:ph type="pic" sz="quarter" idx="21"/>
          </p:nvPr>
        </p:nvPicPr>
        <p:blipFill>
          <a:blip r:embed="rId11">
            <a:extLst>
              <a:ext uri="{28A0092B-C50C-407E-A947-70E740481C1C}">
                <a14:useLocalDpi xmlns:a14="http://schemas.microsoft.com/office/drawing/2010/main" val="0"/>
              </a:ext>
            </a:extLst>
          </a:blip>
          <a:srcRect l="22130" r="221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Channel 5's new drama The Wives features Jo Joyner, Tamzin Outhwaite, and  Angela Griffin">
            <a:extLst>
              <a:ext uri="{FF2B5EF4-FFF2-40B4-BE49-F238E27FC236}">
                <a16:creationId xmlns:a16="http://schemas.microsoft.com/office/drawing/2014/main" id="{399684F5-9D80-C1E9-E524-1FADAC4882C7}"/>
              </a:ext>
            </a:extLst>
          </p:cNvPr>
          <p:cNvPicPr>
            <a:picLocks noGrp="1" noChangeAspect="1" noChangeArrowheads="1"/>
          </p:cNvPicPr>
          <p:nvPr>
            <p:ph type="pic" sz="quarter" idx="22"/>
          </p:nvPr>
        </p:nvPicPr>
        <p:blipFill>
          <a:blip r:embed="rId12">
            <a:extLst>
              <a:ext uri="{28A0092B-C50C-407E-A947-70E740481C1C}">
                <a14:useLocalDpi xmlns:a14="http://schemas.microsoft.com/office/drawing/2010/main" val="0"/>
              </a:ext>
            </a:extLst>
          </a:blip>
          <a:srcRect l="21889" r="218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03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US" b="1">
                <a:solidFill>
                  <a:srgbClr val="E10514"/>
                </a:solidFill>
              </a:rPr>
              <a:t>Married at First Sight UK</a:t>
            </a:r>
          </a:p>
          <a:p>
            <a:r>
              <a:rPr lang="en-GB">
                <a:solidFill>
                  <a:schemeClr val="bg2"/>
                </a:solidFill>
              </a:rPr>
              <a:t>E4, 26 Sep</a:t>
            </a:r>
          </a:p>
          <a:p>
            <a:r>
              <a:rPr lang="en-GB">
                <a:solidFill>
                  <a:schemeClr val="bg2"/>
                </a:solidFill>
              </a:rPr>
              <a:t>3,070,302</a:t>
            </a: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a:t>Top </a:t>
            </a:r>
            <a:r>
              <a:rPr lang="en-GB" u="sng"/>
              <a:t>commercial non-PSB*</a:t>
            </a:r>
            <a:r>
              <a:rPr lang="en-GB"/>
              <a:t> programmes 2024 (non-sport)</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b="1">
                <a:solidFill>
                  <a:srgbClr val="E10514"/>
                </a:solidFill>
              </a:rPr>
              <a:t>Sightseers </a:t>
            </a:r>
          </a:p>
          <a:p>
            <a:r>
              <a:rPr lang="en-GB">
                <a:solidFill>
                  <a:schemeClr val="bg2"/>
                </a:solidFill>
              </a:rPr>
              <a:t>Film4, 30 Mar</a:t>
            </a:r>
          </a:p>
          <a:p>
            <a:r>
              <a:rPr lang="en-GB">
                <a:solidFill>
                  <a:schemeClr val="bg2"/>
                </a:solidFill>
              </a:rPr>
              <a:t>4,412,110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Love Island</a:t>
            </a:r>
          </a:p>
          <a:p>
            <a:r>
              <a:rPr lang="en-GB">
                <a:solidFill>
                  <a:schemeClr val="bg2"/>
                </a:solidFill>
              </a:rPr>
              <a:t>ITV2, 4 Jun</a:t>
            </a:r>
          </a:p>
          <a:p>
            <a:r>
              <a:rPr lang="en-GB">
                <a:solidFill>
                  <a:schemeClr val="bg2"/>
                </a:solidFill>
              </a:rPr>
              <a:t>2,969,088</a:t>
            </a:r>
          </a:p>
          <a:p>
            <a:endParaRPr lang="en-GB">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a:bodyPr>
          <a:lstStyle/>
          <a:p>
            <a:r>
              <a:rPr lang="en-GB" b="1">
                <a:solidFill>
                  <a:srgbClr val="E10514"/>
                </a:solidFill>
              </a:rPr>
              <a:t>Love Island: All Stars </a:t>
            </a:r>
            <a:r>
              <a:rPr lang="en-GB">
                <a:solidFill>
                  <a:schemeClr val="bg2"/>
                </a:solidFill>
              </a:rPr>
              <a:t>ITV2, 16 Jan</a:t>
            </a:r>
          </a:p>
          <a:p>
            <a:r>
              <a:rPr lang="en-GB">
                <a:solidFill>
                  <a:schemeClr val="bg2"/>
                </a:solidFill>
              </a:rPr>
              <a:t>2,801,680</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b="1">
                <a:solidFill>
                  <a:srgbClr val="E10514"/>
                </a:solidFill>
              </a:rPr>
              <a:t>The Day Of The Jackal</a:t>
            </a:r>
          </a:p>
          <a:p>
            <a:r>
              <a:rPr lang="en-GB">
                <a:solidFill>
                  <a:schemeClr val="bg2"/>
                </a:solidFill>
              </a:rPr>
              <a:t>Sky Atlantic, 7 Nov</a:t>
            </a:r>
          </a:p>
          <a:p>
            <a:r>
              <a:rPr lang="en-GB">
                <a:solidFill>
                  <a:schemeClr val="bg2"/>
                </a:solidFill>
              </a:rPr>
              <a:t>2,599,900</a:t>
            </a:r>
          </a:p>
          <a:p>
            <a:endParaRPr lang="en-GB">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rmAutofit lnSpcReduction="10000"/>
          </a:bodyPr>
          <a:lstStyle/>
          <a:p>
            <a:r>
              <a:rPr lang="en-GB" b="1">
                <a:solidFill>
                  <a:srgbClr val="E10514"/>
                </a:solidFill>
              </a:rPr>
              <a:t>The Marlow Murder Club</a:t>
            </a:r>
          </a:p>
          <a:p>
            <a:r>
              <a:rPr lang="en-GB">
                <a:solidFill>
                  <a:schemeClr val="bg2"/>
                </a:solidFill>
              </a:rPr>
              <a:t>U&amp;Drama, 6 Mar</a:t>
            </a:r>
          </a:p>
          <a:p>
            <a:r>
              <a:rPr lang="en-GB">
                <a:solidFill>
                  <a:schemeClr val="bg2"/>
                </a:solidFill>
              </a:rPr>
              <a:t>2,101,782</a:t>
            </a:r>
          </a:p>
          <a:p>
            <a:endParaRPr lang="en-GB">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lnSpcReduction="10000"/>
          </a:bodyPr>
          <a:lstStyle/>
          <a:p>
            <a:r>
              <a:rPr lang="en-US" b="1">
                <a:solidFill>
                  <a:srgbClr val="E10514"/>
                </a:solidFill>
              </a:rPr>
              <a:t>Married at First Sight Australia</a:t>
            </a:r>
          </a:p>
          <a:p>
            <a:r>
              <a:rPr lang="en-GB">
                <a:solidFill>
                  <a:schemeClr val="bg2"/>
                </a:solidFill>
              </a:rPr>
              <a:t>E4, 11 Apr</a:t>
            </a:r>
          </a:p>
          <a:p>
            <a:r>
              <a:rPr lang="en-GB">
                <a:solidFill>
                  <a:schemeClr val="bg2"/>
                </a:solidFill>
              </a:rPr>
              <a:t>2,398,581</a:t>
            </a:r>
          </a:p>
          <a:p>
            <a:endParaRPr lang="en-GB">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lnSpcReduction="10000"/>
          </a:bodyPr>
          <a:lstStyle/>
          <a:p>
            <a:r>
              <a:rPr lang="en-GB" b="1">
                <a:solidFill>
                  <a:srgbClr val="E10514"/>
                </a:solidFill>
              </a:rPr>
              <a:t>Premier League: Man Utd v Liverpool</a:t>
            </a:r>
          </a:p>
          <a:p>
            <a:r>
              <a:rPr lang="en-GB">
                <a:solidFill>
                  <a:schemeClr val="bg2"/>
                </a:solidFill>
              </a:rPr>
              <a:t>Sky Sports Main Event, </a:t>
            </a:r>
          </a:p>
          <a:p>
            <a:r>
              <a:rPr lang="en-GB">
                <a:solidFill>
                  <a:schemeClr val="bg2"/>
                </a:solidFill>
              </a:rPr>
              <a:t>7 Apr, 2,066,687</a:t>
            </a:r>
          </a:p>
          <a:p>
            <a:endParaRPr lang="en-GB">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GB" b="1">
                <a:solidFill>
                  <a:srgbClr val="E10514"/>
                </a:solidFill>
              </a:rPr>
              <a:t>House Of The Dragon</a:t>
            </a:r>
          </a:p>
          <a:p>
            <a:r>
              <a:rPr lang="en-GB">
                <a:solidFill>
                  <a:schemeClr val="bg2"/>
                </a:solidFill>
              </a:rPr>
              <a:t>Sky Atlantic, 23 Jun</a:t>
            </a:r>
          </a:p>
          <a:p>
            <a:r>
              <a:rPr lang="en-GB">
                <a:solidFill>
                  <a:schemeClr val="bg2"/>
                </a:solidFill>
              </a:rPr>
              <a:t>1,933,228</a:t>
            </a:r>
          </a:p>
          <a:p>
            <a:endParaRPr lang="en-GB">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lnSpcReduction="10000"/>
          </a:bodyPr>
          <a:lstStyle/>
          <a:p>
            <a:r>
              <a:rPr lang="en-US" b="1">
                <a:solidFill>
                  <a:srgbClr val="E10514"/>
                </a:solidFill>
              </a:rPr>
              <a:t>Premier League: Man City V Arsenal </a:t>
            </a:r>
          </a:p>
          <a:p>
            <a:r>
              <a:rPr lang="en-GB">
                <a:solidFill>
                  <a:schemeClr val="bg2"/>
                </a:solidFill>
              </a:rPr>
              <a:t>Sky Sports Main Event, </a:t>
            </a:r>
          </a:p>
          <a:p>
            <a:r>
              <a:rPr lang="en-GB">
                <a:solidFill>
                  <a:schemeClr val="bg2"/>
                </a:solidFill>
              </a:rPr>
              <a:t>31 Mar, 1,881,700</a:t>
            </a:r>
          </a:p>
          <a:p>
            <a:endParaRPr lang="en-GB">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Average audience figures. TV and / or Online Network. TV and Online Pre-Broadcast 1-28 days. Top performing episode only.</a:t>
            </a:r>
          </a:p>
        </p:txBody>
      </p:sp>
      <p:pic>
        <p:nvPicPr>
          <p:cNvPr id="5122" name="Picture 2" descr="Watch Sightseers | Stream free on Channel 4">
            <a:extLst>
              <a:ext uri="{FF2B5EF4-FFF2-40B4-BE49-F238E27FC236}">
                <a16:creationId xmlns:a16="http://schemas.microsoft.com/office/drawing/2014/main" id="{B64F7DC9-D9CA-776D-0202-5B266D38725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et the Married at First Sight UK Singles of 2024 | Channel 4">
            <a:extLst>
              <a:ext uri="{FF2B5EF4-FFF2-40B4-BE49-F238E27FC236}">
                <a16:creationId xmlns:a16="http://schemas.microsoft.com/office/drawing/2014/main" id="{FDF11878-8381-5A07-DD1A-CEA8FC0F697A}"/>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ove Island officially confirms 2024 start date on ITV1, ITV2 and ITVX |  Radio Times">
            <a:extLst>
              <a:ext uri="{FF2B5EF4-FFF2-40B4-BE49-F238E27FC236}">
                <a16:creationId xmlns:a16="http://schemas.microsoft.com/office/drawing/2014/main" id="{6FF17AD5-B294-3358-A26E-517177C6D36C}"/>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l="16633" r="166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ove Island: All Stars makes its much-anticipated return to ITV2 and ITVX  this January | Press Centre">
            <a:extLst>
              <a:ext uri="{FF2B5EF4-FFF2-40B4-BE49-F238E27FC236}">
                <a16:creationId xmlns:a16="http://schemas.microsoft.com/office/drawing/2014/main" id="{E2DBE1A6-4674-C61A-832C-B587D14E434F}"/>
              </a:ext>
            </a:extLst>
          </p:cNvPr>
          <p:cNvPicPr>
            <a:picLocks noGrp="1" noChangeAspect="1" noChangeArrowheads="1"/>
          </p:cNvPicPr>
          <p:nvPr>
            <p:ph type="pic" sz="quarter" idx="16"/>
          </p:nvPr>
        </p:nvPicPr>
        <p:blipFill>
          <a:blip r:embed="rId6">
            <a:extLst>
              <a:ext uri="{28A0092B-C50C-407E-A947-70E740481C1C}">
                <a14:useLocalDpi xmlns:a14="http://schemas.microsoft.com/office/drawing/2010/main" val="0"/>
              </a:ext>
            </a:extLst>
          </a:blip>
          <a:srcRect l="16640" r="166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atch The Day of the Jackal on Sky Atlantic | Sky.com">
            <a:extLst>
              <a:ext uri="{FF2B5EF4-FFF2-40B4-BE49-F238E27FC236}">
                <a16:creationId xmlns:a16="http://schemas.microsoft.com/office/drawing/2014/main" id="{03A3CC97-7E6A-8F44-B7F0-E86A5D14B128}"/>
              </a:ext>
            </a:extLst>
          </p:cNvPr>
          <p:cNvPicPr>
            <a:picLocks noGrp="1" noChangeAspect="1" noChangeArrowheads="1"/>
          </p:cNvPicPr>
          <p:nvPr>
            <p:ph type="pic" sz="quarter" idx="17"/>
          </p:nvPr>
        </p:nvPicPr>
        <p:blipFill rotWithShape="1">
          <a:blip r:embed="rId7">
            <a:extLst>
              <a:ext uri="{28A0092B-C50C-407E-A947-70E740481C1C}">
                <a14:useLocalDpi xmlns:a14="http://schemas.microsoft.com/office/drawing/2010/main" val="0"/>
              </a:ext>
            </a:extLst>
          </a:blip>
          <a:srcRect l="30" r="4372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rried At First Sight Australia Series 11 | Channel 4">
            <a:extLst>
              <a:ext uri="{FF2B5EF4-FFF2-40B4-BE49-F238E27FC236}">
                <a16:creationId xmlns:a16="http://schemas.microsoft.com/office/drawing/2014/main" id="{99E3774A-05B1-A8B8-F30F-6DE659664709}"/>
              </a:ext>
            </a:extLst>
          </p:cNvPr>
          <p:cNvPicPr>
            <a:picLocks noGrp="1" noChangeAspect="1" noChangeArrowheads="1"/>
          </p:cNvPicPr>
          <p:nvPr>
            <p:ph type="pic" sz="quarter" idx="18"/>
          </p:nvPr>
        </p:nvPicPr>
        <p:blipFill rotWithShape="1">
          <a:blip r:embed="rId8">
            <a:extLst>
              <a:ext uri="{28A0092B-C50C-407E-A947-70E740481C1C}">
                <a14:useLocalDpi xmlns:a14="http://schemas.microsoft.com/office/drawing/2010/main" val="0"/>
              </a:ext>
            </a:extLst>
          </a:blip>
          <a:srcRect l="25603" r="1839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he Marlow Murder Club | WETA">
            <a:extLst>
              <a:ext uri="{FF2B5EF4-FFF2-40B4-BE49-F238E27FC236}">
                <a16:creationId xmlns:a16="http://schemas.microsoft.com/office/drawing/2014/main" id="{24435A93-308E-0FEC-8A83-80C34D43DBC6}"/>
              </a:ext>
            </a:extLst>
          </p:cNvPr>
          <p:cNvPicPr>
            <a:picLocks noGrp="1" noChangeAspect="1" noChangeArrowheads="1"/>
          </p:cNvPicPr>
          <p:nvPr>
            <p:ph type="pic" sz="quarter" idx="19"/>
          </p:nvPr>
        </p:nvPicPr>
        <p:blipFill>
          <a:blip r:embed="rId9">
            <a:extLst>
              <a:ext uri="{28A0092B-C50C-407E-A947-70E740481C1C}">
                <a14:useLocalDpi xmlns:a14="http://schemas.microsoft.com/office/drawing/2010/main" val="0"/>
              </a:ext>
            </a:extLst>
          </a:blip>
          <a:srcRect l="18600" r="186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Watch a live stream of the 2024/25 Premier League fixtures being announced  at 9am on Tuesday.">
            <a:extLst>
              <a:ext uri="{FF2B5EF4-FFF2-40B4-BE49-F238E27FC236}">
                <a16:creationId xmlns:a16="http://schemas.microsoft.com/office/drawing/2014/main" id="{BD8693F5-4095-9639-95F1-F29711DF96F5}"/>
              </a:ext>
            </a:extLst>
          </p:cNvPr>
          <p:cNvPicPr>
            <a:picLocks noGrp="1" noChangeAspect="1" noChangeArrowheads="1"/>
          </p:cNvPicPr>
          <p:nvPr>
            <p:ph type="pic" sz="quarter" idx="20"/>
          </p:nvPr>
        </p:nvPicPr>
        <p:blipFill>
          <a:blip r:embed="rId10">
            <a:extLst>
              <a:ext uri="{28A0092B-C50C-407E-A947-70E740481C1C}">
                <a14:useLocalDpi xmlns:a14="http://schemas.microsoft.com/office/drawing/2010/main" val="0"/>
              </a:ext>
            </a:extLst>
          </a:blip>
          <a:srcRect l="12500" r="1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Watch a live stream of the 2024/25 Premier League fixtures being announced  at 9am on Tuesday.">
            <a:extLst>
              <a:ext uri="{FF2B5EF4-FFF2-40B4-BE49-F238E27FC236}">
                <a16:creationId xmlns:a16="http://schemas.microsoft.com/office/drawing/2014/main" id="{CC54E4B0-0034-F47D-93A1-44E4C894448B}"/>
              </a:ext>
            </a:extLst>
          </p:cNvPr>
          <p:cNvPicPr>
            <a:picLocks noGrp="1" noChangeAspect="1" noChangeArrowheads="1"/>
          </p:cNvPicPr>
          <p:nvPr>
            <p:ph type="pic" sz="quarter" idx="22"/>
          </p:nvPr>
        </p:nvPicPr>
        <p:blipFill>
          <a:blip r:embed="rId10">
            <a:extLst>
              <a:ext uri="{28A0092B-C50C-407E-A947-70E740481C1C}">
                <a14:useLocalDpi xmlns:a14="http://schemas.microsoft.com/office/drawing/2010/main" val="0"/>
              </a:ext>
            </a:extLst>
          </a:blip>
          <a:srcRect l="12500" r="1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Watch House of the Dragon Season 2 | Sky Atlantic | Sky.com">
            <a:extLst>
              <a:ext uri="{FF2B5EF4-FFF2-40B4-BE49-F238E27FC236}">
                <a16:creationId xmlns:a16="http://schemas.microsoft.com/office/drawing/2014/main" id="{862680C1-20D2-FA40-BD24-354A9F86A87E}"/>
              </a:ext>
            </a:extLst>
          </p:cNvPr>
          <p:cNvPicPr>
            <a:picLocks noGrp="1" noChangeAspect="1" noChangeArrowheads="1"/>
          </p:cNvPicPr>
          <p:nvPr>
            <p:ph type="pic" sz="quarter" idx="21"/>
          </p:nvPr>
        </p:nvPicPr>
        <p:blipFill>
          <a:blip r:embed="rId11">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7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09B8-045F-B5A1-5D4E-33ACF2503C09}"/>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4E1A1892-2416-2827-CCFB-4272513BDB6B}"/>
              </a:ext>
            </a:extLst>
          </p:cNvPr>
          <p:cNvSpPr>
            <a:spLocks noGrp="1"/>
          </p:cNvSpPr>
          <p:nvPr>
            <p:ph type="body" sz="quarter" idx="34"/>
          </p:nvPr>
        </p:nvSpPr>
        <p:spPr/>
        <p:txBody>
          <a:bodyPr>
            <a:normAutofit/>
          </a:bodyPr>
          <a:lstStyle/>
          <a:p>
            <a:r>
              <a:rPr lang="en-US" b="1">
                <a:solidFill>
                  <a:srgbClr val="E10514"/>
                </a:solidFill>
              </a:rPr>
              <a:t>That Christmas</a:t>
            </a:r>
          </a:p>
          <a:p>
            <a:r>
              <a:rPr lang="en-GB">
                <a:solidFill>
                  <a:schemeClr val="bg2"/>
                </a:solidFill>
              </a:rPr>
              <a:t>4 Dec</a:t>
            </a:r>
          </a:p>
          <a:p>
            <a:r>
              <a:rPr lang="en-GB">
                <a:solidFill>
                  <a:schemeClr val="bg2"/>
                </a:solidFill>
              </a:rPr>
              <a:t>9,461,144</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4E4535C2-521A-85A6-D929-18521C68D566}"/>
              </a:ext>
            </a:extLst>
          </p:cNvPr>
          <p:cNvSpPr>
            <a:spLocks noGrp="1"/>
          </p:cNvSpPr>
          <p:nvPr>
            <p:ph type="title"/>
          </p:nvPr>
        </p:nvSpPr>
        <p:spPr/>
        <p:txBody>
          <a:bodyPr>
            <a:normAutofit/>
          </a:bodyPr>
          <a:lstStyle/>
          <a:p>
            <a:r>
              <a:rPr lang="en-GB"/>
              <a:t>Top </a:t>
            </a:r>
            <a:r>
              <a:rPr lang="en-GB" u="sng"/>
              <a:t>Netflix</a:t>
            </a:r>
            <a:r>
              <a:rPr lang="en-GB"/>
              <a:t> programmes 2024 (TV Set)</a:t>
            </a:r>
          </a:p>
        </p:txBody>
      </p:sp>
      <p:sp>
        <p:nvSpPr>
          <p:cNvPr id="153" name="Text Placeholder 152">
            <a:extLst>
              <a:ext uri="{FF2B5EF4-FFF2-40B4-BE49-F238E27FC236}">
                <a16:creationId xmlns:a16="http://schemas.microsoft.com/office/drawing/2014/main" id="{708EA36D-0FCA-123C-0A4B-B5BEE531E26F}"/>
              </a:ext>
            </a:extLst>
          </p:cNvPr>
          <p:cNvSpPr>
            <a:spLocks noGrp="1"/>
          </p:cNvSpPr>
          <p:nvPr>
            <p:ph type="body" sz="quarter" idx="33"/>
          </p:nvPr>
        </p:nvSpPr>
        <p:spPr/>
        <p:txBody>
          <a:bodyPr>
            <a:normAutofit/>
          </a:bodyPr>
          <a:lstStyle/>
          <a:p>
            <a:r>
              <a:rPr lang="en-GB" b="1">
                <a:solidFill>
                  <a:srgbClr val="E10514"/>
                </a:solidFill>
              </a:rPr>
              <a:t>Fool Me Once </a:t>
            </a:r>
          </a:p>
          <a:p>
            <a:r>
              <a:rPr lang="en-GB">
                <a:solidFill>
                  <a:schemeClr val="bg2"/>
                </a:solidFill>
              </a:rPr>
              <a:t>1 Jan</a:t>
            </a:r>
          </a:p>
          <a:p>
            <a:r>
              <a:rPr lang="en-GB">
                <a:solidFill>
                  <a:schemeClr val="bg2"/>
                </a:solidFill>
              </a:rPr>
              <a:t>10,466,931</a:t>
            </a: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13CD585B-8201-70D1-C6CE-E5A835883470}"/>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Baby Reindeer</a:t>
            </a:r>
          </a:p>
          <a:p>
            <a:r>
              <a:rPr lang="en-GB">
                <a:solidFill>
                  <a:schemeClr val="bg2"/>
                </a:solidFill>
              </a:rPr>
              <a:t>11 Apr</a:t>
            </a:r>
          </a:p>
          <a:p>
            <a:r>
              <a:rPr lang="en-GB">
                <a:solidFill>
                  <a:schemeClr val="bg2"/>
                </a:solidFill>
              </a:rPr>
              <a:t>8,474,040</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2ADE6A55-E3C6-B665-BB52-4D4BFF9CFA06}"/>
              </a:ext>
            </a:extLst>
          </p:cNvPr>
          <p:cNvSpPr>
            <a:spLocks noGrp="1"/>
          </p:cNvSpPr>
          <p:nvPr>
            <p:ph type="body" sz="quarter" idx="36"/>
          </p:nvPr>
        </p:nvSpPr>
        <p:spPr/>
        <p:txBody>
          <a:bodyPr>
            <a:normAutofit/>
          </a:bodyPr>
          <a:lstStyle/>
          <a:p>
            <a:r>
              <a:rPr lang="en-GB" b="1">
                <a:solidFill>
                  <a:srgbClr val="E10514"/>
                </a:solidFill>
              </a:rPr>
              <a:t>Black Doves</a:t>
            </a:r>
          </a:p>
          <a:p>
            <a:r>
              <a:rPr lang="en-GB">
                <a:solidFill>
                  <a:schemeClr val="bg2"/>
                </a:solidFill>
              </a:rPr>
              <a:t>5 Dec</a:t>
            </a:r>
          </a:p>
          <a:p>
            <a:r>
              <a:rPr lang="en-GB">
                <a:solidFill>
                  <a:schemeClr val="bg2"/>
                </a:solidFill>
              </a:rPr>
              <a:t>8,143,845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66BD6285-98A8-7CBB-D8EF-25308E51E5A7}"/>
              </a:ext>
            </a:extLst>
          </p:cNvPr>
          <p:cNvSpPr>
            <a:spLocks noGrp="1"/>
          </p:cNvSpPr>
          <p:nvPr>
            <p:ph type="body" sz="quarter" idx="37"/>
          </p:nvPr>
        </p:nvSpPr>
        <p:spPr/>
        <p:txBody>
          <a:bodyPr>
            <a:normAutofit/>
          </a:bodyPr>
          <a:lstStyle/>
          <a:p>
            <a:r>
              <a:rPr lang="en-US" b="1">
                <a:solidFill>
                  <a:srgbClr val="E10514"/>
                </a:solidFill>
              </a:rPr>
              <a:t>The Gentlemen</a:t>
            </a:r>
          </a:p>
          <a:p>
            <a:r>
              <a:rPr lang="en-GB">
                <a:solidFill>
                  <a:schemeClr val="bg2"/>
                </a:solidFill>
              </a:rPr>
              <a:t>7 Mar</a:t>
            </a:r>
          </a:p>
          <a:p>
            <a:r>
              <a:rPr lang="en-GB">
                <a:solidFill>
                  <a:schemeClr val="bg2"/>
                </a:solidFill>
              </a:rPr>
              <a:t>7,973,957</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34B840D4-73A3-2CD5-101E-8718AC7EEF10}"/>
              </a:ext>
            </a:extLst>
          </p:cNvPr>
          <p:cNvSpPr>
            <a:spLocks noGrp="1"/>
          </p:cNvSpPr>
          <p:nvPr>
            <p:ph type="body" sz="quarter" idx="38"/>
          </p:nvPr>
        </p:nvSpPr>
        <p:spPr/>
        <p:txBody>
          <a:bodyPr>
            <a:normAutofit/>
          </a:bodyPr>
          <a:lstStyle/>
          <a:p>
            <a:r>
              <a:rPr lang="en-GB" b="1">
                <a:solidFill>
                  <a:srgbClr val="E10514"/>
                </a:solidFill>
              </a:rPr>
              <a:t>Sing: Thriller</a:t>
            </a:r>
          </a:p>
          <a:p>
            <a:r>
              <a:rPr lang="en-GB">
                <a:solidFill>
                  <a:schemeClr val="bg2"/>
                </a:solidFill>
              </a:rPr>
              <a:t>16 Oct</a:t>
            </a:r>
          </a:p>
          <a:p>
            <a:r>
              <a:rPr lang="en-GB">
                <a:solidFill>
                  <a:schemeClr val="bg2"/>
                </a:solidFill>
              </a:rPr>
              <a:t>6,207,235</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D31206DB-0888-BF8E-6318-2BC93E787D13}"/>
              </a:ext>
            </a:extLst>
          </p:cNvPr>
          <p:cNvSpPr>
            <a:spLocks noGrp="1"/>
          </p:cNvSpPr>
          <p:nvPr>
            <p:ph type="body" sz="quarter" idx="39"/>
          </p:nvPr>
        </p:nvSpPr>
        <p:spPr/>
        <p:txBody>
          <a:bodyPr>
            <a:normAutofit/>
          </a:bodyPr>
          <a:lstStyle/>
          <a:p>
            <a:r>
              <a:rPr lang="en-US" b="1">
                <a:solidFill>
                  <a:srgbClr val="E10514"/>
                </a:solidFill>
              </a:rPr>
              <a:t>Carry-On</a:t>
            </a:r>
          </a:p>
          <a:p>
            <a:r>
              <a:rPr lang="en-GB">
                <a:solidFill>
                  <a:schemeClr val="bg2"/>
                </a:solidFill>
              </a:rPr>
              <a:t>13 Dec</a:t>
            </a:r>
          </a:p>
          <a:p>
            <a:r>
              <a:rPr lang="en-GB">
                <a:solidFill>
                  <a:schemeClr val="bg2"/>
                </a:solidFill>
              </a:rPr>
              <a:t>7,902,095</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AF680E14-483F-06B2-FD70-E66899235282}"/>
              </a:ext>
            </a:extLst>
          </p:cNvPr>
          <p:cNvSpPr>
            <a:spLocks noGrp="1"/>
          </p:cNvSpPr>
          <p:nvPr>
            <p:ph type="body" sz="quarter" idx="40"/>
          </p:nvPr>
        </p:nvSpPr>
        <p:spPr/>
        <p:txBody>
          <a:bodyPr>
            <a:normAutofit/>
          </a:bodyPr>
          <a:lstStyle/>
          <a:p>
            <a:r>
              <a:rPr lang="en-GB" b="1">
                <a:solidFill>
                  <a:srgbClr val="E10514"/>
                </a:solidFill>
              </a:rPr>
              <a:t>Bridgerton</a:t>
            </a:r>
          </a:p>
          <a:p>
            <a:r>
              <a:rPr lang="en-GB">
                <a:solidFill>
                  <a:schemeClr val="bg2"/>
                </a:solidFill>
              </a:rPr>
              <a:t>16 May</a:t>
            </a:r>
          </a:p>
          <a:p>
            <a:r>
              <a:rPr lang="en-GB">
                <a:solidFill>
                  <a:schemeClr val="bg2"/>
                </a:solidFill>
              </a:rPr>
              <a:t>5,600,017</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3011C8AC-15A6-1AA6-DB63-332ACBAF2757}"/>
              </a:ext>
            </a:extLst>
          </p:cNvPr>
          <p:cNvSpPr>
            <a:spLocks noGrp="1"/>
          </p:cNvSpPr>
          <p:nvPr>
            <p:ph type="body" sz="quarter" idx="41"/>
          </p:nvPr>
        </p:nvSpPr>
        <p:spPr/>
        <p:txBody>
          <a:bodyPr>
            <a:normAutofit lnSpcReduction="10000"/>
          </a:bodyPr>
          <a:lstStyle/>
          <a:p>
            <a:r>
              <a:rPr lang="en-GB" b="1">
                <a:solidFill>
                  <a:srgbClr val="E10514"/>
                </a:solidFill>
              </a:rPr>
              <a:t>Minions: The Rise of Gru</a:t>
            </a:r>
          </a:p>
          <a:p>
            <a:r>
              <a:rPr lang="en-GB">
                <a:solidFill>
                  <a:schemeClr val="bg2"/>
                </a:solidFill>
              </a:rPr>
              <a:t>14 May</a:t>
            </a:r>
          </a:p>
          <a:p>
            <a:r>
              <a:rPr lang="en-GB">
                <a:solidFill>
                  <a:schemeClr val="bg2"/>
                </a:solidFill>
              </a:rPr>
              <a:t>4,813,120</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865F08B4-2DF9-F2BA-2463-E45C16E622D0}"/>
              </a:ext>
            </a:extLst>
          </p:cNvPr>
          <p:cNvSpPr>
            <a:spLocks noGrp="1"/>
          </p:cNvSpPr>
          <p:nvPr>
            <p:ph type="body" sz="quarter" idx="42"/>
          </p:nvPr>
        </p:nvSpPr>
        <p:spPr/>
        <p:txBody>
          <a:bodyPr>
            <a:normAutofit/>
          </a:bodyPr>
          <a:lstStyle/>
          <a:p>
            <a:r>
              <a:rPr lang="en-US" b="1">
                <a:solidFill>
                  <a:srgbClr val="E10514"/>
                </a:solidFill>
              </a:rPr>
              <a:t>Damsel</a:t>
            </a:r>
          </a:p>
          <a:p>
            <a:r>
              <a:rPr lang="en-GB">
                <a:solidFill>
                  <a:schemeClr val="bg2"/>
                </a:solidFill>
              </a:rPr>
              <a:t>8 Mar </a:t>
            </a:r>
          </a:p>
          <a:p>
            <a:r>
              <a:rPr lang="en-GB">
                <a:solidFill>
                  <a:schemeClr val="bg2"/>
                </a:solidFill>
              </a:rPr>
              <a:t>4,664,910</a:t>
            </a:r>
          </a:p>
        </p:txBody>
      </p:sp>
      <p:sp>
        <p:nvSpPr>
          <p:cNvPr id="15" name="Text Placeholder 2">
            <a:extLst>
              <a:ext uri="{FF2B5EF4-FFF2-40B4-BE49-F238E27FC236}">
                <a16:creationId xmlns:a16="http://schemas.microsoft.com/office/drawing/2014/main" id="{E54366C9-7D5A-1AE3-6B61-B5AAE97A457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18" name="Picture Placeholder 17">
            <a:extLst>
              <a:ext uri="{FF2B5EF4-FFF2-40B4-BE49-F238E27FC236}">
                <a16:creationId xmlns:a16="http://schemas.microsoft.com/office/drawing/2014/main" id="{F6244949-BC38-63CA-1C5A-01EE300FF280}"/>
              </a:ext>
            </a:extLst>
          </p:cNvPr>
          <p:cNvPicPr>
            <a:picLocks noGrp="1" noChangeAspect="1"/>
          </p:cNvPicPr>
          <p:nvPr>
            <p:ph type="pic" sz="quarter" idx="14"/>
          </p:nvPr>
        </p:nvPicPr>
        <p:blipFill>
          <a:blip r:embed="rId3"/>
          <a:srcRect l="21842" r="21842"/>
          <a:stretch>
            <a:fillRect/>
          </a:stretch>
        </p:blipFill>
        <p:spPr>
          <a:prstGeom prst="rect">
            <a:avLst/>
          </a:prstGeom>
        </p:spPr>
      </p:pic>
      <p:pic>
        <p:nvPicPr>
          <p:cNvPr id="19" name="Picture Placeholder 18">
            <a:extLst>
              <a:ext uri="{FF2B5EF4-FFF2-40B4-BE49-F238E27FC236}">
                <a16:creationId xmlns:a16="http://schemas.microsoft.com/office/drawing/2014/main" id="{A1C184FE-C2B2-7459-7182-0E55DC29977B}"/>
              </a:ext>
            </a:extLst>
          </p:cNvPr>
          <p:cNvPicPr>
            <a:picLocks noGrp="1" noChangeAspect="1"/>
          </p:cNvPicPr>
          <p:nvPr>
            <p:ph type="pic" sz="quarter" idx="16"/>
          </p:nvPr>
        </p:nvPicPr>
        <p:blipFill>
          <a:blip r:embed="rId4"/>
          <a:srcRect l="21875" r="21875"/>
          <a:stretch>
            <a:fillRect/>
          </a:stretch>
        </p:blipFill>
        <p:spPr>
          <a:prstGeom prst="rect">
            <a:avLst/>
          </a:prstGeom>
        </p:spPr>
      </p:pic>
      <p:pic>
        <p:nvPicPr>
          <p:cNvPr id="20" name="Picture Placeholder 19">
            <a:extLst>
              <a:ext uri="{FF2B5EF4-FFF2-40B4-BE49-F238E27FC236}">
                <a16:creationId xmlns:a16="http://schemas.microsoft.com/office/drawing/2014/main" id="{EAD8E3B5-616E-D414-6064-363513D16336}"/>
              </a:ext>
            </a:extLst>
          </p:cNvPr>
          <p:cNvPicPr>
            <a:picLocks noGrp="1" noChangeAspect="1"/>
          </p:cNvPicPr>
          <p:nvPr>
            <p:ph type="pic" sz="quarter" idx="18"/>
          </p:nvPr>
        </p:nvPicPr>
        <p:blipFill>
          <a:blip r:embed="rId5"/>
          <a:srcRect l="21875" r="21875"/>
          <a:stretch>
            <a:fillRect/>
          </a:stretch>
        </p:blipFill>
        <p:spPr>
          <a:prstGeom prst="rect">
            <a:avLst/>
          </a:prstGeom>
        </p:spPr>
      </p:pic>
      <p:pic>
        <p:nvPicPr>
          <p:cNvPr id="21" name="Picture Placeholder 20">
            <a:extLst>
              <a:ext uri="{FF2B5EF4-FFF2-40B4-BE49-F238E27FC236}">
                <a16:creationId xmlns:a16="http://schemas.microsoft.com/office/drawing/2014/main" id="{8E14DFCF-3BFC-EC05-FA87-FB3D47905E01}"/>
              </a:ext>
            </a:extLst>
          </p:cNvPr>
          <p:cNvPicPr>
            <a:picLocks noGrp="1" noChangeAspect="1"/>
          </p:cNvPicPr>
          <p:nvPr>
            <p:ph type="pic" sz="quarter" idx="19"/>
          </p:nvPr>
        </p:nvPicPr>
        <p:blipFill>
          <a:blip r:embed="rId6"/>
          <a:srcRect l="21875" r="21875"/>
          <a:stretch>
            <a:fillRect/>
          </a:stretch>
        </p:blipFill>
        <p:spPr>
          <a:prstGeom prst="rect">
            <a:avLst/>
          </a:prstGeom>
        </p:spPr>
      </p:pic>
      <p:pic>
        <p:nvPicPr>
          <p:cNvPr id="22" name="Picture Placeholder 21">
            <a:extLst>
              <a:ext uri="{FF2B5EF4-FFF2-40B4-BE49-F238E27FC236}">
                <a16:creationId xmlns:a16="http://schemas.microsoft.com/office/drawing/2014/main" id="{34DB8CD7-C13F-FD41-BB99-C0283B354AF7}"/>
              </a:ext>
            </a:extLst>
          </p:cNvPr>
          <p:cNvPicPr>
            <a:picLocks noGrp="1" noChangeAspect="1"/>
          </p:cNvPicPr>
          <p:nvPr>
            <p:ph type="pic" sz="quarter" idx="22"/>
          </p:nvPr>
        </p:nvPicPr>
        <p:blipFill>
          <a:blip r:embed="rId7"/>
          <a:srcRect l="21875" r="21875"/>
          <a:stretch>
            <a:fillRect/>
          </a:stretch>
        </p:blipFill>
        <p:spPr>
          <a:prstGeom prst="rect">
            <a:avLst/>
          </a:prstGeom>
        </p:spPr>
      </p:pic>
      <p:pic>
        <p:nvPicPr>
          <p:cNvPr id="17" name="Picture Placeholder 16">
            <a:extLst>
              <a:ext uri="{FF2B5EF4-FFF2-40B4-BE49-F238E27FC236}">
                <a16:creationId xmlns:a16="http://schemas.microsoft.com/office/drawing/2014/main" id="{2C0BB469-0FB4-A959-102E-88C2C199B9E7}"/>
              </a:ext>
            </a:extLst>
          </p:cNvPr>
          <p:cNvPicPr>
            <a:picLocks noGrp="1" noChangeAspect="1"/>
          </p:cNvPicPr>
          <p:nvPr>
            <p:ph type="pic" sz="quarter" idx="13"/>
          </p:nvPr>
        </p:nvPicPr>
        <p:blipFill>
          <a:blip r:embed="rId8"/>
          <a:srcRect l="49727" r="-27" b="10636"/>
          <a:stretch/>
        </p:blipFill>
        <p:spPr>
          <a:xfrm>
            <a:off x="614885" y="1149559"/>
            <a:ext cx="1184400" cy="1184400"/>
          </a:xfrm>
          <a:prstGeom prst="rect">
            <a:avLst/>
          </a:prstGeom>
        </p:spPr>
      </p:pic>
      <p:pic>
        <p:nvPicPr>
          <p:cNvPr id="1030" name="Picture 6" descr="Watch Baby Reindeer | Netflix Official Site">
            <a:extLst>
              <a:ext uri="{FF2B5EF4-FFF2-40B4-BE49-F238E27FC236}">
                <a16:creationId xmlns:a16="http://schemas.microsoft.com/office/drawing/2014/main" id="{0AFB0562-6B93-02AB-14F4-5A09425364F4}"/>
              </a:ext>
            </a:extLst>
          </p:cNvPr>
          <p:cNvPicPr>
            <a:picLocks noGrp="1" noChangeAspect="1" noChangeArrowheads="1"/>
          </p:cNvPicPr>
          <p:nvPr>
            <p:ph type="pic" sz="quarter" idx="15"/>
          </p:nvPr>
        </p:nvPicPr>
        <p:blipFill>
          <a:blip r:embed="rId9">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tch The Gentlemen | Netflix Official Site">
            <a:extLst>
              <a:ext uri="{FF2B5EF4-FFF2-40B4-BE49-F238E27FC236}">
                <a16:creationId xmlns:a16="http://schemas.microsoft.com/office/drawing/2014/main" id="{3DC12BDD-0381-784C-6042-8CB9ADA662C8}"/>
              </a:ext>
            </a:extLst>
          </p:cNvPr>
          <p:cNvPicPr>
            <a:picLocks noGrp="1" noChangeAspect="1" noChangeArrowheads="1"/>
          </p:cNvPicPr>
          <p:nvPr>
            <p:ph type="pic" sz="quarter" idx="17"/>
          </p:nvPr>
        </p:nvPicPr>
        <p:blipFill>
          <a:blip r:embed="rId10">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atch Bridgerton | Netflix Official Site">
            <a:extLst>
              <a:ext uri="{FF2B5EF4-FFF2-40B4-BE49-F238E27FC236}">
                <a16:creationId xmlns:a16="http://schemas.microsoft.com/office/drawing/2014/main" id="{66C27614-E12E-A2DF-6BB0-036DECF05AB2}"/>
              </a:ext>
            </a:extLst>
          </p:cNvPr>
          <p:cNvPicPr>
            <a:picLocks noGrp="1" noChangeAspect="1" noChangeArrowheads="1"/>
          </p:cNvPicPr>
          <p:nvPr>
            <p:ph type="pic" sz="quarter" idx="20"/>
          </p:nvPr>
        </p:nvPicPr>
        <p:blipFill>
          <a:blip r:embed="rId11">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BC One - Minions: The Rise of Gru">
            <a:extLst>
              <a:ext uri="{FF2B5EF4-FFF2-40B4-BE49-F238E27FC236}">
                <a16:creationId xmlns:a16="http://schemas.microsoft.com/office/drawing/2014/main" id="{A67B5640-5790-2526-B2F5-DDFF95237BD5}"/>
              </a:ext>
            </a:extLst>
          </p:cNvPr>
          <p:cNvPicPr>
            <a:picLocks noGrp="1" noChangeAspect="1" noChangeArrowheads="1"/>
          </p:cNvPicPr>
          <p:nvPr>
            <p:ph type="pic" sz="quarter" idx="21"/>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E717-D669-3E4E-69E2-83A0BADC2DC3}"/>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6363AB2D-C5FA-9CEA-455B-A2919C7D67CC}"/>
              </a:ext>
            </a:extLst>
          </p:cNvPr>
          <p:cNvSpPr>
            <a:spLocks noGrp="1"/>
          </p:cNvSpPr>
          <p:nvPr>
            <p:ph type="body" sz="quarter" idx="34"/>
          </p:nvPr>
        </p:nvSpPr>
        <p:spPr/>
        <p:txBody>
          <a:bodyPr>
            <a:normAutofit/>
          </a:bodyPr>
          <a:lstStyle/>
          <a:p>
            <a:r>
              <a:rPr lang="en-GB" b="1">
                <a:solidFill>
                  <a:srgbClr val="E10514"/>
                </a:solidFill>
              </a:rPr>
              <a:t>Clarkson’s Farm </a:t>
            </a:r>
          </a:p>
          <a:p>
            <a:r>
              <a:rPr lang="en-GB">
                <a:solidFill>
                  <a:schemeClr val="bg2"/>
                </a:solidFill>
              </a:rPr>
              <a:t>3 May</a:t>
            </a:r>
          </a:p>
          <a:p>
            <a:r>
              <a:rPr lang="en-GB">
                <a:solidFill>
                  <a:srgbClr val="4D4D4D"/>
                </a:solidFill>
              </a:rPr>
              <a:t>7,761,072</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7AAAFF90-9B32-C36B-25F4-482B3BD29FD4}"/>
              </a:ext>
            </a:extLst>
          </p:cNvPr>
          <p:cNvSpPr>
            <a:spLocks noGrp="1"/>
          </p:cNvSpPr>
          <p:nvPr>
            <p:ph type="title"/>
          </p:nvPr>
        </p:nvSpPr>
        <p:spPr/>
        <p:txBody>
          <a:bodyPr>
            <a:normAutofit/>
          </a:bodyPr>
          <a:lstStyle/>
          <a:p>
            <a:r>
              <a:rPr lang="en-GB"/>
              <a:t>Top </a:t>
            </a:r>
            <a:r>
              <a:rPr lang="en-GB" u="sng"/>
              <a:t>Amazon Prime Video</a:t>
            </a:r>
            <a:r>
              <a:rPr lang="en-GB"/>
              <a:t> programmes 2024 (TV Set)</a:t>
            </a:r>
          </a:p>
        </p:txBody>
      </p:sp>
      <p:sp>
        <p:nvSpPr>
          <p:cNvPr id="153" name="Text Placeholder 152">
            <a:extLst>
              <a:ext uri="{FF2B5EF4-FFF2-40B4-BE49-F238E27FC236}">
                <a16:creationId xmlns:a16="http://schemas.microsoft.com/office/drawing/2014/main" id="{9F0B75CA-0231-8B20-8C81-F2B22C532D35}"/>
              </a:ext>
            </a:extLst>
          </p:cNvPr>
          <p:cNvSpPr>
            <a:spLocks noGrp="1"/>
          </p:cNvSpPr>
          <p:nvPr>
            <p:ph type="body" sz="quarter" idx="33"/>
          </p:nvPr>
        </p:nvSpPr>
        <p:spPr/>
        <p:txBody>
          <a:bodyPr>
            <a:normAutofit/>
          </a:bodyPr>
          <a:lstStyle/>
          <a:p>
            <a:r>
              <a:rPr lang="en-GB" b="1">
                <a:solidFill>
                  <a:srgbClr val="E10514"/>
                </a:solidFill>
              </a:rPr>
              <a:t>Red One</a:t>
            </a:r>
          </a:p>
          <a:p>
            <a:r>
              <a:rPr lang="en-GB">
                <a:solidFill>
                  <a:schemeClr val="bg2"/>
                </a:solidFill>
              </a:rPr>
              <a:t>12 Dec</a:t>
            </a:r>
          </a:p>
          <a:p>
            <a:r>
              <a:rPr lang="en-GB">
                <a:solidFill>
                  <a:schemeClr val="bg2"/>
                </a:solidFill>
              </a:rPr>
              <a:t>8,057,005</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E077C8F2-B75E-4EA2-A180-267E08CCBCF5}"/>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Fallout </a:t>
            </a:r>
          </a:p>
          <a:p>
            <a:r>
              <a:rPr lang="en-GB">
                <a:solidFill>
                  <a:schemeClr val="bg2"/>
                </a:solidFill>
              </a:rPr>
              <a:t>11 Apr</a:t>
            </a:r>
          </a:p>
          <a:p>
            <a:r>
              <a:rPr lang="en-GB">
                <a:solidFill>
                  <a:schemeClr val="bg2"/>
                </a:solidFill>
              </a:rPr>
              <a:t>5,052,682</a:t>
            </a:r>
          </a:p>
          <a:p>
            <a:endParaRPr lang="en-GB">
              <a:solidFill>
                <a:schemeClr val="bg2"/>
              </a:solidFill>
            </a:endParaRPr>
          </a:p>
        </p:txBody>
      </p:sp>
      <p:sp>
        <p:nvSpPr>
          <p:cNvPr id="156" name="Text Placeholder 155">
            <a:extLst>
              <a:ext uri="{FF2B5EF4-FFF2-40B4-BE49-F238E27FC236}">
                <a16:creationId xmlns:a16="http://schemas.microsoft.com/office/drawing/2014/main" id="{022D37A4-AC8D-D7E9-141E-F6F648BE4E82}"/>
              </a:ext>
            </a:extLst>
          </p:cNvPr>
          <p:cNvSpPr>
            <a:spLocks noGrp="1"/>
          </p:cNvSpPr>
          <p:nvPr>
            <p:ph type="body" sz="quarter" idx="36"/>
          </p:nvPr>
        </p:nvSpPr>
        <p:spPr/>
        <p:txBody>
          <a:bodyPr>
            <a:normAutofit/>
          </a:bodyPr>
          <a:lstStyle/>
          <a:p>
            <a:r>
              <a:rPr lang="en-GB" b="1">
                <a:solidFill>
                  <a:srgbClr val="E10514"/>
                </a:solidFill>
              </a:rPr>
              <a:t>The Grand Tour </a:t>
            </a:r>
          </a:p>
          <a:p>
            <a:r>
              <a:rPr lang="en-GB">
                <a:solidFill>
                  <a:schemeClr val="bg2"/>
                </a:solidFill>
              </a:rPr>
              <a:t>13 Sep</a:t>
            </a:r>
          </a:p>
          <a:p>
            <a:r>
              <a:rPr lang="en-GB">
                <a:solidFill>
                  <a:schemeClr val="bg2"/>
                </a:solidFill>
              </a:rPr>
              <a:t>4,822,029</a:t>
            </a:r>
          </a:p>
          <a:p>
            <a:endParaRPr lang="en-GB">
              <a:solidFill>
                <a:schemeClr val="bg2"/>
              </a:solidFill>
            </a:endParaRPr>
          </a:p>
        </p:txBody>
      </p:sp>
      <p:sp>
        <p:nvSpPr>
          <p:cNvPr id="157" name="Text Placeholder 156">
            <a:extLst>
              <a:ext uri="{FF2B5EF4-FFF2-40B4-BE49-F238E27FC236}">
                <a16:creationId xmlns:a16="http://schemas.microsoft.com/office/drawing/2014/main" id="{E9203104-97B3-D9A6-AE57-77EA8A7F6905}"/>
              </a:ext>
            </a:extLst>
          </p:cNvPr>
          <p:cNvSpPr>
            <a:spLocks noGrp="1"/>
          </p:cNvSpPr>
          <p:nvPr>
            <p:ph type="body" sz="quarter" idx="37"/>
          </p:nvPr>
        </p:nvSpPr>
        <p:spPr/>
        <p:txBody>
          <a:bodyPr>
            <a:normAutofit fontScale="92500"/>
          </a:bodyPr>
          <a:lstStyle/>
          <a:p>
            <a:r>
              <a:rPr lang="en-US" b="1">
                <a:solidFill>
                  <a:srgbClr val="E10514"/>
                </a:solidFill>
              </a:rPr>
              <a:t>The Ministry of Ungentlemanly Warfare</a:t>
            </a:r>
            <a:r>
              <a:rPr lang="en-GB" b="1">
                <a:solidFill>
                  <a:srgbClr val="E10514"/>
                </a:solidFill>
              </a:rPr>
              <a:t> </a:t>
            </a:r>
          </a:p>
          <a:p>
            <a:r>
              <a:rPr lang="en-GB">
                <a:solidFill>
                  <a:schemeClr val="bg2"/>
                </a:solidFill>
              </a:rPr>
              <a:t>25 Jul</a:t>
            </a:r>
          </a:p>
          <a:p>
            <a:r>
              <a:rPr lang="en-GB">
                <a:solidFill>
                  <a:schemeClr val="bg2"/>
                </a:solidFill>
              </a:rPr>
              <a:t>3,794,484</a:t>
            </a:r>
          </a:p>
          <a:p>
            <a:endParaRPr lang="en-GB">
              <a:solidFill>
                <a:schemeClr val="bg2"/>
              </a:solidFill>
            </a:endParaRPr>
          </a:p>
        </p:txBody>
      </p:sp>
      <p:sp>
        <p:nvSpPr>
          <p:cNvPr id="158" name="Text Placeholder 157">
            <a:extLst>
              <a:ext uri="{FF2B5EF4-FFF2-40B4-BE49-F238E27FC236}">
                <a16:creationId xmlns:a16="http://schemas.microsoft.com/office/drawing/2014/main" id="{37BD40E8-F5C9-0F11-1E98-9170D8047A1D}"/>
              </a:ext>
            </a:extLst>
          </p:cNvPr>
          <p:cNvSpPr>
            <a:spLocks noGrp="1"/>
          </p:cNvSpPr>
          <p:nvPr>
            <p:ph type="body" sz="quarter" idx="38"/>
          </p:nvPr>
        </p:nvSpPr>
        <p:spPr/>
        <p:txBody>
          <a:bodyPr>
            <a:normAutofit/>
          </a:bodyPr>
          <a:lstStyle/>
          <a:p>
            <a:r>
              <a:rPr lang="en-GB" b="1">
                <a:solidFill>
                  <a:srgbClr val="E10514"/>
                </a:solidFill>
              </a:rPr>
              <a:t>Road House </a:t>
            </a:r>
          </a:p>
          <a:p>
            <a:r>
              <a:rPr lang="en-GB">
                <a:solidFill>
                  <a:schemeClr val="bg2"/>
                </a:solidFill>
              </a:rPr>
              <a:t>21 Mar</a:t>
            </a:r>
          </a:p>
          <a:p>
            <a:r>
              <a:rPr lang="en-GB">
                <a:solidFill>
                  <a:schemeClr val="bg2"/>
                </a:solidFill>
              </a:rPr>
              <a:t>3,426,327</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90B7EF0F-29A3-35EC-C075-8F628C370A0F}"/>
              </a:ext>
            </a:extLst>
          </p:cNvPr>
          <p:cNvSpPr>
            <a:spLocks noGrp="1"/>
          </p:cNvSpPr>
          <p:nvPr>
            <p:ph type="body" sz="quarter" idx="39"/>
          </p:nvPr>
        </p:nvSpPr>
        <p:spPr/>
        <p:txBody>
          <a:bodyPr>
            <a:normAutofit/>
          </a:bodyPr>
          <a:lstStyle/>
          <a:p>
            <a:r>
              <a:rPr lang="en-GB" b="1">
                <a:solidFill>
                  <a:srgbClr val="E10514"/>
                </a:solidFill>
              </a:rPr>
              <a:t>Reacher </a:t>
            </a:r>
          </a:p>
          <a:p>
            <a:r>
              <a:rPr lang="en-GB">
                <a:solidFill>
                  <a:schemeClr val="bg2"/>
                </a:solidFill>
              </a:rPr>
              <a:t>5 Jan</a:t>
            </a:r>
          </a:p>
          <a:p>
            <a:r>
              <a:rPr lang="en-GB">
                <a:solidFill>
                  <a:schemeClr val="bg2"/>
                </a:solidFill>
              </a:rPr>
              <a:t>3,727,887</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E85AA924-678A-C3B1-409F-2CC6D11077C0}"/>
              </a:ext>
            </a:extLst>
          </p:cNvPr>
          <p:cNvSpPr>
            <a:spLocks noGrp="1"/>
          </p:cNvSpPr>
          <p:nvPr>
            <p:ph type="body" sz="quarter" idx="40"/>
          </p:nvPr>
        </p:nvSpPr>
        <p:spPr/>
        <p:txBody>
          <a:bodyPr>
            <a:normAutofit lnSpcReduction="10000"/>
          </a:bodyPr>
          <a:lstStyle/>
          <a:p>
            <a:r>
              <a:rPr lang="en-GB" b="1">
                <a:solidFill>
                  <a:srgbClr val="E10514"/>
                </a:solidFill>
              </a:rPr>
              <a:t>The Lord of the Rings: The Rings of Power </a:t>
            </a:r>
          </a:p>
          <a:p>
            <a:r>
              <a:rPr lang="en-GB">
                <a:solidFill>
                  <a:schemeClr val="bg2"/>
                </a:solidFill>
              </a:rPr>
              <a:t>29 Aug</a:t>
            </a:r>
          </a:p>
          <a:p>
            <a:r>
              <a:rPr lang="en-GB">
                <a:solidFill>
                  <a:schemeClr val="bg2"/>
                </a:solidFill>
              </a:rPr>
              <a:t>2,843,873</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3BC06F77-D1CF-609A-7B06-65907C64C408}"/>
              </a:ext>
            </a:extLst>
          </p:cNvPr>
          <p:cNvSpPr>
            <a:spLocks noGrp="1"/>
          </p:cNvSpPr>
          <p:nvPr>
            <p:ph type="body" sz="quarter" idx="41"/>
          </p:nvPr>
        </p:nvSpPr>
        <p:spPr/>
        <p:txBody>
          <a:bodyPr>
            <a:normAutofit/>
          </a:bodyPr>
          <a:lstStyle/>
          <a:p>
            <a:r>
              <a:rPr lang="en-GB" b="1">
                <a:solidFill>
                  <a:srgbClr val="E10514"/>
                </a:solidFill>
              </a:rPr>
              <a:t>Cross </a:t>
            </a:r>
          </a:p>
          <a:p>
            <a:r>
              <a:rPr lang="en-GB">
                <a:solidFill>
                  <a:schemeClr val="bg2"/>
                </a:solidFill>
              </a:rPr>
              <a:t>14 Nov</a:t>
            </a:r>
          </a:p>
          <a:p>
            <a:r>
              <a:rPr lang="en-GB">
                <a:solidFill>
                  <a:schemeClr val="bg2"/>
                </a:solidFill>
              </a:rPr>
              <a:t>2,831,399</a:t>
            </a:r>
          </a:p>
          <a:p>
            <a:endParaRPr lang="en-GB">
              <a:solidFill>
                <a:schemeClr val="bg2"/>
              </a:solidFill>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66535FF3-7384-29A1-34DC-AAAD922AC27D}"/>
              </a:ext>
            </a:extLst>
          </p:cNvPr>
          <p:cNvSpPr>
            <a:spLocks noGrp="1"/>
          </p:cNvSpPr>
          <p:nvPr>
            <p:ph type="body" sz="quarter" idx="42"/>
          </p:nvPr>
        </p:nvSpPr>
        <p:spPr/>
        <p:txBody>
          <a:bodyPr>
            <a:normAutofit/>
          </a:bodyPr>
          <a:lstStyle/>
          <a:p>
            <a:r>
              <a:rPr lang="en-GB" b="1">
                <a:solidFill>
                  <a:srgbClr val="E10514"/>
                </a:solidFill>
              </a:rPr>
              <a:t>The Boys </a:t>
            </a:r>
          </a:p>
          <a:p>
            <a:r>
              <a:rPr lang="en-GB">
                <a:solidFill>
                  <a:schemeClr val="bg2"/>
                </a:solidFill>
              </a:rPr>
              <a:t>13 Jun</a:t>
            </a:r>
          </a:p>
          <a:p>
            <a:r>
              <a:rPr lang="en-GB">
                <a:solidFill>
                  <a:schemeClr val="bg2"/>
                </a:solidFill>
              </a:rPr>
              <a:t>2,422,845</a:t>
            </a:r>
          </a:p>
          <a:p>
            <a:endParaRPr lang="en-GB">
              <a:solidFill>
                <a:schemeClr val="bg2"/>
              </a:solidFill>
              <a:highlight>
                <a:srgbClr val="FFFF00"/>
              </a:highlight>
            </a:endParaRPr>
          </a:p>
          <a:p>
            <a:endParaRPr lang="en-GB">
              <a:solidFill>
                <a:schemeClr val="bg2"/>
              </a:solidFill>
            </a:endParaRP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98D32B7D-EE50-0F5D-9183-6BD61897A962}"/>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14" name="Picture Placeholder 13">
            <a:extLst>
              <a:ext uri="{FF2B5EF4-FFF2-40B4-BE49-F238E27FC236}">
                <a16:creationId xmlns:a16="http://schemas.microsoft.com/office/drawing/2014/main" id="{42435B1E-4878-2676-794D-93E9D5DE2CA9}"/>
              </a:ext>
            </a:extLst>
          </p:cNvPr>
          <p:cNvPicPr>
            <a:picLocks noGrp="1" noChangeAspect="1"/>
          </p:cNvPicPr>
          <p:nvPr>
            <p:ph type="pic" sz="quarter" idx="13"/>
          </p:nvPr>
        </p:nvPicPr>
        <p:blipFill>
          <a:blip r:embed="rId3"/>
          <a:srcRect l="39056" r="4648"/>
          <a:stretch/>
        </p:blipFill>
        <p:spPr>
          <a:xfrm>
            <a:off x="614885" y="1149559"/>
            <a:ext cx="1184400" cy="1184400"/>
          </a:xfrm>
          <a:prstGeom prst="rect">
            <a:avLst/>
          </a:prstGeom>
        </p:spPr>
      </p:pic>
      <p:pic>
        <p:nvPicPr>
          <p:cNvPr id="16" name="Picture Placeholder 15">
            <a:extLst>
              <a:ext uri="{FF2B5EF4-FFF2-40B4-BE49-F238E27FC236}">
                <a16:creationId xmlns:a16="http://schemas.microsoft.com/office/drawing/2014/main" id="{F80540E0-3767-E2F5-B38C-D4EC0AF3A77D}"/>
              </a:ext>
            </a:extLst>
          </p:cNvPr>
          <p:cNvPicPr>
            <a:picLocks noGrp="1" noChangeAspect="1"/>
          </p:cNvPicPr>
          <p:nvPr>
            <p:ph type="pic" sz="quarter" idx="18"/>
          </p:nvPr>
        </p:nvPicPr>
        <p:blipFill>
          <a:blip r:embed="rId4"/>
          <a:srcRect l="35497" r="8207"/>
          <a:stretch/>
        </p:blipFill>
        <p:spPr>
          <a:xfrm>
            <a:off x="614259" y="3346575"/>
            <a:ext cx="1184400" cy="1184400"/>
          </a:xfrm>
          <a:prstGeom prst="rect">
            <a:avLst/>
          </a:prstGeom>
        </p:spPr>
      </p:pic>
      <p:pic>
        <p:nvPicPr>
          <p:cNvPr id="17" name="Picture Placeholder 16">
            <a:extLst>
              <a:ext uri="{FF2B5EF4-FFF2-40B4-BE49-F238E27FC236}">
                <a16:creationId xmlns:a16="http://schemas.microsoft.com/office/drawing/2014/main" id="{AD346560-DC93-E077-1E96-EDBC32692400}"/>
              </a:ext>
            </a:extLst>
          </p:cNvPr>
          <p:cNvPicPr>
            <a:picLocks noGrp="1" noChangeAspect="1"/>
          </p:cNvPicPr>
          <p:nvPr>
            <p:ph type="pic" sz="quarter" idx="19"/>
          </p:nvPr>
        </p:nvPicPr>
        <p:blipFill>
          <a:blip r:embed="rId5"/>
          <a:srcRect l="21875" r="21875"/>
          <a:stretch>
            <a:fillRect/>
          </a:stretch>
        </p:blipFill>
        <p:spPr>
          <a:prstGeom prst="rect">
            <a:avLst/>
          </a:prstGeom>
        </p:spPr>
      </p:pic>
      <p:pic>
        <p:nvPicPr>
          <p:cNvPr id="18" name="Picture Placeholder 17">
            <a:extLst>
              <a:ext uri="{FF2B5EF4-FFF2-40B4-BE49-F238E27FC236}">
                <a16:creationId xmlns:a16="http://schemas.microsoft.com/office/drawing/2014/main" id="{2A38B559-577B-25C9-8FDE-29BAD789C2F0}"/>
              </a:ext>
            </a:extLst>
          </p:cNvPr>
          <p:cNvPicPr>
            <a:picLocks noGrp="1" noChangeAspect="1"/>
          </p:cNvPicPr>
          <p:nvPr>
            <p:ph type="pic" sz="quarter" idx="20"/>
          </p:nvPr>
        </p:nvPicPr>
        <p:blipFill>
          <a:blip r:embed="rId6"/>
          <a:srcRect l="53534" b="17462"/>
          <a:stretch/>
        </p:blipFill>
        <p:spPr>
          <a:xfrm>
            <a:off x="5538663" y="3346575"/>
            <a:ext cx="1184400" cy="1184400"/>
          </a:xfrm>
          <a:prstGeom prst="rect">
            <a:avLst/>
          </a:prstGeom>
        </p:spPr>
      </p:pic>
      <p:pic>
        <p:nvPicPr>
          <p:cNvPr id="19" name="Picture Placeholder 18">
            <a:extLst>
              <a:ext uri="{FF2B5EF4-FFF2-40B4-BE49-F238E27FC236}">
                <a16:creationId xmlns:a16="http://schemas.microsoft.com/office/drawing/2014/main" id="{FCA2A36C-0C79-D7B6-BD71-392EC7566635}"/>
              </a:ext>
            </a:extLst>
          </p:cNvPr>
          <p:cNvPicPr>
            <a:picLocks noGrp="1" noChangeAspect="1"/>
          </p:cNvPicPr>
          <p:nvPr>
            <p:ph type="pic" sz="quarter" idx="21"/>
          </p:nvPr>
        </p:nvPicPr>
        <p:blipFill>
          <a:blip r:embed="rId7"/>
          <a:srcRect l="16667" r="16667"/>
          <a:stretch>
            <a:fillRect/>
          </a:stretch>
        </p:blipFill>
        <p:spPr>
          <a:prstGeom prst="rect">
            <a:avLst/>
          </a:prstGeom>
        </p:spPr>
      </p:pic>
      <p:pic>
        <p:nvPicPr>
          <p:cNvPr id="20" name="Picture Placeholder 19">
            <a:extLst>
              <a:ext uri="{FF2B5EF4-FFF2-40B4-BE49-F238E27FC236}">
                <a16:creationId xmlns:a16="http://schemas.microsoft.com/office/drawing/2014/main" id="{9A3D98A8-6A75-61B3-10B9-8453FB8B8EE3}"/>
              </a:ext>
            </a:extLst>
          </p:cNvPr>
          <p:cNvPicPr>
            <a:picLocks noGrp="1" noChangeAspect="1"/>
          </p:cNvPicPr>
          <p:nvPr>
            <p:ph type="pic" sz="quarter" idx="22"/>
          </p:nvPr>
        </p:nvPicPr>
        <p:blipFill>
          <a:blip r:embed="rId8"/>
          <a:srcRect l="43674" r="30"/>
          <a:stretch/>
        </p:blipFill>
        <p:spPr>
          <a:xfrm>
            <a:off x="10463065" y="3346575"/>
            <a:ext cx="1184400" cy="1184400"/>
          </a:xfrm>
          <a:prstGeom prst="rect">
            <a:avLst/>
          </a:prstGeom>
        </p:spPr>
      </p:pic>
      <p:pic>
        <p:nvPicPr>
          <p:cNvPr id="2050" name="Picture 2" descr="Watch Clarkson's Farm – Season 3 | Prime Video">
            <a:extLst>
              <a:ext uri="{FF2B5EF4-FFF2-40B4-BE49-F238E27FC236}">
                <a16:creationId xmlns:a16="http://schemas.microsoft.com/office/drawing/2014/main" id="{8F6DCE43-1E38-D71B-DC69-A0A44FEFCC67}"/>
              </a:ext>
            </a:extLst>
          </p:cNvPr>
          <p:cNvPicPr>
            <a:picLocks noGrp="1" noChangeAspect="1" noChangeArrowheads="1"/>
          </p:cNvPicPr>
          <p:nvPr>
            <p:ph type="pic" sz="quarter" idx="14"/>
          </p:nvPr>
        </p:nvPicPr>
        <p:blipFill rotWithShape="1">
          <a:blip r:embed="rId9">
            <a:extLst>
              <a:ext uri="{28A0092B-C50C-407E-A947-70E740481C1C}">
                <a14:useLocalDpi xmlns:a14="http://schemas.microsoft.com/office/drawing/2010/main" val="0"/>
              </a:ext>
            </a:extLst>
          </a:blip>
          <a:srcRect l="31423" r="12281"/>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llout' TV Review: Prime Video Honors the Enticing Video Game Series">
            <a:extLst>
              <a:ext uri="{FF2B5EF4-FFF2-40B4-BE49-F238E27FC236}">
                <a16:creationId xmlns:a16="http://schemas.microsoft.com/office/drawing/2014/main" id="{5D522366-2208-F81D-92D1-0136D0960688}"/>
              </a:ext>
            </a:extLst>
          </p:cNvPr>
          <p:cNvPicPr>
            <a:picLocks noGrp="1" noChangeAspect="1" noChangeArrowheads="1"/>
          </p:cNvPicPr>
          <p:nvPr>
            <p:ph type="pic" sz="quarter" idx="15"/>
          </p:nvPr>
        </p:nvPicPr>
        <p:blipFill>
          <a:blip r:embed="rId10">
            <a:extLst>
              <a:ext uri="{28A0092B-C50C-407E-A947-70E740481C1C}">
                <a14:useLocalDpi xmlns:a14="http://schemas.microsoft.com/office/drawing/2010/main" val="0"/>
              </a:ext>
            </a:extLst>
          </a:blip>
          <a:srcRect l="16714" r="167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Grand Tour' final episode: Jeremy Clarkson, Richard Hammond, James May  reveal most memorable moments ahead of 'One For The Road' release">
            <a:extLst>
              <a:ext uri="{FF2B5EF4-FFF2-40B4-BE49-F238E27FC236}">
                <a16:creationId xmlns:a16="http://schemas.microsoft.com/office/drawing/2014/main" id="{F5E4984F-9D4B-B9A0-0894-1D34C3111AD3}"/>
              </a:ext>
            </a:extLst>
          </p:cNvPr>
          <p:cNvPicPr>
            <a:picLocks noGrp="1" noChangeAspect="1" noChangeArrowheads="1"/>
          </p:cNvPicPr>
          <p:nvPr>
            <p:ph type="pic" sz="quarter" idx="16"/>
          </p:nvPr>
        </p:nvPicPr>
        <p:blipFill rotWithShape="1">
          <a:blip r:embed="rId11">
            <a:extLst>
              <a:ext uri="{28A0092B-C50C-407E-A947-70E740481C1C}">
                <a14:useLocalDpi xmlns:a14="http://schemas.microsoft.com/office/drawing/2010/main" val="0"/>
              </a:ext>
            </a:extLst>
          </a:blip>
          <a:srcRect l="18637" t="472" r="25073" b="-47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tch The Ministry of Ungentlemanly Warfare | Prime Video">
            <a:extLst>
              <a:ext uri="{FF2B5EF4-FFF2-40B4-BE49-F238E27FC236}">
                <a16:creationId xmlns:a16="http://schemas.microsoft.com/office/drawing/2014/main" id="{7D95C6FF-3F33-646C-2D22-D400EA54D863}"/>
              </a:ext>
            </a:extLst>
          </p:cNvPr>
          <p:cNvPicPr>
            <a:picLocks noGrp="1" noChangeAspect="1" noChangeArrowheads="1"/>
          </p:cNvPicPr>
          <p:nvPr>
            <p:ph type="pic" sz="quarter" idx="17"/>
          </p:nvPr>
        </p:nvPicPr>
        <p:blipFill>
          <a:blip r:embed="rId12">
            <a:extLst>
              <a:ext uri="{28A0092B-C50C-407E-A947-70E740481C1C}">
                <a14:useLocalDpi xmlns:a14="http://schemas.microsoft.com/office/drawing/2010/main" val="0"/>
              </a:ext>
            </a:extLst>
          </a:blip>
          <a:srcRect l="21852" r="21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87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a:xfrm>
            <a:off x="370800" y="360000"/>
            <a:ext cx="3492977" cy="2522956"/>
          </a:xfrm>
        </p:spPr>
        <p:txBody>
          <a:bodyPr>
            <a:normAutofit/>
          </a:bodyPr>
          <a:lstStyle/>
          <a:p>
            <a:r>
              <a:rPr lang="en-GB"/>
              <a:t>2024 video viewing – 16-34</a:t>
            </a:r>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4 hrs, 47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0783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4 hrs, 32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871670" y="531530"/>
            <a:ext cx="34929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1589" y="364584"/>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a:xfrm>
            <a:off x="378000" y="5364000"/>
            <a:ext cx="11334817" cy="304800"/>
          </a:xfrm>
        </p:spPr>
        <p:txBody>
          <a:bodyPr/>
          <a:lstStyle/>
          <a:p>
            <a:r>
              <a:rPr lang="en-GB">
                <a:solidFill>
                  <a:srgbClr val="4D4D4D"/>
                </a:solidFill>
              </a:rPr>
              <a:t>Source: 2024, Barb / IPA TouchPoints / Pornhub / </a:t>
            </a:r>
            <a:r>
              <a:rPr lang="en-GB"/>
              <a:t>UK Cinema Association / Ipsos Iris</a:t>
            </a:r>
            <a:endParaRPr lang="en-GB">
              <a:solidFill>
                <a:srgbClr val="4D4D4D"/>
              </a:solidFill>
            </a:endParaRPr>
          </a:p>
        </p:txBody>
      </p:sp>
    </p:spTree>
    <p:extLst>
      <p:ext uri="{BB962C8B-B14F-4D97-AF65-F5344CB8AC3E}">
        <p14:creationId xmlns:p14="http://schemas.microsoft.com/office/powerpoint/2010/main" val="188886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A41B9-5ECD-9E32-5137-7636C38A2EEA}"/>
            </a:ext>
          </a:extLst>
        </p:cNvPr>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48214D22-D4D1-1EB9-0B51-EAAE2A92900B}"/>
              </a:ext>
            </a:extLst>
          </p:cNvPr>
          <p:cNvSpPr>
            <a:spLocks noGrp="1"/>
          </p:cNvSpPr>
          <p:nvPr>
            <p:ph type="body" sz="quarter" idx="34"/>
          </p:nvPr>
        </p:nvSpPr>
        <p:spPr/>
        <p:txBody>
          <a:bodyPr>
            <a:normAutofit/>
          </a:bodyPr>
          <a:lstStyle/>
          <a:p>
            <a:r>
              <a:rPr lang="en-GB" b="1">
                <a:solidFill>
                  <a:srgbClr val="E10514"/>
                </a:solidFill>
              </a:rPr>
              <a:t>Wish </a:t>
            </a:r>
          </a:p>
          <a:p>
            <a:r>
              <a:rPr lang="en-GB">
                <a:solidFill>
                  <a:schemeClr val="bg2"/>
                </a:solidFill>
              </a:rPr>
              <a:t>3 Apr</a:t>
            </a:r>
          </a:p>
          <a:p>
            <a:r>
              <a:rPr lang="en-GB">
                <a:solidFill>
                  <a:schemeClr val="bg2"/>
                </a:solidFill>
              </a:rPr>
              <a:t>4,156,895</a:t>
            </a:r>
          </a:p>
          <a:p>
            <a:endParaRPr lang="en-GB">
              <a:solidFill>
                <a:schemeClr val="bg2"/>
              </a:solidFill>
            </a:endParaRPr>
          </a:p>
          <a:p>
            <a:endParaRPr lang="en-GB">
              <a:solidFill>
                <a:schemeClr val="bg2"/>
              </a:solidFill>
            </a:endParaRPr>
          </a:p>
        </p:txBody>
      </p:sp>
      <p:sp>
        <p:nvSpPr>
          <p:cNvPr id="12" name="Title 11">
            <a:extLst>
              <a:ext uri="{FF2B5EF4-FFF2-40B4-BE49-F238E27FC236}">
                <a16:creationId xmlns:a16="http://schemas.microsoft.com/office/drawing/2014/main" id="{140CEE9F-006A-60EA-DFD1-E5E0E1A33748}"/>
              </a:ext>
            </a:extLst>
          </p:cNvPr>
          <p:cNvSpPr>
            <a:spLocks noGrp="1"/>
          </p:cNvSpPr>
          <p:nvPr>
            <p:ph type="title"/>
          </p:nvPr>
        </p:nvSpPr>
        <p:spPr/>
        <p:txBody>
          <a:bodyPr>
            <a:normAutofit/>
          </a:bodyPr>
          <a:lstStyle/>
          <a:p>
            <a:r>
              <a:rPr lang="en-GB"/>
              <a:t>Top </a:t>
            </a:r>
            <a:r>
              <a:rPr lang="en-GB" u="sng"/>
              <a:t>Disney+</a:t>
            </a:r>
            <a:r>
              <a:rPr lang="en-GB"/>
              <a:t> programmes 2024 (TV Set)</a:t>
            </a:r>
          </a:p>
        </p:txBody>
      </p:sp>
      <p:sp>
        <p:nvSpPr>
          <p:cNvPr id="153" name="Text Placeholder 152">
            <a:extLst>
              <a:ext uri="{FF2B5EF4-FFF2-40B4-BE49-F238E27FC236}">
                <a16:creationId xmlns:a16="http://schemas.microsoft.com/office/drawing/2014/main" id="{23EB44C6-FDD1-179A-B683-525DD9D38335}"/>
              </a:ext>
            </a:extLst>
          </p:cNvPr>
          <p:cNvSpPr>
            <a:spLocks noGrp="1"/>
          </p:cNvSpPr>
          <p:nvPr>
            <p:ph type="body" sz="quarter" idx="33"/>
          </p:nvPr>
        </p:nvSpPr>
        <p:spPr/>
        <p:txBody>
          <a:bodyPr>
            <a:normAutofit/>
          </a:bodyPr>
          <a:lstStyle/>
          <a:p>
            <a:r>
              <a:rPr lang="en-GB" b="1">
                <a:solidFill>
                  <a:srgbClr val="E10514"/>
                </a:solidFill>
              </a:rPr>
              <a:t>Inside Out 2 </a:t>
            </a:r>
          </a:p>
          <a:p>
            <a:r>
              <a:rPr lang="en-GB">
                <a:solidFill>
                  <a:schemeClr val="bg2"/>
                </a:solidFill>
              </a:rPr>
              <a:t>25 Sep</a:t>
            </a:r>
          </a:p>
          <a:p>
            <a:r>
              <a:rPr lang="en-GB">
                <a:solidFill>
                  <a:schemeClr val="bg2"/>
                </a:solidFill>
              </a:rPr>
              <a:t>5,143,882</a:t>
            </a:r>
          </a:p>
          <a:p>
            <a:endParaRPr lang="en-GB">
              <a:solidFill>
                <a:schemeClr val="bg2"/>
              </a:solidFill>
            </a:endParaRPr>
          </a:p>
          <a:p>
            <a:endParaRPr lang="en-GB">
              <a:solidFill>
                <a:schemeClr val="bg2"/>
              </a:solidFill>
            </a:endParaRPr>
          </a:p>
        </p:txBody>
      </p:sp>
      <p:sp>
        <p:nvSpPr>
          <p:cNvPr id="155" name="Text Placeholder 154">
            <a:extLst>
              <a:ext uri="{FF2B5EF4-FFF2-40B4-BE49-F238E27FC236}">
                <a16:creationId xmlns:a16="http://schemas.microsoft.com/office/drawing/2014/main" id="{7D209066-2A6F-8698-3AF2-E2D5B359FB3B}"/>
              </a:ext>
            </a:extLst>
          </p:cNvPr>
          <p:cNvSpPr>
            <a:spLocks noGrp="1"/>
          </p:cNvSpPr>
          <p:nvPr>
            <p:ph type="body" sz="quarter" idx="35"/>
          </p:nvPr>
        </p:nvSpPr>
        <p:spPr>
          <a:xfrm>
            <a:off x="5195495" y="2428621"/>
            <a:ext cx="1923784" cy="812103"/>
          </a:xfrm>
        </p:spPr>
        <p:txBody>
          <a:bodyPr>
            <a:normAutofit/>
          </a:bodyPr>
          <a:lstStyle/>
          <a:p>
            <a:r>
              <a:rPr lang="en-GB" b="1">
                <a:solidFill>
                  <a:srgbClr val="E10514"/>
                </a:solidFill>
              </a:rPr>
              <a:t>Bluey </a:t>
            </a:r>
          </a:p>
          <a:p>
            <a:r>
              <a:rPr lang="en-GB">
                <a:solidFill>
                  <a:schemeClr val="bg2"/>
                </a:solidFill>
              </a:rPr>
              <a:t>14 Apr</a:t>
            </a:r>
          </a:p>
          <a:p>
            <a:r>
              <a:rPr lang="en-GB">
                <a:solidFill>
                  <a:schemeClr val="bg2"/>
                </a:solidFill>
              </a:rPr>
              <a:t>3,978,767</a:t>
            </a:r>
          </a:p>
          <a:p>
            <a:endParaRPr lang="en-GB">
              <a:solidFill>
                <a:schemeClr val="bg2"/>
              </a:solidFill>
            </a:endParaRPr>
          </a:p>
          <a:p>
            <a:endParaRPr lang="en-GB">
              <a:solidFill>
                <a:schemeClr val="bg2"/>
              </a:solidFill>
            </a:endParaRPr>
          </a:p>
        </p:txBody>
      </p:sp>
      <p:sp>
        <p:nvSpPr>
          <p:cNvPr id="156" name="Text Placeholder 155">
            <a:extLst>
              <a:ext uri="{FF2B5EF4-FFF2-40B4-BE49-F238E27FC236}">
                <a16:creationId xmlns:a16="http://schemas.microsoft.com/office/drawing/2014/main" id="{7461A20C-9E12-68D3-6EF5-C3A3FD65A1E0}"/>
              </a:ext>
            </a:extLst>
          </p:cNvPr>
          <p:cNvSpPr>
            <a:spLocks noGrp="1"/>
          </p:cNvSpPr>
          <p:nvPr>
            <p:ph type="body" sz="quarter" idx="36"/>
          </p:nvPr>
        </p:nvSpPr>
        <p:spPr/>
        <p:txBody>
          <a:bodyPr>
            <a:normAutofit lnSpcReduction="10000"/>
          </a:bodyPr>
          <a:lstStyle/>
          <a:p>
            <a:r>
              <a:rPr lang="en-GB" b="1">
                <a:solidFill>
                  <a:srgbClr val="E10514"/>
                </a:solidFill>
              </a:rPr>
              <a:t>Deadpool and Wolverine </a:t>
            </a:r>
          </a:p>
          <a:p>
            <a:r>
              <a:rPr lang="en-GB">
                <a:solidFill>
                  <a:schemeClr val="bg2"/>
                </a:solidFill>
              </a:rPr>
              <a:t>12 Nov</a:t>
            </a:r>
          </a:p>
          <a:p>
            <a:r>
              <a:rPr lang="en-GB">
                <a:solidFill>
                  <a:schemeClr val="bg2"/>
                </a:solidFill>
              </a:rPr>
              <a:t>3,272,158</a:t>
            </a:r>
          </a:p>
          <a:p>
            <a:endParaRPr lang="en-GB">
              <a:solidFill>
                <a:schemeClr val="bg2"/>
              </a:solidFill>
            </a:endParaRPr>
          </a:p>
          <a:p>
            <a:endParaRPr lang="en-GB">
              <a:solidFill>
                <a:schemeClr val="bg2"/>
              </a:solidFill>
            </a:endParaRPr>
          </a:p>
        </p:txBody>
      </p:sp>
      <p:sp>
        <p:nvSpPr>
          <p:cNvPr id="157" name="Text Placeholder 156">
            <a:extLst>
              <a:ext uri="{FF2B5EF4-FFF2-40B4-BE49-F238E27FC236}">
                <a16:creationId xmlns:a16="http://schemas.microsoft.com/office/drawing/2014/main" id="{9B73DC08-2380-3C95-FB9D-0003BFAAF904}"/>
              </a:ext>
            </a:extLst>
          </p:cNvPr>
          <p:cNvSpPr>
            <a:spLocks noGrp="1"/>
          </p:cNvSpPr>
          <p:nvPr>
            <p:ph type="body" sz="quarter" idx="37"/>
          </p:nvPr>
        </p:nvSpPr>
        <p:spPr/>
        <p:txBody>
          <a:bodyPr>
            <a:normAutofit/>
          </a:bodyPr>
          <a:lstStyle/>
          <a:p>
            <a:r>
              <a:rPr lang="en-GB" b="1">
                <a:solidFill>
                  <a:srgbClr val="E10514"/>
                </a:solidFill>
              </a:rPr>
              <a:t>Bluey Minisodes </a:t>
            </a:r>
          </a:p>
          <a:p>
            <a:r>
              <a:rPr lang="en-GB">
                <a:solidFill>
                  <a:schemeClr val="bg2"/>
                </a:solidFill>
              </a:rPr>
              <a:t>3 Jul</a:t>
            </a:r>
          </a:p>
          <a:p>
            <a:r>
              <a:rPr lang="en-GB">
                <a:solidFill>
                  <a:schemeClr val="bg2"/>
                </a:solidFill>
              </a:rPr>
              <a:t>2,538,842</a:t>
            </a:r>
          </a:p>
          <a:p>
            <a:endParaRPr lang="en-GB">
              <a:solidFill>
                <a:schemeClr val="bg2"/>
              </a:solidFill>
            </a:endParaRPr>
          </a:p>
          <a:p>
            <a:endParaRPr lang="en-GB">
              <a:solidFill>
                <a:schemeClr val="bg2"/>
              </a:solidFill>
            </a:endParaRPr>
          </a:p>
        </p:txBody>
      </p:sp>
      <p:sp>
        <p:nvSpPr>
          <p:cNvPr id="158" name="Text Placeholder 157">
            <a:extLst>
              <a:ext uri="{FF2B5EF4-FFF2-40B4-BE49-F238E27FC236}">
                <a16:creationId xmlns:a16="http://schemas.microsoft.com/office/drawing/2014/main" id="{09A92C86-EC99-86A6-EE04-D109A5EC582F}"/>
              </a:ext>
            </a:extLst>
          </p:cNvPr>
          <p:cNvSpPr>
            <a:spLocks noGrp="1"/>
          </p:cNvSpPr>
          <p:nvPr>
            <p:ph type="body" sz="quarter" idx="38"/>
          </p:nvPr>
        </p:nvSpPr>
        <p:spPr/>
        <p:txBody>
          <a:bodyPr>
            <a:normAutofit/>
          </a:bodyPr>
          <a:lstStyle/>
          <a:p>
            <a:r>
              <a:rPr lang="en-GB" b="1">
                <a:solidFill>
                  <a:srgbClr val="E10514"/>
                </a:solidFill>
              </a:rPr>
              <a:t>The Marvels </a:t>
            </a:r>
          </a:p>
          <a:p>
            <a:r>
              <a:rPr lang="en-GB">
                <a:solidFill>
                  <a:schemeClr val="bg2"/>
                </a:solidFill>
              </a:rPr>
              <a:t>7 Feb</a:t>
            </a:r>
          </a:p>
          <a:p>
            <a:r>
              <a:rPr lang="en-GB">
                <a:solidFill>
                  <a:schemeClr val="bg2"/>
                </a:solidFill>
              </a:rPr>
              <a:t>1,937,972</a:t>
            </a:r>
          </a:p>
          <a:p>
            <a:endParaRPr lang="en-GB">
              <a:solidFill>
                <a:schemeClr val="bg2"/>
              </a:solidFill>
            </a:endParaRPr>
          </a:p>
          <a:p>
            <a:endParaRPr lang="en-GB">
              <a:solidFill>
                <a:schemeClr val="bg2"/>
              </a:solidFill>
            </a:endParaRPr>
          </a:p>
        </p:txBody>
      </p:sp>
      <p:sp>
        <p:nvSpPr>
          <p:cNvPr id="159" name="Text Placeholder 158">
            <a:extLst>
              <a:ext uri="{FF2B5EF4-FFF2-40B4-BE49-F238E27FC236}">
                <a16:creationId xmlns:a16="http://schemas.microsoft.com/office/drawing/2014/main" id="{8B131FB3-BA4D-1A69-0D86-DC0B2C970C84}"/>
              </a:ext>
            </a:extLst>
          </p:cNvPr>
          <p:cNvSpPr>
            <a:spLocks noGrp="1"/>
          </p:cNvSpPr>
          <p:nvPr>
            <p:ph type="body" sz="quarter" idx="39"/>
          </p:nvPr>
        </p:nvSpPr>
        <p:spPr/>
        <p:txBody>
          <a:bodyPr>
            <a:normAutofit/>
          </a:bodyPr>
          <a:lstStyle/>
          <a:p>
            <a:r>
              <a:rPr lang="en-GB" b="1">
                <a:solidFill>
                  <a:srgbClr val="E10514"/>
                </a:solidFill>
              </a:rPr>
              <a:t>Rivals </a:t>
            </a:r>
          </a:p>
          <a:p>
            <a:r>
              <a:rPr lang="en-GB">
                <a:solidFill>
                  <a:schemeClr val="bg2"/>
                </a:solidFill>
              </a:rPr>
              <a:t>18 Oct</a:t>
            </a:r>
          </a:p>
          <a:p>
            <a:r>
              <a:rPr lang="en-GB">
                <a:solidFill>
                  <a:schemeClr val="bg2"/>
                </a:solidFill>
              </a:rPr>
              <a:t>2,121,958</a:t>
            </a:r>
          </a:p>
          <a:p>
            <a:endParaRPr lang="en-GB">
              <a:solidFill>
                <a:schemeClr val="bg2"/>
              </a:solidFill>
            </a:endParaRPr>
          </a:p>
          <a:p>
            <a:endParaRPr lang="en-GB">
              <a:solidFill>
                <a:schemeClr val="bg2"/>
              </a:solidFill>
            </a:endParaRPr>
          </a:p>
        </p:txBody>
      </p:sp>
      <p:sp>
        <p:nvSpPr>
          <p:cNvPr id="160" name="Text Placeholder 159">
            <a:extLst>
              <a:ext uri="{FF2B5EF4-FFF2-40B4-BE49-F238E27FC236}">
                <a16:creationId xmlns:a16="http://schemas.microsoft.com/office/drawing/2014/main" id="{B4DA2E78-3EDC-554F-5232-6EEB9F00C91C}"/>
              </a:ext>
            </a:extLst>
          </p:cNvPr>
          <p:cNvSpPr>
            <a:spLocks noGrp="1"/>
          </p:cNvSpPr>
          <p:nvPr>
            <p:ph type="body" sz="quarter" idx="40"/>
          </p:nvPr>
        </p:nvSpPr>
        <p:spPr/>
        <p:txBody>
          <a:bodyPr>
            <a:normAutofit lnSpcReduction="10000"/>
          </a:bodyPr>
          <a:lstStyle/>
          <a:p>
            <a:r>
              <a:rPr lang="en-US" b="1">
                <a:solidFill>
                  <a:srgbClr val="E10514"/>
                </a:solidFill>
              </a:rPr>
              <a:t>Descendants: The Rise of Red</a:t>
            </a:r>
            <a:r>
              <a:rPr lang="en-GB" b="1">
                <a:solidFill>
                  <a:srgbClr val="E10514"/>
                </a:solidFill>
              </a:rPr>
              <a:t> </a:t>
            </a:r>
          </a:p>
          <a:p>
            <a:r>
              <a:rPr lang="en-GB">
                <a:solidFill>
                  <a:schemeClr val="bg2"/>
                </a:solidFill>
              </a:rPr>
              <a:t>12 Jul</a:t>
            </a:r>
          </a:p>
          <a:p>
            <a:r>
              <a:rPr lang="en-GB">
                <a:solidFill>
                  <a:schemeClr val="bg2"/>
                </a:solidFill>
              </a:rPr>
              <a:t>1,909,420</a:t>
            </a:r>
          </a:p>
          <a:p>
            <a:endParaRPr lang="en-GB">
              <a:solidFill>
                <a:schemeClr val="bg2"/>
              </a:solidFill>
            </a:endParaRPr>
          </a:p>
          <a:p>
            <a:endParaRPr lang="en-GB">
              <a:solidFill>
                <a:schemeClr val="bg2"/>
              </a:solidFill>
            </a:endParaRPr>
          </a:p>
        </p:txBody>
      </p:sp>
      <p:sp>
        <p:nvSpPr>
          <p:cNvPr id="161" name="Text Placeholder 160">
            <a:extLst>
              <a:ext uri="{FF2B5EF4-FFF2-40B4-BE49-F238E27FC236}">
                <a16:creationId xmlns:a16="http://schemas.microsoft.com/office/drawing/2014/main" id="{181C2E31-CDAA-1369-8AEA-02FD6DA351F6}"/>
              </a:ext>
            </a:extLst>
          </p:cNvPr>
          <p:cNvSpPr>
            <a:spLocks noGrp="1"/>
          </p:cNvSpPr>
          <p:nvPr>
            <p:ph type="body" sz="quarter" idx="41"/>
          </p:nvPr>
        </p:nvSpPr>
        <p:spPr/>
        <p:txBody>
          <a:bodyPr>
            <a:normAutofit/>
          </a:bodyPr>
          <a:lstStyle/>
          <a:p>
            <a:r>
              <a:rPr lang="en-GB" b="1">
                <a:solidFill>
                  <a:srgbClr val="E10514"/>
                </a:solidFill>
              </a:rPr>
              <a:t>Shogun </a:t>
            </a:r>
          </a:p>
          <a:p>
            <a:r>
              <a:rPr lang="en-GB">
                <a:solidFill>
                  <a:schemeClr val="bg2"/>
                </a:solidFill>
              </a:rPr>
              <a:t>27 Feb</a:t>
            </a:r>
          </a:p>
          <a:p>
            <a:r>
              <a:rPr lang="en-GB">
                <a:solidFill>
                  <a:schemeClr val="bg2"/>
                </a:solidFill>
              </a:rPr>
              <a:t>1,839,164</a:t>
            </a:r>
          </a:p>
          <a:p>
            <a:endParaRPr lang="en-GB">
              <a:solidFill>
                <a:schemeClr val="bg2"/>
              </a:solidFill>
            </a:endParaRPr>
          </a:p>
          <a:p>
            <a:endParaRPr lang="en-GB">
              <a:solidFill>
                <a:schemeClr val="bg2"/>
              </a:solidFill>
            </a:endParaRPr>
          </a:p>
        </p:txBody>
      </p:sp>
      <p:sp>
        <p:nvSpPr>
          <p:cNvPr id="162" name="Text Placeholder 161">
            <a:extLst>
              <a:ext uri="{FF2B5EF4-FFF2-40B4-BE49-F238E27FC236}">
                <a16:creationId xmlns:a16="http://schemas.microsoft.com/office/drawing/2014/main" id="{F00527AE-54BD-52F1-333C-8D4129BF5433}"/>
              </a:ext>
            </a:extLst>
          </p:cNvPr>
          <p:cNvSpPr>
            <a:spLocks noGrp="1"/>
          </p:cNvSpPr>
          <p:nvPr>
            <p:ph type="body" sz="quarter" idx="42"/>
          </p:nvPr>
        </p:nvSpPr>
        <p:spPr/>
        <p:txBody>
          <a:bodyPr>
            <a:normAutofit/>
          </a:bodyPr>
          <a:lstStyle/>
          <a:p>
            <a:r>
              <a:rPr lang="en-GB" b="1">
                <a:solidFill>
                  <a:srgbClr val="E10514"/>
                </a:solidFill>
              </a:rPr>
              <a:t>The Acolyte </a:t>
            </a:r>
          </a:p>
          <a:p>
            <a:r>
              <a:rPr lang="en-GB">
                <a:solidFill>
                  <a:schemeClr val="bg2"/>
                </a:solidFill>
              </a:rPr>
              <a:t>5 Jun</a:t>
            </a:r>
          </a:p>
          <a:p>
            <a:r>
              <a:rPr lang="en-GB">
                <a:solidFill>
                  <a:schemeClr val="bg2"/>
                </a:solidFill>
              </a:rPr>
              <a:t>1,838,729</a:t>
            </a:r>
          </a:p>
          <a:p>
            <a:endParaRPr lang="en-GB">
              <a:solidFill>
                <a:schemeClr val="bg2"/>
              </a:solidFill>
            </a:endParaRPr>
          </a:p>
          <a:p>
            <a:endParaRPr lang="en-GB">
              <a:solidFill>
                <a:schemeClr val="bg2"/>
              </a:solidFill>
            </a:endParaRPr>
          </a:p>
        </p:txBody>
      </p:sp>
      <p:sp>
        <p:nvSpPr>
          <p:cNvPr id="15" name="Text Placeholder 2">
            <a:extLst>
              <a:ext uri="{FF2B5EF4-FFF2-40B4-BE49-F238E27FC236}">
                <a16:creationId xmlns:a16="http://schemas.microsoft.com/office/drawing/2014/main" id="{4EFC79DB-58DC-389A-266A-32D3263DD194}"/>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Barb, 2024, Individuals. </a:t>
            </a:r>
            <a:r>
              <a:rPr kumimoji="0" lang="en-US" sz="1000" b="0" i="0" u="none" strike="noStrike" kern="1200" cap="none" spc="0" normalizeH="0" baseline="0" noProof="0">
                <a:ln>
                  <a:noFill/>
                </a:ln>
                <a:solidFill>
                  <a:srgbClr val="4D4D4D"/>
                </a:solidFill>
                <a:effectLst/>
                <a:uLnTx/>
                <a:uFillTx/>
                <a:latin typeface="Arial"/>
                <a:ea typeface="+mn-ea"/>
                <a:cs typeface="+mn-cs"/>
              </a:rPr>
              <a:t>Average audience achieved during the first 28 days of their availability. Only includes TV set viewing. </a:t>
            </a:r>
            <a:r>
              <a:rPr kumimoji="0" lang="en-GB" sz="1000" b="0" i="0" u="none" strike="noStrike" kern="1200" cap="none" spc="0" normalizeH="0" baseline="0" noProof="0">
                <a:ln>
                  <a:noFill/>
                </a:ln>
                <a:solidFill>
                  <a:srgbClr val="4D4D4D"/>
                </a:solidFill>
                <a:effectLst/>
                <a:uLnTx/>
                <a:uFillTx/>
                <a:latin typeface="Arial"/>
                <a:ea typeface="+mn-ea"/>
                <a:cs typeface="+mn-cs"/>
              </a:rPr>
              <a:t>Top performing episode only.</a:t>
            </a:r>
          </a:p>
        </p:txBody>
      </p:sp>
      <p:pic>
        <p:nvPicPr>
          <p:cNvPr id="16" name="Picture Placeholder 15" descr="A cartoon character in a tube&#10;&#10;AI-generated content may be incorrect.">
            <a:extLst>
              <a:ext uri="{FF2B5EF4-FFF2-40B4-BE49-F238E27FC236}">
                <a16:creationId xmlns:a16="http://schemas.microsoft.com/office/drawing/2014/main" id="{67B80268-77A7-B5E9-EA91-8893CEDB9E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0688" r="17618"/>
          <a:stretch/>
        </p:blipFill>
        <p:spPr>
          <a:xfrm>
            <a:off x="614885" y="1149559"/>
            <a:ext cx="1184400" cy="1184400"/>
          </a:xfrm>
        </p:spPr>
      </p:pic>
      <p:pic>
        <p:nvPicPr>
          <p:cNvPr id="18" name="Picture Placeholder 17">
            <a:extLst>
              <a:ext uri="{FF2B5EF4-FFF2-40B4-BE49-F238E27FC236}">
                <a16:creationId xmlns:a16="http://schemas.microsoft.com/office/drawing/2014/main" id="{93E30D39-1D4B-B168-A3B4-26A6564959AB}"/>
              </a:ext>
            </a:extLst>
          </p:cNvPr>
          <p:cNvPicPr>
            <a:picLocks noGrp="1" noChangeAspect="1"/>
          </p:cNvPicPr>
          <p:nvPr>
            <p:ph type="pic" sz="quarter" idx="14"/>
          </p:nvPr>
        </p:nvPicPr>
        <p:blipFill>
          <a:blip r:embed="rId4"/>
          <a:srcRect l="39677" r="3959"/>
          <a:stretch/>
        </p:blipFill>
        <p:spPr>
          <a:xfrm>
            <a:off x="3077087" y="1149559"/>
            <a:ext cx="1184400" cy="1184400"/>
          </a:xfrm>
          <a:prstGeom prst="rect">
            <a:avLst/>
          </a:prstGeom>
        </p:spPr>
      </p:pic>
      <p:pic>
        <p:nvPicPr>
          <p:cNvPr id="29" name="Picture Placeholder 28">
            <a:extLst>
              <a:ext uri="{FF2B5EF4-FFF2-40B4-BE49-F238E27FC236}">
                <a16:creationId xmlns:a16="http://schemas.microsoft.com/office/drawing/2014/main" id="{A9A72717-7D98-0D4A-7228-12FB4E87208D}"/>
              </a:ext>
            </a:extLst>
          </p:cNvPr>
          <p:cNvPicPr>
            <a:picLocks noGrp="1" noChangeAspect="1"/>
          </p:cNvPicPr>
          <p:nvPr>
            <p:ph type="pic" sz="quarter" idx="16"/>
          </p:nvPr>
        </p:nvPicPr>
        <p:blipFill>
          <a:blip r:embed="rId5"/>
          <a:srcRect l="33785" t="472" r="9851" b="-472"/>
          <a:stretch/>
        </p:blipFill>
        <p:spPr>
          <a:xfrm>
            <a:off x="8001491" y="1149559"/>
            <a:ext cx="1184400" cy="1184400"/>
          </a:xfrm>
          <a:prstGeom prst="rect">
            <a:avLst/>
          </a:prstGeom>
        </p:spPr>
      </p:pic>
      <p:pic>
        <p:nvPicPr>
          <p:cNvPr id="31" name="Picture Placeholder 30">
            <a:extLst>
              <a:ext uri="{FF2B5EF4-FFF2-40B4-BE49-F238E27FC236}">
                <a16:creationId xmlns:a16="http://schemas.microsoft.com/office/drawing/2014/main" id="{4ADE661A-99CF-5717-D531-09871222659F}"/>
              </a:ext>
            </a:extLst>
          </p:cNvPr>
          <p:cNvPicPr>
            <a:picLocks noGrp="1" noChangeAspect="1"/>
          </p:cNvPicPr>
          <p:nvPr>
            <p:ph type="pic" sz="quarter" idx="17"/>
          </p:nvPr>
        </p:nvPicPr>
        <p:blipFill>
          <a:blip r:embed="rId6"/>
          <a:srcRect l="45927" t="808" r="5860" b="13653"/>
          <a:stretch/>
        </p:blipFill>
        <p:spPr>
          <a:xfrm>
            <a:off x="10463691" y="1149559"/>
            <a:ext cx="1184400" cy="1184400"/>
          </a:xfrm>
          <a:prstGeom prst="rect">
            <a:avLst/>
          </a:prstGeom>
        </p:spPr>
      </p:pic>
      <p:pic>
        <p:nvPicPr>
          <p:cNvPr id="36" name="Picture Placeholder 35">
            <a:extLst>
              <a:ext uri="{FF2B5EF4-FFF2-40B4-BE49-F238E27FC236}">
                <a16:creationId xmlns:a16="http://schemas.microsoft.com/office/drawing/2014/main" id="{8CD4A4DE-6CE5-F5F4-AF5B-045B0E6092C1}"/>
              </a:ext>
            </a:extLst>
          </p:cNvPr>
          <p:cNvPicPr>
            <a:picLocks noGrp="1" noChangeAspect="1"/>
          </p:cNvPicPr>
          <p:nvPr>
            <p:ph type="pic" sz="quarter" idx="19"/>
          </p:nvPr>
        </p:nvPicPr>
        <p:blipFill>
          <a:blip r:embed="rId7"/>
          <a:srcRect l="16667" r="16667"/>
          <a:stretch>
            <a:fillRect/>
          </a:stretch>
        </p:blipFill>
        <p:spPr>
          <a:prstGeom prst="rect">
            <a:avLst/>
          </a:prstGeom>
        </p:spPr>
      </p:pic>
      <p:pic>
        <p:nvPicPr>
          <p:cNvPr id="37" name="Picture Placeholder 36">
            <a:extLst>
              <a:ext uri="{FF2B5EF4-FFF2-40B4-BE49-F238E27FC236}">
                <a16:creationId xmlns:a16="http://schemas.microsoft.com/office/drawing/2014/main" id="{3AB7FA55-B1A5-4BA4-76A6-E3A424F1FF95}"/>
              </a:ext>
            </a:extLst>
          </p:cNvPr>
          <p:cNvPicPr>
            <a:picLocks noGrp="1" noChangeAspect="1"/>
          </p:cNvPicPr>
          <p:nvPr>
            <p:ph type="pic" sz="quarter" idx="20"/>
          </p:nvPr>
        </p:nvPicPr>
        <p:blipFill>
          <a:blip r:embed="rId8"/>
          <a:srcRect l="21823" r="21823"/>
          <a:stretch>
            <a:fillRect/>
          </a:stretch>
        </p:blipFill>
        <p:spPr>
          <a:prstGeom prst="rect">
            <a:avLst/>
          </a:prstGeom>
        </p:spPr>
      </p:pic>
      <p:pic>
        <p:nvPicPr>
          <p:cNvPr id="38" name="Picture Placeholder 37">
            <a:extLst>
              <a:ext uri="{FF2B5EF4-FFF2-40B4-BE49-F238E27FC236}">
                <a16:creationId xmlns:a16="http://schemas.microsoft.com/office/drawing/2014/main" id="{73B040D0-7B6D-8A9F-600B-3F588C29963E}"/>
              </a:ext>
            </a:extLst>
          </p:cNvPr>
          <p:cNvPicPr>
            <a:picLocks noGrp="1" noChangeAspect="1"/>
          </p:cNvPicPr>
          <p:nvPr>
            <p:ph type="pic" sz="quarter" idx="21"/>
          </p:nvPr>
        </p:nvPicPr>
        <p:blipFill>
          <a:blip r:embed="rId9"/>
          <a:srcRect l="21823" r="21823"/>
          <a:stretch>
            <a:fillRect/>
          </a:stretch>
        </p:blipFill>
        <p:spPr>
          <a:prstGeom prst="rect">
            <a:avLst/>
          </a:prstGeom>
        </p:spPr>
      </p:pic>
      <p:pic>
        <p:nvPicPr>
          <p:cNvPr id="39" name="Picture Placeholder 38">
            <a:extLst>
              <a:ext uri="{FF2B5EF4-FFF2-40B4-BE49-F238E27FC236}">
                <a16:creationId xmlns:a16="http://schemas.microsoft.com/office/drawing/2014/main" id="{2B3AD25D-C97C-3E10-73CF-4170A89B0B22}"/>
              </a:ext>
            </a:extLst>
          </p:cNvPr>
          <p:cNvPicPr>
            <a:picLocks noGrp="1" noChangeAspect="1"/>
          </p:cNvPicPr>
          <p:nvPr>
            <p:ph type="pic" sz="quarter" idx="22"/>
          </p:nvPr>
        </p:nvPicPr>
        <p:blipFill>
          <a:blip r:embed="rId10"/>
          <a:srcRect l="-53" t="3542" r="53" b="29791"/>
          <a:stretch/>
        </p:blipFill>
        <p:spPr>
          <a:xfrm>
            <a:off x="10463065" y="3346575"/>
            <a:ext cx="1184400" cy="1184400"/>
          </a:xfrm>
          <a:prstGeom prst="rect">
            <a:avLst/>
          </a:prstGeom>
        </p:spPr>
      </p:pic>
      <p:pic>
        <p:nvPicPr>
          <p:cNvPr id="28" name="Picture Placeholder 27" descr="Cartoon dog holding a paint brush&#10;&#10;AI-generated content may be incorrect.">
            <a:extLst>
              <a:ext uri="{FF2B5EF4-FFF2-40B4-BE49-F238E27FC236}">
                <a16:creationId xmlns:a16="http://schemas.microsoft.com/office/drawing/2014/main" id="{1851F69C-3468-DF39-D69B-269FB1A4C150}"/>
              </a:ext>
            </a:extLst>
          </p:cNvPr>
          <p:cNvPicPr>
            <a:picLocks noGrp="1" noChangeAspect="1"/>
          </p:cNvPicPr>
          <p:nvPr>
            <p:ph type="pic" sz="quarter" idx="15"/>
          </p:nvPr>
        </p:nvPicPr>
        <p:blipFill>
          <a:blip r:embed="rId11">
            <a:extLst>
              <a:ext uri="{28A0092B-C50C-407E-A947-70E740481C1C}">
                <a14:useLocalDpi xmlns:a14="http://schemas.microsoft.com/office/drawing/2010/main" val="0"/>
              </a:ext>
            </a:extLst>
          </a:blip>
          <a:srcRect l="21875" r="21875"/>
          <a:stretch>
            <a:fillRect/>
          </a:stretch>
        </p:blipFill>
        <p:spPr/>
      </p:pic>
      <p:pic>
        <p:nvPicPr>
          <p:cNvPr id="1032" name="Picture 8" descr="RIVALS RETURNS… 👠 DISNEY+ GREENLIGHTS HIT SHOW “RIVALS” FOR EAGERLY  AWAITED SECOND SEASON | UK Press">
            <a:extLst>
              <a:ext uri="{FF2B5EF4-FFF2-40B4-BE49-F238E27FC236}">
                <a16:creationId xmlns:a16="http://schemas.microsoft.com/office/drawing/2014/main" id="{AD77204A-C608-FF2B-30A6-3B3D29BB37A5}"/>
              </a:ext>
            </a:extLst>
          </p:cNvPr>
          <p:cNvPicPr>
            <a:picLocks noGrp="1" noChangeAspect="1" noChangeArrowheads="1"/>
          </p:cNvPicPr>
          <p:nvPr>
            <p:ph type="pic" sz="quarter" idx="18"/>
          </p:nvPr>
        </p:nvPicPr>
        <p:blipFill>
          <a:blip r:embed="rId12">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89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TV's Live Euro Plans Revealed | ITV Football">
            <a:extLst>
              <a:ext uri="{FF2B5EF4-FFF2-40B4-BE49-F238E27FC236}">
                <a16:creationId xmlns:a16="http://schemas.microsoft.com/office/drawing/2014/main" id="{C01D4063-380B-E2BC-ADB1-4BB8E692A816}"/>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t="3524" b="35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30D26D9-EEB7-4232-A745-B23C9D64D0BB}"/>
              </a:ext>
            </a:extLst>
          </p:cNvPr>
          <p:cNvSpPr/>
          <p:nvPr/>
        </p:nvSpPr>
        <p:spPr>
          <a:xfrm>
            <a:off x="-1" y="-9733"/>
            <a:ext cx="12192001" cy="6867731"/>
          </a:xfrm>
          <a:prstGeom prst="rect">
            <a:avLst/>
          </a:prstGeom>
          <a:gradFill flip="none" rotWithShape="1">
            <a:gsLst>
              <a:gs pos="29000">
                <a:schemeClr val="tx1">
                  <a:lumMod val="0"/>
                  <a:alpha val="72000"/>
                </a:schemeClr>
              </a:gs>
              <a:gs pos="90000">
                <a:schemeClr val="bg1">
                  <a:alpha val="0"/>
                </a:schemeClr>
              </a:gs>
            </a:gsLst>
            <a:lin ang="19200000" scaled="0"/>
            <a:tileRect/>
          </a:gradFill>
          <a:ln>
            <a:noFill/>
          </a:ln>
        </p:spPr>
        <p:txBody>
          <a:bodyPr vert="horz" wrap="none" lIns="240000" tIns="48000"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15254"/>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3D0CA90E-DAFB-4564-818D-4728F4F538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8" name="Text Placeholder 8">
            <a:extLst>
              <a:ext uri="{FF2B5EF4-FFF2-40B4-BE49-F238E27FC236}">
                <a16:creationId xmlns:a16="http://schemas.microsoft.com/office/drawing/2014/main" id="{2AB5CB90-7B04-4E9B-8125-06436D4CA719}"/>
              </a:ext>
            </a:extLst>
          </p:cNvPr>
          <p:cNvSpPr txBox="1">
            <a:spLocks/>
          </p:cNvSpPr>
          <p:nvPr/>
        </p:nvSpPr>
        <p:spPr>
          <a:xfrm>
            <a:off x="378000" y="6120000"/>
            <a:ext cx="5718242"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800" kern="1200" baseline="0">
                <a:solidFill>
                  <a:schemeClr val="bg2"/>
                </a:solidFill>
                <a:latin typeface="+mn-lt"/>
                <a:ea typeface="+mn-ea"/>
                <a:cs typeface="+mn-cs"/>
              </a:defRPr>
            </a:lvl1pPr>
            <a:lvl2pPr marL="22860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447675"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671513"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200" kern="1200">
                <a:solidFill>
                  <a:schemeClr val="bg2"/>
                </a:solidFill>
                <a:latin typeface="+mn-lt"/>
                <a:ea typeface="+mn-ea"/>
                <a:cs typeface="+mn-cs"/>
              </a:defRPr>
            </a:lvl4pPr>
            <a:lvl5pPr marL="89535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Source: Barb, 2024, Individuals. Peak minute audience, consolidated 28 days</a:t>
            </a:r>
          </a:p>
        </p:txBody>
      </p:sp>
      <p:sp>
        <p:nvSpPr>
          <p:cNvPr id="13" name="Title 12">
            <a:extLst>
              <a:ext uri="{FF2B5EF4-FFF2-40B4-BE49-F238E27FC236}">
                <a16:creationId xmlns:a16="http://schemas.microsoft.com/office/drawing/2014/main" id="{3F0A12E0-5F2E-431F-ADBC-2C77E6666D8C}"/>
              </a:ext>
            </a:extLst>
          </p:cNvPr>
          <p:cNvSpPr>
            <a:spLocks noGrp="1"/>
          </p:cNvSpPr>
          <p:nvPr>
            <p:ph type="title"/>
          </p:nvPr>
        </p:nvSpPr>
        <p:spPr>
          <a:xfrm>
            <a:off x="371476" y="359944"/>
            <a:ext cx="8216264" cy="1504951"/>
          </a:xfrm>
        </p:spPr>
        <p:txBody>
          <a:bodyPr/>
          <a:lstStyle/>
          <a:p>
            <a:r>
              <a:rPr lang="en-GB" sz="4000"/>
              <a:t>Top commercial </a:t>
            </a:r>
            <a:br>
              <a:rPr lang="en-GB" sz="4000"/>
            </a:br>
            <a:r>
              <a:rPr lang="en-GB" sz="4000"/>
              <a:t>sport programmes</a:t>
            </a:r>
          </a:p>
        </p:txBody>
      </p:sp>
      <p:sp>
        <p:nvSpPr>
          <p:cNvPr id="21" name="Text Placeholder 20">
            <a:extLst>
              <a:ext uri="{FF2B5EF4-FFF2-40B4-BE49-F238E27FC236}">
                <a16:creationId xmlns:a16="http://schemas.microsoft.com/office/drawing/2014/main" id="{C89E5240-3B93-4D9E-B22C-16515E716B49}"/>
              </a:ext>
            </a:extLst>
          </p:cNvPr>
          <p:cNvSpPr>
            <a:spLocks noGrp="1"/>
          </p:cNvSpPr>
          <p:nvPr>
            <p:ph type="body" sz="quarter" idx="13"/>
          </p:nvPr>
        </p:nvSpPr>
        <p:spPr>
          <a:xfrm>
            <a:off x="371474" y="2052995"/>
            <a:ext cx="9852026" cy="3710131"/>
          </a:xfrm>
        </p:spPr>
        <p:txBody>
          <a:bodyPr>
            <a:normAutofit/>
          </a:bodyPr>
          <a:lstStyle/>
          <a:p>
            <a:r>
              <a:rPr lang="en-GB" b="1"/>
              <a:t>Top commercial sport:</a:t>
            </a:r>
          </a:p>
          <a:p>
            <a:r>
              <a:rPr lang="en-GB"/>
              <a:t>Euro 2024: Netherlands v England </a:t>
            </a:r>
            <a:r>
              <a:rPr lang="en-GB" b="0"/>
              <a:t>– ITV1, 10 July </a:t>
            </a:r>
            <a:r>
              <a:rPr lang="en-GB"/>
              <a:t>– 20,617,300</a:t>
            </a:r>
          </a:p>
          <a:p>
            <a:r>
              <a:rPr lang="en-GB"/>
              <a:t>Euro 2024: England v Slovakia </a:t>
            </a:r>
            <a:r>
              <a:rPr lang="en-GB" b="0"/>
              <a:t>– ITV1, 30 Jun </a:t>
            </a:r>
            <a:r>
              <a:rPr lang="en-GB"/>
              <a:t>– 17,536,700</a:t>
            </a:r>
          </a:p>
          <a:p>
            <a:r>
              <a:rPr lang="en-GB"/>
              <a:t>Euro 2024: England v Slovenia </a:t>
            </a:r>
            <a:r>
              <a:rPr lang="en-GB" b="0"/>
              <a:t>– ITV1, 25 Jun </a:t>
            </a:r>
            <a:r>
              <a:rPr lang="en-GB"/>
              <a:t>– 14,646,900</a:t>
            </a:r>
          </a:p>
          <a:p>
            <a:endParaRPr lang="en-GB"/>
          </a:p>
          <a:p>
            <a:r>
              <a:rPr lang="en-GB" b="1"/>
              <a:t>Top commercial non-PSB:</a:t>
            </a:r>
            <a:endParaRPr lang="en-GB"/>
          </a:p>
          <a:p>
            <a:r>
              <a:rPr lang="en-GB" b="0"/>
              <a:t>UEFA Champions League Final: Borussia Dortmund v Real Madrid – TNT Sport 1, </a:t>
            </a:r>
            <a:r>
              <a:rPr lang="en-GB"/>
              <a:t>1 June</a:t>
            </a:r>
            <a:r>
              <a:rPr lang="en-GB" b="0"/>
              <a:t> – 3,034,500</a:t>
            </a:r>
          </a:p>
          <a:p>
            <a:r>
              <a:rPr lang="en-GB" b="0"/>
              <a:t>Premier League: Manchester United V Liverpool – Sky Sports Main Event, </a:t>
            </a:r>
            <a:r>
              <a:rPr lang="en-GB"/>
              <a:t>7 April </a:t>
            </a:r>
            <a:r>
              <a:rPr lang="en-GB" b="0"/>
              <a:t>– 2,917,600</a:t>
            </a:r>
          </a:p>
          <a:p>
            <a:r>
              <a:rPr lang="en-US" b="0"/>
              <a:t>Premier League: Manchester City V Manchester United</a:t>
            </a:r>
            <a:r>
              <a:rPr lang="en-GB"/>
              <a:t>– Sky Sports Premier League, 3 March – 2,641,200</a:t>
            </a:r>
          </a:p>
          <a:p>
            <a:r>
              <a:rPr lang="en-GB"/>
              <a:t> </a:t>
            </a:r>
          </a:p>
        </p:txBody>
      </p:sp>
    </p:spTree>
    <p:custDataLst>
      <p:tags r:id="rId1"/>
    </p:custDataLst>
    <p:extLst>
      <p:ext uri="{BB962C8B-B14F-4D97-AF65-F5344CB8AC3E}">
        <p14:creationId xmlns:p14="http://schemas.microsoft.com/office/powerpoint/2010/main" val="23029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C51340-18B9-4548-80F1-621B62B653AC}"/>
              </a:ext>
            </a:extLst>
          </p:cNvPr>
          <p:cNvSpPr/>
          <p:nvPr/>
        </p:nvSpPr>
        <p:spPr>
          <a:xfrm>
            <a:off x="428591" y="1517130"/>
            <a:ext cx="11283983" cy="307777"/>
          </a:xfrm>
          <a:prstGeom prst="rect">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3CC54967-6E82-4F41-81FD-EE68E297C82F}"/>
              </a:ext>
            </a:extLst>
          </p:cNvPr>
          <p:cNvGraphicFramePr/>
          <p:nvPr/>
        </p:nvGraphicFramePr>
        <p:xfrm>
          <a:off x="428591" y="1240077"/>
          <a:ext cx="11334817" cy="438905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a:t>Top 5 commercial programmes with largest proportion of device viewing</a:t>
            </a:r>
            <a:endParaRPr lang="en-GB">
              <a:solidFill>
                <a:schemeClr val="accent1"/>
              </a:solidFill>
            </a:endParaRPr>
          </a:p>
        </p:txBody>
      </p:sp>
      <p:sp>
        <p:nvSpPr>
          <p:cNvPr id="7" name="Text Placeholder 6">
            <a:extLst>
              <a:ext uri="{FF2B5EF4-FFF2-40B4-BE49-F238E27FC236}">
                <a16:creationId xmlns:a16="http://schemas.microsoft.com/office/drawing/2014/main" id="{A35191CA-0C7C-4D7A-8219-2169D3C5AC9A}"/>
              </a:ext>
            </a:extLst>
          </p:cNvPr>
          <p:cNvSpPr>
            <a:spLocks noGrp="1"/>
          </p:cNvSpPr>
          <p:nvPr>
            <p:ph type="body" sz="quarter" idx="15"/>
          </p:nvPr>
        </p:nvSpPr>
        <p:spPr>
          <a:xfrm>
            <a:off x="378000" y="5364000"/>
            <a:ext cx="11334817" cy="505749"/>
          </a:xfrm>
        </p:spPr>
        <p:txBody>
          <a:bodyPr/>
          <a:lstStyle/>
          <a:p>
            <a:r>
              <a:rPr lang="en-GB"/>
              <a:t>Source: Barb, 2024, Individuals, Average audience figures, TV and Online Pre-broadcast and 1-28 days, TV set and devices viewing. Based on programmes with 1 million+ total TV viewers</a:t>
            </a:r>
          </a:p>
        </p:txBody>
      </p:sp>
      <p:sp>
        <p:nvSpPr>
          <p:cNvPr id="14" name="TextBox 1">
            <a:extLst>
              <a:ext uri="{FF2B5EF4-FFF2-40B4-BE49-F238E27FC236}">
                <a16:creationId xmlns:a16="http://schemas.microsoft.com/office/drawing/2014/main" id="{FF1052AC-0246-42FD-8877-382B5FB2F00B}"/>
              </a:ext>
            </a:extLst>
          </p:cNvPr>
          <p:cNvSpPr txBox="1"/>
          <p:nvPr/>
        </p:nvSpPr>
        <p:spPr>
          <a:xfrm>
            <a:off x="1860942" y="1551866"/>
            <a:ext cx="86690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2.14m</a:t>
            </a:r>
          </a:p>
        </p:txBody>
      </p:sp>
      <p:sp>
        <p:nvSpPr>
          <p:cNvPr id="15" name="TextBox 1">
            <a:extLst>
              <a:ext uri="{FF2B5EF4-FFF2-40B4-BE49-F238E27FC236}">
                <a16:creationId xmlns:a16="http://schemas.microsoft.com/office/drawing/2014/main" id="{D95F3DC6-74AA-45E4-ADAF-D0A3304B7B30}"/>
              </a:ext>
            </a:extLst>
          </p:cNvPr>
          <p:cNvSpPr txBox="1"/>
          <p:nvPr/>
        </p:nvSpPr>
        <p:spPr>
          <a:xfrm>
            <a:off x="5927771" y="1551217"/>
            <a:ext cx="100272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Arial"/>
              </a:rPr>
              <a:t>2.53m</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
            <a:extLst>
              <a:ext uri="{FF2B5EF4-FFF2-40B4-BE49-F238E27FC236}">
                <a16:creationId xmlns:a16="http://schemas.microsoft.com/office/drawing/2014/main" id="{F0024A00-DAA1-4621-9A92-C5861C72F1EE}"/>
              </a:ext>
            </a:extLst>
          </p:cNvPr>
          <p:cNvSpPr txBox="1"/>
          <p:nvPr/>
        </p:nvSpPr>
        <p:spPr>
          <a:xfrm>
            <a:off x="8087305" y="1537393"/>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Arial"/>
              </a:rPr>
              <a:t>1.57m</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
            <a:extLst>
              <a:ext uri="{FF2B5EF4-FFF2-40B4-BE49-F238E27FC236}">
                <a16:creationId xmlns:a16="http://schemas.microsoft.com/office/drawing/2014/main" id="{0B45C1A7-13A8-48FB-91C7-ACEB52545E93}"/>
              </a:ext>
            </a:extLst>
          </p:cNvPr>
          <p:cNvSpPr txBox="1"/>
          <p:nvPr/>
        </p:nvSpPr>
        <p:spPr>
          <a:xfrm>
            <a:off x="10162759" y="1551217"/>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1.04m</a:t>
            </a:r>
          </a:p>
        </p:txBody>
      </p:sp>
      <p:sp>
        <p:nvSpPr>
          <p:cNvPr id="2" name="TextBox 1">
            <a:extLst>
              <a:ext uri="{FF2B5EF4-FFF2-40B4-BE49-F238E27FC236}">
                <a16:creationId xmlns:a16="http://schemas.microsoft.com/office/drawing/2014/main" id="{7A41C181-7330-4155-B9D1-5D4E9F0AFF10}"/>
              </a:ext>
            </a:extLst>
          </p:cNvPr>
          <p:cNvSpPr txBox="1"/>
          <p:nvPr/>
        </p:nvSpPr>
        <p:spPr>
          <a:xfrm>
            <a:off x="150312" y="1517130"/>
            <a:ext cx="16444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Total audience</a:t>
            </a:r>
          </a:p>
        </p:txBody>
      </p:sp>
    </p:spTree>
    <p:extLst>
      <p:ext uri="{BB962C8B-B14F-4D97-AF65-F5344CB8AC3E}">
        <p14:creationId xmlns:p14="http://schemas.microsoft.com/office/powerpoint/2010/main" val="3496139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C51340-18B9-4548-80F1-621B62B653AC}"/>
              </a:ext>
            </a:extLst>
          </p:cNvPr>
          <p:cNvSpPr/>
          <p:nvPr/>
        </p:nvSpPr>
        <p:spPr>
          <a:xfrm>
            <a:off x="428591" y="1517130"/>
            <a:ext cx="11283983" cy="307777"/>
          </a:xfrm>
          <a:prstGeom prst="rect">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3CC54967-6E82-4F41-81FD-EE68E297C82F}"/>
              </a:ext>
            </a:extLst>
          </p:cNvPr>
          <p:cNvGraphicFramePr/>
          <p:nvPr/>
        </p:nvGraphicFramePr>
        <p:xfrm>
          <a:off x="428591" y="1240077"/>
          <a:ext cx="11334817" cy="438905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56BF15D6-8F8B-46A1-BA89-30B8C49841C3}"/>
              </a:ext>
            </a:extLst>
          </p:cNvPr>
          <p:cNvSpPr>
            <a:spLocks noGrp="1"/>
          </p:cNvSpPr>
          <p:nvPr>
            <p:ph type="title"/>
          </p:nvPr>
        </p:nvSpPr>
        <p:spPr/>
        <p:txBody>
          <a:bodyPr/>
          <a:lstStyle/>
          <a:p>
            <a:r>
              <a:rPr lang="en-GB"/>
              <a:t>Top commercial programmes with largest proportion of pre-broadcast boxset BVOD viewing</a:t>
            </a:r>
            <a:endParaRPr lang="en-GB">
              <a:solidFill>
                <a:schemeClr val="accent1"/>
              </a:solidFill>
            </a:endParaRPr>
          </a:p>
        </p:txBody>
      </p:sp>
      <p:sp>
        <p:nvSpPr>
          <p:cNvPr id="14" name="TextBox 1">
            <a:extLst>
              <a:ext uri="{FF2B5EF4-FFF2-40B4-BE49-F238E27FC236}">
                <a16:creationId xmlns:a16="http://schemas.microsoft.com/office/drawing/2014/main" id="{FF1052AC-0246-42FD-8877-382B5FB2F00B}"/>
              </a:ext>
            </a:extLst>
          </p:cNvPr>
          <p:cNvSpPr txBox="1"/>
          <p:nvPr/>
        </p:nvSpPr>
        <p:spPr>
          <a:xfrm>
            <a:off x="1865887" y="1545691"/>
            <a:ext cx="86690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Arial"/>
              </a:rPr>
              <a:t>1.26m</a:t>
            </a:r>
            <a:endParaRPr kumimoji="0" lang="en-GB" sz="1200" b="1" i="0" u="none" strike="noStrike" kern="1200" cap="none" spc="0" normalizeH="0" baseline="0" noProof="0">
              <a:ln>
                <a:noFill/>
              </a:ln>
              <a:solidFill>
                <a:prstClr val="black"/>
              </a:solidFill>
              <a:effectLst/>
              <a:uLnTx/>
              <a:uFillTx/>
              <a:latin typeface="Arial"/>
              <a:ea typeface="+mn-ea"/>
              <a:cs typeface="+mn-cs"/>
            </a:endParaRPr>
          </a:p>
        </p:txBody>
      </p:sp>
      <p:sp>
        <p:nvSpPr>
          <p:cNvPr id="15" name="TextBox 1">
            <a:extLst>
              <a:ext uri="{FF2B5EF4-FFF2-40B4-BE49-F238E27FC236}">
                <a16:creationId xmlns:a16="http://schemas.microsoft.com/office/drawing/2014/main" id="{D95F3DC6-74AA-45E4-ADAF-D0A3304B7B30}"/>
              </a:ext>
            </a:extLst>
          </p:cNvPr>
          <p:cNvSpPr txBox="1"/>
          <p:nvPr/>
        </p:nvSpPr>
        <p:spPr>
          <a:xfrm>
            <a:off x="5938684" y="1545691"/>
            <a:ext cx="100272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defRPr/>
            </a:pPr>
            <a:r>
              <a:rPr lang="en-GB" sz="1200" b="1">
                <a:solidFill>
                  <a:prstClr val="black"/>
                </a:solidFill>
              </a:rPr>
              <a:t>1.03m</a:t>
            </a:r>
            <a:endParaRPr kumimoji="0" lang="en-GB" sz="1200" b="1" i="0" u="none" strike="noStrike" kern="1200" cap="none" spc="0" normalizeH="0" baseline="0" noProof="0">
              <a:ln>
                <a:noFill/>
              </a:ln>
              <a:solidFill>
                <a:prstClr val="black"/>
              </a:solidFill>
              <a:effectLst/>
              <a:uLnTx/>
              <a:uFillTx/>
              <a:latin typeface="Arial"/>
              <a:ea typeface="+mn-ea"/>
              <a:cs typeface="+mn-cs"/>
            </a:endParaRPr>
          </a:p>
        </p:txBody>
      </p:sp>
      <p:sp>
        <p:nvSpPr>
          <p:cNvPr id="16" name="TextBox 1">
            <a:extLst>
              <a:ext uri="{FF2B5EF4-FFF2-40B4-BE49-F238E27FC236}">
                <a16:creationId xmlns:a16="http://schemas.microsoft.com/office/drawing/2014/main" id="{F0024A00-DAA1-4621-9A92-C5861C72F1EE}"/>
              </a:ext>
            </a:extLst>
          </p:cNvPr>
          <p:cNvSpPr txBox="1"/>
          <p:nvPr/>
        </p:nvSpPr>
        <p:spPr>
          <a:xfrm>
            <a:off x="8110897" y="1545691"/>
            <a:ext cx="866908"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GB" sz="1200" b="1">
                <a:solidFill>
                  <a:prstClr val="black"/>
                </a:solidFill>
                <a:latin typeface="Arial"/>
              </a:rPr>
              <a:t>7.31m</a:t>
            </a:r>
            <a:endParaRPr kumimoji="0" lang="en-GB" sz="1200" b="1" i="0" u="none" strike="noStrike" kern="1200" cap="none" spc="0" normalizeH="0" baseline="0" noProof="0">
              <a:ln>
                <a:noFill/>
              </a:ln>
              <a:solidFill>
                <a:prstClr val="black"/>
              </a:solidFill>
              <a:effectLst/>
              <a:uLnTx/>
              <a:uFillTx/>
              <a:latin typeface="Arial"/>
              <a:ea typeface="+mn-ea"/>
              <a:cs typeface="+mn-cs"/>
            </a:endParaRPr>
          </a:p>
          <a:p>
            <a:pPr lvl="0" algn="ctr">
              <a:defRPr/>
            </a:pPr>
            <a:endParaRPr kumimoji="0" lang="en-GB" sz="1200" b="1" i="0" u="none" strike="noStrike" kern="1200" cap="none" spc="0" normalizeH="0" baseline="0" noProof="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7A41C181-7330-4155-B9D1-5D4E9F0AFF10}"/>
              </a:ext>
            </a:extLst>
          </p:cNvPr>
          <p:cNvSpPr txBox="1"/>
          <p:nvPr/>
        </p:nvSpPr>
        <p:spPr>
          <a:xfrm>
            <a:off x="150312" y="1517130"/>
            <a:ext cx="16444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Total audience</a:t>
            </a:r>
          </a:p>
        </p:txBody>
      </p:sp>
      <p:sp>
        <p:nvSpPr>
          <p:cNvPr id="10" name="TextBox 1">
            <a:extLst>
              <a:ext uri="{FF2B5EF4-FFF2-40B4-BE49-F238E27FC236}">
                <a16:creationId xmlns:a16="http://schemas.microsoft.com/office/drawing/2014/main" id="{CF8ED8B7-CBC4-46C0-A796-0B77FE3478F2}"/>
              </a:ext>
            </a:extLst>
          </p:cNvPr>
          <p:cNvSpPr txBox="1"/>
          <p:nvPr/>
        </p:nvSpPr>
        <p:spPr>
          <a:xfrm>
            <a:off x="10147295" y="1545691"/>
            <a:ext cx="86690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2.39m</a:t>
            </a:r>
          </a:p>
        </p:txBody>
      </p:sp>
      <p:sp>
        <p:nvSpPr>
          <p:cNvPr id="5" name="TextBox 1">
            <a:extLst>
              <a:ext uri="{FF2B5EF4-FFF2-40B4-BE49-F238E27FC236}">
                <a16:creationId xmlns:a16="http://schemas.microsoft.com/office/drawing/2014/main" id="{4777DB55-AD4D-92ED-A3E5-3167FE4D7AB6}"/>
              </a:ext>
            </a:extLst>
          </p:cNvPr>
          <p:cNvSpPr txBox="1"/>
          <p:nvPr/>
        </p:nvSpPr>
        <p:spPr>
          <a:xfrm>
            <a:off x="3902286" y="1545691"/>
            <a:ext cx="86690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200" b="1"/>
              <a:t>1.34m</a:t>
            </a:r>
          </a:p>
        </p:txBody>
      </p:sp>
      <p:sp>
        <p:nvSpPr>
          <p:cNvPr id="9" name="Text Placeholder 2">
            <a:extLst>
              <a:ext uri="{FF2B5EF4-FFF2-40B4-BE49-F238E27FC236}">
                <a16:creationId xmlns:a16="http://schemas.microsoft.com/office/drawing/2014/main" id="{CDED194D-5AAC-5ED3-3E58-F9ECA62CD92F}"/>
              </a:ext>
            </a:extLst>
          </p:cNvPr>
          <p:cNvSpPr txBox="1">
            <a:spLocks/>
          </p:cNvSpPr>
          <p:nvPr/>
        </p:nvSpPr>
        <p:spPr>
          <a:xfrm>
            <a:off x="378000" y="5364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Source: Barb, 2024, Individuals, Average audience figures, TV set and devices viewing up to 28 days post-broadcast. Based on programmes with 1 million+ total TV viewers. Live +3 mins.</a:t>
            </a:r>
          </a:p>
        </p:txBody>
      </p:sp>
    </p:spTree>
    <p:extLst>
      <p:ext uri="{BB962C8B-B14F-4D97-AF65-F5344CB8AC3E}">
        <p14:creationId xmlns:p14="http://schemas.microsoft.com/office/powerpoint/2010/main" val="333508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51B-D6A4-405C-BF03-95FDE4D34981}"/>
              </a:ext>
            </a:extLst>
          </p:cNvPr>
          <p:cNvSpPr>
            <a:spLocks noGrp="1"/>
          </p:cNvSpPr>
          <p:nvPr>
            <p:ph type="title"/>
          </p:nvPr>
        </p:nvSpPr>
        <p:spPr/>
        <p:txBody>
          <a:bodyPr/>
          <a:lstStyle/>
          <a:p>
            <a:r>
              <a:rPr lang="en-GB"/>
              <a:t>How we watch broadcaster TV – 16-34</a:t>
            </a:r>
          </a:p>
        </p:txBody>
      </p:sp>
      <p:sp>
        <p:nvSpPr>
          <p:cNvPr id="3" name="Text Placeholder 2">
            <a:extLst>
              <a:ext uri="{FF2B5EF4-FFF2-40B4-BE49-F238E27FC236}">
                <a16:creationId xmlns:a16="http://schemas.microsoft.com/office/drawing/2014/main" id="{A91BE4F6-25A2-464F-8E48-88F285575764}"/>
              </a:ext>
            </a:extLst>
          </p:cNvPr>
          <p:cNvSpPr>
            <a:spLocks noGrp="1"/>
          </p:cNvSpPr>
          <p:nvPr>
            <p:ph type="body" sz="quarter" idx="15"/>
          </p:nvPr>
        </p:nvSpPr>
        <p:spPr>
          <a:xfrm>
            <a:off x="378000" y="5364000"/>
            <a:ext cx="11334817" cy="304800"/>
          </a:xfrm>
        </p:spPr>
        <p:txBody>
          <a:bodyPr/>
          <a:lstStyle/>
          <a:p>
            <a:r>
              <a:rPr lang="en-GB"/>
              <a:t>Source: 2024, Barb</a:t>
            </a:r>
          </a:p>
          <a:p>
            <a:endParaRPr lang="en-GB"/>
          </a:p>
        </p:txBody>
      </p:sp>
      <p:grpSp>
        <p:nvGrpSpPr>
          <p:cNvPr id="31" name="Group 30">
            <a:extLst>
              <a:ext uri="{FF2B5EF4-FFF2-40B4-BE49-F238E27FC236}">
                <a16:creationId xmlns:a16="http://schemas.microsoft.com/office/drawing/2014/main" id="{9854DA8F-AC57-4A16-ADF6-24764564B795}"/>
              </a:ext>
            </a:extLst>
          </p:cNvPr>
          <p:cNvGrpSpPr/>
          <p:nvPr/>
        </p:nvGrpSpPr>
        <p:grpSpPr>
          <a:xfrm>
            <a:off x="1968500" y="1283334"/>
            <a:ext cx="8781016" cy="3553807"/>
            <a:chOff x="714375" y="1028699"/>
            <a:chExt cx="8781016" cy="3553807"/>
          </a:xfrm>
        </p:grpSpPr>
        <p:graphicFrame>
          <p:nvGraphicFramePr>
            <p:cNvPr id="24" name="Chart 23">
              <a:extLst>
                <a:ext uri="{FF2B5EF4-FFF2-40B4-BE49-F238E27FC236}">
                  <a16:creationId xmlns:a16="http://schemas.microsoft.com/office/drawing/2014/main" id="{26C28FE3-1E95-46FA-96D9-CA4ACEC1A075}"/>
                </a:ext>
              </a:extLst>
            </p:cNvPr>
            <p:cNvGraphicFramePr/>
            <p:nvPr/>
          </p:nvGraphicFramePr>
          <p:xfrm>
            <a:off x="714375" y="1028701"/>
            <a:ext cx="4233309" cy="35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3C89EA00-401F-46A5-B68C-2B136544E1FE}"/>
                </a:ext>
              </a:extLst>
            </p:cNvPr>
            <p:cNvGraphicFramePr/>
            <p:nvPr/>
          </p:nvGraphicFramePr>
          <p:xfrm>
            <a:off x="5038726" y="1028699"/>
            <a:ext cx="4456665" cy="3522036"/>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9EC1653-A99A-4CE8-9174-3810924690B0}"/>
                </a:ext>
              </a:extLst>
            </p:cNvPr>
            <p:cNvSpPr txBox="1"/>
            <p:nvPr/>
          </p:nvSpPr>
          <p:spPr>
            <a:xfrm>
              <a:off x="1450014"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2 hrs 36 mins</a:t>
              </a:r>
            </a:p>
          </p:txBody>
        </p:sp>
        <p:sp>
          <p:nvSpPr>
            <p:cNvPr id="28" name="TextBox 27">
              <a:extLst>
                <a:ext uri="{FF2B5EF4-FFF2-40B4-BE49-F238E27FC236}">
                  <a16:creationId xmlns:a16="http://schemas.microsoft.com/office/drawing/2014/main" id="{E873AF99-EC2A-4A0B-A7FC-1AD1F3BE64FB}"/>
                </a:ext>
              </a:extLst>
            </p:cNvPr>
            <p:cNvSpPr txBox="1"/>
            <p:nvPr/>
          </p:nvSpPr>
          <p:spPr>
            <a:xfrm>
              <a:off x="5789783" y="4243952"/>
              <a:ext cx="15948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59 mins</a:t>
              </a:r>
            </a:p>
          </p:txBody>
        </p:sp>
        <p:sp>
          <p:nvSpPr>
            <p:cNvPr id="29" name="TextBox 28">
              <a:extLst>
                <a:ext uri="{FF2B5EF4-FFF2-40B4-BE49-F238E27FC236}">
                  <a16:creationId xmlns:a16="http://schemas.microsoft.com/office/drawing/2014/main" id="{65ED99D4-CDE6-4C25-A898-381CB37D81F5}"/>
                </a:ext>
              </a:extLst>
            </p:cNvPr>
            <p:cNvSpPr txBox="1"/>
            <p:nvPr/>
          </p:nvSpPr>
          <p:spPr>
            <a:xfrm>
              <a:off x="1707929" y="2674548"/>
              <a:ext cx="981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4D4D4D"/>
                  </a:solidFill>
                  <a:effectLst/>
                  <a:uLnTx/>
                  <a:uFillTx/>
                  <a:latin typeface="Arial"/>
                  <a:ea typeface="+mn-ea"/>
                  <a:cs typeface="+mn-cs"/>
                </a:rPr>
                <a:t>Inds</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30" name="TextBox 29">
              <a:extLst>
                <a:ext uri="{FF2B5EF4-FFF2-40B4-BE49-F238E27FC236}">
                  <a16:creationId xmlns:a16="http://schemas.microsoft.com/office/drawing/2014/main" id="{D6207C1F-99D3-4F02-B0FA-B2B81ECDFB12}"/>
                </a:ext>
              </a:extLst>
            </p:cNvPr>
            <p:cNvSpPr txBox="1"/>
            <p:nvPr/>
          </p:nvSpPr>
          <p:spPr>
            <a:xfrm>
              <a:off x="6122024" y="2673799"/>
              <a:ext cx="8572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16-34</a:t>
              </a:r>
            </a:p>
          </p:txBody>
        </p:sp>
      </p:grpSp>
    </p:spTree>
    <p:extLst>
      <p:ext uri="{BB962C8B-B14F-4D97-AF65-F5344CB8AC3E}">
        <p14:creationId xmlns:p14="http://schemas.microsoft.com/office/powerpoint/2010/main" val="165235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633AA-99C0-4795-AF77-8A309EAAC2F0}"/>
              </a:ext>
            </a:extLst>
          </p:cNvPr>
          <p:cNvSpPr>
            <a:spLocks noGrp="1"/>
          </p:cNvSpPr>
          <p:nvPr>
            <p:ph type="title"/>
          </p:nvPr>
        </p:nvSpPr>
        <p:spPr/>
        <p:txBody>
          <a:bodyPr>
            <a:normAutofit/>
          </a:bodyPr>
          <a:lstStyle/>
          <a:p>
            <a:r>
              <a:rPr lang="en-GB">
                <a:solidFill>
                  <a:schemeClr val="accent1"/>
                </a:solidFill>
              </a:rPr>
              <a:t>Three quarters of individuals now have access to a SVOD service</a:t>
            </a:r>
          </a:p>
        </p:txBody>
      </p:sp>
      <p:graphicFrame>
        <p:nvGraphicFramePr>
          <p:cNvPr id="6" name="Chart 5">
            <a:extLst>
              <a:ext uri="{FF2B5EF4-FFF2-40B4-BE49-F238E27FC236}">
                <a16:creationId xmlns:a16="http://schemas.microsoft.com/office/drawing/2014/main" id="{AEF80668-3540-43BD-B291-C791C05ED128}"/>
              </a:ext>
            </a:extLst>
          </p:cNvPr>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C3BFF073-1EDB-E38E-DAB2-E59E4982132A}"/>
              </a:ext>
            </a:extLst>
          </p:cNvPr>
          <p:cNvSpPr>
            <a:spLocks noGrp="1"/>
          </p:cNvSpPr>
          <p:nvPr>
            <p:ph type="body" sz="quarter" idx="15"/>
          </p:nvPr>
        </p:nvSpPr>
        <p:spPr/>
        <p:txBody>
          <a:bodyPr/>
          <a:lstStyle/>
          <a:p>
            <a:pPr>
              <a:spcBef>
                <a:spcPts val="0"/>
              </a:spcBef>
            </a:pPr>
            <a:r>
              <a:rPr lang="en-GB" sz="1000" dirty="0">
                <a:solidFill>
                  <a:schemeClr val="tx1">
                    <a:lumMod val="65000"/>
                    <a:lumOff val="35000"/>
                  </a:schemeClr>
                </a:solidFill>
              </a:rPr>
              <a:t>Source: Barb Establishment </a:t>
            </a:r>
            <a:r>
              <a:rPr lang="en-GB" dirty="0">
                <a:solidFill>
                  <a:schemeClr val="tx1">
                    <a:lumMod val="65000"/>
                    <a:lumOff val="35000"/>
                  </a:schemeClr>
                </a:solidFill>
              </a:rPr>
              <a:t>S</a:t>
            </a:r>
            <a:r>
              <a:rPr lang="en-GB" sz="1000" dirty="0">
                <a:solidFill>
                  <a:schemeClr val="tx1">
                    <a:lumMod val="65000"/>
                    <a:lumOff val="35000"/>
                  </a:schemeClr>
                </a:solidFill>
              </a:rPr>
              <a:t>urvey, % of population</a:t>
            </a:r>
          </a:p>
          <a:p>
            <a:pPr>
              <a:spcBef>
                <a:spcPts val="0"/>
              </a:spcBef>
            </a:pPr>
            <a:r>
              <a:rPr lang="en-US" sz="1000" dirty="0">
                <a:solidFill>
                  <a:schemeClr val="tx1">
                    <a:lumMod val="65000"/>
                    <a:lumOff val="35000"/>
                  </a:schemeClr>
                </a:solidFill>
              </a:rPr>
              <a:t>* = Due to the COVID-19 pandemic and the suspension of face-to-face interviewing, quarterly BARB Establishment Survey data were not produced for Q4 2020, as a result, 2020 Q3 data is used</a:t>
            </a:r>
            <a:endParaRPr lang="en-GB" sz="1000" dirty="0">
              <a:solidFill>
                <a:schemeClr val="tx1">
                  <a:lumMod val="65000"/>
                  <a:lumOff val="35000"/>
                </a:schemeClr>
              </a:solidFill>
            </a:endParaRPr>
          </a:p>
          <a:p>
            <a:pPr>
              <a:spcBef>
                <a:spcPts val="0"/>
              </a:spcBef>
            </a:pPr>
            <a:endParaRPr lang="en-GB" sz="1000" dirty="0">
              <a:solidFill>
                <a:schemeClr val="tx1">
                  <a:lumMod val="65000"/>
                  <a:lumOff val="35000"/>
                </a:schemeClr>
              </a:solidFill>
            </a:endParaRPr>
          </a:p>
          <a:p>
            <a:endParaRPr lang="en-US" dirty="0"/>
          </a:p>
        </p:txBody>
      </p:sp>
    </p:spTree>
    <p:extLst>
      <p:ext uri="{BB962C8B-B14F-4D97-AF65-F5344CB8AC3E}">
        <p14:creationId xmlns:p14="http://schemas.microsoft.com/office/powerpoint/2010/main" val="181567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A3C78-D4E2-6047-0DBD-F17638AA31A3}"/>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1C5E7B-F11C-6F7C-7165-CEF501ACA83E}"/>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6828BE6-420C-D263-CFA6-E201009CCB5A}"/>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7164D166-C75D-F64A-A10A-0662A983D9F4}"/>
              </a:ext>
            </a:extLst>
          </p:cNvPr>
          <p:cNvSpPr>
            <a:spLocks noGrp="1"/>
          </p:cNvSpPr>
          <p:nvPr>
            <p:ph type="body" sz="quarter" idx="15"/>
          </p:nvPr>
        </p:nvSpPr>
        <p:spPr/>
        <p:txBody>
          <a:bodyPr/>
          <a:lstStyle/>
          <a:p>
            <a:r>
              <a:rPr lang="en-GB"/>
              <a:t>Source: Barb / Individuals, all devices – 2024</a:t>
            </a:r>
          </a:p>
        </p:txBody>
      </p:sp>
      <p:sp>
        <p:nvSpPr>
          <p:cNvPr id="6" name="TextBox 5">
            <a:extLst>
              <a:ext uri="{FF2B5EF4-FFF2-40B4-BE49-F238E27FC236}">
                <a16:creationId xmlns:a16="http://schemas.microsoft.com/office/drawing/2014/main" id="{9E1B6394-FCC2-15B4-5DF9-C8153754BB22}"/>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3605F244-8615-3121-C766-8F18B3EE445B}"/>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1FD94807-7F8D-DF68-985A-4C65DCBAFBCC}"/>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All devices</a:t>
            </a:r>
          </a:p>
        </p:txBody>
      </p:sp>
      <p:sp>
        <p:nvSpPr>
          <p:cNvPr id="10" name="TextBox 1">
            <a:extLst>
              <a:ext uri="{FF2B5EF4-FFF2-40B4-BE49-F238E27FC236}">
                <a16:creationId xmlns:a16="http://schemas.microsoft.com/office/drawing/2014/main" id="{20C55F47-EA90-23DA-9ACF-0E1DC30322EF}"/>
              </a:ext>
            </a:extLst>
          </p:cNvPr>
          <p:cNvSpPr txBox="1"/>
          <p:nvPr/>
        </p:nvSpPr>
        <p:spPr>
          <a:xfrm>
            <a:off x="3098296" y="4505654"/>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B83C2ED4-8D81-75B5-7B86-8C8C67318772}"/>
              </a:ext>
            </a:extLst>
          </p:cNvPr>
          <p:cNvSpPr txBox="1"/>
          <p:nvPr/>
        </p:nvSpPr>
        <p:spPr>
          <a:xfrm>
            <a:off x="2481807" y="4680595"/>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Other AVOD</a:t>
            </a:r>
          </a:p>
        </p:txBody>
      </p:sp>
      <p:sp>
        <p:nvSpPr>
          <p:cNvPr id="13" name="TextBox 1">
            <a:extLst>
              <a:ext uri="{FF2B5EF4-FFF2-40B4-BE49-F238E27FC236}">
                <a16:creationId xmlns:a16="http://schemas.microsoft.com/office/drawing/2014/main" id="{EF33180C-02F4-FD4E-A944-BE2CEB9D965D}"/>
              </a:ext>
            </a:extLst>
          </p:cNvPr>
          <p:cNvSpPr txBox="1"/>
          <p:nvPr/>
        </p:nvSpPr>
        <p:spPr>
          <a:xfrm>
            <a:off x="8388376" y="4691770"/>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5FD0A569-739A-1629-9E62-F56A39D1E188}"/>
              </a:ext>
            </a:extLst>
          </p:cNvPr>
          <p:cNvCxnSpPr/>
          <p:nvPr/>
        </p:nvCxnSpPr>
        <p:spPr>
          <a:xfrm flipH="1">
            <a:off x="8301308" y="4864765"/>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FF07F3F-DAD1-1CB9-20B7-0D928F96B2F0}"/>
              </a:ext>
            </a:extLst>
          </p:cNvPr>
          <p:cNvCxnSpPr>
            <a:cxnSpLocks/>
          </p:cNvCxnSpPr>
          <p:nvPr/>
        </p:nvCxnSpPr>
        <p:spPr>
          <a:xfrm>
            <a:off x="3808234" y="4766460"/>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EB4450B-C008-FDAE-C303-CCAD6466128D}"/>
              </a:ext>
            </a:extLst>
          </p:cNvPr>
          <p:cNvCxnSpPr>
            <a:cxnSpLocks/>
          </p:cNvCxnSpPr>
          <p:nvPr/>
        </p:nvCxnSpPr>
        <p:spPr>
          <a:xfrm>
            <a:off x="3178645" y="4898736"/>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1">
            <a:extLst>
              <a:ext uri="{FF2B5EF4-FFF2-40B4-BE49-F238E27FC236}">
                <a16:creationId xmlns:a16="http://schemas.microsoft.com/office/drawing/2014/main" id="{DDCD0651-62C0-4E9E-FF70-E897206C1B39}"/>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Tree>
    <p:extLst>
      <p:ext uri="{BB962C8B-B14F-4D97-AF65-F5344CB8AC3E}">
        <p14:creationId xmlns:p14="http://schemas.microsoft.com/office/powerpoint/2010/main" val="126573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607DF7A-A345-858F-0E32-2E7E6774F8FF}"/>
              </a:ext>
            </a:extLst>
          </p:cNvPr>
          <p:cNvGraphicFramePr>
            <a:graphicFrameLocks noGrp="1"/>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D275132-865B-A688-7FC1-A890B1400052}"/>
              </a:ext>
            </a:extLst>
          </p:cNvPr>
          <p:cNvSpPr>
            <a:spLocks noGrp="1"/>
          </p:cNvSpPr>
          <p:nvPr>
            <p:ph type="title"/>
          </p:nvPr>
        </p:nvSpPr>
        <p:spPr/>
        <p:txBody>
          <a:bodyPr/>
          <a:lstStyle/>
          <a:p>
            <a:r>
              <a:rPr lang="en-GB" dirty="0"/>
              <a:t>Commercial broadcasters are unrivalled for scale on TV Set</a:t>
            </a:r>
          </a:p>
        </p:txBody>
      </p:sp>
      <p:sp>
        <p:nvSpPr>
          <p:cNvPr id="3" name="Text Placeholder 2">
            <a:extLst>
              <a:ext uri="{FF2B5EF4-FFF2-40B4-BE49-F238E27FC236}">
                <a16:creationId xmlns:a16="http://schemas.microsoft.com/office/drawing/2014/main" id="{6864E1BB-AD8C-FD67-E364-15BF0DD219E9}"/>
              </a:ext>
            </a:extLst>
          </p:cNvPr>
          <p:cNvSpPr>
            <a:spLocks noGrp="1"/>
          </p:cNvSpPr>
          <p:nvPr>
            <p:ph type="body" sz="quarter" idx="15"/>
          </p:nvPr>
        </p:nvSpPr>
        <p:spPr/>
        <p:txBody>
          <a:bodyPr/>
          <a:lstStyle/>
          <a:p>
            <a:r>
              <a:rPr lang="en-GB"/>
              <a:t>Source: Barb / All Individuals, TV sets – 2024</a:t>
            </a:r>
          </a:p>
          <a:p>
            <a:endParaRPr lang="en-GB"/>
          </a:p>
        </p:txBody>
      </p:sp>
      <p:sp>
        <p:nvSpPr>
          <p:cNvPr id="7" name="TextBox 1">
            <a:extLst>
              <a:ext uri="{FF2B5EF4-FFF2-40B4-BE49-F238E27FC236}">
                <a16:creationId xmlns:a16="http://schemas.microsoft.com/office/drawing/2014/main" id="{E80DBA8E-5591-5435-07FC-96AF659C9430}"/>
              </a:ext>
            </a:extLst>
          </p:cNvPr>
          <p:cNvSpPr txBox="1"/>
          <p:nvPr/>
        </p:nvSpPr>
        <p:spPr>
          <a:xfrm>
            <a:off x="3786162" y="4280909"/>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Other SVOD</a:t>
            </a:r>
          </a:p>
        </p:txBody>
      </p:sp>
      <p:cxnSp>
        <p:nvCxnSpPr>
          <p:cNvPr id="8" name="Straight Arrow Connector 7">
            <a:extLst>
              <a:ext uri="{FF2B5EF4-FFF2-40B4-BE49-F238E27FC236}">
                <a16:creationId xmlns:a16="http://schemas.microsoft.com/office/drawing/2014/main" id="{DC431B7D-BFE3-0CB9-56B8-285604736D51}"/>
              </a:ext>
            </a:extLst>
          </p:cNvPr>
          <p:cNvCxnSpPr>
            <a:cxnSpLocks/>
          </p:cNvCxnSpPr>
          <p:nvPr/>
        </p:nvCxnSpPr>
        <p:spPr>
          <a:xfrm>
            <a:off x="4133865" y="4667774"/>
            <a:ext cx="0" cy="127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
            <a:extLst>
              <a:ext uri="{FF2B5EF4-FFF2-40B4-BE49-F238E27FC236}">
                <a16:creationId xmlns:a16="http://schemas.microsoft.com/office/drawing/2014/main" id="{FB76987D-1807-1A66-2AD7-F51FBA7A5FEB}"/>
              </a:ext>
            </a:extLst>
          </p:cNvPr>
          <p:cNvSpPr txBox="1"/>
          <p:nvPr/>
        </p:nvSpPr>
        <p:spPr>
          <a:xfrm>
            <a:off x="4106548" y="4678768"/>
            <a:ext cx="1103258"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Twitch</a:t>
            </a:r>
          </a:p>
        </p:txBody>
      </p:sp>
      <p:cxnSp>
        <p:nvCxnSpPr>
          <p:cNvPr id="15" name="Straight Arrow Connector 14">
            <a:extLst>
              <a:ext uri="{FF2B5EF4-FFF2-40B4-BE49-F238E27FC236}">
                <a16:creationId xmlns:a16="http://schemas.microsoft.com/office/drawing/2014/main" id="{F92A4E7C-5ECA-0CAE-EB13-69FB36E9D8C4}"/>
              </a:ext>
            </a:extLst>
          </p:cNvPr>
          <p:cNvCxnSpPr/>
          <p:nvPr/>
        </p:nvCxnSpPr>
        <p:spPr>
          <a:xfrm>
            <a:off x="4685335" y="4909988"/>
            <a:ext cx="145673"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
            <a:extLst>
              <a:ext uri="{FF2B5EF4-FFF2-40B4-BE49-F238E27FC236}">
                <a16:creationId xmlns:a16="http://schemas.microsoft.com/office/drawing/2014/main" id="{FB54C139-01B1-041C-BF71-AF88EAE1A421}"/>
              </a:ext>
            </a:extLst>
          </p:cNvPr>
          <p:cNvSpPr txBox="1"/>
          <p:nvPr/>
        </p:nvSpPr>
        <p:spPr>
          <a:xfrm>
            <a:off x="2553777" y="4653322"/>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8" name="Straight Arrow Connector 17">
            <a:extLst>
              <a:ext uri="{FF2B5EF4-FFF2-40B4-BE49-F238E27FC236}">
                <a16:creationId xmlns:a16="http://schemas.microsoft.com/office/drawing/2014/main" id="{3D1D52C6-3506-D271-BEC1-67B57A0B4431}"/>
              </a:ext>
            </a:extLst>
          </p:cNvPr>
          <p:cNvCxnSpPr>
            <a:cxnSpLocks/>
          </p:cNvCxnSpPr>
          <p:nvPr/>
        </p:nvCxnSpPr>
        <p:spPr>
          <a:xfrm>
            <a:off x="3114415" y="4874071"/>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1">
            <a:extLst>
              <a:ext uri="{FF2B5EF4-FFF2-40B4-BE49-F238E27FC236}">
                <a16:creationId xmlns:a16="http://schemas.microsoft.com/office/drawing/2014/main" id="{C341DBAC-4B19-62F7-EE3F-25B92EA6C0E8}"/>
              </a:ext>
            </a:extLst>
          </p:cNvPr>
          <p:cNvSpPr txBox="1"/>
          <p:nvPr/>
        </p:nvSpPr>
        <p:spPr>
          <a:xfrm>
            <a:off x="1610354" y="4682434"/>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TikTok</a:t>
            </a:r>
          </a:p>
        </p:txBody>
      </p:sp>
      <p:cxnSp>
        <p:nvCxnSpPr>
          <p:cNvPr id="22" name="Straight Arrow Connector 21">
            <a:extLst>
              <a:ext uri="{FF2B5EF4-FFF2-40B4-BE49-F238E27FC236}">
                <a16:creationId xmlns:a16="http://schemas.microsoft.com/office/drawing/2014/main" id="{90426A3D-8509-4CD2-3A12-3F1804EC69E3}"/>
              </a:ext>
            </a:extLst>
          </p:cNvPr>
          <p:cNvCxnSpPr>
            <a:cxnSpLocks/>
          </p:cNvCxnSpPr>
          <p:nvPr/>
        </p:nvCxnSpPr>
        <p:spPr>
          <a:xfrm>
            <a:off x="2170992" y="4903183"/>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79E8DB6-D9AE-A1D0-287E-8E6FF9A038AE}"/>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6" name="TextBox 5">
            <a:extLst>
              <a:ext uri="{FF2B5EF4-FFF2-40B4-BE49-F238E27FC236}">
                <a16:creationId xmlns:a16="http://schemas.microsoft.com/office/drawing/2014/main" id="{6A9777E2-AE61-8734-47C0-622F076C0356}"/>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10" name="TextBox 1">
            <a:extLst>
              <a:ext uri="{FF2B5EF4-FFF2-40B4-BE49-F238E27FC236}">
                <a16:creationId xmlns:a16="http://schemas.microsoft.com/office/drawing/2014/main" id="{9688530F-11A8-7B64-7ABB-C9CF096A81B0}"/>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
        <p:nvSpPr>
          <p:cNvPr id="11" name="TextBox 2">
            <a:extLst>
              <a:ext uri="{FF2B5EF4-FFF2-40B4-BE49-F238E27FC236}">
                <a16:creationId xmlns:a16="http://schemas.microsoft.com/office/drawing/2014/main" id="{027CCAD3-BF9A-07C2-1800-9039AD44890B}"/>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Individuals – TV Set</a:t>
            </a:r>
          </a:p>
        </p:txBody>
      </p:sp>
    </p:spTree>
    <p:extLst>
      <p:ext uri="{BB962C8B-B14F-4D97-AF65-F5344CB8AC3E}">
        <p14:creationId xmlns:p14="http://schemas.microsoft.com/office/powerpoint/2010/main" val="368493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7024</Words>
  <Application>Microsoft Office PowerPoint</Application>
  <PresentationFormat>Widescreen</PresentationFormat>
  <Paragraphs>1338</Paragraphs>
  <Slides>53</Slides>
  <Notes>51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Aptos</vt:lpstr>
      <vt:lpstr>arial</vt:lpstr>
      <vt:lpstr>arial</vt:lpstr>
      <vt:lpstr>Calibri</vt:lpstr>
      <vt:lpstr>Century Gothic</vt:lpstr>
      <vt:lpstr>Founders Grotesk Bold</vt:lpstr>
      <vt:lpstr>Founders Grotesk Regular</vt:lpstr>
      <vt:lpstr>proxima-nova</vt:lpstr>
      <vt:lpstr>Söhne</vt:lpstr>
      <vt:lpstr>Thinkbox</vt:lpstr>
      <vt:lpstr>1_Thinkbox</vt:lpstr>
      <vt:lpstr>Thinkbox TV viewing report</vt:lpstr>
      <vt:lpstr>Overview </vt:lpstr>
      <vt:lpstr>The last decade has seen huge improvements in TV quality</vt:lpstr>
      <vt:lpstr>Stability continues…</vt:lpstr>
      <vt:lpstr>2024 video viewing – 16-34</vt:lpstr>
      <vt:lpstr>How we watch broadcaster TV – 16-34</vt:lpstr>
      <vt:lpstr>Three quarters of individuals now have access to a SVOD service</vt:lpstr>
      <vt:lpstr>Commercial broadcasters are unrivalled for scale</vt:lpstr>
      <vt:lpstr>Commercial broadcasters are unrivalled for scale on TV Set</vt:lpstr>
      <vt:lpstr>Broadcasters are unrivalled in the commercial viewing landscape</vt:lpstr>
      <vt:lpstr>Competition is more even amongst younger audiences</vt:lpstr>
      <vt:lpstr>Commercial broadcasters deliver the most scale for 16-34s on the TV set</vt:lpstr>
      <vt:lpstr>Broadcasters deliver the largest scale for 16-34s compared to other commercial platforms on the TV set</vt:lpstr>
      <vt:lpstr>How TV content is viewed</vt:lpstr>
      <vt:lpstr>Sports is time-sensitive so has high levels of live viewing</vt:lpstr>
      <vt:lpstr>Sports is time-sensitive so has high levels of live viewing</vt:lpstr>
      <vt:lpstr>Daily shows generate a ‘drive to live’ </vt:lpstr>
      <vt:lpstr>Primetime drama has high levels of on-demand viewing</vt:lpstr>
      <vt:lpstr>Primetime drama has high levels of on-demand viewing</vt:lpstr>
      <vt:lpstr>Device viewing allows flexibility in watching live sport </vt:lpstr>
      <vt:lpstr>Device viewing allows flexibility in watching reality TV  </vt:lpstr>
      <vt:lpstr>Device viewing allows flexibility in watching reality TV  </vt:lpstr>
      <vt:lpstr>Broad appeal entertainment shows have high TV set viewing</vt:lpstr>
      <vt:lpstr>Content released as a boxset can receive high pre-broadcast viewing</vt:lpstr>
      <vt:lpstr>Content released as a boxset can receive high pre-broadcast viewing</vt:lpstr>
      <vt:lpstr>TV landscape</vt:lpstr>
      <vt:lpstr>Commercial linear TV daily, weekly &amp; monthly reach</vt:lpstr>
      <vt:lpstr>TV population (universe) sizes in millions </vt:lpstr>
      <vt:lpstr>Time lengths &amp; advertising</vt:lpstr>
      <vt:lpstr>Time lengths &amp; advertising</vt:lpstr>
      <vt:lpstr>PowerPoint Presentation</vt:lpstr>
      <vt:lpstr>The use of time-lengths differs by category</vt:lpstr>
      <vt:lpstr>30-second TV ads consistently account for half of all impacts </vt:lpstr>
      <vt:lpstr>Linear TV delivered 633 billion impacts across 2024</vt:lpstr>
      <vt:lpstr>The most viewed holding companies on TV in 2024</vt:lpstr>
      <vt:lpstr>932 advertisers used TV for the first time in 2024</vt:lpstr>
      <vt:lpstr>PowerPoint Presentation</vt:lpstr>
      <vt:lpstr>UK original content dominates the top series in 2024</vt:lpstr>
      <vt:lpstr>16-34’s: SVOD’s strong; UK original content dominates</vt:lpstr>
      <vt:lpstr>Sport highest live viewing numbers; Drama on-demand</vt:lpstr>
      <vt:lpstr>16-34’s: Sport &amp; Entertainment live; Films for on-demand</vt:lpstr>
      <vt:lpstr>In 2024, Gavin &amp; Stacey ended, and England reached a final</vt:lpstr>
      <vt:lpstr>Top TV programmes 2024 (TV set and device)</vt:lpstr>
      <vt:lpstr>Top ITV1 programmes 2024 (TV set and device)</vt:lpstr>
      <vt:lpstr>Top Channel 4 programmes 2024 (TV set and device)</vt:lpstr>
      <vt:lpstr>Top Channel 5 programmes 2024 (TV set and device)</vt:lpstr>
      <vt:lpstr>Top commercial non-PSB* programmes 2024 (non-sport)</vt:lpstr>
      <vt:lpstr>Top Netflix programmes 2024 (TV Set)</vt:lpstr>
      <vt:lpstr>Top Amazon Prime Video programmes 2024 (TV Set)</vt:lpstr>
      <vt:lpstr>Top Disney+ programmes 2024 (TV Set)</vt:lpstr>
      <vt:lpstr>Top commercial  sport programmes</vt:lpstr>
      <vt:lpstr>Top 5 commercial programmes with largest proportion of device viewing</vt:lpstr>
      <vt:lpstr>Top commercial programmes with largest proportion of pre-broadcast boxset BVOD viewing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Thinkbox TV viewing report</dc:title>
  <dc:creator>Harry Parker</dc:creator>
  <cp:lastModifiedBy>Harry Parker</cp:lastModifiedBy>
  <cp:revision>19</cp:revision>
  <dcterms:created xsi:type="dcterms:W3CDTF">2024-04-09T07:49:10Z</dcterms:created>
  <dcterms:modified xsi:type="dcterms:W3CDTF">2025-04-30T07:58:44Z</dcterms:modified>
</cp:coreProperties>
</file>