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3.xml" ContentType="application/vnd.openxmlformats-officedocument.theme+xml"/>
  <Override PartName="/ppt/tags/tag6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notesSlides/notesSlide13.xml" ContentType="application/vnd.openxmlformats-officedocument.presentationml.notesSlide+xml"/>
  <Override PartName="/ppt/charts/chart11.xml" ContentType="application/vnd.openxmlformats-officedocument.drawingml.chart+xml"/>
  <Override PartName="/ppt/notesSlides/notesSlide14.xml" ContentType="application/vnd.openxmlformats-officedocument.presentationml.notesSlide+xml"/>
  <Override PartName="/ppt/charts/chart1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4.xml" ContentType="application/vnd.openxmlformats-officedocument.drawingml.chart+xml"/>
  <Override PartName="/ppt/theme/themeOverride3.xml" ContentType="application/vnd.openxmlformats-officedocument.themeOverride+xml"/>
  <Override PartName="/ppt/notesSlides/notesSlide20.xml" ContentType="application/vnd.openxmlformats-officedocument.presentationml.notesSlide+xml"/>
  <Override PartName="/ppt/charts/chart15.xml" ContentType="application/vnd.openxmlformats-officedocument.drawingml.chart+xml"/>
  <Override PartName="/ppt/charts/style5.xml" ContentType="application/vnd.ms-office.chartstyle+xml"/>
  <Override PartName="/ppt/charts/colors5.xml" ContentType="application/vnd.ms-office.chartcolorstyle+xml"/>
  <Override PartName="/ppt/charts/chart1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charts/chart1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2.xml" ContentType="application/vnd.openxmlformats-officedocument.presentationml.notesSlide+xml"/>
  <Override PartName="/ppt/charts/chart1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3.xml" ContentType="application/vnd.openxmlformats-officedocument.presentationml.notesSlide+xml"/>
  <Override PartName="/ppt/charts/chart1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charts/chart20.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2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xml" ContentType="application/vnd.openxmlformats-officedocument.drawingml.chartshapes+xml"/>
  <Override PartName="/ppt/notesSlides/notesSlide43.xml" ContentType="application/vnd.openxmlformats-officedocument.presentationml.notesSlide+xml"/>
  <Override PartName="/ppt/charts/chart24.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48"/>
  </p:notesMasterIdLst>
  <p:sldIdLst>
    <p:sldId id="379" r:id="rId3"/>
    <p:sldId id="2147376324" r:id="rId4"/>
    <p:sldId id="4608" r:id="rId5"/>
    <p:sldId id="2147376308" r:id="rId6"/>
    <p:sldId id="2147376270" r:id="rId7"/>
    <p:sldId id="4648" r:id="rId8"/>
    <p:sldId id="11386" r:id="rId9"/>
    <p:sldId id="274" r:id="rId10"/>
    <p:sldId id="2147376279" r:id="rId11"/>
    <p:sldId id="2147376253" r:id="rId12"/>
    <p:sldId id="2147376231" r:id="rId13"/>
    <p:sldId id="2147376230" r:id="rId14"/>
    <p:sldId id="2147376254" r:id="rId15"/>
    <p:sldId id="2147376235" r:id="rId16"/>
    <p:sldId id="2147376278" r:id="rId17"/>
    <p:sldId id="270" r:id="rId18"/>
    <p:sldId id="11385" r:id="rId19"/>
    <p:sldId id="4860" r:id="rId20"/>
    <p:sldId id="300" r:id="rId21"/>
    <p:sldId id="2147376325" r:id="rId22"/>
    <p:sldId id="2147376271" r:id="rId23"/>
    <p:sldId id="2147376272" r:id="rId24"/>
    <p:sldId id="2147376232" r:id="rId25"/>
    <p:sldId id="11419" r:id="rId26"/>
    <p:sldId id="2147376236" r:id="rId27"/>
    <p:sldId id="4871" r:id="rId28"/>
    <p:sldId id="2147376259" r:id="rId29"/>
    <p:sldId id="301" r:id="rId30"/>
    <p:sldId id="11425" r:id="rId31"/>
    <p:sldId id="4988" r:id="rId32"/>
    <p:sldId id="4989" r:id="rId33"/>
    <p:sldId id="2147376202" r:id="rId34"/>
    <p:sldId id="2147376314" r:id="rId35"/>
    <p:sldId id="2147376315" r:id="rId36"/>
    <p:sldId id="2147376264" r:id="rId37"/>
    <p:sldId id="2147376115" r:id="rId38"/>
    <p:sldId id="4651" r:id="rId39"/>
    <p:sldId id="2147376248" r:id="rId40"/>
    <p:sldId id="2147376280" r:id="rId41"/>
    <p:sldId id="2147376281" r:id="rId42"/>
    <p:sldId id="2147376282" r:id="rId43"/>
    <p:sldId id="2147376228" r:id="rId44"/>
    <p:sldId id="2147376252" r:id="rId45"/>
    <p:sldId id="2147376265" r:id="rId46"/>
    <p:sldId id="214737626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 Viewing Report" id="{2C360AA3-1F19-482F-8DC1-A49F7D395846}">
          <p14:sldIdLst>
            <p14:sldId id="379"/>
          </p14:sldIdLst>
        </p14:section>
        <p14:section name="TV Viewing In 2023" id="{3F174A11-C4E9-4D53-B0A7-AA407576752F}">
          <p14:sldIdLst>
            <p14:sldId id="2147376324"/>
            <p14:sldId id="4608"/>
            <p14:sldId id="2147376308"/>
            <p14:sldId id="2147376270"/>
            <p14:sldId id="4648"/>
            <p14:sldId id="11386"/>
          </p14:sldIdLst>
        </p14:section>
        <p14:section name="How TV Content Is Watched" id="{84A7A565-7DC3-4CA7-B54C-1675009C4511}">
          <p14:sldIdLst>
            <p14:sldId id="274"/>
            <p14:sldId id="2147376279"/>
            <p14:sldId id="2147376253"/>
            <p14:sldId id="2147376231"/>
            <p14:sldId id="2147376230"/>
            <p14:sldId id="2147376254"/>
            <p14:sldId id="2147376235"/>
            <p14:sldId id="2147376278"/>
          </p14:sldIdLst>
        </p14:section>
        <p14:section name="TV Landscape" id="{598241E3-0030-4B32-A2C5-69AF04B87D5E}">
          <p14:sldIdLst>
            <p14:sldId id="270"/>
            <p14:sldId id="11385"/>
            <p14:sldId id="4860"/>
          </p14:sldIdLst>
        </p14:section>
        <p14:section name="Time lengths and advertising" id="{528706B6-8C3A-4F41-ACCE-526EC33177EB}">
          <p14:sldIdLst>
            <p14:sldId id="300"/>
            <p14:sldId id="2147376325"/>
            <p14:sldId id="2147376271"/>
            <p14:sldId id="2147376272"/>
            <p14:sldId id="2147376232"/>
            <p14:sldId id="11419"/>
            <p14:sldId id="2147376236"/>
            <p14:sldId id="4871"/>
            <p14:sldId id="2147376259"/>
          </p14:sldIdLst>
        </p14:section>
        <p14:section name="TV Reach" id="{0BC735E0-533C-421A-B71F-ACB14C982974}">
          <p14:sldIdLst>
            <p14:sldId id="301"/>
            <p14:sldId id="11425"/>
            <p14:sldId id="4988"/>
            <p14:sldId id="4989"/>
          </p14:sldIdLst>
        </p14:section>
        <p14:section name="Top Programmes" id="{42D2202A-8128-47FA-8058-9A032AE1351F}">
          <p14:sldIdLst>
            <p14:sldId id="2147376202"/>
            <p14:sldId id="2147376314"/>
            <p14:sldId id="2147376315"/>
            <p14:sldId id="2147376264"/>
            <p14:sldId id="2147376115"/>
            <p14:sldId id="4651"/>
            <p14:sldId id="2147376248"/>
            <p14:sldId id="2147376280"/>
            <p14:sldId id="2147376281"/>
            <p14:sldId id="2147376282"/>
            <p14:sldId id="2147376228"/>
            <p14:sldId id="2147376252"/>
            <p14:sldId id="2147376265"/>
            <p14:sldId id="2147376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83" autoAdjust="0"/>
  </p:normalViewPr>
  <p:slideViewPr>
    <p:cSldViewPr snapToGrid="0">
      <p:cViewPr varScale="1">
        <p:scale>
          <a:sx n="96" d="100"/>
          <a:sy n="96" d="100"/>
        </p:scale>
        <p:origin x="1152" y="78"/>
      </p:cViewPr>
      <p:guideLst/>
    </p:cSldViewPr>
  </p:slideViewPr>
  <p:notesTextViewPr>
    <p:cViewPr>
      <p:scale>
        <a:sx n="1" d="1"/>
        <a:sy n="1" d="1"/>
      </p:scale>
      <p:origin x="0" y="-288"/>
    </p:cViewPr>
  </p:notesTextViewPr>
  <p:sorterViewPr>
    <p:cViewPr>
      <p:scale>
        <a:sx n="100" d="100"/>
        <a:sy n="100" d="100"/>
      </p:scale>
      <p:origin x="0" y="-60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5.xml"/><Relationship Id="rId1" Type="http://schemas.microsoft.com/office/2011/relationships/chartStyle" Target="style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6.xml"/><Relationship Id="rId1" Type="http://schemas.microsoft.com/office/2011/relationships/chartStyle" Target="style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7.xml"/><Relationship Id="rId1" Type="http://schemas.microsoft.com/office/2011/relationships/chartStyle" Target="style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8.xml"/><Relationship Id="rId1" Type="http://schemas.microsoft.com/office/2011/relationships/chartStyle" Target="style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0.xml"/><Relationship Id="rId1" Type="http://schemas.microsoft.com/office/2011/relationships/chartStyle" Target="style1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1.xml"/><Relationship Id="rId1" Type="http://schemas.microsoft.com/office/2011/relationships/chartStyle" Target="style1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84177097342185E-2"/>
          <c:y val="0.12833241713494584"/>
          <c:w val="0.75793881334981461"/>
          <c:h val="0.7612789111491165"/>
        </c:manualLayout>
      </c:layout>
      <c:areaChart>
        <c:grouping val="stacked"/>
        <c:varyColors val="0"/>
        <c:ser>
          <c:idx val="0"/>
          <c:order val="0"/>
          <c:tx>
            <c:strRef>
              <c:f>Sheet1!$B$1</c:f>
              <c:strCache>
                <c:ptCount val="1"/>
                <c:pt idx="0">
                  <c:v>Broadcaster TV</c:v>
                </c:pt>
              </c:strCache>
            </c:strRef>
          </c:tx>
          <c:spPr>
            <a:solidFill>
              <a:srgbClr val="E10514"/>
            </a:solidFill>
            <a:ln>
              <a:solidFill>
                <a:srgbClr val="E10514"/>
              </a:solid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Sheet1!$B$2:$B$10</c:f>
              <c:numCache>
                <c:formatCode>[$-F400]h:mm:ss\ AM/PM</c:formatCode>
                <c:ptCount val="9"/>
                <c:pt idx="0">
                  <c:v>0.16980684004070432</c:v>
                </c:pt>
                <c:pt idx="1">
                  <c:v>0.1676407097473249</c:v>
                </c:pt>
                <c:pt idx="2">
                  <c:v>0.1625443546832934</c:v>
                </c:pt>
                <c:pt idx="3">
                  <c:v>0.15555897992536252</c:v>
                </c:pt>
                <c:pt idx="4">
                  <c:v>0.14983675610370625</c:v>
                </c:pt>
                <c:pt idx="5">
                  <c:v>0.15868240147490756</c:v>
                </c:pt>
                <c:pt idx="6">
                  <c:v>0.14437093316348959</c:v>
                </c:pt>
                <c:pt idx="7">
                  <c:v>0.12909722222222222</c:v>
                </c:pt>
                <c:pt idx="8">
                  <c:v>0.12493055555555554</c:v>
                </c:pt>
              </c:numCache>
            </c:numRef>
          </c:val>
          <c:extLst>
            <c:ext xmlns:c16="http://schemas.microsoft.com/office/drawing/2014/chart" uri="{C3380CC4-5D6E-409C-BE32-E72D297353CC}">
              <c16:uniqueId val="{00000000-B9F1-4DD2-864D-15C23E871B8F}"/>
            </c:ext>
          </c:extLst>
        </c:ser>
        <c:ser>
          <c:idx val="1"/>
          <c:order val="1"/>
          <c:tx>
            <c:strRef>
              <c:f>Sheet1!$C$1</c:f>
              <c:strCache>
                <c:ptCount val="1"/>
                <c:pt idx="0">
                  <c:v>SVOD</c:v>
                </c:pt>
              </c:strCache>
            </c:strRef>
          </c:tx>
          <c:spPr>
            <a:solidFill>
              <a:srgbClr val="FD878F"/>
            </a:solidFill>
            <a:ln w="25400">
              <a:no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Sheet1!$C$2:$C$10</c:f>
              <c:numCache>
                <c:formatCode>[$-F400]h:mm:ss\ AM/PM</c:formatCode>
                <c:ptCount val="9"/>
                <c:pt idx="0">
                  <c:v>4.7514224106689866E-3</c:v>
                </c:pt>
                <c:pt idx="1">
                  <c:v>5.7755218525766469E-3</c:v>
                </c:pt>
                <c:pt idx="2">
                  <c:v>8.0963705878089459E-3</c:v>
                </c:pt>
                <c:pt idx="3">
                  <c:v>1.3556017612524464E-2</c:v>
                </c:pt>
                <c:pt idx="4">
                  <c:v>1.7499465463506562E-2</c:v>
                </c:pt>
                <c:pt idx="5">
                  <c:v>2.5676374896314021E-2</c:v>
                </c:pt>
                <c:pt idx="6">
                  <c:v>2.9705533811698201E-2</c:v>
                </c:pt>
                <c:pt idx="7">
                  <c:v>2.5486111111111112E-2</c:v>
                </c:pt>
                <c:pt idx="8">
                  <c:v>2.6875000000000003E-2</c:v>
                </c:pt>
              </c:numCache>
            </c:numRef>
          </c:val>
          <c:extLst>
            <c:ext xmlns:c16="http://schemas.microsoft.com/office/drawing/2014/chart" uri="{C3380CC4-5D6E-409C-BE32-E72D297353CC}">
              <c16:uniqueId val="{00000001-B9F1-4DD2-864D-15C23E871B8F}"/>
            </c:ext>
          </c:extLst>
        </c:ser>
        <c:ser>
          <c:idx val="2"/>
          <c:order val="2"/>
          <c:tx>
            <c:strRef>
              <c:f>Sheet1!$D$1</c:f>
              <c:strCache>
                <c:ptCount val="1"/>
                <c:pt idx="0">
                  <c:v>DVD</c:v>
                </c:pt>
              </c:strCache>
            </c:strRef>
          </c:tx>
          <c:spPr>
            <a:solidFill>
              <a:srgbClr val="00AE4C"/>
            </a:solidFill>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Sheet1!$D$2:$D$10</c:f>
              <c:numCache>
                <c:formatCode>[$-F400]h:mm:ss\ AM/PM</c:formatCode>
                <c:ptCount val="9"/>
                <c:pt idx="0">
                  <c:v>2.8116362631287997E-3</c:v>
                </c:pt>
                <c:pt idx="1">
                  <c:v>2.9579912092653261E-3</c:v>
                </c:pt>
                <c:pt idx="2">
                  <c:v>2.6694441073763968E-3</c:v>
                </c:pt>
                <c:pt idx="3">
                  <c:v>2.5752335881567769E-3</c:v>
                </c:pt>
                <c:pt idx="4">
                  <c:v>2.046778303603931E-3</c:v>
                </c:pt>
                <c:pt idx="5">
                  <c:v>2.2167954266607342E-3</c:v>
                </c:pt>
                <c:pt idx="6">
                  <c:v>1.6331283959605761E-3</c:v>
                </c:pt>
                <c:pt idx="7">
                  <c:v>9.0277777777777784E-4</c:v>
                </c:pt>
                <c:pt idx="8">
                  <c:v>8.3333333333333328E-4</c:v>
                </c:pt>
              </c:numCache>
            </c:numRef>
          </c:val>
          <c:extLst>
            <c:ext xmlns:c16="http://schemas.microsoft.com/office/drawing/2014/chart" uri="{C3380CC4-5D6E-409C-BE32-E72D297353CC}">
              <c16:uniqueId val="{00000002-B9F1-4DD2-864D-15C23E871B8F}"/>
            </c:ext>
          </c:extLst>
        </c:ser>
        <c:ser>
          <c:idx val="3"/>
          <c:order val="3"/>
          <c:tx>
            <c:strRef>
              <c:f>Sheet1!$E$1</c:f>
              <c:strCache>
                <c:ptCount val="1"/>
                <c:pt idx="0">
                  <c:v>Cinema</c:v>
                </c:pt>
              </c:strCache>
            </c:strRef>
          </c:tx>
          <c:spPr>
            <a:solidFill>
              <a:srgbClr val="18FF72"/>
            </a:solidFill>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Sheet1!$E$2:$E$10</c:f>
              <c:numCache>
                <c:formatCode>[$-F400]h:mm:ss\ AM/PM</c:formatCode>
                <c:ptCount val="9"/>
                <c:pt idx="0">
                  <c:v>1.2708333333333335E-3</c:v>
                </c:pt>
                <c:pt idx="1">
                  <c:v>1.4541666666666665E-3</c:v>
                </c:pt>
                <c:pt idx="2">
                  <c:v>1.5393518518518519E-3</c:v>
                </c:pt>
                <c:pt idx="3">
                  <c:v>1.4875000000000003E-3</c:v>
                </c:pt>
                <c:pt idx="4">
                  <c:v>1.2875E-3</c:v>
                </c:pt>
                <c:pt idx="5">
                  <c:v>2.541666666666667E-4</c:v>
                </c:pt>
                <c:pt idx="6">
                  <c:v>1.2499999999999999E-5</c:v>
                </c:pt>
                <c:pt idx="7">
                  <c:v>1.2499999999999998E-3</c:v>
                </c:pt>
                <c:pt idx="8">
                  <c:v>9.8379629629629642E-4</c:v>
                </c:pt>
              </c:numCache>
            </c:numRef>
          </c:val>
          <c:extLst>
            <c:ext xmlns:c16="http://schemas.microsoft.com/office/drawing/2014/chart" uri="{C3380CC4-5D6E-409C-BE32-E72D297353CC}">
              <c16:uniqueId val="{00000003-B9F1-4DD2-864D-15C23E871B8F}"/>
            </c:ext>
          </c:extLst>
        </c:ser>
        <c:ser>
          <c:idx val="4"/>
          <c:order val="4"/>
          <c:tx>
            <c:strRef>
              <c:f>Sheet1!$F$1</c:f>
              <c:strCache>
                <c:ptCount val="1"/>
                <c:pt idx="0">
                  <c:v>Other online video</c:v>
                </c:pt>
              </c:strCache>
            </c:strRef>
          </c:tx>
          <c:spPr>
            <a:solidFill>
              <a:srgbClr val="004F87"/>
            </a:solidFill>
            <a:ln>
              <a:no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Sheet1!$F$2:$F$10</c:f>
              <c:numCache>
                <c:formatCode>[$-F400]h:mm:ss\ AM/PM</c:formatCode>
                <c:ptCount val="9"/>
                <c:pt idx="0">
                  <c:v>4.6764125174430697E-3</c:v>
                </c:pt>
                <c:pt idx="1">
                  <c:v>4.9794641885138021E-3</c:v>
                </c:pt>
                <c:pt idx="2">
                  <c:v>5.2825158595845344E-3</c:v>
                </c:pt>
                <c:pt idx="3">
                  <c:v>5.5855675306552667E-3</c:v>
                </c:pt>
                <c:pt idx="4">
                  <c:v>5.8886192017259991E-3</c:v>
                </c:pt>
                <c:pt idx="5">
                  <c:v>6.1916708727967305E-3</c:v>
                </c:pt>
                <c:pt idx="6">
                  <c:v>4.4620854487693361E-3</c:v>
                </c:pt>
                <c:pt idx="7">
                  <c:v>3.8194444444444443E-3</c:v>
                </c:pt>
                <c:pt idx="8">
                  <c:v>4.5138888888888885E-3</c:v>
                </c:pt>
              </c:numCache>
            </c:numRef>
          </c:val>
          <c:extLst>
            <c:ext xmlns:c16="http://schemas.microsoft.com/office/drawing/2014/chart" uri="{C3380CC4-5D6E-409C-BE32-E72D297353CC}">
              <c16:uniqueId val="{00000000-9075-4441-A94F-036DB1C8A320}"/>
            </c:ext>
          </c:extLst>
        </c:ser>
        <c:ser>
          <c:idx val="7"/>
          <c:order val="5"/>
          <c:tx>
            <c:strRef>
              <c:f>Sheet1!$G$1</c:f>
              <c:strCache>
                <c:ptCount val="1"/>
                <c:pt idx="0">
                  <c:v>YouTube</c:v>
                </c:pt>
              </c:strCache>
            </c:strRef>
          </c:tx>
          <c:spPr>
            <a:solidFill>
              <a:srgbClr val="39ACFF"/>
            </a:solidFill>
            <a:ln>
              <a:no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Sheet1!$G$2:$G$10</c:f>
              <c:numCache>
                <c:formatCode>[$-F400]h:mm:ss\ AM/PM</c:formatCode>
                <c:ptCount val="9"/>
                <c:pt idx="0">
                  <c:v>8.141849000540248E-3</c:v>
                </c:pt>
                <c:pt idx="1">
                  <c:v>1.0012273770934629E-2</c:v>
                </c:pt>
                <c:pt idx="2">
                  <c:v>1.622980821177742E-2</c:v>
                </c:pt>
                <c:pt idx="3">
                  <c:v>1.9935479695660004E-2</c:v>
                </c:pt>
                <c:pt idx="4">
                  <c:v>2.2899418107329372E-2</c:v>
                </c:pt>
                <c:pt idx="5">
                  <c:v>3.2504524581307405E-2</c:v>
                </c:pt>
                <c:pt idx="6">
                  <c:v>2.5503342787682331E-2</c:v>
                </c:pt>
                <c:pt idx="7">
                  <c:v>2.7708333333333331E-2</c:v>
                </c:pt>
                <c:pt idx="8">
                  <c:v>3.0972222222222224E-2</c:v>
                </c:pt>
              </c:numCache>
            </c:numRef>
          </c:val>
          <c:extLst>
            <c:ext xmlns:c16="http://schemas.microsoft.com/office/drawing/2014/chart" uri="{C3380CC4-5D6E-409C-BE32-E72D297353CC}">
              <c16:uniqueId val="{00000000-3422-4ED2-8C18-4E689444D11E}"/>
            </c:ext>
          </c:extLst>
        </c:ser>
        <c:ser>
          <c:idx val="5"/>
          <c:order val="6"/>
          <c:tx>
            <c:strRef>
              <c:f>Sheet1!$H$1</c:f>
              <c:strCache>
                <c:ptCount val="1"/>
                <c:pt idx="0">
                  <c:v>TikTok</c:v>
                </c:pt>
              </c:strCache>
            </c:strRef>
          </c:tx>
          <c:spPr>
            <a:solidFill>
              <a:srgbClr val="BAE2FF"/>
            </a:solidFill>
            <a:ln>
              <a:solidFill>
                <a:srgbClr val="BAE2FF"/>
              </a:solid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Sheet1!$H$2:$H$10</c:f>
              <c:numCache>
                <c:formatCode>[$-F400]h:mm:ss\ AM/PM</c:formatCode>
                <c:ptCount val="9"/>
                <c:pt idx="0">
                  <c:v>0</c:v>
                </c:pt>
                <c:pt idx="1">
                  <c:v>0</c:v>
                </c:pt>
                <c:pt idx="2">
                  <c:v>0</c:v>
                </c:pt>
                <c:pt idx="3">
                  <c:v>0</c:v>
                </c:pt>
                <c:pt idx="4">
                  <c:v>0</c:v>
                </c:pt>
                <c:pt idx="5">
                  <c:v>2.5017676877556348E-3</c:v>
                </c:pt>
                <c:pt idx="6">
                  <c:v>4.0944271603863894E-3</c:v>
                </c:pt>
                <c:pt idx="7">
                  <c:v>6.875E-3</c:v>
                </c:pt>
                <c:pt idx="8">
                  <c:v>8.4722222222222213E-3</c:v>
                </c:pt>
              </c:numCache>
            </c:numRef>
          </c:val>
          <c:extLst>
            <c:ext xmlns:c16="http://schemas.microsoft.com/office/drawing/2014/chart" uri="{C3380CC4-5D6E-409C-BE32-E72D297353CC}">
              <c16:uniqueId val="{00000001-9075-4441-A94F-036DB1C8A320}"/>
            </c:ext>
          </c:extLst>
        </c:ser>
        <c:dLbls>
          <c:showLegendKey val="0"/>
          <c:showVal val="0"/>
          <c:showCatName val="0"/>
          <c:showSerName val="0"/>
          <c:showPercent val="0"/>
          <c:showBubbleSize val="0"/>
        </c:dLbls>
        <c:axId val="34584448"/>
        <c:axId val="34585984"/>
      </c:areaChart>
      <c:catAx>
        <c:axId val="34584448"/>
        <c:scaling>
          <c:orientation val="minMax"/>
        </c:scaling>
        <c:delete val="0"/>
        <c:axPos val="b"/>
        <c:numFmt formatCode="General" sourceLinked="1"/>
        <c:majorTickMark val="out"/>
        <c:minorTickMark val="none"/>
        <c:tickLblPos val="nextTo"/>
        <c:spPr>
          <a:ln>
            <a:noFill/>
          </a:ln>
        </c:spPr>
        <c:txPr>
          <a:bodyPr/>
          <a:lstStyle/>
          <a:p>
            <a:pPr>
              <a:defRPr sz="1100" b="1"/>
            </a:pPr>
            <a:endParaRPr lang="en-US"/>
          </a:p>
        </c:txPr>
        <c:crossAx val="34585984"/>
        <c:crosses val="autoZero"/>
        <c:auto val="1"/>
        <c:lblAlgn val="ctr"/>
        <c:lblOffset val="100"/>
        <c:noMultiLvlLbl val="0"/>
      </c:catAx>
      <c:valAx>
        <c:axId val="34585984"/>
        <c:scaling>
          <c:orientation val="minMax"/>
        </c:scaling>
        <c:delete val="0"/>
        <c:axPos val="l"/>
        <c:numFmt formatCode="h:mm" sourceLinked="0"/>
        <c:majorTickMark val="out"/>
        <c:minorTickMark val="none"/>
        <c:tickLblPos val="nextTo"/>
        <c:spPr>
          <a:ln>
            <a:noFill/>
          </a:ln>
        </c:spPr>
        <c:txPr>
          <a:bodyPr/>
          <a:lstStyle/>
          <a:p>
            <a:pPr>
              <a:defRPr sz="1200" b="1"/>
            </a:pPr>
            <a:endParaRPr lang="en-US"/>
          </a:p>
        </c:txPr>
        <c:crossAx val="34584448"/>
        <c:crosses val="autoZero"/>
        <c:crossBetween val="midCat"/>
        <c:majorUnit val="2.0833000000000001E-2"/>
      </c:valAx>
    </c:plotArea>
    <c:legend>
      <c:legendPos val="r"/>
      <c:overlay val="0"/>
      <c:txPr>
        <a:bodyPr/>
        <a:lstStyle/>
        <a:p>
          <a:pPr>
            <a:defRPr sz="1200" b="1"/>
          </a:pPr>
          <a:endParaRPr lang="en-US"/>
        </a:p>
      </c:txPr>
    </c:legend>
    <c:plotVisOnly val="1"/>
    <c:dispBlanksAs val="zero"/>
    <c:showDLblsOverMax val="0"/>
  </c:chart>
  <c:spPr>
    <a:ln>
      <a:prstDash val="sysDash"/>
    </a:ln>
  </c:spPr>
  <c:txPr>
    <a:bodyPr/>
    <a:lstStyle/>
    <a:p>
      <a:pPr>
        <a:defRPr sz="12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dPt>
            <c:idx val="2"/>
            <c:bubble3D val="0"/>
            <c:spPr>
              <a:solidFill>
                <a:schemeClr val="accent4"/>
              </a:solidFill>
            </c:spPr>
            <c:extLst>
              <c:ext xmlns:c16="http://schemas.microsoft.com/office/drawing/2014/chart" uri="{C3380CC4-5D6E-409C-BE32-E72D297353CC}">
                <c16:uniqueId val="{00000005-682B-4DC0-A98C-5AA9D0694AE8}"/>
              </c:ext>
            </c:extLst>
          </c:dPt>
          <c:cat>
            <c:strRef>
              <c:f>Sheet1!$A$2:$A$4</c:f>
              <c:strCache>
                <c:ptCount val="3"/>
                <c:pt idx="0">
                  <c:v>TV set - Live viewing</c:v>
                </c:pt>
                <c:pt idx="1">
                  <c:v>TV set - Timeshifted</c:v>
                </c:pt>
                <c:pt idx="2">
                  <c:v>Device - all viewing </c:v>
                </c:pt>
              </c:strCache>
            </c:strRef>
          </c:cat>
          <c:val>
            <c:numRef>
              <c:f>Sheet1!$B$2:$B$4</c:f>
              <c:numCache>
                <c:formatCode>_-* #,##0_-;\-* #,##0_-;_-* "-"??_-;_-@_-</c:formatCode>
                <c:ptCount val="3"/>
                <c:pt idx="0">
                  <c:v>5505400</c:v>
                </c:pt>
                <c:pt idx="1">
                  <c:v>2708400</c:v>
                </c:pt>
                <c:pt idx="2">
                  <c:v>276187.24</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dPt>
            <c:idx val="2"/>
            <c:bubble3D val="0"/>
            <c:spPr>
              <a:solidFill>
                <a:schemeClr val="accent4"/>
              </a:solidFill>
            </c:spPr>
            <c:extLst>
              <c:ext xmlns:c16="http://schemas.microsoft.com/office/drawing/2014/chart" uri="{C3380CC4-5D6E-409C-BE32-E72D297353CC}">
                <c16:uniqueId val="{00000005-682B-4DC0-A98C-5AA9D0694AE8}"/>
              </c:ext>
            </c:extLst>
          </c:dPt>
          <c:cat>
            <c:strRef>
              <c:f>Sheet1!$A$2:$A$4</c:f>
              <c:strCache>
                <c:ptCount val="3"/>
                <c:pt idx="0">
                  <c:v>TV set - Live viewing</c:v>
                </c:pt>
                <c:pt idx="1">
                  <c:v>TV set - Timeshifted</c:v>
                </c:pt>
                <c:pt idx="2">
                  <c:v>Device - all viewing </c:v>
                </c:pt>
              </c:strCache>
            </c:strRef>
          </c:cat>
          <c:val>
            <c:numRef>
              <c:f>Sheet1!$B$2:$B$4</c:f>
              <c:numCache>
                <c:formatCode>_-* #,##0_-;\-* #,##0_-;_-* "-"??_-;_-@_-</c:formatCode>
                <c:ptCount val="3"/>
                <c:pt idx="0">
                  <c:v>1368800</c:v>
                </c:pt>
                <c:pt idx="1">
                  <c:v>691900</c:v>
                </c:pt>
                <c:pt idx="2">
                  <c:v>17742.400000000001</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A5D7"/>
              </a:solidFill>
            </c:spPr>
            <c:extLst>
              <c:ext xmlns:c16="http://schemas.microsoft.com/office/drawing/2014/chart" uri="{C3380CC4-5D6E-409C-BE32-E72D297353CC}">
                <c16:uniqueId val="{00000001-682B-4DC0-A98C-5AA9D0694AE8}"/>
              </c:ext>
            </c:extLst>
          </c:dPt>
          <c:dPt>
            <c:idx val="1"/>
            <c:bubble3D val="0"/>
            <c:spPr>
              <a:solidFill>
                <a:srgbClr val="0069B4"/>
              </a:solidFill>
            </c:spPr>
            <c:extLst>
              <c:ext xmlns:c16="http://schemas.microsoft.com/office/drawing/2014/chart" uri="{C3380CC4-5D6E-409C-BE32-E72D297353CC}">
                <c16:uniqueId val="{00000003-682B-4DC0-A98C-5AA9D0694AE8}"/>
              </c:ext>
            </c:extLst>
          </c:dPt>
          <c:dPt>
            <c:idx val="2"/>
            <c:bubble3D val="0"/>
            <c:spPr>
              <a:solidFill>
                <a:srgbClr val="392F88"/>
              </a:solidFill>
            </c:spPr>
            <c:extLst>
              <c:ext xmlns:c16="http://schemas.microsoft.com/office/drawing/2014/chart" uri="{C3380CC4-5D6E-409C-BE32-E72D297353CC}">
                <c16:uniqueId val="{00000005-682B-4DC0-A98C-5AA9D0694AE8}"/>
              </c:ext>
            </c:extLst>
          </c:dPt>
          <c:cat>
            <c:strRef>
              <c:f>Sheet1!$A$2:$A$4</c:f>
              <c:strCache>
                <c:ptCount val="3"/>
                <c:pt idx="0">
                  <c:v>Pre-broadcast viewing - any device</c:v>
                </c:pt>
                <c:pt idx="1">
                  <c:v>Live TV set viewing</c:v>
                </c:pt>
                <c:pt idx="2">
                  <c:v>Time-shifted viewing - any device</c:v>
                </c:pt>
              </c:strCache>
            </c:strRef>
          </c:cat>
          <c:val>
            <c:numRef>
              <c:f>Sheet1!$B$2:$B$4</c:f>
              <c:numCache>
                <c:formatCode>_-* #,##0_-;\-* #,##0_-;_-* "-"??_-;_-@_-</c:formatCode>
                <c:ptCount val="3"/>
                <c:pt idx="0">
                  <c:v>1403141.46</c:v>
                </c:pt>
                <c:pt idx="1">
                  <c:v>504000</c:v>
                </c:pt>
                <c:pt idx="2">
                  <c:v>850045.91</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139924227275314E-2"/>
          <c:y val="8.2189822755860495E-2"/>
          <c:w val="0.72235875635605329"/>
          <c:h val="0.91073470554602631"/>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DC53-45FC-AFD0-EA0AB9DA8C3F}"/>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C53-45FC-AFD0-EA0AB9DA8C3F}"/>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FE22-46C8-B883-BCDEE256DFAD}"/>
              </c:ext>
            </c:extLst>
          </c:dPt>
          <c:dPt>
            <c:idx val="3"/>
            <c:bubble3D val="0"/>
            <c:spPr>
              <a:solidFill>
                <a:srgbClr val="FFCD00"/>
              </a:solidFill>
              <a:ln w="19050">
                <a:solidFill>
                  <a:schemeClr val="lt1"/>
                </a:solidFill>
              </a:ln>
              <a:effectLst/>
            </c:spPr>
            <c:extLst>
              <c:ext xmlns:c16="http://schemas.microsoft.com/office/drawing/2014/chart" uri="{C3380CC4-5D6E-409C-BE32-E72D297353CC}">
                <c16:uniqueId val="{00000004-DC53-45FC-AFD0-EA0AB9DA8C3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5-DC53-45FC-AFD0-EA0AB9DA8C3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6-DC53-45FC-AFD0-EA0AB9DA8C3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Freeview</c:v>
                </c:pt>
                <c:pt idx="1">
                  <c:v>Sky</c:v>
                </c:pt>
                <c:pt idx="2">
                  <c:v>Virgin</c:v>
                </c:pt>
                <c:pt idx="3">
                  <c:v>Youview / BT TV / TalkTalk</c:v>
                </c:pt>
                <c:pt idx="4">
                  <c:v>Freesat</c:v>
                </c:pt>
                <c:pt idx="5">
                  <c:v>Internet connection only</c:v>
                </c:pt>
              </c:strCache>
            </c:strRef>
          </c:cat>
          <c:val>
            <c:numRef>
              <c:f>Sheet1!$B$2:$B$7</c:f>
              <c:numCache>
                <c:formatCode>0%</c:formatCode>
                <c:ptCount val="6"/>
                <c:pt idx="0">
                  <c:v>0.36</c:v>
                </c:pt>
                <c:pt idx="1">
                  <c:v>0.28000000000000003</c:v>
                </c:pt>
                <c:pt idx="2">
                  <c:v>0.13</c:v>
                </c:pt>
                <c:pt idx="3">
                  <c:v>0.05</c:v>
                </c:pt>
                <c:pt idx="4">
                  <c:v>0.02</c:v>
                </c:pt>
                <c:pt idx="5">
                  <c:v>0.17</c:v>
                </c:pt>
              </c:numCache>
            </c:numRef>
          </c:val>
          <c:extLst>
            <c:ext xmlns:c16="http://schemas.microsoft.com/office/drawing/2014/chart" uri="{C3380CC4-5D6E-409C-BE32-E72D297353CC}">
              <c16:uniqueId val="{00000000-DC53-45FC-AFD0-EA0AB9DA8C3F}"/>
            </c:ext>
          </c:extLst>
        </c:ser>
        <c:dLbls>
          <c:showLegendKey val="0"/>
          <c:showVal val="0"/>
          <c:showCatName val="0"/>
          <c:showSerName val="0"/>
          <c:showPercent val="0"/>
          <c:showBubbleSize val="0"/>
          <c:showLeaderLines val="1"/>
        </c:dLbls>
        <c:firstSliceAng val="0"/>
        <c:holeSize val="4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3"/>
              <c:layout>
                <c:manualLayout>
                  <c:x val="4.1944813471995267E-2"/>
                  <c:y val="3.8858086990639959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Sheet1!$B$2:$B$6</c:f>
              <c:numCache>
                <c:formatCode>0.00</c:formatCode>
                <c:ptCount val="5"/>
                <c:pt idx="0" formatCode="0.0">
                  <c:v>1.1474784000000002</c:v>
                </c:pt>
                <c:pt idx="1">
                  <c:v>2.6948954865671642</c:v>
                </c:pt>
                <c:pt idx="2">
                  <c:v>0.53200000000000003</c:v>
                </c:pt>
                <c:pt idx="3" formatCode="0.0">
                  <c:v>0.15898410746548847</c:v>
                </c:pt>
                <c:pt idx="4" formatCode="0.0">
                  <c:v>5.27</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3"/>
              <c:layout>
                <c:manualLayout>
                  <c:x val="6.7979525282199207E-2"/>
                  <c:y val="-4.5715396459576521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Sheet1!$D$2:$D$6</c:f>
              <c:numCache>
                <c:formatCode>0.00</c:formatCode>
                <c:ptCount val="5"/>
                <c:pt idx="0" formatCode="0.0">
                  <c:v>0.53124000000000005</c:v>
                </c:pt>
                <c:pt idx="1">
                  <c:v>1.9387737313432838</c:v>
                </c:pt>
                <c:pt idx="2">
                  <c:v>0.25600000000000001</c:v>
                </c:pt>
                <c:pt idx="3" formatCode="0.0">
                  <c:v>0.08</c:v>
                </c:pt>
                <c:pt idx="4" formatCode="0.0">
                  <c:v>14.200000000000001</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47"/>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6.971830985915492E-2</c:v>
                </c:pt>
                <c:pt idx="1">
                  <c:v>6.267605633802821E-2</c:v>
                </c:pt>
                <c:pt idx="2">
                  <c:v>0.86760563380281686</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0120324313675186"/>
          <c:y val="0.40316595287498486"/>
          <c:w val="0.29879675686324814"/>
          <c:h val="0.2324013723880164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529158134669833"/>
          <c:w val="0.58550817529886146"/>
          <c:h val="0.749045154564008"/>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0.18595825426944973</c:v>
                </c:pt>
                <c:pt idx="1">
                  <c:v>8.7286527514231507E-2</c:v>
                </c:pt>
                <c:pt idx="2">
                  <c:v>0.72675521821631883</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FOOD</c:v>
                </c:pt>
                <c:pt idx="1">
                  <c:v>FINANCE</c:v>
                </c:pt>
                <c:pt idx="2">
                  <c:v>ENTERTAINMENT &amp; LEISURE</c:v>
                </c:pt>
                <c:pt idx="3">
                  <c:v>COSMETICS &amp; PC</c:v>
                </c:pt>
                <c:pt idx="4">
                  <c:v>CHARITIES</c:v>
                </c:pt>
                <c:pt idx="5">
                  <c:v>TRAVEL &amp; TRANSPORT</c:v>
                </c:pt>
                <c:pt idx="6">
                  <c:v>TELECOMS</c:v>
                </c:pt>
                <c:pt idx="7">
                  <c:v>HOUSEHOLD FMCG</c:v>
                </c:pt>
                <c:pt idx="8">
                  <c:v>AUTOMOTIVE</c:v>
                </c:pt>
                <c:pt idx="9">
                  <c:v>HOUSEHOLD EQUIP &amp; DIY</c:v>
                </c:pt>
                <c:pt idx="10">
                  <c:v>HEALTH &amp; WELLBEING</c:v>
                </c:pt>
                <c:pt idx="11">
                  <c:v>RETAIL</c:v>
                </c:pt>
                <c:pt idx="12">
                  <c:v>DRINK</c:v>
                </c:pt>
                <c:pt idx="13">
                  <c:v>ELECTRONICS</c:v>
                </c:pt>
                <c:pt idx="14">
                  <c:v>ONLINE RETAIL</c:v>
                </c:pt>
              </c:strCache>
            </c:strRef>
          </c:cat>
          <c:val>
            <c:numRef>
              <c:f>Sheet1!$B$2:$B$16</c:f>
              <c:numCache>
                <c:formatCode>General</c:formatCode>
                <c:ptCount val="15"/>
                <c:pt idx="0">
                  <c:v>12327.08</c:v>
                </c:pt>
                <c:pt idx="1">
                  <c:v>9966.43</c:v>
                </c:pt>
                <c:pt idx="2">
                  <c:v>23261.16</c:v>
                </c:pt>
                <c:pt idx="3">
                  <c:v>7586.94</c:v>
                </c:pt>
                <c:pt idx="4">
                  <c:v>1512.35</c:v>
                </c:pt>
                <c:pt idx="5">
                  <c:v>5813.01</c:v>
                </c:pt>
                <c:pt idx="6">
                  <c:v>2145.85</c:v>
                </c:pt>
                <c:pt idx="7">
                  <c:v>2684.4</c:v>
                </c:pt>
                <c:pt idx="8">
                  <c:v>2959.46</c:v>
                </c:pt>
                <c:pt idx="9">
                  <c:v>7925.88</c:v>
                </c:pt>
                <c:pt idx="10">
                  <c:v>5113.2299999999996</c:v>
                </c:pt>
                <c:pt idx="11">
                  <c:v>5046.0600000000004</c:v>
                </c:pt>
                <c:pt idx="12">
                  <c:v>2818.28</c:v>
                </c:pt>
                <c:pt idx="13">
                  <c:v>1950.5</c:v>
                </c:pt>
                <c:pt idx="14">
                  <c:v>7835.92</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FOOD</c:v>
                </c:pt>
                <c:pt idx="1">
                  <c:v>FINANCE</c:v>
                </c:pt>
                <c:pt idx="2">
                  <c:v>ENTERTAINMENT &amp; LEISURE</c:v>
                </c:pt>
                <c:pt idx="3">
                  <c:v>COSMETICS &amp; PC</c:v>
                </c:pt>
                <c:pt idx="4">
                  <c:v>CHARITIES</c:v>
                </c:pt>
                <c:pt idx="5">
                  <c:v>TRAVEL &amp; TRANSPORT</c:v>
                </c:pt>
                <c:pt idx="6">
                  <c:v>TELECOMS</c:v>
                </c:pt>
                <c:pt idx="7">
                  <c:v>HOUSEHOLD FMCG</c:v>
                </c:pt>
                <c:pt idx="8">
                  <c:v>AUTOMOTIVE</c:v>
                </c:pt>
                <c:pt idx="9">
                  <c:v>HOUSEHOLD EQUIP &amp; DIY</c:v>
                </c:pt>
                <c:pt idx="10">
                  <c:v>HEALTH &amp; WELLBEING</c:v>
                </c:pt>
                <c:pt idx="11">
                  <c:v>RETAIL</c:v>
                </c:pt>
                <c:pt idx="12">
                  <c:v>DRINK</c:v>
                </c:pt>
                <c:pt idx="13">
                  <c:v>ELECTRONICS</c:v>
                </c:pt>
                <c:pt idx="14">
                  <c:v>ONLINE RETAIL</c:v>
                </c:pt>
              </c:strCache>
            </c:strRef>
          </c:cat>
          <c:val>
            <c:numRef>
              <c:f>Sheet1!$C$2:$C$16</c:f>
              <c:numCache>
                <c:formatCode>General</c:formatCode>
                <c:ptCount val="15"/>
                <c:pt idx="0">
                  <c:v>59411.62</c:v>
                </c:pt>
                <c:pt idx="1">
                  <c:v>10022.16</c:v>
                </c:pt>
                <c:pt idx="2">
                  <c:v>15246.29</c:v>
                </c:pt>
                <c:pt idx="3">
                  <c:v>49872.23</c:v>
                </c:pt>
                <c:pt idx="4">
                  <c:v>4125.7700000000004</c:v>
                </c:pt>
                <c:pt idx="5">
                  <c:v>14342.88</c:v>
                </c:pt>
                <c:pt idx="6">
                  <c:v>20495.490000000002</c:v>
                </c:pt>
                <c:pt idx="7">
                  <c:v>25367.99</c:v>
                </c:pt>
                <c:pt idx="8">
                  <c:v>4977.25</c:v>
                </c:pt>
                <c:pt idx="9">
                  <c:v>16597.88</c:v>
                </c:pt>
                <c:pt idx="10">
                  <c:v>15961.58</c:v>
                </c:pt>
                <c:pt idx="11">
                  <c:v>9557.77</c:v>
                </c:pt>
                <c:pt idx="12">
                  <c:v>19226.79</c:v>
                </c:pt>
                <c:pt idx="13">
                  <c:v>9536.7000000000007</c:v>
                </c:pt>
                <c:pt idx="14">
                  <c:v>8443.82</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FOOD</c:v>
                </c:pt>
                <c:pt idx="1">
                  <c:v>FINANCE</c:v>
                </c:pt>
                <c:pt idx="2">
                  <c:v>ENTERTAINMENT &amp; LEISURE</c:v>
                </c:pt>
                <c:pt idx="3">
                  <c:v>COSMETICS &amp; PC</c:v>
                </c:pt>
                <c:pt idx="4">
                  <c:v>CHARITIES</c:v>
                </c:pt>
                <c:pt idx="5">
                  <c:v>TRAVEL &amp; TRANSPORT</c:v>
                </c:pt>
                <c:pt idx="6">
                  <c:v>TELECOMS</c:v>
                </c:pt>
                <c:pt idx="7">
                  <c:v>HOUSEHOLD FMCG</c:v>
                </c:pt>
                <c:pt idx="8">
                  <c:v>AUTOMOTIVE</c:v>
                </c:pt>
                <c:pt idx="9">
                  <c:v>HOUSEHOLD EQUIP &amp; DIY</c:v>
                </c:pt>
                <c:pt idx="10">
                  <c:v>HEALTH &amp; WELLBEING</c:v>
                </c:pt>
                <c:pt idx="11">
                  <c:v>RETAIL</c:v>
                </c:pt>
                <c:pt idx="12">
                  <c:v>DRINK</c:v>
                </c:pt>
                <c:pt idx="13">
                  <c:v>ELECTRONICS</c:v>
                </c:pt>
                <c:pt idx="14">
                  <c:v>ONLINE RETAIL</c:v>
                </c:pt>
              </c:strCache>
            </c:strRef>
          </c:cat>
          <c:val>
            <c:numRef>
              <c:f>Sheet1!$D$2:$D$16</c:f>
              <c:numCache>
                <c:formatCode>General</c:formatCode>
                <c:ptCount val="15"/>
                <c:pt idx="0">
                  <c:v>36202.160000000003</c:v>
                </c:pt>
                <c:pt idx="1">
                  <c:v>63862.21</c:v>
                </c:pt>
                <c:pt idx="2">
                  <c:v>58778.559999999998</c:v>
                </c:pt>
                <c:pt idx="3">
                  <c:v>32304.39</c:v>
                </c:pt>
                <c:pt idx="4">
                  <c:v>26610.75</c:v>
                </c:pt>
                <c:pt idx="5">
                  <c:v>54047.62</c:v>
                </c:pt>
                <c:pt idx="6">
                  <c:v>42657.99</c:v>
                </c:pt>
                <c:pt idx="7">
                  <c:v>37817</c:v>
                </c:pt>
                <c:pt idx="8">
                  <c:v>42489.26</c:v>
                </c:pt>
                <c:pt idx="9">
                  <c:v>19734.560000000001</c:v>
                </c:pt>
                <c:pt idx="10">
                  <c:v>21186.25</c:v>
                </c:pt>
                <c:pt idx="11">
                  <c:v>22610.65</c:v>
                </c:pt>
                <c:pt idx="12">
                  <c:v>9776.66</c:v>
                </c:pt>
                <c:pt idx="13">
                  <c:v>16605.95</c:v>
                </c:pt>
                <c:pt idx="14">
                  <c:v>11592.89</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FOOD</c:v>
                </c:pt>
                <c:pt idx="1">
                  <c:v>FINANCE</c:v>
                </c:pt>
                <c:pt idx="2">
                  <c:v>ENTERTAINMENT &amp; LEISURE</c:v>
                </c:pt>
                <c:pt idx="3">
                  <c:v>COSMETICS &amp; PC</c:v>
                </c:pt>
                <c:pt idx="4">
                  <c:v>CHARITIES</c:v>
                </c:pt>
                <c:pt idx="5">
                  <c:v>TRAVEL &amp; TRANSPORT</c:v>
                </c:pt>
                <c:pt idx="6">
                  <c:v>TELECOMS</c:v>
                </c:pt>
                <c:pt idx="7">
                  <c:v>HOUSEHOLD FMCG</c:v>
                </c:pt>
                <c:pt idx="8">
                  <c:v>AUTOMOTIVE</c:v>
                </c:pt>
                <c:pt idx="9">
                  <c:v>HOUSEHOLD EQUIP &amp; DIY</c:v>
                </c:pt>
                <c:pt idx="10">
                  <c:v>HEALTH &amp; WELLBEING</c:v>
                </c:pt>
                <c:pt idx="11">
                  <c:v>RETAIL</c:v>
                </c:pt>
                <c:pt idx="12">
                  <c:v>DRINK</c:v>
                </c:pt>
                <c:pt idx="13">
                  <c:v>ELECTRONICS</c:v>
                </c:pt>
                <c:pt idx="14">
                  <c:v>ONLINE RETAIL</c:v>
                </c:pt>
              </c:strCache>
            </c:strRef>
          </c:cat>
          <c:val>
            <c:numRef>
              <c:f>Sheet1!$E$2:$E$16</c:f>
              <c:numCache>
                <c:formatCode>General</c:formatCode>
                <c:ptCount val="15"/>
                <c:pt idx="0">
                  <c:v>1444.76</c:v>
                </c:pt>
                <c:pt idx="1">
                  <c:v>7084.71</c:v>
                </c:pt>
                <c:pt idx="2">
                  <c:v>965.93</c:v>
                </c:pt>
                <c:pt idx="3">
                  <c:v>18.149999999999999</c:v>
                </c:pt>
                <c:pt idx="4">
                  <c:v>5897.66</c:v>
                </c:pt>
                <c:pt idx="5">
                  <c:v>1364.82</c:v>
                </c:pt>
                <c:pt idx="6">
                  <c:v>1961.36</c:v>
                </c:pt>
                <c:pt idx="7">
                  <c:v>468.92</c:v>
                </c:pt>
                <c:pt idx="8">
                  <c:v>226.29</c:v>
                </c:pt>
                <c:pt idx="9">
                  <c:v>587.69000000000005</c:v>
                </c:pt>
                <c:pt idx="10">
                  <c:v>104.64</c:v>
                </c:pt>
                <c:pt idx="11">
                  <c:v>1408.04</c:v>
                </c:pt>
                <c:pt idx="12">
                  <c:v>601.15</c:v>
                </c:pt>
                <c:pt idx="13">
                  <c:v>526.72</c:v>
                </c:pt>
                <c:pt idx="14">
                  <c:v>10.59</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FOOD</c:v>
                </c:pt>
                <c:pt idx="1">
                  <c:v>FINANCE</c:v>
                </c:pt>
                <c:pt idx="2">
                  <c:v>ENTERTAINMENT &amp; LEISURE</c:v>
                </c:pt>
                <c:pt idx="3">
                  <c:v>COSMETICS &amp; PC</c:v>
                </c:pt>
                <c:pt idx="4">
                  <c:v>CHARITIES</c:v>
                </c:pt>
                <c:pt idx="5">
                  <c:v>TRAVEL &amp; TRANSPORT</c:v>
                </c:pt>
                <c:pt idx="6">
                  <c:v>TELECOMS</c:v>
                </c:pt>
                <c:pt idx="7">
                  <c:v>HOUSEHOLD FMCG</c:v>
                </c:pt>
                <c:pt idx="8">
                  <c:v>AUTOMOTIVE</c:v>
                </c:pt>
                <c:pt idx="9">
                  <c:v>HOUSEHOLD EQUIP &amp; DIY</c:v>
                </c:pt>
                <c:pt idx="10">
                  <c:v>HEALTH &amp; WELLBEING</c:v>
                </c:pt>
                <c:pt idx="11">
                  <c:v>RETAIL</c:v>
                </c:pt>
                <c:pt idx="12">
                  <c:v>DRINK</c:v>
                </c:pt>
                <c:pt idx="13">
                  <c:v>ELECTRONICS</c:v>
                </c:pt>
                <c:pt idx="14">
                  <c:v>ONLINE RETAIL</c:v>
                </c:pt>
              </c:strCache>
            </c:strRef>
          </c:cat>
          <c:val>
            <c:numRef>
              <c:f>Sheet1!$F$2:$F$16</c:f>
              <c:numCache>
                <c:formatCode>General</c:formatCode>
                <c:ptCount val="15"/>
                <c:pt idx="0">
                  <c:v>0</c:v>
                </c:pt>
                <c:pt idx="1">
                  <c:v>0</c:v>
                </c:pt>
                <c:pt idx="2">
                  <c:v>5.45</c:v>
                </c:pt>
                <c:pt idx="3">
                  <c:v>0</c:v>
                </c:pt>
                <c:pt idx="4">
                  <c:v>0.37</c:v>
                </c:pt>
                <c:pt idx="5">
                  <c:v>36.549999999999997</c:v>
                </c:pt>
                <c:pt idx="6">
                  <c:v>0</c:v>
                </c:pt>
                <c:pt idx="7">
                  <c:v>0</c:v>
                </c:pt>
                <c:pt idx="8">
                  <c:v>0</c:v>
                </c:pt>
                <c:pt idx="9">
                  <c:v>0</c:v>
                </c:pt>
                <c:pt idx="10">
                  <c:v>0</c:v>
                </c:pt>
                <c:pt idx="11">
                  <c:v>0</c:v>
                </c:pt>
                <c:pt idx="12">
                  <c:v>0</c:v>
                </c:pt>
                <c:pt idx="13">
                  <c:v>36.380000000000003</c:v>
                </c:pt>
                <c:pt idx="14">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FOOD</c:v>
                </c:pt>
                <c:pt idx="1">
                  <c:v>FINANCE</c:v>
                </c:pt>
                <c:pt idx="2">
                  <c:v>ENTERTAINMENT &amp; LEISURE</c:v>
                </c:pt>
                <c:pt idx="3">
                  <c:v>COSMETICS &amp; PC</c:v>
                </c:pt>
                <c:pt idx="4">
                  <c:v>CHARITIES</c:v>
                </c:pt>
                <c:pt idx="5">
                  <c:v>TRAVEL &amp; TRANSPORT</c:v>
                </c:pt>
                <c:pt idx="6">
                  <c:v>TELECOMS</c:v>
                </c:pt>
                <c:pt idx="7">
                  <c:v>HOUSEHOLD FMCG</c:v>
                </c:pt>
                <c:pt idx="8">
                  <c:v>AUTOMOTIVE</c:v>
                </c:pt>
                <c:pt idx="9">
                  <c:v>HOUSEHOLD EQUIP &amp; DIY</c:v>
                </c:pt>
                <c:pt idx="10">
                  <c:v>HEALTH &amp; WELLBEING</c:v>
                </c:pt>
                <c:pt idx="11">
                  <c:v>RETAIL</c:v>
                </c:pt>
                <c:pt idx="12">
                  <c:v>DRINK</c:v>
                </c:pt>
                <c:pt idx="13">
                  <c:v>ELECTRONICS</c:v>
                </c:pt>
                <c:pt idx="14">
                  <c:v>ONLINE RETAIL</c:v>
                </c:pt>
              </c:strCache>
            </c:strRef>
          </c:cat>
          <c:val>
            <c:numRef>
              <c:f>Sheet1!$G$2:$G$16</c:f>
              <c:numCache>
                <c:formatCode>General</c:formatCode>
                <c:ptCount val="15"/>
                <c:pt idx="0">
                  <c:v>4964.87</c:v>
                </c:pt>
                <c:pt idx="1">
                  <c:v>13499.58</c:v>
                </c:pt>
                <c:pt idx="2">
                  <c:v>6272.43</c:v>
                </c:pt>
                <c:pt idx="3">
                  <c:v>318.56</c:v>
                </c:pt>
                <c:pt idx="4">
                  <c:v>27602.29</c:v>
                </c:pt>
                <c:pt idx="5">
                  <c:v>2710.29</c:v>
                </c:pt>
                <c:pt idx="6">
                  <c:v>3640.74</c:v>
                </c:pt>
                <c:pt idx="7">
                  <c:v>540.15</c:v>
                </c:pt>
                <c:pt idx="8">
                  <c:v>655.51</c:v>
                </c:pt>
                <c:pt idx="9">
                  <c:v>626.98</c:v>
                </c:pt>
                <c:pt idx="10">
                  <c:v>477.04</c:v>
                </c:pt>
                <c:pt idx="11">
                  <c:v>1013.53</c:v>
                </c:pt>
                <c:pt idx="12">
                  <c:v>76.400000000000006</c:v>
                </c:pt>
                <c:pt idx="13">
                  <c:v>1133.33</c:v>
                </c:pt>
                <c:pt idx="14">
                  <c:v>1406.12</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FOOD</c:v>
                </c:pt>
                <c:pt idx="1">
                  <c:v>FINANCE</c:v>
                </c:pt>
                <c:pt idx="2">
                  <c:v>ENTERTAINMENT &amp; LEISURE</c:v>
                </c:pt>
                <c:pt idx="3">
                  <c:v>COSMETICS &amp; PC</c:v>
                </c:pt>
                <c:pt idx="4">
                  <c:v>CHARITIES</c:v>
                </c:pt>
                <c:pt idx="5">
                  <c:v>TRAVEL &amp; TRANSPORT</c:v>
                </c:pt>
                <c:pt idx="6">
                  <c:v>TELECOMS</c:v>
                </c:pt>
                <c:pt idx="7">
                  <c:v>HOUSEHOLD FMCG</c:v>
                </c:pt>
                <c:pt idx="8">
                  <c:v>AUTOMOTIVE</c:v>
                </c:pt>
                <c:pt idx="9">
                  <c:v>HOUSEHOLD EQUIP &amp; DIY</c:v>
                </c:pt>
                <c:pt idx="10">
                  <c:v>HEALTH &amp; WELLBEING</c:v>
                </c:pt>
                <c:pt idx="11">
                  <c:v>RETAIL</c:v>
                </c:pt>
                <c:pt idx="12">
                  <c:v>DRINK</c:v>
                </c:pt>
                <c:pt idx="13">
                  <c:v>ELECTRONICS</c:v>
                </c:pt>
                <c:pt idx="14">
                  <c:v>ONLINE RETAIL</c:v>
                </c:pt>
              </c:strCache>
            </c:strRef>
          </c:cat>
          <c:val>
            <c:numRef>
              <c:f>Sheet1!$H$2:$H$16</c:f>
              <c:numCache>
                <c:formatCode>General</c:formatCode>
                <c:ptCount val="15"/>
                <c:pt idx="0">
                  <c:v>702.53999999999985</c:v>
                </c:pt>
                <c:pt idx="1">
                  <c:v>4220.83</c:v>
                </c:pt>
                <c:pt idx="2">
                  <c:v>1543.55</c:v>
                </c:pt>
                <c:pt idx="3">
                  <c:v>53</c:v>
                </c:pt>
                <c:pt idx="4">
                  <c:v>23278.28</c:v>
                </c:pt>
                <c:pt idx="5">
                  <c:v>126.15</c:v>
                </c:pt>
                <c:pt idx="6">
                  <c:v>0.30000000000000004</c:v>
                </c:pt>
                <c:pt idx="7">
                  <c:v>313.39</c:v>
                </c:pt>
                <c:pt idx="8">
                  <c:v>90.47</c:v>
                </c:pt>
                <c:pt idx="9">
                  <c:v>1078.53</c:v>
                </c:pt>
                <c:pt idx="10">
                  <c:v>82.11</c:v>
                </c:pt>
                <c:pt idx="11">
                  <c:v>97.8</c:v>
                </c:pt>
                <c:pt idx="12">
                  <c:v>29.75</c:v>
                </c:pt>
                <c:pt idx="13">
                  <c:v>2580.8399999999997</c:v>
                </c:pt>
                <c:pt idx="14">
                  <c:v>1224.5900000000001</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10" and under</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2023</c:v>
                </c:pt>
                <c:pt idx="1">
                  <c:v>2022</c:v>
                </c:pt>
                <c:pt idx="2">
                  <c:v>2021</c:v>
                </c:pt>
                <c:pt idx="3">
                  <c:v>2020</c:v>
                </c:pt>
                <c:pt idx="4">
                  <c:v>2019</c:v>
                </c:pt>
                <c:pt idx="5">
                  <c:v>2018</c:v>
                </c:pt>
                <c:pt idx="6">
                  <c:v>2017</c:v>
                </c:pt>
                <c:pt idx="7">
                  <c:v>2016</c:v>
                </c:pt>
                <c:pt idx="8">
                  <c:v>2015</c:v>
                </c:pt>
                <c:pt idx="9">
                  <c:v>2014</c:v>
                </c:pt>
                <c:pt idx="10">
                  <c:v>2013</c:v>
                </c:pt>
              </c:strCache>
            </c:strRef>
          </c:cat>
          <c:val>
            <c:numRef>
              <c:f>Sheet1!$B$2:$L$2</c:f>
              <c:numCache>
                <c:formatCode>0%</c:formatCode>
                <c:ptCount val="11"/>
                <c:pt idx="0">
                  <c:v>0.100685489983212</c:v>
                </c:pt>
                <c:pt idx="1">
                  <c:v>0.10995011654673906</c:v>
                </c:pt>
                <c:pt idx="2">
                  <c:v>0.11072062563577464</c:v>
                </c:pt>
                <c:pt idx="3">
                  <c:v>0.10659716922765952</c:v>
                </c:pt>
                <c:pt idx="4">
                  <c:v>0.11324343024810669</c:v>
                </c:pt>
                <c:pt idx="5">
                  <c:v>0.11292646159152389</c:v>
                </c:pt>
                <c:pt idx="6">
                  <c:v>0.10732566444147415</c:v>
                </c:pt>
                <c:pt idx="7">
                  <c:v>9.8030366967315472E-2</c:v>
                </c:pt>
                <c:pt idx="8">
                  <c:v>9.8472232629787076E-2</c:v>
                </c:pt>
                <c:pt idx="9">
                  <c:v>0.10016891532375941</c:v>
                </c:pt>
                <c:pt idx="10">
                  <c:v>9.9662266220732723E-2</c:v>
                </c:pt>
              </c:numCache>
            </c:numRef>
          </c:val>
          <c:extLst>
            <c:ext xmlns:c16="http://schemas.microsoft.com/office/drawing/2014/chart" uri="{C3380CC4-5D6E-409C-BE32-E72D297353CC}">
              <c16:uniqueId val="{00000000-77AB-4C6B-AEB1-3DFE3A459B6C}"/>
            </c:ext>
          </c:extLst>
        </c:ser>
        <c:ser>
          <c:idx val="1"/>
          <c:order val="1"/>
          <c:tx>
            <c:strRef>
              <c:f>Sheet1!$A$3</c:f>
              <c:strCache>
                <c:ptCount val="1"/>
                <c:pt idx="0">
                  <c:v>15"</c:v>
                </c:pt>
              </c:strCache>
            </c:strRef>
          </c:tx>
          <c:spPr>
            <a:solidFill>
              <a:srgbClr val="A29ADD"/>
            </a:solidFill>
            <a:ln>
              <a:noFill/>
            </a:ln>
            <a:effectLst/>
          </c:spPr>
          <c:invertIfNegative val="0"/>
          <c:cat>
            <c:strRef>
              <c:f>Sheet1!$B$1:$L$1</c:f>
              <c:strCache>
                <c:ptCount val="11"/>
                <c:pt idx="0">
                  <c:v>2023</c:v>
                </c:pt>
                <c:pt idx="1">
                  <c:v>2022</c:v>
                </c:pt>
                <c:pt idx="2">
                  <c:v>2021</c:v>
                </c:pt>
                <c:pt idx="3">
                  <c:v>2020</c:v>
                </c:pt>
                <c:pt idx="4">
                  <c:v>2019</c:v>
                </c:pt>
                <c:pt idx="5">
                  <c:v>2018</c:v>
                </c:pt>
                <c:pt idx="6">
                  <c:v>2017</c:v>
                </c:pt>
                <c:pt idx="7">
                  <c:v>2016</c:v>
                </c:pt>
                <c:pt idx="8">
                  <c:v>2015</c:v>
                </c:pt>
                <c:pt idx="9">
                  <c:v>2014</c:v>
                </c:pt>
                <c:pt idx="10">
                  <c:v>2013</c:v>
                </c:pt>
              </c:strCache>
            </c:strRef>
          </c:cat>
          <c:val>
            <c:numRef>
              <c:f>Sheet1!$B$3:$L$3</c:f>
              <c:numCache>
                <c:formatCode>0%</c:formatCode>
                <c:ptCount val="11"/>
                <c:pt idx="0">
                  <c:v>8.3001438167619793E-4</c:v>
                </c:pt>
                <c:pt idx="1">
                  <c:v>6.5231961644428922E-4</c:v>
                </c:pt>
                <c:pt idx="2">
                  <c:v>9.3568068077838032E-4</c:v>
                </c:pt>
                <c:pt idx="3">
                  <c:v>9.9402423119931212E-4</c:v>
                </c:pt>
                <c:pt idx="4">
                  <c:v>1.309769098520932E-3</c:v>
                </c:pt>
                <c:pt idx="5">
                  <c:v>8.710578391644087E-4</c:v>
                </c:pt>
                <c:pt idx="6">
                  <c:v>1.04689221182117E-3</c:v>
                </c:pt>
                <c:pt idx="7">
                  <c:v>2.1276477251525633E-3</c:v>
                </c:pt>
                <c:pt idx="8">
                  <c:v>2.0774456333556052E-3</c:v>
                </c:pt>
                <c:pt idx="9">
                  <c:v>2.2801217528046983E-3</c:v>
                </c:pt>
                <c:pt idx="10">
                  <c:v>9.2988214754731056E-4</c:v>
                </c:pt>
              </c:numCache>
            </c:numRef>
          </c:val>
          <c:extLst>
            <c:ext xmlns:c16="http://schemas.microsoft.com/office/drawing/2014/chart" uri="{C3380CC4-5D6E-409C-BE32-E72D297353CC}">
              <c16:uniqueId val="{00000001-77AB-4C6B-AEB1-3DFE3A459B6C}"/>
            </c:ext>
          </c:extLst>
        </c:ser>
        <c:ser>
          <c:idx val="2"/>
          <c:order val="2"/>
          <c:tx>
            <c:strRef>
              <c:f>Sheet1!$A$4</c:f>
              <c:strCache>
                <c:ptCount val="1"/>
                <c:pt idx="0">
                  <c:v>20"</c:v>
                </c:pt>
              </c:strCache>
            </c:strRef>
          </c:tx>
          <c:spPr>
            <a:solidFill>
              <a:srgbClr val="00A4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2023</c:v>
                </c:pt>
                <c:pt idx="1">
                  <c:v>2022</c:v>
                </c:pt>
                <c:pt idx="2">
                  <c:v>2021</c:v>
                </c:pt>
                <c:pt idx="3">
                  <c:v>2020</c:v>
                </c:pt>
                <c:pt idx="4">
                  <c:v>2019</c:v>
                </c:pt>
                <c:pt idx="5">
                  <c:v>2018</c:v>
                </c:pt>
                <c:pt idx="6">
                  <c:v>2017</c:v>
                </c:pt>
                <c:pt idx="7">
                  <c:v>2016</c:v>
                </c:pt>
                <c:pt idx="8">
                  <c:v>2015</c:v>
                </c:pt>
                <c:pt idx="9">
                  <c:v>2014</c:v>
                </c:pt>
                <c:pt idx="10">
                  <c:v>2013</c:v>
                </c:pt>
              </c:strCache>
            </c:strRef>
          </c:cat>
          <c:val>
            <c:numRef>
              <c:f>Sheet1!$B$4:$L$4</c:f>
              <c:numCache>
                <c:formatCode>0%</c:formatCode>
                <c:ptCount val="11"/>
                <c:pt idx="0">
                  <c:v>0.28324724011192576</c:v>
                </c:pt>
                <c:pt idx="1">
                  <c:v>0.26407185571184583</c:v>
                </c:pt>
                <c:pt idx="2">
                  <c:v>0.24381336897542591</c:v>
                </c:pt>
                <c:pt idx="3">
                  <c:v>0.25790863263664793</c:v>
                </c:pt>
                <c:pt idx="4">
                  <c:v>0.24291368834144231</c:v>
                </c:pt>
                <c:pt idx="5">
                  <c:v>0.24445034855917383</c:v>
                </c:pt>
                <c:pt idx="6">
                  <c:v>0.24739335077722552</c:v>
                </c:pt>
                <c:pt idx="7">
                  <c:v>0.25143987896135989</c:v>
                </c:pt>
                <c:pt idx="8">
                  <c:v>0.23512131938068767</c:v>
                </c:pt>
                <c:pt idx="9">
                  <c:v>0.22805954332035938</c:v>
                </c:pt>
                <c:pt idx="10">
                  <c:v>0.21833869347302079</c:v>
                </c:pt>
              </c:numCache>
            </c:numRef>
          </c:val>
          <c:extLst>
            <c:ext xmlns:c16="http://schemas.microsoft.com/office/drawing/2014/chart" uri="{C3380CC4-5D6E-409C-BE32-E72D297353CC}">
              <c16:uniqueId val="{00000002-77AB-4C6B-AEB1-3DFE3A459B6C}"/>
            </c:ext>
          </c:extLst>
        </c:ser>
        <c:ser>
          <c:idx val="3"/>
          <c:order val="3"/>
          <c:tx>
            <c:strRef>
              <c:f>Sheet1!$A$5</c:f>
              <c:strCache>
                <c:ptCount val="1"/>
                <c:pt idx="0">
                  <c:v>30"</c:v>
                </c:pt>
              </c:strCache>
            </c:strRef>
          </c:tx>
          <c:spPr>
            <a:solidFill>
              <a:srgbClr val="7AC7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2023</c:v>
                </c:pt>
                <c:pt idx="1">
                  <c:v>2022</c:v>
                </c:pt>
                <c:pt idx="2">
                  <c:v>2021</c:v>
                </c:pt>
                <c:pt idx="3">
                  <c:v>2020</c:v>
                </c:pt>
                <c:pt idx="4">
                  <c:v>2019</c:v>
                </c:pt>
                <c:pt idx="5">
                  <c:v>2018</c:v>
                </c:pt>
                <c:pt idx="6">
                  <c:v>2017</c:v>
                </c:pt>
                <c:pt idx="7">
                  <c:v>2016</c:v>
                </c:pt>
                <c:pt idx="8">
                  <c:v>2015</c:v>
                </c:pt>
                <c:pt idx="9">
                  <c:v>2014</c:v>
                </c:pt>
                <c:pt idx="10">
                  <c:v>2013</c:v>
                </c:pt>
              </c:strCache>
            </c:strRef>
          </c:cat>
          <c:val>
            <c:numRef>
              <c:f>Sheet1!$B$5:$L$5</c:f>
              <c:numCache>
                <c:formatCode>0%</c:formatCode>
                <c:ptCount val="11"/>
                <c:pt idx="0">
                  <c:v>0.49789047351945498</c:v>
                </c:pt>
                <c:pt idx="1">
                  <c:v>0.50762368346792486</c:v>
                </c:pt>
                <c:pt idx="2">
                  <c:v>0.52602564659612039</c:v>
                </c:pt>
                <c:pt idx="3">
                  <c:v>0.51663457577722671</c:v>
                </c:pt>
                <c:pt idx="4">
                  <c:v>0.53780681539632635</c:v>
                </c:pt>
                <c:pt idx="5">
                  <c:v>0.52982124606858683</c:v>
                </c:pt>
                <c:pt idx="6">
                  <c:v>0.52567325814827492</c:v>
                </c:pt>
                <c:pt idx="7">
                  <c:v>0.52010856682526163</c:v>
                </c:pt>
                <c:pt idx="8">
                  <c:v>0.51802123576812253</c:v>
                </c:pt>
                <c:pt idx="9">
                  <c:v>0.51402229270285571</c:v>
                </c:pt>
                <c:pt idx="10">
                  <c:v>0.51329112896706153</c:v>
                </c:pt>
              </c:numCache>
            </c:numRef>
          </c:val>
          <c:extLst>
            <c:ext xmlns:c16="http://schemas.microsoft.com/office/drawing/2014/chart" uri="{C3380CC4-5D6E-409C-BE32-E72D297353CC}">
              <c16:uniqueId val="{00000003-77AB-4C6B-AEB1-3DFE3A459B6C}"/>
            </c:ext>
          </c:extLst>
        </c:ser>
        <c:ser>
          <c:idx val="4"/>
          <c:order val="4"/>
          <c:tx>
            <c:strRef>
              <c:f>Sheet1!$A$6</c:f>
              <c:strCache>
                <c:ptCount val="1"/>
                <c:pt idx="0">
                  <c:v>35"</c:v>
                </c:pt>
              </c:strCache>
            </c:strRef>
          </c:tx>
          <c:spPr>
            <a:solidFill>
              <a:srgbClr val="0067B3"/>
            </a:solidFill>
            <a:ln>
              <a:noFill/>
            </a:ln>
            <a:effectLst/>
          </c:spPr>
          <c:invertIfNegative val="0"/>
          <c:cat>
            <c:strRef>
              <c:f>Sheet1!$B$1:$L$1</c:f>
              <c:strCache>
                <c:ptCount val="11"/>
                <c:pt idx="0">
                  <c:v>2023</c:v>
                </c:pt>
                <c:pt idx="1">
                  <c:v>2022</c:v>
                </c:pt>
                <c:pt idx="2">
                  <c:v>2021</c:v>
                </c:pt>
                <c:pt idx="3">
                  <c:v>2020</c:v>
                </c:pt>
                <c:pt idx="4">
                  <c:v>2019</c:v>
                </c:pt>
                <c:pt idx="5">
                  <c:v>2018</c:v>
                </c:pt>
                <c:pt idx="6">
                  <c:v>2017</c:v>
                </c:pt>
                <c:pt idx="7">
                  <c:v>2016</c:v>
                </c:pt>
                <c:pt idx="8">
                  <c:v>2015</c:v>
                </c:pt>
                <c:pt idx="9">
                  <c:v>2014</c:v>
                </c:pt>
                <c:pt idx="10">
                  <c:v>2013</c:v>
                </c:pt>
              </c:strCache>
            </c:strRef>
          </c:cat>
          <c:val>
            <c:numRef>
              <c:f>Sheet1!$B$6:$L$6</c:f>
              <c:numCache>
                <c:formatCode>0%</c:formatCode>
                <c:ptCount val="11"/>
                <c:pt idx="0">
                  <c:v>1.5710250192801681E-5</c:v>
                </c:pt>
                <c:pt idx="1">
                  <c:v>4.5809136832149819E-5</c:v>
                </c:pt>
                <c:pt idx="2">
                  <c:v>2.9963828821779791E-5</c:v>
                </c:pt>
                <c:pt idx="3">
                  <c:v>6.1414134550339978E-6</c:v>
                </c:pt>
                <c:pt idx="4">
                  <c:v>1.3273449784171052E-5</c:v>
                </c:pt>
                <c:pt idx="5">
                  <c:v>1.8760936646153717E-5</c:v>
                </c:pt>
                <c:pt idx="6">
                  <c:v>2.0218123516406123E-5</c:v>
                </c:pt>
                <c:pt idx="7">
                  <c:v>2.0530916758606046E-5</c:v>
                </c:pt>
                <c:pt idx="8">
                  <c:v>2.9699931143630596E-5</c:v>
                </c:pt>
                <c:pt idx="9">
                  <c:v>2.5326154956841037E-5</c:v>
                </c:pt>
                <c:pt idx="10">
                  <c:v>4.9611825570126682E-5</c:v>
                </c:pt>
              </c:numCache>
            </c:numRef>
          </c:val>
          <c:extLst>
            <c:ext xmlns:c16="http://schemas.microsoft.com/office/drawing/2014/chart" uri="{C3380CC4-5D6E-409C-BE32-E72D297353CC}">
              <c16:uniqueId val="{00000004-77AB-4C6B-AEB1-3DFE3A459B6C}"/>
            </c:ext>
          </c:extLst>
        </c:ser>
        <c:ser>
          <c:idx val="5"/>
          <c:order val="5"/>
          <c:tx>
            <c:strRef>
              <c:f>Sheet1!$A$7</c:f>
              <c:strCache>
                <c:ptCount val="1"/>
                <c:pt idx="0">
                  <c:v>40"</c:v>
                </c:pt>
              </c:strCache>
            </c:strRef>
          </c:tx>
          <c:spPr>
            <a:solidFill>
              <a:srgbClr val="00942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2023</c:v>
                </c:pt>
                <c:pt idx="1">
                  <c:v>2022</c:v>
                </c:pt>
                <c:pt idx="2">
                  <c:v>2021</c:v>
                </c:pt>
                <c:pt idx="3">
                  <c:v>2020</c:v>
                </c:pt>
                <c:pt idx="4">
                  <c:v>2019</c:v>
                </c:pt>
                <c:pt idx="5">
                  <c:v>2018</c:v>
                </c:pt>
                <c:pt idx="6">
                  <c:v>2017</c:v>
                </c:pt>
                <c:pt idx="7">
                  <c:v>2016</c:v>
                </c:pt>
                <c:pt idx="8">
                  <c:v>2015</c:v>
                </c:pt>
                <c:pt idx="9">
                  <c:v>2014</c:v>
                </c:pt>
                <c:pt idx="10">
                  <c:v>2013</c:v>
                </c:pt>
              </c:strCache>
            </c:strRef>
          </c:cat>
          <c:val>
            <c:numRef>
              <c:f>Sheet1!$B$7:$L$7</c:f>
              <c:numCache>
                <c:formatCode>0%</c:formatCode>
                <c:ptCount val="11"/>
                <c:pt idx="0">
                  <c:v>2.2826066220244075E-2</c:v>
                </c:pt>
                <c:pt idx="1">
                  <c:v>2.3520984776645704E-2</c:v>
                </c:pt>
                <c:pt idx="2">
                  <c:v>2.038652239786105E-2</c:v>
                </c:pt>
                <c:pt idx="3">
                  <c:v>2.4359691539323946E-2</c:v>
                </c:pt>
                <c:pt idx="4">
                  <c:v>2.3387778943451679E-2</c:v>
                </c:pt>
                <c:pt idx="5">
                  <c:v>2.9957955440916808E-2</c:v>
                </c:pt>
                <c:pt idx="6">
                  <c:v>4.0106841580098494E-2</c:v>
                </c:pt>
                <c:pt idx="7">
                  <c:v>5.3773870024438231E-2</c:v>
                </c:pt>
                <c:pt idx="8">
                  <c:v>6.9140412124103642E-2</c:v>
                </c:pt>
                <c:pt idx="9">
                  <c:v>7.5102879347161922E-2</c:v>
                </c:pt>
                <c:pt idx="10">
                  <c:v>9.0120141034769355E-2</c:v>
                </c:pt>
              </c:numCache>
            </c:numRef>
          </c:val>
          <c:extLst>
            <c:ext xmlns:c16="http://schemas.microsoft.com/office/drawing/2014/chart" uri="{C3380CC4-5D6E-409C-BE32-E72D297353CC}">
              <c16:uniqueId val="{00000005-77AB-4C6B-AEB1-3DFE3A459B6C}"/>
            </c:ext>
          </c:extLst>
        </c:ser>
        <c:ser>
          <c:idx val="6"/>
          <c:order val="6"/>
          <c:tx>
            <c:strRef>
              <c:f>Sheet1!$A$8</c:f>
              <c:strCache>
                <c:ptCount val="1"/>
                <c:pt idx="0">
                  <c:v>45"</c:v>
                </c:pt>
              </c:strCache>
            </c:strRef>
          </c:tx>
          <c:spPr>
            <a:solidFill>
              <a:srgbClr val="87B923"/>
            </a:solidFill>
            <a:ln>
              <a:noFill/>
            </a:ln>
            <a:effectLst/>
          </c:spPr>
          <c:invertIfNegative val="0"/>
          <c:cat>
            <c:strRef>
              <c:f>Sheet1!$B$1:$L$1</c:f>
              <c:strCache>
                <c:ptCount val="11"/>
                <c:pt idx="0">
                  <c:v>2023</c:v>
                </c:pt>
                <c:pt idx="1">
                  <c:v>2022</c:v>
                </c:pt>
                <c:pt idx="2">
                  <c:v>2021</c:v>
                </c:pt>
                <c:pt idx="3">
                  <c:v>2020</c:v>
                </c:pt>
                <c:pt idx="4">
                  <c:v>2019</c:v>
                </c:pt>
                <c:pt idx="5">
                  <c:v>2018</c:v>
                </c:pt>
                <c:pt idx="6">
                  <c:v>2017</c:v>
                </c:pt>
                <c:pt idx="7">
                  <c:v>2016</c:v>
                </c:pt>
                <c:pt idx="8">
                  <c:v>2015</c:v>
                </c:pt>
                <c:pt idx="9">
                  <c:v>2014</c:v>
                </c:pt>
                <c:pt idx="10">
                  <c:v>2013</c:v>
                </c:pt>
              </c:strCache>
            </c:strRef>
          </c:cat>
          <c:val>
            <c:numRef>
              <c:f>Sheet1!$B$8:$L$8</c:f>
              <c:numCache>
                <c:formatCode>0%</c:formatCode>
                <c:ptCount val="11"/>
                <c:pt idx="0">
                  <c:v>5.9870007898069452E-6</c:v>
                </c:pt>
                <c:pt idx="1">
                  <c:v>4.4456312119018533E-5</c:v>
                </c:pt>
                <c:pt idx="2">
                  <c:v>7.391957633152029E-5</c:v>
                </c:pt>
                <c:pt idx="3">
                  <c:v>2.0522451964728251E-5</c:v>
                </c:pt>
                <c:pt idx="4">
                  <c:v>3.8214244118085891E-5</c:v>
                </c:pt>
                <c:pt idx="5">
                  <c:v>2.9945357446266276E-5</c:v>
                </c:pt>
                <c:pt idx="6">
                  <c:v>2.0675774499271199E-5</c:v>
                </c:pt>
                <c:pt idx="7">
                  <c:v>3.3154136321333285E-5</c:v>
                </c:pt>
                <c:pt idx="8">
                  <c:v>2.6750026196532536E-5</c:v>
                </c:pt>
                <c:pt idx="9">
                  <c:v>4.160464869223045E-4</c:v>
                </c:pt>
                <c:pt idx="10">
                  <c:v>3.1387068078601909E-4</c:v>
                </c:pt>
              </c:numCache>
            </c:numRef>
          </c:val>
          <c:extLst>
            <c:ext xmlns:c16="http://schemas.microsoft.com/office/drawing/2014/chart" uri="{C3380CC4-5D6E-409C-BE32-E72D297353CC}">
              <c16:uniqueId val="{00000006-77AB-4C6B-AEB1-3DFE3A459B6C}"/>
            </c:ext>
          </c:extLst>
        </c:ser>
        <c:ser>
          <c:idx val="7"/>
          <c:order val="7"/>
          <c:tx>
            <c:strRef>
              <c:f>Sheet1!$A$9</c:f>
              <c:strCache>
                <c:ptCount val="1"/>
                <c:pt idx="0">
                  <c:v>50"</c:v>
                </c:pt>
              </c:strCache>
            </c:strRef>
          </c:tx>
          <c:spPr>
            <a:solidFill>
              <a:srgbClr val="FFCD00"/>
            </a:solidFill>
            <a:ln>
              <a:noFill/>
            </a:ln>
            <a:effectLst/>
          </c:spPr>
          <c:invertIfNegative val="0"/>
          <c:cat>
            <c:strRef>
              <c:f>Sheet1!$B$1:$L$1</c:f>
              <c:strCache>
                <c:ptCount val="11"/>
                <c:pt idx="0">
                  <c:v>2023</c:v>
                </c:pt>
                <c:pt idx="1">
                  <c:v>2022</c:v>
                </c:pt>
                <c:pt idx="2">
                  <c:v>2021</c:v>
                </c:pt>
                <c:pt idx="3">
                  <c:v>2020</c:v>
                </c:pt>
                <c:pt idx="4">
                  <c:v>2019</c:v>
                </c:pt>
                <c:pt idx="5">
                  <c:v>2018</c:v>
                </c:pt>
                <c:pt idx="6">
                  <c:v>2017</c:v>
                </c:pt>
                <c:pt idx="7">
                  <c:v>2016</c:v>
                </c:pt>
                <c:pt idx="8">
                  <c:v>2015</c:v>
                </c:pt>
                <c:pt idx="9">
                  <c:v>2014</c:v>
                </c:pt>
                <c:pt idx="10">
                  <c:v>2013</c:v>
                </c:pt>
              </c:strCache>
            </c:strRef>
          </c:cat>
          <c:val>
            <c:numRef>
              <c:f>Sheet1!$B$9:$L$9</c:f>
              <c:numCache>
                <c:formatCode>0%</c:formatCode>
                <c:ptCount val="11"/>
                <c:pt idx="0">
                  <c:v>8.8247491340883707E-5</c:v>
                </c:pt>
                <c:pt idx="1">
                  <c:v>4.4291659111170311E-4</c:v>
                </c:pt>
                <c:pt idx="2">
                  <c:v>3.1780038688732824E-4</c:v>
                </c:pt>
                <c:pt idx="3">
                  <c:v>4.0632085362195437E-4</c:v>
                </c:pt>
                <c:pt idx="4">
                  <c:v>9.116096488456124E-4</c:v>
                </c:pt>
                <c:pt idx="5">
                  <c:v>1.5673519742915125E-3</c:v>
                </c:pt>
                <c:pt idx="6">
                  <c:v>1.5344420434715725E-3</c:v>
                </c:pt>
                <c:pt idx="7">
                  <c:v>3.7914923180861421E-3</c:v>
                </c:pt>
                <c:pt idx="8">
                  <c:v>3.3995536175726575E-3</c:v>
                </c:pt>
                <c:pt idx="9">
                  <c:v>3.8965975484247209E-3</c:v>
                </c:pt>
                <c:pt idx="10">
                  <c:v>4.1259162239157578E-3</c:v>
                </c:pt>
              </c:numCache>
            </c:numRef>
          </c:val>
          <c:extLst>
            <c:ext xmlns:c16="http://schemas.microsoft.com/office/drawing/2014/chart" uri="{C3380CC4-5D6E-409C-BE32-E72D297353CC}">
              <c16:uniqueId val="{00000007-77AB-4C6B-AEB1-3DFE3A459B6C}"/>
            </c:ext>
          </c:extLst>
        </c:ser>
        <c:ser>
          <c:idx val="8"/>
          <c:order val="8"/>
          <c:tx>
            <c:strRef>
              <c:f>Sheet1!$A$10</c:f>
              <c:strCache>
                <c:ptCount val="1"/>
                <c:pt idx="0">
                  <c:v>60"</c:v>
                </c:pt>
              </c:strCache>
            </c:strRef>
          </c:tx>
          <c:spPr>
            <a:solidFill>
              <a:srgbClr val="EB710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2023</c:v>
                </c:pt>
                <c:pt idx="1">
                  <c:v>2022</c:v>
                </c:pt>
                <c:pt idx="2">
                  <c:v>2021</c:v>
                </c:pt>
                <c:pt idx="3">
                  <c:v>2020</c:v>
                </c:pt>
                <c:pt idx="4">
                  <c:v>2019</c:v>
                </c:pt>
                <c:pt idx="5">
                  <c:v>2018</c:v>
                </c:pt>
                <c:pt idx="6">
                  <c:v>2017</c:v>
                </c:pt>
                <c:pt idx="7">
                  <c:v>2016</c:v>
                </c:pt>
                <c:pt idx="8">
                  <c:v>2015</c:v>
                </c:pt>
                <c:pt idx="9">
                  <c:v>2014</c:v>
                </c:pt>
                <c:pt idx="10">
                  <c:v>2013</c:v>
                </c:pt>
              </c:strCache>
            </c:strRef>
          </c:cat>
          <c:val>
            <c:numRef>
              <c:f>Sheet1!$B$10:$L$10</c:f>
              <c:numCache>
                <c:formatCode>0%</c:formatCode>
                <c:ptCount val="11"/>
                <c:pt idx="0">
                  <c:v>6.1375139896626907E-2</c:v>
                </c:pt>
                <c:pt idx="1">
                  <c:v>5.701542944646204E-2</c:v>
                </c:pt>
                <c:pt idx="2">
                  <c:v>6.1566582394085433E-2</c:v>
                </c:pt>
                <c:pt idx="3">
                  <c:v>6.0659896151338676E-2</c:v>
                </c:pt>
                <c:pt idx="4">
                  <c:v>5.825760892009433E-2</c:v>
                </c:pt>
                <c:pt idx="5">
                  <c:v>6.1767560738102113E-2</c:v>
                </c:pt>
                <c:pt idx="6">
                  <c:v>5.6796571087929869E-2</c:v>
                </c:pt>
                <c:pt idx="7">
                  <c:v>5.2727591804075526E-2</c:v>
                </c:pt>
                <c:pt idx="8">
                  <c:v>5.7096428012093477E-2</c:v>
                </c:pt>
                <c:pt idx="9">
                  <c:v>5.694901204429266E-2</c:v>
                </c:pt>
                <c:pt idx="10">
                  <c:v>5.2810804213266775E-2</c:v>
                </c:pt>
              </c:numCache>
            </c:numRef>
          </c:val>
          <c:extLst>
            <c:ext xmlns:c16="http://schemas.microsoft.com/office/drawing/2014/chart" uri="{C3380CC4-5D6E-409C-BE32-E72D297353CC}">
              <c16:uniqueId val="{00000008-77AB-4C6B-AEB1-3DFE3A459B6C}"/>
            </c:ext>
          </c:extLst>
        </c:ser>
        <c:ser>
          <c:idx val="9"/>
          <c:order val="9"/>
          <c:tx>
            <c:strRef>
              <c:f>Sheet1!$A$11</c:f>
              <c:strCache>
                <c:ptCount val="1"/>
                <c:pt idx="0">
                  <c:v>Over 60"</c:v>
                </c:pt>
              </c:strCache>
            </c:strRef>
          </c:tx>
          <c:spPr>
            <a:solidFill>
              <a:srgbClr val="E1051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2023</c:v>
                </c:pt>
                <c:pt idx="1">
                  <c:v>2022</c:v>
                </c:pt>
                <c:pt idx="2">
                  <c:v>2021</c:v>
                </c:pt>
                <c:pt idx="3">
                  <c:v>2020</c:v>
                </c:pt>
                <c:pt idx="4">
                  <c:v>2019</c:v>
                </c:pt>
                <c:pt idx="5">
                  <c:v>2018</c:v>
                </c:pt>
                <c:pt idx="6">
                  <c:v>2017</c:v>
                </c:pt>
                <c:pt idx="7">
                  <c:v>2016</c:v>
                </c:pt>
                <c:pt idx="8">
                  <c:v>2015</c:v>
                </c:pt>
                <c:pt idx="9">
                  <c:v>2014</c:v>
                </c:pt>
                <c:pt idx="10">
                  <c:v>2013</c:v>
                </c:pt>
              </c:strCache>
            </c:strRef>
          </c:cat>
          <c:val>
            <c:numRef>
              <c:f>Sheet1!$B$11:$L$11</c:f>
              <c:numCache>
                <c:formatCode>0%</c:formatCode>
                <c:ptCount val="11"/>
                <c:pt idx="0">
                  <c:v>3.3035631144536559E-2</c:v>
                </c:pt>
                <c:pt idx="1">
                  <c:v>3.6502450419463768E-2</c:v>
                </c:pt>
                <c:pt idx="2">
                  <c:v>3.612988952791342E-2</c:v>
                </c:pt>
                <c:pt idx="3">
                  <c:v>3.2413025717562299E-2</c:v>
                </c:pt>
                <c:pt idx="4">
                  <c:v>2.2117811709309952E-2</c:v>
                </c:pt>
                <c:pt idx="5">
                  <c:v>1.8589311494148008E-2</c:v>
                </c:pt>
                <c:pt idx="6">
                  <c:v>2.0082085811688691E-2</c:v>
                </c:pt>
                <c:pt idx="7">
                  <c:v>1.7946900321230589E-2</c:v>
                </c:pt>
                <c:pt idx="8">
                  <c:v>1.661492287693693E-2</c:v>
                </c:pt>
                <c:pt idx="9">
                  <c:v>1.9079265318462206E-2</c:v>
                </c:pt>
                <c:pt idx="10">
                  <c:v>2.0357685213329493E-2</c:v>
                </c:pt>
              </c:numCache>
            </c:numRef>
          </c:val>
          <c:extLst>
            <c:ext xmlns:c16="http://schemas.microsoft.com/office/drawing/2014/chart" uri="{C3380CC4-5D6E-409C-BE32-E72D297353CC}">
              <c16:uniqueId val="{00000009-77AB-4C6B-AEB1-3DFE3A459B6C}"/>
            </c:ext>
          </c:extLst>
        </c:ser>
        <c:dLbls>
          <c:showLegendKey val="0"/>
          <c:showVal val="0"/>
          <c:showCatName val="0"/>
          <c:showSerName val="0"/>
          <c:showPercent val="0"/>
          <c:showBubbleSize val="0"/>
        </c:dLbls>
        <c:gapWidth val="20"/>
        <c:overlap val="100"/>
        <c:axId val="55296703"/>
        <c:axId val="55300863"/>
      </c:barChart>
      <c:catAx>
        <c:axId val="55296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crossAx val="55300863"/>
        <c:crosses val="autoZero"/>
        <c:auto val="1"/>
        <c:lblAlgn val="ctr"/>
        <c:lblOffset val="100"/>
        <c:noMultiLvlLbl val="0"/>
      </c:catAx>
      <c:valAx>
        <c:axId val="553008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r>
                  <a:rPr lang="en-GB"/>
                  <a:t>% Impacts (R/W)</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crossAx val="55296703"/>
        <c:crosses val="autoZero"/>
        <c:crossBetween val="between"/>
      </c:valAx>
      <c:spPr>
        <a:noFill/>
        <a:ln>
          <a:noFill/>
        </a:ln>
        <a:effectLst/>
      </c:spPr>
    </c:plotArea>
    <c:legend>
      <c:legendPos val="b"/>
      <c:layout>
        <c:manualLayout>
          <c:xMode val="edge"/>
          <c:yMode val="edge"/>
          <c:x val="0.17945850976057648"/>
          <c:y val="0.92511582767766343"/>
          <c:w val="0.61507949508009674"/>
          <c:h val="5.5402726482034377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lumMod val="95000"/>
              <a:lumOff val="5000"/>
            </a:schemeClr>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Units</c:v>
                </c:pt>
              </c:strCache>
            </c:strRef>
          </c:tx>
          <c:spPr>
            <a:solidFill>
              <a:schemeClr val="accent1"/>
            </a:solidFill>
            <a:ln>
              <a:noFill/>
            </a:ln>
            <a:effectLst/>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62.272694354759999</c:v>
                </c:pt>
                <c:pt idx="1">
                  <c:v>55.278159176160003</c:v>
                </c:pt>
                <c:pt idx="2">
                  <c:v>60.026644731360001</c:v>
                </c:pt>
                <c:pt idx="3">
                  <c:v>55.548195428160007</c:v>
                </c:pt>
                <c:pt idx="4">
                  <c:v>53.131441451099995</c:v>
                </c:pt>
                <c:pt idx="5">
                  <c:v>50.491466565099998</c:v>
                </c:pt>
                <c:pt idx="6">
                  <c:v>56.019857137469998</c:v>
                </c:pt>
                <c:pt idx="7">
                  <c:v>54.097441015069997</c:v>
                </c:pt>
                <c:pt idx="8">
                  <c:v>52.296224850230004</c:v>
                </c:pt>
                <c:pt idx="9">
                  <c:v>57.703847103470004</c:v>
                </c:pt>
                <c:pt idx="10">
                  <c:v>58.500555691269994</c:v>
                </c:pt>
                <c:pt idx="11">
                  <c:v>63.293290886550004</c:v>
                </c:pt>
              </c:numCache>
            </c:numRef>
          </c:val>
          <c:extLst>
            <c:ext xmlns:c16="http://schemas.microsoft.com/office/drawing/2014/chart" uri="{C3380CC4-5D6E-409C-BE32-E72D297353CC}">
              <c16:uniqueId val="{00000000-F53B-4A47-8254-2C1656500C28}"/>
            </c:ext>
          </c:extLst>
        </c:ser>
        <c:dLbls>
          <c:showLegendKey val="0"/>
          <c:showVal val="0"/>
          <c:showCatName val="0"/>
          <c:showSerName val="0"/>
          <c:showPercent val="0"/>
          <c:showBubbleSize val="0"/>
        </c:dLbls>
        <c:gapWidth val="100"/>
        <c:overlap val="20"/>
        <c:axId val="703895744"/>
        <c:axId val="703892384"/>
      </c:barChart>
      <c:catAx>
        <c:axId val="70389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3892384"/>
        <c:crosses val="autoZero"/>
        <c:auto val="1"/>
        <c:lblAlgn val="ctr"/>
        <c:lblOffset val="100"/>
        <c:noMultiLvlLbl val="0"/>
      </c:catAx>
      <c:valAx>
        <c:axId val="703892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Number of (R/W)</a:t>
                </a:r>
                <a:r>
                  <a:rPr lang="en-GB" baseline="0"/>
                  <a:t> </a:t>
                </a:r>
                <a:r>
                  <a:rPr lang="en-GB"/>
                  <a:t>impacts (billions)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3895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01395377604092"/>
          <c:y val="9.4716732591433733E-2"/>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20000"/>
                  <a:lumOff val="80000"/>
                </a:srgbClr>
              </a:solidFill>
            </c:spPr>
            <c:extLst>
              <c:ext xmlns:c16="http://schemas.microsoft.com/office/drawing/2014/chart" uri="{C3380CC4-5D6E-409C-BE32-E72D297353CC}">
                <c16:uniqueId val="{00000001-AAFF-45A3-A865-F04D69EBD962}"/>
              </c:ext>
            </c:extLst>
          </c:dPt>
          <c:dPt>
            <c:idx val="1"/>
            <c:bubble3D val="0"/>
            <c:spPr>
              <a:solidFill>
                <a:srgbClr val="0069B4">
                  <a:lumMod val="40000"/>
                  <a:lumOff val="60000"/>
                </a:srgbClr>
              </a:solidFill>
            </c:spPr>
            <c:extLst>
              <c:ext xmlns:c16="http://schemas.microsoft.com/office/drawing/2014/chart" uri="{C3380CC4-5D6E-409C-BE32-E72D297353CC}">
                <c16:uniqueId val="{00000003-AAFF-45A3-A865-F04D69EBD962}"/>
              </c:ext>
            </c:extLst>
          </c:dPt>
          <c:dPt>
            <c:idx val="2"/>
            <c:bubble3D val="0"/>
            <c:spPr>
              <a:solidFill>
                <a:srgbClr val="004F87"/>
              </a:solidFill>
            </c:spPr>
            <c:extLst>
              <c:ext xmlns:c16="http://schemas.microsoft.com/office/drawing/2014/chart" uri="{C3380CC4-5D6E-409C-BE32-E72D297353CC}">
                <c16:uniqueId val="{00000005-AAFF-45A3-A865-F04D69EBD962}"/>
              </c:ext>
            </c:extLst>
          </c:dPt>
          <c:dPt>
            <c:idx val="3"/>
            <c:bubble3D val="0"/>
            <c:spPr>
              <a:solidFill>
                <a:srgbClr val="372D87">
                  <a:lumMod val="75000"/>
                </a:srgbClr>
              </a:solidFill>
            </c:spPr>
            <c:extLst>
              <c:ext xmlns:c16="http://schemas.microsoft.com/office/drawing/2014/chart" uri="{C3380CC4-5D6E-409C-BE32-E72D297353CC}">
                <c16:uniqueId val="{00000007-AAFF-45A3-A865-F04D69EBD962}"/>
              </c:ext>
            </c:extLst>
          </c:dPt>
          <c:dPt>
            <c:idx val="4"/>
            <c:bubble3D val="0"/>
            <c:spPr>
              <a:solidFill>
                <a:srgbClr val="2AFF7C"/>
              </a:solidFill>
              <a:ln>
                <a:noFill/>
              </a:ln>
            </c:spPr>
            <c:extLst>
              <c:ext xmlns:c16="http://schemas.microsoft.com/office/drawing/2014/chart" uri="{C3380CC4-5D6E-409C-BE32-E72D297353CC}">
                <c16:uniqueId val="{00000009-AAFF-45A3-A865-F04D69EBD962}"/>
              </c:ext>
            </c:extLst>
          </c:dPt>
          <c:dPt>
            <c:idx val="5"/>
            <c:bubble3D val="0"/>
            <c:spPr>
              <a:solidFill>
                <a:srgbClr val="00B050"/>
              </a:solidFill>
            </c:spPr>
            <c:extLst>
              <c:ext xmlns:c16="http://schemas.microsoft.com/office/drawing/2014/chart" uri="{C3380CC4-5D6E-409C-BE32-E72D297353CC}">
                <c16:uniqueId val="{0000000B-AAFF-45A3-A865-F04D69EBD962}"/>
              </c:ext>
            </c:extLst>
          </c:dPt>
          <c:dPt>
            <c:idx val="6"/>
            <c:bubble3D val="0"/>
            <c:spPr>
              <a:solidFill>
                <a:srgbClr val="E10514">
                  <a:lumMod val="40000"/>
                  <a:lumOff val="60000"/>
                </a:srgbClr>
              </a:solidFill>
            </c:spPr>
            <c:extLst>
              <c:ext xmlns:c16="http://schemas.microsoft.com/office/drawing/2014/chart" uri="{C3380CC4-5D6E-409C-BE32-E72D297353CC}">
                <c16:uniqueId val="{0000000D-AAFF-45A3-A865-F04D69EBD962}"/>
              </c:ext>
            </c:extLst>
          </c:dPt>
          <c:dPt>
            <c:idx val="7"/>
            <c:bubble3D val="0"/>
            <c:spPr>
              <a:solidFill>
                <a:srgbClr val="E10514"/>
              </a:solidFill>
            </c:spPr>
            <c:extLst>
              <c:ext xmlns:c16="http://schemas.microsoft.com/office/drawing/2014/chart" uri="{C3380CC4-5D6E-409C-BE32-E72D297353CC}">
                <c16:uniqueId val="{0000000F-AAFF-45A3-A865-F04D69EBD962}"/>
              </c:ext>
            </c:extLst>
          </c:dPt>
          <c:dPt>
            <c:idx val="8"/>
            <c:bubble3D val="0"/>
            <c:spPr>
              <a:solidFill>
                <a:srgbClr val="E10514"/>
              </a:solidFill>
            </c:spPr>
            <c:extLst>
              <c:ext xmlns:c16="http://schemas.microsoft.com/office/drawing/2014/chart" uri="{C3380CC4-5D6E-409C-BE32-E72D297353CC}">
                <c16:uniqueId val="{00000011-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2F-7AE8-4D49-86FD-088A2ADBAD8F}"/>
              </c:ext>
            </c:extLst>
          </c:dPt>
          <c:dPt>
            <c:idx val="11"/>
            <c:bubble3D val="0"/>
            <c:spPr>
              <a:solidFill>
                <a:srgbClr val="EB7305"/>
              </a:solidFill>
            </c:spPr>
            <c:extLst>
              <c:ext xmlns:c16="http://schemas.microsoft.com/office/drawing/2014/chart" uri="{C3380CC4-5D6E-409C-BE32-E72D297353CC}">
                <c16:uniqueId val="{0000002D-7AE8-4D49-86FD-088A2ADBAD8F}"/>
              </c:ext>
            </c:extLst>
          </c:dPt>
          <c:dPt>
            <c:idx val="12"/>
            <c:bubble3D val="0"/>
            <c:spPr>
              <a:solidFill>
                <a:srgbClr val="C00000"/>
              </a:solidFill>
            </c:spPr>
            <c:extLst>
              <c:ext xmlns:c16="http://schemas.microsoft.com/office/drawing/2014/chart" uri="{C3380CC4-5D6E-409C-BE32-E72D297353CC}">
                <c16:uniqueId val="{0000002C-7AE8-4D49-86FD-088A2ADBAD8F}"/>
              </c:ext>
            </c:extLst>
          </c:dPt>
          <c:dLbls>
            <c:dLbl>
              <c:idx val="0"/>
              <c:numFmt formatCode="0.0%" sourceLinked="0"/>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AFF-45A3-A865-F04D69EBD962}"/>
                </c:ext>
              </c:extLst>
            </c:dLbl>
            <c:dLbl>
              <c:idx val="1"/>
              <c:layout>
                <c:manualLayout>
                  <c:x val="-3.3072967233954622E-4"/>
                  <c:y val="-2.7072513797860638E-2"/>
                </c:manualLayout>
              </c:layout>
              <c:numFmt formatCode="0.0%" sourceLinked="0"/>
              <c:spPr/>
              <c:txPr>
                <a:bodyPr/>
                <a:lstStyle/>
                <a:p>
                  <a:pPr>
                    <a:defRPr lang="en-US" sz="1000"/>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FF-45A3-A865-F04D69EBD962}"/>
                </c:ext>
              </c:extLst>
            </c:dLbl>
            <c:dLbl>
              <c:idx val="2"/>
              <c:layout>
                <c:manualLayout>
                  <c:x val="3.7184310612561693E-4"/>
                  <c:y val="1.2854305571427282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0"/>
                  <c:y val="6.8573094689363939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5.714424557447048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1.446372878344719E-3"/>
                  <c:y val="-6.8573094689364858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AFF-45A3-A865-F04D69EBD962}"/>
                </c:ext>
              </c:extLst>
            </c:dLbl>
            <c:dLbl>
              <c:idx val="6"/>
              <c:layout>
                <c:manualLayout>
                  <c:x val="4.3391186350339979E-3"/>
                  <c:y val="2.2857698229788261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FF-45A3-A865-F04D69EBD962}"/>
                </c:ext>
              </c:extLst>
            </c:dLbl>
            <c:dLbl>
              <c:idx val="7"/>
              <c:layout>
                <c:manualLayout>
                  <c:x val="2.8927457566893322E-3"/>
                  <c:y val="-8.3810591988779792E-1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AFF-45A3-A865-F04D69EBD962}"/>
                </c:ext>
              </c:extLst>
            </c:dLbl>
            <c:dLbl>
              <c:idx val="8"/>
              <c:layout>
                <c:manualLayout>
                  <c:x val="1.0745297722190756E-3"/>
                  <c:y val="-2.8149165379050522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leaderLines>
              <c:spPr>
                <a:ln>
                  <a:solidFill>
                    <a:sysClr val="windowText" lastClr="000000"/>
                  </a:solidFill>
                </a:ln>
              </c:spPr>
            </c:leaderLines>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Sheet1!$B$2:$B$9</c:f>
              <c:numCache>
                <c:formatCode>#,##0.0</c:formatCode>
                <c:ptCount val="8"/>
                <c:pt idx="0">
                  <c:v>30.216512015227213</c:v>
                </c:pt>
                <c:pt idx="1">
                  <c:v>68.144096126423079</c:v>
                </c:pt>
                <c:pt idx="2" formatCode="0.0">
                  <c:v>13.262866064427406</c:v>
                </c:pt>
                <c:pt idx="3" formatCode="0.0">
                  <c:v>9.752291093650582</c:v>
                </c:pt>
                <c:pt idx="4" formatCode="0.0">
                  <c:v>1.6204535409906058</c:v>
                </c:pt>
                <c:pt idx="5" formatCode="0.0">
                  <c:v>0.46666666666666667</c:v>
                </c:pt>
                <c:pt idx="6" formatCode="0.0">
                  <c:v>57.567783053501536</c:v>
                </c:pt>
                <c:pt idx="7" formatCode="0.0">
                  <c:v>64.659233333333333</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Sheet1!$C$2:$C$9</c:f>
              <c:numCache>
                <c:formatCode>General</c:formatCode>
                <c:ptCount val="8"/>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c:v>
                </c:pt>
              </c:strCache>
            </c:strRef>
          </c:tx>
          <c:dPt>
            <c:idx val="0"/>
            <c:bubble3D val="0"/>
            <c:spPr>
              <a:solidFill>
                <a:srgbClr val="BDE3FF"/>
              </a:solidFill>
            </c:spPr>
            <c:extLst>
              <c:ext xmlns:c16="http://schemas.microsoft.com/office/drawing/2014/chart" uri="{C3380CC4-5D6E-409C-BE32-E72D297353CC}">
                <c16:uniqueId val="{00000019-AAFF-45A3-A865-F04D69EBD962}"/>
              </c:ext>
            </c:extLst>
          </c:dPt>
          <c:dPt>
            <c:idx val="1"/>
            <c:bubble3D val="0"/>
            <c:spPr>
              <a:solidFill>
                <a:srgbClr val="7BC8FF"/>
              </a:solidFill>
            </c:spPr>
            <c:extLst>
              <c:ext xmlns:c16="http://schemas.microsoft.com/office/drawing/2014/chart" uri="{C3380CC4-5D6E-409C-BE32-E72D297353CC}">
                <c16:uniqueId val="{0000001B-AAFF-45A3-A865-F04D69EBD962}"/>
              </c:ext>
            </c:extLst>
          </c:dPt>
          <c:dPt>
            <c:idx val="2"/>
            <c:bubble3D val="0"/>
            <c:spPr>
              <a:solidFill>
                <a:srgbClr val="004F87"/>
              </a:solidFill>
            </c:spPr>
            <c:extLst>
              <c:ext xmlns:c16="http://schemas.microsoft.com/office/drawing/2014/chart" uri="{C3380CC4-5D6E-409C-BE32-E72D297353CC}">
                <c16:uniqueId val="{0000001D-AAFF-45A3-A865-F04D69EBD962}"/>
              </c:ext>
            </c:extLst>
          </c:dPt>
          <c:dPt>
            <c:idx val="3"/>
            <c:bubble3D val="0"/>
            <c:spPr>
              <a:solidFill>
                <a:srgbClr val="292265"/>
              </a:solidFill>
            </c:spPr>
            <c:extLst>
              <c:ext xmlns:c16="http://schemas.microsoft.com/office/drawing/2014/chart" uri="{C3380CC4-5D6E-409C-BE32-E72D297353CC}">
                <c16:uniqueId val="{0000001F-AAFF-45A3-A865-F04D69EBD962}"/>
              </c:ext>
            </c:extLst>
          </c:dPt>
          <c:dPt>
            <c:idx val="4"/>
            <c:bubble3D val="0"/>
            <c:spPr>
              <a:solidFill>
                <a:srgbClr val="2AFF7C"/>
              </a:solidFill>
            </c:spPr>
            <c:extLst>
              <c:ext xmlns:c16="http://schemas.microsoft.com/office/drawing/2014/chart" uri="{C3380CC4-5D6E-409C-BE32-E72D297353CC}">
                <c16:uniqueId val="{00000021-AAFF-45A3-A865-F04D69EBD962}"/>
              </c:ext>
            </c:extLst>
          </c:dPt>
          <c:dPt>
            <c:idx val="5"/>
            <c:bubble3D val="0"/>
            <c:spPr>
              <a:solidFill>
                <a:srgbClr val="00B050"/>
              </a:solidFill>
            </c:spPr>
            <c:extLst>
              <c:ext xmlns:c16="http://schemas.microsoft.com/office/drawing/2014/chart" uri="{C3380CC4-5D6E-409C-BE32-E72D297353CC}">
                <c16:uniqueId val="{00000023-AAFF-45A3-A865-F04D69EBD962}"/>
              </c:ext>
            </c:extLst>
          </c:dPt>
          <c:dPt>
            <c:idx val="6"/>
            <c:bubble3D val="0"/>
            <c:spPr>
              <a:solidFill>
                <a:srgbClr val="E10514">
                  <a:lumMod val="40000"/>
                  <a:lumOff val="60000"/>
                </a:srgbClr>
              </a:solidFill>
            </c:spPr>
            <c:extLst>
              <c:ext xmlns:c16="http://schemas.microsoft.com/office/drawing/2014/chart" uri="{C3380CC4-5D6E-409C-BE32-E72D297353CC}">
                <c16:uniqueId val="{00000025-AAFF-45A3-A865-F04D69EBD962}"/>
              </c:ext>
            </c:extLst>
          </c:dPt>
          <c:dPt>
            <c:idx val="7"/>
            <c:bubble3D val="0"/>
            <c:spPr>
              <a:solidFill>
                <a:srgbClr val="E10514"/>
              </a:solidFill>
            </c:spPr>
            <c:extLst>
              <c:ext xmlns:c16="http://schemas.microsoft.com/office/drawing/2014/chart" uri="{C3380CC4-5D6E-409C-BE32-E72D297353CC}">
                <c16:uniqueId val="{00000027-AAFF-45A3-A865-F04D69EBD962}"/>
              </c:ext>
            </c:extLst>
          </c:dPt>
          <c:dPt>
            <c:idx val="8"/>
            <c:bubble3D val="0"/>
            <c:spPr>
              <a:solidFill>
                <a:srgbClr val="E10514"/>
              </a:solidFill>
            </c:spPr>
            <c:extLst>
              <c:ext xmlns:c16="http://schemas.microsoft.com/office/drawing/2014/chart" uri="{C3380CC4-5D6E-409C-BE32-E72D297353CC}">
                <c16:uniqueId val="{00000029-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30-7AE8-4D49-86FD-088A2ADBAD8F}"/>
              </c:ext>
            </c:extLst>
          </c:dPt>
          <c:dPt>
            <c:idx val="11"/>
            <c:bubble3D val="0"/>
            <c:spPr>
              <a:solidFill>
                <a:srgbClr val="EB7305"/>
              </a:solidFill>
            </c:spPr>
            <c:extLst>
              <c:ext xmlns:c16="http://schemas.microsoft.com/office/drawing/2014/chart" uri="{C3380CC4-5D6E-409C-BE32-E72D297353CC}">
                <c16:uniqueId val="{0000002E-7AE8-4D49-86FD-088A2ADBAD8F}"/>
              </c:ext>
            </c:extLst>
          </c:dPt>
          <c:dPt>
            <c:idx val="12"/>
            <c:bubble3D val="0"/>
            <c:spPr>
              <a:solidFill>
                <a:srgbClr val="C00000"/>
              </a:solidFill>
            </c:spPr>
            <c:extLst>
              <c:ext xmlns:c16="http://schemas.microsoft.com/office/drawing/2014/chart" uri="{C3380CC4-5D6E-409C-BE32-E72D297353CC}">
                <c16:uniqueId val="{0000002B-7AE8-4D49-86FD-088A2ADBAD8F}"/>
              </c:ext>
            </c:extLst>
          </c:dPt>
          <c:dLbls>
            <c:dLbl>
              <c:idx val="0"/>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19-AAFF-45A3-A865-F04D69EBD962}"/>
                </c:ext>
              </c:extLst>
            </c:dLbl>
            <c:dLbl>
              <c:idx val="1"/>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1B-AAFF-45A3-A865-F04D69EBD962}"/>
                </c:ext>
              </c:extLst>
            </c:dLbl>
            <c:dLbl>
              <c:idx val="3"/>
              <c:layout>
                <c:manualLayout>
                  <c:x val="1.4463728783446661E-3"/>
                  <c:y val="-2.285769822978867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5.0623050742063205E-2"/>
                  <c:y val="9.1430792919153046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4.7730304985373978E-2"/>
                  <c:y val="2.0571928406809433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3-AAFF-45A3-A865-F04D69EBD962}"/>
                </c:ext>
              </c:extLst>
            </c:dLbl>
            <c:dLbl>
              <c:idx val="6"/>
              <c:layout>
                <c:manualLayout>
                  <c:x val="4.3391186350339979E-3"/>
                  <c:y val="2.2857698229788261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5-AAFF-45A3-A865-F04D69EBD962}"/>
                </c:ext>
              </c:extLst>
            </c:dLbl>
            <c:dLbl>
              <c:idx val="7"/>
              <c:layout>
                <c:manualLayout>
                  <c:x val="-2.169559317516999E-3"/>
                  <c:y val="-2.1714813318298932E-2"/>
                </c:manualLayout>
              </c:layout>
              <c:showLegendKey val="0"/>
              <c:showVal val="0"/>
              <c:showCatName val="0"/>
              <c:showSerName val="0"/>
              <c:showPercent val="1"/>
              <c:showBubbleSize val="0"/>
              <c:extLst>
                <c:ext xmlns:c15="http://schemas.microsoft.com/office/drawing/2012/chart" uri="{CE6537A1-D6FC-4f65-9D91-7224C49458BB}">
                  <c15:layout>
                    <c:manualLayout>
                      <c:w val="5.4658431072644932E-2"/>
                      <c:h val="5.3715590840002408E-2"/>
                    </c:manualLayout>
                  </c15:layout>
                </c:ext>
                <c:ext xmlns:c16="http://schemas.microsoft.com/office/drawing/2014/chart" uri="{C3380CC4-5D6E-409C-BE32-E72D297353CC}">
                  <c16:uniqueId val="{00000027-AAFF-45A3-A865-F04D69EBD962}"/>
                </c:ext>
              </c:extLst>
            </c:dLbl>
            <c:dLbl>
              <c:idx val="8"/>
              <c:layout>
                <c:manualLayout>
                  <c:x val="-2.8927457566893452E-3"/>
                  <c:y val="-3.42865473446823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9-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Sheet1!$D$2:$D$9</c:f>
              <c:numCache>
                <c:formatCode>#,##0.0</c:formatCode>
                <c:ptCount val="8"/>
                <c:pt idx="0">
                  <c:v>13.977610524318512</c:v>
                </c:pt>
                <c:pt idx="1">
                  <c:v>49.117072949294119</c:v>
                </c:pt>
                <c:pt idx="2" formatCode="0.0">
                  <c:v>6.4462103107954389</c:v>
                </c:pt>
                <c:pt idx="3" formatCode="0.0">
                  <c:v>5.2583333333333337</c:v>
                </c:pt>
                <c:pt idx="4" formatCode="0.0">
                  <c:v>0.85106741487318172</c:v>
                </c:pt>
                <c:pt idx="5" formatCode="0.0">
                  <c:v>1.1166666666666667</c:v>
                </c:pt>
                <c:pt idx="6" formatCode="0.0">
                  <c:v>39.536969733287179</c:v>
                </c:pt>
                <c:pt idx="7" formatCode="0.0">
                  <c:v>159.95748333333333</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47"/>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4655460844027E-2"/>
          <c:y val="3.4026272569197914E-2"/>
          <c:w val="0.94298717779312458"/>
          <c:h val="0.88198022676549959"/>
        </c:manualLayout>
      </c:layout>
      <c:barChart>
        <c:barDir val="bar"/>
        <c:grouping val="clustered"/>
        <c:varyColors val="0"/>
        <c:ser>
          <c:idx val="0"/>
          <c:order val="0"/>
          <c:tx>
            <c:strRef>
              <c:f>Sheet1!$B$1</c:f>
              <c:strCache>
                <c:ptCount val="1"/>
                <c:pt idx="0">
                  <c:v>Impacts (billions)</c:v>
                </c:pt>
              </c:strCache>
            </c:strRef>
          </c:tx>
          <c:spPr>
            <a:solidFill>
              <a:schemeClr val="accent5"/>
            </a:solidFill>
          </c:spPr>
          <c:invertIfNegative val="0"/>
          <c:dLbls>
            <c:dLbl>
              <c:idx val="0"/>
              <c:layout>
                <c:manualLayout>
                  <c:x val="-4.602076325946475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922-4CC1-B208-71014B0E7B86}"/>
                </c:ext>
              </c:extLst>
            </c:dLbl>
            <c:dLbl>
              <c:idx val="1"/>
              <c:layout>
                <c:manualLayout>
                  <c:x val="-5.159903759394533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922-4CC1-B208-71014B0E7B86}"/>
                </c:ext>
              </c:extLst>
            </c:dLbl>
            <c:dLbl>
              <c:idx val="2"/>
              <c:layout>
                <c:manualLayout>
                  <c:x val="-4.880990042670504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22-4CC1-B208-71014B0E7B86}"/>
                </c:ext>
              </c:extLst>
            </c:dLbl>
            <c:dLbl>
              <c:idx val="3"/>
              <c:layout>
                <c:manualLayout>
                  <c:x val="-4.880990042670499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22-4CC1-B208-71014B0E7B86}"/>
                </c:ext>
              </c:extLst>
            </c:dLbl>
            <c:dLbl>
              <c:idx val="4"/>
              <c:layout>
                <c:manualLayout>
                  <c:x val="-4.7415331843084954E-2"/>
                  <c:y val="-3.0931757229243303E-3"/>
                </c:manualLayout>
              </c:layout>
              <c:tx>
                <c:rich>
                  <a:bodyPr/>
                  <a:lstStyle/>
                  <a:p>
                    <a:r>
                      <a:rPr lang="en-US"/>
                      <a:t>10.1</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4.0944533615087431E-2"/>
                      <c:h val="5.1982986376581927E-2"/>
                    </c:manualLayout>
                  </c15:layout>
                  <c15:showDataLabelsRange val="0"/>
                </c:ext>
                <c:ext xmlns:c16="http://schemas.microsoft.com/office/drawing/2014/chart" uri="{C3380CC4-5D6E-409C-BE32-E72D297353CC}">
                  <c16:uniqueId val="{00000005-9922-4CC1-B208-71014B0E7B86}"/>
                </c:ext>
              </c:extLst>
            </c:dLbl>
            <c:dLbl>
              <c:idx val="5"/>
              <c:layout>
                <c:manualLayout>
                  <c:x val="-5.299360617756553E-2"/>
                  <c:y val="-1.1341959833111466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22-4CC1-B208-71014B0E7B86}"/>
                </c:ext>
              </c:extLst>
            </c:dLbl>
            <c:dLbl>
              <c:idx val="6"/>
              <c:layout>
                <c:manualLayout>
                  <c:x val="-4.46261946758446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22-4CC1-B208-71014B0E7B86}"/>
                </c:ext>
              </c:extLst>
            </c:dLbl>
            <c:dLbl>
              <c:idx val="7"/>
              <c:layout>
                <c:manualLayout>
                  <c:x val="-3.6258783174123746E-2"/>
                  <c:y val="-1.1341959833111466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22-4CC1-B208-71014B0E7B86}"/>
                </c:ext>
              </c:extLst>
            </c:dLbl>
            <c:dLbl>
              <c:idx val="8"/>
              <c:layout>
                <c:manualLayout>
                  <c:x val="-4.3231626092224494E-2"/>
                  <c:y val="3.093297506290606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22-4CC1-B208-71014B0E7B86}"/>
                </c:ext>
              </c:extLst>
            </c:dLbl>
            <c:dLbl>
              <c:idx val="9"/>
              <c:layout>
                <c:manualLayout>
                  <c:x val="-4.0442488924984206E-2"/>
                  <c:y val="-1.1341959833111466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22-4CC1-B208-71014B0E7B86}"/>
                </c:ext>
              </c:extLst>
            </c:dLbl>
            <c:spPr>
              <a:noFill/>
              <a:ln>
                <a:noFill/>
              </a:ln>
              <a:effectLst/>
            </c:spPr>
            <c:txPr>
              <a:bodyPr wrap="square" lIns="38100" tIns="19050" rIns="38100" bIns="19050" anchor="ctr">
                <a:spAutoFit/>
              </a:bodyPr>
              <a:lstStyle/>
              <a:p>
                <a:pPr>
                  <a:defRPr sz="1200" b="1">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Procter &amp; gamble uk</c:v>
                </c:pt>
                <c:pt idx="1">
                  <c:v>Sky uk</c:v>
                </c:pt>
                <c:pt idx="2">
                  <c:v>Unilever</c:v>
                </c:pt>
                <c:pt idx="3">
                  <c:v>Loreal uk</c:v>
                </c:pt>
                <c:pt idx="4">
                  <c:v>Reckitt benckiser</c:v>
                </c:pt>
                <c:pt idx="5">
                  <c:v>Tesco</c:v>
                </c:pt>
                <c:pt idx="6">
                  <c:v>British telecommunic</c:v>
                </c:pt>
                <c:pt idx="7">
                  <c:v>Mcdonalds restaurant</c:v>
                </c:pt>
                <c:pt idx="8">
                  <c:v>Glaxosmithkline</c:v>
                </c:pt>
                <c:pt idx="9">
                  <c:v>Amazon.co.uk</c:v>
                </c:pt>
              </c:strCache>
            </c:strRef>
          </c:cat>
          <c:val>
            <c:numRef>
              <c:f>Sheet1!$B$2:$B$11</c:f>
              <c:numCache>
                <c:formatCode>0.0</c:formatCode>
                <c:ptCount val="10"/>
                <c:pt idx="0">
                  <c:v>29.374487359299998</c:v>
                </c:pt>
                <c:pt idx="1">
                  <c:v>19.056922930799999</c:v>
                </c:pt>
                <c:pt idx="2">
                  <c:v>18.758728462099999</c:v>
                </c:pt>
                <c:pt idx="3">
                  <c:v>10.346876425</c:v>
                </c:pt>
                <c:pt idx="4">
                  <c:v>10.1119632267</c:v>
                </c:pt>
                <c:pt idx="5">
                  <c:v>7.0809968366000007</c:v>
                </c:pt>
                <c:pt idx="6">
                  <c:v>6.8911534123999996</c:v>
                </c:pt>
                <c:pt idx="7">
                  <c:v>6.5723116406999997</c:v>
                </c:pt>
                <c:pt idx="8">
                  <c:v>6.5387527107999999</c:v>
                </c:pt>
                <c:pt idx="9">
                  <c:v>6.0664326549999998</c:v>
                </c:pt>
              </c:numCache>
            </c:numRef>
          </c:val>
          <c:extLst>
            <c:ext xmlns:c16="http://schemas.microsoft.com/office/drawing/2014/chart" uri="{C3380CC4-5D6E-409C-BE32-E72D297353CC}">
              <c16:uniqueId val="{0000000A-8E5A-437B-A6E7-DDF55565D32F}"/>
            </c:ext>
          </c:extLst>
        </c:ser>
        <c:dLbls>
          <c:dLblPos val="outEnd"/>
          <c:showLegendKey val="0"/>
          <c:showVal val="1"/>
          <c:showCatName val="0"/>
          <c:showSerName val="0"/>
          <c:showPercent val="0"/>
          <c:showBubbleSize val="0"/>
        </c:dLbls>
        <c:gapWidth val="50"/>
        <c:axId val="41183104"/>
        <c:axId val="41288832"/>
      </c:barChart>
      <c:catAx>
        <c:axId val="41183104"/>
        <c:scaling>
          <c:orientation val="maxMin"/>
        </c:scaling>
        <c:delete val="1"/>
        <c:axPos val="l"/>
        <c:numFmt formatCode="General" sourceLinked="1"/>
        <c:majorTickMark val="out"/>
        <c:minorTickMark val="none"/>
        <c:tickLblPos val="nextTo"/>
        <c:crossAx val="41288832"/>
        <c:crossesAt val="0"/>
        <c:auto val="1"/>
        <c:lblAlgn val="ctr"/>
        <c:lblOffset val="100"/>
        <c:noMultiLvlLbl val="0"/>
      </c:catAx>
      <c:valAx>
        <c:axId val="41288832"/>
        <c:scaling>
          <c:orientation val="minMax"/>
        </c:scaling>
        <c:delete val="0"/>
        <c:axPos val="b"/>
        <c:majorGridlines>
          <c:spPr>
            <a:ln>
              <a:solidFill>
                <a:srgbClr val="D9D9D9"/>
              </a:solidFill>
            </a:ln>
          </c:spPr>
        </c:majorGridlines>
        <c:numFmt formatCode="#,##0" sourceLinked="0"/>
        <c:majorTickMark val="out"/>
        <c:minorTickMark val="none"/>
        <c:tickLblPos val="nextTo"/>
        <c:spPr>
          <a:ln>
            <a:noFill/>
          </a:ln>
        </c:spPr>
        <c:txPr>
          <a:bodyPr/>
          <a:lstStyle/>
          <a:p>
            <a:pPr>
              <a:defRPr sz="1200" b="1"/>
            </a:pPr>
            <a:endParaRPr lang="en-US"/>
          </a:p>
        </c:txPr>
        <c:crossAx val="41183104"/>
        <c:crosses val="max"/>
        <c:crossBetween val="between"/>
        <c:majorUnit val="2"/>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201688680578979E-2"/>
          <c:y val="3.5115120875206365E-2"/>
          <c:w val="0.74961969048338206"/>
          <c:h val="0.80759699272417262"/>
        </c:manualLayout>
      </c:layout>
      <c:barChart>
        <c:barDir val="col"/>
        <c:grouping val="stacked"/>
        <c:varyColors val="0"/>
        <c:ser>
          <c:idx val="0"/>
          <c:order val="0"/>
          <c:tx>
            <c:strRef>
              <c:f>Sheet1!$A$2</c:f>
              <c:strCache>
                <c:ptCount val="1"/>
                <c:pt idx="0">
                  <c:v>Linear TV</c:v>
                </c:pt>
              </c:strCache>
            </c:strRef>
          </c:tx>
          <c:spPr>
            <a:solidFill>
              <a:schemeClr val="accent2"/>
            </a:solidFill>
            <a:ln>
              <a:noFill/>
            </a:ln>
            <a:effectLst/>
          </c:spPr>
          <c:invertIfNegative val="0"/>
          <c:cat>
            <c:strRef>
              <c:f>Sheet1!$D$1:$H$1</c:f>
              <c:strCache>
                <c:ptCount val="5"/>
                <c:pt idx="0">
                  <c:v>2019</c:v>
                </c:pt>
                <c:pt idx="1">
                  <c:v>2020</c:v>
                </c:pt>
                <c:pt idx="2">
                  <c:v>2021</c:v>
                </c:pt>
                <c:pt idx="3">
                  <c:v>2022</c:v>
                </c:pt>
                <c:pt idx="4">
                  <c:v>2023</c:v>
                </c:pt>
              </c:strCache>
            </c:strRef>
          </c:cat>
          <c:val>
            <c:numRef>
              <c:f>Sheet1!$D$2:$H$2</c:f>
              <c:numCache>
                <c:formatCode>0.00%</c:formatCode>
                <c:ptCount val="5"/>
                <c:pt idx="0">
                  <c:v>0.89600000000000002</c:v>
                </c:pt>
                <c:pt idx="1">
                  <c:v>0.86450000000000005</c:v>
                </c:pt>
                <c:pt idx="2">
                  <c:v>0.84350000000000003</c:v>
                </c:pt>
                <c:pt idx="3">
                  <c:v>0.85050000000000003</c:v>
                </c:pt>
                <c:pt idx="4">
                  <c:v>0.82299999999999995</c:v>
                </c:pt>
              </c:numCache>
            </c:numRef>
          </c:val>
          <c:extLst>
            <c:ext xmlns:c16="http://schemas.microsoft.com/office/drawing/2014/chart" uri="{C3380CC4-5D6E-409C-BE32-E72D297353CC}">
              <c16:uniqueId val="{00000000-4BBE-49E1-BBA9-1FFAF3F3F5E5}"/>
            </c:ext>
          </c:extLst>
        </c:ser>
        <c:ser>
          <c:idx val="1"/>
          <c:order val="1"/>
          <c:tx>
            <c:strRef>
              <c:f>Sheet1!$A$3</c:f>
              <c:strCache>
                <c:ptCount val="1"/>
                <c:pt idx="0">
                  <c:v>BVOD</c:v>
                </c:pt>
              </c:strCache>
            </c:strRef>
          </c:tx>
          <c:spPr>
            <a:solidFill>
              <a:schemeClr val="accent4"/>
            </a:solidFill>
            <a:ln>
              <a:noFill/>
            </a:ln>
            <a:effectLst/>
          </c:spPr>
          <c:invertIfNegative val="0"/>
          <c:cat>
            <c:strRef>
              <c:f>Sheet1!$D$1:$H$1</c:f>
              <c:strCache>
                <c:ptCount val="5"/>
                <c:pt idx="0">
                  <c:v>2019</c:v>
                </c:pt>
                <c:pt idx="1">
                  <c:v>2020</c:v>
                </c:pt>
                <c:pt idx="2">
                  <c:v>2021</c:v>
                </c:pt>
                <c:pt idx="3">
                  <c:v>2022</c:v>
                </c:pt>
                <c:pt idx="4">
                  <c:v>2023</c:v>
                </c:pt>
              </c:strCache>
            </c:strRef>
          </c:cat>
          <c:val>
            <c:numRef>
              <c:f>Sheet1!$D$3:$H$3</c:f>
              <c:numCache>
                <c:formatCode>0.00%</c:formatCode>
                <c:ptCount val="5"/>
                <c:pt idx="0">
                  <c:v>3.6999999999999998E-2</c:v>
                </c:pt>
                <c:pt idx="1">
                  <c:v>4.39999999999999E-2</c:v>
                </c:pt>
                <c:pt idx="2">
                  <c:v>6.25E-2</c:v>
                </c:pt>
                <c:pt idx="3">
                  <c:v>6.2E-2</c:v>
                </c:pt>
                <c:pt idx="4">
                  <c:v>6.5000000000000002E-2</c:v>
                </c:pt>
              </c:numCache>
            </c:numRef>
          </c:val>
          <c:extLst>
            <c:ext xmlns:c16="http://schemas.microsoft.com/office/drawing/2014/chart" uri="{C3380CC4-5D6E-409C-BE32-E72D297353CC}">
              <c16:uniqueId val="{00000001-4BBE-49E1-BBA9-1FFAF3F3F5E5}"/>
            </c:ext>
          </c:extLst>
        </c:ser>
        <c:dLbls>
          <c:showLegendKey val="0"/>
          <c:showVal val="0"/>
          <c:showCatName val="0"/>
          <c:showSerName val="0"/>
          <c:showPercent val="0"/>
          <c:showBubbleSize val="0"/>
        </c:dLbls>
        <c:gapWidth val="90"/>
        <c:overlap val="100"/>
        <c:axId val="285523040"/>
        <c:axId val="285523368"/>
      </c:barChart>
      <c:catAx>
        <c:axId val="28552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85523368"/>
        <c:crosses val="autoZero"/>
        <c:auto val="1"/>
        <c:lblAlgn val="ctr"/>
        <c:lblOffset val="100"/>
        <c:noMultiLvlLbl val="0"/>
      </c:catAx>
      <c:valAx>
        <c:axId val="285523368"/>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a:t>% -</a:t>
                </a:r>
                <a:r>
                  <a:rPr lang="en-GB" sz="1200" baseline="0"/>
                  <a:t> WEEKLY REACH ADULTS</a:t>
                </a:r>
                <a:endParaRPr lang="en-GB" sz="1200"/>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5523040"/>
        <c:crosses val="autoZero"/>
        <c:crossBetween val="between"/>
      </c:valAx>
      <c:spPr>
        <a:noFill/>
        <a:ln>
          <a:noFill/>
        </a:ln>
        <a:effectLst/>
      </c:spPr>
    </c:plotArea>
    <c:legend>
      <c:legendPos val="r"/>
      <c:layout>
        <c:manualLayout>
          <c:xMode val="edge"/>
          <c:yMode val="edge"/>
          <c:x val="0.86829748555622677"/>
          <c:y val="0.31125829222506241"/>
          <c:w val="0.13170251444377326"/>
          <c:h val="0.1734831632663908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375973824780445E-2"/>
          <c:y val="3.5115120875206365E-2"/>
          <c:w val="0.74944533222374976"/>
          <c:h val="0.80759699272417262"/>
        </c:manualLayout>
      </c:layout>
      <c:barChart>
        <c:barDir val="col"/>
        <c:grouping val="stacked"/>
        <c:varyColors val="0"/>
        <c:ser>
          <c:idx val="0"/>
          <c:order val="0"/>
          <c:tx>
            <c:strRef>
              <c:f>Sheet1!$A$2</c:f>
              <c:strCache>
                <c:ptCount val="1"/>
                <c:pt idx="0">
                  <c:v>Linear TV</c:v>
                </c:pt>
              </c:strCache>
            </c:strRef>
          </c:tx>
          <c:spPr>
            <a:solidFill>
              <a:schemeClr val="accent2"/>
            </a:solidFill>
            <a:ln>
              <a:noFill/>
            </a:ln>
            <a:effectLst/>
          </c:spPr>
          <c:invertIfNegative val="0"/>
          <c:cat>
            <c:strRef>
              <c:f>Sheet1!$D$1:$H$1</c:f>
              <c:strCache>
                <c:ptCount val="5"/>
                <c:pt idx="0">
                  <c:v>2019</c:v>
                </c:pt>
                <c:pt idx="1">
                  <c:v>2020</c:v>
                </c:pt>
                <c:pt idx="2">
                  <c:v>2021</c:v>
                </c:pt>
                <c:pt idx="3">
                  <c:v>2022</c:v>
                </c:pt>
                <c:pt idx="4">
                  <c:v>2023</c:v>
                </c:pt>
              </c:strCache>
            </c:strRef>
          </c:cat>
          <c:val>
            <c:numRef>
              <c:f>Sheet1!$D$2:$H$2</c:f>
              <c:numCache>
                <c:formatCode>0.00%</c:formatCode>
                <c:ptCount val="5"/>
                <c:pt idx="0">
                  <c:v>0.78600000000000003</c:v>
                </c:pt>
                <c:pt idx="1">
                  <c:v>0.72599999999999998</c:v>
                </c:pt>
                <c:pt idx="2">
                  <c:v>0.68100000000000005</c:v>
                </c:pt>
                <c:pt idx="3">
                  <c:v>0.6825</c:v>
                </c:pt>
                <c:pt idx="4">
                  <c:v>0.64300000000000002</c:v>
                </c:pt>
              </c:numCache>
            </c:numRef>
          </c:val>
          <c:extLst>
            <c:ext xmlns:c16="http://schemas.microsoft.com/office/drawing/2014/chart" uri="{C3380CC4-5D6E-409C-BE32-E72D297353CC}">
              <c16:uniqueId val="{00000000-4BBE-49E1-BBA9-1FFAF3F3F5E5}"/>
            </c:ext>
          </c:extLst>
        </c:ser>
        <c:ser>
          <c:idx val="1"/>
          <c:order val="1"/>
          <c:tx>
            <c:strRef>
              <c:f>Sheet1!$A$3</c:f>
              <c:strCache>
                <c:ptCount val="1"/>
                <c:pt idx="0">
                  <c:v>BVOD</c:v>
                </c:pt>
              </c:strCache>
            </c:strRef>
          </c:tx>
          <c:spPr>
            <a:solidFill>
              <a:schemeClr val="accent4"/>
            </a:solidFill>
            <a:ln>
              <a:noFill/>
            </a:ln>
            <a:effectLst/>
          </c:spPr>
          <c:invertIfNegative val="0"/>
          <c:cat>
            <c:strRef>
              <c:f>Sheet1!$D$1:$H$1</c:f>
              <c:strCache>
                <c:ptCount val="5"/>
                <c:pt idx="0">
                  <c:v>2019</c:v>
                </c:pt>
                <c:pt idx="1">
                  <c:v>2020</c:v>
                </c:pt>
                <c:pt idx="2">
                  <c:v>2021</c:v>
                </c:pt>
                <c:pt idx="3">
                  <c:v>2022</c:v>
                </c:pt>
                <c:pt idx="4">
                  <c:v>2023</c:v>
                </c:pt>
              </c:strCache>
            </c:strRef>
          </c:cat>
          <c:val>
            <c:numRef>
              <c:f>Sheet1!$D$3:$H$3</c:f>
              <c:numCache>
                <c:formatCode>0.00%</c:formatCode>
                <c:ptCount val="5"/>
                <c:pt idx="0">
                  <c:v>7.8000000000000097E-2</c:v>
                </c:pt>
                <c:pt idx="1">
                  <c:v>8.5999999999999896E-2</c:v>
                </c:pt>
                <c:pt idx="2">
                  <c:v>0.126</c:v>
                </c:pt>
                <c:pt idx="3">
                  <c:v>0.11849999999999999</c:v>
                </c:pt>
                <c:pt idx="4">
                  <c:v>0.121</c:v>
                </c:pt>
              </c:numCache>
            </c:numRef>
          </c:val>
          <c:extLst>
            <c:ext xmlns:c16="http://schemas.microsoft.com/office/drawing/2014/chart" uri="{C3380CC4-5D6E-409C-BE32-E72D297353CC}">
              <c16:uniqueId val="{00000001-4BBE-49E1-BBA9-1FFAF3F3F5E5}"/>
            </c:ext>
          </c:extLst>
        </c:ser>
        <c:dLbls>
          <c:showLegendKey val="0"/>
          <c:showVal val="0"/>
          <c:showCatName val="0"/>
          <c:showSerName val="0"/>
          <c:showPercent val="0"/>
          <c:showBubbleSize val="0"/>
        </c:dLbls>
        <c:gapWidth val="90"/>
        <c:overlap val="100"/>
        <c:axId val="285523040"/>
        <c:axId val="285523368"/>
      </c:barChart>
      <c:catAx>
        <c:axId val="28552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85523368"/>
        <c:crosses val="autoZero"/>
        <c:auto val="1"/>
        <c:lblAlgn val="ctr"/>
        <c:lblOffset val="100"/>
        <c:noMultiLvlLbl val="0"/>
      </c:catAx>
      <c:valAx>
        <c:axId val="285523368"/>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i="0" u="none" strike="noStrike" baseline="0">
                    <a:effectLst/>
                  </a:rPr>
                  <a:t>% - WEEKLY REACH 15-34S</a:t>
                </a:r>
                <a:endParaRPr lang="en-GB"/>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5523040"/>
        <c:crosses val="autoZero"/>
        <c:crossBetween val="between"/>
      </c:valAx>
      <c:spPr>
        <a:noFill/>
        <a:ln>
          <a:noFill/>
        </a:ln>
        <a:effectLst/>
      </c:spPr>
    </c:plotArea>
    <c:legend>
      <c:legendPos val="r"/>
      <c:layout>
        <c:manualLayout>
          <c:xMode val="edge"/>
          <c:yMode val="edge"/>
          <c:x val="0.86829748555622677"/>
          <c:y val="0.31125829222506241"/>
          <c:w val="0.13170251444377326"/>
          <c:h val="0.1734831632663908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64111692319344E-2"/>
          <c:y val="0.24934604403633856"/>
          <c:w val="0.91551103118824051"/>
          <c:h val="0.54812844763692981"/>
        </c:manualLayout>
      </c:layout>
      <c:barChart>
        <c:barDir val="col"/>
        <c:grouping val="percentStacked"/>
        <c:varyColors val="0"/>
        <c:ser>
          <c:idx val="0"/>
          <c:order val="0"/>
          <c:tx>
            <c:strRef>
              <c:f>Sheet1!$B$1</c:f>
              <c:strCache>
                <c:ptCount val="1"/>
                <c:pt idx="0">
                  <c:v>Device viewing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LOVE ISLAND, ITV2
(7 JUL)</c:v>
                </c:pt>
                <c:pt idx="1">
                  <c:v>THE GREAT BRITISH BAKE OFF, 4SEVEN
(24 OCT)</c:v>
                </c:pt>
                <c:pt idx="2">
                  <c:v>MARRIED AT FIRST SIGHT UK, E4
(10 OCT)</c:v>
                </c:pt>
                <c:pt idx="3">
                  <c:v>BIG BROTHER, ITV1
(3 NOV)</c:v>
                </c:pt>
                <c:pt idx="4">
                  <c:v>MARRIED AT FIRST SIGHT AUSTRALIA, E4
(21 MAR)</c:v>
                </c:pt>
              </c:strCache>
            </c:strRef>
          </c:cat>
          <c:val>
            <c:numRef>
              <c:f>Sheet1!$B$2:$B$6</c:f>
              <c:numCache>
                <c:formatCode>0.0%</c:formatCode>
                <c:ptCount val="5"/>
                <c:pt idx="0">
                  <c:v>0.23100000000000001</c:v>
                </c:pt>
                <c:pt idx="1">
                  <c:v>0.192</c:v>
                </c:pt>
                <c:pt idx="2">
                  <c:v>0.14099999999999999</c:v>
                </c:pt>
                <c:pt idx="3">
                  <c:v>0.13100000000000001</c:v>
                </c:pt>
                <c:pt idx="4">
                  <c:v>0.12</c:v>
                </c:pt>
              </c:numCache>
            </c:numRef>
          </c:val>
          <c:extLst>
            <c:ext xmlns:c16="http://schemas.microsoft.com/office/drawing/2014/chart" uri="{C3380CC4-5D6E-409C-BE32-E72D297353CC}">
              <c16:uniqueId val="{00000000-8E6C-4470-9054-67C8164CEBBB}"/>
            </c:ext>
          </c:extLst>
        </c:ser>
        <c:ser>
          <c:idx val="1"/>
          <c:order val="1"/>
          <c:tx>
            <c:strRef>
              <c:f>Sheet1!$C$1</c:f>
              <c:strCache>
                <c:ptCount val="1"/>
                <c:pt idx="0">
                  <c:v>TV set viewing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LOVE ISLAND, ITV2
(7 JUL)</c:v>
                </c:pt>
                <c:pt idx="1">
                  <c:v>THE GREAT BRITISH BAKE OFF, 4SEVEN
(24 OCT)</c:v>
                </c:pt>
                <c:pt idx="2">
                  <c:v>MARRIED AT FIRST SIGHT UK, E4
(10 OCT)</c:v>
                </c:pt>
                <c:pt idx="3">
                  <c:v>BIG BROTHER, ITV1
(3 NOV)</c:v>
                </c:pt>
                <c:pt idx="4">
                  <c:v>MARRIED AT FIRST SIGHT AUSTRALIA, E4
(21 MAR)</c:v>
                </c:pt>
              </c:strCache>
            </c:strRef>
          </c:cat>
          <c:val>
            <c:numRef>
              <c:f>Sheet1!$C$2:$C$6</c:f>
              <c:numCache>
                <c:formatCode>0.0%</c:formatCode>
                <c:ptCount val="5"/>
                <c:pt idx="0">
                  <c:v>0.76900000000000002</c:v>
                </c:pt>
                <c:pt idx="1">
                  <c:v>0.80800000000000005</c:v>
                </c:pt>
                <c:pt idx="2">
                  <c:v>0.85899999999999999</c:v>
                </c:pt>
                <c:pt idx="3">
                  <c:v>0.86899999999999999</c:v>
                </c:pt>
                <c:pt idx="4">
                  <c:v>0.88</c:v>
                </c:pt>
              </c:numCache>
            </c:numRef>
          </c:val>
          <c:extLst>
            <c:ext xmlns:c16="http://schemas.microsoft.com/office/drawing/2014/chart" uri="{C3380CC4-5D6E-409C-BE32-E72D297353CC}">
              <c16:uniqueId val="{00000001-8E6C-4470-9054-67C8164CEBBB}"/>
            </c:ext>
          </c:extLst>
        </c:ser>
        <c:dLbls>
          <c:showLegendKey val="0"/>
          <c:showVal val="0"/>
          <c:showCatName val="0"/>
          <c:showSerName val="0"/>
          <c:showPercent val="0"/>
          <c:showBubbleSize val="0"/>
        </c:dLbls>
        <c:gapWidth val="150"/>
        <c:overlap val="100"/>
        <c:axId val="1220490064"/>
        <c:axId val="1221272112"/>
      </c:barChart>
      <c:catAx>
        <c:axId val="122049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1272112"/>
        <c:crosses val="autoZero"/>
        <c:auto val="1"/>
        <c:lblAlgn val="ctr"/>
        <c:lblOffset val="100"/>
        <c:noMultiLvlLbl val="0"/>
      </c:catAx>
      <c:valAx>
        <c:axId val="12212721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b="1">
                    <a:solidFill>
                      <a:schemeClr val="tx1"/>
                    </a:solidFill>
                  </a:rPr>
                  <a:t>PROPORTION OF VIEWING</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0490064"/>
        <c:crosses val="autoZero"/>
        <c:crossBetween val="between"/>
      </c:valAx>
      <c:spPr>
        <a:noFill/>
        <a:ln>
          <a:noFill/>
        </a:ln>
        <a:effectLst/>
      </c:spPr>
    </c:plotArea>
    <c:legend>
      <c:legendPos val="b"/>
      <c:layout>
        <c:manualLayout>
          <c:xMode val="edge"/>
          <c:yMode val="edge"/>
          <c:x val="0.29344664320562036"/>
          <c:y val="0.16235036364303315"/>
          <c:w val="0.41272152871987261"/>
          <c:h val="5.577599015004818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64111692319344E-2"/>
          <c:y val="0.24934604403633856"/>
          <c:w val="0.91551103118824051"/>
          <c:h val="0.54812844763692981"/>
        </c:manualLayout>
      </c:layout>
      <c:barChart>
        <c:barDir val="col"/>
        <c:grouping val="percentStacked"/>
        <c:varyColors val="0"/>
        <c:ser>
          <c:idx val="0"/>
          <c:order val="0"/>
          <c:tx>
            <c:strRef>
              <c:f>Sheet1!$B$1</c:f>
              <c:strCache>
                <c:ptCount val="1"/>
                <c:pt idx="0">
                  <c:v>Pre-broadcast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COUPLE NEXT DOOR, CH4
(14 DEC)</c:v>
                </c:pt>
                <c:pt idx="1">
                  <c:v>THE LONG SHADOW, ITV1
(6 NOV)</c:v>
                </c:pt>
                <c:pt idx="2">
                  <c:v>UNFORGOTTEN, ITV1
(3 APR)</c:v>
                </c:pt>
                <c:pt idx="3">
                  <c:v>PAYBACK, ITV1
(8 NOV)</c:v>
                </c:pt>
                <c:pt idx="4">
                  <c:v>IRVINE WELSH'S CRIME, ITV1
(5 AUG)</c:v>
                </c:pt>
              </c:strCache>
            </c:strRef>
          </c:cat>
          <c:val>
            <c:numRef>
              <c:f>Sheet1!$B$2:$B$6</c:f>
              <c:numCache>
                <c:formatCode>0.0%</c:formatCode>
                <c:ptCount val="5"/>
                <c:pt idx="0">
                  <c:v>0.50900000000000001</c:v>
                </c:pt>
                <c:pt idx="1">
                  <c:v>0.48099999999999998</c:v>
                </c:pt>
                <c:pt idx="2">
                  <c:v>0.435</c:v>
                </c:pt>
                <c:pt idx="3">
                  <c:v>0.41199999999999998</c:v>
                </c:pt>
                <c:pt idx="4">
                  <c:v>0.39600000000000002</c:v>
                </c:pt>
              </c:numCache>
            </c:numRef>
          </c:val>
          <c:extLst>
            <c:ext xmlns:c16="http://schemas.microsoft.com/office/drawing/2014/chart" uri="{C3380CC4-5D6E-409C-BE32-E72D297353CC}">
              <c16:uniqueId val="{00000000-8E6C-4470-9054-67C8164CEBBB}"/>
            </c:ext>
          </c:extLst>
        </c:ser>
        <c:ser>
          <c:idx val="1"/>
          <c:order val="1"/>
          <c:tx>
            <c:strRef>
              <c:f>Sheet1!$C$1</c:f>
              <c:strCache>
                <c:ptCount val="1"/>
                <c:pt idx="0">
                  <c:v>Live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COUPLE NEXT DOOR, CH4
(14 DEC)</c:v>
                </c:pt>
                <c:pt idx="1">
                  <c:v>THE LONG SHADOW, ITV1
(6 NOV)</c:v>
                </c:pt>
                <c:pt idx="2">
                  <c:v>UNFORGOTTEN, ITV1
(3 APR)</c:v>
                </c:pt>
                <c:pt idx="3">
                  <c:v>PAYBACK, ITV1
(8 NOV)</c:v>
                </c:pt>
                <c:pt idx="4">
                  <c:v>IRVINE WELSH'S CRIME, ITV1
(5 AUG)</c:v>
                </c:pt>
              </c:strCache>
            </c:strRef>
          </c:cat>
          <c:val>
            <c:numRef>
              <c:f>Sheet1!$C$2:$C$6</c:f>
              <c:numCache>
                <c:formatCode>0.0%</c:formatCode>
                <c:ptCount val="5"/>
                <c:pt idx="0">
                  <c:v>0.17699999999999999</c:v>
                </c:pt>
                <c:pt idx="1">
                  <c:v>0.26900000000000002</c:v>
                </c:pt>
                <c:pt idx="2">
                  <c:v>0.25700000000000001</c:v>
                </c:pt>
                <c:pt idx="3">
                  <c:v>0.248</c:v>
                </c:pt>
                <c:pt idx="4">
                  <c:v>0.3</c:v>
                </c:pt>
              </c:numCache>
            </c:numRef>
          </c:val>
          <c:extLst>
            <c:ext xmlns:c16="http://schemas.microsoft.com/office/drawing/2014/chart" uri="{C3380CC4-5D6E-409C-BE32-E72D297353CC}">
              <c16:uniqueId val="{00000001-8E6C-4470-9054-67C8164CEBBB}"/>
            </c:ext>
          </c:extLst>
        </c:ser>
        <c:ser>
          <c:idx val="2"/>
          <c:order val="2"/>
          <c:tx>
            <c:strRef>
              <c:f>Sheet1!$D$1</c:f>
              <c:strCache>
                <c:ptCount val="1"/>
                <c:pt idx="0">
                  <c:v>Time-shifted (post 1-28 days)</c:v>
                </c:pt>
              </c:strCache>
            </c:strRef>
          </c:tx>
          <c:spPr>
            <a:solidFill>
              <a:srgbClr val="FFC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COUPLE NEXT DOOR, CH4
(14 DEC)</c:v>
                </c:pt>
                <c:pt idx="1">
                  <c:v>THE LONG SHADOW, ITV1
(6 NOV)</c:v>
                </c:pt>
                <c:pt idx="2">
                  <c:v>UNFORGOTTEN, ITV1
(3 APR)</c:v>
                </c:pt>
                <c:pt idx="3">
                  <c:v>PAYBACK, ITV1
(8 NOV)</c:v>
                </c:pt>
                <c:pt idx="4">
                  <c:v>IRVINE WELSH'S CRIME, ITV1
(5 AUG)</c:v>
                </c:pt>
              </c:strCache>
            </c:strRef>
          </c:cat>
          <c:val>
            <c:numRef>
              <c:f>Sheet1!$D$2:$D$6</c:f>
              <c:numCache>
                <c:formatCode>0.0%</c:formatCode>
                <c:ptCount val="5"/>
                <c:pt idx="0">
                  <c:v>0.314</c:v>
                </c:pt>
                <c:pt idx="1">
                  <c:v>0.251</c:v>
                </c:pt>
                <c:pt idx="2">
                  <c:v>0.307</c:v>
                </c:pt>
                <c:pt idx="3">
                  <c:v>0.34</c:v>
                </c:pt>
                <c:pt idx="4">
                  <c:v>0.30399999999999999</c:v>
                </c:pt>
              </c:numCache>
            </c:numRef>
          </c:val>
          <c:extLst>
            <c:ext xmlns:c16="http://schemas.microsoft.com/office/drawing/2014/chart" uri="{C3380CC4-5D6E-409C-BE32-E72D297353CC}">
              <c16:uniqueId val="{00000001-D885-46C5-BC49-5A6927B98834}"/>
            </c:ext>
          </c:extLst>
        </c:ser>
        <c:dLbls>
          <c:showLegendKey val="0"/>
          <c:showVal val="0"/>
          <c:showCatName val="0"/>
          <c:showSerName val="0"/>
          <c:showPercent val="0"/>
          <c:showBubbleSize val="0"/>
        </c:dLbls>
        <c:gapWidth val="150"/>
        <c:overlap val="100"/>
        <c:axId val="1220490064"/>
        <c:axId val="1221272112"/>
      </c:barChart>
      <c:catAx>
        <c:axId val="122049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1272112"/>
        <c:crosses val="autoZero"/>
        <c:auto val="1"/>
        <c:lblAlgn val="ctr"/>
        <c:lblOffset val="100"/>
        <c:noMultiLvlLbl val="0"/>
      </c:catAx>
      <c:valAx>
        <c:axId val="12212721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b="1">
                    <a:solidFill>
                      <a:schemeClr val="tx1"/>
                    </a:solidFill>
                  </a:rPr>
                  <a:t>PROPORTION OF VIEWING</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0490064"/>
        <c:crosses val="autoZero"/>
        <c:crossBetween val="between"/>
      </c:valAx>
      <c:spPr>
        <a:noFill/>
        <a:ln>
          <a:noFill/>
        </a:ln>
        <a:effectLst/>
      </c:spPr>
    </c:plotArea>
    <c:legend>
      <c:legendPos val="b"/>
      <c:layout>
        <c:manualLayout>
          <c:xMode val="edge"/>
          <c:yMode val="edge"/>
          <c:x val="0.29344664320562036"/>
          <c:y val="0.16235036364303315"/>
          <c:w val="0.41272152871987261"/>
          <c:h val="5.577599015004818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17.566666666666666</c:v>
                </c:pt>
                <c:pt idx="1">
                  <c:v>22.262074999999999</c:v>
                </c:pt>
                <c:pt idx="2">
                  <c:v>120.12874166666667</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15.600000000000001</c:v>
                </c:pt>
                <c:pt idx="1">
                  <c:v>11.121283333333334</c:v>
                </c:pt>
                <c:pt idx="2">
                  <c:v>37.937950000000008</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08005226811446"/>
          <c:y val="2.0410464293587581E-2"/>
          <c:w val="0.89291994773188565"/>
          <c:h val="0.81722250854754797"/>
        </c:manualLayout>
      </c:layout>
      <c:lineChart>
        <c:grouping val="standard"/>
        <c:varyColors val="0"/>
        <c:ser>
          <c:idx val="0"/>
          <c:order val="0"/>
          <c:tx>
            <c:strRef>
              <c:f>Sheet1!$A$2</c:f>
              <c:strCache>
                <c:ptCount val="1"/>
                <c:pt idx="0">
                  <c:v>All Inds</c:v>
                </c:pt>
              </c:strCache>
            </c:strRef>
          </c:tx>
          <c:spPr>
            <a:ln w="28575" cap="rnd">
              <a:solidFill>
                <a:schemeClr val="accent1"/>
              </a:solidFill>
              <a:round/>
            </a:ln>
            <a:effectLst/>
          </c:spPr>
          <c:marker>
            <c:symbol val="none"/>
          </c:marker>
          <c:dLbls>
            <c:dLbl>
              <c:idx val="9"/>
              <c:layout>
                <c:manualLayout>
                  <c:x val="0"/>
                  <c:y val="3.40374256235351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86-4973-8613-C759EF7D29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2014 
Q1 - Q4</c:v>
                </c:pt>
                <c:pt idx="1">
                  <c:v>2015 
Q1 - Q4</c:v>
                </c:pt>
                <c:pt idx="2">
                  <c:v>2016
Q1 - Q4</c:v>
                </c:pt>
                <c:pt idx="3">
                  <c:v>2017
Q1 - Q4</c:v>
                </c:pt>
                <c:pt idx="4">
                  <c:v>2018
Q1 - Q4</c:v>
                </c:pt>
                <c:pt idx="5">
                  <c:v>2019
Q1 - Q4</c:v>
                </c:pt>
                <c:pt idx="6">
                  <c:v>2020
Q1 - Q4</c:v>
                </c:pt>
                <c:pt idx="7">
                  <c:v>2021
Q2 - Q4*</c:v>
                </c:pt>
                <c:pt idx="8">
                  <c:v>2022
Q1 - Q4</c:v>
                </c:pt>
                <c:pt idx="9">
                  <c:v>2023
Q1 - Q4</c:v>
                </c:pt>
              </c:strCache>
            </c:strRef>
          </c:cat>
          <c:val>
            <c:numRef>
              <c:f>Sheet1!$B$2:$K$2</c:f>
              <c:numCache>
                <c:formatCode>General</c:formatCode>
                <c:ptCount val="10"/>
                <c:pt idx="0">
                  <c:v>20</c:v>
                </c:pt>
                <c:pt idx="1">
                  <c:v>27.1</c:v>
                </c:pt>
                <c:pt idx="2">
                  <c:v>34.200000000000003</c:v>
                </c:pt>
                <c:pt idx="3">
                  <c:v>41.2</c:v>
                </c:pt>
                <c:pt idx="4">
                  <c:v>49.4</c:v>
                </c:pt>
                <c:pt idx="5">
                  <c:v>57.2</c:v>
                </c:pt>
                <c:pt idx="6">
                  <c:v>65.900000000000006</c:v>
                </c:pt>
                <c:pt idx="7">
                  <c:v>73.900000000000006</c:v>
                </c:pt>
                <c:pt idx="8">
                  <c:v>75.099999999999994</c:v>
                </c:pt>
                <c:pt idx="9" formatCode="0.0">
                  <c:v>72.930000000000007</c:v>
                </c:pt>
              </c:numCache>
            </c:numRef>
          </c:val>
          <c:smooth val="1"/>
          <c:extLst>
            <c:ext xmlns:c16="http://schemas.microsoft.com/office/drawing/2014/chart" uri="{C3380CC4-5D6E-409C-BE32-E72D297353CC}">
              <c16:uniqueId val="{00000000-1118-44DE-BEA9-43F63E100D13}"/>
            </c:ext>
          </c:extLst>
        </c:ser>
        <c:ser>
          <c:idx val="1"/>
          <c:order val="1"/>
          <c:tx>
            <c:strRef>
              <c:f>Sheet1!$A$3</c:f>
              <c:strCache>
                <c:ptCount val="1"/>
                <c:pt idx="0">
                  <c:v>Under 16</c:v>
                </c:pt>
              </c:strCache>
            </c:strRef>
          </c:tx>
          <c:spPr>
            <a:ln w="28575" cap="rnd">
              <a:solidFill>
                <a:srgbClr val="0070C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D-D786-4973-8613-C759EF7D29E8}"/>
                </c:ext>
              </c:extLst>
            </c:dLbl>
            <c:dLbl>
              <c:idx val="1"/>
              <c:delete val="1"/>
              <c:extLst>
                <c:ext xmlns:c15="http://schemas.microsoft.com/office/drawing/2012/chart" uri="{CE6537A1-D6FC-4f65-9D91-7224C49458BB}"/>
                <c:ext xmlns:c16="http://schemas.microsoft.com/office/drawing/2014/chart" uri="{C3380CC4-5D6E-409C-BE32-E72D297353CC}">
                  <c16:uniqueId val="{0000000C-D786-4973-8613-C759EF7D29E8}"/>
                </c:ext>
              </c:extLst>
            </c:dLbl>
            <c:dLbl>
              <c:idx val="2"/>
              <c:delete val="1"/>
              <c:extLst>
                <c:ext xmlns:c15="http://schemas.microsoft.com/office/drawing/2012/chart" uri="{CE6537A1-D6FC-4f65-9D91-7224C49458BB}"/>
                <c:ext xmlns:c16="http://schemas.microsoft.com/office/drawing/2014/chart" uri="{C3380CC4-5D6E-409C-BE32-E72D297353CC}">
                  <c16:uniqueId val="{0000000B-D786-4973-8613-C759EF7D29E8}"/>
                </c:ext>
              </c:extLst>
            </c:dLbl>
            <c:dLbl>
              <c:idx val="3"/>
              <c:delete val="1"/>
              <c:extLst>
                <c:ext xmlns:c15="http://schemas.microsoft.com/office/drawing/2012/chart" uri="{CE6537A1-D6FC-4f65-9D91-7224C49458BB}"/>
                <c:ext xmlns:c16="http://schemas.microsoft.com/office/drawing/2014/chart" uri="{C3380CC4-5D6E-409C-BE32-E72D297353CC}">
                  <c16:uniqueId val="{0000000A-D786-4973-8613-C759EF7D29E8}"/>
                </c:ext>
              </c:extLst>
            </c:dLbl>
            <c:dLbl>
              <c:idx val="4"/>
              <c:delete val="1"/>
              <c:extLst>
                <c:ext xmlns:c15="http://schemas.microsoft.com/office/drawing/2012/chart" uri="{CE6537A1-D6FC-4f65-9D91-7224C49458BB}"/>
                <c:ext xmlns:c16="http://schemas.microsoft.com/office/drawing/2014/chart" uri="{C3380CC4-5D6E-409C-BE32-E72D297353CC}">
                  <c16:uniqueId val="{00000009-D786-4973-8613-C759EF7D29E8}"/>
                </c:ext>
              </c:extLst>
            </c:dLbl>
            <c:dLbl>
              <c:idx val="5"/>
              <c:delete val="1"/>
              <c:extLst>
                <c:ext xmlns:c15="http://schemas.microsoft.com/office/drawing/2012/chart" uri="{CE6537A1-D6FC-4f65-9D91-7224C49458BB}"/>
                <c:ext xmlns:c16="http://schemas.microsoft.com/office/drawing/2014/chart" uri="{C3380CC4-5D6E-409C-BE32-E72D297353CC}">
                  <c16:uniqueId val="{00000008-D786-4973-8613-C759EF7D29E8}"/>
                </c:ext>
              </c:extLst>
            </c:dLbl>
            <c:dLbl>
              <c:idx val="6"/>
              <c:delete val="1"/>
              <c:extLst>
                <c:ext xmlns:c15="http://schemas.microsoft.com/office/drawing/2012/chart" uri="{CE6537A1-D6FC-4f65-9D91-7224C49458BB}"/>
                <c:ext xmlns:c16="http://schemas.microsoft.com/office/drawing/2014/chart" uri="{C3380CC4-5D6E-409C-BE32-E72D297353CC}">
                  <c16:uniqueId val="{00000007-D786-4973-8613-C759EF7D29E8}"/>
                </c:ext>
              </c:extLst>
            </c:dLbl>
            <c:dLbl>
              <c:idx val="7"/>
              <c:delete val="1"/>
              <c:extLst>
                <c:ext xmlns:c15="http://schemas.microsoft.com/office/drawing/2012/chart" uri="{CE6537A1-D6FC-4f65-9D91-7224C49458BB}"/>
                <c:ext xmlns:c16="http://schemas.microsoft.com/office/drawing/2014/chart" uri="{C3380CC4-5D6E-409C-BE32-E72D297353CC}">
                  <c16:uniqueId val="{00000006-D786-4973-8613-C759EF7D29E8}"/>
                </c:ext>
              </c:extLst>
            </c:dLbl>
            <c:dLbl>
              <c:idx val="8"/>
              <c:delete val="1"/>
              <c:extLst>
                <c:ext xmlns:c15="http://schemas.microsoft.com/office/drawing/2012/chart" uri="{CE6537A1-D6FC-4f65-9D91-7224C49458BB}"/>
                <c:ext xmlns:c16="http://schemas.microsoft.com/office/drawing/2014/chart" uri="{C3380CC4-5D6E-409C-BE32-E72D297353CC}">
                  <c16:uniqueId val="{00000005-D786-4973-8613-C759EF7D29E8}"/>
                </c:ext>
              </c:extLst>
            </c:dLbl>
            <c:dLbl>
              <c:idx val="9"/>
              <c:layout>
                <c:manualLayout>
                  <c:x val="0"/>
                  <c:y val="-5.7863623560009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86-4973-8613-C759EF7D29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2014 
Q1 - Q4</c:v>
                </c:pt>
                <c:pt idx="1">
                  <c:v>2015 
Q1 - Q4</c:v>
                </c:pt>
                <c:pt idx="2">
                  <c:v>2016
Q1 - Q4</c:v>
                </c:pt>
                <c:pt idx="3">
                  <c:v>2017
Q1 - Q4</c:v>
                </c:pt>
                <c:pt idx="4">
                  <c:v>2018
Q1 - Q4</c:v>
                </c:pt>
                <c:pt idx="5">
                  <c:v>2019
Q1 - Q4</c:v>
                </c:pt>
                <c:pt idx="6">
                  <c:v>2020
Q1 - Q4</c:v>
                </c:pt>
                <c:pt idx="7">
                  <c:v>2021
Q2 - Q4*</c:v>
                </c:pt>
                <c:pt idx="8">
                  <c:v>2022
Q1 - Q4</c:v>
                </c:pt>
                <c:pt idx="9">
                  <c:v>2023
Q1 - Q4</c:v>
                </c:pt>
              </c:strCache>
            </c:strRef>
          </c:cat>
          <c:val>
            <c:numRef>
              <c:f>Sheet1!$B$3:$K$3</c:f>
              <c:numCache>
                <c:formatCode>General</c:formatCode>
                <c:ptCount val="10"/>
                <c:pt idx="0">
                  <c:v>25.3</c:v>
                </c:pt>
                <c:pt idx="1">
                  <c:v>34.1</c:v>
                </c:pt>
                <c:pt idx="2">
                  <c:v>43.1</c:v>
                </c:pt>
                <c:pt idx="3">
                  <c:v>50.8</c:v>
                </c:pt>
                <c:pt idx="4">
                  <c:v>61</c:v>
                </c:pt>
                <c:pt idx="5">
                  <c:v>69.3</c:v>
                </c:pt>
                <c:pt idx="6">
                  <c:v>78.099999999999994</c:v>
                </c:pt>
                <c:pt idx="7">
                  <c:v>86.4</c:v>
                </c:pt>
                <c:pt idx="8">
                  <c:v>86.8</c:v>
                </c:pt>
                <c:pt idx="9" formatCode="0.0">
                  <c:v>83.56</c:v>
                </c:pt>
              </c:numCache>
            </c:numRef>
          </c:val>
          <c:smooth val="1"/>
          <c:extLst>
            <c:ext xmlns:c16="http://schemas.microsoft.com/office/drawing/2014/chart" uri="{C3380CC4-5D6E-409C-BE32-E72D297353CC}">
              <c16:uniqueId val="{00000001-1118-44DE-BEA9-43F63E100D13}"/>
            </c:ext>
          </c:extLst>
        </c:ser>
        <c:ser>
          <c:idx val="2"/>
          <c:order val="2"/>
          <c:tx>
            <c:strRef>
              <c:f>Sheet1!$A$4</c:f>
              <c:strCache>
                <c:ptCount val="1"/>
                <c:pt idx="0">
                  <c:v>16-34</c:v>
                </c:pt>
              </c:strCache>
            </c:strRef>
          </c:tx>
          <c:spPr>
            <a:ln w="28575" cap="rnd">
              <a:solidFill>
                <a:schemeClr val="accent3"/>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86-4973-8613-C759EF7D29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2014 
Q1 - Q4</c:v>
                </c:pt>
                <c:pt idx="1">
                  <c:v>2015 
Q1 - Q4</c:v>
                </c:pt>
                <c:pt idx="2">
                  <c:v>2016
Q1 - Q4</c:v>
                </c:pt>
                <c:pt idx="3">
                  <c:v>2017
Q1 - Q4</c:v>
                </c:pt>
                <c:pt idx="4">
                  <c:v>2018
Q1 - Q4</c:v>
                </c:pt>
                <c:pt idx="5">
                  <c:v>2019
Q1 - Q4</c:v>
                </c:pt>
                <c:pt idx="6">
                  <c:v>2020
Q1 - Q4</c:v>
                </c:pt>
                <c:pt idx="7">
                  <c:v>2021
Q2 - Q4*</c:v>
                </c:pt>
                <c:pt idx="8">
                  <c:v>2022
Q1 - Q4</c:v>
                </c:pt>
                <c:pt idx="9">
                  <c:v>2023
Q1 - Q4</c:v>
                </c:pt>
              </c:strCache>
            </c:strRef>
          </c:cat>
          <c:val>
            <c:numRef>
              <c:f>Sheet1!$B$4:$K$4</c:f>
              <c:numCache>
                <c:formatCode>General</c:formatCode>
                <c:ptCount val="10"/>
                <c:pt idx="0">
                  <c:v>29.8</c:v>
                </c:pt>
                <c:pt idx="1">
                  <c:v>38.299999999999997</c:v>
                </c:pt>
                <c:pt idx="2">
                  <c:v>47.4</c:v>
                </c:pt>
                <c:pt idx="3">
                  <c:v>55.7</c:v>
                </c:pt>
                <c:pt idx="4">
                  <c:v>65.2</c:v>
                </c:pt>
                <c:pt idx="5">
                  <c:v>72.599999999999994</c:v>
                </c:pt>
                <c:pt idx="6">
                  <c:v>80.900000000000006</c:v>
                </c:pt>
                <c:pt idx="7">
                  <c:v>86.5</c:v>
                </c:pt>
                <c:pt idx="8">
                  <c:v>86.9</c:v>
                </c:pt>
                <c:pt idx="9" formatCode="0.0">
                  <c:v>83.61</c:v>
                </c:pt>
              </c:numCache>
            </c:numRef>
          </c:val>
          <c:smooth val="1"/>
          <c:extLst>
            <c:ext xmlns:c16="http://schemas.microsoft.com/office/drawing/2014/chart" uri="{C3380CC4-5D6E-409C-BE32-E72D297353CC}">
              <c16:uniqueId val="{00000000-9C1F-4C9B-B1EB-2C047B23F034}"/>
            </c:ext>
          </c:extLst>
        </c:ser>
        <c:ser>
          <c:idx val="3"/>
          <c:order val="3"/>
          <c:tx>
            <c:strRef>
              <c:f>Sheet1!$A$5</c:f>
              <c:strCache>
                <c:ptCount val="1"/>
                <c:pt idx="0">
                  <c:v>35-64</c:v>
                </c:pt>
              </c:strCache>
            </c:strRef>
          </c:tx>
          <c:spPr>
            <a:ln w="28575" cap="rnd">
              <a:solidFill>
                <a:schemeClr val="accent4"/>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86-4973-8613-C759EF7D29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2014 
Q1 - Q4</c:v>
                </c:pt>
                <c:pt idx="1">
                  <c:v>2015 
Q1 - Q4</c:v>
                </c:pt>
                <c:pt idx="2">
                  <c:v>2016
Q1 - Q4</c:v>
                </c:pt>
                <c:pt idx="3">
                  <c:v>2017
Q1 - Q4</c:v>
                </c:pt>
                <c:pt idx="4">
                  <c:v>2018
Q1 - Q4</c:v>
                </c:pt>
                <c:pt idx="5">
                  <c:v>2019
Q1 - Q4</c:v>
                </c:pt>
                <c:pt idx="6">
                  <c:v>2020
Q1 - Q4</c:v>
                </c:pt>
                <c:pt idx="7">
                  <c:v>2021
Q2 - Q4*</c:v>
                </c:pt>
                <c:pt idx="8">
                  <c:v>2022
Q1 - Q4</c:v>
                </c:pt>
                <c:pt idx="9">
                  <c:v>2023
Q1 - Q4</c:v>
                </c:pt>
              </c:strCache>
            </c:strRef>
          </c:cat>
          <c:val>
            <c:numRef>
              <c:f>Sheet1!$B$5:$K$5</c:f>
              <c:numCache>
                <c:formatCode>General</c:formatCode>
                <c:ptCount val="10"/>
                <c:pt idx="0">
                  <c:v>18.899999999999999</c:v>
                </c:pt>
                <c:pt idx="1">
                  <c:v>26.7</c:v>
                </c:pt>
                <c:pt idx="2">
                  <c:v>34</c:v>
                </c:pt>
                <c:pt idx="3">
                  <c:v>41.7</c:v>
                </c:pt>
                <c:pt idx="4">
                  <c:v>49.8</c:v>
                </c:pt>
                <c:pt idx="5">
                  <c:v>59.1</c:v>
                </c:pt>
                <c:pt idx="6">
                  <c:v>68.599999999999994</c:v>
                </c:pt>
                <c:pt idx="7">
                  <c:v>76.900000000000006</c:v>
                </c:pt>
                <c:pt idx="8">
                  <c:v>78.599999999999994</c:v>
                </c:pt>
                <c:pt idx="9" formatCode="0.0">
                  <c:v>76.290000000000006</c:v>
                </c:pt>
              </c:numCache>
            </c:numRef>
          </c:val>
          <c:smooth val="1"/>
          <c:extLst>
            <c:ext xmlns:c16="http://schemas.microsoft.com/office/drawing/2014/chart" uri="{C3380CC4-5D6E-409C-BE32-E72D297353CC}">
              <c16:uniqueId val="{00000001-9C1F-4C9B-B1EB-2C047B23F034}"/>
            </c:ext>
          </c:extLst>
        </c:ser>
        <c:ser>
          <c:idx val="4"/>
          <c:order val="4"/>
          <c:tx>
            <c:strRef>
              <c:f>Sheet1!$A$6</c:f>
              <c:strCache>
                <c:ptCount val="1"/>
                <c:pt idx="0">
                  <c:v>65+</c:v>
                </c:pt>
              </c:strCache>
            </c:strRef>
          </c:tx>
          <c:spPr>
            <a:ln w="28575" cap="rnd">
              <a:solidFill>
                <a:schemeClr val="accent5"/>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86-4973-8613-C759EF7D29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2014 
Q1 - Q4</c:v>
                </c:pt>
                <c:pt idx="1">
                  <c:v>2015 
Q1 - Q4</c:v>
                </c:pt>
                <c:pt idx="2">
                  <c:v>2016
Q1 - Q4</c:v>
                </c:pt>
                <c:pt idx="3">
                  <c:v>2017
Q1 - Q4</c:v>
                </c:pt>
                <c:pt idx="4">
                  <c:v>2018
Q1 - Q4</c:v>
                </c:pt>
                <c:pt idx="5">
                  <c:v>2019
Q1 - Q4</c:v>
                </c:pt>
                <c:pt idx="6">
                  <c:v>2020
Q1 - Q4</c:v>
                </c:pt>
                <c:pt idx="7">
                  <c:v>2021
Q2 - Q4*</c:v>
                </c:pt>
                <c:pt idx="8">
                  <c:v>2022
Q1 - Q4</c:v>
                </c:pt>
                <c:pt idx="9">
                  <c:v>2023
Q1 - Q4</c:v>
                </c:pt>
              </c:strCache>
            </c:strRef>
          </c:cat>
          <c:val>
            <c:numRef>
              <c:f>Sheet1!$B$6:$K$6</c:f>
              <c:numCache>
                <c:formatCode>General</c:formatCode>
                <c:ptCount val="10"/>
                <c:pt idx="0">
                  <c:v>2.7</c:v>
                </c:pt>
                <c:pt idx="1">
                  <c:v>5.0999999999999996</c:v>
                </c:pt>
                <c:pt idx="2">
                  <c:v>7.2</c:v>
                </c:pt>
                <c:pt idx="3">
                  <c:v>10.8</c:v>
                </c:pt>
                <c:pt idx="4">
                  <c:v>15.6</c:v>
                </c:pt>
                <c:pt idx="5">
                  <c:v>20.5</c:v>
                </c:pt>
                <c:pt idx="6">
                  <c:v>28.3</c:v>
                </c:pt>
                <c:pt idx="7">
                  <c:v>39</c:v>
                </c:pt>
                <c:pt idx="8">
                  <c:v>41.6</c:v>
                </c:pt>
                <c:pt idx="9" formatCode="0.0">
                  <c:v>42.23</c:v>
                </c:pt>
              </c:numCache>
            </c:numRef>
          </c:val>
          <c:smooth val="1"/>
          <c:extLst>
            <c:ext xmlns:c16="http://schemas.microsoft.com/office/drawing/2014/chart" uri="{C3380CC4-5D6E-409C-BE32-E72D297353CC}">
              <c16:uniqueId val="{00000000-7534-4808-A2FD-2A2C5652AE19}"/>
            </c:ext>
          </c:extLst>
        </c:ser>
        <c:dLbls>
          <c:showLegendKey val="0"/>
          <c:showVal val="0"/>
          <c:showCatName val="0"/>
          <c:showSerName val="0"/>
          <c:showPercent val="0"/>
          <c:showBubbleSize val="0"/>
        </c:dLbls>
        <c:smooth val="0"/>
        <c:axId val="649824728"/>
        <c:axId val="649827024"/>
      </c:lineChart>
      <c:catAx>
        <c:axId val="649824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649827024"/>
        <c:crosses val="autoZero"/>
        <c:auto val="1"/>
        <c:lblAlgn val="ctr"/>
        <c:lblOffset val="100"/>
        <c:noMultiLvlLbl val="0"/>
      </c:catAx>
      <c:valAx>
        <c:axId val="64982702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a:t>% SVOD PENETRATION</a:t>
                </a:r>
              </a:p>
            </c:rich>
          </c:tx>
          <c:layout>
            <c:manualLayout>
              <c:xMode val="edge"/>
              <c:yMode val="edge"/>
              <c:x val="3.2428551547891662E-2"/>
              <c:y val="0.16841771800770103"/>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649824728"/>
        <c:crosses val="autoZero"/>
        <c:crossBetween val="between"/>
        <c:majorUnit val="10"/>
        <c:minorUnit val="10"/>
      </c:valAx>
      <c:spPr>
        <a:noFill/>
        <a:ln w="25400">
          <a:noFill/>
        </a:ln>
        <a:effectLst/>
      </c:spPr>
    </c:plotArea>
    <c:legend>
      <c:legendPos val="b"/>
      <c:layout>
        <c:manualLayout>
          <c:xMode val="edge"/>
          <c:yMode val="edge"/>
          <c:x val="0.28159591253223831"/>
          <c:y val="2.5725057468307003E-2"/>
          <c:w val="0.40757336422670482"/>
          <c:h val="6.5475678383313404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dPt>
            <c:idx val="2"/>
            <c:bubble3D val="0"/>
            <c:spPr>
              <a:solidFill>
                <a:schemeClr val="accent4"/>
              </a:solidFill>
            </c:spPr>
            <c:extLst>
              <c:ext xmlns:c16="http://schemas.microsoft.com/office/drawing/2014/chart" uri="{C3380CC4-5D6E-409C-BE32-E72D297353CC}">
                <c16:uniqueId val="{00000005-682B-4DC0-A98C-5AA9D0694AE8}"/>
              </c:ext>
            </c:extLst>
          </c:dPt>
          <c:dPt>
            <c:idx val="3"/>
            <c:bubble3D val="0"/>
            <c:spPr>
              <a:solidFill>
                <a:srgbClr val="004F87"/>
              </a:solidFill>
            </c:spPr>
            <c:extLst>
              <c:ext xmlns:c16="http://schemas.microsoft.com/office/drawing/2014/chart" uri="{C3380CC4-5D6E-409C-BE32-E72D297353CC}">
                <c16:uniqueId val="{00000000-499B-454E-A18B-B122A67EC6D1}"/>
              </c:ext>
            </c:extLst>
          </c:dPt>
          <c:cat>
            <c:strRef>
              <c:f>Sheet1!$A$2:$A$5</c:f>
              <c:strCache>
                <c:ptCount val="4"/>
                <c:pt idx="0">
                  <c:v>TV set - Live viewing</c:v>
                </c:pt>
                <c:pt idx="1">
                  <c:v>TV set - Timeshifted</c:v>
                </c:pt>
                <c:pt idx="2">
                  <c:v>Device - all viewing </c:v>
                </c:pt>
                <c:pt idx="3">
                  <c:v>VOSDAL</c:v>
                </c:pt>
              </c:strCache>
            </c:strRef>
          </c:cat>
          <c:val>
            <c:numRef>
              <c:f>Sheet1!$B$2:$B$5</c:f>
              <c:numCache>
                <c:formatCode>_-* #,##0_-;\-* #,##0_-;_-* "-"??_-;_-@_-</c:formatCode>
                <c:ptCount val="4"/>
                <c:pt idx="0">
                  <c:v>1899400</c:v>
                </c:pt>
                <c:pt idx="1">
                  <c:v>5100</c:v>
                </c:pt>
                <c:pt idx="2">
                  <c:v>112093</c:v>
                </c:pt>
                <c:pt idx="3">
                  <c:v>39500</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dPt>
            <c:idx val="2"/>
            <c:bubble3D val="0"/>
            <c:spPr>
              <a:solidFill>
                <a:schemeClr val="accent4"/>
              </a:solidFill>
            </c:spPr>
            <c:extLst>
              <c:ext xmlns:c16="http://schemas.microsoft.com/office/drawing/2014/chart" uri="{C3380CC4-5D6E-409C-BE32-E72D297353CC}">
                <c16:uniqueId val="{00000005-682B-4DC0-A98C-5AA9D0694AE8}"/>
              </c:ext>
            </c:extLst>
          </c:dPt>
          <c:cat>
            <c:strRef>
              <c:f>Sheet1!$A$2:$A$4</c:f>
              <c:strCache>
                <c:ptCount val="3"/>
                <c:pt idx="0">
                  <c:v>TV set - Live viewing</c:v>
                </c:pt>
                <c:pt idx="1">
                  <c:v>TV set - Timeshifted</c:v>
                </c:pt>
                <c:pt idx="2">
                  <c:v>Device - all viewing </c:v>
                </c:pt>
              </c:strCache>
            </c:strRef>
          </c:cat>
          <c:val>
            <c:numRef>
              <c:f>Sheet1!$B$2:$B$4</c:f>
              <c:numCache>
                <c:formatCode>_-* #,##0_-;\-* #,##0_-;_-* "-"??_-;_-@_-</c:formatCode>
                <c:ptCount val="3"/>
                <c:pt idx="0">
                  <c:v>2973500</c:v>
                </c:pt>
                <c:pt idx="1">
                  <c:v>4437700</c:v>
                </c:pt>
                <c:pt idx="2">
                  <c:v>280799.32</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dPt>
            <c:idx val="2"/>
            <c:bubble3D val="0"/>
            <c:spPr>
              <a:solidFill>
                <a:schemeClr val="accent4"/>
              </a:solidFill>
            </c:spPr>
            <c:extLst>
              <c:ext xmlns:c16="http://schemas.microsoft.com/office/drawing/2014/chart" uri="{C3380CC4-5D6E-409C-BE32-E72D297353CC}">
                <c16:uniqueId val="{00000005-682B-4DC0-A98C-5AA9D0694AE8}"/>
              </c:ext>
            </c:extLst>
          </c:dPt>
          <c:cat>
            <c:strRef>
              <c:f>Sheet1!$A$2:$A$4</c:f>
              <c:strCache>
                <c:ptCount val="3"/>
                <c:pt idx="0">
                  <c:v>TV set - Live viewing</c:v>
                </c:pt>
                <c:pt idx="1">
                  <c:v>TV set - Timeshifted</c:v>
                </c:pt>
                <c:pt idx="2">
                  <c:v>Device - all viewing </c:v>
                </c:pt>
              </c:strCache>
            </c:strRef>
          </c:cat>
          <c:val>
            <c:numRef>
              <c:f>Sheet1!$B$2:$B$4</c:f>
              <c:numCache>
                <c:formatCode>_-* #,##0_-;\-* #,##0_-;_-* "-"??_-;_-@_-</c:formatCode>
                <c:ptCount val="3"/>
                <c:pt idx="0">
                  <c:v>3411900</c:v>
                </c:pt>
                <c:pt idx="1">
                  <c:v>4627400</c:v>
                </c:pt>
                <c:pt idx="2">
                  <c:v>350722.46</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dPt>
            <c:idx val="2"/>
            <c:bubble3D val="0"/>
            <c:spPr>
              <a:solidFill>
                <a:schemeClr val="accent4"/>
              </a:solidFill>
            </c:spPr>
            <c:extLst>
              <c:ext xmlns:c16="http://schemas.microsoft.com/office/drawing/2014/chart" uri="{C3380CC4-5D6E-409C-BE32-E72D297353CC}">
                <c16:uniqueId val="{00000005-682B-4DC0-A98C-5AA9D0694AE8}"/>
              </c:ext>
            </c:extLst>
          </c:dPt>
          <c:cat>
            <c:strRef>
              <c:f>Sheet1!$A$2:$A$4</c:f>
              <c:strCache>
                <c:ptCount val="3"/>
                <c:pt idx="0">
                  <c:v>TV set - Live viewing</c:v>
                </c:pt>
                <c:pt idx="1">
                  <c:v>TV set - Timeshifted</c:v>
                </c:pt>
                <c:pt idx="2">
                  <c:v>Device - all viewing </c:v>
                </c:pt>
              </c:strCache>
            </c:strRef>
          </c:cat>
          <c:val>
            <c:numRef>
              <c:f>Sheet1!$B$2:$B$4</c:f>
              <c:numCache>
                <c:formatCode>_-* #,##0_-;\-* #,##0_-;_-* "-"??_-;_-@_-</c:formatCode>
                <c:ptCount val="3"/>
                <c:pt idx="0">
                  <c:v>1152300</c:v>
                </c:pt>
                <c:pt idx="1">
                  <c:v>1629400</c:v>
                </c:pt>
                <c:pt idx="2">
                  <c:v>616290.61</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0.30947</cdr:x>
      <cdr:y>0.07089</cdr:y>
    </cdr:from>
    <cdr:to>
      <cdr:x>0.38595</cdr:x>
      <cdr:y>0.134</cdr:y>
    </cdr:to>
    <cdr:sp macro="" textlink="">
      <cdr:nvSpPr>
        <cdr:cNvPr id="6" name="TextBox 1">
          <a:extLst xmlns:a="http://schemas.openxmlformats.org/drawingml/2006/main">
            <a:ext uri="{FF2B5EF4-FFF2-40B4-BE49-F238E27FC236}">
              <a16:creationId xmlns:a16="http://schemas.microsoft.com/office/drawing/2014/main" id="{19AE950E-29EB-48EF-9845-6C3AD9289E7A}"/>
            </a:ext>
          </a:extLst>
        </cdr:cNvPr>
        <cdr:cNvSpPr txBox="1"/>
      </cdr:nvSpPr>
      <cdr:spPr>
        <a:xfrm xmlns:a="http://schemas.openxmlformats.org/drawingml/2006/main">
          <a:off x="3507786" y="311140"/>
          <a:ext cx="866887" cy="27699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200" b="1" dirty="0">
              <a:solidFill>
                <a:prstClr val="black"/>
              </a:solidFill>
              <a:latin typeface="Arial"/>
            </a:rPr>
            <a:t>1.37m</a:t>
          </a:r>
        </a:p>
      </cdr:txBody>
    </cdr:sp>
  </cdr:relSizeAnchor>
</c:userShapes>
</file>

<file path=ppt/drawings/drawing2.xml><?xml version="1.0" encoding="utf-8"?>
<c:userShapes xmlns:c="http://schemas.openxmlformats.org/drawingml/2006/chart">
  <cdr:relSizeAnchor xmlns:cdr="http://schemas.openxmlformats.org/drawingml/2006/chartDrawing">
    <cdr:from>
      <cdr:x>0.30947</cdr:x>
      <cdr:y>0.07089</cdr:y>
    </cdr:from>
    <cdr:to>
      <cdr:x>0.38595</cdr:x>
      <cdr:y>0.134</cdr:y>
    </cdr:to>
    <cdr:sp macro="" textlink="">
      <cdr:nvSpPr>
        <cdr:cNvPr id="6" name="TextBox 1">
          <a:extLst xmlns:a="http://schemas.openxmlformats.org/drawingml/2006/main">
            <a:ext uri="{FF2B5EF4-FFF2-40B4-BE49-F238E27FC236}">
              <a16:creationId xmlns:a16="http://schemas.microsoft.com/office/drawing/2014/main" id="{19AE950E-29EB-48EF-9845-6C3AD9289E7A}"/>
            </a:ext>
          </a:extLst>
        </cdr:cNvPr>
        <cdr:cNvSpPr txBox="1"/>
      </cdr:nvSpPr>
      <cdr:spPr>
        <a:xfrm xmlns:a="http://schemas.openxmlformats.org/drawingml/2006/main">
          <a:off x="3507786" y="311140"/>
          <a:ext cx="866887" cy="27699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200" b="1" dirty="0">
              <a:solidFill>
                <a:prstClr val="black"/>
              </a:solidFill>
              <a:latin typeface="Arial"/>
            </a:rPr>
            <a:t>6.46m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E4A220-F957-4829-A4B0-AC981316BE22}" type="datetimeFigureOut">
              <a:rPr lang="en-GB" smtClean="0"/>
              <a:t>29/04/2024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D0953-0EB4-4C8D-AA4A-5BA346ADAC81}" type="slidenum">
              <a:rPr lang="en-GB" smtClean="0"/>
              <a:t>‹#›</a:t>
            </a:fld>
            <a:endParaRPr lang="en-GB"/>
          </a:p>
        </p:txBody>
      </p:sp>
    </p:spTree>
    <p:extLst>
      <p:ext uri="{BB962C8B-B14F-4D97-AF65-F5344CB8AC3E}">
        <p14:creationId xmlns:p14="http://schemas.microsoft.com/office/powerpoint/2010/main" val="9474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Thinkbox TV viewing report 2021</a:t>
            </a:r>
          </a:p>
        </p:txBody>
      </p:sp>
      <p:sp>
        <p:nvSpPr>
          <p:cNvPr id="4" name="Slide Number Placeholder 3"/>
          <p:cNvSpPr>
            <a:spLocks noGrp="1"/>
          </p:cNvSpPr>
          <p:nvPr>
            <p:ph type="sldNum" sz="quarter" idx="5"/>
          </p:nvPr>
        </p:nvSpPr>
        <p:spPr/>
        <p:txBody>
          <a:bodyPr/>
          <a:lstStyle/>
          <a:p>
            <a:fld id="{0A924C00-85C6-4295-BE2C-B41F9E304FE2}" type="slidenum">
              <a:rPr lang="en-GB" smtClean="0"/>
              <a:t>1</a:t>
            </a:fld>
            <a:endParaRPr lang="en-GB"/>
          </a:p>
        </p:txBody>
      </p:sp>
    </p:spTree>
    <p:extLst>
      <p:ext uri="{BB962C8B-B14F-4D97-AF65-F5344CB8AC3E}">
        <p14:creationId xmlns:p14="http://schemas.microsoft.com/office/powerpoint/2010/main" val="769092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4DE10-1056-06FB-FE4D-B3677531D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61BD7-185D-2FC9-3B84-9E321399D9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66230-3277-ECBF-339B-F44AAA70DB8F}"/>
              </a:ext>
            </a:extLst>
          </p:cNvPr>
          <p:cNvSpPr>
            <a:spLocks noGrp="1"/>
          </p:cNvSpPr>
          <p:nvPr>
            <p:ph type="body" idx="1"/>
          </p:nvPr>
        </p:nvSpPr>
        <p:spPr/>
        <p:txBody>
          <a:bodyPr/>
          <a:lstStyle/>
          <a:p>
            <a:r>
              <a:rPr lang="en-GB"/>
              <a:t>Entertainment shows with broad appeal, have high TV set viewing, which is split between live and time-shifted. </a:t>
            </a:r>
          </a:p>
          <a:p>
            <a:r>
              <a:rPr lang="en-GB"/>
              <a:t>An episode of 2023’s The Great British Bake Off had </a:t>
            </a:r>
            <a:r>
              <a:rPr lang="en-GB" b="1"/>
              <a:t>41% of people watch it live</a:t>
            </a:r>
            <a:r>
              <a:rPr lang="en-GB" b="0"/>
              <a:t>.</a:t>
            </a:r>
          </a:p>
          <a:p>
            <a:endParaRPr lang="en-GB" b="1"/>
          </a:p>
          <a:p>
            <a:r>
              <a:rPr lang="en-GB" b="1"/>
              <a:t>41% live TV set</a:t>
            </a:r>
          </a:p>
          <a:p>
            <a:r>
              <a:rPr lang="en-GB" b="0"/>
              <a:t>55% time shifted TV set</a:t>
            </a:r>
          </a:p>
          <a:p>
            <a:r>
              <a:rPr lang="en-GB"/>
              <a:t>4% device</a:t>
            </a:r>
          </a:p>
          <a:p>
            <a:endParaRPr lang="en-GB"/>
          </a:p>
        </p:txBody>
      </p:sp>
      <p:sp>
        <p:nvSpPr>
          <p:cNvPr id="4" name="Slide Number Placeholder 3">
            <a:extLst>
              <a:ext uri="{FF2B5EF4-FFF2-40B4-BE49-F238E27FC236}">
                <a16:creationId xmlns:a16="http://schemas.microsoft.com/office/drawing/2014/main" id="{DA923F31-E84F-FB9D-6201-D54A992CC9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232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F57DA-EDA2-C428-A0D5-21B6E994F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7CB6D-D60E-C674-DE80-A23E0322D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846F5-3CB9-E975-3E2B-4D374EA7ACE5}"/>
              </a:ext>
            </a:extLst>
          </p:cNvPr>
          <p:cNvSpPr>
            <a:spLocks noGrp="1"/>
          </p:cNvSpPr>
          <p:nvPr>
            <p:ph type="body" idx="1"/>
          </p:nvPr>
        </p:nvSpPr>
        <p:spPr/>
        <p:txBody>
          <a:bodyPr/>
          <a:lstStyle/>
          <a:p>
            <a:r>
              <a:rPr lang="en-GB"/>
              <a:t>For programmes that appeal to young people, who want flexible viewing options, there is much higher levels of device viewing.  </a:t>
            </a:r>
          </a:p>
          <a:p>
            <a:r>
              <a:rPr lang="en-GB"/>
              <a:t>In this example, for the first episode of Love Island, </a:t>
            </a:r>
            <a:r>
              <a:rPr lang="en-GB" b="1"/>
              <a:t>18% of all viewing was done via a device</a:t>
            </a:r>
            <a:r>
              <a:rPr lang="en-GB" b="0"/>
              <a:t>.</a:t>
            </a:r>
          </a:p>
          <a:p>
            <a:endParaRPr lang="en-GB" b="1"/>
          </a:p>
          <a:p>
            <a:r>
              <a:rPr lang="en-GB"/>
              <a:t>34% live</a:t>
            </a:r>
          </a:p>
          <a:p>
            <a:r>
              <a:rPr lang="en-GB"/>
              <a:t>48% time shifted</a:t>
            </a:r>
          </a:p>
          <a:p>
            <a:r>
              <a:rPr lang="en-GB" b="1"/>
              <a:t>18% device</a:t>
            </a:r>
          </a:p>
          <a:p>
            <a:endParaRPr lang="en-GB"/>
          </a:p>
        </p:txBody>
      </p:sp>
      <p:sp>
        <p:nvSpPr>
          <p:cNvPr id="4" name="Slide Number Placeholder 3">
            <a:extLst>
              <a:ext uri="{FF2B5EF4-FFF2-40B4-BE49-F238E27FC236}">
                <a16:creationId xmlns:a16="http://schemas.microsoft.com/office/drawing/2014/main" id="{D52035B3-4A14-4E9C-0208-09304228EF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172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17405-8BC7-B6F5-3D9C-78D769C09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74B31-A50C-BB14-D0CF-61363E7A8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B134E-6574-DCEA-8F60-DCF3C8E9BAEF}"/>
              </a:ext>
            </a:extLst>
          </p:cNvPr>
          <p:cNvSpPr>
            <a:spLocks noGrp="1"/>
          </p:cNvSpPr>
          <p:nvPr>
            <p:ph type="body" idx="1"/>
          </p:nvPr>
        </p:nvSpPr>
        <p:spPr/>
        <p:txBody>
          <a:bodyPr/>
          <a:lstStyle/>
          <a:p>
            <a:r>
              <a:rPr lang="en-GB"/>
              <a:t>Entertainment shows with broad appeal, have high TV set viewing, which is split between live and time-shifted. </a:t>
            </a:r>
          </a:p>
          <a:p>
            <a:r>
              <a:rPr lang="en-GB"/>
              <a:t>An episode of I'm a Celebrity... Get Me Out of Here! had </a:t>
            </a:r>
            <a:r>
              <a:rPr lang="en-GB" b="1"/>
              <a:t>65% of people watch it live</a:t>
            </a:r>
            <a:r>
              <a:rPr lang="en-GB" b="0"/>
              <a:t>.</a:t>
            </a:r>
          </a:p>
          <a:p>
            <a:endParaRPr lang="en-GB" b="1"/>
          </a:p>
          <a:p>
            <a:r>
              <a:rPr lang="en-GB" b="1"/>
              <a:t>65% live TV set</a:t>
            </a:r>
          </a:p>
          <a:p>
            <a:r>
              <a:rPr lang="en-GB" b="0"/>
              <a:t>32% time shifted TV set</a:t>
            </a:r>
          </a:p>
          <a:p>
            <a:r>
              <a:rPr lang="en-GB"/>
              <a:t>3% device</a:t>
            </a:r>
          </a:p>
        </p:txBody>
      </p:sp>
      <p:sp>
        <p:nvSpPr>
          <p:cNvPr id="4" name="Slide Number Placeholder 3">
            <a:extLst>
              <a:ext uri="{FF2B5EF4-FFF2-40B4-BE49-F238E27FC236}">
                <a16:creationId xmlns:a16="http://schemas.microsoft.com/office/drawing/2014/main" id="{C187DEF3-2AB1-C3E9-821E-0856102B93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094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427D4-C617-1ADD-C0D8-207A6DD6F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AF3F9-5456-D505-0798-0F9500EA4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B7FBD-38A4-2109-2C37-37CA486DC643}"/>
              </a:ext>
            </a:extLst>
          </p:cNvPr>
          <p:cNvSpPr>
            <a:spLocks noGrp="1"/>
          </p:cNvSpPr>
          <p:nvPr>
            <p:ph type="body" idx="1"/>
          </p:nvPr>
        </p:nvSpPr>
        <p:spPr/>
        <p:txBody>
          <a:bodyPr/>
          <a:lstStyle/>
          <a:p>
            <a:r>
              <a:rPr lang="en-GB"/>
              <a:t>Documentaries aren’t necessarily time sensitive so tend to have quite varied viewing methods.</a:t>
            </a:r>
          </a:p>
          <a:p>
            <a:r>
              <a:rPr lang="en-GB"/>
              <a:t>For example, Captain Tom: Where Did the Money Go? – </a:t>
            </a:r>
            <a:r>
              <a:rPr lang="en-GB" b="1"/>
              <a:t>33% of viewing was time shifted and 66% watched live</a:t>
            </a:r>
            <a:r>
              <a:rPr lang="en-GB" b="0"/>
              <a:t>.</a:t>
            </a:r>
          </a:p>
          <a:p>
            <a:endParaRPr lang="en-GB" b="1"/>
          </a:p>
          <a:p>
            <a:r>
              <a:rPr lang="en-GB" b="1"/>
              <a:t>66% live on TV set</a:t>
            </a:r>
          </a:p>
          <a:p>
            <a:r>
              <a:rPr lang="en-GB" b="0"/>
              <a:t>33% time shifted on TV set</a:t>
            </a:r>
          </a:p>
          <a:p>
            <a:r>
              <a:rPr lang="en-GB"/>
              <a:t>1% device</a:t>
            </a:r>
          </a:p>
          <a:p>
            <a:endParaRPr lang="en-GB"/>
          </a:p>
        </p:txBody>
      </p:sp>
      <p:sp>
        <p:nvSpPr>
          <p:cNvPr id="4" name="Slide Number Placeholder 3">
            <a:extLst>
              <a:ext uri="{FF2B5EF4-FFF2-40B4-BE49-F238E27FC236}">
                <a16:creationId xmlns:a16="http://schemas.microsoft.com/office/drawing/2014/main" id="{9B879F16-757C-362E-36EB-79268C8E7C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712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944C3-533F-A4B8-CF3C-554847B43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D6AC6-AE3B-A15A-BA1A-54DB4B2D9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21927-F7FB-5938-821B-2A4E4EA31D82}"/>
              </a:ext>
            </a:extLst>
          </p:cNvPr>
          <p:cNvSpPr>
            <a:spLocks noGrp="1"/>
          </p:cNvSpPr>
          <p:nvPr>
            <p:ph type="body" idx="1"/>
          </p:nvPr>
        </p:nvSpPr>
        <p:spPr/>
        <p:txBody>
          <a:bodyPr/>
          <a:lstStyle/>
          <a:p>
            <a:r>
              <a:rPr lang="en-GB"/>
              <a:t>Content that’s released as a boxset before being shown live on broadcaster TV often attracts high levels of pre-broadcast viewing.</a:t>
            </a:r>
          </a:p>
          <a:p>
            <a:r>
              <a:rPr lang="en-GB"/>
              <a:t>In this example, an episode of The Couple Next Door, received </a:t>
            </a:r>
            <a:r>
              <a:rPr lang="en-GB" b="1"/>
              <a:t>51% of the total audience to the pre-broadcast on-demand release. </a:t>
            </a:r>
          </a:p>
          <a:p>
            <a:endParaRPr lang="en-GB" b="1"/>
          </a:p>
          <a:p>
            <a:r>
              <a:rPr lang="en-GB" b="1"/>
              <a:t>51% pre-broadcast</a:t>
            </a:r>
          </a:p>
          <a:p>
            <a:r>
              <a:rPr lang="en-GB"/>
              <a:t>18% live on a TV set</a:t>
            </a:r>
          </a:p>
          <a:p>
            <a:r>
              <a:rPr lang="en-GB" b="0"/>
              <a:t>31% time shifted</a:t>
            </a:r>
          </a:p>
          <a:p>
            <a:endParaRPr lang="en-GB"/>
          </a:p>
        </p:txBody>
      </p:sp>
      <p:sp>
        <p:nvSpPr>
          <p:cNvPr id="4" name="Slide Number Placeholder 3">
            <a:extLst>
              <a:ext uri="{FF2B5EF4-FFF2-40B4-BE49-F238E27FC236}">
                <a16:creationId xmlns:a16="http://schemas.microsoft.com/office/drawing/2014/main" id="{01807777-17FE-7684-93C8-A5DF482E59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514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16</a:t>
            </a:fld>
            <a:endParaRPr lang="en-GB"/>
          </a:p>
        </p:txBody>
      </p:sp>
    </p:spTree>
    <p:extLst>
      <p:ext uri="{BB962C8B-B14F-4D97-AF65-F5344CB8AC3E}">
        <p14:creationId xmlns:p14="http://schemas.microsoft.com/office/powerpoint/2010/main" val="801837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While subscriptions to TV streaming services are increasing, broadcast television remains valued and still accounts for the majority of people’s TV viewing. The wide variety of TV platforms available and subscribed to in the UK demonstrates that broadcasters retain a vital and unique place in meeting the needs of UK audiences.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749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2023, the population of people aged 4+ with access to a TV set was 60.9m.</a:t>
            </a:r>
          </a:p>
        </p:txBody>
      </p:sp>
      <p:sp>
        <p:nvSpPr>
          <p:cNvPr id="4" name="Slide Number Placeholder 3"/>
          <p:cNvSpPr>
            <a:spLocks noGrp="1"/>
          </p:cNvSpPr>
          <p:nvPr>
            <p:ph type="sldNum" sz="quarter" idx="10"/>
          </p:nvPr>
        </p:nvSpPr>
        <p:spPr/>
        <p:txBody>
          <a:bodyPr/>
          <a:lstStyle/>
          <a:p>
            <a:fld id="{0A924C00-85C6-4295-BE2C-B41F9E304FE2}" type="slidenum">
              <a:rPr lang="en-GB" smtClean="0"/>
              <a:t>18</a:t>
            </a:fld>
            <a:endParaRPr lang="en-GB"/>
          </a:p>
        </p:txBody>
      </p:sp>
    </p:spTree>
    <p:extLst>
      <p:ext uri="{BB962C8B-B14F-4D97-AF65-F5344CB8AC3E}">
        <p14:creationId xmlns:p14="http://schemas.microsoft.com/office/powerpoint/2010/main" val="55374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19</a:t>
            </a:fld>
            <a:endParaRPr lang="en-GB"/>
          </a:p>
        </p:txBody>
      </p:sp>
    </p:spTree>
    <p:extLst>
      <p:ext uri="{BB962C8B-B14F-4D97-AF65-F5344CB8AC3E}">
        <p14:creationId xmlns:p14="http://schemas.microsoft.com/office/powerpoint/2010/main" val="2564473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Broadcaster TV: Barb data for linear and playback advertising time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Barb data for time spent viewing content, ViewersLogic panel data to estimate out of home viewing not measured by Barb, broadcasters’ own data of ad load per hour of YouTube viewing, and agency data for average duration of </a:t>
            </a:r>
            <a:r>
              <a:rPr lang="en-GB"/>
              <a:t>ad view.</a:t>
            </a:r>
            <a:endParaRPr lang="en-GB" dirty="0"/>
          </a:p>
          <a:p>
            <a:pPr marL="171450" indent="-171450">
              <a:buFont typeface="Arial" panose="020B0604020202020204" pitchFamily="34" charset="0"/>
              <a:buChar char="•"/>
            </a:pPr>
            <a:r>
              <a:rPr lang="en-GB" dirty="0"/>
              <a:t>TikTok: Barb data for time spent viewing content, ViewersLogic panel data to estimate out of home viewing not measured by Barb, Thinkbox estimates for ad load per hour of TikTok viewing, and agency data for average duration of view. </a:t>
            </a:r>
          </a:p>
          <a:p>
            <a:pPr marL="171450" indent="-171450">
              <a:buFont typeface="Arial" panose="020B0604020202020204" pitchFamily="34" charset="0"/>
              <a:buChar char="•"/>
            </a:pPr>
            <a:r>
              <a:rPr lang="en-GB" dirty="0"/>
              <a:t>Other online video: IPA TouchPoints data for % of other online video viewing relative to all video viewing, Thinkbox estimate of % ad time to content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technology and content quality have improved dramatically in the past decade.</a:t>
            </a:r>
          </a:p>
          <a:p>
            <a:endParaRPr lang="en-GB" dirty="0"/>
          </a:p>
          <a:p>
            <a:r>
              <a:rPr lang="en-GB" dirty="0"/>
              <a:t>Images: </a:t>
            </a:r>
            <a:endParaRPr lang="en-GB" b="0" dirty="0"/>
          </a:p>
          <a:p>
            <a:r>
              <a:rPr lang="en-GB" b="0" i="0" dirty="0">
                <a:solidFill>
                  <a:srgbClr val="5F6368"/>
                </a:solidFill>
                <a:effectLst/>
                <a:latin typeface="arial" panose="020B0604020202020204" pitchFamily="34" charset="0"/>
              </a:rPr>
              <a:t>Murder in Provence, ITV1</a:t>
            </a:r>
            <a:r>
              <a:rPr lang="en-GB" b="0" i="0" dirty="0">
                <a:solidFill>
                  <a:srgbClr val="4D5156"/>
                </a:solidFill>
                <a:effectLst/>
                <a:latin typeface="arial" panose="020B0604020202020204" pitchFamily="34" charset="0"/>
              </a:rPr>
              <a:t> </a:t>
            </a:r>
            <a:endParaRPr lang="en-GB" b="0" dirty="0"/>
          </a:p>
          <a:p>
            <a:r>
              <a:rPr lang="en-GB" dirty="0"/>
              <a:t>Train, Sky Sci-Fi</a:t>
            </a:r>
          </a:p>
          <a:p>
            <a:r>
              <a:rPr lang="en-GB" dirty="0"/>
              <a:t>Taskmaster, Channel 4</a:t>
            </a:r>
          </a:p>
        </p:txBody>
      </p:sp>
      <p:sp>
        <p:nvSpPr>
          <p:cNvPr id="4" name="Slide Number Placeholder 3"/>
          <p:cNvSpPr>
            <a:spLocks noGrp="1"/>
          </p:cNvSpPr>
          <p:nvPr>
            <p:ph type="sldNum" sz="quarter" idx="5"/>
          </p:nvPr>
        </p:nvSpPr>
        <p:spPr/>
        <p:txBody>
          <a:bodyPr/>
          <a:lstStyle/>
          <a:p>
            <a:pPr defTabSz="1387328">
              <a:defRPr/>
            </a:pPr>
            <a:fld id="{23959DF3-2340-4327-B3B7-AF1A28FBBB56}" type="slidenum">
              <a:rPr lang="en-GB">
                <a:solidFill>
                  <a:prstClr val="black"/>
                </a:solidFill>
                <a:latin typeface="Calibri" panose="020F0502020204030204"/>
              </a:rPr>
              <a:pPr defTabSz="1387328">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1750739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BVOD is a key part of total TV advertising </a:t>
            </a:r>
          </a:p>
          <a:p>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By breaking the broadcaster AV advertising time down by type, we can see that whilst live TV is the primary means of getting ads seen, both playback, where ads are watched back at normal speed within recorded content, and BVOD make up a significant chunk of ad viewing time – especially amongst younger audiences. N.B. advertisers only pay for ads watched in playback at normal speed.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362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most prevalent users of longer spots is the charity sector.  This will consist of DR daytime and small channel spots, but shows the power of longer spots in delivering a more emotive impact. This emotive impact is dependent on good storytelling – something much easier to do successfully in longer ads.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400" dirty="0"/>
              <a:t>30-second TV ads consistently account for half of all impacts</a:t>
            </a:r>
            <a:br>
              <a:rPr lang="en-GB" sz="4400" dirty="0"/>
            </a:br>
            <a:r>
              <a:rPr lang="en-GB" sz="1800" b="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This chart shows how the 30-second spot continues to be the most popular time length in UK ad breaks.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main shift since 2013 has been less use of 40 to 50-second ads on TV. The prevalence of shorter time lengths (20-second, 10-second and under) and 60-second ads has remained stable. While there has been a small increase in the use 60-second+ ads.</a:t>
            </a:r>
          </a:p>
          <a:p>
            <a:r>
              <a:rPr lang="en-GB" sz="1800" dirty="0">
                <a:effectLst/>
                <a:latin typeface="Calibri" panose="020F0502020204030204" pitchFamily="34" charset="0"/>
                <a:ea typeface="Calibri" panose="020F0502020204030204" pitchFamily="34" charset="0"/>
              </a:rPr>
              <a:t> </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24</a:t>
            </a:fld>
            <a:endParaRPr lang="en-GB"/>
          </a:p>
        </p:txBody>
      </p:sp>
    </p:spTree>
    <p:extLst>
      <p:ext uri="{BB962C8B-B14F-4D97-AF65-F5344CB8AC3E}">
        <p14:creationId xmlns:p14="http://schemas.microsoft.com/office/powerpoint/2010/main" val="9133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Linear TV delivered 679 billion impacts across 2023</a:t>
            </a:r>
          </a:p>
        </p:txBody>
      </p:sp>
      <p:sp>
        <p:nvSpPr>
          <p:cNvPr id="4" name="Slide Number Placeholder 3"/>
          <p:cNvSpPr>
            <a:spLocks noGrp="1"/>
          </p:cNvSpPr>
          <p:nvPr>
            <p:ph type="sldNum" sz="quarter" idx="5"/>
          </p:nvPr>
        </p:nvSpPr>
        <p:spPr/>
        <p:txBody>
          <a:bodyPr/>
          <a:lstStyle/>
          <a:p>
            <a:fld id="{DBC01CE4-3762-45B6-9736-1C63892740C8}" type="slidenum">
              <a:rPr lang="en-GB" smtClean="0"/>
              <a:t>25</a:t>
            </a:fld>
            <a:endParaRPr lang="en-GB"/>
          </a:p>
        </p:txBody>
      </p:sp>
    </p:spTree>
    <p:extLst>
      <p:ext uri="{BB962C8B-B14F-4D97-AF65-F5344CB8AC3E}">
        <p14:creationId xmlns:p14="http://schemas.microsoft.com/office/powerpoint/2010/main" val="53336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Procter and Gamble was the most viewed advertiser on TV in 2023 with 29.4 billion impacts.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D13A2-D920-4735-8201-3F799BD60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975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2023, there were 791 new to TV advertisers, many of whom were ecommerce business looking to supercharge their growth through TV.</a:t>
            </a:r>
          </a:p>
          <a:p>
            <a:endParaRPr lang="en-GB" dirty="0">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28</a:t>
            </a:fld>
            <a:endParaRPr lang="en-GB"/>
          </a:p>
        </p:txBody>
      </p:sp>
    </p:spTree>
    <p:extLst>
      <p:ext uri="{BB962C8B-B14F-4D97-AF65-F5344CB8AC3E}">
        <p14:creationId xmlns:p14="http://schemas.microsoft.com/office/powerpoint/2010/main" val="1169590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Linear TV and broadcaster combined reaches 88.8% of the adult population each week.</a:t>
            </a:r>
          </a:p>
          <a:p>
            <a:endParaRPr lang="en-GB"/>
          </a:p>
          <a:p>
            <a:endParaRPr lang="en-GB"/>
          </a:p>
          <a:p>
            <a:endParaRPr lang="en-GB"/>
          </a:p>
        </p:txBody>
      </p:sp>
      <p:sp>
        <p:nvSpPr>
          <p:cNvPr id="4" name="Slide Number Placeholder 3"/>
          <p:cNvSpPr>
            <a:spLocks noGrp="1"/>
          </p:cNvSpPr>
          <p:nvPr>
            <p:ph type="sldNum" sz="quarter" idx="10"/>
          </p:nvPr>
        </p:nvSpPr>
        <p:spPr/>
        <p:txBody>
          <a:bodyPr/>
          <a:lstStyle/>
          <a:p>
            <a:fld id="{0A924C00-85C6-4295-BE2C-B41F9E304FE2}" type="slidenum">
              <a:rPr lang="en-GB" smtClean="0"/>
              <a:t>29</a:t>
            </a:fld>
            <a:endParaRPr lang="en-GB"/>
          </a:p>
        </p:txBody>
      </p:sp>
    </p:spTree>
    <p:extLst>
      <p:ext uri="{BB962C8B-B14F-4D97-AF65-F5344CB8AC3E}">
        <p14:creationId xmlns:p14="http://schemas.microsoft.com/office/powerpoint/2010/main" val="3491669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Linear TV and broadcaster combined reaches 89% of the adult population each week.</a:t>
            </a:r>
          </a:p>
          <a:p>
            <a:endParaRPr lang="en-GB"/>
          </a:p>
          <a:p>
            <a:endParaRPr lang="en-GB"/>
          </a:p>
        </p:txBody>
      </p:sp>
      <p:sp>
        <p:nvSpPr>
          <p:cNvPr id="4" name="Slide Number Placeholder 3"/>
          <p:cNvSpPr>
            <a:spLocks noGrp="1"/>
          </p:cNvSpPr>
          <p:nvPr>
            <p:ph type="sldNum" sz="quarter" idx="5"/>
          </p:nvPr>
        </p:nvSpPr>
        <p:spPr/>
        <p:txBody>
          <a:bodyPr/>
          <a:lstStyle/>
          <a:p>
            <a:pPr defTabSz="1387328">
              <a:defRPr/>
            </a:pPr>
            <a:fld id="{0A924C00-85C6-4295-BE2C-B41F9E304FE2}" type="slidenum">
              <a:rPr lang="en-GB">
                <a:solidFill>
                  <a:prstClr val="black"/>
                </a:solidFill>
                <a:latin typeface="Calibri" panose="020F0502020204030204"/>
              </a:rPr>
              <a:pPr defTabSz="1387328">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1743989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Linear TV and broadcaster combined reaches 76% of 15-34s each week.</a:t>
            </a:r>
          </a:p>
          <a:p>
            <a:endParaRPr lang="en-GB"/>
          </a:p>
          <a:p>
            <a:endParaRPr lang="en-GB"/>
          </a:p>
        </p:txBody>
      </p:sp>
      <p:sp>
        <p:nvSpPr>
          <p:cNvPr id="4" name="Slide Number Placeholder 3"/>
          <p:cNvSpPr>
            <a:spLocks noGrp="1"/>
          </p:cNvSpPr>
          <p:nvPr>
            <p:ph type="sldNum" sz="quarter" idx="5"/>
          </p:nvPr>
        </p:nvSpPr>
        <p:spPr/>
        <p:txBody>
          <a:bodyPr/>
          <a:lstStyle/>
          <a:p>
            <a:pPr defTabSz="1387328">
              <a:defRPr/>
            </a:pPr>
            <a:fld id="{0A924C00-85C6-4295-BE2C-B41F9E304FE2}" type="slidenum">
              <a:rPr lang="en-GB">
                <a:solidFill>
                  <a:prstClr val="black"/>
                </a:solidFill>
                <a:latin typeface="Calibri" panose="020F0502020204030204"/>
              </a:rPr>
              <a:pPr defTabSz="1387328">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1874932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4038-9220-1F5A-FEF1-85370E582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4D2DD-3A9F-F8BF-EAA2-279DFD76D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91540-F701-7922-0EAA-8EF5AF10A3A8}"/>
              </a:ext>
            </a:extLst>
          </p:cNvPr>
          <p:cNvSpPr>
            <a:spLocks noGrp="1"/>
          </p:cNvSpPr>
          <p:nvPr>
            <p:ph type="body" idx="1"/>
          </p:nvPr>
        </p:nvSpPr>
        <p:spPr/>
        <p:txBody>
          <a:bodyPr/>
          <a:lstStyle/>
          <a:p>
            <a:r>
              <a:rPr lang="en-GB"/>
              <a:t>Looking at the long-term trend 2023 viewing levels have flattened out and paint a picture of much more stability, with this pattern looking set to continue into 2024 – interestingly there was slight growth in total viewing levels, suggesting that the increases to TikTok and YouTube seen doesn’t all need to substitute TV viewing.  </a:t>
            </a:r>
          </a:p>
        </p:txBody>
      </p:sp>
      <p:sp>
        <p:nvSpPr>
          <p:cNvPr id="4" name="Slide Number Placeholder 3">
            <a:extLst>
              <a:ext uri="{FF2B5EF4-FFF2-40B4-BE49-F238E27FC236}">
                <a16:creationId xmlns:a16="http://schemas.microsoft.com/office/drawing/2014/main" id="{FBCB76E6-E116-FA8F-8FAB-14601A4151BB}"/>
              </a:ext>
            </a:extLst>
          </p:cNvPr>
          <p:cNvSpPr>
            <a:spLocks noGrp="1"/>
          </p:cNvSpPr>
          <p:nvPr>
            <p:ph type="sldNum" sz="quarter" idx="10"/>
          </p:nvPr>
        </p:nvSpPr>
        <p:spPr/>
        <p:txBody>
          <a:bodyPr/>
          <a:lstStyle/>
          <a:p>
            <a:pPr defTabSz="941923">
              <a:defRPr/>
            </a:pPr>
            <a:fld id="{BA0DFD36-33EA-4DB4-B32D-6EBE0B1D4496}" type="slidenum">
              <a:rPr lang="en-GB">
                <a:solidFill>
                  <a:prstClr val="black"/>
                </a:solidFill>
                <a:latin typeface="Calibri" panose="020F0502020204030204"/>
              </a:rPr>
              <a:pPr defTabSz="941923">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3158676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98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UK original content dominates the top 30 series of 2023.</a:t>
            </a:r>
          </a:p>
        </p:txBody>
      </p:sp>
      <p:sp>
        <p:nvSpPr>
          <p:cNvPr id="4" name="Slide Number Placeholder 3"/>
          <p:cNvSpPr>
            <a:spLocks noGrp="1"/>
          </p:cNvSpPr>
          <p:nvPr>
            <p:ph type="sldNum" sz="quarter" idx="5"/>
          </p:nvPr>
        </p:nvSpPr>
        <p:spPr/>
        <p:txBody>
          <a:bodyPr/>
          <a:lstStyle/>
          <a:p>
            <a:fld id="{4639CACF-CA70-446E-A87E-F1B38C1B6C21}" type="slidenum">
              <a:rPr lang="en-GB" smtClean="0"/>
              <a:t>33</a:t>
            </a:fld>
            <a:endParaRPr lang="en-GB"/>
          </a:p>
        </p:txBody>
      </p:sp>
    </p:spTree>
    <p:extLst>
      <p:ext uri="{BB962C8B-B14F-4D97-AF65-F5344CB8AC3E}">
        <p14:creationId xmlns:p14="http://schemas.microsoft.com/office/powerpoint/2010/main" val="2966107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2023, Clarkson's Farm was by far the most watched series amongst 16-34s.</a:t>
            </a:r>
          </a:p>
        </p:txBody>
      </p:sp>
      <p:sp>
        <p:nvSpPr>
          <p:cNvPr id="4" name="Slide Number Placeholder 3"/>
          <p:cNvSpPr>
            <a:spLocks noGrp="1"/>
          </p:cNvSpPr>
          <p:nvPr>
            <p:ph type="sldNum" sz="quarter" idx="5"/>
          </p:nvPr>
        </p:nvSpPr>
        <p:spPr/>
        <p:txBody>
          <a:bodyPr/>
          <a:lstStyle/>
          <a:p>
            <a:fld id="{DBC01CE4-3762-45B6-9736-1C63892740C8}" type="slidenum">
              <a:rPr lang="en-GB" smtClean="0"/>
              <a:t>34</a:t>
            </a:fld>
            <a:endParaRPr lang="en-GB"/>
          </a:p>
        </p:txBody>
      </p:sp>
    </p:spTree>
    <p:extLst>
      <p:ext uri="{BB962C8B-B14F-4D97-AF65-F5344CB8AC3E}">
        <p14:creationId xmlns:p14="http://schemas.microsoft.com/office/powerpoint/2010/main" val="3303480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2023, The Coronation of Charles III and Camilla was the most watched one-off event on TV.</a:t>
            </a:r>
          </a:p>
        </p:txBody>
      </p:sp>
      <p:sp>
        <p:nvSpPr>
          <p:cNvPr id="4" name="Slide Number Placeholder 3"/>
          <p:cNvSpPr>
            <a:spLocks noGrp="1"/>
          </p:cNvSpPr>
          <p:nvPr>
            <p:ph type="sldNum" sz="quarter" idx="5"/>
          </p:nvPr>
        </p:nvSpPr>
        <p:spPr/>
        <p:txBody>
          <a:bodyPr/>
          <a:lstStyle/>
          <a:p>
            <a:fld id="{DBC01CE4-3762-45B6-9736-1C63892740C8}" type="slidenum">
              <a:rPr lang="en-GB" smtClean="0"/>
              <a:t>35</a:t>
            </a:fld>
            <a:endParaRPr lang="en-GB"/>
          </a:p>
        </p:txBody>
      </p:sp>
    </p:spTree>
    <p:extLst>
      <p:ext uri="{BB962C8B-B14F-4D97-AF65-F5344CB8AC3E}">
        <p14:creationId xmlns:p14="http://schemas.microsoft.com/office/powerpoint/2010/main" val="1457287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16-34s welcomed in the new year with the BBC’s coverage of the London fireworks.</a:t>
            </a:r>
          </a:p>
        </p:txBody>
      </p:sp>
      <p:sp>
        <p:nvSpPr>
          <p:cNvPr id="4" name="Slide Number Placeholder 3"/>
          <p:cNvSpPr>
            <a:spLocks noGrp="1"/>
          </p:cNvSpPr>
          <p:nvPr>
            <p:ph type="sldNum" sz="quarter" idx="5"/>
          </p:nvPr>
        </p:nvSpPr>
        <p:spPr/>
        <p:txBody>
          <a:bodyPr/>
          <a:lstStyle/>
          <a:p>
            <a:fld id="{DBC01CE4-3762-45B6-9736-1C63892740C8}" type="slidenum">
              <a:rPr lang="en-GB" smtClean="0"/>
              <a:t>36</a:t>
            </a:fld>
            <a:endParaRPr lang="en-GB"/>
          </a:p>
        </p:txBody>
      </p:sp>
    </p:spTree>
    <p:extLst>
      <p:ext uri="{BB962C8B-B14F-4D97-AF65-F5344CB8AC3E}">
        <p14:creationId xmlns:p14="http://schemas.microsoft.com/office/powerpoint/2010/main" val="1810704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CBA5394-BBFC-4CC3-BE41-72701FB4D555}" type="slidenum">
              <a:rPr lang="en-GB" smtClean="0"/>
              <a:t>37</a:t>
            </a:fld>
            <a:endParaRPr lang="en-GB"/>
          </a:p>
        </p:txBody>
      </p:sp>
    </p:spTree>
    <p:extLst>
      <p:ext uri="{BB962C8B-B14F-4D97-AF65-F5344CB8AC3E}">
        <p14:creationId xmlns:p14="http://schemas.microsoft.com/office/powerpoint/2010/main" val="1766168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TV programme 2023 (TV set &amp; device). </a:t>
            </a:r>
          </a:p>
          <a:p>
            <a:endParaRPr lang="en-GB" dirty="0"/>
          </a:p>
          <a:p>
            <a:r>
              <a:rPr lang="en-GB" dirty="0"/>
              <a:t>I</a:t>
            </a:r>
            <a:r>
              <a:rPr lang="en-GB" dirty="0">
                <a:effectLst/>
              </a:rPr>
              <a:t>n 2023, Happy Valley emerged as the top TV programme of the year, pulling an average audience of 12.82 million viewers.</a:t>
            </a:r>
            <a:br>
              <a:rPr lang="en-GB" b="0" i="0" dirty="0">
                <a:solidFill>
                  <a:srgbClr val="FFFFFF"/>
                </a:solidFill>
                <a:effectLst/>
                <a:latin typeface="Söhne"/>
              </a:rPr>
            </a:br>
            <a:endParaRPr lang="en-GB" dirty="0"/>
          </a:p>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38</a:t>
            </a:fld>
            <a:endParaRPr lang="en-GB"/>
          </a:p>
        </p:txBody>
      </p:sp>
    </p:spTree>
    <p:extLst>
      <p:ext uri="{BB962C8B-B14F-4D97-AF65-F5344CB8AC3E}">
        <p14:creationId xmlns:p14="http://schemas.microsoft.com/office/powerpoint/2010/main" val="4249883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ITV1 programme 2023 (TV set &amp;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 a Celebrity… Get Me Out of Here! was most watched ITV1 show of 2023, with a single episode pulling an average audience of 10.36 million viewers.</a:t>
            </a:r>
          </a:p>
          <a:p>
            <a:endParaRPr lang="en-GB" dirty="0"/>
          </a:p>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39</a:t>
            </a:fld>
            <a:endParaRPr lang="en-GB"/>
          </a:p>
        </p:txBody>
      </p:sp>
    </p:spTree>
    <p:extLst>
      <p:ext uri="{BB962C8B-B14F-4D97-AF65-F5344CB8AC3E}">
        <p14:creationId xmlns:p14="http://schemas.microsoft.com/office/powerpoint/2010/main" val="4054614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Channel 4 programme 2023 (TV set &amp;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Great British Bake Off was the most watched Channel 4 show of 2023, with a single episode pulling an average audience of 8.39 million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40</a:t>
            </a:fld>
            <a:endParaRPr lang="en-GB"/>
          </a:p>
        </p:txBody>
      </p:sp>
    </p:spTree>
    <p:extLst>
      <p:ext uri="{BB962C8B-B14F-4D97-AF65-F5344CB8AC3E}">
        <p14:creationId xmlns:p14="http://schemas.microsoft.com/office/powerpoint/2010/main" val="3676189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Channel 5 programme 2023 (TV set &amp;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Creatures Great and Small was the most watched Channel 5 show of 2023, with a single episode pulling an average audience of 4.66 million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41</a:t>
            </a:fld>
            <a:endParaRPr lang="en-GB"/>
          </a:p>
        </p:txBody>
      </p:sp>
    </p:spTree>
    <p:extLst>
      <p:ext uri="{BB962C8B-B14F-4D97-AF65-F5344CB8AC3E}">
        <p14:creationId xmlns:p14="http://schemas.microsoft.com/office/powerpoint/2010/main" val="3890993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Broadcaster TV accounts for 57.9% of video viewing for all individuals and 26.3% for 16-34s.</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Methodology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quantitative analysis of total video consumption in the UK was undertaken by Thinkbox. It combined 2023 data from Barb, ViewersLogic, Pornhub, the IPA’s TouchPoints and UK Cinema Association.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Barb data shows how much time is spent viewing broadcaster content, live or time-shifted (including BVOD) on all devices as well as Blu-Ray/DVD viewing. This chart also utilises Barb’s expanding audience reporting capabilities to provide a view of time spent viewing content on YouTube, TikTok, other video sharing services (such as Twitch) as well as SVOD/AVOD platforms. Whilst Barb reports on in-home consumption, a combination of ViewersLogic and IPA TouchPoints data was used to determine the remaining out-of-home consumption.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combination of these sources creates a solid estimate as it utilises the robustness of Barb data (11,500 panel members, representative of the UK TV population, metered actual consumption data, analysis across a whole year) alongside ViewersLogic and IPA TouchPoints data to capture any out-of-home consumption.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Time spent viewing video at cinemas was based on total admissions data from the UK Cinema Association profiled for each audience using data from DCM.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763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commercial non-PSB programme 2023 (TV set &amp;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Love Island was the most watched non-PSB show of 2023, with a single episode pulling an average audience of 3.46 million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42</a:t>
            </a:fld>
            <a:endParaRPr lang="en-GB"/>
          </a:p>
        </p:txBody>
      </p:sp>
    </p:spTree>
    <p:extLst>
      <p:ext uri="{BB962C8B-B14F-4D97-AF65-F5344CB8AC3E}">
        <p14:creationId xmlns:p14="http://schemas.microsoft.com/office/powerpoint/2010/main" val="1801372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Top commercial sport programmes. ITV1 hosted the semi-final of the Rugby World Cup to a peak audience of 8.95 million.</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D95E6-EA95-4403-B84D-BFDBC6790440}"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242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solidFill>
                  <a:schemeClr val="bg1">
                    <a:lumMod val="50000"/>
                  </a:schemeClr>
                </a:solidFill>
              </a:rPr>
              <a:t>Top 5 commercial programmes with largest proportion of device viewing.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solidFill>
                  <a:schemeClr val="bg1">
                    <a:lumMod val="50000"/>
                  </a:schemeClr>
                </a:solidFill>
              </a:rPr>
              <a:t>In 2023, an episode of ITV2’s Love Island received the highest proportion of device viewing, with 23.1% of viewers tuning in via laptop, tablet, or mobile.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DCACC-26D3-42D4-985E-6852C54093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287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solidFill>
                  <a:schemeClr val="bg1">
                    <a:lumMod val="50000"/>
                  </a:schemeClr>
                </a:solidFill>
              </a:rPr>
              <a:t>Top 5 commercial programmes with largest proportion of pre-broadcast boxset BVOD viewing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solidFill>
                  <a:schemeClr val="bg1">
                    <a:lumMod val="50000"/>
                  </a:schemeClr>
                </a:solidFill>
              </a:rPr>
              <a:t>In 2023, an episode of Channel 4’s The Couple Next Door was watched by a pre-broadcast audience of 50.9%, time-shifted audience of 31.4%, and live audience of 17.7%.</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solidFill>
                <a:schemeClr val="bg1">
                  <a:lumMod val="50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DCACC-26D3-42D4-985E-6852C54093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a:solidFill>
                  <a:srgbClr val="000000"/>
                </a:solidFill>
                <a:latin typeface="Founders Grotesk Bold"/>
              </a:rPr>
              <a:t>BVOD is vital to different audiences </a:t>
            </a:r>
            <a:endParaRPr lang="en-GB" sz="1800" b="0" i="0" u="none" strike="noStrike" baseline="0">
              <a:solidFill>
                <a:srgbClr val="000000"/>
              </a:solidFill>
              <a:latin typeface="Founders Grotesk Bold"/>
            </a:endParaRPr>
          </a:p>
          <a:p>
            <a:r>
              <a:rPr lang="en-GB" sz="1800" b="0" i="0" u="none" strike="noStrike" baseline="0">
                <a:solidFill>
                  <a:srgbClr val="000000"/>
                </a:solidFill>
                <a:latin typeface="Founders Grotesk Regular"/>
              </a:rPr>
              <a:t>Breaking down broadcaster TV into the different ways reveals the increasingly important role of BVOD for 16-34, now 24% of all broadcaster TV viewing. </a:t>
            </a:r>
          </a:p>
          <a:p>
            <a:endParaRPr lang="en-GB" sz="1800" b="0" i="0" u="none" strike="noStrike" baseline="0">
              <a:solidFill>
                <a:srgbClr val="000000"/>
              </a:solidFill>
              <a:latin typeface="Founders Grotesk Regular"/>
            </a:endParaRPr>
          </a:p>
          <a:p>
            <a:r>
              <a:rPr lang="en-GB" sz="1800" b="0" i="0" u="none" strike="noStrike" baseline="0">
                <a:solidFill>
                  <a:srgbClr val="000000"/>
                </a:solidFill>
                <a:latin typeface="Founders Grotesk Regular"/>
              </a:rPr>
              <a:t>This data uses both Barb data and includes an estimate of any unknown viewing that is thought to fall into Playback and Live viewing.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2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Almost three quarters of individuals now have access to a SVOD service (Amazon Prime Video, Apple TV +, </a:t>
            </a:r>
            <a:r>
              <a:rPr lang="en-GB" err="1"/>
              <a:t>Britbox</a:t>
            </a:r>
            <a:r>
              <a:rPr lang="en-GB"/>
              <a:t>, Disney +, Hayu, </a:t>
            </a:r>
            <a:r>
              <a:rPr lang="en-GB" err="1"/>
              <a:t>NowTV</a:t>
            </a:r>
            <a:r>
              <a:rPr lang="en-GB"/>
              <a:t>, Paramount+, Discovery and Netflix.)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23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8</a:t>
            </a:fld>
            <a:endParaRPr lang="en-GB"/>
          </a:p>
        </p:txBody>
      </p:sp>
    </p:spTree>
    <p:extLst>
      <p:ext uri="{BB962C8B-B14F-4D97-AF65-F5344CB8AC3E}">
        <p14:creationId xmlns:p14="http://schemas.microsoft.com/office/powerpoint/2010/main" val="2612346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C9E41-6B63-4652-3002-211632C0C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69068-59F3-7901-4DF0-AAA91DD5E9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27E81-F2AA-F0F7-E711-F5301BCE12DB}"/>
              </a:ext>
            </a:extLst>
          </p:cNvPr>
          <p:cNvSpPr>
            <a:spLocks noGrp="1"/>
          </p:cNvSpPr>
          <p:nvPr>
            <p:ph type="body" idx="1"/>
          </p:nvPr>
        </p:nvSpPr>
        <p:spPr/>
        <p:txBody>
          <a:bodyPr/>
          <a:lstStyle/>
          <a:p>
            <a:r>
              <a:rPr lang="en-GB"/>
              <a:t>Sport tends to be watched live as it is time sensitive. </a:t>
            </a:r>
          </a:p>
          <a:p>
            <a:r>
              <a:rPr lang="en-GB"/>
              <a:t>For example, if you look at this Premier League game between Arsenal and Man Utd - </a:t>
            </a:r>
            <a:r>
              <a:rPr lang="en-GB" b="1"/>
              <a:t>92% of the viewing was live </a:t>
            </a:r>
          </a:p>
          <a:p>
            <a:endParaRPr lang="en-GB" b="1"/>
          </a:p>
          <a:p>
            <a:r>
              <a:rPr lang="en-GB" b="1"/>
              <a:t>92% live</a:t>
            </a:r>
          </a:p>
          <a:p>
            <a:r>
              <a:rPr lang="en-GB" b="0"/>
              <a:t>2% VOSDAL</a:t>
            </a:r>
          </a:p>
          <a:p>
            <a:r>
              <a:rPr lang="en-GB"/>
              <a:t>1% time shifted</a:t>
            </a:r>
          </a:p>
          <a:p>
            <a:r>
              <a:rPr lang="en-GB"/>
              <a:t>5% device</a:t>
            </a:r>
          </a:p>
          <a:p>
            <a:endParaRPr lang="en-GB"/>
          </a:p>
          <a:p>
            <a:endParaRPr lang="en-GB"/>
          </a:p>
          <a:p>
            <a:endParaRPr lang="en-GB"/>
          </a:p>
        </p:txBody>
      </p:sp>
      <p:sp>
        <p:nvSpPr>
          <p:cNvPr id="4" name="Slide Number Placeholder 3">
            <a:extLst>
              <a:ext uri="{FF2B5EF4-FFF2-40B4-BE49-F238E27FC236}">
                <a16:creationId xmlns:a16="http://schemas.microsoft.com/office/drawing/2014/main" id="{2C46234B-89AA-9A61-38FA-325D907099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588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Prime time drama has high levels of time-shifted viewing because it’s not time sensitive so people choose to watch it at a time that suits them</a:t>
            </a:r>
          </a:p>
          <a:p>
            <a:r>
              <a:rPr lang="en-GB" dirty="0"/>
              <a:t>In this example, an episode of Unforgotten on ITV, 39% of viewing was live and </a:t>
            </a:r>
            <a:r>
              <a:rPr lang="en-GB" b="1" dirty="0"/>
              <a:t>58% was time shifted on a TV set.</a:t>
            </a:r>
          </a:p>
          <a:p>
            <a:endParaRPr lang="en-GB" b="1" dirty="0"/>
          </a:p>
          <a:p>
            <a:r>
              <a:rPr lang="en-GB" dirty="0"/>
              <a:t>39% live on a TV set</a:t>
            </a:r>
          </a:p>
          <a:p>
            <a:r>
              <a:rPr lang="en-GB" b="1" dirty="0"/>
              <a:t>58% time shifted on a TV set</a:t>
            </a:r>
          </a:p>
          <a:p>
            <a:r>
              <a:rPr lang="en-GB" dirty="0"/>
              <a:t>3% device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910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99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46383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9424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7177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8827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96200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7542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61097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2156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719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4667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87847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29/04/2024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4169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04134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4501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69842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5138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95769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6556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4164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3443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1726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7263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13445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20229609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383088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2137844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81269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9244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3754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5872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526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2423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7507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2631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35119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81452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3256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6638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6959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23218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2867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2993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11797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867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66321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6471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29/04/2024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33875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29/04/2024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4995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26710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237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1855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17389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5798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6873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6767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946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29/04/2024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1812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2534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3348832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29/04/2024</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181843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2564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9134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92984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image" Target="../media/image4.jpe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ags" Target="../tags/tag31.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29/04/2024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708353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29/04/2024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3"/>
    </p:custDataLst>
    <p:extLst>
      <p:ext uri="{BB962C8B-B14F-4D97-AF65-F5344CB8AC3E}">
        <p14:creationId xmlns:p14="http://schemas.microsoft.com/office/powerpoint/2010/main" val="82527119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chart" Target="../charts/chart13.xml"/><Relationship Id="rId21" Type="http://schemas.openxmlformats.org/officeDocument/2006/relationships/image" Target="../media/image34.png"/><Relationship Id="rId7" Type="http://schemas.openxmlformats.org/officeDocument/2006/relationships/image" Target="../media/image23.png"/><Relationship Id="rId12" Type="http://schemas.openxmlformats.org/officeDocument/2006/relationships/image" Target="../media/image28.png"/><Relationship Id="rId17" Type="http://schemas.microsoft.com/office/2007/relationships/hdphoto" Target="../media/hdphoto2.wdp"/><Relationship Id="rId2" Type="http://schemas.openxmlformats.org/officeDocument/2006/relationships/notesSlide" Target="../notesSlides/notesSlide16.xml"/><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microsoft.com/office/2007/relationships/hdphoto" Target="../media/hdphoto1.wdp"/><Relationship Id="rId23" Type="http://schemas.openxmlformats.org/officeDocument/2006/relationships/image" Target="../media/image35.png"/><Relationship Id="rId10" Type="http://schemas.openxmlformats.org/officeDocument/2006/relationships/image" Target="../media/image26.png"/><Relationship Id="rId19"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16.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chart" Target="../charts/chart20.xml"/><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9" Type="http://schemas.openxmlformats.org/officeDocument/2006/relationships/image" Target="../media/image84.jpe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7" Type="http://schemas.openxmlformats.org/officeDocument/2006/relationships/image" Target="../media/image52.png"/><Relationship Id="rId2" Type="http://schemas.openxmlformats.org/officeDocument/2006/relationships/notesSlide" Target="../notesSlides/notesSlide25.xml"/><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png"/><Relationship Id="rId41"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jpe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4" Type="http://schemas.openxmlformats.org/officeDocument/2006/relationships/image" Target="../media/image89.jpeg"/><Relationship Id="rId4" Type="http://schemas.openxmlformats.org/officeDocument/2006/relationships/image" Target="../media/image49.jpeg"/><Relationship Id="rId9" Type="http://schemas.openxmlformats.org/officeDocument/2006/relationships/image" Target="../media/image54.png"/><Relationship Id="rId14" Type="http://schemas.openxmlformats.org/officeDocument/2006/relationships/image" Target="../media/image59.jpeg"/><Relationship Id="rId22" Type="http://schemas.openxmlformats.org/officeDocument/2006/relationships/image" Target="../media/image67.png"/><Relationship Id="rId27" Type="http://schemas.openxmlformats.org/officeDocument/2006/relationships/image" Target="../media/image72.jpeg"/><Relationship Id="rId30" Type="http://schemas.openxmlformats.org/officeDocument/2006/relationships/image" Target="../media/image75.jpeg"/><Relationship Id="rId35" Type="http://schemas.openxmlformats.org/officeDocument/2006/relationships/image" Target="../media/image80.png"/><Relationship Id="rId43" Type="http://schemas.openxmlformats.org/officeDocument/2006/relationships/image" Target="../media/image88.png"/><Relationship Id="rId8" Type="http://schemas.openxmlformats.org/officeDocument/2006/relationships/image" Target="../media/image53.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14.jpeg"/><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2.jpeg"/><Relationship Id="rId7" Type="http://schemas.openxmlformats.org/officeDocument/2006/relationships/image" Target="../media/image98.jpeg"/><Relationship Id="rId12"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64.xml"/><Relationship Id="rId6" Type="http://schemas.openxmlformats.org/officeDocument/2006/relationships/image" Target="../media/image97.jpeg"/><Relationship Id="rId11" Type="http://schemas.openxmlformats.org/officeDocument/2006/relationships/image" Target="../media/image93.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93.jpe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notesSlide" Target="../notesSlides/notesSlide37.xml"/><Relationship Id="rId1" Type="http://schemas.openxmlformats.org/officeDocument/2006/relationships/slideLayout" Target="../slideLayouts/slideLayout64.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4.jpeg"/><Relationship Id="rId7"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64.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7.png"/></Relationships>
</file>

<file path=ppt/slides/_rels/slide41.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7.jpeg"/><Relationship Id="rId2" Type="http://schemas.openxmlformats.org/officeDocument/2006/relationships/notesSlide" Target="../notesSlides/notesSlide39.xml"/><Relationship Id="rId1" Type="http://schemas.openxmlformats.org/officeDocument/2006/relationships/slideLayout" Target="../slideLayouts/slideLayout64.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jpeg"/></Relationships>
</file>

<file path=ppt/slides/_rels/slide42.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8.jpeg"/><Relationship Id="rId7" Type="http://schemas.openxmlformats.org/officeDocument/2006/relationships/image" Target="../media/image94.png"/><Relationship Id="rId12"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64.xml"/><Relationship Id="rId6" Type="http://schemas.openxmlformats.org/officeDocument/2006/relationships/image" Target="../media/image131.jpeg"/><Relationship Id="rId11" Type="http://schemas.openxmlformats.org/officeDocument/2006/relationships/image" Target="../media/image135.jpeg"/><Relationship Id="rId5" Type="http://schemas.openxmlformats.org/officeDocument/2006/relationships/image" Target="../media/image130.jpeg"/><Relationship Id="rId10" Type="http://schemas.openxmlformats.org/officeDocument/2006/relationships/image" Target="../media/image134.jpeg"/><Relationship Id="rId4" Type="http://schemas.openxmlformats.org/officeDocument/2006/relationships/image" Target="../media/image129.jpeg"/><Relationship Id="rId9" Type="http://schemas.openxmlformats.org/officeDocument/2006/relationships/image" Target="../media/image13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xml"/><Relationship Id="rId1" Type="http://schemas.openxmlformats.org/officeDocument/2006/relationships/tags" Target="../tags/tag63.xml"/><Relationship Id="rId5" Type="http://schemas.openxmlformats.org/officeDocument/2006/relationships/image" Target="../media/image6.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looking at a television screen&#10;&#10;Description automatically generated">
            <a:extLst>
              <a:ext uri="{FF2B5EF4-FFF2-40B4-BE49-F238E27FC236}">
                <a16:creationId xmlns:a16="http://schemas.microsoft.com/office/drawing/2014/main" id="{86CE3FCE-0861-2435-97D7-50D6611B455C}"/>
              </a:ext>
            </a:extLst>
          </p:cNvPr>
          <p:cNvPicPr>
            <a:picLocks noChangeAspect="1"/>
          </p:cNvPicPr>
          <p:nvPr/>
        </p:nvPicPr>
        <p:blipFill rotWithShape="1">
          <a:blip r:embed="rId4">
            <a:extLst>
              <a:ext uri="{28A0092B-C50C-407E-A947-70E740481C1C}">
                <a14:useLocalDpi xmlns:a14="http://schemas.microsoft.com/office/drawing/2010/main" val="0"/>
              </a:ext>
            </a:extLst>
          </a:blip>
          <a:srcRect l="5850" t="317" r="5613" b="78"/>
          <a:stretch/>
        </p:blipFill>
        <p:spPr>
          <a:xfrm>
            <a:off x="0" y="0"/>
            <a:ext cx="12192000" cy="6858000"/>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1" name="Rectangle 10">
            <a:extLst>
              <a:ext uri="{FF2B5EF4-FFF2-40B4-BE49-F238E27FC236}">
                <a16:creationId xmlns:a16="http://schemas.microsoft.com/office/drawing/2014/main" id="{AC2CCDAD-7B20-4255-AE07-230E60239003}"/>
              </a:ext>
            </a:extLst>
          </p:cNvPr>
          <p:cNvSpPr/>
          <p:nvPr/>
        </p:nvSpPr>
        <p:spPr>
          <a:xfrm>
            <a:off x="0" y="1"/>
            <a:ext cx="8089900" cy="4622799"/>
          </a:xfrm>
          <a:prstGeom prst="rect">
            <a:avLst/>
          </a:prstGeom>
          <a:gradFill flip="none" rotWithShape="1">
            <a:gsLst>
              <a:gs pos="14000">
                <a:srgbClr val="000000">
                  <a:alpha val="73000"/>
                </a:srgbClr>
              </a:gs>
              <a:gs pos="45000">
                <a:schemeClr val="tx1">
                  <a:alpha val="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p:nvPr>
        </p:nvSpPr>
        <p:spPr/>
        <p:txBody>
          <a:bodyPr/>
          <a:lstStyle/>
          <a:p>
            <a:r>
              <a:rPr lang="en-GB" dirty="0"/>
              <a:t>Thinkbox TV viewing report</a:t>
            </a:r>
          </a:p>
        </p:txBody>
      </p:sp>
      <p:sp>
        <p:nvSpPr>
          <p:cNvPr id="13" name="Text Placeholder 12"/>
          <p:cNvSpPr>
            <a:spLocks noGrp="1"/>
          </p:cNvSpPr>
          <p:nvPr>
            <p:ph type="body" sz="quarter" idx="15"/>
          </p:nvPr>
        </p:nvSpPr>
        <p:spPr>
          <a:xfrm>
            <a:off x="565622" y="571616"/>
            <a:ext cx="1034578" cy="352613"/>
          </a:xfrm>
        </p:spPr>
        <p:txBody>
          <a:bodyPr>
            <a:normAutofit fontScale="92500" lnSpcReduction="20000"/>
          </a:bodyPr>
          <a:lstStyle/>
          <a:p>
            <a:r>
              <a:rPr lang="en-GB" sz="2400" dirty="0"/>
              <a:t>2023</a:t>
            </a:r>
          </a:p>
        </p:txBody>
      </p:sp>
      <p:sp>
        <p:nvSpPr>
          <p:cNvPr id="16" name="Freeform 7"/>
          <p:cNvSpPr>
            <a:spLocks/>
          </p:cNvSpPr>
          <p:nvPr/>
        </p:nvSpPr>
        <p:spPr bwMode="auto">
          <a:xfrm>
            <a:off x="457324" y="423925"/>
            <a:ext cx="1034579"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TextBox 21">
            <a:extLst>
              <a:ext uri="{FF2B5EF4-FFF2-40B4-BE49-F238E27FC236}">
                <a16:creationId xmlns:a16="http://schemas.microsoft.com/office/drawing/2014/main" id="{1BC8E902-758E-4820-AE3E-4387052EAE3D}"/>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“Whopper“, Burger King</a:t>
            </a:r>
          </a:p>
        </p:txBody>
      </p:sp>
    </p:spTree>
    <p:custDataLst>
      <p:tags r:id="rId1"/>
    </p:custDataLst>
    <p:extLst>
      <p:ext uri="{BB962C8B-B14F-4D97-AF65-F5344CB8AC3E}">
        <p14:creationId xmlns:p14="http://schemas.microsoft.com/office/powerpoint/2010/main" val="160612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C7F1A-B767-7533-CA69-A8A9D927785B}"/>
            </a:ext>
          </a:extLst>
        </p:cNvPr>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13357F53-79E9-D9D9-6FBB-306FE45EFFE1}"/>
              </a:ext>
            </a:extLst>
          </p:cNvPr>
          <p:cNvPicPr>
            <a:picLocks noGrp="1" noChangeAspect="1"/>
          </p:cNvPicPr>
          <p:nvPr>
            <p:ph type="pic" sz="quarter" idx="14"/>
          </p:nvPr>
        </p:nvPicPr>
        <p:blipFill rotWithShape="1">
          <a:blip r:embed="rId3"/>
          <a:srcRect l="16808" t="-164" r="5229" b="164"/>
          <a:stretch/>
        </p:blipFill>
        <p:spPr>
          <a:xfrm>
            <a:off x="6007894" y="-9729"/>
            <a:ext cx="6184106" cy="5948364"/>
          </a:xfrm>
          <a:prstGeom prst="rect">
            <a:avLst/>
          </a:prstGeom>
        </p:spPr>
      </p:pic>
      <p:sp>
        <p:nvSpPr>
          <p:cNvPr id="2" name="Title 1">
            <a:extLst>
              <a:ext uri="{FF2B5EF4-FFF2-40B4-BE49-F238E27FC236}">
                <a16:creationId xmlns:a16="http://schemas.microsoft.com/office/drawing/2014/main" id="{2C9441CC-4049-C084-B5CC-1E08010A31D8}"/>
              </a:ext>
            </a:extLst>
          </p:cNvPr>
          <p:cNvSpPr>
            <a:spLocks noGrp="1"/>
          </p:cNvSpPr>
          <p:nvPr>
            <p:ph type="title"/>
          </p:nvPr>
        </p:nvSpPr>
        <p:spPr/>
        <p:txBody>
          <a:bodyPr>
            <a:normAutofit/>
          </a:bodyPr>
          <a:lstStyle/>
          <a:p>
            <a:r>
              <a:rPr lang="en-GB" sz="2900">
                <a:solidFill>
                  <a:schemeClr val="accent1"/>
                </a:solidFill>
              </a:rPr>
              <a:t>Primetime drama has high levels of time-shifted viewing</a:t>
            </a:r>
            <a:endParaRPr lang="en-GB" sz="2900"/>
          </a:p>
        </p:txBody>
      </p:sp>
      <p:sp>
        <p:nvSpPr>
          <p:cNvPr id="5" name="Text Placeholder 4">
            <a:extLst>
              <a:ext uri="{FF2B5EF4-FFF2-40B4-BE49-F238E27FC236}">
                <a16:creationId xmlns:a16="http://schemas.microsoft.com/office/drawing/2014/main" id="{58631D76-2F0D-55E2-AB33-3B3CD549078B}"/>
              </a:ext>
            </a:extLst>
          </p:cNvPr>
          <p:cNvSpPr>
            <a:spLocks noGrp="1"/>
          </p:cNvSpPr>
          <p:nvPr>
            <p:ph type="body" sz="quarter" idx="15"/>
          </p:nvPr>
        </p:nvSpPr>
        <p:spPr>
          <a:xfrm>
            <a:off x="377758" y="5365115"/>
            <a:ext cx="5239271" cy="327546"/>
          </a:xfrm>
        </p:spPr>
        <p:txBody>
          <a:bodyPr/>
          <a:lstStyle/>
          <a:p>
            <a:r>
              <a:rPr lang="en-GB"/>
              <a:t>Source: Barb 2023. Individuals, Live +3min. Unforgotten, Episode 1, ITV1, 27 February 2023.</a:t>
            </a:r>
          </a:p>
        </p:txBody>
      </p:sp>
      <p:graphicFrame>
        <p:nvGraphicFramePr>
          <p:cNvPr id="6" name="Content Placeholder 4">
            <a:extLst>
              <a:ext uri="{FF2B5EF4-FFF2-40B4-BE49-F238E27FC236}">
                <a16:creationId xmlns:a16="http://schemas.microsoft.com/office/drawing/2014/main" id="{C70D660A-C821-C200-DD2E-29A85C412343}"/>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Connector 6">
            <a:extLst>
              <a:ext uri="{FF2B5EF4-FFF2-40B4-BE49-F238E27FC236}">
                <a16:creationId xmlns:a16="http://schemas.microsoft.com/office/drawing/2014/main" id="{9F42371D-D370-9E8D-2044-EA1925C19CFD}"/>
              </a:ext>
            </a:extLst>
          </p:cNvPr>
          <p:cNvCxnSpPr>
            <a:cxnSpLocks/>
          </p:cNvCxnSpPr>
          <p:nvPr/>
        </p:nvCxnSpPr>
        <p:spPr>
          <a:xfrm>
            <a:off x="1630970" y="2180259"/>
            <a:ext cx="105058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BF71A5-9C2C-038E-8259-AC719F5C4C13}"/>
              </a:ext>
            </a:extLst>
          </p:cNvPr>
          <p:cNvSpPr/>
          <p:nvPr/>
        </p:nvSpPr>
        <p:spPr>
          <a:xfrm>
            <a:off x="358093" y="2240962"/>
            <a:ext cx="151334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Live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9" name="Rectangle 8">
            <a:extLst>
              <a:ext uri="{FF2B5EF4-FFF2-40B4-BE49-F238E27FC236}">
                <a16:creationId xmlns:a16="http://schemas.microsoft.com/office/drawing/2014/main" id="{9A85B3A4-D3CF-E97B-6059-7AF6E1A3BB7F}"/>
              </a:ext>
            </a:extLst>
          </p:cNvPr>
          <p:cNvSpPr/>
          <p:nvPr/>
        </p:nvSpPr>
        <p:spPr>
          <a:xfrm>
            <a:off x="353957" y="2017469"/>
            <a:ext cx="1305165"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2.97 million</a:t>
            </a:r>
          </a:p>
        </p:txBody>
      </p:sp>
      <p:cxnSp>
        <p:nvCxnSpPr>
          <p:cNvPr id="10" name="Connector: Elbow 9">
            <a:extLst>
              <a:ext uri="{FF2B5EF4-FFF2-40B4-BE49-F238E27FC236}">
                <a16:creationId xmlns:a16="http://schemas.microsoft.com/office/drawing/2014/main" id="{E87C390E-34ED-7D4E-BFCA-6101FA6F8629}"/>
              </a:ext>
            </a:extLst>
          </p:cNvPr>
          <p:cNvCxnSpPr>
            <a:cxnSpLocks/>
            <a:stCxn id="12" idx="3"/>
          </p:cNvCxnSpPr>
          <p:nvPr/>
        </p:nvCxnSpPr>
        <p:spPr>
          <a:xfrm flipV="1">
            <a:off x="944116" y="3366875"/>
            <a:ext cx="961451" cy="1305"/>
          </a:xfrm>
          <a:prstGeom prst="bentConnector3">
            <a:avLst>
              <a:gd name="adj1" fmla="val 50000"/>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FE92D8C-BD1C-079B-20E4-D16092B9AC3D}"/>
              </a:ext>
            </a:extLst>
          </p:cNvPr>
          <p:cNvSpPr/>
          <p:nvPr/>
        </p:nvSpPr>
        <p:spPr>
          <a:xfrm>
            <a:off x="270069" y="3416909"/>
            <a:ext cx="1601370" cy="95410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Device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Live, and time-shifted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80808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F3D5F3FD-FE76-45FE-7DFE-421D2E1C7B22}"/>
              </a:ext>
            </a:extLst>
          </p:cNvPr>
          <p:cNvSpPr/>
          <p:nvPr/>
        </p:nvSpPr>
        <p:spPr>
          <a:xfrm>
            <a:off x="304197" y="3198903"/>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B7305"/>
                </a:solidFill>
                <a:effectLst/>
                <a:uLnTx/>
                <a:uFillTx/>
                <a:latin typeface="Arial"/>
                <a:ea typeface="+mn-ea"/>
                <a:cs typeface="+mn-cs"/>
              </a:rPr>
              <a:t>281k</a:t>
            </a:r>
          </a:p>
        </p:txBody>
      </p:sp>
      <p:sp>
        <p:nvSpPr>
          <p:cNvPr id="13" name="Rectangle 12">
            <a:extLst>
              <a:ext uri="{FF2B5EF4-FFF2-40B4-BE49-F238E27FC236}">
                <a16:creationId xmlns:a16="http://schemas.microsoft.com/office/drawing/2014/main" id="{22EF1196-F2D6-E09E-8256-A61249D5B0AD}"/>
              </a:ext>
            </a:extLst>
          </p:cNvPr>
          <p:cNvSpPr/>
          <p:nvPr/>
        </p:nvSpPr>
        <p:spPr>
          <a:xfrm>
            <a:off x="4623371" y="4091059"/>
            <a:ext cx="1408142" cy="95410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Time-shifted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 within 28 days of broadcast</a:t>
            </a:r>
          </a:p>
        </p:txBody>
      </p:sp>
      <p:sp>
        <p:nvSpPr>
          <p:cNvPr id="14" name="Rectangle 13">
            <a:extLst>
              <a:ext uri="{FF2B5EF4-FFF2-40B4-BE49-F238E27FC236}">
                <a16:creationId xmlns:a16="http://schemas.microsoft.com/office/drawing/2014/main" id="{319B6E6A-11A6-4B7E-ECB6-D590EF5AB7ED}"/>
              </a:ext>
            </a:extLst>
          </p:cNvPr>
          <p:cNvSpPr/>
          <p:nvPr/>
        </p:nvSpPr>
        <p:spPr>
          <a:xfrm>
            <a:off x="4637673" y="3874793"/>
            <a:ext cx="1305165"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4.44 million</a:t>
            </a:r>
          </a:p>
        </p:txBody>
      </p:sp>
      <p:sp>
        <p:nvSpPr>
          <p:cNvPr id="15" name="Rectangle 14">
            <a:extLst>
              <a:ext uri="{FF2B5EF4-FFF2-40B4-BE49-F238E27FC236}">
                <a16:creationId xmlns:a16="http://schemas.microsoft.com/office/drawing/2014/main" id="{E410C0F1-5097-34D5-16EA-F3E69F0E2306}"/>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7.69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total viewers</a:t>
            </a:r>
          </a:p>
        </p:txBody>
      </p:sp>
      <p:cxnSp>
        <p:nvCxnSpPr>
          <p:cNvPr id="19" name="Connector: Elbow 18">
            <a:extLst>
              <a:ext uri="{FF2B5EF4-FFF2-40B4-BE49-F238E27FC236}">
                <a16:creationId xmlns:a16="http://schemas.microsoft.com/office/drawing/2014/main" id="{13B400BD-35AB-D021-0267-F230A93B767A}"/>
              </a:ext>
            </a:extLst>
          </p:cNvPr>
          <p:cNvCxnSpPr>
            <a:cxnSpLocks/>
          </p:cNvCxnSpPr>
          <p:nvPr/>
        </p:nvCxnSpPr>
        <p:spPr>
          <a:xfrm rot="10800000">
            <a:off x="4304872" y="3475467"/>
            <a:ext cx="636998" cy="395497"/>
          </a:xfrm>
          <a:prstGeom prst="bentConnector3">
            <a:avLst>
              <a:gd name="adj1" fmla="val 79032"/>
            </a:avLst>
          </a:prstGeom>
          <a:ln w="15875">
            <a:solidFill>
              <a:srgbClr val="372D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149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44761-FCEE-0968-B78D-4D4918B7A6F8}"/>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706F63CA-B654-EA14-2B1E-66F39D5C5CEF}"/>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0153CD5-6982-5EAD-4A43-95EA044E8196}"/>
              </a:ext>
            </a:extLst>
          </p:cNvPr>
          <p:cNvSpPr>
            <a:spLocks noGrp="1"/>
          </p:cNvSpPr>
          <p:nvPr>
            <p:ph type="title"/>
          </p:nvPr>
        </p:nvSpPr>
        <p:spPr/>
        <p:txBody>
          <a:bodyPr>
            <a:noAutofit/>
          </a:bodyPr>
          <a:lstStyle/>
          <a:p>
            <a:r>
              <a:rPr lang="en-GB" sz="2700">
                <a:solidFill>
                  <a:schemeClr val="accent1"/>
                </a:solidFill>
              </a:rPr>
              <a:t>Broad appeal entertainment shows have high TV set viewing</a:t>
            </a:r>
            <a:br>
              <a:rPr lang="en-GB" sz="2700">
                <a:solidFill>
                  <a:schemeClr val="accent1"/>
                </a:solidFill>
              </a:rPr>
            </a:br>
            <a:endParaRPr lang="en-GB" sz="2700"/>
          </a:p>
        </p:txBody>
      </p:sp>
      <p:sp>
        <p:nvSpPr>
          <p:cNvPr id="5" name="Text Placeholder 4">
            <a:extLst>
              <a:ext uri="{FF2B5EF4-FFF2-40B4-BE49-F238E27FC236}">
                <a16:creationId xmlns:a16="http://schemas.microsoft.com/office/drawing/2014/main" id="{146A5026-BD69-2564-7B35-C776C0D03423}"/>
              </a:ext>
            </a:extLst>
          </p:cNvPr>
          <p:cNvSpPr>
            <a:spLocks noGrp="1"/>
          </p:cNvSpPr>
          <p:nvPr>
            <p:ph type="body" sz="quarter" idx="15"/>
          </p:nvPr>
        </p:nvSpPr>
        <p:spPr>
          <a:xfrm>
            <a:off x="377758" y="5365115"/>
            <a:ext cx="5442018" cy="327546"/>
          </a:xfrm>
        </p:spPr>
        <p:txBody>
          <a:bodyPr/>
          <a:lstStyle/>
          <a:p>
            <a:r>
              <a:rPr lang="en-GB"/>
              <a:t>Source: Barb 2023. Individuals, Live +3min. The Great British Bake Off, Channel 4, 26 September 2023.</a:t>
            </a:r>
          </a:p>
        </p:txBody>
      </p:sp>
      <p:sp>
        <p:nvSpPr>
          <p:cNvPr id="15" name="Rectangle 14">
            <a:extLst>
              <a:ext uri="{FF2B5EF4-FFF2-40B4-BE49-F238E27FC236}">
                <a16:creationId xmlns:a16="http://schemas.microsoft.com/office/drawing/2014/main" id="{577BC307-D3F9-BD47-099F-FB925F4DAE29}"/>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8.39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total viewers</a:t>
            </a:r>
          </a:p>
        </p:txBody>
      </p:sp>
      <p:cxnSp>
        <p:nvCxnSpPr>
          <p:cNvPr id="17" name="Straight Connector 16">
            <a:extLst>
              <a:ext uri="{FF2B5EF4-FFF2-40B4-BE49-F238E27FC236}">
                <a16:creationId xmlns:a16="http://schemas.microsoft.com/office/drawing/2014/main" id="{721DAEDB-54BB-A9B4-5454-2E3D26D86F1C}"/>
              </a:ext>
            </a:extLst>
          </p:cNvPr>
          <p:cNvCxnSpPr>
            <a:cxnSpLocks/>
          </p:cNvCxnSpPr>
          <p:nvPr/>
        </p:nvCxnSpPr>
        <p:spPr>
          <a:xfrm>
            <a:off x="2091840" y="2123038"/>
            <a:ext cx="110212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A4AE7D8-241D-8798-0864-37E2E70C5A64}"/>
              </a:ext>
            </a:extLst>
          </p:cNvPr>
          <p:cNvSpPr/>
          <p:nvPr/>
        </p:nvSpPr>
        <p:spPr>
          <a:xfrm>
            <a:off x="863516" y="2208845"/>
            <a:ext cx="151334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Live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20" name="Rectangle 19">
            <a:extLst>
              <a:ext uri="{FF2B5EF4-FFF2-40B4-BE49-F238E27FC236}">
                <a16:creationId xmlns:a16="http://schemas.microsoft.com/office/drawing/2014/main" id="{F722C308-6EAC-E284-D3E8-F6002C7DE30C}"/>
              </a:ext>
            </a:extLst>
          </p:cNvPr>
          <p:cNvSpPr/>
          <p:nvPr/>
        </p:nvSpPr>
        <p:spPr>
          <a:xfrm>
            <a:off x="816156" y="1953589"/>
            <a:ext cx="1305165"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3.41 million</a:t>
            </a:r>
          </a:p>
        </p:txBody>
      </p:sp>
      <p:sp>
        <p:nvSpPr>
          <p:cNvPr id="21" name="Rectangle 20">
            <a:extLst>
              <a:ext uri="{FF2B5EF4-FFF2-40B4-BE49-F238E27FC236}">
                <a16:creationId xmlns:a16="http://schemas.microsoft.com/office/drawing/2014/main" id="{239A4D80-4D1E-83AA-DBB4-44AE8A886C0E}"/>
              </a:ext>
            </a:extLst>
          </p:cNvPr>
          <p:cNvSpPr/>
          <p:nvPr/>
        </p:nvSpPr>
        <p:spPr>
          <a:xfrm>
            <a:off x="254209" y="3491685"/>
            <a:ext cx="1513346"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Device viewing</a:t>
            </a:r>
            <a:endParaRPr kumimoji="0" lang="en-GB" sz="1400" b="0" i="0" u="none" strike="noStrike" kern="1200" cap="none" spc="0" normalizeH="0" baseline="0" noProof="0">
              <a:ln>
                <a:noFill/>
              </a:ln>
              <a:solidFill>
                <a:srgbClr val="808080"/>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live, and time-shifted</a:t>
            </a:r>
          </a:p>
        </p:txBody>
      </p:sp>
      <p:sp>
        <p:nvSpPr>
          <p:cNvPr id="22" name="Rectangle 21">
            <a:extLst>
              <a:ext uri="{FF2B5EF4-FFF2-40B4-BE49-F238E27FC236}">
                <a16:creationId xmlns:a16="http://schemas.microsoft.com/office/drawing/2014/main" id="{22B387C0-2D79-1AE3-54ED-0CDA3D7DA852}"/>
              </a:ext>
            </a:extLst>
          </p:cNvPr>
          <p:cNvSpPr/>
          <p:nvPr/>
        </p:nvSpPr>
        <p:spPr>
          <a:xfrm>
            <a:off x="238100" y="3231605"/>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B7305"/>
                </a:solidFill>
                <a:effectLst/>
                <a:uLnTx/>
                <a:uFillTx/>
                <a:latin typeface="Arial"/>
                <a:ea typeface="+mn-ea"/>
                <a:cs typeface="+mn-cs"/>
              </a:rPr>
              <a:t>351k</a:t>
            </a:r>
          </a:p>
        </p:txBody>
      </p:sp>
      <p:sp>
        <p:nvSpPr>
          <p:cNvPr id="23" name="Rectangle 22">
            <a:extLst>
              <a:ext uri="{FF2B5EF4-FFF2-40B4-BE49-F238E27FC236}">
                <a16:creationId xmlns:a16="http://schemas.microsoft.com/office/drawing/2014/main" id="{7575D22F-874A-9813-FB86-21AE182889B6}"/>
              </a:ext>
            </a:extLst>
          </p:cNvPr>
          <p:cNvSpPr/>
          <p:nvPr/>
        </p:nvSpPr>
        <p:spPr>
          <a:xfrm>
            <a:off x="4545010" y="4021485"/>
            <a:ext cx="1408142" cy="95410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Time-shifted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 within 28 days of broadcast</a:t>
            </a:r>
          </a:p>
        </p:txBody>
      </p:sp>
      <p:sp>
        <p:nvSpPr>
          <p:cNvPr id="24" name="Rectangle 23">
            <a:extLst>
              <a:ext uri="{FF2B5EF4-FFF2-40B4-BE49-F238E27FC236}">
                <a16:creationId xmlns:a16="http://schemas.microsoft.com/office/drawing/2014/main" id="{6A0B74C8-07CA-E0A2-3455-25A516C75499}"/>
              </a:ext>
            </a:extLst>
          </p:cNvPr>
          <p:cNvSpPr/>
          <p:nvPr/>
        </p:nvSpPr>
        <p:spPr>
          <a:xfrm>
            <a:off x="4566240" y="3745894"/>
            <a:ext cx="1305165"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4.63 million</a:t>
            </a:r>
          </a:p>
        </p:txBody>
      </p:sp>
      <p:cxnSp>
        <p:nvCxnSpPr>
          <p:cNvPr id="25" name="Straight Connector 24">
            <a:extLst>
              <a:ext uri="{FF2B5EF4-FFF2-40B4-BE49-F238E27FC236}">
                <a16:creationId xmlns:a16="http://schemas.microsoft.com/office/drawing/2014/main" id="{CEF4930D-105C-7CFB-5696-916A83F5E8B5}"/>
              </a:ext>
            </a:extLst>
          </p:cNvPr>
          <p:cNvCxnSpPr>
            <a:cxnSpLocks/>
          </p:cNvCxnSpPr>
          <p:nvPr/>
        </p:nvCxnSpPr>
        <p:spPr>
          <a:xfrm>
            <a:off x="4306046" y="3644193"/>
            <a:ext cx="1020320" cy="2"/>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A0CF65-093C-9D55-BA5B-5C12C3DE0907}"/>
              </a:ext>
            </a:extLst>
          </p:cNvPr>
          <p:cNvCxnSpPr>
            <a:cxnSpLocks/>
          </p:cNvCxnSpPr>
          <p:nvPr/>
        </p:nvCxnSpPr>
        <p:spPr>
          <a:xfrm>
            <a:off x="814641" y="3385987"/>
            <a:ext cx="1020320" cy="2"/>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100" name="Picture 4" descr="The Great British Bake Off Series 14 – the final! | Channel 4">
            <a:extLst>
              <a:ext uri="{FF2B5EF4-FFF2-40B4-BE49-F238E27FC236}">
                <a16:creationId xmlns:a16="http://schemas.microsoft.com/office/drawing/2014/main" id="{905E4C7E-2734-9229-CB8C-66F4857F1699}"/>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l="22591" t="-164" r="19197" b="16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51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F4E41-5C8F-1772-E6FA-5E50299AC9BE}"/>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4437A0ED-62BA-C2FB-6D85-C054FCF12185}"/>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11BCF26-AC54-0E0E-03A7-7B01EC7D3368}"/>
              </a:ext>
            </a:extLst>
          </p:cNvPr>
          <p:cNvSpPr>
            <a:spLocks noGrp="1"/>
          </p:cNvSpPr>
          <p:nvPr>
            <p:ph type="title"/>
          </p:nvPr>
        </p:nvSpPr>
        <p:spPr/>
        <p:txBody>
          <a:bodyPr>
            <a:noAutofit/>
          </a:bodyPr>
          <a:lstStyle/>
          <a:p>
            <a:r>
              <a:rPr lang="en-GB" sz="2700">
                <a:solidFill>
                  <a:schemeClr val="accent1"/>
                </a:solidFill>
              </a:rPr>
              <a:t>Device viewing allows flexibility in watching reality TV </a:t>
            </a:r>
            <a:br>
              <a:rPr lang="en-GB" sz="2700">
                <a:solidFill>
                  <a:schemeClr val="accent1"/>
                </a:solidFill>
              </a:rPr>
            </a:br>
            <a:endParaRPr lang="en-GB" sz="2700"/>
          </a:p>
        </p:txBody>
      </p:sp>
      <p:sp>
        <p:nvSpPr>
          <p:cNvPr id="5" name="Text Placeholder 4">
            <a:extLst>
              <a:ext uri="{FF2B5EF4-FFF2-40B4-BE49-F238E27FC236}">
                <a16:creationId xmlns:a16="http://schemas.microsoft.com/office/drawing/2014/main" id="{A0439425-BCBB-96CF-9FBB-7F852527B2CF}"/>
              </a:ext>
            </a:extLst>
          </p:cNvPr>
          <p:cNvSpPr>
            <a:spLocks noGrp="1"/>
          </p:cNvSpPr>
          <p:nvPr>
            <p:ph type="body" sz="quarter" idx="15"/>
          </p:nvPr>
        </p:nvSpPr>
        <p:spPr>
          <a:xfrm>
            <a:off x="377758" y="5365115"/>
            <a:ext cx="5239271" cy="327546"/>
          </a:xfrm>
        </p:spPr>
        <p:txBody>
          <a:bodyPr/>
          <a:lstStyle/>
          <a:p>
            <a:r>
              <a:rPr lang="en-GB"/>
              <a:t>Source: Barb 2023. Individuals, Live +3min. Love Island, ITV2, 5 June 2023.</a:t>
            </a:r>
          </a:p>
        </p:txBody>
      </p:sp>
      <p:sp>
        <p:nvSpPr>
          <p:cNvPr id="15" name="Rectangle 14">
            <a:extLst>
              <a:ext uri="{FF2B5EF4-FFF2-40B4-BE49-F238E27FC236}">
                <a16:creationId xmlns:a16="http://schemas.microsoft.com/office/drawing/2014/main" id="{BA14E41B-E2D0-CD1C-9A96-3F35821F7FE2}"/>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3.40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total viewers</a:t>
            </a:r>
          </a:p>
        </p:txBody>
      </p:sp>
      <p:cxnSp>
        <p:nvCxnSpPr>
          <p:cNvPr id="17" name="Straight Connector 16">
            <a:extLst>
              <a:ext uri="{FF2B5EF4-FFF2-40B4-BE49-F238E27FC236}">
                <a16:creationId xmlns:a16="http://schemas.microsoft.com/office/drawing/2014/main" id="{CB363AE4-306C-1453-59D1-AFF5E65E795F}"/>
              </a:ext>
            </a:extLst>
          </p:cNvPr>
          <p:cNvCxnSpPr>
            <a:cxnSpLocks/>
          </p:cNvCxnSpPr>
          <p:nvPr/>
        </p:nvCxnSpPr>
        <p:spPr>
          <a:xfrm>
            <a:off x="2091840" y="2123038"/>
            <a:ext cx="110212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7DEF278-E6E3-37F4-B5C4-CFC74E38A5E3}"/>
              </a:ext>
            </a:extLst>
          </p:cNvPr>
          <p:cNvSpPr/>
          <p:nvPr/>
        </p:nvSpPr>
        <p:spPr>
          <a:xfrm>
            <a:off x="863516" y="2208845"/>
            <a:ext cx="151334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Live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20" name="Rectangle 19">
            <a:extLst>
              <a:ext uri="{FF2B5EF4-FFF2-40B4-BE49-F238E27FC236}">
                <a16:creationId xmlns:a16="http://schemas.microsoft.com/office/drawing/2014/main" id="{31FC194B-0CA4-F327-A666-65D5D79EF5B4}"/>
              </a:ext>
            </a:extLst>
          </p:cNvPr>
          <p:cNvSpPr/>
          <p:nvPr/>
        </p:nvSpPr>
        <p:spPr>
          <a:xfrm>
            <a:off x="816156" y="1953589"/>
            <a:ext cx="1305165"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1.15 million</a:t>
            </a:r>
          </a:p>
        </p:txBody>
      </p:sp>
      <p:sp>
        <p:nvSpPr>
          <p:cNvPr id="21" name="Rectangle 20">
            <a:extLst>
              <a:ext uri="{FF2B5EF4-FFF2-40B4-BE49-F238E27FC236}">
                <a16:creationId xmlns:a16="http://schemas.microsoft.com/office/drawing/2014/main" id="{BF308C3C-70B1-B810-5E9E-2AEB8EA06976}"/>
              </a:ext>
            </a:extLst>
          </p:cNvPr>
          <p:cNvSpPr/>
          <p:nvPr/>
        </p:nvSpPr>
        <p:spPr>
          <a:xfrm>
            <a:off x="255724" y="4057545"/>
            <a:ext cx="1513346"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Device viewing</a:t>
            </a:r>
            <a:endParaRPr kumimoji="0" lang="en-GB" sz="1400" b="0" i="0" u="none" strike="noStrike" kern="1200" cap="none" spc="0" normalizeH="0" baseline="0" noProof="0">
              <a:ln>
                <a:noFill/>
              </a:ln>
              <a:solidFill>
                <a:srgbClr val="808080"/>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live, and time-shifted</a:t>
            </a:r>
          </a:p>
        </p:txBody>
      </p:sp>
      <p:sp>
        <p:nvSpPr>
          <p:cNvPr id="22" name="Rectangle 21">
            <a:extLst>
              <a:ext uri="{FF2B5EF4-FFF2-40B4-BE49-F238E27FC236}">
                <a16:creationId xmlns:a16="http://schemas.microsoft.com/office/drawing/2014/main" id="{476B65D6-32BD-3A8B-AF26-20F4D728C47B}"/>
              </a:ext>
            </a:extLst>
          </p:cNvPr>
          <p:cNvSpPr/>
          <p:nvPr/>
        </p:nvSpPr>
        <p:spPr>
          <a:xfrm>
            <a:off x="239615" y="3797465"/>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B7305"/>
                </a:solidFill>
                <a:effectLst/>
                <a:uLnTx/>
                <a:uFillTx/>
                <a:latin typeface="Arial"/>
                <a:ea typeface="+mn-ea"/>
                <a:cs typeface="+mn-cs"/>
              </a:rPr>
              <a:t>616k</a:t>
            </a:r>
          </a:p>
        </p:txBody>
      </p:sp>
      <p:sp>
        <p:nvSpPr>
          <p:cNvPr id="23" name="Rectangle 22">
            <a:extLst>
              <a:ext uri="{FF2B5EF4-FFF2-40B4-BE49-F238E27FC236}">
                <a16:creationId xmlns:a16="http://schemas.microsoft.com/office/drawing/2014/main" id="{C57DFD98-B526-9A27-5E4F-CB7CC03688A7}"/>
              </a:ext>
            </a:extLst>
          </p:cNvPr>
          <p:cNvSpPr/>
          <p:nvPr/>
        </p:nvSpPr>
        <p:spPr>
          <a:xfrm>
            <a:off x="4545010" y="4021485"/>
            <a:ext cx="1408142" cy="95410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Time-shifted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 within 28 days of broadcast</a:t>
            </a:r>
          </a:p>
        </p:txBody>
      </p:sp>
      <p:sp>
        <p:nvSpPr>
          <p:cNvPr id="24" name="Rectangle 23">
            <a:extLst>
              <a:ext uri="{FF2B5EF4-FFF2-40B4-BE49-F238E27FC236}">
                <a16:creationId xmlns:a16="http://schemas.microsoft.com/office/drawing/2014/main" id="{75F568A1-ECEC-F895-8CB6-5917ABF86754}"/>
              </a:ext>
            </a:extLst>
          </p:cNvPr>
          <p:cNvSpPr/>
          <p:nvPr/>
        </p:nvSpPr>
        <p:spPr>
          <a:xfrm>
            <a:off x="4566240" y="3745894"/>
            <a:ext cx="1305165"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1.63 million</a:t>
            </a:r>
          </a:p>
        </p:txBody>
      </p:sp>
      <p:cxnSp>
        <p:nvCxnSpPr>
          <p:cNvPr id="25" name="Straight Connector 24">
            <a:extLst>
              <a:ext uri="{FF2B5EF4-FFF2-40B4-BE49-F238E27FC236}">
                <a16:creationId xmlns:a16="http://schemas.microsoft.com/office/drawing/2014/main" id="{632D9CA8-09B0-74D0-8EEE-94BED1DDB70B}"/>
              </a:ext>
            </a:extLst>
          </p:cNvPr>
          <p:cNvCxnSpPr>
            <a:cxnSpLocks/>
          </p:cNvCxnSpPr>
          <p:nvPr/>
        </p:nvCxnSpPr>
        <p:spPr>
          <a:xfrm>
            <a:off x="4306046" y="3644193"/>
            <a:ext cx="1020320" cy="2"/>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27DC18-B5C4-3046-B724-CB8A7FAAFC24}"/>
              </a:ext>
            </a:extLst>
          </p:cNvPr>
          <p:cNvCxnSpPr>
            <a:cxnSpLocks/>
          </p:cNvCxnSpPr>
          <p:nvPr/>
        </p:nvCxnSpPr>
        <p:spPr>
          <a:xfrm>
            <a:off x="816156" y="3951847"/>
            <a:ext cx="1020320" cy="2"/>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51" name="Picture Placeholder 2050" descr="A person in a pink dress&#10;&#10;Description automatically generated">
            <a:extLst>
              <a:ext uri="{FF2B5EF4-FFF2-40B4-BE49-F238E27FC236}">
                <a16:creationId xmlns:a16="http://schemas.microsoft.com/office/drawing/2014/main" id="{FEE8CDBC-6B20-A1D1-F288-5C9829AB7A0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1019" r="11019"/>
          <a:stretch>
            <a:fillRect/>
          </a:stretch>
        </p:blipFill>
        <p:spPr/>
      </p:pic>
    </p:spTree>
    <p:extLst>
      <p:ext uri="{BB962C8B-B14F-4D97-AF65-F5344CB8AC3E}">
        <p14:creationId xmlns:p14="http://schemas.microsoft.com/office/powerpoint/2010/main" val="1458268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B5494-28C9-E4D9-D9BD-0A7C2A397827}"/>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9F133969-08E1-034C-D95E-AEDE47C81BC9}"/>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A937049-F167-CA3A-CF78-606824CF4308}"/>
              </a:ext>
            </a:extLst>
          </p:cNvPr>
          <p:cNvSpPr>
            <a:spLocks noGrp="1"/>
          </p:cNvSpPr>
          <p:nvPr>
            <p:ph type="title"/>
          </p:nvPr>
        </p:nvSpPr>
        <p:spPr/>
        <p:txBody>
          <a:bodyPr>
            <a:noAutofit/>
          </a:bodyPr>
          <a:lstStyle/>
          <a:p>
            <a:r>
              <a:rPr lang="en-GB" sz="2900">
                <a:solidFill>
                  <a:schemeClr val="accent1"/>
                </a:solidFill>
              </a:rPr>
              <a:t>Daily shows generate a ‘drive to live’ </a:t>
            </a:r>
            <a:br>
              <a:rPr lang="en-GB" sz="2900">
                <a:solidFill>
                  <a:schemeClr val="accent1"/>
                </a:solidFill>
              </a:rPr>
            </a:br>
            <a:endParaRPr lang="en-GB" sz="2900"/>
          </a:p>
        </p:txBody>
      </p:sp>
      <p:sp>
        <p:nvSpPr>
          <p:cNvPr id="5" name="Text Placeholder 4">
            <a:extLst>
              <a:ext uri="{FF2B5EF4-FFF2-40B4-BE49-F238E27FC236}">
                <a16:creationId xmlns:a16="http://schemas.microsoft.com/office/drawing/2014/main" id="{1D7642C4-E776-34EA-CC66-9388286E2472}"/>
              </a:ext>
            </a:extLst>
          </p:cNvPr>
          <p:cNvSpPr>
            <a:spLocks noGrp="1"/>
          </p:cNvSpPr>
          <p:nvPr>
            <p:ph type="body" sz="quarter" idx="15"/>
          </p:nvPr>
        </p:nvSpPr>
        <p:spPr>
          <a:xfrm>
            <a:off x="377758" y="5365115"/>
            <a:ext cx="5442018" cy="327546"/>
          </a:xfrm>
        </p:spPr>
        <p:txBody>
          <a:bodyPr/>
          <a:lstStyle/>
          <a:p>
            <a:r>
              <a:rPr lang="en-GB"/>
              <a:t>Source: Barb 2023. Individuals, Live +3min. I'm a Celebrity... Get Me Out of Here!, ITV1, 10 December 2023.</a:t>
            </a:r>
          </a:p>
        </p:txBody>
      </p:sp>
      <p:sp>
        <p:nvSpPr>
          <p:cNvPr id="15" name="Rectangle 14">
            <a:extLst>
              <a:ext uri="{FF2B5EF4-FFF2-40B4-BE49-F238E27FC236}">
                <a16:creationId xmlns:a16="http://schemas.microsoft.com/office/drawing/2014/main" id="{2C9D8555-2AB8-7777-67EA-84746A060A85}"/>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8.49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total viewers</a:t>
            </a:r>
          </a:p>
        </p:txBody>
      </p:sp>
      <p:cxnSp>
        <p:nvCxnSpPr>
          <p:cNvPr id="17" name="Straight Connector 16">
            <a:extLst>
              <a:ext uri="{FF2B5EF4-FFF2-40B4-BE49-F238E27FC236}">
                <a16:creationId xmlns:a16="http://schemas.microsoft.com/office/drawing/2014/main" id="{81DD3A85-07CA-5550-0E53-849D188D96DA}"/>
              </a:ext>
            </a:extLst>
          </p:cNvPr>
          <p:cNvCxnSpPr>
            <a:cxnSpLocks/>
          </p:cNvCxnSpPr>
          <p:nvPr/>
        </p:nvCxnSpPr>
        <p:spPr>
          <a:xfrm>
            <a:off x="2091840" y="2123038"/>
            <a:ext cx="110212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710B253-240C-75F7-3928-5739F318E59A}"/>
              </a:ext>
            </a:extLst>
          </p:cNvPr>
          <p:cNvSpPr/>
          <p:nvPr/>
        </p:nvSpPr>
        <p:spPr>
          <a:xfrm>
            <a:off x="863516" y="2208845"/>
            <a:ext cx="151334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Live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20" name="Rectangle 19">
            <a:extLst>
              <a:ext uri="{FF2B5EF4-FFF2-40B4-BE49-F238E27FC236}">
                <a16:creationId xmlns:a16="http://schemas.microsoft.com/office/drawing/2014/main" id="{465D164B-BDA1-1C8D-A776-E7CC8B78777F}"/>
              </a:ext>
            </a:extLst>
          </p:cNvPr>
          <p:cNvSpPr/>
          <p:nvPr/>
        </p:nvSpPr>
        <p:spPr>
          <a:xfrm>
            <a:off x="816156" y="1953589"/>
            <a:ext cx="1305165"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5.51 million</a:t>
            </a:r>
          </a:p>
        </p:txBody>
      </p:sp>
      <p:sp>
        <p:nvSpPr>
          <p:cNvPr id="21" name="Rectangle 20">
            <a:extLst>
              <a:ext uri="{FF2B5EF4-FFF2-40B4-BE49-F238E27FC236}">
                <a16:creationId xmlns:a16="http://schemas.microsoft.com/office/drawing/2014/main" id="{055CCDCF-A40A-0D5E-3DF1-40D87D1E5FA7}"/>
              </a:ext>
            </a:extLst>
          </p:cNvPr>
          <p:cNvSpPr/>
          <p:nvPr/>
        </p:nvSpPr>
        <p:spPr>
          <a:xfrm>
            <a:off x="254209" y="3491685"/>
            <a:ext cx="1513346"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Device viewing</a:t>
            </a:r>
            <a:endParaRPr kumimoji="0" lang="en-GB" sz="1400" b="0" i="0" u="none" strike="noStrike" kern="1200" cap="none" spc="0" normalizeH="0" baseline="0" noProof="0">
              <a:ln>
                <a:noFill/>
              </a:ln>
              <a:solidFill>
                <a:srgbClr val="808080"/>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live, and time-shifted</a:t>
            </a:r>
          </a:p>
        </p:txBody>
      </p:sp>
      <p:sp>
        <p:nvSpPr>
          <p:cNvPr id="22" name="Rectangle 21">
            <a:extLst>
              <a:ext uri="{FF2B5EF4-FFF2-40B4-BE49-F238E27FC236}">
                <a16:creationId xmlns:a16="http://schemas.microsoft.com/office/drawing/2014/main" id="{FE750BB5-3AD7-B512-545E-B87A2B7CC43B}"/>
              </a:ext>
            </a:extLst>
          </p:cNvPr>
          <p:cNvSpPr/>
          <p:nvPr/>
        </p:nvSpPr>
        <p:spPr>
          <a:xfrm>
            <a:off x="238100" y="3231605"/>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B7305"/>
                </a:solidFill>
                <a:effectLst/>
                <a:uLnTx/>
                <a:uFillTx/>
                <a:latin typeface="Arial"/>
                <a:ea typeface="+mn-ea"/>
                <a:cs typeface="+mn-cs"/>
              </a:rPr>
              <a:t>276k</a:t>
            </a:r>
          </a:p>
        </p:txBody>
      </p:sp>
      <p:sp>
        <p:nvSpPr>
          <p:cNvPr id="23" name="Rectangle 22">
            <a:extLst>
              <a:ext uri="{FF2B5EF4-FFF2-40B4-BE49-F238E27FC236}">
                <a16:creationId xmlns:a16="http://schemas.microsoft.com/office/drawing/2014/main" id="{52ABB96C-7836-B974-B0F4-AF7BD88256E7}"/>
              </a:ext>
            </a:extLst>
          </p:cNvPr>
          <p:cNvSpPr/>
          <p:nvPr/>
        </p:nvSpPr>
        <p:spPr>
          <a:xfrm>
            <a:off x="4545010" y="4021485"/>
            <a:ext cx="1408142" cy="95410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Time-shifted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 within 28 days of broadcast</a:t>
            </a:r>
          </a:p>
        </p:txBody>
      </p:sp>
      <p:sp>
        <p:nvSpPr>
          <p:cNvPr id="24" name="Rectangle 23">
            <a:extLst>
              <a:ext uri="{FF2B5EF4-FFF2-40B4-BE49-F238E27FC236}">
                <a16:creationId xmlns:a16="http://schemas.microsoft.com/office/drawing/2014/main" id="{0F9B3C47-920A-1860-026C-A85B1F391C51}"/>
              </a:ext>
            </a:extLst>
          </p:cNvPr>
          <p:cNvSpPr/>
          <p:nvPr/>
        </p:nvSpPr>
        <p:spPr>
          <a:xfrm>
            <a:off x="4566240" y="3745894"/>
            <a:ext cx="1305165"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2.71 million</a:t>
            </a:r>
          </a:p>
        </p:txBody>
      </p:sp>
      <p:cxnSp>
        <p:nvCxnSpPr>
          <p:cNvPr id="25" name="Straight Connector 24">
            <a:extLst>
              <a:ext uri="{FF2B5EF4-FFF2-40B4-BE49-F238E27FC236}">
                <a16:creationId xmlns:a16="http://schemas.microsoft.com/office/drawing/2014/main" id="{31A55CBD-CFD5-9397-0E6E-B8404AFA1554}"/>
              </a:ext>
            </a:extLst>
          </p:cNvPr>
          <p:cNvCxnSpPr>
            <a:cxnSpLocks/>
          </p:cNvCxnSpPr>
          <p:nvPr/>
        </p:nvCxnSpPr>
        <p:spPr>
          <a:xfrm>
            <a:off x="3635486" y="4785537"/>
            <a:ext cx="854782"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9A7301-7355-233D-9F5C-4E0D2228224B}"/>
              </a:ext>
            </a:extLst>
          </p:cNvPr>
          <p:cNvCxnSpPr>
            <a:cxnSpLocks/>
          </p:cNvCxnSpPr>
          <p:nvPr/>
        </p:nvCxnSpPr>
        <p:spPr>
          <a:xfrm>
            <a:off x="814641" y="3385987"/>
            <a:ext cx="1020320" cy="2"/>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122" name="Picture 2" descr="I'm A Celebrity 2023 line-up: Meet the contestants this year - Radio X">
            <a:extLst>
              <a:ext uri="{FF2B5EF4-FFF2-40B4-BE49-F238E27FC236}">
                <a16:creationId xmlns:a16="http://schemas.microsoft.com/office/drawing/2014/main" id="{D8AB29EB-DAFE-B194-9E01-047F183D909A}"/>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1900" b="19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251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711FB-B52D-DBDE-A2ED-2B9F8DD32270}"/>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0E55C270-B876-50F9-0D4F-12C86DFC0E20}"/>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828E910-9F6A-0474-94B6-9DEB9986B979}"/>
              </a:ext>
            </a:extLst>
          </p:cNvPr>
          <p:cNvSpPr>
            <a:spLocks noGrp="1"/>
          </p:cNvSpPr>
          <p:nvPr>
            <p:ph type="title"/>
          </p:nvPr>
        </p:nvSpPr>
        <p:spPr/>
        <p:txBody>
          <a:bodyPr>
            <a:noAutofit/>
          </a:bodyPr>
          <a:lstStyle/>
          <a:p>
            <a:r>
              <a:rPr lang="en-GB" sz="2900">
                <a:solidFill>
                  <a:schemeClr val="accent1"/>
                </a:solidFill>
              </a:rPr>
              <a:t>Documentaries have varied viewing methods</a:t>
            </a:r>
            <a:br>
              <a:rPr lang="en-GB" sz="2900">
                <a:solidFill>
                  <a:schemeClr val="accent1"/>
                </a:solidFill>
              </a:rPr>
            </a:br>
            <a:endParaRPr lang="en-GB" sz="2900"/>
          </a:p>
        </p:txBody>
      </p:sp>
      <p:sp>
        <p:nvSpPr>
          <p:cNvPr id="5" name="Text Placeholder 4">
            <a:extLst>
              <a:ext uri="{FF2B5EF4-FFF2-40B4-BE49-F238E27FC236}">
                <a16:creationId xmlns:a16="http://schemas.microsoft.com/office/drawing/2014/main" id="{79F4B50E-1F6A-62CA-D16B-C5B7EB36DCC3}"/>
              </a:ext>
            </a:extLst>
          </p:cNvPr>
          <p:cNvSpPr>
            <a:spLocks noGrp="1"/>
          </p:cNvSpPr>
          <p:nvPr>
            <p:ph type="body" sz="quarter" idx="15"/>
          </p:nvPr>
        </p:nvSpPr>
        <p:spPr>
          <a:xfrm>
            <a:off x="377758" y="5365115"/>
            <a:ext cx="5442018" cy="327546"/>
          </a:xfrm>
        </p:spPr>
        <p:txBody>
          <a:bodyPr/>
          <a:lstStyle/>
          <a:p>
            <a:r>
              <a:rPr lang="en-GB"/>
              <a:t>Source: Barb 2023. Individuals, Live +3min. Captain Tom: Where Did the Money Go?, Channel 5, 12 November 2023.</a:t>
            </a:r>
          </a:p>
        </p:txBody>
      </p:sp>
      <p:sp>
        <p:nvSpPr>
          <p:cNvPr id="15" name="Rectangle 14">
            <a:extLst>
              <a:ext uri="{FF2B5EF4-FFF2-40B4-BE49-F238E27FC236}">
                <a16:creationId xmlns:a16="http://schemas.microsoft.com/office/drawing/2014/main" id="{C07D9989-CE2F-7202-9CD0-4F6ED9FAD9AF}"/>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2.08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total viewers</a:t>
            </a:r>
          </a:p>
        </p:txBody>
      </p:sp>
      <p:cxnSp>
        <p:nvCxnSpPr>
          <p:cNvPr id="17" name="Straight Connector 16">
            <a:extLst>
              <a:ext uri="{FF2B5EF4-FFF2-40B4-BE49-F238E27FC236}">
                <a16:creationId xmlns:a16="http://schemas.microsoft.com/office/drawing/2014/main" id="{A33BB401-79B3-AC76-6E3D-DA6B3468BFBC}"/>
              </a:ext>
            </a:extLst>
          </p:cNvPr>
          <p:cNvCxnSpPr>
            <a:cxnSpLocks/>
          </p:cNvCxnSpPr>
          <p:nvPr/>
        </p:nvCxnSpPr>
        <p:spPr>
          <a:xfrm>
            <a:off x="2091840" y="2123038"/>
            <a:ext cx="110212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245F3E1-4924-B8F6-DE09-23032E3B4B45}"/>
              </a:ext>
            </a:extLst>
          </p:cNvPr>
          <p:cNvSpPr/>
          <p:nvPr/>
        </p:nvSpPr>
        <p:spPr>
          <a:xfrm>
            <a:off x="863516" y="2208845"/>
            <a:ext cx="151334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Live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20" name="Rectangle 19">
            <a:extLst>
              <a:ext uri="{FF2B5EF4-FFF2-40B4-BE49-F238E27FC236}">
                <a16:creationId xmlns:a16="http://schemas.microsoft.com/office/drawing/2014/main" id="{39A0538F-2D20-5380-496A-C0D12A5151C8}"/>
              </a:ext>
            </a:extLst>
          </p:cNvPr>
          <p:cNvSpPr/>
          <p:nvPr/>
        </p:nvSpPr>
        <p:spPr>
          <a:xfrm>
            <a:off x="816156" y="1953589"/>
            <a:ext cx="1305165"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1.37 million</a:t>
            </a:r>
          </a:p>
        </p:txBody>
      </p:sp>
      <p:sp>
        <p:nvSpPr>
          <p:cNvPr id="21" name="Rectangle 20">
            <a:extLst>
              <a:ext uri="{FF2B5EF4-FFF2-40B4-BE49-F238E27FC236}">
                <a16:creationId xmlns:a16="http://schemas.microsoft.com/office/drawing/2014/main" id="{9054551F-4551-CC4D-7560-9A101B7E48AC}"/>
              </a:ext>
            </a:extLst>
          </p:cNvPr>
          <p:cNvSpPr/>
          <p:nvPr/>
        </p:nvSpPr>
        <p:spPr>
          <a:xfrm>
            <a:off x="254209" y="3333189"/>
            <a:ext cx="1513346"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Device viewing</a:t>
            </a:r>
            <a:endParaRPr kumimoji="0" lang="en-GB" sz="1400" b="0" i="0" u="none" strike="noStrike" kern="1200" cap="none" spc="0" normalizeH="0" baseline="0" noProof="0">
              <a:ln>
                <a:noFill/>
              </a:ln>
              <a:solidFill>
                <a:srgbClr val="808080"/>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live, and time-shifted</a:t>
            </a:r>
          </a:p>
        </p:txBody>
      </p:sp>
      <p:sp>
        <p:nvSpPr>
          <p:cNvPr id="22" name="Rectangle 21">
            <a:extLst>
              <a:ext uri="{FF2B5EF4-FFF2-40B4-BE49-F238E27FC236}">
                <a16:creationId xmlns:a16="http://schemas.microsoft.com/office/drawing/2014/main" id="{81AF4A43-A163-7EF7-4EE2-DEA308A14A0A}"/>
              </a:ext>
            </a:extLst>
          </p:cNvPr>
          <p:cNvSpPr/>
          <p:nvPr/>
        </p:nvSpPr>
        <p:spPr>
          <a:xfrm>
            <a:off x="238100" y="3073109"/>
            <a:ext cx="526106"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B7305"/>
                </a:solidFill>
                <a:effectLst/>
                <a:uLnTx/>
                <a:uFillTx/>
                <a:latin typeface="Arial"/>
                <a:ea typeface="+mn-ea"/>
                <a:cs typeface="+mn-cs"/>
              </a:rPr>
              <a:t>18k</a:t>
            </a:r>
          </a:p>
        </p:txBody>
      </p:sp>
      <p:sp>
        <p:nvSpPr>
          <p:cNvPr id="23" name="Rectangle 22">
            <a:extLst>
              <a:ext uri="{FF2B5EF4-FFF2-40B4-BE49-F238E27FC236}">
                <a16:creationId xmlns:a16="http://schemas.microsoft.com/office/drawing/2014/main" id="{416750C1-7637-C9C6-09BF-FA49D71C9A15}"/>
              </a:ext>
            </a:extLst>
          </p:cNvPr>
          <p:cNvSpPr/>
          <p:nvPr/>
        </p:nvSpPr>
        <p:spPr>
          <a:xfrm>
            <a:off x="4545010" y="4021485"/>
            <a:ext cx="1408142" cy="95410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Time-shifted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 within 28 days of broadcast</a:t>
            </a:r>
          </a:p>
        </p:txBody>
      </p:sp>
      <p:sp>
        <p:nvSpPr>
          <p:cNvPr id="24" name="Rectangle 23">
            <a:extLst>
              <a:ext uri="{FF2B5EF4-FFF2-40B4-BE49-F238E27FC236}">
                <a16:creationId xmlns:a16="http://schemas.microsoft.com/office/drawing/2014/main" id="{252CDCF2-71F3-3560-79A2-786BFA25B1D4}"/>
              </a:ext>
            </a:extLst>
          </p:cNvPr>
          <p:cNvSpPr/>
          <p:nvPr/>
        </p:nvSpPr>
        <p:spPr>
          <a:xfrm>
            <a:off x="4566240" y="3745894"/>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692k</a:t>
            </a:r>
          </a:p>
        </p:txBody>
      </p:sp>
      <p:cxnSp>
        <p:nvCxnSpPr>
          <p:cNvPr id="25" name="Straight Connector 24">
            <a:extLst>
              <a:ext uri="{FF2B5EF4-FFF2-40B4-BE49-F238E27FC236}">
                <a16:creationId xmlns:a16="http://schemas.microsoft.com/office/drawing/2014/main" id="{D5F55651-7A7A-95CA-32D5-DCBABB9B334B}"/>
              </a:ext>
            </a:extLst>
          </p:cNvPr>
          <p:cNvCxnSpPr>
            <a:cxnSpLocks/>
          </p:cNvCxnSpPr>
          <p:nvPr/>
        </p:nvCxnSpPr>
        <p:spPr>
          <a:xfrm>
            <a:off x="3550142" y="4822113"/>
            <a:ext cx="101609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AA0264D-7F6A-2F22-DCE6-FDCCCB917E30}"/>
              </a:ext>
            </a:extLst>
          </p:cNvPr>
          <p:cNvCxnSpPr>
            <a:cxnSpLocks/>
          </p:cNvCxnSpPr>
          <p:nvPr/>
        </p:nvCxnSpPr>
        <p:spPr>
          <a:xfrm>
            <a:off x="814641" y="3227491"/>
            <a:ext cx="1020320" cy="2"/>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148" name="Picture 4" descr="What is the truth behind the headlines? | Captain Tom: Where Did The Money  Go? | Channel 5 - YouTube">
            <a:extLst>
              <a:ext uri="{FF2B5EF4-FFF2-40B4-BE49-F238E27FC236}">
                <a16:creationId xmlns:a16="http://schemas.microsoft.com/office/drawing/2014/main" id="{4CEAB3B1-00C9-45C9-A4B7-E1D060AF41A6}"/>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l="10286" t="-164" r="31242" b="16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83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25602-83CA-ED53-D3CE-6E165D9E3898}"/>
            </a:ext>
          </a:extLst>
        </p:cNvPr>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D59CA1E3-4AAC-66DB-9D22-9B0B439ED391}"/>
              </a:ext>
            </a:extLst>
          </p:cNvPr>
          <p:cNvPicPr>
            <a:picLocks noGrp="1" noChangeAspect="1"/>
          </p:cNvPicPr>
          <p:nvPr>
            <p:ph type="pic" sz="quarter" idx="14"/>
          </p:nvPr>
        </p:nvPicPr>
        <p:blipFill>
          <a:blip r:embed="rId3"/>
          <a:srcRect l="20742" r="20742"/>
          <a:stretch>
            <a:fillRect/>
          </a:stretch>
        </p:blipFill>
        <p:spPr>
          <a:prstGeom prst="rect">
            <a:avLst/>
          </a:prstGeom>
        </p:spPr>
      </p:pic>
      <p:graphicFrame>
        <p:nvGraphicFramePr>
          <p:cNvPr id="6" name="Content Placeholder 4">
            <a:extLst>
              <a:ext uri="{FF2B5EF4-FFF2-40B4-BE49-F238E27FC236}">
                <a16:creationId xmlns:a16="http://schemas.microsoft.com/office/drawing/2014/main" id="{9E86230A-D47B-2DE8-8D10-3DB1094C832B}"/>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724A293A-3C45-11E4-804B-A2033E1AD62A}"/>
              </a:ext>
            </a:extLst>
          </p:cNvPr>
          <p:cNvSpPr>
            <a:spLocks noGrp="1"/>
          </p:cNvSpPr>
          <p:nvPr>
            <p:ph type="title"/>
          </p:nvPr>
        </p:nvSpPr>
        <p:spPr/>
        <p:txBody>
          <a:bodyPr>
            <a:noAutofit/>
          </a:bodyPr>
          <a:lstStyle/>
          <a:p>
            <a:r>
              <a:rPr lang="en-GB" sz="2400">
                <a:solidFill>
                  <a:schemeClr val="accent1"/>
                </a:solidFill>
              </a:rPr>
              <a:t>Content released as a boxset can receive high pre-broadcast viewing</a:t>
            </a:r>
            <a:endParaRPr lang="en-GB" sz="2400"/>
          </a:p>
        </p:txBody>
      </p:sp>
      <p:sp>
        <p:nvSpPr>
          <p:cNvPr id="5" name="Text Placeholder 4">
            <a:extLst>
              <a:ext uri="{FF2B5EF4-FFF2-40B4-BE49-F238E27FC236}">
                <a16:creationId xmlns:a16="http://schemas.microsoft.com/office/drawing/2014/main" id="{61880496-F566-AE17-DC76-2EC08B2E7CE2}"/>
              </a:ext>
            </a:extLst>
          </p:cNvPr>
          <p:cNvSpPr>
            <a:spLocks noGrp="1"/>
          </p:cNvSpPr>
          <p:nvPr>
            <p:ph type="body" sz="quarter" idx="15"/>
          </p:nvPr>
        </p:nvSpPr>
        <p:spPr>
          <a:xfrm>
            <a:off x="377758" y="5365115"/>
            <a:ext cx="5442018" cy="327546"/>
          </a:xfrm>
        </p:spPr>
        <p:txBody>
          <a:bodyPr/>
          <a:lstStyle/>
          <a:p>
            <a:r>
              <a:rPr lang="en-GB" dirty="0"/>
              <a:t>Source: Barb 2023. Individuals, Live +3min. The Couple Next Door, Channel 4, 12 December 2023.</a:t>
            </a:r>
          </a:p>
        </p:txBody>
      </p:sp>
      <p:sp>
        <p:nvSpPr>
          <p:cNvPr id="15" name="Rectangle 14">
            <a:extLst>
              <a:ext uri="{FF2B5EF4-FFF2-40B4-BE49-F238E27FC236}">
                <a16:creationId xmlns:a16="http://schemas.microsoft.com/office/drawing/2014/main" id="{B7433B71-68BE-14ED-EF09-2C38F579EFC8}"/>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2.76</a:t>
            </a: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total viewers</a:t>
            </a:r>
          </a:p>
        </p:txBody>
      </p:sp>
      <p:cxnSp>
        <p:nvCxnSpPr>
          <p:cNvPr id="7" name="Straight Connector 6">
            <a:extLst>
              <a:ext uri="{FF2B5EF4-FFF2-40B4-BE49-F238E27FC236}">
                <a16:creationId xmlns:a16="http://schemas.microsoft.com/office/drawing/2014/main" id="{2DECEB86-BA73-74E3-A322-D271E67322B4}"/>
              </a:ext>
            </a:extLst>
          </p:cNvPr>
          <p:cNvCxnSpPr>
            <a:cxnSpLocks/>
          </p:cNvCxnSpPr>
          <p:nvPr/>
        </p:nvCxnSpPr>
        <p:spPr>
          <a:xfrm>
            <a:off x="1864016" y="2359536"/>
            <a:ext cx="1236886" cy="0"/>
          </a:xfrm>
          <a:prstGeom prst="line">
            <a:avLst/>
          </a:prstGeom>
          <a:ln w="15875">
            <a:solidFill>
              <a:srgbClr val="00A5D7"/>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EDC1AFA-0E8C-0D93-2A94-DFE07E7DE57B}"/>
              </a:ext>
            </a:extLst>
          </p:cNvPr>
          <p:cNvSpPr/>
          <p:nvPr/>
        </p:nvSpPr>
        <p:spPr>
          <a:xfrm>
            <a:off x="661450" y="2027626"/>
            <a:ext cx="1513346"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Pre-broadcast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9" name="Rectangle 8">
            <a:extLst>
              <a:ext uri="{FF2B5EF4-FFF2-40B4-BE49-F238E27FC236}">
                <a16:creationId xmlns:a16="http://schemas.microsoft.com/office/drawing/2014/main" id="{F6BC3090-7118-54E8-3906-07B46648587B}"/>
              </a:ext>
            </a:extLst>
          </p:cNvPr>
          <p:cNvSpPr/>
          <p:nvPr/>
        </p:nvSpPr>
        <p:spPr>
          <a:xfrm>
            <a:off x="670313" y="1772379"/>
            <a:ext cx="652743"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5D7"/>
                </a:solidFill>
                <a:effectLst/>
                <a:uLnTx/>
                <a:uFillTx/>
                <a:latin typeface="Arial"/>
                <a:ea typeface="+mn-ea"/>
                <a:cs typeface="+mn-cs"/>
              </a:rPr>
              <a:t>1.4m</a:t>
            </a:r>
          </a:p>
        </p:txBody>
      </p:sp>
      <p:cxnSp>
        <p:nvCxnSpPr>
          <p:cNvPr id="10" name="Connector: Elbow 9">
            <a:extLst>
              <a:ext uri="{FF2B5EF4-FFF2-40B4-BE49-F238E27FC236}">
                <a16:creationId xmlns:a16="http://schemas.microsoft.com/office/drawing/2014/main" id="{FEF03893-686E-F01D-F231-E7E496653982}"/>
              </a:ext>
            </a:extLst>
          </p:cNvPr>
          <p:cNvCxnSpPr>
            <a:cxnSpLocks/>
          </p:cNvCxnSpPr>
          <p:nvPr/>
        </p:nvCxnSpPr>
        <p:spPr>
          <a:xfrm>
            <a:off x="995610" y="3870682"/>
            <a:ext cx="1028690" cy="185264"/>
          </a:xfrm>
          <a:prstGeom prst="bentConnector3">
            <a:avLst>
              <a:gd name="adj1" fmla="val 50000"/>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643BC82-698E-8F64-529B-E766661801A0}"/>
              </a:ext>
            </a:extLst>
          </p:cNvPr>
          <p:cNvSpPr/>
          <p:nvPr/>
        </p:nvSpPr>
        <p:spPr>
          <a:xfrm>
            <a:off x="4555723" y="4309668"/>
            <a:ext cx="1722348"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Live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2" name="Rectangle 11">
            <a:extLst>
              <a:ext uri="{FF2B5EF4-FFF2-40B4-BE49-F238E27FC236}">
                <a16:creationId xmlns:a16="http://schemas.microsoft.com/office/drawing/2014/main" id="{212B2F6E-9A10-0415-1564-085AE751C28C}"/>
              </a:ext>
            </a:extLst>
          </p:cNvPr>
          <p:cNvSpPr/>
          <p:nvPr/>
        </p:nvSpPr>
        <p:spPr>
          <a:xfrm>
            <a:off x="335771" y="3680194"/>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850k</a:t>
            </a:r>
          </a:p>
        </p:txBody>
      </p:sp>
      <p:sp>
        <p:nvSpPr>
          <p:cNvPr id="13" name="Rectangle 12">
            <a:extLst>
              <a:ext uri="{FF2B5EF4-FFF2-40B4-BE49-F238E27FC236}">
                <a16:creationId xmlns:a16="http://schemas.microsoft.com/office/drawing/2014/main" id="{8813DB87-F847-E137-2AE8-B47A69F4E89B}"/>
              </a:ext>
            </a:extLst>
          </p:cNvPr>
          <p:cNvSpPr/>
          <p:nvPr/>
        </p:nvSpPr>
        <p:spPr>
          <a:xfrm>
            <a:off x="318840" y="3986135"/>
            <a:ext cx="1561316" cy="1169551"/>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08080"/>
                </a:solidFill>
                <a:effectLst/>
                <a:uLnTx/>
                <a:uFillTx/>
                <a:latin typeface="Arial"/>
                <a:ea typeface="+mn-ea"/>
                <a:cs typeface="+mn-cs"/>
              </a:rPr>
              <a:t>Time-shifted </a:t>
            </a:r>
            <a:r>
              <a:rPr kumimoji="0" lang="en-GB" sz="1400" b="0" i="0" u="none" strike="noStrike" kern="1200" cap="none" spc="0" normalizeH="0" baseline="0" noProof="0" dirty="0">
                <a:ln>
                  <a:noFill/>
                </a:ln>
                <a:solidFill>
                  <a:srgbClr val="808080"/>
                </a:solidFill>
                <a:effectLst/>
                <a:uLnTx/>
                <a:uFillTx/>
                <a:latin typeface="Arial"/>
                <a:ea typeface="+mn-ea"/>
                <a:cs typeface="+mn-cs"/>
              </a:rPr>
              <a:t>viewing (any device) within 28 days of broadcast</a:t>
            </a:r>
          </a:p>
        </p:txBody>
      </p:sp>
      <p:sp>
        <p:nvSpPr>
          <p:cNvPr id="14" name="Rectangle 13">
            <a:extLst>
              <a:ext uri="{FF2B5EF4-FFF2-40B4-BE49-F238E27FC236}">
                <a16:creationId xmlns:a16="http://schemas.microsoft.com/office/drawing/2014/main" id="{1B86291A-284E-469F-137C-CFF35FE71BA8}"/>
              </a:ext>
            </a:extLst>
          </p:cNvPr>
          <p:cNvSpPr/>
          <p:nvPr/>
        </p:nvSpPr>
        <p:spPr>
          <a:xfrm>
            <a:off x="4555723" y="4055946"/>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504k</a:t>
            </a:r>
          </a:p>
        </p:txBody>
      </p:sp>
      <p:cxnSp>
        <p:nvCxnSpPr>
          <p:cNvPr id="16" name="Straight Connector 15">
            <a:extLst>
              <a:ext uri="{FF2B5EF4-FFF2-40B4-BE49-F238E27FC236}">
                <a16:creationId xmlns:a16="http://schemas.microsoft.com/office/drawing/2014/main" id="{32BEA595-0CA3-E1CA-1E3F-D43539758619}"/>
              </a:ext>
            </a:extLst>
          </p:cNvPr>
          <p:cNvCxnSpPr>
            <a:cxnSpLocks/>
          </p:cNvCxnSpPr>
          <p:nvPr/>
        </p:nvCxnSpPr>
        <p:spPr>
          <a:xfrm>
            <a:off x="3839817" y="4462737"/>
            <a:ext cx="715906"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652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13B80546-7001-A275-C346-9846B4B8DEC2}"/>
              </a:ext>
            </a:extLst>
          </p:cNvPr>
          <p:cNvPicPr>
            <a:picLocks noChangeAspect="1"/>
          </p:cNvPicPr>
          <p:nvPr/>
        </p:nvPicPr>
        <p:blipFill rotWithShape="1">
          <a:blip r:embed="rId3">
            <a:extLst>
              <a:ext uri="{28A0092B-C50C-407E-A947-70E740481C1C}">
                <a14:useLocalDpi xmlns:a14="http://schemas.microsoft.com/office/drawing/2010/main" val="0"/>
              </a:ext>
            </a:extLst>
          </a:blip>
          <a:srcRect l="8221" r="8221" b="29487"/>
          <a:stretch/>
        </p:blipFill>
        <p:spPr>
          <a:xfrm>
            <a:off x="-3" y="0"/>
            <a:ext cx="12192000" cy="6858000"/>
          </a:xfrm>
          <a:prstGeom prst="rect">
            <a:avLst/>
          </a:prstGeom>
        </p:spPr>
      </p:pic>
      <p:sp>
        <p:nvSpPr>
          <p:cNvPr id="7" name="Rectangle 6">
            <a:extLst>
              <a:ext uri="{FF2B5EF4-FFF2-40B4-BE49-F238E27FC236}">
                <a16:creationId xmlns:a16="http://schemas.microsoft.com/office/drawing/2014/main" id="{93DA6B07-35F7-4F7A-B91D-1085F33B1789}"/>
              </a:ext>
            </a:extLst>
          </p:cNvPr>
          <p:cNvSpPr/>
          <p:nvPr/>
        </p:nvSpPr>
        <p:spPr>
          <a:xfrm>
            <a:off x="0" y="0"/>
            <a:ext cx="11257936" cy="6975566"/>
          </a:xfrm>
          <a:prstGeom prst="rect">
            <a:avLst/>
          </a:prstGeom>
          <a:gradFill flip="none" rotWithShape="1">
            <a:gsLst>
              <a:gs pos="16000">
                <a:srgbClr val="000000">
                  <a:alpha val="60000"/>
                </a:srgbClr>
              </a:gs>
              <a:gs pos="36000">
                <a:schemeClr val="tx1">
                  <a:alpha val="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672CE206-BAAD-4A34-8789-135B8422B042}"/>
              </a:ext>
            </a:extLst>
          </p:cNvPr>
          <p:cNvSpPr>
            <a:spLocks noGrp="1"/>
          </p:cNvSpPr>
          <p:nvPr>
            <p:ph type="ctrTitle"/>
          </p:nvPr>
        </p:nvSpPr>
        <p:spPr>
          <a:xfrm>
            <a:off x="661220" y="593883"/>
            <a:ext cx="5298141" cy="2412000"/>
          </a:xfrm>
        </p:spPr>
        <p:txBody>
          <a:bodyPr/>
          <a:lstStyle/>
          <a:p>
            <a:pPr fontAlgn="base">
              <a:spcAft>
                <a:spcPct val="0"/>
              </a:spcAft>
            </a:pPr>
            <a:r>
              <a:rPr lang="en-GB" dirty="0"/>
              <a:t>TV landscape</a:t>
            </a:r>
          </a:p>
        </p:txBody>
      </p:sp>
      <p:pic>
        <p:nvPicPr>
          <p:cNvPr id="5" name="Picture 4">
            <a:extLst>
              <a:ext uri="{FF2B5EF4-FFF2-40B4-BE49-F238E27FC236}">
                <a16:creationId xmlns:a16="http://schemas.microsoft.com/office/drawing/2014/main" id="{9C3CF622-87B2-416A-AAD3-5FFEF5F4DF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C8B34A8B-DB04-488A-98C5-4242E3F64405}"/>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“The Voice UK” ITV1</a:t>
            </a:r>
          </a:p>
        </p:txBody>
      </p:sp>
    </p:spTree>
    <p:extLst>
      <p:ext uri="{BB962C8B-B14F-4D97-AF65-F5344CB8AC3E}">
        <p14:creationId xmlns:p14="http://schemas.microsoft.com/office/powerpoint/2010/main" val="1990342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A50240B-CCEC-4985-B0FB-219F6D440D77}"/>
              </a:ext>
            </a:extLst>
          </p:cNvPr>
          <p:cNvCxnSpPr>
            <a:cxnSpLocks/>
          </p:cNvCxnSpPr>
          <p:nvPr/>
        </p:nvCxnSpPr>
        <p:spPr>
          <a:xfrm flipH="1" flipV="1">
            <a:off x="2808177" y="1533892"/>
            <a:ext cx="38298" cy="164635"/>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33" name="Chart 32">
            <a:extLst>
              <a:ext uri="{FF2B5EF4-FFF2-40B4-BE49-F238E27FC236}">
                <a16:creationId xmlns:a16="http://schemas.microsoft.com/office/drawing/2014/main" id="{4500CA8F-BFF7-485D-B087-D054EE9B4FF3}"/>
              </a:ext>
            </a:extLst>
          </p:cNvPr>
          <p:cNvGraphicFramePr/>
          <p:nvPr/>
        </p:nvGraphicFramePr>
        <p:xfrm>
          <a:off x="1299863" y="1250013"/>
          <a:ext cx="4480768" cy="35539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F97149F-B61B-4E2E-AD70-E7EAFE0F799B}"/>
              </a:ext>
            </a:extLst>
          </p:cNvPr>
          <p:cNvSpPr>
            <a:spLocks noGrp="1"/>
          </p:cNvSpPr>
          <p:nvPr>
            <p:ph type="title"/>
          </p:nvPr>
        </p:nvSpPr>
        <p:spPr>
          <a:xfrm>
            <a:off x="370800" y="359419"/>
            <a:ext cx="11341099" cy="1021181"/>
          </a:xfrm>
        </p:spPr>
        <p:txBody>
          <a:bodyPr/>
          <a:lstStyle/>
          <a:p>
            <a:r>
              <a:rPr lang="en-GB"/>
              <a:t>TV platforms: broadcast television remains valued</a:t>
            </a:r>
          </a:p>
        </p:txBody>
      </p:sp>
      <p:sp>
        <p:nvSpPr>
          <p:cNvPr id="3" name="Text Placeholder 2">
            <a:extLst>
              <a:ext uri="{FF2B5EF4-FFF2-40B4-BE49-F238E27FC236}">
                <a16:creationId xmlns:a16="http://schemas.microsoft.com/office/drawing/2014/main" id="{BB5E3722-C9FD-4E6F-95E5-7ABC9BF9F8FB}"/>
              </a:ext>
            </a:extLst>
          </p:cNvPr>
          <p:cNvSpPr>
            <a:spLocks noGrp="1"/>
          </p:cNvSpPr>
          <p:nvPr>
            <p:ph type="body" sz="quarter" idx="15"/>
          </p:nvPr>
        </p:nvSpPr>
        <p:spPr>
          <a:xfrm>
            <a:off x="378000" y="5364000"/>
            <a:ext cx="11334817" cy="304800"/>
          </a:xfrm>
        </p:spPr>
        <p:txBody>
          <a:bodyPr/>
          <a:lstStyle/>
          <a:p>
            <a:r>
              <a:rPr lang="en-GB"/>
              <a:t>Source: Barb Establishment Survey Q1 2023 – Q4 2023</a:t>
            </a:r>
          </a:p>
        </p:txBody>
      </p:sp>
      <p:pic>
        <p:nvPicPr>
          <p:cNvPr id="1026" name="Picture 2" descr="Freeview (UK) - Wikipedia">
            <a:extLst>
              <a:ext uri="{FF2B5EF4-FFF2-40B4-BE49-F238E27FC236}">
                <a16:creationId xmlns:a16="http://schemas.microsoft.com/office/drawing/2014/main" id="{BB72D52B-A6B4-49B3-8819-5A67A01FCA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7473" y="2629870"/>
            <a:ext cx="791957" cy="274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SAT – Aerials.ie">
            <a:extLst>
              <a:ext uri="{FF2B5EF4-FFF2-40B4-BE49-F238E27FC236}">
                <a16:creationId xmlns:a16="http://schemas.microsoft.com/office/drawing/2014/main" id="{58515BC2-7878-43E9-8BE3-4A9B8800DF3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2916" y="1826459"/>
            <a:ext cx="797023" cy="3109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rgin Media Logo - red | Virgin Media">
            <a:extLst>
              <a:ext uri="{FF2B5EF4-FFF2-40B4-BE49-F238E27FC236}">
                <a16:creationId xmlns:a16="http://schemas.microsoft.com/office/drawing/2014/main" id="{29B00DDB-2C14-4F23-A70C-EFCF5741E1E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30216" y="3619987"/>
            <a:ext cx="511689" cy="383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T TV - Wikipedia">
            <a:extLst>
              <a:ext uri="{FF2B5EF4-FFF2-40B4-BE49-F238E27FC236}">
                <a16:creationId xmlns:a16="http://schemas.microsoft.com/office/drawing/2014/main" id="{B1D30AFC-7DEB-4361-97F7-922AAC94E3F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87006" y="2629459"/>
            <a:ext cx="416456" cy="2521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mpare Our Best TalkTalk Broadband Deals &amp; Packages 2021 | Uswitch.com">
            <a:extLst>
              <a:ext uri="{FF2B5EF4-FFF2-40B4-BE49-F238E27FC236}">
                <a16:creationId xmlns:a16="http://schemas.microsoft.com/office/drawing/2014/main" id="{A9FCF9D8-6CC5-4CB8-A42F-FB92C7CDBD5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43815"/>
          <a:stretch/>
        </p:blipFill>
        <p:spPr bwMode="auto">
          <a:xfrm>
            <a:off x="846607" y="2506555"/>
            <a:ext cx="547610" cy="12807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1FE5EF79-4618-4FB3-8CB9-5D5D5AD89BFE}"/>
              </a:ext>
            </a:extLst>
          </p:cNvPr>
          <p:cNvCxnSpPr>
            <a:cxnSpLocks/>
          </p:cNvCxnSpPr>
          <p:nvPr/>
        </p:nvCxnSpPr>
        <p:spPr>
          <a:xfrm flipH="1" flipV="1">
            <a:off x="1788013" y="2246643"/>
            <a:ext cx="134931" cy="153297"/>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D62E91-1848-4737-8DBF-8A4A17E80DE1}"/>
              </a:ext>
            </a:extLst>
          </p:cNvPr>
          <p:cNvCxnSpPr>
            <a:cxnSpLocks/>
          </p:cNvCxnSpPr>
          <p:nvPr/>
        </p:nvCxnSpPr>
        <p:spPr>
          <a:xfrm flipH="1" flipV="1">
            <a:off x="1602377" y="2679950"/>
            <a:ext cx="194142" cy="126083"/>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8314720-306A-4656-AE5E-7C1F527D939F}"/>
              </a:ext>
            </a:extLst>
          </p:cNvPr>
          <p:cNvSpPr txBox="1"/>
          <p:nvPr/>
        </p:nvSpPr>
        <p:spPr>
          <a:xfrm>
            <a:off x="1895651" y="1243423"/>
            <a:ext cx="1489273" cy="369332"/>
          </a:xfrm>
          <a:prstGeom prst="rect">
            <a:avLst/>
          </a:prstGeom>
          <a:noFill/>
        </p:spPr>
        <p:txBody>
          <a:bodyPr wrap="square" rtlCol="0">
            <a:spAutoFit/>
          </a:bodyPr>
          <a:lstStyle/>
          <a:p>
            <a:pPr algn="ctr"/>
            <a:r>
              <a:rPr lang="en-GB" sz="900">
                <a:solidFill>
                  <a:schemeClr val="bg2"/>
                </a:solidFill>
              </a:rPr>
              <a:t>Internet connection </a:t>
            </a:r>
          </a:p>
          <a:p>
            <a:pPr algn="ctr"/>
            <a:r>
              <a:rPr lang="en-GB" sz="900">
                <a:solidFill>
                  <a:schemeClr val="bg2"/>
                </a:solidFill>
              </a:rPr>
              <a:t>only</a:t>
            </a:r>
          </a:p>
        </p:txBody>
      </p:sp>
      <p:pic>
        <p:nvPicPr>
          <p:cNvPr id="12" name="Picture 2" descr="YouView - Wikipedia">
            <a:extLst>
              <a:ext uri="{FF2B5EF4-FFF2-40B4-BE49-F238E27FC236}">
                <a16:creationId xmlns:a16="http://schemas.microsoft.com/office/drawing/2014/main" id="{7F44A1FE-5D37-491B-8FA5-3050DF9604B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1149" y="2268178"/>
            <a:ext cx="631065" cy="248906"/>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FAEE05DC-E205-475F-A7A7-9DA0666A53CA}"/>
              </a:ext>
            </a:extLst>
          </p:cNvPr>
          <p:cNvSpPr/>
          <p:nvPr/>
        </p:nvSpPr>
        <p:spPr>
          <a:xfrm>
            <a:off x="732231" y="2182050"/>
            <a:ext cx="819662" cy="78079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744C3EC2-DD12-4C6C-B24D-332A579122F8}"/>
              </a:ext>
            </a:extLst>
          </p:cNvPr>
          <p:cNvSpPr txBox="1"/>
          <p:nvPr/>
        </p:nvSpPr>
        <p:spPr>
          <a:xfrm>
            <a:off x="2847703" y="2849315"/>
            <a:ext cx="1006284" cy="584775"/>
          </a:xfrm>
          <a:prstGeom prst="rect">
            <a:avLst/>
          </a:prstGeom>
          <a:noFill/>
        </p:spPr>
        <p:txBody>
          <a:bodyPr wrap="square" rtlCol="0">
            <a:spAutoFit/>
          </a:bodyPr>
          <a:lstStyle/>
          <a:p>
            <a:pPr algn="ctr"/>
            <a:r>
              <a:rPr lang="en-GB" sz="1600" b="1">
                <a:solidFill>
                  <a:schemeClr val="bg2"/>
                </a:solidFill>
              </a:rPr>
              <a:t>% main TV sets</a:t>
            </a:r>
          </a:p>
        </p:txBody>
      </p:sp>
      <p:graphicFrame>
        <p:nvGraphicFramePr>
          <p:cNvPr id="23" name="Table 25">
            <a:extLst>
              <a:ext uri="{FF2B5EF4-FFF2-40B4-BE49-F238E27FC236}">
                <a16:creationId xmlns:a16="http://schemas.microsoft.com/office/drawing/2014/main" id="{C8C3B950-23D2-2837-1F3E-7064AEF331D7}"/>
              </a:ext>
            </a:extLst>
          </p:cNvPr>
          <p:cNvGraphicFramePr>
            <a:graphicFrameLocks noGrp="1"/>
          </p:cNvGraphicFramePr>
          <p:nvPr/>
        </p:nvGraphicFramePr>
        <p:xfrm>
          <a:off x="7545015" y="973200"/>
          <a:ext cx="3266925" cy="4597400"/>
        </p:xfrm>
        <a:graphic>
          <a:graphicData uri="http://schemas.openxmlformats.org/drawingml/2006/table">
            <a:tbl>
              <a:tblPr firstRow="1" bandRow="1">
                <a:tableStyleId>{5C22544A-7EE6-4342-B048-85BDC9FD1C3A}</a:tableStyleId>
              </a:tblPr>
              <a:tblGrid>
                <a:gridCol w="2171802">
                  <a:extLst>
                    <a:ext uri="{9D8B030D-6E8A-4147-A177-3AD203B41FA5}">
                      <a16:colId xmlns:a16="http://schemas.microsoft.com/office/drawing/2014/main" val="2142108319"/>
                    </a:ext>
                  </a:extLst>
                </a:gridCol>
                <a:gridCol w="1095123">
                  <a:extLst>
                    <a:ext uri="{9D8B030D-6E8A-4147-A177-3AD203B41FA5}">
                      <a16:colId xmlns:a16="http://schemas.microsoft.com/office/drawing/2014/main" val="4190066805"/>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noProof="0">
                          <a:solidFill>
                            <a:schemeClr val="bg2"/>
                          </a:solidFill>
                          <a:latin typeface="+mn-lt"/>
                          <a:ea typeface="+mn-ea"/>
                          <a:cs typeface="+mn-cs"/>
                        </a:rPr>
                        <a:t>Subscription VOD - % individuals with access </a:t>
                      </a:r>
                    </a:p>
                  </a:txBody>
                  <a:tcPr>
                    <a:solidFill>
                      <a:schemeClr val="bg1">
                        <a:lumMod val="95000"/>
                      </a:schemeClr>
                    </a:solidFill>
                  </a:tcPr>
                </a:tc>
                <a:tc hMerge="1">
                  <a:txBody>
                    <a:bodyPr/>
                    <a:lstStyle/>
                    <a:p>
                      <a:endParaRPr lang="en-GB"/>
                    </a:p>
                  </a:txBody>
                  <a:tcPr/>
                </a:tc>
                <a:extLst>
                  <a:ext uri="{0D108BD9-81ED-4DB2-BD59-A6C34878D82A}">
                    <a16:rowId xmlns:a16="http://schemas.microsoft.com/office/drawing/2014/main" val="762073228"/>
                  </a:ext>
                </a:extLst>
              </a:tr>
              <a:tr h="370840">
                <a:tc>
                  <a:txBody>
                    <a:bodyPr/>
                    <a:lstStyle/>
                    <a:p>
                      <a:pPr algn="l" fontAlgn="b"/>
                      <a:endParaRPr lang="en-GB" sz="1400" b="1" kern="1200">
                        <a:solidFill>
                          <a:schemeClr val="bg2"/>
                        </a:solidFill>
                        <a:latin typeface="+mn-lt"/>
                        <a:ea typeface="+mn-ea"/>
                        <a:cs typeface="+mn-cs"/>
                      </a:endParaRPr>
                    </a:p>
                  </a:txBody>
                  <a:tcPr marL="9525" marR="9525" marT="9525" marB="0" anchor="b">
                    <a:solidFill>
                      <a:schemeClr val="bg1">
                        <a:lumMod val="95000"/>
                      </a:schemeClr>
                    </a:solidFill>
                  </a:tcPr>
                </a:tc>
                <a:tc>
                  <a:txBody>
                    <a:bodyPr/>
                    <a:lstStyle/>
                    <a:p>
                      <a:pPr algn="ctr" fontAlgn="b"/>
                      <a:r>
                        <a:rPr lang="en-GB" sz="1400" b="1" kern="1200">
                          <a:solidFill>
                            <a:schemeClr val="bg2"/>
                          </a:solidFill>
                          <a:latin typeface="+mn-lt"/>
                          <a:ea typeface="+mn-ea"/>
                          <a:cs typeface="+mn-cs"/>
                        </a:rPr>
                        <a:t>65%</a:t>
                      </a:r>
                    </a:p>
                  </a:txBody>
                  <a:tcPr marL="9525" marR="9525" marT="9525" marB="0" anchor="ctr">
                    <a:solidFill>
                      <a:schemeClr val="bg1">
                        <a:lumMod val="95000"/>
                      </a:schemeClr>
                    </a:solidFill>
                  </a:tcPr>
                </a:tc>
                <a:extLst>
                  <a:ext uri="{0D108BD9-81ED-4DB2-BD59-A6C34878D82A}">
                    <a16:rowId xmlns:a16="http://schemas.microsoft.com/office/drawing/2014/main" val="1682015986"/>
                  </a:ext>
                </a:extLst>
              </a:tr>
              <a:tr h="370840">
                <a:tc>
                  <a:txBody>
                    <a:bodyPr/>
                    <a:lstStyle/>
                    <a:p>
                      <a:pPr algn="l" fontAlgn="b"/>
                      <a:endParaRPr lang="en-GB" sz="1400" b="1" kern="1200">
                        <a:solidFill>
                          <a:schemeClr val="bg2"/>
                        </a:solidFill>
                        <a:latin typeface="+mn-lt"/>
                        <a:ea typeface="+mn-ea"/>
                        <a:cs typeface="+mn-cs"/>
                      </a:endParaRPr>
                    </a:p>
                  </a:txBody>
                  <a:tcPr marL="9525" marR="9525" marT="9525" marB="0" anchor="b">
                    <a:solidFill>
                      <a:schemeClr val="bg1">
                        <a:lumMod val="95000"/>
                      </a:schemeClr>
                    </a:solidFill>
                  </a:tcPr>
                </a:tc>
                <a:tc>
                  <a:txBody>
                    <a:bodyPr/>
                    <a:lstStyle/>
                    <a:p>
                      <a:pPr algn="ctr" fontAlgn="b"/>
                      <a:r>
                        <a:rPr lang="en-GB" sz="1400" b="1" kern="1200">
                          <a:solidFill>
                            <a:schemeClr val="bg2"/>
                          </a:solidFill>
                          <a:latin typeface="+mn-lt"/>
                          <a:ea typeface="+mn-ea"/>
                          <a:cs typeface="+mn-cs"/>
                        </a:rPr>
                        <a:t>49%</a:t>
                      </a:r>
                    </a:p>
                  </a:txBody>
                  <a:tcPr marL="9525" marR="9525" marT="9525" marB="0" anchor="ctr">
                    <a:solidFill>
                      <a:schemeClr val="bg1">
                        <a:lumMod val="95000"/>
                      </a:schemeClr>
                    </a:solidFill>
                  </a:tcPr>
                </a:tc>
                <a:extLst>
                  <a:ext uri="{0D108BD9-81ED-4DB2-BD59-A6C34878D82A}">
                    <a16:rowId xmlns:a16="http://schemas.microsoft.com/office/drawing/2014/main" val="2857010506"/>
                  </a:ext>
                </a:extLst>
              </a:tr>
              <a:tr h="370840">
                <a:tc>
                  <a:txBody>
                    <a:bodyPr/>
                    <a:lstStyle/>
                    <a:p>
                      <a:pPr algn="l" fontAlgn="b"/>
                      <a:endParaRPr lang="en-GB" sz="1400" b="1" kern="1200">
                        <a:solidFill>
                          <a:schemeClr val="bg2"/>
                        </a:solidFill>
                        <a:latin typeface="+mn-lt"/>
                        <a:ea typeface="+mn-ea"/>
                        <a:cs typeface="+mn-cs"/>
                      </a:endParaRPr>
                    </a:p>
                  </a:txBody>
                  <a:tcPr marL="9525" marR="9525" marT="9525" marB="0" anchor="b">
                    <a:solidFill>
                      <a:schemeClr val="bg1">
                        <a:lumMod val="95000"/>
                      </a:schemeClr>
                    </a:solidFill>
                  </a:tcPr>
                </a:tc>
                <a:tc>
                  <a:txBody>
                    <a:bodyPr/>
                    <a:lstStyle/>
                    <a:p>
                      <a:pPr algn="ctr" fontAlgn="b"/>
                      <a:r>
                        <a:rPr lang="en-GB" sz="1400" b="1" kern="1200">
                          <a:solidFill>
                            <a:schemeClr val="bg2"/>
                          </a:solidFill>
                          <a:latin typeface="+mn-lt"/>
                          <a:ea typeface="+mn-ea"/>
                          <a:cs typeface="+mn-cs"/>
                        </a:rPr>
                        <a:t>31%</a:t>
                      </a:r>
                    </a:p>
                  </a:txBody>
                  <a:tcPr marL="9525" marR="9525" marT="9525" marB="0" anchor="ctr">
                    <a:solidFill>
                      <a:schemeClr val="bg1">
                        <a:lumMod val="95000"/>
                      </a:schemeClr>
                    </a:solidFill>
                  </a:tcPr>
                </a:tc>
                <a:extLst>
                  <a:ext uri="{0D108BD9-81ED-4DB2-BD59-A6C34878D82A}">
                    <a16:rowId xmlns:a16="http://schemas.microsoft.com/office/drawing/2014/main" val="3850621166"/>
                  </a:ext>
                </a:extLst>
              </a:tr>
              <a:tr h="370840">
                <a:tc>
                  <a:txBody>
                    <a:bodyPr/>
                    <a:lstStyle/>
                    <a:p>
                      <a:pPr algn="l" fontAlgn="b"/>
                      <a:endParaRPr lang="en-GB" sz="1400" b="1" kern="1200">
                        <a:solidFill>
                          <a:schemeClr val="bg2"/>
                        </a:solidFill>
                        <a:latin typeface="+mn-lt"/>
                        <a:ea typeface="+mn-ea"/>
                        <a:cs typeface="+mn-cs"/>
                      </a:endParaRPr>
                    </a:p>
                  </a:txBody>
                  <a:tcPr marL="9525" marR="9525" marT="9525" marB="0" anchor="b">
                    <a:solidFill>
                      <a:schemeClr val="bg1">
                        <a:lumMod val="95000"/>
                      </a:schemeClr>
                    </a:solidFill>
                  </a:tcPr>
                </a:tc>
                <a:tc>
                  <a:txBody>
                    <a:bodyPr/>
                    <a:lstStyle/>
                    <a:p>
                      <a:pPr algn="ctr" fontAlgn="b"/>
                      <a:r>
                        <a:rPr lang="en-GB" sz="1400" b="1" kern="1200">
                          <a:solidFill>
                            <a:schemeClr val="bg2"/>
                          </a:solidFill>
                          <a:latin typeface="+mn-lt"/>
                          <a:ea typeface="+mn-ea"/>
                          <a:cs typeface="+mn-cs"/>
                        </a:rPr>
                        <a:t>7%</a:t>
                      </a:r>
                    </a:p>
                  </a:txBody>
                  <a:tcPr marL="9525" marR="9525" marT="9525" marB="0" anchor="ctr">
                    <a:solidFill>
                      <a:schemeClr val="bg1">
                        <a:lumMod val="95000"/>
                      </a:schemeClr>
                    </a:solidFill>
                  </a:tcPr>
                </a:tc>
                <a:extLst>
                  <a:ext uri="{0D108BD9-81ED-4DB2-BD59-A6C34878D82A}">
                    <a16:rowId xmlns:a16="http://schemas.microsoft.com/office/drawing/2014/main" val="1706609285"/>
                  </a:ext>
                </a:extLst>
              </a:tr>
              <a:tr h="370840">
                <a:tc>
                  <a:txBody>
                    <a:bodyPr/>
                    <a:lstStyle/>
                    <a:p>
                      <a:pPr algn="l" fontAlgn="b"/>
                      <a:endParaRPr lang="en-GB" sz="1400" b="1" kern="1200">
                        <a:solidFill>
                          <a:schemeClr val="bg2"/>
                        </a:solidFill>
                        <a:latin typeface="+mn-lt"/>
                        <a:ea typeface="+mn-ea"/>
                        <a:cs typeface="+mn-cs"/>
                      </a:endParaRPr>
                    </a:p>
                  </a:txBody>
                  <a:tcPr marL="9525" marR="9525" marT="9525" marB="0" anchor="b">
                    <a:solidFill>
                      <a:schemeClr val="bg1">
                        <a:lumMod val="95000"/>
                      </a:schemeClr>
                    </a:solidFill>
                  </a:tcPr>
                </a:tc>
                <a:tc>
                  <a:txBody>
                    <a:bodyPr/>
                    <a:lstStyle/>
                    <a:p>
                      <a:pPr algn="ctr" fontAlgn="b"/>
                      <a:r>
                        <a:rPr lang="en-GB" sz="1400" b="1" kern="1200">
                          <a:solidFill>
                            <a:schemeClr val="bg2"/>
                          </a:solidFill>
                          <a:latin typeface="+mn-lt"/>
                          <a:ea typeface="+mn-ea"/>
                          <a:cs typeface="+mn-cs"/>
                        </a:rPr>
                        <a:t>7%</a:t>
                      </a:r>
                    </a:p>
                  </a:txBody>
                  <a:tcPr marL="9525" marR="9525" marT="9525" marB="0" anchor="ctr">
                    <a:solidFill>
                      <a:schemeClr val="bg1">
                        <a:lumMod val="95000"/>
                      </a:schemeClr>
                    </a:solidFill>
                  </a:tcPr>
                </a:tc>
                <a:extLst>
                  <a:ext uri="{0D108BD9-81ED-4DB2-BD59-A6C34878D82A}">
                    <a16:rowId xmlns:a16="http://schemas.microsoft.com/office/drawing/2014/main" val="1372100625"/>
                  </a:ext>
                </a:extLst>
              </a:tr>
              <a:tr h="370840">
                <a:tc>
                  <a:txBody>
                    <a:bodyPr/>
                    <a:lstStyle/>
                    <a:p>
                      <a:pPr algn="l" fontAlgn="b"/>
                      <a:endParaRPr lang="en-GB" sz="1400" b="1" kern="1200">
                        <a:solidFill>
                          <a:schemeClr val="bg2"/>
                        </a:solidFill>
                        <a:latin typeface="+mn-lt"/>
                        <a:ea typeface="+mn-ea"/>
                        <a:cs typeface="+mn-cs"/>
                      </a:endParaRPr>
                    </a:p>
                  </a:txBody>
                  <a:tcPr marL="9525" marR="9525" marT="9525" marB="0" anchor="b">
                    <a:solidFill>
                      <a:schemeClr val="bg1">
                        <a:lumMod val="95000"/>
                      </a:schemeClr>
                    </a:solidFill>
                  </a:tcPr>
                </a:tc>
                <a:tc>
                  <a:txBody>
                    <a:bodyPr/>
                    <a:lstStyle/>
                    <a:p>
                      <a:pPr algn="ctr" fontAlgn="b"/>
                      <a:r>
                        <a:rPr lang="en-GB" sz="1400" b="1" kern="1200">
                          <a:solidFill>
                            <a:schemeClr val="bg2"/>
                          </a:solidFill>
                          <a:latin typeface="+mn-lt"/>
                          <a:ea typeface="+mn-ea"/>
                          <a:cs typeface="+mn-cs"/>
                        </a:rPr>
                        <a:t>7%</a:t>
                      </a:r>
                    </a:p>
                  </a:txBody>
                  <a:tcPr marL="9525" marR="9525" marT="9525" marB="0" anchor="ctr">
                    <a:solidFill>
                      <a:schemeClr val="bg1">
                        <a:lumMod val="95000"/>
                      </a:schemeClr>
                    </a:solidFill>
                  </a:tcPr>
                </a:tc>
                <a:extLst>
                  <a:ext uri="{0D108BD9-81ED-4DB2-BD59-A6C34878D82A}">
                    <a16:rowId xmlns:a16="http://schemas.microsoft.com/office/drawing/2014/main" val="1545561368"/>
                  </a:ext>
                </a:extLst>
              </a:tr>
              <a:tr h="370840">
                <a:tc>
                  <a:txBody>
                    <a:bodyPr/>
                    <a:lstStyle/>
                    <a:p>
                      <a:pPr algn="l" fontAlgn="b"/>
                      <a:endParaRPr lang="en-GB" sz="1400" b="1" kern="1200">
                        <a:solidFill>
                          <a:schemeClr val="bg2"/>
                        </a:solidFill>
                        <a:latin typeface="+mn-lt"/>
                        <a:ea typeface="+mn-ea"/>
                        <a:cs typeface="+mn-cs"/>
                      </a:endParaRPr>
                    </a:p>
                  </a:txBody>
                  <a:tcPr marL="9525" marR="9525" marT="9525" marB="0" anchor="b">
                    <a:solidFill>
                      <a:schemeClr val="bg1">
                        <a:lumMod val="95000"/>
                      </a:schemeClr>
                    </a:solidFill>
                  </a:tcPr>
                </a:tc>
                <a:tc>
                  <a:txBody>
                    <a:bodyPr/>
                    <a:lstStyle/>
                    <a:p>
                      <a:pPr algn="ctr" fontAlgn="b"/>
                      <a:r>
                        <a:rPr lang="en-GB" sz="1400" b="1" kern="1200">
                          <a:solidFill>
                            <a:schemeClr val="bg2"/>
                          </a:solidFill>
                          <a:latin typeface="+mn-lt"/>
                          <a:ea typeface="+mn-ea"/>
                          <a:cs typeface="+mn-cs"/>
                        </a:rPr>
                        <a:t>5%</a:t>
                      </a:r>
                    </a:p>
                  </a:txBody>
                  <a:tcPr marL="9525" marR="9525" marT="9525" marB="0" anchor="ctr">
                    <a:solidFill>
                      <a:schemeClr val="bg1">
                        <a:lumMod val="95000"/>
                      </a:schemeClr>
                    </a:solidFill>
                  </a:tcPr>
                </a:tc>
                <a:extLst>
                  <a:ext uri="{0D108BD9-81ED-4DB2-BD59-A6C34878D82A}">
                    <a16:rowId xmlns:a16="http://schemas.microsoft.com/office/drawing/2014/main" val="1506607897"/>
                  </a:ext>
                </a:extLst>
              </a:tr>
              <a:tr h="370840">
                <a:tc>
                  <a:txBody>
                    <a:bodyPr/>
                    <a:lstStyle/>
                    <a:p>
                      <a:pPr algn="l" fontAlgn="b"/>
                      <a:endParaRPr lang="en-GB" sz="1400" b="1" kern="1200">
                        <a:solidFill>
                          <a:schemeClr val="bg2"/>
                        </a:solidFill>
                        <a:latin typeface="+mn-lt"/>
                        <a:ea typeface="+mn-ea"/>
                        <a:cs typeface="+mn-cs"/>
                      </a:endParaRPr>
                    </a:p>
                  </a:txBody>
                  <a:tcPr marL="9525" marR="9525" marT="9525" marB="0" anchor="b">
                    <a:solidFill>
                      <a:schemeClr val="bg1">
                        <a:lumMod val="95000"/>
                      </a:schemeClr>
                    </a:solidFill>
                  </a:tcPr>
                </a:tc>
                <a:tc>
                  <a:txBody>
                    <a:bodyPr/>
                    <a:lstStyle/>
                    <a:p>
                      <a:pPr algn="ctr" fontAlgn="b"/>
                      <a:r>
                        <a:rPr lang="en-GB" sz="1400" b="1" kern="1200">
                          <a:solidFill>
                            <a:schemeClr val="bg2"/>
                          </a:solidFill>
                          <a:latin typeface="+mn-lt"/>
                          <a:ea typeface="+mn-ea"/>
                          <a:cs typeface="+mn-cs"/>
                        </a:rPr>
                        <a:t>1%</a:t>
                      </a:r>
                    </a:p>
                  </a:txBody>
                  <a:tcPr marL="9525" marR="9525" marT="9525" marB="0" anchor="ctr">
                    <a:solidFill>
                      <a:schemeClr val="bg1">
                        <a:lumMod val="95000"/>
                      </a:schemeClr>
                    </a:solidFill>
                  </a:tcPr>
                </a:tc>
                <a:extLst>
                  <a:ext uri="{0D108BD9-81ED-4DB2-BD59-A6C34878D82A}">
                    <a16:rowId xmlns:a16="http://schemas.microsoft.com/office/drawing/2014/main" val="4136630445"/>
                  </a:ext>
                </a:extLst>
              </a:tr>
              <a:tr h="370840">
                <a:tc>
                  <a:txBody>
                    <a:bodyPr/>
                    <a:lstStyle/>
                    <a:p>
                      <a:pPr algn="l" fontAlgn="b"/>
                      <a:endParaRPr lang="en-GB" sz="1400" b="1" kern="1200">
                        <a:solidFill>
                          <a:schemeClr val="bg2"/>
                        </a:solidFill>
                        <a:latin typeface="+mn-lt"/>
                        <a:ea typeface="+mn-ea"/>
                        <a:cs typeface="+mn-cs"/>
                      </a:endParaRPr>
                    </a:p>
                  </a:txBody>
                  <a:tcPr marL="9525" marR="9525" marT="9525" marB="0" anchor="b">
                    <a:solidFill>
                      <a:schemeClr val="bg1">
                        <a:lumMod val="95000"/>
                      </a:schemeClr>
                    </a:solidFill>
                  </a:tcPr>
                </a:tc>
                <a:tc>
                  <a:txBody>
                    <a:bodyPr/>
                    <a:lstStyle/>
                    <a:p>
                      <a:pPr algn="ctr" fontAlgn="b"/>
                      <a:r>
                        <a:rPr lang="en-GB" sz="1400" b="1" kern="1200">
                          <a:solidFill>
                            <a:schemeClr val="bg2"/>
                          </a:solidFill>
                          <a:latin typeface="+mn-lt"/>
                          <a:ea typeface="+mn-ea"/>
                          <a:cs typeface="+mn-cs"/>
                        </a:rPr>
                        <a:t>1%</a:t>
                      </a:r>
                    </a:p>
                  </a:txBody>
                  <a:tcPr marL="9525" marR="9525" marT="9525" marB="0" anchor="ctr">
                    <a:solidFill>
                      <a:schemeClr val="bg1">
                        <a:lumMod val="95000"/>
                      </a:schemeClr>
                    </a:solidFill>
                  </a:tcPr>
                </a:tc>
                <a:extLst>
                  <a:ext uri="{0D108BD9-81ED-4DB2-BD59-A6C34878D82A}">
                    <a16:rowId xmlns:a16="http://schemas.microsoft.com/office/drawing/2014/main" val="1899762044"/>
                  </a:ext>
                </a:extLst>
              </a:tr>
              <a:tr h="370840">
                <a:tc>
                  <a:txBody>
                    <a:bodyPr/>
                    <a:lstStyle/>
                    <a:p>
                      <a:pPr algn="ctr" fontAlgn="b"/>
                      <a:r>
                        <a:rPr lang="en-GB" sz="1400" b="1" kern="1200">
                          <a:solidFill>
                            <a:schemeClr val="bg2"/>
                          </a:solidFill>
                          <a:latin typeface="+mn-lt"/>
                          <a:ea typeface="+mn-ea"/>
                          <a:cs typeface="+mn-cs"/>
                        </a:rPr>
                        <a:t>+2 </a:t>
                      </a:r>
                      <a:r>
                        <a:rPr lang="en-GB" sz="1400" b="1">
                          <a:solidFill>
                            <a:schemeClr val="bg2"/>
                          </a:solidFill>
                        </a:rPr>
                        <a:t>subscriptions</a:t>
                      </a:r>
                      <a:endParaRPr lang="en-GB" sz="1400" b="1" kern="1200">
                        <a:solidFill>
                          <a:schemeClr val="bg2"/>
                        </a:solidFill>
                        <a:latin typeface="+mn-lt"/>
                        <a:ea typeface="+mn-ea"/>
                        <a:cs typeface="+mn-cs"/>
                      </a:endParaRPr>
                    </a:p>
                  </a:txBody>
                  <a:tcPr marL="9525" marR="9525" marT="9525" marB="0" anchor="ctr">
                    <a:solidFill>
                      <a:schemeClr val="bg1">
                        <a:lumMod val="95000"/>
                      </a:schemeClr>
                    </a:solidFill>
                  </a:tcPr>
                </a:tc>
                <a:tc>
                  <a:txBody>
                    <a:bodyPr/>
                    <a:lstStyle/>
                    <a:p>
                      <a:pPr algn="ctr" fontAlgn="b"/>
                      <a:r>
                        <a:rPr lang="en-GB" sz="1400" b="1" kern="1200">
                          <a:solidFill>
                            <a:schemeClr val="bg2"/>
                          </a:solidFill>
                          <a:latin typeface="+mn-lt"/>
                          <a:ea typeface="+mn-ea"/>
                          <a:cs typeface="+mn-cs"/>
                        </a:rPr>
                        <a:t>52%</a:t>
                      </a:r>
                    </a:p>
                  </a:txBody>
                  <a:tcPr marL="9525" marR="9525" marT="9525" marB="0" anchor="ctr">
                    <a:solidFill>
                      <a:schemeClr val="bg1">
                        <a:lumMod val="95000"/>
                      </a:schemeClr>
                    </a:solidFill>
                  </a:tcPr>
                </a:tc>
                <a:extLst>
                  <a:ext uri="{0D108BD9-81ED-4DB2-BD59-A6C34878D82A}">
                    <a16:rowId xmlns:a16="http://schemas.microsoft.com/office/drawing/2014/main" val="85596059"/>
                  </a:ext>
                </a:extLst>
              </a:tr>
              <a:tr h="370840">
                <a:tc>
                  <a:txBody>
                    <a:bodyPr/>
                    <a:lstStyle/>
                    <a:p>
                      <a:pPr algn="ctr" fontAlgn="b"/>
                      <a:r>
                        <a:rPr lang="en-GB" sz="1400" b="1" kern="1200">
                          <a:solidFill>
                            <a:schemeClr val="bg2"/>
                          </a:solidFill>
                          <a:latin typeface="+mn-lt"/>
                          <a:ea typeface="+mn-ea"/>
                          <a:cs typeface="+mn-cs"/>
                        </a:rPr>
                        <a:t>+3 </a:t>
                      </a:r>
                      <a:r>
                        <a:rPr lang="en-GB" sz="1400" b="1">
                          <a:solidFill>
                            <a:schemeClr val="bg2"/>
                          </a:solidFill>
                        </a:rPr>
                        <a:t>subscriptions</a:t>
                      </a:r>
                      <a:endParaRPr lang="en-GB" sz="1400" b="1" kern="1200">
                        <a:solidFill>
                          <a:schemeClr val="bg2"/>
                        </a:solidFill>
                        <a:latin typeface="+mn-lt"/>
                        <a:ea typeface="+mn-ea"/>
                        <a:cs typeface="+mn-cs"/>
                      </a:endParaRPr>
                    </a:p>
                  </a:txBody>
                  <a:tcPr marL="9525" marR="9525" marT="9525" marB="0" anchor="ctr">
                    <a:solidFill>
                      <a:schemeClr val="bg1">
                        <a:lumMod val="95000"/>
                      </a:schemeClr>
                    </a:solidFill>
                  </a:tcPr>
                </a:tc>
                <a:tc>
                  <a:txBody>
                    <a:bodyPr/>
                    <a:lstStyle/>
                    <a:p>
                      <a:pPr algn="ctr" fontAlgn="b"/>
                      <a:r>
                        <a:rPr lang="en-GB" sz="1400" b="1" kern="1200">
                          <a:solidFill>
                            <a:schemeClr val="bg2"/>
                          </a:solidFill>
                          <a:latin typeface="+mn-lt"/>
                          <a:ea typeface="+mn-ea"/>
                          <a:cs typeface="+mn-cs"/>
                        </a:rPr>
                        <a:t>30%</a:t>
                      </a:r>
                    </a:p>
                  </a:txBody>
                  <a:tcPr marL="9525" marR="9525" marT="9525" marB="0" anchor="ctr">
                    <a:solidFill>
                      <a:schemeClr val="bg1">
                        <a:lumMod val="95000"/>
                      </a:schemeClr>
                    </a:solidFill>
                  </a:tcPr>
                </a:tc>
                <a:extLst>
                  <a:ext uri="{0D108BD9-81ED-4DB2-BD59-A6C34878D82A}">
                    <a16:rowId xmlns:a16="http://schemas.microsoft.com/office/drawing/2014/main" val="417792509"/>
                  </a:ext>
                </a:extLst>
              </a:tr>
            </a:tbl>
          </a:graphicData>
        </a:graphic>
      </p:graphicFrame>
      <p:pic>
        <p:nvPicPr>
          <p:cNvPr id="22" name="Picture 2" descr="Image result for netflix logo">
            <a:extLst>
              <a:ext uri="{FF2B5EF4-FFF2-40B4-BE49-F238E27FC236}">
                <a16:creationId xmlns:a16="http://schemas.microsoft.com/office/drawing/2014/main" id="{1C8D9ED8-2956-47E0-A708-37D63D8738DB}"/>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21220" b="23216"/>
          <a:stretch/>
        </p:blipFill>
        <p:spPr bwMode="auto">
          <a:xfrm>
            <a:off x="8134842" y="1508128"/>
            <a:ext cx="992334" cy="31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8B825484-0883-4D6E-8A67-2787C6E8B97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43064" y="2628802"/>
            <a:ext cx="775891"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335DBA5-DCAF-44BD-97D2-82319A6A92F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226061" y="4149828"/>
            <a:ext cx="809897" cy="2132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06D000D-E0F6-4C3E-AA9E-7DC3A538DEF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239124" y="1924523"/>
            <a:ext cx="783771" cy="241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OW_Logo_Broadband_and_TV_2021">
            <a:extLst>
              <a:ext uri="{FF2B5EF4-FFF2-40B4-BE49-F238E27FC236}">
                <a16:creationId xmlns:a16="http://schemas.microsoft.com/office/drawing/2014/main" id="{E459902F-37C3-4227-848F-B1E61AB8877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7300" r="93800">
                        <a14:foregroundMark x1="7300" y1="52900" x2="7300" y2="52900"/>
                        <a14:foregroundMark x1="93800" y1="41300" x2="93800" y2="41300"/>
                      </a14:backgroundRemoval>
                    </a14:imgEffect>
                  </a14:imgLayer>
                </a14:imgProps>
              </a:ext>
              <a:ext uri="{28A0092B-C50C-407E-A947-70E740481C1C}">
                <a14:useLocalDpi xmlns:a14="http://schemas.microsoft.com/office/drawing/2010/main" val="0"/>
              </a:ext>
            </a:extLst>
          </a:blip>
          <a:srcRect/>
          <a:stretch>
            <a:fillRect/>
          </a:stretch>
        </p:blipFill>
        <p:spPr bwMode="auto">
          <a:xfrm>
            <a:off x="8282666" y="2799161"/>
            <a:ext cx="696686" cy="6966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48D97876-2165-1FAB-4779-5A1EDFF71DA5}"/>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556" b="97222" l="855" r="98077">
                        <a14:foregroundMark x1="15598" y1="54630" x2="15598" y2="54630"/>
                        <a14:foregroundMark x1="4701" y1="31481" x2="4701" y2="31481"/>
                        <a14:foregroundMark x1="855" y1="81481" x2="855" y2="81481"/>
                        <a14:foregroundMark x1="81410" y1="60185" x2="81410" y2="60185"/>
                        <a14:foregroundMark x1="92949" y1="46296" x2="92949" y2="46296"/>
                        <a14:foregroundMark x1="98077" y1="50000" x2="98077" y2="50000"/>
                        <a14:foregroundMark x1="29701" y1="70370" x2="29701" y2="70370"/>
                        <a14:foregroundMark x1="12393" y1="44444" x2="12393" y2="44444"/>
                        <a14:foregroundMark x1="7051" y1="96296" x2="7051" y2="96296"/>
                        <a14:foregroundMark x1="3632" y1="97222" x2="3632" y2="97222"/>
                        <a14:foregroundMark x1="5983" y1="97222" x2="5983" y2="97222"/>
                        <a14:foregroundMark x1="5128" y1="97222" x2="5128" y2="97222"/>
                      </a14:backgroundRemoval>
                    </a14:imgEffect>
                  </a14:imgLayer>
                </a14:imgProps>
              </a:ext>
              <a:ext uri="{28A0092B-C50C-407E-A947-70E740481C1C}">
                <a14:useLocalDpi xmlns:a14="http://schemas.microsoft.com/office/drawing/2010/main" val="0"/>
              </a:ext>
            </a:extLst>
          </a:blip>
          <a:srcRect/>
          <a:stretch>
            <a:fillRect/>
          </a:stretch>
        </p:blipFill>
        <p:spPr bwMode="auto">
          <a:xfrm>
            <a:off x="8147639" y="3410298"/>
            <a:ext cx="966741" cy="223095"/>
          </a:xfrm>
          <a:prstGeom prst="rect">
            <a:avLst/>
          </a:prstGeom>
          <a:noFill/>
          <a:extLst>
            <a:ext uri="{909E8E84-426E-40DD-AFC4-6F175D3DCCD1}">
              <a14:hiddenFill xmlns:a14="http://schemas.microsoft.com/office/drawing/2010/main">
                <a:solidFill>
                  <a:srgbClr val="FFFFFF"/>
                </a:solidFill>
              </a14:hiddenFill>
            </a:ext>
          </a:extLst>
        </p:spPr>
      </p:pic>
      <p:sp>
        <p:nvSpPr>
          <p:cNvPr id="28" name="AutoShape 8" descr="hayu logo">
            <a:extLst>
              <a:ext uri="{FF2B5EF4-FFF2-40B4-BE49-F238E27FC236}">
                <a16:creationId xmlns:a16="http://schemas.microsoft.com/office/drawing/2014/main" id="{B5A9216C-9AF6-D1CD-D218-DA4EFF2EE43E}"/>
              </a:ext>
            </a:extLst>
          </p:cNvPr>
          <p:cNvSpPr>
            <a:spLocks noChangeAspect="1" noChangeArrowheads="1"/>
          </p:cNvSpPr>
          <p:nvPr/>
        </p:nvSpPr>
        <p:spPr bwMode="auto">
          <a:xfrm>
            <a:off x="5827578" y="338456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9" name="Picture 10" descr="Hayu (streaming service) - Wikipedia">
            <a:extLst>
              <a:ext uri="{FF2B5EF4-FFF2-40B4-BE49-F238E27FC236}">
                <a16:creationId xmlns:a16="http://schemas.microsoft.com/office/drawing/2014/main" id="{2B15D0D6-2C66-D56C-4F2E-6F66C19D427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8209" b="97015" l="3989" r="96543">
                        <a14:foregroundMark x1="17553" y1="30597" x2="17553" y2="30597"/>
                        <a14:foregroundMark x1="6117" y1="33582" x2="6117" y2="33582"/>
                        <a14:foregroundMark x1="4787" y1="18657" x2="4787" y2="18657"/>
                        <a14:foregroundMark x1="5319" y1="40299" x2="5319" y2="40299"/>
                        <a14:foregroundMark x1="60372" y1="41791" x2="60372" y2="41791"/>
                        <a14:foregroundMark x1="82447" y1="44030" x2="82447" y2="44030"/>
                        <a14:foregroundMark x1="62500" y1="98507" x2="62500" y2="98507"/>
                        <a14:foregroundMark x1="94947" y1="52239" x2="94947" y2="52239"/>
                        <a14:foregroundMark x1="96011" y1="38806" x2="96543" y2="65672"/>
                      </a14:backgroundRemoval>
                    </a14:imgEffect>
                  </a14:imgLayer>
                </a14:imgProps>
              </a:ext>
              <a:ext uri="{28A0092B-C50C-407E-A947-70E740481C1C}">
                <a14:useLocalDpi xmlns:a14="http://schemas.microsoft.com/office/drawing/2010/main" val="0"/>
              </a:ext>
            </a:extLst>
          </a:blip>
          <a:srcRect/>
          <a:stretch>
            <a:fillRect/>
          </a:stretch>
        </p:blipFill>
        <p:spPr bwMode="auto">
          <a:xfrm>
            <a:off x="8283390" y="4534605"/>
            <a:ext cx="695238" cy="247771"/>
          </a:xfrm>
          <a:prstGeom prst="rect">
            <a:avLst/>
          </a:prstGeom>
          <a:noFill/>
          <a:extLst>
            <a:ext uri="{909E8E84-426E-40DD-AFC4-6F175D3DCCD1}">
              <a14:hiddenFill xmlns:a14="http://schemas.microsoft.com/office/drawing/2010/main">
                <a:solidFill>
                  <a:srgbClr val="FFFFFF"/>
                </a:solidFill>
              </a14:hiddenFill>
            </a:ext>
          </a:extLst>
        </p:spPr>
      </p:pic>
      <p:pic>
        <p:nvPicPr>
          <p:cNvPr id="9" name="chart">
            <a:extLst>
              <a:ext uri="{FF2B5EF4-FFF2-40B4-BE49-F238E27FC236}">
                <a16:creationId xmlns:a16="http://schemas.microsoft.com/office/drawing/2014/main" id="{AF6154AB-617A-A7FF-AC6E-03F68E420A89}"/>
              </a:ext>
            </a:extLst>
          </p:cNvPr>
          <p:cNvPicPr>
            <a:picLocks noChangeAspect="1"/>
          </p:cNvPicPr>
          <p:nvPr/>
        </p:nvPicPr>
        <p:blipFill>
          <a:blip r:embed="rId20"/>
          <a:stretch>
            <a:fillRect/>
          </a:stretch>
        </p:blipFill>
        <p:spPr>
          <a:xfrm>
            <a:off x="1895651" y="4869392"/>
            <a:ext cx="1199029" cy="263973"/>
          </a:xfrm>
          <a:prstGeom prst="rect">
            <a:avLst/>
          </a:prstGeom>
        </p:spPr>
      </p:pic>
      <p:pic>
        <p:nvPicPr>
          <p:cNvPr id="4" name="Picture 2" descr="Disney+ dives into tighter Hulu integration, changing its logo's color to  promote the tie-in - NewscastStudio">
            <a:extLst>
              <a:ext uri="{FF2B5EF4-FFF2-40B4-BE49-F238E27FC236}">
                <a16:creationId xmlns:a16="http://schemas.microsoft.com/office/drawing/2014/main" id="{06E893F7-1EF0-31C7-7FEB-542348D9E50C}"/>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0000" b="90000" l="10000" r="90000">
                        <a14:foregroundMark x1="32864" y1="49678" x2="32864" y2="49678"/>
                        <a14:foregroundMark x1="54727" y1="19243" x2="54727" y2="19243"/>
                        <a14:foregroundMark x1="78818" y1="60628" x2="78818" y2="60628"/>
                        <a14:foregroundMark x1="67955" y1="68035" x2="67955" y2="68035"/>
                        <a14:foregroundMark x1="62500" y1="67391" x2="62500" y2="67391"/>
                        <a14:foregroundMark x1="56818" y1="63205" x2="56818" y2="63205"/>
                        <a14:foregroundMark x1="49545" y1="64332" x2="49545" y2="64332"/>
                        <a14:foregroundMark x1="43636" y1="51449" x2="43636" y2="51449"/>
                        <a14:foregroundMark x1="40909" y1="59501" x2="40909" y2="59501"/>
                        <a14:backgroundMark x1="51636" y1="29147" x2="51636" y2="29147"/>
                        <a14:backgroundMark x1="52136" y1="30435" x2="56227" y2="41707"/>
                        <a14:backgroundMark x1="56227" y1="41707" x2="56318" y2="41546"/>
                        <a14:backgroundMark x1="43364" y1="49034" x2="43364" y2="49034"/>
                        <a14:backgroundMark x1="39773" y1="48551" x2="39773" y2="48551"/>
                        <a14:backgroundMark x1="44500" y1="66103" x2="44500" y2="66103"/>
                        <a14:backgroundMark x1="48318" y1="64976" x2="48318" y2="64976"/>
                        <a14:backgroundMark x1="70182" y1="64332" x2="70182" y2="64332"/>
                      </a14:backgroundRemoval>
                    </a14:imgEffect>
                  </a14:imgLayer>
                </a14:imgProps>
              </a:ext>
              <a:ext uri="{28A0092B-C50C-407E-A947-70E740481C1C}">
                <a14:useLocalDpi xmlns:a14="http://schemas.microsoft.com/office/drawing/2010/main" val="0"/>
              </a:ext>
            </a:extLst>
          </a:blip>
          <a:srcRect/>
          <a:stretch>
            <a:fillRect/>
          </a:stretch>
        </p:blipFill>
        <p:spPr bwMode="auto">
          <a:xfrm>
            <a:off x="8207513" y="2199022"/>
            <a:ext cx="846992" cy="4781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C6A28EAF-C9BF-8150-BB3F-16BAA68A50F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46793" y="3778857"/>
            <a:ext cx="1168432" cy="23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384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AD1C-FA9F-4BB5-AD19-94CEFBB7466B}"/>
              </a:ext>
            </a:extLst>
          </p:cNvPr>
          <p:cNvSpPr>
            <a:spLocks noGrp="1"/>
          </p:cNvSpPr>
          <p:nvPr>
            <p:ph type="title"/>
          </p:nvPr>
        </p:nvSpPr>
        <p:spPr/>
        <p:txBody>
          <a:bodyPr/>
          <a:lstStyle/>
          <a:p>
            <a:r>
              <a:rPr lang="en-GB"/>
              <a:t>TV population (universe) sizes in millions </a:t>
            </a:r>
          </a:p>
        </p:txBody>
      </p:sp>
      <p:sp>
        <p:nvSpPr>
          <p:cNvPr id="3" name="Text Placeholder 2">
            <a:extLst>
              <a:ext uri="{FF2B5EF4-FFF2-40B4-BE49-F238E27FC236}">
                <a16:creationId xmlns:a16="http://schemas.microsoft.com/office/drawing/2014/main" id="{528F322E-3BB3-4A6F-A352-839F99FEACE9}"/>
              </a:ext>
            </a:extLst>
          </p:cNvPr>
          <p:cNvSpPr>
            <a:spLocks noGrp="1"/>
          </p:cNvSpPr>
          <p:nvPr>
            <p:ph type="body" sz="quarter" idx="15"/>
          </p:nvPr>
        </p:nvSpPr>
        <p:spPr>
          <a:xfrm>
            <a:off x="378000" y="5364000"/>
            <a:ext cx="11334817" cy="304800"/>
          </a:xfrm>
        </p:spPr>
        <p:txBody>
          <a:bodyPr/>
          <a:lstStyle/>
          <a:p>
            <a:r>
              <a:rPr lang="en-GB"/>
              <a:t>Sources: Barb, Dec 2023</a:t>
            </a:r>
          </a:p>
          <a:p>
            <a:endParaRPr lang="en-GB"/>
          </a:p>
        </p:txBody>
      </p:sp>
      <p:sp>
        <p:nvSpPr>
          <p:cNvPr id="41" name="Rectangle 40">
            <a:extLst>
              <a:ext uri="{FF2B5EF4-FFF2-40B4-BE49-F238E27FC236}">
                <a16:creationId xmlns:a16="http://schemas.microsoft.com/office/drawing/2014/main" id="{B4ACBA5A-DD96-4D6F-98A4-4068315A0386}"/>
              </a:ext>
            </a:extLst>
          </p:cNvPr>
          <p:cNvSpPr/>
          <p:nvPr/>
        </p:nvSpPr>
        <p:spPr>
          <a:xfrm>
            <a:off x="775118" y="4578526"/>
            <a:ext cx="1435371" cy="307777"/>
          </a:xfrm>
          <a:prstGeom prst="rect">
            <a:avLst/>
          </a:prstGeom>
        </p:spPr>
        <p:txBody>
          <a:bodyPr wrap="square">
            <a:spAutoFit/>
          </a:bodyPr>
          <a:lstStyle/>
          <a:p>
            <a:pPr algn="ctr"/>
            <a:r>
              <a:rPr lang="en-GB" sz="1400" b="1">
                <a:latin typeface="Arial" charset="0"/>
                <a:cs typeface="Arial" charset="0"/>
              </a:rPr>
              <a:t>Individuals</a:t>
            </a:r>
          </a:p>
        </p:txBody>
      </p:sp>
      <p:sp>
        <p:nvSpPr>
          <p:cNvPr id="42" name="Rectangle 41">
            <a:extLst>
              <a:ext uri="{FF2B5EF4-FFF2-40B4-BE49-F238E27FC236}">
                <a16:creationId xmlns:a16="http://schemas.microsoft.com/office/drawing/2014/main" id="{D4D5436F-64B9-433D-B700-1946BCA7B230}"/>
              </a:ext>
            </a:extLst>
          </p:cNvPr>
          <p:cNvSpPr/>
          <p:nvPr/>
        </p:nvSpPr>
        <p:spPr>
          <a:xfrm>
            <a:off x="2722240" y="4578526"/>
            <a:ext cx="951561" cy="307777"/>
          </a:xfrm>
          <a:prstGeom prst="rect">
            <a:avLst/>
          </a:prstGeom>
        </p:spPr>
        <p:txBody>
          <a:bodyPr wrap="square">
            <a:spAutoFit/>
          </a:bodyPr>
          <a:lstStyle/>
          <a:p>
            <a:pPr algn="ctr"/>
            <a:r>
              <a:rPr lang="en-GB" sz="1400" b="1">
                <a:latin typeface="Arial" charset="0"/>
                <a:cs typeface="Arial" charset="0"/>
              </a:rPr>
              <a:t>Adults</a:t>
            </a:r>
          </a:p>
        </p:txBody>
      </p:sp>
      <p:sp>
        <p:nvSpPr>
          <p:cNvPr id="43" name="Rectangle 42">
            <a:extLst>
              <a:ext uri="{FF2B5EF4-FFF2-40B4-BE49-F238E27FC236}">
                <a16:creationId xmlns:a16="http://schemas.microsoft.com/office/drawing/2014/main" id="{7BB3A9CE-8668-46E8-9DB4-D6F41FF740F7}"/>
              </a:ext>
            </a:extLst>
          </p:cNvPr>
          <p:cNvSpPr/>
          <p:nvPr/>
        </p:nvSpPr>
        <p:spPr>
          <a:xfrm>
            <a:off x="4074670" y="4578526"/>
            <a:ext cx="1634742" cy="307777"/>
          </a:xfrm>
          <a:prstGeom prst="rect">
            <a:avLst/>
          </a:prstGeom>
        </p:spPr>
        <p:txBody>
          <a:bodyPr wrap="square">
            <a:spAutoFit/>
          </a:bodyPr>
          <a:lstStyle/>
          <a:p>
            <a:pPr algn="ctr"/>
            <a:r>
              <a:rPr lang="en-GB" sz="1400" b="1">
                <a:latin typeface="Arial" charset="0"/>
                <a:cs typeface="Arial" charset="0"/>
              </a:rPr>
              <a:t>ABC1 Adults</a:t>
            </a:r>
          </a:p>
        </p:txBody>
      </p:sp>
      <p:sp>
        <p:nvSpPr>
          <p:cNvPr id="44" name="Rectangle 43">
            <a:extLst>
              <a:ext uri="{FF2B5EF4-FFF2-40B4-BE49-F238E27FC236}">
                <a16:creationId xmlns:a16="http://schemas.microsoft.com/office/drawing/2014/main" id="{35C915DA-11AC-410C-B386-FA03753E68E5}"/>
              </a:ext>
            </a:extLst>
          </p:cNvPr>
          <p:cNvSpPr/>
          <p:nvPr/>
        </p:nvSpPr>
        <p:spPr>
          <a:xfrm>
            <a:off x="7517794" y="4578526"/>
            <a:ext cx="696274" cy="307777"/>
          </a:xfrm>
          <a:prstGeom prst="rect">
            <a:avLst/>
          </a:prstGeom>
        </p:spPr>
        <p:txBody>
          <a:bodyPr wrap="square">
            <a:spAutoFit/>
          </a:bodyPr>
          <a:lstStyle/>
          <a:p>
            <a:pPr algn="ctr"/>
            <a:r>
              <a:rPr lang="en-GB" sz="1400" b="1">
                <a:latin typeface="Arial" charset="0"/>
                <a:cs typeface="Arial" charset="0"/>
              </a:rPr>
              <a:t>Men</a:t>
            </a:r>
          </a:p>
        </p:txBody>
      </p:sp>
      <p:grpSp>
        <p:nvGrpSpPr>
          <p:cNvPr id="45" name="Group 44">
            <a:extLst>
              <a:ext uri="{FF2B5EF4-FFF2-40B4-BE49-F238E27FC236}">
                <a16:creationId xmlns:a16="http://schemas.microsoft.com/office/drawing/2014/main" id="{8C178F41-E93B-4B29-AB2A-01A8E89BA728}"/>
              </a:ext>
            </a:extLst>
          </p:cNvPr>
          <p:cNvGrpSpPr/>
          <p:nvPr/>
        </p:nvGrpSpPr>
        <p:grpSpPr>
          <a:xfrm>
            <a:off x="143535" y="1917506"/>
            <a:ext cx="1999616" cy="2520601"/>
            <a:chOff x="-630238" y="717550"/>
            <a:chExt cx="1830388" cy="2163762"/>
          </a:xfrm>
          <a:solidFill>
            <a:schemeClr val="accent1"/>
          </a:solidFill>
        </p:grpSpPr>
        <p:sp>
          <p:nvSpPr>
            <p:cNvPr id="46" name="Freeform 6">
              <a:extLst>
                <a:ext uri="{FF2B5EF4-FFF2-40B4-BE49-F238E27FC236}">
                  <a16:creationId xmlns:a16="http://schemas.microsoft.com/office/drawing/2014/main" id="{6EB3ED52-F8BD-4399-A6DA-EDBD60FC0353}"/>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a:extLst>
                <a:ext uri="{FF2B5EF4-FFF2-40B4-BE49-F238E27FC236}">
                  <a16:creationId xmlns:a16="http://schemas.microsoft.com/office/drawing/2014/main" id="{2A7D296D-CBCD-415F-92B5-EB887642D0A3}"/>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48" name="Group 47">
            <a:extLst>
              <a:ext uri="{FF2B5EF4-FFF2-40B4-BE49-F238E27FC236}">
                <a16:creationId xmlns:a16="http://schemas.microsoft.com/office/drawing/2014/main" id="{D2D407A4-7BA6-4DE5-BC9A-34761A79D287}"/>
              </a:ext>
            </a:extLst>
          </p:cNvPr>
          <p:cNvGrpSpPr/>
          <p:nvPr/>
        </p:nvGrpSpPr>
        <p:grpSpPr>
          <a:xfrm>
            <a:off x="2212749" y="2228124"/>
            <a:ext cx="1729956" cy="2179516"/>
            <a:chOff x="-630238" y="717550"/>
            <a:chExt cx="1830388" cy="2163762"/>
          </a:xfrm>
          <a:solidFill>
            <a:schemeClr val="accent2"/>
          </a:solidFill>
        </p:grpSpPr>
        <p:sp>
          <p:nvSpPr>
            <p:cNvPr id="49" name="Freeform 6">
              <a:extLst>
                <a:ext uri="{FF2B5EF4-FFF2-40B4-BE49-F238E27FC236}">
                  <a16:creationId xmlns:a16="http://schemas.microsoft.com/office/drawing/2014/main" id="{8EBB7078-556E-4D86-87DA-FFB95DA25626}"/>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7">
              <a:extLst>
                <a:ext uri="{FF2B5EF4-FFF2-40B4-BE49-F238E27FC236}">
                  <a16:creationId xmlns:a16="http://schemas.microsoft.com/office/drawing/2014/main" id="{7491B867-1167-47AE-9C81-BCDCB6B62297}"/>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1" name="Group 50">
            <a:extLst>
              <a:ext uri="{FF2B5EF4-FFF2-40B4-BE49-F238E27FC236}">
                <a16:creationId xmlns:a16="http://schemas.microsoft.com/office/drawing/2014/main" id="{1DE4448A-D850-48A1-B068-954153D6B90D}"/>
              </a:ext>
            </a:extLst>
          </p:cNvPr>
          <p:cNvGrpSpPr/>
          <p:nvPr/>
        </p:nvGrpSpPr>
        <p:grpSpPr>
          <a:xfrm>
            <a:off x="4024181" y="2544876"/>
            <a:ext cx="1617599" cy="1846639"/>
            <a:chOff x="-630238" y="717550"/>
            <a:chExt cx="1830388" cy="2163762"/>
          </a:xfrm>
          <a:solidFill>
            <a:schemeClr val="accent3"/>
          </a:solidFill>
        </p:grpSpPr>
        <p:sp>
          <p:nvSpPr>
            <p:cNvPr id="52" name="Freeform 6">
              <a:extLst>
                <a:ext uri="{FF2B5EF4-FFF2-40B4-BE49-F238E27FC236}">
                  <a16:creationId xmlns:a16="http://schemas.microsoft.com/office/drawing/2014/main" id="{3BF33AF8-377E-408E-9902-1D24EE01660B}"/>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7">
              <a:extLst>
                <a:ext uri="{FF2B5EF4-FFF2-40B4-BE49-F238E27FC236}">
                  <a16:creationId xmlns:a16="http://schemas.microsoft.com/office/drawing/2014/main" id="{4025B437-DEF0-460B-8BF2-0117069CCE60}"/>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4" name="Group 53">
            <a:extLst>
              <a:ext uri="{FF2B5EF4-FFF2-40B4-BE49-F238E27FC236}">
                <a16:creationId xmlns:a16="http://schemas.microsoft.com/office/drawing/2014/main" id="{E503F19A-E24B-46EA-98B5-BCC88B20407B}"/>
              </a:ext>
            </a:extLst>
          </p:cNvPr>
          <p:cNvGrpSpPr/>
          <p:nvPr/>
        </p:nvGrpSpPr>
        <p:grpSpPr>
          <a:xfrm>
            <a:off x="7221056" y="2994156"/>
            <a:ext cx="1293061" cy="1439231"/>
            <a:chOff x="-630238" y="717550"/>
            <a:chExt cx="1830388" cy="2163762"/>
          </a:xfrm>
          <a:solidFill>
            <a:srgbClr val="CDD22B"/>
          </a:solidFill>
        </p:grpSpPr>
        <p:sp>
          <p:nvSpPr>
            <p:cNvPr id="55" name="Freeform 6">
              <a:extLst>
                <a:ext uri="{FF2B5EF4-FFF2-40B4-BE49-F238E27FC236}">
                  <a16:creationId xmlns:a16="http://schemas.microsoft.com/office/drawing/2014/main" id="{5C372E60-BF33-4D91-9506-BC1DC9D05E1E}"/>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7">
              <a:extLst>
                <a:ext uri="{FF2B5EF4-FFF2-40B4-BE49-F238E27FC236}">
                  <a16:creationId xmlns:a16="http://schemas.microsoft.com/office/drawing/2014/main" id="{5109357E-3D10-4A58-9232-6CCEBF7412E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7" name="Group 56">
            <a:extLst>
              <a:ext uri="{FF2B5EF4-FFF2-40B4-BE49-F238E27FC236}">
                <a16:creationId xmlns:a16="http://schemas.microsoft.com/office/drawing/2014/main" id="{86374ED2-C105-4505-A496-E22B5FC0E76F}"/>
              </a:ext>
            </a:extLst>
          </p:cNvPr>
          <p:cNvGrpSpPr/>
          <p:nvPr/>
        </p:nvGrpSpPr>
        <p:grpSpPr>
          <a:xfrm>
            <a:off x="8508270" y="3088745"/>
            <a:ext cx="1238918" cy="1347054"/>
            <a:chOff x="-630238" y="717550"/>
            <a:chExt cx="1830388" cy="2163762"/>
          </a:xfrm>
          <a:solidFill>
            <a:srgbClr val="87B740"/>
          </a:solidFill>
        </p:grpSpPr>
        <p:sp>
          <p:nvSpPr>
            <p:cNvPr id="58" name="Freeform 6">
              <a:extLst>
                <a:ext uri="{FF2B5EF4-FFF2-40B4-BE49-F238E27FC236}">
                  <a16:creationId xmlns:a16="http://schemas.microsoft.com/office/drawing/2014/main" id="{DF5CE73C-CC99-4FF1-8B83-1C32A5B30916}"/>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7">
              <a:extLst>
                <a:ext uri="{FF2B5EF4-FFF2-40B4-BE49-F238E27FC236}">
                  <a16:creationId xmlns:a16="http://schemas.microsoft.com/office/drawing/2014/main" id="{811A956B-7462-46D1-87A4-D1B5B6EF02E4}"/>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60" name="Group 59">
            <a:extLst>
              <a:ext uri="{FF2B5EF4-FFF2-40B4-BE49-F238E27FC236}">
                <a16:creationId xmlns:a16="http://schemas.microsoft.com/office/drawing/2014/main" id="{38E25467-5CCD-4A6F-AB7B-17FCDB527B93}"/>
              </a:ext>
            </a:extLst>
          </p:cNvPr>
          <p:cNvGrpSpPr/>
          <p:nvPr/>
        </p:nvGrpSpPr>
        <p:grpSpPr>
          <a:xfrm>
            <a:off x="9762237" y="3248653"/>
            <a:ext cx="1038502" cy="1140108"/>
            <a:chOff x="-630238" y="717550"/>
            <a:chExt cx="1830388" cy="2163762"/>
          </a:xfrm>
          <a:solidFill>
            <a:srgbClr val="00993C"/>
          </a:solidFill>
        </p:grpSpPr>
        <p:sp>
          <p:nvSpPr>
            <p:cNvPr id="61" name="Freeform 6">
              <a:extLst>
                <a:ext uri="{FF2B5EF4-FFF2-40B4-BE49-F238E27FC236}">
                  <a16:creationId xmlns:a16="http://schemas.microsoft.com/office/drawing/2014/main" id="{2E707178-1D2E-4E8B-A1EC-5E60DA75E7CF}"/>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7">
              <a:extLst>
                <a:ext uri="{FF2B5EF4-FFF2-40B4-BE49-F238E27FC236}">
                  <a16:creationId xmlns:a16="http://schemas.microsoft.com/office/drawing/2014/main" id="{4857CAB0-0BE9-46DE-8213-41E8FD39CD7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63" name="Group 62">
            <a:extLst>
              <a:ext uri="{FF2B5EF4-FFF2-40B4-BE49-F238E27FC236}">
                <a16:creationId xmlns:a16="http://schemas.microsoft.com/office/drawing/2014/main" id="{6869B758-22E3-4F4C-914A-D26F08FAE8E3}"/>
              </a:ext>
            </a:extLst>
          </p:cNvPr>
          <p:cNvGrpSpPr/>
          <p:nvPr/>
        </p:nvGrpSpPr>
        <p:grpSpPr>
          <a:xfrm>
            <a:off x="10953854" y="3429000"/>
            <a:ext cx="975586" cy="984700"/>
            <a:chOff x="-630238" y="717550"/>
            <a:chExt cx="1830388" cy="2163762"/>
          </a:xfrm>
          <a:solidFill>
            <a:srgbClr val="007B47"/>
          </a:solidFill>
        </p:grpSpPr>
        <p:sp>
          <p:nvSpPr>
            <p:cNvPr id="64" name="Freeform 6">
              <a:extLst>
                <a:ext uri="{FF2B5EF4-FFF2-40B4-BE49-F238E27FC236}">
                  <a16:creationId xmlns:a16="http://schemas.microsoft.com/office/drawing/2014/main" id="{75491A7C-8FCA-4B22-964A-2CACBE61ADDB}"/>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7">
              <a:extLst>
                <a:ext uri="{FF2B5EF4-FFF2-40B4-BE49-F238E27FC236}">
                  <a16:creationId xmlns:a16="http://schemas.microsoft.com/office/drawing/2014/main" id="{71BACB42-8636-4B58-A854-6A77D4D834B8}"/>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66" name="Rectangle 65">
            <a:extLst>
              <a:ext uri="{FF2B5EF4-FFF2-40B4-BE49-F238E27FC236}">
                <a16:creationId xmlns:a16="http://schemas.microsoft.com/office/drawing/2014/main" id="{C157B2F3-FB99-4841-B513-E223399DDEBD}"/>
              </a:ext>
            </a:extLst>
          </p:cNvPr>
          <p:cNvSpPr/>
          <p:nvPr/>
        </p:nvSpPr>
        <p:spPr>
          <a:xfrm>
            <a:off x="8348659" y="4578526"/>
            <a:ext cx="1593566" cy="307777"/>
          </a:xfrm>
          <a:prstGeom prst="rect">
            <a:avLst/>
          </a:prstGeom>
        </p:spPr>
        <p:txBody>
          <a:bodyPr wrap="square">
            <a:spAutoFit/>
          </a:bodyPr>
          <a:lstStyle/>
          <a:p>
            <a:pPr algn="ctr"/>
            <a:r>
              <a:rPr lang="en-GB" sz="1400" b="1">
                <a:latin typeface="Arial" charset="0"/>
                <a:cs typeface="Arial" charset="0"/>
              </a:rPr>
              <a:t>16-34 Adults</a:t>
            </a:r>
          </a:p>
        </p:txBody>
      </p:sp>
      <p:sp>
        <p:nvSpPr>
          <p:cNvPr id="67" name="Rectangle 66">
            <a:extLst>
              <a:ext uri="{FF2B5EF4-FFF2-40B4-BE49-F238E27FC236}">
                <a16:creationId xmlns:a16="http://schemas.microsoft.com/office/drawing/2014/main" id="{C7BB746D-77A4-481A-85ED-37FA77424CB5}"/>
              </a:ext>
            </a:extLst>
          </p:cNvPr>
          <p:cNvSpPr/>
          <p:nvPr/>
        </p:nvSpPr>
        <p:spPr>
          <a:xfrm>
            <a:off x="9953028" y="4578526"/>
            <a:ext cx="735391" cy="307777"/>
          </a:xfrm>
          <a:prstGeom prst="rect">
            <a:avLst/>
          </a:prstGeom>
        </p:spPr>
        <p:txBody>
          <a:bodyPr wrap="square">
            <a:spAutoFit/>
          </a:bodyPr>
          <a:lstStyle/>
          <a:p>
            <a:pPr algn="ctr"/>
            <a:r>
              <a:rPr lang="en-GB" sz="1400" b="1">
                <a:latin typeface="Arial" charset="0"/>
                <a:cs typeface="Arial" charset="0"/>
              </a:rPr>
              <a:t>Kids</a:t>
            </a:r>
          </a:p>
        </p:txBody>
      </p:sp>
      <p:sp>
        <p:nvSpPr>
          <p:cNvPr id="68" name="Rectangle 67">
            <a:extLst>
              <a:ext uri="{FF2B5EF4-FFF2-40B4-BE49-F238E27FC236}">
                <a16:creationId xmlns:a16="http://schemas.microsoft.com/office/drawing/2014/main" id="{29A339F2-C900-4F17-B687-70FD2B033CA8}"/>
              </a:ext>
            </a:extLst>
          </p:cNvPr>
          <p:cNvSpPr/>
          <p:nvPr/>
        </p:nvSpPr>
        <p:spPr>
          <a:xfrm>
            <a:off x="10699222" y="4470804"/>
            <a:ext cx="1565071" cy="523220"/>
          </a:xfrm>
          <a:prstGeom prst="rect">
            <a:avLst/>
          </a:prstGeom>
        </p:spPr>
        <p:txBody>
          <a:bodyPr wrap="square">
            <a:spAutoFit/>
          </a:bodyPr>
          <a:lstStyle/>
          <a:p>
            <a:pPr algn="ctr"/>
            <a:r>
              <a:rPr lang="en-GB" sz="1400" b="1">
                <a:latin typeface="Arial" charset="0"/>
                <a:cs typeface="Arial" charset="0"/>
              </a:rPr>
              <a:t>Housepersons</a:t>
            </a:r>
            <a:br>
              <a:rPr lang="en-GB" sz="1400" b="1">
                <a:latin typeface="Arial" charset="0"/>
                <a:cs typeface="Arial" charset="0"/>
              </a:rPr>
            </a:br>
            <a:r>
              <a:rPr lang="en-GB" sz="1400" b="1">
                <a:latin typeface="Arial" charset="0"/>
                <a:cs typeface="Arial" charset="0"/>
              </a:rPr>
              <a:t>with Kids</a:t>
            </a:r>
          </a:p>
        </p:txBody>
      </p:sp>
      <p:sp>
        <p:nvSpPr>
          <p:cNvPr id="69" name="Rectangle 68">
            <a:extLst>
              <a:ext uri="{FF2B5EF4-FFF2-40B4-BE49-F238E27FC236}">
                <a16:creationId xmlns:a16="http://schemas.microsoft.com/office/drawing/2014/main" id="{ED45F3FB-8E1C-4E8A-ACC3-33457C111410}"/>
              </a:ext>
            </a:extLst>
          </p:cNvPr>
          <p:cNvSpPr/>
          <p:nvPr/>
        </p:nvSpPr>
        <p:spPr>
          <a:xfrm>
            <a:off x="1079802" y="1287346"/>
            <a:ext cx="749802" cy="338554"/>
          </a:xfrm>
          <a:prstGeom prst="rect">
            <a:avLst/>
          </a:prstGeom>
        </p:spPr>
        <p:txBody>
          <a:bodyPr wrap="square">
            <a:spAutoFit/>
          </a:bodyPr>
          <a:lstStyle/>
          <a:p>
            <a:pPr algn="ctr"/>
            <a:r>
              <a:rPr lang="en-GB" sz="1600" b="1">
                <a:solidFill>
                  <a:schemeClr val="accent1"/>
                </a:solidFill>
                <a:latin typeface="Arial" charset="0"/>
                <a:cs typeface="Arial" charset="0"/>
              </a:rPr>
              <a:t>60.9</a:t>
            </a:r>
          </a:p>
        </p:txBody>
      </p:sp>
      <p:sp>
        <p:nvSpPr>
          <p:cNvPr id="70" name="Rectangle 69">
            <a:extLst>
              <a:ext uri="{FF2B5EF4-FFF2-40B4-BE49-F238E27FC236}">
                <a16:creationId xmlns:a16="http://schemas.microsoft.com/office/drawing/2014/main" id="{0810474D-2F74-42D4-B956-F2CB36F22641}"/>
              </a:ext>
            </a:extLst>
          </p:cNvPr>
          <p:cNvSpPr/>
          <p:nvPr/>
        </p:nvSpPr>
        <p:spPr>
          <a:xfrm>
            <a:off x="2951240" y="1586245"/>
            <a:ext cx="749802" cy="338554"/>
          </a:xfrm>
          <a:prstGeom prst="rect">
            <a:avLst/>
          </a:prstGeom>
        </p:spPr>
        <p:txBody>
          <a:bodyPr wrap="square">
            <a:spAutoFit/>
          </a:bodyPr>
          <a:lstStyle/>
          <a:p>
            <a:pPr algn="ctr"/>
            <a:r>
              <a:rPr lang="en-GB" sz="1600" b="1">
                <a:solidFill>
                  <a:schemeClr val="accent2"/>
                </a:solidFill>
                <a:latin typeface="Arial" charset="0"/>
                <a:cs typeface="Arial" charset="0"/>
              </a:rPr>
              <a:t>51.7</a:t>
            </a:r>
          </a:p>
        </p:txBody>
      </p:sp>
      <p:sp>
        <p:nvSpPr>
          <p:cNvPr id="71" name="Rectangle 70">
            <a:extLst>
              <a:ext uri="{FF2B5EF4-FFF2-40B4-BE49-F238E27FC236}">
                <a16:creationId xmlns:a16="http://schemas.microsoft.com/office/drawing/2014/main" id="{EA9B62F3-933E-47B2-A5DD-0F1D278FF435}"/>
              </a:ext>
            </a:extLst>
          </p:cNvPr>
          <p:cNvSpPr/>
          <p:nvPr/>
        </p:nvSpPr>
        <p:spPr>
          <a:xfrm>
            <a:off x="4687585" y="1890305"/>
            <a:ext cx="749802" cy="338554"/>
          </a:xfrm>
          <a:prstGeom prst="rect">
            <a:avLst/>
          </a:prstGeom>
        </p:spPr>
        <p:txBody>
          <a:bodyPr wrap="square">
            <a:spAutoFit/>
          </a:bodyPr>
          <a:lstStyle/>
          <a:p>
            <a:pPr algn="ctr"/>
            <a:r>
              <a:rPr lang="en-GB" sz="1600" b="1">
                <a:solidFill>
                  <a:schemeClr val="accent3"/>
                </a:solidFill>
                <a:latin typeface="Arial" charset="0"/>
                <a:cs typeface="Arial" charset="0"/>
              </a:rPr>
              <a:t>29.2</a:t>
            </a:r>
          </a:p>
        </p:txBody>
      </p:sp>
      <p:sp>
        <p:nvSpPr>
          <p:cNvPr id="72" name="Rectangle 71">
            <a:extLst>
              <a:ext uri="{FF2B5EF4-FFF2-40B4-BE49-F238E27FC236}">
                <a16:creationId xmlns:a16="http://schemas.microsoft.com/office/drawing/2014/main" id="{E9AE41AE-81BA-405B-B72F-68226FD25839}"/>
              </a:ext>
            </a:extLst>
          </p:cNvPr>
          <p:cNvSpPr/>
          <p:nvPr/>
        </p:nvSpPr>
        <p:spPr>
          <a:xfrm>
            <a:off x="7672682" y="2384895"/>
            <a:ext cx="749802" cy="338554"/>
          </a:xfrm>
          <a:prstGeom prst="rect">
            <a:avLst/>
          </a:prstGeom>
        </p:spPr>
        <p:txBody>
          <a:bodyPr wrap="square">
            <a:spAutoFit/>
          </a:bodyPr>
          <a:lstStyle/>
          <a:p>
            <a:pPr algn="ctr"/>
            <a:r>
              <a:rPr lang="en-GB" sz="1600" b="1">
                <a:solidFill>
                  <a:srgbClr val="CDD22B"/>
                </a:solidFill>
                <a:latin typeface="Arial" charset="0"/>
                <a:cs typeface="Arial" charset="0"/>
              </a:rPr>
              <a:t>25.0</a:t>
            </a:r>
          </a:p>
        </p:txBody>
      </p:sp>
      <p:sp>
        <p:nvSpPr>
          <p:cNvPr id="73" name="Rectangle 72">
            <a:extLst>
              <a:ext uri="{FF2B5EF4-FFF2-40B4-BE49-F238E27FC236}">
                <a16:creationId xmlns:a16="http://schemas.microsoft.com/office/drawing/2014/main" id="{2D9944B2-A6EA-47D8-AAC0-1FED147E8301}"/>
              </a:ext>
            </a:extLst>
          </p:cNvPr>
          <p:cNvSpPr/>
          <p:nvPr/>
        </p:nvSpPr>
        <p:spPr>
          <a:xfrm>
            <a:off x="8925288" y="2629932"/>
            <a:ext cx="749802" cy="338554"/>
          </a:xfrm>
          <a:prstGeom prst="rect">
            <a:avLst/>
          </a:prstGeom>
        </p:spPr>
        <p:txBody>
          <a:bodyPr wrap="square">
            <a:spAutoFit/>
          </a:bodyPr>
          <a:lstStyle/>
          <a:p>
            <a:pPr algn="ctr"/>
            <a:r>
              <a:rPr lang="en-GB" sz="1600" b="1">
                <a:solidFill>
                  <a:srgbClr val="87B740"/>
                </a:solidFill>
                <a:latin typeface="Arial" charset="0"/>
                <a:cs typeface="Arial" charset="0"/>
              </a:rPr>
              <a:t>14.3</a:t>
            </a:r>
          </a:p>
        </p:txBody>
      </p:sp>
      <p:sp>
        <p:nvSpPr>
          <p:cNvPr id="74" name="Rectangle 73">
            <a:extLst>
              <a:ext uri="{FF2B5EF4-FFF2-40B4-BE49-F238E27FC236}">
                <a16:creationId xmlns:a16="http://schemas.microsoft.com/office/drawing/2014/main" id="{2F4356C6-4412-456F-B939-D654772D7790}"/>
              </a:ext>
            </a:extLst>
          </p:cNvPr>
          <p:cNvSpPr/>
          <p:nvPr/>
        </p:nvSpPr>
        <p:spPr>
          <a:xfrm>
            <a:off x="10124234" y="2819947"/>
            <a:ext cx="603629" cy="338554"/>
          </a:xfrm>
          <a:prstGeom prst="rect">
            <a:avLst/>
          </a:prstGeom>
        </p:spPr>
        <p:txBody>
          <a:bodyPr wrap="square">
            <a:spAutoFit/>
          </a:bodyPr>
          <a:lstStyle/>
          <a:p>
            <a:pPr algn="ctr"/>
            <a:r>
              <a:rPr lang="en-GB" sz="1600" b="1">
                <a:solidFill>
                  <a:srgbClr val="00993C"/>
                </a:solidFill>
                <a:latin typeface="Arial" charset="0"/>
                <a:cs typeface="Arial" charset="0"/>
              </a:rPr>
              <a:t>9.2</a:t>
            </a:r>
          </a:p>
        </p:txBody>
      </p:sp>
      <p:sp>
        <p:nvSpPr>
          <p:cNvPr id="75" name="Rectangle 74">
            <a:extLst>
              <a:ext uri="{FF2B5EF4-FFF2-40B4-BE49-F238E27FC236}">
                <a16:creationId xmlns:a16="http://schemas.microsoft.com/office/drawing/2014/main" id="{87E24FF0-131D-49CA-9F1B-112D3A68EE2F}"/>
              </a:ext>
            </a:extLst>
          </p:cNvPr>
          <p:cNvSpPr/>
          <p:nvPr/>
        </p:nvSpPr>
        <p:spPr>
          <a:xfrm>
            <a:off x="11270291" y="2996648"/>
            <a:ext cx="603629" cy="338554"/>
          </a:xfrm>
          <a:prstGeom prst="rect">
            <a:avLst/>
          </a:prstGeom>
        </p:spPr>
        <p:txBody>
          <a:bodyPr wrap="square">
            <a:spAutoFit/>
          </a:bodyPr>
          <a:lstStyle/>
          <a:p>
            <a:pPr algn="ctr"/>
            <a:r>
              <a:rPr lang="en-GB" sz="1600" b="1">
                <a:solidFill>
                  <a:srgbClr val="007B47"/>
                </a:solidFill>
                <a:latin typeface="Arial" charset="0"/>
                <a:cs typeface="Arial" charset="0"/>
              </a:rPr>
              <a:t>6.7</a:t>
            </a:r>
          </a:p>
        </p:txBody>
      </p:sp>
      <p:grpSp>
        <p:nvGrpSpPr>
          <p:cNvPr id="40" name="Group 39">
            <a:extLst>
              <a:ext uri="{FF2B5EF4-FFF2-40B4-BE49-F238E27FC236}">
                <a16:creationId xmlns:a16="http://schemas.microsoft.com/office/drawing/2014/main" id="{A06C1025-7886-4204-A413-498ED2820E96}"/>
              </a:ext>
            </a:extLst>
          </p:cNvPr>
          <p:cNvGrpSpPr/>
          <p:nvPr/>
        </p:nvGrpSpPr>
        <p:grpSpPr>
          <a:xfrm>
            <a:off x="5671765" y="2663553"/>
            <a:ext cx="1542955" cy="1722438"/>
            <a:chOff x="-630238" y="717550"/>
            <a:chExt cx="1830388" cy="2163762"/>
          </a:xfrm>
          <a:solidFill>
            <a:srgbClr val="FFC000"/>
          </a:solidFill>
        </p:grpSpPr>
        <p:sp>
          <p:nvSpPr>
            <p:cNvPr id="76" name="Freeform 6">
              <a:extLst>
                <a:ext uri="{FF2B5EF4-FFF2-40B4-BE49-F238E27FC236}">
                  <a16:creationId xmlns:a16="http://schemas.microsoft.com/office/drawing/2014/main" id="{6B08538A-D354-4153-9082-038DB924B72E}"/>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7">
              <a:extLst>
                <a:ext uri="{FF2B5EF4-FFF2-40B4-BE49-F238E27FC236}">
                  <a16:creationId xmlns:a16="http://schemas.microsoft.com/office/drawing/2014/main" id="{DA330C64-D770-421E-B78D-386ACED119B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78" name="Rectangle 77">
            <a:extLst>
              <a:ext uri="{FF2B5EF4-FFF2-40B4-BE49-F238E27FC236}">
                <a16:creationId xmlns:a16="http://schemas.microsoft.com/office/drawing/2014/main" id="{753AFC08-5232-412E-848B-A922C646A819}"/>
              </a:ext>
            </a:extLst>
          </p:cNvPr>
          <p:cNvSpPr/>
          <p:nvPr/>
        </p:nvSpPr>
        <p:spPr>
          <a:xfrm>
            <a:off x="6283124" y="2070045"/>
            <a:ext cx="749802" cy="338554"/>
          </a:xfrm>
          <a:prstGeom prst="rect">
            <a:avLst/>
          </a:prstGeom>
        </p:spPr>
        <p:txBody>
          <a:bodyPr wrap="square">
            <a:spAutoFit/>
          </a:bodyPr>
          <a:lstStyle/>
          <a:p>
            <a:pPr algn="ctr"/>
            <a:r>
              <a:rPr lang="en-GB" sz="1600" b="1">
                <a:solidFill>
                  <a:srgbClr val="FFCD00"/>
                </a:solidFill>
                <a:latin typeface="Arial" charset="0"/>
                <a:cs typeface="Arial" charset="0"/>
              </a:rPr>
              <a:t>26.7</a:t>
            </a:r>
          </a:p>
        </p:txBody>
      </p:sp>
      <p:sp>
        <p:nvSpPr>
          <p:cNvPr id="79" name="Rectangle 78">
            <a:extLst>
              <a:ext uri="{FF2B5EF4-FFF2-40B4-BE49-F238E27FC236}">
                <a16:creationId xmlns:a16="http://schemas.microsoft.com/office/drawing/2014/main" id="{0A93E402-DE3C-4669-A1C2-D0281A875E0F}"/>
              </a:ext>
            </a:extLst>
          </p:cNvPr>
          <p:cNvSpPr/>
          <p:nvPr/>
        </p:nvSpPr>
        <p:spPr>
          <a:xfrm>
            <a:off x="6151310" y="4578526"/>
            <a:ext cx="842836" cy="307777"/>
          </a:xfrm>
          <a:prstGeom prst="rect">
            <a:avLst/>
          </a:prstGeom>
        </p:spPr>
        <p:txBody>
          <a:bodyPr wrap="square">
            <a:spAutoFit/>
          </a:bodyPr>
          <a:lstStyle/>
          <a:p>
            <a:pPr algn="ctr"/>
            <a:r>
              <a:rPr lang="en-GB" sz="1400" b="1">
                <a:latin typeface="Arial" charset="0"/>
                <a:cs typeface="Arial" charset="0"/>
              </a:rPr>
              <a:t>Women</a:t>
            </a:r>
          </a:p>
        </p:txBody>
      </p:sp>
    </p:spTree>
    <p:extLst>
      <p:ext uri="{BB962C8B-B14F-4D97-AF65-F5344CB8AC3E}">
        <p14:creationId xmlns:p14="http://schemas.microsoft.com/office/powerpoint/2010/main" val="4258933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women laughing&#10;&#10;Description automatically generated">
            <a:extLst>
              <a:ext uri="{FF2B5EF4-FFF2-40B4-BE49-F238E27FC236}">
                <a16:creationId xmlns:a16="http://schemas.microsoft.com/office/drawing/2014/main" id="{8215D6F0-8F3D-E313-46A4-9B0B05AE9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4D2DDFF-D150-4320-A5E9-69AEC1036782}"/>
              </a:ext>
            </a:extLst>
          </p:cNvPr>
          <p:cNvSpPr/>
          <p:nvPr/>
        </p:nvSpPr>
        <p:spPr>
          <a:xfrm>
            <a:off x="-1" y="-1"/>
            <a:ext cx="12305211" cy="6858001"/>
          </a:xfrm>
          <a:prstGeom prst="rect">
            <a:avLst/>
          </a:prstGeom>
          <a:gradFill flip="none" rotWithShape="1">
            <a:gsLst>
              <a:gs pos="0">
                <a:srgbClr val="000000">
                  <a:alpha val="66000"/>
                </a:srgbClr>
              </a:gs>
              <a:gs pos="69000">
                <a:schemeClr val="bg1">
                  <a:alpha val="3000"/>
                  <a:lumMod val="22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FB28621B-1F56-4864-A40C-1A340B44153C}"/>
              </a:ext>
            </a:extLst>
          </p:cNvPr>
          <p:cNvSpPr>
            <a:spLocks noGrp="1"/>
          </p:cNvSpPr>
          <p:nvPr>
            <p:ph type="ctrTitle"/>
          </p:nvPr>
        </p:nvSpPr>
        <p:spPr>
          <a:xfrm>
            <a:off x="527405" y="649639"/>
            <a:ext cx="5298141" cy="2412000"/>
          </a:xfrm>
        </p:spPr>
        <p:txBody>
          <a:bodyPr/>
          <a:lstStyle/>
          <a:p>
            <a:r>
              <a:rPr lang="en-GB" dirty="0"/>
              <a:t>Time lengths &amp;</a:t>
            </a:r>
            <a:br>
              <a:rPr lang="en-GB" dirty="0"/>
            </a:br>
            <a:r>
              <a:rPr lang="en-GB" dirty="0"/>
              <a:t>advertising</a:t>
            </a:r>
          </a:p>
        </p:txBody>
      </p:sp>
      <p:pic>
        <p:nvPicPr>
          <p:cNvPr id="5" name="Picture 4">
            <a:extLst>
              <a:ext uri="{FF2B5EF4-FFF2-40B4-BE49-F238E27FC236}">
                <a16:creationId xmlns:a16="http://schemas.microsoft.com/office/drawing/2014/main" id="{80AAE330-D69B-4C60-BDAA-BF6CFAD9EE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3727F072-BBDC-46C3-AF15-3C9D1B58038A}"/>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“Hullraisers” Channel 4</a:t>
            </a:r>
          </a:p>
        </p:txBody>
      </p:sp>
    </p:spTree>
    <p:extLst>
      <p:ext uri="{BB962C8B-B14F-4D97-AF65-F5344CB8AC3E}">
        <p14:creationId xmlns:p14="http://schemas.microsoft.com/office/powerpoint/2010/main" val="571234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and person posing for a picture&#10;&#10;Description automatically generated">
            <a:extLst>
              <a:ext uri="{FF2B5EF4-FFF2-40B4-BE49-F238E27FC236}">
                <a16:creationId xmlns:a16="http://schemas.microsoft.com/office/drawing/2014/main" id="{1064DB11-4495-806D-BD9C-EDDBD971B34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5" r="20765"/>
          <a:stretch>
            <a:fillRect/>
          </a:stretch>
        </p:blipFill>
        <p:spPr/>
      </p:pic>
      <p:sp>
        <p:nvSpPr>
          <p:cNvPr id="2" name="Title 1">
            <a:extLst>
              <a:ext uri="{FF2B5EF4-FFF2-40B4-BE49-F238E27FC236}">
                <a16:creationId xmlns:a16="http://schemas.microsoft.com/office/drawing/2014/main" id="{9DC83B12-0EF7-2E57-BE7E-191E3353F140}"/>
              </a:ext>
            </a:extLst>
          </p:cNvPr>
          <p:cNvSpPr>
            <a:spLocks noGrp="1"/>
          </p:cNvSpPr>
          <p:nvPr>
            <p:ph type="title"/>
          </p:nvPr>
        </p:nvSpPr>
        <p:spPr/>
        <p:txBody>
          <a:bodyPr/>
          <a:lstStyle/>
          <a:p>
            <a:r>
              <a:rPr lang="en-GB" dirty="0"/>
              <a:t>Overview </a:t>
            </a:r>
          </a:p>
        </p:txBody>
      </p:sp>
      <p:sp>
        <p:nvSpPr>
          <p:cNvPr id="3" name="Text Placeholder 2">
            <a:extLst>
              <a:ext uri="{FF2B5EF4-FFF2-40B4-BE49-F238E27FC236}">
                <a16:creationId xmlns:a16="http://schemas.microsoft.com/office/drawing/2014/main" id="{E613868D-8D71-C2EE-2E8C-EFE1FD358FDC}"/>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In 2023, we watched </a:t>
            </a:r>
            <a:r>
              <a:rPr lang="en-GB" b="1" dirty="0">
                <a:solidFill>
                  <a:schemeClr val="tx2"/>
                </a:solidFill>
              </a:rPr>
              <a:t>2h, 40m </a:t>
            </a:r>
            <a:r>
              <a:rPr lang="en-GB" dirty="0"/>
              <a:t>of broadcaster TV each day and </a:t>
            </a:r>
            <a:r>
              <a:rPr lang="en-GB" b="1" dirty="0">
                <a:solidFill>
                  <a:schemeClr val="tx2"/>
                </a:solidFill>
              </a:rPr>
              <a:t>39m</a:t>
            </a:r>
            <a:r>
              <a:rPr lang="en-GB" dirty="0"/>
              <a:t> of subscription VOD viewing.</a:t>
            </a:r>
          </a:p>
          <a:p>
            <a:pPr marL="285750" indent="-285750">
              <a:buFont typeface="Arial" panose="020B0604020202020204" pitchFamily="34" charset="0"/>
              <a:buChar char="─"/>
            </a:pPr>
            <a:r>
              <a:rPr lang="en-GB" dirty="0"/>
              <a:t>BVOD represents </a:t>
            </a:r>
            <a:r>
              <a:rPr lang="en-GB" b="1" dirty="0">
                <a:solidFill>
                  <a:schemeClr val="tx2"/>
                </a:solidFill>
              </a:rPr>
              <a:t>24%</a:t>
            </a:r>
            <a:r>
              <a:rPr lang="en-GB" dirty="0"/>
              <a:t> of all broadcaster TV viewing for 16-34s</a:t>
            </a:r>
          </a:p>
          <a:p>
            <a:pPr marL="285750" indent="-285750">
              <a:buFont typeface="Arial" panose="020B0604020202020204" pitchFamily="34" charset="0"/>
              <a:buChar char="─"/>
            </a:pPr>
            <a:r>
              <a:rPr lang="en-GB" dirty="0"/>
              <a:t>Almost </a:t>
            </a:r>
            <a:r>
              <a:rPr lang="en-GB" b="1" dirty="0">
                <a:solidFill>
                  <a:schemeClr val="tx2"/>
                </a:solidFill>
              </a:rPr>
              <a:t>three quarters </a:t>
            </a:r>
            <a:r>
              <a:rPr lang="en-GB" dirty="0"/>
              <a:t>of individuals now have access to a SVOD service.</a:t>
            </a:r>
          </a:p>
          <a:p>
            <a:endParaRPr lang="en-GB" dirty="0"/>
          </a:p>
          <a:p>
            <a:endParaRPr lang="en-GB" dirty="0"/>
          </a:p>
          <a:p>
            <a:endParaRPr lang="en-GB" dirty="0"/>
          </a:p>
        </p:txBody>
      </p:sp>
      <p:sp>
        <p:nvSpPr>
          <p:cNvPr id="5" name="Text Placeholder 4">
            <a:extLst>
              <a:ext uri="{FF2B5EF4-FFF2-40B4-BE49-F238E27FC236}">
                <a16:creationId xmlns:a16="http://schemas.microsoft.com/office/drawing/2014/main" id="{FA4C3F41-0311-1A70-15A1-0174D0F83674}"/>
              </a:ext>
            </a:extLst>
          </p:cNvPr>
          <p:cNvSpPr>
            <a:spLocks noGrp="1"/>
          </p:cNvSpPr>
          <p:nvPr>
            <p:ph type="body" sz="quarter" idx="15"/>
          </p:nvPr>
        </p:nvSpPr>
        <p:spPr/>
        <p:txBody>
          <a:bodyPr/>
          <a:lstStyle/>
          <a:p>
            <a:endParaRPr lang="en-GB"/>
          </a:p>
        </p:txBody>
      </p:sp>
      <p:sp>
        <p:nvSpPr>
          <p:cNvPr id="12" name="TextBox 11">
            <a:extLst>
              <a:ext uri="{FF2B5EF4-FFF2-40B4-BE49-F238E27FC236}">
                <a16:creationId xmlns:a16="http://schemas.microsoft.com/office/drawing/2014/main" id="{3E62F78D-D753-399F-1BB7-70ED1E2386DB}"/>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“Big Brother” ITV1</a:t>
            </a:r>
          </a:p>
        </p:txBody>
      </p:sp>
    </p:spTree>
    <p:extLst>
      <p:ext uri="{BB962C8B-B14F-4D97-AF65-F5344CB8AC3E}">
        <p14:creationId xmlns:p14="http://schemas.microsoft.com/office/powerpoint/2010/main" val="57962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in a pink suit&#10;&#10;Description automatically generated">
            <a:extLst>
              <a:ext uri="{FF2B5EF4-FFF2-40B4-BE49-F238E27FC236}">
                <a16:creationId xmlns:a16="http://schemas.microsoft.com/office/drawing/2014/main" id="{67BA8397-8EB6-277D-26A6-4CD97152647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350" r="15350"/>
          <a:stretch>
            <a:fillRect/>
          </a:stretch>
        </p:blipFill>
        <p:spPr/>
      </p:pic>
      <p:sp>
        <p:nvSpPr>
          <p:cNvPr id="2" name="Title 1">
            <a:extLst>
              <a:ext uri="{FF2B5EF4-FFF2-40B4-BE49-F238E27FC236}">
                <a16:creationId xmlns:a16="http://schemas.microsoft.com/office/drawing/2014/main" id="{BA58C271-FA11-F1A1-7E77-F6A81899E6EE}"/>
              </a:ext>
            </a:extLst>
          </p:cNvPr>
          <p:cNvSpPr>
            <a:spLocks noGrp="1"/>
          </p:cNvSpPr>
          <p:nvPr>
            <p:ph type="title"/>
          </p:nvPr>
        </p:nvSpPr>
        <p:spPr/>
        <p:txBody>
          <a:bodyPr/>
          <a:lstStyle/>
          <a:p>
            <a:r>
              <a:rPr lang="en-GB" dirty="0"/>
              <a:t>Time lengths &amp; advertising</a:t>
            </a:r>
          </a:p>
        </p:txBody>
      </p:sp>
      <p:sp>
        <p:nvSpPr>
          <p:cNvPr id="3" name="Text Placeholder 2">
            <a:extLst>
              <a:ext uri="{FF2B5EF4-FFF2-40B4-BE49-F238E27FC236}">
                <a16:creationId xmlns:a16="http://schemas.microsoft.com/office/drawing/2014/main" id="{14CBDCB1-123C-F677-9425-C6ABAF0D576C}"/>
              </a:ext>
            </a:extLst>
          </p:cNvPr>
          <p:cNvSpPr>
            <a:spLocks noGrp="1"/>
          </p:cNvSpPr>
          <p:nvPr>
            <p:ph type="body" sz="quarter" idx="13"/>
          </p:nvPr>
        </p:nvSpPr>
        <p:spPr/>
        <p:txBody>
          <a:bodyPr>
            <a:normAutofit lnSpcReduction="10000"/>
          </a:bodyPr>
          <a:lstStyle/>
          <a:p>
            <a:pPr marL="285750" indent="-285750">
              <a:buFont typeface="Arial" panose="020B0604020202020204" pitchFamily="34" charset="0"/>
              <a:buChar char="─"/>
            </a:pPr>
            <a:r>
              <a:rPr lang="en-GB" sz="1600" dirty="0"/>
              <a:t>TV advertising accounted for </a:t>
            </a:r>
            <a:r>
              <a:rPr lang="en-GB" sz="1600" b="1" dirty="0">
                <a:solidFill>
                  <a:schemeClr val="tx2"/>
                </a:solidFill>
              </a:rPr>
              <a:t>84%</a:t>
            </a:r>
            <a:r>
              <a:rPr lang="en-GB" sz="1600" dirty="0"/>
              <a:t> of the video advertising we saw each day in 2023, and </a:t>
            </a:r>
            <a:r>
              <a:rPr lang="en-GB" sz="1600" b="1" dirty="0">
                <a:solidFill>
                  <a:schemeClr val="tx2"/>
                </a:solidFill>
              </a:rPr>
              <a:t>54%</a:t>
            </a:r>
            <a:r>
              <a:rPr lang="en-GB" sz="1600" dirty="0"/>
              <a:t> for 16-34s.</a:t>
            </a:r>
          </a:p>
          <a:p>
            <a:pPr marL="285750" indent="-285750">
              <a:buClr>
                <a:schemeClr val="accent1"/>
              </a:buClr>
              <a:buFont typeface="Arial" panose="020B0604020202020204" pitchFamily="34" charset="0"/>
              <a:buChar char="─"/>
            </a:pPr>
            <a:r>
              <a:rPr lang="en-GB" b="1" dirty="0">
                <a:solidFill>
                  <a:schemeClr val="tx2"/>
                </a:solidFill>
              </a:rPr>
              <a:t>Procter &amp; Gamble</a:t>
            </a:r>
            <a:r>
              <a:rPr lang="en-GB" dirty="0"/>
              <a:t> was the biggest TV advertiser in 2023.</a:t>
            </a:r>
          </a:p>
          <a:p>
            <a:pPr marL="285750" indent="-285750">
              <a:buClr>
                <a:schemeClr val="accent1"/>
              </a:buClr>
              <a:buFont typeface="Arial" panose="020B0604020202020204" pitchFamily="34" charset="0"/>
              <a:buChar char="─"/>
            </a:pPr>
            <a:r>
              <a:rPr lang="en-GB" dirty="0"/>
              <a:t>30-second TV ads consistently account for </a:t>
            </a:r>
            <a:r>
              <a:rPr lang="en-GB" b="1" dirty="0">
                <a:solidFill>
                  <a:schemeClr val="tx2"/>
                </a:solidFill>
              </a:rPr>
              <a:t>half</a:t>
            </a:r>
            <a:r>
              <a:rPr lang="en-GB" dirty="0"/>
              <a:t> of all impacts</a:t>
            </a:r>
          </a:p>
          <a:p>
            <a:pPr marL="285750" indent="-285750">
              <a:buClr>
                <a:schemeClr val="accent1"/>
              </a:buClr>
              <a:buFont typeface="Arial" panose="020B0604020202020204" pitchFamily="34" charset="0"/>
              <a:buChar char="─"/>
            </a:pPr>
            <a:r>
              <a:rPr lang="en-GB" dirty="0"/>
              <a:t>Linear TV delivered </a:t>
            </a:r>
            <a:r>
              <a:rPr lang="en-GB" b="1" dirty="0">
                <a:solidFill>
                  <a:schemeClr val="tx2"/>
                </a:solidFill>
              </a:rPr>
              <a:t>679 billion </a:t>
            </a:r>
            <a:r>
              <a:rPr lang="en-GB" dirty="0"/>
              <a:t>impacts across 2023</a:t>
            </a:r>
          </a:p>
          <a:p>
            <a:pPr marL="285750" indent="-285750">
              <a:buClr>
                <a:schemeClr val="accent1"/>
              </a:buClr>
              <a:buFont typeface="Arial" panose="020B0604020202020204" pitchFamily="34" charset="0"/>
              <a:buChar char="─"/>
            </a:pPr>
            <a:r>
              <a:rPr lang="en-GB" dirty="0"/>
              <a:t>According to Nielsen data, </a:t>
            </a:r>
            <a:r>
              <a:rPr lang="en-GB" b="1" dirty="0">
                <a:solidFill>
                  <a:schemeClr val="tx2"/>
                </a:solidFill>
              </a:rPr>
              <a:t>online businesses</a:t>
            </a:r>
            <a:r>
              <a:rPr lang="en-GB" dirty="0"/>
              <a:t> - as a collective category - are the heaviest investors in TV advertising and have seen the biggest growth.</a:t>
            </a:r>
          </a:p>
          <a:p>
            <a:endParaRPr lang="en-GB" dirty="0"/>
          </a:p>
          <a:p>
            <a:endParaRPr lang="en-GB" dirty="0"/>
          </a:p>
        </p:txBody>
      </p:sp>
      <p:sp>
        <p:nvSpPr>
          <p:cNvPr id="5" name="Text Placeholder 4">
            <a:extLst>
              <a:ext uri="{FF2B5EF4-FFF2-40B4-BE49-F238E27FC236}">
                <a16:creationId xmlns:a16="http://schemas.microsoft.com/office/drawing/2014/main" id="{29B78ED7-4639-815F-E628-081EF930C860}"/>
              </a:ext>
            </a:extLst>
          </p:cNvPr>
          <p:cNvSpPr>
            <a:spLocks noGrp="1"/>
          </p:cNvSpPr>
          <p:nvPr>
            <p:ph type="body" sz="quarter" idx="15"/>
          </p:nvPr>
        </p:nvSpPr>
        <p:spPr/>
        <p:txBody>
          <a:bodyPr/>
          <a:lstStyle/>
          <a:p>
            <a:r>
              <a:rPr lang="en-GB" dirty="0"/>
              <a:t>Sources: Barb, Nielsen Ad Intel</a:t>
            </a:r>
          </a:p>
        </p:txBody>
      </p:sp>
      <p:sp>
        <p:nvSpPr>
          <p:cNvPr id="8" name="TextBox 7">
            <a:extLst>
              <a:ext uri="{FF2B5EF4-FFF2-40B4-BE49-F238E27FC236}">
                <a16:creationId xmlns:a16="http://schemas.microsoft.com/office/drawing/2014/main" id="{2D9DC8F3-D6A6-B59F-E066-03D45CA69AC9}"/>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“Britain Get Singing” ITV1</a:t>
            </a:r>
          </a:p>
        </p:txBody>
      </p:sp>
    </p:spTree>
    <p:extLst>
      <p:ext uri="{BB962C8B-B14F-4D97-AF65-F5344CB8AC3E}">
        <p14:creationId xmlns:p14="http://schemas.microsoft.com/office/powerpoint/2010/main" val="302249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A0402100-1BA0-4908-8129-D8012CD1B1E8}"/>
              </a:ext>
            </a:extLst>
          </p:cNvPr>
          <p:cNvSpPr>
            <a:spLocks noGrp="1"/>
          </p:cNvSpPr>
          <p:nvPr>
            <p:ph type="body" sz="quarter" idx="15"/>
          </p:nvPr>
        </p:nvSpPr>
        <p:spPr>
          <a:xfrm>
            <a:off x="378000" y="5364000"/>
            <a:ext cx="11334817" cy="304800"/>
          </a:xfrm>
        </p:spPr>
        <p:txBody>
          <a:bodyPr/>
          <a:lstStyle/>
          <a:p>
            <a:r>
              <a:rPr lang="en-GB" dirty="0"/>
              <a:t>Source: 2023, Barb / Broadcaster stream data / IPA TouchPoints 2023 / UK Cinema Association / ViewersLogic to model OOH viewing time *YouTube ad time modelled at 4.1% of content time, TikTok ad time modelled at 3.4% of content time using agency and broadcaster data, Other online modelled at 4% of content time)</a:t>
            </a:r>
          </a:p>
          <a:p>
            <a:endParaRPr lang="en-GB" dirty="0"/>
          </a:p>
        </p:txBody>
      </p:sp>
      <p:sp>
        <p:nvSpPr>
          <p:cNvPr id="4" name="TextBox 3">
            <a:extLst>
              <a:ext uri="{FF2B5EF4-FFF2-40B4-BE49-F238E27FC236}">
                <a16:creationId xmlns:a16="http://schemas.microsoft.com/office/drawing/2014/main" id="{E1558C29-8C2D-42AD-9BD0-A8F8BF15F202}"/>
              </a:ext>
            </a:extLst>
          </p:cNvPr>
          <p:cNvSpPr txBox="1"/>
          <p:nvPr/>
        </p:nvSpPr>
        <p:spPr>
          <a:xfrm>
            <a:off x="8871670" y="900862"/>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All Individuals: 17.0 mins</a:t>
            </a:r>
          </a:p>
        </p:txBody>
      </p:sp>
      <p:sp>
        <p:nvSpPr>
          <p:cNvPr id="5" name="TextBox 4">
            <a:extLst>
              <a:ext uri="{FF2B5EF4-FFF2-40B4-BE49-F238E27FC236}">
                <a16:creationId xmlns:a16="http://schemas.microsoft.com/office/drawing/2014/main" id="{7D48F3B6-2E03-4928-BB4D-AED96433C4A0}"/>
              </a:ext>
            </a:extLst>
          </p:cNvPr>
          <p:cNvSpPr txBox="1"/>
          <p:nvPr/>
        </p:nvSpPr>
        <p:spPr>
          <a:xfrm>
            <a:off x="8871670" y="1156343"/>
            <a:ext cx="23176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16-34s: </a:t>
            </a:r>
            <a:r>
              <a:rPr lang="en-GB" sz="1400" kern="0">
                <a:solidFill>
                  <a:prstClr val="black"/>
                </a:solidFill>
                <a:latin typeface="Arial"/>
              </a:rPr>
              <a:t>9.8</a:t>
            </a:r>
            <a:r>
              <a:rPr kumimoji="0" lang="en-GB" sz="1400" b="0" i="0" u="none" strike="noStrike" kern="0" cap="none" spc="0" normalizeH="0" baseline="0" noProof="0">
                <a:ln>
                  <a:noFill/>
                </a:ln>
                <a:solidFill>
                  <a:prstClr val="black"/>
                </a:solidFill>
                <a:effectLst/>
                <a:uLnTx/>
                <a:uFillTx/>
                <a:latin typeface="Arial"/>
                <a:ea typeface="+mn-ea"/>
                <a:cs typeface="+mn-cs"/>
              </a:rPr>
              <a:t> mins</a:t>
            </a:r>
          </a:p>
        </p:txBody>
      </p:sp>
      <p:sp>
        <p:nvSpPr>
          <p:cNvPr id="6" name="TextBox 5">
            <a:extLst>
              <a:ext uri="{FF2B5EF4-FFF2-40B4-BE49-F238E27FC236}">
                <a16:creationId xmlns:a16="http://schemas.microsoft.com/office/drawing/2014/main" id="{4C27D43E-3371-4BC1-92EB-6344B951E35B}"/>
              </a:ext>
            </a:extLst>
          </p:cNvPr>
          <p:cNvSpPr txBox="1"/>
          <p:nvPr/>
        </p:nvSpPr>
        <p:spPr>
          <a:xfrm>
            <a:off x="8218376" y="593085"/>
            <a:ext cx="34929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Average video advertising time per day</a:t>
            </a:r>
          </a:p>
        </p:txBody>
      </p:sp>
      <p:sp>
        <p:nvSpPr>
          <p:cNvPr id="7" name="TextBox 6">
            <a:extLst>
              <a:ext uri="{FF2B5EF4-FFF2-40B4-BE49-F238E27FC236}">
                <a16:creationId xmlns:a16="http://schemas.microsoft.com/office/drawing/2014/main" id="{29148050-B771-4017-8598-2385DED35D57}"/>
              </a:ext>
            </a:extLst>
          </p:cNvPr>
          <p:cNvSpPr txBox="1"/>
          <p:nvPr/>
        </p:nvSpPr>
        <p:spPr>
          <a:xfrm>
            <a:off x="5276561" y="388810"/>
            <a:ext cx="1767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571644" y="1156343"/>
            <a:ext cx="10801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a:ln>
                  <a:noFill/>
                </a:ln>
                <a:solidFill>
                  <a:srgbClr val="372D87"/>
                </a:solidFill>
                <a:effectLst/>
                <a:uLnTx/>
                <a:uFillTx/>
                <a:latin typeface="Arial"/>
                <a:ea typeface="+mj-ea"/>
                <a:cs typeface="+mj-cs"/>
              </a:rPr>
              <a:t>Broadcasters account for over 80% of all video advertising</a:t>
            </a:r>
          </a:p>
        </p:txBody>
      </p:sp>
    </p:spTree>
    <p:extLst>
      <p:ext uri="{BB962C8B-B14F-4D97-AF65-F5344CB8AC3E}">
        <p14:creationId xmlns:p14="http://schemas.microsoft.com/office/powerpoint/2010/main" val="2871386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51B-D6A4-405C-BF03-95FDE4D34981}"/>
              </a:ext>
            </a:extLst>
          </p:cNvPr>
          <p:cNvSpPr>
            <a:spLocks noGrp="1"/>
          </p:cNvSpPr>
          <p:nvPr>
            <p:ph type="title"/>
          </p:nvPr>
        </p:nvSpPr>
        <p:spPr/>
        <p:txBody>
          <a:bodyPr/>
          <a:lstStyle/>
          <a:p>
            <a:r>
              <a:rPr lang="en-GB"/>
              <a:t>Advertising on broadcaster TV – how it’s watched</a:t>
            </a:r>
          </a:p>
        </p:txBody>
      </p:sp>
      <p:sp>
        <p:nvSpPr>
          <p:cNvPr id="3" name="Text Placeholder 2">
            <a:extLst>
              <a:ext uri="{FF2B5EF4-FFF2-40B4-BE49-F238E27FC236}">
                <a16:creationId xmlns:a16="http://schemas.microsoft.com/office/drawing/2014/main" id="{A91BE4F6-25A2-464F-8E48-88F285575764}"/>
              </a:ext>
            </a:extLst>
          </p:cNvPr>
          <p:cNvSpPr>
            <a:spLocks noGrp="1"/>
          </p:cNvSpPr>
          <p:nvPr>
            <p:ph type="body" sz="quarter" idx="15"/>
          </p:nvPr>
        </p:nvSpPr>
        <p:spPr>
          <a:xfrm>
            <a:off x="378000" y="5364000"/>
            <a:ext cx="11334817" cy="304800"/>
          </a:xfrm>
        </p:spPr>
        <p:txBody>
          <a:bodyPr/>
          <a:lstStyle/>
          <a:p>
            <a:r>
              <a:rPr lang="en-GB"/>
              <a:t>Source: 2023 - Barb / Broadcaster stream data</a:t>
            </a:r>
          </a:p>
        </p:txBody>
      </p:sp>
      <p:grpSp>
        <p:nvGrpSpPr>
          <p:cNvPr id="31" name="Group 30">
            <a:extLst>
              <a:ext uri="{FF2B5EF4-FFF2-40B4-BE49-F238E27FC236}">
                <a16:creationId xmlns:a16="http://schemas.microsoft.com/office/drawing/2014/main" id="{9854DA8F-AC57-4A16-ADF6-24764564B795}"/>
              </a:ext>
            </a:extLst>
          </p:cNvPr>
          <p:cNvGrpSpPr/>
          <p:nvPr/>
        </p:nvGrpSpPr>
        <p:grpSpPr>
          <a:xfrm>
            <a:off x="2000031" y="1324724"/>
            <a:ext cx="8830119" cy="3564908"/>
            <a:chOff x="714375" y="1028699"/>
            <a:chExt cx="8830119" cy="3564908"/>
          </a:xfrm>
        </p:grpSpPr>
        <p:graphicFrame>
          <p:nvGraphicFramePr>
            <p:cNvPr id="24" name="Chart 23">
              <a:extLst>
                <a:ext uri="{FF2B5EF4-FFF2-40B4-BE49-F238E27FC236}">
                  <a16:creationId xmlns:a16="http://schemas.microsoft.com/office/drawing/2014/main" id="{26C28FE3-1E95-46FA-96D9-CA4ACEC1A075}"/>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3C89EA00-401F-46A5-B68C-2B136544E1FE}"/>
                </a:ext>
              </a:extLst>
            </p:cNvPr>
            <p:cNvGraphicFramePr/>
            <p:nvPr/>
          </p:nvGraphicFramePr>
          <p:xfrm>
            <a:off x="5038726" y="1028699"/>
            <a:ext cx="4505768"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9EC1653-A99A-4CE8-9174-3810924690B0}"/>
                </a:ext>
              </a:extLst>
            </p:cNvPr>
            <p:cNvSpPr txBox="1"/>
            <p:nvPr/>
          </p:nvSpPr>
          <p:spPr>
            <a:xfrm>
              <a:off x="1390937" y="4255053"/>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14.2 mins</a:t>
              </a:r>
            </a:p>
          </p:txBody>
        </p:sp>
        <p:sp>
          <p:nvSpPr>
            <p:cNvPr id="28" name="TextBox 27">
              <a:extLst>
                <a:ext uri="{FF2B5EF4-FFF2-40B4-BE49-F238E27FC236}">
                  <a16:creationId xmlns:a16="http://schemas.microsoft.com/office/drawing/2014/main" id="{E873AF99-EC2A-4A0B-A7FC-1AD1F3BE64FB}"/>
                </a:ext>
              </a:extLst>
            </p:cNvPr>
            <p:cNvSpPr txBox="1"/>
            <p:nvPr/>
          </p:nvSpPr>
          <p:spPr>
            <a:xfrm>
              <a:off x="5832298" y="4255053"/>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4D4D4D"/>
                  </a:solidFill>
                  <a:latin typeface="Arial"/>
                </a:rPr>
                <a:t>5.3</a:t>
              </a:r>
              <a:r>
                <a:rPr kumimoji="0" lang="en-GB" sz="1600" b="0" i="0" u="none" strike="noStrike" kern="1200" cap="none" spc="0" normalizeH="0" baseline="0" noProof="0">
                  <a:ln>
                    <a:noFill/>
                  </a:ln>
                  <a:solidFill>
                    <a:srgbClr val="4D4D4D"/>
                  </a:solidFill>
                  <a:effectLst/>
                  <a:uLnTx/>
                  <a:uFillTx/>
                  <a:latin typeface="Arial"/>
                  <a:ea typeface="+mn-ea"/>
                  <a:cs typeface="+mn-cs"/>
                </a:rPr>
                <a:t> mins</a:t>
              </a:r>
            </a:p>
          </p:txBody>
        </p:sp>
        <p:sp>
          <p:nvSpPr>
            <p:cNvPr id="29" name="TextBox 28">
              <a:extLst>
                <a:ext uri="{FF2B5EF4-FFF2-40B4-BE49-F238E27FC236}">
                  <a16:creationId xmlns:a16="http://schemas.microsoft.com/office/drawing/2014/main" id="{65ED99D4-CDE6-4C25-A898-381CB37D81F5}"/>
                </a:ext>
              </a:extLst>
            </p:cNvPr>
            <p:cNvSpPr txBox="1"/>
            <p:nvPr/>
          </p:nvSpPr>
          <p:spPr>
            <a:xfrm>
              <a:off x="1756697"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4D4D4D"/>
                  </a:solidFill>
                  <a:effectLst/>
                  <a:uLnTx/>
                  <a:uFillTx/>
                  <a:latin typeface="Arial"/>
                  <a:ea typeface="+mn-ea"/>
                  <a:cs typeface="+mn-cs"/>
                </a:rPr>
                <a:t>Inds</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30" name="TextBox 29">
              <a:extLst>
                <a:ext uri="{FF2B5EF4-FFF2-40B4-BE49-F238E27FC236}">
                  <a16:creationId xmlns:a16="http://schemas.microsoft.com/office/drawing/2014/main" id="{D6207C1F-99D3-4F02-B0FA-B2B81ECDFB12}"/>
                </a:ext>
              </a:extLst>
            </p:cNvPr>
            <p:cNvSpPr txBox="1"/>
            <p:nvPr/>
          </p:nvSpPr>
          <p:spPr>
            <a:xfrm>
              <a:off x="6128711" y="2674548"/>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1522259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a:t>The use of time-lengths differs by category</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78000" y="5364000"/>
            <a:ext cx="11334817" cy="304800"/>
          </a:xfrm>
        </p:spPr>
        <p:txBody>
          <a:bodyPr/>
          <a:lstStyle/>
          <a:p>
            <a:r>
              <a:rPr lang="en-GB"/>
              <a:t>Source: Barb, 2023, Individuals</a:t>
            </a:r>
          </a:p>
        </p:txBody>
      </p:sp>
    </p:spTree>
    <p:extLst>
      <p:ext uri="{BB962C8B-B14F-4D97-AF65-F5344CB8AC3E}">
        <p14:creationId xmlns:p14="http://schemas.microsoft.com/office/powerpoint/2010/main" val="13365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0B23-65BD-4152-2112-447441B661F0}"/>
              </a:ext>
            </a:extLst>
          </p:cNvPr>
          <p:cNvSpPr>
            <a:spLocks noGrp="1"/>
          </p:cNvSpPr>
          <p:nvPr>
            <p:ph type="title"/>
          </p:nvPr>
        </p:nvSpPr>
        <p:spPr/>
        <p:txBody>
          <a:bodyPr>
            <a:normAutofit/>
          </a:bodyPr>
          <a:lstStyle/>
          <a:p>
            <a:r>
              <a:rPr lang="en-GB"/>
              <a:t>30-second TV ads consistently account for half of all impacts</a:t>
            </a:r>
            <a:br>
              <a:rPr lang="en-GB"/>
            </a:br>
            <a:endParaRPr lang="en-GB"/>
          </a:p>
        </p:txBody>
      </p:sp>
      <p:sp>
        <p:nvSpPr>
          <p:cNvPr id="3" name="Text Placeholder 2">
            <a:extLst>
              <a:ext uri="{FF2B5EF4-FFF2-40B4-BE49-F238E27FC236}">
                <a16:creationId xmlns:a16="http://schemas.microsoft.com/office/drawing/2014/main" id="{14FF8B93-8DAA-CBE6-BF3E-D6FD0B8DA695}"/>
              </a:ext>
            </a:extLst>
          </p:cNvPr>
          <p:cNvSpPr>
            <a:spLocks noGrp="1"/>
          </p:cNvSpPr>
          <p:nvPr>
            <p:ph type="body" sz="quarter" idx="15"/>
          </p:nvPr>
        </p:nvSpPr>
        <p:spPr>
          <a:xfrm>
            <a:off x="378000" y="5364000"/>
            <a:ext cx="11334817" cy="304800"/>
          </a:xfrm>
        </p:spPr>
        <p:txBody>
          <a:bodyPr/>
          <a:lstStyle/>
          <a:p>
            <a:r>
              <a:rPr lang="en-GB"/>
              <a:t>Source: Barb, 2013-2023, Individuals, Proportion of Impacts (R/W) by ad duration</a:t>
            </a:r>
          </a:p>
        </p:txBody>
      </p:sp>
      <p:graphicFrame>
        <p:nvGraphicFramePr>
          <p:cNvPr id="6" name="Chart 5">
            <a:extLst>
              <a:ext uri="{FF2B5EF4-FFF2-40B4-BE49-F238E27FC236}">
                <a16:creationId xmlns:a16="http://schemas.microsoft.com/office/drawing/2014/main" id="{FF03A8E3-98DE-8145-72DC-35106FC08A7A}"/>
              </a:ext>
            </a:extLst>
          </p:cNvPr>
          <p:cNvGraphicFramePr/>
          <p:nvPr/>
        </p:nvGraphicFramePr>
        <p:xfrm>
          <a:off x="479426" y="1417413"/>
          <a:ext cx="11233148" cy="39114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424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DDC0-3C02-1ADD-3C0F-772C5A192C4E}"/>
              </a:ext>
            </a:extLst>
          </p:cNvPr>
          <p:cNvSpPr>
            <a:spLocks noGrp="1"/>
          </p:cNvSpPr>
          <p:nvPr>
            <p:ph type="title"/>
          </p:nvPr>
        </p:nvSpPr>
        <p:spPr/>
        <p:txBody>
          <a:bodyPr/>
          <a:lstStyle/>
          <a:p>
            <a:r>
              <a:rPr lang="en-GB" dirty="0"/>
              <a:t>Linear TV delivered 679 billion impacts across 2023</a:t>
            </a:r>
          </a:p>
        </p:txBody>
      </p:sp>
      <p:sp>
        <p:nvSpPr>
          <p:cNvPr id="3" name="Text Placeholder 2">
            <a:extLst>
              <a:ext uri="{FF2B5EF4-FFF2-40B4-BE49-F238E27FC236}">
                <a16:creationId xmlns:a16="http://schemas.microsoft.com/office/drawing/2014/main" id="{3F38BF37-CE97-78B9-1354-DB9E210E8B33}"/>
              </a:ext>
            </a:extLst>
          </p:cNvPr>
          <p:cNvSpPr>
            <a:spLocks noGrp="1"/>
          </p:cNvSpPr>
          <p:nvPr>
            <p:ph type="body" sz="quarter" idx="15"/>
          </p:nvPr>
        </p:nvSpPr>
        <p:spPr/>
        <p:txBody>
          <a:bodyPr/>
          <a:lstStyle/>
          <a:p>
            <a:r>
              <a:rPr lang="en-GB"/>
              <a:t>Source: Barb, Individuals,  UK Full Network, 2023. Base: 30” reweighted impacts. An impact = one person viewing one TV ad in its entirety. Impacts only count when viewed at normal speed </a:t>
            </a:r>
          </a:p>
        </p:txBody>
      </p:sp>
      <p:graphicFrame>
        <p:nvGraphicFramePr>
          <p:cNvPr id="7" name="Chart 6">
            <a:extLst>
              <a:ext uri="{FF2B5EF4-FFF2-40B4-BE49-F238E27FC236}">
                <a16:creationId xmlns:a16="http://schemas.microsoft.com/office/drawing/2014/main" id="{99CFEC40-C7A9-76F8-4A54-A2FE463F7936}"/>
              </a:ext>
            </a:extLst>
          </p:cNvPr>
          <p:cNvGraphicFramePr/>
          <p:nvPr>
            <p:extLst>
              <p:ext uri="{D42A27DB-BD31-4B8C-83A1-F6EECF244321}">
                <p14:modId xmlns:p14="http://schemas.microsoft.com/office/powerpoint/2010/main" val="1338648426"/>
              </p:ext>
            </p:extLst>
          </p:nvPr>
        </p:nvGraphicFramePr>
        <p:xfrm>
          <a:off x="696000" y="1288980"/>
          <a:ext cx="10800000" cy="39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1034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68462" y="1618813"/>
            <a:ext cx="541433" cy="34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hart 3"/>
          <p:cNvGraphicFramePr/>
          <p:nvPr/>
        </p:nvGraphicFramePr>
        <p:xfrm>
          <a:off x="1954492" y="1080693"/>
          <a:ext cx="9106759" cy="4105651"/>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18"/>
          <p:cNvSpPr/>
          <p:nvPr/>
        </p:nvSpPr>
        <p:spPr>
          <a:xfrm>
            <a:off x="4958240" y="5114399"/>
            <a:ext cx="31572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IMPACTS (BILLIONS)</a:t>
            </a:r>
          </a:p>
        </p:txBody>
      </p:sp>
      <p:pic>
        <p:nvPicPr>
          <p:cNvPr id="21" name="Picture 20" descr="http://upload.wikimedia.org/wikipedia/en/thumb/e/e4/Unilever.svg/929px-Unilever.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44209" y="1974470"/>
            <a:ext cx="289645" cy="3192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loreal-dam-front-resources-corp-en-cdn.brainsonic.com/ressources/afile/2266-1ae80-picture_photo-looreal-logo.html"/>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t="33787" b="32427"/>
          <a:stretch/>
        </p:blipFill>
        <p:spPr bwMode="auto">
          <a:xfrm>
            <a:off x="1359052" y="2397958"/>
            <a:ext cx="850843" cy="161752"/>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5"/>
          <p:cNvSpPr>
            <a:spLocks noGrp="1"/>
          </p:cNvSpPr>
          <p:nvPr>
            <p:ph type="title"/>
          </p:nvPr>
        </p:nvSpPr>
        <p:spPr>
          <a:xfrm>
            <a:off x="371476" y="359944"/>
            <a:ext cx="11341099" cy="1021181"/>
          </a:xfrm>
        </p:spPr>
        <p:txBody>
          <a:bodyPr/>
          <a:lstStyle/>
          <a:p>
            <a:r>
              <a:rPr lang="en-GB"/>
              <a:t>The most viewed holding companies on TV in 2023</a:t>
            </a:r>
          </a:p>
        </p:txBody>
      </p:sp>
      <p:sp>
        <p:nvSpPr>
          <p:cNvPr id="26" name="Text Placeholder 6"/>
          <p:cNvSpPr txBox="1">
            <a:spLocks/>
          </p:cNvSpPr>
          <p:nvPr/>
        </p:nvSpPr>
        <p:spPr>
          <a:xfrm>
            <a:off x="378000" y="5364000"/>
            <a:ext cx="11334817" cy="304800"/>
          </a:xfrm>
          <a:prstGeom prst="rect">
            <a:avLst/>
          </a:prstGeom>
        </p:spPr>
        <p:txBody>
          <a:bodyPr vert="horz" lIns="91440" tIns="45720" rIns="91440" bIns="45720" rtlCol="0">
            <a:noAutofit/>
          </a:bodyPr>
          <a:lstStyle>
            <a:lvl1pPr indent="0">
              <a:lnSpc>
                <a:spcPct val="100000"/>
              </a:lnSpc>
              <a:spcBef>
                <a:spcPts val="1000"/>
              </a:spcBef>
              <a:spcAft>
                <a:spcPts val="0"/>
              </a:spcAft>
              <a:buFont typeface="Arial" panose="020B0604020202020204" pitchFamily="34" charset="0"/>
              <a:buNone/>
              <a:defRPr sz="1000" b="0" baseline="0">
                <a:solidFill>
                  <a:schemeClr val="bg2"/>
                </a:solidFill>
              </a:defRPr>
            </a:lvl1pPr>
            <a:lvl2pPr marL="225425" indent="-225425">
              <a:lnSpc>
                <a:spcPct val="100000"/>
              </a:lnSpc>
              <a:spcBef>
                <a:spcPts val="500"/>
              </a:spcBef>
              <a:spcAft>
                <a:spcPts val="600"/>
              </a:spcAft>
              <a:buClr>
                <a:schemeClr val="tx2"/>
              </a:buClr>
              <a:buFont typeface="Arial" panose="020B0604020202020204" pitchFamily="34" charset="0"/>
              <a:buChar char="—"/>
              <a:defRPr sz="1600">
                <a:solidFill>
                  <a:schemeClr val="bg2"/>
                </a:solidFill>
              </a:defRPr>
            </a:lvl2pPr>
            <a:lvl3pPr marL="223838" indent="-223838">
              <a:lnSpc>
                <a:spcPct val="100000"/>
              </a:lnSpc>
              <a:spcBef>
                <a:spcPts val="500"/>
              </a:spcBef>
              <a:spcAft>
                <a:spcPts val="600"/>
              </a:spcAft>
              <a:buClr>
                <a:schemeClr val="tx2"/>
              </a:buClr>
              <a:buFont typeface="Arial" panose="020B0604020202020204" pitchFamily="34" charset="0"/>
              <a:buChar char="—"/>
              <a:tabLst>
                <a:tab pos="447675" algn="l"/>
              </a:tabLst>
              <a:defRPr sz="1400">
                <a:solidFill>
                  <a:schemeClr val="bg2"/>
                </a:solidFill>
              </a:defRPr>
            </a:lvl3pPr>
            <a:lvl4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4pPr>
            <a:lvl5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2023, R/W commercial impacts according to Barb reporting </a:t>
            </a:r>
          </a:p>
        </p:txBody>
      </p:sp>
      <p:pic>
        <p:nvPicPr>
          <p:cNvPr id="28" name="Picture 27" descr="Image result for amazon.co.uk">
            <a:extLst>
              <a:ext uri="{FF2B5EF4-FFF2-40B4-BE49-F238E27FC236}">
                <a16:creationId xmlns:a16="http://schemas.microsoft.com/office/drawing/2014/main" id="{A30FEB22-4508-44C3-9B7C-62B723AD3E50}"/>
              </a:ext>
            </a:extLst>
          </p:cNvPr>
          <p:cNvPicPr/>
          <p:nvPr/>
        </p:nvPicPr>
        <p:blipFill rotWithShape="1">
          <a:blip r:embed="rId7" cstate="screen">
            <a:extLst>
              <a:ext uri="{28A0092B-C50C-407E-A947-70E740481C1C}">
                <a14:useLocalDpi xmlns:a14="http://schemas.microsoft.com/office/drawing/2010/main"/>
              </a:ext>
            </a:extLst>
          </a:blip>
          <a:srcRect l="10587" t="29961" r="6740" b="32090"/>
          <a:stretch/>
        </p:blipFill>
        <p:spPr bwMode="auto">
          <a:xfrm>
            <a:off x="1396669" y="4554818"/>
            <a:ext cx="784651" cy="276999"/>
          </a:xfrm>
          <a:prstGeom prst="rect">
            <a:avLst/>
          </a:prstGeom>
          <a:noFill/>
          <a:ln>
            <a:noFill/>
          </a:ln>
          <a:extLst>
            <a:ext uri="{53640926-AAD7-44D8-BBD7-CCE9431645EC}">
              <a14:shadowObscured xmlns:a14="http://schemas.microsoft.com/office/drawing/2010/main"/>
            </a:ext>
          </a:extLst>
        </p:spPr>
      </p:pic>
      <p:pic>
        <p:nvPicPr>
          <p:cNvPr id="5" name="Picture 2">
            <a:extLst>
              <a:ext uri="{FF2B5EF4-FFF2-40B4-BE49-F238E27FC236}">
                <a16:creationId xmlns:a16="http://schemas.microsoft.com/office/drawing/2014/main" id="{845D700D-73B5-46BB-8E9C-CD898059A5A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72518" y="3127184"/>
            <a:ext cx="677917" cy="160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ckitt - Wikipedia">
            <a:extLst>
              <a:ext uri="{FF2B5EF4-FFF2-40B4-BE49-F238E27FC236}">
                <a16:creationId xmlns:a16="http://schemas.microsoft.com/office/drawing/2014/main" id="{CC539061-B08A-4AD6-8AAF-5AC8FFD935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6720" y="2695486"/>
            <a:ext cx="489514" cy="2478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Procter &amp;amp; Gamble - Wikipedia">
            <a:extLst>
              <a:ext uri="{FF2B5EF4-FFF2-40B4-BE49-F238E27FC236}">
                <a16:creationId xmlns:a16="http://schemas.microsoft.com/office/drawing/2014/main" id="{B9C081AA-A8E3-4A85-8EFA-B5413C2253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3032" y="1198880"/>
            <a:ext cx="344119" cy="3441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cdonalds home">
            <a:extLst>
              <a:ext uri="{FF2B5EF4-FFF2-40B4-BE49-F238E27FC236}">
                <a16:creationId xmlns:a16="http://schemas.microsoft.com/office/drawing/2014/main" id="{F78BFC1C-237B-05AA-40D5-EE80C3C4F0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20168" y="3759843"/>
            <a:ext cx="389426" cy="3894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DB58696-09D1-EE69-FB74-BC244816FB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5741" y="3402386"/>
            <a:ext cx="366043" cy="3660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9BADD9-5FD4-CD81-A49E-D1B50787C7D5}"/>
              </a:ext>
            </a:extLst>
          </p:cNvPr>
          <p:cNvPicPr>
            <a:picLocks noChangeAspect="1"/>
          </p:cNvPicPr>
          <p:nvPr/>
        </p:nvPicPr>
        <p:blipFill>
          <a:blip r:embed="rId13"/>
          <a:stretch>
            <a:fillRect/>
          </a:stretch>
        </p:blipFill>
        <p:spPr>
          <a:xfrm>
            <a:off x="1453623" y="4125886"/>
            <a:ext cx="742988" cy="304816"/>
          </a:xfrm>
          <a:prstGeom prst="rect">
            <a:avLst/>
          </a:prstGeom>
        </p:spPr>
      </p:pic>
    </p:spTree>
    <p:extLst>
      <p:ext uri="{BB962C8B-B14F-4D97-AF65-F5344CB8AC3E}">
        <p14:creationId xmlns:p14="http://schemas.microsoft.com/office/powerpoint/2010/main" val="2010354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6" name="Picture 62" descr="The Travel Chapter appoints Travel PR - Travel PR">
            <a:extLst>
              <a:ext uri="{FF2B5EF4-FFF2-40B4-BE49-F238E27FC236}">
                <a16:creationId xmlns:a16="http://schemas.microsoft.com/office/drawing/2014/main" id="{CE1322D8-D84C-F775-9B62-428E9CD96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2" y="3886754"/>
            <a:ext cx="1730535" cy="43845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arilla's new logo revealed - Italianfood.net">
            <a:extLst>
              <a:ext uri="{FF2B5EF4-FFF2-40B4-BE49-F238E27FC236}">
                <a16:creationId xmlns:a16="http://schemas.microsoft.com/office/drawing/2014/main" id="{4AF72CDF-E182-2BF3-B3F6-58C0FB2D9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149" y="3823203"/>
            <a:ext cx="848334" cy="565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ov® | Cordless Heating Cushions">
            <a:extLst>
              <a:ext uri="{FF2B5EF4-FFF2-40B4-BE49-F238E27FC236}">
                <a16:creationId xmlns:a16="http://schemas.microsoft.com/office/drawing/2014/main" id="{888F50E5-B579-666B-4EE5-819947961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704" y="3917094"/>
            <a:ext cx="721863" cy="377775"/>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a:t>791 advertisers used TV for the first time in 2023</a:t>
            </a:r>
          </a:p>
        </p:txBody>
      </p:sp>
      <p:sp>
        <p:nvSpPr>
          <p:cNvPr id="1041" name="TextBox 1040">
            <a:extLst>
              <a:ext uri="{FF2B5EF4-FFF2-40B4-BE49-F238E27FC236}">
                <a16:creationId xmlns:a16="http://schemas.microsoft.com/office/drawing/2014/main" id="{CB998709-5A5B-34BB-622E-89E57E4E65FD}"/>
              </a:ext>
            </a:extLst>
          </p:cNvPr>
          <p:cNvSpPr txBox="1"/>
          <p:nvPr/>
        </p:nvSpPr>
        <p:spPr>
          <a:xfrm>
            <a:off x="378000" y="5364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Nielsen Ad Intel / Sky – New to TV advertisers classed as those not advertising on TV 5 years prior (201</a:t>
            </a:r>
            <a:r>
              <a:rPr lang="en-GB" sz="1000" dirty="0">
                <a:solidFill>
                  <a:srgbClr val="4D4D4D"/>
                </a:solidFill>
                <a:latin typeface="Arial"/>
              </a:rPr>
              <a:t>8</a:t>
            </a:r>
            <a:r>
              <a:rPr kumimoji="0" lang="en-GB" sz="1000" b="0" i="0" u="none" strike="noStrike" kern="1200" cap="none" spc="0" normalizeH="0" baseline="0" noProof="0" dirty="0">
                <a:ln>
                  <a:noFill/>
                </a:ln>
                <a:solidFill>
                  <a:srgbClr val="4D4D4D"/>
                </a:solidFill>
                <a:effectLst/>
                <a:uLnTx/>
                <a:uFillTx/>
                <a:latin typeface="Arial"/>
                <a:ea typeface="+mn-ea"/>
                <a:cs typeface="+mn-cs"/>
              </a:rPr>
              <a:t>—2022) on Linear TV and Sky </a:t>
            </a:r>
            <a:r>
              <a:rPr kumimoji="0" lang="en-GB" sz="1000" b="0" i="0" u="none" strike="noStrike" kern="1200" cap="none" spc="0" normalizeH="0" baseline="0" noProof="0" dirty="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dirty="0">
                <a:ln>
                  <a:noFill/>
                </a:ln>
                <a:solidFill>
                  <a:srgbClr val="4D4D4D"/>
                </a:solidFill>
                <a:effectLst/>
                <a:uLnTx/>
                <a:uFillTx/>
                <a:latin typeface="Arial"/>
                <a:ea typeface="+mn-ea"/>
                <a:cs typeface="+mn-cs"/>
              </a:rPr>
              <a:t>  </a:t>
            </a:r>
          </a:p>
        </p:txBody>
      </p:sp>
      <p:pic>
        <p:nvPicPr>
          <p:cNvPr id="2" name="Picture 2" descr="GetYourGuide - Wikipedia">
            <a:extLst>
              <a:ext uri="{FF2B5EF4-FFF2-40B4-BE49-F238E27FC236}">
                <a16:creationId xmlns:a16="http://schemas.microsoft.com/office/drawing/2014/main" id="{1487266D-FFDD-675C-D472-7BF5AECE53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67" y="3797102"/>
            <a:ext cx="721863" cy="617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99D64F3-B61E-BBEB-393E-CBCE5398B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7644" y="1397886"/>
            <a:ext cx="827006" cy="4594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Natures Menu Trade">
            <a:extLst>
              <a:ext uri="{FF2B5EF4-FFF2-40B4-BE49-F238E27FC236}">
                <a16:creationId xmlns:a16="http://schemas.microsoft.com/office/drawing/2014/main" id="{5906749E-D003-8568-75E8-71E61A5633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5842" y="3048613"/>
            <a:ext cx="734180" cy="454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DUSK | Luxury Sofas, Beautiful Beds &amp; Chic Homeware for Less">
            <a:extLst>
              <a:ext uri="{FF2B5EF4-FFF2-40B4-BE49-F238E27FC236}">
                <a16:creationId xmlns:a16="http://schemas.microsoft.com/office/drawing/2014/main" id="{69A43356-425B-5550-FBED-48D36A4537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7744" y="4883646"/>
            <a:ext cx="630543" cy="1495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roducing PopWorks Originals - Woo">
            <a:extLst>
              <a:ext uri="{FF2B5EF4-FFF2-40B4-BE49-F238E27FC236}">
                <a16:creationId xmlns:a16="http://schemas.microsoft.com/office/drawing/2014/main" id="{A103688E-E38D-CA12-44D2-92EB8D3753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7148" y="1223375"/>
            <a:ext cx="1000888" cy="8084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Tate &amp; Lyle Sugars | ASR Group">
            <a:extLst>
              <a:ext uri="{FF2B5EF4-FFF2-40B4-BE49-F238E27FC236}">
                <a16:creationId xmlns:a16="http://schemas.microsoft.com/office/drawing/2014/main" id="{C46C4EFC-484A-7151-46C9-0C7BB699A5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6244" y="2110728"/>
            <a:ext cx="617759" cy="617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Pre-Owned Luxury Men's Watches | High-Quality Collection">
            <a:extLst>
              <a:ext uri="{FF2B5EF4-FFF2-40B4-BE49-F238E27FC236}">
                <a16:creationId xmlns:a16="http://schemas.microsoft.com/office/drawing/2014/main" id="{3543D510-1FF5-2C90-9B19-D080AF26CF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5897" y="3121173"/>
            <a:ext cx="1445580" cy="308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LOGO - NATIONAL EXPRESS">
            <a:extLst>
              <a:ext uri="{FF2B5EF4-FFF2-40B4-BE49-F238E27FC236}">
                <a16:creationId xmlns:a16="http://schemas.microsoft.com/office/drawing/2014/main" id="{B675A545-7724-456D-2FC1-DF840E8FA7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782" y="2232932"/>
            <a:ext cx="719044" cy="3733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Your Red Car - Motorvogue Bedford Fiat and Abarth">
            <a:extLst>
              <a:ext uri="{FF2B5EF4-FFF2-40B4-BE49-F238E27FC236}">
                <a16:creationId xmlns:a16="http://schemas.microsoft.com/office/drawing/2014/main" id="{02E878A3-2B23-C68C-4BA3-7F2F88629CC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50317" y="3879808"/>
            <a:ext cx="1581975" cy="4523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Who Gives A Crap UK">
            <a:extLst>
              <a:ext uri="{FF2B5EF4-FFF2-40B4-BE49-F238E27FC236}">
                <a16:creationId xmlns:a16="http://schemas.microsoft.com/office/drawing/2014/main" id="{1DDD17B4-07BF-04EC-D24C-5D4607D9C6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37311" y="2193452"/>
            <a:ext cx="659951" cy="45231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Download Gü Logo in SVG Vector or PNG File Format - Logo.wine">
            <a:extLst>
              <a:ext uri="{FF2B5EF4-FFF2-40B4-BE49-F238E27FC236}">
                <a16:creationId xmlns:a16="http://schemas.microsoft.com/office/drawing/2014/main" id="{BE274DD2-3C9B-596C-9B57-9F1C128A933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31768" y="4803960"/>
            <a:ext cx="463321" cy="30888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4ABC3269-BCFE-DE06-8BD0-BDCBCF2209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61618" y="4852771"/>
            <a:ext cx="1142580" cy="2112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 Shaken Udder">
            <a:extLst>
              <a:ext uri="{FF2B5EF4-FFF2-40B4-BE49-F238E27FC236}">
                <a16:creationId xmlns:a16="http://schemas.microsoft.com/office/drawing/2014/main" id="{672EB4FB-A7F1-6985-3998-C6493A2BB7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37352" y="2966734"/>
            <a:ext cx="760840" cy="6177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ky Express (Greece) - Wikipedia">
            <a:extLst>
              <a:ext uri="{FF2B5EF4-FFF2-40B4-BE49-F238E27FC236}">
                <a16:creationId xmlns:a16="http://schemas.microsoft.com/office/drawing/2014/main" id="{142EB8DA-0673-E738-815E-60953793D92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14258" y="1451188"/>
            <a:ext cx="581623" cy="3528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orybook">
            <a:extLst>
              <a:ext uri="{FF2B5EF4-FFF2-40B4-BE49-F238E27FC236}">
                <a16:creationId xmlns:a16="http://schemas.microsoft.com/office/drawing/2014/main" id="{70755D8E-5A89-8C84-627A-D48E6740DB0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31421" y="2189261"/>
            <a:ext cx="1048472" cy="4606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gress - Sapphire Institute">
            <a:extLst>
              <a:ext uri="{FF2B5EF4-FFF2-40B4-BE49-F238E27FC236}">
                <a16:creationId xmlns:a16="http://schemas.microsoft.com/office/drawing/2014/main" id="{4F9EA006-8174-ED57-17B1-9C044BA4E9F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3746" r="11265"/>
          <a:stretch/>
        </p:blipFill>
        <p:spPr bwMode="auto">
          <a:xfrm>
            <a:off x="7717463" y="2178649"/>
            <a:ext cx="926639" cy="4819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Grind Coffee | Buy Coffee Online UK For Delivery From Grind">
            <a:extLst>
              <a:ext uri="{FF2B5EF4-FFF2-40B4-BE49-F238E27FC236}">
                <a16:creationId xmlns:a16="http://schemas.microsoft.com/office/drawing/2014/main" id="{FC72022E-2CD4-C0C7-CB2D-971264170D0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74108" y="4759550"/>
            <a:ext cx="759940" cy="3977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orset Cereals">
            <a:extLst>
              <a:ext uri="{FF2B5EF4-FFF2-40B4-BE49-F238E27FC236}">
                <a16:creationId xmlns:a16="http://schemas.microsoft.com/office/drawing/2014/main" id="{02693E0D-FF84-1EF2-139A-5328F0A0D6E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01520" y="2265573"/>
            <a:ext cx="926639" cy="3080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r Vegas | PlayRight | Expert Review">
            <a:extLst>
              <a:ext uri="{FF2B5EF4-FFF2-40B4-BE49-F238E27FC236}">
                <a16:creationId xmlns:a16="http://schemas.microsoft.com/office/drawing/2014/main" id="{E49696C5-FF84-9975-7858-57B4D9BA4C50}"/>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27643"/>
          <a:stretch/>
        </p:blipFill>
        <p:spPr bwMode="auto">
          <a:xfrm>
            <a:off x="4036066" y="3152426"/>
            <a:ext cx="1293901" cy="2463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rooklyn Lager | Brooklyn Brewery">
            <a:extLst>
              <a:ext uri="{FF2B5EF4-FFF2-40B4-BE49-F238E27FC236}">
                <a16:creationId xmlns:a16="http://schemas.microsoft.com/office/drawing/2014/main" id="{6F8429C8-2F2F-38FB-8FD6-00905D5B58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06191" y="3048613"/>
            <a:ext cx="454000" cy="454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Easee">
            <a:extLst>
              <a:ext uri="{FF2B5EF4-FFF2-40B4-BE49-F238E27FC236}">
                <a16:creationId xmlns:a16="http://schemas.microsoft.com/office/drawing/2014/main" id="{6F58093F-6023-FB6A-DFE3-C4F651901568}"/>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6915" b="31945"/>
          <a:stretch/>
        </p:blipFill>
        <p:spPr bwMode="auto">
          <a:xfrm>
            <a:off x="5522659" y="4803961"/>
            <a:ext cx="1156786" cy="3088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a:extLst>
              <a:ext uri="{FF2B5EF4-FFF2-40B4-BE49-F238E27FC236}">
                <a16:creationId xmlns:a16="http://schemas.microsoft.com/office/drawing/2014/main" id="{47B2BA93-84C6-5BE8-5CBC-AA1A3DBD719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1093" t="28685" r="20571" b="26856"/>
          <a:stretch/>
        </p:blipFill>
        <p:spPr bwMode="auto">
          <a:xfrm>
            <a:off x="2234606" y="3048612"/>
            <a:ext cx="595710" cy="4540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0" descr="Fireaway Pizza Bolton | Bolton">
            <a:extLst>
              <a:ext uri="{FF2B5EF4-FFF2-40B4-BE49-F238E27FC236}">
                <a16:creationId xmlns:a16="http://schemas.microsoft.com/office/drawing/2014/main" id="{C3D86BB1-6FB1-7536-4431-5A7D35F631D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40901" y="3918561"/>
            <a:ext cx="373174" cy="37484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ge Care Bathrooms | Accessible Bathrooms">
            <a:extLst>
              <a:ext uri="{FF2B5EF4-FFF2-40B4-BE49-F238E27FC236}">
                <a16:creationId xmlns:a16="http://schemas.microsoft.com/office/drawing/2014/main" id="{EB3ADEB5-C0DB-325C-CDD6-1FF1B721A74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054680" y="2271411"/>
            <a:ext cx="1005365" cy="29639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AAD14F12-6E23-D86E-02A0-1FFA6D0E1C49}"/>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20480" b="29519"/>
          <a:stretch/>
        </p:blipFill>
        <p:spPr bwMode="auto">
          <a:xfrm>
            <a:off x="10885579" y="2187947"/>
            <a:ext cx="926639" cy="46332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Ambition, Ambassador Cruise Holidays – Destination2Cruise">
            <a:extLst>
              <a:ext uri="{FF2B5EF4-FFF2-40B4-BE49-F238E27FC236}">
                <a16:creationId xmlns:a16="http://schemas.microsoft.com/office/drawing/2014/main" id="{85774EDB-E9A0-5FA2-0D03-445426C19DD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427115" y="1458631"/>
            <a:ext cx="1348173" cy="3379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Stiga - Wikipedia">
            <a:extLst>
              <a:ext uri="{FF2B5EF4-FFF2-40B4-BE49-F238E27FC236}">
                <a16:creationId xmlns:a16="http://schemas.microsoft.com/office/drawing/2014/main" id="{8EDE3A9F-52FA-3677-B58F-D127D47387F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074356" y="3136803"/>
            <a:ext cx="747749" cy="27762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Ordnance Survey Launches Significant Building and Transport Enhancements">
            <a:extLst>
              <a:ext uri="{FF2B5EF4-FFF2-40B4-BE49-F238E27FC236}">
                <a16:creationId xmlns:a16="http://schemas.microsoft.com/office/drawing/2014/main" id="{589DDB44-F91C-00DB-53BF-E5274F9841E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254896" y="1477039"/>
            <a:ext cx="1192644" cy="3011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B93412E-CC8D-ACB3-F94E-95B9E69B9344}"/>
              </a:ext>
            </a:extLst>
          </p:cNvPr>
          <p:cNvPicPr>
            <a:picLocks noChangeAspect="1"/>
          </p:cNvPicPr>
          <p:nvPr/>
        </p:nvPicPr>
        <p:blipFill rotWithShape="1">
          <a:blip r:embed="rId34"/>
          <a:srcRect l="-1" r="513"/>
          <a:stretch/>
        </p:blipFill>
        <p:spPr>
          <a:xfrm>
            <a:off x="2229054" y="1515184"/>
            <a:ext cx="718453" cy="224853"/>
          </a:xfrm>
          <a:prstGeom prst="rect">
            <a:avLst/>
          </a:prstGeom>
        </p:spPr>
      </p:pic>
      <p:pic>
        <p:nvPicPr>
          <p:cNvPr id="1076" name="Picture 52" descr="Sensitive skin products by Childs Farm">
            <a:extLst>
              <a:ext uri="{FF2B5EF4-FFF2-40B4-BE49-F238E27FC236}">
                <a16:creationId xmlns:a16="http://schemas.microsoft.com/office/drawing/2014/main" id="{51CA7154-B1CC-C2A7-AA3C-33963148C4E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775492" y="1406766"/>
            <a:ext cx="1036726" cy="441688"/>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Download Aer Lingus Logo in SVG Vector or PNG File Format - Logo.wine">
            <a:extLst>
              <a:ext uri="{FF2B5EF4-FFF2-40B4-BE49-F238E27FC236}">
                <a16:creationId xmlns:a16="http://schemas.microsoft.com/office/drawing/2014/main" id="{233F979B-4161-F259-1BF1-370D6D044073}"/>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37920" b="38907"/>
          <a:stretch/>
        </p:blipFill>
        <p:spPr bwMode="auto">
          <a:xfrm>
            <a:off x="342804" y="3158516"/>
            <a:ext cx="1515927" cy="23419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Eco Answers Ltd t/a LoftZone G#13890 - Green Building Specification">
            <a:extLst>
              <a:ext uri="{FF2B5EF4-FFF2-40B4-BE49-F238E27FC236}">
                <a16:creationId xmlns:a16="http://schemas.microsoft.com/office/drawing/2014/main" id="{C024EC14-95C5-A893-50B1-29737B859A4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48641" y="3971172"/>
            <a:ext cx="1249577" cy="269618"/>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Crimpit Group Ltd - Made in Britain">
            <a:extLst>
              <a:ext uri="{FF2B5EF4-FFF2-40B4-BE49-F238E27FC236}">
                <a16:creationId xmlns:a16="http://schemas.microsoft.com/office/drawing/2014/main" id="{7065EF68-DA46-50A4-0361-C94A7E2F484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94520" y="4713894"/>
            <a:ext cx="652018" cy="48901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Nando's Logo and symbol, meaning, history, PNG, brand">
            <a:extLst>
              <a:ext uri="{FF2B5EF4-FFF2-40B4-BE49-F238E27FC236}">
                <a16:creationId xmlns:a16="http://schemas.microsoft.com/office/drawing/2014/main" id="{C02B17D5-CB7F-621B-AF19-B43182F0589A}"/>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21622" b="19688"/>
          <a:stretch/>
        </p:blipFill>
        <p:spPr bwMode="auto">
          <a:xfrm>
            <a:off x="8674557" y="3884690"/>
            <a:ext cx="1319685" cy="44258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Get Started With The Razor Subscription — Estrid">
            <a:extLst>
              <a:ext uri="{FF2B5EF4-FFF2-40B4-BE49-F238E27FC236}">
                <a16:creationId xmlns:a16="http://schemas.microsoft.com/office/drawing/2014/main" id="{D842116F-CB5A-4ACD-8A9E-D8D066F94F65}"/>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207015" y="4893166"/>
            <a:ext cx="999000" cy="130468"/>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4B95858E-055E-9BF6-43CC-F816D9ED8C76}"/>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733585" y="4746047"/>
            <a:ext cx="764470" cy="424706"/>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Hims Logo PNG Vector (PDF) Free Download">
            <a:extLst>
              <a:ext uri="{FF2B5EF4-FFF2-40B4-BE49-F238E27FC236}">
                <a16:creationId xmlns:a16="http://schemas.microsoft.com/office/drawing/2014/main" id="{57529551-5D41-10B1-37F1-E6CA3798DA56}"/>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025625" y="4852903"/>
            <a:ext cx="614550" cy="210995"/>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The Fragrance Shop | White Rose Shopping Centre">
            <a:extLst>
              <a:ext uri="{FF2B5EF4-FFF2-40B4-BE49-F238E27FC236}">
                <a16:creationId xmlns:a16="http://schemas.microsoft.com/office/drawing/2014/main" id="{DD9B2682-E55B-AF46-06F8-2436D1C2B0F7}"/>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t="40329" b="38735"/>
          <a:stretch/>
        </p:blipFill>
        <p:spPr bwMode="auto">
          <a:xfrm>
            <a:off x="384914" y="1484770"/>
            <a:ext cx="1364532" cy="28568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Chocomel - FrieslandCampina Nederland - FrieslandCampina">
            <a:extLst>
              <a:ext uri="{FF2B5EF4-FFF2-40B4-BE49-F238E27FC236}">
                <a16:creationId xmlns:a16="http://schemas.microsoft.com/office/drawing/2014/main" id="{2CD544AD-95B6-FB66-648E-0DD1B75D262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774067" y="2813407"/>
            <a:ext cx="924413" cy="92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322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EA3B6218-A35D-263B-92DE-86D8E9C76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BF0653A-F672-42FC-90BF-9772B37B842E}"/>
              </a:ext>
            </a:extLst>
          </p:cNvPr>
          <p:cNvSpPr/>
          <p:nvPr/>
        </p:nvSpPr>
        <p:spPr>
          <a:xfrm rot="10800000">
            <a:off x="-1" y="0"/>
            <a:ext cx="12192001" cy="6858001"/>
          </a:xfrm>
          <a:prstGeom prst="rect">
            <a:avLst/>
          </a:prstGeom>
          <a:gradFill flip="none" rotWithShape="1">
            <a:gsLst>
              <a:gs pos="16000">
                <a:srgbClr val="000000">
                  <a:alpha val="37000"/>
                </a:srgbClr>
              </a:gs>
              <a:gs pos="43000">
                <a:schemeClr val="bg1">
                  <a:alpha val="3000"/>
                  <a:lumMod val="22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itle 2">
            <a:extLst>
              <a:ext uri="{FF2B5EF4-FFF2-40B4-BE49-F238E27FC236}">
                <a16:creationId xmlns:a16="http://schemas.microsoft.com/office/drawing/2014/main" id="{D01D0307-5031-4B42-A289-87B91C4BB0F9}"/>
              </a:ext>
            </a:extLst>
          </p:cNvPr>
          <p:cNvSpPr txBox="1">
            <a:spLocks/>
          </p:cNvSpPr>
          <p:nvPr/>
        </p:nvSpPr>
        <p:spPr>
          <a:xfrm>
            <a:off x="594499" y="716783"/>
            <a:ext cx="8697369" cy="10211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r>
              <a:rPr lang="en-GB" dirty="0"/>
              <a:t>TV reach</a:t>
            </a:r>
          </a:p>
        </p:txBody>
      </p:sp>
      <p:pic>
        <p:nvPicPr>
          <p:cNvPr id="5" name="Picture 4">
            <a:extLst>
              <a:ext uri="{FF2B5EF4-FFF2-40B4-BE49-F238E27FC236}">
                <a16:creationId xmlns:a16="http://schemas.microsoft.com/office/drawing/2014/main" id="{D1266D17-965A-4F26-B174-D705BF11E0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22078FF9-3EF7-4E05-9C26-6A173A19E40A}"/>
              </a:ext>
            </a:extLst>
          </p:cNvPr>
          <p:cNvSpPr txBox="1"/>
          <p:nvPr/>
        </p:nvSpPr>
        <p:spPr>
          <a:xfrm rot="16200000">
            <a:off x="10297617" y="4098487"/>
            <a:ext cx="3352190" cy="246221"/>
          </a:xfrm>
          <a:prstGeom prst="rect">
            <a:avLst/>
          </a:prstGeom>
          <a:noFill/>
        </p:spPr>
        <p:txBody>
          <a:bodyPr wrap="square" rtlCol="0">
            <a:spAutoFit/>
          </a:bodyPr>
          <a:lstStyle/>
          <a:p>
            <a:pPr algn="l"/>
            <a:r>
              <a:rPr lang="en-GB" sz="1000" dirty="0">
                <a:solidFill>
                  <a:schemeClr val="bg1"/>
                </a:solidFill>
              </a:rPr>
              <a:t>“The Big Fat Quiz Of The Year” Channel 4</a:t>
            </a:r>
          </a:p>
        </p:txBody>
      </p:sp>
    </p:spTree>
    <p:extLst>
      <p:ext uri="{BB962C8B-B14F-4D97-AF65-F5344CB8AC3E}">
        <p14:creationId xmlns:p14="http://schemas.microsoft.com/office/powerpoint/2010/main" val="996545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7AC7-2676-4CDA-973E-98E7BDF33843}"/>
              </a:ext>
            </a:extLst>
          </p:cNvPr>
          <p:cNvSpPr>
            <a:spLocks noGrp="1"/>
          </p:cNvSpPr>
          <p:nvPr>
            <p:ph type="title"/>
          </p:nvPr>
        </p:nvSpPr>
        <p:spPr/>
        <p:txBody>
          <a:bodyPr/>
          <a:lstStyle/>
          <a:p>
            <a:r>
              <a:rPr lang="en-GB"/>
              <a:t>Total TV weekly reach (linear TV + BVOD)</a:t>
            </a:r>
          </a:p>
        </p:txBody>
      </p:sp>
      <p:sp>
        <p:nvSpPr>
          <p:cNvPr id="3" name="Text Placeholder 2">
            <a:extLst>
              <a:ext uri="{FF2B5EF4-FFF2-40B4-BE49-F238E27FC236}">
                <a16:creationId xmlns:a16="http://schemas.microsoft.com/office/drawing/2014/main" id="{5B56B953-4027-40D0-84A4-8AEC842C1623}"/>
              </a:ext>
            </a:extLst>
          </p:cNvPr>
          <p:cNvSpPr>
            <a:spLocks noGrp="1"/>
          </p:cNvSpPr>
          <p:nvPr>
            <p:ph type="body" sz="quarter" idx="15"/>
          </p:nvPr>
        </p:nvSpPr>
        <p:spPr>
          <a:xfrm>
            <a:off x="378000" y="5364000"/>
            <a:ext cx="11334817" cy="304800"/>
          </a:xfrm>
        </p:spPr>
        <p:txBody>
          <a:bodyPr/>
          <a:lstStyle/>
          <a:p>
            <a:r>
              <a:rPr lang="en-GB" dirty="0"/>
              <a:t>Source: IPA TouchPoints, 2018 – 2019 , 2020 (average of both waves), 2021 (average of both waves), 2022 (average of both waves), </a:t>
            </a:r>
            <a:r>
              <a:rPr lang="fr-FR" dirty="0"/>
              <a:t>2023</a:t>
            </a:r>
            <a:r>
              <a:rPr lang="en-GB" dirty="0"/>
              <a:t> Wave 1 (Fieldwork Dates: 17</a:t>
            </a:r>
            <a:r>
              <a:rPr lang="en-GB" baseline="30000" dirty="0"/>
              <a:t>th</a:t>
            </a:r>
            <a:r>
              <a:rPr lang="en-GB" dirty="0"/>
              <a:t> January – 26</a:t>
            </a:r>
            <a:r>
              <a:rPr lang="en-GB" baseline="30000" dirty="0"/>
              <a:t>th</a:t>
            </a:r>
            <a:r>
              <a:rPr lang="en-GB" dirty="0"/>
              <a:t> March 2023)</a:t>
            </a:r>
          </a:p>
        </p:txBody>
      </p:sp>
      <p:sp>
        <p:nvSpPr>
          <p:cNvPr id="67" name="Freeform 15">
            <a:extLst>
              <a:ext uri="{FF2B5EF4-FFF2-40B4-BE49-F238E27FC236}">
                <a16:creationId xmlns:a16="http://schemas.microsoft.com/office/drawing/2014/main" id="{6586F318-E536-4FFE-8F41-482EBA9C6D45}"/>
              </a:ext>
            </a:extLst>
          </p:cNvPr>
          <p:cNvSpPr>
            <a:spLocks noEditPoints="1"/>
          </p:cNvSpPr>
          <p:nvPr/>
        </p:nvSpPr>
        <p:spPr bwMode="auto">
          <a:xfrm>
            <a:off x="601254" y="1870711"/>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6">
            <a:extLst>
              <a:ext uri="{FF2B5EF4-FFF2-40B4-BE49-F238E27FC236}">
                <a16:creationId xmlns:a16="http://schemas.microsoft.com/office/drawing/2014/main" id="{71DBF1C7-F3C2-4C83-B34E-9DE5EFB4FAD4}"/>
              </a:ext>
            </a:extLst>
          </p:cNvPr>
          <p:cNvSpPr>
            <a:spLocks noEditPoints="1"/>
          </p:cNvSpPr>
          <p:nvPr/>
        </p:nvSpPr>
        <p:spPr bwMode="auto">
          <a:xfrm>
            <a:off x="839023" y="1870711"/>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5">
            <a:extLst>
              <a:ext uri="{FF2B5EF4-FFF2-40B4-BE49-F238E27FC236}">
                <a16:creationId xmlns:a16="http://schemas.microsoft.com/office/drawing/2014/main" id="{F41443E2-0DEB-4F65-81A1-8C2D4DEAC59A}"/>
              </a:ext>
            </a:extLst>
          </p:cNvPr>
          <p:cNvSpPr>
            <a:spLocks noEditPoints="1"/>
          </p:cNvSpPr>
          <p:nvPr/>
        </p:nvSpPr>
        <p:spPr bwMode="auto">
          <a:xfrm>
            <a:off x="601254" y="2378470"/>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6">
            <a:extLst>
              <a:ext uri="{FF2B5EF4-FFF2-40B4-BE49-F238E27FC236}">
                <a16:creationId xmlns:a16="http://schemas.microsoft.com/office/drawing/2014/main" id="{C7E9D45D-98D0-49EA-8E99-08C520ACA6FF}"/>
              </a:ext>
            </a:extLst>
          </p:cNvPr>
          <p:cNvSpPr>
            <a:spLocks noEditPoints="1"/>
          </p:cNvSpPr>
          <p:nvPr/>
        </p:nvSpPr>
        <p:spPr bwMode="auto">
          <a:xfrm>
            <a:off x="839023" y="2378470"/>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5">
            <a:extLst>
              <a:ext uri="{FF2B5EF4-FFF2-40B4-BE49-F238E27FC236}">
                <a16:creationId xmlns:a16="http://schemas.microsoft.com/office/drawing/2014/main" id="{670A5BFB-06EE-43E4-86A3-8BDFE3E2A31E}"/>
              </a:ext>
            </a:extLst>
          </p:cNvPr>
          <p:cNvSpPr>
            <a:spLocks noEditPoints="1"/>
          </p:cNvSpPr>
          <p:nvPr/>
        </p:nvSpPr>
        <p:spPr bwMode="auto">
          <a:xfrm>
            <a:off x="601254" y="2877562"/>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6">
            <a:extLst>
              <a:ext uri="{FF2B5EF4-FFF2-40B4-BE49-F238E27FC236}">
                <a16:creationId xmlns:a16="http://schemas.microsoft.com/office/drawing/2014/main" id="{7FB81381-0E52-454C-ABB9-FA616D685FD9}"/>
              </a:ext>
            </a:extLst>
          </p:cNvPr>
          <p:cNvSpPr>
            <a:spLocks noEditPoints="1"/>
          </p:cNvSpPr>
          <p:nvPr/>
        </p:nvSpPr>
        <p:spPr bwMode="auto">
          <a:xfrm>
            <a:off x="839023" y="2877562"/>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5">
            <a:extLst>
              <a:ext uri="{FF2B5EF4-FFF2-40B4-BE49-F238E27FC236}">
                <a16:creationId xmlns:a16="http://schemas.microsoft.com/office/drawing/2014/main" id="{0D493292-2921-49B1-B6E0-931104A74F29}"/>
              </a:ext>
            </a:extLst>
          </p:cNvPr>
          <p:cNvSpPr>
            <a:spLocks noEditPoints="1"/>
          </p:cNvSpPr>
          <p:nvPr/>
        </p:nvSpPr>
        <p:spPr bwMode="auto">
          <a:xfrm>
            <a:off x="723319" y="3402656"/>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92" name="Freeform 16">
            <a:extLst>
              <a:ext uri="{FF2B5EF4-FFF2-40B4-BE49-F238E27FC236}">
                <a16:creationId xmlns:a16="http://schemas.microsoft.com/office/drawing/2014/main" id="{AD495B41-8B10-4133-A118-A168B6B51F12}"/>
              </a:ext>
            </a:extLst>
          </p:cNvPr>
          <p:cNvSpPr>
            <a:spLocks noEditPoints="1"/>
          </p:cNvSpPr>
          <p:nvPr/>
        </p:nvSpPr>
        <p:spPr bwMode="auto">
          <a:xfrm>
            <a:off x="722737" y="3905359"/>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97" name="Freeform 15">
            <a:extLst>
              <a:ext uri="{FF2B5EF4-FFF2-40B4-BE49-F238E27FC236}">
                <a16:creationId xmlns:a16="http://schemas.microsoft.com/office/drawing/2014/main" id="{16366CB5-1AF4-4BC8-9746-0B9CA596E2B3}"/>
              </a:ext>
            </a:extLst>
          </p:cNvPr>
          <p:cNvSpPr>
            <a:spLocks noEditPoints="1"/>
          </p:cNvSpPr>
          <p:nvPr/>
        </p:nvSpPr>
        <p:spPr bwMode="auto">
          <a:xfrm>
            <a:off x="679982" y="4342698"/>
            <a:ext cx="167397"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49" name="Table 48">
            <a:extLst>
              <a:ext uri="{FF2B5EF4-FFF2-40B4-BE49-F238E27FC236}">
                <a16:creationId xmlns:a16="http://schemas.microsoft.com/office/drawing/2014/main" id="{AD1C165F-798C-43E7-807B-CE7D32D23A89}"/>
              </a:ext>
            </a:extLst>
          </p:cNvPr>
          <p:cNvGraphicFramePr>
            <a:graphicFrameLocks noGrp="1"/>
          </p:cNvGraphicFramePr>
          <p:nvPr/>
        </p:nvGraphicFramePr>
        <p:xfrm>
          <a:off x="1147665" y="1318835"/>
          <a:ext cx="10205313" cy="3555335"/>
        </p:xfrm>
        <a:graphic>
          <a:graphicData uri="http://schemas.openxmlformats.org/drawingml/2006/table">
            <a:tbl>
              <a:tblPr firstRow="1" bandRow="1">
                <a:tableStyleId>{2D5ABB26-0587-4C30-8999-92F81FD0307C}</a:tableStyleId>
              </a:tblPr>
              <a:tblGrid>
                <a:gridCol w="2415263">
                  <a:extLst>
                    <a:ext uri="{9D8B030D-6E8A-4147-A177-3AD203B41FA5}">
                      <a16:colId xmlns:a16="http://schemas.microsoft.com/office/drawing/2014/main" val="136874791"/>
                    </a:ext>
                  </a:extLst>
                </a:gridCol>
                <a:gridCol w="1558010">
                  <a:extLst>
                    <a:ext uri="{9D8B030D-6E8A-4147-A177-3AD203B41FA5}">
                      <a16:colId xmlns:a16="http://schemas.microsoft.com/office/drawing/2014/main" val="1552800101"/>
                    </a:ext>
                  </a:extLst>
                </a:gridCol>
                <a:gridCol w="1558010">
                  <a:extLst>
                    <a:ext uri="{9D8B030D-6E8A-4147-A177-3AD203B41FA5}">
                      <a16:colId xmlns:a16="http://schemas.microsoft.com/office/drawing/2014/main" val="4224833432"/>
                    </a:ext>
                  </a:extLst>
                </a:gridCol>
                <a:gridCol w="1558010">
                  <a:extLst>
                    <a:ext uri="{9D8B030D-6E8A-4147-A177-3AD203B41FA5}">
                      <a16:colId xmlns:a16="http://schemas.microsoft.com/office/drawing/2014/main" val="1293394778"/>
                    </a:ext>
                  </a:extLst>
                </a:gridCol>
                <a:gridCol w="1558010">
                  <a:extLst>
                    <a:ext uri="{9D8B030D-6E8A-4147-A177-3AD203B41FA5}">
                      <a16:colId xmlns:a16="http://schemas.microsoft.com/office/drawing/2014/main" val="1127949121"/>
                    </a:ext>
                  </a:extLst>
                </a:gridCol>
                <a:gridCol w="1558010">
                  <a:extLst>
                    <a:ext uri="{9D8B030D-6E8A-4147-A177-3AD203B41FA5}">
                      <a16:colId xmlns:a16="http://schemas.microsoft.com/office/drawing/2014/main" val="3239591167"/>
                    </a:ext>
                  </a:extLst>
                </a:gridCol>
              </a:tblGrid>
              <a:tr h="507905">
                <a:tc>
                  <a:txBody>
                    <a:bodyPr/>
                    <a:lstStyle/>
                    <a:p>
                      <a:pPr marL="0" indent="0" algn="ctr"/>
                      <a:r>
                        <a:rPr lang="en-GB" sz="1400" b="1" dirty="0">
                          <a:solidFill>
                            <a:schemeClr val="bg2"/>
                          </a:solidFill>
                        </a:rPr>
                        <a:t>Weekly Reach %</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a:solidFill>
                            <a:schemeClr val="bg2"/>
                          </a:solidFill>
                        </a:rPr>
                        <a:t>2019</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a:solidFill>
                            <a:schemeClr val="bg2"/>
                          </a:solidFill>
                          <a:latin typeface="+mn-lt"/>
                          <a:ea typeface="+mn-ea"/>
                          <a:cs typeface="+mn-cs"/>
                        </a:rPr>
                        <a:t>2020</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a:solidFill>
                            <a:schemeClr val="bg2"/>
                          </a:solidFill>
                          <a:latin typeface="+mn-lt"/>
                          <a:ea typeface="+mn-ea"/>
                          <a:cs typeface="+mn-cs"/>
                        </a:rPr>
                        <a:t>2021</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2022</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a:solidFill>
                            <a:schemeClr val="tx2"/>
                          </a:solidFill>
                        </a:rPr>
                        <a:t>2023</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2577529"/>
                  </a:ext>
                </a:extLst>
              </a:tr>
              <a:tr h="507905">
                <a:tc>
                  <a:txBody>
                    <a:bodyPr/>
                    <a:lstStyle/>
                    <a:p>
                      <a:pPr marL="450850" indent="0"/>
                      <a:r>
                        <a:rPr lang="en-GB" sz="1600" b="1">
                          <a:solidFill>
                            <a:schemeClr val="bg2"/>
                          </a:solidFill>
                        </a:rPr>
                        <a:t>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93</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6952541"/>
                  </a:ext>
                </a:extLst>
              </a:tr>
              <a:tr h="507905">
                <a:tc>
                  <a:txBody>
                    <a:bodyPr/>
                    <a:lstStyle/>
                    <a:p>
                      <a:pPr marL="450850" indent="0"/>
                      <a:r>
                        <a:rPr lang="en-GB" sz="1600" b="1">
                          <a:solidFill>
                            <a:schemeClr val="bg2"/>
                          </a:solidFill>
                        </a:rPr>
                        <a:t>ABC1 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554294"/>
                  </a:ext>
                </a:extLst>
              </a:tr>
              <a:tr h="507905">
                <a:tc>
                  <a:txBody>
                    <a:bodyPr/>
                    <a:lstStyle/>
                    <a:p>
                      <a:pPr marL="450850" indent="0"/>
                      <a:r>
                        <a:rPr lang="en-GB" sz="1600" b="1">
                          <a:solidFill>
                            <a:schemeClr val="bg2"/>
                          </a:solidFill>
                        </a:rPr>
                        <a:t>15-34</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80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76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3387872"/>
                  </a:ext>
                </a:extLst>
              </a:tr>
              <a:tr h="507905">
                <a:tc>
                  <a:txBody>
                    <a:bodyPr/>
                    <a:lstStyle/>
                    <a:p>
                      <a:pPr marL="450850" indent="0"/>
                      <a:r>
                        <a:rPr lang="en-GB" sz="1600" b="1">
                          <a:solidFill>
                            <a:schemeClr val="bg2"/>
                          </a:solidFill>
                        </a:rPr>
                        <a:t>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662041"/>
                  </a:ext>
                </a:extLst>
              </a:tr>
              <a:tr h="507905">
                <a:tc>
                  <a:txBody>
                    <a:bodyPr/>
                    <a:lstStyle/>
                    <a:p>
                      <a:pPr marL="450850" indent="0"/>
                      <a:r>
                        <a:rPr lang="en-GB" sz="1600" b="1">
                          <a:solidFill>
                            <a:schemeClr val="bg2"/>
                          </a:solidFill>
                        </a:rPr>
                        <a:t>Women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95</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93</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618219"/>
                  </a:ext>
                </a:extLst>
              </a:tr>
              <a:tr h="507905">
                <a:tc>
                  <a:txBody>
                    <a:bodyPr/>
                    <a:lstStyle/>
                    <a:p>
                      <a:pPr marL="450850" indent="0"/>
                      <a:r>
                        <a:rPr lang="en-GB" sz="1600" b="1">
                          <a:solidFill>
                            <a:schemeClr val="bg2"/>
                          </a:solidFill>
                        </a:rPr>
                        <a:t>HP+CH</a:t>
                      </a:r>
                    </a:p>
                  </a:txBody>
                  <a:tcPr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4730119"/>
                  </a:ext>
                </a:extLst>
              </a:tr>
            </a:tbl>
          </a:graphicData>
        </a:graphic>
      </p:graphicFrame>
      <p:sp>
        <p:nvSpPr>
          <p:cNvPr id="17" name="Freeform 16">
            <a:extLst>
              <a:ext uri="{FF2B5EF4-FFF2-40B4-BE49-F238E27FC236}">
                <a16:creationId xmlns:a16="http://schemas.microsoft.com/office/drawing/2014/main" id="{B45440FA-4D56-44CC-8CF4-0810C0DEE218}"/>
              </a:ext>
            </a:extLst>
          </p:cNvPr>
          <p:cNvSpPr>
            <a:spLocks noEditPoints="1"/>
          </p:cNvSpPr>
          <p:nvPr/>
        </p:nvSpPr>
        <p:spPr bwMode="auto">
          <a:xfrm>
            <a:off x="860445" y="4451729"/>
            <a:ext cx="132221" cy="304800"/>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93577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uple of men sitting on a bench&#10;&#10;Description automatically generated">
            <a:extLst>
              <a:ext uri="{FF2B5EF4-FFF2-40B4-BE49-F238E27FC236}">
                <a16:creationId xmlns:a16="http://schemas.microsoft.com/office/drawing/2014/main" id="{82160C71-AACB-728B-DC9F-C7770C198A80}"/>
              </a:ext>
            </a:extLst>
          </p:cNvPr>
          <p:cNvPicPr>
            <a:picLocks noChangeAspect="1"/>
          </p:cNvPicPr>
          <p:nvPr/>
        </p:nvPicPr>
        <p:blipFill rotWithShape="1">
          <a:blip r:embed="rId3">
            <a:extLst>
              <a:ext uri="{28A0092B-C50C-407E-A947-70E740481C1C}">
                <a14:useLocalDpi xmlns:a14="http://schemas.microsoft.com/office/drawing/2010/main" val="0"/>
              </a:ext>
            </a:extLst>
          </a:blip>
          <a:srcRect l="21875" r="21875"/>
          <a:stretch/>
        </p:blipFill>
        <p:spPr>
          <a:xfrm>
            <a:off x="384720" y="1506505"/>
            <a:ext cx="3600000" cy="3600000"/>
          </a:xfrm>
          <a:prstGeom prst="rect">
            <a:avLst/>
          </a:prstGeom>
        </p:spPr>
      </p:pic>
      <p:pic>
        <p:nvPicPr>
          <p:cNvPr id="13" name="Picture 12" descr="A group of people sitting at a table&#10;&#10;Description automatically generated">
            <a:extLst>
              <a:ext uri="{FF2B5EF4-FFF2-40B4-BE49-F238E27FC236}">
                <a16:creationId xmlns:a16="http://schemas.microsoft.com/office/drawing/2014/main" id="{FC95633E-496A-97CA-77DE-83A206F46260}"/>
              </a:ext>
            </a:extLst>
          </p:cNvPr>
          <p:cNvPicPr>
            <a:picLocks noChangeAspect="1"/>
          </p:cNvPicPr>
          <p:nvPr/>
        </p:nvPicPr>
        <p:blipFill rotWithShape="1">
          <a:blip r:embed="rId4">
            <a:extLst>
              <a:ext uri="{28A0092B-C50C-407E-A947-70E740481C1C}">
                <a14:useLocalDpi xmlns:a14="http://schemas.microsoft.com/office/drawing/2010/main" val="0"/>
              </a:ext>
            </a:extLst>
          </a:blip>
          <a:srcRect l="7786" t="18" r="35964" b="-18"/>
          <a:stretch/>
        </p:blipFill>
        <p:spPr>
          <a:xfrm>
            <a:off x="4257696" y="1506505"/>
            <a:ext cx="3600000" cy="3600000"/>
          </a:xfrm>
          <a:prstGeom prst="rect">
            <a:avLst/>
          </a:prstGeom>
        </p:spPr>
      </p:pic>
      <p:pic>
        <p:nvPicPr>
          <p:cNvPr id="5" name="Picture 4">
            <a:extLst>
              <a:ext uri="{FF2B5EF4-FFF2-40B4-BE49-F238E27FC236}">
                <a16:creationId xmlns:a16="http://schemas.microsoft.com/office/drawing/2014/main" id="{1C414C57-A5A8-787D-364D-6E9F279C2E4F}"/>
              </a:ext>
            </a:extLst>
          </p:cNvPr>
          <p:cNvPicPr>
            <a:picLocks noChangeAspect="1"/>
          </p:cNvPicPr>
          <p:nvPr/>
        </p:nvPicPr>
        <p:blipFill rotWithShape="1">
          <a:blip r:embed="rId5"/>
          <a:srcRect l="22498" r="21252"/>
          <a:stretch/>
        </p:blipFill>
        <p:spPr>
          <a:xfrm>
            <a:off x="8130672" y="1501105"/>
            <a:ext cx="3610800" cy="3610800"/>
          </a:xfrm>
          <a:prstGeom prst="rect">
            <a:avLst/>
          </a:prstGeom>
        </p:spPr>
      </p:pic>
      <p:sp>
        <p:nvSpPr>
          <p:cNvPr id="19" name="Rectangle 18">
            <a:extLst>
              <a:ext uri="{FF2B5EF4-FFF2-40B4-BE49-F238E27FC236}">
                <a16:creationId xmlns:a16="http://schemas.microsoft.com/office/drawing/2014/main" id="{DE039624-09FD-437E-8023-DE18A8A334BA}"/>
              </a:ext>
            </a:extLst>
          </p:cNvPr>
          <p:cNvSpPr/>
          <p:nvPr/>
        </p:nvSpPr>
        <p:spPr>
          <a:xfrm>
            <a:off x="8129830" y="1502409"/>
            <a:ext cx="3601846" cy="3609496"/>
          </a:xfrm>
          <a:prstGeom prst="rect">
            <a:avLst/>
          </a:prstGeom>
          <a:gradFill flip="none" rotWithShape="1">
            <a:gsLst>
              <a:gs pos="28000">
                <a:schemeClr val="tx1">
                  <a:alpha val="57000"/>
                </a:schemeClr>
              </a:gs>
              <a:gs pos="47000">
                <a:schemeClr val="bg1">
                  <a:alpha val="0"/>
                </a:schemeClr>
              </a:gs>
            </a:gsLst>
            <a:lin ang="168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10C778FE-5BE8-6E68-38D0-7FFB1E5439FE}"/>
              </a:ext>
            </a:extLst>
          </p:cNvPr>
          <p:cNvSpPr/>
          <p:nvPr/>
        </p:nvSpPr>
        <p:spPr>
          <a:xfrm rot="10800000">
            <a:off x="4257693" y="1501105"/>
            <a:ext cx="3599999" cy="3603612"/>
          </a:xfrm>
          <a:prstGeom prst="rect">
            <a:avLst/>
          </a:prstGeom>
          <a:gradFill flip="none" rotWithShape="1">
            <a:gsLst>
              <a:gs pos="28000">
                <a:schemeClr val="tx1">
                  <a:alpha val="57000"/>
                </a:schemeClr>
              </a:gs>
              <a:gs pos="88000">
                <a:schemeClr val="bg1">
                  <a:alpha val="0"/>
                </a:schemeClr>
              </a:gs>
            </a:gsLst>
            <a:lin ang="168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D0037869-0610-FBD9-CCDA-E666C6C886D8}"/>
              </a:ext>
            </a:extLst>
          </p:cNvPr>
          <p:cNvSpPr/>
          <p:nvPr/>
        </p:nvSpPr>
        <p:spPr>
          <a:xfrm>
            <a:off x="4255358" y="1619249"/>
            <a:ext cx="3600000" cy="3485467"/>
          </a:xfrm>
          <a:prstGeom prst="rect">
            <a:avLst/>
          </a:prstGeom>
          <a:gradFill flip="none" rotWithShape="1">
            <a:gsLst>
              <a:gs pos="28000">
                <a:schemeClr val="tx1">
                  <a:alpha val="57000"/>
                </a:schemeClr>
              </a:gs>
              <a:gs pos="88000">
                <a:schemeClr val="bg1">
                  <a:alpha val="0"/>
                </a:schemeClr>
              </a:gs>
            </a:gsLst>
            <a:lin ang="168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E6F6218C-7EF8-43B9-BC36-800DD16150BB}"/>
              </a:ext>
            </a:extLst>
          </p:cNvPr>
          <p:cNvSpPr/>
          <p:nvPr/>
        </p:nvSpPr>
        <p:spPr>
          <a:xfrm>
            <a:off x="393245" y="1501105"/>
            <a:ext cx="3580075" cy="3599862"/>
          </a:xfrm>
          <a:prstGeom prst="rect">
            <a:avLst/>
          </a:prstGeom>
          <a:gradFill flip="none" rotWithShape="1">
            <a:gsLst>
              <a:gs pos="15000">
                <a:schemeClr val="tx1">
                  <a:alpha val="70000"/>
                </a:schemeClr>
              </a:gs>
              <a:gs pos="52000">
                <a:schemeClr val="bg1">
                  <a:alpha val="0"/>
                </a:schemeClr>
              </a:gs>
            </a:gsLst>
            <a:lin ang="42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20">
            <a:extLst>
              <a:ext uri="{FF2B5EF4-FFF2-40B4-BE49-F238E27FC236}">
                <a16:creationId xmlns:a16="http://schemas.microsoft.com/office/drawing/2014/main" id="{090972D8-52ED-4B15-8490-9B70EEDE62AF}"/>
              </a:ext>
            </a:extLst>
          </p:cNvPr>
          <p:cNvSpPr txBox="1">
            <a:spLocks/>
          </p:cNvSpPr>
          <p:nvPr/>
        </p:nvSpPr>
        <p:spPr>
          <a:xfrm>
            <a:off x="4205225" y="4285510"/>
            <a:ext cx="3130295" cy="815456"/>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bg1"/>
                </a:solidFill>
                <a:latin typeface="Arial"/>
              </a:rPr>
              <a:t>Over</a:t>
            </a:r>
            <a:r>
              <a:rPr lang="en-GB" dirty="0"/>
              <a:t> </a:t>
            </a:r>
            <a:r>
              <a:rPr lang="en-GB" sz="2400" b="1" dirty="0">
                <a:solidFill>
                  <a:srgbClr val="FF0000"/>
                </a:solidFill>
                <a:latin typeface="Arial"/>
              </a:rPr>
              <a:t>88%</a:t>
            </a:r>
            <a:r>
              <a:rPr lang="en-GB" dirty="0"/>
              <a:t> </a:t>
            </a:r>
            <a:r>
              <a:rPr lang="en-GB" dirty="0">
                <a:solidFill>
                  <a:schemeClr val="bg1"/>
                </a:solidFill>
                <a:latin typeface="Arial"/>
              </a:rPr>
              <a:t>of homes have access to over 30 Mbps</a:t>
            </a:r>
          </a:p>
        </p:txBody>
      </p:sp>
      <p:sp>
        <p:nvSpPr>
          <p:cNvPr id="3" name="Text Placeholder 20">
            <a:extLst>
              <a:ext uri="{FF2B5EF4-FFF2-40B4-BE49-F238E27FC236}">
                <a16:creationId xmlns:a16="http://schemas.microsoft.com/office/drawing/2014/main" id="{17A5C03B-72BE-66D0-063D-9F2232D9E302}"/>
              </a:ext>
            </a:extLst>
          </p:cNvPr>
          <p:cNvSpPr txBox="1">
            <a:spLocks/>
          </p:cNvSpPr>
          <p:nvPr/>
        </p:nvSpPr>
        <p:spPr>
          <a:xfrm>
            <a:off x="4277797" y="1501244"/>
            <a:ext cx="3528453" cy="117055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bg1"/>
                </a:solidFill>
                <a:latin typeface="Arial"/>
              </a:rPr>
              <a:t>Access to broadband speeds required to support streaming TV have peaked</a:t>
            </a:r>
          </a:p>
        </p:txBody>
      </p:sp>
      <p:sp>
        <p:nvSpPr>
          <p:cNvPr id="10" name="Title 9">
            <a:extLst>
              <a:ext uri="{FF2B5EF4-FFF2-40B4-BE49-F238E27FC236}">
                <a16:creationId xmlns:a16="http://schemas.microsoft.com/office/drawing/2014/main" id="{D03B42F4-1143-4E23-A3D9-3F4486BCE813}"/>
              </a:ext>
            </a:extLst>
          </p:cNvPr>
          <p:cNvSpPr>
            <a:spLocks noGrp="1"/>
          </p:cNvSpPr>
          <p:nvPr>
            <p:ph type="title"/>
          </p:nvPr>
        </p:nvSpPr>
        <p:spPr/>
        <p:txBody>
          <a:bodyPr/>
          <a:lstStyle/>
          <a:p>
            <a:r>
              <a:rPr lang="en-GB" dirty="0"/>
              <a:t>The last decade has seen huge improvements in TV quality</a:t>
            </a:r>
            <a:endParaRPr lang="en-GB" dirty="0">
              <a:solidFill>
                <a:srgbClr val="FF0000"/>
              </a:solidFill>
            </a:endParaRPr>
          </a:p>
        </p:txBody>
      </p:sp>
      <p:sp>
        <p:nvSpPr>
          <p:cNvPr id="11" name="Text Placeholder 10">
            <a:extLst>
              <a:ext uri="{FF2B5EF4-FFF2-40B4-BE49-F238E27FC236}">
                <a16:creationId xmlns:a16="http://schemas.microsoft.com/office/drawing/2014/main" id="{EAF65D55-0585-4FF7-B765-A8BA73855E2A}"/>
              </a:ext>
            </a:extLst>
          </p:cNvPr>
          <p:cNvSpPr>
            <a:spLocks noGrp="1"/>
          </p:cNvSpPr>
          <p:nvPr>
            <p:ph type="body" sz="quarter" idx="15"/>
          </p:nvPr>
        </p:nvSpPr>
        <p:spPr>
          <a:xfrm>
            <a:off x="360000" y="5580000"/>
            <a:ext cx="11334817" cy="304800"/>
          </a:xfrm>
        </p:spPr>
        <p:txBody>
          <a:bodyPr/>
          <a:lstStyle/>
          <a:p>
            <a:r>
              <a:rPr lang="en-GB" dirty="0" err="1"/>
              <a:t>Source:Barb</a:t>
            </a:r>
            <a:r>
              <a:rPr lang="en-GB" dirty="0"/>
              <a:t>, Ofcom, IPA Touchpoints 2023 (wave 1), Thinkbox estimates</a:t>
            </a:r>
          </a:p>
        </p:txBody>
      </p:sp>
      <p:sp>
        <p:nvSpPr>
          <p:cNvPr id="16" name="Text Placeholder 24">
            <a:extLst>
              <a:ext uri="{FF2B5EF4-FFF2-40B4-BE49-F238E27FC236}">
                <a16:creationId xmlns:a16="http://schemas.microsoft.com/office/drawing/2014/main" id="{7EB2B8EE-4565-4250-82BE-3C741628E0C6}"/>
              </a:ext>
            </a:extLst>
          </p:cNvPr>
          <p:cNvSpPr txBox="1">
            <a:spLocks/>
          </p:cNvSpPr>
          <p:nvPr/>
        </p:nvSpPr>
        <p:spPr>
          <a:xfrm>
            <a:off x="418030" y="1480209"/>
            <a:ext cx="3238861" cy="102118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2400" b="1" dirty="0">
                <a:solidFill>
                  <a:srgbClr val="FF0000"/>
                </a:solidFill>
                <a:latin typeface="Arial"/>
              </a:rPr>
              <a:t>72.7</a:t>
            </a:r>
            <a:r>
              <a:rPr kumimoji="0" lang="en-GB" sz="2400" b="1" i="0" u="none" strike="noStrike" kern="1200" cap="none" spc="0" normalizeH="0" baseline="0" noProof="0" dirty="0">
                <a:ln>
                  <a:noFill/>
                </a:ln>
                <a:solidFill>
                  <a:srgbClr val="FF0000"/>
                </a:solidFill>
                <a:effectLst/>
                <a:uLnTx/>
                <a:uFillTx/>
                <a:latin typeface="Arial"/>
                <a:ea typeface="+mn-ea"/>
                <a:cs typeface="+mn-cs"/>
              </a:rPr>
              <a:t>%</a:t>
            </a:r>
            <a:r>
              <a:rPr kumimoji="0" lang="en-GB" sz="1800" b="0" i="0" u="none" strike="noStrike" kern="1200" cap="none" spc="0" normalizeH="0" baseline="0" noProof="0" dirty="0">
                <a:ln>
                  <a:noFill/>
                </a:ln>
                <a:solidFill>
                  <a:srgbClr val="EB7305"/>
                </a:solidFill>
                <a:effectLst/>
                <a:uLnTx/>
                <a:uFillTx/>
                <a:latin typeface="Arial"/>
                <a:ea typeface="+mn-ea"/>
                <a:cs typeface="+mn-cs"/>
              </a:rPr>
              <a:t> </a:t>
            </a:r>
            <a:r>
              <a:rPr kumimoji="0" lang="en-GB" b="0" i="0" u="none" strike="noStrike" kern="1200" cap="none" spc="0" normalizeH="0" baseline="0" noProof="0" dirty="0">
                <a:ln>
                  <a:noFill/>
                </a:ln>
                <a:solidFill>
                  <a:prstClr val="white"/>
                </a:solidFill>
                <a:effectLst/>
                <a:uLnTx/>
                <a:uFillTx/>
                <a:latin typeface="Arial"/>
                <a:ea typeface="+mn-ea"/>
                <a:cs typeface="+mn-cs"/>
              </a:rPr>
              <a:t>of main TV screens 40”+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dirty="0">
                <a:ln>
                  <a:noFill/>
                </a:ln>
                <a:solidFill>
                  <a:prstClr val="white"/>
                </a:solidFill>
                <a:effectLst/>
                <a:uLnTx/>
                <a:uFillTx/>
                <a:latin typeface="Arial"/>
                <a:ea typeface="+mn-ea"/>
                <a:cs typeface="+mn-cs"/>
              </a:rPr>
              <a:t>(vs. 35.2% in 2012)</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 Placeholder 25">
            <a:extLst>
              <a:ext uri="{FF2B5EF4-FFF2-40B4-BE49-F238E27FC236}">
                <a16:creationId xmlns:a16="http://schemas.microsoft.com/office/drawing/2014/main" id="{0ED99B4B-AAB2-4322-AF9A-EE91C4AAD5FC}"/>
              </a:ext>
            </a:extLst>
          </p:cNvPr>
          <p:cNvSpPr txBox="1">
            <a:spLocks/>
          </p:cNvSpPr>
          <p:nvPr/>
        </p:nvSpPr>
        <p:spPr>
          <a:xfrm>
            <a:off x="8723585" y="4285510"/>
            <a:ext cx="3017887" cy="82667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FF0000"/>
                </a:solidFill>
                <a:effectLst/>
                <a:uLnTx/>
                <a:uFillTx/>
                <a:latin typeface="Arial"/>
                <a:ea typeface="+mn-ea"/>
                <a:cs typeface="+mn-cs"/>
              </a:rPr>
              <a:t>81.5%</a:t>
            </a:r>
            <a:r>
              <a:rPr kumimoji="0" lang="en-GB" sz="1800" b="0" i="0" u="none" strike="noStrike" kern="1200" cap="none" spc="0" normalizeH="0" baseline="0" noProof="0" dirty="0">
                <a:ln>
                  <a:noFill/>
                </a:ln>
                <a:solidFill>
                  <a:srgbClr val="FFCD00"/>
                </a:solidFill>
                <a:effectLst/>
                <a:uLnTx/>
                <a:uFillTx/>
                <a:latin typeface="Arial"/>
                <a:ea typeface="+mn-ea"/>
                <a:cs typeface="+mn-cs"/>
              </a:rPr>
              <a:t> </a:t>
            </a:r>
            <a:r>
              <a:rPr lang="en-GB" dirty="0">
                <a:solidFill>
                  <a:prstClr val="white"/>
                </a:solidFill>
                <a:latin typeface="Arial"/>
              </a:rPr>
              <a:t>now </a:t>
            </a:r>
            <a:r>
              <a:rPr kumimoji="0" lang="en-GB" b="0" i="0" u="none" strike="noStrike" kern="1200" cap="none" spc="0" normalizeH="0" baseline="0" noProof="0" dirty="0">
                <a:ln>
                  <a:noFill/>
                </a:ln>
                <a:solidFill>
                  <a:prstClr val="white"/>
                </a:solidFill>
                <a:effectLst/>
                <a:uLnTx/>
                <a:uFillTx/>
                <a:latin typeface="Arial"/>
                <a:ea typeface="+mn-ea"/>
                <a:cs typeface="+mn-cs"/>
              </a:rPr>
              <a:t>have broadcaster VOD on TV set </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27128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60D2-C1E7-4F38-A209-4A06C14C36AF}"/>
              </a:ext>
            </a:extLst>
          </p:cNvPr>
          <p:cNvSpPr>
            <a:spLocks noGrp="1"/>
          </p:cNvSpPr>
          <p:nvPr>
            <p:ph type="title"/>
          </p:nvPr>
        </p:nvSpPr>
        <p:spPr/>
        <p:txBody>
          <a:bodyPr/>
          <a:lstStyle/>
          <a:p>
            <a:r>
              <a:rPr lang="en-GB"/>
              <a:t>Total TV weekly reach is high for adults</a:t>
            </a:r>
          </a:p>
        </p:txBody>
      </p:sp>
      <p:graphicFrame>
        <p:nvGraphicFramePr>
          <p:cNvPr id="6" name="Chart 5">
            <a:extLst>
              <a:ext uri="{FF2B5EF4-FFF2-40B4-BE49-F238E27FC236}">
                <a16:creationId xmlns:a16="http://schemas.microsoft.com/office/drawing/2014/main" id="{2EB60709-A391-46CE-9770-A125190FF087}"/>
              </a:ext>
            </a:extLst>
          </p:cNvPr>
          <p:cNvGraphicFramePr/>
          <p:nvPr/>
        </p:nvGraphicFramePr>
        <p:xfrm>
          <a:off x="1182030" y="1381125"/>
          <a:ext cx="10157516" cy="42333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21CE0AAB-7BA6-4871-8427-D4B76CE6D727}"/>
              </a:ext>
            </a:extLst>
          </p:cNvPr>
          <p:cNvSpPr>
            <a:spLocks noGrp="1"/>
          </p:cNvSpPr>
          <p:nvPr>
            <p:ph type="body" sz="quarter" idx="15"/>
          </p:nvPr>
        </p:nvSpPr>
        <p:spPr>
          <a:xfrm>
            <a:off x="378000" y="5364000"/>
            <a:ext cx="11334817" cy="304800"/>
          </a:xfrm>
        </p:spPr>
        <p:txBody>
          <a:bodyPr/>
          <a:lstStyle/>
          <a:p>
            <a:r>
              <a:rPr lang="en-GB" dirty="0"/>
              <a:t>Source: Total TV. Adults 15+, IPA TouchPoints, 2019 , 2020 (average of both waves), 2021 (average of both waves), 2022 (average of both waves), 2023 Wave 1 (Fieldwork Dates: 17</a:t>
            </a:r>
            <a:r>
              <a:rPr lang="en-GB" baseline="30000" dirty="0"/>
              <a:t>th</a:t>
            </a:r>
            <a:r>
              <a:rPr lang="en-GB" dirty="0"/>
              <a:t> January – 26</a:t>
            </a:r>
            <a:r>
              <a:rPr lang="en-GB" baseline="30000" dirty="0"/>
              <a:t>th</a:t>
            </a:r>
            <a:r>
              <a:rPr lang="en-GB" dirty="0"/>
              <a:t> March 2023)</a:t>
            </a:r>
          </a:p>
        </p:txBody>
      </p:sp>
    </p:spTree>
    <p:extLst>
      <p:ext uri="{BB962C8B-B14F-4D97-AF65-F5344CB8AC3E}">
        <p14:creationId xmlns:p14="http://schemas.microsoft.com/office/powerpoint/2010/main" val="23326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60D2-C1E7-4F38-A209-4A06C14C36AF}"/>
              </a:ext>
            </a:extLst>
          </p:cNvPr>
          <p:cNvSpPr>
            <a:spLocks noGrp="1"/>
          </p:cNvSpPr>
          <p:nvPr>
            <p:ph type="title"/>
          </p:nvPr>
        </p:nvSpPr>
        <p:spPr/>
        <p:txBody>
          <a:bodyPr/>
          <a:lstStyle/>
          <a:p>
            <a:r>
              <a:rPr lang="en-GB"/>
              <a:t>BVOD drives 12% incremental weekly TV reach for 15-34s</a:t>
            </a:r>
          </a:p>
        </p:txBody>
      </p:sp>
      <p:graphicFrame>
        <p:nvGraphicFramePr>
          <p:cNvPr id="6" name="Chart 5">
            <a:extLst>
              <a:ext uri="{FF2B5EF4-FFF2-40B4-BE49-F238E27FC236}">
                <a16:creationId xmlns:a16="http://schemas.microsoft.com/office/drawing/2014/main" id="{2EB60709-A391-46CE-9770-A125190FF087}"/>
              </a:ext>
            </a:extLst>
          </p:cNvPr>
          <p:cNvGraphicFramePr/>
          <p:nvPr/>
        </p:nvGraphicFramePr>
        <p:xfrm>
          <a:off x="1260088" y="1381125"/>
          <a:ext cx="10079457" cy="42333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21CE0AAB-7BA6-4871-8427-D4B76CE6D727}"/>
              </a:ext>
            </a:extLst>
          </p:cNvPr>
          <p:cNvSpPr>
            <a:spLocks noGrp="1"/>
          </p:cNvSpPr>
          <p:nvPr>
            <p:ph type="body" sz="quarter" idx="15"/>
          </p:nvPr>
        </p:nvSpPr>
        <p:spPr>
          <a:xfrm>
            <a:off x="378000" y="5364000"/>
            <a:ext cx="11334817" cy="304800"/>
          </a:xfrm>
        </p:spPr>
        <p:txBody>
          <a:bodyPr/>
          <a:lstStyle/>
          <a:p>
            <a:r>
              <a:rPr lang="en-GB" dirty="0"/>
              <a:t>Source: Total TV, 15-34s, IPA TouchPoints, 2019 , 2020 (average of both waves), 2021 (average of both waves), 2022 (average of both waves), 2023 Wave 1 (Fieldwork Dates: 17</a:t>
            </a:r>
            <a:r>
              <a:rPr lang="en-GB" baseline="30000" dirty="0"/>
              <a:t>th</a:t>
            </a:r>
            <a:r>
              <a:rPr lang="en-GB" dirty="0"/>
              <a:t> January – 26</a:t>
            </a:r>
            <a:r>
              <a:rPr lang="en-GB" baseline="30000" dirty="0"/>
              <a:t>th</a:t>
            </a:r>
            <a:r>
              <a:rPr lang="en-GB" dirty="0"/>
              <a:t> March 2023)</a:t>
            </a:r>
          </a:p>
        </p:txBody>
      </p:sp>
    </p:spTree>
    <p:extLst>
      <p:ext uri="{BB962C8B-B14F-4D97-AF65-F5344CB8AC3E}">
        <p14:creationId xmlns:p14="http://schemas.microsoft.com/office/powerpoint/2010/main" val="454828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176C82AB-7403-C624-A466-644C8F2CE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
            <a:ext cx="12192000" cy="6857685"/>
          </a:xfrm>
          <a:prstGeom prst="rect">
            <a:avLst/>
          </a:prstGeom>
        </p:spPr>
      </p:pic>
      <p:sp>
        <p:nvSpPr>
          <p:cNvPr id="7" name="Rectangle 6">
            <a:extLst>
              <a:ext uri="{FF2B5EF4-FFF2-40B4-BE49-F238E27FC236}">
                <a16:creationId xmlns:a16="http://schemas.microsoft.com/office/drawing/2014/main" id="{1BF0653A-F672-42FC-90BF-9772B37B842E}"/>
              </a:ext>
            </a:extLst>
          </p:cNvPr>
          <p:cNvSpPr/>
          <p:nvPr/>
        </p:nvSpPr>
        <p:spPr>
          <a:xfrm>
            <a:off x="0" y="0"/>
            <a:ext cx="11110452" cy="6858000"/>
          </a:xfrm>
          <a:prstGeom prst="rect">
            <a:avLst/>
          </a:prstGeom>
          <a:gradFill flip="none" rotWithShape="1">
            <a:gsLst>
              <a:gs pos="16000">
                <a:srgbClr val="000000">
                  <a:alpha val="37000"/>
                </a:srgbClr>
              </a:gs>
              <a:gs pos="43000">
                <a:schemeClr val="bg1">
                  <a:alpha val="3000"/>
                  <a:lumMod val="22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8" name="Title 2">
            <a:extLst>
              <a:ext uri="{FF2B5EF4-FFF2-40B4-BE49-F238E27FC236}">
                <a16:creationId xmlns:a16="http://schemas.microsoft.com/office/drawing/2014/main" id="{D01D0307-5031-4B42-A289-87B91C4BB0F9}"/>
              </a:ext>
            </a:extLst>
          </p:cNvPr>
          <p:cNvSpPr txBox="1">
            <a:spLocks/>
          </p:cNvSpPr>
          <p:nvPr/>
        </p:nvSpPr>
        <p:spPr>
          <a:xfrm>
            <a:off x="594499" y="716783"/>
            <a:ext cx="8697369" cy="10211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rial"/>
                <a:ea typeface="+mj-ea"/>
                <a:cs typeface="+mj-cs"/>
              </a:rPr>
              <a:t>Top programmes</a:t>
            </a:r>
          </a:p>
        </p:txBody>
      </p:sp>
      <p:pic>
        <p:nvPicPr>
          <p:cNvPr id="5" name="Picture 4">
            <a:extLst>
              <a:ext uri="{FF2B5EF4-FFF2-40B4-BE49-F238E27FC236}">
                <a16:creationId xmlns:a16="http://schemas.microsoft.com/office/drawing/2014/main" id="{D1266D17-965A-4F26-B174-D705BF11E0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3562" y="6082237"/>
            <a:ext cx="1618438" cy="681207"/>
          </a:xfrm>
          <a:prstGeom prst="rect">
            <a:avLst/>
          </a:prstGeom>
        </p:spPr>
      </p:pic>
      <p:sp>
        <p:nvSpPr>
          <p:cNvPr id="6" name="TextBox 5">
            <a:extLst>
              <a:ext uri="{FF2B5EF4-FFF2-40B4-BE49-F238E27FC236}">
                <a16:creationId xmlns:a16="http://schemas.microsoft.com/office/drawing/2014/main" id="{337B2ABE-FCEE-48C4-A60F-37A850BA0B75}"/>
              </a:ext>
            </a:extLst>
          </p:cNvPr>
          <p:cNvSpPr txBox="1"/>
          <p:nvPr/>
        </p:nvSpPr>
        <p:spPr>
          <a:xfrm rot="16200000">
            <a:off x="10508277" y="4345626"/>
            <a:ext cx="293979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“Dancing On Ice” ITV1</a:t>
            </a:r>
          </a:p>
        </p:txBody>
      </p:sp>
    </p:spTree>
    <p:extLst>
      <p:ext uri="{BB962C8B-B14F-4D97-AF65-F5344CB8AC3E}">
        <p14:creationId xmlns:p14="http://schemas.microsoft.com/office/powerpoint/2010/main" val="22340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BEAA-5BCE-4D71-A3FF-64E18EC5EC28}"/>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3BC0CAA9-F1CA-D795-BEA9-BDF2679DC051}"/>
              </a:ext>
            </a:extLst>
          </p:cNvPr>
          <p:cNvGraphicFramePr>
            <a:graphicFrameLocks noGrp="1"/>
          </p:cNvGraphicFramePr>
          <p:nvPr>
            <p:extLst>
              <p:ext uri="{D42A27DB-BD31-4B8C-83A1-F6EECF244321}">
                <p14:modId xmlns:p14="http://schemas.microsoft.com/office/powerpoint/2010/main" val="4147859977"/>
              </p:ext>
            </p:extLst>
          </p:nvPr>
        </p:nvGraphicFramePr>
        <p:xfrm>
          <a:off x="563659" y="2071603"/>
          <a:ext cx="5400000" cy="2880001"/>
        </p:xfrm>
        <a:graphic>
          <a:graphicData uri="http://schemas.openxmlformats.org/drawingml/2006/table">
            <a:tbl>
              <a:tblPr/>
              <a:tblGrid>
                <a:gridCol w="354808">
                  <a:extLst>
                    <a:ext uri="{9D8B030D-6E8A-4147-A177-3AD203B41FA5}">
                      <a16:colId xmlns:a16="http://schemas.microsoft.com/office/drawing/2014/main" val="4241951634"/>
                    </a:ext>
                  </a:extLst>
                </a:gridCol>
                <a:gridCol w="545192">
                  <a:extLst>
                    <a:ext uri="{9D8B030D-6E8A-4147-A177-3AD203B41FA5}">
                      <a16:colId xmlns:a16="http://schemas.microsoft.com/office/drawing/2014/main" val="3491258317"/>
                    </a:ext>
                  </a:extLst>
                </a:gridCol>
                <a:gridCol w="2604808">
                  <a:extLst>
                    <a:ext uri="{9D8B030D-6E8A-4147-A177-3AD203B41FA5}">
                      <a16:colId xmlns:a16="http://schemas.microsoft.com/office/drawing/2014/main" val="2854219860"/>
                    </a:ext>
                  </a:extLst>
                </a:gridCol>
                <a:gridCol w="441346">
                  <a:extLst>
                    <a:ext uri="{9D8B030D-6E8A-4147-A177-3AD203B41FA5}">
                      <a16:colId xmlns:a16="http://schemas.microsoft.com/office/drawing/2014/main" val="1473844585"/>
                    </a:ext>
                  </a:extLst>
                </a:gridCol>
                <a:gridCol w="770192">
                  <a:extLst>
                    <a:ext uri="{9D8B030D-6E8A-4147-A177-3AD203B41FA5}">
                      <a16:colId xmlns:a16="http://schemas.microsoft.com/office/drawing/2014/main" val="4077583706"/>
                    </a:ext>
                  </a:extLst>
                </a:gridCol>
                <a:gridCol w="683654">
                  <a:extLst>
                    <a:ext uri="{9D8B030D-6E8A-4147-A177-3AD203B41FA5}">
                      <a16:colId xmlns:a16="http://schemas.microsoft.com/office/drawing/2014/main" val="2530556644"/>
                    </a:ext>
                  </a:extLst>
                </a:gridCol>
              </a:tblGrid>
              <a:tr h="168915">
                <a:tc gridSpan="6">
                  <a:txBody>
                    <a:bodyPr/>
                    <a:lstStyle/>
                    <a:p>
                      <a:pPr algn="ctr" fontAlgn="ctr"/>
                      <a:r>
                        <a:rPr lang="en-GB" sz="1000" b="1" i="0" u="none" strike="noStrike">
                          <a:solidFill>
                            <a:srgbClr val="FFFFFF"/>
                          </a:solidFill>
                          <a:effectLst/>
                          <a:latin typeface="Arial" panose="020B0604020202020204" pitchFamily="34" charset="0"/>
                        </a:rPr>
                        <a:t>Top 30 series on UK Television 2023 (All Inds 4+,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5578499"/>
                  </a:ext>
                </a:extLst>
              </a:tr>
              <a:tr h="168915">
                <a:tc>
                  <a:txBody>
                    <a:bodyPr/>
                    <a:lstStyle/>
                    <a:p>
                      <a:pPr algn="ctr" fontAlgn="ctr"/>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Series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Episodes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069196991"/>
                  </a:ext>
                </a:extLst>
              </a:tr>
              <a:tr h="168915">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Happy Valley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1584325826"/>
                  </a:ext>
                </a:extLst>
              </a:tr>
              <a:tr h="168915">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ctr"/>
                      <a:r>
                        <a:rPr lang="en-GB" sz="1000" b="0" i="0" u="none" strike="noStrike">
                          <a:solidFill>
                            <a:srgbClr val="000000"/>
                          </a:solidFill>
                          <a:effectLst/>
                          <a:latin typeface="Arial" panose="020B0604020202020204" pitchFamily="34" charset="0"/>
                        </a:rPr>
                        <a:t>The Great British Bake Off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1565898300"/>
                  </a:ext>
                </a:extLst>
              </a:tr>
              <a:tr h="168915">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Strictly Come Dancing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35835997"/>
                  </a:ext>
                </a:extLst>
              </a:tr>
              <a:tr h="168915">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Death in Paradise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4279243661"/>
                  </a:ext>
                </a:extLst>
              </a:tr>
              <a:tr h="168915">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I'm a Celebrity... Get Me Out of Here!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673645034"/>
                  </a:ext>
                </a:extLst>
              </a:tr>
              <a:tr h="168915">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Wild Isles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91676737"/>
                  </a:ext>
                </a:extLst>
              </a:tr>
              <a:tr h="168915">
                <a:tc>
                  <a:txBody>
                    <a:bodyPr/>
                    <a:lstStyle/>
                    <a:p>
                      <a:pPr algn="ctr" fontAlgn="ctr"/>
                      <a:r>
                        <a:rPr lang="en-GB" sz="1000" b="0"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Beyond Paradise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687301088"/>
                  </a:ext>
                </a:extLst>
              </a:tr>
              <a:tr h="168915">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l" fontAlgn="ctr"/>
                      <a:r>
                        <a:rPr lang="en-GB" sz="1000" b="0" i="0" u="none" strike="noStrike">
                          <a:solidFill>
                            <a:srgbClr val="000000"/>
                          </a:solidFill>
                          <a:effectLst/>
                          <a:latin typeface="Arial" panose="020B0604020202020204" pitchFamily="34" charset="0"/>
                        </a:rPr>
                        <a:t>Clarkson's Farm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000" b="0"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2672694868"/>
                  </a:ext>
                </a:extLst>
              </a:tr>
              <a:tr h="168915">
                <a:tc>
                  <a:txBody>
                    <a:bodyPr/>
                    <a:lstStyle/>
                    <a:p>
                      <a:pPr algn="ctr" fontAlgn="ctr"/>
                      <a:r>
                        <a:rPr lang="en-GB" sz="1000" b="0"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Unforgotten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434675831"/>
                  </a:ext>
                </a:extLst>
              </a:tr>
              <a:tr h="168915">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Planet Earth III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4209321459"/>
                  </a:ext>
                </a:extLst>
              </a:tr>
              <a:tr h="168915">
                <a:tc>
                  <a:txBody>
                    <a:bodyPr/>
                    <a:lstStyle/>
                    <a:p>
                      <a:pPr algn="ctr" fontAlgn="ctr"/>
                      <a:r>
                        <a:rPr lang="en-GB" sz="1000" b="0" i="0" u="none" strike="noStrike">
                          <a:solidFill>
                            <a:srgbClr val="000000"/>
                          </a:solidFill>
                          <a:effectLst/>
                          <a:latin typeface="Arial" panose="020B060402020202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Call the Midwife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026538825"/>
                  </a:ext>
                </a:extLst>
              </a:tr>
              <a:tr h="168915">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Silent Witness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396175545"/>
                  </a:ext>
                </a:extLst>
              </a:tr>
              <a:tr h="168915">
                <a:tc>
                  <a:txBody>
                    <a:bodyPr/>
                    <a:lstStyle/>
                    <a:p>
                      <a:pPr algn="ctr" fontAlgn="ctr"/>
                      <a:r>
                        <a:rPr lang="en-GB" sz="1000" b="0" i="0" u="none" strike="noStrike">
                          <a:solidFill>
                            <a:srgbClr val="000000"/>
                          </a:solidFill>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Apprentice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220349726"/>
                  </a:ext>
                </a:extLst>
              </a:tr>
              <a:tr h="168915">
                <a:tc>
                  <a:txBody>
                    <a:bodyPr/>
                    <a:lstStyle/>
                    <a:p>
                      <a:pPr algn="ctr" fontAlgn="ctr"/>
                      <a:r>
                        <a:rPr lang="en-GB" sz="10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1% Club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707365006"/>
                  </a:ext>
                </a:extLst>
              </a:tr>
              <a:tr h="177361">
                <a:tc>
                  <a:txBody>
                    <a:bodyPr/>
                    <a:lstStyle/>
                    <a:p>
                      <a:pPr algn="ctr" fontAlgn="ctr"/>
                      <a:r>
                        <a:rPr lang="en-GB" sz="1000" b="0" i="0" u="none" strike="noStrike">
                          <a:solidFill>
                            <a:srgbClr val="000000"/>
                          </a:solidFill>
                          <a:effectLst/>
                          <a:latin typeface="Arial" panose="020B060402020202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Vigil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dirty="0">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500697321"/>
                  </a:ext>
                </a:extLst>
              </a:tr>
            </a:tbl>
          </a:graphicData>
        </a:graphic>
      </p:graphicFrame>
      <p:graphicFrame>
        <p:nvGraphicFramePr>
          <p:cNvPr id="13" name="Table 12">
            <a:extLst>
              <a:ext uri="{FF2B5EF4-FFF2-40B4-BE49-F238E27FC236}">
                <a16:creationId xmlns:a16="http://schemas.microsoft.com/office/drawing/2014/main" id="{A2D23C6B-230F-A5EA-4AC9-CE24AD15D04C}"/>
              </a:ext>
            </a:extLst>
          </p:cNvPr>
          <p:cNvGraphicFramePr>
            <a:graphicFrameLocks noGrp="1"/>
          </p:cNvGraphicFramePr>
          <p:nvPr>
            <p:extLst>
              <p:ext uri="{D42A27DB-BD31-4B8C-83A1-F6EECF244321}">
                <p14:modId xmlns:p14="http://schemas.microsoft.com/office/powerpoint/2010/main" val="2830508641"/>
              </p:ext>
            </p:extLst>
          </p:nvPr>
        </p:nvGraphicFramePr>
        <p:xfrm>
          <a:off x="6294815" y="2071603"/>
          <a:ext cx="5400000" cy="2880001"/>
        </p:xfrm>
        <a:graphic>
          <a:graphicData uri="http://schemas.openxmlformats.org/drawingml/2006/table">
            <a:tbl>
              <a:tblPr/>
              <a:tblGrid>
                <a:gridCol w="354808">
                  <a:extLst>
                    <a:ext uri="{9D8B030D-6E8A-4147-A177-3AD203B41FA5}">
                      <a16:colId xmlns:a16="http://schemas.microsoft.com/office/drawing/2014/main" val="823531622"/>
                    </a:ext>
                  </a:extLst>
                </a:gridCol>
                <a:gridCol w="545192">
                  <a:extLst>
                    <a:ext uri="{9D8B030D-6E8A-4147-A177-3AD203B41FA5}">
                      <a16:colId xmlns:a16="http://schemas.microsoft.com/office/drawing/2014/main" val="261878859"/>
                    </a:ext>
                  </a:extLst>
                </a:gridCol>
                <a:gridCol w="2604807">
                  <a:extLst>
                    <a:ext uri="{9D8B030D-6E8A-4147-A177-3AD203B41FA5}">
                      <a16:colId xmlns:a16="http://schemas.microsoft.com/office/drawing/2014/main" val="854989038"/>
                    </a:ext>
                  </a:extLst>
                </a:gridCol>
                <a:gridCol w="441346">
                  <a:extLst>
                    <a:ext uri="{9D8B030D-6E8A-4147-A177-3AD203B41FA5}">
                      <a16:colId xmlns:a16="http://schemas.microsoft.com/office/drawing/2014/main" val="734687896"/>
                    </a:ext>
                  </a:extLst>
                </a:gridCol>
                <a:gridCol w="770193">
                  <a:extLst>
                    <a:ext uri="{9D8B030D-6E8A-4147-A177-3AD203B41FA5}">
                      <a16:colId xmlns:a16="http://schemas.microsoft.com/office/drawing/2014/main" val="3211714589"/>
                    </a:ext>
                  </a:extLst>
                </a:gridCol>
                <a:gridCol w="683654">
                  <a:extLst>
                    <a:ext uri="{9D8B030D-6E8A-4147-A177-3AD203B41FA5}">
                      <a16:colId xmlns:a16="http://schemas.microsoft.com/office/drawing/2014/main" val="811725385"/>
                    </a:ext>
                  </a:extLst>
                </a:gridCol>
              </a:tblGrid>
              <a:tr h="168915">
                <a:tc gridSpan="6">
                  <a:txBody>
                    <a:bodyPr/>
                    <a:lstStyle/>
                    <a:p>
                      <a:pPr algn="ctr" fontAlgn="ctr"/>
                      <a:r>
                        <a:rPr lang="en-GB" sz="1000" b="1" i="0" u="none" strike="noStrike">
                          <a:solidFill>
                            <a:srgbClr val="FFFFFF"/>
                          </a:solidFill>
                          <a:effectLst/>
                          <a:latin typeface="Arial" panose="020B0604020202020204" pitchFamily="34" charset="0"/>
                        </a:rPr>
                        <a:t>Top 30 series on UK Television 2023 (All Inds 4+,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33556840"/>
                  </a:ext>
                </a:extLst>
              </a:tr>
              <a:tr h="168915">
                <a:tc>
                  <a:txBody>
                    <a:bodyPr/>
                    <a:lstStyle/>
                    <a:p>
                      <a:pPr algn="ctr" fontAlgn="ctr"/>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Series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Episodes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557403625"/>
                  </a:ext>
                </a:extLst>
              </a:tr>
              <a:tr h="168915">
                <a:tc>
                  <a:txBody>
                    <a:bodyPr/>
                    <a:lstStyle/>
                    <a:p>
                      <a:pPr algn="ctr" fontAlgn="ctr"/>
                      <a:r>
                        <a:rPr lang="en-GB" sz="1000" b="0" i="0" u="none" strike="noStrike">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Sixth Commandment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3792991834"/>
                  </a:ext>
                </a:extLst>
              </a:tr>
              <a:tr h="168915">
                <a:tc>
                  <a:txBody>
                    <a:bodyPr/>
                    <a:lstStyle/>
                    <a:p>
                      <a:pPr algn="ctr" fontAlgn="ctr"/>
                      <a:r>
                        <a:rPr lang="en-GB" sz="1000" b="0"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Shetland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906431748"/>
                  </a:ext>
                </a:extLst>
              </a:tr>
              <a:tr h="168915">
                <a:tc>
                  <a:txBody>
                    <a:bodyPr/>
                    <a:lstStyle/>
                    <a:p>
                      <a:pPr algn="ctr" fontAlgn="ctr"/>
                      <a:r>
                        <a:rPr lang="en-GB" sz="1000" b="0"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Vera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81647313"/>
                  </a:ext>
                </a:extLst>
              </a:tr>
              <a:tr h="168915">
                <a:tc>
                  <a:txBody>
                    <a:bodyPr/>
                    <a:lstStyle/>
                    <a:p>
                      <a:pPr algn="ctr" fontAlgn="ctr"/>
                      <a:r>
                        <a:rPr lang="en-GB" sz="1000" b="0" i="0" u="none" strike="noStrike">
                          <a:solidFill>
                            <a:srgbClr val="000000"/>
                          </a:solidFill>
                          <a:effectLst/>
                          <a:latin typeface="Arial" panose="020B0604020202020204" pitchFamily="34" charset="0"/>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ctr"/>
                      <a:r>
                        <a:rPr lang="en-GB" sz="1000" b="0" i="0" u="none" strike="noStrike">
                          <a:solidFill>
                            <a:srgbClr val="000000"/>
                          </a:solidFill>
                          <a:effectLst/>
                          <a:latin typeface="Arial" panose="020B0604020202020204" pitchFamily="34" charset="0"/>
                        </a:rPr>
                        <a:t>The Night Agent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544223089"/>
                  </a:ext>
                </a:extLst>
              </a:tr>
              <a:tr h="168915">
                <a:tc>
                  <a:txBody>
                    <a:bodyPr/>
                    <a:lstStyle/>
                    <a:p>
                      <a:pPr algn="ctr" fontAlgn="ctr"/>
                      <a:r>
                        <a:rPr lang="en-GB" sz="1000" b="0" i="0" u="none" strike="noStrike">
                          <a:solidFill>
                            <a:srgbClr val="000000"/>
                          </a:solidFill>
                          <a:effectLst/>
                          <a:latin typeface="Arial" panose="020B0604020202020204" pitchFamily="34" charset="0"/>
                        </a:rPr>
                        <a:t>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Britain's Got Talent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659043089"/>
                  </a:ext>
                </a:extLst>
              </a:tr>
              <a:tr h="168915">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Maryland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933321299"/>
                  </a:ext>
                </a:extLst>
              </a:tr>
              <a:tr h="168915">
                <a:tc>
                  <a:txBody>
                    <a:bodyPr/>
                    <a:lstStyle/>
                    <a:p>
                      <a:pPr algn="ctr" fontAlgn="ctr"/>
                      <a:r>
                        <a:rPr lang="en-GB" sz="1000" b="0" i="0" u="none" strike="noStrike">
                          <a:solidFill>
                            <a:srgbClr val="000000"/>
                          </a:solidFill>
                          <a:effectLst/>
                          <a:latin typeface="Arial" panose="020B0604020202020204" pitchFamily="34" charset="0"/>
                        </a:rPr>
                        <a:t>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Gold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854446922"/>
                  </a:ext>
                </a:extLst>
              </a:tr>
              <a:tr h="168915">
                <a:tc>
                  <a:txBody>
                    <a:bodyPr/>
                    <a:lstStyle/>
                    <a:p>
                      <a:pPr algn="ctr" fontAlgn="ctr"/>
                      <a:r>
                        <a:rPr lang="en-GB" sz="1000" b="0" i="0" u="none" strike="noStrike">
                          <a:solidFill>
                            <a:srgbClr val="000000"/>
                          </a:solidFill>
                          <a:effectLst/>
                          <a:latin typeface="Arial" panose="020B0604020202020204" pitchFamily="34" charset="0"/>
                        </a:rPr>
                        <a:t>23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Grace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368013047"/>
                  </a:ext>
                </a:extLst>
              </a:tr>
              <a:tr h="168915">
                <a:tc>
                  <a:txBody>
                    <a:bodyPr/>
                    <a:lstStyle/>
                    <a:p>
                      <a:pPr algn="ctr" fontAlgn="ctr"/>
                      <a:r>
                        <a:rPr lang="en-GB" sz="1000" b="0" i="0" u="none" strike="noStrike">
                          <a:solidFill>
                            <a:srgbClr val="000000"/>
                          </a:solidFill>
                          <a:effectLst/>
                          <a:latin typeface="Arial" panose="020B0604020202020204" pitchFamily="34" charset="0"/>
                        </a:rPr>
                        <a:t>24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Hunt for Raoul Moat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820191665"/>
                  </a:ext>
                </a:extLst>
              </a:tr>
              <a:tr h="168915">
                <a:tc>
                  <a:txBody>
                    <a:bodyPr/>
                    <a:lstStyle/>
                    <a:p>
                      <a:pPr algn="ctr" fontAlgn="ctr"/>
                      <a:r>
                        <a:rPr lang="en-GB" sz="1000" b="0" i="0" u="none" strike="noStrike">
                          <a:solidFill>
                            <a:srgbClr val="000000"/>
                          </a:solidFill>
                          <a:effectLst/>
                          <a:latin typeface="Arial" panose="020B0604020202020204" pitchFamily="34" charset="0"/>
                        </a:rPr>
                        <a:t>25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Endeavour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585179552"/>
                  </a:ext>
                </a:extLst>
              </a:tr>
              <a:tr h="168915">
                <a:tc>
                  <a:txBody>
                    <a:bodyPr/>
                    <a:lstStyle/>
                    <a:p>
                      <a:pPr algn="ctr" fontAlgn="ctr"/>
                      <a:r>
                        <a:rPr lang="en-GB" sz="1000" b="0" i="0" u="none" strike="noStrike">
                          <a:solidFill>
                            <a:srgbClr val="000000"/>
                          </a:solidFill>
                          <a:effectLst/>
                          <a:latin typeface="Arial" panose="020B0604020202020204" pitchFamily="34" charset="0"/>
                        </a:rPr>
                        <a:t>26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Long Shadow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701932818"/>
                  </a:ext>
                </a:extLst>
              </a:tr>
              <a:tr h="168915">
                <a:tc>
                  <a:txBody>
                    <a:bodyPr/>
                    <a:lstStyle/>
                    <a:p>
                      <a:pPr algn="ctr" fontAlgn="ctr"/>
                      <a:r>
                        <a:rPr lang="en-GB" sz="1000" b="0" i="0" u="none" strike="noStrike">
                          <a:solidFill>
                            <a:srgbClr val="000000"/>
                          </a:solidFill>
                          <a:effectLst/>
                          <a:latin typeface="Arial" panose="020B0604020202020204" pitchFamily="34" charset="0"/>
                        </a:rPr>
                        <a:t>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ctr"/>
                      <a:r>
                        <a:rPr lang="en-GB" sz="1000" b="0" i="0" u="none" strike="noStrike">
                          <a:solidFill>
                            <a:srgbClr val="000000"/>
                          </a:solidFill>
                          <a:effectLst/>
                          <a:latin typeface="Arial" panose="020B0604020202020204" pitchFamily="34" charset="0"/>
                        </a:rPr>
                        <a:t>Beckham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643751431"/>
                  </a:ext>
                </a:extLst>
              </a:tr>
              <a:tr h="168915">
                <a:tc>
                  <a:txBody>
                    <a:bodyPr/>
                    <a:lstStyle/>
                    <a:p>
                      <a:pPr algn="ctr" fontAlgn="ctr"/>
                      <a:r>
                        <a:rPr lang="en-GB" sz="1000" b="0" i="0" u="none" strike="noStrike">
                          <a:solidFill>
                            <a:srgbClr val="000000"/>
                          </a:solidFill>
                          <a:effectLst/>
                          <a:latin typeface="Arial" panose="020B0604020202020204" pitchFamily="34" charset="0"/>
                        </a:rPr>
                        <a:t>28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Bay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694468992"/>
                  </a:ext>
                </a:extLst>
              </a:tr>
              <a:tr h="168915">
                <a:tc>
                  <a:txBody>
                    <a:bodyPr/>
                    <a:lstStyle/>
                    <a:p>
                      <a:pPr algn="ctr" fontAlgn="ctr"/>
                      <a:r>
                        <a:rPr lang="en-GB" sz="1000" b="0" i="0" u="none" strike="noStrike">
                          <a:solidFill>
                            <a:srgbClr val="000000"/>
                          </a:solidFill>
                          <a:effectLst/>
                          <a:latin typeface="Arial" panose="020B0604020202020204" pitchFamily="34" charset="0"/>
                        </a:rPr>
                        <a:t>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ctr"/>
                      <a:r>
                        <a:rPr lang="en-GB" sz="1000" b="0" i="0" u="none" strike="noStrike">
                          <a:solidFill>
                            <a:srgbClr val="000000"/>
                          </a:solidFill>
                          <a:effectLst/>
                          <a:latin typeface="Arial" panose="020B0604020202020204" pitchFamily="34" charset="0"/>
                        </a:rPr>
                        <a:t>Gogglebox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1290385404"/>
                  </a:ext>
                </a:extLst>
              </a:tr>
              <a:tr h="177361">
                <a:tc>
                  <a:txBody>
                    <a:bodyPr/>
                    <a:lstStyle/>
                    <a:p>
                      <a:pPr algn="ctr" fontAlgn="ctr"/>
                      <a:r>
                        <a:rPr lang="en-GB" sz="1000" b="0" i="0" u="none" strike="noStrike">
                          <a:solidFill>
                            <a:srgbClr val="000000"/>
                          </a:solidFill>
                          <a:effectLst/>
                          <a:latin typeface="Arial" panose="020B0604020202020204" pitchFamily="34" charset="0"/>
                        </a:rPr>
                        <a:t>30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Reckoning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69550726"/>
                  </a:ext>
                </a:extLst>
              </a:tr>
            </a:tbl>
          </a:graphicData>
        </a:graphic>
      </p:graphicFrame>
      <p:sp>
        <p:nvSpPr>
          <p:cNvPr id="2" name="Title 1">
            <a:extLst>
              <a:ext uri="{FF2B5EF4-FFF2-40B4-BE49-F238E27FC236}">
                <a16:creationId xmlns:a16="http://schemas.microsoft.com/office/drawing/2014/main" id="{0F9AFAC3-3054-4C7F-2F73-192409DE5B94}"/>
              </a:ext>
            </a:extLst>
          </p:cNvPr>
          <p:cNvSpPr>
            <a:spLocks noGrp="1"/>
          </p:cNvSpPr>
          <p:nvPr>
            <p:ph type="title"/>
          </p:nvPr>
        </p:nvSpPr>
        <p:spPr/>
        <p:txBody>
          <a:bodyPr/>
          <a:lstStyle/>
          <a:p>
            <a:r>
              <a:rPr lang="en-GB"/>
              <a:t>UK original content dominates the top 30 series of 2023</a:t>
            </a:r>
          </a:p>
        </p:txBody>
      </p:sp>
      <p:sp>
        <p:nvSpPr>
          <p:cNvPr id="8" name="Text Placeholder 2">
            <a:extLst>
              <a:ext uri="{FF2B5EF4-FFF2-40B4-BE49-F238E27FC236}">
                <a16:creationId xmlns:a16="http://schemas.microsoft.com/office/drawing/2014/main" id="{B9C10EAF-DBD3-8184-CC31-D4E850646572}"/>
              </a:ext>
            </a:extLst>
          </p:cNvPr>
          <p:cNvSpPr txBox="1">
            <a:spLocks/>
          </p:cNvSpPr>
          <p:nvPr/>
        </p:nvSpPr>
        <p:spPr>
          <a:xfrm>
            <a:off x="378000" y="5364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2023, Individuals. TV set viewing, Average audience per episode (excludes one-offs, kids, films and sports), all channels, and includes repeats.</a:t>
            </a:r>
          </a:p>
        </p:txBody>
      </p:sp>
    </p:spTree>
    <p:extLst>
      <p:ext uri="{BB962C8B-B14F-4D97-AF65-F5344CB8AC3E}">
        <p14:creationId xmlns:p14="http://schemas.microsoft.com/office/powerpoint/2010/main" val="414403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F6178-14CD-346C-516C-77AC517AF03C}"/>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11FCA735-406B-78B8-BA6F-FC73D05E5818}"/>
              </a:ext>
            </a:extLst>
          </p:cNvPr>
          <p:cNvGraphicFramePr>
            <a:graphicFrameLocks noGrp="1"/>
          </p:cNvGraphicFramePr>
          <p:nvPr/>
        </p:nvGraphicFramePr>
        <p:xfrm>
          <a:off x="563661" y="2062101"/>
          <a:ext cx="5400002" cy="2880001"/>
        </p:xfrm>
        <a:graphic>
          <a:graphicData uri="http://schemas.openxmlformats.org/drawingml/2006/table">
            <a:tbl>
              <a:tblPr/>
              <a:tblGrid>
                <a:gridCol w="336987">
                  <a:extLst>
                    <a:ext uri="{9D8B030D-6E8A-4147-A177-3AD203B41FA5}">
                      <a16:colId xmlns:a16="http://schemas.microsoft.com/office/drawing/2014/main" val="846609673"/>
                    </a:ext>
                  </a:extLst>
                </a:gridCol>
                <a:gridCol w="739726">
                  <a:extLst>
                    <a:ext uri="{9D8B030D-6E8A-4147-A177-3AD203B41FA5}">
                      <a16:colId xmlns:a16="http://schemas.microsoft.com/office/drawing/2014/main" val="607606425"/>
                    </a:ext>
                  </a:extLst>
                </a:gridCol>
                <a:gridCol w="2473973">
                  <a:extLst>
                    <a:ext uri="{9D8B030D-6E8A-4147-A177-3AD203B41FA5}">
                      <a16:colId xmlns:a16="http://schemas.microsoft.com/office/drawing/2014/main" val="2553583216"/>
                    </a:ext>
                  </a:extLst>
                </a:gridCol>
                <a:gridCol w="419178">
                  <a:extLst>
                    <a:ext uri="{9D8B030D-6E8A-4147-A177-3AD203B41FA5}">
                      <a16:colId xmlns:a16="http://schemas.microsoft.com/office/drawing/2014/main" val="693757286"/>
                    </a:ext>
                  </a:extLst>
                </a:gridCol>
                <a:gridCol w="780822">
                  <a:extLst>
                    <a:ext uri="{9D8B030D-6E8A-4147-A177-3AD203B41FA5}">
                      <a16:colId xmlns:a16="http://schemas.microsoft.com/office/drawing/2014/main" val="800394481"/>
                    </a:ext>
                  </a:extLst>
                </a:gridCol>
                <a:gridCol w="649316">
                  <a:extLst>
                    <a:ext uri="{9D8B030D-6E8A-4147-A177-3AD203B41FA5}">
                      <a16:colId xmlns:a16="http://schemas.microsoft.com/office/drawing/2014/main" val="1838014750"/>
                    </a:ext>
                  </a:extLst>
                </a:gridCol>
              </a:tblGrid>
              <a:tr h="168915">
                <a:tc gridSpan="6">
                  <a:txBody>
                    <a:bodyPr/>
                    <a:lstStyle/>
                    <a:p>
                      <a:pPr algn="ctr" fontAlgn="b"/>
                      <a:r>
                        <a:rPr lang="en-GB" sz="1000" b="1" i="0" u="none" strike="noStrike">
                          <a:solidFill>
                            <a:srgbClr val="FFFFFF"/>
                          </a:solidFill>
                          <a:effectLst/>
                          <a:latin typeface="Arial" panose="020B0604020202020204" pitchFamily="34" charset="0"/>
                        </a:rPr>
                        <a:t>Top 30 series on UK Television 2023 (16-34,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52281037"/>
                  </a:ext>
                </a:extLst>
              </a:tr>
              <a:tr h="168915">
                <a:tc>
                  <a:txBody>
                    <a:bodyPr/>
                    <a:lstStyle/>
                    <a:p>
                      <a:pPr algn="ctr" fontAlgn="b"/>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Series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Episodes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581749239"/>
                  </a:ext>
                </a:extLst>
              </a:tr>
              <a:tr h="168915">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tc>
                  <a:txBody>
                    <a:bodyPr/>
                    <a:lstStyle/>
                    <a:p>
                      <a:pPr algn="l" fontAlgn="b"/>
                      <a:r>
                        <a:rPr lang="en-GB" sz="1000" b="0" i="0" u="none" strike="noStrike">
                          <a:solidFill>
                            <a:srgbClr val="000000"/>
                          </a:solidFill>
                          <a:effectLst/>
                          <a:latin typeface="Arial" panose="020B0604020202020204" pitchFamily="34" charset="0"/>
                        </a:rPr>
                        <a:t>Clarkson's Farm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tc>
                  <a:txBody>
                    <a:bodyPr/>
                    <a:lstStyle/>
                    <a:p>
                      <a:pPr algn="ctr" fontAlgn="b"/>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tc>
                  <a:txBody>
                    <a:bodyPr/>
                    <a:lstStyle/>
                    <a:p>
                      <a:pPr algn="ctr" fontAlgn="b"/>
                      <a:r>
                        <a:rPr lang="en-GB" sz="1000" b="0" i="0" u="none" strike="noStrike">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extLst>
                  <a:ext uri="{0D108BD9-81ED-4DB2-BD59-A6C34878D82A}">
                    <a16:rowId xmlns:a16="http://schemas.microsoft.com/office/drawing/2014/main" val="121179669"/>
                  </a:ext>
                </a:extLst>
              </a:tr>
              <a:tr h="168915">
                <a:tc>
                  <a:txBody>
                    <a:bodyPr/>
                    <a:lstStyle/>
                    <a:p>
                      <a:pPr algn="ctr" fontAlgn="b"/>
                      <a:r>
                        <a:rPr lang="en-GB" sz="10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Sex Education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747448083"/>
                  </a:ext>
                </a:extLst>
              </a:tr>
              <a:tr h="168915">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Beckham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386116050"/>
                  </a:ext>
                </a:extLst>
              </a:tr>
              <a:tr h="168915">
                <a:tc>
                  <a:txBody>
                    <a:bodyPr/>
                    <a:lstStyle/>
                    <a:p>
                      <a:pPr algn="ctr" fontAlgn="b"/>
                      <a:r>
                        <a:rPr lang="en-GB" sz="10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b"/>
                      <a:r>
                        <a:rPr lang="en-GB" sz="1000" b="0" i="0" u="none" strike="noStrike">
                          <a:solidFill>
                            <a:srgbClr val="000000"/>
                          </a:solidFill>
                          <a:effectLst/>
                          <a:latin typeface="Arial" panose="020B0604020202020204" pitchFamily="34" charset="0"/>
                        </a:rPr>
                        <a:t>I'm a Celebrity... Get Me Out of Here!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000" b="0"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000" b="0" i="0" u="none" strike="noStrike">
                          <a:solidFill>
                            <a:srgbClr val="000000"/>
                          </a:solidFill>
                          <a:effectLst/>
                          <a:latin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0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353895622"/>
                  </a:ext>
                </a:extLst>
              </a:tr>
              <a:tr h="168915">
                <a:tc>
                  <a:txBody>
                    <a:bodyPr/>
                    <a:lstStyle/>
                    <a:p>
                      <a:pPr algn="ctr" fontAlgn="b"/>
                      <a:r>
                        <a:rPr lang="en-GB" sz="10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Doctor Who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634819980"/>
                  </a:ext>
                </a:extLst>
              </a:tr>
              <a:tr h="168915">
                <a:tc>
                  <a:txBody>
                    <a:bodyPr/>
                    <a:lstStyle/>
                    <a:p>
                      <a:pPr algn="ctr" fontAlgn="b"/>
                      <a:r>
                        <a:rPr lang="en-GB" sz="1000" b="0" i="0" u="none" strike="noStrike">
                          <a:solidFill>
                            <a:srgbClr val="000000"/>
                          </a:solidFill>
                          <a:effectLst/>
                          <a:latin typeface="Arial" panose="020B060402020202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The Apprentice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833615459"/>
                  </a:ext>
                </a:extLst>
              </a:tr>
              <a:tr h="168915">
                <a:tc>
                  <a:txBody>
                    <a:bodyPr/>
                    <a:lstStyle/>
                    <a:p>
                      <a:pPr algn="ctr" fontAlgn="b"/>
                      <a:r>
                        <a:rPr lang="en-GB" sz="1000" b="0"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The Night Agent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788755097"/>
                  </a:ext>
                </a:extLst>
              </a:tr>
              <a:tr h="168915">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Arial" panose="020B0604020202020204" pitchFamily="34" charset="0"/>
                        </a:rPr>
                        <a:t>The Great British Bake Off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1603748551"/>
                  </a:ext>
                </a:extLst>
              </a:tr>
              <a:tr h="168915">
                <a:tc>
                  <a:txBody>
                    <a:bodyPr/>
                    <a:lstStyle/>
                    <a:p>
                      <a:pPr algn="ctr" fontAlgn="b"/>
                      <a:r>
                        <a:rPr lang="en-GB" sz="1000" b="0"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At Home With The Furys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006420583"/>
                  </a:ext>
                </a:extLst>
              </a:tr>
              <a:tr h="168915">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Happy Valley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369926113"/>
                  </a:ext>
                </a:extLst>
              </a:tr>
              <a:tr h="168915">
                <a:tc>
                  <a:txBody>
                    <a:bodyPr/>
                    <a:lstStyle/>
                    <a:p>
                      <a:pPr algn="ctr" fontAlgn="b"/>
                      <a:r>
                        <a:rPr lang="en-GB" sz="1000" b="0" i="0" u="none" strike="noStrike">
                          <a:solidFill>
                            <a:srgbClr val="000000"/>
                          </a:solidFill>
                          <a:effectLst/>
                          <a:latin typeface="Arial" panose="020B060402020202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You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184369099"/>
                  </a:ext>
                </a:extLst>
              </a:tr>
              <a:tr h="168915">
                <a:tc>
                  <a:txBody>
                    <a:bodyPr/>
                    <a:lstStyle/>
                    <a:p>
                      <a:pPr algn="ctr" fontAlgn="b"/>
                      <a:r>
                        <a:rPr lang="en-GB" sz="1000" b="0" i="0" u="none" strike="noStrike">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Black Mirror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962170783"/>
                  </a:ext>
                </a:extLst>
              </a:tr>
              <a:tr h="168915">
                <a:tc>
                  <a:txBody>
                    <a:bodyPr/>
                    <a:lstStyle/>
                    <a:p>
                      <a:pPr algn="ctr" fontAlgn="b"/>
                      <a:r>
                        <a:rPr lang="en-GB" sz="1000" b="0" i="0" u="none" strike="noStrike">
                          <a:solidFill>
                            <a:srgbClr val="000000"/>
                          </a:solidFill>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Sky Atlantic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4D79B"/>
                    </a:solidFill>
                  </a:tcPr>
                </a:tc>
                <a:tc>
                  <a:txBody>
                    <a:bodyPr/>
                    <a:lstStyle/>
                    <a:p>
                      <a:pPr algn="l" fontAlgn="b"/>
                      <a:r>
                        <a:rPr lang="en-GB" sz="1000" b="0" i="0" u="none" strike="noStrike">
                          <a:solidFill>
                            <a:srgbClr val="000000"/>
                          </a:solidFill>
                          <a:effectLst/>
                          <a:latin typeface="Arial" panose="020B0604020202020204" pitchFamily="34" charset="0"/>
                        </a:rPr>
                        <a:t>The Last Of 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4D79B"/>
                    </a:solidFill>
                  </a:tcPr>
                </a:tc>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4D79B"/>
                    </a:solidFill>
                  </a:tcPr>
                </a:tc>
                <a:tc>
                  <a:txBody>
                    <a:bodyPr/>
                    <a:lstStyle/>
                    <a:p>
                      <a:pPr algn="ctr" fontAlgn="b"/>
                      <a:r>
                        <a:rPr lang="en-GB" sz="1000" b="0" i="0" u="none" strike="noStrike">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4D79B"/>
                    </a:solidFill>
                  </a:tcPr>
                </a:tc>
                <a:tc>
                  <a:txBody>
                    <a:bodyPr/>
                    <a:lstStyle/>
                    <a:p>
                      <a:pPr algn="ctr" fontAlgn="b"/>
                      <a:r>
                        <a:rPr lang="en-GB" sz="1000" b="0"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4D79B"/>
                    </a:solidFill>
                  </a:tcPr>
                </a:tc>
                <a:extLst>
                  <a:ext uri="{0D108BD9-81ED-4DB2-BD59-A6C34878D82A}">
                    <a16:rowId xmlns:a16="http://schemas.microsoft.com/office/drawing/2014/main" val="2093853086"/>
                  </a:ext>
                </a:extLst>
              </a:tr>
              <a:tr h="168915">
                <a:tc>
                  <a:txBody>
                    <a:bodyPr/>
                    <a:lstStyle/>
                    <a:p>
                      <a:pPr algn="ctr" fontAlgn="b"/>
                      <a:r>
                        <a:rPr lang="en-GB" sz="10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Queen Charlotte: A Bridgerton Story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303497104"/>
                  </a:ext>
                </a:extLst>
              </a:tr>
              <a:tr h="177361">
                <a:tc>
                  <a:txBody>
                    <a:bodyPr/>
                    <a:lstStyle/>
                    <a:p>
                      <a:pPr algn="ctr" fontAlgn="b"/>
                      <a:r>
                        <a:rPr lang="en-GB" sz="1000" b="0" i="0" u="none" strike="noStrike">
                          <a:solidFill>
                            <a:srgbClr val="000000"/>
                          </a:solidFill>
                          <a:effectLst/>
                          <a:latin typeface="Arial" panose="020B060402020202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B0E6"/>
                    </a:solidFill>
                  </a:tcPr>
                </a:tc>
                <a:tc>
                  <a:txBody>
                    <a:bodyPr/>
                    <a:lstStyle/>
                    <a:p>
                      <a:pPr algn="l" fontAlgn="b"/>
                      <a:r>
                        <a:rPr lang="en-GB" sz="1000" b="0" i="0" u="none" strike="noStrike">
                          <a:solidFill>
                            <a:srgbClr val="000000"/>
                          </a:solidFill>
                          <a:effectLst/>
                          <a:latin typeface="Arial" panose="020B0604020202020204" pitchFamily="34" charset="0"/>
                        </a:rPr>
                        <a:t>The Grand Tour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000" b="0" i="0" u="none" strike="noStrike" dirty="0">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B0E6"/>
                    </a:solidFill>
                  </a:tcPr>
                </a:tc>
                <a:extLst>
                  <a:ext uri="{0D108BD9-81ED-4DB2-BD59-A6C34878D82A}">
                    <a16:rowId xmlns:a16="http://schemas.microsoft.com/office/drawing/2014/main" val="2250605823"/>
                  </a:ext>
                </a:extLst>
              </a:tr>
            </a:tbl>
          </a:graphicData>
        </a:graphic>
      </p:graphicFrame>
      <p:graphicFrame>
        <p:nvGraphicFramePr>
          <p:cNvPr id="13" name="Table 12">
            <a:extLst>
              <a:ext uri="{FF2B5EF4-FFF2-40B4-BE49-F238E27FC236}">
                <a16:creationId xmlns:a16="http://schemas.microsoft.com/office/drawing/2014/main" id="{1C8D8A73-9E67-2FCF-61A8-BC42A94928DE}"/>
              </a:ext>
            </a:extLst>
          </p:cNvPr>
          <p:cNvGraphicFramePr>
            <a:graphicFrameLocks noGrp="1"/>
          </p:cNvGraphicFramePr>
          <p:nvPr/>
        </p:nvGraphicFramePr>
        <p:xfrm>
          <a:off x="6294815" y="2071603"/>
          <a:ext cx="5400000" cy="2880001"/>
        </p:xfrm>
        <a:graphic>
          <a:graphicData uri="http://schemas.openxmlformats.org/drawingml/2006/table">
            <a:tbl>
              <a:tblPr/>
              <a:tblGrid>
                <a:gridCol w="336986">
                  <a:extLst>
                    <a:ext uri="{9D8B030D-6E8A-4147-A177-3AD203B41FA5}">
                      <a16:colId xmlns:a16="http://schemas.microsoft.com/office/drawing/2014/main" val="2274062865"/>
                    </a:ext>
                  </a:extLst>
                </a:gridCol>
                <a:gridCol w="739726">
                  <a:extLst>
                    <a:ext uri="{9D8B030D-6E8A-4147-A177-3AD203B41FA5}">
                      <a16:colId xmlns:a16="http://schemas.microsoft.com/office/drawing/2014/main" val="1017347312"/>
                    </a:ext>
                  </a:extLst>
                </a:gridCol>
                <a:gridCol w="2473973">
                  <a:extLst>
                    <a:ext uri="{9D8B030D-6E8A-4147-A177-3AD203B41FA5}">
                      <a16:colId xmlns:a16="http://schemas.microsoft.com/office/drawing/2014/main" val="2325585703"/>
                    </a:ext>
                  </a:extLst>
                </a:gridCol>
                <a:gridCol w="419178">
                  <a:extLst>
                    <a:ext uri="{9D8B030D-6E8A-4147-A177-3AD203B41FA5}">
                      <a16:colId xmlns:a16="http://schemas.microsoft.com/office/drawing/2014/main" val="614269315"/>
                    </a:ext>
                  </a:extLst>
                </a:gridCol>
                <a:gridCol w="780822">
                  <a:extLst>
                    <a:ext uri="{9D8B030D-6E8A-4147-A177-3AD203B41FA5}">
                      <a16:colId xmlns:a16="http://schemas.microsoft.com/office/drawing/2014/main" val="3982572101"/>
                    </a:ext>
                  </a:extLst>
                </a:gridCol>
                <a:gridCol w="649315">
                  <a:extLst>
                    <a:ext uri="{9D8B030D-6E8A-4147-A177-3AD203B41FA5}">
                      <a16:colId xmlns:a16="http://schemas.microsoft.com/office/drawing/2014/main" val="1864708526"/>
                    </a:ext>
                  </a:extLst>
                </a:gridCol>
              </a:tblGrid>
              <a:tr h="168915">
                <a:tc gridSpan="6">
                  <a:txBody>
                    <a:bodyPr/>
                    <a:lstStyle/>
                    <a:p>
                      <a:pPr algn="ctr" fontAlgn="b"/>
                      <a:r>
                        <a:rPr lang="en-GB" sz="1000" b="1" i="0" u="none" strike="noStrike">
                          <a:solidFill>
                            <a:srgbClr val="FFFFFF"/>
                          </a:solidFill>
                          <a:effectLst/>
                          <a:latin typeface="Arial" panose="020B0604020202020204" pitchFamily="34" charset="0"/>
                        </a:rPr>
                        <a:t>Top 30 series on UK Television 2023 (16-34,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99717300"/>
                  </a:ext>
                </a:extLst>
              </a:tr>
              <a:tr h="168915">
                <a:tc>
                  <a:txBody>
                    <a:bodyPr/>
                    <a:lstStyle/>
                    <a:p>
                      <a:pPr algn="ctr" fontAlgn="b"/>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Series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Episodes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285359402"/>
                  </a:ext>
                </a:extLst>
              </a:tr>
              <a:tr h="168915">
                <a:tc>
                  <a:txBody>
                    <a:bodyPr/>
                    <a:lstStyle/>
                    <a:p>
                      <a:pPr algn="ctr" fontAlgn="b"/>
                      <a:r>
                        <a:rPr lang="en-GB" sz="1000" b="0" i="0" u="none" strike="noStrike">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l" fontAlgn="b"/>
                      <a:r>
                        <a:rPr lang="en-GB" sz="1000" b="0" i="0" u="none" strike="noStrike">
                          <a:solidFill>
                            <a:srgbClr val="000000"/>
                          </a:solidFill>
                          <a:effectLst/>
                          <a:latin typeface="Arial" panose="020B0604020202020204" pitchFamily="34" charset="0"/>
                        </a:rPr>
                        <a:t>The Mandalorian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extLst>
                  <a:ext uri="{0D108BD9-81ED-4DB2-BD59-A6C34878D82A}">
                    <a16:rowId xmlns:a16="http://schemas.microsoft.com/office/drawing/2014/main" val="3373282555"/>
                  </a:ext>
                </a:extLst>
              </a:tr>
              <a:tr h="168915">
                <a:tc>
                  <a:txBody>
                    <a:bodyPr/>
                    <a:lstStyle/>
                    <a:p>
                      <a:pPr algn="ctr" fontAlgn="b"/>
                      <a:r>
                        <a:rPr lang="en-GB" sz="1000" b="0"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The Witcher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56574667"/>
                  </a:ext>
                </a:extLst>
              </a:tr>
              <a:tr h="168915">
                <a:tc>
                  <a:txBody>
                    <a:bodyPr/>
                    <a:lstStyle/>
                    <a:p>
                      <a:pPr algn="ctr" fontAlgn="b"/>
                      <a:r>
                        <a:rPr lang="en-GB" sz="1000" b="0"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Brooklyn Nine-Nine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266839480"/>
                  </a:ext>
                </a:extLst>
              </a:tr>
              <a:tr h="168915">
                <a:tc>
                  <a:txBody>
                    <a:bodyPr/>
                    <a:lstStyle/>
                    <a:p>
                      <a:pPr algn="ctr" fontAlgn="b"/>
                      <a:r>
                        <a:rPr lang="en-GB" sz="1000" b="0" i="0" u="none" strike="noStrike">
                          <a:solidFill>
                            <a:srgbClr val="000000"/>
                          </a:solidFill>
                          <a:effectLst/>
                          <a:latin typeface="Arial" panose="020B0604020202020204" pitchFamily="34" charset="0"/>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Wednesday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699522339"/>
                  </a:ext>
                </a:extLst>
              </a:tr>
              <a:tr h="168915">
                <a:tc>
                  <a:txBody>
                    <a:bodyPr/>
                    <a:lstStyle/>
                    <a:p>
                      <a:pPr algn="ctr" fontAlgn="b"/>
                      <a:r>
                        <a:rPr lang="en-GB" sz="1000" b="0" i="0" u="none" strike="noStrike">
                          <a:solidFill>
                            <a:srgbClr val="000000"/>
                          </a:solidFill>
                          <a:effectLst/>
                          <a:latin typeface="Arial" panose="020B0604020202020204" pitchFamily="34" charset="0"/>
                        </a:rPr>
                        <a:t>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Rick and Morty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994704935"/>
                  </a:ext>
                </a:extLst>
              </a:tr>
              <a:tr h="168915">
                <a:tc>
                  <a:txBody>
                    <a:bodyPr/>
                    <a:lstStyle/>
                    <a:p>
                      <a:pPr algn="ctr" fontAlgn="b"/>
                      <a:r>
                        <a:rPr lang="en-GB" sz="1000" b="0" i="0" u="none" strike="noStrike">
                          <a:solidFill>
                            <a:srgbClr val="000000"/>
                          </a:solidFill>
                          <a:effectLst/>
                          <a:latin typeface="Arial" panose="020B0604020202020204" pitchFamily="34" charset="0"/>
                        </a:rPr>
                        <a:t>21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l" fontAlgn="b"/>
                      <a:r>
                        <a:rPr lang="en-GB" sz="1000" b="0" i="0" u="none" strike="noStrike">
                          <a:solidFill>
                            <a:srgbClr val="000000"/>
                          </a:solidFill>
                          <a:effectLst/>
                          <a:latin typeface="Arial" panose="020B0604020202020204" pitchFamily="34" charset="0"/>
                        </a:rPr>
                        <a:t>The Grand Tour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3214577082"/>
                  </a:ext>
                </a:extLst>
              </a:tr>
              <a:tr h="168915">
                <a:tc>
                  <a:txBody>
                    <a:bodyPr/>
                    <a:lstStyle/>
                    <a:p>
                      <a:pPr algn="ctr" fontAlgn="b"/>
                      <a:r>
                        <a:rPr lang="en-GB" sz="1000" b="0" i="0" u="none" strike="noStrike">
                          <a:solidFill>
                            <a:srgbClr val="000000"/>
                          </a:solidFill>
                          <a:effectLst/>
                          <a:latin typeface="Arial" panose="020B0604020202020204" pitchFamily="34" charset="0"/>
                        </a:rPr>
                        <a:t>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Ginny &amp; Georgia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851840281"/>
                  </a:ext>
                </a:extLst>
              </a:tr>
              <a:tr h="168915">
                <a:tc>
                  <a:txBody>
                    <a:bodyPr/>
                    <a:lstStyle/>
                    <a:p>
                      <a:pPr algn="ctr" fontAlgn="b"/>
                      <a:r>
                        <a:rPr lang="en-GB" sz="1000" b="0" i="0" u="none" strike="noStrike">
                          <a:solidFill>
                            <a:srgbClr val="000000"/>
                          </a:solidFill>
                          <a:effectLst/>
                          <a:latin typeface="Arial" panose="020B0604020202020204" pitchFamily="34" charset="0"/>
                        </a:rPr>
                        <a:t>23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Murdaugh Murders: A Southern Scandal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924082963"/>
                  </a:ext>
                </a:extLst>
              </a:tr>
              <a:tr h="168915">
                <a:tc>
                  <a:txBody>
                    <a:bodyPr/>
                    <a:lstStyle/>
                    <a:p>
                      <a:pPr algn="ctr" fontAlgn="b"/>
                      <a:r>
                        <a:rPr lang="en-GB" sz="1000" b="0" i="0" u="none" strike="noStrike">
                          <a:solidFill>
                            <a:srgbClr val="000000"/>
                          </a:solidFill>
                          <a:effectLst/>
                          <a:latin typeface="Arial" panose="020B0604020202020204" pitchFamily="34" charset="0"/>
                        </a:rPr>
                        <a:t>24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Top Boy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261601708"/>
                  </a:ext>
                </a:extLst>
              </a:tr>
              <a:tr h="168915">
                <a:tc>
                  <a:txBody>
                    <a:bodyPr/>
                    <a:lstStyle/>
                    <a:p>
                      <a:pPr algn="ctr" fontAlgn="b"/>
                      <a:r>
                        <a:rPr lang="en-GB" sz="1000" b="0" i="0" u="none" strike="noStrike">
                          <a:solidFill>
                            <a:srgbClr val="000000"/>
                          </a:solidFill>
                          <a:effectLst/>
                          <a:latin typeface="Arial" panose="020B0604020202020204" pitchFamily="34" charset="0"/>
                        </a:rPr>
                        <a:t>25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Brooklyn Nine-Nine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377509007"/>
                  </a:ext>
                </a:extLst>
              </a:tr>
              <a:tr h="168915">
                <a:tc>
                  <a:txBody>
                    <a:bodyPr/>
                    <a:lstStyle/>
                    <a:p>
                      <a:pPr algn="ctr" fontAlgn="b"/>
                      <a:r>
                        <a:rPr lang="en-GB" sz="1000" b="0" i="0" u="none" strike="noStrike">
                          <a:solidFill>
                            <a:srgbClr val="000000"/>
                          </a:solidFill>
                          <a:effectLst/>
                          <a:latin typeface="Arial" panose="020B0604020202020204" pitchFamily="34" charset="0"/>
                        </a:rPr>
                        <a:t>26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Happy Valley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149017722"/>
                  </a:ext>
                </a:extLst>
              </a:tr>
              <a:tr h="168915">
                <a:tc>
                  <a:txBody>
                    <a:bodyPr/>
                    <a:lstStyle/>
                    <a:p>
                      <a:pPr algn="ctr" fontAlgn="b"/>
                      <a:r>
                        <a:rPr lang="en-GB" sz="1000" b="0" i="0" u="none" strike="noStrike">
                          <a:solidFill>
                            <a:srgbClr val="000000"/>
                          </a:solidFill>
                          <a:effectLst/>
                          <a:latin typeface="Arial" panose="020B0604020202020204" pitchFamily="34" charset="0"/>
                        </a:rPr>
                        <a:t>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Arial" panose="020B0604020202020204" pitchFamily="34" charset="0"/>
                        </a:rPr>
                        <a:t>Married at First Sight UK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215977050"/>
                  </a:ext>
                </a:extLst>
              </a:tr>
              <a:tr h="168915">
                <a:tc>
                  <a:txBody>
                    <a:bodyPr/>
                    <a:lstStyle/>
                    <a:p>
                      <a:pPr algn="ctr" fontAlgn="b"/>
                      <a:r>
                        <a:rPr lang="en-GB" sz="1000" b="0" i="0" u="none" strike="noStrike">
                          <a:solidFill>
                            <a:srgbClr val="000000"/>
                          </a:solidFill>
                          <a:effectLst/>
                          <a:latin typeface="Arial" panose="020B0604020202020204" pitchFamily="34" charset="0"/>
                        </a:rPr>
                        <a:t>28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Brooklyn Nine-Nine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403892794"/>
                  </a:ext>
                </a:extLst>
              </a:tr>
              <a:tr h="168915">
                <a:tc>
                  <a:txBody>
                    <a:bodyPr/>
                    <a:lstStyle/>
                    <a:p>
                      <a:pPr algn="ctr" fontAlgn="b"/>
                      <a:r>
                        <a:rPr lang="en-GB" sz="1000" b="0" i="0" u="none" strike="noStrike">
                          <a:solidFill>
                            <a:srgbClr val="000000"/>
                          </a:solidFill>
                          <a:effectLst/>
                          <a:latin typeface="Arial" panose="020B0604020202020204" pitchFamily="34" charset="0"/>
                        </a:rPr>
                        <a:t>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Squid Game: The Challenge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879156252"/>
                  </a:ext>
                </a:extLst>
              </a:tr>
              <a:tr h="177361">
                <a:tc>
                  <a:txBody>
                    <a:bodyPr/>
                    <a:lstStyle/>
                    <a:p>
                      <a:pPr algn="ctr" fontAlgn="b"/>
                      <a:r>
                        <a:rPr lang="en-GB" sz="1000" b="0" i="0" u="none" strike="noStrike">
                          <a:solidFill>
                            <a:srgbClr val="000000"/>
                          </a:solidFill>
                          <a:effectLst/>
                          <a:latin typeface="Arial" panose="020B0604020202020204" pitchFamily="34" charset="0"/>
                        </a:rPr>
                        <a:t>30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Bodies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9C9"/>
                    </a:solidFill>
                  </a:tcPr>
                </a:tc>
                <a:extLst>
                  <a:ext uri="{0D108BD9-81ED-4DB2-BD59-A6C34878D82A}">
                    <a16:rowId xmlns:a16="http://schemas.microsoft.com/office/drawing/2014/main" val="2206561964"/>
                  </a:ext>
                </a:extLst>
              </a:tr>
            </a:tbl>
          </a:graphicData>
        </a:graphic>
      </p:graphicFrame>
      <p:sp>
        <p:nvSpPr>
          <p:cNvPr id="2" name="Title 1">
            <a:extLst>
              <a:ext uri="{FF2B5EF4-FFF2-40B4-BE49-F238E27FC236}">
                <a16:creationId xmlns:a16="http://schemas.microsoft.com/office/drawing/2014/main" id="{F7E48241-5EBD-E930-4863-D3E0968141D4}"/>
              </a:ext>
            </a:extLst>
          </p:cNvPr>
          <p:cNvSpPr>
            <a:spLocks noGrp="1"/>
          </p:cNvSpPr>
          <p:nvPr>
            <p:ph type="title"/>
          </p:nvPr>
        </p:nvSpPr>
        <p:spPr/>
        <p:txBody>
          <a:bodyPr/>
          <a:lstStyle/>
          <a:p>
            <a:r>
              <a:rPr lang="en-GB"/>
              <a:t>SVODs play a significant role in the top shows for 16-34s</a:t>
            </a:r>
          </a:p>
        </p:txBody>
      </p:sp>
      <p:sp>
        <p:nvSpPr>
          <p:cNvPr id="8" name="Text Placeholder 2">
            <a:extLst>
              <a:ext uri="{FF2B5EF4-FFF2-40B4-BE49-F238E27FC236}">
                <a16:creationId xmlns:a16="http://schemas.microsoft.com/office/drawing/2014/main" id="{AD32965D-2F1F-E3F6-E8D9-979C35C3160C}"/>
              </a:ext>
            </a:extLst>
          </p:cNvPr>
          <p:cNvSpPr txBox="1">
            <a:spLocks/>
          </p:cNvSpPr>
          <p:nvPr/>
        </p:nvSpPr>
        <p:spPr>
          <a:xfrm>
            <a:off x="378000" y="5364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2023, 16-34. TV set viewing,  Average audience per episode (excludes one-offs, kids, films and sports), all channels, and includes repeats.</a:t>
            </a:r>
          </a:p>
        </p:txBody>
      </p:sp>
    </p:spTree>
    <p:extLst>
      <p:ext uri="{BB962C8B-B14F-4D97-AF65-F5344CB8AC3E}">
        <p14:creationId xmlns:p14="http://schemas.microsoft.com/office/powerpoint/2010/main" val="236520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66DC08B-B0B2-D363-59B1-31EC78E4BD99}"/>
              </a:ext>
            </a:extLst>
          </p:cNvPr>
          <p:cNvGraphicFramePr>
            <a:graphicFrameLocks noGrp="1"/>
          </p:cNvGraphicFramePr>
          <p:nvPr/>
        </p:nvGraphicFramePr>
        <p:xfrm>
          <a:off x="516518" y="1999907"/>
          <a:ext cx="5287109" cy="2771997"/>
        </p:xfrm>
        <a:graphic>
          <a:graphicData uri="http://schemas.openxmlformats.org/drawingml/2006/table">
            <a:tbl>
              <a:tblPr/>
              <a:tblGrid>
                <a:gridCol w="362726">
                  <a:extLst>
                    <a:ext uri="{9D8B030D-6E8A-4147-A177-3AD203B41FA5}">
                      <a16:colId xmlns:a16="http://schemas.microsoft.com/office/drawing/2014/main" val="3304443431"/>
                    </a:ext>
                  </a:extLst>
                </a:gridCol>
                <a:gridCol w="557359">
                  <a:extLst>
                    <a:ext uri="{9D8B030D-6E8A-4147-A177-3AD203B41FA5}">
                      <a16:colId xmlns:a16="http://schemas.microsoft.com/office/drawing/2014/main" val="1379465332"/>
                    </a:ext>
                  </a:extLst>
                </a:gridCol>
                <a:gridCol w="3579643">
                  <a:extLst>
                    <a:ext uri="{9D8B030D-6E8A-4147-A177-3AD203B41FA5}">
                      <a16:colId xmlns:a16="http://schemas.microsoft.com/office/drawing/2014/main" val="720825761"/>
                    </a:ext>
                  </a:extLst>
                </a:gridCol>
                <a:gridCol w="787381">
                  <a:extLst>
                    <a:ext uri="{9D8B030D-6E8A-4147-A177-3AD203B41FA5}">
                      <a16:colId xmlns:a16="http://schemas.microsoft.com/office/drawing/2014/main" val="3387373944"/>
                    </a:ext>
                  </a:extLst>
                </a:gridCol>
              </a:tblGrid>
              <a:tr h="162917">
                <a:tc gridSpan="4">
                  <a:txBody>
                    <a:bodyPr/>
                    <a:lstStyle/>
                    <a:p>
                      <a:pPr algn="ctr" fontAlgn="b"/>
                      <a:r>
                        <a:rPr lang="en-GB" sz="1000" b="1" i="0" u="none" strike="noStrike">
                          <a:solidFill>
                            <a:srgbClr val="FFFFFF"/>
                          </a:solidFill>
                          <a:effectLst/>
                          <a:latin typeface="Arial" panose="020B0604020202020204" pitchFamily="34" charset="0"/>
                        </a:rPr>
                        <a:t>Top 30 one-offs on UK Television 2023 (All Inds 4+,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65676924"/>
                  </a:ext>
                </a:extLst>
              </a:tr>
              <a:tr h="162917">
                <a:tc>
                  <a:txBody>
                    <a:bodyPr/>
                    <a:lstStyle/>
                    <a:p>
                      <a:pPr algn="ctr" fontAlgn="b"/>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061828104"/>
                  </a:ext>
                </a:extLst>
              </a:tr>
              <a:tr h="162917">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The Coronation - The Coronation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3631965470"/>
                  </a:ext>
                </a:extLst>
              </a:tr>
              <a:tr h="162917">
                <a:tc>
                  <a:txBody>
                    <a:bodyPr/>
                    <a:lstStyle/>
                    <a:p>
                      <a:pPr algn="ctr" fontAlgn="b"/>
                      <a:r>
                        <a:rPr lang="en-GB" sz="10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The Coronation - The Celebration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533315597"/>
                  </a:ext>
                </a:extLst>
              </a:tr>
              <a:tr h="162917">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The Coronation - The Coronation Concert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568533623"/>
                  </a:ext>
                </a:extLst>
              </a:tr>
              <a:tr h="162917">
                <a:tc>
                  <a:txBody>
                    <a:bodyPr/>
                    <a:lstStyle/>
                    <a:p>
                      <a:pPr algn="ctr" fontAlgn="b"/>
                      <a:r>
                        <a:rPr lang="en-GB" sz="10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New Year's Eve Fireworks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158486186"/>
                  </a:ext>
                </a:extLst>
              </a:tr>
              <a:tr h="162917">
                <a:tc>
                  <a:txBody>
                    <a:bodyPr/>
                    <a:lstStyle/>
                    <a:p>
                      <a:pPr algn="ctr" fontAlgn="b"/>
                      <a:r>
                        <a:rPr lang="en-GB" sz="10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Eurovision Song Contest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397543403"/>
                  </a:ext>
                </a:extLst>
              </a:tr>
              <a:tr h="162917">
                <a:tc>
                  <a:txBody>
                    <a:bodyPr/>
                    <a:lstStyle/>
                    <a:p>
                      <a:pPr algn="ctr" fontAlgn="b"/>
                      <a:r>
                        <a:rPr lang="en-GB" sz="1000" b="0" i="0" u="none" strike="noStrike">
                          <a:solidFill>
                            <a:srgbClr val="000000"/>
                          </a:solidFill>
                          <a:effectLst/>
                          <a:latin typeface="Arial" panose="020B060402020202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Glastonbury - Elton John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539890801"/>
                  </a:ext>
                </a:extLst>
              </a:tr>
              <a:tr h="162917">
                <a:tc>
                  <a:txBody>
                    <a:bodyPr/>
                    <a:lstStyle/>
                    <a:p>
                      <a:pPr algn="ctr" fontAlgn="b"/>
                      <a:r>
                        <a:rPr lang="en-GB" sz="1000" b="0"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Doctor Who - Christmas Special: The Church on Ruby Road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101057762"/>
                  </a:ext>
                </a:extLst>
              </a:tr>
              <a:tr h="162917">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The King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367532384"/>
                  </a:ext>
                </a:extLst>
              </a:tr>
              <a:tr h="162917">
                <a:tc>
                  <a:txBody>
                    <a:bodyPr/>
                    <a:lstStyle/>
                    <a:p>
                      <a:pPr algn="ctr" fontAlgn="b"/>
                      <a:r>
                        <a:rPr lang="en-GB" sz="1000" b="0"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Call the Midwife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4274639946"/>
                  </a:ext>
                </a:extLst>
              </a:tr>
              <a:tr h="162917">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b"/>
                      <a:r>
                        <a:rPr lang="en-GB" sz="1000" b="0" i="0" u="none" strike="noStrike">
                          <a:solidFill>
                            <a:srgbClr val="000000"/>
                          </a:solidFill>
                          <a:effectLst/>
                          <a:latin typeface="Arial" panose="020B0604020202020204" pitchFamily="34" charset="0"/>
                        </a:rPr>
                        <a:t>Harry: The Interview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444861557"/>
                  </a:ext>
                </a:extLst>
              </a:tr>
              <a:tr h="162917">
                <a:tc>
                  <a:txBody>
                    <a:bodyPr/>
                    <a:lstStyle/>
                    <a:p>
                      <a:pPr algn="ctr" fontAlgn="b"/>
                      <a:r>
                        <a:rPr lang="en-GB" sz="1000" b="0" i="0" u="none" strike="noStrike">
                          <a:solidFill>
                            <a:srgbClr val="000000"/>
                          </a:solidFill>
                          <a:effectLst/>
                          <a:latin typeface="Arial" panose="020B060402020202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Arial" panose="020B0604020202020204" pitchFamily="34" charset="0"/>
                        </a:rPr>
                        <a:t>Gogglebox (Festive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273513650"/>
                  </a:ext>
                </a:extLst>
              </a:tr>
              <a:tr h="162917">
                <a:tc>
                  <a:txBody>
                    <a:bodyPr/>
                    <a:lstStyle/>
                    <a:p>
                      <a:pPr algn="ctr" fontAlgn="b"/>
                      <a:r>
                        <a:rPr lang="en-GB" sz="1000" b="0" i="0" u="none" strike="noStrike">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Ghosts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877276632"/>
                  </a:ext>
                </a:extLst>
              </a:tr>
              <a:tr h="162917">
                <a:tc>
                  <a:txBody>
                    <a:bodyPr/>
                    <a:lstStyle/>
                    <a:p>
                      <a:pPr algn="ctr" fontAlgn="b"/>
                      <a:r>
                        <a:rPr lang="en-GB" sz="1000" b="0" i="0" u="none" strike="noStrike">
                          <a:solidFill>
                            <a:srgbClr val="000000"/>
                          </a:solidFill>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Strictly Come Dancing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618017951"/>
                  </a:ext>
                </a:extLst>
              </a:tr>
              <a:tr h="162917">
                <a:tc>
                  <a:txBody>
                    <a:bodyPr/>
                    <a:lstStyle/>
                    <a:p>
                      <a:pPr algn="ctr" fontAlgn="b"/>
                      <a:r>
                        <a:rPr lang="en-GB" sz="10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b"/>
                      <a:r>
                        <a:rPr lang="en-GB" sz="1000" b="0" i="0" u="none" strike="noStrike">
                          <a:solidFill>
                            <a:srgbClr val="000000"/>
                          </a:solidFill>
                          <a:effectLst/>
                          <a:latin typeface="Arial" panose="020B0604020202020204" pitchFamily="34" charset="0"/>
                        </a:rPr>
                        <a:t>The 1% Club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705263447"/>
                  </a:ext>
                </a:extLst>
              </a:tr>
              <a:tr h="165325">
                <a:tc>
                  <a:txBody>
                    <a:bodyPr/>
                    <a:lstStyle/>
                    <a:p>
                      <a:pPr algn="ctr" fontAlgn="b"/>
                      <a:r>
                        <a:rPr lang="en-GB" sz="1000" b="0" i="0" u="none" strike="noStrike">
                          <a:solidFill>
                            <a:srgbClr val="000000"/>
                          </a:solidFill>
                          <a:effectLst/>
                          <a:latin typeface="Arial" panose="020B060402020202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Death in Paradise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737215137"/>
                  </a:ext>
                </a:extLst>
              </a:tr>
            </a:tbl>
          </a:graphicData>
        </a:graphic>
      </p:graphicFrame>
      <p:graphicFrame>
        <p:nvGraphicFramePr>
          <p:cNvPr id="6" name="Table 5">
            <a:extLst>
              <a:ext uri="{FF2B5EF4-FFF2-40B4-BE49-F238E27FC236}">
                <a16:creationId xmlns:a16="http://schemas.microsoft.com/office/drawing/2014/main" id="{FED65A93-94E8-1B2D-26F9-854F4F8B29EB}"/>
              </a:ext>
            </a:extLst>
          </p:cNvPr>
          <p:cNvGraphicFramePr>
            <a:graphicFrameLocks noGrp="1"/>
          </p:cNvGraphicFramePr>
          <p:nvPr/>
        </p:nvGraphicFramePr>
        <p:xfrm>
          <a:off x="6388374" y="1990259"/>
          <a:ext cx="5287108" cy="2772005"/>
        </p:xfrm>
        <a:graphic>
          <a:graphicData uri="http://schemas.openxmlformats.org/drawingml/2006/table">
            <a:tbl>
              <a:tblPr/>
              <a:tblGrid>
                <a:gridCol w="414862">
                  <a:extLst>
                    <a:ext uri="{9D8B030D-6E8A-4147-A177-3AD203B41FA5}">
                      <a16:colId xmlns:a16="http://schemas.microsoft.com/office/drawing/2014/main" val="1636826005"/>
                    </a:ext>
                  </a:extLst>
                </a:gridCol>
                <a:gridCol w="637469">
                  <a:extLst>
                    <a:ext uri="{9D8B030D-6E8A-4147-A177-3AD203B41FA5}">
                      <a16:colId xmlns:a16="http://schemas.microsoft.com/office/drawing/2014/main" val="635694627"/>
                    </a:ext>
                  </a:extLst>
                </a:gridCol>
                <a:gridCol w="3334223">
                  <a:extLst>
                    <a:ext uri="{9D8B030D-6E8A-4147-A177-3AD203B41FA5}">
                      <a16:colId xmlns:a16="http://schemas.microsoft.com/office/drawing/2014/main" val="3555685834"/>
                    </a:ext>
                  </a:extLst>
                </a:gridCol>
                <a:gridCol w="900554">
                  <a:extLst>
                    <a:ext uri="{9D8B030D-6E8A-4147-A177-3AD203B41FA5}">
                      <a16:colId xmlns:a16="http://schemas.microsoft.com/office/drawing/2014/main" val="333510564"/>
                    </a:ext>
                  </a:extLst>
                </a:gridCol>
              </a:tblGrid>
              <a:tr h="162581">
                <a:tc gridSpan="4">
                  <a:txBody>
                    <a:bodyPr/>
                    <a:lstStyle/>
                    <a:p>
                      <a:pPr algn="ctr" fontAlgn="b"/>
                      <a:r>
                        <a:rPr lang="en-GB" sz="1000" b="1" i="0" u="none" strike="noStrike">
                          <a:solidFill>
                            <a:srgbClr val="FFFFFF"/>
                          </a:solidFill>
                          <a:effectLst/>
                          <a:latin typeface="+mj-lt"/>
                        </a:rPr>
                        <a:t>Top 30 one-offs on UK Television 2023 (All Inds 4+,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44082324"/>
                  </a:ext>
                </a:extLst>
              </a:tr>
              <a:tr h="162581">
                <a:tc>
                  <a:txBody>
                    <a:bodyPr/>
                    <a:lstStyle/>
                    <a:p>
                      <a:pPr algn="ctr" fontAlgn="b"/>
                      <a:r>
                        <a:rPr lang="en-GB" sz="1000" b="1" i="0" u="none" strike="noStrike">
                          <a:solidFill>
                            <a:srgbClr val="000000"/>
                          </a:solidFill>
                          <a:effectLst/>
                          <a:latin typeface="+mj-lt"/>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mj-lt"/>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mj-lt"/>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mj-lt"/>
                        </a:rPr>
                        <a:t>Ave aud (m)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863788511"/>
                  </a:ext>
                </a:extLst>
              </a:tr>
              <a:tr h="162581">
                <a:tc>
                  <a:txBody>
                    <a:bodyPr/>
                    <a:lstStyle/>
                    <a:p>
                      <a:pPr algn="ctr" fontAlgn="b"/>
                      <a:r>
                        <a:rPr lang="en-GB" sz="1000" b="0" i="0" u="none" strike="noStrike">
                          <a:solidFill>
                            <a:srgbClr val="000000"/>
                          </a:solidFill>
                          <a:effectLst/>
                          <a:latin typeface="+mj-lt"/>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mj-lt"/>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GB" sz="1000" b="0" i="0" u="none" strike="noStrike">
                          <a:solidFill>
                            <a:srgbClr val="000000"/>
                          </a:solidFill>
                          <a:effectLst/>
                          <a:latin typeface="+mj-lt"/>
                        </a:rPr>
                        <a:t>Beyond Paradise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b"/>
                      <a:r>
                        <a:rPr lang="en-GB" sz="1000" b="0" i="0" u="none" strike="noStrike">
                          <a:solidFill>
                            <a:srgbClr val="000000"/>
                          </a:solidFill>
                          <a:effectLst/>
                          <a:latin typeface="+mj-lt"/>
                        </a:rPr>
                        <a:t>6.2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1800534383"/>
                  </a:ext>
                </a:extLst>
              </a:tr>
              <a:tr h="162581">
                <a:tc>
                  <a:txBody>
                    <a:bodyPr/>
                    <a:lstStyle/>
                    <a:p>
                      <a:pPr algn="ctr" fontAlgn="b"/>
                      <a:r>
                        <a:rPr lang="en-GB" sz="1000" b="0" i="0" u="none" strike="noStrike">
                          <a:solidFill>
                            <a:srgbClr val="000000"/>
                          </a:solidFill>
                          <a:effectLst/>
                          <a:latin typeface="+mj-lt"/>
                        </a:rPr>
                        <a:t>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b"/>
                      <a:r>
                        <a:rPr lang="en-GB" sz="1000" b="0" i="0" u="none" strike="noStrike">
                          <a:solidFill>
                            <a:srgbClr val="000000"/>
                          </a:solidFill>
                          <a:effectLst/>
                          <a:latin typeface="+mj-lt"/>
                        </a:rPr>
                        <a:t>Vera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000" b="0" i="0" u="none" strike="noStrike">
                          <a:solidFill>
                            <a:srgbClr val="000000"/>
                          </a:solidFill>
                          <a:effectLst/>
                          <a:latin typeface="+mj-lt"/>
                        </a:rPr>
                        <a:t>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693828857"/>
                  </a:ext>
                </a:extLst>
              </a:tr>
              <a:tr h="162581">
                <a:tc>
                  <a:txBody>
                    <a:bodyPr/>
                    <a:lstStyle/>
                    <a:p>
                      <a:pPr algn="ctr" fontAlgn="b"/>
                      <a:r>
                        <a:rPr lang="en-GB" sz="1000" b="0" i="0" u="none" strike="noStrike">
                          <a:solidFill>
                            <a:srgbClr val="000000"/>
                          </a:solidFill>
                          <a:effectLst/>
                          <a:latin typeface="+mj-lt"/>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b"/>
                      <a:r>
                        <a:rPr lang="en-GB" sz="1000" b="0" i="0" u="none" strike="noStrike">
                          <a:solidFill>
                            <a:srgbClr val="000000"/>
                          </a:solidFill>
                          <a:effectLst/>
                          <a:latin typeface="+mj-lt"/>
                        </a:rPr>
                        <a:t>I'm a Celebrity... Get Me Out of Here! Coming Out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000" b="0" i="0" u="none" strike="noStrike">
                          <a:solidFill>
                            <a:srgbClr val="000000"/>
                          </a:solidFill>
                          <a:effectLst/>
                          <a:latin typeface="+mj-lt"/>
                        </a:rPr>
                        <a:t>5.6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85076413"/>
                  </a:ext>
                </a:extLst>
              </a:tr>
              <a:tr h="162581">
                <a:tc>
                  <a:txBody>
                    <a:bodyPr/>
                    <a:lstStyle/>
                    <a:p>
                      <a:pPr algn="ctr" fontAlgn="b"/>
                      <a:r>
                        <a:rPr lang="en-GB" sz="1000" b="0" i="0" u="none" strike="noStrike">
                          <a:solidFill>
                            <a:srgbClr val="000000"/>
                          </a:solidFill>
                          <a:effectLst/>
                          <a:latin typeface="+mj-lt"/>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mj-lt"/>
                        </a:rPr>
                        <a:t>Rick Astley Rocks New Year’s Eve*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mj-lt"/>
                        </a:rPr>
                        <a:t>5.4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115009044"/>
                  </a:ext>
                </a:extLst>
              </a:tr>
              <a:tr h="162581">
                <a:tc>
                  <a:txBody>
                    <a:bodyPr/>
                    <a:lstStyle/>
                    <a:p>
                      <a:pPr algn="ctr" fontAlgn="b"/>
                      <a:r>
                        <a:rPr lang="en-GB" sz="1000" b="0" i="0" u="none" strike="noStrike">
                          <a:solidFill>
                            <a:srgbClr val="000000"/>
                          </a:solidFill>
                          <a:effectLst/>
                          <a:latin typeface="+mj-lt"/>
                        </a:rPr>
                        <a:t>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mj-lt"/>
                        </a:rPr>
                        <a:t>Michael McIntyre's Christmas Wheel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mj-lt"/>
                        </a:rPr>
                        <a:t>5.2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077963599"/>
                  </a:ext>
                </a:extLst>
              </a:tr>
              <a:tr h="162581">
                <a:tc>
                  <a:txBody>
                    <a:bodyPr/>
                    <a:lstStyle/>
                    <a:p>
                      <a:pPr algn="ctr" fontAlgn="b"/>
                      <a:r>
                        <a:rPr lang="en-GB" sz="1000" b="0" i="0" u="none" strike="noStrike">
                          <a:solidFill>
                            <a:srgbClr val="000000"/>
                          </a:solidFill>
                          <a:effectLst/>
                          <a:latin typeface="+mj-lt"/>
                        </a:rPr>
                        <a:t>21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mj-lt"/>
                        </a:rPr>
                        <a:t>Mrs Brown's Boys (New Years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mj-lt"/>
                        </a:rPr>
                        <a:t>5.2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671141485"/>
                  </a:ext>
                </a:extLst>
              </a:tr>
              <a:tr h="162581">
                <a:tc>
                  <a:txBody>
                    <a:bodyPr/>
                    <a:lstStyle/>
                    <a:p>
                      <a:pPr algn="ctr" fontAlgn="b"/>
                      <a:r>
                        <a:rPr lang="en-GB" sz="1000" b="0" i="0" u="none" strike="noStrike">
                          <a:solidFill>
                            <a:srgbClr val="000000"/>
                          </a:solidFill>
                          <a:effectLst/>
                          <a:latin typeface="+mj-lt"/>
                        </a:rPr>
                        <a:t>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mj-lt"/>
                        </a:rPr>
                        <a:t>Charles R: The Making of a Monarch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mj-lt"/>
                        </a:rPr>
                        <a:t>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13066644"/>
                  </a:ext>
                </a:extLst>
              </a:tr>
              <a:tr h="162581">
                <a:tc>
                  <a:txBody>
                    <a:bodyPr/>
                    <a:lstStyle/>
                    <a:p>
                      <a:pPr algn="ctr" fontAlgn="b"/>
                      <a:r>
                        <a:rPr lang="en-GB" sz="1000" b="0" i="0" u="none" strike="noStrike">
                          <a:solidFill>
                            <a:srgbClr val="000000"/>
                          </a:solidFill>
                          <a:effectLst/>
                          <a:latin typeface="+mj-lt"/>
                        </a:rPr>
                        <a:t>23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b"/>
                      <a:r>
                        <a:rPr lang="en-GB" sz="1000" b="0" i="0" u="none" strike="noStrike">
                          <a:solidFill>
                            <a:srgbClr val="000000"/>
                          </a:solidFill>
                          <a:effectLst/>
                          <a:latin typeface="+mj-lt"/>
                        </a:rPr>
                        <a:t>The Chase: The Bloopers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000" b="0" i="0" u="none" strike="noStrike">
                          <a:solidFill>
                            <a:srgbClr val="000000"/>
                          </a:solidFill>
                          <a:effectLst/>
                          <a:latin typeface="+mj-lt"/>
                        </a:rPr>
                        <a:t>5.0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4184711707"/>
                  </a:ext>
                </a:extLst>
              </a:tr>
              <a:tr h="162581">
                <a:tc>
                  <a:txBody>
                    <a:bodyPr/>
                    <a:lstStyle/>
                    <a:p>
                      <a:pPr algn="ctr" fontAlgn="b"/>
                      <a:r>
                        <a:rPr lang="en-GB" sz="1000" b="0" i="0" u="none" strike="noStrike">
                          <a:solidFill>
                            <a:srgbClr val="000000"/>
                          </a:solidFill>
                          <a:effectLst/>
                          <a:latin typeface="+mj-lt"/>
                        </a:rPr>
                        <a:t>24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mj-lt"/>
                        </a:rPr>
                        <a:t>Mrs Brown's Boys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mj-lt"/>
                        </a:rPr>
                        <a:t>5.0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691744042"/>
                  </a:ext>
                </a:extLst>
              </a:tr>
              <a:tr h="162581">
                <a:tc>
                  <a:txBody>
                    <a:bodyPr/>
                    <a:lstStyle/>
                    <a:p>
                      <a:pPr algn="ctr" fontAlgn="b"/>
                      <a:r>
                        <a:rPr lang="en-GB" sz="1000" b="0" i="0" u="none" strike="noStrike">
                          <a:solidFill>
                            <a:srgbClr val="000000"/>
                          </a:solidFill>
                          <a:effectLst/>
                          <a:latin typeface="+mj-lt"/>
                        </a:rPr>
                        <a:t>25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mj-lt"/>
                        </a:rPr>
                        <a:t>Air Fryers: Are They Worth 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mj-lt"/>
                        </a:rPr>
                        <a:t>4.8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20880728"/>
                  </a:ext>
                </a:extLst>
              </a:tr>
              <a:tr h="162581">
                <a:tc>
                  <a:txBody>
                    <a:bodyPr/>
                    <a:lstStyle/>
                    <a:p>
                      <a:pPr algn="ctr" fontAlgn="b"/>
                      <a:r>
                        <a:rPr lang="en-GB" sz="1000" b="0" i="0" u="none" strike="noStrike">
                          <a:solidFill>
                            <a:srgbClr val="000000"/>
                          </a:solidFill>
                          <a:effectLst/>
                          <a:latin typeface="+mj-lt"/>
                        </a:rPr>
                        <a:t>26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mj-lt"/>
                        </a:rPr>
                        <a:t>Gogglebox 10 Year Anniversary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mj-lt"/>
                        </a:rPr>
                        <a:t>4.8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1622255792"/>
                  </a:ext>
                </a:extLst>
              </a:tr>
              <a:tr h="162581">
                <a:tc>
                  <a:txBody>
                    <a:bodyPr/>
                    <a:lstStyle/>
                    <a:p>
                      <a:pPr algn="ctr" fontAlgn="b"/>
                      <a:r>
                        <a:rPr lang="en-GB" sz="1000" b="0" i="0" u="none" strike="noStrike">
                          <a:solidFill>
                            <a:srgbClr val="000000"/>
                          </a:solidFill>
                          <a:effectLst/>
                          <a:latin typeface="+mj-lt"/>
                        </a:rPr>
                        <a:t>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b"/>
                      <a:r>
                        <a:rPr lang="en-GB" sz="1000" b="0" i="0" u="none" strike="noStrike">
                          <a:solidFill>
                            <a:srgbClr val="000000"/>
                          </a:solidFill>
                          <a:effectLst/>
                          <a:latin typeface="+mj-lt"/>
                        </a:rPr>
                        <a:t>For the Love of Paul O'Grady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000" b="0" i="0" u="none" strike="noStrike">
                          <a:solidFill>
                            <a:srgbClr val="000000"/>
                          </a:solidFill>
                          <a:effectLst/>
                          <a:latin typeface="+mj-lt"/>
                        </a:rPr>
                        <a:t>4.8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304528093"/>
                  </a:ext>
                </a:extLst>
              </a:tr>
              <a:tr h="162581">
                <a:tc>
                  <a:txBody>
                    <a:bodyPr/>
                    <a:lstStyle/>
                    <a:p>
                      <a:pPr algn="ctr" fontAlgn="b"/>
                      <a:r>
                        <a:rPr lang="en-GB" sz="1000" b="0" i="0" u="none" strike="noStrike">
                          <a:solidFill>
                            <a:srgbClr val="000000"/>
                          </a:solidFill>
                          <a:effectLst/>
                          <a:latin typeface="+mj-lt"/>
                        </a:rPr>
                        <a:t>28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mj-lt"/>
                        </a:rPr>
                        <a:t>Charles III: The Coronation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mj-lt"/>
                        </a:rPr>
                        <a:t>4.7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796733211"/>
                  </a:ext>
                </a:extLst>
              </a:tr>
              <a:tr h="162581">
                <a:tc>
                  <a:txBody>
                    <a:bodyPr/>
                    <a:lstStyle/>
                    <a:p>
                      <a:pPr algn="ctr" fontAlgn="b"/>
                      <a:r>
                        <a:rPr lang="en-GB" sz="1000" b="0" i="0" u="none" strike="noStrike">
                          <a:solidFill>
                            <a:srgbClr val="000000"/>
                          </a:solidFill>
                          <a:effectLst/>
                          <a:latin typeface="+mj-lt"/>
                        </a:rPr>
                        <a:t>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mj-lt"/>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mj-lt"/>
                        </a:rPr>
                        <a:t>The Great British Bake Off: Festive Specials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mj-lt"/>
                        </a:rPr>
                        <a:t>4.7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671515577"/>
                  </a:ext>
                </a:extLst>
              </a:tr>
              <a:tr h="170709">
                <a:tc>
                  <a:txBody>
                    <a:bodyPr/>
                    <a:lstStyle/>
                    <a:p>
                      <a:pPr algn="ctr" fontAlgn="b"/>
                      <a:r>
                        <a:rPr lang="en-GB" sz="1000" b="0" i="0" u="none" strike="noStrike">
                          <a:solidFill>
                            <a:srgbClr val="000000"/>
                          </a:solidFill>
                          <a:effectLst/>
                          <a:latin typeface="+mj-lt"/>
                        </a:rPr>
                        <a:t>30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000" b="0" i="0" u="none" strike="noStrike">
                          <a:solidFill>
                            <a:srgbClr val="000000"/>
                          </a:solidFill>
                          <a:effectLst/>
                          <a:latin typeface="+mj-lt"/>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n-GB" sz="1000" b="0" i="0" u="none" strike="noStrike">
                          <a:solidFill>
                            <a:srgbClr val="000000"/>
                          </a:solidFill>
                          <a:effectLst/>
                          <a:latin typeface="+mj-lt"/>
                        </a:rPr>
                        <a:t>The Royal Variety Performance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000" b="0" i="0" u="none" strike="noStrike">
                          <a:solidFill>
                            <a:srgbClr val="000000"/>
                          </a:solidFill>
                          <a:effectLst/>
                          <a:latin typeface="+mj-lt"/>
                        </a:rPr>
                        <a:t>4.6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36166212"/>
                  </a:ext>
                </a:extLst>
              </a:tr>
            </a:tbl>
          </a:graphicData>
        </a:graphic>
      </p:graphicFrame>
      <p:sp>
        <p:nvSpPr>
          <p:cNvPr id="2" name="Title 1">
            <a:extLst>
              <a:ext uri="{FF2B5EF4-FFF2-40B4-BE49-F238E27FC236}">
                <a16:creationId xmlns:a16="http://schemas.microsoft.com/office/drawing/2014/main" id="{7F871435-5034-BE7F-2ED9-36AB4657FA55}"/>
              </a:ext>
            </a:extLst>
          </p:cNvPr>
          <p:cNvSpPr>
            <a:spLocks noGrp="1"/>
          </p:cNvSpPr>
          <p:nvPr>
            <p:ph type="title"/>
          </p:nvPr>
        </p:nvSpPr>
        <p:spPr/>
        <p:txBody>
          <a:bodyPr/>
          <a:lstStyle/>
          <a:p>
            <a:r>
              <a:rPr lang="en-GB" dirty="0"/>
              <a:t>The Coronation was the most watched one-off event of 2023</a:t>
            </a:r>
          </a:p>
        </p:txBody>
      </p:sp>
      <p:sp>
        <p:nvSpPr>
          <p:cNvPr id="7" name="Text Placeholder 2">
            <a:extLst>
              <a:ext uri="{FF2B5EF4-FFF2-40B4-BE49-F238E27FC236}">
                <a16:creationId xmlns:a16="http://schemas.microsoft.com/office/drawing/2014/main" id="{2BE545A5-8CB0-4ED3-EFD0-F232C5088E29}"/>
              </a:ext>
            </a:extLst>
          </p:cNvPr>
          <p:cNvSpPr txBox="1">
            <a:spLocks/>
          </p:cNvSpPr>
          <p:nvPr/>
        </p:nvSpPr>
        <p:spPr>
          <a:xfrm>
            <a:off x="378000" y="5364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2023, individuals. Average audience figures. UK all viewing, excludes kids, films, and sports.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848185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DC93-5B49-C0B4-BA19-0CDCC6A736D7}"/>
              </a:ext>
            </a:extLst>
          </p:cNvPr>
          <p:cNvSpPr>
            <a:spLocks noGrp="1"/>
          </p:cNvSpPr>
          <p:nvPr>
            <p:ph type="title"/>
          </p:nvPr>
        </p:nvSpPr>
        <p:spPr/>
        <p:txBody>
          <a:bodyPr/>
          <a:lstStyle/>
          <a:p>
            <a:r>
              <a:rPr lang="en-GB" dirty="0"/>
              <a:t>16-34s welcomed in the new year with the BBC</a:t>
            </a:r>
          </a:p>
        </p:txBody>
      </p:sp>
      <p:sp>
        <p:nvSpPr>
          <p:cNvPr id="5" name="Text Placeholder 2">
            <a:extLst>
              <a:ext uri="{FF2B5EF4-FFF2-40B4-BE49-F238E27FC236}">
                <a16:creationId xmlns:a16="http://schemas.microsoft.com/office/drawing/2014/main" id="{E0332C21-F8E4-4DFD-E73B-24FF1D097137}"/>
              </a:ext>
            </a:extLst>
          </p:cNvPr>
          <p:cNvSpPr txBox="1">
            <a:spLocks/>
          </p:cNvSpPr>
          <p:nvPr/>
        </p:nvSpPr>
        <p:spPr>
          <a:xfrm>
            <a:off x="378000" y="5364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2023, 16-34s. Average audience figures. UK all viewing, excludes kids, films, and sports.</a:t>
            </a:r>
          </a:p>
        </p:txBody>
      </p:sp>
      <p:graphicFrame>
        <p:nvGraphicFramePr>
          <p:cNvPr id="7" name="Table 6">
            <a:extLst>
              <a:ext uri="{FF2B5EF4-FFF2-40B4-BE49-F238E27FC236}">
                <a16:creationId xmlns:a16="http://schemas.microsoft.com/office/drawing/2014/main" id="{DAA38DEF-3FF1-062A-AD6C-0AF90AEEA0C9}"/>
              </a:ext>
            </a:extLst>
          </p:cNvPr>
          <p:cNvGraphicFramePr>
            <a:graphicFrameLocks noGrp="1"/>
          </p:cNvGraphicFramePr>
          <p:nvPr/>
        </p:nvGraphicFramePr>
        <p:xfrm>
          <a:off x="515227" y="1999899"/>
          <a:ext cx="5288400" cy="2772005"/>
        </p:xfrm>
        <a:graphic>
          <a:graphicData uri="http://schemas.openxmlformats.org/drawingml/2006/table">
            <a:tbl>
              <a:tblPr/>
              <a:tblGrid>
                <a:gridCol w="369070">
                  <a:extLst>
                    <a:ext uri="{9D8B030D-6E8A-4147-A177-3AD203B41FA5}">
                      <a16:colId xmlns:a16="http://schemas.microsoft.com/office/drawing/2014/main" val="771353827"/>
                    </a:ext>
                  </a:extLst>
                </a:gridCol>
                <a:gridCol w="567107">
                  <a:extLst>
                    <a:ext uri="{9D8B030D-6E8A-4147-A177-3AD203B41FA5}">
                      <a16:colId xmlns:a16="http://schemas.microsoft.com/office/drawing/2014/main" val="353213200"/>
                    </a:ext>
                  </a:extLst>
                </a:gridCol>
                <a:gridCol w="3551069">
                  <a:extLst>
                    <a:ext uri="{9D8B030D-6E8A-4147-A177-3AD203B41FA5}">
                      <a16:colId xmlns:a16="http://schemas.microsoft.com/office/drawing/2014/main" val="707336222"/>
                    </a:ext>
                  </a:extLst>
                </a:gridCol>
                <a:gridCol w="801154">
                  <a:extLst>
                    <a:ext uri="{9D8B030D-6E8A-4147-A177-3AD203B41FA5}">
                      <a16:colId xmlns:a16="http://schemas.microsoft.com/office/drawing/2014/main" val="1008360139"/>
                    </a:ext>
                  </a:extLst>
                </a:gridCol>
              </a:tblGrid>
              <a:tr h="162581">
                <a:tc gridSpan="4">
                  <a:txBody>
                    <a:bodyPr/>
                    <a:lstStyle/>
                    <a:p>
                      <a:pPr algn="ctr" fontAlgn="b"/>
                      <a:r>
                        <a:rPr lang="en-GB" sz="1000" b="1" i="0" u="none" strike="noStrike">
                          <a:solidFill>
                            <a:srgbClr val="FFFFFF"/>
                          </a:solidFill>
                          <a:effectLst/>
                          <a:latin typeface="Arial" panose="020B0604020202020204" pitchFamily="34" charset="0"/>
                        </a:rPr>
                        <a:t>Top 30 one-offs on UK Television 2023 (16-34s,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29233627"/>
                  </a:ext>
                </a:extLst>
              </a:tr>
              <a:tr h="162581">
                <a:tc>
                  <a:txBody>
                    <a:bodyPr/>
                    <a:lstStyle/>
                    <a:p>
                      <a:pPr algn="ctr" fontAlgn="b"/>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18772536"/>
                  </a:ext>
                </a:extLst>
              </a:tr>
              <a:tr h="162581">
                <a:tc>
                  <a:txBody>
                    <a:bodyPr/>
                    <a:lstStyle/>
                    <a:p>
                      <a:pPr algn="ctr" fontAlgn="b"/>
                      <a:r>
                        <a:rPr lang="en-GB" sz="10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New Year's Eve Fireworks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2501764040"/>
                  </a:ext>
                </a:extLst>
              </a:tr>
              <a:tr h="162581">
                <a:tc>
                  <a:txBody>
                    <a:bodyPr/>
                    <a:lstStyle/>
                    <a:p>
                      <a:pPr algn="ctr" fontAlgn="b"/>
                      <a:r>
                        <a:rPr lang="en-GB" sz="10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Eurovision Song Contest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4203788359"/>
                  </a:ext>
                </a:extLst>
              </a:tr>
              <a:tr h="162581">
                <a:tc>
                  <a:txBody>
                    <a:bodyPr/>
                    <a:lstStyle/>
                    <a:p>
                      <a:pPr algn="ctr" fontAlgn="b"/>
                      <a:r>
                        <a:rPr lang="en-GB" sz="10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Doctor Who - Christmas Special: The Church on Ruby Road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05311430"/>
                  </a:ext>
                </a:extLst>
              </a:tr>
              <a:tr h="162581">
                <a:tc>
                  <a:txBody>
                    <a:bodyPr/>
                    <a:lstStyle/>
                    <a:p>
                      <a:pPr algn="ctr" fontAlgn="b"/>
                      <a:r>
                        <a:rPr lang="en-GB" sz="10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The Coronation - The Coronation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317416760"/>
                  </a:ext>
                </a:extLst>
              </a:tr>
              <a:tr h="162581">
                <a:tc>
                  <a:txBody>
                    <a:bodyPr/>
                    <a:lstStyle/>
                    <a:p>
                      <a:pPr algn="ctr" fontAlgn="b"/>
                      <a:r>
                        <a:rPr lang="en-GB" sz="10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The Coronation - The Celebration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201890744"/>
                  </a:ext>
                </a:extLst>
              </a:tr>
              <a:tr h="162581">
                <a:tc>
                  <a:txBody>
                    <a:bodyPr/>
                    <a:lstStyle/>
                    <a:p>
                      <a:pPr algn="ctr" fontAlgn="b"/>
                      <a:r>
                        <a:rPr lang="en-GB" sz="1000" b="0" i="0" u="none" strike="noStrike">
                          <a:solidFill>
                            <a:srgbClr val="000000"/>
                          </a:solidFill>
                          <a:effectLst/>
                          <a:latin typeface="Arial" panose="020B060402020202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Rick Astley Rocks New Year’s Eve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106435230"/>
                  </a:ext>
                </a:extLst>
              </a:tr>
              <a:tr h="162581">
                <a:tc>
                  <a:txBody>
                    <a:bodyPr/>
                    <a:lstStyle/>
                    <a:p>
                      <a:pPr algn="ctr" fontAlgn="b"/>
                      <a:r>
                        <a:rPr lang="en-GB" sz="1000" b="0"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The Coronation - The Coronation Concert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101447216"/>
                  </a:ext>
                </a:extLst>
              </a:tr>
              <a:tr h="162581">
                <a:tc>
                  <a:txBody>
                    <a:bodyPr/>
                    <a:lstStyle/>
                    <a:p>
                      <a:pPr algn="ctr" fontAlgn="b"/>
                      <a:r>
                        <a:rPr lang="en-GB" sz="1000" b="0" i="0" u="none" strike="noStrike">
                          <a:solidFill>
                            <a:srgbClr val="000000"/>
                          </a:solidFill>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MH370: The Plane That Disappeared (Malay)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342753568"/>
                  </a:ext>
                </a:extLst>
              </a:tr>
              <a:tr h="162581">
                <a:tc>
                  <a:txBody>
                    <a:bodyPr/>
                    <a:lstStyle/>
                    <a:p>
                      <a:pPr algn="ctr" fontAlgn="b"/>
                      <a:r>
                        <a:rPr lang="en-GB" sz="1000" b="0"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The King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059337760"/>
                  </a:ext>
                </a:extLst>
              </a:tr>
              <a:tr h="162581">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Ghosts (Christmas Special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623237828"/>
                  </a:ext>
                </a:extLst>
              </a:tr>
              <a:tr h="162581">
                <a:tc>
                  <a:txBody>
                    <a:bodyPr/>
                    <a:lstStyle/>
                    <a:p>
                      <a:pPr algn="ctr" fontAlgn="b"/>
                      <a:r>
                        <a:rPr lang="en-GB" sz="1000" b="0" i="0" u="none" strike="noStrike">
                          <a:solidFill>
                            <a:srgbClr val="000000"/>
                          </a:solidFill>
                          <a:effectLst/>
                          <a:latin typeface="Arial" panose="020B060402020202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Arial" panose="020B0604020202020204" pitchFamily="34" charset="0"/>
                        </a:rPr>
                        <a:t>Taskmaster's New Year Treat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0.9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3800819442"/>
                  </a:ext>
                </a:extLst>
              </a:tr>
              <a:tr h="162581">
                <a:tc>
                  <a:txBody>
                    <a:bodyPr/>
                    <a:lstStyle/>
                    <a:p>
                      <a:pPr algn="ctr" fontAlgn="b"/>
                      <a:r>
                        <a:rPr lang="en-GB" sz="1000" b="0" i="0" u="none" strike="noStrike">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b"/>
                      <a:r>
                        <a:rPr lang="en-GB" sz="1000" b="0" i="0" u="none" strike="noStrike">
                          <a:solidFill>
                            <a:srgbClr val="000000"/>
                          </a:solidFill>
                          <a:effectLst/>
                          <a:latin typeface="Arial" panose="020B0604020202020204" pitchFamily="34" charset="0"/>
                        </a:rPr>
                        <a:t>The BRIT Awards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000" b="0" i="0" u="none" strike="noStrike">
                          <a:solidFill>
                            <a:srgbClr val="000000"/>
                          </a:solidFill>
                          <a:effectLst/>
                          <a:latin typeface="Arial" panose="020B0604020202020204" pitchFamily="34" charset="0"/>
                        </a:rPr>
                        <a:t>0.9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499997654"/>
                  </a:ext>
                </a:extLst>
              </a:tr>
              <a:tr h="162581">
                <a:tc>
                  <a:txBody>
                    <a:bodyPr/>
                    <a:lstStyle/>
                    <a:p>
                      <a:pPr algn="ctr" fontAlgn="b"/>
                      <a:r>
                        <a:rPr lang="en-GB" sz="1000" b="0" i="0" u="none" strike="noStrike">
                          <a:solidFill>
                            <a:srgbClr val="000000"/>
                          </a:solidFill>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l" fontAlgn="b"/>
                      <a:r>
                        <a:rPr lang="en-GB" sz="1000" b="0" i="0" u="none" strike="noStrike">
                          <a:solidFill>
                            <a:srgbClr val="000000"/>
                          </a:solidFill>
                          <a:effectLst/>
                          <a:latin typeface="Arial" panose="020B0604020202020204" pitchFamily="34" charset="0"/>
                        </a:rPr>
                        <a:t>Encanto at the Hollywood Bowl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000" b="0" i="0" u="none" strike="noStrike">
                          <a:solidFill>
                            <a:srgbClr val="000000"/>
                          </a:solidFill>
                          <a:effectLst/>
                          <a:latin typeface="Arial" panose="020B0604020202020204" pitchFamily="34" charset="0"/>
                        </a:rPr>
                        <a:t>0.9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2309333759"/>
                  </a:ext>
                </a:extLst>
              </a:tr>
              <a:tr h="162581">
                <a:tc>
                  <a:txBody>
                    <a:bodyPr/>
                    <a:lstStyle/>
                    <a:p>
                      <a:pPr algn="ctr" fontAlgn="b"/>
                      <a:r>
                        <a:rPr lang="en-GB" sz="10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Arial" panose="020B0604020202020204" pitchFamily="34" charset="0"/>
                        </a:rPr>
                        <a:t>Big Fat Quiz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0.9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168002066"/>
                  </a:ext>
                </a:extLst>
              </a:tr>
              <a:tr h="170709">
                <a:tc>
                  <a:txBody>
                    <a:bodyPr/>
                    <a:lstStyle/>
                    <a:p>
                      <a:pPr algn="ctr" fontAlgn="b"/>
                      <a:r>
                        <a:rPr lang="en-GB" sz="1000" b="0" i="0" u="none" strike="noStrike">
                          <a:solidFill>
                            <a:srgbClr val="000000"/>
                          </a:solidFill>
                          <a:effectLst/>
                          <a:latin typeface="Arial" panose="020B060402020202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n-GB" sz="1000" b="0" i="0" u="none" strike="noStrike">
                          <a:solidFill>
                            <a:srgbClr val="000000"/>
                          </a:solidFill>
                          <a:effectLst/>
                          <a:latin typeface="Arial" panose="020B0604020202020204" pitchFamily="34" charset="0"/>
                        </a:rPr>
                        <a:t>The 1% Club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000" b="0" i="0" u="none" strike="noStrike">
                          <a:solidFill>
                            <a:srgbClr val="000000"/>
                          </a:solidFill>
                          <a:effectLst/>
                          <a:latin typeface="Arial" panose="020B0604020202020204" pitchFamily="34" charset="0"/>
                        </a:rPr>
                        <a:t>0.9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96586689"/>
                  </a:ext>
                </a:extLst>
              </a:tr>
            </a:tbl>
          </a:graphicData>
        </a:graphic>
      </p:graphicFrame>
      <p:graphicFrame>
        <p:nvGraphicFramePr>
          <p:cNvPr id="9" name="Table 8">
            <a:extLst>
              <a:ext uri="{FF2B5EF4-FFF2-40B4-BE49-F238E27FC236}">
                <a16:creationId xmlns:a16="http://schemas.microsoft.com/office/drawing/2014/main" id="{251C6742-7FAA-F45F-AE50-AE9A8EC1A698}"/>
              </a:ext>
            </a:extLst>
          </p:cNvPr>
          <p:cNvGraphicFramePr>
            <a:graphicFrameLocks noGrp="1"/>
          </p:cNvGraphicFramePr>
          <p:nvPr/>
        </p:nvGraphicFramePr>
        <p:xfrm>
          <a:off x="6388375" y="2009539"/>
          <a:ext cx="5288400" cy="2752725"/>
        </p:xfrm>
        <a:graphic>
          <a:graphicData uri="http://schemas.openxmlformats.org/drawingml/2006/table">
            <a:tbl>
              <a:tblPr/>
              <a:tblGrid>
                <a:gridCol w="379035">
                  <a:extLst>
                    <a:ext uri="{9D8B030D-6E8A-4147-A177-3AD203B41FA5}">
                      <a16:colId xmlns:a16="http://schemas.microsoft.com/office/drawing/2014/main" val="1170078060"/>
                    </a:ext>
                  </a:extLst>
                </a:gridCol>
                <a:gridCol w="577656">
                  <a:extLst>
                    <a:ext uri="{9D8B030D-6E8A-4147-A177-3AD203B41FA5}">
                      <a16:colId xmlns:a16="http://schemas.microsoft.com/office/drawing/2014/main" val="1989219055"/>
                    </a:ext>
                  </a:extLst>
                </a:gridCol>
                <a:gridCol w="3320083">
                  <a:extLst>
                    <a:ext uri="{9D8B030D-6E8A-4147-A177-3AD203B41FA5}">
                      <a16:colId xmlns:a16="http://schemas.microsoft.com/office/drawing/2014/main" val="2551279059"/>
                    </a:ext>
                  </a:extLst>
                </a:gridCol>
                <a:gridCol w="1011626">
                  <a:extLst>
                    <a:ext uri="{9D8B030D-6E8A-4147-A177-3AD203B41FA5}">
                      <a16:colId xmlns:a16="http://schemas.microsoft.com/office/drawing/2014/main" val="3835115036"/>
                    </a:ext>
                  </a:extLst>
                </a:gridCol>
              </a:tblGrid>
              <a:tr h="151342">
                <a:tc gridSpan="4">
                  <a:txBody>
                    <a:bodyPr/>
                    <a:lstStyle/>
                    <a:p>
                      <a:pPr algn="ctr" fontAlgn="b"/>
                      <a:r>
                        <a:rPr lang="en-GB" sz="1000" b="1" i="0" u="none" strike="noStrike" dirty="0">
                          <a:solidFill>
                            <a:srgbClr val="FFFFFF"/>
                          </a:solidFill>
                          <a:effectLst/>
                          <a:latin typeface="Arial" panose="020B0604020202020204" pitchFamily="34" charset="0"/>
                        </a:rPr>
                        <a:t>Top 30 one-offs on UK Television 2023 (16-34s,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55495283"/>
                  </a:ext>
                </a:extLst>
              </a:tr>
              <a:tr h="144136">
                <a:tc>
                  <a:txBody>
                    <a:bodyPr/>
                    <a:lstStyle/>
                    <a:p>
                      <a:pPr algn="ctr" fontAlgn="b"/>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50923861"/>
                  </a:ext>
                </a:extLst>
              </a:tr>
              <a:tr h="144136">
                <a:tc>
                  <a:txBody>
                    <a:bodyPr/>
                    <a:lstStyle/>
                    <a:p>
                      <a:pPr algn="ctr" fontAlgn="b"/>
                      <a:r>
                        <a:rPr lang="en-GB" sz="1000" b="0" i="0" u="none" strike="noStrike">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Call the Midwife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0.8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3268006049"/>
                  </a:ext>
                </a:extLst>
              </a:tr>
              <a:tr h="144136">
                <a:tc>
                  <a:txBody>
                    <a:bodyPr/>
                    <a:lstStyle/>
                    <a:p>
                      <a:pPr algn="ctr" fontAlgn="b"/>
                      <a:r>
                        <a:rPr lang="en-GB" sz="1000" b="0"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Arial" panose="020B0604020202020204" pitchFamily="34" charset="0"/>
                        </a:rPr>
                        <a:t>Gogglebox (Festive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0.8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3146807243"/>
                  </a:ext>
                </a:extLst>
              </a:tr>
              <a:tr h="144136">
                <a:tc>
                  <a:txBody>
                    <a:bodyPr/>
                    <a:lstStyle/>
                    <a:p>
                      <a:pPr algn="ctr" fontAlgn="b"/>
                      <a:r>
                        <a:rPr lang="en-GB" sz="1000" b="0"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Michael McIntyre’s Christmas Wheel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0.7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261579736"/>
                  </a:ext>
                </a:extLst>
              </a:tr>
              <a:tr h="144136">
                <a:tc>
                  <a:txBody>
                    <a:bodyPr/>
                    <a:lstStyle/>
                    <a:p>
                      <a:pPr algn="ctr" fontAlgn="b"/>
                      <a:r>
                        <a:rPr lang="en-GB" sz="1000" b="0" i="0" u="none" strike="noStrike">
                          <a:solidFill>
                            <a:srgbClr val="000000"/>
                          </a:solidFill>
                          <a:effectLst/>
                          <a:latin typeface="Arial" panose="020B0604020202020204" pitchFamily="34" charset="0"/>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Arial" panose="020B0604020202020204" pitchFamily="34" charset="0"/>
                        </a:rPr>
                        <a:t>The Great British Bake Off: Festive Specials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0.7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2565866384"/>
                  </a:ext>
                </a:extLst>
              </a:tr>
              <a:tr h="144136">
                <a:tc>
                  <a:txBody>
                    <a:bodyPr/>
                    <a:lstStyle/>
                    <a:p>
                      <a:pPr algn="ctr" fontAlgn="b"/>
                      <a:r>
                        <a:rPr lang="en-GB" sz="1000" b="0" i="0" u="none" strike="noStrike">
                          <a:solidFill>
                            <a:srgbClr val="000000"/>
                          </a:solidFill>
                          <a:effectLst/>
                          <a:latin typeface="Arial" panose="020B0604020202020204" pitchFamily="34" charset="0"/>
                        </a:rPr>
                        <a:t>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Strictly Come Dancing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0.7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773702172"/>
                  </a:ext>
                </a:extLst>
              </a:tr>
              <a:tr h="144136">
                <a:tc>
                  <a:txBody>
                    <a:bodyPr/>
                    <a:lstStyle/>
                    <a:p>
                      <a:pPr algn="ctr" fontAlgn="b"/>
                      <a:r>
                        <a:rPr lang="en-GB" sz="1000" b="0" i="0" u="none" strike="noStrike">
                          <a:solidFill>
                            <a:srgbClr val="000000"/>
                          </a:solidFill>
                          <a:effectLst/>
                          <a:latin typeface="Arial" panose="020B0604020202020204" pitchFamily="34" charset="0"/>
                        </a:rPr>
                        <a:t>21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Ricky Gervais: Armageddon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0.6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897757425"/>
                  </a:ext>
                </a:extLst>
              </a:tr>
              <a:tr h="144136">
                <a:tc>
                  <a:txBody>
                    <a:bodyPr/>
                    <a:lstStyle/>
                    <a:p>
                      <a:pPr algn="ctr" fontAlgn="b"/>
                      <a:r>
                        <a:rPr lang="en-GB" sz="1000" b="0" i="0" u="none" strike="noStrike">
                          <a:solidFill>
                            <a:srgbClr val="000000"/>
                          </a:solidFill>
                          <a:effectLst/>
                          <a:latin typeface="Arial" panose="020B0604020202020204" pitchFamily="34" charset="0"/>
                        </a:rPr>
                        <a:t>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Arial" panose="020B0604020202020204" pitchFamily="34" charset="0"/>
                        </a:rPr>
                        <a:t>The Great British Bake Off: Festive Specials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0.6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2275609560"/>
                  </a:ext>
                </a:extLst>
              </a:tr>
              <a:tr h="144136">
                <a:tc>
                  <a:txBody>
                    <a:bodyPr/>
                    <a:lstStyle/>
                    <a:p>
                      <a:pPr algn="ctr" fontAlgn="b"/>
                      <a:r>
                        <a:rPr lang="en-GB" sz="1000" b="0" i="0" u="none" strike="noStrike">
                          <a:solidFill>
                            <a:srgbClr val="000000"/>
                          </a:solidFill>
                          <a:effectLst/>
                          <a:latin typeface="Arial" panose="020B0604020202020204" pitchFamily="34" charset="0"/>
                        </a:rPr>
                        <a:t>23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Gavin &amp; Stacey (Christmas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473203959"/>
                  </a:ext>
                </a:extLst>
              </a:tr>
              <a:tr h="144136">
                <a:tc>
                  <a:txBody>
                    <a:bodyPr/>
                    <a:lstStyle/>
                    <a:p>
                      <a:pPr algn="ctr" fontAlgn="b"/>
                      <a:r>
                        <a:rPr lang="en-GB" sz="1000" b="0" i="0" u="none" strike="noStrike">
                          <a:solidFill>
                            <a:srgbClr val="000000"/>
                          </a:solidFill>
                          <a:effectLst/>
                          <a:latin typeface="Arial" panose="020B0604020202020204" pitchFamily="34" charset="0"/>
                        </a:rPr>
                        <a:t>24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dirty="0">
                          <a:solidFill>
                            <a:srgbClr val="000000"/>
                          </a:solidFill>
                          <a:effectLst/>
                          <a:latin typeface="Arial" panose="020B0604020202020204" pitchFamily="34" charset="0"/>
                        </a:rPr>
                        <a:t>Ghosts (Christmas Special 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443739536"/>
                  </a:ext>
                </a:extLst>
              </a:tr>
              <a:tr h="144136">
                <a:tc>
                  <a:txBody>
                    <a:bodyPr/>
                    <a:lstStyle/>
                    <a:p>
                      <a:pPr algn="ctr" fontAlgn="b"/>
                      <a:r>
                        <a:rPr lang="en-GB" sz="1000" b="0" i="0" u="none" strike="noStrike">
                          <a:solidFill>
                            <a:srgbClr val="000000"/>
                          </a:solidFill>
                          <a:effectLst/>
                          <a:latin typeface="Arial" panose="020B0604020202020204" pitchFamily="34" charset="0"/>
                        </a:rPr>
                        <a:t>25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Gavin &amp; Stacey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764633088"/>
                  </a:ext>
                </a:extLst>
              </a:tr>
              <a:tr h="144136">
                <a:tc>
                  <a:txBody>
                    <a:bodyPr/>
                    <a:lstStyle/>
                    <a:p>
                      <a:pPr algn="ctr" fontAlgn="b"/>
                      <a:r>
                        <a:rPr lang="en-GB" sz="1000" b="0" i="0" u="none" strike="noStrike">
                          <a:solidFill>
                            <a:srgbClr val="000000"/>
                          </a:solidFill>
                          <a:effectLst/>
                          <a:latin typeface="Arial" panose="020B0604020202020204" pitchFamily="34" charset="0"/>
                        </a:rPr>
                        <a:t>26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Mrs Brown's Boys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656023738"/>
                  </a:ext>
                </a:extLst>
              </a:tr>
              <a:tr h="144136">
                <a:tc>
                  <a:txBody>
                    <a:bodyPr/>
                    <a:lstStyle/>
                    <a:p>
                      <a:pPr algn="ctr" fontAlgn="b"/>
                      <a:r>
                        <a:rPr lang="en-GB" sz="1000" b="0" i="0" u="none" strike="noStrike">
                          <a:solidFill>
                            <a:srgbClr val="000000"/>
                          </a:solidFill>
                          <a:effectLst/>
                          <a:latin typeface="Arial" panose="020B0604020202020204" pitchFamily="34" charset="0"/>
                        </a:rPr>
                        <a:t>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Numberblocks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4061506267"/>
                  </a:ext>
                </a:extLst>
              </a:tr>
              <a:tr h="144136">
                <a:tc>
                  <a:txBody>
                    <a:bodyPr/>
                    <a:lstStyle/>
                    <a:p>
                      <a:pPr algn="ctr" fontAlgn="b"/>
                      <a:r>
                        <a:rPr lang="en-GB" sz="1000" b="0" i="0" u="none" strike="noStrike">
                          <a:solidFill>
                            <a:srgbClr val="000000"/>
                          </a:solidFill>
                          <a:effectLst/>
                          <a:latin typeface="Arial" panose="020B0604020202020204" pitchFamily="34" charset="0"/>
                        </a:rPr>
                        <a:t>28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b"/>
                      <a:r>
                        <a:rPr lang="en-GB" sz="1000" b="0" i="0" u="none" strike="noStrike">
                          <a:solidFill>
                            <a:srgbClr val="000000"/>
                          </a:solidFill>
                          <a:effectLst/>
                          <a:latin typeface="Arial" panose="020B0604020202020204" pitchFamily="34" charset="0"/>
                        </a:rPr>
                        <a:t>Jools' Annual Hootenanny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b"/>
                      <a:r>
                        <a:rPr lang="en-GB" sz="1000" b="0" i="0" u="none" strike="noStrike">
                          <a:solidFill>
                            <a:srgbClr val="000000"/>
                          </a:solidFill>
                          <a:effectLst/>
                          <a:latin typeface="Arial" panose="020B06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127036237"/>
                  </a:ext>
                </a:extLst>
              </a:tr>
              <a:tr h="144136">
                <a:tc>
                  <a:txBody>
                    <a:bodyPr/>
                    <a:lstStyle/>
                    <a:p>
                      <a:pPr algn="ctr" fontAlgn="b"/>
                      <a:r>
                        <a:rPr lang="en-GB" sz="1000" b="0" i="0" u="none" strike="noStrike">
                          <a:solidFill>
                            <a:srgbClr val="000000"/>
                          </a:solidFill>
                          <a:effectLst/>
                          <a:latin typeface="Arial" panose="020B0604020202020204" pitchFamily="34" charset="0"/>
                        </a:rPr>
                        <a:t>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b"/>
                      <a:r>
                        <a:rPr lang="en-GB" sz="1000" b="0" i="0" u="none" strike="noStrike">
                          <a:solidFill>
                            <a:srgbClr val="000000"/>
                          </a:solidFill>
                          <a:effectLst/>
                          <a:latin typeface="Arial" panose="020B0604020202020204" pitchFamily="34" charset="0"/>
                        </a:rPr>
                        <a:t>8 Out of 10 Cats Does Countdown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b"/>
                      <a:r>
                        <a:rPr lang="en-GB" sz="1000" b="0" i="0" u="none" strike="noStrike">
                          <a:solidFill>
                            <a:srgbClr val="000000"/>
                          </a:solidFill>
                          <a:effectLst/>
                          <a:latin typeface="Arial" panose="020B06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2861491926"/>
                  </a:ext>
                </a:extLst>
              </a:tr>
              <a:tr h="151342">
                <a:tc>
                  <a:txBody>
                    <a:bodyPr/>
                    <a:lstStyle/>
                    <a:p>
                      <a:pPr algn="ctr" fontAlgn="b"/>
                      <a:r>
                        <a:rPr lang="en-GB" sz="1000" b="0" i="0" u="none" strike="noStrike">
                          <a:solidFill>
                            <a:srgbClr val="000000"/>
                          </a:solidFill>
                          <a:effectLst/>
                          <a:latin typeface="Arial" panose="020B0604020202020204" pitchFamily="34" charset="0"/>
                        </a:rPr>
                        <a:t>30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9C9"/>
                    </a:solidFill>
                  </a:tcPr>
                </a:tc>
                <a:tc>
                  <a:txBody>
                    <a:bodyPr/>
                    <a:lstStyle/>
                    <a:p>
                      <a:pPr algn="l" fontAlgn="b"/>
                      <a:r>
                        <a:rPr lang="en-GB" sz="1000" b="0" i="0" u="none" strike="noStrike">
                          <a:solidFill>
                            <a:srgbClr val="000000"/>
                          </a:solidFill>
                          <a:effectLst/>
                          <a:latin typeface="Arial" panose="020B0604020202020204" pitchFamily="34" charset="0"/>
                        </a:rPr>
                        <a:t>Costco: Is It Really Worth 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9C9"/>
                    </a:solidFill>
                  </a:tcPr>
                </a:tc>
                <a:tc>
                  <a:txBody>
                    <a:bodyPr/>
                    <a:lstStyle/>
                    <a:p>
                      <a:pPr algn="ctr" fontAlgn="b"/>
                      <a:r>
                        <a:rPr lang="en-GB" sz="1000" b="0" i="0" u="none" strike="noStrike">
                          <a:solidFill>
                            <a:srgbClr val="000000"/>
                          </a:solidFill>
                          <a:effectLst/>
                          <a:latin typeface="Arial" panose="020B0604020202020204" pitchFamily="34" charset="0"/>
                        </a:rPr>
                        <a:t>0.4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9C9"/>
                    </a:solidFill>
                  </a:tcPr>
                </a:tc>
                <a:extLst>
                  <a:ext uri="{0D108BD9-81ED-4DB2-BD59-A6C34878D82A}">
                    <a16:rowId xmlns:a16="http://schemas.microsoft.com/office/drawing/2014/main" val="2473884564"/>
                  </a:ext>
                </a:extLst>
              </a:tr>
            </a:tbl>
          </a:graphicData>
        </a:graphic>
      </p:graphicFrame>
    </p:spTree>
    <p:extLst>
      <p:ext uri="{BB962C8B-B14F-4D97-AF65-F5344CB8AC3E}">
        <p14:creationId xmlns:p14="http://schemas.microsoft.com/office/powerpoint/2010/main" val="2138010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The Coronation of TM The King and Queen Camilla Season 2023: Where To Watch  Every Episode | Reelgood">
            <a:extLst>
              <a:ext uri="{FF2B5EF4-FFF2-40B4-BE49-F238E27FC236}">
                <a16:creationId xmlns:a16="http://schemas.microsoft.com/office/drawing/2014/main" id="{56FC8370-E822-DA2C-0078-7935C5CB4F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37" b="30715"/>
          <a:stretch/>
        </p:blipFill>
        <p:spPr bwMode="auto">
          <a:xfrm>
            <a:off x="537545" y="1543460"/>
            <a:ext cx="2549697" cy="19664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 A Celebrity Get Me Out Of Here">
            <a:extLst>
              <a:ext uri="{FF2B5EF4-FFF2-40B4-BE49-F238E27FC236}">
                <a16:creationId xmlns:a16="http://schemas.microsoft.com/office/drawing/2014/main" id="{083E5A18-CFBB-F441-AD30-4DB8825231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65" t="2491" r="14170" b="1050"/>
          <a:stretch/>
        </p:blipFill>
        <p:spPr bwMode="auto">
          <a:xfrm>
            <a:off x="3410149" y="1529476"/>
            <a:ext cx="2549697" cy="19943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he Great British Bake Off Series 14 – the final! | Channel 4">
            <a:extLst>
              <a:ext uri="{FF2B5EF4-FFF2-40B4-BE49-F238E27FC236}">
                <a16:creationId xmlns:a16="http://schemas.microsoft.com/office/drawing/2014/main" id="{385FB5A7-A9CD-ADCC-47A0-85EF9ABF78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15" t="975" r="13340" b="1046"/>
          <a:stretch/>
        </p:blipFill>
        <p:spPr bwMode="auto">
          <a:xfrm>
            <a:off x="6282753" y="1529476"/>
            <a:ext cx="2549696" cy="19943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Placeholder 15">
            <a:extLst>
              <a:ext uri="{FF2B5EF4-FFF2-40B4-BE49-F238E27FC236}">
                <a16:creationId xmlns:a16="http://schemas.microsoft.com/office/drawing/2014/main" id="{55AF0722-CA27-AE73-5B1A-2ECD3EEC2ACA}"/>
              </a:ext>
            </a:extLst>
          </p:cNvPr>
          <p:cNvPicPr>
            <a:picLocks noChangeAspect="1"/>
          </p:cNvPicPr>
          <p:nvPr/>
        </p:nvPicPr>
        <p:blipFill rotWithShape="1">
          <a:blip r:embed="rId6"/>
          <a:srcRect l="50922" t="18591" r="1355" b="14756"/>
          <a:stretch/>
        </p:blipFill>
        <p:spPr>
          <a:xfrm>
            <a:off x="9155355" y="1529476"/>
            <a:ext cx="2538594" cy="1994391"/>
          </a:xfrm>
          <a:prstGeom prst="rect">
            <a:avLst/>
          </a:prstGeom>
          <a:solidFill>
            <a:schemeClr val="bg1">
              <a:lumMod val="85000"/>
            </a:schemeClr>
          </a:solidFill>
        </p:spPr>
      </p:pic>
      <p:sp>
        <p:nvSpPr>
          <p:cNvPr id="5" name="Title 4">
            <a:extLst>
              <a:ext uri="{FF2B5EF4-FFF2-40B4-BE49-F238E27FC236}">
                <a16:creationId xmlns:a16="http://schemas.microsoft.com/office/drawing/2014/main" id="{BF4E512C-8FBF-4F06-945F-7C6B6F5F65D2}"/>
              </a:ext>
            </a:extLst>
          </p:cNvPr>
          <p:cNvSpPr>
            <a:spLocks noGrp="1"/>
          </p:cNvSpPr>
          <p:nvPr>
            <p:ph type="title"/>
          </p:nvPr>
        </p:nvSpPr>
        <p:spPr/>
        <p:txBody>
          <a:bodyPr/>
          <a:lstStyle/>
          <a:p>
            <a:r>
              <a:rPr lang="en-GB" dirty="0"/>
              <a:t>In 2023, we saw The Coronation, blockbuster epics, and the return of old favourites</a:t>
            </a:r>
          </a:p>
        </p:txBody>
      </p:sp>
      <p:sp>
        <p:nvSpPr>
          <p:cNvPr id="8" name="Text Placeholder 3">
            <a:extLst>
              <a:ext uri="{FF2B5EF4-FFF2-40B4-BE49-F238E27FC236}">
                <a16:creationId xmlns:a16="http://schemas.microsoft.com/office/drawing/2014/main" id="{0C07DC3F-8109-46A8-A57F-6BB3065C36A3}"/>
              </a:ext>
            </a:extLst>
          </p:cNvPr>
          <p:cNvSpPr txBox="1">
            <a:spLocks/>
          </p:cNvSpPr>
          <p:nvPr/>
        </p:nvSpPr>
        <p:spPr>
          <a:xfrm>
            <a:off x="458279" y="3785081"/>
            <a:ext cx="2694424" cy="1576427"/>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500" b="0" i="0" u="none" strike="noStrike" kern="1200" cap="none" spc="0" normalizeH="0" baseline="0" noProof="0" dirty="0">
                <a:ln>
                  <a:noFill/>
                </a:ln>
                <a:solidFill>
                  <a:srgbClr val="4D4D4D"/>
                </a:solidFill>
                <a:effectLst/>
                <a:uLnTx/>
                <a:uFillTx/>
                <a:latin typeface="Arial"/>
                <a:ea typeface="+mn-ea"/>
                <a:cs typeface="+mn-cs"/>
              </a:rPr>
              <a:t>In May, the nation tuned in to BBC1 to watch </a:t>
            </a:r>
            <a:r>
              <a:rPr kumimoji="0" lang="en-GB" sz="1500" b="1" i="0" u="none" strike="noStrike" kern="1200" cap="none" spc="0" normalizeH="0" baseline="0" noProof="0" dirty="0">
                <a:ln>
                  <a:noFill/>
                </a:ln>
                <a:solidFill>
                  <a:srgbClr val="372D87"/>
                </a:solidFill>
                <a:effectLst/>
                <a:uLnTx/>
                <a:uFillTx/>
                <a:latin typeface="Arial"/>
                <a:ea typeface="+mn-ea"/>
                <a:cs typeface="+mn-cs"/>
              </a:rPr>
              <a:t>The Coronation of TM The King and Queen Camilla</a:t>
            </a:r>
            <a:r>
              <a:rPr lang="en-GB" sz="1500" dirty="0">
                <a:solidFill>
                  <a:srgbClr val="4D4D4D"/>
                </a:solidFill>
                <a:latin typeface="Arial"/>
              </a:rPr>
              <a:t> </a:t>
            </a:r>
            <a:r>
              <a:rPr kumimoji="0" lang="en-GB" sz="15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to an average audience of </a:t>
            </a:r>
            <a:r>
              <a:rPr kumimoji="0" lang="en-GB" sz="15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12.0 million</a:t>
            </a:r>
            <a:r>
              <a:rPr kumimoji="0" lang="en-GB" sz="15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a:t>
            </a:r>
            <a:endParaRPr kumimoji="0" lang="en-GB" sz="1500" b="0" i="0" u="none" strike="noStrike" kern="1200" cap="none" spc="0" normalizeH="0" baseline="0" noProof="0" dirty="0">
              <a:ln>
                <a:noFill/>
              </a:ln>
              <a:solidFill>
                <a:srgbClr val="4D4D4D"/>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E356BE0D-AAF8-49EC-8D09-B12E70CEF325}"/>
              </a:ext>
            </a:extLst>
          </p:cNvPr>
          <p:cNvCxnSpPr>
            <a:cxnSpLocks/>
          </p:cNvCxnSpPr>
          <p:nvPr/>
        </p:nvCxnSpPr>
        <p:spPr>
          <a:xfrm>
            <a:off x="491785" y="3705179"/>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7B33DB-3812-47F7-A57A-28CDCEE7D29F}"/>
              </a:ext>
            </a:extLst>
          </p:cNvPr>
          <p:cNvCxnSpPr>
            <a:cxnSpLocks/>
          </p:cNvCxnSpPr>
          <p:nvPr/>
        </p:nvCxnSpPr>
        <p:spPr>
          <a:xfrm>
            <a:off x="3348640" y="3717268"/>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37E15DFA-2DA5-4539-A44B-1F20DEC4617C}"/>
              </a:ext>
            </a:extLst>
          </p:cNvPr>
          <p:cNvSpPr txBox="1">
            <a:spLocks/>
          </p:cNvSpPr>
          <p:nvPr/>
        </p:nvSpPr>
        <p:spPr>
          <a:xfrm>
            <a:off x="3404169" y="3785081"/>
            <a:ext cx="2694424" cy="1654752"/>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bg2"/>
                </a:solidFill>
                <a:effectLst/>
                <a:uLnTx/>
                <a:uFillTx/>
                <a:latin typeface="Arial"/>
                <a:ea typeface="+mn-ea"/>
                <a:cs typeface="+mn-cs"/>
              </a:rPr>
              <a:t>In November, ITV1 aired the latest edition of </a:t>
            </a:r>
            <a:r>
              <a:rPr kumimoji="0" lang="en-GB" sz="1500" b="1" i="0" u="none" strike="noStrike" kern="1200" cap="none" spc="0" normalizeH="0" baseline="0" noProof="0" dirty="0">
                <a:ln>
                  <a:noFill/>
                </a:ln>
                <a:solidFill>
                  <a:srgbClr val="372D87"/>
                </a:solidFill>
                <a:effectLst/>
                <a:uLnTx/>
                <a:uFillTx/>
                <a:latin typeface="Arial"/>
                <a:ea typeface="+mn-ea"/>
                <a:cs typeface="+mn-cs"/>
              </a:rPr>
              <a:t>I’m a Celebrity Get Me Out of Here… </a:t>
            </a:r>
            <a:r>
              <a:rPr lang="en-GB" sz="1500" b="0" dirty="0">
                <a:solidFill>
                  <a:schemeClr val="bg2"/>
                </a:solidFill>
                <a:latin typeface="Arial"/>
                <a:cs typeface="+mn-cs"/>
              </a:rPr>
              <a:t>to an </a:t>
            </a:r>
            <a:r>
              <a:rPr kumimoji="0" lang="en-GB" sz="1500" b="0" i="0" u="none" strike="noStrike" kern="1200" cap="none" spc="0" normalizeH="0" baseline="0" noProof="0" dirty="0">
                <a:ln>
                  <a:noFill/>
                </a:ln>
                <a:solidFill>
                  <a:schemeClr val="bg2"/>
                </a:solidFill>
                <a:effectLst/>
                <a:uLnTx/>
                <a:uFillTx/>
                <a:latin typeface="Arial"/>
                <a:ea typeface="+mn-ea"/>
                <a:cs typeface="+mn-cs"/>
              </a:rPr>
              <a:t>average. audience of </a:t>
            </a:r>
            <a:r>
              <a:rPr kumimoji="0" lang="en-GB" sz="1500" b="1" i="0" u="none" strike="noStrike" kern="1200" cap="none" spc="0" normalizeH="0" baseline="0" noProof="0" dirty="0">
                <a:ln>
                  <a:noFill/>
                </a:ln>
                <a:solidFill>
                  <a:srgbClr val="372D87"/>
                </a:solidFill>
                <a:effectLst/>
                <a:uLnTx/>
                <a:uFillTx/>
                <a:latin typeface="Arial"/>
                <a:ea typeface="+mn-ea"/>
                <a:cs typeface="+mn-cs"/>
              </a:rPr>
              <a:t>10.4 million</a:t>
            </a:r>
            <a:r>
              <a:rPr kumimoji="0" lang="en-GB" sz="1500" b="0" i="0" u="none" strike="noStrike" kern="1200" cap="none" spc="0" normalizeH="0" baseline="0" noProof="0" dirty="0">
                <a:ln>
                  <a:noFill/>
                </a:ln>
                <a:solidFill>
                  <a:schemeClr val="bg2"/>
                </a:solidFill>
                <a:effectLst/>
                <a:uLnTx/>
                <a:uFillTx/>
                <a:latin typeface="Arial"/>
                <a:ea typeface="+mn-ea"/>
                <a:cs typeface="+mn-cs"/>
              </a:rPr>
              <a:t>.</a:t>
            </a:r>
          </a:p>
        </p:txBody>
      </p:sp>
      <p:cxnSp>
        <p:nvCxnSpPr>
          <p:cNvPr id="14" name="Straight Connector 13">
            <a:extLst>
              <a:ext uri="{FF2B5EF4-FFF2-40B4-BE49-F238E27FC236}">
                <a16:creationId xmlns:a16="http://schemas.microsoft.com/office/drawing/2014/main" id="{28C6BE22-3729-4874-A8F3-DBE67A6B004F}"/>
              </a:ext>
            </a:extLst>
          </p:cNvPr>
          <p:cNvCxnSpPr>
            <a:cxnSpLocks/>
          </p:cNvCxnSpPr>
          <p:nvPr/>
        </p:nvCxnSpPr>
        <p:spPr>
          <a:xfrm>
            <a:off x="6202473" y="3729357"/>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0FF274E1-7579-42EC-BFB8-30C1FFE50E6B}"/>
              </a:ext>
            </a:extLst>
          </p:cNvPr>
          <p:cNvSpPr txBox="1">
            <a:spLocks/>
          </p:cNvSpPr>
          <p:nvPr/>
        </p:nvSpPr>
        <p:spPr>
          <a:xfrm>
            <a:off x="6202473" y="3785081"/>
            <a:ext cx="2745061" cy="1576427"/>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latin typeface="Arial" panose="020B0604020202020204" pitchFamily="34" charset="0"/>
                <a:cs typeface="Arial" panose="020B0604020202020204" pitchFamily="34" charset="0"/>
              </a:rPr>
              <a:t>In September, Channel 4 aired the eagerly awaited 14th season of </a:t>
            </a:r>
            <a:r>
              <a:rPr lang="en-GB" sz="1500" b="1" dirty="0">
                <a:solidFill>
                  <a:schemeClr val="accent1"/>
                </a:solidFill>
                <a:latin typeface="Arial" panose="020B0604020202020204" pitchFamily="34" charset="0"/>
                <a:cs typeface="Arial" panose="020B0604020202020204" pitchFamily="34" charset="0"/>
              </a:rPr>
              <a:t>The Great British Bake Off </a:t>
            </a:r>
            <a:r>
              <a:rPr lang="en-GB" sz="1500" dirty="0">
                <a:latin typeface="Arial" panose="020B0604020202020204" pitchFamily="34" charset="0"/>
                <a:cs typeface="Arial" panose="020B0604020202020204" pitchFamily="34" charset="0"/>
              </a:rPr>
              <a:t>to an average audience of </a:t>
            </a:r>
            <a:r>
              <a:rPr lang="en-GB" sz="1500" b="1" dirty="0">
                <a:solidFill>
                  <a:schemeClr val="accent1"/>
                </a:solidFill>
                <a:latin typeface="Arial" panose="020B0604020202020204" pitchFamily="34" charset="0"/>
                <a:cs typeface="Arial" panose="020B0604020202020204" pitchFamily="34" charset="0"/>
              </a:rPr>
              <a:t>8.4 million</a:t>
            </a:r>
            <a:r>
              <a:rPr kumimoji="0" lang="en-GB" sz="15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a:t>
            </a:r>
            <a:endParaRPr lang="en-GB" sz="1500"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BF0AEB5E-873B-474D-B9A6-2B5F6D4EDE75}"/>
              </a:ext>
            </a:extLst>
          </p:cNvPr>
          <p:cNvCxnSpPr>
            <a:cxnSpLocks/>
          </p:cNvCxnSpPr>
          <p:nvPr/>
        </p:nvCxnSpPr>
        <p:spPr>
          <a:xfrm>
            <a:off x="9026173" y="3705179"/>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5ADB15-4266-48FA-9203-2B963276EF93}"/>
              </a:ext>
            </a:extLst>
          </p:cNvPr>
          <p:cNvSpPr txBox="1"/>
          <p:nvPr/>
        </p:nvSpPr>
        <p:spPr>
          <a:xfrm>
            <a:off x="9051414" y="3751090"/>
            <a:ext cx="2745061" cy="1688744"/>
          </a:xfrm>
          <a:prstGeom prst="rect">
            <a:avLst/>
          </a:prstGeom>
        </p:spPr>
        <p:txBody>
          <a:bodyPr>
            <a:noAutofit/>
          </a:bodyPr>
          <a:lstStyle>
            <a:defPPr>
              <a:defRPr lang="en-US"/>
            </a:defPPr>
            <a:lvl1pPr indent="0">
              <a:lnSpc>
                <a:spcPct val="100000"/>
              </a:lnSpc>
              <a:spcBef>
                <a:spcPts val="1000"/>
              </a:spcBef>
              <a:spcAft>
                <a:spcPts val="0"/>
              </a:spcAft>
              <a:buFont typeface="Arial" panose="020B0604020202020204" pitchFamily="34" charset="0"/>
              <a:buNone/>
              <a:defRPr sz="1600" b="1" baseline="0">
                <a:solidFill>
                  <a:schemeClr val="tx2"/>
                </a:solidFill>
                <a:latin typeface="Arial" panose="020B0604020202020204" pitchFamily="34" charset="0"/>
                <a:cs typeface="Arial" panose="020B0604020202020204" pitchFamily="34" charset="0"/>
              </a:defRPr>
            </a:lvl1pPr>
            <a:lvl2pPr marL="225425" indent="-225425">
              <a:lnSpc>
                <a:spcPct val="100000"/>
              </a:lnSpc>
              <a:spcBef>
                <a:spcPts val="500"/>
              </a:spcBef>
              <a:spcAft>
                <a:spcPts val="600"/>
              </a:spcAft>
              <a:buClr>
                <a:schemeClr val="tx2"/>
              </a:buClr>
              <a:buFont typeface="Arial" panose="020B0604020202020204" pitchFamily="34" charset="0"/>
              <a:buChar char="—"/>
              <a:defRPr sz="1600">
                <a:solidFill>
                  <a:schemeClr val="bg2"/>
                </a:solidFill>
              </a:defRPr>
            </a:lvl2pPr>
            <a:lvl3pPr marL="223838" indent="-223838">
              <a:lnSpc>
                <a:spcPct val="100000"/>
              </a:lnSpc>
              <a:spcBef>
                <a:spcPts val="500"/>
              </a:spcBef>
              <a:spcAft>
                <a:spcPts val="600"/>
              </a:spcAft>
              <a:buClr>
                <a:schemeClr val="tx2"/>
              </a:buClr>
              <a:buFont typeface="Arial" panose="020B0604020202020204" pitchFamily="34" charset="0"/>
              <a:buChar char="—"/>
              <a:tabLst>
                <a:tab pos="447675" algn="l"/>
              </a:tabLst>
              <a:defRPr sz="1400">
                <a:solidFill>
                  <a:schemeClr val="bg2"/>
                </a:solidFill>
              </a:defRPr>
            </a:lvl3pPr>
            <a:lvl4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4pPr>
            <a:lvl5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defRPr/>
            </a:pPr>
            <a:r>
              <a:rPr kumimoji="0" lang="en-GB" sz="15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In January, Sky Atlantic transported viewers to the post-apocalyptic world of </a:t>
            </a:r>
            <a:r>
              <a:rPr kumimoji="0" lang="en-GB" sz="15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The Last of Us </a:t>
            </a:r>
            <a:r>
              <a:rPr kumimoji="0" lang="en-GB" sz="15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to an average audience of </a:t>
            </a:r>
            <a:r>
              <a:rPr kumimoji="0" lang="en-GB" sz="15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3.1 million</a:t>
            </a:r>
            <a:r>
              <a:rPr kumimoji="0" lang="en-GB" sz="15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bg2"/>
              </a:solidFill>
              <a:effectLst/>
              <a:uLnTx/>
              <a:uFillTx/>
              <a:latin typeface="Arial"/>
              <a:ea typeface="+mn-ea"/>
              <a:cs typeface="+mn-cs"/>
            </a:endParaRPr>
          </a:p>
        </p:txBody>
      </p:sp>
      <p:sp>
        <p:nvSpPr>
          <p:cNvPr id="16" name="Text Placeholder 2">
            <a:extLst>
              <a:ext uri="{FF2B5EF4-FFF2-40B4-BE49-F238E27FC236}">
                <a16:creationId xmlns:a16="http://schemas.microsoft.com/office/drawing/2014/main" id="{CA8C302B-298B-419B-9287-0B287C474306}"/>
              </a:ext>
            </a:extLst>
          </p:cNvPr>
          <p:cNvSpPr>
            <a:spLocks noGrp="1"/>
          </p:cNvSpPr>
          <p:nvPr>
            <p:ph type="body" sz="quarter" idx="15"/>
          </p:nvPr>
        </p:nvSpPr>
        <p:spPr>
          <a:xfrm>
            <a:off x="360000" y="5580000"/>
            <a:ext cx="11334817" cy="304800"/>
          </a:xfrm>
        </p:spPr>
        <p:txBody>
          <a:bodyPr/>
          <a:lstStyle/>
          <a:p>
            <a:r>
              <a:rPr lang="en-GB" dirty="0"/>
              <a:t>Source: Barb, 2023, individuals. TV and Online Pre-Broadcast 1-28 days. *Barb reported figure for multiple channels</a:t>
            </a:r>
          </a:p>
          <a:p>
            <a:endParaRPr lang="en-GB" dirty="0"/>
          </a:p>
        </p:txBody>
      </p:sp>
    </p:spTree>
    <p:extLst>
      <p:ext uri="{BB962C8B-B14F-4D97-AF65-F5344CB8AC3E}">
        <p14:creationId xmlns:p14="http://schemas.microsoft.com/office/powerpoint/2010/main" val="249410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lnSpcReduction="10000"/>
          </a:bodyPr>
          <a:lstStyle/>
          <a:p>
            <a:r>
              <a:rPr lang="en-GB" b="1">
                <a:solidFill>
                  <a:srgbClr val="E10514"/>
                </a:solidFill>
              </a:rPr>
              <a:t>New Year's Eve Fireworks</a:t>
            </a:r>
          </a:p>
          <a:p>
            <a:r>
              <a:rPr lang="en-GB">
                <a:solidFill>
                  <a:schemeClr val="bg2"/>
                </a:solidFill>
              </a:rPr>
              <a:t>BBC1, 31 Dec</a:t>
            </a:r>
          </a:p>
          <a:p>
            <a:r>
              <a:rPr lang="en-GB">
                <a:solidFill>
                  <a:schemeClr val="bg2"/>
                </a:solidFill>
              </a:rPr>
              <a:t>12,242,811</a:t>
            </a: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TV programmes 2023 (TV set and device)</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b="1">
                <a:solidFill>
                  <a:srgbClr val="E10514"/>
                </a:solidFill>
              </a:rPr>
              <a:t>Happy Valley</a:t>
            </a:r>
          </a:p>
          <a:p>
            <a:r>
              <a:rPr lang="en-GB">
                <a:solidFill>
                  <a:schemeClr val="bg2"/>
                </a:solidFill>
              </a:rPr>
              <a:t>BBC1, 5 Feb</a:t>
            </a:r>
          </a:p>
          <a:p>
            <a:r>
              <a:rPr lang="en-GB">
                <a:solidFill>
                  <a:schemeClr val="bg2"/>
                </a:solidFill>
              </a:rPr>
              <a:t>12,817,035</a:t>
            </a:r>
          </a:p>
          <a:p>
            <a:endParaRPr lang="en-GB">
              <a:solidFill>
                <a:schemeClr val="bg2"/>
              </a:solidFill>
            </a:endParaRP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lnSpcReduction="10000"/>
          </a:bodyPr>
          <a:lstStyle/>
          <a:p>
            <a:r>
              <a:rPr lang="en-GB" b="1" dirty="0">
                <a:solidFill>
                  <a:srgbClr val="E10514"/>
                </a:solidFill>
              </a:rPr>
              <a:t>The Coronation of TM The King and Queen Camilla</a:t>
            </a:r>
          </a:p>
          <a:p>
            <a:r>
              <a:rPr lang="en-GB" dirty="0">
                <a:solidFill>
                  <a:schemeClr val="bg2"/>
                </a:solidFill>
              </a:rPr>
              <a:t>BBC1, 6 May</a:t>
            </a:r>
          </a:p>
          <a:p>
            <a:r>
              <a:rPr lang="en-GB" dirty="0">
                <a:solidFill>
                  <a:schemeClr val="bg2"/>
                </a:solidFill>
              </a:rPr>
              <a:t>12,044,500</a:t>
            </a:r>
          </a:p>
          <a:p>
            <a:endParaRPr lang="en-GB" dirty="0"/>
          </a:p>
          <a:p>
            <a:endParaRPr lang="en-GB" dirty="0"/>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lnSpcReduction="10000"/>
          </a:bodyPr>
          <a:lstStyle/>
          <a:p>
            <a:r>
              <a:rPr lang="en-GB" b="1">
                <a:solidFill>
                  <a:srgbClr val="E10514"/>
                </a:solidFill>
              </a:rPr>
              <a:t>I'm a Celebrity... Get Me Out of Here!</a:t>
            </a:r>
          </a:p>
          <a:p>
            <a:r>
              <a:rPr lang="en-GB">
                <a:solidFill>
                  <a:schemeClr val="bg2"/>
                </a:solidFill>
              </a:rPr>
              <a:t>ITV, 19 Nov</a:t>
            </a:r>
          </a:p>
          <a:p>
            <a:r>
              <a:rPr lang="en-GB">
                <a:solidFill>
                  <a:schemeClr val="bg2"/>
                </a:solidFill>
              </a:rPr>
              <a:t>10,364,346</a:t>
            </a: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lnSpcReduction="10000"/>
          </a:bodyPr>
          <a:lstStyle/>
          <a:p>
            <a:r>
              <a:rPr lang="en-GB" b="1">
                <a:solidFill>
                  <a:srgbClr val="E10514"/>
                </a:solidFill>
              </a:rPr>
              <a:t>Eurovision Song Contest</a:t>
            </a:r>
          </a:p>
          <a:p>
            <a:r>
              <a:rPr lang="en-GB">
                <a:solidFill>
                  <a:schemeClr val="bg2"/>
                </a:solidFill>
              </a:rPr>
              <a:t>BBC1, 13 May</a:t>
            </a:r>
          </a:p>
          <a:p>
            <a:r>
              <a:rPr lang="en-GB">
                <a:solidFill>
                  <a:schemeClr val="bg2"/>
                </a:solidFill>
              </a:rPr>
              <a:t>10,280,359</a:t>
            </a: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a:bodyPr>
          <a:lstStyle/>
          <a:p>
            <a:r>
              <a:rPr lang="en-GB" b="1">
                <a:solidFill>
                  <a:srgbClr val="E10514"/>
                </a:solidFill>
              </a:rPr>
              <a:t>Beyond Paradise</a:t>
            </a:r>
          </a:p>
          <a:p>
            <a:r>
              <a:rPr lang="en-GB">
                <a:solidFill>
                  <a:schemeClr val="bg2"/>
                </a:solidFill>
              </a:rPr>
              <a:t>BBC1, 24 Feb</a:t>
            </a:r>
          </a:p>
          <a:p>
            <a:r>
              <a:rPr lang="en-GB">
                <a:solidFill>
                  <a:schemeClr val="bg2"/>
                </a:solidFill>
              </a:rPr>
              <a:t>9,324,676</a:t>
            </a:r>
          </a:p>
          <a:p>
            <a:endParaRPr lang="en-GB">
              <a:solidFill>
                <a:schemeClr val="bg2"/>
              </a:solidFill>
            </a:endParaRPr>
          </a:p>
          <a:p>
            <a:endParaRPr lang="en-GB"/>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a:bodyPr>
          <a:lstStyle/>
          <a:p>
            <a:r>
              <a:rPr lang="en-GB" b="1">
                <a:solidFill>
                  <a:srgbClr val="E10514"/>
                </a:solidFill>
              </a:rPr>
              <a:t>Strictly Come Dancing</a:t>
            </a:r>
            <a:endParaRPr lang="en-GB">
              <a:solidFill>
                <a:srgbClr val="E10514"/>
              </a:solidFill>
            </a:endParaRPr>
          </a:p>
          <a:p>
            <a:r>
              <a:rPr lang="en-GB">
                <a:solidFill>
                  <a:schemeClr val="bg2"/>
                </a:solidFill>
              </a:rPr>
              <a:t>BBC1, 16 Dec</a:t>
            </a:r>
          </a:p>
          <a:p>
            <a:r>
              <a:rPr lang="en-GB">
                <a:solidFill>
                  <a:schemeClr val="bg2"/>
                </a:solidFill>
              </a:rPr>
              <a:t>10,088,940</a:t>
            </a: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GB" b="1">
                <a:solidFill>
                  <a:srgbClr val="E10514"/>
                </a:solidFill>
              </a:rPr>
              <a:t>Death in Paradise</a:t>
            </a:r>
          </a:p>
          <a:p>
            <a:r>
              <a:rPr lang="en-GB">
                <a:solidFill>
                  <a:schemeClr val="bg2"/>
                </a:solidFill>
              </a:rPr>
              <a:t>BBC1, 13 Jan</a:t>
            </a:r>
          </a:p>
          <a:p>
            <a:r>
              <a:rPr lang="en-GB">
                <a:solidFill>
                  <a:schemeClr val="bg2"/>
                </a:solidFill>
              </a:rPr>
              <a:t>8,913,012</a:t>
            </a: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GB" b="1">
                <a:solidFill>
                  <a:srgbClr val="E10514"/>
                </a:solidFill>
              </a:rPr>
              <a:t>The Gold</a:t>
            </a:r>
          </a:p>
          <a:p>
            <a:r>
              <a:rPr lang="en-GB">
                <a:solidFill>
                  <a:schemeClr val="bg2"/>
                </a:solidFill>
              </a:rPr>
              <a:t>BBC1, 12 Jan</a:t>
            </a:r>
          </a:p>
          <a:p>
            <a:r>
              <a:rPr lang="en-GB">
                <a:solidFill>
                  <a:schemeClr val="bg2"/>
                </a:solidFill>
              </a:rPr>
              <a:t>8,655,297</a:t>
            </a:r>
          </a:p>
          <a:p>
            <a:endParaRPr lang="en-GB">
              <a:solidFill>
                <a:schemeClr val="bg2"/>
              </a:solidFill>
            </a:endParaRPr>
          </a:p>
          <a:p>
            <a:endParaRPr lang="en-GB"/>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GB" b="1">
                <a:solidFill>
                  <a:srgbClr val="E10514"/>
                </a:solidFill>
              </a:rPr>
              <a:t>Call The Midwife</a:t>
            </a:r>
          </a:p>
          <a:p>
            <a:r>
              <a:rPr lang="en-GB">
                <a:solidFill>
                  <a:schemeClr val="bg2"/>
                </a:solidFill>
              </a:rPr>
              <a:t>BBC1, 25 Dec</a:t>
            </a:r>
          </a:p>
          <a:p>
            <a:r>
              <a:rPr lang="en-GB">
                <a:solidFill>
                  <a:schemeClr val="bg2"/>
                </a:solidFill>
              </a:rPr>
              <a:t>8,615,667</a:t>
            </a: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t>Source: Barb, 2023, individuals. Average audience figures. TV and / or Online Network. TV and Online Pre-Broadcast 1-28 days. Top performing episode only.</a:t>
            </a:r>
          </a:p>
        </p:txBody>
      </p:sp>
      <p:pic>
        <p:nvPicPr>
          <p:cNvPr id="2052" name="Picture 4" descr="The Coronation of TM The King and Queen Camilla Season 2023: Where To Watch  Every Episode | Reelgood">
            <a:extLst>
              <a:ext uri="{FF2B5EF4-FFF2-40B4-BE49-F238E27FC236}">
                <a16:creationId xmlns:a16="http://schemas.microsoft.com/office/drawing/2014/main" id="{D6ADEFD5-4E64-BDC9-DA29-961640B92122}"/>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16711" b="1671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BC One - Beyond Paradise">
            <a:extLst>
              <a:ext uri="{FF2B5EF4-FFF2-40B4-BE49-F238E27FC236}">
                <a16:creationId xmlns:a16="http://schemas.microsoft.com/office/drawing/2014/main" id="{B104840D-7984-3149-FF6D-A8626DE342B8}"/>
              </a:ext>
            </a:extLst>
          </p:cNvPr>
          <p:cNvPicPr>
            <a:picLocks noGrp="1" noChangeAspect="1" noChangeArrowheads="1"/>
          </p:cNvPicPr>
          <p:nvPr>
            <p:ph type="pic" sz="quarter" idx="19"/>
          </p:nvPr>
        </p:nvPicPr>
        <p:blipFill>
          <a:blip r:embed="rId4">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BC One - Death in Paradise, Series 12">
            <a:extLst>
              <a:ext uri="{FF2B5EF4-FFF2-40B4-BE49-F238E27FC236}">
                <a16:creationId xmlns:a16="http://schemas.microsoft.com/office/drawing/2014/main" id="{4B8CD4AB-6C73-CED3-4C21-A643B4E2F828}"/>
              </a:ext>
            </a:extLst>
          </p:cNvPr>
          <p:cNvPicPr>
            <a:picLocks noGrp="1" noChangeAspect="1" noChangeArrowheads="1"/>
          </p:cNvPicPr>
          <p:nvPr>
            <p:ph type="pic" sz="quarter" idx="20"/>
          </p:nvPr>
        </p:nvPicPr>
        <p:blipFill>
          <a:blip r:embed="rId5">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BC One - Call the Midwife, Christmas Special 2023">
            <a:extLst>
              <a:ext uri="{FF2B5EF4-FFF2-40B4-BE49-F238E27FC236}">
                <a16:creationId xmlns:a16="http://schemas.microsoft.com/office/drawing/2014/main" id="{9363CA53-0D1E-7EF1-4BC6-F4785A709304}"/>
              </a:ext>
            </a:extLst>
          </p:cNvPr>
          <p:cNvPicPr>
            <a:picLocks noGrp="1" noChangeAspect="1" noChangeArrowheads="1"/>
          </p:cNvPicPr>
          <p:nvPr>
            <p:ph type="pic" sz="quarter" idx="22"/>
          </p:nvPr>
        </p:nvPicPr>
        <p:blipFill>
          <a:blip r:embed="rId6">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BC announces Happy Valley's third and final series will begin on New  Year's Day - Media Centre">
            <a:extLst>
              <a:ext uri="{FF2B5EF4-FFF2-40B4-BE49-F238E27FC236}">
                <a16:creationId xmlns:a16="http://schemas.microsoft.com/office/drawing/2014/main" id="{522ADF36-040A-6A0B-C63C-0CC76AD192B1}"/>
              </a:ext>
            </a:extLst>
          </p:cNvPr>
          <p:cNvPicPr>
            <a:picLocks noGrp="1" noChangeAspect="1" noChangeArrowheads="1"/>
          </p:cNvPicPr>
          <p:nvPr>
            <p:ph type="pic" sz="quarter" idx="13"/>
          </p:nvPr>
        </p:nvPicPr>
        <p:blipFill>
          <a:blip r:embed="rId7">
            <a:extLst>
              <a:ext uri="{28A0092B-C50C-407E-A947-70E740481C1C}">
                <a14:useLocalDpi xmlns:a14="http://schemas.microsoft.com/office/drawing/2010/main" val="0"/>
              </a:ext>
            </a:extLst>
          </a:blip>
          <a:srcRect l="21875" r="21875"/>
          <a:stretch>
            <a:fillRect/>
          </a:stretch>
        </p:blipFill>
        <p:spPr bwMode="auto">
          <a:xfrm>
            <a:off x="614363"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BBC One - Happy New Year Live!, 2021">
            <a:extLst>
              <a:ext uri="{FF2B5EF4-FFF2-40B4-BE49-F238E27FC236}">
                <a16:creationId xmlns:a16="http://schemas.microsoft.com/office/drawing/2014/main" id="{9DCAF465-6149-BBDD-38E9-5B4632EC8270}"/>
              </a:ext>
            </a:extLst>
          </p:cNvPr>
          <p:cNvPicPr>
            <a:picLocks noGrp="1" noChangeAspect="1" noChangeArrowheads="1"/>
          </p:cNvPicPr>
          <p:nvPr>
            <p:ph type="pic" sz="quarter" idx="14"/>
          </p:nvPr>
        </p:nvPicPr>
        <p:blipFill rotWithShape="1">
          <a:blip r:embed="rId8">
            <a:extLst>
              <a:ext uri="{28A0092B-C50C-407E-A947-70E740481C1C}">
                <a14:useLocalDpi xmlns:a14="http://schemas.microsoft.com/office/drawing/2010/main" val="0"/>
              </a:ext>
            </a:extLst>
          </a:blip>
          <a:srcRect l="21875" r="21875"/>
          <a:stretch/>
        </p:blipFill>
        <p:spPr bwMode="auto">
          <a:xfrm>
            <a:off x="3076575"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trictly Come Dancing 2023 - Everything you need to know about series 21">
            <a:extLst>
              <a:ext uri="{FF2B5EF4-FFF2-40B4-BE49-F238E27FC236}">
                <a16:creationId xmlns:a16="http://schemas.microsoft.com/office/drawing/2014/main" id="{4BA23036-A943-0DE9-F8E8-67158973ACCF}"/>
              </a:ext>
            </a:extLst>
          </p:cNvPr>
          <p:cNvPicPr>
            <a:picLocks noGrp="1" noChangeAspect="1" noChangeArrowheads="1"/>
          </p:cNvPicPr>
          <p:nvPr>
            <p:ph type="pic" sz="quarter" idx="18"/>
          </p:nvPr>
        </p:nvPicPr>
        <p:blipFill>
          <a:blip r:embed="rId9">
            <a:extLst>
              <a:ext uri="{28A0092B-C50C-407E-A947-70E740481C1C}">
                <a14:useLocalDpi xmlns:a14="http://schemas.microsoft.com/office/drawing/2010/main" val="0"/>
              </a:ext>
            </a:extLst>
          </a:blip>
          <a:srcRect l="21875" r="21875"/>
          <a:stretch>
            <a:fillRect/>
          </a:stretch>
        </p:blipFill>
        <p:spPr bwMode="auto">
          <a:xfrm>
            <a:off x="614363"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Eurovision Song Contest 2023 tickets on sale Tuesday 7 March - Media Centre">
            <a:extLst>
              <a:ext uri="{FF2B5EF4-FFF2-40B4-BE49-F238E27FC236}">
                <a16:creationId xmlns:a16="http://schemas.microsoft.com/office/drawing/2014/main" id="{A3523DA5-DC76-56BB-8E19-AD8B03FEF449}"/>
              </a:ext>
            </a:extLst>
          </p:cNvPr>
          <p:cNvPicPr>
            <a:picLocks noGrp="1" noChangeAspect="1" noChangeArrowheads="1"/>
          </p:cNvPicPr>
          <p:nvPr>
            <p:ph type="pic" sz="quarter" idx="17"/>
          </p:nvPr>
        </p:nvPicPr>
        <p:blipFill rotWithShape="1">
          <a:blip r:embed="rId10">
            <a:extLst>
              <a:ext uri="{28A0092B-C50C-407E-A947-70E740481C1C}">
                <a14:useLocalDpi xmlns:a14="http://schemas.microsoft.com/office/drawing/2010/main" val="0"/>
              </a:ext>
            </a:extLst>
          </a:blip>
          <a:srcRect l="21875" r="21875"/>
          <a:stretch/>
        </p:blipFill>
        <p:spPr bwMode="auto">
          <a:xfrm>
            <a:off x="10463213"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 A Celebrity Get Me Out Of Here">
            <a:extLst>
              <a:ext uri="{FF2B5EF4-FFF2-40B4-BE49-F238E27FC236}">
                <a16:creationId xmlns:a16="http://schemas.microsoft.com/office/drawing/2014/main" id="{41D16F73-F0D0-92BE-C985-66B2363EF189}"/>
              </a:ext>
            </a:extLst>
          </p:cNvPr>
          <p:cNvPicPr>
            <a:picLocks noGrp="1" noChangeAspect="1" noChangeArrowheads="1"/>
          </p:cNvPicPr>
          <p:nvPr>
            <p:ph type="pic" sz="quarter" idx="16"/>
          </p:nvPr>
        </p:nvPicPr>
        <p:blipFill>
          <a:blip r:embed="rId11">
            <a:extLst>
              <a:ext uri="{28A0092B-C50C-407E-A947-70E740481C1C}">
                <a14:useLocalDpi xmlns:a14="http://schemas.microsoft.com/office/drawing/2010/main" val="0"/>
              </a:ext>
            </a:extLst>
          </a:blip>
          <a:srcRect l="21875" r="21875"/>
          <a:stretch>
            <a:fillRect/>
          </a:stretch>
        </p:blipFill>
        <p:spPr bwMode="auto">
          <a:xfrm>
            <a:off x="8001000"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BC iPlayer - The Gold">
            <a:extLst>
              <a:ext uri="{FF2B5EF4-FFF2-40B4-BE49-F238E27FC236}">
                <a16:creationId xmlns:a16="http://schemas.microsoft.com/office/drawing/2014/main" id="{5C3B3B83-F833-977F-E741-F0C3BBBC94BC}"/>
              </a:ext>
            </a:extLst>
          </p:cNvPr>
          <p:cNvPicPr>
            <a:picLocks noGrp="1" noChangeAspect="1" noChangeArrowheads="1"/>
          </p:cNvPicPr>
          <p:nvPr>
            <p:ph type="pic" sz="quarter" idx="21"/>
          </p:nvPr>
        </p:nvPicPr>
        <p:blipFill>
          <a:blip r:embed="rId12">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099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a:bodyPr>
          <a:lstStyle/>
          <a:p>
            <a:r>
              <a:rPr lang="en-GB" b="1">
                <a:solidFill>
                  <a:srgbClr val="E10514"/>
                </a:solidFill>
              </a:rPr>
              <a:t>Unforgotten</a:t>
            </a:r>
          </a:p>
          <a:p>
            <a:r>
              <a:rPr lang="en-GB">
                <a:solidFill>
                  <a:schemeClr val="bg2"/>
                </a:solidFill>
              </a:rPr>
              <a:t>13 Mar</a:t>
            </a:r>
          </a:p>
          <a:p>
            <a:r>
              <a:rPr lang="en-GB">
                <a:solidFill>
                  <a:schemeClr val="bg2"/>
                </a:solidFill>
              </a:rPr>
              <a:t>8,272,465</a:t>
            </a: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a:t>
            </a:r>
            <a:r>
              <a:rPr lang="en-GB" u="sng"/>
              <a:t>ITV1</a:t>
            </a:r>
            <a:r>
              <a:rPr lang="en-GB"/>
              <a:t> programmes 2023 (TV set and device)</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lnSpcReduction="10000"/>
          </a:bodyPr>
          <a:lstStyle/>
          <a:p>
            <a:r>
              <a:rPr lang="en-GB" b="1">
                <a:solidFill>
                  <a:srgbClr val="E10514"/>
                </a:solidFill>
              </a:rPr>
              <a:t>I'm a Celebrity... Get Me Out of Here!</a:t>
            </a:r>
          </a:p>
          <a:p>
            <a:r>
              <a:rPr lang="en-GB">
                <a:solidFill>
                  <a:schemeClr val="bg2"/>
                </a:solidFill>
              </a:rPr>
              <a:t>19 Nov</a:t>
            </a:r>
          </a:p>
          <a:p>
            <a:r>
              <a:rPr lang="en-GB">
                <a:solidFill>
                  <a:schemeClr val="bg2"/>
                </a:solidFill>
              </a:rPr>
              <a:t>10,364,346</a:t>
            </a:r>
          </a:p>
          <a:p>
            <a:endParaRPr lang="en-GB"/>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Britain’s Got Talent</a:t>
            </a:r>
          </a:p>
          <a:p>
            <a:r>
              <a:rPr lang="en-GB">
                <a:solidFill>
                  <a:schemeClr val="bg2"/>
                </a:solidFill>
              </a:rPr>
              <a:t>22 Apr</a:t>
            </a:r>
          </a:p>
          <a:p>
            <a:r>
              <a:rPr lang="en-GB">
                <a:solidFill>
                  <a:schemeClr val="bg2"/>
                </a:solidFill>
              </a:rPr>
              <a:t>7,731,191</a:t>
            </a:r>
            <a:endParaRPr lang="en-GB" b="1"/>
          </a:p>
          <a:p>
            <a:endParaRPr lang="en-GB"/>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a:bodyPr>
          <a:lstStyle/>
          <a:p>
            <a:r>
              <a:rPr lang="en-GB" b="1">
                <a:solidFill>
                  <a:srgbClr val="E10514"/>
                </a:solidFill>
              </a:rPr>
              <a:t>Vera</a:t>
            </a:r>
          </a:p>
          <a:p>
            <a:r>
              <a:rPr lang="en-GB">
                <a:solidFill>
                  <a:schemeClr val="bg2"/>
                </a:solidFill>
              </a:rPr>
              <a:t>19 Feb</a:t>
            </a:r>
          </a:p>
          <a:p>
            <a:r>
              <a:rPr lang="en-GB">
                <a:solidFill>
                  <a:schemeClr val="bg2"/>
                </a:solidFill>
              </a:rPr>
              <a:t>7,085,277</a:t>
            </a:r>
          </a:p>
          <a:p>
            <a:endParaRPr lang="en-GB">
              <a:solidFill>
                <a:schemeClr val="bg2"/>
              </a:solidFill>
            </a:endParaRPr>
          </a:p>
          <a:p>
            <a:endParaRPr lang="en-GB"/>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lstStyle/>
          <a:p>
            <a:r>
              <a:rPr lang="en-GB" b="1">
                <a:solidFill>
                  <a:srgbClr val="E10514"/>
                </a:solidFill>
              </a:rPr>
              <a:t>Grace</a:t>
            </a:r>
            <a:endParaRPr lang="en-GB">
              <a:solidFill>
                <a:srgbClr val="E10514"/>
              </a:solidFill>
            </a:endParaRPr>
          </a:p>
          <a:p>
            <a:r>
              <a:rPr lang="en-GB">
                <a:solidFill>
                  <a:schemeClr val="bg2"/>
                </a:solidFill>
              </a:rPr>
              <a:t>19 Mar</a:t>
            </a:r>
          </a:p>
          <a:p>
            <a:r>
              <a:rPr lang="en-GB">
                <a:solidFill>
                  <a:schemeClr val="bg2"/>
                </a:solidFill>
              </a:rPr>
              <a:t>6,724,761</a:t>
            </a: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lnSpcReduction="10000"/>
          </a:bodyPr>
          <a:lstStyle/>
          <a:p>
            <a:r>
              <a:rPr lang="en-GB" b="1">
                <a:solidFill>
                  <a:srgbClr val="E10514"/>
                </a:solidFill>
              </a:rPr>
              <a:t>The Hunt for Raoul Moat</a:t>
            </a:r>
          </a:p>
          <a:p>
            <a:r>
              <a:rPr lang="en-GB">
                <a:solidFill>
                  <a:schemeClr val="bg2"/>
                </a:solidFill>
              </a:rPr>
              <a:t>17 Apr</a:t>
            </a:r>
          </a:p>
          <a:p>
            <a:r>
              <a:rPr lang="en-GB">
                <a:solidFill>
                  <a:schemeClr val="bg2"/>
                </a:solidFill>
              </a:rPr>
              <a:t>6,677,602</a:t>
            </a: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a:bodyPr>
          <a:lstStyle/>
          <a:p>
            <a:r>
              <a:rPr lang="en-GB" b="1">
                <a:solidFill>
                  <a:srgbClr val="E10514"/>
                </a:solidFill>
              </a:rPr>
              <a:t>Malpractice</a:t>
            </a:r>
          </a:p>
          <a:p>
            <a:r>
              <a:rPr lang="en-GB">
                <a:solidFill>
                  <a:schemeClr val="bg2"/>
                </a:solidFill>
              </a:rPr>
              <a:t>23 Apr</a:t>
            </a:r>
          </a:p>
          <a:p>
            <a:r>
              <a:rPr lang="en-GB">
                <a:solidFill>
                  <a:schemeClr val="bg2"/>
                </a:solidFill>
              </a:rPr>
              <a:t>6,706,117</a:t>
            </a: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lnSpcReduction="10000"/>
          </a:bodyPr>
          <a:lstStyle/>
          <a:p>
            <a:r>
              <a:rPr lang="en-GB" b="1">
                <a:solidFill>
                  <a:srgbClr val="E10514"/>
                </a:solidFill>
              </a:rPr>
              <a:t>Ant &amp; Dec's Saturday Night Takeaway</a:t>
            </a:r>
          </a:p>
          <a:p>
            <a:r>
              <a:rPr lang="en-GB">
                <a:solidFill>
                  <a:schemeClr val="bg2"/>
                </a:solidFill>
              </a:rPr>
              <a:t>25 Feb</a:t>
            </a:r>
          </a:p>
          <a:p>
            <a:r>
              <a:rPr lang="en-GB">
                <a:solidFill>
                  <a:schemeClr val="bg2"/>
                </a:solidFill>
              </a:rPr>
              <a:t>6,647,981</a:t>
            </a: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GB" b="1">
                <a:solidFill>
                  <a:srgbClr val="E10514"/>
                </a:solidFill>
              </a:rPr>
              <a:t>The Long Shadow</a:t>
            </a:r>
          </a:p>
          <a:p>
            <a:r>
              <a:rPr lang="en-GB">
                <a:solidFill>
                  <a:schemeClr val="bg2"/>
                </a:solidFill>
              </a:rPr>
              <a:t>25 Sep</a:t>
            </a:r>
          </a:p>
          <a:p>
            <a:r>
              <a:rPr lang="en-GB">
                <a:solidFill>
                  <a:schemeClr val="bg2"/>
                </a:solidFill>
              </a:rPr>
              <a:t>6,642,295</a:t>
            </a: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GB" b="1">
                <a:solidFill>
                  <a:srgbClr val="E10514"/>
                </a:solidFill>
              </a:rPr>
              <a:t>Harry: The Interview</a:t>
            </a:r>
          </a:p>
          <a:p>
            <a:r>
              <a:rPr lang="en-GB">
                <a:solidFill>
                  <a:schemeClr val="bg2"/>
                </a:solidFill>
              </a:rPr>
              <a:t>8 Jan</a:t>
            </a:r>
          </a:p>
          <a:p>
            <a:r>
              <a:rPr lang="en-GB">
                <a:solidFill>
                  <a:schemeClr val="bg2"/>
                </a:solidFill>
              </a:rPr>
              <a:t>6,451,806</a:t>
            </a: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t>Source: Barb, 2023, individuals. Average audience figures. TV and / or Online Network. TV and Online Pre-Broadcast 1-28 days. Top performing episode only.</a:t>
            </a:r>
          </a:p>
        </p:txBody>
      </p:sp>
      <p:pic>
        <p:nvPicPr>
          <p:cNvPr id="11" name="Picture Placeholder 10" descr="I'm A Celebrity Get Me Out Of Here">
            <a:extLst>
              <a:ext uri="{FF2B5EF4-FFF2-40B4-BE49-F238E27FC236}">
                <a16:creationId xmlns:a16="http://schemas.microsoft.com/office/drawing/2014/main" id="{67468458-EEEE-8224-E012-C7D54993BFED}"/>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1875" r="21875"/>
          <a:stretch>
            <a:fillRect/>
          </a:stretch>
        </p:blipFill>
        <p:spPr bwMode="auto">
          <a:xfrm>
            <a:off x="614363"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era returns 2023 | Press Centre">
            <a:extLst>
              <a:ext uri="{FF2B5EF4-FFF2-40B4-BE49-F238E27FC236}">
                <a16:creationId xmlns:a16="http://schemas.microsoft.com/office/drawing/2014/main" id="{B5CF49F0-9752-A524-C70F-031CCBF6D262}"/>
              </a:ext>
            </a:extLst>
          </p:cNvPr>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rcRect l="23750" r="237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lming is underway on fourth series of Brighton based drama Grace,  starring John Simm as Detective Superintendent Roy Grace | Press Centre">
            <a:extLst>
              <a:ext uri="{FF2B5EF4-FFF2-40B4-BE49-F238E27FC236}">
                <a16:creationId xmlns:a16="http://schemas.microsoft.com/office/drawing/2014/main" id="{C3A16664-4242-3877-05A9-F345C547357A}"/>
              </a:ext>
            </a:extLst>
          </p:cNvPr>
          <p:cNvPicPr>
            <a:picLocks noGrp="1" noChangeAspect="1" noChangeArrowheads="1"/>
          </p:cNvPicPr>
          <p:nvPr>
            <p:ph type="pic" sz="quarter" idx="17"/>
          </p:nvPr>
        </p:nvPicPr>
        <p:blipFill>
          <a:blip r:embed="rId5">
            <a:extLst>
              <a:ext uri="{28A0092B-C50C-407E-A947-70E740481C1C}">
                <a14:useLocalDpi xmlns:a14="http://schemas.microsoft.com/office/drawing/2010/main" val="0"/>
              </a:ext>
            </a:extLst>
          </a:blip>
          <a:srcRect l="16640" r="166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descr="Britain's Got Talent">
            <a:extLst>
              <a:ext uri="{FF2B5EF4-FFF2-40B4-BE49-F238E27FC236}">
                <a16:creationId xmlns:a16="http://schemas.microsoft.com/office/drawing/2014/main" id="{DC7B05D6-8FC5-9DB6-F2BF-DDDCA5BF4C09}"/>
              </a:ext>
            </a:extLst>
          </p:cNvPr>
          <p:cNvPicPr>
            <a:picLocks noGrp="1" noChangeAspect="1" noChangeArrowheads="1"/>
          </p:cNvPicPr>
          <p:nvPr>
            <p:ph type="pic" sz="quarter" idx="15"/>
          </p:nvPr>
        </p:nvPicPr>
        <p:blipFill>
          <a:blip r:embed="rId6">
            <a:extLst>
              <a:ext uri="{28A0092B-C50C-407E-A947-70E740481C1C}">
                <a14:useLocalDpi xmlns:a14="http://schemas.microsoft.com/office/drawing/2010/main" val="0"/>
              </a:ext>
            </a:extLst>
          </a:blip>
          <a:srcRect l="21875" r="21875"/>
          <a:stretch>
            <a:fillRect/>
          </a:stretch>
        </p:blipFill>
        <p:spPr bwMode="auto">
          <a:xfrm>
            <a:off x="5538788"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Unforgotten S5 | Press Centre">
            <a:extLst>
              <a:ext uri="{FF2B5EF4-FFF2-40B4-BE49-F238E27FC236}">
                <a16:creationId xmlns:a16="http://schemas.microsoft.com/office/drawing/2014/main" id="{E11E0FFA-239C-95EF-15AC-54BECCDB1836}"/>
              </a:ext>
            </a:extLst>
          </p:cNvPr>
          <p:cNvPicPr>
            <a:picLocks noGrp="1" noChangeAspect="1" noChangeArrowheads="1"/>
          </p:cNvPicPr>
          <p:nvPr>
            <p:ph type="pic" sz="quarter" idx="14"/>
          </p:nvPr>
        </p:nvPicPr>
        <p:blipFill>
          <a:blip r:embed="rId7">
            <a:extLst>
              <a:ext uri="{28A0092B-C50C-407E-A947-70E740481C1C}">
                <a14:useLocalDpi xmlns:a14="http://schemas.microsoft.com/office/drawing/2010/main" val="0"/>
              </a:ext>
            </a:extLst>
          </a:blip>
          <a:srcRect l="16640" r="16640"/>
          <a:stretch>
            <a:fillRect/>
          </a:stretch>
        </p:blipFill>
        <p:spPr bwMode="auto">
          <a:xfrm>
            <a:off x="3076575"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Ant &amp; Dec's Saturday Night Takeaway 2023 air date, guests and news | Radio  Times">
            <a:extLst>
              <a:ext uri="{FF2B5EF4-FFF2-40B4-BE49-F238E27FC236}">
                <a16:creationId xmlns:a16="http://schemas.microsoft.com/office/drawing/2014/main" id="{51AA8580-6073-CEEB-4511-55D72CA61560}"/>
              </a:ext>
            </a:extLst>
          </p:cNvPr>
          <p:cNvPicPr>
            <a:picLocks noGrp="1" noChangeAspect="1" noChangeArrowheads="1"/>
          </p:cNvPicPr>
          <p:nvPr>
            <p:ph type="pic" sz="quarter" idx="20"/>
          </p:nvPr>
        </p:nvPicPr>
        <p:blipFill>
          <a:blip r:embed="rId8">
            <a:extLst>
              <a:ext uri="{28A0092B-C50C-407E-A947-70E740481C1C}">
                <a14:useLocalDpi xmlns:a14="http://schemas.microsoft.com/office/drawing/2010/main" val="0"/>
              </a:ext>
            </a:extLst>
          </a:blip>
          <a:srcRect l="16619" r="16619"/>
          <a:stretch>
            <a:fillRect/>
          </a:stretch>
        </p:blipFill>
        <p:spPr bwMode="auto">
          <a:xfrm>
            <a:off x="5538788"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Malpractice - Absolute Post">
            <a:extLst>
              <a:ext uri="{FF2B5EF4-FFF2-40B4-BE49-F238E27FC236}">
                <a16:creationId xmlns:a16="http://schemas.microsoft.com/office/drawing/2014/main" id="{88071592-0714-A425-DD3B-13E151DEDABB}"/>
              </a:ext>
            </a:extLst>
          </p:cNvPr>
          <p:cNvPicPr>
            <a:picLocks noGrp="1" noChangeAspect="1" noChangeArrowheads="1"/>
          </p:cNvPicPr>
          <p:nvPr>
            <p:ph type="pic" sz="quarter" idx="18"/>
          </p:nvPr>
        </p:nvPicPr>
        <p:blipFill rotWithShape="1">
          <a:blip r:embed="rId9">
            <a:extLst>
              <a:ext uri="{28A0092B-C50C-407E-A947-70E740481C1C}">
                <a14:useLocalDpi xmlns:a14="http://schemas.microsoft.com/office/drawing/2010/main" val="0"/>
              </a:ext>
            </a:extLst>
          </a:blip>
          <a:srcRect l="43755" r="-5"/>
          <a:stretch/>
        </p:blipFill>
        <p:spPr bwMode="auto">
          <a:xfrm>
            <a:off x="614363"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The Hunt for Raoul Moat | Press Centre">
            <a:extLst>
              <a:ext uri="{FF2B5EF4-FFF2-40B4-BE49-F238E27FC236}">
                <a16:creationId xmlns:a16="http://schemas.microsoft.com/office/drawing/2014/main" id="{9F63F64D-B0FE-EF3F-7690-27000DECBE72}"/>
              </a:ext>
            </a:extLst>
          </p:cNvPr>
          <p:cNvPicPr>
            <a:picLocks noGrp="1" noChangeAspect="1" noChangeArrowheads="1"/>
          </p:cNvPicPr>
          <p:nvPr>
            <p:ph type="pic" sz="quarter" idx="19"/>
          </p:nvPr>
        </p:nvPicPr>
        <p:blipFill>
          <a:blip r:embed="rId10">
            <a:extLst>
              <a:ext uri="{28A0092B-C50C-407E-A947-70E740481C1C}">
                <a14:useLocalDpi xmlns:a14="http://schemas.microsoft.com/office/drawing/2010/main" val="0"/>
              </a:ext>
            </a:extLst>
          </a:blip>
          <a:srcRect l="23750" r="23750"/>
          <a:stretch>
            <a:fillRect/>
          </a:stretch>
        </p:blipFill>
        <p:spPr bwMode="auto">
          <a:xfrm>
            <a:off x="3076575"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The Long Shadow' featuring a score by Sarah Warne premieres 25th September  on ITV and ITVX - Cool Music">
            <a:extLst>
              <a:ext uri="{FF2B5EF4-FFF2-40B4-BE49-F238E27FC236}">
                <a16:creationId xmlns:a16="http://schemas.microsoft.com/office/drawing/2014/main" id="{C0E6560E-A9B6-3C38-BAC5-48619F8C3932}"/>
              </a:ext>
            </a:extLst>
          </p:cNvPr>
          <p:cNvPicPr>
            <a:picLocks noGrp="1" noChangeAspect="1" noChangeArrowheads="1"/>
          </p:cNvPicPr>
          <p:nvPr>
            <p:ph type="pic" sz="quarter" idx="21"/>
          </p:nvPr>
        </p:nvPicPr>
        <p:blipFill rotWithShape="1">
          <a:blip r:embed="rId11">
            <a:extLst>
              <a:ext uri="{28A0092B-C50C-407E-A947-70E740481C1C}">
                <a14:useLocalDpi xmlns:a14="http://schemas.microsoft.com/office/drawing/2010/main" val="0"/>
              </a:ext>
            </a:extLst>
          </a:blip>
          <a:srcRect l="40599" t="2213" r="13499" b="5983"/>
          <a:stretch/>
        </p:blipFill>
        <p:spPr bwMode="auto">
          <a:xfrm>
            <a:off x="8001000"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l the revelations from 'Spare' so far, and how to watch Harry: The  Interview | This Morning">
            <a:extLst>
              <a:ext uri="{FF2B5EF4-FFF2-40B4-BE49-F238E27FC236}">
                <a16:creationId xmlns:a16="http://schemas.microsoft.com/office/drawing/2014/main" id="{C831B5E1-122B-D003-E4A4-3195F7CBD5D1}"/>
              </a:ext>
            </a:extLst>
          </p:cNvPr>
          <p:cNvPicPr>
            <a:picLocks noGrp="1" noChangeAspect="1" noChangeArrowheads="1"/>
          </p:cNvPicPr>
          <p:nvPr>
            <p:ph type="pic" sz="quarter" idx="22"/>
          </p:nvPr>
        </p:nvPicPr>
        <p:blipFill>
          <a:blip r:embed="rId12">
            <a:extLst>
              <a:ext uri="{28A0092B-C50C-407E-A947-70E740481C1C}">
                <a14:useLocalDpi xmlns:a14="http://schemas.microsoft.com/office/drawing/2010/main" val="0"/>
              </a:ext>
            </a:extLst>
          </a:blip>
          <a:srcRect l="21867" r="218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368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229D-887D-79B6-396E-AC87D6EE942D}"/>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6FAEDD8-7368-A581-2854-166673A4D9BF}"/>
              </a:ext>
            </a:extLst>
          </p:cNvPr>
          <p:cNvGraphicFramePr/>
          <p:nvPr>
            <p:extLst>
              <p:ext uri="{D42A27DB-BD31-4B8C-83A1-F6EECF244321}">
                <p14:modId xmlns:p14="http://schemas.microsoft.com/office/powerpoint/2010/main" val="3878991139"/>
              </p:ext>
            </p:extLst>
          </p:nvPr>
        </p:nvGraphicFramePr>
        <p:xfrm>
          <a:off x="271200" y="1018637"/>
          <a:ext cx="11649600" cy="42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EC8D403-0B82-59CD-B177-7653885E3D40}"/>
              </a:ext>
            </a:extLst>
          </p:cNvPr>
          <p:cNvSpPr>
            <a:spLocks noGrp="1"/>
          </p:cNvSpPr>
          <p:nvPr>
            <p:ph type="title"/>
          </p:nvPr>
        </p:nvSpPr>
        <p:spPr>
          <a:xfrm>
            <a:off x="370800" y="360000"/>
            <a:ext cx="11341099" cy="1021181"/>
          </a:xfrm>
        </p:spPr>
        <p:txBody>
          <a:bodyPr>
            <a:normAutofit/>
          </a:bodyPr>
          <a:lstStyle/>
          <a:p>
            <a:r>
              <a:rPr lang="en-GB">
                <a:solidFill>
                  <a:schemeClr val="accent1"/>
                </a:solidFill>
              </a:rPr>
              <a:t>Overall, it’s a much more stable viewing landscape</a:t>
            </a:r>
            <a:endParaRPr lang="en-GB">
              <a:solidFill>
                <a:schemeClr val="accent1"/>
              </a:solidFill>
              <a:highlight>
                <a:srgbClr val="FFFF00"/>
              </a:highlight>
            </a:endParaRPr>
          </a:p>
        </p:txBody>
      </p:sp>
      <p:sp>
        <p:nvSpPr>
          <p:cNvPr id="3" name="Text Placeholder 2">
            <a:extLst>
              <a:ext uri="{FF2B5EF4-FFF2-40B4-BE49-F238E27FC236}">
                <a16:creationId xmlns:a16="http://schemas.microsoft.com/office/drawing/2014/main" id="{FCD9803E-DB9A-C2FC-D493-9EAC52107D10}"/>
              </a:ext>
            </a:extLst>
          </p:cNvPr>
          <p:cNvSpPr>
            <a:spLocks noGrp="1"/>
          </p:cNvSpPr>
          <p:nvPr>
            <p:ph type="body" sz="quarter" idx="15"/>
          </p:nvPr>
        </p:nvSpPr>
        <p:spPr>
          <a:xfrm>
            <a:off x="378000" y="5364000"/>
            <a:ext cx="11334817" cy="304800"/>
          </a:xfrm>
        </p:spPr>
        <p:txBody>
          <a:bodyPr/>
          <a:lstStyle/>
          <a:p>
            <a:r>
              <a:rPr lang="en-GB" sz="1000" dirty="0">
                <a:solidFill>
                  <a:srgbClr val="4D4D4D"/>
                </a:solidFill>
              </a:rPr>
              <a:t>Source: IPA TouchPoints, </a:t>
            </a:r>
            <a:r>
              <a:rPr lang="en-GB" dirty="0">
                <a:solidFill>
                  <a:srgbClr val="4D4D4D"/>
                </a:solidFill>
              </a:rPr>
              <a:t>Adults</a:t>
            </a:r>
            <a:r>
              <a:rPr lang="en-GB" sz="1000" dirty="0">
                <a:solidFill>
                  <a:srgbClr val="4D4D4D"/>
                </a:solidFill>
              </a:rPr>
              <a:t>, Barb, All devices, includes estimates for OOH viewing to TikTok, YouTube and Other online video</a:t>
            </a:r>
            <a:endParaRPr lang="en-GB" sz="1000" dirty="0"/>
          </a:p>
        </p:txBody>
      </p:sp>
      <p:sp>
        <p:nvSpPr>
          <p:cNvPr id="8" name="TextBox 7">
            <a:extLst>
              <a:ext uri="{FF2B5EF4-FFF2-40B4-BE49-F238E27FC236}">
                <a16:creationId xmlns:a16="http://schemas.microsoft.com/office/drawing/2014/main" id="{7310C6A4-AFF3-5631-F9AD-A9FC357FAE75}"/>
              </a:ext>
            </a:extLst>
          </p:cNvPr>
          <p:cNvSpPr txBox="1"/>
          <p:nvPr/>
        </p:nvSpPr>
        <p:spPr>
          <a:xfrm rot="16200000">
            <a:off x="-1019626" y="2784917"/>
            <a:ext cx="281248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HOURS PER PERSON PER DAY (Adults)</a:t>
            </a:r>
          </a:p>
        </p:txBody>
      </p:sp>
    </p:spTree>
    <p:extLst>
      <p:ext uri="{BB962C8B-B14F-4D97-AF65-F5344CB8AC3E}">
        <p14:creationId xmlns:p14="http://schemas.microsoft.com/office/powerpoint/2010/main" val="2659174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a:bodyPr>
          <a:lstStyle/>
          <a:p>
            <a:r>
              <a:rPr lang="en-GB" b="1">
                <a:solidFill>
                  <a:srgbClr val="E10514"/>
                </a:solidFill>
              </a:rPr>
              <a:t>Gogglebox</a:t>
            </a:r>
          </a:p>
          <a:p>
            <a:r>
              <a:rPr lang="en-GB">
                <a:solidFill>
                  <a:schemeClr val="bg2"/>
                </a:solidFill>
              </a:rPr>
              <a:t>24 Feb</a:t>
            </a:r>
          </a:p>
          <a:p>
            <a:r>
              <a:rPr lang="en-GB">
                <a:solidFill>
                  <a:schemeClr val="bg2"/>
                </a:solidFill>
              </a:rPr>
              <a:t>4,872,541</a:t>
            </a: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a:t>
            </a:r>
            <a:r>
              <a:rPr lang="en-GB" u="sng"/>
              <a:t>Channel 4</a:t>
            </a:r>
            <a:r>
              <a:rPr lang="en-GB"/>
              <a:t> programmes 2023 (TV set and device)</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lnSpcReduction="10000"/>
          </a:bodyPr>
          <a:lstStyle/>
          <a:p>
            <a:r>
              <a:rPr lang="en-GB" b="1">
                <a:solidFill>
                  <a:srgbClr val="E10514"/>
                </a:solidFill>
              </a:rPr>
              <a:t>The Great British Bake Off</a:t>
            </a:r>
          </a:p>
          <a:p>
            <a:r>
              <a:rPr lang="en-GB">
                <a:solidFill>
                  <a:schemeClr val="bg2"/>
                </a:solidFill>
              </a:rPr>
              <a:t>26 Sep</a:t>
            </a:r>
          </a:p>
          <a:p>
            <a:r>
              <a:rPr lang="en-GB">
                <a:solidFill>
                  <a:schemeClr val="bg2"/>
                </a:solidFill>
              </a:rPr>
              <a:t>8,390,022</a:t>
            </a:r>
          </a:p>
          <a:p>
            <a:endParaRPr lang="en-GB">
              <a:solidFill>
                <a:schemeClr val="bg2"/>
              </a:solidFill>
            </a:endParaRPr>
          </a:p>
          <a:p>
            <a:endParaRPr lang="en-GB"/>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lnSpcReduction="10000"/>
          </a:bodyPr>
          <a:lstStyle/>
          <a:p>
            <a:r>
              <a:rPr lang="en-GB" b="1">
                <a:solidFill>
                  <a:srgbClr val="E10514"/>
                </a:solidFill>
              </a:rPr>
              <a:t>International Football: Scotland v England</a:t>
            </a:r>
          </a:p>
          <a:p>
            <a:r>
              <a:rPr lang="en-GB">
                <a:solidFill>
                  <a:schemeClr val="bg2"/>
                </a:solidFill>
              </a:rPr>
              <a:t>12 Sep</a:t>
            </a:r>
          </a:p>
          <a:p>
            <a:r>
              <a:rPr lang="en-GB">
                <a:solidFill>
                  <a:schemeClr val="bg2"/>
                </a:solidFill>
              </a:rPr>
              <a:t>4,489,108</a:t>
            </a:r>
          </a:p>
          <a:p>
            <a:endParaRPr lang="en-GB"/>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lnSpcReduction="10000"/>
          </a:bodyPr>
          <a:lstStyle/>
          <a:p>
            <a:r>
              <a:rPr lang="en-GB" b="1">
                <a:solidFill>
                  <a:srgbClr val="E10514"/>
                </a:solidFill>
              </a:rPr>
              <a:t>International Football: England v Italy</a:t>
            </a:r>
          </a:p>
          <a:p>
            <a:r>
              <a:rPr lang="en-GB">
                <a:solidFill>
                  <a:schemeClr val="bg2"/>
                </a:solidFill>
              </a:rPr>
              <a:t>17 Oct</a:t>
            </a:r>
          </a:p>
          <a:p>
            <a:r>
              <a:rPr lang="en-GB">
                <a:solidFill>
                  <a:schemeClr val="bg2"/>
                </a:solidFill>
              </a:rPr>
              <a:t>4,488,179</a:t>
            </a:r>
          </a:p>
          <a:p>
            <a:endParaRPr lang="en-GB"/>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lstStyle/>
          <a:p>
            <a:r>
              <a:rPr lang="en-GB" b="1">
                <a:solidFill>
                  <a:srgbClr val="E10514"/>
                </a:solidFill>
              </a:rPr>
              <a:t>Celebrity Gogglebox</a:t>
            </a:r>
            <a:endParaRPr lang="en-GB">
              <a:solidFill>
                <a:srgbClr val="E10514"/>
              </a:solidFill>
            </a:endParaRPr>
          </a:p>
          <a:p>
            <a:r>
              <a:rPr lang="en-GB">
                <a:solidFill>
                  <a:schemeClr val="bg2"/>
                </a:solidFill>
              </a:rPr>
              <a:t>14 Jul</a:t>
            </a:r>
          </a:p>
          <a:p>
            <a:r>
              <a:rPr lang="en-GB">
                <a:solidFill>
                  <a:schemeClr val="bg2"/>
                </a:solidFill>
              </a:rPr>
              <a:t>4,310,213</a:t>
            </a: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lnSpcReduction="10000"/>
          </a:bodyPr>
          <a:lstStyle/>
          <a:p>
            <a:r>
              <a:rPr lang="fr-FR" b="1">
                <a:solidFill>
                  <a:srgbClr val="E10514"/>
                </a:solidFill>
              </a:rPr>
              <a:t>Euros Qualifiers: England v Ukraine</a:t>
            </a:r>
          </a:p>
          <a:p>
            <a:r>
              <a:rPr lang="en-GB">
                <a:solidFill>
                  <a:schemeClr val="bg2"/>
                </a:solidFill>
              </a:rPr>
              <a:t>26 Mar</a:t>
            </a:r>
          </a:p>
          <a:p>
            <a:r>
              <a:rPr lang="en-GB">
                <a:solidFill>
                  <a:schemeClr val="bg2"/>
                </a:solidFill>
              </a:rPr>
              <a:t>4,278,028</a:t>
            </a:r>
          </a:p>
          <a:p>
            <a:endParaRPr lang="en-GB">
              <a:solidFill>
                <a:schemeClr val="bg2"/>
              </a:solidFill>
            </a:endParaRPr>
          </a:p>
          <a:p>
            <a:endParaRPr lang="en-GB"/>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lnSpcReduction="10000"/>
          </a:bodyPr>
          <a:lstStyle/>
          <a:p>
            <a:r>
              <a:rPr lang="en-GB" b="1">
                <a:solidFill>
                  <a:srgbClr val="E10514"/>
                </a:solidFill>
              </a:rPr>
              <a:t>The Great Celebrity Bake Off for SU2C</a:t>
            </a:r>
          </a:p>
          <a:p>
            <a:r>
              <a:rPr lang="en-GB">
                <a:solidFill>
                  <a:schemeClr val="bg2"/>
                </a:solidFill>
              </a:rPr>
              <a:t>19 Mar</a:t>
            </a:r>
          </a:p>
          <a:p>
            <a:r>
              <a:rPr lang="en-GB">
                <a:solidFill>
                  <a:schemeClr val="bg2"/>
                </a:solidFill>
              </a:rPr>
              <a:t>4,307,443</a:t>
            </a: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lnSpcReduction="10000"/>
          </a:bodyPr>
          <a:lstStyle/>
          <a:p>
            <a:r>
              <a:rPr lang="fr-FR" b="1">
                <a:solidFill>
                  <a:srgbClr val="E10514"/>
                </a:solidFill>
              </a:rPr>
              <a:t>Euros Qualifiers: </a:t>
            </a:r>
          </a:p>
          <a:p>
            <a:r>
              <a:rPr lang="fr-FR" b="1">
                <a:solidFill>
                  <a:srgbClr val="E10514"/>
                </a:solidFill>
              </a:rPr>
              <a:t>Italy v England</a:t>
            </a:r>
          </a:p>
          <a:p>
            <a:r>
              <a:rPr lang="en-GB">
                <a:solidFill>
                  <a:schemeClr val="bg2"/>
                </a:solidFill>
              </a:rPr>
              <a:t>23 Mar</a:t>
            </a:r>
          </a:p>
          <a:p>
            <a:r>
              <a:rPr lang="en-GB">
                <a:solidFill>
                  <a:schemeClr val="bg2"/>
                </a:solidFill>
              </a:rPr>
              <a:t>4,078,096</a:t>
            </a: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lnSpcReduction="10000"/>
          </a:bodyPr>
          <a:lstStyle/>
          <a:p>
            <a:r>
              <a:rPr lang="en-GB" b="1">
                <a:solidFill>
                  <a:srgbClr val="E10514"/>
                </a:solidFill>
              </a:rPr>
              <a:t>Russell Brand: In Plain Sight: Dispatches</a:t>
            </a:r>
          </a:p>
          <a:p>
            <a:r>
              <a:rPr lang="en-GB">
                <a:solidFill>
                  <a:schemeClr val="bg2"/>
                </a:solidFill>
              </a:rPr>
              <a:t>16 Sep</a:t>
            </a:r>
          </a:p>
          <a:p>
            <a:r>
              <a:rPr lang="en-GB">
                <a:solidFill>
                  <a:schemeClr val="bg2"/>
                </a:solidFill>
              </a:rPr>
              <a:t>3,994,458</a:t>
            </a:r>
          </a:p>
          <a:p>
            <a:endParaRPr lang="en-GB">
              <a:solidFill>
                <a:schemeClr val="bg2"/>
              </a:solidFill>
            </a:endParaRPr>
          </a:p>
          <a:p>
            <a:endParaRPr lang="en-GB"/>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GB" b="1">
                <a:solidFill>
                  <a:srgbClr val="E10514"/>
                </a:solidFill>
              </a:rPr>
              <a:t>The Light in the Hall</a:t>
            </a:r>
          </a:p>
          <a:p>
            <a:r>
              <a:rPr lang="en-GB">
                <a:solidFill>
                  <a:schemeClr val="bg2"/>
                </a:solidFill>
              </a:rPr>
              <a:t>4 Jan</a:t>
            </a:r>
          </a:p>
          <a:p>
            <a:r>
              <a:rPr lang="en-GB">
                <a:solidFill>
                  <a:schemeClr val="bg2"/>
                </a:solidFill>
              </a:rPr>
              <a:t>3,782,159</a:t>
            </a:r>
          </a:p>
          <a:p>
            <a:endParaRPr lang="en-GB">
              <a:solidFill>
                <a:schemeClr val="bg2"/>
              </a:solidFill>
            </a:endParaRP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t>Source: Barb, 2023, individuals. Average audience figures. TV and / or Online Network. TV and Online Pre-Broadcast 1-28 days. Top performing episode only.</a:t>
            </a:r>
          </a:p>
        </p:txBody>
      </p:sp>
      <p:pic>
        <p:nvPicPr>
          <p:cNvPr id="1026" name="Picture 2" descr="The Great British Bake Off Series 14 – the final! | Channel 4">
            <a:extLst>
              <a:ext uri="{FF2B5EF4-FFF2-40B4-BE49-F238E27FC236}">
                <a16:creationId xmlns:a16="http://schemas.microsoft.com/office/drawing/2014/main" id="{F2FD95EA-E5DB-5F7F-E507-59223D86E38B}"/>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2000" r="22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ch Gogglebox | Stream free on Channel 4">
            <a:extLst>
              <a:ext uri="{FF2B5EF4-FFF2-40B4-BE49-F238E27FC236}">
                <a16:creationId xmlns:a16="http://schemas.microsoft.com/office/drawing/2014/main" id="{CC8478CE-5EEE-4B5E-6C98-79E238F8E1ED}"/>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even Gerrard, Jill Scott and Joe Cole line up with Channel 4 for England  EURO qualifiers against Italy &amp; Ukraine | 4Sales">
            <a:extLst>
              <a:ext uri="{FF2B5EF4-FFF2-40B4-BE49-F238E27FC236}">
                <a16:creationId xmlns:a16="http://schemas.microsoft.com/office/drawing/2014/main" id="{99EEA902-B6AF-34BB-DD1E-D61F872D4501}"/>
              </a:ext>
            </a:extLst>
          </p:cNvPr>
          <p:cNvPicPr>
            <a:picLocks noGrp="1" noChangeAspect="1" noChangeArrowheads="1"/>
          </p:cNvPicPr>
          <p:nvPr>
            <p:ph type="pic" sz="quarter" idx="15"/>
          </p:nvPr>
        </p:nvPicPr>
        <p:blipFill rotWithShape="1">
          <a:blip r:embed="rId5">
            <a:extLst>
              <a:ext uri="{28A0092B-C50C-407E-A947-70E740481C1C}">
                <a14:useLocalDpi xmlns:a14="http://schemas.microsoft.com/office/drawing/2010/main" val="0"/>
              </a:ext>
            </a:extLst>
          </a:blip>
          <a:srcRect l="50016" r="19984"/>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teven Gerrard, Jill Scott and Joe Cole line up with Channel 4 for England  EURO qualifiers against Italy &amp; Ukraine | 4Sales">
            <a:extLst>
              <a:ext uri="{FF2B5EF4-FFF2-40B4-BE49-F238E27FC236}">
                <a16:creationId xmlns:a16="http://schemas.microsoft.com/office/drawing/2014/main" id="{7EE8D6D6-3897-DBB2-C181-9A6A176F6AA1}"/>
              </a:ext>
            </a:extLst>
          </p:cNvPr>
          <p:cNvPicPr>
            <a:picLocks noGrp="1" noChangeAspect="1" noChangeArrowheads="1"/>
          </p:cNvPicPr>
          <p:nvPr>
            <p:ph type="pic" sz="quarter" idx="16"/>
          </p:nvPr>
        </p:nvPicPr>
        <p:blipFill rotWithShape="1">
          <a:blip r:embed="rId5">
            <a:extLst>
              <a:ext uri="{28A0092B-C50C-407E-A947-70E740481C1C}">
                <a14:useLocalDpi xmlns:a14="http://schemas.microsoft.com/office/drawing/2010/main" val="0"/>
              </a:ext>
            </a:extLst>
          </a:blip>
          <a:srcRect l="49995" t="-18" r="20005" b="18"/>
          <a:stretch/>
        </p:blipFill>
        <p:spPr bwMode="auto">
          <a:xfrm>
            <a:off x="8001000"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Steven Gerrard, Jill Scott and Joe Cole line up with Channel 4 for England  EURO qualifiers against Italy &amp; Ukraine | 4Sales">
            <a:extLst>
              <a:ext uri="{FF2B5EF4-FFF2-40B4-BE49-F238E27FC236}">
                <a16:creationId xmlns:a16="http://schemas.microsoft.com/office/drawing/2014/main" id="{D7CF7C91-690B-7D60-8388-38488EBEEA07}"/>
              </a:ext>
            </a:extLst>
          </p:cNvPr>
          <p:cNvPicPr>
            <a:picLocks noGrp="1" noChangeAspect="1" noChangeArrowheads="1"/>
          </p:cNvPicPr>
          <p:nvPr>
            <p:ph type="pic" sz="quarter" idx="20"/>
          </p:nvPr>
        </p:nvPicPr>
        <p:blipFill rotWithShape="1">
          <a:blip r:embed="rId5">
            <a:extLst>
              <a:ext uri="{28A0092B-C50C-407E-A947-70E740481C1C}">
                <a14:useLocalDpi xmlns:a14="http://schemas.microsoft.com/office/drawing/2010/main" val="0"/>
              </a:ext>
            </a:extLst>
          </a:blip>
          <a:srcRect l="50004" r="19996"/>
          <a:stretch/>
        </p:blipFill>
        <p:spPr bwMode="auto">
          <a:xfrm>
            <a:off x="5538788"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elebrity Gogglebox - Series 5: Episode 5 | Channel 4">
            <a:extLst>
              <a:ext uri="{FF2B5EF4-FFF2-40B4-BE49-F238E27FC236}">
                <a16:creationId xmlns:a16="http://schemas.microsoft.com/office/drawing/2014/main" id="{9EA41DF4-7190-B77D-A108-C6066A603B7E}"/>
              </a:ext>
            </a:extLst>
          </p:cNvPr>
          <p:cNvPicPr>
            <a:picLocks noGrp="1" noChangeAspect="1" noChangeArrowheads="1"/>
          </p:cNvPicPr>
          <p:nvPr>
            <p:ph type="pic" sz="quarter" idx="17"/>
          </p:nvPr>
        </p:nvPicPr>
        <p:blipFill>
          <a:blip r:embed="rId6">
            <a:extLst>
              <a:ext uri="{28A0092B-C50C-407E-A947-70E740481C1C}">
                <a14:useLocalDpi xmlns:a14="http://schemas.microsoft.com/office/drawing/2010/main" val="0"/>
              </a:ext>
            </a:extLst>
          </a:blip>
          <a:srcRect l="21853" r="21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The Great Celebrity Bake Off for SU2C - Series 6: Episode 4 | Channel 4">
            <a:extLst>
              <a:ext uri="{FF2B5EF4-FFF2-40B4-BE49-F238E27FC236}">
                <a16:creationId xmlns:a16="http://schemas.microsoft.com/office/drawing/2014/main" id="{79B27B67-E74F-881C-2A6E-1C434597CD25}"/>
              </a:ext>
            </a:extLst>
          </p:cNvPr>
          <p:cNvPicPr>
            <a:picLocks noGrp="1" noChangeAspect="1" noChangeArrowheads="1"/>
          </p:cNvPicPr>
          <p:nvPr>
            <p:ph type="pic" sz="quarter" idx="18"/>
          </p:nvPr>
        </p:nvPicPr>
        <p:blipFill>
          <a:blip r:embed="rId7">
            <a:extLst>
              <a:ext uri="{28A0092B-C50C-407E-A947-70E740481C1C}">
                <a14:useLocalDpi xmlns:a14="http://schemas.microsoft.com/office/drawing/2010/main" val="0"/>
              </a:ext>
            </a:extLst>
          </a:blip>
          <a:srcRect l="21853" r="21853"/>
          <a:stretch>
            <a:fillRect/>
          </a:stretch>
        </p:blipFill>
        <p:spPr bwMode="auto">
          <a:xfrm>
            <a:off x="614363"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teven Gerrard, Jill Scott and Joe Cole line up with Channel 4 for England  EURO qualifiers against Italy &amp; Ukraine | 4Sales">
            <a:extLst>
              <a:ext uri="{FF2B5EF4-FFF2-40B4-BE49-F238E27FC236}">
                <a16:creationId xmlns:a16="http://schemas.microsoft.com/office/drawing/2014/main" id="{58391ECD-006D-7925-D7A2-BAAB670669E4}"/>
              </a:ext>
            </a:extLst>
          </p:cNvPr>
          <p:cNvPicPr>
            <a:picLocks noGrp="1" noChangeAspect="1" noChangeArrowheads="1"/>
          </p:cNvPicPr>
          <p:nvPr>
            <p:ph type="pic" sz="quarter" idx="19"/>
          </p:nvPr>
        </p:nvPicPr>
        <p:blipFill rotWithShape="1">
          <a:blip r:embed="rId5">
            <a:extLst>
              <a:ext uri="{28A0092B-C50C-407E-A947-70E740481C1C}">
                <a14:useLocalDpi xmlns:a14="http://schemas.microsoft.com/office/drawing/2010/main" val="0"/>
              </a:ext>
            </a:extLst>
          </a:blip>
          <a:srcRect l="50004" r="19996"/>
          <a:stretch/>
        </p:blipFill>
        <p:spPr bwMode="auto">
          <a:xfrm>
            <a:off x="3076575"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Placeholder 20">
            <a:extLst>
              <a:ext uri="{FF2B5EF4-FFF2-40B4-BE49-F238E27FC236}">
                <a16:creationId xmlns:a16="http://schemas.microsoft.com/office/drawing/2014/main" id="{C57DFF36-7BCF-7470-046B-9458BC2B3574}"/>
              </a:ext>
            </a:extLst>
          </p:cNvPr>
          <p:cNvPicPr>
            <a:picLocks noGrp="1" noChangeAspect="1"/>
          </p:cNvPicPr>
          <p:nvPr>
            <p:ph type="pic" sz="quarter" idx="22"/>
          </p:nvPr>
        </p:nvPicPr>
        <p:blipFill>
          <a:blip r:embed="rId8"/>
          <a:srcRect l="21875" r="21875"/>
          <a:stretch>
            <a:fillRect/>
          </a:stretch>
        </p:blipFill>
        <p:spPr>
          <a:xfrm>
            <a:off x="10463213" y="3346450"/>
            <a:ext cx="1184275" cy="1184275"/>
          </a:xfrm>
          <a:prstGeom prst="rect">
            <a:avLst/>
          </a:prstGeom>
        </p:spPr>
      </p:pic>
      <p:pic>
        <p:nvPicPr>
          <p:cNvPr id="26" name="Picture Placeholder 22">
            <a:extLst>
              <a:ext uri="{FF2B5EF4-FFF2-40B4-BE49-F238E27FC236}">
                <a16:creationId xmlns:a16="http://schemas.microsoft.com/office/drawing/2014/main" id="{2D60CBA6-1FE9-47C0-727B-0A35E8B366D0}"/>
              </a:ext>
            </a:extLst>
          </p:cNvPr>
          <p:cNvPicPr>
            <a:picLocks noGrp="1" noChangeAspect="1"/>
          </p:cNvPicPr>
          <p:nvPr>
            <p:ph type="pic" sz="quarter" idx="21"/>
          </p:nvPr>
        </p:nvPicPr>
        <p:blipFill>
          <a:blip r:embed="rId9"/>
          <a:srcRect l="21853" r="21853"/>
          <a:stretch>
            <a:fillRect/>
          </a:stretch>
        </p:blipFill>
        <p:spPr>
          <a:xfrm>
            <a:off x="8001000" y="3346450"/>
            <a:ext cx="1184275" cy="1184275"/>
          </a:xfrm>
          <a:prstGeom prst="rect">
            <a:avLst/>
          </a:prstGeom>
          <a:solidFill>
            <a:schemeClr val="bg1">
              <a:lumMod val="85000"/>
            </a:schemeClr>
          </a:solidFill>
        </p:spPr>
      </p:pic>
    </p:spTree>
    <p:extLst>
      <p:ext uri="{BB962C8B-B14F-4D97-AF65-F5344CB8AC3E}">
        <p14:creationId xmlns:p14="http://schemas.microsoft.com/office/powerpoint/2010/main" val="1763471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a:bodyPr>
          <a:lstStyle/>
          <a:p>
            <a:r>
              <a:rPr lang="en-GB" b="1">
                <a:solidFill>
                  <a:srgbClr val="E10514"/>
                </a:solidFill>
              </a:rPr>
              <a:t>The Inheritance</a:t>
            </a:r>
          </a:p>
          <a:p>
            <a:r>
              <a:rPr lang="en-GB">
                <a:solidFill>
                  <a:schemeClr val="bg2"/>
                </a:solidFill>
              </a:rPr>
              <a:t>4 Sep</a:t>
            </a:r>
          </a:p>
          <a:p>
            <a:r>
              <a:rPr lang="en-GB">
                <a:solidFill>
                  <a:schemeClr val="bg2"/>
                </a:solidFill>
              </a:rPr>
              <a:t>4,578,241</a:t>
            </a: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a:t>
            </a:r>
            <a:r>
              <a:rPr lang="en-GB" u="sng"/>
              <a:t>Channel 5</a:t>
            </a:r>
            <a:r>
              <a:rPr lang="en-GB"/>
              <a:t> programmes 2023 (TV set and device)</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lnSpcReduction="10000"/>
          </a:bodyPr>
          <a:lstStyle/>
          <a:p>
            <a:r>
              <a:rPr lang="en-GB" b="1">
                <a:solidFill>
                  <a:srgbClr val="E10514"/>
                </a:solidFill>
              </a:rPr>
              <a:t>All Creatures Great and Small</a:t>
            </a:r>
          </a:p>
          <a:p>
            <a:r>
              <a:rPr lang="en-GB">
                <a:solidFill>
                  <a:schemeClr val="bg2"/>
                </a:solidFill>
              </a:rPr>
              <a:t>19 Oct</a:t>
            </a:r>
          </a:p>
          <a:p>
            <a:r>
              <a:rPr lang="en-GB">
                <a:solidFill>
                  <a:schemeClr val="bg2"/>
                </a:solidFill>
              </a:rPr>
              <a:t>4,655,516</a:t>
            </a:r>
          </a:p>
          <a:p>
            <a:endParaRPr lang="en-GB"/>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PD James Dalgliesh</a:t>
            </a:r>
          </a:p>
          <a:p>
            <a:r>
              <a:rPr lang="en-GB">
                <a:solidFill>
                  <a:schemeClr val="bg2"/>
                </a:solidFill>
              </a:rPr>
              <a:t>27 Apr</a:t>
            </a:r>
          </a:p>
          <a:p>
            <a:r>
              <a:rPr lang="en-GB">
                <a:solidFill>
                  <a:schemeClr val="bg2"/>
                </a:solidFill>
              </a:rPr>
              <a:t>3,673,900</a:t>
            </a:r>
          </a:p>
          <a:p>
            <a:endParaRPr lang="en-GB">
              <a:solidFill>
                <a:schemeClr val="bg2"/>
              </a:solidFill>
            </a:endParaRPr>
          </a:p>
          <a:p>
            <a:endParaRPr lang="en-GB"/>
          </a:p>
          <a:p>
            <a:endParaRPr lang="en-GB"/>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a:bodyPr>
          <a:lstStyle/>
          <a:p>
            <a:r>
              <a:rPr lang="en-GB" b="1">
                <a:solidFill>
                  <a:srgbClr val="E10514"/>
                </a:solidFill>
              </a:rPr>
              <a:t>The Catch</a:t>
            </a:r>
          </a:p>
          <a:p>
            <a:r>
              <a:rPr lang="en-GB">
                <a:solidFill>
                  <a:schemeClr val="bg2"/>
                </a:solidFill>
              </a:rPr>
              <a:t>25 Jan</a:t>
            </a:r>
          </a:p>
          <a:p>
            <a:r>
              <a:rPr lang="en-GB">
                <a:solidFill>
                  <a:schemeClr val="bg2"/>
                </a:solidFill>
              </a:rPr>
              <a:t>3,672,150</a:t>
            </a:r>
          </a:p>
          <a:p>
            <a:endParaRPr lang="en-GB">
              <a:solidFill>
                <a:schemeClr val="bg2"/>
              </a:solidFill>
            </a:endParaRPr>
          </a:p>
          <a:p>
            <a:endParaRPr lang="en-GB">
              <a:solidFill>
                <a:schemeClr val="bg2"/>
              </a:solidFill>
            </a:endParaRPr>
          </a:p>
          <a:p>
            <a:endParaRPr lang="en-GB"/>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GB" b="1">
                <a:solidFill>
                  <a:srgbClr val="E10514"/>
                </a:solidFill>
              </a:rPr>
              <a:t>For Her Sins</a:t>
            </a:r>
            <a:endParaRPr lang="en-GB">
              <a:solidFill>
                <a:srgbClr val="E10514"/>
              </a:solidFill>
            </a:endParaRPr>
          </a:p>
          <a:p>
            <a:r>
              <a:rPr lang="en-GB">
                <a:solidFill>
                  <a:schemeClr val="bg2"/>
                </a:solidFill>
              </a:rPr>
              <a:t>5 Jun</a:t>
            </a:r>
          </a:p>
          <a:p>
            <a:r>
              <a:rPr lang="en-GB">
                <a:solidFill>
                  <a:schemeClr val="bg2"/>
                </a:solidFill>
              </a:rPr>
              <a:t>3,224,599</a:t>
            </a: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a:bodyPr>
          <a:lstStyle/>
          <a:p>
            <a:r>
              <a:rPr lang="en-GB" b="1">
                <a:solidFill>
                  <a:srgbClr val="E10514"/>
                </a:solidFill>
              </a:rPr>
              <a:t>Madame Blanc</a:t>
            </a:r>
          </a:p>
          <a:p>
            <a:r>
              <a:rPr lang="en-GB">
                <a:solidFill>
                  <a:schemeClr val="bg2"/>
                </a:solidFill>
              </a:rPr>
              <a:t>19 Jan</a:t>
            </a:r>
          </a:p>
          <a:p>
            <a:r>
              <a:rPr lang="en-GB">
                <a:solidFill>
                  <a:schemeClr val="bg2"/>
                </a:solidFill>
              </a:rPr>
              <a:t>2,789,864</a:t>
            </a:r>
          </a:p>
          <a:p>
            <a:endParaRPr lang="en-GB">
              <a:solidFill>
                <a:schemeClr val="bg2"/>
              </a:solidFill>
            </a:endParaRPr>
          </a:p>
          <a:p>
            <a:endParaRPr lang="en-GB">
              <a:solidFill>
                <a:schemeClr val="bg2"/>
              </a:solidFill>
            </a:endParaRPr>
          </a:p>
          <a:p>
            <a:endParaRPr lang="en-GB"/>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a:bodyPr>
          <a:lstStyle/>
          <a:p>
            <a:r>
              <a:rPr lang="en-GB" b="1">
                <a:solidFill>
                  <a:srgbClr val="E10514"/>
                </a:solidFill>
              </a:rPr>
              <a:t>The Good Ship Murder</a:t>
            </a:r>
          </a:p>
          <a:p>
            <a:r>
              <a:rPr lang="en-GB">
                <a:solidFill>
                  <a:schemeClr val="bg2"/>
                </a:solidFill>
              </a:rPr>
              <a:t>13 Oct</a:t>
            </a:r>
          </a:p>
          <a:p>
            <a:r>
              <a:rPr lang="en-GB">
                <a:solidFill>
                  <a:schemeClr val="bg2"/>
                </a:solidFill>
              </a:rPr>
              <a:t>2,860,248</a:t>
            </a: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GB" b="1">
                <a:solidFill>
                  <a:srgbClr val="E10514"/>
                </a:solidFill>
              </a:rPr>
              <a:t>Blindspot</a:t>
            </a:r>
          </a:p>
          <a:p>
            <a:r>
              <a:rPr lang="en-GB">
                <a:solidFill>
                  <a:schemeClr val="bg2"/>
                </a:solidFill>
              </a:rPr>
              <a:t>4 Jul</a:t>
            </a:r>
          </a:p>
          <a:p>
            <a:r>
              <a:rPr lang="en-GB">
                <a:solidFill>
                  <a:schemeClr val="bg2"/>
                </a:solidFill>
              </a:rPr>
              <a:t>2,463,899</a:t>
            </a: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GB" b="1">
                <a:solidFill>
                  <a:srgbClr val="E10514"/>
                </a:solidFill>
              </a:rPr>
              <a:t>Heat</a:t>
            </a:r>
          </a:p>
          <a:p>
            <a:r>
              <a:rPr lang="en-GB">
                <a:solidFill>
                  <a:schemeClr val="bg2"/>
                </a:solidFill>
              </a:rPr>
              <a:t>11 Jul</a:t>
            </a:r>
          </a:p>
          <a:p>
            <a:r>
              <a:rPr lang="en-GB">
                <a:solidFill>
                  <a:schemeClr val="bg2"/>
                </a:solidFill>
              </a:rPr>
              <a:t>2,291,561</a:t>
            </a:r>
          </a:p>
          <a:p>
            <a:endParaRPr lang="en-GB">
              <a:solidFill>
                <a:schemeClr val="bg2"/>
              </a:solidFill>
            </a:endParaRPr>
          </a:p>
          <a:p>
            <a:endParaRPr lang="en-GB">
              <a:solidFill>
                <a:schemeClr val="bg2"/>
              </a:solidFill>
            </a:endParaRPr>
          </a:p>
          <a:p>
            <a:endParaRPr lang="en-GB"/>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fontScale="92500" lnSpcReduction="20000"/>
          </a:bodyPr>
          <a:lstStyle/>
          <a:p>
            <a:r>
              <a:rPr lang="en-GB" b="1">
                <a:solidFill>
                  <a:srgbClr val="E10514"/>
                </a:solidFill>
              </a:rPr>
              <a:t>All Creatures Great &amp; Small: Yorkshire Vet Special</a:t>
            </a:r>
          </a:p>
          <a:p>
            <a:r>
              <a:rPr lang="en-GB">
                <a:solidFill>
                  <a:schemeClr val="bg2"/>
                </a:solidFill>
              </a:rPr>
              <a:t>21 Dec</a:t>
            </a:r>
          </a:p>
          <a:p>
            <a:r>
              <a:rPr lang="en-GB">
                <a:solidFill>
                  <a:schemeClr val="bg2"/>
                </a:solidFill>
              </a:rPr>
              <a:t>2,127,567</a:t>
            </a:r>
          </a:p>
          <a:p>
            <a:endParaRPr lang="en-GB">
              <a:solidFill>
                <a:schemeClr val="bg2"/>
              </a:solidFill>
            </a:endParaRP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t>Source: Barb, 2023, individuals. Average audience figures. TV and / or Online Network. TV and Online Pre-Broadcast 1-28 days. Top performing episode only.</a:t>
            </a:r>
          </a:p>
        </p:txBody>
      </p:sp>
      <p:pic>
        <p:nvPicPr>
          <p:cNvPr id="16" name="Picture Placeholder 15">
            <a:extLst>
              <a:ext uri="{FF2B5EF4-FFF2-40B4-BE49-F238E27FC236}">
                <a16:creationId xmlns:a16="http://schemas.microsoft.com/office/drawing/2014/main" id="{F3035D3A-42F4-45C9-EC1F-D98C801AD13F}"/>
              </a:ext>
            </a:extLst>
          </p:cNvPr>
          <p:cNvPicPr>
            <a:picLocks noGrp="1" noChangeAspect="1"/>
          </p:cNvPicPr>
          <p:nvPr>
            <p:ph type="pic" sz="quarter" idx="14"/>
          </p:nvPr>
        </p:nvPicPr>
        <p:blipFill>
          <a:blip r:embed="rId3"/>
          <a:srcRect/>
          <a:stretch>
            <a:fillRect/>
          </a:stretch>
        </p:blipFill>
        <p:spPr>
          <a:prstGeom prst="rect">
            <a:avLst/>
          </a:prstGeom>
        </p:spPr>
      </p:pic>
      <p:pic>
        <p:nvPicPr>
          <p:cNvPr id="18" name="Picture Placeholder 17">
            <a:extLst>
              <a:ext uri="{FF2B5EF4-FFF2-40B4-BE49-F238E27FC236}">
                <a16:creationId xmlns:a16="http://schemas.microsoft.com/office/drawing/2014/main" id="{B624AF52-B83D-DC30-4CF5-E575F8C256A1}"/>
              </a:ext>
            </a:extLst>
          </p:cNvPr>
          <p:cNvPicPr>
            <a:picLocks noGrp="1" noChangeAspect="1"/>
          </p:cNvPicPr>
          <p:nvPr>
            <p:ph type="pic" sz="quarter" idx="19"/>
          </p:nvPr>
        </p:nvPicPr>
        <p:blipFill>
          <a:blip r:embed="rId4"/>
          <a:srcRect/>
          <a:stretch>
            <a:fillRect/>
          </a:stretch>
        </p:blipFill>
        <p:spPr>
          <a:prstGeom prst="rect">
            <a:avLst/>
          </a:prstGeom>
        </p:spPr>
      </p:pic>
      <p:pic>
        <p:nvPicPr>
          <p:cNvPr id="2050" name="Picture 2" descr="My5 - All Creatures Great and Small - Season 1 - Episode 1 / You've Got to  Dream">
            <a:extLst>
              <a:ext uri="{FF2B5EF4-FFF2-40B4-BE49-F238E27FC236}">
                <a16:creationId xmlns:a16="http://schemas.microsoft.com/office/drawing/2014/main" id="{CBF98ABA-216D-74C0-FBCE-54BFB2AB1EB9}"/>
              </a:ext>
            </a:extLst>
          </p:cNvPr>
          <p:cNvPicPr>
            <a:picLocks noGrp="1" noChangeAspect="1" noChangeArrowheads="1"/>
          </p:cNvPicPr>
          <p:nvPr>
            <p:ph type="pic" sz="quarter" idx="13"/>
          </p:nvPr>
        </p:nvPicPr>
        <p:blipFill rotWithShape="1">
          <a:blip r:embed="rId5">
            <a:extLst>
              <a:ext uri="{28A0092B-C50C-407E-A947-70E740481C1C}">
                <a14:useLocalDpi xmlns:a14="http://schemas.microsoft.com/office/drawing/2010/main" val="0"/>
              </a:ext>
            </a:extLst>
          </a:blip>
          <a:srcRect l="43780" r="-3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ALGLIESH RENEWED FOR TWO FURTHER SERIES ON CHANNEL 5">
            <a:extLst>
              <a:ext uri="{FF2B5EF4-FFF2-40B4-BE49-F238E27FC236}">
                <a16:creationId xmlns:a16="http://schemas.microsoft.com/office/drawing/2014/main" id="{0E8BA103-ADA9-36F1-9320-5CF9C760BF97}"/>
              </a:ext>
            </a:extLst>
          </p:cNvPr>
          <p:cNvPicPr>
            <a:picLocks noGrp="1" noChangeAspect="1" noChangeArrowheads="1"/>
          </p:cNvPicPr>
          <p:nvPr>
            <p:ph type="pic" sz="quarter" idx="15"/>
          </p:nvPr>
        </p:nvPicPr>
        <p:blipFill>
          <a:blip r:embed="rId6">
            <a:extLst>
              <a:ext uri="{28A0092B-C50C-407E-A947-70E740481C1C}">
                <a14:useLocalDpi xmlns:a14="http://schemas.microsoft.com/office/drawing/2010/main" val="0"/>
              </a:ext>
            </a:extLst>
          </a:blip>
          <a:srcRect l="21888" r="218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Catch | Release date speculation and news for Channel 5 drama | Radio  Times">
            <a:extLst>
              <a:ext uri="{FF2B5EF4-FFF2-40B4-BE49-F238E27FC236}">
                <a16:creationId xmlns:a16="http://schemas.microsoft.com/office/drawing/2014/main" id="{A5CB52D5-CA8F-65C7-B5D9-363870E4BAF8}"/>
              </a:ext>
            </a:extLst>
          </p:cNvPr>
          <p:cNvPicPr>
            <a:picLocks noGrp="1" noChangeAspect="1" noChangeArrowheads="1"/>
          </p:cNvPicPr>
          <p:nvPr>
            <p:ph type="pic" sz="quarter" idx="16"/>
          </p:nvPr>
        </p:nvPicPr>
        <p:blipFill>
          <a:blip r:embed="rId7">
            <a:extLst>
              <a:ext uri="{28A0092B-C50C-407E-A947-70E740481C1C}">
                <a14:useLocalDpi xmlns:a14="http://schemas.microsoft.com/office/drawing/2010/main" val="0"/>
              </a:ext>
            </a:extLst>
          </a:blip>
          <a:srcRect l="16633" r="16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y5 - For Her Sins - Season 1 - Episode 1 / Episode 1">
            <a:extLst>
              <a:ext uri="{FF2B5EF4-FFF2-40B4-BE49-F238E27FC236}">
                <a16:creationId xmlns:a16="http://schemas.microsoft.com/office/drawing/2014/main" id="{52F9EE24-3FDF-6DCF-72CB-A9867381F617}"/>
              </a:ext>
            </a:extLst>
          </p:cNvPr>
          <p:cNvPicPr>
            <a:picLocks noGrp="1" noChangeAspect="1" noChangeArrowheads="1"/>
          </p:cNvPicPr>
          <p:nvPr>
            <p:ph type="pic" sz="quarter" idx="17"/>
          </p:nvPr>
        </p:nvPicPr>
        <p:blipFill rotWithShape="1">
          <a:blip r:embed="rId8">
            <a:extLst>
              <a:ext uri="{28A0092B-C50C-407E-A947-70E740481C1C}">
                <a14:useLocalDpi xmlns:a14="http://schemas.microsoft.com/office/drawing/2010/main" val="0"/>
              </a:ext>
            </a:extLst>
          </a:blip>
          <a:srcRect l="35885" r="7865"/>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Good Ship Murder release date | cast, plot and trailer | Radio Times">
            <a:extLst>
              <a:ext uri="{FF2B5EF4-FFF2-40B4-BE49-F238E27FC236}">
                <a16:creationId xmlns:a16="http://schemas.microsoft.com/office/drawing/2014/main" id="{23317FAA-7F16-5318-1261-AC96D4B62CFE}"/>
              </a:ext>
            </a:extLst>
          </p:cNvPr>
          <p:cNvPicPr>
            <a:picLocks noGrp="1" noChangeAspect="1" noChangeArrowheads="1"/>
          </p:cNvPicPr>
          <p:nvPr>
            <p:ph type="pic" sz="quarter" idx="18"/>
          </p:nvPr>
        </p:nvPicPr>
        <p:blipFill>
          <a:blip r:embed="rId9">
            <a:extLst>
              <a:ext uri="{28A0092B-C50C-407E-A947-70E740481C1C}">
                <a14:useLocalDpi xmlns:a14="http://schemas.microsoft.com/office/drawing/2010/main" val="0"/>
              </a:ext>
            </a:extLst>
          </a:blip>
          <a:srcRect l="16667" r="166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lindspot viewers very divided over Ross Kemp's Channel 5 thriller - here's  why | HELLO!">
            <a:extLst>
              <a:ext uri="{FF2B5EF4-FFF2-40B4-BE49-F238E27FC236}">
                <a16:creationId xmlns:a16="http://schemas.microsoft.com/office/drawing/2014/main" id="{173E7C5D-1AB3-426C-B942-6521B2C191DE}"/>
              </a:ext>
            </a:extLst>
          </p:cNvPr>
          <p:cNvPicPr>
            <a:picLocks noGrp="1" noChangeAspect="1" noChangeArrowheads="1"/>
          </p:cNvPicPr>
          <p:nvPr>
            <p:ph type="pic" sz="quarter" idx="20"/>
          </p:nvPr>
        </p:nvPicPr>
        <p:blipFill>
          <a:blip r:embed="rId10">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My5 - Heat - Season 1 - Episode 1 / Episode 1">
            <a:extLst>
              <a:ext uri="{FF2B5EF4-FFF2-40B4-BE49-F238E27FC236}">
                <a16:creationId xmlns:a16="http://schemas.microsoft.com/office/drawing/2014/main" id="{C92B1D0A-AD55-DE98-96E3-61668502C0E3}"/>
              </a:ext>
            </a:extLst>
          </p:cNvPr>
          <p:cNvPicPr>
            <a:picLocks noGrp="1" noChangeAspect="1" noChangeArrowheads="1"/>
          </p:cNvPicPr>
          <p:nvPr>
            <p:ph type="pic" sz="quarter" idx="21"/>
          </p:nvPr>
        </p:nvPicPr>
        <p:blipFill rotWithShape="1">
          <a:blip r:embed="rId11">
            <a:extLst>
              <a:ext uri="{28A0092B-C50C-407E-A947-70E740481C1C}">
                <a14:useLocalDpi xmlns:a14="http://schemas.microsoft.com/office/drawing/2010/main" val="0"/>
              </a:ext>
            </a:extLst>
          </a:blip>
          <a:srcRect l="30860" r="1289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All Creatures Great and Small star on crossover with The Yorkshire Vet |  Radio Times">
            <a:extLst>
              <a:ext uri="{FF2B5EF4-FFF2-40B4-BE49-F238E27FC236}">
                <a16:creationId xmlns:a16="http://schemas.microsoft.com/office/drawing/2014/main" id="{20CD84E0-C3C5-C14A-B373-14322C8574B0}"/>
              </a:ext>
            </a:extLst>
          </p:cNvPr>
          <p:cNvPicPr>
            <a:picLocks noGrp="1" noChangeAspect="1" noChangeArrowheads="1"/>
          </p:cNvPicPr>
          <p:nvPr>
            <p:ph type="pic" sz="quarter" idx="22"/>
          </p:nvPr>
        </p:nvPicPr>
        <p:blipFill>
          <a:blip r:embed="rId12">
            <a:extLst>
              <a:ext uri="{28A0092B-C50C-407E-A947-70E740481C1C}">
                <a14:useLocalDpi xmlns:a14="http://schemas.microsoft.com/office/drawing/2010/main" val="0"/>
              </a:ext>
            </a:extLst>
          </a:blip>
          <a:srcRect l="16633" r="16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9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a:bodyPr>
          <a:lstStyle/>
          <a:p>
            <a:r>
              <a:rPr lang="en-GB" b="1">
                <a:solidFill>
                  <a:srgbClr val="E10514"/>
                </a:solidFill>
              </a:rPr>
              <a:t>The Last Of Us</a:t>
            </a:r>
          </a:p>
          <a:p>
            <a:r>
              <a:rPr lang="en-GB">
                <a:solidFill>
                  <a:schemeClr val="bg2"/>
                </a:solidFill>
              </a:rPr>
              <a:t>Sky Atlantic, 15 Jan</a:t>
            </a:r>
          </a:p>
          <a:p>
            <a:r>
              <a:rPr lang="en-GB">
                <a:solidFill>
                  <a:schemeClr val="bg2"/>
                </a:solidFill>
              </a:rPr>
              <a:t>3,068,939</a:t>
            </a: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a:t>
            </a:r>
            <a:r>
              <a:rPr lang="en-GB" u="sng"/>
              <a:t>commercial non-PSB*</a:t>
            </a:r>
            <a:r>
              <a:rPr lang="en-GB"/>
              <a:t> programmes 2023 (non-sport)</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b="1">
                <a:solidFill>
                  <a:srgbClr val="E10514"/>
                </a:solidFill>
              </a:rPr>
              <a:t>Love Island</a:t>
            </a:r>
          </a:p>
          <a:p>
            <a:r>
              <a:rPr lang="en-GB">
                <a:solidFill>
                  <a:schemeClr val="bg2"/>
                </a:solidFill>
              </a:rPr>
              <a:t>ITV2, 16 Jan</a:t>
            </a:r>
          </a:p>
          <a:p>
            <a:r>
              <a:rPr lang="en-GB">
                <a:solidFill>
                  <a:schemeClr val="bg2"/>
                </a:solidFill>
              </a:rPr>
              <a:t>3,461,362</a:t>
            </a: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Married at First Sight UK</a:t>
            </a:r>
          </a:p>
          <a:p>
            <a:r>
              <a:rPr lang="en-GB">
                <a:solidFill>
                  <a:schemeClr val="bg2"/>
                </a:solidFill>
              </a:rPr>
              <a:t>E4, 19 Oct</a:t>
            </a:r>
          </a:p>
          <a:p>
            <a:r>
              <a:rPr lang="en-GB">
                <a:solidFill>
                  <a:schemeClr val="bg2"/>
                </a:solidFill>
              </a:rPr>
              <a:t>3,030,487</a:t>
            </a: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a:bodyPr>
          <a:lstStyle/>
          <a:p>
            <a:r>
              <a:rPr lang="en-GB" b="1">
                <a:solidFill>
                  <a:srgbClr val="E10514"/>
                </a:solidFill>
              </a:rPr>
              <a:t>Big Brother</a:t>
            </a:r>
          </a:p>
          <a:p>
            <a:r>
              <a:rPr lang="en-GB">
                <a:solidFill>
                  <a:schemeClr val="bg2"/>
                </a:solidFill>
              </a:rPr>
              <a:t>ITV2, 9 Oct</a:t>
            </a:r>
          </a:p>
          <a:p>
            <a:r>
              <a:rPr lang="en-GB">
                <a:solidFill>
                  <a:schemeClr val="bg2"/>
                </a:solidFill>
              </a:rPr>
              <a:t>2,599,441</a:t>
            </a: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lnSpcReduction="10000"/>
          </a:bodyPr>
          <a:lstStyle/>
          <a:p>
            <a:r>
              <a:rPr lang="en-GB" b="1">
                <a:solidFill>
                  <a:srgbClr val="E10514"/>
                </a:solidFill>
              </a:rPr>
              <a:t>Married at First Sight Australia</a:t>
            </a:r>
          </a:p>
          <a:p>
            <a:r>
              <a:rPr lang="en-GB">
                <a:solidFill>
                  <a:schemeClr val="bg2"/>
                </a:solidFill>
              </a:rPr>
              <a:t>E4, 30 Mar</a:t>
            </a:r>
          </a:p>
          <a:p>
            <a:r>
              <a:rPr lang="en-GB">
                <a:solidFill>
                  <a:schemeClr val="bg2"/>
                </a:solidFill>
              </a:rPr>
              <a:t>2,143,653</a:t>
            </a: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a:bodyPr>
          <a:lstStyle/>
          <a:p>
            <a:r>
              <a:rPr lang="en-GB" b="1">
                <a:solidFill>
                  <a:srgbClr val="E10514"/>
                </a:solidFill>
              </a:rPr>
              <a:t>Annika</a:t>
            </a:r>
          </a:p>
          <a:p>
            <a:r>
              <a:rPr lang="en-GB">
                <a:solidFill>
                  <a:schemeClr val="bg2"/>
                </a:solidFill>
              </a:rPr>
              <a:t>Alibi, 9 Aug</a:t>
            </a:r>
          </a:p>
          <a:p>
            <a:r>
              <a:rPr lang="en-GB">
                <a:solidFill>
                  <a:schemeClr val="bg2"/>
                </a:solidFill>
              </a:rPr>
              <a:t>1,287,797</a:t>
            </a: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lnSpcReduction="10000"/>
          </a:bodyPr>
          <a:lstStyle/>
          <a:p>
            <a:r>
              <a:rPr lang="en-GB" b="1">
                <a:solidFill>
                  <a:srgbClr val="E10514"/>
                </a:solidFill>
              </a:rPr>
              <a:t>The Great British Bake Off</a:t>
            </a:r>
          </a:p>
          <a:p>
            <a:r>
              <a:rPr lang="en-GB">
                <a:solidFill>
                  <a:schemeClr val="bg2"/>
                </a:solidFill>
              </a:rPr>
              <a:t>4seven, 24 Oct</a:t>
            </a:r>
          </a:p>
          <a:p>
            <a:r>
              <a:rPr lang="en-GB">
                <a:solidFill>
                  <a:schemeClr val="bg2"/>
                </a:solidFill>
              </a:rPr>
              <a:t>1,367,350</a:t>
            </a: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GB" b="1">
                <a:solidFill>
                  <a:srgbClr val="E10514"/>
                </a:solidFill>
              </a:rPr>
              <a:t>Mrs Sidhu Investigates</a:t>
            </a:r>
          </a:p>
          <a:p>
            <a:r>
              <a:rPr lang="en-GB">
                <a:solidFill>
                  <a:schemeClr val="bg2"/>
                </a:solidFill>
              </a:rPr>
              <a:t>Drama, 4 Oct</a:t>
            </a:r>
          </a:p>
          <a:p>
            <a:r>
              <a:rPr lang="en-GB">
                <a:solidFill>
                  <a:schemeClr val="bg2"/>
                </a:solidFill>
              </a:rPr>
              <a:t>1,274,578</a:t>
            </a: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GB" b="1" err="1">
                <a:solidFill>
                  <a:srgbClr val="E10514"/>
                </a:solidFill>
              </a:rPr>
              <a:t>PopMaster</a:t>
            </a:r>
            <a:r>
              <a:rPr lang="en-GB" b="1">
                <a:solidFill>
                  <a:srgbClr val="E10514"/>
                </a:solidFill>
              </a:rPr>
              <a:t> TV</a:t>
            </a:r>
          </a:p>
          <a:p>
            <a:r>
              <a:rPr lang="en-GB">
                <a:solidFill>
                  <a:schemeClr val="bg2"/>
                </a:solidFill>
              </a:rPr>
              <a:t>More4, 26 Jun</a:t>
            </a:r>
          </a:p>
          <a:p>
            <a:r>
              <a:rPr lang="en-GB">
                <a:solidFill>
                  <a:schemeClr val="bg2"/>
                </a:solidFill>
              </a:rPr>
              <a:t>1,261,585</a:t>
            </a: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lnSpcReduction="10000"/>
          </a:bodyPr>
          <a:lstStyle/>
          <a:p>
            <a:r>
              <a:rPr lang="en-GB" b="1">
                <a:solidFill>
                  <a:srgbClr val="E10514"/>
                </a:solidFill>
              </a:rPr>
              <a:t>Sister Boniface Mysteries</a:t>
            </a:r>
          </a:p>
          <a:p>
            <a:r>
              <a:rPr lang="en-GB">
                <a:solidFill>
                  <a:schemeClr val="bg2"/>
                </a:solidFill>
              </a:rPr>
              <a:t>Drama, 26 May</a:t>
            </a:r>
          </a:p>
          <a:p>
            <a:r>
              <a:rPr lang="en-GB">
                <a:solidFill>
                  <a:schemeClr val="bg2"/>
                </a:solidFill>
              </a:rPr>
              <a:t>1,251,518</a:t>
            </a: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t>Source: Barb, 2023, individuals. Average audience figures. TV and / or Online Network. TV and Online Pre-Broadcast 1-28 days. Top performing episode only.</a:t>
            </a:r>
          </a:p>
        </p:txBody>
      </p:sp>
      <p:pic>
        <p:nvPicPr>
          <p:cNvPr id="3078" name="Picture 6" descr="Married at First Sight UK - Meet the 2023 Brides and Grooms! | Channel 4">
            <a:extLst>
              <a:ext uri="{FF2B5EF4-FFF2-40B4-BE49-F238E27FC236}">
                <a16:creationId xmlns:a16="http://schemas.microsoft.com/office/drawing/2014/main" id="{5B89F91F-3C76-3A51-3937-713DA8DC3F49}"/>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22000" r="22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ig Brother UK 2023: 7 Key Differences About ITV2's Reboot | HuffPost UK  Entertainment">
            <a:extLst>
              <a:ext uri="{FF2B5EF4-FFF2-40B4-BE49-F238E27FC236}">
                <a16:creationId xmlns:a16="http://schemas.microsoft.com/office/drawing/2014/main" id="{EE9B1326-979E-229B-ADCE-B09F08D30D4C}"/>
              </a:ext>
            </a:extLst>
          </p:cNvPr>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atch Married at First Sight Australia | Stream free on Channel 4">
            <a:extLst>
              <a:ext uri="{FF2B5EF4-FFF2-40B4-BE49-F238E27FC236}">
                <a16:creationId xmlns:a16="http://schemas.microsoft.com/office/drawing/2014/main" id="{5227EEE4-CA41-439F-266E-ED41AC92370C}"/>
              </a:ext>
            </a:extLst>
          </p:cNvPr>
          <p:cNvPicPr>
            <a:picLocks noGrp="1" noChangeAspect="1" noChangeArrowheads="1"/>
          </p:cNvPicPr>
          <p:nvPr>
            <p:ph type="pic" sz="quarter" idx="17"/>
          </p:nvPr>
        </p:nvPicPr>
        <p:blipFill>
          <a:blip r:embed="rId5">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IRST LOOK: Love Island reveal this year's Islanders | This Morning">
            <a:extLst>
              <a:ext uri="{FF2B5EF4-FFF2-40B4-BE49-F238E27FC236}">
                <a16:creationId xmlns:a16="http://schemas.microsoft.com/office/drawing/2014/main" id="{53D65E73-79F8-1951-69DB-48679A11CCEC}"/>
              </a:ext>
            </a:extLst>
          </p:cNvPr>
          <p:cNvPicPr>
            <a:picLocks noGrp="1" noChangeAspect="1" noChangeArrowheads="1"/>
          </p:cNvPicPr>
          <p:nvPr>
            <p:ph type="pic" sz="quarter" idx="13"/>
          </p:nvPr>
        </p:nvPicPr>
        <p:blipFill>
          <a:blip r:embed="rId6">
            <a:extLst>
              <a:ext uri="{28A0092B-C50C-407E-A947-70E740481C1C}">
                <a14:useLocalDpi xmlns:a14="http://schemas.microsoft.com/office/drawing/2010/main" val="0"/>
              </a:ext>
            </a:extLst>
          </a:blip>
          <a:srcRect l="21893" r="21893"/>
          <a:stretch>
            <a:fillRect/>
          </a:stretch>
        </p:blipFill>
        <p:spPr bwMode="auto">
          <a:xfrm>
            <a:off x="614363"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15">
            <a:extLst>
              <a:ext uri="{FF2B5EF4-FFF2-40B4-BE49-F238E27FC236}">
                <a16:creationId xmlns:a16="http://schemas.microsoft.com/office/drawing/2014/main" id="{01FEE351-B3E1-F752-B3E0-96646A2E256C}"/>
              </a:ext>
            </a:extLst>
          </p:cNvPr>
          <p:cNvPicPr>
            <a:picLocks noGrp="1" noChangeAspect="1"/>
          </p:cNvPicPr>
          <p:nvPr>
            <p:ph type="pic" sz="quarter" idx="14"/>
          </p:nvPr>
        </p:nvPicPr>
        <p:blipFill rotWithShape="1">
          <a:blip r:embed="rId7"/>
          <a:srcRect l="50562" t="6473" r="2582" b="10229"/>
          <a:stretch/>
        </p:blipFill>
        <p:spPr>
          <a:xfrm>
            <a:off x="3076575" y="1149350"/>
            <a:ext cx="1184275" cy="1184275"/>
          </a:xfrm>
          <a:prstGeom prst="rect">
            <a:avLst/>
          </a:prstGeom>
          <a:solidFill>
            <a:schemeClr val="bg1">
              <a:lumMod val="85000"/>
            </a:schemeClr>
          </a:solidFill>
        </p:spPr>
      </p:pic>
      <p:pic>
        <p:nvPicPr>
          <p:cNvPr id="17" name="Picture 18" descr="How to watch Sister Boniface Mysteries Christmas Special 2023 in New  Zealand on BritBox - UpNext by Reelgood">
            <a:extLst>
              <a:ext uri="{FF2B5EF4-FFF2-40B4-BE49-F238E27FC236}">
                <a16:creationId xmlns:a16="http://schemas.microsoft.com/office/drawing/2014/main" id="{75C9B2C3-5B8E-8853-8CE3-F8FA1574FF6C}"/>
              </a:ext>
            </a:extLst>
          </p:cNvPr>
          <p:cNvPicPr>
            <a:picLocks noGrp="1" noChangeAspect="1" noChangeArrowheads="1"/>
          </p:cNvPicPr>
          <p:nvPr>
            <p:ph type="pic" sz="quarter" idx="22"/>
          </p:nvPr>
        </p:nvPicPr>
        <p:blipFill>
          <a:blip r:embed="rId8">
            <a:extLst>
              <a:ext uri="{28A0092B-C50C-407E-A947-70E740481C1C}">
                <a14:useLocalDpi xmlns:a14="http://schemas.microsoft.com/office/drawing/2010/main" val="0"/>
              </a:ext>
            </a:extLst>
          </a:blip>
          <a:srcRect l="21875" r="21875"/>
          <a:stretch>
            <a:fillRect/>
          </a:stretch>
        </p:blipFill>
        <p:spPr bwMode="auto">
          <a:xfrm>
            <a:off x="10463213"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Ken Bruce's PopMaster TV to return with supersized second series on More4 |  Channel 4">
            <a:extLst>
              <a:ext uri="{FF2B5EF4-FFF2-40B4-BE49-F238E27FC236}">
                <a16:creationId xmlns:a16="http://schemas.microsoft.com/office/drawing/2014/main" id="{8F97707C-91A7-FB09-4B3D-FB4FA45F418E}"/>
              </a:ext>
            </a:extLst>
          </p:cNvPr>
          <p:cNvPicPr>
            <a:picLocks noGrp="1" noChangeAspect="1" noChangeArrowheads="1"/>
          </p:cNvPicPr>
          <p:nvPr>
            <p:ph type="pic" sz="quarter" idx="21"/>
          </p:nvPr>
        </p:nvPicPr>
        <p:blipFill>
          <a:blip r:embed="rId9">
            <a:extLst>
              <a:ext uri="{28A0092B-C50C-407E-A947-70E740481C1C}">
                <a14:useLocalDpi xmlns:a14="http://schemas.microsoft.com/office/drawing/2010/main" val="0"/>
              </a:ext>
            </a:extLst>
          </a:blip>
          <a:srcRect l="22000" r="22000"/>
          <a:stretch>
            <a:fillRect/>
          </a:stretch>
        </p:blipFill>
        <p:spPr bwMode="auto">
          <a:xfrm>
            <a:off x="8001000"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Mrs. Sidhu Investigates (2023) : Indian Food &amp; Remedies with Recipes for  Gut Health! | by Maria Aloysius | Dec, 2023 | Medium">
            <a:extLst>
              <a:ext uri="{FF2B5EF4-FFF2-40B4-BE49-F238E27FC236}">
                <a16:creationId xmlns:a16="http://schemas.microsoft.com/office/drawing/2014/main" id="{BCDBD81A-24AA-1F52-576B-ED04C0BE591D}"/>
              </a:ext>
            </a:extLst>
          </p:cNvPr>
          <p:cNvPicPr>
            <a:picLocks noGrp="1" noChangeAspect="1" noChangeArrowheads="1"/>
          </p:cNvPicPr>
          <p:nvPr>
            <p:ph type="pic" sz="quarter" idx="20"/>
          </p:nvPr>
        </p:nvPicPr>
        <p:blipFill rotWithShape="1">
          <a:blip r:embed="rId10">
            <a:extLst>
              <a:ext uri="{28A0092B-C50C-407E-A947-70E740481C1C}">
                <a14:useLocalDpi xmlns:a14="http://schemas.microsoft.com/office/drawing/2010/main" val="0"/>
              </a:ext>
            </a:extLst>
          </a:blip>
          <a:srcRect l="21875" r="21875"/>
          <a:stretch/>
        </p:blipFill>
        <p:spPr bwMode="auto">
          <a:xfrm>
            <a:off x="5538788"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Will Annika season 2 be on BBC and how to watch Alibi? | Woman &amp; Home">
            <a:extLst>
              <a:ext uri="{FF2B5EF4-FFF2-40B4-BE49-F238E27FC236}">
                <a16:creationId xmlns:a16="http://schemas.microsoft.com/office/drawing/2014/main" id="{AB3AB038-D0E2-1C45-9542-B406948C89FD}"/>
              </a:ext>
            </a:extLst>
          </p:cNvPr>
          <p:cNvPicPr>
            <a:picLocks noGrp="1" noChangeAspect="1" noChangeArrowheads="1"/>
          </p:cNvPicPr>
          <p:nvPr>
            <p:ph type="pic" sz="quarter" idx="19"/>
          </p:nvPr>
        </p:nvPicPr>
        <p:blipFill>
          <a:blip r:embed="rId11">
            <a:extLst>
              <a:ext uri="{28A0092B-C50C-407E-A947-70E740481C1C}">
                <a14:useLocalDpi xmlns:a14="http://schemas.microsoft.com/office/drawing/2010/main" val="0"/>
              </a:ext>
            </a:extLst>
          </a:blip>
          <a:srcRect l="21928" r="21928"/>
          <a:stretch>
            <a:fillRect/>
          </a:stretch>
        </p:blipFill>
        <p:spPr bwMode="auto">
          <a:xfrm>
            <a:off x="3076575"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2" descr="The Great British Bake Off Series 14 – the final! | Channel 4">
            <a:extLst>
              <a:ext uri="{FF2B5EF4-FFF2-40B4-BE49-F238E27FC236}">
                <a16:creationId xmlns:a16="http://schemas.microsoft.com/office/drawing/2014/main" id="{B8955148-3B6B-AC8C-D00C-F2E35594C74B}"/>
              </a:ext>
            </a:extLst>
          </p:cNvPr>
          <p:cNvPicPr>
            <a:picLocks noGrp="1" noChangeAspect="1" noChangeArrowheads="1"/>
          </p:cNvPicPr>
          <p:nvPr>
            <p:ph type="pic" sz="quarter" idx="18"/>
          </p:nvPr>
        </p:nvPicPr>
        <p:blipFill>
          <a:blip r:embed="rId12">
            <a:extLst>
              <a:ext uri="{28A0092B-C50C-407E-A947-70E740481C1C}">
                <a14:useLocalDpi xmlns:a14="http://schemas.microsoft.com/office/drawing/2010/main" val="0"/>
              </a:ext>
            </a:extLst>
          </a:blip>
          <a:srcRect l="22000" r="22000"/>
          <a:stretch>
            <a:fillRect/>
          </a:stretch>
        </p:blipFill>
        <p:spPr bwMode="auto">
          <a:xfrm>
            <a:off x="614363"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991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ainting of a hand with flowers and a football&#10;&#10;Description automatically generated">
            <a:extLst>
              <a:ext uri="{FF2B5EF4-FFF2-40B4-BE49-F238E27FC236}">
                <a16:creationId xmlns:a16="http://schemas.microsoft.com/office/drawing/2014/main" id="{0B9B84EF-EE6B-AD66-1CAE-D72A1162A0AA}"/>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69" r="69"/>
          <a:stretch>
            <a:fillRect/>
          </a:stretch>
        </p:blipFill>
        <p:spPr/>
      </p:pic>
      <p:sp>
        <p:nvSpPr>
          <p:cNvPr id="16" name="Rectangle 15">
            <a:extLst>
              <a:ext uri="{FF2B5EF4-FFF2-40B4-BE49-F238E27FC236}">
                <a16:creationId xmlns:a16="http://schemas.microsoft.com/office/drawing/2014/main" id="{530D26D9-EEB7-4232-A745-B23C9D64D0BB}"/>
              </a:ext>
            </a:extLst>
          </p:cNvPr>
          <p:cNvSpPr/>
          <p:nvPr/>
        </p:nvSpPr>
        <p:spPr>
          <a:xfrm>
            <a:off x="-1" y="-9733"/>
            <a:ext cx="12192001" cy="6867731"/>
          </a:xfrm>
          <a:prstGeom prst="rect">
            <a:avLst/>
          </a:prstGeom>
          <a:gradFill flip="none" rotWithShape="1">
            <a:gsLst>
              <a:gs pos="29000">
                <a:schemeClr val="tx1">
                  <a:lumMod val="0"/>
                  <a:alpha val="72000"/>
                </a:schemeClr>
              </a:gs>
              <a:gs pos="90000">
                <a:schemeClr val="bg1">
                  <a:alpha val="0"/>
                </a:schemeClr>
              </a:gs>
            </a:gsLst>
            <a:lin ang="19200000" scaled="0"/>
            <a:tileRect/>
          </a:gradFill>
          <a:ln>
            <a:noFill/>
          </a:ln>
        </p:spPr>
        <p:txBody>
          <a:bodyPr vert="horz" wrap="none" lIns="240000" tIns="48000" rIns="121917" bIns="6095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15254"/>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3D0CA90E-DAFB-4564-818D-4728F4F538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8" name="Text Placeholder 8">
            <a:extLst>
              <a:ext uri="{FF2B5EF4-FFF2-40B4-BE49-F238E27FC236}">
                <a16:creationId xmlns:a16="http://schemas.microsoft.com/office/drawing/2014/main" id="{2AB5CB90-7B04-4E9B-8125-06436D4CA719}"/>
              </a:ext>
            </a:extLst>
          </p:cNvPr>
          <p:cNvSpPr txBox="1">
            <a:spLocks/>
          </p:cNvSpPr>
          <p:nvPr/>
        </p:nvSpPr>
        <p:spPr>
          <a:xfrm>
            <a:off x="378000" y="6120000"/>
            <a:ext cx="5718242"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800" kern="1200" baseline="0">
                <a:solidFill>
                  <a:schemeClr val="bg2"/>
                </a:solidFill>
                <a:latin typeface="+mn-lt"/>
                <a:ea typeface="+mn-ea"/>
                <a:cs typeface="+mn-cs"/>
              </a:defRPr>
            </a:lvl1pPr>
            <a:lvl2pPr marL="228600"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447675"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671513"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200" kern="1200">
                <a:solidFill>
                  <a:schemeClr val="bg2"/>
                </a:solidFill>
                <a:latin typeface="+mn-lt"/>
                <a:ea typeface="+mn-ea"/>
                <a:cs typeface="+mn-cs"/>
              </a:defRPr>
            </a:lvl4pPr>
            <a:lvl5pPr marL="895350"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Source: Barb, 2023, individuals. Peak minute audience, consolidated 28 days</a:t>
            </a:r>
          </a:p>
        </p:txBody>
      </p:sp>
      <p:sp>
        <p:nvSpPr>
          <p:cNvPr id="13" name="Title 12">
            <a:extLst>
              <a:ext uri="{FF2B5EF4-FFF2-40B4-BE49-F238E27FC236}">
                <a16:creationId xmlns:a16="http://schemas.microsoft.com/office/drawing/2014/main" id="{3F0A12E0-5F2E-431F-ADBC-2C77E6666D8C}"/>
              </a:ext>
            </a:extLst>
          </p:cNvPr>
          <p:cNvSpPr>
            <a:spLocks noGrp="1"/>
          </p:cNvSpPr>
          <p:nvPr>
            <p:ph type="title"/>
          </p:nvPr>
        </p:nvSpPr>
        <p:spPr>
          <a:xfrm>
            <a:off x="371476" y="359944"/>
            <a:ext cx="8216264" cy="1504951"/>
          </a:xfrm>
        </p:spPr>
        <p:txBody>
          <a:bodyPr/>
          <a:lstStyle/>
          <a:p>
            <a:r>
              <a:rPr lang="en-GB" sz="4000"/>
              <a:t>Top commercial </a:t>
            </a:r>
            <a:br>
              <a:rPr lang="en-GB" sz="4000"/>
            </a:br>
            <a:r>
              <a:rPr lang="en-GB" sz="4000"/>
              <a:t>sport programmes</a:t>
            </a:r>
          </a:p>
        </p:txBody>
      </p:sp>
      <p:sp>
        <p:nvSpPr>
          <p:cNvPr id="21" name="Text Placeholder 20">
            <a:extLst>
              <a:ext uri="{FF2B5EF4-FFF2-40B4-BE49-F238E27FC236}">
                <a16:creationId xmlns:a16="http://schemas.microsoft.com/office/drawing/2014/main" id="{C89E5240-3B93-4D9E-B22C-16515E716B49}"/>
              </a:ext>
            </a:extLst>
          </p:cNvPr>
          <p:cNvSpPr>
            <a:spLocks noGrp="1"/>
          </p:cNvSpPr>
          <p:nvPr>
            <p:ph type="body" sz="quarter" idx="13"/>
          </p:nvPr>
        </p:nvSpPr>
        <p:spPr>
          <a:xfrm>
            <a:off x="371474" y="2052995"/>
            <a:ext cx="9852026" cy="3710131"/>
          </a:xfrm>
        </p:spPr>
        <p:txBody>
          <a:bodyPr>
            <a:normAutofit/>
          </a:bodyPr>
          <a:lstStyle/>
          <a:p>
            <a:r>
              <a:rPr lang="en-GB" b="1"/>
              <a:t>Top commercial sport:</a:t>
            </a:r>
          </a:p>
          <a:p>
            <a:r>
              <a:rPr lang="en-GB"/>
              <a:t>Rugby World Cup 2023: England v South Africa </a:t>
            </a:r>
            <a:r>
              <a:rPr lang="en-GB" b="0"/>
              <a:t>– ITV1, 21 October</a:t>
            </a:r>
            <a:r>
              <a:rPr lang="en-GB"/>
              <a:t>– 8,952,100 </a:t>
            </a:r>
          </a:p>
          <a:p>
            <a:r>
              <a:rPr lang="en-GB"/>
              <a:t>Rugby World Cup 2023: England v Fiji – ITV1</a:t>
            </a:r>
            <a:r>
              <a:rPr lang="da-DK" b="0"/>
              <a:t>, 15 October – </a:t>
            </a:r>
            <a:r>
              <a:rPr lang="en-GB"/>
              <a:t>7,768,600 </a:t>
            </a:r>
          </a:p>
          <a:p>
            <a:r>
              <a:rPr lang="en-GB"/>
              <a:t>Rugby World Cup 2023: New Zealand v South Africa – ITV1, 28 October – 7,507,300 </a:t>
            </a:r>
          </a:p>
          <a:p>
            <a:endParaRPr lang="en-GB"/>
          </a:p>
          <a:p>
            <a:r>
              <a:rPr lang="en-GB" b="1"/>
              <a:t>Top commercial non-PSB:</a:t>
            </a:r>
            <a:endParaRPr lang="en-GB"/>
          </a:p>
          <a:p>
            <a:r>
              <a:rPr lang="en-GB" b="0"/>
              <a:t>UEFA Champions League Final Man City v Inter Milan – TNT Sport 1, </a:t>
            </a:r>
            <a:r>
              <a:rPr lang="en-GB"/>
              <a:t>10 June</a:t>
            </a:r>
            <a:r>
              <a:rPr lang="en-GB" b="0"/>
              <a:t> – 5,735,300</a:t>
            </a:r>
          </a:p>
          <a:p>
            <a:r>
              <a:rPr lang="en-GB" b="0"/>
              <a:t>UEFA Europa Conference League Fiorentina v West Ham United – TNT Sports 1, </a:t>
            </a:r>
            <a:r>
              <a:rPr lang="en-GB"/>
              <a:t>7 June </a:t>
            </a:r>
            <a:r>
              <a:rPr lang="en-GB" b="0"/>
              <a:t>– 3,348,500</a:t>
            </a:r>
          </a:p>
          <a:p>
            <a:r>
              <a:rPr lang="en-GB" b="0"/>
              <a:t>FA Cup Liverpool v Wolves </a:t>
            </a:r>
            <a:r>
              <a:rPr lang="en-GB"/>
              <a:t>– ITV4, 7 Jan – 3,302,000</a:t>
            </a:r>
          </a:p>
          <a:p>
            <a:r>
              <a:rPr lang="en-GB"/>
              <a:t> </a:t>
            </a:r>
          </a:p>
        </p:txBody>
      </p:sp>
    </p:spTree>
    <p:custDataLst>
      <p:tags r:id="rId1"/>
    </p:custDataLst>
    <p:extLst>
      <p:ext uri="{BB962C8B-B14F-4D97-AF65-F5344CB8AC3E}">
        <p14:creationId xmlns:p14="http://schemas.microsoft.com/office/powerpoint/2010/main" val="230293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C51340-18B9-4548-80F1-621B62B653AC}"/>
              </a:ext>
            </a:extLst>
          </p:cNvPr>
          <p:cNvSpPr/>
          <p:nvPr/>
        </p:nvSpPr>
        <p:spPr>
          <a:xfrm>
            <a:off x="428591" y="1517130"/>
            <a:ext cx="11283983" cy="307777"/>
          </a:xfrm>
          <a:prstGeom prst="rect">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3CC54967-6E82-4F41-81FD-EE68E297C82F}"/>
              </a:ext>
            </a:extLst>
          </p:cNvPr>
          <p:cNvGraphicFramePr/>
          <p:nvPr/>
        </p:nvGraphicFramePr>
        <p:xfrm>
          <a:off x="428591" y="1240077"/>
          <a:ext cx="11334817" cy="438905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a:t>Top 5 commercial programmes with largest proportion of device viewing</a:t>
            </a:r>
            <a:endParaRPr lang="en-GB">
              <a:solidFill>
                <a:schemeClr val="accent1"/>
              </a:solidFill>
            </a:endParaRPr>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a:xfrm>
            <a:off x="378000" y="5364000"/>
            <a:ext cx="11334817" cy="505749"/>
          </a:xfrm>
        </p:spPr>
        <p:txBody>
          <a:bodyPr/>
          <a:lstStyle/>
          <a:p>
            <a:r>
              <a:rPr lang="en-GB"/>
              <a:t>Source: Barb, 2023, individuals. Average audience figures, TV and Online Pre-broadcast and 1-28 days, TV set and devices viewing. Based on programmes with 1 million+ total TV viewers</a:t>
            </a:r>
          </a:p>
        </p:txBody>
      </p:sp>
      <p:sp>
        <p:nvSpPr>
          <p:cNvPr id="14" name="TextBox 1">
            <a:extLst>
              <a:ext uri="{FF2B5EF4-FFF2-40B4-BE49-F238E27FC236}">
                <a16:creationId xmlns:a16="http://schemas.microsoft.com/office/drawing/2014/main" id="{FF1052AC-0246-42FD-8877-382B5FB2F00B}"/>
              </a:ext>
            </a:extLst>
          </p:cNvPr>
          <p:cNvSpPr txBox="1"/>
          <p:nvPr/>
        </p:nvSpPr>
        <p:spPr>
          <a:xfrm>
            <a:off x="1860942" y="1551866"/>
            <a:ext cx="866909"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2.55m</a:t>
            </a:r>
          </a:p>
        </p:txBody>
      </p:sp>
      <p:sp>
        <p:nvSpPr>
          <p:cNvPr id="15" name="TextBox 1">
            <a:extLst>
              <a:ext uri="{FF2B5EF4-FFF2-40B4-BE49-F238E27FC236}">
                <a16:creationId xmlns:a16="http://schemas.microsoft.com/office/drawing/2014/main" id="{D95F3DC6-74AA-45E4-ADAF-D0A3304B7B30}"/>
              </a:ext>
            </a:extLst>
          </p:cNvPr>
          <p:cNvSpPr txBox="1"/>
          <p:nvPr/>
        </p:nvSpPr>
        <p:spPr>
          <a:xfrm>
            <a:off x="5927771" y="1551217"/>
            <a:ext cx="100272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2.42m</a:t>
            </a:r>
          </a:p>
        </p:txBody>
      </p:sp>
      <p:sp>
        <p:nvSpPr>
          <p:cNvPr id="16" name="TextBox 1">
            <a:extLst>
              <a:ext uri="{FF2B5EF4-FFF2-40B4-BE49-F238E27FC236}">
                <a16:creationId xmlns:a16="http://schemas.microsoft.com/office/drawing/2014/main" id="{F0024A00-DAA1-4621-9A92-C5861C72F1EE}"/>
              </a:ext>
            </a:extLst>
          </p:cNvPr>
          <p:cNvSpPr txBox="1"/>
          <p:nvPr/>
        </p:nvSpPr>
        <p:spPr>
          <a:xfrm>
            <a:off x="8087305" y="1537393"/>
            <a:ext cx="866908"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1.08m</a:t>
            </a:r>
          </a:p>
        </p:txBody>
      </p:sp>
      <p:sp>
        <p:nvSpPr>
          <p:cNvPr id="17" name="TextBox 1">
            <a:extLst>
              <a:ext uri="{FF2B5EF4-FFF2-40B4-BE49-F238E27FC236}">
                <a16:creationId xmlns:a16="http://schemas.microsoft.com/office/drawing/2014/main" id="{0B45C1A7-13A8-48FB-91C7-ACEB52545E93}"/>
              </a:ext>
            </a:extLst>
          </p:cNvPr>
          <p:cNvSpPr txBox="1"/>
          <p:nvPr/>
        </p:nvSpPr>
        <p:spPr>
          <a:xfrm>
            <a:off x="10162759" y="1551217"/>
            <a:ext cx="866908"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1.68m</a:t>
            </a:r>
          </a:p>
        </p:txBody>
      </p:sp>
      <p:sp>
        <p:nvSpPr>
          <p:cNvPr id="2" name="TextBox 1">
            <a:extLst>
              <a:ext uri="{FF2B5EF4-FFF2-40B4-BE49-F238E27FC236}">
                <a16:creationId xmlns:a16="http://schemas.microsoft.com/office/drawing/2014/main" id="{7A41C181-7330-4155-B9D1-5D4E9F0AFF10}"/>
              </a:ext>
            </a:extLst>
          </p:cNvPr>
          <p:cNvSpPr txBox="1"/>
          <p:nvPr/>
        </p:nvSpPr>
        <p:spPr>
          <a:xfrm>
            <a:off x="150312" y="1517130"/>
            <a:ext cx="164449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Total audience</a:t>
            </a:r>
          </a:p>
        </p:txBody>
      </p:sp>
    </p:spTree>
    <p:extLst>
      <p:ext uri="{BB962C8B-B14F-4D97-AF65-F5344CB8AC3E}">
        <p14:creationId xmlns:p14="http://schemas.microsoft.com/office/powerpoint/2010/main" val="3496139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C51340-18B9-4548-80F1-621B62B653AC}"/>
              </a:ext>
            </a:extLst>
          </p:cNvPr>
          <p:cNvSpPr/>
          <p:nvPr/>
        </p:nvSpPr>
        <p:spPr>
          <a:xfrm>
            <a:off x="428591" y="1517130"/>
            <a:ext cx="11283983" cy="307777"/>
          </a:xfrm>
          <a:prstGeom prst="rect">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3CC54967-6E82-4F41-81FD-EE68E297C82F}"/>
              </a:ext>
            </a:extLst>
          </p:cNvPr>
          <p:cNvGraphicFramePr/>
          <p:nvPr/>
        </p:nvGraphicFramePr>
        <p:xfrm>
          <a:off x="428591" y="1240077"/>
          <a:ext cx="11334817" cy="438905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a:t>Top 5 commercial programmes with largest proportion of pre-broadcast boxset BVOD viewing</a:t>
            </a:r>
            <a:endParaRPr lang="en-GB">
              <a:solidFill>
                <a:schemeClr val="accent1"/>
              </a:solidFill>
            </a:endParaRPr>
          </a:p>
        </p:txBody>
      </p:sp>
      <p:sp>
        <p:nvSpPr>
          <p:cNvPr id="14" name="TextBox 1">
            <a:extLst>
              <a:ext uri="{FF2B5EF4-FFF2-40B4-BE49-F238E27FC236}">
                <a16:creationId xmlns:a16="http://schemas.microsoft.com/office/drawing/2014/main" id="{FF1052AC-0246-42FD-8877-382B5FB2F00B}"/>
              </a:ext>
            </a:extLst>
          </p:cNvPr>
          <p:cNvSpPr txBox="1"/>
          <p:nvPr/>
        </p:nvSpPr>
        <p:spPr>
          <a:xfrm>
            <a:off x="1860942" y="1551866"/>
            <a:ext cx="866909"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2.76m</a:t>
            </a:r>
          </a:p>
        </p:txBody>
      </p:sp>
      <p:sp>
        <p:nvSpPr>
          <p:cNvPr id="15" name="TextBox 1">
            <a:extLst>
              <a:ext uri="{FF2B5EF4-FFF2-40B4-BE49-F238E27FC236}">
                <a16:creationId xmlns:a16="http://schemas.microsoft.com/office/drawing/2014/main" id="{D95F3DC6-74AA-45E4-ADAF-D0A3304B7B30}"/>
              </a:ext>
            </a:extLst>
          </p:cNvPr>
          <p:cNvSpPr txBox="1"/>
          <p:nvPr/>
        </p:nvSpPr>
        <p:spPr>
          <a:xfrm>
            <a:off x="5927771" y="1551217"/>
            <a:ext cx="100272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7.90m</a:t>
            </a:r>
          </a:p>
        </p:txBody>
      </p:sp>
      <p:sp>
        <p:nvSpPr>
          <p:cNvPr id="16" name="TextBox 1">
            <a:extLst>
              <a:ext uri="{FF2B5EF4-FFF2-40B4-BE49-F238E27FC236}">
                <a16:creationId xmlns:a16="http://schemas.microsoft.com/office/drawing/2014/main" id="{F0024A00-DAA1-4621-9A92-C5861C72F1EE}"/>
              </a:ext>
            </a:extLst>
          </p:cNvPr>
          <p:cNvSpPr txBox="1"/>
          <p:nvPr/>
        </p:nvSpPr>
        <p:spPr>
          <a:xfrm>
            <a:off x="8087305" y="1537393"/>
            <a:ext cx="866908"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4.12m</a:t>
            </a:r>
          </a:p>
        </p:txBody>
      </p:sp>
      <p:sp>
        <p:nvSpPr>
          <p:cNvPr id="17" name="TextBox 1">
            <a:extLst>
              <a:ext uri="{FF2B5EF4-FFF2-40B4-BE49-F238E27FC236}">
                <a16:creationId xmlns:a16="http://schemas.microsoft.com/office/drawing/2014/main" id="{0B45C1A7-13A8-48FB-91C7-ACEB52545E93}"/>
              </a:ext>
            </a:extLst>
          </p:cNvPr>
          <p:cNvSpPr txBox="1"/>
          <p:nvPr/>
        </p:nvSpPr>
        <p:spPr>
          <a:xfrm>
            <a:off x="10162759" y="1551217"/>
            <a:ext cx="866908"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1.93m</a:t>
            </a:r>
          </a:p>
        </p:txBody>
      </p:sp>
      <p:sp>
        <p:nvSpPr>
          <p:cNvPr id="2" name="TextBox 1">
            <a:extLst>
              <a:ext uri="{FF2B5EF4-FFF2-40B4-BE49-F238E27FC236}">
                <a16:creationId xmlns:a16="http://schemas.microsoft.com/office/drawing/2014/main" id="{7A41C181-7330-4155-B9D1-5D4E9F0AFF10}"/>
              </a:ext>
            </a:extLst>
          </p:cNvPr>
          <p:cNvSpPr txBox="1"/>
          <p:nvPr/>
        </p:nvSpPr>
        <p:spPr>
          <a:xfrm>
            <a:off x="150312" y="1517130"/>
            <a:ext cx="164449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Total audience</a:t>
            </a:r>
          </a:p>
        </p:txBody>
      </p:sp>
      <p:sp>
        <p:nvSpPr>
          <p:cNvPr id="13" name="Text Placeholder 6">
            <a:extLst>
              <a:ext uri="{FF2B5EF4-FFF2-40B4-BE49-F238E27FC236}">
                <a16:creationId xmlns:a16="http://schemas.microsoft.com/office/drawing/2014/main" id="{A62A681E-91E0-49D9-AD45-534C5E6D9167}"/>
              </a:ext>
            </a:extLst>
          </p:cNvPr>
          <p:cNvSpPr txBox="1">
            <a:spLocks/>
          </p:cNvSpPr>
          <p:nvPr/>
        </p:nvSpPr>
        <p:spPr>
          <a:xfrm>
            <a:off x="378000" y="5364000"/>
            <a:ext cx="11334817" cy="50574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2023, individuals. Average audience figures, TV and Online Pre-broadcast and 1-28 days, TV set and devices viewing. Based on programmes with 1 million+ total TV viewers</a:t>
            </a:r>
          </a:p>
        </p:txBody>
      </p:sp>
    </p:spTree>
    <p:extLst>
      <p:ext uri="{BB962C8B-B14F-4D97-AF65-F5344CB8AC3E}">
        <p14:creationId xmlns:p14="http://schemas.microsoft.com/office/powerpoint/2010/main" val="610492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extLst>
              <p:ext uri="{D42A27DB-BD31-4B8C-83A1-F6EECF244321}">
                <p14:modId xmlns:p14="http://schemas.microsoft.com/office/powerpoint/2010/main" val="390997048"/>
              </p:ext>
            </p:extLst>
          </p:nvPr>
        </p:nvGraphicFramePr>
        <p:xfrm>
          <a:off x="2914232" y="145542"/>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a:xfrm>
            <a:off x="370800" y="360000"/>
            <a:ext cx="3492977" cy="2522956"/>
          </a:xfrm>
        </p:spPr>
        <p:txBody>
          <a:bodyPr>
            <a:normAutofit/>
          </a:bodyPr>
          <a:lstStyle/>
          <a:p>
            <a:r>
              <a:rPr lang="en-GB"/>
              <a:t>2023 video viewing – 16-34</a:t>
            </a:r>
          </a:p>
        </p:txBody>
      </p:sp>
      <p:sp>
        <p:nvSpPr>
          <p:cNvPr id="4" name="TextBox 3">
            <a:extLst>
              <a:ext uri="{FF2B5EF4-FFF2-40B4-BE49-F238E27FC236}">
                <a16:creationId xmlns:a16="http://schemas.microsoft.com/office/drawing/2014/main" id="{E1558C29-8C2D-42AD-9BD0-A8F8BF15F202}"/>
              </a:ext>
            </a:extLst>
          </p:cNvPr>
          <p:cNvSpPr txBox="1"/>
          <p:nvPr/>
        </p:nvSpPr>
        <p:spPr>
          <a:xfrm>
            <a:off x="8871670" y="900862"/>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All Individuals: 4 hrs, 36 mins</a:t>
            </a:r>
          </a:p>
        </p:txBody>
      </p:sp>
      <p:sp>
        <p:nvSpPr>
          <p:cNvPr id="5" name="TextBox 4">
            <a:extLst>
              <a:ext uri="{FF2B5EF4-FFF2-40B4-BE49-F238E27FC236}">
                <a16:creationId xmlns:a16="http://schemas.microsoft.com/office/drawing/2014/main" id="{7D48F3B6-2E03-4928-BB4D-AED96433C4A0}"/>
              </a:ext>
            </a:extLst>
          </p:cNvPr>
          <p:cNvSpPr txBox="1"/>
          <p:nvPr/>
        </p:nvSpPr>
        <p:spPr>
          <a:xfrm>
            <a:off x="8871670" y="1156343"/>
            <a:ext cx="20783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16-34s: </a:t>
            </a:r>
            <a:r>
              <a:rPr lang="en-GB" sz="1400" kern="0">
                <a:solidFill>
                  <a:prstClr val="black"/>
                </a:solidFill>
                <a:latin typeface="Arial"/>
              </a:rPr>
              <a:t>4</a:t>
            </a:r>
            <a:r>
              <a:rPr kumimoji="0" lang="en-GB" sz="1400" b="0" i="0" u="none" strike="noStrike" kern="0" cap="none" spc="0" normalizeH="0" baseline="0" noProof="0">
                <a:ln>
                  <a:noFill/>
                </a:ln>
                <a:solidFill>
                  <a:prstClr val="black"/>
                </a:solidFill>
                <a:effectLst/>
                <a:uLnTx/>
                <a:uFillTx/>
                <a:latin typeface="Arial"/>
                <a:ea typeface="+mn-ea"/>
                <a:cs typeface="+mn-cs"/>
              </a:rPr>
              <a:t> hrs, 6 mins</a:t>
            </a:r>
          </a:p>
        </p:txBody>
      </p:sp>
      <p:sp>
        <p:nvSpPr>
          <p:cNvPr id="6" name="TextBox 5">
            <a:extLst>
              <a:ext uri="{FF2B5EF4-FFF2-40B4-BE49-F238E27FC236}">
                <a16:creationId xmlns:a16="http://schemas.microsoft.com/office/drawing/2014/main" id="{4C27D43E-3371-4BC1-92EB-6344B951E35B}"/>
              </a:ext>
            </a:extLst>
          </p:cNvPr>
          <p:cNvSpPr txBox="1"/>
          <p:nvPr/>
        </p:nvSpPr>
        <p:spPr>
          <a:xfrm>
            <a:off x="8871670" y="531530"/>
            <a:ext cx="34929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Average video time per day</a:t>
            </a:r>
          </a:p>
        </p:txBody>
      </p:sp>
      <p:sp>
        <p:nvSpPr>
          <p:cNvPr id="7" name="TextBox 6">
            <a:extLst>
              <a:ext uri="{FF2B5EF4-FFF2-40B4-BE49-F238E27FC236}">
                <a16:creationId xmlns:a16="http://schemas.microsoft.com/office/drawing/2014/main" id="{29148050-B771-4017-8598-2385DED35D57}"/>
              </a:ext>
            </a:extLst>
          </p:cNvPr>
          <p:cNvSpPr txBox="1"/>
          <p:nvPr/>
        </p:nvSpPr>
        <p:spPr>
          <a:xfrm>
            <a:off x="5271589" y="364584"/>
            <a:ext cx="1767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571644" y="1156343"/>
            <a:ext cx="10801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a:xfrm>
            <a:off x="378000" y="5364000"/>
            <a:ext cx="11334817" cy="304800"/>
          </a:xfrm>
        </p:spPr>
        <p:txBody>
          <a:bodyPr/>
          <a:lstStyle/>
          <a:p>
            <a:r>
              <a:rPr lang="en-GB">
                <a:solidFill>
                  <a:srgbClr val="4D4D4D"/>
                </a:solidFill>
              </a:rPr>
              <a:t>Source: 2023, Barb / ViewersLogic / IPA TouchPoints 2023 / Pornhub / </a:t>
            </a:r>
            <a:r>
              <a:rPr lang="en-GB"/>
              <a:t>UK Cinema Association</a:t>
            </a:r>
            <a:endParaRPr lang="en-GB">
              <a:solidFill>
                <a:srgbClr val="4D4D4D"/>
              </a:solidFill>
            </a:endParaRPr>
          </a:p>
        </p:txBody>
      </p:sp>
    </p:spTree>
    <p:extLst>
      <p:ext uri="{BB962C8B-B14F-4D97-AF65-F5344CB8AC3E}">
        <p14:creationId xmlns:p14="http://schemas.microsoft.com/office/powerpoint/2010/main" val="2791069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51B-D6A4-405C-BF03-95FDE4D34981}"/>
              </a:ext>
            </a:extLst>
          </p:cNvPr>
          <p:cNvSpPr>
            <a:spLocks noGrp="1"/>
          </p:cNvSpPr>
          <p:nvPr>
            <p:ph type="title"/>
          </p:nvPr>
        </p:nvSpPr>
        <p:spPr/>
        <p:txBody>
          <a:bodyPr/>
          <a:lstStyle/>
          <a:p>
            <a:r>
              <a:rPr lang="en-GB"/>
              <a:t>How we watch broadcaster TV – 16-34</a:t>
            </a:r>
          </a:p>
        </p:txBody>
      </p:sp>
      <p:sp>
        <p:nvSpPr>
          <p:cNvPr id="3" name="Text Placeholder 2">
            <a:extLst>
              <a:ext uri="{FF2B5EF4-FFF2-40B4-BE49-F238E27FC236}">
                <a16:creationId xmlns:a16="http://schemas.microsoft.com/office/drawing/2014/main" id="{A91BE4F6-25A2-464F-8E48-88F285575764}"/>
              </a:ext>
            </a:extLst>
          </p:cNvPr>
          <p:cNvSpPr>
            <a:spLocks noGrp="1"/>
          </p:cNvSpPr>
          <p:nvPr>
            <p:ph type="body" sz="quarter" idx="15"/>
          </p:nvPr>
        </p:nvSpPr>
        <p:spPr>
          <a:xfrm>
            <a:off x="378000" y="5364000"/>
            <a:ext cx="11334817" cy="304800"/>
          </a:xfrm>
        </p:spPr>
        <p:txBody>
          <a:bodyPr/>
          <a:lstStyle/>
          <a:p>
            <a:r>
              <a:rPr lang="en-GB"/>
              <a:t>Source: 2023, Barb</a:t>
            </a:r>
          </a:p>
          <a:p>
            <a:endParaRPr lang="en-GB"/>
          </a:p>
        </p:txBody>
      </p:sp>
      <p:grpSp>
        <p:nvGrpSpPr>
          <p:cNvPr id="31" name="Group 30">
            <a:extLst>
              <a:ext uri="{FF2B5EF4-FFF2-40B4-BE49-F238E27FC236}">
                <a16:creationId xmlns:a16="http://schemas.microsoft.com/office/drawing/2014/main" id="{9854DA8F-AC57-4A16-ADF6-24764564B795}"/>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26C28FE3-1E95-46FA-96D9-CA4ACEC1A075}"/>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3C89EA00-401F-46A5-B68C-2B136544E1FE}"/>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9EC1653-A99A-4CE8-9174-3810924690B0}"/>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4D4D4D"/>
                  </a:solidFill>
                  <a:latin typeface="Arial"/>
                </a:rPr>
                <a:t>2</a:t>
              </a:r>
              <a:r>
                <a:rPr kumimoji="0" lang="en-GB" sz="1600" b="0" i="0" u="none" strike="noStrike" kern="1200" cap="none" spc="0" normalizeH="0" baseline="0" noProof="0">
                  <a:ln>
                    <a:noFill/>
                  </a:ln>
                  <a:solidFill>
                    <a:srgbClr val="4D4D4D"/>
                  </a:solidFill>
                  <a:effectLst/>
                  <a:uLnTx/>
                  <a:uFillTx/>
                  <a:latin typeface="Arial"/>
                  <a:ea typeface="+mn-ea"/>
                  <a:cs typeface="+mn-cs"/>
                </a:rPr>
                <a:t> hrs 40 mins</a:t>
              </a:r>
            </a:p>
          </p:txBody>
        </p:sp>
        <p:sp>
          <p:nvSpPr>
            <p:cNvPr id="28" name="TextBox 27">
              <a:extLst>
                <a:ext uri="{FF2B5EF4-FFF2-40B4-BE49-F238E27FC236}">
                  <a16:creationId xmlns:a16="http://schemas.microsoft.com/office/drawing/2014/main" id="{E873AF99-EC2A-4A0B-A7FC-1AD1F3BE64FB}"/>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4D4D4D"/>
                  </a:solidFill>
                  <a:latin typeface="Arial"/>
                </a:rPr>
                <a:t>1</a:t>
              </a:r>
              <a:r>
                <a:rPr kumimoji="0" lang="en-GB" sz="1600" b="0" i="0" u="none" strike="noStrike" kern="1200" cap="none" spc="0" normalizeH="0" baseline="0" noProof="0">
                  <a:ln>
                    <a:noFill/>
                  </a:ln>
                  <a:solidFill>
                    <a:srgbClr val="4D4D4D"/>
                  </a:solidFill>
                  <a:effectLst/>
                  <a:uLnTx/>
                  <a:uFillTx/>
                  <a:latin typeface="Arial"/>
                  <a:ea typeface="+mn-ea"/>
                  <a:cs typeface="+mn-cs"/>
                </a:rPr>
                <a:t> hr 5 mins</a:t>
              </a:r>
            </a:p>
          </p:txBody>
        </p:sp>
        <p:sp>
          <p:nvSpPr>
            <p:cNvPr id="29" name="TextBox 28">
              <a:extLst>
                <a:ext uri="{FF2B5EF4-FFF2-40B4-BE49-F238E27FC236}">
                  <a16:creationId xmlns:a16="http://schemas.microsoft.com/office/drawing/2014/main" id="{65ED99D4-CDE6-4C25-A898-381CB37D81F5}"/>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4D4D4D"/>
                  </a:solidFill>
                  <a:effectLst/>
                  <a:uLnTx/>
                  <a:uFillTx/>
                  <a:latin typeface="Arial"/>
                  <a:ea typeface="+mn-ea"/>
                  <a:cs typeface="+mn-cs"/>
                </a:rPr>
                <a:t>Inds</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30" name="TextBox 29">
              <a:extLst>
                <a:ext uri="{FF2B5EF4-FFF2-40B4-BE49-F238E27FC236}">
                  <a16:creationId xmlns:a16="http://schemas.microsoft.com/office/drawing/2014/main" id="{D6207C1F-99D3-4F02-B0FA-B2B81ECDFB12}"/>
                </a:ext>
              </a:extLst>
            </p:cNvPr>
            <p:cNvSpPr txBox="1"/>
            <p:nvPr/>
          </p:nvSpPr>
          <p:spPr>
            <a:xfrm>
              <a:off x="6122024" y="2673799"/>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2480157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633AA-99C0-4795-AF77-8A309EAAC2F0}"/>
              </a:ext>
            </a:extLst>
          </p:cNvPr>
          <p:cNvSpPr>
            <a:spLocks noGrp="1"/>
          </p:cNvSpPr>
          <p:nvPr>
            <p:ph type="title"/>
          </p:nvPr>
        </p:nvSpPr>
        <p:spPr/>
        <p:txBody>
          <a:bodyPr>
            <a:normAutofit/>
          </a:bodyPr>
          <a:lstStyle/>
          <a:p>
            <a:r>
              <a:rPr lang="en-GB" dirty="0">
                <a:solidFill>
                  <a:schemeClr val="accent1"/>
                </a:solidFill>
              </a:rPr>
              <a:t>Almost three quarters of individuals now have access to a SVOD service</a:t>
            </a:r>
          </a:p>
        </p:txBody>
      </p:sp>
      <p:sp>
        <p:nvSpPr>
          <p:cNvPr id="3" name="Text Placeholder 2">
            <a:extLst>
              <a:ext uri="{FF2B5EF4-FFF2-40B4-BE49-F238E27FC236}">
                <a16:creationId xmlns:a16="http://schemas.microsoft.com/office/drawing/2014/main" id="{CDE49146-4C40-4744-8EF2-5E9804FFB03D}"/>
              </a:ext>
            </a:extLst>
          </p:cNvPr>
          <p:cNvSpPr>
            <a:spLocks noGrp="1"/>
          </p:cNvSpPr>
          <p:nvPr>
            <p:ph type="body" sz="quarter" idx="15"/>
          </p:nvPr>
        </p:nvSpPr>
        <p:spPr>
          <a:xfrm>
            <a:off x="378000" y="5364000"/>
            <a:ext cx="11334817" cy="304800"/>
          </a:xfrm>
        </p:spPr>
        <p:txBody>
          <a:bodyPr/>
          <a:lstStyle/>
          <a:p>
            <a:r>
              <a:rPr lang="en-GB" sz="1000">
                <a:solidFill>
                  <a:schemeClr val="tx1">
                    <a:lumMod val="65000"/>
                    <a:lumOff val="35000"/>
                  </a:schemeClr>
                </a:solidFill>
              </a:rPr>
              <a:t>Source: Barb Establishment </a:t>
            </a:r>
            <a:r>
              <a:rPr lang="en-GB">
                <a:solidFill>
                  <a:schemeClr val="tx1">
                    <a:lumMod val="65000"/>
                    <a:lumOff val="35000"/>
                  </a:schemeClr>
                </a:solidFill>
              </a:rPr>
              <a:t>S</a:t>
            </a:r>
            <a:r>
              <a:rPr lang="en-GB" sz="1000">
                <a:solidFill>
                  <a:schemeClr val="tx1">
                    <a:lumMod val="65000"/>
                    <a:lumOff val="35000"/>
                  </a:schemeClr>
                </a:solidFill>
              </a:rPr>
              <a:t>urvey, % of population, *</a:t>
            </a:r>
            <a:r>
              <a:rPr lang="en-GB"/>
              <a:t>Q1 2021 data unavailable as fieldwork was suspended</a:t>
            </a:r>
            <a:endParaRPr lang="en-GB" sz="1000">
              <a:solidFill>
                <a:schemeClr val="tx1">
                  <a:lumMod val="65000"/>
                  <a:lumOff val="35000"/>
                </a:schemeClr>
              </a:solidFill>
            </a:endParaRPr>
          </a:p>
        </p:txBody>
      </p:sp>
      <p:graphicFrame>
        <p:nvGraphicFramePr>
          <p:cNvPr id="6" name="Chart 5">
            <a:extLst>
              <a:ext uri="{FF2B5EF4-FFF2-40B4-BE49-F238E27FC236}">
                <a16:creationId xmlns:a16="http://schemas.microsoft.com/office/drawing/2014/main" id="{AEF80668-3540-43BD-B291-C791C05ED128}"/>
              </a:ext>
            </a:extLst>
          </p:cNvPr>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7645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in a garment&#10;&#10;Description automatically generated">
            <a:extLst>
              <a:ext uri="{FF2B5EF4-FFF2-40B4-BE49-F238E27FC236}">
                <a16:creationId xmlns:a16="http://schemas.microsoft.com/office/drawing/2014/main" id="{6F53B2F2-DC09-DA25-0D7B-9B07F5980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ACD81FD-A8A2-4255-A5A6-C0CF10EAE0E3}"/>
              </a:ext>
            </a:extLst>
          </p:cNvPr>
          <p:cNvSpPr>
            <a:spLocks/>
          </p:cNvSpPr>
          <p:nvPr/>
        </p:nvSpPr>
        <p:spPr>
          <a:xfrm>
            <a:off x="0" y="-1"/>
            <a:ext cx="12192000" cy="6858001"/>
          </a:xfrm>
          <a:prstGeom prst="rect">
            <a:avLst/>
          </a:prstGeom>
          <a:gradFill flip="none" rotWithShape="1">
            <a:gsLst>
              <a:gs pos="0">
                <a:srgbClr val="000000">
                  <a:alpha val="60000"/>
                </a:srgbClr>
              </a:gs>
              <a:gs pos="71000">
                <a:schemeClr val="tx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672CE206-BAAD-4A34-8789-135B8422B042}"/>
              </a:ext>
            </a:extLst>
          </p:cNvPr>
          <p:cNvSpPr>
            <a:spLocks noGrp="1"/>
          </p:cNvSpPr>
          <p:nvPr>
            <p:ph type="ctrTitle"/>
          </p:nvPr>
        </p:nvSpPr>
        <p:spPr>
          <a:xfrm>
            <a:off x="296132" y="5010835"/>
            <a:ext cx="5298141" cy="2412000"/>
          </a:xfrm>
        </p:spPr>
        <p:txBody>
          <a:bodyPr/>
          <a:lstStyle/>
          <a:p>
            <a:pPr fontAlgn="base">
              <a:spcAft>
                <a:spcPct val="0"/>
              </a:spcAft>
            </a:pPr>
            <a:r>
              <a:rPr lang="en-GB" dirty="0"/>
              <a:t>How TV content is viewed</a:t>
            </a:r>
          </a:p>
        </p:txBody>
      </p:sp>
      <p:pic>
        <p:nvPicPr>
          <p:cNvPr id="5" name="Picture 4">
            <a:extLst>
              <a:ext uri="{FF2B5EF4-FFF2-40B4-BE49-F238E27FC236}">
                <a16:creationId xmlns:a16="http://schemas.microsoft.com/office/drawing/2014/main" id="{D9688671-1A5A-4826-BCDD-2F4526D3C3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01A7C288-F43F-4F9A-9654-ED50FDFDD061}"/>
              </a:ext>
            </a:extLst>
          </p:cNvPr>
          <p:cNvSpPr txBox="1"/>
          <p:nvPr/>
        </p:nvSpPr>
        <p:spPr>
          <a:xfrm rot="16200000">
            <a:off x="9898677" y="3736027"/>
            <a:ext cx="4158997" cy="246221"/>
          </a:xfrm>
          <a:prstGeom prst="rect">
            <a:avLst/>
          </a:prstGeom>
          <a:noFill/>
        </p:spPr>
        <p:txBody>
          <a:bodyPr wrap="square" rtlCol="0">
            <a:spAutoFit/>
          </a:bodyPr>
          <a:lstStyle/>
          <a:p>
            <a:pPr algn="l"/>
            <a:r>
              <a:rPr lang="en-GB" sz="1000" dirty="0">
                <a:solidFill>
                  <a:schemeClr val="bg1"/>
                </a:solidFill>
              </a:rPr>
              <a:t>“Al Murray: Why Does Everyone Hate the British Empire” Sky History</a:t>
            </a:r>
          </a:p>
        </p:txBody>
      </p:sp>
    </p:spTree>
    <p:extLst>
      <p:ext uri="{BB962C8B-B14F-4D97-AF65-F5344CB8AC3E}">
        <p14:creationId xmlns:p14="http://schemas.microsoft.com/office/powerpoint/2010/main" val="3536486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49624-0788-CF25-7B39-E8BF1E870FAA}"/>
            </a:ext>
          </a:extLst>
        </p:cNvPr>
        <p:cNvGrpSpPr/>
        <p:nvPr/>
      </p:nvGrpSpPr>
      <p:grpSpPr>
        <a:xfrm>
          <a:off x="0" y="0"/>
          <a:ext cx="0" cy="0"/>
          <a:chOff x="0" y="0"/>
          <a:chExt cx="0" cy="0"/>
        </a:xfrm>
      </p:grpSpPr>
      <p:pic>
        <p:nvPicPr>
          <p:cNvPr id="2050" name="Picture 2" descr="Premier League 2023/24 fixtures: Arsenal and Manchester United's games  against Tottenham live on Sky Sports | Football News | Sky Sports">
            <a:extLst>
              <a:ext uri="{FF2B5EF4-FFF2-40B4-BE49-F238E27FC236}">
                <a16:creationId xmlns:a16="http://schemas.microsoft.com/office/drawing/2014/main" id="{A0B51B91-058E-246A-B422-005E55C6107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BF82C6-54C2-52B1-41E1-FDBAB5D33592}"/>
              </a:ext>
            </a:extLst>
          </p:cNvPr>
          <p:cNvSpPr>
            <a:spLocks noGrp="1"/>
          </p:cNvSpPr>
          <p:nvPr>
            <p:ph type="title"/>
          </p:nvPr>
        </p:nvSpPr>
        <p:spPr/>
        <p:txBody>
          <a:bodyPr>
            <a:normAutofit/>
          </a:bodyPr>
          <a:lstStyle/>
          <a:p>
            <a:r>
              <a:rPr lang="en-GB" sz="2900"/>
              <a:t>Sports is time-sensitive so has high levels of live viewing</a:t>
            </a:r>
          </a:p>
        </p:txBody>
      </p:sp>
      <p:sp>
        <p:nvSpPr>
          <p:cNvPr id="5" name="Text Placeholder 4">
            <a:extLst>
              <a:ext uri="{FF2B5EF4-FFF2-40B4-BE49-F238E27FC236}">
                <a16:creationId xmlns:a16="http://schemas.microsoft.com/office/drawing/2014/main" id="{CDBACA36-4563-BC45-90C2-532F99932568}"/>
              </a:ext>
            </a:extLst>
          </p:cNvPr>
          <p:cNvSpPr>
            <a:spLocks noGrp="1"/>
          </p:cNvSpPr>
          <p:nvPr>
            <p:ph type="body" sz="quarter" idx="15"/>
          </p:nvPr>
        </p:nvSpPr>
        <p:spPr>
          <a:xfrm>
            <a:off x="377758" y="5365115"/>
            <a:ext cx="5239271" cy="327546"/>
          </a:xfrm>
        </p:spPr>
        <p:txBody>
          <a:bodyPr/>
          <a:lstStyle/>
          <a:p>
            <a:r>
              <a:rPr lang="en-GB"/>
              <a:t>Source: Barb 2023. Individuals, Live +3min. Arsenal v Man Utd, Sky Sports Main Event. 22</a:t>
            </a:r>
            <a:r>
              <a:rPr lang="en-GB" baseline="30000"/>
              <a:t>nd</a:t>
            </a:r>
            <a:r>
              <a:rPr lang="en-GB"/>
              <a:t> January. Device and time-shifted viewing within 28 days of broadcast.</a:t>
            </a:r>
          </a:p>
        </p:txBody>
      </p:sp>
      <p:graphicFrame>
        <p:nvGraphicFramePr>
          <p:cNvPr id="6" name="Content Placeholder 4">
            <a:extLst>
              <a:ext uri="{FF2B5EF4-FFF2-40B4-BE49-F238E27FC236}">
                <a16:creationId xmlns:a16="http://schemas.microsoft.com/office/drawing/2014/main" id="{70A6176B-F4C2-3F0D-630C-87976D133935}"/>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256EB7EE-3838-68CB-936E-9DD9DA03C14F}"/>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2.06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total viewers</a:t>
            </a:r>
          </a:p>
        </p:txBody>
      </p:sp>
      <p:cxnSp>
        <p:nvCxnSpPr>
          <p:cNvPr id="4" name="Straight Connector 3">
            <a:extLst>
              <a:ext uri="{FF2B5EF4-FFF2-40B4-BE49-F238E27FC236}">
                <a16:creationId xmlns:a16="http://schemas.microsoft.com/office/drawing/2014/main" id="{18AC7881-044D-6C7E-A276-DB65A0470B8E}"/>
              </a:ext>
            </a:extLst>
          </p:cNvPr>
          <p:cNvCxnSpPr>
            <a:cxnSpLocks/>
          </p:cNvCxnSpPr>
          <p:nvPr/>
        </p:nvCxnSpPr>
        <p:spPr>
          <a:xfrm>
            <a:off x="3897431" y="2292103"/>
            <a:ext cx="621559"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CA30967-3D96-8AC1-064A-7C60927F1DFB}"/>
              </a:ext>
            </a:extLst>
          </p:cNvPr>
          <p:cNvSpPr/>
          <p:nvPr/>
        </p:nvSpPr>
        <p:spPr>
          <a:xfrm>
            <a:off x="4494548" y="2159382"/>
            <a:ext cx="151334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Live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7" name="Rectangle 16">
            <a:extLst>
              <a:ext uri="{FF2B5EF4-FFF2-40B4-BE49-F238E27FC236}">
                <a16:creationId xmlns:a16="http://schemas.microsoft.com/office/drawing/2014/main" id="{78E2DF7B-D73A-D8C4-5188-543F847F2FD9}"/>
              </a:ext>
            </a:extLst>
          </p:cNvPr>
          <p:cNvSpPr/>
          <p:nvPr/>
        </p:nvSpPr>
        <p:spPr>
          <a:xfrm>
            <a:off x="4542338" y="1945396"/>
            <a:ext cx="1305165"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1.90 million</a:t>
            </a:r>
          </a:p>
        </p:txBody>
      </p:sp>
      <p:cxnSp>
        <p:nvCxnSpPr>
          <p:cNvPr id="18" name="Connector: Elbow 17">
            <a:extLst>
              <a:ext uri="{FF2B5EF4-FFF2-40B4-BE49-F238E27FC236}">
                <a16:creationId xmlns:a16="http://schemas.microsoft.com/office/drawing/2014/main" id="{FF99AE39-4D07-C43F-5380-B8324F030D03}"/>
              </a:ext>
            </a:extLst>
          </p:cNvPr>
          <p:cNvCxnSpPr>
            <a:cxnSpLocks/>
            <a:stCxn id="21" idx="3"/>
          </p:cNvCxnSpPr>
          <p:nvPr/>
        </p:nvCxnSpPr>
        <p:spPr>
          <a:xfrm>
            <a:off x="935713" y="3434042"/>
            <a:ext cx="1105990" cy="98"/>
          </a:xfrm>
          <a:prstGeom prst="bentConnector3">
            <a:avLst>
              <a:gd name="adj1" fmla="val 50000"/>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6752556-24F2-A0AD-6CD4-7CC58CA38918}"/>
              </a:ext>
            </a:extLst>
          </p:cNvPr>
          <p:cNvSpPr/>
          <p:nvPr/>
        </p:nvSpPr>
        <p:spPr>
          <a:xfrm>
            <a:off x="284665" y="3547844"/>
            <a:ext cx="1601370" cy="30777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Device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21" name="Rectangle 20">
            <a:extLst>
              <a:ext uri="{FF2B5EF4-FFF2-40B4-BE49-F238E27FC236}">
                <a16:creationId xmlns:a16="http://schemas.microsoft.com/office/drawing/2014/main" id="{D79F9B10-91C5-AC5A-5723-45A5C8814D55}"/>
              </a:ext>
            </a:extLst>
          </p:cNvPr>
          <p:cNvSpPr/>
          <p:nvPr/>
        </p:nvSpPr>
        <p:spPr>
          <a:xfrm>
            <a:off x="295794" y="3264765"/>
            <a:ext cx="639919" cy="33855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B7305"/>
                </a:solidFill>
                <a:effectLst/>
                <a:uLnTx/>
                <a:uFillTx/>
                <a:latin typeface="Arial"/>
                <a:ea typeface="+mn-ea"/>
                <a:cs typeface="+mn-cs"/>
              </a:rPr>
              <a:t>112k</a:t>
            </a:r>
          </a:p>
        </p:txBody>
      </p:sp>
      <p:sp>
        <p:nvSpPr>
          <p:cNvPr id="22" name="Rectangle 21">
            <a:extLst>
              <a:ext uri="{FF2B5EF4-FFF2-40B4-BE49-F238E27FC236}">
                <a16:creationId xmlns:a16="http://schemas.microsoft.com/office/drawing/2014/main" id="{52C7D24B-0CBB-A177-3663-E9CB181A3562}"/>
              </a:ext>
            </a:extLst>
          </p:cNvPr>
          <p:cNvSpPr/>
          <p:nvPr/>
        </p:nvSpPr>
        <p:spPr>
          <a:xfrm>
            <a:off x="732488" y="4360052"/>
            <a:ext cx="1408142"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Time-shifted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23" name="Rectangle 22">
            <a:extLst>
              <a:ext uri="{FF2B5EF4-FFF2-40B4-BE49-F238E27FC236}">
                <a16:creationId xmlns:a16="http://schemas.microsoft.com/office/drawing/2014/main" id="{EC7DD4CF-360E-3E3F-45DB-1966C2761B78}"/>
              </a:ext>
            </a:extLst>
          </p:cNvPr>
          <p:cNvSpPr/>
          <p:nvPr/>
        </p:nvSpPr>
        <p:spPr>
          <a:xfrm>
            <a:off x="749569" y="4072881"/>
            <a:ext cx="639919" cy="33855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5k</a:t>
            </a:r>
          </a:p>
        </p:txBody>
      </p:sp>
      <p:sp>
        <p:nvSpPr>
          <p:cNvPr id="25" name="Rectangle 24">
            <a:extLst>
              <a:ext uri="{FF2B5EF4-FFF2-40B4-BE49-F238E27FC236}">
                <a16:creationId xmlns:a16="http://schemas.microsoft.com/office/drawing/2014/main" id="{F6FDCB26-13EA-BAE0-4113-A7E159B5E5F3}"/>
              </a:ext>
            </a:extLst>
          </p:cNvPr>
          <p:cNvSpPr/>
          <p:nvPr/>
        </p:nvSpPr>
        <p:spPr>
          <a:xfrm>
            <a:off x="240634" y="2183907"/>
            <a:ext cx="1737200"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Viewed on same day as live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26" name="Rectangle 25">
            <a:extLst>
              <a:ext uri="{FF2B5EF4-FFF2-40B4-BE49-F238E27FC236}">
                <a16:creationId xmlns:a16="http://schemas.microsoft.com/office/drawing/2014/main" id="{9AF4975B-D129-6EBD-534A-C20E036CAE27}"/>
              </a:ext>
            </a:extLst>
          </p:cNvPr>
          <p:cNvSpPr/>
          <p:nvPr/>
        </p:nvSpPr>
        <p:spPr>
          <a:xfrm>
            <a:off x="229439" y="1926122"/>
            <a:ext cx="526106"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lumMod val="75000"/>
                  </a:srgbClr>
                </a:solidFill>
                <a:effectLst/>
                <a:uLnTx/>
                <a:uFillTx/>
                <a:latin typeface="Arial"/>
                <a:ea typeface="+mn-ea"/>
                <a:cs typeface="+mn-cs"/>
              </a:rPr>
              <a:t>40k</a:t>
            </a:r>
          </a:p>
        </p:txBody>
      </p:sp>
      <p:cxnSp>
        <p:nvCxnSpPr>
          <p:cNvPr id="27" name="Connector: Elbow 26">
            <a:extLst>
              <a:ext uri="{FF2B5EF4-FFF2-40B4-BE49-F238E27FC236}">
                <a16:creationId xmlns:a16="http://schemas.microsoft.com/office/drawing/2014/main" id="{07D7305E-575D-2844-A1F3-B5924348A9A1}"/>
              </a:ext>
            </a:extLst>
          </p:cNvPr>
          <p:cNvCxnSpPr>
            <a:cxnSpLocks/>
          </p:cNvCxnSpPr>
          <p:nvPr/>
        </p:nvCxnSpPr>
        <p:spPr>
          <a:xfrm>
            <a:off x="343749" y="2702128"/>
            <a:ext cx="1374274" cy="562637"/>
          </a:xfrm>
          <a:prstGeom prst="bentConnector3">
            <a:avLst>
              <a:gd name="adj1" fmla="val 50000"/>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2BAFAD7B-6BBB-CA19-C500-D58C44520913}"/>
              </a:ext>
            </a:extLst>
          </p:cNvPr>
          <p:cNvCxnSpPr>
            <a:cxnSpLocks/>
          </p:cNvCxnSpPr>
          <p:nvPr/>
        </p:nvCxnSpPr>
        <p:spPr>
          <a:xfrm rot="10800000" flipV="1">
            <a:off x="1187790" y="3858721"/>
            <a:ext cx="530233" cy="394191"/>
          </a:xfrm>
          <a:prstGeom prst="bentConnector3">
            <a:avLst>
              <a:gd name="adj1" fmla="val 50000"/>
            </a:avLst>
          </a:prstGeom>
          <a:ln w="15875">
            <a:solidFill>
              <a:srgbClr val="372D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721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5622</Words>
  <Application>Microsoft Office PowerPoint</Application>
  <PresentationFormat>Widescreen</PresentationFormat>
  <Paragraphs>1277</Paragraphs>
  <Slides>45</Slides>
  <Notes>43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Aptos</vt:lpstr>
      <vt:lpstr>Arial</vt:lpstr>
      <vt:lpstr>Arial</vt:lpstr>
      <vt:lpstr>Calibri</vt:lpstr>
      <vt:lpstr>Century Gothic</vt:lpstr>
      <vt:lpstr>Founders Grotesk Bold</vt:lpstr>
      <vt:lpstr>Founders Grotesk Regular</vt:lpstr>
      <vt:lpstr>Söhne</vt:lpstr>
      <vt:lpstr>Thinkbox</vt:lpstr>
      <vt:lpstr>1_Thinkbox</vt:lpstr>
      <vt:lpstr>Thinkbox TV viewing report</vt:lpstr>
      <vt:lpstr>Overview </vt:lpstr>
      <vt:lpstr>The last decade has seen huge improvements in TV quality</vt:lpstr>
      <vt:lpstr>Overall, it’s a much more stable viewing landscape</vt:lpstr>
      <vt:lpstr>2023 video viewing – 16-34</vt:lpstr>
      <vt:lpstr>How we watch broadcaster TV – 16-34</vt:lpstr>
      <vt:lpstr>Almost three quarters of individuals now have access to a SVOD service</vt:lpstr>
      <vt:lpstr>How TV content is viewed</vt:lpstr>
      <vt:lpstr>Sports is time-sensitive so has high levels of live viewing</vt:lpstr>
      <vt:lpstr>Primetime drama has high levels of time-shifted viewing</vt:lpstr>
      <vt:lpstr>Broad appeal entertainment shows have high TV set viewing </vt:lpstr>
      <vt:lpstr>Device viewing allows flexibility in watching reality TV  </vt:lpstr>
      <vt:lpstr>Daily shows generate a ‘drive to live’  </vt:lpstr>
      <vt:lpstr>Documentaries have varied viewing methods </vt:lpstr>
      <vt:lpstr>Content released as a boxset can receive high pre-broadcast viewing</vt:lpstr>
      <vt:lpstr>TV landscape</vt:lpstr>
      <vt:lpstr>TV platforms: broadcast television remains valued</vt:lpstr>
      <vt:lpstr>TV population (universe) sizes in millions </vt:lpstr>
      <vt:lpstr>Time lengths &amp; advertising</vt:lpstr>
      <vt:lpstr>Time lengths &amp; advertising</vt:lpstr>
      <vt:lpstr>PowerPoint Presentation</vt:lpstr>
      <vt:lpstr>Advertising on broadcaster TV – how it’s watched</vt:lpstr>
      <vt:lpstr>The use of time-lengths differs by category</vt:lpstr>
      <vt:lpstr>30-second TV ads consistently account for half of all impacts </vt:lpstr>
      <vt:lpstr>Linear TV delivered 679 billion impacts across 2023</vt:lpstr>
      <vt:lpstr>The most viewed holding companies on TV in 2023</vt:lpstr>
      <vt:lpstr>791 advertisers used TV for the first time in 2023</vt:lpstr>
      <vt:lpstr>PowerPoint Presentation</vt:lpstr>
      <vt:lpstr>Total TV weekly reach (linear TV + BVOD)</vt:lpstr>
      <vt:lpstr>Total TV weekly reach is high for adults</vt:lpstr>
      <vt:lpstr>BVOD drives 12% incremental weekly TV reach for 15-34s</vt:lpstr>
      <vt:lpstr>PowerPoint Presentation</vt:lpstr>
      <vt:lpstr>UK original content dominates the top 30 series of 2023</vt:lpstr>
      <vt:lpstr>SVODs play a significant role in the top shows for 16-34s</vt:lpstr>
      <vt:lpstr>The Coronation was the most watched one-off event of 2023</vt:lpstr>
      <vt:lpstr>16-34s welcomed in the new year with the BBC</vt:lpstr>
      <vt:lpstr>In 2023, we saw The Coronation, blockbuster epics, and the return of old favourites</vt:lpstr>
      <vt:lpstr>Top TV programmes 2023 (TV set and device)</vt:lpstr>
      <vt:lpstr>Top ITV1 programmes 2023 (TV set and device)</vt:lpstr>
      <vt:lpstr>Top Channel 4 programmes 2023 (TV set and device)</vt:lpstr>
      <vt:lpstr>Top Channel 5 programmes 2023 (TV set and device)</vt:lpstr>
      <vt:lpstr>Top commercial non-PSB* programmes 2023 (non-sport)</vt:lpstr>
      <vt:lpstr>Top commercial  sport programmes</vt:lpstr>
      <vt:lpstr>Top 5 commercial programmes with largest proportion of device viewing</vt:lpstr>
      <vt:lpstr>Top 5 commercial programmes with largest proportion of pre-broadcast boxset BVOD viewing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Thinkbox TV viewing report</dc:title>
  <dc:creator>Harry Parker</dc:creator>
  <cp:lastModifiedBy>Nailah Uddin</cp:lastModifiedBy>
  <cp:revision>12</cp:revision>
  <dcterms:created xsi:type="dcterms:W3CDTF">2024-04-09T07:49:10Z</dcterms:created>
  <dcterms:modified xsi:type="dcterms:W3CDTF">2024-04-29T13:46:15Z</dcterms:modified>
</cp:coreProperties>
</file>