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6.xml" ContentType="application/vnd.openxmlformats-officedocument.them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7.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8.xml" ContentType="application/vnd.openxmlformats-officedocument.them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9.xml" ContentType="application/vnd.openxmlformats-officedocument.them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heme/theme10.xml" ContentType="application/vnd.openxmlformats-officedocument.theme+xml"/>
  <Override PartName="/ppt/tags/tag264.xml" ContentType="application/vnd.openxmlformats-officedocument.presentationml.tags+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1.xml" ContentType="application/vnd.openxmlformats-officedocument.them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2.xml" ContentType="application/vnd.openxmlformats-officedocument.them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heme/theme13.xml" ContentType="application/vnd.openxmlformats-officedocument.theme+xml"/>
  <Override PartName="/ppt/tags/tag325.xml" ContentType="application/vnd.openxmlformats-officedocument.presentationml.tags+xml"/>
  <Override PartName="/ppt/slideLayouts/slideLayout327.xml" ContentType="application/vnd.openxmlformats-officedocument.presentationml.slideLayout+xml"/>
  <Override PartName="/ppt/theme/theme14.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slideLayouts/slideLayout328.xml" ContentType="application/vnd.openxmlformats-officedocument.presentationml.slideLayout+xml"/>
  <Override PartName="/ppt/theme/theme15.xml" ContentType="application/vnd.openxmlformats-officedocument.theme+xml"/>
  <Override PartName="/ppt/tags/tag328.xml" ContentType="application/vnd.openxmlformats-officedocument.presentationml.tags+xml"/>
  <Override PartName="/ppt/tags/tag329.xml" ContentType="application/vnd.openxmlformats-officedocument.presentationml.tags+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6.xml" ContentType="application/vnd.openxmlformats-officedocument.them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tags/tag36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6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4022" r:id="rId3"/>
    <p:sldMasterId id="2147484053" r:id="rId4"/>
    <p:sldMasterId id="2147484081" r:id="rId5"/>
    <p:sldMasterId id="2147484175" r:id="rId6"/>
    <p:sldMasterId id="2147484212" r:id="rId7"/>
    <p:sldMasterId id="2147484325" r:id="rId8"/>
    <p:sldMasterId id="2147484418" r:id="rId9"/>
    <p:sldMasterId id="2147484501" r:id="rId10"/>
    <p:sldMasterId id="2147484533" r:id="rId11"/>
    <p:sldMasterId id="2147484563" r:id="rId12"/>
    <p:sldMasterId id="2147484601" r:id="rId13"/>
    <p:sldMasterId id="2147484602" r:id="rId14"/>
    <p:sldMasterId id="2147484610" r:id="rId15"/>
    <p:sldMasterId id="2147484646" r:id="rId16"/>
  </p:sldMasterIdLst>
  <p:notesMasterIdLst>
    <p:notesMasterId r:id="rId62"/>
  </p:notesMasterIdLst>
  <p:handoutMasterIdLst>
    <p:handoutMasterId r:id="rId63"/>
  </p:handoutMasterIdLst>
  <p:sldIdLst>
    <p:sldId id="285" r:id="rId17"/>
    <p:sldId id="4916" r:id="rId18"/>
    <p:sldId id="325" r:id="rId19"/>
    <p:sldId id="4878" r:id="rId20"/>
    <p:sldId id="2142533275" r:id="rId21"/>
    <p:sldId id="2142533276" r:id="rId22"/>
    <p:sldId id="2142533296" r:id="rId23"/>
    <p:sldId id="262" r:id="rId24"/>
    <p:sldId id="261" r:id="rId25"/>
    <p:sldId id="2142533274" r:id="rId26"/>
    <p:sldId id="2142533299" r:id="rId27"/>
    <p:sldId id="2142533300" r:id="rId28"/>
    <p:sldId id="2147376099" r:id="rId29"/>
    <p:sldId id="2147376104" r:id="rId30"/>
    <p:sldId id="2147376198" r:id="rId31"/>
    <p:sldId id="11382" r:id="rId32"/>
    <p:sldId id="2142533301" r:id="rId33"/>
    <p:sldId id="4899" r:id="rId34"/>
    <p:sldId id="2142533269" r:id="rId35"/>
    <p:sldId id="2142533302" r:id="rId36"/>
    <p:sldId id="4904" r:id="rId37"/>
    <p:sldId id="2142533270" r:id="rId38"/>
    <p:sldId id="2142533303" r:id="rId39"/>
    <p:sldId id="4905" r:id="rId40"/>
    <p:sldId id="2142533271" r:id="rId41"/>
    <p:sldId id="4907" r:id="rId42"/>
    <p:sldId id="277" r:id="rId43"/>
    <p:sldId id="2147376199" r:id="rId44"/>
    <p:sldId id="2142533340" r:id="rId45"/>
    <p:sldId id="2147376200" r:id="rId46"/>
    <p:sldId id="2142533268" r:id="rId47"/>
    <p:sldId id="2147376201" r:id="rId48"/>
    <p:sldId id="2147376202" r:id="rId49"/>
    <p:sldId id="2147376203" r:id="rId50"/>
    <p:sldId id="2147376204" r:id="rId51"/>
    <p:sldId id="2142533305" r:id="rId52"/>
    <p:sldId id="2142533306" r:id="rId53"/>
    <p:sldId id="2147376205" r:id="rId54"/>
    <p:sldId id="4930" r:id="rId55"/>
    <p:sldId id="4912" r:id="rId56"/>
    <p:sldId id="4920" r:id="rId57"/>
    <p:sldId id="4929" r:id="rId58"/>
    <p:sldId id="297" r:id="rId59"/>
    <p:sldId id="2147376207" r:id="rId60"/>
    <p:sldId id="4886" r:id="rId61"/>
  </p:sldIdLst>
  <p:sldSz cx="12192000" cy="6858000"/>
  <p:notesSz cx="6797675" cy="9926638"/>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60E542B-E05F-4BEE-9C58-41624317934D}">
          <p14:sldIdLst>
            <p14:sldId id="285"/>
            <p14:sldId id="4916"/>
            <p14:sldId id="325"/>
          </p14:sldIdLst>
        </p14:section>
        <p14:section name="The Advanced TV Opportunity" id="{C0834978-C469-4EE3-B932-20F0B64B0F90}">
          <p14:sldIdLst>
            <p14:sldId id="4878"/>
            <p14:sldId id="2142533275"/>
            <p14:sldId id="2142533276"/>
            <p14:sldId id="2142533296"/>
            <p14:sldId id="262"/>
            <p14:sldId id="261"/>
          </p14:sldIdLst>
        </p14:section>
        <p14:section name="The Advanced TV Toolkit" id="{8BB7AD22-AA43-40D1-999B-392814A5C91B}">
          <p14:sldIdLst>
            <p14:sldId id="2142533274"/>
            <p14:sldId id="2142533299"/>
            <p14:sldId id="2142533300"/>
            <p14:sldId id="2147376099"/>
            <p14:sldId id="2147376104"/>
            <p14:sldId id="2147376198"/>
            <p14:sldId id="11382"/>
            <p14:sldId id="2142533301"/>
            <p14:sldId id="4899"/>
            <p14:sldId id="2142533269"/>
            <p14:sldId id="2142533302"/>
            <p14:sldId id="4904"/>
            <p14:sldId id="2142533270"/>
            <p14:sldId id="2142533303"/>
            <p14:sldId id="4905"/>
            <p14:sldId id="2142533271"/>
            <p14:sldId id="4907"/>
          </p14:sldIdLst>
        </p14:section>
        <p14:section name="Advanced TV Measurement" id="{F2545A4A-213D-436A-B6E2-1B73404E388A}">
          <p14:sldIdLst>
            <p14:sldId id="277"/>
            <p14:sldId id="2147376199"/>
            <p14:sldId id="2142533340"/>
            <p14:sldId id="2147376200"/>
            <p14:sldId id="2142533268"/>
            <p14:sldId id="2147376201"/>
            <p14:sldId id="2147376202"/>
            <p14:sldId id="2147376203"/>
            <p14:sldId id="2147376204"/>
            <p14:sldId id="2142533305"/>
            <p14:sldId id="2142533306"/>
            <p14:sldId id="2147376205"/>
          </p14:sldIdLst>
        </p14:section>
        <p14:section name="Buying Advanced TV" id="{F26EBBE3-25D2-4B11-94C4-2BC50DA06B1F}">
          <p14:sldIdLst>
            <p14:sldId id="4930"/>
            <p14:sldId id="4912"/>
          </p14:sldIdLst>
        </p14:section>
        <p14:section name="Expanding World of TV" id="{F102B649-0627-441E-A1FA-38F797D9A3E9}">
          <p14:sldIdLst>
            <p14:sldId id="4920"/>
            <p14:sldId id="4929"/>
            <p14:sldId id="297"/>
            <p14:sldId id="2147376207"/>
          </p14:sldIdLst>
        </p14:section>
        <p14:section name="Summary" id="{A8746947-AD6A-4B5A-B05F-AFB70ABBB08F}">
          <p14:sldIdLst>
            <p14:sldId id="4886"/>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741" userDrawn="1">
          <p15:clr>
            <a:srgbClr val="A4A3A4"/>
          </p15:clr>
        </p15:guide>
        <p15:guide id="6" orient="horz" pos="2980" userDrawn="1">
          <p15:clr>
            <a:srgbClr val="A4A3A4"/>
          </p15:clr>
        </p15:guide>
        <p15:guide id="7" orient="horz" pos="1049" userDrawn="1">
          <p15:clr>
            <a:srgbClr val="A4A3A4"/>
          </p15:clr>
        </p15:guide>
        <p15:guide id="9" pos="642" userDrawn="1">
          <p15:clr>
            <a:srgbClr val="A4A3A4"/>
          </p15:clr>
        </p15:guide>
        <p15:guide id="10" orient="horz" pos="3216" userDrawn="1">
          <p15:clr>
            <a:srgbClr val="A4A3A4"/>
          </p15:clr>
        </p15:guide>
        <p15:guide id="11" pos="6072" userDrawn="1">
          <p15:clr>
            <a:srgbClr val="A4A3A4"/>
          </p15:clr>
        </p15:guide>
        <p15:guide id="12" pos="6448" userDrawn="1">
          <p15:clr>
            <a:srgbClr val="A4A3A4"/>
          </p15:clr>
        </p15:guide>
        <p15:guide id="13" orient="horz" pos="132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ey Clay" initials="LC" lastIdx="41" clrIdx="0">
    <p:extLst>
      <p:ext uri="{19B8F6BF-5375-455C-9EA6-DF929625EA0E}">
        <p15:presenceInfo xmlns:p15="http://schemas.microsoft.com/office/powerpoint/2012/main" userId="S::lindsey.clay@thinkbox.tv::47110768-96da-49da-a1ef-331d3bfcd4a4" providerId="AD"/>
      </p:ext>
    </p:extLst>
  </p:cmAuthor>
  <p:cmAuthor id="2" name="Matt Hill" initials="MH" lastIdx="26" clrIdx="1">
    <p:extLst>
      <p:ext uri="{19B8F6BF-5375-455C-9EA6-DF929625EA0E}">
        <p15:presenceInfo xmlns:p15="http://schemas.microsoft.com/office/powerpoint/2012/main" userId="S::matt.hill@thinkbox.tv::b982715a-3f1e-49c0-8311-55038e5912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9D9D9"/>
    <a:srgbClr val="7ED2EC"/>
    <a:srgbClr val="E10514"/>
    <a:srgbClr val="E5E5E5"/>
    <a:srgbClr val="00A5D7"/>
    <a:srgbClr val="808080"/>
    <a:srgbClr val="B9CD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0024" autoAdjust="0"/>
  </p:normalViewPr>
  <p:slideViewPr>
    <p:cSldViewPr snapToGrid="0" showGuides="1">
      <p:cViewPr varScale="1">
        <p:scale>
          <a:sx n="59" d="100"/>
          <a:sy n="59" d="100"/>
        </p:scale>
        <p:origin x="888" y="56"/>
      </p:cViewPr>
      <p:guideLst>
        <p:guide pos="3840"/>
        <p:guide orient="horz" pos="278"/>
        <p:guide orient="horz" pos="3430"/>
        <p:guide orient="horz" pos="3741"/>
        <p:guide orient="horz" pos="2980"/>
        <p:guide orient="horz" pos="1049"/>
        <p:guide pos="642"/>
        <p:guide orient="horz" pos="3216"/>
        <p:guide pos="6072"/>
        <p:guide pos="6448"/>
        <p:guide orient="horz" pos="1321"/>
      </p:guideLst>
    </p:cSldViewPr>
  </p:slideViewPr>
  <p:outlineViewPr>
    <p:cViewPr>
      <p:scale>
        <a:sx n="33" d="100"/>
        <a:sy n="33" d="100"/>
      </p:scale>
      <p:origin x="0" y="-2136"/>
    </p:cViewPr>
  </p:outlineViewPr>
  <p:notesTextViewPr>
    <p:cViewPr>
      <p:scale>
        <a:sx n="3" d="2"/>
        <a:sy n="3" d="2"/>
      </p:scale>
      <p:origin x="0" y="-1368"/>
    </p:cViewPr>
  </p:notesTextViewPr>
  <p:sorterViewPr>
    <p:cViewPr>
      <p:scale>
        <a:sx n="110" d="100"/>
        <a:sy n="110" d="100"/>
      </p:scale>
      <p:origin x="0" y="0"/>
    </p:cViewPr>
  </p:sorterViewPr>
  <p:notesViewPr>
    <p:cSldViewPr snapToGrid="0" showGuides="1">
      <p:cViewPr>
        <p:scale>
          <a:sx n="80" d="100"/>
          <a:sy n="80" d="100"/>
        </p:scale>
        <p:origin x="393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8" Type="http://schemas.openxmlformats.org/officeDocument/2006/relationships/oleObject" Target="NULL" TargetMode="External"/><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image" Target="../media/image70.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tx>
            <c:strRef>
              <c:f>Sheet1!$A$2</c:f>
              <c:strCache>
                <c:ptCount val="1"/>
                <c:pt idx="0">
                  <c:v>0-10%</c:v>
                </c:pt>
              </c:strCache>
            </c:strRef>
          </c:tx>
          <c:spPr>
            <a:solidFill>
              <a:schemeClr val="accent1"/>
            </a:solidFill>
            <a:ln>
              <a:solidFill>
                <a:srgbClr val="D9D9D9"/>
              </a:solidFill>
            </a:ln>
            <a:effectLst/>
          </c:spPr>
          <c:invertIfNegative val="0"/>
          <c:cat>
            <c:strRef>
              <c:f>Sheet1!$B$1:$C$1</c:f>
              <c:strCache>
                <c:ptCount val="2"/>
                <c:pt idx="0">
                  <c:v>% of all BVOD viewership</c:v>
                </c:pt>
                <c:pt idx="1">
                  <c:v>% of all linear viewership</c:v>
                </c:pt>
              </c:strCache>
            </c:strRef>
          </c:cat>
          <c:val>
            <c:numRef>
              <c:f>Sheet1!$B$2:$C$2</c:f>
              <c:numCache>
                <c:formatCode>0%</c:formatCode>
                <c:ptCount val="2"/>
                <c:pt idx="0">
                  <c:v>0.03</c:v>
                </c:pt>
                <c:pt idx="1">
                  <c:v>0</c:v>
                </c:pt>
              </c:numCache>
            </c:numRef>
          </c:val>
          <c:extLst>
            <c:ext xmlns:c16="http://schemas.microsoft.com/office/drawing/2014/chart" uri="{C3380CC4-5D6E-409C-BE32-E72D297353CC}">
              <c16:uniqueId val="{00000000-CFAA-4032-8691-A8EF6EF91DE2}"/>
            </c:ext>
          </c:extLst>
        </c:ser>
        <c:ser>
          <c:idx val="1"/>
          <c:order val="1"/>
          <c:tx>
            <c:strRef>
              <c:f>Sheet1!$A$3</c:f>
              <c:strCache>
                <c:ptCount val="1"/>
                <c:pt idx="0">
                  <c:v>10-20%</c:v>
                </c:pt>
              </c:strCache>
            </c:strRef>
          </c:tx>
          <c:spPr>
            <a:solidFill>
              <a:schemeClr val="accent1"/>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Sheet1!$B$3:$C$3</c:f>
              <c:numCache>
                <c:formatCode>0%</c:formatCode>
                <c:ptCount val="2"/>
                <c:pt idx="0">
                  <c:v>0.06</c:v>
                </c:pt>
                <c:pt idx="1">
                  <c:v>0.01</c:v>
                </c:pt>
              </c:numCache>
            </c:numRef>
          </c:val>
          <c:extLst>
            <c:ext xmlns:c16="http://schemas.microsoft.com/office/drawing/2014/chart" uri="{C3380CC4-5D6E-409C-BE32-E72D297353CC}">
              <c16:uniqueId val="{00000001-CFAA-4032-8691-A8EF6EF91DE2}"/>
            </c:ext>
          </c:extLst>
        </c:ser>
        <c:ser>
          <c:idx val="2"/>
          <c:order val="2"/>
          <c:tx>
            <c:strRef>
              <c:f>Sheet1!$A$4</c:f>
              <c:strCache>
                <c:ptCount val="1"/>
                <c:pt idx="0">
                  <c:v>20-30%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Sheet1!$B$4:$C$4</c:f>
              <c:numCache>
                <c:formatCode>0%</c:formatCode>
                <c:ptCount val="2"/>
                <c:pt idx="0">
                  <c:v>7.0000000000000007E-2</c:v>
                </c:pt>
                <c:pt idx="1">
                  <c:v>0.01</c:v>
                </c:pt>
              </c:numCache>
            </c:numRef>
          </c:val>
          <c:extLst>
            <c:ext xmlns:c16="http://schemas.microsoft.com/office/drawing/2014/chart" uri="{C3380CC4-5D6E-409C-BE32-E72D297353CC}">
              <c16:uniqueId val="{00000002-CFAA-4032-8691-A8EF6EF91DE2}"/>
            </c:ext>
          </c:extLst>
        </c:ser>
        <c:ser>
          <c:idx val="3"/>
          <c:order val="3"/>
          <c:tx>
            <c:strRef>
              <c:f>Sheet1!$A$5</c:f>
              <c:strCache>
                <c:ptCount val="1"/>
                <c:pt idx="0">
                  <c:v>30-40%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Sheet1!$B$5:$C$5</c:f>
              <c:numCache>
                <c:formatCode>0%</c:formatCode>
                <c:ptCount val="2"/>
                <c:pt idx="0">
                  <c:v>0.1</c:v>
                </c:pt>
                <c:pt idx="1">
                  <c:v>0.02</c:v>
                </c:pt>
              </c:numCache>
            </c:numRef>
          </c:val>
          <c:extLst>
            <c:ext xmlns:c16="http://schemas.microsoft.com/office/drawing/2014/chart" uri="{C3380CC4-5D6E-409C-BE32-E72D297353CC}">
              <c16:uniqueId val="{00000003-CFAA-4032-8691-A8EF6EF91DE2}"/>
            </c:ext>
          </c:extLst>
        </c:ser>
        <c:ser>
          <c:idx val="4"/>
          <c:order val="4"/>
          <c:tx>
            <c:strRef>
              <c:f>Sheet1!$A$6</c:f>
              <c:strCache>
                <c:ptCount val="1"/>
                <c:pt idx="0">
                  <c:v>40-50%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Sheet1!$B$6:$C$6</c:f>
              <c:numCache>
                <c:formatCode>0%</c:formatCode>
                <c:ptCount val="2"/>
                <c:pt idx="0">
                  <c:v>0.11</c:v>
                </c:pt>
                <c:pt idx="1">
                  <c:v>0.04</c:v>
                </c:pt>
              </c:numCache>
            </c:numRef>
          </c:val>
          <c:extLst>
            <c:ext xmlns:c16="http://schemas.microsoft.com/office/drawing/2014/chart" uri="{C3380CC4-5D6E-409C-BE32-E72D297353CC}">
              <c16:uniqueId val="{00000004-CFAA-4032-8691-A8EF6EF91DE2}"/>
            </c:ext>
          </c:extLst>
        </c:ser>
        <c:ser>
          <c:idx val="5"/>
          <c:order val="5"/>
          <c:tx>
            <c:strRef>
              <c:f>Sheet1!$A$7</c:f>
              <c:strCache>
                <c:ptCount val="1"/>
                <c:pt idx="0">
                  <c:v>50-60%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Sheet1!$B$7:$C$7</c:f>
              <c:numCache>
                <c:formatCode>0%</c:formatCode>
                <c:ptCount val="2"/>
                <c:pt idx="0">
                  <c:v>0.11</c:v>
                </c:pt>
                <c:pt idx="1">
                  <c:v>0.06</c:v>
                </c:pt>
              </c:numCache>
            </c:numRef>
          </c:val>
          <c:extLst>
            <c:ext xmlns:c16="http://schemas.microsoft.com/office/drawing/2014/chart" uri="{C3380CC4-5D6E-409C-BE32-E72D297353CC}">
              <c16:uniqueId val="{00000005-CFAA-4032-8691-A8EF6EF91DE2}"/>
            </c:ext>
          </c:extLst>
        </c:ser>
        <c:ser>
          <c:idx val="6"/>
          <c:order val="6"/>
          <c:tx>
            <c:strRef>
              <c:f>Sheet1!$A$8</c:f>
              <c:strCache>
                <c:ptCount val="1"/>
                <c:pt idx="0">
                  <c:v>60-70%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Sheet1!$B$8:$C$8</c:f>
              <c:numCache>
                <c:formatCode>0%</c:formatCode>
                <c:ptCount val="2"/>
                <c:pt idx="0">
                  <c:v>0.12</c:v>
                </c:pt>
                <c:pt idx="1">
                  <c:v>0.09</c:v>
                </c:pt>
              </c:numCache>
            </c:numRef>
          </c:val>
          <c:extLst>
            <c:ext xmlns:c16="http://schemas.microsoft.com/office/drawing/2014/chart" uri="{C3380CC4-5D6E-409C-BE32-E72D297353CC}">
              <c16:uniqueId val="{00000006-CFAA-4032-8691-A8EF6EF91DE2}"/>
            </c:ext>
          </c:extLst>
        </c:ser>
        <c:ser>
          <c:idx val="7"/>
          <c:order val="7"/>
          <c:tx>
            <c:strRef>
              <c:f>Sheet1!$A$9</c:f>
              <c:strCache>
                <c:ptCount val="1"/>
                <c:pt idx="0">
                  <c:v>70-80%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Sheet1!$B$9:$C$9</c:f>
              <c:numCache>
                <c:formatCode>0%</c:formatCode>
                <c:ptCount val="2"/>
                <c:pt idx="0">
                  <c:v>0.13</c:v>
                </c:pt>
                <c:pt idx="1">
                  <c:v>0.14000000000000001</c:v>
                </c:pt>
              </c:numCache>
            </c:numRef>
          </c:val>
          <c:extLst>
            <c:ext xmlns:c16="http://schemas.microsoft.com/office/drawing/2014/chart" uri="{C3380CC4-5D6E-409C-BE32-E72D297353CC}">
              <c16:uniqueId val="{00000007-CFAA-4032-8691-A8EF6EF91DE2}"/>
            </c:ext>
          </c:extLst>
        </c:ser>
        <c:ser>
          <c:idx val="8"/>
          <c:order val="8"/>
          <c:tx>
            <c:strRef>
              <c:f>Sheet1!$A$10</c:f>
              <c:strCache>
                <c:ptCount val="1"/>
                <c:pt idx="0">
                  <c:v>80-90%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Sheet1!$B$10:$C$10</c:f>
              <c:numCache>
                <c:formatCode>0%</c:formatCode>
                <c:ptCount val="2"/>
                <c:pt idx="0">
                  <c:v>0.13</c:v>
                </c:pt>
                <c:pt idx="1">
                  <c:v>0.21</c:v>
                </c:pt>
              </c:numCache>
            </c:numRef>
          </c:val>
          <c:extLst>
            <c:ext xmlns:c16="http://schemas.microsoft.com/office/drawing/2014/chart" uri="{C3380CC4-5D6E-409C-BE32-E72D297353CC}">
              <c16:uniqueId val="{00000008-CFAA-4032-8691-A8EF6EF91DE2}"/>
            </c:ext>
          </c:extLst>
        </c:ser>
        <c:ser>
          <c:idx val="9"/>
          <c:order val="9"/>
          <c:tx>
            <c:strRef>
              <c:f>Sheet1!$A$11</c:f>
              <c:strCache>
                <c:ptCount val="1"/>
                <c:pt idx="0">
                  <c:v>90-100%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Sheet1!$B$11:$C$11</c:f>
              <c:numCache>
                <c:formatCode>0%</c:formatCode>
                <c:ptCount val="2"/>
                <c:pt idx="0">
                  <c:v>0.15</c:v>
                </c:pt>
                <c:pt idx="1">
                  <c:v>0.42</c:v>
                </c:pt>
              </c:numCache>
            </c:numRef>
          </c:val>
          <c:extLst>
            <c:ext xmlns:c16="http://schemas.microsoft.com/office/drawing/2014/chart" uri="{C3380CC4-5D6E-409C-BE32-E72D297353CC}">
              <c16:uniqueId val="{00000009-CFAA-4032-8691-A8EF6EF91DE2}"/>
            </c:ext>
          </c:extLst>
        </c:ser>
        <c:dLbls>
          <c:showLegendKey val="0"/>
          <c:showVal val="0"/>
          <c:showCatName val="0"/>
          <c:showSerName val="0"/>
          <c:showPercent val="0"/>
          <c:showBubbleSize val="0"/>
        </c:dLbls>
        <c:gapWidth val="80"/>
        <c:overlap val="100"/>
        <c:axId val="540237967"/>
        <c:axId val="540238383"/>
      </c:barChart>
      <c:catAx>
        <c:axId val="540237967"/>
        <c:scaling>
          <c:orientation val="minMax"/>
        </c:scaling>
        <c:delete val="1"/>
        <c:axPos val="l"/>
        <c:numFmt formatCode="General" sourceLinked="1"/>
        <c:majorTickMark val="none"/>
        <c:minorTickMark val="none"/>
        <c:tickLblPos val="nextTo"/>
        <c:crossAx val="540238383"/>
        <c:crosses val="autoZero"/>
        <c:auto val="1"/>
        <c:lblAlgn val="ctr"/>
        <c:lblOffset val="100"/>
        <c:noMultiLvlLbl val="0"/>
      </c:catAx>
      <c:valAx>
        <c:axId val="540238383"/>
        <c:scaling>
          <c:orientation val="minMax"/>
          <c:max val="1"/>
        </c:scaling>
        <c:delete val="0"/>
        <c:axPos val="b"/>
        <c:numFmt formatCode="0%" sourceLinked="1"/>
        <c:majorTickMark val="out"/>
        <c:min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40237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Light</c:v>
                </c:pt>
              </c:strCache>
            </c:strRef>
          </c:tx>
          <c:spPr>
            <a:solidFill>
              <a:schemeClr val="accent1"/>
            </a:solidFill>
            <a:ln w="76200">
              <a:solidFill>
                <a:schemeClr val="bg1"/>
              </a:solidFill>
            </a:ln>
            <a:effectLst/>
          </c:spPr>
          <c:invertIfNegative val="0"/>
          <c:dPt>
            <c:idx val="0"/>
            <c:invertIfNegative val="0"/>
            <c:bubble3D val="0"/>
            <c:spPr>
              <a:solidFill>
                <a:srgbClr val="75C5FF"/>
              </a:solidFill>
              <a:ln w="76200">
                <a:solidFill>
                  <a:schemeClr val="bg1"/>
                </a:solidFill>
              </a:ln>
              <a:effectLst/>
            </c:spPr>
            <c:extLst>
              <c:ext xmlns:c16="http://schemas.microsoft.com/office/drawing/2014/chart" uri="{C3380CC4-5D6E-409C-BE32-E72D297353CC}">
                <c16:uniqueId val="{00000003-2DC7-4D24-9C28-46501E78C27B}"/>
              </c:ext>
            </c:extLst>
          </c:dPt>
          <c:cat>
            <c:strRef>
              <c:f>Sheet1!$A$2:$A$5</c:f>
              <c:strCache>
                <c:ptCount val="1"/>
                <c:pt idx="0">
                  <c:v>Decile</c:v>
                </c:pt>
              </c:strCache>
            </c:strRef>
          </c:cat>
          <c:val>
            <c:numRef>
              <c:f>Sheet1!$B$2:$B$5</c:f>
              <c:numCache>
                <c:formatCode>General</c:formatCode>
                <c:ptCount val="4"/>
                <c:pt idx="0">
                  <c:v>20</c:v>
                </c:pt>
              </c:numCache>
            </c:numRef>
          </c:val>
          <c:extLst>
            <c:ext xmlns:c16="http://schemas.microsoft.com/office/drawing/2014/chart" uri="{C3380CC4-5D6E-409C-BE32-E72D297353CC}">
              <c16:uniqueId val="{00000000-2DC7-4D24-9C28-46501E78C27B}"/>
            </c:ext>
          </c:extLst>
        </c:ser>
        <c:ser>
          <c:idx val="1"/>
          <c:order val="1"/>
          <c:tx>
            <c:strRef>
              <c:f>Sheet1!$C$1</c:f>
              <c:strCache>
                <c:ptCount val="1"/>
                <c:pt idx="0">
                  <c:v>Medium</c:v>
                </c:pt>
              </c:strCache>
            </c:strRef>
          </c:tx>
          <c:spPr>
            <a:solidFill>
              <a:srgbClr val="99D7B1"/>
            </a:solidFill>
            <a:ln w="76200">
              <a:solidFill>
                <a:schemeClr val="bg1"/>
              </a:solidFill>
            </a:ln>
            <a:effectLst/>
          </c:spPr>
          <c:invertIfNegative val="0"/>
          <c:cat>
            <c:strRef>
              <c:f>Sheet1!$A$2:$A$5</c:f>
              <c:strCache>
                <c:ptCount val="1"/>
                <c:pt idx="0">
                  <c:v>Decile</c:v>
                </c:pt>
              </c:strCache>
            </c:strRef>
          </c:cat>
          <c:val>
            <c:numRef>
              <c:f>Sheet1!$C$2:$C$5</c:f>
              <c:numCache>
                <c:formatCode>General</c:formatCode>
                <c:ptCount val="4"/>
                <c:pt idx="0">
                  <c:v>30</c:v>
                </c:pt>
              </c:numCache>
            </c:numRef>
          </c:val>
          <c:extLst>
            <c:ext xmlns:c16="http://schemas.microsoft.com/office/drawing/2014/chart" uri="{C3380CC4-5D6E-409C-BE32-E72D297353CC}">
              <c16:uniqueId val="{00000001-2DC7-4D24-9C28-46501E78C27B}"/>
            </c:ext>
          </c:extLst>
        </c:ser>
        <c:ser>
          <c:idx val="2"/>
          <c:order val="2"/>
          <c:tx>
            <c:strRef>
              <c:f>Sheet1!$D$1</c:f>
              <c:strCache>
                <c:ptCount val="1"/>
                <c:pt idx="0">
                  <c:v>Heavy</c:v>
                </c:pt>
              </c:strCache>
            </c:strRef>
          </c:tx>
          <c:spPr>
            <a:solidFill>
              <a:srgbClr val="FD9199"/>
            </a:solidFill>
            <a:ln w="76200">
              <a:solidFill>
                <a:schemeClr val="bg1"/>
              </a:solidFill>
            </a:ln>
            <a:effectLst/>
          </c:spPr>
          <c:invertIfNegative val="0"/>
          <c:cat>
            <c:strRef>
              <c:f>Sheet1!$A$2:$A$5</c:f>
              <c:strCache>
                <c:ptCount val="1"/>
                <c:pt idx="0">
                  <c:v>Decile</c:v>
                </c:pt>
              </c:strCache>
            </c:strRef>
          </c:cat>
          <c:val>
            <c:numRef>
              <c:f>Sheet1!$D$2:$D$5</c:f>
              <c:numCache>
                <c:formatCode>General</c:formatCode>
                <c:ptCount val="4"/>
                <c:pt idx="0">
                  <c:v>50</c:v>
                </c:pt>
              </c:numCache>
            </c:numRef>
          </c:val>
          <c:extLst>
            <c:ext xmlns:c16="http://schemas.microsoft.com/office/drawing/2014/chart" uri="{C3380CC4-5D6E-409C-BE32-E72D297353CC}">
              <c16:uniqueId val="{00000002-2DC7-4D24-9C28-46501E78C27B}"/>
            </c:ext>
          </c:extLst>
        </c:ser>
        <c:dLbls>
          <c:showLegendKey val="0"/>
          <c:showVal val="0"/>
          <c:showCatName val="0"/>
          <c:showSerName val="0"/>
          <c:showPercent val="0"/>
          <c:showBubbleSize val="0"/>
        </c:dLbls>
        <c:gapWidth val="0"/>
        <c:overlap val="100"/>
        <c:axId val="1013382032"/>
        <c:axId val="1013385360"/>
      </c:barChart>
      <c:catAx>
        <c:axId val="1013382032"/>
        <c:scaling>
          <c:orientation val="minMax"/>
        </c:scaling>
        <c:delete val="1"/>
        <c:axPos val="l"/>
        <c:numFmt formatCode="General" sourceLinked="1"/>
        <c:majorTickMark val="none"/>
        <c:minorTickMark val="none"/>
        <c:tickLblPos val="nextTo"/>
        <c:crossAx val="1013385360"/>
        <c:crosses val="autoZero"/>
        <c:auto val="1"/>
        <c:lblAlgn val="ctr"/>
        <c:lblOffset val="100"/>
        <c:noMultiLvlLbl val="0"/>
      </c:catAx>
      <c:valAx>
        <c:axId val="1013385360"/>
        <c:scaling>
          <c:orientation val="minMax"/>
        </c:scaling>
        <c:delete val="1"/>
        <c:axPos val="b"/>
        <c:numFmt formatCode="0%" sourceLinked="1"/>
        <c:majorTickMark val="none"/>
        <c:minorTickMark val="none"/>
        <c:tickLblPos val="nextTo"/>
        <c:crossAx val="1013382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100% Linear TV (2022)</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Sheet1!$A$2:$A$52</c:f>
              <c:numCache>
                <c:formatCode>_-"£"* #,##0_-;\-"£"* #,##0_-;_-"£"* "-"??_-;_-@_-</c:formatCode>
                <c:ptCount val="51"/>
                <c:pt idx="0">
                  <c:v>0</c:v>
                </c:pt>
                <c:pt idx="1">
                  <c:v>203794.72145221345</c:v>
                </c:pt>
                <c:pt idx="2">
                  <c:v>407589.44290442689</c:v>
                </c:pt>
                <c:pt idx="3">
                  <c:v>611384.16435664031</c:v>
                </c:pt>
                <c:pt idx="4">
                  <c:v>815178.88580885378</c:v>
                </c:pt>
                <c:pt idx="5">
                  <c:v>1018973.6072610673</c:v>
                </c:pt>
                <c:pt idx="6">
                  <c:v>1222768.3287132806</c:v>
                </c:pt>
                <c:pt idx="7">
                  <c:v>1426563.0501654942</c:v>
                </c:pt>
                <c:pt idx="8">
                  <c:v>1630357.7716177076</c:v>
                </c:pt>
                <c:pt idx="9">
                  <c:v>1834152.4930699212</c:v>
                </c:pt>
                <c:pt idx="10">
                  <c:v>2037947.2145221345</c:v>
                </c:pt>
                <c:pt idx="11">
                  <c:v>2241741.9359743479</c:v>
                </c:pt>
                <c:pt idx="12">
                  <c:v>2445536.6574265612</c:v>
                </c:pt>
                <c:pt idx="13">
                  <c:v>2649331.3788787751</c:v>
                </c:pt>
                <c:pt idx="14">
                  <c:v>2853126.1003309884</c:v>
                </c:pt>
                <c:pt idx="15">
                  <c:v>3056920.8217832018</c:v>
                </c:pt>
                <c:pt idx="16">
                  <c:v>3260715.5432354151</c:v>
                </c:pt>
                <c:pt idx="17">
                  <c:v>3464510.2646876285</c:v>
                </c:pt>
                <c:pt idx="18">
                  <c:v>3668304.9861398423</c:v>
                </c:pt>
                <c:pt idx="19">
                  <c:v>3872099.7075920557</c:v>
                </c:pt>
                <c:pt idx="20">
                  <c:v>4075894.429044269</c:v>
                </c:pt>
                <c:pt idx="21">
                  <c:v>4279689.1504964828</c:v>
                </c:pt>
                <c:pt idx="22">
                  <c:v>4483483.8719486957</c:v>
                </c:pt>
                <c:pt idx="23">
                  <c:v>4687278.5934009096</c:v>
                </c:pt>
                <c:pt idx="24">
                  <c:v>4891073.3148531225</c:v>
                </c:pt>
                <c:pt idx="25">
                  <c:v>5094868.0363053363</c:v>
                </c:pt>
                <c:pt idx="26">
                  <c:v>5298662.7577575501</c:v>
                </c:pt>
                <c:pt idx="27">
                  <c:v>5502457.479209763</c:v>
                </c:pt>
                <c:pt idx="28">
                  <c:v>5706252.2006619768</c:v>
                </c:pt>
                <c:pt idx="29">
                  <c:v>5910046.9221141897</c:v>
                </c:pt>
                <c:pt idx="30">
                  <c:v>6113841.6435664035</c:v>
                </c:pt>
                <c:pt idx="31">
                  <c:v>6317636.3650186174</c:v>
                </c:pt>
                <c:pt idx="32">
                  <c:v>6521431.0864708303</c:v>
                </c:pt>
                <c:pt idx="33">
                  <c:v>6725225.8079230441</c:v>
                </c:pt>
                <c:pt idx="34">
                  <c:v>6929020.529375257</c:v>
                </c:pt>
                <c:pt idx="35">
                  <c:v>7132815.2508274708</c:v>
                </c:pt>
                <c:pt idx="36">
                  <c:v>7336609.9722796846</c:v>
                </c:pt>
                <c:pt idx="37">
                  <c:v>7540404.6937318975</c:v>
                </c:pt>
                <c:pt idx="38">
                  <c:v>7744199.4151841113</c:v>
                </c:pt>
                <c:pt idx="39">
                  <c:v>7947994.1366363242</c:v>
                </c:pt>
                <c:pt idx="40">
                  <c:v>8151788.8580885381</c:v>
                </c:pt>
                <c:pt idx="41">
                  <c:v>8355583.5795407519</c:v>
                </c:pt>
                <c:pt idx="42">
                  <c:v>8559378.3009929657</c:v>
                </c:pt>
                <c:pt idx="43">
                  <c:v>8763173.0224451777</c:v>
                </c:pt>
                <c:pt idx="44">
                  <c:v>8966967.7438973915</c:v>
                </c:pt>
                <c:pt idx="45">
                  <c:v>9170762.4653496053</c:v>
                </c:pt>
                <c:pt idx="46">
                  <c:v>9374557.1868018191</c:v>
                </c:pt>
                <c:pt idx="47">
                  <c:v>9578351.908254033</c:v>
                </c:pt>
                <c:pt idx="48">
                  <c:v>9782146.6297062449</c:v>
                </c:pt>
                <c:pt idx="49">
                  <c:v>9985941.3511584587</c:v>
                </c:pt>
                <c:pt idx="50">
                  <c:v>10189736.072610673</c:v>
                </c:pt>
              </c:numCache>
            </c:numRef>
          </c:xVal>
          <c:yVal>
            <c:numRef>
              <c:f>Sheet1!$B$2:$B$29</c:f>
              <c:numCache>
                <c:formatCode>General</c:formatCode>
                <c:ptCount val="28"/>
                <c:pt idx="0">
                  <c:v>0</c:v>
                </c:pt>
                <c:pt idx="1">
                  <c:v>13.2</c:v>
                </c:pt>
                <c:pt idx="2">
                  <c:v>19.2</c:v>
                </c:pt>
                <c:pt idx="3">
                  <c:v>23.5</c:v>
                </c:pt>
                <c:pt idx="4">
                  <c:v>27</c:v>
                </c:pt>
                <c:pt idx="5">
                  <c:v>29.9</c:v>
                </c:pt>
                <c:pt idx="6">
                  <c:v>32.5</c:v>
                </c:pt>
                <c:pt idx="7">
                  <c:v>34.700000000000003</c:v>
                </c:pt>
                <c:pt idx="8">
                  <c:v>36.700000000000003</c:v>
                </c:pt>
                <c:pt idx="9">
                  <c:v>38.4</c:v>
                </c:pt>
                <c:pt idx="10">
                  <c:v>40.1</c:v>
                </c:pt>
                <c:pt idx="11">
                  <c:v>41.6</c:v>
                </c:pt>
                <c:pt idx="12">
                  <c:v>42.9</c:v>
                </c:pt>
                <c:pt idx="13">
                  <c:v>44.2</c:v>
                </c:pt>
                <c:pt idx="14">
                  <c:v>45.4</c:v>
                </c:pt>
                <c:pt idx="15">
                  <c:v>46.5</c:v>
                </c:pt>
                <c:pt idx="16">
                  <c:v>47.5</c:v>
                </c:pt>
                <c:pt idx="17">
                  <c:v>48.5</c:v>
                </c:pt>
                <c:pt idx="18">
                  <c:v>49.4</c:v>
                </c:pt>
                <c:pt idx="19">
                  <c:v>50.3</c:v>
                </c:pt>
                <c:pt idx="20">
                  <c:v>51.1</c:v>
                </c:pt>
                <c:pt idx="21">
                  <c:v>51.9</c:v>
                </c:pt>
                <c:pt idx="22">
                  <c:v>52.7</c:v>
                </c:pt>
                <c:pt idx="23">
                  <c:v>53.4</c:v>
                </c:pt>
                <c:pt idx="24">
                  <c:v>54.1</c:v>
                </c:pt>
                <c:pt idx="25">
                  <c:v>54.8</c:v>
                </c:pt>
                <c:pt idx="26">
                  <c:v>55.4</c:v>
                </c:pt>
                <c:pt idx="27">
                  <c:v>56</c:v>
                </c:pt>
              </c:numCache>
            </c:numRef>
          </c:yVal>
          <c:smooth val="0"/>
          <c:extLst>
            <c:ext xmlns:c16="http://schemas.microsoft.com/office/drawing/2014/chart" uri="{C3380CC4-5D6E-409C-BE32-E72D297353CC}">
              <c16:uniqueId val="{00000000-FAA9-469A-9F9E-9C92ECFA431E}"/>
            </c:ext>
          </c:extLst>
        </c:ser>
        <c:ser>
          <c:idx val="6"/>
          <c:order val="1"/>
          <c:tx>
            <c:strRef>
              <c:f>Sheet1!$C$1</c:f>
              <c:strCache>
                <c:ptCount val="1"/>
                <c:pt idx="0">
                  <c:v>Linear TV 30% / BVOD 70% (2022)</c:v>
                </c:pt>
              </c:strCache>
            </c:strRef>
          </c:tx>
          <c:spPr>
            <a:ln w="25400" cap="rnd">
              <a:noFill/>
              <a:round/>
            </a:ln>
            <a:effectLst/>
          </c:spPr>
          <c:marker>
            <c:symbol val="circle"/>
            <c:size val="5"/>
            <c:spPr>
              <a:solidFill>
                <a:srgbClr val="B9CD00"/>
              </a:solidFill>
              <a:ln w="9525">
                <a:noFill/>
              </a:ln>
              <a:effectLst/>
            </c:spPr>
          </c:marker>
          <c:xVal>
            <c:numRef>
              <c:f>Sheet1!$C$2:$C$52</c:f>
              <c:numCache>
                <c:formatCode>_-"£"* #,##0_-;\-"£"* #,##0_-;_-"£"* "-"??_-;_-@_-</c:formatCode>
                <c:ptCount val="51"/>
                <c:pt idx="0">
                  <c:v>0</c:v>
                </c:pt>
                <c:pt idx="1">
                  <c:v>106954.21012797173</c:v>
                </c:pt>
                <c:pt idx="2">
                  <c:v>213908.42025594346</c:v>
                </c:pt>
                <c:pt idx="3">
                  <c:v>320862.63038391515</c:v>
                </c:pt>
                <c:pt idx="4">
                  <c:v>427816.84051188693</c:v>
                </c:pt>
                <c:pt idx="5">
                  <c:v>534771.05063985859</c:v>
                </c:pt>
                <c:pt idx="6">
                  <c:v>641725.2607678303</c:v>
                </c:pt>
                <c:pt idx="7">
                  <c:v>748679.47089580214</c:v>
                </c:pt>
                <c:pt idx="8">
                  <c:v>855633.68102377385</c:v>
                </c:pt>
                <c:pt idx="9">
                  <c:v>962587.89115174557</c:v>
                </c:pt>
                <c:pt idx="10">
                  <c:v>1069542.1012797172</c:v>
                </c:pt>
                <c:pt idx="11">
                  <c:v>1176496.311407689</c:v>
                </c:pt>
                <c:pt idx="12">
                  <c:v>1283450.5215356606</c:v>
                </c:pt>
                <c:pt idx="13">
                  <c:v>1390404.7316636324</c:v>
                </c:pt>
                <c:pt idx="14">
                  <c:v>1497358.9417916043</c:v>
                </c:pt>
                <c:pt idx="15">
                  <c:v>1604313.1519195759</c:v>
                </c:pt>
                <c:pt idx="16">
                  <c:v>1711267.3620475477</c:v>
                </c:pt>
                <c:pt idx="17">
                  <c:v>1818221.5721755191</c:v>
                </c:pt>
                <c:pt idx="18">
                  <c:v>1925175.7823034911</c:v>
                </c:pt>
                <c:pt idx="19">
                  <c:v>2032129.9924314627</c:v>
                </c:pt>
                <c:pt idx="20">
                  <c:v>2139084.2025594343</c:v>
                </c:pt>
                <c:pt idx="21">
                  <c:v>2246038.4126874059</c:v>
                </c:pt>
                <c:pt idx="22">
                  <c:v>2352992.622815378</c:v>
                </c:pt>
                <c:pt idx="23">
                  <c:v>2459946.8329433496</c:v>
                </c:pt>
                <c:pt idx="24">
                  <c:v>2566901.0430713212</c:v>
                </c:pt>
                <c:pt idx="25">
                  <c:v>2673855.2531992933</c:v>
                </c:pt>
                <c:pt idx="26">
                  <c:v>2780809.4633272649</c:v>
                </c:pt>
                <c:pt idx="27">
                  <c:v>2887763.6734552365</c:v>
                </c:pt>
                <c:pt idx="28">
                  <c:v>2994717.8835832085</c:v>
                </c:pt>
                <c:pt idx="29">
                  <c:v>3101672.0937111801</c:v>
                </c:pt>
                <c:pt idx="30">
                  <c:v>3208626.3038391517</c:v>
                </c:pt>
                <c:pt idx="31">
                  <c:v>3315580.5139671238</c:v>
                </c:pt>
                <c:pt idx="32">
                  <c:v>3422534.7240950954</c:v>
                </c:pt>
                <c:pt idx="33">
                  <c:v>3529488.934223067</c:v>
                </c:pt>
                <c:pt idx="34">
                  <c:v>3636443.1443510382</c:v>
                </c:pt>
                <c:pt idx="35">
                  <c:v>3743397.3544790102</c:v>
                </c:pt>
                <c:pt idx="36">
                  <c:v>3850351.5646069823</c:v>
                </c:pt>
                <c:pt idx="37">
                  <c:v>3957305.7747349543</c:v>
                </c:pt>
                <c:pt idx="38">
                  <c:v>4064259.9848629255</c:v>
                </c:pt>
                <c:pt idx="39">
                  <c:v>4171214.1949908971</c:v>
                </c:pt>
                <c:pt idx="40">
                  <c:v>4278168.4051188687</c:v>
                </c:pt>
                <c:pt idx="41">
                  <c:v>4385122.6152468408</c:v>
                </c:pt>
                <c:pt idx="42">
                  <c:v>4492076.8253748119</c:v>
                </c:pt>
                <c:pt idx="43">
                  <c:v>4599031.035502784</c:v>
                </c:pt>
                <c:pt idx="44">
                  <c:v>4705985.245630756</c:v>
                </c:pt>
                <c:pt idx="45">
                  <c:v>4812939.4557587281</c:v>
                </c:pt>
                <c:pt idx="46">
                  <c:v>4919893.6658866992</c:v>
                </c:pt>
                <c:pt idx="47">
                  <c:v>5026847.8760146713</c:v>
                </c:pt>
                <c:pt idx="48">
                  <c:v>5133802.0861426424</c:v>
                </c:pt>
                <c:pt idx="49">
                  <c:v>5240756.2962706145</c:v>
                </c:pt>
                <c:pt idx="50">
                  <c:v>5347710.5063985866</c:v>
                </c:pt>
              </c:numCache>
            </c:numRef>
          </c:xVal>
          <c:yVal>
            <c:numRef>
              <c:f>Sheet1!$D$2:$D$52</c:f>
              <c:numCache>
                <c:formatCode>General</c:formatCode>
                <c:ptCount val="51"/>
                <c:pt idx="0">
                  <c:v>0</c:v>
                </c:pt>
                <c:pt idx="1">
                  <c:v>17.3</c:v>
                </c:pt>
                <c:pt idx="2">
                  <c:v>24.5</c:v>
                </c:pt>
                <c:pt idx="3">
                  <c:v>29.6</c:v>
                </c:pt>
                <c:pt idx="4">
                  <c:v>33.5</c:v>
                </c:pt>
                <c:pt idx="5">
                  <c:v>36.799999999999997</c:v>
                </c:pt>
                <c:pt idx="6">
                  <c:v>39.5</c:v>
                </c:pt>
                <c:pt idx="7">
                  <c:v>41.9</c:v>
                </c:pt>
                <c:pt idx="8">
                  <c:v>43.9</c:v>
                </c:pt>
                <c:pt idx="9">
                  <c:v>45.8</c:v>
                </c:pt>
                <c:pt idx="10">
                  <c:v>47.5</c:v>
                </c:pt>
                <c:pt idx="11">
                  <c:v>49</c:v>
                </c:pt>
                <c:pt idx="12">
                  <c:v>50.4</c:v>
                </c:pt>
                <c:pt idx="13">
                  <c:v>51.7</c:v>
                </c:pt>
                <c:pt idx="14">
                  <c:v>52.8</c:v>
                </c:pt>
                <c:pt idx="15">
                  <c:v>53.9</c:v>
                </c:pt>
                <c:pt idx="16">
                  <c:v>55</c:v>
                </c:pt>
                <c:pt idx="17">
                  <c:v>55.9</c:v>
                </c:pt>
                <c:pt idx="18">
                  <c:v>56.8</c:v>
                </c:pt>
                <c:pt idx="19">
                  <c:v>57.7</c:v>
                </c:pt>
                <c:pt idx="20">
                  <c:v>58.5</c:v>
                </c:pt>
                <c:pt idx="21">
                  <c:v>59.2</c:v>
                </c:pt>
                <c:pt idx="22">
                  <c:v>59.9</c:v>
                </c:pt>
                <c:pt idx="23">
                  <c:v>60.6</c:v>
                </c:pt>
                <c:pt idx="24">
                  <c:v>61.3</c:v>
                </c:pt>
                <c:pt idx="25">
                  <c:v>61.9</c:v>
                </c:pt>
                <c:pt idx="26">
                  <c:v>62.5</c:v>
                </c:pt>
                <c:pt idx="27">
                  <c:v>63</c:v>
                </c:pt>
                <c:pt idx="28">
                  <c:v>63.6</c:v>
                </c:pt>
                <c:pt idx="29">
                  <c:v>64.099999999999994</c:v>
                </c:pt>
                <c:pt idx="30">
                  <c:v>64.599999999999994</c:v>
                </c:pt>
                <c:pt idx="31">
                  <c:v>65.099999999999994</c:v>
                </c:pt>
                <c:pt idx="32">
                  <c:v>65.599999999999994</c:v>
                </c:pt>
                <c:pt idx="33">
                  <c:v>66</c:v>
                </c:pt>
                <c:pt idx="34">
                  <c:v>66.400000000000006</c:v>
                </c:pt>
                <c:pt idx="35">
                  <c:v>66.8</c:v>
                </c:pt>
                <c:pt idx="36">
                  <c:v>67.2</c:v>
                </c:pt>
                <c:pt idx="37">
                  <c:v>67.599999999999994</c:v>
                </c:pt>
                <c:pt idx="38">
                  <c:v>68</c:v>
                </c:pt>
                <c:pt idx="39">
                  <c:v>68.400000000000006</c:v>
                </c:pt>
                <c:pt idx="40">
                  <c:v>68.7</c:v>
                </c:pt>
                <c:pt idx="41">
                  <c:v>69.099999999999994</c:v>
                </c:pt>
                <c:pt idx="42">
                  <c:v>69.400000000000006</c:v>
                </c:pt>
                <c:pt idx="43">
                  <c:v>69.7</c:v>
                </c:pt>
                <c:pt idx="44">
                  <c:v>70</c:v>
                </c:pt>
                <c:pt idx="45">
                  <c:v>70.3</c:v>
                </c:pt>
                <c:pt idx="46">
                  <c:v>70.599999999999994</c:v>
                </c:pt>
                <c:pt idx="47">
                  <c:v>70.900000000000006</c:v>
                </c:pt>
                <c:pt idx="48">
                  <c:v>71.2</c:v>
                </c:pt>
                <c:pt idx="49">
                  <c:v>71.5</c:v>
                </c:pt>
                <c:pt idx="50">
                  <c:v>71.7</c:v>
                </c:pt>
              </c:numCache>
            </c:numRef>
          </c:yVal>
          <c:smooth val="0"/>
          <c:extLst>
            <c:ext xmlns:c16="http://schemas.microsoft.com/office/drawing/2014/chart" uri="{C3380CC4-5D6E-409C-BE32-E72D297353CC}">
              <c16:uniqueId val="{00000008-FAA9-469A-9F9E-9C92ECFA431E}"/>
            </c:ext>
          </c:extLst>
        </c:ser>
        <c:ser>
          <c:idx val="5"/>
          <c:order val="2"/>
          <c:tx>
            <c:strRef>
              <c:f>Sheet1!$E$1</c:f>
              <c:strCache>
                <c:ptCount val="1"/>
                <c:pt idx="0">
                  <c:v>100% BVOD (2022)</c:v>
                </c:pt>
              </c:strCache>
            </c:strRef>
          </c:tx>
          <c:spPr>
            <a:ln w="25400" cap="rnd">
              <a:noFill/>
              <a:round/>
            </a:ln>
            <a:effectLst/>
          </c:spPr>
          <c:marker>
            <c:symbol val="circle"/>
            <c:size val="5"/>
            <c:spPr>
              <a:solidFill>
                <a:schemeClr val="accent5">
                  <a:lumMod val="50000"/>
                </a:schemeClr>
              </a:solidFill>
              <a:ln w="9525">
                <a:noFill/>
              </a:ln>
              <a:effectLst/>
            </c:spPr>
          </c:marker>
          <c:xVal>
            <c:numRef>
              <c:f>Sheet1!$E$2:$E$52</c:f>
              <c:numCache>
                <c:formatCode>_-"£"* #,##0_-;\-"£"* #,##0_-;_-"£"* "-"??_-;_-@_-</c:formatCode>
                <c:ptCount val="51"/>
                <c:pt idx="0">
                  <c:v>0</c:v>
                </c:pt>
                <c:pt idx="1">
                  <c:v>65451.13384615384</c:v>
                </c:pt>
                <c:pt idx="2">
                  <c:v>130902.26769230768</c:v>
                </c:pt>
                <c:pt idx="3">
                  <c:v>196353.40153846153</c:v>
                </c:pt>
                <c:pt idx="4">
                  <c:v>261804.53538461536</c:v>
                </c:pt>
                <c:pt idx="5">
                  <c:v>327255.66923076921</c:v>
                </c:pt>
                <c:pt idx="6">
                  <c:v>392706.80307692307</c:v>
                </c:pt>
                <c:pt idx="7">
                  <c:v>458157.93692307692</c:v>
                </c:pt>
                <c:pt idx="8">
                  <c:v>523609.07076923072</c:v>
                </c:pt>
                <c:pt idx="9">
                  <c:v>589060.20461538457</c:v>
                </c:pt>
                <c:pt idx="10">
                  <c:v>654511.33846153843</c:v>
                </c:pt>
                <c:pt idx="11">
                  <c:v>719962.47230769228</c:v>
                </c:pt>
                <c:pt idx="12">
                  <c:v>785413.60615384614</c:v>
                </c:pt>
                <c:pt idx="13">
                  <c:v>850864.74</c:v>
                </c:pt>
                <c:pt idx="14">
                  <c:v>916315.87384615385</c:v>
                </c:pt>
                <c:pt idx="15">
                  <c:v>981767.0076923077</c:v>
                </c:pt>
                <c:pt idx="16">
                  <c:v>1047218.1415384614</c:v>
                </c:pt>
                <c:pt idx="17">
                  <c:v>1112669.2753846154</c:v>
                </c:pt>
                <c:pt idx="18">
                  <c:v>1178120.4092307691</c:v>
                </c:pt>
                <c:pt idx="19">
                  <c:v>1243571.5430769231</c:v>
                </c:pt>
                <c:pt idx="20">
                  <c:v>1309022.6769230769</c:v>
                </c:pt>
                <c:pt idx="21">
                  <c:v>1374473.8107692308</c:v>
                </c:pt>
                <c:pt idx="22">
                  <c:v>1439924.9446153846</c:v>
                </c:pt>
                <c:pt idx="23">
                  <c:v>1505376.0784615383</c:v>
                </c:pt>
                <c:pt idx="24">
                  <c:v>1570827.2123076923</c:v>
                </c:pt>
                <c:pt idx="25">
                  <c:v>1636278.346153846</c:v>
                </c:pt>
                <c:pt idx="26">
                  <c:v>1701729.48</c:v>
                </c:pt>
                <c:pt idx="27">
                  <c:v>1767180.6138461537</c:v>
                </c:pt>
                <c:pt idx="28">
                  <c:v>1832631.7476923077</c:v>
                </c:pt>
                <c:pt idx="29">
                  <c:v>1898082.8815384614</c:v>
                </c:pt>
                <c:pt idx="30">
                  <c:v>1963534.0153846154</c:v>
                </c:pt>
                <c:pt idx="31">
                  <c:v>2028985.1492307691</c:v>
                </c:pt>
                <c:pt idx="32">
                  <c:v>2094436.2830769229</c:v>
                </c:pt>
                <c:pt idx="33">
                  <c:v>2159887.4169230768</c:v>
                </c:pt>
                <c:pt idx="34">
                  <c:v>2225338.5507692308</c:v>
                </c:pt>
                <c:pt idx="35">
                  <c:v>2290789.6846153843</c:v>
                </c:pt>
                <c:pt idx="36">
                  <c:v>2356240.8184615383</c:v>
                </c:pt>
                <c:pt idx="37">
                  <c:v>2421691.9523076923</c:v>
                </c:pt>
                <c:pt idx="38">
                  <c:v>2487143.0861538462</c:v>
                </c:pt>
                <c:pt idx="39">
                  <c:v>2552594.2199999997</c:v>
                </c:pt>
                <c:pt idx="40">
                  <c:v>2618045.3538461537</c:v>
                </c:pt>
                <c:pt idx="41">
                  <c:v>2683496.4876923077</c:v>
                </c:pt>
                <c:pt idx="42">
                  <c:v>2748947.6215384617</c:v>
                </c:pt>
                <c:pt idx="43">
                  <c:v>2814398.7553846152</c:v>
                </c:pt>
                <c:pt idx="44">
                  <c:v>2879849.8892307691</c:v>
                </c:pt>
                <c:pt idx="45">
                  <c:v>2945301.0230769231</c:v>
                </c:pt>
                <c:pt idx="46">
                  <c:v>3010752.1569230766</c:v>
                </c:pt>
                <c:pt idx="47">
                  <c:v>3076203.2907692306</c:v>
                </c:pt>
                <c:pt idx="48">
                  <c:v>3141654.4246153845</c:v>
                </c:pt>
                <c:pt idx="49">
                  <c:v>3207105.5584615385</c:v>
                </c:pt>
                <c:pt idx="50">
                  <c:v>3272556.692307692</c:v>
                </c:pt>
              </c:numCache>
            </c:numRef>
          </c:xVal>
          <c:yVal>
            <c:numRef>
              <c:f>Sheet1!$F$2:$F$52</c:f>
              <c:numCache>
                <c:formatCode>General</c:formatCode>
                <c:ptCount val="51"/>
                <c:pt idx="0">
                  <c:v>0</c:v>
                </c:pt>
                <c:pt idx="1">
                  <c:v>19.100000000000001</c:v>
                </c:pt>
                <c:pt idx="2">
                  <c:v>24.4</c:v>
                </c:pt>
                <c:pt idx="3">
                  <c:v>28</c:v>
                </c:pt>
                <c:pt idx="4">
                  <c:v>30.7</c:v>
                </c:pt>
                <c:pt idx="5">
                  <c:v>32.9</c:v>
                </c:pt>
                <c:pt idx="6">
                  <c:v>34.700000000000003</c:v>
                </c:pt>
                <c:pt idx="7">
                  <c:v>36.299999999999997</c:v>
                </c:pt>
                <c:pt idx="8">
                  <c:v>37.700000000000003</c:v>
                </c:pt>
                <c:pt idx="9">
                  <c:v>39</c:v>
                </c:pt>
                <c:pt idx="10">
                  <c:v>40.1</c:v>
                </c:pt>
                <c:pt idx="11">
                  <c:v>41.1</c:v>
                </c:pt>
                <c:pt idx="12">
                  <c:v>42.1</c:v>
                </c:pt>
                <c:pt idx="13">
                  <c:v>43</c:v>
                </c:pt>
                <c:pt idx="14">
                  <c:v>43.8</c:v>
                </c:pt>
                <c:pt idx="15">
                  <c:v>44.6</c:v>
                </c:pt>
                <c:pt idx="16">
                  <c:v>45.3</c:v>
                </c:pt>
                <c:pt idx="17">
                  <c:v>46</c:v>
                </c:pt>
                <c:pt idx="18">
                  <c:v>46.6</c:v>
                </c:pt>
                <c:pt idx="19">
                  <c:v>47.3</c:v>
                </c:pt>
                <c:pt idx="20">
                  <c:v>47.8</c:v>
                </c:pt>
                <c:pt idx="21">
                  <c:v>48.4</c:v>
                </c:pt>
                <c:pt idx="22">
                  <c:v>48.9</c:v>
                </c:pt>
                <c:pt idx="23">
                  <c:v>49.4</c:v>
                </c:pt>
                <c:pt idx="24">
                  <c:v>49.9</c:v>
                </c:pt>
                <c:pt idx="25">
                  <c:v>50.4</c:v>
                </c:pt>
                <c:pt idx="26">
                  <c:v>50.8</c:v>
                </c:pt>
                <c:pt idx="27">
                  <c:v>51.2</c:v>
                </c:pt>
                <c:pt idx="28">
                  <c:v>51.7</c:v>
                </c:pt>
                <c:pt idx="29">
                  <c:v>52.1</c:v>
                </c:pt>
                <c:pt idx="30">
                  <c:v>52.4</c:v>
                </c:pt>
                <c:pt idx="31">
                  <c:v>52.8</c:v>
                </c:pt>
                <c:pt idx="32">
                  <c:v>53.2</c:v>
                </c:pt>
                <c:pt idx="33">
                  <c:v>53.5</c:v>
                </c:pt>
                <c:pt idx="34">
                  <c:v>53.9</c:v>
                </c:pt>
                <c:pt idx="35">
                  <c:v>54.2</c:v>
                </c:pt>
                <c:pt idx="36">
                  <c:v>54.5</c:v>
                </c:pt>
                <c:pt idx="37">
                  <c:v>54.8</c:v>
                </c:pt>
                <c:pt idx="38">
                  <c:v>55.1</c:v>
                </c:pt>
                <c:pt idx="39">
                  <c:v>55.4</c:v>
                </c:pt>
                <c:pt idx="40">
                  <c:v>55.7</c:v>
                </c:pt>
                <c:pt idx="41">
                  <c:v>56</c:v>
                </c:pt>
                <c:pt idx="42">
                  <c:v>56.2</c:v>
                </c:pt>
                <c:pt idx="43">
                  <c:v>56.5</c:v>
                </c:pt>
                <c:pt idx="44">
                  <c:v>56.8</c:v>
                </c:pt>
                <c:pt idx="45">
                  <c:v>57</c:v>
                </c:pt>
                <c:pt idx="46">
                  <c:v>57.3</c:v>
                </c:pt>
                <c:pt idx="47">
                  <c:v>57.5</c:v>
                </c:pt>
                <c:pt idx="48">
                  <c:v>57.7</c:v>
                </c:pt>
                <c:pt idx="49">
                  <c:v>58</c:v>
                </c:pt>
                <c:pt idx="50">
                  <c:v>58.2</c:v>
                </c:pt>
              </c:numCache>
            </c:numRef>
          </c:yVal>
          <c:smooth val="0"/>
          <c:extLst>
            <c:ext xmlns:c16="http://schemas.microsoft.com/office/drawing/2014/chart" uri="{C3380CC4-5D6E-409C-BE32-E72D297353CC}">
              <c16:uniqueId val="{0000000A-FAA9-469A-9F9E-9C92ECFA431E}"/>
            </c:ext>
          </c:extLst>
        </c:ser>
        <c:dLbls>
          <c:showLegendKey val="0"/>
          <c:showVal val="0"/>
          <c:showCatName val="0"/>
          <c:showSerName val="0"/>
          <c:showPercent val="0"/>
          <c:showBubbleSize val="0"/>
        </c:dLbls>
        <c:axId val="824433152"/>
        <c:axId val="824430200"/>
        <c:extLst/>
      </c:scatterChart>
      <c:valAx>
        <c:axId val="824433152"/>
        <c:scaling>
          <c:orientation val="minMax"/>
          <c:max val="6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CAMPAIGN SPEND</a:t>
                </a:r>
              </a:p>
            </c:rich>
          </c:tx>
          <c:layout>
            <c:manualLayout>
              <c:xMode val="edge"/>
              <c:yMode val="edge"/>
              <c:x val="0.43972898148148148"/>
              <c:y val="0.9505962962962961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0200"/>
        <c:crosses val="autoZero"/>
        <c:crossBetween val="midCat"/>
      </c:valAx>
      <c:valAx>
        <c:axId val="82443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1+ REACH %</a:t>
                </a:r>
              </a:p>
            </c:rich>
          </c:tx>
          <c:layout>
            <c:manualLayout>
              <c:xMode val="edge"/>
              <c:yMode val="edge"/>
              <c:x val="1.175925925925926E-3"/>
              <c:y val="0.3307571759259258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3152"/>
        <c:crosses val="autoZero"/>
        <c:crossBetween val="midCat"/>
      </c:valAx>
      <c:spPr>
        <a:noFill/>
        <a:ln>
          <a:noFill/>
        </a:ln>
        <a:effectLst/>
      </c:spPr>
    </c:plotArea>
    <c:legend>
      <c:legendPos val="r"/>
      <c:layout>
        <c:manualLayout>
          <c:xMode val="edge"/>
          <c:yMode val="edge"/>
          <c:x val="0.67509851851851854"/>
          <c:y val="0.41741782407407402"/>
          <c:w val="0.24713851851851851"/>
          <c:h val="0.17000277777777778"/>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100% Linear TV (2022)</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Sheet1!$A$2:$A$52</c:f>
              <c:numCache>
                <c:formatCode>_-"£"* #,##0_-;\-"£"* #,##0_-;_-"£"* "-"??_-;_-@_-</c:formatCode>
                <c:ptCount val="51"/>
                <c:pt idx="0">
                  <c:v>0</c:v>
                </c:pt>
                <c:pt idx="1">
                  <c:v>92061.967501225561</c:v>
                </c:pt>
                <c:pt idx="2">
                  <c:v>184123.93500245112</c:v>
                </c:pt>
                <c:pt idx="3">
                  <c:v>276185.90250367665</c:v>
                </c:pt>
                <c:pt idx="4">
                  <c:v>368247.87000490224</c:v>
                </c:pt>
                <c:pt idx="5">
                  <c:v>460309.83750612778</c:v>
                </c:pt>
                <c:pt idx="6">
                  <c:v>552371.80500735331</c:v>
                </c:pt>
                <c:pt idx="7">
                  <c:v>644433.77250857884</c:v>
                </c:pt>
                <c:pt idx="8">
                  <c:v>736495.74000980449</c:v>
                </c:pt>
                <c:pt idx="9">
                  <c:v>828557.70751103002</c:v>
                </c:pt>
                <c:pt idx="10">
                  <c:v>920619.67501225555</c:v>
                </c:pt>
                <c:pt idx="11">
                  <c:v>1012681.6425134811</c:v>
                </c:pt>
                <c:pt idx="12">
                  <c:v>1104743.6100147066</c:v>
                </c:pt>
                <c:pt idx="13">
                  <c:v>1196805.5775159323</c:v>
                </c:pt>
                <c:pt idx="14">
                  <c:v>1288867.5450171577</c:v>
                </c:pt>
                <c:pt idx="15">
                  <c:v>1380929.5125183833</c:v>
                </c:pt>
                <c:pt idx="16">
                  <c:v>1472991.480019609</c:v>
                </c:pt>
                <c:pt idx="17">
                  <c:v>1565053.4475208344</c:v>
                </c:pt>
                <c:pt idx="18">
                  <c:v>1657115.41502206</c:v>
                </c:pt>
                <c:pt idx="19">
                  <c:v>1749177.3825232855</c:v>
                </c:pt>
                <c:pt idx="20">
                  <c:v>1841239.3500245111</c:v>
                </c:pt>
                <c:pt idx="21">
                  <c:v>1933301.3175257365</c:v>
                </c:pt>
                <c:pt idx="22">
                  <c:v>2025363.2850269622</c:v>
                </c:pt>
                <c:pt idx="23">
                  <c:v>2117425.2525281878</c:v>
                </c:pt>
                <c:pt idx="24">
                  <c:v>2209487.2200294132</c:v>
                </c:pt>
                <c:pt idx="25">
                  <c:v>2301549.1875306387</c:v>
                </c:pt>
                <c:pt idx="26">
                  <c:v>2393611.1550318645</c:v>
                </c:pt>
                <c:pt idx="27">
                  <c:v>2485673.1225330899</c:v>
                </c:pt>
                <c:pt idx="28">
                  <c:v>2577735.0900343154</c:v>
                </c:pt>
                <c:pt idx="29">
                  <c:v>2669797.0575355412</c:v>
                </c:pt>
                <c:pt idx="30">
                  <c:v>2761859.0250367667</c:v>
                </c:pt>
                <c:pt idx="31">
                  <c:v>2853920.9925379921</c:v>
                </c:pt>
                <c:pt idx="32">
                  <c:v>2945982.960039218</c:v>
                </c:pt>
                <c:pt idx="33">
                  <c:v>3038044.9275404434</c:v>
                </c:pt>
                <c:pt idx="34">
                  <c:v>3130106.8950416688</c:v>
                </c:pt>
                <c:pt idx="35">
                  <c:v>3222168.8625428942</c:v>
                </c:pt>
                <c:pt idx="36">
                  <c:v>3314230.8300441201</c:v>
                </c:pt>
                <c:pt idx="37">
                  <c:v>3406292.7975453455</c:v>
                </c:pt>
                <c:pt idx="38">
                  <c:v>3498354.7650465709</c:v>
                </c:pt>
                <c:pt idx="39">
                  <c:v>3590416.7325477968</c:v>
                </c:pt>
                <c:pt idx="40">
                  <c:v>3682478.7000490222</c:v>
                </c:pt>
                <c:pt idx="41">
                  <c:v>3774540.6675502476</c:v>
                </c:pt>
                <c:pt idx="42">
                  <c:v>3866602.635051473</c:v>
                </c:pt>
                <c:pt idx="43">
                  <c:v>3958664.6025526989</c:v>
                </c:pt>
                <c:pt idx="44">
                  <c:v>4050726.5700539243</c:v>
                </c:pt>
                <c:pt idx="45">
                  <c:v>4142788.5375551498</c:v>
                </c:pt>
                <c:pt idx="46">
                  <c:v>4234850.5050563756</c:v>
                </c:pt>
                <c:pt idx="47">
                  <c:v>4326912.4725576006</c:v>
                </c:pt>
                <c:pt idx="48">
                  <c:v>4418974.4400588265</c:v>
                </c:pt>
                <c:pt idx="49">
                  <c:v>4511036.4075600524</c:v>
                </c:pt>
                <c:pt idx="50">
                  <c:v>4603098.3750612773</c:v>
                </c:pt>
              </c:numCache>
            </c:numRef>
          </c:xVal>
          <c:yVal>
            <c:numRef>
              <c:f>Sheet1!$B$2:$B$52</c:f>
              <c:numCache>
                <c:formatCode>General</c:formatCode>
                <c:ptCount val="51"/>
                <c:pt idx="0">
                  <c:v>0</c:v>
                </c:pt>
                <c:pt idx="1">
                  <c:v>16</c:v>
                </c:pt>
                <c:pt idx="2">
                  <c:v>23.8</c:v>
                </c:pt>
                <c:pt idx="3">
                  <c:v>29.3</c:v>
                </c:pt>
                <c:pt idx="4">
                  <c:v>33.700000000000003</c:v>
                </c:pt>
                <c:pt idx="5">
                  <c:v>37.299999999999997</c:v>
                </c:pt>
                <c:pt idx="6">
                  <c:v>40.4</c:v>
                </c:pt>
                <c:pt idx="7">
                  <c:v>43</c:v>
                </c:pt>
                <c:pt idx="8">
                  <c:v>45.3</c:v>
                </c:pt>
                <c:pt idx="9">
                  <c:v>47.4</c:v>
                </c:pt>
                <c:pt idx="10">
                  <c:v>49.3</c:v>
                </c:pt>
                <c:pt idx="11">
                  <c:v>51</c:v>
                </c:pt>
                <c:pt idx="12">
                  <c:v>52.5</c:v>
                </c:pt>
                <c:pt idx="13">
                  <c:v>53.9</c:v>
                </c:pt>
                <c:pt idx="14">
                  <c:v>55.2</c:v>
                </c:pt>
                <c:pt idx="15">
                  <c:v>56.5</c:v>
                </c:pt>
                <c:pt idx="16">
                  <c:v>57.6</c:v>
                </c:pt>
                <c:pt idx="17">
                  <c:v>58.6</c:v>
                </c:pt>
                <c:pt idx="18">
                  <c:v>59.6</c:v>
                </c:pt>
                <c:pt idx="19">
                  <c:v>60.5</c:v>
                </c:pt>
                <c:pt idx="20">
                  <c:v>61.4</c:v>
                </c:pt>
                <c:pt idx="21">
                  <c:v>62.2</c:v>
                </c:pt>
                <c:pt idx="22">
                  <c:v>63</c:v>
                </c:pt>
                <c:pt idx="23">
                  <c:v>63.8</c:v>
                </c:pt>
                <c:pt idx="24">
                  <c:v>64.5</c:v>
                </c:pt>
                <c:pt idx="25">
                  <c:v>65.099999999999994</c:v>
                </c:pt>
                <c:pt idx="26">
                  <c:v>65.8</c:v>
                </c:pt>
                <c:pt idx="27">
                  <c:v>66.400000000000006</c:v>
                </c:pt>
                <c:pt idx="28">
                  <c:v>66.900000000000006</c:v>
                </c:pt>
                <c:pt idx="29">
                  <c:v>67.5</c:v>
                </c:pt>
                <c:pt idx="30">
                  <c:v>68</c:v>
                </c:pt>
                <c:pt idx="31">
                  <c:v>68.5</c:v>
                </c:pt>
                <c:pt idx="32">
                  <c:v>69</c:v>
                </c:pt>
                <c:pt idx="33">
                  <c:v>69.5</c:v>
                </c:pt>
                <c:pt idx="34">
                  <c:v>70</c:v>
                </c:pt>
                <c:pt idx="35">
                  <c:v>70.400000000000006</c:v>
                </c:pt>
                <c:pt idx="36">
                  <c:v>70.8</c:v>
                </c:pt>
                <c:pt idx="37">
                  <c:v>71.2</c:v>
                </c:pt>
                <c:pt idx="38">
                  <c:v>71.599999999999994</c:v>
                </c:pt>
                <c:pt idx="39">
                  <c:v>72</c:v>
                </c:pt>
                <c:pt idx="40">
                  <c:v>72.400000000000006</c:v>
                </c:pt>
                <c:pt idx="41">
                  <c:v>72.7</c:v>
                </c:pt>
                <c:pt idx="42">
                  <c:v>73.099999999999994</c:v>
                </c:pt>
                <c:pt idx="43">
                  <c:v>73.400000000000006</c:v>
                </c:pt>
                <c:pt idx="44">
                  <c:v>73.7</c:v>
                </c:pt>
                <c:pt idx="45">
                  <c:v>74</c:v>
                </c:pt>
                <c:pt idx="46">
                  <c:v>74.3</c:v>
                </c:pt>
                <c:pt idx="47">
                  <c:v>74.599999999999994</c:v>
                </c:pt>
                <c:pt idx="48">
                  <c:v>74.900000000000006</c:v>
                </c:pt>
                <c:pt idx="49">
                  <c:v>75.2</c:v>
                </c:pt>
                <c:pt idx="50">
                  <c:v>75.5</c:v>
                </c:pt>
              </c:numCache>
            </c:numRef>
          </c:yVal>
          <c:smooth val="0"/>
          <c:extLst>
            <c:ext xmlns:c16="http://schemas.microsoft.com/office/drawing/2014/chart" uri="{C3380CC4-5D6E-409C-BE32-E72D297353CC}">
              <c16:uniqueId val="{00000000-FAA9-469A-9F9E-9C92ECFA431E}"/>
            </c:ext>
          </c:extLst>
        </c:ser>
        <c:ser>
          <c:idx val="1"/>
          <c:order val="1"/>
          <c:tx>
            <c:strRef>
              <c:f>Sheet1!$C$1</c:f>
              <c:strCache>
                <c:ptCount val="1"/>
                <c:pt idx="0">
                  <c:v>Linear TV 70% / BVOD 30% (2022)</c:v>
                </c:pt>
              </c:strCache>
            </c:strRef>
          </c:tx>
          <c:spPr>
            <a:ln w="25400" cap="rnd">
              <a:noFill/>
              <a:round/>
            </a:ln>
            <a:effectLst/>
          </c:spPr>
          <c:marker>
            <c:symbol val="circle"/>
            <c:size val="5"/>
            <c:spPr>
              <a:solidFill>
                <a:srgbClr val="B9CD00"/>
              </a:solidFill>
              <a:ln w="9525">
                <a:noFill/>
              </a:ln>
              <a:effectLst/>
            </c:spPr>
          </c:marker>
          <c:xVal>
            <c:numRef>
              <c:f>Sheet1!$C$2:$C$52</c:f>
              <c:numCache>
                <c:formatCode>_-"£"* #,##0_-;\-"£"* #,##0_-;_-"£"* "-"??_-;_-@_-</c:formatCode>
                <c:ptCount val="51"/>
                <c:pt idx="0">
                  <c:v>0</c:v>
                </c:pt>
                <c:pt idx="1">
                  <c:v>105528.25402008866</c:v>
                </c:pt>
                <c:pt idx="2">
                  <c:v>211056.50804017732</c:v>
                </c:pt>
                <c:pt idx="3">
                  <c:v>316584.76206026599</c:v>
                </c:pt>
                <c:pt idx="4">
                  <c:v>422113.01608035463</c:v>
                </c:pt>
                <c:pt idx="5">
                  <c:v>527641.27010044327</c:v>
                </c:pt>
                <c:pt idx="6">
                  <c:v>633169.52412053198</c:v>
                </c:pt>
                <c:pt idx="7">
                  <c:v>738697.77814062056</c:v>
                </c:pt>
                <c:pt idx="8">
                  <c:v>844226.03216070926</c:v>
                </c:pt>
                <c:pt idx="9">
                  <c:v>949754.28618079796</c:v>
                </c:pt>
                <c:pt idx="10">
                  <c:v>1055282.5402008865</c:v>
                </c:pt>
                <c:pt idx="11">
                  <c:v>1160810.7942209751</c:v>
                </c:pt>
                <c:pt idx="12">
                  <c:v>1266339.048241064</c:v>
                </c:pt>
                <c:pt idx="13">
                  <c:v>1371867.3022611525</c:v>
                </c:pt>
                <c:pt idx="14">
                  <c:v>1477395.5562812411</c:v>
                </c:pt>
                <c:pt idx="15">
                  <c:v>1582923.8103013299</c:v>
                </c:pt>
                <c:pt idx="16">
                  <c:v>1688452.0643214185</c:v>
                </c:pt>
                <c:pt idx="17">
                  <c:v>1793980.3183415071</c:v>
                </c:pt>
                <c:pt idx="18">
                  <c:v>1899508.5723615959</c:v>
                </c:pt>
                <c:pt idx="19">
                  <c:v>2005036.8263816843</c:v>
                </c:pt>
                <c:pt idx="20">
                  <c:v>2110565.0804017731</c:v>
                </c:pt>
                <c:pt idx="21">
                  <c:v>2216093.3344218619</c:v>
                </c:pt>
                <c:pt idx="22">
                  <c:v>2321621.5884419503</c:v>
                </c:pt>
                <c:pt idx="23">
                  <c:v>2427149.8424620391</c:v>
                </c:pt>
                <c:pt idx="24">
                  <c:v>2532678.0964821279</c:v>
                </c:pt>
                <c:pt idx="25">
                  <c:v>2638206.3505022163</c:v>
                </c:pt>
                <c:pt idx="26">
                  <c:v>2743734.6045223051</c:v>
                </c:pt>
                <c:pt idx="27">
                  <c:v>2849262.8585423939</c:v>
                </c:pt>
                <c:pt idx="28">
                  <c:v>2954791.1125624822</c:v>
                </c:pt>
                <c:pt idx="29">
                  <c:v>3060319.3665825711</c:v>
                </c:pt>
                <c:pt idx="30">
                  <c:v>3165847.6206026599</c:v>
                </c:pt>
                <c:pt idx="31">
                  <c:v>3271375.8746227482</c:v>
                </c:pt>
                <c:pt idx="32">
                  <c:v>3376904.1286428371</c:v>
                </c:pt>
                <c:pt idx="33">
                  <c:v>3482432.3826629254</c:v>
                </c:pt>
                <c:pt idx="34">
                  <c:v>3587960.6366830142</c:v>
                </c:pt>
                <c:pt idx="35">
                  <c:v>3693488.8907031026</c:v>
                </c:pt>
                <c:pt idx="36">
                  <c:v>3799017.1447231919</c:v>
                </c:pt>
                <c:pt idx="37">
                  <c:v>3904545.3987432802</c:v>
                </c:pt>
                <c:pt idx="38">
                  <c:v>4010073.6527633686</c:v>
                </c:pt>
                <c:pt idx="39">
                  <c:v>4115601.9067834578</c:v>
                </c:pt>
                <c:pt idx="40">
                  <c:v>4221130.1608035462</c:v>
                </c:pt>
                <c:pt idx="41">
                  <c:v>4326658.4148236345</c:v>
                </c:pt>
                <c:pt idx="42">
                  <c:v>4432186.6688437238</c:v>
                </c:pt>
                <c:pt idx="43">
                  <c:v>4537714.9228638122</c:v>
                </c:pt>
                <c:pt idx="44">
                  <c:v>4643243.1768839005</c:v>
                </c:pt>
                <c:pt idx="45">
                  <c:v>4748771.4309039898</c:v>
                </c:pt>
                <c:pt idx="46">
                  <c:v>4854299.6849240782</c:v>
                </c:pt>
                <c:pt idx="47">
                  <c:v>4959827.9389441665</c:v>
                </c:pt>
                <c:pt idx="48">
                  <c:v>5065356.1929642558</c:v>
                </c:pt>
                <c:pt idx="49">
                  <c:v>5170884.4469843442</c:v>
                </c:pt>
                <c:pt idx="50">
                  <c:v>5276412.7010044325</c:v>
                </c:pt>
              </c:numCache>
            </c:numRef>
          </c:xVal>
          <c:yVal>
            <c:numRef>
              <c:f>Sheet1!$D$2:$D$52</c:f>
              <c:numCache>
                <c:formatCode>General</c:formatCode>
                <c:ptCount val="51"/>
                <c:pt idx="0">
                  <c:v>0</c:v>
                </c:pt>
                <c:pt idx="1">
                  <c:v>16.3</c:v>
                </c:pt>
                <c:pt idx="2">
                  <c:v>25.7</c:v>
                </c:pt>
                <c:pt idx="3">
                  <c:v>32.6</c:v>
                </c:pt>
                <c:pt idx="4">
                  <c:v>38</c:v>
                </c:pt>
                <c:pt idx="5">
                  <c:v>42.5</c:v>
                </c:pt>
                <c:pt idx="6">
                  <c:v>46.2</c:v>
                </c:pt>
                <c:pt idx="7">
                  <c:v>49.4</c:v>
                </c:pt>
                <c:pt idx="8">
                  <c:v>52.2</c:v>
                </c:pt>
                <c:pt idx="9">
                  <c:v>54.6</c:v>
                </c:pt>
                <c:pt idx="10">
                  <c:v>56.8</c:v>
                </c:pt>
                <c:pt idx="11">
                  <c:v>58.7</c:v>
                </c:pt>
                <c:pt idx="12">
                  <c:v>60.5</c:v>
                </c:pt>
                <c:pt idx="13">
                  <c:v>62.1</c:v>
                </c:pt>
                <c:pt idx="14">
                  <c:v>63.5</c:v>
                </c:pt>
                <c:pt idx="15">
                  <c:v>64.900000000000006</c:v>
                </c:pt>
                <c:pt idx="16">
                  <c:v>66.099999999999994</c:v>
                </c:pt>
                <c:pt idx="17">
                  <c:v>67.2</c:v>
                </c:pt>
                <c:pt idx="18">
                  <c:v>68.3</c:v>
                </c:pt>
                <c:pt idx="19">
                  <c:v>69.2</c:v>
                </c:pt>
                <c:pt idx="20">
                  <c:v>70.099999999999994</c:v>
                </c:pt>
                <c:pt idx="21">
                  <c:v>71</c:v>
                </c:pt>
                <c:pt idx="22">
                  <c:v>71.8</c:v>
                </c:pt>
                <c:pt idx="23">
                  <c:v>72.599999999999994</c:v>
                </c:pt>
                <c:pt idx="24">
                  <c:v>73.3</c:v>
                </c:pt>
                <c:pt idx="25">
                  <c:v>73.900000000000006</c:v>
                </c:pt>
                <c:pt idx="26">
                  <c:v>74.599999999999994</c:v>
                </c:pt>
                <c:pt idx="27">
                  <c:v>75.2</c:v>
                </c:pt>
                <c:pt idx="28">
                  <c:v>75.8</c:v>
                </c:pt>
                <c:pt idx="29">
                  <c:v>76.3</c:v>
                </c:pt>
                <c:pt idx="30">
                  <c:v>76.8</c:v>
                </c:pt>
                <c:pt idx="31">
                  <c:v>77.3</c:v>
                </c:pt>
                <c:pt idx="32">
                  <c:v>77.8</c:v>
                </c:pt>
                <c:pt idx="33">
                  <c:v>78.2</c:v>
                </c:pt>
                <c:pt idx="34">
                  <c:v>78.7</c:v>
                </c:pt>
                <c:pt idx="35">
                  <c:v>79.099999999999994</c:v>
                </c:pt>
                <c:pt idx="36">
                  <c:v>79.5</c:v>
                </c:pt>
                <c:pt idx="37">
                  <c:v>79.8</c:v>
                </c:pt>
                <c:pt idx="38">
                  <c:v>80.2</c:v>
                </c:pt>
                <c:pt idx="39">
                  <c:v>80.599999999999994</c:v>
                </c:pt>
                <c:pt idx="40">
                  <c:v>80.900000000000006</c:v>
                </c:pt>
                <c:pt idx="41">
                  <c:v>81.2</c:v>
                </c:pt>
                <c:pt idx="42">
                  <c:v>81.5</c:v>
                </c:pt>
                <c:pt idx="43">
                  <c:v>81.8</c:v>
                </c:pt>
                <c:pt idx="44">
                  <c:v>82.1</c:v>
                </c:pt>
                <c:pt idx="45">
                  <c:v>82.4</c:v>
                </c:pt>
                <c:pt idx="46">
                  <c:v>82.7</c:v>
                </c:pt>
                <c:pt idx="47">
                  <c:v>83</c:v>
                </c:pt>
                <c:pt idx="48">
                  <c:v>83.2</c:v>
                </c:pt>
                <c:pt idx="49">
                  <c:v>83.5</c:v>
                </c:pt>
                <c:pt idx="50">
                  <c:v>83.7</c:v>
                </c:pt>
              </c:numCache>
            </c:numRef>
          </c:yVal>
          <c:smooth val="0"/>
          <c:extLst>
            <c:ext xmlns:c16="http://schemas.microsoft.com/office/drawing/2014/chart" uri="{C3380CC4-5D6E-409C-BE32-E72D297353CC}">
              <c16:uniqueId val="{00000000-9D66-4717-9E0C-2AAA56DD0214}"/>
            </c:ext>
          </c:extLst>
        </c:ser>
        <c:ser>
          <c:idx val="5"/>
          <c:order val="2"/>
          <c:tx>
            <c:strRef>
              <c:f>Sheet1!$E$1</c:f>
              <c:strCache>
                <c:ptCount val="1"/>
                <c:pt idx="0">
                  <c:v>100% BVOD (2022)</c:v>
                </c:pt>
              </c:strCache>
            </c:strRef>
          </c:tx>
          <c:spPr>
            <a:ln w="25400" cap="rnd">
              <a:noFill/>
              <a:round/>
            </a:ln>
            <a:effectLst/>
          </c:spPr>
          <c:marker>
            <c:symbol val="circle"/>
            <c:size val="5"/>
            <c:spPr>
              <a:solidFill>
                <a:schemeClr val="accent6">
                  <a:lumMod val="50000"/>
                </a:schemeClr>
              </a:solidFill>
              <a:ln w="9525">
                <a:noFill/>
              </a:ln>
              <a:effectLst/>
            </c:spPr>
          </c:marker>
          <c:xVal>
            <c:numRef>
              <c:f>Sheet1!$E$2:$E$52</c:f>
              <c:numCache>
                <c:formatCode>_-"£"* #,##0_-;\-"£"* #,##0_-;_-"£"* "-"??_-;_-@_-</c:formatCode>
                <c:ptCount val="51"/>
                <c:pt idx="0">
                  <c:v>0</c:v>
                </c:pt>
                <c:pt idx="1">
                  <c:v>136949.58923076923</c:v>
                </c:pt>
                <c:pt idx="2">
                  <c:v>273899.17846153845</c:v>
                </c:pt>
                <c:pt idx="3">
                  <c:v>410848.76769230771</c:v>
                </c:pt>
                <c:pt idx="4">
                  <c:v>547798.35692307691</c:v>
                </c:pt>
                <c:pt idx="5">
                  <c:v>684747.94615384622</c:v>
                </c:pt>
                <c:pt idx="6">
                  <c:v>821697.53538461542</c:v>
                </c:pt>
                <c:pt idx="7">
                  <c:v>958647.12461538462</c:v>
                </c:pt>
                <c:pt idx="8">
                  <c:v>1095596.7138461538</c:v>
                </c:pt>
                <c:pt idx="9">
                  <c:v>1232546.3030769231</c:v>
                </c:pt>
                <c:pt idx="10">
                  <c:v>1369495.8923076924</c:v>
                </c:pt>
                <c:pt idx="11">
                  <c:v>1506445.4815384615</c:v>
                </c:pt>
                <c:pt idx="12">
                  <c:v>1643395.0707692308</c:v>
                </c:pt>
                <c:pt idx="13">
                  <c:v>1780344.6600000001</c:v>
                </c:pt>
                <c:pt idx="14">
                  <c:v>1917294.2492307692</c:v>
                </c:pt>
                <c:pt idx="15">
                  <c:v>2054243.8384615385</c:v>
                </c:pt>
                <c:pt idx="16">
                  <c:v>2191193.4276923076</c:v>
                </c:pt>
                <c:pt idx="17">
                  <c:v>2328143.0169230769</c:v>
                </c:pt>
                <c:pt idx="18">
                  <c:v>2465092.6061538463</c:v>
                </c:pt>
                <c:pt idx="19">
                  <c:v>2602042.1953846156</c:v>
                </c:pt>
                <c:pt idx="20">
                  <c:v>2738991.7846153849</c:v>
                </c:pt>
                <c:pt idx="21">
                  <c:v>2875941.3738461537</c:v>
                </c:pt>
                <c:pt idx="22">
                  <c:v>3012890.963076923</c:v>
                </c:pt>
                <c:pt idx="23">
                  <c:v>3149840.5523076924</c:v>
                </c:pt>
                <c:pt idx="24">
                  <c:v>3286790.1415384617</c:v>
                </c:pt>
                <c:pt idx="25">
                  <c:v>3423739.730769231</c:v>
                </c:pt>
                <c:pt idx="26">
                  <c:v>3560689.3200000003</c:v>
                </c:pt>
                <c:pt idx="27">
                  <c:v>3697638.9092307691</c:v>
                </c:pt>
                <c:pt idx="28">
                  <c:v>3834588.4984615385</c:v>
                </c:pt>
                <c:pt idx="29">
                  <c:v>3971538.0876923078</c:v>
                </c:pt>
                <c:pt idx="30">
                  <c:v>4108487.6769230771</c:v>
                </c:pt>
                <c:pt idx="31">
                  <c:v>4245437.2661538459</c:v>
                </c:pt>
                <c:pt idx="32">
                  <c:v>4382386.8553846152</c:v>
                </c:pt>
                <c:pt idx="33">
                  <c:v>4519336.4446153846</c:v>
                </c:pt>
                <c:pt idx="34">
                  <c:v>4656286.0338461539</c:v>
                </c:pt>
                <c:pt idx="35">
                  <c:v>4793235.6230769232</c:v>
                </c:pt>
                <c:pt idx="36">
                  <c:v>4930185.2123076925</c:v>
                </c:pt>
                <c:pt idx="37">
                  <c:v>5067134.8015384618</c:v>
                </c:pt>
                <c:pt idx="38">
                  <c:v>5204084.3907692311</c:v>
                </c:pt>
                <c:pt idx="39">
                  <c:v>5341033.9800000004</c:v>
                </c:pt>
                <c:pt idx="40">
                  <c:v>5477983.5692307698</c:v>
                </c:pt>
                <c:pt idx="41">
                  <c:v>5614933.1584615381</c:v>
                </c:pt>
                <c:pt idx="42">
                  <c:v>5751882.7476923075</c:v>
                </c:pt>
                <c:pt idx="43">
                  <c:v>5888832.3369230768</c:v>
                </c:pt>
                <c:pt idx="44">
                  <c:v>6025781.9261538461</c:v>
                </c:pt>
                <c:pt idx="45">
                  <c:v>6162731.5153846154</c:v>
                </c:pt>
                <c:pt idx="46">
                  <c:v>6299681.1046153847</c:v>
                </c:pt>
                <c:pt idx="47">
                  <c:v>6436630.693846154</c:v>
                </c:pt>
                <c:pt idx="48">
                  <c:v>6573580.2830769233</c:v>
                </c:pt>
                <c:pt idx="49">
                  <c:v>6710529.8723076927</c:v>
                </c:pt>
                <c:pt idx="50">
                  <c:v>6847479.461538462</c:v>
                </c:pt>
              </c:numCache>
            </c:numRef>
          </c:xVal>
          <c:yVal>
            <c:numRef>
              <c:f>Sheet1!$F$2:$F$41</c:f>
              <c:numCache>
                <c:formatCode>General</c:formatCode>
                <c:ptCount val="40"/>
                <c:pt idx="0">
                  <c:v>0</c:v>
                </c:pt>
                <c:pt idx="1">
                  <c:v>19.7</c:v>
                </c:pt>
                <c:pt idx="2">
                  <c:v>25.9</c:v>
                </c:pt>
                <c:pt idx="3">
                  <c:v>30.1</c:v>
                </c:pt>
                <c:pt idx="4">
                  <c:v>33.4</c:v>
                </c:pt>
                <c:pt idx="5">
                  <c:v>36</c:v>
                </c:pt>
                <c:pt idx="6">
                  <c:v>38.1</c:v>
                </c:pt>
                <c:pt idx="7">
                  <c:v>40</c:v>
                </c:pt>
                <c:pt idx="8">
                  <c:v>41.7</c:v>
                </c:pt>
                <c:pt idx="9">
                  <c:v>43.2</c:v>
                </c:pt>
                <c:pt idx="10">
                  <c:v>44.5</c:v>
                </c:pt>
                <c:pt idx="11">
                  <c:v>45.7</c:v>
                </c:pt>
                <c:pt idx="12">
                  <c:v>46.9</c:v>
                </c:pt>
                <c:pt idx="13">
                  <c:v>47.9</c:v>
                </c:pt>
                <c:pt idx="14">
                  <c:v>48.9</c:v>
                </c:pt>
                <c:pt idx="15">
                  <c:v>49.7</c:v>
                </c:pt>
                <c:pt idx="16">
                  <c:v>50.6</c:v>
                </c:pt>
                <c:pt idx="17">
                  <c:v>51.4</c:v>
                </c:pt>
                <c:pt idx="18">
                  <c:v>52.1</c:v>
                </c:pt>
                <c:pt idx="19">
                  <c:v>52.8</c:v>
                </c:pt>
                <c:pt idx="20">
                  <c:v>53.5</c:v>
                </c:pt>
                <c:pt idx="21">
                  <c:v>54.1</c:v>
                </c:pt>
                <c:pt idx="22">
                  <c:v>54.7</c:v>
                </c:pt>
                <c:pt idx="23">
                  <c:v>55.3</c:v>
                </c:pt>
                <c:pt idx="24">
                  <c:v>55.8</c:v>
                </c:pt>
                <c:pt idx="25">
                  <c:v>56.3</c:v>
                </c:pt>
                <c:pt idx="26">
                  <c:v>56.8</c:v>
                </c:pt>
                <c:pt idx="27">
                  <c:v>57.3</c:v>
                </c:pt>
                <c:pt idx="28">
                  <c:v>57.8</c:v>
                </c:pt>
                <c:pt idx="29">
                  <c:v>58.2</c:v>
                </c:pt>
                <c:pt idx="30">
                  <c:v>58.6</c:v>
                </c:pt>
                <c:pt idx="31">
                  <c:v>59.1</c:v>
                </c:pt>
                <c:pt idx="32">
                  <c:v>59.5</c:v>
                </c:pt>
                <c:pt idx="33">
                  <c:v>59.8</c:v>
                </c:pt>
                <c:pt idx="34">
                  <c:v>60.2</c:v>
                </c:pt>
                <c:pt idx="35">
                  <c:v>60.6</c:v>
                </c:pt>
                <c:pt idx="36">
                  <c:v>60.9</c:v>
                </c:pt>
                <c:pt idx="37">
                  <c:v>61.3</c:v>
                </c:pt>
                <c:pt idx="38">
                  <c:v>61.6</c:v>
                </c:pt>
                <c:pt idx="39">
                  <c:v>61.9</c:v>
                </c:pt>
              </c:numCache>
            </c:numRef>
          </c:yVal>
          <c:smooth val="0"/>
          <c:extLst>
            <c:ext xmlns:c16="http://schemas.microsoft.com/office/drawing/2014/chart" uri="{C3380CC4-5D6E-409C-BE32-E72D297353CC}">
              <c16:uniqueId val="{0000000A-FAA9-469A-9F9E-9C92ECFA431E}"/>
            </c:ext>
          </c:extLst>
        </c:ser>
        <c:dLbls>
          <c:showLegendKey val="0"/>
          <c:showVal val="0"/>
          <c:showCatName val="0"/>
          <c:showSerName val="0"/>
          <c:showPercent val="0"/>
          <c:showBubbleSize val="0"/>
        </c:dLbls>
        <c:axId val="824433152"/>
        <c:axId val="824430200"/>
        <c:extLst/>
      </c:scatterChart>
      <c:valAx>
        <c:axId val="824433152"/>
        <c:scaling>
          <c:orientation val="minMax"/>
          <c:max val="6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CAMPAIGN SPEND</a:t>
                </a:r>
              </a:p>
            </c:rich>
          </c:tx>
          <c:layout>
            <c:manualLayout>
              <c:xMode val="edge"/>
              <c:yMode val="edge"/>
              <c:x val="0.43972898148148148"/>
              <c:y val="0.9505962962962961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0200"/>
        <c:crosses val="autoZero"/>
        <c:crossBetween val="midCat"/>
      </c:valAx>
      <c:valAx>
        <c:axId val="82443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a:t>1+ REACH %</a:t>
                </a:r>
              </a:p>
            </c:rich>
          </c:tx>
          <c:layout>
            <c:manualLayout>
              <c:xMode val="edge"/>
              <c:yMode val="edge"/>
              <c:x val="1.175925925925926E-3"/>
              <c:y val="0.3266340277777777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824433152"/>
        <c:crosses val="autoZero"/>
        <c:crossBetween val="midCat"/>
      </c:valAx>
      <c:spPr>
        <a:noFill/>
        <a:ln>
          <a:noFill/>
        </a:ln>
        <a:effectLst/>
      </c:spPr>
    </c:plotArea>
    <c:legend>
      <c:legendPos val="r"/>
      <c:layout>
        <c:manualLayout>
          <c:xMode val="edge"/>
          <c:yMode val="edge"/>
          <c:x val="0.67509851851851854"/>
          <c:y val="0.53207060185185184"/>
          <c:w val="0.24713851851851851"/>
          <c:h val="0.16868518518518522"/>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0067040683108"/>
          <c:y val="6.7997152234771679E-2"/>
          <c:w val="0.79461623549921179"/>
          <c:h val="0.77724265657724745"/>
        </c:manualLayout>
      </c:layout>
      <c:bubbleChart>
        <c:varyColors val="0"/>
        <c:ser>
          <c:idx val="1"/>
          <c:order val="0"/>
          <c:tx>
            <c:strRef>
              <c:f>'Table and charts'!$D$4</c:f>
              <c:strCache>
                <c:ptCount val="1"/>
                <c:pt idx="0">
                  <c:v>Ave reach per day</c:v>
                </c:pt>
              </c:strCache>
            </c:strRef>
          </c:tx>
          <c:spPr>
            <a:solidFill>
              <a:schemeClr val="accent2">
                <a:alpha val="75000"/>
              </a:schemeClr>
            </a:solidFill>
            <a:ln w="25400">
              <a:noFill/>
            </a:ln>
            <a:effectLst/>
          </c:spPr>
          <c:invertIfNegative val="0"/>
          <c:dPt>
            <c:idx val="0"/>
            <c:invertIfNegative val="0"/>
            <c:bubble3D val="1"/>
            <c:spPr>
              <a:blipFill dpi="0" rotWithShape="0">
                <a:blip xmlns:r="http://schemas.openxmlformats.org/officeDocument/2006/relationships" r:embed="rId1"/>
                <a:srcRect/>
                <a:stretch>
                  <a:fillRect/>
                </a:stretch>
              </a:blipFill>
              <a:ln w="25400">
                <a:noFill/>
              </a:ln>
            </c:spPr>
            <c:pictureOptions>
              <c:pictureFormat val="stretch"/>
            </c:pictureOptions>
            <c:extLst>
              <c:ext xmlns:c16="http://schemas.microsoft.com/office/drawing/2014/chart" uri="{C3380CC4-5D6E-409C-BE32-E72D297353CC}">
                <c16:uniqueId val="{00000001-7668-46E4-BBEE-E439904B4DB4}"/>
              </c:ext>
            </c:extLst>
          </c:dPt>
          <c:dPt>
            <c:idx val="1"/>
            <c:invertIfNegative val="0"/>
            <c:bubble3D val="1"/>
            <c:spPr>
              <a:blipFill dpi="0" rotWithShape="0">
                <a:blip xmlns:r="http://schemas.openxmlformats.org/officeDocument/2006/relationships" r:embed="rId2"/>
                <a:srcRect/>
                <a:stretch>
                  <a:fillRect/>
                </a:stretch>
              </a:blipFill>
              <a:ln w="25400">
                <a:noFill/>
              </a:ln>
            </c:spPr>
            <c:pictureOptions>
              <c:pictureFormat val="stretch"/>
            </c:pictureOptions>
            <c:extLst>
              <c:ext xmlns:c16="http://schemas.microsoft.com/office/drawing/2014/chart" uri="{C3380CC4-5D6E-409C-BE32-E72D297353CC}">
                <c16:uniqueId val="{00000003-7668-46E4-BBEE-E439904B4DB4}"/>
              </c:ext>
            </c:extLst>
          </c:dPt>
          <c:dPt>
            <c:idx val="2"/>
            <c:invertIfNegative val="0"/>
            <c:bubble3D val="1"/>
            <c:spPr>
              <a:blipFill dpi="0" rotWithShape="0">
                <a:blip xmlns:r="http://schemas.openxmlformats.org/officeDocument/2006/relationships" r:embed="rId3"/>
                <a:srcRect/>
                <a:stretch>
                  <a:fillRect/>
                </a:stretch>
              </a:blipFill>
              <a:ln w="25400">
                <a:noFill/>
              </a:ln>
            </c:spPr>
            <c:pictureOptions>
              <c:pictureFormat val="stretch"/>
            </c:pictureOptions>
            <c:extLst>
              <c:ext xmlns:c16="http://schemas.microsoft.com/office/drawing/2014/chart" uri="{C3380CC4-5D6E-409C-BE32-E72D297353CC}">
                <c16:uniqueId val="{00000005-7668-46E4-BBEE-E439904B4DB4}"/>
              </c:ext>
            </c:extLst>
          </c:dPt>
          <c:dPt>
            <c:idx val="3"/>
            <c:invertIfNegative val="0"/>
            <c:bubble3D val="1"/>
            <c:spPr>
              <a:blipFill dpi="0" rotWithShape="0">
                <a:blip xmlns:r="http://schemas.openxmlformats.org/officeDocument/2006/relationships" r:embed="rId4"/>
                <a:srcRect/>
                <a:stretch>
                  <a:fillRect/>
                </a:stretch>
              </a:blipFill>
              <a:ln w="25400">
                <a:noFill/>
              </a:ln>
            </c:spPr>
            <c:pictureOptions>
              <c:pictureFormat val="stretch"/>
            </c:pictureOptions>
            <c:extLst>
              <c:ext xmlns:c16="http://schemas.microsoft.com/office/drawing/2014/chart" uri="{C3380CC4-5D6E-409C-BE32-E72D297353CC}">
                <c16:uniqueId val="{00000007-7668-46E4-BBEE-E439904B4DB4}"/>
              </c:ext>
            </c:extLst>
          </c:dPt>
          <c:dPt>
            <c:idx val="4"/>
            <c:invertIfNegative val="0"/>
            <c:bubble3D val="1"/>
            <c:spPr>
              <a:blipFill dpi="0" rotWithShape="0">
                <a:blip xmlns:r="http://schemas.openxmlformats.org/officeDocument/2006/relationships" r:embed="rId5"/>
                <a:srcRect/>
                <a:stretch>
                  <a:fillRect/>
                </a:stretch>
              </a:blipFill>
              <a:ln w="25400">
                <a:noFill/>
              </a:ln>
            </c:spPr>
            <c:pictureOptions>
              <c:pictureFormat val="stretch"/>
            </c:pictureOptions>
            <c:extLst>
              <c:ext xmlns:c16="http://schemas.microsoft.com/office/drawing/2014/chart" uri="{C3380CC4-5D6E-409C-BE32-E72D297353CC}">
                <c16:uniqueId val="{00000009-7668-46E4-BBEE-E439904B4DB4}"/>
              </c:ext>
            </c:extLst>
          </c:dPt>
          <c:dPt>
            <c:idx val="5"/>
            <c:invertIfNegative val="0"/>
            <c:bubble3D val="1"/>
            <c:spPr>
              <a:solidFill>
                <a:srgbClr val="00B050"/>
              </a:solidFill>
              <a:ln w="25400">
                <a:noFill/>
              </a:ln>
            </c:spPr>
            <c:extLst>
              <c:ext xmlns:c16="http://schemas.microsoft.com/office/drawing/2014/chart" uri="{C3380CC4-5D6E-409C-BE32-E72D297353CC}">
                <c16:uniqueId val="{0000000B-7668-46E4-BBEE-E439904B4DB4}"/>
              </c:ext>
            </c:extLst>
          </c:dPt>
          <c:dPt>
            <c:idx val="6"/>
            <c:invertIfNegative val="0"/>
            <c:bubble3D val="1"/>
            <c:spPr>
              <a:blipFill dpi="0" rotWithShape="0">
                <a:blip xmlns:r="http://schemas.openxmlformats.org/officeDocument/2006/relationships" r:embed="rId6"/>
                <a:srcRect/>
                <a:stretch>
                  <a:fillRect/>
                </a:stretch>
              </a:blipFill>
              <a:ln w="25400">
                <a:noFill/>
              </a:ln>
            </c:spPr>
            <c:pictureOptions>
              <c:pictureFormat val="stretch"/>
            </c:pictureOptions>
            <c:extLst>
              <c:ext xmlns:c16="http://schemas.microsoft.com/office/drawing/2014/chart" uri="{C3380CC4-5D6E-409C-BE32-E72D297353CC}">
                <c16:uniqueId val="{0000000D-7668-46E4-BBEE-E439904B4DB4}"/>
              </c:ext>
            </c:extLst>
          </c:dPt>
          <c:dPt>
            <c:idx val="7"/>
            <c:invertIfNegative val="0"/>
            <c:bubble3D val="1"/>
            <c:spPr>
              <a:blipFill dpi="0" rotWithShape="0">
                <a:blip xmlns:r="http://schemas.openxmlformats.org/officeDocument/2006/relationships" r:embed="rId7"/>
                <a:srcRect/>
                <a:stretch>
                  <a:fillRect/>
                </a:stretch>
              </a:blipFill>
              <a:ln w="25400">
                <a:noFill/>
              </a:ln>
            </c:spPr>
            <c:pictureOptions>
              <c:pictureFormat val="stretch"/>
            </c:pictureOptions>
            <c:extLst>
              <c:ext xmlns:c16="http://schemas.microsoft.com/office/drawing/2014/chart" uri="{C3380CC4-5D6E-409C-BE32-E72D297353CC}">
                <c16:uniqueId val="{0000000F-7668-46E4-BBEE-E439904B4DB4}"/>
              </c:ext>
            </c:extLst>
          </c:dPt>
          <c:dPt>
            <c:idx val="8"/>
            <c:invertIfNegative val="0"/>
            <c:bubble3D val="1"/>
            <c:spPr>
              <a:solidFill>
                <a:srgbClr val="7030A0"/>
              </a:solidFill>
              <a:ln w="25400">
                <a:noFill/>
              </a:ln>
            </c:spPr>
            <c:extLst>
              <c:ext xmlns:c16="http://schemas.microsoft.com/office/drawing/2014/chart" uri="{C3380CC4-5D6E-409C-BE32-E72D297353CC}">
                <c16:uniqueId val="{00000011-7668-46E4-BBEE-E439904B4DB4}"/>
              </c:ext>
            </c:extLst>
          </c:dPt>
          <c:xVal>
            <c:numRef>
              <c:f>'Table and charts'!$C$5:$C$14</c:f>
              <c:numCache>
                <c:formatCode>[$-F400]h:mm:ss\ AM/PM</c:formatCode>
                <c:ptCount val="10"/>
                <c:pt idx="0">
                  <c:v>0.14207215568854947</c:v>
                </c:pt>
                <c:pt idx="1">
                  <c:v>8.7111756174286306E-2</c:v>
                </c:pt>
                <c:pt idx="2">
                  <c:v>7.4402812489046635E-2</c:v>
                </c:pt>
                <c:pt idx="3">
                  <c:v>6.3552260097284929E-2</c:v>
                </c:pt>
                <c:pt idx="4">
                  <c:v>6.742700656194496E-2</c:v>
                </c:pt>
                <c:pt idx="5">
                  <c:v>2.6515594385675995E-2</c:v>
                </c:pt>
                <c:pt idx="6">
                  <c:v>7.0875143713609479E-2</c:v>
                </c:pt>
                <c:pt idx="7">
                  <c:v>6.3866406734866127E-2</c:v>
                </c:pt>
                <c:pt idx="8">
                  <c:v>9.4136444066460614E-2</c:v>
                </c:pt>
                <c:pt idx="9">
                  <c:v>6.3555359938645181E-2</c:v>
                </c:pt>
              </c:numCache>
            </c:numRef>
          </c:xVal>
          <c:yVal>
            <c:numRef>
              <c:f>'Table and charts'!$D$5:$D$14</c:f>
              <c:numCache>
                <c:formatCode>_-* #,##0\ _k_r_-;\-* #,##0\ _k_r_-;_-* "-"??\ _k_r_-;_-@_-</c:formatCode>
                <c:ptCount val="10"/>
                <c:pt idx="0">
                  <c:v>33136.369599999998</c:v>
                </c:pt>
                <c:pt idx="1">
                  <c:v>26881.064416438356</c:v>
                </c:pt>
                <c:pt idx="2">
                  <c:v>12447.802915068492</c:v>
                </c:pt>
                <c:pt idx="3">
                  <c:v>5254.4123835616438</c:v>
                </c:pt>
                <c:pt idx="4">
                  <c:v>4383.7306246575345</c:v>
                </c:pt>
                <c:pt idx="5">
                  <c:v>83.120479452054781</c:v>
                </c:pt>
                <c:pt idx="6">
                  <c:v>20346.636235616439</c:v>
                </c:pt>
                <c:pt idx="7">
                  <c:v>6396.5348821917805</c:v>
                </c:pt>
                <c:pt idx="8">
                  <c:v>692.72371232876719</c:v>
                </c:pt>
                <c:pt idx="9">
                  <c:v>412.78436164383561</c:v>
                </c:pt>
              </c:numCache>
            </c:numRef>
          </c:yVal>
          <c:bubbleSize>
            <c:numRef>
              <c:f>'Table and charts'!$E$5:$E$14</c:f>
              <c:numCache>
                <c:formatCode>_-* #,##0\ _k_r_-;\-* #,##0\ _k_r_-;_-* "-"??\ _k_r_-;_-@_-</c:formatCode>
                <c:ptCount val="10"/>
                <c:pt idx="0">
                  <c:v>4717.9016438356166</c:v>
                </c:pt>
                <c:pt idx="1">
                  <c:v>2359.2419178082191</c:v>
                </c:pt>
                <c:pt idx="2">
                  <c:v>931.03315068493157</c:v>
                </c:pt>
                <c:pt idx="3">
                  <c:v>336.28630136986305</c:v>
                </c:pt>
                <c:pt idx="4">
                  <c:v>298.10493150684931</c:v>
                </c:pt>
                <c:pt idx="5">
                  <c:v>2.1978082191780821</c:v>
                </c:pt>
                <c:pt idx="6">
                  <c:v>1438.3550684931506</c:v>
                </c:pt>
                <c:pt idx="7">
                  <c:v>408.42794520547943</c:v>
                </c:pt>
                <c:pt idx="8">
                  <c:v>65.16876712328768</c:v>
                </c:pt>
                <c:pt idx="9">
                  <c:v>26.589589041095888</c:v>
                </c:pt>
              </c:numCache>
            </c:numRef>
          </c:bubbleSize>
          <c:bubble3D val="1"/>
          <c:extLst>
            <c:ext xmlns:c16="http://schemas.microsoft.com/office/drawing/2014/chart" uri="{C3380CC4-5D6E-409C-BE32-E72D297353CC}">
              <c16:uniqueId val="{00000012-7668-46E4-BBEE-E439904B4DB4}"/>
            </c:ext>
          </c:extLst>
        </c:ser>
        <c:dLbls>
          <c:showLegendKey val="0"/>
          <c:showVal val="0"/>
          <c:showCatName val="0"/>
          <c:showSerName val="0"/>
          <c:showPercent val="0"/>
          <c:showBubbleSize val="0"/>
        </c:dLbls>
        <c:bubbleScale val="100"/>
        <c:showNegBubbles val="0"/>
        <c:axId val="830274208"/>
        <c:axId val="1"/>
      </c:bubbleChart>
      <c:valAx>
        <c:axId val="830274208"/>
        <c:scaling>
          <c:orientation val="minMax"/>
          <c:min val="0"/>
        </c:scaling>
        <c:delete val="0"/>
        <c:axPos val="b"/>
        <c:title>
          <c:tx>
            <c:rich>
              <a:bodyPr/>
              <a:lstStyle/>
              <a:p>
                <a:pPr>
                  <a:defRPr sz="1000" b="1" i="0" u="none" strike="noStrike" baseline="0">
                    <a:solidFill>
                      <a:srgbClr val="000000"/>
                    </a:solidFill>
                    <a:latin typeface="+mj-lt"/>
                    <a:ea typeface="Calibri"/>
                    <a:cs typeface="Calibri"/>
                  </a:defRPr>
                </a:pPr>
                <a:r>
                  <a:rPr lang="en-GB">
                    <a:latin typeface="+mj-lt"/>
                  </a:rPr>
                  <a:t>AVE TIME VIEWED PER </a:t>
                </a:r>
                <a:r>
                  <a:rPr lang="en-GB" u="sng">
                    <a:latin typeface="+mj-lt"/>
                  </a:rPr>
                  <a:t>VIEWER</a:t>
                </a:r>
                <a:r>
                  <a:rPr lang="en-GB">
                    <a:latin typeface="+mj-lt"/>
                  </a:rPr>
                  <a:t> PER DAY</a:t>
                </a:r>
              </a:p>
            </c:rich>
          </c:tx>
          <c:layout>
            <c:manualLayout>
              <c:xMode val="edge"/>
              <c:yMode val="edge"/>
              <c:x val="0.43181326472122017"/>
              <c:y val="0.95424478623652487"/>
            </c:manualLayout>
          </c:layout>
          <c:overlay val="0"/>
        </c:title>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1"/>
        <c:crosses val="autoZero"/>
        <c:crossBetween val="midCat"/>
        <c:majorUnit val="2.0833000000000001E-2"/>
      </c:valAx>
      <c:valAx>
        <c:axId val="1"/>
        <c:scaling>
          <c:orientation val="minMax"/>
          <c:max val="45000"/>
          <c:min val="0"/>
        </c:scaling>
        <c:delete val="0"/>
        <c:axPos val="l"/>
        <c:title>
          <c:tx>
            <c:rich>
              <a:bodyPr/>
              <a:lstStyle/>
              <a:p>
                <a:pPr>
                  <a:defRPr sz="1000" b="1" i="0" u="none" strike="noStrike" baseline="0">
                    <a:solidFill>
                      <a:srgbClr val="000000"/>
                    </a:solidFill>
                    <a:latin typeface="+mj-lt"/>
                    <a:ea typeface="Calibri"/>
                    <a:cs typeface="Calibri"/>
                  </a:defRPr>
                </a:pPr>
                <a:r>
                  <a:rPr lang="en-GB">
                    <a:latin typeface="+mj-lt"/>
                  </a:rPr>
                  <a:t>AVERAGE DAILY REACH (000s)</a:t>
                </a:r>
              </a:p>
            </c:rich>
          </c:tx>
          <c:layout>
            <c:manualLayout>
              <c:xMode val="edge"/>
              <c:yMode val="edge"/>
              <c:x val="3.1996753819554712E-2"/>
              <c:y val="0.18743049522154648"/>
            </c:manualLayout>
          </c:layout>
          <c:overlay val="0"/>
          <c:spPr>
            <a:ln>
              <a:noFill/>
            </a:ln>
          </c:spPr>
        </c:title>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83027420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8">
    <c:autoUpdate val="0"/>
  </c:externalData>
  <c:userShapes r:id="rId9"/>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77.png"/></Relationships>
</file>

<file path=ppt/drawings/drawing1.xml><?xml version="1.0" encoding="utf-8"?>
<c:userShapes xmlns:c="http://schemas.openxmlformats.org/drawingml/2006/chart">
  <cdr:relSizeAnchor xmlns:cdr="http://schemas.openxmlformats.org/drawingml/2006/chartDrawing">
    <cdr:from>
      <cdr:x>0.60384</cdr:x>
      <cdr:y>0.76442</cdr:y>
    </cdr:from>
    <cdr:to>
      <cdr:x>0.63057</cdr:x>
      <cdr:y>0.79601</cdr:y>
    </cdr:to>
    <cdr:pic>
      <cdr:nvPicPr>
        <cdr:cNvPr id="3" name="chart">
          <a:extLst xmlns:a="http://schemas.openxmlformats.org/drawingml/2006/main">
            <a:ext uri="{FF2B5EF4-FFF2-40B4-BE49-F238E27FC236}">
              <a16:creationId xmlns:a16="http://schemas.microsoft.com/office/drawing/2014/main" id="{5483F8E7-E44C-347E-E9C0-FCCB3F7D0CD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845337" y="3167435"/>
          <a:ext cx="303022" cy="130911"/>
        </a:xfrm>
        <a:prstGeom xmlns:a="http://schemas.openxmlformats.org/drawingml/2006/main" prst="rect">
          <a:avLst/>
        </a:prstGeom>
      </cdr:spPr>
    </cdr:pic>
  </cdr:relSizeAnchor>
  <cdr:relSizeAnchor xmlns:cdr="http://schemas.openxmlformats.org/drawingml/2006/chartDrawing">
    <cdr:from>
      <cdr:x>0.5832</cdr:x>
      <cdr:y>0.79962</cdr:y>
    </cdr:from>
    <cdr:to>
      <cdr:x>0.59887</cdr:x>
      <cdr:y>0.82074</cdr:y>
    </cdr:to>
    <cdr:cxnSp macro="">
      <cdr:nvCxnSpPr>
        <cdr:cNvPr id="4" name="Straight Arrow Connector 3">
          <a:extLst xmlns:a="http://schemas.openxmlformats.org/drawingml/2006/main">
            <a:ext uri="{FF2B5EF4-FFF2-40B4-BE49-F238E27FC236}">
              <a16:creationId xmlns:a16="http://schemas.microsoft.com/office/drawing/2014/main" id="{FEDC394F-7CD4-846F-1A59-61B20987D339}"/>
            </a:ext>
          </a:extLst>
        </cdr:cNvPr>
        <cdr:cNvCxnSpPr/>
      </cdr:nvCxnSpPr>
      <cdr:spPr>
        <a:xfrm xmlns:a="http://schemas.openxmlformats.org/drawingml/2006/main" flipH="1">
          <a:off x="6611414" y="3313295"/>
          <a:ext cx="177642" cy="8751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0.40936</cdr:x>
      <cdr:y>0.80136</cdr:y>
    </cdr:from>
    <cdr:to>
      <cdr:x>0.42689</cdr:x>
      <cdr:y>0.8277</cdr:y>
    </cdr:to>
    <cdr:cxnSp macro="">
      <cdr:nvCxnSpPr>
        <cdr:cNvPr id="5" name="Straight Arrow Connector 4">
          <a:extLst xmlns:a="http://schemas.openxmlformats.org/drawingml/2006/main">
            <a:ext uri="{FF2B5EF4-FFF2-40B4-BE49-F238E27FC236}">
              <a16:creationId xmlns:a16="http://schemas.microsoft.com/office/drawing/2014/main" id="{5B111D02-C2DF-F6BD-79C3-6659B3D653FE}"/>
            </a:ext>
          </a:extLst>
        </cdr:cNvPr>
        <cdr:cNvCxnSpPr/>
      </cdr:nvCxnSpPr>
      <cdr:spPr>
        <a:xfrm xmlns:a="http://schemas.openxmlformats.org/drawingml/2006/main">
          <a:off x="4640616" y="3320502"/>
          <a:ext cx="198727" cy="10914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0.34927</cdr:x>
      <cdr:y>0.74656</cdr:y>
    </cdr:from>
    <cdr:to>
      <cdr:x>0.42996</cdr:x>
      <cdr:y>0.80943</cdr:y>
    </cdr:to>
    <cdr:sp macro="" textlink="">
      <cdr:nvSpPr>
        <cdr:cNvPr id="8" name="TextBox 1"/>
        <cdr:cNvSpPr txBox="1"/>
      </cdr:nvSpPr>
      <cdr:spPr>
        <a:xfrm xmlns:a="http://schemas.openxmlformats.org/drawingml/2006/main">
          <a:off x="3959428" y="3093453"/>
          <a:ext cx="914734" cy="2605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100" b="1" dirty="0"/>
            <a:t>Other SVOD</a:t>
          </a:r>
        </a:p>
      </cdr:txBody>
    </cdr:sp>
  </cdr:relSizeAnchor>
  <cdr:relSizeAnchor xmlns:cdr="http://schemas.openxmlformats.org/drawingml/2006/chartDrawing">
    <cdr:from>
      <cdr:x>0.18835</cdr:x>
      <cdr:y>0.74656</cdr:y>
    </cdr:from>
    <cdr:to>
      <cdr:x>0.2427</cdr:x>
      <cdr:y>0.80943</cdr:y>
    </cdr:to>
    <cdr:sp macro="" textlink="">
      <cdr:nvSpPr>
        <cdr:cNvPr id="2" name="TextBox 1">
          <a:extLst xmlns:a="http://schemas.openxmlformats.org/drawingml/2006/main">
            <a:ext uri="{FF2B5EF4-FFF2-40B4-BE49-F238E27FC236}">
              <a16:creationId xmlns:a16="http://schemas.microsoft.com/office/drawing/2014/main" id="{C2251149-743D-6385-6338-43E485F71B42}"/>
            </a:ext>
          </a:extLst>
        </cdr:cNvPr>
        <cdr:cNvSpPr txBox="1"/>
      </cdr:nvSpPr>
      <cdr:spPr>
        <a:xfrm xmlns:a="http://schemas.openxmlformats.org/drawingml/2006/main">
          <a:off x="2135169" y="3093453"/>
          <a:ext cx="616198" cy="2605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100" b="1" dirty="0"/>
            <a:t>Other AVOD</a:t>
          </a:r>
        </a:p>
      </cdr:txBody>
    </cdr:sp>
  </cdr:relSizeAnchor>
  <cdr:relSizeAnchor xmlns:cdr="http://schemas.openxmlformats.org/drawingml/2006/chartDrawing">
    <cdr:from>
      <cdr:x>0.23551</cdr:x>
      <cdr:y>0.81377</cdr:y>
    </cdr:from>
    <cdr:to>
      <cdr:x>0.25086</cdr:x>
      <cdr:y>0.84087</cdr:y>
    </cdr:to>
    <cdr:cxnSp macro="">
      <cdr:nvCxnSpPr>
        <cdr:cNvPr id="6" name="Straight Arrow Connector 5">
          <a:extLst xmlns:a="http://schemas.openxmlformats.org/drawingml/2006/main">
            <a:ext uri="{FF2B5EF4-FFF2-40B4-BE49-F238E27FC236}">
              <a16:creationId xmlns:a16="http://schemas.microsoft.com/office/drawing/2014/main" id="{CD45FCD0-4BAA-768A-C94E-5B18B59D9E95}"/>
            </a:ext>
          </a:extLst>
        </cdr:cNvPr>
        <cdr:cNvCxnSpPr/>
      </cdr:nvCxnSpPr>
      <cdr:spPr>
        <a:xfrm xmlns:a="http://schemas.openxmlformats.org/drawingml/2006/main">
          <a:off x="2669789" y="3371925"/>
          <a:ext cx="174004" cy="11228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360.xml"/><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56BA460-DC86-49AC-90AA-86C1E02239B2}" type="datetimeFigureOut">
              <a:rPr lang="en-GB" smtClean="0"/>
              <a:t>08/09/2023</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C2C2853-E575-4BC1-90FA-3518084ECF7E}" type="datetimeFigureOut">
              <a:rPr lang="en-GB" smtClean="0"/>
              <a:t>08/09/2023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F93C61-337E-465A-9247-828F98712704}" type="slidenum">
              <a:rPr lang="en-GB" smtClean="0"/>
              <a:t>1</a:t>
            </a:fld>
            <a:endParaRPr lang="en-GB"/>
          </a:p>
        </p:txBody>
      </p:sp>
    </p:spTree>
    <p:extLst>
      <p:ext uri="{BB962C8B-B14F-4D97-AF65-F5344CB8AC3E}">
        <p14:creationId xmlns:p14="http://schemas.microsoft.com/office/powerpoint/2010/main" val="56789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examine the most common ways advanced TV advertising can be used to meet advertising objectives.</a:t>
            </a:r>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381475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11</a:t>
            </a:fld>
            <a:endParaRPr lang="en-GB"/>
          </a:p>
        </p:txBody>
      </p:sp>
    </p:spTree>
    <p:extLst>
      <p:ext uri="{BB962C8B-B14F-4D97-AF65-F5344CB8AC3E}">
        <p14:creationId xmlns:p14="http://schemas.microsoft.com/office/powerpoint/2010/main" val="2683869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706602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PwC’s analysis in ‘BVOD Almighty: Reach and Return’ found that, on average, BVOD adds a 4% increase in incremental Adult (16+) reach to a linear TV campaign, a 6% increase for Adult ABC1s, and an 8% increase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Among the top performing 10% of campaigns, the percentage increase rises to 9% for Adults, 8% for Adult ABC1s, and 11% for 16-34s.</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One of the main reasons for this incremental reach is the ease of reaching light linear TV viewers on BVOD – specifically the ‘middle tier’.</a:t>
            </a:r>
          </a:p>
          <a:p>
            <a:pPr algn="l"/>
            <a:endParaRPr lang="en-GB" b="0" i="0" dirty="0">
              <a:solidFill>
                <a:srgbClr val="323A4E"/>
              </a:solidFill>
              <a:effectLst/>
              <a:latin typeface="proxima-nova"/>
            </a:endParaRPr>
          </a:p>
          <a:p>
            <a:pPr algn="l"/>
            <a:r>
              <a:rPr lang="en-GB" b="0" i="0" dirty="0">
                <a:solidFill>
                  <a:srgbClr val="323A4E"/>
                </a:solidFill>
                <a:effectLst/>
                <a:latin typeface="proxima-nova"/>
              </a:rPr>
              <a:t>The middle tier is the 20-49% decile group in terms of linear TV viewing who also heavily over index on BVOD. They account for 7% of total linear TV viewing but 28% of BVOD consumption.</a:t>
            </a:r>
          </a:p>
        </p:txBody>
      </p:sp>
      <p:sp>
        <p:nvSpPr>
          <p:cNvPr id="4" name="Slide Number Placeholder 3"/>
          <p:cNvSpPr>
            <a:spLocks noGrp="1"/>
          </p:cNvSpPr>
          <p:nvPr>
            <p:ph type="sldNum" sz="quarter" idx="5"/>
          </p:nvPr>
        </p:nvSpPr>
        <p:spPr/>
        <p:txBody>
          <a:bodyPr/>
          <a:lstStyle/>
          <a:p>
            <a:fld id="{81FBA66E-2E48-479D-BCB5-E0D11BE9259E}" type="slidenum">
              <a:rPr lang="en-GB" smtClean="0"/>
              <a:t>13</a:t>
            </a:fld>
            <a:endParaRPr lang="en-GB" dirty="0"/>
          </a:p>
        </p:txBody>
      </p:sp>
    </p:spTree>
    <p:extLst>
      <p:ext uri="{BB962C8B-B14F-4D97-AF65-F5344CB8AC3E}">
        <p14:creationId xmlns:p14="http://schemas.microsoft.com/office/powerpoint/2010/main" val="2547403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23A4E"/>
                </a:solidFill>
                <a:effectLst/>
                <a:latin typeface="proxima-nova"/>
              </a:rPr>
              <a:t>Analysis shows that the chance of reaching somebody in this attractive group with a spot on linear TV is 1 in 14. </a:t>
            </a:r>
          </a:p>
          <a:p>
            <a:pPr algn="l"/>
            <a:endParaRPr lang="en-GB" b="0" i="0" dirty="0">
              <a:solidFill>
                <a:srgbClr val="323A4E"/>
              </a:solidFill>
              <a:effectLst/>
              <a:latin typeface="proxima-nova"/>
            </a:endParaRPr>
          </a:p>
          <a:p>
            <a:pPr algn="l"/>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p:txBody>
      </p:sp>
      <p:sp>
        <p:nvSpPr>
          <p:cNvPr id="4" name="Slide Number Placeholder 3"/>
          <p:cNvSpPr>
            <a:spLocks noGrp="1"/>
          </p:cNvSpPr>
          <p:nvPr>
            <p:ph type="sldNum" sz="quarter" idx="5"/>
          </p:nvPr>
        </p:nvSpPr>
        <p:spPr/>
        <p:txBody>
          <a:bodyPr/>
          <a:lstStyle/>
          <a:p>
            <a:fld id="{81FBA66E-2E48-479D-BCB5-E0D11BE9259E}" type="slidenum">
              <a:rPr lang="en-GB" smtClean="0"/>
              <a:t>14</a:t>
            </a:fld>
            <a:endParaRPr lang="en-GB" dirty="0"/>
          </a:p>
        </p:txBody>
      </p:sp>
    </p:spTree>
    <p:extLst>
      <p:ext uri="{BB962C8B-B14F-4D97-AF65-F5344CB8AC3E}">
        <p14:creationId xmlns:p14="http://schemas.microsoft.com/office/powerpoint/2010/main" val="878061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Using cover curve analysis, it is clear to see that planning across both linear TV and BVOD achieves higher levels of cost effective 1+ reach for 16-34s compared to linear TV alone. </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3377375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ABC1 adults, at higher levels of spend, it’s more cost effective to use both linear TV and BVOD rather than linear TV alone.</a:t>
            </a:r>
          </a:p>
        </p:txBody>
      </p:sp>
      <p:sp>
        <p:nvSpPr>
          <p:cNvPr id="4" name="Slide Number Placeholder 3"/>
          <p:cNvSpPr>
            <a:spLocks noGrp="1"/>
          </p:cNvSpPr>
          <p:nvPr>
            <p:ph type="sldNum" sz="quarter" idx="5"/>
          </p:nvPr>
        </p:nvSpPr>
        <p:spPr/>
        <p:txBody>
          <a:bodyPr/>
          <a:lstStyle/>
          <a:p>
            <a:fld id="{BA0DFD36-33EA-4DB4-B32D-6EBE0B1D4496}" type="slidenum">
              <a:rPr lang="en-GB" smtClean="0"/>
              <a:t>16</a:t>
            </a:fld>
            <a:endParaRPr lang="en-GB"/>
          </a:p>
        </p:txBody>
      </p:sp>
    </p:spTree>
    <p:extLst>
      <p:ext uri="{BB962C8B-B14F-4D97-AF65-F5344CB8AC3E}">
        <p14:creationId xmlns:p14="http://schemas.microsoft.com/office/powerpoint/2010/main" val="1776565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781575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Geo-targeting (or geography based addressability) is also available through BVOD and AdSmart from Sky. </a:t>
            </a:r>
          </a:p>
          <a:p>
            <a:endParaRPr lang="en-GB" dirty="0"/>
          </a:p>
          <a:p>
            <a:r>
              <a:rPr lang="en-GB" dirty="0"/>
              <a:t>By providing a list of predefined postcodes to broadcasters, smaller businesses can hyper-target people who live within their catchment areas only. </a:t>
            </a:r>
          </a:p>
          <a:p>
            <a:endParaRPr lang="en-GB" dirty="0"/>
          </a:p>
          <a:p>
            <a:r>
              <a:rPr lang="en-GB" dirty="0"/>
              <a:t>Larger businesses can upweight campaigns in areas where they have a high number of stores, or to those postcodes that are within a certain distance from their stores.</a:t>
            </a:r>
          </a:p>
          <a:p>
            <a:endParaRPr lang="en-GB" dirty="0"/>
          </a:p>
          <a:p>
            <a:r>
              <a:rPr lang="en-GB" dirty="0"/>
              <a:t>Advertisers can run offers in certain areas but not in others to ensure that customers who aren’t open to the offer don’t see the ad.  </a:t>
            </a:r>
          </a:p>
          <a:p>
            <a:endParaRPr lang="en-GB" dirty="0"/>
          </a:p>
          <a:p>
            <a:r>
              <a:rPr lang="en-GB" dirty="0"/>
              <a:t>It’s also possible to run different versions of creative based on the location of the viewer watching the ad.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13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McDonalds used geo-targeting when they launched their Signature Collection (a premium range of burgers) that were only available in selected branches. They wanted to advertise the product but minimise the number of people who would be left disappointed when the new menu was not available at their local restaurant.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McDonalds, working with their agency OMD, used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AdSmart’s</a:t>
            </a:r>
            <a:r>
              <a:rPr lang="en-GB" sz="1200" dirty="0">
                <a:effectLst/>
                <a:latin typeface="Calibri" panose="020F0502020204030204" pitchFamily="34" charset="0"/>
                <a:ea typeface="Calibri" panose="020F0502020204030204" pitchFamily="34" charset="0"/>
                <a:cs typeface="Times New Roman" panose="02020603050405020304" pitchFamily="18" charset="0"/>
              </a:rPr>
              <a:t> geo-targeting capabilities to create a bespoke target audience which was made up of households that lived within 15 minutes of a participating restaurant but NOT within five minutes of a non-participating restaurant. This geographic targeting was overlaid with households containing only adults aged between 16 and 54.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success of the campaign was evaluated by specialist research agency BDRC and two demographically matched groups of people were created – those who were exposed to the campaign and those who weren’t – and the results were impressive.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Spontaneous recall of the ad rose by 30% and prompted recall by 15%. The AdSmart campaign also drove an uplift in awareness of the Signature Collection with those exposed to the campaign being 15% more aware that the non-exposed group.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Positivity and trust towards the McDonalds brand saw a significant increase following the campaign with the exposed group being 63% more likely to feel positive about McDonald’s and 64% more likely to agree it’s a brand they trust.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campaign also shifted several brand perceptions, particularly around quality of food and exciting food options.</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71648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we’re going to be delving into the new frontier of TV advertising, exploring how the broadcasters have invested in new technologies and developed advanced advertising opportunities that bring together the best of the internet and TV advertising.</a:t>
            </a:r>
          </a:p>
        </p:txBody>
      </p:sp>
      <p:sp>
        <p:nvSpPr>
          <p:cNvPr id="4" name="Slide Number Placeholder 3"/>
          <p:cNvSpPr>
            <a:spLocks noGrp="1"/>
          </p:cNvSpPr>
          <p:nvPr>
            <p:ph type="sldNum" sz="quarter" idx="5"/>
          </p:nvPr>
        </p:nvSpPr>
        <p:spPr/>
        <p:txBody>
          <a:bodyPr/>
          <a:lstStyle/>
          <a:p>
            <a:fld id="{BA0DFD36-33EA-4DB4-B32D-6EBE0B1D4496}" type="slidenum">
              <a:rPr lang="en-GB" smtClean="0"/>
              <a:t>2</a:t>
            </a:fld>
            <a:endParaRPr lang="en-GB"/>
          </a:p>
        </p:txBody>
      </p:sp>
    </p:spTree>
    <p:extLst>
      <p:ext uri="{BB962C8B-B14F-4D97-AF65-F5344CB8AC3E}">
        <p14:creationId xmlns:p14="http://schemas.microsoft.com/office/powerpoint/2010/main" val="3699872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2565798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standard buying audiences, all of the sales houses offer a huge array of more targeted, customisable audiences that can be bought by combining their first party registration or customer data sets with other data sources that they have access to: </a:t>
            </a:r>
          </a:p>
          <a:p>
            <a:endParaRPr lang="en-GB" dirty="0"/>
          </a:p>
          <a:p>
            <a:pPr marL="171450" indent="-171450">
              <a:buFont typeface="Arial" panose="020B0604020202020204" pitchFamily="34" charset="0"/>
              <a:buChar char="•"/>
            </a:pPr>
            <a:r>
              <a:rPr lang="en-GB" dirty="0"/>
              <a:t>Audiences can be created based on historic viewing preferences, patterns or interests.</a:t>
            </a:r>
          </a:p>
          <a:p>
            <a:endParaRPr lang="en-GB" dirty="0"/>
          </a:p>
          <a:p>
            <a:pPr marL="171450" indent="-171450">
              <a:buFont typeface="Arial" panose="020B0604020202020204" pitchFamily="34" charset="0"/>
              <a:buChar char="•"/>
            </a:pPr>
            <a:r>
              <a:rPr lang="en-GB" dirty="0"/>
              <a:t>Using viewer panels, broadcasters can combine more detailed viewer data alongside their first party data to create custom ‘lookalike’ audiences.</a:t>
            </a:r>
          </a:p>
          <a:p>
            <a:endParaRPr lang="en-GB" dirty="0"/>
          </a:p>
          <a:p>
            <a:pPr marL="171450" indent="-171450">
              <a:buFont typeface="Arial" panose="020B0604020202020204" pitchFamily="34" charset="0"/>
              <a:buChar char="•"/>
            </a:pPr>
            <a:r>
              <a:rPr lang="en-GB" dirty="0"/>
              <a:t>High quality data sets from 3</a:t>
            </a:r>
            <a:r>
              <a:rPr lang="en-GB" baseline="30000" dirty="0"/>
              <a:t>rd</a:t>
            </a:r>
            <a:r>
              <a:rPr lang="en-GB" dirty="0"/>
              <a:t> party data providers (like Experian or Mastercard) can be matched against the broadcasters own data through sophisticated, data compliant means.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4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Highland Golf Links is a partnership company comprising of three top golf courses in the Scottish Highlands along with three luxury hotels, offering the best of golf and luxury accommodation.</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For their TV campaign, they opted for a custom-built audience using to target very precisely.</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They selected three different criteria to build a very precise and completely relevant audience with which to target their campaign:</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Affluent males who didn’t live in the area…</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…but did live in areas with access to flights to Inverness airport (closest to the golf courses) and…</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…who are Sky Sports subscribers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objective was to drive traffic to their website for booking golf and accommodation packages.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Page views increased 225% year on year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New website users grew by 184%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22</a:t>
            </a:fld>
            <a:endParaRPr lang="en-GB"/>
          </a:p>
        </p:txBody>
      </p:sp>
    </p:spTree>
    <p:extLst>
      <p:ext uri="{BB962C8B-B14F-4D97-AF65-F5344CB8AC3E}">
        <p14:creationId xmlns:p14="http://schemas.microsoft.com/office/powerpoint/2010/main" val="4084488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23</a:t>
            </a:fld>
            <a:endParaRPr lang="en-GB"/>
          </a:p>
        </p:txBody>
      </p:sp>
    </p:spTree>
    <p:extLst>
      <p:ext uri="{BB962C8B-B14F-4D97-AF65-F5344CB8AC3E}">
        <p14:creationId xmlns:p14="http://schemas.microsoft.com/office/powerpoint/2010/main" val="3288033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customer data matching, broadcasters offer a means of combining advertisers’ own customer data sets with the broadcasters’ own 1</a:t>
            </a:r>
            <a:r>
              <a:rPr lang="en-GB" baseline="30000" dirty="0"/>
              <a:t>st</a:t>
            </a:r>
            <a:r>
              <a:rPr lang="en-GB" dirty="0"/>
              <a:t> party data. </a:t>
            </a:r>
          </a:p>
          <a:p>
            <a:endParaRPr lang="en-GB" dirty="0"/>
          </a:p>
          <a:p>
            <a:r>
              <a:rPr lang="en-GB" dirty="0"/>
              <a:t>This is done by a 3</a:t>
            </a:r>
            <a:r>
              <a:rPr lang="en-GB" baseline="30000" dirty="0"/>
              <a:t>rd</a:t>
            </a:r>
            <a:r>
              <a:rPr lang="en-GB" dirty="0"/>
              <a:t> party company taking both datasets and blind-matching individuals in a completely secure, GDPR compliant way. </a:t>
            </a:r>
          </a:p>
          <a:p>
            <a:endParaRPr lang="en-GB" dirty="0"/>
          </a:p>
          <a:p>
            <a:r>
              <a:rPr lang="en-GB" dirty="0"/>
              <a:t>This sort of data matching opens up a whole range of targeting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96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Just Eat wanted to improve consideration and increase orders.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Working with their agency, UM, they decided the best way to do this would be to target “At Risk” customers – those who had not made a purchase from Just Eat in the last six months.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They wanted to reach these customers through the premium BVOD environment of All 4 but in a GDPR compliant and cookie-free way. So, they opted for their new Data Match solution.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Using this option, they were able to match their own data set of customers who hadn’t purchased anything from Just Eat in the last six months, with All 4 registered users data, to create a matched and highly targeted bespoke audience.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results were impressive. They saw a 38% uplift in consideration and a 63% increase in spontaneous brand awareness. There was also a very impressive increase in claimed purchase orders from Just Eat in the last month.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This is a great example of how to improve your targeting if you have your own customer data. </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25</a:t>
            </a:fld>
            <a:endParaRPr lang="en-GB"/>
          </a:p>
        </p:txBody>
      </p:sp>
    </p:spTree>
    <p:extLst>
      <p:ext uri="{BB962C8B-B14F-4D97-AF65-F5344CB8AC3E}">
        <p14:creationId xmlns:p14="http://schemas.microsoft.com/office/powerpoint/2010/main" val="1218064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summary, advanced TV can help advertisers in four main ways:</a:t>
            </a:r>
          </a:p>
          <a:p>
            <a:endParaRPr lang="en-GB" dirty="0"/>
          </a:p>
          <a:p>
            <a:pPr marL="171450" indent="-171450">
              <a:buFont typeface="Arial" panose="020B0604020202020204" pitchFamily="34" charset="0"/>
              <a:buChar char="•"/>
            </a:pPr>
            <a:r>
              <a:rPr lang="en-GB" dirty="0"/>
              <a:t>Linear reach extension: BVOD and AdSmart from Sky can help build higher levels of cost effective reach than using linear TV alone.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Geo targeting: postcode based ad delivery has opened up a new world of opportunities for advertisers. </a:t>
            </a:r>
          </a:p>
          <a:p>
            <a:endParaRPr lang="en-GB" dirty="0"/>
          </a:p>
          <a:p>
            <a:pPr marL="171450" indent="-171450">
              <a:buFont typeface="Arial" panose="020B0604020202020204" pitchFamily="34" charset="0"/>
              <a:buChar char="•"/>
            </a:pPr>
            <a:r>
              <a:rPr lang="en-GB" dirty="0"/>
              <a:t>Custom target audiences: the broadcasters offer a huge array of targeting options based on interests or viewing patterns, viewer panel based ‘lookalike’ audiences or by combining 3</a:t>
            </a:r>
            <a:r>
              <a:rPr lang="en-GB" baseline="30000" dirty="0"/>
              <a:t>rd</a:t>
            </a:r>
            <a:r>
              <a:rPr lang="en-GB" dirty="0"/>
              <a:t> party data. </a:t>
            </a:r>
          </a:p>
          <a:p>
            <a:endParaRPr lang="en-GB" dirty="0"/>
          </a:p>
          <a:p>
            <a:pPr marL="171450" indent="-171450">
              <a:buFont typeface="Arial" panose="020B0604020202020204" pitchFamily="34" charset="0"/>
              <a:buChar char="•"/>
            </a:pPr>
            <a:r>
              <a:rPr lang="en-GB" dirty="0"/>
              <a:t>Customer data matching:  advertisers can combine their own customer data, combined with the broadcasters’ own first party data to create countless targeting possibilities. </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26</a:t>
            </a:fld>
            <a:endParaRPr lang="en-GB"/>
          </a:p>
        </p:txBody>
      </p:sp>
    </p:spTree>
    <p:extLst>
      <p:ext uri="{BB962C8B-B14F-4D97-AF65-F5344CB8AC3E}">
        <p14:creationId xmlns:p14="http://schemas.microsoft.com/office/powerpoint/2010/main" val="1580116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27</a:t>
            </a:fld>
            <a:endParaRPr lang="en-GB"/>
          </a:p>
        </p:txBody>
      </p:sp>
    </p:spTree>
    <p:extLst>
      <p:ext uri="{BB962C8B-B14F-4D97-AF65-F5344CB8AC3E}">
        <p14:creationId xmlns:p14="http://schemas.microsoft.com/office/powerpoint/2010/main" val="1920425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There are a growing number of TV campaign metrics, reflecting the increased range of platforms and formats available.</a:t>
            </a:r>
          </a:p>
          <a:p>
            <a:endParaRPr lang="en-GB" b="0" dirty="0"/>
          </a:p>
          <a:p>
            <a:r>
              <a:rPr lang="en-GB" b="0" dirty="0"/>
              <a:t>Each platform has a measurement technique suited to the nature of the medium: </a:t>
            </a:r>
          </a:p>
          <a:p>
            <a:r>
              <a:rPr lang="en-GB" b="0" dirty="0"/>
              <a:t>	- Barb measures linear TV campaigns using a </a:t>
            </a:r>
            <a:r>
              <a:rPr lang="en-GB" b="1" dirty="0"/>
              <a:t>panel</a:t>
            </a:r>
            <a:r>
              <a:rPr lang="en-GB" b="0" dirty="0"/>
              <a:t>, due to its broadcast nature and scale. </a:t>
            </a:r>
          </a:p>
          <a:p>
            <a:r>
              <a:rPr lang="en-GB" b="0" dirty="0"/>
              <a:t>	- Ad-served platforms such as BVOD and Sky AdSmart are </a:t>
            </a:r>
            <a:r>
              <a:rPr lang="en-GB" b="1" dirty="0"/>
              <a:t>census-based</a:t>
            </a:r>
            <a:r>
              <a:rPr lang="en-GB" b="0" dirty="0"/>
              <a:t>, captured using return path data.</a:t>
            </a:r>
          </a:p>
          <a:p>
            <a:endParaRPr lang="en-GB" b="0" dirty="0"/>
          </a:p>
          <a:p>
            <a:r>
              <a:rPr lang="en-GB" b="0" dirty="0"/>
              <a:t>Measuring the combined metrics of campaigns using both broadcast and on demand exposure has been a highly complex undertaking, as it involves drawing together panel and census data in a statistically coherent way. </a:t>
            </a:r>
          </a:p>
          <a:p>
            <a:endParaRPr lang="en-GB" b="0" dirty="0"/>
          </a:p>
          <a:p>
            <a:r>
              <a:rPr lang="en-GB" b="0" dirty="0"/>
              <a:t>Rising to the challenge, Broadcaster CFlight was launched in Q1 2022. CFlight is a post-fact analysis tool which can report deduplicated reach and frequency for campaigns with both linear and BVOD elements.</a:t>
            </a:r>
          </a:p>
          <a:p>
            <a:endParaRPr lang="en-GB" dirty="0"/>
          </a:p>
          <a:p>
            <a:r>
              <a:rPr lang="en-GB" dirty="0"/>
              <a:t>Sky AdSmart impressions are not included within broadcaster CFlight, because they usually use bespoke target audiences. Note the existence of Sky CFlight as a separate entity as well, which focuses on the Sky Media portfolio in more depth. Sky Media can tell you more about both those proprietary advanced TV metrics.</a:t>
            </a:r>
          </a:p>
        </p:txBody>
      </p:sp>
      <p:sp>
        <p:nvSpPr>
          <p:cNvPr id="4" name="Slide Number Placeholder 3"/>
          <p:cNvSpPr>
            <a:spLocks noGrp="1"/>
          </p:cNvSpPr>
          <p:nvPr>
            <p:ph type="sldNum" sz="quarter" idx="5"/>
          </p:nvPr>
        </p:nvSpPr>
        <p:spPr/>
        <p:txBody>
          <a:bodyPr/>
          <a:lstStyle/>
          <a:p>
            <a:fld id="{BA0DFD36-33EA-4DB4-B32D-6EBE0B1D4496}" type="slidenum">
              <a:rPr lang="en-GB" smtClean="0"/>
              <a:t>28</a:t>
            </a:fld>
            <a:endParaRPr lang="en-GB"/>
          </a:p>
        </p:txBody>
      </p:sp>
    </p:spTree>
    <p:extLst>
      <p:ext uri="{BB962C8B-B14F-4D97-AF65-F5344CB8AC3E}">
        <p14:creationId xmlns:p14="http://schemas.microsoft.com/office/powerpoint/2010/main" val="1639686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BVOD to extend the reach of linear TV is one of the primary uses of advanced TV advertising.</a:t>
            </a:r>
          </a:p>
          <a:p>
            <a:endParaRPr lang="en-GB" dirty="0"/>
          </a:p>
          <a:p>
            <a:r>
              <a:rPr lang="en-GB" dirty="0"/>
              <a:t>From a planning perspective, Barb’s Advanced Campaign Hub TV planning tool (via </a:t>
            </a:r>
            <a:r>
              <a:rPr lang="en-GB" dirty="0" err="1"/>
              <a:t>AdvantEdge’s</a:t>
            </a:r>
            <a:r>
              <a:rPr lang="en-GB" dirty="0"/>
              <a:t> strategic optimiser K2) enables planners to optimise the blend of linear TV and BVOD to maximise reach.</a:t>
            </a:r>
          </a:p>
          <a:p>
            <a:pPr marL="171450" indent="-171450">
              <a:buFont typeface="Arial" panose="020B0604020202020204" pitchFamily="34" charset="0"/>
              <a:buChar char="•"/>
            </a:pPr>
            <a:r>
              <a:rPr lang="en-GB" dirty="0"/>
              <a:t>It uses monthly VOD inventory data (from broadcasters) coupled with data from Touchpoints and Barb on the degree of viewing overlap between linear TV and BVOD for different buying audiences across different platforms.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But what about actual campaign delivery?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Calculating total </a:t>
            </a:r>
            <a:r>
              <a:rPr lang="en-GB" u="sng" dirty="0"/>
              <a:t>bought</a:t>
            </a:r>
            <a:r>
              <a:rPr lang="en-GB" dirty="0"/>
              <a:t> exposures is just a question of adding up the reported impacts/impressions from all the </a:t>
            </a:r>
            <a:r>
              <a:rPr lang="en-GB" dirty="0" err="1"/>
              <a:t>salehouse</a:t>
            </a:r>
            <a:r>
              <a:rPr lang="en-GB" b="0" dirty="0" err="1"/>
              <a:t>s</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determining the total reach of a campaign is only possible by calculating the deduplication of reach across linear and VOD.</a:t>
            </a:r>
          </a:p>
          <a:p>
            <a:r>
              <a:rPr lang="en-GB" dirty="0"/>
              <a:t>Enter CFlight, which is the single point of measurement for linear and BVOD delivery, separately and combined. CFlight integrates Barb linear impacts with its own calculated delivery of VOD audience impressions. </a:t>
            </a:r>
          </a:p>
          <a:p>
            <a:r>
              <a:rPr lang="en-GB" dirty="0"/>
              <a:t>CFlight’s reported exposures should be close to the bought totals, but they are two different methods of measuring much the same thing so they won’t match exactly.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00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9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answer the ‘holy grail’ challenge of a cross-platform, pan-broadcaster, total TV campaign reach &amp; frequency system, the broadcasters have been hard at work building and upgrading CFlight.</a:t>
            </a:r>
          </a:p>
          <a:p>
            <a:endParaRPr lang="en-GB" dirty="0"/>
          </a:p>
          <a:p>
            <a:r>
              <a:rPr lang="en-GB" sz="1200" kern="1200" dirty="0">
                <a:solidFill>
                  <a:schemeClr val="tx1"/>
                </a:solidFill>
                <a:effectLst/>
                <a:latin typeface="+mn-lt"/>
                <a:ea typeface="+mn-ea"/>
                <a:cs typeface="+mn-cs"/>
              </a:rPr>
              <a:t>CFlight first originated in the US in 2018 by Comcast-owned NBC Universal. When Sky was bought by Comcast, Sky Media took on CFlight and developed it substantially for just the Sky portfolio of channels.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Sky saw the benefits to agencies if it was applied across UK broadcasters, so they offered to share it with ITV Media and 4 Sales, paving the way for a world-leading metric of this sophistication and scale.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182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CFlight is underpinned by the 3 large sales houses ITV Media, 4 Sales and Sky Media.  STV and UKTV are also </a:t>
            </a:r>
            <a:r>
              <a:rPr lang="en-GB" sz="1200" b="1" kern="1200" dirty="0">
                <a:solidFill>
                  <a:schemeClr val="tx1"/>
                </a:solidFill>
                <a:effectLst/>
                <a:latin typeface="+mn-lt"/>
                <a:ea typeface="+mn-ea"/>
                <a:cs typeface="+mn-cs"/>
              </a:rPr>
              <a:t>directly</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involved. Other broadcasters (like Channel 5) are involved </a:t>
            </a:r>
            <a:r>
              <a:rPr lang="en-GB" sz="1200" b="1" kern="1200" dirty="0">
                <a:solidFill>
                  <a:schemeClr val="tx1"/>
                </a:solidFill>
                <a:effectLst/>
                <a:latin typeface="+mn-lt"/>
                <a:ea typeface="+mn-ea"/>
                <a:cs typeface="+mn-cs"/>
              </a:rPr>
              <a:t>indirectly</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through sales house representation. </a:t>
            </a:r>
          </a:p>
          <a:p>
            <a:r>
              <a:rPr lang="en-GB" sz="1200" kern="1200" dirty="0">
                <a:solidFill>
                  <a:schemeClr val="tx1"/>
                </a:solidFill>
                <a:effectLst/>
                <a:latin typeface="+mn-lt"/>
                <a:ea typeface="+mn-ea"/>
                <a:cs typeface="+mn-cs"/>
              </a:rPr>
              <a:t>Beyond broadcasters, all the main TV industry bodies are engaged in CFlight: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Clearcast has enabled the common identification and attribution of BVOD creative copy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Barb provides the linear measurement aspects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Thinkbox has provided project management in CFlight’s early years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RSMB are the measurement methodology designers, and TechEdge are behind the data processing and user access. </a:t>
            </a:r>
            <a:endParaRPr lang="en-GB" dirty="0"/>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CFlight is being developed with the full co-operation of Barb, and the possibility exists that Barb could take CFlight on in the future.</a:t>
            </a:r>
          </a:p>
        </p:txBody>
      </p:sp>
      <p:sp>
        <p:nvSpPr>
          <p:cNvPr id="4" name="Slide Number Placeholder 3"/>
          <p:cNvSpPr>
            <a:spLocks noGrp="1"/>
          </p:cNvSpPr>
          <p:nvPr>
            <p:ph type="sldNum" sz="quarter" idx="5"/>
          </p:nvPr>
        </p:nvSpPr>
        <p:spPr/>
        <p:txBody>
          <a:bodyPr/>
          <a:lstStyle/>
          <a:p>
            <a:fld id="{F4C61E9C-F876-1A46-AFB8-DE35FEDD62FA}" type="slidenum">
              <a:rPr lang="en-US" smtClean="0"/>
              <a:t>31</a:t>
            </a:fld>
            <a:endParaRPr lang="en-US"/>
          </a:p>
        </p:txBody>
      </p:sp>
    </p:spTree>
    <p:extLst>
      <p:ext uri="{BB962C8B-B14F-4D97-AF65-F5344CB8AC3E}">
        <p14:creationId xmlns:p14="http://schemas.microsoft.com/office/powerpoint/2010/main" val="2848004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CFlight measurement covers all key platforms and devices. It only reports ads that are 100% completed views, setting the bar for high quality video inventory.</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data inputs for CFlight are scrutinised by ABC, which is the joint industry committee for media measurement auditing. This ensures the system uses the best available data across all key platforms and devices. By having CFlight independently checked and verified, the broadcasters are demonstrating their commitment to high standards of openness and scrutiny. </a:t>
            </a:r>
          </a:p>
        </p:txBody>
      </p:sp>
      <p:sp>
        <p:nvSpPr>
          <p:cNvPr id="4" name="Slide Number Placeholder 3"/>
          <p:cNvSpPr>
            <a:spLocks noGrp="1"/>
          </p:cNvSpPr>
          <p:nvPr>
            <p:ph type="sldNum" sz="quarter" idx="5"/>
          </p:nvPr>
        </p:nvSpPr>
        <p:spPr/>
        <p:txBody>
          <a:bodyPr/>
          <a:lstStyle/>
          <a:p>
            <a:fld id="{9C9C3429-7828-5941-86EB-EFBAF79D8C4A}" type="slidenum">
              <a:rPr lang="en-US" smtClean="0"/>
              <a:t>32</a:t>
            </a:fld>
            <a:endParaRPr lang="en-US"/>
          </a:p>
        </p:txBody>
      </p:sp>
    </p:spTree>
    <p:extLst>
      <p:ext uri="{BB962C8B-B14F-4D97-AF65-F5344CB8AC3E}">
        <p14:creationId xmlns:p14="http://schemas.microsoft.com/office/powerpoint/2010/main" val="3091494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CFlight helps agencies and advertisers by answering 3 key questions:</a:t>
            </a:r>
          </a:p>
          <a:p>
            <a:pPr lvl="0"/>
            <a:endParaRPr lang="en-GB" sz="1200" kern="1200" dirty="0">
              <a:solidFill>
                <a:schemeClr val="tx1"/>
              </a:solidFill>
              <a:effectLst/>
              <a:latin typeface="+mn-lt"/>
              <a:ea typeface="+mn-ea"/>
              <a:cs typeface="+mn-cs"/>
            </a:endParaRP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How many people did the total TV campaign reach?</a:t>
            </a: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What was the average frequency of the campaign?</a:t>
            </a:r>
          </a:p>
          <a:p>
            <a:pPr marL="228600" lvl="0" indent="-228600">
              <a:buFont typeface="Arial" panose="020B0604020202020204" pitchFamily="34" charset="0"/>
              <a:buChar char="•"/>
            </a:pPr>
            <a:r>
              <a:rPr lang="en-GB" sz="1200" kern="1200" dirty="0">
                <a:solidFill>
                  <a:schemeClr val="tx1"/>
                </a:solidFill>
                <a:effectLst/>
                <a:latin typeface="+mn-lt"/>
                <a:ea typeface="+mn-ea"/>
                <a:cs typeface="+mn-cs"/>
              </a:rPr>
              <a:t>What was the contribution to reach of the BVOD element?</a:t>
            </a:r>
          </a:p>
          <a:p>
            <a:pPr marL="228600" lvl="0" indent="-22860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C61E9C-F876-1A46-AFB8-DE35FEDD62FA}" type="slidenum">
              <a:rPr lang="en-US" smtClean="0"/>
              <a:t>33</a:t>
            </a:fld>
            <a:endParaRPr lang="en-US"/>
          </a:p>
        </p:txBody>
      </p:sp>
    </p:spTree>
    <p:extLst>
      <p:ext uri="{BB962C8B-B14F-4D97-AF65-F5344CB8AC3E}">
        <p14:creationId xmlns:p14="http://schemas.microsoft.com/office/powerpoint/2010/main" val="2821565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0" u="none" kern="1200" dirty="0">
                <a:solidFill>
                  <a:schemeClr val="tx1"/>
                </a:solidFill>
                <a:effectLst/>
                <a:latin typeface="+mn-lt"/>
                <a:ea typeface="+mn-ea"/>
                <a:cs typeface="+mn-cs"/>
              </a:rPr>
              <a:t>There are 3 key elements of the methodology:</a:t>
            </a:r>
          </a:p>
          <a:p>
            <a:pPr marL="228600" lvl="0" indent="-228600">
              <a:buFont typeface="+mj-lt"/>
              <a:buAutoNum type="arabicPeriod"/>
            </a:pPr>
            <a:r>
              <a:rPr lang="en-GB" sz="1200" kern="1200" dirty="0">
                <a:solidFill>
                  <a:schemeClr val="tx1"/>
                </a:solidFill>
                <a:effectLst/>
                <a:latin typeface="+mn-lt"/>
                <a:ea typeface="+mn-ea"/>
                <a:cs typeface="+mn-cs"/>
              </a:rPr>
              <a:t>Total reach for every single VOD Player – </a:t>
            </a:r>
            <a:r>
              <a:rPr lang="en-GB" sz="1200" kern="1200" dirty="0" err="1">
                <a:solidFill>
                  <a:schemeClr val="tx1"/>
                </a:solidFill>
                <a:effectLst/>
                <a:latin typeface="+mn-lt"/>
                <a:ea typeface="+mn-ea"/>
                <a:cs typeface="+mn-cs"/>
              </a:rPr>
              <a:t>TechEdge</a:t>
            </a:r>
            <a:r>
              <a:rPr lang="en-GB" sz="1200" kern="1200" dirty="0">
                <a:solidFill>
                  <a:schemeClr val="tx1"/>
                </a:solidFill>
                <a:effectLst/>
                <a:latin typeface="+mn-lt"/>
                <a:ea typeface="+mn-ea"/>
                <a:cs typeface="+mn-cs"/>
              </a:rPr>
              <a:t> calculate R&amp;F curves for each of the platforms (up to 30 in total) for any campaign from the data sent by each broadcaster using RSMB-designed algorithms. At this point, the system can see the Individual reach delivered across all the platforms from the broadcaster players.</a:t>
            </a:r>
          </a:p>
          <a:p>
            <a:pPr marL="228600" lvl="0" indent="-228600">
              <a:buFont typeface="+mj-lt"/>
              <a:buAutoNum type="arabicPeriod"/>
            </a:pP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People reach conversion - the machine reach is converted to people reach by applying co-viewing or ‘viewer per view’ calculations from the Barb panel’s multi-platform information. Viewer per view scaling tells us how many people are in front of each screen by player type, by device, by daypart, and by genre.</a:t>
            </a:r>
          </a:p>
          <a:p>
            <a:pPr marL="228600" lvl="0" indent="-228600">
              <a:buFont typeface="+mj-lt"/>
              <a:buAutoNum type="arabicPeriod"/>
            </a:pP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Deduplication - RSMB splits the total UK population into 32,000 different segments, each of which is defined specifically by the TV platforms they watch. Using these segments, probabilistic models determine the likelihood of reach overlap between linear TV and BVOD within each segment. With each segment distinct from one another, the final stage is to sum the reach across all segments to determine the total R&amp;F.</a:t>
            </a:r>
            <a:r>
              <a:rPr lang="en-GB" sz="1200" b="1"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2469812-38E6-45DC-BF9B-63AD42AFB6A2}" type="slidenum">
              <a:rPr lang="en-GB" smtClean="0"/>
              <a:t>34</a:t>
            </a:fld>
            <a:endParaRPr lang="en-GB"/>
          </a:p>
        </p:txBody>
      </p:sp>
    </p:spTree>
    <p:extLst>
      <p:ext uri="{BB962C8B-B14F-4D97-AF65-F5344CB8AC3E}">
        <p14:creationId xmlns:p14="http://schemas.microsoft.com/office/powerpoint/2010/main" val="2232848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Media buyers run CFlight reports via TechEdge’s web-based portal. The system gives secure and private access on request to the campaigns for which they are responsible.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here, buyers run their reports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Selecting the ‘From’ and ‘To’ dates for the campaign (up to 63 days = 2 months, or 9 weeks)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the advertiser and up to 25 brands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Selecting up to 25 of the relevant clock numbers (unique codes that relate to all the various creative copy versions used)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Due to the extensive collation of VOD data from each of the broadcasters’ ad servers and the Barb linear data held by TechEdge, plus the significant volume of processing required for each run, the report is produced overnight.</a:t>
            </a:r>
          </a:p>
        </p:txBody>
      </p:sp>
      <p:sp>
        <p:nvSpPr>
          <p:cNvPr id="4" name="Slide Number Placeholder 3"/>
          <p:cNvSpPr>
            <a:spLocks noGrp="1"/>
          </p:cNvSpPr>
          <p:nvPr>
            <p:ph type="sldNum" sz="quarter" idx="5"/>
          </p:nvPr>
        </p:nvSpPr>
        <p:spPr/>
        <p:txBody>
          <a:bodyPr/>
          <a:lstStyle/>
          <a:p>
            <a:fld id="{EEAC0C18-5BAE-4715-8644-5AE41BC0F259}" type="slidenum">
              <a:rPr lang="en-GB" smtClean="0"/>
              <a:t>35</a:t>
            </a:fld>
            <a:endParaRPr lang="en-GB"/>
          </a:p>
        </p:txBody>
      </p:sp>
    </p:spTree>
    <p:extLst>
      <p:ext uri="{BB962C8B-B14F-4D97-AF65-F5344CB8AC3E}">
        <p14:creationId xmlns:p14="http://schemas.microsoft.com/office/powerpoint/2010/main" val="718536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Information contained in the report includes: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All the campaign inputs including linear impacts and traded Impressions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combined reach and frequency for the campaign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split by the linear and BVOD elements, and therefore the total and incremental reach contribution BVOD has made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the reach build occurred across the campaign period.</a:t>
            </a:r>
          </a:p>
          <a:p>
            <a:endParaRPr lang="en-US" dirty="0"/>
          </a:p>
        </p:txBody>
      </p:sp>
      <p:sp>
        <p:nvSpPr>
          <p:cNvPr id="4" name="Slide Number Placeholder 3"/>
          <p:cNvSpPr>
            <a:spLocks noGrp="1"/>
          </p:cNvSpPr>
          <p:nvPr>
            <p:ph type="sldNum" sz="quarter" idx="5"/>
          </p:nvPr>
        </p:nvSpPr>
        <p:spPr/>
        <p:txBody>
          <a:bodyPr/>
          <a:lstStyle/>
          <a:p>
            <a:fld id="{7C7E81B8-36F6-7847-A278-6470D092C283}" type="slidenum">
              <a:rPr lang="en-US" smtClean="0"/>
              <a:t>36</a:t>
            </a:fld>
            <a:endParaRPr lang="en-US"/>
          </a:p>
        </p:txBody>
      </p:sp>
    </p:spTree>
    <p:extLst>
      <p:ext uri="{BB962C8B-B14F-4D97-AF65-F5344CB8AC3E}">
        <p14:creationId xmlns:p14="http://schemas.microsoft.com/office/powerpoint/2010/main" val="3367186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CFlight has a busy year in 2023. </a:t>
            </a:r>
          </a:p>
          <a:p>
            <a:endParaRPr lang="en-GB" dirty="0"/>
          </a:p>
          <a:p>
            <a:r>
              <a:rPr lang="en-GB" dirty="0"/>
              <a:t>- Reporting in frequency distribution bands will be added in Q3 2023, a much-anticipated addition. The plan is to offer the following: 1+, 1-2, 3-5, 6-9, 10+. </a:t>
            </a:r>
          </a:p>
          <a:p>
            <a:r>
              <a:rPr lang="en-GB" dirty="0"/>
              <a:t>- Then the most significant upgrade is due in the 4</a:t>
            </a:r>
            <a:r>
              <a:rPr lang="en-GB" baseline="30000" dirty="0"/>
              <a:t>th</a:t>
            </a:r>
            <a:r>
              <a:rPr lang="en-GB" dirty="0"/>
              <a:t> quarter: reporting by the main TV traded audiences, which has been long-anticipated by the industry. In development terms it is like creating and launching CFlight all over again.</a:t>
            </a:r>
          </a:p>
          <a:p>
            <a:endParaRPr lang="en-GB" dirty="0"/>
          </a:p>
          <a:p>
            <a:r>
              <a:rPr lang="en-GB" dirty="0"/>
              <a:t>Thereafter there is a roadmap of several major developments over some years, but it is too early to say when they will happen or precisely which order. What can be said is that the CFlight development team intend to launch all following upgrades at the earliest possible opportunity, while recognising that the scale and complexity of broadcaster CFlight in the UK inevitably requires time to overcome.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2D90E-523F-45FB-AEC1-23DAC66707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445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t>Advanced TV opportunities have fundamentally changed the nature of TV campaign measurement.</a:t>
            </a:r>
          </a:p>
          <a:p>
            <a:pPr marL="0" indent="0">
              <a:buFontTx/>
              <a:buNone/>
            </a:pPr>
            <a:endParaRPr lang="en-GB" b="0" dirty="0"/>
          </a:p>
          <a:p>
            <a:pPr marL="0" indent="0">
              <a:buFontTx/>
              <a:buNone/>
            </a:pPr>
            <a:r>
              <a:rPr lang="en-GB" b="0" dirty="0"/>
              <a:t>CFlight has been developed to provide deduplicated reach and frequency measurement across both linear and broadcaster VOD, uniting two previously separate worlds of measurement.</a:t>
            </a:r>
          </a:p>
          <a:p>
            <a:pPr marL="0" indent="0">
              <a:buFontTx/>
              <a:buNone/>
            </a:pPr>
            <a:endParaRPr lang="en-GB" b="0" dirty="0"/>
          </a:p>
          <a:p>
            <a:pPr marL="0" indent="0">
              <a:buFontTx/>
              <a:buNone/>
            </a:pPr>
            <a:r>
              <a:rPr lang="en-GB" b="0" dirty="0"/>
              <a:t>CFlight has quality built-in. On the linear side CFlight uses Barb’s ‘gold standard’ impacts. On the VOD side CFlight only includes 100% completed view impressions, and the independent media auditors ABC have been brought in to ensure CFlight is adopting the highest standards.</a:t>
            </a:r>
          </a:p>
          <a:p>
            <a:pPr marL="0" indent="0">
              <a:buFontTx/>
              <a:buNone/>
            </a:pPr>
            <a:endParaRPr lang="en-GB" b="0" dirty="0"/>
          </a:p>
          <a:p>
            <a:pPr marL="0" indent="0">
              <a:buFontTx/>
              <a:buNone/>
            </a:pPr>
            <a:r>
              <a:rPr lang="en-GB" b="0" dirty="0"/>
              <a:t>CFlight has been welcomed by agencies and the wider industry, picking up a clutch of awards and always in use. Currently it is  reporting against all adults, and across the next 3 years additional phases will roll out, including key buying demos and other more advanced reporting options.</a:t>
            </a:r>
          </a:p>
          <a:p>
            <a:pPr marL="171450" indent="-171450">
              <a:buFontTx/>
              <a:buChar char="-"/>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05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39</a:t>
            </a:fld>
            <a:endParaRPr lang="en-GB"/>
          </a:p>
        </p:txBody>
      </p:sp>
    </p:spTree>
    <p:extLst>
      <p:ext uri="{BB962C8B-B14F-4D97-AF65-F5344CB8AC3E}">
        <p14:creationId xmlns:p14="http://schemas.microsoft.com/office/powerpoint/2010/main" val="386226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two main access points for advanced TV advertising - Broadcaster Video On Demand (BVOD) and AdSmart from Sky.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Let’s start by looking into the numbers for BVOD.</a:t>
            </a:r>
          </a:p>
        </p:txBody>
      </p:sp>
      <p:sp>
        <p:nvSpPr>
          <p:cNvPr id="4" name="Slide Number Placeholder 3"/>
          <p:cNvSpPr>
            <a:spLocks noGrp="1"/>
          </p:cNvSpPr>
          <p:nvPr>
            <p:ph type="sldNum" sz="quarter" idx="5"/>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1324773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advertising has always been bought distinctly to linear TV.  </a:t>
            </a:r>
          </a:p>
          <a:p>
            <a:endParaRPr lang="en-GB" dirty="0"/>
          </a:p>
          <a:p>
            <a:r>
              <a:rPr lang="en-GB" dirty="0"/>
              <a:t>Pricing doesn’t fluctuate with supply and demand in the same way linear TV does, instead operating on fixed cost per thousands, or CPM. These prices are fixed, but the </a:t>
            </a:r>
            <a:r>
              <a:rPr lang="en-GB" dirty="0" err="1"/>
              <a:t>ratecard</a:t>
            </a:r>
            <a:r>
              <a:rPr lang="en-GB" dirty="0"/>
              <a:t> will vary depending on how tightly defined the target audience is or the degree of complexity and process required to deliver the target audience. Some seasonal variations come into play with VOD pricing based on demand, but it’s not dictated by market supply and demand mechanics. </a:t>
            </a:r>
          </a:p>
          <a:p>
            <a:endParaRPr lang="en-GB" dirty="0"/>
          </a:p>
          <a:p>
            <a:r>
              <a:rPr lang="en-GB" dirty="0"/>
              <a:t>Unlike linear TV, VOD doesn’t require advanced booking, although there are some incentives for early booking. Linear TV needs some form of advanced booking to help broadcasters be efficient with their airtime and deliver against deals. </a:t>
            </a:r>
            <a:r>
              <a:rPr lang="en-GB" b="0" dirty="0"/>
              <a:t>As VOD is one to one delivery (taking audience efficiencies out of the equation) and broadcasters can increase ad loads if required</a:t>
            </a:r>
            <a:r>
              <a:rPr lang="en-GB" dirty="0"/>
              <a:t>, there’s less need for a lead time between booking and placement. </a:t>
            </a:r>
          </a:p>
          <a:p>
            <a:endParaRPr lang="en-GB" dirty="0"/>
          </a:p>
          <a:p>
            <a:r>
              <a:rPr lang="en-GB" dirty="0"/>
              <a:t>Most VOD campaigns are bought through media agencies however, this practice is rapidly evolving. TV is becoming more automated, sophisticated and data driven, which means that agencies can completely automate the way they buy audiences from the broadcaster VOD players: </a:t>
            </a:r>
          </a:p>
          <a:p>
            <a:endParaRPr lang="en-GB" dirty="0"/>
          </a:p>
          <a:p>
            <a:pPr marL="171450" indent="-171450">
              <a:buFont typeface="Arial" panose="020B0604020202020204" pitchFamily="34" charset="0"/>
              <a:buChar char="•"/>
            </a:pPr>
            <a:r>
              <a:rPr lang="en-GB" dirty="0"/>
              <a:t>ITV’s </a:t>
            </a:r>
            <a:r>
              <a:rPr lang="en-GB" b="0" dirty="0"/>
              <a:t>Planet V offer a means for advertisers and agencies to plug their own trading desks in so they can directly place orders against their custom audiences.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Channel 4 operate on a DSP agnostic basis, and have partnerships already formed with The Trade Desk and Adobe, who can plug into Channel 4’s SSP Freewheel, and they </a:t>
            </a:r>
            <a:r>
              <a:rPr lang="en-GB" sz="1200" b="0" kern="1200" dirty="0">
                <a:solidFill>
                  <a:schemeClr val="tx1"/>
                </a:solidFill>
                <a:effectLst/>
                <a:latin typeface="+mn-lt"/>
                <a:ea typeface="+mn-ea"/>
                <a:cs typeface="+mn-cs"/>
              </a:rPr>
              <a:t>also have integrations with Google’s DSP called DV360.</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Sky's AVX proposition offers access to long-form VOD ad inventory via their partnerships with Freewheel and Adobe DSP and continues to evolve to become DSP agnostic. </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40</a:t>
            </a:fld>
            <a:endParaRPr lang="en-GB"/>
          </a:p>
        </p:txBody>
      </p:sp>
    </p:spTree>
    <p:extLst>
      <p:ext uri="{BB962C8B-B14F-4D97-AF65-F5344CB8AC3E}">
        <p14:creationId xmlns:p14="http://schemas.microsoft.com/office/powerpoint/2010/main" val="2614015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41</a:t>
            </a:fld>
            <a:endParaRPr lang="en-GB"/>
          </a:p>
        </p:txBody>
      </p:sp>
    </p:spTree>
    <p:extLst>
      <p:ext uri="{BB962C8B-B14F-4D97-AF65-F5344CB8AC3E}">
        <p14:creationId xmlns:p14="http://schemas.microsoft.com/office/powerpoint/2010/main" val="32902103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 social media and online video platforms are competitors to the TV broadcasters, they are also business partners. This means that the broadcasters’ content isn’t restricted solely to long-form, content-based TV platforms and as such, it maximises the chance of reaching viewers in all potential viewing </a:t>
            </a:r>
            <a:r>
              <a:rPr lang="en-GB" sz="1200" dirty="0"/>
              <a:t>situations.</a:t>
            </a:r>
          </a:p>
          <a:p>
            <a:endParaRPr lang="en-GB" sz="12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Sky have presence across different social media platforms - they run Sky Sports Football and Sky News channels on YouTube.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ITV partners with various platforms, e.g. with Twitter, particularly around major sporting events, and with YouTube, providing clips from some of their most popular shows, such as This Morning, which generates millions of views.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Channel 4 distribute clips, short programme extensions of shows and original content (editorial and branded content) across a range of social media platforms. </a:t>
            </a: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 2021 alone, Channel 4 delivered 11.6 billion views across its social platforms </a:t>
            </a:r>
            <a:r>
              <a:rPr lang="en-GB" sz="1200" dirty="0">
                <a:effectLst/>
                <a:latin typeface="Calibri" panose="020F0502020204030204" pitchFamily="34" charset="0"/>
                <a:ea typeface="Calibri" panose="020F0502020204030204" pitchFamily="34" charset="0"/>
                <a:cs typeface="Times New Roman" panose="02020603050405020304" pitchFamily="18" charset="0"/>
              </a:rPr>
              <a:t>and they are now the no.1 publisher of branded content on Facebook. Advertisers can now also buy advertising exclusively against their content on social platforms from the 4Sales team and editorially, they are pushing the boundaries to with partners.</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42</a:t>
            </a:fld>
            <a:endParaRPr lang="en-GB"/>
          </a:p>
        </p:txBody>
      </p:sp>
    </p:spTree>
    <p:extLst>
      <p:ext uri="{BB962C8B-B14F-4D97-AF65-F5344CB8AC3E}">
        <p14:creationId xmlns:p14="http://schemas.microsoft.com/office/powerpoint/2010/main" val="1593694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8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2800" b="0" i="0" dirty="0">
              <a:solidFill>
                <a:srgbClr val="323A4E"/>
              </a:solidFill>
              <a:effectLst/>
              <a:latin typeface="proxima-nova"/>
            </a:endParaRPr>
          </a:p>
          <a:p>
            <a:pPr algn="l"/>
            <a:r>
              <a:rPr lang="en-GB" sz="2800" b="0" i="0" dirty="0">
                <a:solidFill>
                  <a:srgbClr val="323A4E"/>
                </a:solidFill>
                <a:effectLst/>
                <a:latin typeface="proxima-nova"/>
              </a:rPr>
              <a:t>Analysis across 2022 shows that the commercial broadcasters (linear and on demand) collectively reach just over 33 million viewers every day, with each of those viewers watching for an average of 3hrs, 25 mins a day. The combined portfolio of BBC channels (linear and on demand) attracts the second largest volume of viewing, with 27 million daily reach and an average view time of just over 2 hours.  YouTube is next, with a daily reach of 20 million people and a view time of 1hr 42 mins (Barb only measure in-home viewing, we estimate that YouTube would be circa. 25% larger in viewing time if out of home viewing was included).</a:t>
            </a:r>
          </a:p>
          <a:p>
            <a:pPr algn="l"/>
            <a:endParaRPr lang="en-GB" sz="2800" b="0" i="0" dirty="0">
              <a:solidFill>
                <a:srgbClr val="323A4E"/>
              </a:solidFill>
              <a:effectLst/>
              <a:latin typeface="proxima-nova"/>
            </a:endParaRPr>
          </a:p>
          <a:p>
            <a:pPr algn="l"/>
            <a:r>
              <a:rPr lang="en-GB" sz="2800" b="0" i="0" dirty="0">
                <a:solidFill>
                  <a:srgbClr val="323A4E"/>
                </a:solidFill>
                <a:effectLst/>
                <a:latin typeface="proxima-nova"/>
              </a:rPr>
              <a:t>SVOD services such as Netflix has a daily reach of 12.4 million people and a view time of 1hr 47 mins, whilst other AVOD services (covering Chili, Rakuten TV, Samsung TV Plus, Red Bull TV, </a:t>
            </a:r>
            <a:r>
              <a:rPr lang="en-GB" sz="2800" b="0" i="0" dirty="0" err="1">
                <a:solidFill>
                  <a:srgbClr val="323A4E"/>
                </a:solidFill>
                <a:effectLst/>
                <a:latin typeface="proxima-nova"/>
              </a:rPr>
              <a:t>TVPlayer</a:t>
            </a:r>
            <a:r>
              <a:rPr lang="en-GB" sz="2800" b="0" i="0" dirty="0">
                <a:solidFill>
                  <a:srgbClr val="323A4E"/>
                </a:solidFill>
                <a:effectLst/>
                <a:latin typeface="proxima-nova"/>
              </a:rPr>
              <a:t>, Vevo, W4FREE, and </a:t>
            </a:r>
            <a:r>
              <a:rPr lang="en-GB" sz="2800" b="0" i="0" dirty="0" err="1">
                <a:solidFill>
                  <a:srgbClr val="323A4E"/>
                </a:solidFill>
                <a:effectLst/>
                <a:latin typeface="proxima-nova"/>
              </a:rPr>
              <a:t>YuppTV</a:t>
            </a:r>
            <a:r>
              <a:rPr lang="en-GB" sz="2800" b="0" i="0" dirty="0">
                <a:solidFill>
                  <a:srgbClr val="323A4E"/>
                </a:solidFill>
                <a:effectLst/>
                <a:latin typeface="proxima-nova"/>
              </a:rPr>
              <a:t>) have a collective average daily reach of 83,000 viewers and a view time of 38 mins a day.</a:t>
            </a:r>
          </a:p>
          <a:p>
            <a:pPr algn="just"/>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BF2D90E-523F-45FB-AEC1-23DAC667075A}" type="slidenum">
              <a:rPr lang="en-GB" smtClean="0"/>
              <a:t>43</a:t>
            </a:fld>
            <a:endParaRPr lang="en-GB"/>
          </a:p>
        </p:txBody>
      </p:sp>
    </p:spTree>
    <p:extLst>
      <p:ext uri="{BB962C8B-B14F-4D97-AF65-F5344CB8AC3E}">
        <p14:creationId xmlns:p14="http://schemas.microsoft.com/office/powerpoint/2010/main" val="1943286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vast majority of homes have a TV connected to internet, meaning that content producers &amp; / or aggregators aren’t reliant on platforms / channels to distribute their programmes. Often referred to as connected TV (CTV) or OTT (over the top).</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As well as subscription-based OTT / CTV players (Netflix, etc) there are also some ad-supported players that exist. This slide shows the selection of some of the platforms measured by Barb. </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market in the US for this type of content delivery is pretty established, whereas the UK market is only really just emerging.</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44</a:t>
            </a:fld>
            <a:endParaRPr lang="en-GB"/>
          </a:p>
        </p:txBody>
      </p:sp>
    </p:spTree>
    <p:extLst>
      <p:ext uri="{BB962C8B-B14F-4D97-AF65-F5344CB8AC3E}">
        <p14:creationId xmlns:p14="http://schemas.microsoft.com/office/powerpoint/2010/main" val="2610042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is here – it’s scalable and brings the best of the opportunities of online advertising together with the premium qualities of TV.</a:t>
            </a:r>
          </a:p>
          <a:p>
            <a:endParaRPr lang="en-GB" dirty="0"/>
          </a:p>
          <a:p>
            <a:r>
              <a:rPr lang="en-GB" dirty="0"/>
              <a:t>There’s a huge array of opportunities on offer from geo-targeting, hyper targeted audiences to customer data matching.</a:t>
            </a:r>
          </a:p>
          <a:p>
            <a:endParaRPr lang="en-GB" dirty="0"/>
          </a:p>
          <a:p>
            <a:r>
              <a:rPr lang="en-GB" dirty="0"/>
              <a:t>Over the next couple of years, we’re going to see rapid enhancement in the way VOD can be bought and measured.</a:t>
            </a:r>
          </a:p>
          <a:p>
            <a:endParaRPr lang="en-GB" dirty="0"/>
          </a:p>
          <a:p>
            <a:r>
              <a:rPr lang="en-GB" dirty="0"/>
              <a:t>And don’t forget to consider the opportunities TV now offers in the wider world of online and social video.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96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Advanced TV offers not only a high quality, sophisticated ad offering but also unrivalled scale:</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82% of the population have access to BVOD on a TV set</a:t>
            </a:r>
          </a:p>
          <a:p>
            <a:pPr marL="171450" indent="-171450">
              <a:buFont typeface="Arial" panose="020B0604020202020204" pitchFamily="34" charset="0"/>
              <a:buChar char="•"/>
            </a:pPr>
            <a:r>
              <a:rPr lang="en-GB" b="0" dirty="0"/>
              <a:t>11% of all broadcaster TV viewed by individuals is BVOD</a:t>
            </a:r>
          </a:p>
          <a:p>
            <a:pPr marL="171450" indent="-171450">
              <a:buFont typeface="Arial" panose="020B0604020202020204" pitchFamily="34" charset="0"/>
              <a:buChar char="•"/>
            </a:pPr>
            <a:r>
              <a:rPr lang="en-GB" b="0" dirty="0"/>
              <a:t>Among 16-34s, BVOD accounts for 28% of all broadcaster TV viewing - just under 2 hours per person per week </a:t>
            </a:r>
          </a:p>
          <a:p>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90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broadcasters are rich in terms of first party data as they require users to register and log-in to use their BVOD services, or to have a contract with their subscribers in the case of Sky.</a:t>
            </a:r>
          </a:p>
          <a:p>
            <a:endParaRPr lang="en-GB" b="0" dirty="0"/>
          </a:p>
          <a:p>
            <a:r>
              <a:rPr lang="en-GB" b="0" dirty="0"/>
              <a:t>This kind of scale in terms of high quality, first party data, combined with high time spent and high potential reach, is vital for both highly targeted advertising and mass advertising.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VOD advertising, unlike many online video platforms, has all the basics you’d expect, in terms of only paying for an ad if it’s played out in full, with 100% viewability and with the sound on.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81.1% of BVOD is viewed on the TV set.</a:t>
            </a:r>
          </a:p>
          <a:p>
            <a:endParaRPr lang="en-GB" b="0" dirty="0"/>
          </a:p>
          <a:p>
            <a:r>
              <a:rPr lang="en-GB" b="0" dirty="0"/>
              <a:t>View-through rates are crucial for effective video advertising and in 2020, 97% of all BVOD ads were played out in full from start to finish, but broadcasters are aiming to increase that to 100%.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9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Outside of BVOD, AdSmart from Sky is the other fully established and scalable means of accessing advanced advertising opportunities within the high quality TV environment. </a:t>
            </a:r>
          </a:p>
          <a:p>
            <a:endParaRPr lang="en-GB" dirty="0"/>
          </a:p>
          <a:p>
            <a:pPr marR="0" lvl="0" algn="l" defTabSz="914400" rtl="0" eaLnBrk="1" fontAlgn="auto" latinLnBrk="0" hangingPunct="1">
              <a:lnSpc>
                <a:spcPct val="100000"/>
              </a:lnSpc>
              <a:spcBef>
                <a:spcPts val="0"/>
              </a:spcBef>
              <a:spcAft>
                <a:spcPts val="0"/>
              </a:spcAft>
              <a:buClrTx/>
              <a:buSzTx/>
              <a:tabLst/>
              <a:defRPr/>
            </a:pPr>
            <a:r>
              <a:rPr lang="en-GB" dirty="0"/>
              <a:t>AdSmart works by </a:t>
            </a:r>
            <a:r>
              <a:rPr kumimoji="0" lang="en-GB" sz="1200" b="0" i="0" u="none" strike="noStrike" kern="1200" cap="none" spc="0" normalizeH="0" baseline="0" noProof="0" dirty="0">
                <a:ln>
                  <a:noFill/>
                </a:ln>
                <a:solidFill>
                  <a:schemeClr val="bg2"/>
                </a:solidFill>
                <a:effectLst/>
                <a:uLnTx/>
                <a:uFillTx/>
                <a:latin typeface="Arial"/>
                <a:ea typeface="+mn-ea"/>
                <a:cs typeface="+mn-cs"/>
              </a:rPr>
              <a:t>dynamically inserting ads into the linear stream when a chosen audience is watching</a:t>
            </a:r>
          </a:p>
          <a:p>
            <a:endParaRPr lang="en-GB" dirty="0"/>
          </a:p>
          <a:p>
            <a:r>
              <a:rPr lang="en-GB" dirty="0"/>
              <a:t>AdSmart is available across the majority of Sky and Virgin Media homes, which means that it’s possible to reach 40% of all homes or 30 million individuals.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8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100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9.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6.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9.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0.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1.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3.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4.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5.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6.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7.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8.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9.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0.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1.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3.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4.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5.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6.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7.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8.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9.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0.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1.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3.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4.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7.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8.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9.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0.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1.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3.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4.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5.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7.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8.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9.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0.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1.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2.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3.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4.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5.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7.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8.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99.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0.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1.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2.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3.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4.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0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7.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8.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9.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0.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1.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2.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3.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4.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5.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7.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8.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9.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0.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1.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2.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3.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4.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5.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7.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8.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9.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0.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1.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2.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3.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4.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5.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8.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9.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0.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1.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5.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6.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8.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49.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0.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1.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2.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3.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4.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5.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6.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8.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59.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0.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1.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2.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6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6.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8.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69.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0.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1.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2.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3.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4.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5.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6.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8.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79.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0.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1.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2.xml"/></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3.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4.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5.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6.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8.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89.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0.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1.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2.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3.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94.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6.xml"/></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7.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99.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0.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1.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2.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3.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4.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5.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6.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7.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09.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0.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1.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2.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3.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4.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5.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6.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7.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19.xml"/></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0.xml"/></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1.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2.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3.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7.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29.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2.xml"/></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3.xml"/></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4.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5.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6.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7.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8.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39.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0.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2.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3.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4.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5.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6.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7.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8.xml"/></Relationships>
</file>

<file path=ppt/slideLayouts/_rels/slideLayout34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49.xml"/></Relationships>
</file>

<file path=ppt/slideLayouts/_rels/slideLayout34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0.xml"/></Relationships>
</file>

<file path=ppt/slideLayouts/_rels/slideLayout34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2.xml"/></Relationships>
</file>

<file path=ppt/slideLayouts/_rels/slideLayout35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3.xml"/></Relationships>
</file>

<file path=ppt/slideLayouts/_rels/slideLayout35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4.xml"/></Relationships>
</file>

<file path=ppt/slideLayouts/_rels/slideLayout35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5.xml"/></Relationships>
</file>

<file path=ppt/slideLayouts/_rels/slideLayout35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6.xml"/></Relationships>
</file>

<file path=ppt/slideLayouts/_rels/slideLayout35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7.xml"/></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8.xml"/></Relationships>
</file>

<file path=ppt/slideLayouts/_rels/slideLayout35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345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0274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2325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40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9976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5567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9001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4508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93718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85382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59833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560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389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94873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4302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9407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89166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90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00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4380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4717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5093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69512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7457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472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0005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6688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191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6656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318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98068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170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14907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86419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5011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240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867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10948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97255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9256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3101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347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0024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399110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4F11-DC53-0B40-AC89-35E1BFCA78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34D0502-E23D-1841-A03C-9CB610BC91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11894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FD3211-11E9-864B-88E9-7F24502C3E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C3A9A1-AD1A-5F40-B2FD-3BDB9D87A8EF}"/>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C7C37127-199A-184F-8BDE-20F5016AF15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642358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3260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29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7408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6366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182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124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5719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8792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40476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8993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474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8826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7481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71237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4315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2137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522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3762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4303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290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92058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8136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79906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599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3541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4249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7715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45356DD-DC07-4A23-81D2-5AEFDD1B22D2}" type="datetimeFigureOut">
              <a:rPr lang="en-GB" smtClean="0">
                <a:solidFill>
                  <a:srgbClr val="515254">
                    <a:tint val="75000"/>
                  </a:srgbClr>
                </a:solidFill>
              </a:rPr>
              <a:pPr/>
              <a:t>08/09/2023</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30780269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cSld name="1_Video">
    <p:spTree>
      <p:nvGrpSpPr>
        <p:cNvPr id="1" name=""/>
        <p:cNvGrpSpPr/>
        <p:nvPr/>
      </p:nvGrpSpPr>
      <p:grpSpPr>
        <a:xfrm>
          <a:off x="0" y="0"/>
          <a:ext cx="0" cy="0"/>
          <a:chOff x="0" y="0"/>
          <a:chExt cx="0" cy="0"/>
        </a:xfrm>
      </p:grpSpPr>
      <p:sp>
        <p:nvSpPr>
          <p:cNvPr id="6" name="Rectangle 5"/>
          <p:cNvSpPr/>
          <p:nvPr/>
        </p:nvSpPr>
        <p:spPr>
          <a:xfrm>
            <a:off x="-712" y="0"/>
            <a:ext cx="12203112" cy="6858000"/>
          </a:xfrm>
          <a:prstGeom prst="rect">
            <a:avLst/>
          </a:prstGeom>
          <a:gradFill flip="none" rotWithShape="1">
            <a:gsLst>
              <a:gs pos="0">
                <a:schemeClr val="accent5"/>
              </a:gs>
              <a:gs pos="100000">
                <a:schemeClr val="accent3"/>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5361" y="168994"/>
            <a:ext cx="1328519" cy="480053"/>
          </a:xfrm>
          <a:prstGeom prst="rect">
            <a:avLst/>
          </a:prstGeom>
        </p:spPr>
      </p:pic>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08/09/2023</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499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cSld name="Box Divider">
    <p:bg>
      <p:bgPr>
        <a:solidFill>
          <a:schemeClr val="bg2">
            <a:lumMod val="90000"/>
          </a:schemeClr>
        </a:solidFill>
        <a:effectLst/>
      </p:bgPr>
    </p:bg>
    <p:spTree>
      <p:nvGrpSpPr>
        <p:cNvPr id="1" name=""/>
        <p:cNvGrpSpPr/>
        <p:nvPr/>
      </p:nvGrpSpPr>
      <p:grpSpPr>
        <a:xfrm>
          <a:off x="0" y="0"/>
          <a:ext cx="0" cy="0"/>
          <a:chOff x="0" y="0"/>
          <a:chExt cx="0" cy="0"/>
        </a:xfrm>
      </p:grpSpPr>
      <p:sp>
        <p:nvSpPr>
          <p:cNvPr id="10" name="Freeform 9"/>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2" name="Straight Connector 11"/>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08/09/2023</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576000" y="998400"/>
            <a:ext cx="3888000" cy="3264000"/>
          </a:xfrm>
        </p:spPr>
        <p:txBody>
          <a:bodyPr/>
          <a:lstStyle>
            <a:lvl1pPr>
              <a:defRPr sz="3733" b="1">
                <a:solidFill>
                  <a:schemeClr val="bg1"/>
                </a:solidFill>
              </a:defRPr>
            </a:lvl1pPr>
            <a:lvl2pPr>
              <a:defRPr sz="3733">
                <a:solidFill>
                  <a:schemeClr val="bg1"/>
                </a:solidFill>
              </a:defRPr>
            </a:lvl2pPr>
            <a:lvl3pPr>
              <a:defRPr sz="3733">
                <a:solidFill>
                  <a:schemeClr val="bg1"/>
                </a:solidFill>
              </a:defRPr>
            </a:lvl3pPr>
            <a:lvl4pPr>
              <a:defRPr sz="3733">
                <a:solidFill>
                  <a:schemeClr val="bg1"/>
                </a:solidFill>
              </a:defRPr>
            </a:lvl4pPr>
            <a:lvl5pPr>
              <a:defRPr sz="3733">
                <a:solidFill>
                  <a:schemeClr val="bg1"/>
                </a:solidFill>
              </a:defRPr>
            </a:lvl5pPr>
          </a:lstStyle>
          <a:p>
            <a:pPr lvl="0"/>
            <a:r>
              <a:rPr lang="en-US"/>
              <a:t>Click to edit Master text styles</a:t>
            </a:r>
          </a:p>
        </p:txBody>
      </p:sp>
      <p:sp>
        <p:nvSpPr>
          <p:cNvPr id="11" name="Text Placeholder 10"/>
          <p:cNvSpPr>
            <a:spLocks noGrp="1"/>
          </p:cNvSpPr>
          <p:nvPr>
            <p:ph type="body" sz="quarter" idx="14" hasCustomPrompt="1"/>
          </p:nvPr>
        </p:nvSpPr>
        <p:spPr>
          <a:xfrm>
            <a:off x="576001" y="692724"/>
            <a:ext cx="3644900" cy="334433"/>
          </a:xfrm>
        </p:spPr>
        <p:txBody>
          <a:bodyPr/>
          <a:lstStyle>
            <a:lvl1pPr>
              <a:defRPr sz="1400" b="1">
                <a:solidFill>
                  <a:schemeClr val="bg1"/>
                </a:solidFill>
              </a:defRPr>
            </a:lvl1pPr>
          </a:lstStyle>
          <a:p>
            <a:pPr lvl="0"/>
            <a:r>
              <a:rPr lang="en-US" dirty="0"/>
              <a:t>Section</a:t>
            </a:r>
            <a:endParaRPr lang="en-GB" dirty="0"/>
          </a:p>
        </p:txBody>
      </p:sp>
      <p:sp>
        <p:nvSpPr>
          <p:cNvPr id="9" name="Freeform 8"/>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3" name="Straight Connector 12"/>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13"/>
          <p:cNvSpPr>
            <a:spLocks/>
          </p:cNvSpPr>
          <p:nvPr/>
        </p:nvSpPr>
        <p:spPr bwMode="auto">
          <a:xfrm>
            <a:off x="519734" y="476118"/>
            <a:ext cx="3845983" cy="3655484"/>
          </a:xfrm>
          <a:custGeom>
            <a:avLst/>
            <a:gdLst>
              <a:gd name="T0" fmla="*/ 60 w 907"/>
              <a:gd name="T1" fmla="*/ 0 h 862"/>
              <a:gd name="T2" fmla="*/ 0 w 907"/>
              <a:gd name="T3" fmla="*/ 60 h 862"/>
              <a:gd name="T4" fmla="*/ 0 w 907"/>
              <a:gd name="T5" fmla="*/ 862 h 862"/>
              <a:gd name="T6" fmla="*/ 846 w 907"/>
              <a:gd name="T7" fmla="*/ 862 h 862"/>
              <a:gd name="T8" fmla="*/ 907 w 907"/>
              <a:gd name="T9" fmla="*/ 801 h 862"/>
              <a:gd name="T10" fmla="*/ 907 w 907"/>
              <a:gd name="T11" fmla="*/ 60 h 862"/>
              <a:gd name="T12" fmla="*/ 846 w 907"/>
              <a:gd name="T13" fmla="*/ 0 h 862"/>
              <a:gd name="T14" fmla="*/ 60 w 907"/>
              <a:gd name="T15" fmla="*/ 0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862">
                <a:moveTo>
                  <a:pt x="60" y="0"/>
                </a:moveTo>
                <a:cubicBezTo>
                  <a:pt x="60" y="0"/>
                  <a:pt x="0" y="0"/>
                  <a:pt x="0" y="60"/>
                </a:cubicBezTo>
                <a:cubicBezTo>
                  <a:pt x="0" y="862"/>
                  <a:pt x="0" y="862"/>
                  <a:pt x="0" y="862"/>
                </a:cubicBezTo>
                <a:cubicBezTo>
                  <a:pt x="846" y="862"/>
                  <a:pt x="846" y="862"/>
                  <a:pt x="846" y="862"/>
                </a:cubicBezTo>
                <a:cubicBezTo>
                  <a:pt x="846" y="862"/>
                  <a:pt x="907" y="862"/>
                  <a:pt x="907" y="801"/>
                </a:cubicBezTo>
                <a:cubicBezTo>
                  <a:pt x="907" y="60"/>
                  <a:pt x="907" y="60"/>
                  <a:pt x="907" y="60"/>
                </a:cubicBezTo>
                <a:cubicBezTo>
                  <a:pt x="907" y="60"/>
                  <a:pt x="907" y="0"/>
                  <a:pt x="846" y="0"/>
                </a:cubicBezTo>
                <a:lnTo>
                  <a:pt x="60" y="0"/>
                </a:lnTo>
                <a:close/>
              </a:path>
            </a:pathLst>
          </a:custGeom>
          <a:gradFill>
            <a:gsLst>
              <a:gs pos="0">
                <a:schemeClr val="accent5"/>
              </a:gs>
              <a:gs pos="100000">
                <a:schemeClr val="accent3"/>
              </a:gs>
            </a:gsLst>
            <a:lin ang="1800000" scaled="0"/>
          </a:gradFill>
          <a:ln>
            <a:noFill/>
          </a:ln>
        </p:spPr>
        <p:txBody>
          <a:bodyPr vert="horz" wrap="square" lIns="121920" tIns="60960" rIns="121920" bIns="60960" numCol="1" anchor="t" anchorCtr="0" compatLnSpc="1">
            <a:prstTxWarp prst="textNoShape">
              <a:avLst/>
            </a:prstTxWarp>
          </a:bodyPr>
          <a:lstStyle/>
          <a:p>
            <a:endParaRPr lang="en-GB" sz="2400">
              <a:solidFill>
                <a:srgbClr val="515254"/>
              </a:solidFill>
            </a:endParaRPr>
          </a:p>
        </p:txBody>
      </p:sp>
      <p:cxnSp>
        <p:nvCxnSpPr>
          <p:cNvPr id="15" name="Straight Connector 14"/>
          <p:cNvCxnSpPr/>
          <p:nvPr/>
        </p:nvCxnSpPr>
        <p:spPr>
          <a:xfrm>
            <a:off x="690724" y="680427"/>
            <a:ext cx="3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35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cSld name="Line 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5356DD-DC07-4A23-81D2-5AEFDD1B22D2}" type="datetimeFigureOut">
              <a:rPr lang="en-GB" smtClean="0">
                <a:solidFill>
                  <a:srgbClr val="515254">
                    <a:tint val="75000"/>
                  </a:srgbClr>
                </a:solidFill>
              </a:rPr>
              <a:pPr/>
              <a:t>08/09/2023</a:t>
            </a:fld>
            <a:endParaRPr lang="en-GB">
              <a:solidFill>
                <a:srgbClr val="515254">
                  <a:tint val="75000"/>
                </a:srgbClr>
              </a:solidFill>
            </a:endParaRPr>
          </a:p>
        </p:txBody>
      </p:sp>
      <p:sp>
        <p:nvSpPr>
          <p:cNvPr id="4" name="Footer Placeholder 3"/>
          <p:cNvSpPr>
            <a:spLocks noGrp="1"/>
          </p:cNvSpPr>
          <p:nvPr>
            <p:ph type="ftr" sz="quarter" idx="11"/>
          </p:nvPr>
        </p:nvSpPr>
        <p:spPr/>
        <p:txBody>
          <a:bodyPr/>
          <a:lstStyle/>
          <a:p>
            <a:endParaRPr lang="en-GB">
              <a:solidFill>
                <a:srgbClr val="515254">
                  <a:tint val="75000"/>
                </a:srgbClr>
              </a:solidFill>
            </a:endParaRPr>
          </a:p>
        </p:txBody>
      </p:sp>
      <p:sp>
        <p:nvSpPr>
          <p:cNvPr id="5" name="Slide Number Placeholder 4"/>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576000" y="806400"/>
            <a:ext cx="3888000" cy="3264000"/>
          </a:xfrm>
        </p:spPr>
        <p:txBody>
          <a:bodyPr/>
          <a:lstStyle>
            <a:lvl1pPr>
              <a:defRPr sz="3733" b="1">
                <a:solidFill>
                  <a:schemeClr val="bg1"/>
                </a:solidFill>
              </a:defRPr>
            </a:lvl1pPr>
            <a:lvl2pPr>
              <a:defRPr sz="3733">
                <a:solidFill>
                  <a:schemeClr val="bg1"/>
                </a:solidFill>
              </a:defRPr>
            </a:lvl2pPr>
            <a:lvl3pPr>
              <a:defRPr sz="3733">
                <a:solidFill>
                  <a:schemeClr val="bg1"/>
                </a:solidFill>
              </a:defRPr>
            </a:lvl3pPr>
            <a:lvl4pPr>
              <a:defRPr sz="3733">
                <a:solidFill>
                  <a:schemeClr val="bg1"/>
                </a:solidFill>
              </a:defRPr>
            </a:lvl4pPr>
            <a:lvl5pPr>
              <a:defRPr sz="3733">
                <a:solidFill>
                  <a:schemeClr val="bg1"/>
                </a:solidFill>
              </a:defRPr>
            </a:lvl5pPr>
          </a:lstStyle>
          <a:p>
            <a:pPr lvl="0"/>
            <a:r>
              <a:rPr lang="en-US"/>
              <a:t>Click to edit Master text styles</a:t>
            </a:r>
          </a:p>
        </p:txBody>
      </p:sp>
      <p:cxnSp>
        <p:nvCxnSpPr>
          <p:cNvPr id="9" name="Straight Connector 8"/>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576001" y="493624"/>
            <a:ext cx="3644900" cy="334433"/>
          </a:xfrm>
        </p:spPr>
        <p:txBody>
          <a:bodyPr/>
          <a:lstStyle>
            <a:lvl1pPr>
              <a:defRPr sz="1400" b="1">
                <a:solidFill>
                  <a:schemeClr val="bg1"/>
                </a:solidFill>
              </a:defRPr>
            </a:lvl1pPr>
          </a:lstStyle>
          <a:p>
            <a:pPr lvl="0"/>
            <a:r>
              <a:rPr lang="en-US" dirty="0"/>
              <a:t>Section</a:t>
            </a:r>
            <a:endParaRPr lang="en-GB" dirty="0"/>
          </a:p>
        </p:txBody>
      </p:sp>
      <p:cxnSp>
        <p:nvCxnSpPr>
          <p:cNvPr id="10" name="Straight Connector 9"/>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1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cSld name="1_Quote">
    <p:spTree>
      <p:nvGrpSpPr>
        <p:cNvPr id="1" name=""/>
        <p:cNvGrpSpPr/>
        <p:nvPr/>
      </p:nvGrpSpPr>
      <p:grpSpPr>
        <a:xfrm>
          <a:off x="0" y="0"/>
          <a:ext cx="0" cy="0"/>
          <a:chOff x="0" y="0"/>
          <a:chExt cx="0" cy="0"/>
        </a:xfrm>
      </p:grpSpPr>
      <p:sp>
        <p:nvSpPr>
          <p:cNvPr id="10" name="Rectangle 9"/>
          <p:cNvSpPr/>
          <p:nvPr/>
        </p:nvSpPr>
        <p:spPr>
          <a:xfrm>
            <a:off x="-712" y="0"/>
            <a:ext cx="12203112" cy="6858000"/>
          </a:xfrm>
          <a:prstGeom prst="rect">
            <a:avLst/>
          </a:prstGeom>
          <a:gradFill flip="none" rotWithShape="1">
            <a:gsLst>
              <a:gs pos="0">
                <a:schemeClr val="accent5"/>
              </a:gs>
              <a:gs pos="100000">
                <a:schemeClr val="accent3"/>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5361" y="168994"/>
            <a:ext cx="1328519" cy="480053"/>
          </a:xfrm>
          <a:prstGeom prst="rect">
            <a:avLst/>
          </a:prstGeom>
        </p:spPr>
      </p:pic>
      <p:sp>
        <p:nvSpPr>
          <p:cNvPr id="2" name="Date Placeholder 1"/>
          <p:cNvSpPr>
            <a:spLocks noGrp="1"/>
          </p:cNvSpPr>
          <p:nvPr>
            <p:ph type="dt" sz="half" idx="10"/>
          </p:nvPr>
        </p:nvSpPr>
        <p:spPr/>
        <p:txBody>
          <a:bodyPr/>
          <a:lstStyle/>
          <a:p>
            <a:fld id="{F45356DD-DC07-4A23-81D2-5AEFDD1B22D2}" type="datetimeFigureOut">
              <a:rPr lang="en-GB" smtClean="0">
                <a:solidFill>
                  <a:srgbClr val="515254">
                    <a:tint val="75000"/>
                  </a:srgbClr>
                </a:solidFill>
              </a:rPr>
              <a:pPr/>
              <a:t>08/09/2023</a:t>
            </a:fld>
            <a:endParaRPr lang="en-GB">
              <a:solidFill>
                <a:srgbClr val="515254">
                  <a:tint val="75000"/>
                </a:srgbClr>
              </a:solidFill>
            </a:endParaRPr>
          </a:p>
        </p:txBody>
      </p:sp>
      <p:sp>
        <p:nvSpPr>
          <p:cNvPr id="3" name="Footer Placeholder 2"/>
          <p:cNvSpPr>
            <a:spLocks noGrp="1"/>
          </p:cNvSpPr>
          <p:nvPr>
            <p:ph type="ftr" sz="quarter" idx="11"/>
          </p:nvPr>
        </p:nvSpPr>
        <p:spPr/>
        <p:txBody>
          <a:bodyPr/>
          <a:lstStyle/>
          <a:p>
            <a:endParaRPr lang="en-GB">
              <a:solidFill>
                <a:srgbClr val="515254">
                  <a:tint val="75000"/>
                </a:srgbClr>
              </a:solidFill>
            </a:endParaRPr>
          </a:p>
        </p:txBody>
      </p:sp>
      <p:sp>
        <p:nvSpPr>
          <p:cNvPr id="4" name="Slide Number Placeholder 3"/>
          <p:cNvSpPr>
            <a:spLocks noGrp="1"/>
          </p:cNvSpPr>
          <p:nvPr>
            <p:ph type="sldNum" sz="quarter" idx="12"/>
          </p:nvPr>
        </p:nvSpPr>
        <p:spPr/>
        <p:txBody>
          <a:bodyPr/>
          <a:lstStyle/>
          <a:p>
            <a:fld id="{3D7BF7CC-D77B-4438-BD56-E0EA61987517}" type="slidenum">
              <a:rPr lang="en-GB" smtClean="0">
                <a:solidFill>
                  <a:srgbClr val="515254">
                    <a:tint val="75000"/>
                  </a:srgbClr>
                </a:solidFill>
              </a:rPr>
              <a:pPr/>
              <a:t>‹#›</a:t>
            </a:fld>
            <a:endParaRPr lang="en-GB">
              <a:solidFill>
                <a:srgbClr val="515254">
                  <a:tint val="75000"/>
                </a:srgbClr>
              </a:solidFill>
            </a:endParaRPr>
          </a:p>
        </p:txBody>
      </p:sp>
      <p:sp>
        <p:nvSpPr>
          <p:cNvPr id="8" name="Text Placeholder 7"/>
          <p:cNvSpPr>
            <a:spLocks noGrp="1"/>
          </p:cNvSpPr>
          <p:nvPr>
            <p:ph type="body" sz="quarter" idx="13"/>
          </p:nvPr>
        </p:nvSpPr>
        <p:spPr>
          <a:xfrm>
            <a:off x="431801" y="356659"/>
            <a:ext cx="8544520" cy="5856000"/>
          </a:xfrm>
        </p:spPr>
        <p:txBody>
          <a:bodyPr anchor="ctr">
            <a:noAutofit/>
          </a:bodyPr>
          <a:lstStyle>
            <a:lvl1pPr>
              <a:lnSpc>
                <a:spcPct val="150000"/>
              </a:lnSpc>
              <a:spcBef>
                <a:spcPts val="0"/>
              </a:spcBef>
              <a:defRPr sz="4800" b="1">
                <a:solidFill>
                  <a:schemeClr val="accent4"/>
                </a:solidFill>
              </a:defRPr>
            </a:lvl1pPr>
            <a:lvl2pPr>
              <a:defRPr sz="4800"/>
            </a:lvl2pPr>
            <a:lvl3pPr>
              <a:defRPr sz="4267"/>
            </a:lvl3pPr>
            <a:lvl4pPr>
              <a:defRPr sz="3733"/>
            </a:lvl4pPr>
            <a:lvl5pPr>
              <a:defRPr sz="3733"/>
            </a:lvl5pPr>
          </a:lstStyle>
          <a:p>
            <a:pPr lvl="0"/>
            <a:r>
              <a:rPr lang="en-US"/>
              <a:t>Click to edit Master text styles</a:t>
            </a:r>
          </a:p>
        </p:txBody>
      </p:sp>
    </p:spTree>
    <p:extLst>
      <p:ext uri="{BB962C8B-B14F-4D97-AF65-F5344CB8AC3E}">
        <p14:creationId xmlns:p14="http://schemas.microsoft.com/office/powerpoint/2010/main" val="168976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One column ">
    <p:spTree>
      <p:nvGrpSpPr>
        <p:cNvPr id="1" name=""/>
        <p:cNvGrpSpPr/>
        <p:nvPr/>
      </p:nvGrpSpPr>
      <p:grpSpPr>
        <a:xfrm>
          <a:off x="0" y="0"/>
          <a:ext cx="0" cy="0"/>
          <a:chOff x="0" y="0"/>
          <a:chExt cx="0" cy="0"/>
        </a:xfrm>
      </p:grpSpPr>
      <p:sp>
        <p:nvSpPr>
          <p:cNvPr id="16" name="Text Placeholder 11"/>
          <p:cNvSpPr>
            <a:spLocks noGrp="1"/>
          </p:cNvSpPr>
          <p:nvPr>
            <p:ph type="body" sz="quarter" idx="10"/>
          </p:nvPr>
        </p:nvSpPr>
        <p:spPr>
          <a:xfrm>
            <a:off x="334432" y="1509185"/>
            <a:ext cx="5640000" cy="4800600"/>
          </a:xfrm>
          <a:prstGeom prst="rect">
            <a:avLst/>
          </a:prstGeom>
        </p:spPr>
        <p:txBody>
          <a:bodyPr lIns="0">
            <a:normAutofit/>
          </a:bodyPr>
          <a:lstStyle>
            <a:lvl1pPr marL="0" indent="0" defTabSz="122764">
              <a:buFontTx/>
              <a:buNone/>
              <a:defRPr sz="1467">
                <a:solidFill>
                  <a:schemeClr val="tx1"/>
                </a:solidFill>
                <a:latin typeface="+mn-lt"/>
              </a:defRPr>
            </a:lvl1pPr>
            <a:lvl2pPr marL="237061" indent="0" defTabSz="0">
              <a:buFontTx/>
              <a:buNone/>
              <a:defRPr sz="1400">
                <a:solidFill>
                  <a:schemeClr val="tx1"/>
                </a:solidFill>
                <a:latin typeface="+mn-lt"/>
              </a:defRPr>
            </a:lvl2pPr>
            <a:lvl3pPr marL="596885" indent="0" defTabSz="0">
              <a:buFontTx/>
              <a:buNone/>
              <a:defRPr sz="1333">
                <a:solidFill>
                  <a:schemeClr val="tx1"/>
                </a:solidFill>
                <a:latin typeface="+mn-lt"/>
              </a:defRPr>
            </a:lvl3pPr>
            <a:lvl4pPr marL="958827" indent="0" defTabSz="0">
              <a:buFontTx/>
              <a:buNone/>
              <a:defRPr sz="1200">
                <a:solidFill>
                  <a:schemeClr val="tx1"/>
                </a:solidFill>
                <a:latin typeface="+mn-lt"/>
              </a:defRPr>
            </a:lvl4pPr>
            <a:lvl5pPr marL="1322884" indent="0" defTabSz="0">
              <a:buFontTx/>
              <a:buNone/>
              <a:defRPr sz="1067">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2"/>
          <p:cNvSpPr>
            <a:spLocks noGrp="1"/>
          </p:cNvSpPr>
          <p:nvPr>
            <p:ph type="body" sz="quarter" idx="18" hasCustomPrompt="1"/>
          </p:nvPr>
        </p:nvSpPr>
        <p:spPr>
          <a:xfrm>
            <a:off x="-4157" y="347646"/>
            <a:ext cx="206391" cy="180973"/>
          </a:xfrm>
          <a:prstGeom prst="rect">
            <a:avLst/>
          </a:prstGeom>
          <a:solidFill>
            <a:schemeClr val="tx1"/>
          </a:solidFill>
          <a:ln>
            <a:noFill/>
          </a:ln>
        </p:spPr>
        <p:txBody>
          <a:bodyPr/>
          <a:lstStyle>
            <a:lvl1pPr marL="0" indent="0">
              <a:buNone/>
              <a:defRPr sz="133" baseline="0"/>
            </a:lvl1pPr>
          </a:lstStyle>
          <a:p>
            <a:pPr lvl="0"/>
            <a:r>
              <a:rPr lang="en-US" dirty="0"/>
              <a:t> </a:t>
            </a:r>
            <a:endParaRPr lang="en-GB" dirty="0"/>
          </a:p>
        </p:txBody>
      </p:sp>
      <p:sp>
        <p:nvSpPr>
          <p:cNvPr id="6" name="Title Placeholder 1"/>
          <p:cNvSpPr>
            <a:spLocks noGrp="1"/>
          </p:cNvSpPr>
          <p:nvPr>
            <p:ph type="title"/>
          </p:nvPr>
        </p:nvSpPr>
        <p:spPr>
          <a:xfrm>
            <a:off x="202235" y="272605"/>
            <a:ext cx="3973949" cy="858753"/>
          </a:xfrm>
          <a:prstGeom prst="rect">
            <a:avLst/>
          </a:prstGeom>
        </p:spPr>
        <p:txBody>
          <a:bodyPr vert="horz" lIns="91440" tIns="45720" rIns="91440" bIns="45720" rtlCol="0" anchor="t">
            <a:noAutofit/>
          </a:bodyPr>
          <a:lstStyle>
            <a:lvl1pPr algn="l">
              <a:lnSpc>
                <a:spcPct val="80000"/>
              </a:lnSpc>
              <a:defRPr sz="2133"/>
            </a:lvl1pPr>
          </a:lstStyle>
          <a:p>
            <a:r>
              <a:rPr lang="en-US" dirty="0"/>
              <a:t>Click to edit Master title style</a:t>
            </a:r>
            <a:endParaRPr lang="en-GB" dirty="0"/>
          </a:p>
        </p:txBody>
      </p:sp>
    </p:spTree>
    <p:extLst>
      <p:ext uri="{BB962C8B-B14F-4D97-AF65-F5344CB8AC3E}">
        <p14:creationId xmlns:p14="http://schemas.microsoft.com/office/powerpoint/2010/main" val="18569446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755" y="608571"/>
            <a:ext cx="10948492" cy="1060039"/>
          </a:xfrm>
        </p:spPr>
        <p:txBody>
          <a:bodyPr lIns="0" tIns="0" rIns="0" bIns="0">
            <a:noAutofit/>
          </a:bodyPr>
          <a:lstStyle>
            <a:lvl1pPr marL="0" marR="0" indent="0" algn="l" defTabSz="1218800" rtl="0" eaLnBrk="1" fontAlgn="auto" latinLnBrk="0" hangingPunct="1">
              <a:lnSpc>
                <a:spcPct val="100000"/>
              </a:lnSpc>
              <a:spcBef>
                <a:spcPts val="800"/>
              </a:spcBef>
              <a:spcAft>
                <a:spcPts val="0"/>
              </a:spcAft>
              <a:buClrTx/>
              <a:buSzTx/>
              <a:buFontTx/>
              <a:buNone/>
              <a:tabLst/>
              <a:defRPr sz="2915">
                <a:solidFill>
                  <a:schemeClr val="accent1"/>
                </a:solidFill>
              </a:defRPr>
            </a:lvl1pPr>
          </a:lstStyle>
          <a:p>
            <a:r>
              <a:rPr lang="en-GB" dirty="0"/>
              <a:t>Click to edit Master title style</a:t>
            </a:r>
          </a:p>
        </p:txBody>
      </p:sp>
      <p:sp>
        <p:nvSpPr>
          <p:cNvPr id="3" name="Content Placeholder 2"/>
          <p:cNvSpPr>
            <a:spLocks noGrp="1"/>
          </p:cNvSpPr>
          <p:nvPr>
            <p:ph idx="1"/>
          </p:nvPr>
        </p:nvSpPr>
        <p:spPr>
          <a:xfrm>
            <a:off x="621755" y="1668607"/>
            <a:ext cx="10948492" cy="4223617"/>
          </a:xfrm>
        </p:spPr>
        <p:txBody>
          <a:bodyPr lIns="0" tIns="0" rIns="0" bIns="0"/>
          <a:lstStyle>
            <a:lvl1pPr>
              <a:buClr>
                <a:srgbClr val="660066"/>
              </a:buClr>
              <a:defRPr sz="1875">
                <a:solidFill>
                  <a:srgbClr val="323232"/>
                </a:solidFill>
              </a:defRPr>
            </a:lvl1pPr>
            <a:lvl2pPr>
              <a:buClr>
                <a:srgbClr val="660066"/>
              </a:buClr>
              <a:defRPr sz="1666">
                <a:solidFill>
                  <a:srgbClr val="323232"/>
                </a:solidFill>
              </a:defRPr>
            </a:lvl2pPr>
            <a:lvl3pPr>
              <a:buClr>
                <a:srgbClr val="660066"/>
              </a:buClr>
              <a:defRPr sz="1458">
                <a:solidFill>
                  <a:srgbClr val="323232"/>
                </a:solidFill>
              </a:defRPr>
            </a:lvl3pPr>
            <a:lvl4pPr>
              <a:buClr>
                <a:srgbClr val="660066"/>
              </a:buClr>
              <a:defRPr sz="1250">
                <a:solidFill>
                  <a:srgbClr val="323232"/>
                </a:solidFill>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10"/>
          </p:nvPr>
        </p:nvSpPr>
        <p:spPr>
          <a:xfrm>
            <a:off x="610180" y="5892224"/>
            <a:ext cx="4872592" cy="347282"/>
          </a:xfrm>
        </p:spPr>
        <p:txBody>
          <a:bodyPr anchor="b"/>
          <a:lstStyle>
            <a:lvl1pPr marL="0" indent="0">
              <a:buNone/>
              <a:defRPr sz="1042">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14839447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0384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76210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7847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417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330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8453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0203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6339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0442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4807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7666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2481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04171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559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11596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93765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80248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01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10882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40730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C5EC177E-7C80-4094-B651-CB4240892806}"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87704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24978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78449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9722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9297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23068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7059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04183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85511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FA3A-2F7A-42CA-83CC-0B6A95C48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031DA2-3A50-417B-9710-74345CF6E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A26EB5-1654-47D9-BEE9-762381E0FBAF}"/>
              </a:ext>
            </a:extLst>
          </p:cNvPr>
          <p:cNvSpPr>
            <a:spLocks noGrp="1"/>
          </p:cNvSpPr>
          <p:nvPr>
            <p:ph type="dt" sz="half" idx="10"/>
          </p:nvPr>
        </p:nvSpPr>
        <p:spPr/>
        <p:txBody>
          <a:bodyPr/>
          <a:lstStyle/>
          <a:p>
            <a:fld id="{2C069F8F-66DB-4BD7-A134-1F98936CF613}" type="datetimeFigureOut">
              <a:rPr lang="en-GB" smtClean="0"/>
              <a:t>08/09/2023</a:t>
            </a:fld>
            <a:endParaRPr lang="en-GB" dirty="0"/>
          </a:p>
        </p:txBody>
      </p:sp>
      <p:sp>
        <p:nvSpPr>
          <p:cNvPr id="5" name="Footer Placeholder 4">
            <a:extLst>
              <a:ext uri="{FF2B5EF4-FFF2-40B4-BE49-F238E27FC236}">
                <a16:creationId xmlns:a16="http://schemas.microsoft.com/office/drawing/2014/main" id="{0DE4C2E3-90A8-49AA-920D-0D951C01A6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4F98BC-9BB9-4B79-851C-97783F634E12}"/>
              </a:ext>
            </a:extLst>
          </p:cNvPr>
          <p:cNvSpPr>
            <a:spLocks noGrp="1"/>
          </p:cNvSpPr>
          <p:nvPr>
            <p:ph type="sldNum" sz="quarter" idx="12"/>
          </p:nvPr>
        </p:nvSpPr>
        <p:spPr/>
        <p:txBody>
          <a:bodyPr/>
          <a:lstStyle/>
          <a:p>
            <a:fld id="{C5EC177E-7C80-4094-B651-CB4240892806}" type="slidenum">
              <a:rPr lang="en-GB" smtClean="0"/>
              <a:t>‹#›</a:t>
            </a:fld>
            <a:endParaRPr lang="en-GB" dirty="0"/>
          </a:p>
        </p:txBody>
      </p:sp>
    </p:spTree>
    <p:extLst>
      <p:ext uri="{BB962C8B-B14F-4D97-AF65-F5344CB8AC3E}">
        <p14:creationId xmlns:p14="http://schemas.microsoft.com/office/powerpoint/2010/main" val="1383451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5486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49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2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9785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1297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8300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903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6098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6005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420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1173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63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6825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01530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919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646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88561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364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22994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3542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8308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4550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5257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6658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33750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9896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183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00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7878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0683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59339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199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6951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733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9792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9153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6072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781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4164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0226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737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955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9974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241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5688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2331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5657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5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8502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9047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1164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55962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802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81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313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2108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08/09/2023</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37524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ctrTitle"/>
          </p:nvPr>
        </p:nvSpPr>
        <p:spPr>
          <a:xfrm>
            <a:off x="576648" y="804344"/>
            <a:ext cx="3887171" cy="2112000"/>
          </a:xfrm>
        </p:spPr>
        <p:txBody>
          <a:bodyPr anchor="t">
            <a:normAutofit/>
          </a:bodyPr>
          <a:lstStyle>
            <a:lvl1pPr algn="l">
              <a:defRPr sz="3733">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8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08/09/2023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4" name="Straight Connector 13"/>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1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3184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428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397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6566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233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5951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4528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2754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29182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1973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4114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09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893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36958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21800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30906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6039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6706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518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49997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2623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63211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57616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776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7461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9634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8365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300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08/09/2023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96681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71029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4930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9594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8094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16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317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5607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8190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028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3121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933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63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6066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3370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7592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918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262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118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776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559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6076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0694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83611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783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1223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8699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34793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4182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21581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30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02548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5896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161171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08/09/2023</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2085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08/09/2023</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09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9565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707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9322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900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541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868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634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486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469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5340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46176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102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57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645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7129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597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6904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3697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240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2569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032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499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0387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3564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658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3650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9358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9494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1611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2334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1845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1853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139614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3046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3084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46710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040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078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4701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5004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552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14556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27507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6" name="Footer Placeholder 5"/>
          <p:cNvSpPr>
            <a:spLocks noGrp="1"/>
          </p:cNvSpPr>
          <p:nvPr>
            <p:ph type="ftr" sz="quarter" idx="11"/>
          </p:nvPr>
        </p:nvSpPr>
        <p:spPr/>
        <p:txBody>
          <a:body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206058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4" name="Footer Placeholder 3"/>
          <p:cNvSpPr>
            <a:spLocks noGrp="1"/>
          </p:cNvSpPr>
          <p:nvPr>
            <p:ph type="ftr" sz="quarter" idx="11"/>
          </p:nvPr>
        </p:nvSpPr>
        <p:spPr/>
        <p:txBody>
          <a:bodyPr/>
          <a:lstStyle/>
          <a:p>
            <a:endParaRPr lang="en-GB">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889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285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Tree>
    <p:custDataLst>
      <p:tags r:id="rId1"/>
    </p:custDataLst>
    <p:extLst>
      <p:ext uri="{BB962C8B-B14F-4D97-AF65-F5344CB8AC3E}">
        <p14:creationId xmlns:p14="http://schemas.microsoft.com/office/powerpoint/2010/main" val="365501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solidFill>
                <a:prstClr val="white"/>
              </a:solidFill>
            </a:endParaRPr>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958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custDataLst>
      <p:tags r:id="rId1"/>
    </p:custDataLst>
    <p:extLst>
      <p:ext uri="{BB962C8B-B14F-4D97-AF65-F5344CB8AC3E}">
        <p14:creationId xmlns:p14="http://schemas.microsoft.com/office/powerpoint/2010/main" val="24276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custDataLst>
      <p:tags r:id="rId1"/>
    </p:custDataLst>
    <p:extLst>
      <p:ext uri="{BB962C8B-B14F-4D97-AF65-F5344CB8AC3E}">
        <p14:creationId xmlns:p14="http://schemas.microsoft.com/office/powerpoint/2010/main" val="11229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03550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7074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55070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4" name="Footer Placeholder 3"/>
          <p:cNvSpPr>
            <a:spLocks noGrp="1"/>
          </p:cNvSpPr>
          <p:nvPr>
            <p:ph type="ftr" sz="quarter" idx="11"/>
          </p:nvPr>
        </p:nvSpPr>
        <p:spPr/>
        <p:txBody>
          <a:bodyPr/>
          <a:lstStyle/>
          <a:p>
            <a:endParaRPr lang="en-GB" dirty="0">
              <a:solidFill>
                <a:prstClr val="white"/>
              </a:solidFill>
            </a:endParaRPr>
          </a:p>
        </p:txBody>
      </p:sp>
      <p:sp>
        <p:nvSpPr>
          <p:cNvPr id="5" name="Slide Number Placeholder 4"/>
          <p:cNvSpPr>
            <a:spLocks noGrp="1"/>
          </p:cNvSpPr>
          <p:nvPr>
            <p:ph type="sldNum" sz="quarter" idx="12"/>
          </p:nvPr>
        </p:nvSpPr>
        <p:spPr/>
        <p:txBody>
          <a:bodyPr/>
          <a:lstStyle/>
          <a:p>
            <a:fld id="{6623F64F-6692-49A2-80FF-3D660AAAEE7A}" type="slidenum">
              <a:rPr lang="en-GB" smtClean="0">
                <a:solidFill>
                  <a:prstClr val="white"/>
                </a:solidFill>
              </a:rPr>
              <a:pPr/>
              <a:t>‹#›</a:t>
            </a:fld>
            <a:endParaRPr lang="en-GB" dirty="0">
              <a:solidFill>
                <a:prstClr val="white"/>
              </a:solidFill>
            </a:endParaRPr>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282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3" name="Footer Placeholder 2"/>
          <p:cNvSpPr>
            <a:spLocks noGrp="1"/>
          </p:cNvSpPr>
          <p:nvPr>
            <p:ph type="ftr" sz="quarter" idx="11"/>
          </p:nvPr>
        </p:nvSpPr>
        <p:spPr/>
        <p:txBody>
          <a:bodyPr/>
          <a:lstStyle/>
          <a:p>
            <a:endParaRPr lang="en-GB">
              <a:solidFill>
                <a:prstClr val="white"/>
              </a:solidFill>
            </a:endParaRPr>
          </a:p>
        </p:txBody>
      </p:sp>
      <p:sp>
        <p:nvSpPr>
          <p:cNvPr id="4" name="Slide Number Placeholder 3"/>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9174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solidFill>
                  <a:prstClr val="white"/>
                </a:solidFill>
              </a:rPr>
              <a:pPr/>
              <a:t>08/09/2023</a:t>
            </a:fld>
            <a:endParaRPr lang="en-GB">
              <a:solidFill>
                <a:prstClr val="white"/>
              </a:solidFill>
            </a:endParaRPr>
          </a:p>
        </p:txBody>
      </p:sp>
      <p:sp>
        <p:nvSpPr>
          <p:cNvPr id="5" name="Footer Placeholder 4"/>
          <p:cNvSpPr>
            <a:spLocks noGrp="1"/>
          </p:cNvSpPr>
          <p:nvPr>
            <p:ph type="ftr" sz="quarter" idx="11"/>
          </p:nvPr>
        </p:nvSpPr>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6623F64F-6692-49A2-80FF-3D660AAAEE7A}" type="slidenum">
              <a:rPr lang="en-GB" smtClean="0">
                <a:solidFill>
                  <a:prstClr val="white"/>
                </a:solidFill>
              </a:rPr>
              <a:pPr/>
              <a:t>‹#›</a:t>
            </a:fld>
            <a:endParaRPr lang="en-GB">
              <a:solidFill>
                <a:prstClr val="white"/>
              </a:solidFill>
            </a:endParaRPr>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80783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8277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7624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585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4560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6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567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706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821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020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3874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2948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42230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3631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6624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5812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1369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63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0331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5835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80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2848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87247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51247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949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462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071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3448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08/09/2023</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15285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7"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57606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5811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3920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903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9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0114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6503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3231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041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537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736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740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98872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264.xml"/><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image" Target="../media/image1.jpeg"/><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tags" Target="../tags/tag265.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 Type="http://schemas.openxmlformats.org/officeDocument/2006/relationships/slideLayout" Target="../slideLayouts/slideLayout299.xml"/><Relationship Id="rId21" Type="http://schemas.openxmlformats.org/officeDocument/2006/relationships/slideLayout" Target="../slideLayouts/slideLayout317.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image" Target="../media/image1.jpeg"/><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tags" Target="../tags/tag295.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31" Type="http://schemas.openxmlformats.org/officeDocument/2006/relationships/theme" Target="../theme/theme12.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8" Type="http://schemas.openxmlformats.org/officeDocument/2006/relationships/slideLayout" Target="../slideLayouts/slideLayout30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325.xml"/><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heme" Target="../theme/theme14.xml"/><Relationship Id="rId1" Type="http://schemas.openxmlformats.org/officeDocument/2006/relationships/slideLayout" Target="../slideLayouts/slideLayout327.xml"/><Relationship Id="rId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heme" Target="../theme/theme15.xml"/><Relationship Id="rId1" Type="http://schemas.openxmlformats.org/officeDocument/2006/relationships/slideLayout" Target="../slideLayouts/slideLayout328.xml"/><Relationship Id="rId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26" Type="http://schemas.openxmlformats.org/officeDocument/2006/relationships/slideLayout" Target="../slideLayouts/slideLayout354.xml"/><Relationship Id="rId3" Type="http://schemas.openxmlformats.org/officeDocument/2006/relationships/slideLayout" Target="../slideLayouts/slideLayout331.xml"/><Relationship Id="rId21" Type="http://schemas.openxmlformats.org/officeDocument/2006/relationships/slideLayout" Target="../slideLayouts/slideLayout349.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33" Type="http://schemas.openxmlformats.org/officeDocument/2006/relationships/image" Target="../media/image1.jpeg"/><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29" Type="http://schemas.openxmlformats.org/officeDocument/2006/relationships/slideLayout" Target="../slideLayouts/slideLayout357.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tags" Target="../tags/tag330.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31" Type="http://schemas.openxmlformats.org/officeDocument/2006/relationships/theme" Target="../theme/theme16.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 Id="rId8" Type="http://schemas.openxmlformats.org/officeDocument/2006/relationships/slideLayout" Target="../slideLayouts/slideLayout3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ags" Target="../tags/tag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3.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1.jpe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tags" Target="../tags/tag90.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theme" Target="../theme/theme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tags" Target="../tags/tag118.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theme" Target="../theme/theme5.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image" Target="../media/image1.jpeg"/><Relationship Id="rId8"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image" Target="../media/image1.jpeg"/><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tags" Target="../tags/tag148.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theme" Target="../theme/theme6.xml"/><Relationship Id="rId8" Type="http://schemas.openxmlformats.org/officeDocument/2006/relationships/slideLayout" Target="../slideLayouts/slideLayout153.xml"/><Relationship Id="rId3" Type="http://schemas.openxmlformats.org/officeDocument/2006/relationships/slideLayout" Target="../slideLayouts/slideLayout14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image" Target="../media/image1.jpeg"/><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tags" Target="../tags/tag176.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theme" Target="../theme/theme7.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8" Type="http://schemas.openxmlformats.org/officeDocument/2006/relationships/slideLayout" Target="../slideLayouts/slideLayout1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29" Type="http://schemas.openxmlformats.org/officeDocument/2006/relationships/slideLayout" Target="../slideLayouts/slideLayout238.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32" Type="http://schemas.openxmlformats.org/officeDocument/2006/relationships/image" Target="../media/image1.jpeg"/><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31" Type="http://schemas.openxmlformats.org/officeDocument/2006/relationships/tags" Target="../tags/tag206.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29" Type="http://schemas.openxmlformats.org/officeDocument/2006/relationships/slideLayout" Target="../slideLayouts/slideLayout267.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image" Target="../media/image1.jpeg"/><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tags" Target="../tags/tag236.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
    </p:custDataLst>
    <p:extLst>
      <p:ext uri="{BB962C8B-B14F-4D97-AF65-F5344CB8AC3E}">
        <p14:creationId xmlns:p14="http://schemas.microsoft.com/office/powerpoint/2010/main" val="760411122"/>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042011005"/>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 id="2147484546" r:id="rId13"/>
    <p:sldLayoutId id="2147484547" r:id="rId14"/>
    <p:sldLayoutId id="2147484548" r:id="rId15"/>
    <p:sldLayoutId id="2147484549" r:id="rId16"/>
    <p:sldLayoutId id="2147484550" r:id="rId17"/>
    <p:sldLayoutId id="2147484551" r:id="rId18"/>
    <p:sldLayoutId id="2147484552" r:id="rId19"/>
    <p:sldLayoutId id="2147484553" r:id="rId20"/>
    <p:sldLayoutId id="2147484554" r:id="rId21"/>
    <p:sldLayoutId id="2147484555" r:id="rId22"/>
    <p:sldLayoutId id="2147484556" r:id="rId23"/>
    <p:sldLayoutId id="2147484557" r:id="rId24"/>
    <p:sldLayoutId id="2147484558" r:id="rId25"/>
    <p:sldLayoutId id="2147484559" r:id="rId26"/>
    <p:sldLayoutId id="2147484560" r:id="rId27"/>
    <p:sldLayoutId id="2147484561" r:id="rId28"/>
    <p:sldLayoutId id="2147484562"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254656920"/>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 id="2147484581" r:id="rId18"/>
    <p:sldLayoutId id="2147484582" r:id="rId19"/>
    <p:sldLayoutId id="2147484583" r:id="rId20"/>
    <p:sldLayoutId id="2147484584" r:id="rId21"/>
    <p:sldLayoutId id="2147484585" r:id="rId22"/>
    <p:sldLayoutId id="2147484586" r:id="rId23"/>
    <p:sldLayoutId id="2147484587" r:id="rId24"/>
    <p:sldLayoutId id="2147484588" r:id="rId25"/>
    <p:sldLayoutId id="2147484589" r:id="rId26"/>
    <p:sldLayoutId id="2147484590" r:id="rId27"/>
    <p:sldLayoutId id="2147484591" r:id="rId28"/>
    <p:sldLayoutId id="2147484592" r:id="rId29"/>
    <p:sldLayoutId id="214748459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
    </p:custDataLst>
    <p:extLst>
      <p:ext uri="{BB962C8B-B14F-4D97-AF65-F5344CB8AC3E}">
        <p14:creationId xmlns:p14="http://schemas.microsoft.com/office/powerpoint/2010/main" val="71577949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2960642983"/>
      </p:ext>
    </p:extLst>
  </p:cSld>
  <p:clrMap bg1="lt1" tx1="dk1" bg2="lt2" tx2="dk2" accent1="accent1" accent2="accent2" accent3="accent3" accent4="accent4" accent5="accent5" accent6="accent6" hlink="hlink" folHlink="folHlink"/>
  <p:sldLayoutIdLst>
    <p:sldLayoutId id="214748460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763632111"/>
      </p:ext>
    </p:extLst>
  </p:cSld>
  <p:clrMap bg1="lt1" tx1="dk1" bg2="lt2" tx2="dk2" accent1="accent1" accent2="accent2" accent3="accent3" accent4="accent4" accent5="accent5" accent6="accent6" hlink="hlink" folHlink="folHlink"/>
  <p:sldLayoutIdLst>
    <p:sldLayoutId id="214748461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876190910"/>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 id="2147484660" r:id="rId14"/>
    <p:sldLayoutId id="2147484661" r:id="rId15"/>
    <p:sldLayoutId id="2147484662" r:id="rId16"/>
    <p:sldLayoutId id="2147484663" r:id="rId17"/>
    <p:sldLayoutId id="2147484664" r:id="rId18"/>
    <p:sldLayoutId id="2147484665" r:id="rId19"/>
    <p:sldLayoutId id="2147484666" r:id="rId20"/>
    <p:sldLayoutId id="2147484667" r:id="rId21"/>
    <p:sldLayoutId id="2147484668" r:id="rId22"/>
    <p:sldLayoutId id="2147484669" r:id="rId23"/>
    <p:sldLayoutId id="2147484670" r:id="rId24"/>
    <p:sldLayoutId id="2147484671" r:id="rId25"/>
    <p:sldLayoutId id="2147484672" r:id="rId26"/>
    <p:sldLayoutId id="2147484673" r:id="rId27"/>
    <p:sldLayoutId id="2147484674" r:id="rId28"/>
    <p:sldLayoutId id="2147484675" r:id="rId29"/>
    <p:sldLayoutId id="214748467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solidFill>
                  <a:prstClr val="white"/>
                </a:solidFill>
              </a:rPr>
              <a:pPr/>
              <a:t>08/09/2023</a:t>
            </a:fld>
            <a:endParaRPr lang="en-GB" dirty="0">
              <a:solidFill>
                <a:prstClr val="white"/>
              </a:solidFill>
            </a:endParaRPr>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solidFill>
                <a:prstClr val="white"/>
              </a:solidFill>
            </a:endParaRPr>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solidFill>
                  <a:prstClr val="white"/>
                </a:solidFill>
              </a:rPr>
              <a:pPr/>
              <a:t>‹#›</a:t>
            </a:fld>
            <a:endParaRPr lang="en-GB" dirty="0">
              <a:solidFill>
                <a:prstClr val="white"/>
              </a:solidFill>
            </a:endParaRPr>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01922411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3733105461"/>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332846103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 id="214748408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5"/>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08/09/2023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4005253779"/>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09" r:id="rId28"/>
    <p:sldLayoutId id="2147484110" r:id="rId29"/>
    <p:sldLayoutId id="2147484111" r:id="rId30"/>
    <p:sldLayoutId id="2147484678" r:id="rId31"/>
    <p:sldLayoutId id="2147484679"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6"/>
    </p:custDataLst>
    <p:extLst>
      <p:ext uri="{BB962C8B-B14F-4D97-AF65-F5344CB8AC3E}">
        <p14:creationId xmlns:p14="http://schemas.microsoft.com/office/powerpoint/2010/main" val="59368161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 id="2147484195" r:id="rId20"/>
    <p:sldLayoutId id="2147484196" r:id="rId21"/>
    <p:sldLayoutId id="2147484197" r:id="rId22"/>
    <p:sldLayoutId id="2147484198" r:id="rId23"/>
    <p:sldLayoutId id="2147484199" r:id="rId24"/>
    <p:sldLayoutId id="2147484200" r:id="rId25"/>
    <p:sldLayoutId id="2147484201" r:id="rId26"/>
    <p:sldLayoutId id="2147484202" r:id="rId27"/>
    <p:sldLayoutId id="2147484203" r:id="rId28"/>
    <p:sldLayoutId id="2147484204" r:id="rId29"/>
    <p:sldLayoutId id="2147484205" r:id="rId30"/>
    <p:sldLayoutId id="2147484206" r:id="rId31"/>
    <p:sldLayoutId id="2147484207" r:id="rId32"/>
    <p:sldLayoutId id="2147484208" r:id="rId33"/>
    <p:sldLayoutId id="214748421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069F8F-66DB-4BD7-A134-1F98936CF613}" type="datetimeFigureOut">
              <a:rPr lang="en-GB" smtClean="0"/>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C5EC177E-7C80-4094-B651-CB4240892806}"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2"/>
    </p:custDataLst>
    <p:extLst>
      <p:ext uri="{BB962C8B-B14F-4D97-AF65-F5344CB8AC3E}">
        <p14:creationId xmlns:p14="http://schemas.microsoft.com/office/powerpoint/2010/main" val="314181715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32" r:id="rId20"/>
    <p:sldLayoutId id="2147484233" r:id="rId21"/>
    <p:sldLayoutId id="2147484234" r:id="rId22"/>
    <p:sldLayoutId id="2147484235" r:id="rId23"/>
    <p:sldLayoutId id="2147484236" r:id="rId24"/>
    <p:sldLayoutId id="2147484237" r:id="rId25"/>
    <p:sldLayoutId id="2147484238" r:id="rId26"/>
    <p:sldLayoutId id="2147484239" r:id="rId27"/>
    <p:sldLayoutId id="2147484240" r:id="rId28"/>
    <p:sldLayoutId id="2147484241" r:id="rId29"/>
    <p:sldLayoutId id="21474842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1752056989"/>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 id="2147484340" r:id="rId15"/>
    <p:sldLayoutId id="2147484341" r:id="rId16"/>
    <p:sldLayoutId id="2147484342" r:id="rId17"/>
    <p:sldLayoutId id="2147484343" r:id="rId18"/>
    <p:sldLayoutId id="2147484344" r:id="rId19"/>
    <p:sldLayoutId id="2147484345" r:id="rId20"/>
    <p:sldLayoutId id="2147484346" r:id="rId21"/>
    <p:sldLayoutId id="2147484347" r:id="rId22"/>
    <p:sldLayoutId id="2147484348" r:id="rId23"/>
    <p:sldLayoutId id="2147484349" r:id="rId24"/>
    <p:sldLayoutId id="2147484350" r:id="rId25"/>
    <p:sldLayoutId id="2147484351" r:id="rId26"/>
    <p:sldLayoutId id="2147484352" r:id="rId27"/>
    <p:sldLayoutId id="2147484353" r:id="rId28"/>
    <p:sldLayoutId id="214748435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08/09/2023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343419776"/>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4" r:id="rId16"/>
    <p:sldLayoutId id="2147484435" r:id="rId17"/>
    <p:sldLayoutId id="2147484436" r:id="rId18"/>
    <p:sldLayoutId id="2147484437" r:id="rId19"/>
    <p:sldLayoutId id="2147484438" r:id="rId20"/>
    <p:sldLayoutId id="2147484439" r:id="rId21"/>
    <p:sldLayoutId id="2147484440" r:id="rId22"/>
    <p:sldLayoutId id="2147484441" r:id="rId23"/>
    <p:sldLayoutId id="2147484442" r:id="rId24"/>
    <p:sldLayoutId id="2147484443" r:id="rId25"/>
    <p:sldLayoutId id="2147484444" r:id="rId26"/>
    <p:sldLayoutId id="2147484445" r:id="rId27"/>
    <p:sldLayoutId id="2147484447" r:id="rId28"/>
    <p:sldLayoutId id="2147484448"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5.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3.xml"/><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6.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16.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3.xml"/><Relationship Id="rId6" Type="http://schemas.openxmlformats.org/officeDocument/2006/relationships/image" Target="../media/image16.jpeg"/><Relationship Id="rId5" Type="http://schemas.openxmlformats.org/officeDocument/2006/relationships/image" Target="../media/image18.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3.xml"/><Relationship Id="rId6" Type="http://schemas.openxmlformats.org/officeDocument/2006/relationships/image" Target="../media/image18.jpeg"/><Relationship Id="rId5" Type="http://schemas.openxmlformats.org/officeDocument/2006/relationships/image" Target="../media/image19.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3.xml"/><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16.xml"/><Relationship Id="rId5" Type="http://schemas.openxmlformats.org/officeDocument/2006/relationships/image" Target="../media/image30.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6.xml"/><Relationship Id="rId1" Type="http://schemas.openxmlformats.org/officeDocument/2006/relationships/tags" Target="../tags/tag36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116.xml"/><Relationship Id="rId5" Type="http://schemas.openxmlformats.org/officeDocument/2006/relationships/image" Target="../media/image30.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38.tiff"/><Relationship Id="rId13" Type="http://schemas.openxmlformats.org/officeDocument/2006/relationships/image" Target="../media/image43.png"/><Relationship Id="rId3" Type="http://schemas.openxmlformats.org/officeDocument/2006/relationships/image" Target="../media/image33.tiff"/><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16.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tiff"/><Relationship Id="rId4" Type="http://schemas.openxmlformats.org/officeDocument/2006/relationships/image" Target="../media/image34.jpeg"/><Relationship Id="rId9" Type="http://schemas.openxmlformats.org/officeDocument/2006/relationships/image" Target="../media/image39.tiff"/></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44.jp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16.xml"/><Relationship Id="rId6" Type="http://schemas.openxmlformats.org/officeDocument/2006/relationships/image" Target="../media/image47.png"/><Relationship Id="rId11" Type="http://schemas.microsoft.com/office/2007/relationships/hdphoto" Target="../media/hdphoto1.wdp"/><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44.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4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20.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120.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pn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png"/><Relationship Id="rId2" Type="http://schemas.openxmlformats.org/officeDocument/2006/relationships/notesSlide" Target="../notesSlides/notesSlide44.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116.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9.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jpeg"/><Relationship Id="rId22"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33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tent&#10;&#10;Description automatically generated with low confidence">
            <a:extLst>
              <a:ext uri="{FF2B5EF4-FFF2-40B4-BE49-F238E27FC236}">
                <a16:creationId xmlns:a16="http://schemas.microsoft.com/office/drawing/2014/main" id="{1A35D826-54F1-8E6E-BE01-5FEAB13D2A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9223BA8-CD04-4ED2-AE78-680BF51873E2}"/>
              </a:ext>
            </a:extLst>
          </p:cNvPr>
          <p:cNvPicPr>
            <a:picLocks noChangeAspect="1"/>
          </p:cNvPicPr>
          <p:nvPr/>
        </p:nvPicPr>
        <p:blipFill>
          <a:blip r:embed="rId4"/>
          <a:stretch>
            <a:fillRect/>
          </a:stretch>
        </p:blipFill>
        <p:spPr>
          <a:xfrm>
            <a:off x="14577" y="-3461"/>
            <a:ext cx="12192000" cy="6857999"/>
          </a:xfrm>
          <a:prstGeom prst="rect">
            <a:avLst/>
          </a:prstGeom>
        </p:spPr>
      </p:pic>
      <p:sp>
        <p:nvSpPr>
          <p:cNvPr id="10" name="Title 2">
            <a:extLst>
              <a:ext uri="{FF2B5EF4-FFF2-40B4-BE49-F238E27FC236}">
                <a16:creationId xmlns:a16="http://schemas.microsoft.com/office/drawing/2014/main" id="{81AB8422-A1DC-4866-BD6C-9C3F29B49395}"/>
              </a:ext>
            </a:extLst>
          </p:cNvPr>
          <p:cNvSpPr txBox="1">
            <a:spLocks/>
          </p:cNvSpPr>
          <p:nvPr/>
        </p:nvSpPr>
        <p:spPr>
          <a:xfrm>
            <a:off x="371288" y="1140293"/>
            <a:ext cx="5606000"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Advanced TV Advertising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4000" b="0" i="1" u="none" strike="noStrike" kern="1200" cap="none" spc="0" normalizeH="0" baseline="0" noProof="0" dirty="0">
              <a:ln>
                <a:noFill/>
              </a:ln>
              <a:solidFill>
                <a:prstClr val="white"/>
              </a:solidFill>
              <a:effectLst/>
              <a:uLnTx/>
              <a:uFillTx/>
              <a:latin typeface="Arial"/>
              <a:ea typeface="+mj-ea"/>
              <a:cs typeface="+mj-cs"/>
            </a:endParaRPr>
          </a:p>
        </p:txBody>
      </p:sp>
      <p:pic>
        <p:nvPicPr>
          <p:cNvPr id="12" name="Picture 11" descr="A picture containing drawing, light&#10;&#10;Description automatically generated">
            <a:extLst>
              <a:ext uri="{FF2B5EF4-FFF2-40B4-BE49-F238E27FC236}">
                <a16:creationId xmlns:a16="http://schemas.microsoft.com/office/drawing/2014/main" id="{9FCD717E-F978-4ECF-BC76-2225C48F7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4" name="TextBox 3">
            <a:extLst>
              <a:ext uri="{FF2B5EF4-FFF2-40B4-BE49-F238E27FC236}">
                <a16:creationId xmlns:a16="http://schemas.microsoft.com/office/drawing/2014/main" id="{B1AE787D-3010-7453-2AFC-D0BA52EAFC74}"/>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Expedia - Arrows</a:t>
            </a:r>
          </a:p>
        </p:txBody>
      </p:sp>
    </p:spTree>
    <p:extLst>
      <p:ext uri="{BB962C8B-B14F-4D97-AF65-F5344CB8AC3E}">
        <p14:creationId xmlns:p14="http://schemas.microsoft.com/office/powerpoint/2010/main" val="3516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colorful, decorated, several&#10;&#10;Description automatically generated">
            <a:extLst>
              <a:ext uri="{FF2B5EF4-FFF2-40B4-BE49-F238E27FC236}">
                <a16:creationId xmlns:a16="http://schemas.microsoft.com/office/drawing/2014/main" id="{5B398F9E-50E1-5F6E-4F4F-EA5B6B061FB6}"/>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pic>
        <p:nvPicPr>
          <p:cNvPr id="11" name="Picture 10">
            <a:extLst>
              <a:ext uri="{FF2B5EF4-FFF2-40B4-BE49-F238E27FC236}">
                <a16:creationId xmlns:a16="http://schemas.microsoft.com/office/drawing/2014/main" id="{C1A30479-DB40-45BD-9890-66B4888C507E}"/>
              </a:ext>
            </a:extLst>
          </p:cNvPr>
          <p:cNvPicPr>
            <a:picLocks noChangeAspect="1"/>
          </p:cNvPicPr>
          <p:nvPr/>
        </p:nvPicPr>
        <p:blipFill>
          <a:blip r:embed="rId4"/>
          <a:stretch>
            <a:fillRect/>
          </a:stretch>
        </p:blipFill>
        <p:spPr>
          <a:xfrm>
            <a:off x="-4912" y="-4916"/>
            <a:ext cx="12192000" cy="6857999"/>
          </a:xfrm>
          <a:prstGeom prst="rect">
            <a:avLst/>
          </a:prstGeom>
        </p:spPr>
      </p:pic>
      <p:sp>
        <p:nvSpPr>
          <p:cNvPr id="9" name="Title 2">
            <a:extLst>
              <a:ext uri="{FF2B5EF4-FFF2-40B4-BE49-F238E27FC236}">
                <a16:creationId xmlns:a16="http://schemas.microsoft.com/office/drawing/2014/main" id="{6FF90A27-8371-4626-8C53-A08D7CB9AF1D}"/>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advanced TV toolkit</a:t>
            </a:r>
          </a:p>
        </p:txBody>
      </p:sp>
      <p:pic>
        <p:nvPicPr>
          <p:cNvPr id="10" name="Picture 9" descr="A picture containing drawing, light&#10;&#10;Description automatically generated">
            <a:extLst>
              <a:ext uri="{FF2B5EF4-FFF2-40B4-BE49-F238E27FC236}">
                <a16:creationId xmlns:a16="http://schemas.microsoft.com/office/drawing/2014/main" id="{80F961ED-A3F8-439F-BBC6-F0174E4E7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8" name="TextBox 7">
            <a:extLst>
              <a:ext uri="{FF2B5EF4-FFF2-40B4-BE49-F238E27FC236}">
                <a16:creationId xmlns:a16="http://schemas.microsoft.com/office/drawing/2014/main" id="{00A4D796-11AB-891D-6671-20C4C83E02B2}"/>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Ant and Dec’s Saturday Night Takeaway - ITV</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8610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way, road, nature, sunset&#10;&#10;Description automatically generated">
            <a:extLst>
              <a:ext uri="{FF2B5EF4-FFF2-40B4-BE49-F238E27FC236}">
                <a16:creationId xmlns:a16="http://schemas.microsoft.com/office/drawing/2014/main" id="{0B1B9E99-1667-157A-337B-A226DF5827F6}"/>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pic>
        <p:nvPicPr>
          <p:cNvPr id="23" name="Picture Placeholder 22" descr="A picture containing text&#10;&#10;Description automatically generated">
            <a:extLst>
              <a:ext uri="{FF2B5EF4-FFF2-40B4-BE49-F238E27FC236}">
                <a16:creationId xmlns:a16="http://schemas.microsoft.com/office/drawing/2014/main" id="{DA5084BC-20A8-2B48-58D0-0FA71C1C368C}"/>
              </a:ext>
            </a:extLst>
          </p:cNvPr>
          <p:cNvPicPr>
            <a:picLocks noGrp="1" noChangeAspect="1"/>
          </p:cNvPicPr>
          <p:nvPr>
            <p:ph type="pic" sz="quarter" idx="22"/>
          </p:nvPr>
        </p:nvPicPr>
        <p:blipFill>
          <a:blip r:embed="rId4" cstate="screen">
            <a:extLst>
              <a:ext uri="{28A0092B-C50C-407E-A947-70E740481C1C}">
                <a14:useLocalDpi xmlns:a14="http://schemas.microsoft.com/office/drawing/2010/main"/>
              </a:ext>
            </a:extLst>
          </a:blip>
          <a:srcRect/>
          <a:stretch>
            <a:fillRect/>
          </a:stretch>
        </p:blipFill>
        <p:spPr/>
      </p:pic>
      <p:pic>
        <p:nvPicPr>
          <p:cNvPr id="25" name="Picture Placeholder 24" descr="A person wearing a crown&#10;&#10;Description automatically generated with medium confidence">
            <a:extLst>
              <a:ext uri="{FF2B5EF4-FFF2-40B4-BE49-F238E27FC236}">
                <a16:creationId xmlns:a16="http://schemas.microsoft.com/office/drawing/2014/main" id="{C21AE8CF-0D63-DF75-023A-FCECA0E8C4AB}"/>
              </a:ext>
            </a:extLst>
          </p:cNvPr>
          <p:cNvPicPr>
            <a:picLocks noGrp="1" noChangeAspect="1"/>
          </p:cNvPicPr>
          <p:nvPr>
            <p:ph type="pic" sz="quarter" idx="21"/>
          </p:nvPr>
        </p:nvPicPr>
        <p:blipFill>
          <a:blip r:embed="rId5" cstate="screen">
            <a:extLst>
              <a:ext uri="{28A0092B-C50C-407E-A947-70E740481C1C}">
                <a14:useLocalDpi xmlns:a14="http://schemas.microsoft.com/office/drawing/2010/main"/>
              </a:ext>
            </a:extLst>
          </a:blip>
          <a:srcRect/>
          <a:stretch>
            <a:fillRect/>
          </a:stretch>
        </p:blipFill>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85445" y="1425624"/>
            <a:ext cx="2662567" cy="3836988"/>
          </a:xfrm>
          <a:prstGeom prst="rect">
            <a:avLst/>
          </a:prstGeo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53787" y="1436894"/>
            <a:ext cx="2637167" cy="3836988"/>
          </a:xfrm>
          <a:prstGeom prst="rect">
            <a:avLst/>
          </a:prstGeo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pic>
        <p:nvPicPr>
          <p:cNvPr id="19" name="Picture Placeholder 18" descr="A picture containing text, night sky&#10;&#10;Description automatically generated">
            <a:extLst>
              <a:ext uri="{FF2B5EF4-FFF2-40B4-BE49-F238E27FC236}">
                <a16:creationId xmlns:a16="http://schemas.microsoft.com/office/drawing/2014/main" id="{DB57F4CB-EE37-4E0F-8D0E-EB4E3F84E5E1}"/>
              </a:ext>
            </a:extLst>
          </p:cNvPr>
          <p:cNvPicPr>
            <a:picLocks noGrp="1" noChangeAspect="1"/>
          </p:cNvPicPr>
          <p:nvPr>
            <p:ph type="pic" sz="quarter" idx="19"/>
          </p:nvPr>
        </p:nvPicPr>
        <p:blipFill>
          <a:blip r:embed="rId7" cstate="screen">
            <a:extLst>
              <a:ext uri="{28A0092B-C50C-407E-A947-70E740481C1C}">
                <a14:useLocalDpi xmlns:a14="http://schemas.microsoft.com/office/drawing/2010/main"/>
              </a:ext>
            </a:extLst>
          </a:blip>
          <a:srcRect/>
          <a:stretch>
            <a:fillRect/>
          </a:stretch>
        </p:blipFill>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7541" y="1425624"/>
            <a:ext cx="2662288"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49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pic>
        <p:nvPicPr>
          <p:cNvPr id="11" name="Picture Placeholder 10" descr="A picture containing way, road, nature, sunset&#10;&#10;Description automatically generated">
            <a:extLst>
              <a:ext uri="{FF2B5EF4-FFF2-40B4-BE49-F238E27FC236}">
                <a16:creationId xmlns:a16="http://schemas.microsoft.com/office/drawing/2014/main" id="{0B1B9E99-1667-157A-337B-A226DF5827F6}"/>
              </a:ext>
            </a:extLst>
          </p:cNvPr>
          <p:cNvPicPr>
            <a:picLocks noGrp="1" noChangeAspect="1"/>
          </p:cNvPicPr>
          <p:nvPr>
            <p:ph type="pic" sz="quarter" idx="20"/>
          </p:nvPr>
        </p:nvPicPr>
        <p:blipFill>
          <a:blip r:embed="rId3" cstate="screen">
            <a:grayscl/>
            <a:extLst>
              <a:ext uri="{28A0092B-C50C-407E-A947-70E740481C1C}">
                <a14:useLocalDpi xmlns:a14="http://schemas.microsoft.com/office/drawing/2010/main"/>
              </a:ext>
            </a:extLst>
          </a:blip>
          <a:srcRect/>
          <a:stretch>
            <a:fillRect/>
          </a:stretch>
        </p:blipFill>
        <p:spPr/>
      </p:pic>
      <p:pic>
        <p:nvPicPr>
          <p:cNvPr id="23" name="Picture Placeholder 22" descr="A picture containing text&#10;&#10;Description automatically generated">
            <a:extLst>
              <a:ext uri="{FF2B5EF4-FFF2-40B4-BE49-F238E27FC236}">
                <a16:creationId xmlns:a16="http://schemas.microsoft.com/office/drawing/2014/main" id="{DA5084BC-20A8-2B48-58D0-0FA71C1C368C}"/>
              </a:ext>
            </a:extLst>
          </p:cNvPr>
          <p:cNvPicPr>
            <a:picLocks noGrp="1" noChangeAspect="1"/>
          </p:cNvPicPr>
          <p:nvPr>
            <p:ph type="pic" sz="quarter" idx="22"/>
          </p:nvPr>
        </p:nvPicPr>
        <p:blipFill>
          <a:blip r:embed="rId4" cstate="screen">
            <a:grayscl/>
            <a:extLst>
              <a:ext uri="{28A0092B-C50C-407E-A947-70E740481C1C}">
                <a14:useLocalDpi xmlns:a14="http://schemas.microsoft.com/office/drawing/2010/main"/>
              </a:ext>
            </a:extLst>
          </a:blip>
          <a:srcRect/>
          <a:stretch>
            <a:fillRect/>
          </a:stretch>
        </p:blipFill>
        <p:spPr/>
      </p:pic>
      <p:pic>
        <p:nvPicPr>
          <p:cNvPr id="25" name="Picture Placeholder 24" descr="A person wearing a crown&#10;&#10;Description automatically generated with medium confidence">
            <a:extLst>
              <a:ext uri="{FF2B5EF4-FFF2-40B4-BE49-F238E27FC236}">
                <a16:creationId xmlns:a16="http://schemas.microsoft.com/office/drawing/2014/main" id="{C21AE8CF-0D63-DF75-023A-FCECA0E8C4AB}"/>
              </a:ext>
            </a:extLst>
          </p:cNvPr>
          <p:cNvPicPr>
            <a:picLocks noGrp="1" noChangeAspect="1"/>
          </p:cNvPicPr>
          <p:nvPr>
            <p:ph type="pic" sz="quarter" idx="21"/>
          </p:nvPr>
        </p:nvPicPr>
        <p:blipFill>
          <a:blip r:embed="rId5" cstate="screen">
            <a:grayscl/>
            <a:extLst>
              <a:ext uri="{28A0092B-C50C-407E-A947-70E740481C1C}">
                <a14:useLocalDpi xmlns:a14="http://schemas.microsoft.com/office/drawing/2010/main"/>
              </a:ext>
            </a:extLst>
          </a:blip>
          <a:srcRect/>
          <a:stretch>
            <a:fillRect/>
          </a:stretch>
        </p:blipFill>
        <p:spPr/>
      </p:pic>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94969" cy="338554"/>
          </a:xfrm>
          <a:prstGeom prst="rect">
            <a:avLst/>
          </a:prstGeom>
          <a:noFill/>
        </p:spPr>
        <p:txBody>
          <a:bodyPr wrap="none" rtlCol="0">
            <a:spAutoFit/>
          </a:bodyPr>
          <a:lstStyle/>
          <a:p>
            <a:pPr algn="l"/>
            <a:r>
              <a:rPr lang="en-GB" sz="1600" dirty="0">
                <a:solidFill>
                  <a:schemeClr val="bg1"/>
                </a:solidFill>
              </a:rPr>
              <a:t>4. Customer Data-Matching</a:t>
            </a:r>
          </a:p>
        </p:txBody>
      </p:sp>
      <p:sp>
        <p:nvSpPr>
          <p:cNvPr id="4" name="Picture Placeholder 3">
            <a:extLst>
              <a:ext uri="{FF2B5EF4-FFF2-40B4-BE49-F238E27FC236}">
                <a16:creationId xmlns:a16="http://schemas.microsoft.com/office/drawing/2014/main" id="{B0FBB382-EAD9-16D3-BEDB-49A1CDBC627E}"/>
              </a:ext>
            </a:extLst>
          </p:cNvPr>
          <p:cNvSpPr>
            <a:spLocks noGrp="1"/>
          </p:cNvSpPr>
          <p:nvPr>
            <p:ph type="pic" sz="quarter" idx="19"/>
          </p:nvPr>
        </p:nvSpPr>
        <p:spPr/>
        <p:txBody>
          <a:bodyPr/>
          <a:lstStyle/>
          <a:p>
            <a:endParaRPr lang="en-GB"/>
          </a:p>
        </p:txBody>
      </p:sp>
      <p:pic>
        <p:nvPicPr>
          <p:cNvPr id="5" name="Picture Placeholder 18" descr="A picture containing text, night sky&#10;&#10;Description automatically generated">
            <a:extLst>
              <a:ext uri="{FF2B5EF4-FFF2-40B4-BE49-F238E27FC236}">
                <a16:creationId xmlns:a16="http://schemas.microsoft.com/office/drawing/2014/main" id="{569AF28C-80B0-93D4-4463-09CE76770BD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79425" y="1428750"/>
            <a:ext cx="2680405" cy="3836988"/>
          </a:xfrm>
          <a:prstGeom prst="rect">
            <a:avLst/>
          </a:prstGeom>
          <a:solidFill>
            <a:schemeClr val="bg1">
              <a:lumMod val="85000"/>
            </a:schemeClr>
          </a:solidFill>
        </p:spPr>
      </p:pic>
      <p:pic>
        <p:nvPicPr>
          <p:cNvPr id="6" name="Picture 5">
            <a:extLst>
              <a:ext uri="{FF2B5EF4-FFF2-40B4-BE49-F238E27FC236}">
                <a16:creationId xmlns:a16="http://schemas.microsoft.com/office/drawing/2014/main" id="{3B9A8248-93BC-BD8C-A9ED-EE0BE9CC85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541" y="1425624"/>
            <a:ext cx="2662288" cy="3836988"/>
          </a:xfrm>
          <a:prstGeom prst="rect">
            <a:avLst/>
          </a:prstGeom>
        </p:spPr>
      </p:pic>
      <p:sp>
        <p:nvSpPr>
          <p:cNvPr id="7" name="TextBox 6">
            <a:extLst>
              <a:ext uri="{FF2B5EF4-FFF2-40B4-BE49-F238E27FC236}">
                <a16:creationId xmlns:a16="http://schemas.microsoft.com/office/drawing/2014/main" id="{DDBB1CF0-0C74-BD3E-06B6-449DFF21C317}"/>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Tree>
    <p:extLst>
      <p:ext uri="{BB962C8B-B14F-4D97-AF65-F5344CB8AC3E}">
        <p14:creationId xmlns:p14="http://schemas.microsoft.com/office/powerpoint/2010/main" val="186729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464433E-A68E-C0FE-0598-32460295887C}"/>
              </a:ext>
            </a:extLst>
          </p:cNvPr>
          <p:cNvCxnSpPr>
            <a:cxnSpLocks/>
          </p:cNvCxnSpPr>
          <p:nvPr/>
        </p:nvCxnSpPr>
        <p:spPr>
          <a:xfrm flipV="1">
            <a:off x="1443674" y="2171700"/>
            <a:ext cx="0" cy="127220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183B50-AD0A-8137-31B3-938CFD3766AC}"/>
              </a:ext>
            </a:extLst>
          </p:cNvPr>
          <p:cNvCxnSpPr>
            <a:cxnSpLocks/>
          </p:cNvCxnSpPr>
          <p:nvPr/>
        </p:nvCxnSpPr>
        <p:spPr>
          <a:xfrm flipV="1">
            <a:off x="11625828" y="2483052"/>
            <a:ext cx="0" cy="9608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54AB309-1BCB-2006-AA57-A6E7656EF5DC}"/>
              </a:ext>
            </a:extLst>
          </p:cNvPr>
          <p:cNvGrpSpPr/>
          <p:nvPr/>
        </p:nvGrpSpPr>
        <p:grpSpPr>
          <a:xfrm>
            <a:off x="377757" y="1379514"/>
            <a:ext cx="11605049" cy="3533573"/>
            <a:chOff x="73010" y="2705853"/>
            <a:chExt cx="11605049" cy="2968174"/>
          </a:xfrm>
        </p:grpSpPr>
        <p:cxnSp>
          <p:nvCxnSpPr>
            <p:cNvPr id="23" name="Straight Connector 22">
              <a:extLst>
                <a:ext uri="{FF2B5EF4-FFF2-40B4-BE49-F238E27FC236}">
                  <a16:creationId xmlns:a16="http://schemas.microsoft.com/office/drawing/2014/main" id="{CF17E602-A71F-9317-0891-8650301B91A0}"/>
                </a:ext>
              </a:extLst>
            </p:cNvPr>
            <p:cNvCxnSpPr>
              <a:cxnSpLocks/>
            </p:cNvCxnSpPr>
            <p:nvPr/>
          </p:nvCxnSpPr>
          <p:spPr>
            <a:xfrm flipH="1" flipV="1">
              <a:off x="1610905" y="3664010"/>
              <a:ext cx="3627898" cy="62946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43A09A-DFDF-7F4F-3290-9D36D041C133}"/>
                </a:ext>
              </a:extLst>
            </p:cNvPr>
            <p:cNvCxnSpPr>
              <a:cxnSpLocks/>
            </p:cNvCxnSpPr>
            <p:nvPr/>
          </p:nvCxnSpPr>
          <p:spPr>
            <a:xfrm flipH="1" flipV="1">
              <a:off x="1138927" y="3703674"/>
              <a:ext cx="1261426" cy="71491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D6EA74B-662E-34CD-211F-B14C4F875F5A}"/>
                </a:ext>
              </a:extLst>
            </p:cNvPr>
            <p:cNvSpPr txBox="1"/>
            <p:nvPr/>
          </p:nvSpPr>
          <p:spPr>
            <a:xfrm>
              <a:off x="4939967" y="5412417"/>
              <a:ext cx="1976611" cy="261610"/>
            </a:xfrm>
            <a:prstGeom prst="rect">
              <a:avLst/>
            </a:prstGeom>
            <a:noFill/>
          </p:spPr>
          <p:txBody>
            <a:bodyPr wrap="square" rtlCol="0">
              <a:spAutoFit/>
            </a:bodyPr>
            <a:lstStyle/>
            <a:p>
              <a:pPr algn="l"/>
              <a:r>
                <a:rPr lang="en-GB" sz="1100" b="1" dirty="0">
                  <a:solidFill>
                    <a:schemeClr val="bg2"/>
                  </a:solidFill>
                </a:rPr>
                <a:t>% contribution to viewing</a:t>
              </a:r>
            </a:p>
          </p:txBody>
        </p:sp>
        <p:sp>
          <p:nvSpPr>
            <p:cNvPr id="39" name="TextBox 38">
              <a:extLst>
                <a:ext uri="{FF2B5EF4-FFF2-40B4-BE49-F238E27FC236}">
                  <a16:creationId xmlns:a16="http://schemas.microsoft.com/office/drawing/2014/main" id="{02DBFB33-9680-245A-BC9A-E4DAA56A7BE1}"/>
                </a:ext>
              </a:extLst>
            </p:cNvPr>
            <p:cNvSpPr txBox="1"/>
            <p:nvPr/>
          </p:nvSpPr>
          <p:spPr>
            <a:xfrm>
              <a:off x="3283599" y="2752725"/>
              <a:ext cx="5657982" cy="276999"/>
            </a:xfrm>
            <a:prstGeom prst="rect">
              <a:avLst/>
            </a:prstGeom>
            <a:noFill/>
          </p:spPr>
          <p:txBody>
            <a:bodyPr wrap="square" rtlCol="0">
              <a:spAutoFit/>
            </a:bodyPr>
            <a:lstStyle/>
            <a:p>
              <a:pPr algn="ctr"/>
              <a:r>
                <a:rPr lang="en-GB" sz="1200" b="1" dirty="0">
                  <a:solidFill>
                    <a:schemeClr val="bg2"/>
                  </a:solidFill>
                </a:rPr>
                <a:t>All viewers split into tenths based on their weight of linear TV viewing</a:t>
              </a:r>
            </a:p>
          </p:txBody>
        </p:sp>
        <p:sp>
          <p:nvSpPr>
            <p:cNvPr id="41" name="TextBox 40">
              <a:extLst>
                <a:ext uri="{FF2B5EF4-FFF2-40B4-BE49-F238E27FC236}">
                  <a16:creationId xmlns:a16="http://schemas.microsoft.com/office/drawing/2014/main" id="{67E2861D-4D86-5A30-2B3E-15C76F75B370}"/>
                </a:ext>
              </a:extLst>
            </p:cNvPr>
            <p:cNvSpPr txBox="1"/>
            <p:nvPr/>
          </p:nvSpPr>
          <p:spPr>
            <a:xfrm>
              <a:off x="133987" y="4420181"/>
              <a:ext cx="1207143" cy="369332"/>
            </a:xfrm>
            <a:prstGeom prst="rect">
              <a:avLst/>
            </a:prstGeom>
            <a:noFill/>
          </p:spPr>
          <p:txBody>
            <a:bodyPr wrap="square" rtlCol="0">
              <a:spAutoFit/>
            </a:bodyPr>
            <a:lstStyle/>
            <a:p>
              <a:pPr algn="l"/>
              <a:r>
                <a:rPr lang="en-GB" b="1" dirty="0">
                  <a:solidFill>
                    <a:schemeClr val="bg2"/>
                  </a:solidFill>
                </a:rPr>
                <a:t>BVOD</a:t>
              </a:r>
            </a:p>
          </p:txBody>
        </p:sp>
        <p:sp>
          <p:nvSpPr>
            <p:cNvPr id="42" name="TextBox 41">
              <a:extLst>
                <a:ext uri="{FF2B5EF4-FFF2-40B4-BE49-F238E27FC236}">
                  <a16:creationId xmlns:a16="http://schemas.microsoft.com/office/drawing/2014/main" id="{F1249E6C-EF7D-7158-BF8E-0C3C245B1EEF}"/>
                </a:ext>
              </a:extLst>
            </p:cNvPr>
            <p:cNvSpPr txBox="1"/>
            <p:nvPr/>
          </p:nvSpPr>
          <p:spPr>
            <a:xfrm>
              <a:off x="73010" y="3232706"/>
              <a:ext cx="1207143" cy="400110"/>
            </a:xfrm>
            <a:prstGeom prst="rect">
              <a:avLst/>
            </a:prstGeom>
            <a:noFill/>
          </p:spPr>
          <p:txBody>
            <a:bodyPr wrap="square" rtlCol="0">
              <a:spAutoFit/>
            </a:bodyPr>
            <a:lstStyle/>
            <a:p>
              <a:pPr algn="l"/>
              <a:r>
                <a:rPr lang="en-GB" sz="2000" b="1" dirty="0">
                  <a:solidFill>
                    <a:schemeClr val="bg2"/>
                  </a:solidFill>
                </a:rPr>
                <a:t>Linear</a:t>
              </a:r>
            </a:p>
          </p:txBody>
        </p:sp>
        <p:graphicFrame>
          <p:nvGraphicFramePr>
            <p:cNvPr id="4" name="Chart 3">
              <a:extLst>
                <a:ext uri="{FF2B5EF4-FFF2-40B4-BE49-F238E27FC236}">
                  <a16:creationId xmlns:a16="http://schemas.microsoft.com/office/drawing/2014/main" id="{FCFC98EB-B143-7897-9DD0-E0172EA2D90A}"/>
                </a:ext>
              </a:extLst>
            </p:cNvPr>
            <p:cNvGraphicFramePr/>
            <p:nvPr/>
          </p:nvGraphicFramePr>
          <p:xfrm>
            <a:off x="869152" y="2705853"/>
            <a:ext cx="10808907" cy="2713588"/>
          </p:xfrm>
          <a:graphic>
            <a:graphicData uri="http://schemas.openxmlformats.org/drawingml/2006/chart">
              <c:chart xmlns:c="http://schemas.openxmlformats.org/drawingml/2006/chart" xmlns:r="http://schemas.openxmlformats.org/officeDocument/2006/relationships" r:id="rId3"/>
            </a:graphicData>
          </a:graphic>
        </p:graphicFrame>
      </p:grpSp>
      <p:sp>
        <p:nvSpPr>
          <p:cNvPr id="43" name="Title 16">
            <a:extLst>
              <a:ext uri="{FF2B5EF4-FFF2-40B4-BE49-F238E27FC236}">
                <a16:creationId xmlns:a16="http://schemas.microsoft.com/office/drawing/2014/main" id="{E8052DC5-C43A-7B43-DA1F-73573362CF74}"/>
              </a:ext>
            </a:extLst>
          </p:cNvPr>
          <p:cNvSpPr>
            <a:spLocks noGrp="1"/>
          </p:cNvSpPr>
          <p:nvPr>
            <p:ph type="title"/>
          </p:nvPr>
        </p:nvSpPr>
        <p:spPr/>
        <p:txBody>
          <a:bodyPr/>
          <a:lstStyle/>
          <a:p>
            <a:r>
              <a:rPr lang="en-GB" dirty="0"/>
              <a:t>‘Middle tier’ of viewers are key to BVOD’s incremental reach</a:t>
            </a:r>
          </a:p>
        </p:txBody>
      </p:sp>
      <p:sp>
        <p:nvSpPr>
          <p:cNvPr id="6" name="Text Placeholder 3">
            <a:extLst>
              <a:ext uri="{FF2B5EF4-FFF2-40B4-BE49-F238E27FC236}">
                <a16:creationId xmlns:a16="http://schemas.microsoft.com/office/drawing/2014/main" id="{92280014-7DA6-A700-DAF4-D31A9EF3509F}"/>
              </a:ext>
            </a:extLst>
          </p:cNvPr>
          <p:cNvSpPr>
            <a:spLocks noGrp="1"/>
          </p:cNvSpPr>
          <p:nvPr>
            <p:ph type="body" sz="quarter" idx="15"/>
          </p:nvPr>
        </p:nvSpPr>
        <p:spPr/>
        <p:txBody>
          <a:bodyPr/>
          <a:lstStyle/>
          <a:p>
            <a:r>
              <a:rPr lang="en-GB" dirty="0"/>
              <a:t>Source: PwC UK, Barb, all viewers split into tenths based upon their weight of linear TV viewing </a:t>
            </a:r>
          </a:p>
        </p:txBody>
      </p:sp>
      <p:sp>
        <p:nvSpPr>
          <p:cNvPr id="34" name="TextBox 33">
            <a:extLst>
              <a:ext uri="{FF2B5EF4-FFF2-40B4-BE49-F238E27FC236}">
                <a16:creationId xmlns:a16="http://schemas.microsoft.com/office/drawing/2014/main" id="{4EC454DD-18D4-42A1-55F6-08D99069E2E1}"/>
              </a:ext>
            </a:extLst>
          </p:cNvPr>
          <p:cNvSpPr txBox="1"/>
          <p:nvPr/>
        </p:nvSpPr>
        <p:spPr>
          <a:xfrm>
            <a:off x="7995541" y="2952529"/>
            <a:ext cx="4257040" cy="230832"/>
          </a:xfrm>
          <a:prstGeom prst="rect">
            <a:avLst/>
          </a:prstGeom>
          <a:noFill/>
        </p:spPr>
        <p:txBody>
          <a:bodyPr wrap="square" rtlCol="0">
            <a:spAutoFit/>
          </a:bodyPr>
          <a:lstStyle/>
          <a:p>
            <a:pPr algn="l"/>
            <a:r>
              <a:rPr lang="en-GB" sz="900" b="1" dirty="0">
                <a:solidFill>
                  <a:schemeClr val="accent3"/>
                </a:solidFill>
              </a:rPr>
              <a:t>Heaviest tier 50-100%</a:t>
            </a:r>
          </a:p>
        </p:txBody>
      </p:sp>
      <p:sp>
        <p:nvSpPr>
          <p:cNvPr id="35" name="TextBox 34">
            <a:extLst>
              <a:ext uri="{FF2B5EF4-FFF2-40B4-BE49-F238E27FC236}">
                <a16:creationId xmlns:a16="http://schemas.microsoft.com/office/drawing/2014/main" id="{B3BE66B6-3E8E-9DCF-193D-7D5E881614B4}"/>
              </a:ext>
            </a:extLst>
          </p:cNvPr>
          <p:cNvSpPr txBox="1"/>
          <p:nvPr/>
        </p:nvSpPr>
        <p:spPr>
          <a:xfrm>
            <a:off x="2585423" y="2963479"/>
            <a:ext cx="1538902" cy="230832"/>
          </a:xfrm>
          <a:prstGeom prst="rect">
            <a:avLst/>
          </a:prstGeom>
          <a:noFill/>
        </p:spPr>
        <p:txBody>
          <a:bodyPr wrap="square" rtlCol="0">
            <a:spAutoFit/>
          </a:bodyPr>
          <a:lstStyle/>
          <a:p>
            <a:r>
              <a:rPr lang="en-GB" sz="900" b="1" dirty="0">
                <a:solidFill>
                  <a:schemeClr val="accent5"/>
                </a:solidFill>
              </a:rPr>
              <a:t>Middle tier 20-49%</a:t>
            </a:r>
          </a:p>
        </p:txBody>
      </p:sp>
      <p:sp>
        <p:nvSpPr>
          <p:cNvPr id="36" name="TextBox 35">
            <a:extLst>
              <a:ext uri="{FF2B5EF4-FFF2-40B4-BE49-F238E27FC236}">
                <a16:creationId xmlns:a16="http://schemas.microsoft.com/office/drawing/2014/main" id="{59D647E0-11F5-2377-9DA3-35C5D341F15E}"/>
              </a:ext>
            </a:extLst>
          </p:cNvPr>
          <p:cNvSpPr txBox="1"/>
          <p:nvPr/>
        </p:nvSpPr>
        <p:spPr>
          <a:xfrm>
            <a:off x="1443673" y="2894874"/>
            <a:ext cx="786111" cy="338554"/>
          </a:xfrm>
          <a:prstGeom prst="rect">
            <a:avLst/>
          </a:prstGeom>
          <a:noFill/>
        </p:spPr>
        <p:txBody>
          <a:bodyPr wrap="square" rtlCol="0">
            <a:spAutoFit/>
          </a:bodyPr>
          <a:lstStyle/>
          <a:p>
            <a:pPr algn="l"/>
            <a:r>
              <a:rPr lang="en-GB" sz="800" b="1" dirty="0">
                <a:solidFill>
                  <a:schemeClr val="tx2"/>
                </a:solidFill>
              </a:rPr>
              <a:t>0-19%</a:t>
            </a:r>
          </a:p>
          <a:p>
            <a:pPr algn="l"/>
            <a:r>
              <a:rPr lang="en-GB" sz="800" b="1" dirty="0">
                <a:solidFill>
                  <a:schemeClr val="tx2"/>
                </a:solidFill>
              </a:rPr>
              <a:t>Lightest tier</a:t>
            </a:r>
          </a:p>
        </p:txBody>
      </p:sp>
      <p:pic>
        <p:nvPicPr>
          <p:cNvPr id="2" name="Picture 1" descr="Logo">
            <a:extLst>
              <a:ext uri="{FF2B5EF4-FFF2-40B4-BE49-F238E27FC236}">
                <a16:creationId xmlns:a16="http://schemas.microsoft.com/office/drawing/2014/main" id="{D214A932-484B-6DBB-0E95-DA8D43D715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Tree>
    <p:extLst>
      <p:ext uri="{BB962C8B-B14F-4D97-AF65-F5344CB8AC3E}">
        <p14:creationId xmlns:p14="http://schemas.microsoft.com/office/powerpoint/2010/main" val="34270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8A23B-96E7-4C3D-8E7E-F2F708769270}"/>
              </a:ext>
            </a:extLst>
          </p:cNvPr>
          <p:cNvSpPr/>
          <p:nvPr/>
        </p:nvSpPr>
        <p:spPr>
          <a:xfrm>
            <a:off x="210368" y="3881464"/>
            <a:ext cx="11334817" cy="26369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2" name="Title 1">
            <a:extLst>
              <a:ext uri="{FF2B5EF4-FFF2-40B4-BE49-F238E27FC236}">
                <a16:creationId xmlns:a16="http://schemas.microsoft.com/office/drawing/2014/main" id="{7AB70B69-FC6D-ABB5-5B89-8DAB46BC6BA9}"/>
              </a:ext>
            </a:extLst>
          </p:cNvPr>
          <p:cNvSpPr>
            <a:spLocks noGrp="1"/>
          </p:cNvSpPr>
          <p:nvPr>
            <p:ph type="title"/>
          </p:nvPr>
        </p:nvSpPr>
        <p:spPr/>
        <p:txBody>
          <a:bodyPr/>
          <a:lstStyle/>
          <a:p>
            <a:r>
              <a:rPr lang="en-GB" dirty="0"/>
              <a:t>BVOD provides good odds of reaching an attractive audience</a:t>
            </a:r>
          </a:p>
        </p:txBody>
      </p:sp>
      <p:graphicFrame>
        <p:nvGraphicFramePr>
          <p:cNvPr id="20" name="Chart 19">
            <a:extLst>
              <a:ext uri="{FF2B5EF4-FFF2-40B4-BE49-F238E27FC236}">
                <a16:creationId xmlns:a16="http://schemas.microsoft.com/office/drawing/2014/main" id="{E815E820-853C-9450-D450-A7FB1830A630}"/>
              </a:ext>
            </a:extLst>
          </p:cNvPr>
          <p:cNvGraphicFramePr/>
          <p:nvPr/>
        </p:nvGraphicFramePr>
        <p:xfrm>
          <a:off x="1176654" y="713507"/>
          <a:ext cx="10535920" cy="314919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29B33314-929D-E453-FB41-D56A8BE57CBE}"/>
              </a:ext>
            </a:extLst>
          </p:cNvPr>
          <p:cNvSpPr txBox="1"/>
          <p:nvPr/>
        </p:nvSpPr>
        <p:spPr>
          <a:xfrm>
            <a:off x="192037" y="3842672"/>
            <a:ext cx="1081116" cy="338554"/>
          </a:xfrm>
          <a:prstGeom prst="rect">
            <a:avLst/>
          </a:prstGeom>
          <a:noFill/>
        </p:spPr>
        <p:txBody>
          <a:bodyPr wrap="square">
            <a:spAutoFit/>
          </a:bodyPr>
          <a:lstStyle/>
          <a:p>
            <a:pPr algn="ctr"/>
            <a:r>
              <a:rPr lang="en-GB" sz="800" b="1" dirty="0"/>
              <a:t>Average linear TV viewing per day</a:t>
            </a:r>
          </a:p>
        </p:txBody>
      </p:sp>
      <p:sp>
        <p:nvSpPr>
          <p:cNvPr id="23" name="TextBox 22">
            <a:extLst>
              <a:ext uri="{FF2B5EF4-FFF2-40B4-BE49-F238E27FC236}">
                <a16:creationId xmlns:a16="http://schemas.microsoft.com/office/drawing/2014/main" id="{2D7AB090-D2DD-733F-2F6C-15BC744D7108}"/>
              </a:ext>
            </a:extLst>
          </p:cNvPr>
          <p:cNvSpPr txBox="1"/>
          <p:nvPr/>
        </p:nvSpPr>
        <p:spPr>
          <a:xfrm>
            <a:off x="1939525" y="3906675"/>
            <a:ext cx="807630" cy="230832"/>
          </a:xfrm>
          <a:prstGeom prst="rect">
            <a:avLst/>
          </a:prstGeom>
          <a:noFill/>
        </p:spPr>
        <p:txBody>
          <a:bodyPr wrap="square">
            <a:spAutoFit/>
          </a:bodyPr>
          <a:lstStyle/>
          <a:p>
            <a:pPr algn="ctr"/>
            <a:r>
              <a:rPr lang="en-GB" sz="900" b="1" dirty="0"/>
              <a:t>8 minutes</a:t>
            </a:r>
          </a:p>
        </p:txBody>
      </p:sp>
      <p:sp>
        <p:nvSpPr>
          <p:cNvPr id="24" name="TextBox 23">
            <a:extLst>
              <a:ext uri="{FF2B5EF4-FFF2-40B4-BE49-F238E27FC236}">
                <a16:creationId xmlns:a16="http://schemas.microsoft.com/office/drawing/2014/main" id="{F6338379-F73B-4DE5-42CD-B5C0B908E91F}"/>
              </a:ext>
            </a:extLst>
          </p:cNvPr>
          <p:cNvSpPr txBox="1"/>
          <p:nvPr/>
        </p:nvSpPr>
        <p:spPr>
          <a:xfrm>
            <a:off x="4493411" y="3906675"/>
            <a:ext cx="807630" cy="230832"/>
          </a:xfrm>
          <a:prstGeom prst="rect">
            <a:avLst/>
          </a:prstGeom>
          <a:noFill/>
        </p:spPr>
        <p:txBody>
          <a:bodyPr wrap="square">
            <a:spAutoFit/>
          </a:bodyPr>
          <a:lstStyle/>
          <a:p>
            <a:pPr algn="ctr"/>
            <a:r>
              <a:rPr lang="en-GB" sz="900" b="1" dirty="0"/>
              <a:t>49 minutes</a:t>
            </a:r>
          </a:p>
        </p:txBody>
      </p:sp>
      <p:sp>
        <p:nvSpPr>
          <p:cNvPr id="25" name="TextBox 24">
            <a:extLst>
              <a:ext uri="{FF2B5EF4-FFF2-40B4-BE49-F238E27FC236}">
                <a16:creationId xmlns:a16="http://schemas.microsoft.com/office/drawing/2014/main" id="{FF04C55F-D2CB-5089-7763-BAFF3634944E}"/>
              </a:ext>
            </a:extLst>
          </p:cNvPr>
          <p:cNvSpPr txBox="1"/>
          <p:nvPr/>
        </p:nvSpPr>
        <p:spPr>
          <a:xfrm>
            <a:off x="7971563" y="3896533"/>
            <a:ext cx="1788972" cy="230832"/>
          </a:xfrm>
          <a:prstGeom prst="rect">
            <a:avLst/>
          </a:prstGeom>
          <a:noFill/>
        </p:spPr>
        <p:txBody>
          <a:bodyPr wrap="square">
            <a:spAutoFit/>
          </a:bodyPr>
          <a:lstStyle/>
          <a:p>
            <a:pPr algn="ctr"/>
            <a:r>
              <a:rPr lang="en-GB" sz="900" b="1" dirty="0"/>
              <a:t>5 hours and 24 minutes</a:t>
            </a:r>
          </a:p>
        </p:txBody>
      </p:sp>
      <p:sp>
        <p:nvSpPr>
          <p:cNvPr id="26" name="TextBox 25">
            <a:extLst>
              <a:ext uri="{FF2B5EF4-FFF2-40B4-BE49-F238E27FC236}">
                <a16:creationId xmlns:a16="http://schemas.microsoft.com/office/drawing/2014/main" id="{66A0F832-DB28-67AA-2266-14F2E4419209}"/>
              </a:ext>
            </a:extLst>
          </p:cNvPr>
          <p:cNvSpPr txBox="1"/>
          <p:nvPr/>
        </p:nvSpPr>
        <p:spPr>
          <a:xfrm>
            <a:off x="1582514" y="3080122"/>
            <a:ext cx="1521652" cy="276999"/>
          </a:xfrm>
          <a:prstGeom prst="rect">
            <a:avLst/>
          </a:prstGeom>
          <a:noFill/>
        </p:spPr>
        <p:txBody>
          <a:bodyPr wrap="square" rtlCol="0">
            <a:spAutoFit/>
          </a:bodyPr>
          <a:lstStyle/>
          <a:p>
            <a:pPr algn="ctr"/>
            <a:r>
              <a:rPr lang="en-GB" sz="1200" b="1" dirty="0">
                <a:solidFill>
                  <a:schemeClr val="bg1"/>
                </a:solidFill>
              </a:rPr>
              <a:t>Linear: 1 in 185</a:t>
            </a:r>
          </a:p>
        </p:txBody>
      </p:sp>
      <p:sp>
        <p:nvSpPr>
          <p:cNvPr id="27" name="TextBox 26">
            <a:extLst>
              <a:ext uri="{FF2B5EF4-FFF2-40B4-BE49-F238E27FC236}">
                <a16:creationId xmlns:a16="http://schemas.microsoft.com/office/drawing/2014/main" id="{28E82FC8-E1A2-D98B-BB54-319C25E3966C}"/>
              </a:ext>
            </a:extLst>
          </p:cNvPr>
          <p:cNvSpPr txBox="1"/>
          <p:nvPr/>
        </p:nvSpPr>
        <p:spPr>
          <a:xfrm>
            <a:off x="1711151" y="3374141"/>
            <a:ext cx="1202573" cy="276999"/>
          </a:xfrm>
          <a:prstGeom prst="rect">
            <a:avLst/>
          </a:prstGeom>
          <a:noFill/>
        </p:spPr>
        <p:txBody>
          <a:bodyPr wrap="none" rtlCol="0">
            <a:spAutoFit/>
          </a:bodyPr>
          <a:lstStyle/>
          <a:p>
            <a:pPr algn="ctr"/>
            <a:r>
              <a:rPr lang="en-GB" sz="1200" b="1" dirty="0">
                <a:solidFill>
                  <a:schemeClr val="bg1"/>
                </a:solidFill>
              </a:rPr>
              <a:t>BVOD: 1 in 12</a:t>
            </a:r>
          </a:p>
        </p:txBody>
      </p:sp>
      <p:sp>
        <p:nvSpPr>
          <p:cNvPr id="28" name="TextBox 27">
            <a:extLst>
              <a:ext uri="{FF2B5EF4-FFF2-40B4-BE49-F238E27FC236}">
                <a16:creationId xmlns:a16="http://schemas.microsoft.com/office/drawing/2014/main" id="{BF1ADC11-1DCE-3DBD-242F-0923301AC897}"/>
              </a:ext>
            </a:extLst>
          </p:cNvPr>
          <p:cNvSpPr txBox="1"/>
          <p:nvPr/>
        </p:nvSpPr>
        <p:spPr>
          <a:xfrm>
            <a:off x="4154553" y="3069951"/>
            <a:ext cx="1521652" cy="276999"/>
          </a:xfrm>
          <a:prstGeom prst="rect">
            <a:avLst/>
          </a:prstGeom>
          <a:noFill/>
        </p:spPr>
        <p:txBody>
          <a:bodyPr wrap="square" rtlCol="0">
            <a:spAutoFit/>
          </a:bodyPr>
          <a:lstStyle/>
          <a:p>
            <a:pPr algn="ctr"/>
            <a:r>
              <a:rPr lang="en-GB" sz="1200" b="1" dirty="0">
                <a:solidFill>
                  <a:schemeClr val="bg1"/>
                </a:solidFill>
              </a:rPr>
              <a:t>Linear: 1 in 14</a:t>
            </a:r>
          </a:p>
        </p:txBody>
      </p:sp>
      <p:sp>
        <p:nvSpPr>
          <p:cNvPr id="29" name="TextBox 28">
            <a:extLst>
              <a:ext uri="{FF2B5EF4-FFF2-40B4-BE49-F238E27FC236}">
                <a16:creationId xmlns:a16="http://schemas.microsoft.com/office/drawing/2014/main" id="{A60A077D-E6A8-4D01-B26C-8D57513AFEA0}"/>
              </a:ext>
            </a:extLst>
          </p:cNvPr>
          <p:cNvSpPr txBox="1"/>
          <p:nvPr/>
        </p:nvSpPr>
        <p:spPr>
          <a:xfrm>
            <a:off x="4356571" y="3378944"/>
            <a:ext cx="1117614" cy="276999"/>
          </a:xfrm>
          <a:prstGeom prst="rect">
            <a:avLst/>
          </a:prstGeom>
          <a:noFill/>
        </p:spPr>
        <p:txBody>
          <a:bodyPr wrap="none" rtlCol="0">
            <a:spAutoFit/>
          </a:bodyPr>
          <a:lstStyle/>
          <a:p>
            <a:pPr algn="ctr"/>
            <a:r>
              <a:rPr lang="en-GB" sz="1200" b="1" dirty="0">
                <a:solidFill>
                  <a:schemeClr val="bg1"/>
                </a:solidFill>
              </a:rPr>
              <a:t>BVOD: 1 in 4</a:t>
            </a:r>
          </a:p>
        </p:txBody>
      </p:sp>
      <p:sp>
        <p:nvSpPr>
          <p:cNvPr id="30" name="TextBox 29">
            <a:extLst>
              <a:ext uri="{FF2B5EF4-FFF2-40B4-BE49-F238E27FC236}">
                <a16:creationId xmlns:a16="http://schemas.microsoft.com/office/drawing/2014/main" id="{A58B2C37-5056-6AF8-C78C-4EACE1A2D1FC}"/>
              </a:ext>
            </a:extLst>
          </p:cNvPr>
          <p:cNvSpPr txBox="1"/>
          <p:nvPr/>
        </p:nvSpPr>
        <p:spPr>
          <a:xfrm>
            <a:off x="8105224" y="3106311"/>
            <a:ext cx="1521652" cy="276999"/>
          </a:xfrm>
          <a:prstGeom prst="rect">
            <a:avLst/>
          </a:prstGeom>
          <a:noFill/>
        </p:spPr>
        <p:txBody>
          <a:bodyPr wrap="square" rtlCol="0">
            <a:spAutoFit/>
          </a:bodyPr>
          <a:lstStyle/>
          <a:p>
            <a:pPr algn="ctr"/>
            <a:r>
              <a:rPr lang="en-GB" sz="1200" b="1" dirty="0">
                <a:solidFill>
                  <a:schemeClr val="bg1"/>
                </a:solidFill>
              </a:rPr>
              <a:t>Linear: 1 in 1.1</a:t>
            </a:r>
          </a:p>
        </p:txBody>
      </p:sp>
      <p:sp>
        <p:nvSpPr>
          <p:cNvPr id="31" name="TextBox 30">
            <a:extLst>
              <a:ext uri="{FF2B5EF4-FFF2-40B4-BE49-F238E27FC236}">
                <a16:creationId xmlns:a16="http://schemas.microsoft.com/office/drawing/2014/main" id="{59AA2B71-D1B7-A153-7E04-F0527C0B3C2E}"/>
              </a:ext>
            </a:extLst>
          </p:cNvPr>
          <p:cNvSpPr txBox="1"/>
          <p:nvPr/>
        </p:nvSpPr>
        <p:spPr>
          <a:xfrm>
            <a:off x="8307243" y="3374141"/>
            <a:ext cx="1117614" cy="276999"/>
          </a:xfrm>
          <a:prstGeom prst="rect">
            <a:avLst/>
          </a:prstGeom>
          <a:noFill/>
        </p:spPr>
        <p:txBody>
          <a:bodyPr wrap="none" rtlCol="0">
            <a:spAutoFit/>
          </a:bodyPr>
          <a:lstStyle/>
          <a:p>
            <a:pPr algn="ctr"/>
            <a:r>
              <a:rPr lang="en-GB" sz="1200" b="1" dirty="0">
                <a:solidFill>
                  <a:schemeClr val="bg1"/>
                </a:solidFill>
              </a:rPr>
              <a:t>BVOD: 1 in 2</a:t>
            </a:r>
          </a:p>
        </p:txBody>
      </p:sp>
      <p:sp>
        <p:nvSpPr>
          <p:cNvPr id="35" name="TextBox 34">
            <a:extLst>
              <a:ext uri="{FF2B5EF4-FFF2-40B4-BE49-F238E27FC236}">
                <a16:creationId xmlns:a16="http://schemas.microsoft.com/office/drawing/2014/main" id="{E35567D0-DDFF-71DA-070A-57B7B65AC9C6}"/>
              </a:ext>
            </a:extLst>
          </p:cNvPr>
          <p:cNvSpPr txBox="1"/>
          <p:nvPr/>
        </p:nvSpPr>
        <p:spPr>
          <a:xfrm>
            <a:off x="3269099" y="4145161"/>
            <a:ext cx="329255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skews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 ABC1 adults (71%) and 16-34 adults (42%)</a:t>
            </a:r>
          </a:p>
        </p:txBody>
      </p:sp>
      <p:sp>
        <p:nvSpPr>
          <p:cNvPr id="37" name="Rectangle 36">
            <a:extLst>
              <a:ext uri="{FF2B5EF4-FFF2-40B4-BE49-F238E27FC236}">
                <a16:creationId xmlns:a16="http://schemas.microsoft.com/office/drawing/2014/main" id="{69CA01CD-9E5D-AC9A-961F-8259FF002A6E}"/>
              </a:ext>
            </a:extLst>
          </p:cNvPr>
          <p:cNvSpPr/>
          <p:nvPr/>
        </p:nvSpPr>
        <p:spPr>
          <a:xfrm>
            <a:off x="6505759" y="2323831"/>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Easily reachable via linear TV</a:t>
            </a:r>
          </a:p>
        </p:txBody>
      </p:sp>
      <p:sp>
        <p:nvSpPr>
          <p:cNvPr id="38" name="Rectangle 37">
            <a:extLst>
              <a:ext uri="{FF2B5EF4-FFF2-40B4-BE49-F238E27FC236}">
                <a16:creationId xmlns:a16="http://schemas.microsoft.com/office/drawing/2014/main" id="{68501023-C566-F3F7-55EA-37E23B3D4D6C}"/>
              </a:ext>
            </a:extLst>
          </p:cNvPr>
          <p:cNvSpPr/>
          <p:nvPr/>
        </p:nvSpPr>
        <p:spPr>
          <a:xfrm>
            <a:off x="3408578" y="2325817"/>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TV reach extenders</a:t>
            </a:r>
          </a:p>
        </p:txBody>
      </p:sp>
      <p:sp>
        <p:nvSpPr>
          <p:cNvPr id="39" name="Rectangle 38">
            <a:extLst>
              <a:ext uri="{FF2B5EF4-FFF2-40B4-BE49-F238E27FC236}">
                <a16:creationId xmlns:a16="http://schemas.microsoft.com/office/drawing/2014/main" id="{6A71AE7A-85BE-3FD1-AA44-91414E41173B}"/>
              </a:ext>
            </a:extLst>
          </p:cNvPr>
          <p:cNvSpPr/>
          <p:nvPr/>
        </p:nvSpPr>
        <p:spPr>
          <a:xfrm>
            <a:off x="1368984" y="2342595"/>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Hard to reach via TV</a:t>
            </a:r>
          </a:p>
        </p:txBody>
      </p:sp>
      <p:sp>
        <p:nvSpPr>
          <p:cNvPr id="40" name="Rectangle 39">
            <a:extLst>
              <a:ext uri="{FF2B5EF4-FFF2-40B4-BE49-F238E27FC236}">
                <a16:creationId xmlns:a16="http://schemas.microsoft.com/office/drawing/2014/main" id="{8B035DC8-E4C7-18A9-D934-A34F961B5AE3}"/>
              </a:ext>
            </a:extLst>
          </p:cNvPr>
          <p:cNvSpPr/>
          <p:nvPr/>
        </p:nvSpPr>
        <p:spPr>
          <a:xfrm>
            <a:off x="3391168" y="1561830"/>
            <a:ext cx="3012116" cy="3114850"/>
          </a:xfrm>
          <a:prstGeom prst="rect">
            <a:avLst/>
          </a:prstGeom>
          <a:noFill/>
          <a:ln w="28575">
            <a:solidFill>
              <a:srgbClr val="009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4DD3BCD0-A927-7996-7B9F-1AAA060492A3}"/>
              </a:ext>
            </a:extLst>
          </p:cNvPr>
          <p:cNvSpPr txBox="1"/>
          <p:nvPr/>
        </p:nvSpPr>
        <p:spPr>
          <a:xfrm>
            <a:off x="51784" y="3106311"/>
            <a:ext cx="1287281" cy="530915"/>
          </a:xfrm>
          <a:prstGeom prst="rect">
            <a:avLst/>
          </a:prstGeom>
          <a:noFill/>
        </p:spPr>
        <p:txBody>
          <a:bodyPr wrap="square">
            <a:spAutoFit/>
          </a:bodyPr>
          <a:lstStyle/>
          <a:p>
            <a:pPr algn="ctr"/>
            <a:r>
              <a:rPr lang="en-GB" sz="950" b="1" dirty="0"/>
              <a:t>Average odds of reaching segment per exposure</a:t>
            </a:r>
          </a:p>
        </p:txBody>
      </p:sp>
      <p:pic>
        <p:nvPicPr>
          <p:cNvPr id="6" name="Picture 5" descr="Logo">
            <a:extLst>
              <a:ext uri="{FF2B5EF4-FFF2-40B4-BE49-F238E27FC236}">
                <a16:creationId xmlns:a16="http://schemas.microsoft.com/office/drawing/2014/main" id="{AE14AF9E-3AB2-698D-B583-7B423D36A2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431" y="5172057"/>
            <a:ext cx="909527" cy="690916"/>
          </a:xfrm>
          <a:prstGeom prst="rect">
            <a:avLst/>
          </a:prstGeom>
        </p:spPr>
      </p:pic>
      <p:sp>
        <p:nvSpPr>
          <p:cNvPr id="11" name="Text Placeholder 3">
            <a:extLst>
              <a:ext uri="{FF2B5EF4-FFF2-40B4-BE49-F238E27FC236}">
                <a16:creationId xmlns:a16="http://schemas.microsoft.com/office/drawing/2014/main" id="{C1C0E1BF-9A41-2D17-F7A0-7776FAE77F68}"/>
              </a:ext>
            </a:extLst>
          </p:cNvPr>
          <p:cNvSpPr>
            <a:spLocks noGrp="1"/>
          </p:cNvSpPr>
          <p:nvPr>
            <p:ph type="body" sz="quarter" idx="15"/>
          </p:nvPr>
        </p:nvSpPr>
        <p:spPr>
          <a:xfrm>
            <a:off x="377825" y="5424473"/>
            <a:ext cx="11334750" cy="304800"/>
          </a:xfrm>
        </p:spPr>
        <p:txBody>
          <a:bodyPr/>
          <a:lstStyle/>
          <a:p>
            <a:r>
              <a:rPr lang="en-GB" dirty="0"/>
              <a:t>Source: PwC UK, Barb, all viewers split into tenths based upon their weight of linear TV viewing </a:t>
            </a:r>
          </a:p>
        </p:txBody>
      </p:sp>
      <p:sp>
        <p:nvSpPr>
          <p:cNvPr id="3" name="Rectangle 2">
            <a:extLst>
              <a:ext uri="{FF2B5EF4-FFF2-40B4-BE49-F238E27FC236}">
                <a16:creationId xmlns:a16="http://schemas.microsoft.com/office/drawing/2014/main" id="{3ACDF5CF-DA51-4095-61E6-29E75C36633D}"/>
              </a:ext>
            </a:extLst>
          </p:cNvPr>
          <p:cNvSpPr/>
          <p:nvPr/>
        </p:nvSpPr>
        <p:spPr>
          <a:xfrm>
            <a:off x="6507157" y="1561830"/>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Heaviest tier </a:t>
            </a:r>
          </a:p>
          <a:p>
            <a:pPr algn="ctr"/>
            <a:r>
              <a:rPr lang="en-GB" sz="1400" b="1" dirty="0">
                <a:solidFill>
                  <a:schemeClr val="bg1"/>
                </a:solidFill>
              </a:rPr>
              <a:t>50-100%</a:t>
            </a:r>
            <a:endParaRPr lang="en-GB" sz="1400" b="1" i="1" dirty="0">
              <a:solidFill>
                <a:schemeClr val="bg1"/>
              </a:solidFill>
            </a:endParaRPr>
          </a:p>
        </p:txBody>
      </p:sp>
      <p:sp>
        <p:nvSpPr>
          <p:cNvPr id="7" name="Rectangle 6">
            <a:extLst>
              <a:ext uri="{FF2B5EF4-FFF2-40B4-BE49-F238E27FC236}">
                <a16:creationId xmlns:a16="http://schemas.microsoft.com/office/drawing/2014/main" id="{44BCD8D8-7B09-BC5B-78FE-4AECB035A21E}"/>
              </a:ext>
            </a:extLst>
          </p:cNvPr>
          <p:cNvSpPr/>
          <p:nvPr/>
        </p:nvSpPr>
        <p:spPr>
          <a:xfrm>
            <a:off x="3409976" y="1580594"/>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Middle tier </a:t>
            </a:r>
          </a:p>
          <a:p>
            <a:pPr algn="ctr"/>
            <a:r>
              <a:rPr lang="en-GB" sz="1400" b="1" dirty="0">
                <a:solidFill>
                  <a:schemeClr val="bg1"/>
                </a:solidFill>
              </a:rPr>
              <a:t>20-49%</a:t>
            </a:r>
            <a:endParaRPr lang="en-GB" sz="1400" b="1" i="1" dirty="0">
              <a:solidFill>
                <a:schemeClr val="bg1"/>
              </a:solidFill>
            </a:endParaRPr>
          </a:p>
        </p:txBody>
      </p:sp>
      <p:sp>
        <p:nvSpPr>
          <p:cNvPr id="8" name="Rectangle 7">
            <a:extLst>
              <a:ext uri="{FF2B5EF4-FFF2-40B4-BE49-F238E27FC236}">
                <a16:creationId xmlns:a16="http://schemas.microsoft.com/office/drawing/2014/main" id="{BB4ABC3F-E686-9F76-2CFD-04A423F56191}"/>
              </a:ext>
            </a:extLst>
          </p:cNvPr>
          <p:cNvSpPr/>
          <p:nvPr/>
        </p:nvSpPr>
        <p:spPr>
          <a:xfrm>
            <a:off x="1370382" y="1580594"/>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Lightest tier </a:t>
            </a:r>
          </a:p>
          <a:p>
            <a:pPr algn="ctr"/>
            <a:r>
              <a:rPr lang="en-GB" sz="1400" b="1" dirty="0">
                <a:solidFill>
                  <a:schemeClr val="bg1"/>
                </a:solidFill>
              </a:rPr>
              <a:t>0-19%</a:t>
            </a:r>
            <a:endParaRPr lang="en-GB" sz="1400" b="1" i="1" dirty="0">
              <a:solidFill>
                <a:schemeClr val="bg1"/>
              </a:solidFill>
            </a:endParaRPr>
          </a:p>
        </p:txBody>
      </p:sp>
    </p:spTree>
    <p:extLst>
      <p:ext uri="{BB962C8B-B14F-4D97-AF65-F5344CB8AC3E}">
        <p14:creationId xmlns:p14="http://schemas.microsoft.com/office/powerpoint/2010/main" val="292000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21F4-F93A-530E-B9EC-B4452F67DE76}"/>
              </a:ext>
            </a:extLst>
          </p:cNvPr>
          <p:cNvSpPr>
            <a:spLocks noGrp="1"/>
          </p:cNvSpPr>
          <p:nvPr>
            <p:ph type="title"/>
          </p:nvPr>
        </p:nvSpPr>
        <p:spPr>
          <a:xfrm>
            <a:off x="370800" y="360000"/>
            <a:ext cx="11341099" cy="1021181"/>
          </a:xfrm>
        </p:spPr>
        <p:txBody>
          <a:bodyPr>
            <a:normAutofit/>
          </a:bodyPr>
          <a:lstStyle/>
          <a:p>
            <a:r>
              <a:rPr lang="en-GB" dirty="0"/>
              <a:t>A 30:70 blend of </a:t>
            </a:r>
            <a:r>
              <a:rPr lang="en-GB" dirty="0" err="1"/>
              <a:t>Linear:BVOD</a:t>
            </a:r>
            <a:r>
              <a:rPr lang="en-GB" dirty="0"/>
              <a:t> is optimal for cost effective 16-34 reach </a:t>
            </a:r>
          </a:p>
        </p:txBody>
      </p:sp>
      <p:graphicFrame>
        <p:nvGraphicFramePr>
          <p:cNvPr id="6" name="Chart 5">
            <a:extLst>
              <a:ext uri="{FF2B5EF4-FFF2-40B4-BE49-F238E27FC236}">
                <a16:creationId xmlns:a16="http://schemas.microsoft.com/office/drawing/2014/main" id="{C6B0BB9F-0099-986F-6FEA-160B01E0226F}"/>
              </a:ext>
            </a:extLst>
          </p:cNvPr>
          <p:cNvGraphicFramePr/>
          <p:nvPr/>
        </p:nvGraphicFramePr>
        <p:xfrm>
          <a:off x="603251" y="113084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2">
            <a:extLst>
              <a:ext uri="{FF2B5EF4-FFF2-40B4-BE49-F238E27FC236}">
                <a16:creationId xmlns:a16="http://schemas.microsoft.com/office/drawing/2014/main" id="{11163C53-D517-9E3E-2B33-7142B82714DB}"/>
              </a:ext>
            </a:extLst>
          </p:cNvPr>
          <p:cNvSpPr>
            <a:spLocks noGrp="1"/>
          </p:cNvSpPr>
          <p:nvPr>
            <p:ph type="body" sz="quarter" idx="15"/>
          </p:nvPr>
        </p:nvSpPr>
        <p:spPr>
          <a:xfrm>
            <a:off x="360000" y="5400000"/>
            <a:ext cx="11334817" cy="304800"/>
          </a:xfrm>
        </p:spPr>
        <p:txBody>
          <a:bodyPr/>
          <a:lstStyle/>
          <a:p>
            <a:r>
              <a:rPr lang="en-GB" dirty="0"/>
              <a:t>Source: Barb BVOD Planner (2022, 6 weeks 39-44) / natural delivery / station average prices</a:t>
            </a:r>
            <a:endParaRPr lang="en-GB" dirty="0">
              <a:solidFill>
                <a:srgbClr val="FF0000"/>
              </a:solidFill>
              <a:highlight>
                <a:srgbClr val="FFFF00"/>
              </a:highlight>
            </a:endParaRPr>
          </a:p>
        </p:txBody>
      </p:sp>
    </p:spTree>
    <p:extLst>
      <p:ext uri="{BB962C8B-B14F-4D97-AF65-F5344CB8AC3E}">
        <p14:creationId xmlns:p14="http://schemas.microsoft.com/office/powerpoint/2010/main" val="192916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21F4-F93A-530E-B9EC-B4452F67DE76}"/>
              </a:ext>
            </a:extLst>
          </p:cNvPr>
          <p:cNvSpPr>
            <a:spLocks noGrp="1"/>
          </p:cNvSpPr>
          <p:nvPr>
            <p:ph type="title"/>
          </p:nvPr>
        </p:nvSpPr>
        <p:spPr>
          <a:xfrm>
            <a:off x="370800" y="360000"/>
            <a:ext cx="11341099" cy="1021181"/>
          </a:xfrm>
        </p:spPr>
        <p:txBody>
          <a:bodyPr>
            <a:normAutofit/>
          </a:bodyPr>
          <a:lstStyle/>
          <a:p>
            <a:r>
              <a:rPr lang="en-GB" dirty="0"/>
              <a:t>Broad audiences also benefit from VOD </a:t>
            </a:r>
          </a:p>
        </p:txBody>
      </p:sp>
      <p:graphicFrame>
        <p:nvGraphicFramePr>
          <p:cNvPr id="6" name="Chart 5">
            <a:extLst>
              <a:ext uri="{FF2B5EF4-FFF2-40B4-BE49-F238E27FC236}">
                <a16:creationId xmlns:a16="http://schemas.microsoft.com/office/drawing/2014/main" id="{C6B0BB9F-0099-986F-6FEA-160B01E0226F}"/>
              </a:ext>
            </a:extLst>
          </p:cNvPr>
          <p:cNvGraphicFramePr/>
          <p:nvPr/>
        </p:nvGraphicFramePr>
        <p:xfrm>
          <a:off x="603251" y="113084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2">
            <a:extLst>
              <a:ext uri="{FF2B5EF4-FFF2-40B4-BE49-F238E27FC236}">
                <a16:creationId xmlns:a16="http://schemas.microsoft.com/office/drawing/2014/main" id="{11163C53-D517-9E3E-2B33-7142B82714DB}"/>
              </a:ext>
            </a:extLst>
          </p:cNvPr>
          <p:cNvSpPr>
            <a:spLocks noGrp="1"/>
          </p:cNvSpPr>
          <p:nvPr>
            <p:ph type="body" sz="quarter" idx="15"/>
          </p:nvPr>
        </p:nvSpPr>
        <p:spPr>
          <a:xfrm>
            <a:off x="360000" y="5400000"/>
            <a:ext cx="11334817" cy="304800"/>
          </a:xfrm>
        </p:spPr>
        <p:txBody>
          <a:bodyPr/>
          <a:lstStyle/>
          <a:p>
            <a:r>
              <a:rPr lang="en-GB" dirty="0"/>
              <a:t>Source: Barb BVOD Planner (2022, 6 weeks 39-44) / natural delivery / station average prices, ABC1 Adults</a:t>
            </a:r>
            <a:endParaRPr lang="en-GB" dirty="0">
              <a:solidFill>
                <a:srgbClr val="FF0000"/>
              </a:solidFill>
              <a:highlight>
                <a:srgbClr val="FFFF00"/>
              </a:highlight>
            </a:endParaRPr>
          </a:p>
        </p:txBody>
      </p:sp>
    </p:spTree>
    <p:extLst>
      <p:ext uri="{BB962C8B-B14F-4D97-AF65-F5344CB8AC3E}">
        <p14:creationId xmlns:p14="http://schemas.microsoft.com/office/powerpoint/2010/main" val="235367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pic>
        <p:nvPicPr>
          <p:cNvPr id="23" name="Picture Placeholder 22" descr="A picture containing text&#10;&#10;Description automatically generated">
            <a:extLst>
              <a:ext uri="{FF2B5EF4-FFF2-40B4-BE49-F238E27FC236}">
                <a16:creationId xmlns:a16="http://schemas.microsoft.com/office/drawing/2014/main" id="{DA5084BC-20A8-2B48-58D0-0FA71C1C368C}"/>
              </a:ext>
            </a:extLst>
          </p:cNvPr>
          <p:cNvPicPr>
            <a:picLocks noGrp="1" noChangeAspect="1"/>
          </p:cNvPicPr>
          <p:nvPr>
            <p:ph type="pic" sz="quarter" idx="22"/>
          </p:nvPr>
        </p:nvPicPr>
        <p:blipFill>
          <a:blip r:embed="rId3" cstate="screen">
            <a:grayscl/>
            <a:extLst>
              <a:ext uri="{28A0092B-C50C-407E-A947-70E740481C1C}">
                <a14:useLocalDpi xmlns:a14="http://schemas.microsoft.com/office/drawing/2010/main"/>
              </a:ext>
            </a:extLst>
          </a:blip>
          <a:srcRect/>
          <a:stretch>
            <a:fillRect/>
          </a:stretch>
        </p:blipFill>
        <p:spPr/>
      </p:pic>
      <p:pic>
        <p:nvPicPr>
          <p:cNvPr id="19" name="Picture Placeholder 18" descr="A picture containing text, night sky&#10;&#10;Description automatically generated">
            <a:extLst>
              <a:ext uri="{FF2B5EF4-FFF2-40B4-BE49-F238E27FC236}">
                <a16:creationId xmlns:a16="http://schemas.microsoft.com/office/drawing/2014/main" id="{DB57F4CB-EE37-4E0F-8D0E-EB4E3F84E5E1}"/>
              </a:ext>
            </a:extLst>
          </p:cNvPr>
          <p:cNvPicPr>
            <a:picLocks noGrp="1" noChangeAspect="1"/>
          </p:cNvPicPr>
          <p:nvPr>
            <p:ph type="pic" sz="quarter" idx="19"/>
          </p:nvPr>
        </p:nvPicPr>
        <p:blipFill>
          <a:blip r:embed="rId4" cstate="screen">
            <a:grayscl/>
            <a:extLst>
              <a:ext uri="{28A0092B-C50C-407E-A947-70E740481C1C}">
                <a14:useLocalDpi xmlns:a14="http://schemas.microsoft.com/office/drawing/2010/main"/>
              </a:ext>
            </a:extLst>
          </a:blip>
          <a:srcRect/>
          <a:stretch>
            <a:fillRect/>
          </a:stretch>
        </p:blipFill>
        <p:spPr/>
      </p:pic>
      <p:pic>
        <p:nvPicPr>
          <p:cNvPr id="25" name="Picture Placeholder 24" descr="A person wearing a crown&#10;&#10;Description automatically generated with medium confidence">
            <a:extLst>
              <a:ext uri="{FF2B5EF4-FFF2-40B4-BE49-F238E27FC236}">
                <a16:creationId xmlns:a16="http://schemas.microsoft.com/office/drawing/2014/main" id="{C21AE8CF-0D63-DF75-023A-FCECA0E8C4AB}"/>
              </a:ext>
            </a:extLst>
          </p:cNvPr>
          <p:cNvPicPr>
            <a:picLocks noGrp="1" noChangeAspect="1"/>
          </p:cNvPicPr>
          <p:nvPr>
            <p:ph type="pic" sz="quarter" idx="21"/>
          </p:nvPr>
        </p:nvPicPr>
        <p:blipFill>
          <a:blip r:embed="rId5" cstate="screen">
            <a:grayscl/>
            <a:extLst>
              <a:ext uri="{28A0092B-C50C-407E-A947-70E740481C1C}">
                <a14:useLocalDpi xmlns:a14="http://schemas.microsoft.com/office/drawing/2010/main"/>
              </a:ext>
            </a:extLst>
          </a:blip>
          <a:srcRect/>
          <a:stretch>
            <a:fillRect/>
          </a:stretch>
        </p:blipFill>
        <p:spPr/>
      </p:pic>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94969" cy="338554"/>
          </a:xfrm>
          <a:prstGeom prst="rect">
            <a:avLst/>
          </a:prstGeom>
          <a:noFill/>
        </p:spPr>
        <p:txBody>
          <a:bodyPr wrap="none" rtlCol="0">
            <a:spAutoFit/>
          </a:bodyPr>
          <a:lstStyle/>
          <a:p>
            <a:pPr algn="l"/>
            <a:r>
              <a:rPr lang="en-GB" sz="1600" dirty="0">
                <a:solidFill>
                  <a:schemeClr val="bg1"/>
                </a:solidFill>
              </a:rPr>
              <a:t>4. Customer Data-Matching</a:t>
            </a:r>
          </a:p>
        </p:txBody>
      </p:sp>
      <p:sp>
        <p:nvSpPr>
          <p:cNvPr id="4" name="Picture Placeholder 3">
            <a:extLst>
              <a:ext uri="{FF2B5EF4-FFF2-40B4-BE49-F238E27FC236}">
                <a16:creationId xmlns:a16="http://schemas.microsoft.com/office/drawing/2014/main" id="{B7EEB870-95BE-4B83-0D8E-B6E725335795}"/>
              </a:ext>
            </a:extLst>
          </p:cNvPr>
          <p:cNvSpPr>
            <a:spLocks noGrp="1"/>
          </p:cNvSpPr>
          <p:nvPr>
            <p:ph type="pic" sz="quarter" idx="20"/>
          </p:nvPr>
        </p:nvSpPr>
        <p:spPr/>
        <p:txBody>
          <a:bodyPr/>
          <a:lstStyle/>
          <a:p>
            <a:endParaRPr lang="en-GB"/>
          </a:p>
        </p:txBody>
      </p:sp>
      <p:pic>
        <p:nvPicPr>
          <p:cNvPr id="5" name="Picture Placeholder 10" descr="A picture containing way, road, nature, sunset&#10;&#10;Description automatically generated">
            <a:extLst>
              <a:ext uri="{FF2B5EF4-FFF2-40B4-BE49-F238E27FC236}">
                <a16:creationId xmlns:a16="http://schemas.microsoft.com/office/drawing/2014/main" id="{2B23994D-7181-58F5-1D83-4F94E758BBA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330340" y="1428750"/>
            <a:ext cx="2680405" cy="3836988"/>
          </a:xfrm>
          <a:prstGeom prst="rect">
            <a:avLst/>
          </a:prstGeom>
          <a:solidFill>
            <a:schemeClr val="bg1">
              <a:lumMod val="85000"/>
            </a:schemeClr>
          </a:solidFill>
        </p:spPr>
      </p:pic>
      <p:pic>
        <p:nvPicPr>
          <p:cNvPr id="6" name="Picture 5">
            <a:extLst>
              <a:ext uri="{FF2B5EF4-FFF2-40B4-BE49-F238E27FC236}">
                <a16:creationId xmlns:a16="http://schemas.microsoft.com/office/drawing/2014/main" id="{695D8B99-30A9-A63B-D189-D66543D812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sp>
        <p:nvSpPr>
          <p:cNvPr id="7" name="TextBox 6">
            <a:extLst>
              <a:ext uri="{FF2B5EF4-FFF2-40B4-BE49-F238E27FC236}">
                <a16:creationId xmlns:a16="http://schemas.microsoft.com/office/drawing/2014/main" id="{17AAD246-A20B-95EF-1968-D32CC9666A23}"/>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Tree>
    <p:extLst>
      <p:ext uri="{BB962C8B-B14F-4D97-AF65-F5344CB8AC3E}">
        <p14:creationId xmlns:p14="http://schemas.microsoft.com/office/powerpoint/2010/main" val="255967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rs parked in a parking lot&#10;&#10;Description automatically generated with low confidence">
            <a:extLst>
              <a:ext uri="{FF2B5EF4-FFF2-40B4-BE49-F238E27FC236}">
                <a16:creationId xmlns:a16="http://schemas.microsoft.com/office/drawing/2014/main" id="{708D6FE7-ADE9-CD87-F34B-50BD7EAACC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7893" y="0"/>
            <a:ext cx="6184106" cy="5938635"/>
          </a:xfrm>
          <a:prstGeom prst="rect">
            <a:avLst/>
          </a:prstGeom>
        </p:spPr>
      </p:pic>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Geo-targeting</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Smaller businesses with local footprints</a:t>
            </a:r>
          </a:p>
          <a:p>
            <a:pPr algn="l"/>
            <a:endParaRPr lang="en-GB" sz="1600" dirty="0">
              <a:solidFill>
                <a:schemeClr val="bg2"/>
              </a:solidFill>
            </a:endParaRPr>
          </a:p>
          <a:p>
            <a:pPr algn="l"/>
            <a:r>
              <a:rPr lang="en-GB" sz="1600" dirty="0">
                <a:solidFill>
                  <a:schemeClr val="bg2"/>
                </a:solidFill>
              </a:rPr>
              <a:t>Upweighting spend to postcodes in close proximity to stores</a:t>
            </a:r>
          </a:p>
          <a:p>
            <a:pPr algn="l"/>
            <a:endParaRPr lang="en-GB" sz="1600" dirty="0">
              <a:solidFill>
                <a:schemeClr val="bg2"/>
              </a:solidFill>
            </a:endParaRPr>
          </a:p>
          <a:p>
            <a:pPr algn="l"/>
            <a:r>
              <a:rPr lang="en-GB" sz="1600" dirty="0">
                <a:solidFill>
                  <a:schemeClr val="bg2"/>
                </a:solidFill>
              </a:rPr>
              <a:t>Restricting activity to post codes where promotions run</a:t>
            </a:r>
          </a:p>
          <a:p>
            <a:pPr algn="l"/>
            <a:endParaRPr lang="en-GB" sz="1600" dirty="0">
              <a:solidFill>
                <a:schemeClr val="bg2"/>
              </a:solidFill>
            </a:endParaRPr>
          </a:p>
          <a:p>
            <a:pPr algn="l"/>
            <a:r>
              <a:rPr lang="en-GB" sz="1600" dirty="0">
                <a:solidFill>
                  <a:schemeClr val="bg2"/>
                </a:solidFill>
              </a:rPr>
              <a:t>Geo-based creative targeting</a:t>
            </a:r>
          </a:p>
          <a:p>
            <a:endParaRPr lang="en-GB" dirty="0"/>
          </a:p>
        </p:txBody>
      </p:sp>
      <p:sp>
        <p:nvSpPr>
          <p:cNvPr id="7" name="TextBox 6">
            <a:extLst>
              <a:ext uri="{FF2B5EF4-FFF2-40B4-BE49-F238E27FC236}">
                <a16:creationId xmlns:a16="http://schemas.microsoft.com/office/drawing/2014/main" id="{4E824AC7-C115-458C-87B7-3905250A7E6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LG – Light Up Your World</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5305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8249-FADB-493E-977A-13FD5E0F7816}"/>
              </a:ext>
            </a:extLst>
          </p:cNvPr>
          <p:cNvSpPr>
            <a:spLocks noGrp="1"/>
          </p:cNvSpPr>
          <p:nvPr>
            <p:ph type="title"/>
          </p:nvPr>
        </p:nvSpPr>
        <p:spPr/>
        <p:txBody>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Geo-targeting example – McDonalds </a:t>
            </a:r>
            <a:endParaRPr lang="en-GB" dirty="0"/>
          </a:p>
        </p:txBody>
      </p:sp>
      <p:sp>
        <p:nvSpPr>
          <p:cNvPr id="3" name="Text Placeholder 2">
            <a:extLst>
              <a:ext uri="{FF2B5EF4-FFF2-40B4-BE49-F238E27FC236}">
                <a16:creationId xmlns:a16="http://schemas.microsoft.com/office/drawing/2014/main" id="{490A711B-809D-4E1C-9420-A7AB3EEE9378}"/>
              </a:ext>
            </a:extLst>
          </p:cNvPr>
          <p:cNvSpPr>
            <a:spLocks noGrp="1"/>
          </p:cNvSpPr>
          <p:nvPr>
            <p:ph type="body" sz="quarter" idx="13"/>
          </p:nvPr>
        </p:nvSpPr>
        <p:spPr/>
        <p:txBody>
          <a:bodyPr>
            <a:normAutofit fontScale="92500" lnSpcReduction="2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700" dirty="0"/>
              <a:t>McDonalds launched their new Signature Menu but it was only available in selected branches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700"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700" dirty="0"/>
              <a:t>Used geo-targeting to create a bespoke audience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700"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700" dirty="0"/>
              <a:t>Spontaneous ad recall grew 30%, and prompted awareness of the collection rose by 15%</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700"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700" dirty="0"/>
              <a:t>Positivity and trust of the brand grew 60%+ and various brand perceptions also improved</a:t>
            </a:r>
          </a:p>
          <a:p>
            <a:endParaRPr lang="en-GB" dirty="0"/>
          </a:p>
        </p:txBody>
      </p:sp>
      <p:pic>
        <p:nvPicPr>
          <p:cNvPr id="6" name="Picture 5">
            <a:extLst>
              <a:ext uri="{FF2B5EF4-FFF2-40B4-BE49-F238E27FC236}">
                <a16:creationId xmlns:a16="http://schemas.microsoft.com/office/drawing/2014/main" id="{00A101A6-2788-4B93-8FEB-0C0CF6D2C7B5}"/>
              </a:ext>
            </a:extLst>
          </p:cNvPr>
          <p:cNvPicPr>
            <a:picLocks noChangeAspect="1"/>
          </p:cNvPicPr>
          <p:nvPr/>
        </p:nvPicPr>
        <p:blipFill>
          <a:blip r:embed="rId3"/>
          <a:stretch>
            <a:fillRect/>
          </a:stretch>
        </p:blipFill>
        <p:spPr>
          <a:xfrm>
            <a:off x="5440864" y="1381126"/>
            <a:ext cx="5965782" cy="3960786"/>
          </a:xfrm>
          <a:prstGeom prst="rect">
            <a:avLst/>
          </a:prstGeom>
        </p:spPr>
      </p:pic>
    </p:spTree>
    <p:extLst>
      <p:ext uri="{BB962C8B-B14F-4D97-AF65-F5344CB8AC3E}">
        <p14:creationId xmlns:p14="http://schemas.microsoft.com/office/powerpoint/2010/main" val="104259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in a living room&#10;&#10;Description automatically generated with low confidence">
            <a:extLst>
              <a:ext uri="{FF2B5EF4-FFF2-40B4-BE49-F238E27FC236}">
                <a16:creationId xmlns:a16="http://schemas.microsoft.com/office/drawing/2014/main" id="{CF2203E2-ACBD-F065-8CFD-65C35C78ED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CBB87A6-8294-47C6-A549-E4227A909C5B}"/>
              </a:ext>
            </a:extLst>
          </p:cNvPr>
          <p:cNvPicPr>
            <a:picLocks noChangeAspect="1"/>
          </p:cNvPicPr>
          <p:nvPr/>
        </p:nvPicPr>
        <p:blipFill>
          <a:blip r:embed="rId4"/>
          <a:stretch>
            <a:fillRect/>
          </a:stretch>
        </p:blipFill>
        <p:spPr>
          <a:xfrm>
            <a:off x="-4912" y="-4916"/>
            <a:ext cx="12192000" cy="6857999"/>
          </a:xfrm>
          <a:prstGeom prst="rect">
            <a:avLst/>
          </a:prstGeom>
        </p:spPr>
      </p:pic>
      <p:sp>
        <p:nvSpPr>
          <p:cNvPr id="11" name="Title 2">
            <a:extLst>
              <a:ext uri="{FF2B5EF4-FFF2-40B4-BE49-F238E27FC236}">
                <a16:creationId xmlns:a16="http://schemas.microsoft.com/office/drawing/2014/main" id="{0883CE0F-AC81-4BC3-B1D2-E4E39E2DF42C}"/>
              </a:ext>
            </a:extLst>
          </p:cNvPr>
          <p:cNvSpPr>
            <a:spLocks noGrp="1"/>
          </p:cNvSpPr>
          <p:nvPr>
            <p:ph type="title"/>
          </p:nvPr>
        </p:nvSpPr>
        <p:spPr>
          <a:xfrm>
            <a:off x="371476" y="359944"/>
            <a:ext cx="9382124" cy="1021181"/>
          </a:xfrm>
        </p:spPr>
        <p:txBody>
          <a:bodyPr>
            <a:normAutofit fontScale="90000"/>
          </a:bodyPr>
          <a:lstStyle/>
          <a:p>
            <a:r>
              <a:rPr lang="en-GB" sz="4000" dirty="0"/>
              <a:t>Advanced TV – bringing together the </a:t>
            </a:r>
            <a:br>
              <a:rPr lang="en-GB" sz="4000" dirty="0"/>
            </a:br>
            <a:r>
              <a:rPr lang="en-GB" sz="4000" dirty="0"/>
              <a:t>best of both worlds</a:t>
            </a:r>
          </a:p>
        </p:txBody>
      </p:sp>
      <p:sp>
        <p:nvSpPr>
          <p:cNvPr id="15" name="TextBox 14">
            <a:extLst>
              <a:ext uri="{FF2B5EF4-FFF2-40B4-BE49-F238E27FC236}">
                <a16:creationId xmlns:a16="http://schemas.microsoft.com/office/drawing/2014/main" id="{AD672845-0D07-4498-8A58-CDA7C69E7A61}"/>
              </a:ext>
            </a:extLst>
          </p:cNvPr>
          <p:cNvSpPr txBox="1"/>
          <p:nvPr/>
        </p:nvSpPr>
        <p:spPr>
          <a:xfrm>
            <a:off x="1067884" y="1905190"/>
            <a:ext cx="2986758" cy="3949200"/>
          </a:xfrm>
          <a:prstGeom prst="roundRect">
            <a:avLst/>
          </a:prstGeom>
          <a:solidFill>
            <a:srgbClr val="E6E6E6">
              <a:alpha val="25098"/>
            </a:srgbClr>
          </a:solidFill>
        </p:spPr>
        <p:txBody>
          <a:bodyPr wrap="square" rtlCol="0">
            <a:spAutoFit/>
          </a:bodyPr>
          <a:lstStyle/>
          <a:p>
            <a:r>
              <a:rPr lang="en-GB" sz="2400" b="1" dirty="0">
                <a:solidFill>
                  <a:schemeClr val="bg1"/>
                </a:solidFill>
              </a:rPr>
              <a:t>Best of online:</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Dynamic one-to-one ad delivery</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Mass first-party data</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p:txBody>
      </p:sp>
      <p:sp>
        <p:nvSpPr>
          <p:cNvPr id="16" name="TextBox 15">
            <a:extLst>
              <a:ext uri="{FF2B5EF4-FFF2-40B4-BE49-F238E27FC236}">
                <a16:creationId xmlns:a16="http://schemas.microsoft.com/office/drawing/2014/main" id="{9C1BADB7-17CC-4A20-B2F4-599B1A6FAEAF}"/>
              </a:ext>
            </a:extLst>
          </p:cNvPr>
          <p:cNvSpPr txBox="1"/>
          <p:nvPr/>
        </p:nvSpPr>
        <p:spPr>
          <a:xfrm>
            <a:off x="7510076" y="1905190"/>
            <a:ext cx="3702570" cy="3949244"/>
          </a:xfrm>
          <a:prstGeom prst="roundRect">
            <a:avLst/>
          </a:prstGeom>
          <a:solidFill>
            <a:srgbClr val="E6E6E6">
              <a:alpha val="25098"/>
            </a:srgbClr>
          </a:solidFill>
        </p:spPr>
        <p:txBody>
          <a:bodyPr wrap="square" rtlCol="0">
            <a:spAutoFit/>
          </a:bodyPr>
          <a:lstStyle/>
          <a:p>
            <a:r>
              <a:rPr lang="en-GB" sz="2400" b="1" dirty="0">
                <a:solidFill>
                  <a:schemeClr val="bg1"/>
                </a:solidFill>
              </a:rPr>
              <a:t>Best of TV:</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Big screen &amp; sound on</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Fully viewable &amp; viewed</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High quality, brand-safe content</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Shared viewing</a:t>
            </a:r>
          </a:p>
          <a:p>
            <a:endParaRPr lang="en-GB" sz="2000" dirty="0">
              <a:solidFill>
                <a:schemeClr val="bg1"/>
              </a:solidFill>
            </a:endParaRPr>
          </a:p>
        </p:txBody>
      </p:sp>
      <p:pic>
        <p:nvPicPr>
          <p:cNvPr id="7" name="Picture 6" descr="A picture containing drawing, light&#10;&#10;Description automatically generated">
            <a:extLst>
              <a:ext uri="{FF2B5EF4-FFF2-40B4-BE49-F238E27FC236}">
                <a16:creationId xmlns:a16="http://schemas.microsoft.com/office/drawing/2014/main" id="{54EF21D1-CA8D-4AE1-A346-7342FD6033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9" name="TextBox 8">
            <a:extLst>
              <a:ext uri="{FF2B5EF4-FFF2-40B4-BE49-F238E27FC236}">
                <a16:creationId xmlns:a16="http://schemas.microsoft.com/office/drawing/2014/main" id="{814AD9F1-ED87-85D3-8B54-9EC750055FA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H&amp;M – Fall in Love</a:t>
            </a:r>
          </a:p>
        </p:txBody>
      </p:sp>
    </p:spTree>
    <p:extLst>
      <p:ext uri="{BB962C8B-B14F-4D97-AF65-F5344CB8AC3E}">
        <p14:creationId xmlns:p14="http://schemas.microsoft.com/office/powerpoint/2010/main" val="111118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pic>
        <p:nvPicPr>
          <p:cNvPr id="11" name="Picture Placeholder 10" descr="A picture containing way, road, nature, sunset&#10;&#10;Description automatically generated">
            <a:extLst>
              <a:ext uri="{FF2B5EF4-FFF2-40B4-BE49-F238E27FC236}">
                <a16:creationId xmlns:a16="http://schemas.microsoft.com/office/drawing/2014/main" id="{0B1B9E99-1667-157A-337B-A226DF5827F6}"/>
              </a:ext>
            </a:extLst>
          </p:cNvPr>
          <p:cNvPicPr>
            <a:picLocks noGrp="1" noChangeAspect="1"/>
          </p:cNvPicPr>
          <p:nvPr>
            <p:ph type="pic" sz="quarter" idx="20"/>
          </p:nvPr>
        </p:nvPicPr>
        <p:blipFill>
          <a:blip r:embed="rId3" cstate="screen">
            <a:grayscl/>
            <a:extLst>
              <a:ext uri="{28A0092B-C50C-407E-A947-70E740481C1C}">
                <a14:useLocalDpi xmlns:a14="http://schemas.microsoft.com/office/drawing/2010/main"/>
              </a:ext>
            </a:extLst>
          </a:blip>
          <a:srcRect/>
          <a:stretch>
            <a:fillRect/>
          </a:stretch>
        </p:blipFill>
        <p:spPr/>
      </p:pic>
      <p:pic>
        <p:nvPicPr>
          <p:cNvPr id="23" name="Picture Placeholder 22" descr="A picture containing text&#10;&#10;Description automatically generated">
            <a:extLst>
              <a:ext uri="{FF2B5EF4-FFF2-40B4-BE49-F238E27FC236}">
                <a16:creationId xmlns:a16="http://schemas.microsoft.com/office/drawing/2014/main" id="{DA5084BC-20A8-2B48-58D0-0FA71C1C368C}"/>
              </a:ext>
            </a:extLst>
          </p:cNvPr>
          <p:cNvPicPr>
            <a:picLocks noGrp="1" noChangeAspect="1"/>
          </p:cNvPicPr>
          <p:nvPr>
            <p:ph type="pic" sz="quarter" idx="22"/>
          </p:nvPr>
        </p:nvPicPr>
        <p:blipFill>
          <a:blip r:embed="rId4" cstate="screen">
            <a:grayscl/>
            <a:extLst>
              <a:ext uri="{28A0092B-C50C-407E-A947-70E740481C1C}">
                <a14:useLocalDpi xmlns:a14="http://schemas.microsoft.com/office/drawing/2010/main"/>
              </a:ext>
            </a:extLst>
          </a:blip>
          <a:srcRect/>
          <a:stretch>
            <a:fillRect/>
          </a:stretch>
        </p:blipFill>
        <p:spPr/>
      </p:pic>
      <p:pic>
        <p:nvPicPr>
          <p:cNvPr id="19" name="Picture Placeholder 18" descr="A picture containing text, night sky&#10;&#10;Description automatically generated">
            <a:extLst>
              <a:ext uri="{FF2B5EF4-FFF2-40B4-BE49-F238E27FC236}">
                <a16:creationId xmlns:a16="http://schemas.microsoft.com/office/drawing/2014/main" id="{DB57F4CB-EE37-4E0F-8D0E-EB4E3F84E5E1}"/>
              </a:ext>
            </a:extLst>
          </p:cNvPr>
          <p:cNvPicPr>
            <a:picLocks noGrp="1" noChangeAspect="1"/>
          </p:cNvPicPr>
          <p:nvPr>
            <p:ph type="pic" sz="quarter" idx="19"/>
          </p:nvPr>
        </p:nvPicPr>
        <p:blipFill>
          <a:blip r:embed="rId5" cstate="screen">
            <a:grayscl/>
            <a:extLst>
              <a:ext uri="{28A0092B-C50C-407E-A947-70E740481C1C}">
                <a14:useLocalDpi xmlns:a14="http://schemas.microsoft.com/office/drawing/2010/main"/>
              </a:ext>
            </a:extLst>
          </a:blip>
          <a:srcRect/>
          <a:stretch>
            <a:fillRect/>
          </a:stretch>
        </p:blipFill>
        <p:spPr/>
      </p:pic>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694969" cy="338554"/>
          </a:xfrm>
          <a:prstGeom prst="rect">
            <a:avLst/>
          </a:prstGeom>
          <a:noFill/>
        </p:spPr>
        <p:txBody>
          <a:bodyPr wrap="none" rtlCol="0">
            <a:spAutoFit/>
          </a:bodyPr>
          <a:lstStyle/>
          <a:p>
            <a:pPr algn="l"/>
            <a:r>
              <a:rPr lang="en-GB" sz="1600" dirty="0">
                <a:solidFill>
                  <a:schemeClr val="bg1"/>
                </a:solidFill>
              </a:rPr>
              <a:t>4. Customer Data-Matching</a:t>
            </a:r>
          </a:p>
        </p:txBody>
      </p:sp>
      <p:pic>
        <p:nvPicPr>
          <p:cNvPr id="7" name="Picture Placeholder 24" descr="A person wearing a crown&#10;&#10;Description automatically generated with medium confidence">
            <a:extLst>
              <a:ext uri="{FF2B5EF4-FFF2-40B4-BE49-F238E27FC236}">
                <a16:creationId xmlns:a16="http://schemas.microsoft.com/office/drawing/2014/main" id="{1AADD731-A78D-0061-208B-9003E6B60736}"/>
              </a:ext>
            </a:extLst>
          </p:cNvPr>
          <p:cNvPicPr>
            <a:picLocks noGrp="1" noChangeAspect="1"/>
          </p:cNvPicPr>
          <p:nvPr>
            <p:ph type="pic" sz="quarter" idx="21"/>
          </p:nvPr>
        </p:nvPicPr>
        <p:blipFill>
          <a:blip r:embed="rId6" cstate="screen">
            <a:extLst>
              <a:ext uri="{28A0092B-C50C-407E-A947-70E740481C1C}">
                <a14:useLocalDpi xmlns:a14="http://schemas.microsoft.com/office/drawing/2010/main"/>
              </a:ext>
            </a:extLst>
          </a:blip>
          <a:srcRect/>
          <a:stretch>
            <a:fillRect/>
          </a:stretch>
        </p:blipFill>
        <p:spPr>
          <a:xfrm>
            <a:off x="6181255" y="1428750"/>
            <a:ext cx="2680405" cy="3836988"/>
          </a:xfrm>
        </p:spPr>
      </p:pic>
      <p:pic>
        <p:nvPicPr>
          <p:cNvPr id="8" name="Picture 7">
            <a:extLst>
              <a:ext uri="{FF2B5EF4-FFF2-40B4-BE49-F238E27FC236}">
                <a16:creationId xmlns:a16="http://schemas.microsoft.com/office/drawing/2014/main" id="{209FB47A-CB3A-FBB3-8202-A605D49B12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9093" y="1425624"/>
            <a:ext cx="2649072" cy="3836988"/>
          </a:xfrm>
          <a:prstGeom prst="rect">
            <a:avLst/>
          </a:prstGeom>
        </p:spPr>
      </p:pic>
      <p:sp>
        <p:nvSpPr>
          <p:cNvPr id="9" name="TextBox 8">
            <a:extLst>
              <a:ext uri="{FF2B5EF4-FFF2-40B4-BE49-F238E27FC236}">
                <a16:creationId xmlns:a16="http://schemas.microsoft.com/office/drawing/2014/main" id="{59A6D9B4-EDF0-F578-9C18-2A672022430D}"/>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Tree>
    <p:extLst>
      <p:ext uri="{BB962C8B-B14F-4D97-AF65-F5344CB8AC3E}">
        <p14:creationId xmlns:p14="http://schemas.microsoft.com/office/powerpoint/2010/main" val="277512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with medium confidence">
            <a:extLst>
              <a:ext uri="{FF2B5EF4-FFF2-40B4-BE49-F238E27FC236}">
                <a16:creationId xmlns:a16="http://schemas.microsoft.com/office/drawing/2014/main" id="{BC3A46DA-C686-6707-8F35-AFDDE42AA3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7893" y="0"/>
            <a:ext cx="6184106" cy="5938635"/>
          </a:xfrm>
          <a:prstGeom prst="rect">
            <a:avLst/>
          </a:prstGeom>
        </p:spPr>
      </p:pic>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Customised target audiences</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sz="1600" dirty="0">
                <a:solidFill>
                  <a:schemeClr val="bg2"/>
                </a:solidFill>
              </a:rPr>
              <a:t>Additional data sources offered by broadcasters: </a:t>
            </a:r>
          </a:p>
          <a:p>
            <a:pPr algn="l"/>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Historic viewing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Viewer panel data</a:t>
            </a:r>
          </a:p>
          <a:p>
            <a:pPr marL="285750" indent="-285750" algn="l">
              <a:buFont typeface="Arial" panose="020B0604020202020204" pitchFamily="34" charset="0"/>
              <a:buChar char="•"/>
            </a:pPr>
            <a:endParaRPr lang="en-GB" sz="1600" dirty="0">
              <a:solidFill>
                <a:schemeClr val="bg2"/>
              </a:solidFill>
            </a:endParaRPr>
          </a:p>
          <a:p>
            <a:pPr marL="285750" indent="-285750" algn="l">
              <a:buFont typeface="Arial" panose="020B0604020202020204" pitchFamily="34" charset="0"/>
              <a:buChar char="•"/>
            </a:pPr>
            <a:r>
              <a:rPr lang="en-GB" sz="1600" dirty="0">
                <a:solidFill>
                  <a:schemeClr val="bg2"/>
                </a:solidFill>
              </a:rPr>
              <a:t>3</a:t>
            </a:r>
            <a:r>
              <a:rPr lang="en-GB" sz="1600" baseline="30000" dirty="0">
                <a:solidFill>
                  <a:schemeClr val="bg2"/>
                </a:solidFill>
              </a:rPr>
              <a:t>rd</a:t>
            </a:r>
            <a:r>
              <a:rPr lang="en-GB" sz="1600" dirty="0">
                <a:solidFill>
                  <a:schemeClr val="bg2"/>
                </a:solidFill>
              </a:rPr>
              <a:t> party data providers</a:t>
            </a:r>
          </a:p>
          <a:p>
            <a:endParaRPr lang="en-GB" dirty="0"/>
          </a:p>
        </p:txBody>
      </p:sp>
      <p:sp>
        <p:nvSpPr>
          <p:cNvPr id="6" name="TextBox 5">
            <a:extLst>
              <a:ext uri="{FF2B5EF4-FFF2-40B4-BE49-F238E27FC236}">
                <a16:creationId xmlns:a16="http://schemas.microsoft.com/office/drawing/2014/main" id="{D8992BD4-20B2-417F-BF08-D57855292A7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Just Eat – The 101</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7550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403E-6446-4D38-A383-54AFF0711004}"/>
              </a:ext>
            </a:extLst>
          </p:cNvPr>
          <p:cNvSpPr>
            <a:spLocks noGrp="1"/>
          </p:cNvSpPr>
          <p:nvPr>
            <p:ph type="title"/>
          </p:nvPr>
        </p:nvSpPr>
        <p:spPr/>
        <p:txBody>
          <a:bodyPr>
            <a:normAutofit fontScale="90000"/>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Customised target audiences example – Highland Golf Links</a:t>
            </a:r>
            <a:endParaRPr lang="en-GB" dirty="0"/>
          </a:p>
        </p:txBody>
      </p:sp>
      <p:sp>
        <p:nvSpPr>
          <p:cNvPr id="3" name="Text Placeholder 2">
            <a:extLst>
              <a:ext uri="{FF2B5EF4-FFF2-40B4-BE49-F238E27FC236}">
                <a16:creationId xmlns:a16="http://schemas.microsoft.com/office/drawing/2014/main" id="{E9D10A99-7E54-49A0-BE48-996B6C39BD5C}"/>
              </a:ext>
            </a:extLst>
          </p:cNvPr>
          <p:cNvSpPr>
            <a:spLocks noGrp="1"/>
          </p:cNvSpPr>
          <p:nvPr>
            <p:ph type="body" sz="quarter" idx="13"/>
          </p:nvPr>
        </p:nvSpPr>
        <p:spPr>
          <a:xfrm>
            <a:off x="377758" y="1614207"/>
            <a:ext cx="4368867" cy="4123205"/>
          </a:xfrm>
        </p:spPr>
        <p:txBody>
          <a:bodyPr>
            <a:normAutofit lnSpcReduction="1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Highland Golf Links is a partnership with 3 top golf courses and 3 luxury hotels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Built a custom audience to drive traffic to their site: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t>Affluent males not in area</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t>Access to flights to Inverness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t>Sky Sports subscribers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Page views increased by 225% YoY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184% increase in new website users</a:t>
            </a:r>
          </a:p>
          <a:p>
            <a:endParaRPr lang="en-GB" dirty="0"/>
          </a:p>
        </p:txBody>
      </p:sp>
      <p:pic>
        <p:nvPicPr>
          <p:cNvPr id="7" name="Picture Placeholder 11" descr="A group of people playing golf&#10;&#10;Description automatically generated with medium confidence">
            <a:extLst>
              <a:ext uri="{FF2B5EF4-FFF2-40B4-BE49-F238E27FC236}">
                <a16:creationId xmlns:a16="http://schemas.microsoft.com/office/drawing/2014/main" id="{D34B1FC2-DF9C-49A0-B6BE-A9D63BFFFA7A}"/>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6008688" y="-9525"/>
            <a:ext cx="6183312" cy="5948363"/>
          </a:xfrm>
        </p:spPr>
      </p:pic>
    </p:spTree>
    <p:extLst>
      <p:ext uri="{BB962C8B-B14F-4D97-AF65-F5344CB8AC3E}">
        <p14:creationId xmlns:p14="http://schemas.microsoft.com/office/powerpoint/2010/main" val="136336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effectiveness</a:t>
            </a:r>
          </a:p>
        </p:txBody>
      </p:sp>
      <p:pic>
        <p:nvPicPr>
          <p:cNvPr id="11" name="Picture Placeholder 10" descr="A picture containing way, road, nature, sunset&#10;&#10;Description automatically generated">
            <a:extLst>
              <a:ext uri="{FF2B5EF4-FFF2-40B4-BE49-F238E27FC236}">
                <a16:creationId xmlns:a16="http://schemas.microsoft.com/office/drawing/2014/main" id="{0B1B9E99-1667-157A-337B-A226DF5827F6}"/>
              </a:ext>
            </a:extLst>
          </p:cNvPr>
          <p:cNvPicPr>
            <a:picLocks noGrp="1" noChangeAspect="1"/>
          </p:cNvPicPr>
          <p:nvPr>
            <p:ph type="pic" sz="quarter" idx="20"/>
          </p:nvPr>
        </p:nvPicPr>
        <p:blipFill>
          <a:blip r:embed="rId3" cstate="screen">
            <a:grayscl/>
            <a:extLst>
              <a:ext uri="{28A0092B-C50C-407E-A947-70E740481C1C}">
                <a14:useLocalDpi xmlns:a14="http://schemas.microsoft.com/office/drawing/2010/main"/>
              </a:ext>
            </a:extLst>
          </a:blip>
          <a:srcRect/>
          <a:stretch>
            <a:fillRect/>
          </a:stretch>
        </p:blipFill>
        <p:spPr/>
      </p:pic>
      <p:pic>
        <p:nvPicPr>
          <p:cNvPr id="19" name="Picture Placeholder 18" descr="A picture containing text, night sky&#10;&#10;Description automatically generated">
            <a:extLst>
              <a:ext uri="{FF2B5EF4-FFF2-40B4-BE49-F238E27FC236}">
                <a16:creationId xmlns:a16="http://schemas.microsoft.com/office/drawing/2014/main" id="{DB57F4CB-EE37-4E0F-8D0E-EB4E3F84E5E1}"/>
              </a:ext>
            </a:extLst>
          </p:cNvPr>
          <p:cNvPicPr>
            <a:picLocks noGrp="1" noChangeAspect="1"/>
          </p:cNvPicPr>
          <p:nvPr>
            <p:ph type="pic" sz="quarter" idx="19"/>
          </p:nvPr>
        </p:nvPicPr>
        <p:blipFill>
          <a:blip r:embed="rId4" cstate="screen">
            <a:grayscl/>
            <a:extLst>
              <a:ext uri="{28A0092B-C50C-407E-A947-70E740481C1C}">
                <a14:useLocalDpi xmlns:a14="http://schemas.microsoft.com/office/drawing/2010/main"/>
              </a:ext>
            </a:extLst>
          </a:blip>
          <a:srcRect/>
          <a:stretch>
            <a:fillRect/>
          </a:stretch>
        </p:blipFill>
        <p:spPr/>
      </p:pic>
      <p:pic>
        <p:nvPicPr>
          <p:cNvPr id="25" name="Picture Placeholder 24" descr="A person wearing a crown&#10;&#10;Description automatically generated with medium confidence">
            <a:extLst>
              <a:ext uri="{FF2B5EF4-FFF2-40B4-BE49-F238E27FC236}">
                <a16:creationId xmlns:a16="http://schemas.microsoft.com/office/drawing/2014/main" id="{C21AE8CF-0D63-DF75-023A-FCECA0E8C4AB}"/>
              </a:ext>
            </a:extLst>
          </p:cNvPr>
          <p:cNvPicPr>
            <a:picLocks noGrp="1" noChangeAspect="1"/>
          </p:cNvPicPr>
          <p:nvPr>
            <p:ph type="pic" sz="quarter" idx="21"/>
          </p:nvPr>
        </p:nvPicPr>
        <p:blipFill>
          <a:blip r:embed="rId5" cstate="screen">
            <a:grayscl/>
            <a:extLst>
              <a:ext uri="{28A0092B-C50C-407E-A947-70E740481C1C}">
                <a14:useLocalDpi xmlns:a14="http://schemas.microsoft.com/office/drawing/2010/main"/>
              </a:ext>
            </a:extLst>
          </a:blip>
          <a:srcRect/>
          <a:stretch>
            <a:fillRect/>
          </a:stretch>
        </p:blipFill>
        <p:spPr/>
      </p:pic>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589170" cy="338554"/>
          </a:xfrm>
          <a:prstGeom prst="rect">
            <a:avLst/>
          </a:prstGeom>
          <a:noFill/>
        </p:spPr>
        <p:txBody>
          <a:bodyPr wrap="none" rtlCol="0">
            <a:spAutoFit/>
          </a:bodyPr>
          <a:lstStyle/>
          <a:p>
            <a:pPr algn="l"/>
            <a:r>
              <a:rPr lang="en-GB" sz="1600"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713611" cy="338554"/>
          </a:xfrm>
          <a:prstGeom prst="rect">
            <a:avLst/>
          </a:prstGeom>
          <a:noFill/>
        </p:spPr>
        <p:txBody>
          <a:bodyPr wrap="none" rtlCol="0">
            <a:spAutoFit/>
          </a:bodyPr>
          <a:lstStyle/>
          <a:p>
            <a:pPr algn="l"/>
            <a:r>
              <a:rPr lang="en-GB" sz="1600"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120260" cy="584775"/>
          </a:xfrm>
          <a:prstGeom prst="rect">
            <a:avLst/>
          </a:prstGeom>
          <a:noFill/>
        </p:spPr>
        <p:txBody>
          <a:bodyPr wrap="none" rtlCol="0">
            <a:spAutoFit/>
          </a:bodyPr>
          <a:lstStyle/>
          <a:p>
            <a:pPr algn="l"/>
            <a:r>
              <a:rPr lang="en-GB" sz="1600" dirty="0">
                <a:solidFill>
                  <a:schemeClr val="bg1"/>
                </a:solidFill>
              </a:rPr>
              <a:t>3. Customised Target</a:t>
            </a:r>
          </a:p>
          <a:p>
            <a:pPr algn="l"/>
            <a:r>
              <a:rPr lang="en-GB" sz="1600" dirty="0">
                <a:solidFill>
                  <a:schemeClr val="bg1"/>
                </a:solidFill>
              </a:rPr>
              <a:t>Audiences</a:t>
            </a:r>
          </a:p>
        </p:txBody>
      </p:sp>
      <p:sp>
        <p:nvSpPr>
          <p:cNvPr id="4" name="Picture Placeholder 3">
            <a:extLst>
              <a:ext uri="{FF2B5EF4-FFF2-40B4-BE49-F238E27FC236}">
                <a16:creationId xmlns:a16="http://schemas.microsoft.com/office/drawing/2014/main" id="{5AA94A44-BDB0-B193-A682-D9A6E78875D2}"/>
              </a:ext>
            </a:extLst>
          </p:cNvPr>
          <p:cNvSpPr>
            <a:spLocks noGrp="1"/>
          </p:cNvSpPr>
          <p:nvPr>
            <p:ph type="pic" sz="quarter" idx="22"/>
          </p:nvPr>
        </p:nvSpPr>
        <p:spPr/>
        <p:txBody>
          <a:bodyPr/>
          <a:lstStyle/>
          <a:p>
            <a:endParaRPr lang="en-GB"/>
          </a:p>
        </p:txBody>
      </p:sp>
      <p:pic>
        <p:nvPicPr>
          <p:cNvPr id="5" name="Picture Placeholder 22" descr="A picture containing text&#10;&#10;Description automatically generated">
            <a:extLst>
              <a:ext uri="{FF2B5EF4-FFF2-40B4-BE49-F238E27FC236}">
                <a16:creationId xmlns:a16="http://schemas.microsoft.com/office/drawing/2014/main" id="{449E9326-0592-BA63-63B7-92A69328489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032169" y="1428750"/>
            <a:ext cx="2680405" cy="3836988"/>
          </a:xfrm>
          <a:prstGeom prst="rect">
            <a:avLst/>
          </a:prstGeom>
          <a:solidFill>
            <a:schemeClr val="bg1">
              <a:lumMod val="85000"/>
            </a:schemeClr>
          </a:solidFill>
        </p:spPr>
      </p:pic>
      <p:pic>
        <p:nvPicPr>
          <p:cNvPr id="6" name="Picture 5">
            <a:extLst>
              <a:ext uri="{FF2B5EF4-FFF2-40B4-BE49-F238E27FC236}">
                <a16:creationId xmlns:a16="http://schemas.microsoft.com/office/drawing/2014/main" id="{29F640A5-CF49-1DC9-BE94-9D281D5F0F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53787" y="1436894"/>
            <a:ext cx="2637167" cy="3836988"/>
          </a:xfrm>
          <a:prstGeom prst="rect">
            <a:avLst/>
          </a:prstGeom>
        </p:spPr>
      </p:pic>
      <p:sp>
        <p:nvSpPr>
          <p:cNvPr id="7" name="TextBox 6">
            <a:extLst>
              <a:ext uri="{FF2B5EF4-FFF2-40B4-BE49-F238E27FC236}">
                <a16:creationId xmlns:a16="http://schemas.microsoft.com/office/drawing/2014/main" id="{50EF1D67-9BA0-F7B0-00C7-3C175B564E7A}"/>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265551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Customer data-matching &amp; </a:t>
            </a:r>
            <a:r>
              <a:rPr lang="en-GB" dirty="0">
                <a:solidFill>
                  <a:srgbClr val="372D87"/>
                </a:solidFill>
                <a:latin typeface="Arial"/>
              </a:rPr>
              <a:t>opportunities for targeting</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a:xfrm>
            <a:off x="7538422" y="1614207"/>
            <a:ext cx="4368867" cy="3651531"/>
          </a:xfrm>
        </p:spPr>
        <p:txBody>
          <a:bodyPr>
            <a:normAutofit fontScale="85000" lnSpcReduction="20000"/>
          </a:bodyPr>
          <a:lstStyle/>
          <a:p>
            <a:pPr algn="l"/>
            <a:r>
              <a:rPr lang="en-GB" b="1" dirty="0">
                <a:solidFill>
                  <a:schemeClr val="bg2"/>
                </a:solidFill>
              </a:rPr>
              <a:t>Targeting opportunities:</a:t>
            </a:r>
          </a:p>
          <a:p>
            <a:pPr algn="l"/>
            <a:endParaRPr lang="en-GB" b="1" dirty="0">
              <a:solidFill>
                <a:schemeClr val="bg2"/>
              </a:solidFill>
            </a:endParaRPr>
          </a:p>
          <a:p>
            <a:pPr algn="l"/>
            <a:r>
              <a:rPr lang="en-GB" dirty="0">
                <a:solidFill>
                  <a:schemeClr val="bg2"/>
                </a:solidFill>
              </a:rPr>
              <a:t>Existing customers or non-customers</a:t>
            </a:r>
          </a:p>
          <a:p>
            <a:pPr algn="l"/>
            <a:endParaRPr lang="en-GB" dirty="0">
              <a:solidFill>
                <a:schemeClr val="bg2"/>
              </a:solidFill>
            </a:endParaRPr>
          </a:p>
          <a:p>
            <a:pPr algn="l"/>
            <a:r>
              <a:rPr lang="en-GB" dirty="0">
                <a:solidFill>
                  <a:schemeClr val="bg2"/>
                </a:solidFill>
              </a:rPr>
              <a:t>Customers approaching a renewal date</a:t>
            </a:r>
          </a:p>
          <a:p>
            <a:pPr algn="l"/>
            <a:endParaRPr lang="en-GB" dirty="0">
              <a:solidFill>
                <a:schemeClr val="bg2"/>
              </a:solidFill>
            </a:endParaRPr>
          </a:p>
          <a:p>
            <a:pPr algn="l"/>
            <a:r>
              <a:rPr lang="en-GB" dirty="0">
                <a:solidFill>
                  <a:schemeClr val="bg2"/>
                </a:solidFill>
              </a:rPr>
              <a:t>Customers likely to churn</a:t>
            </a:r>
          </a:p>
          <a:p>
            <a:pPr algn="l"/>
            <a:endParaRPr lang="en-GB" dirty="0">
              <a:solidFill>
                <a:schemeClr val="bg2"/>
              </a:solidFill>
            </a:endParaRPr>
          </a:p>
          <a:p>
            <a:pPr algn="l"/>
            <a:r>
              <a:rPr lang="en-GB" dirty="0">
                <a:solidFill>
                  <a:schemeClr val="bg2"/>
                </a:solidFill>
              </a:rPr>
              <a:t>Those who could benefit from another product / service</a:t>
            </a:r>
          </a:p>
          <a:p>
            <a:pPr algn="l"/>
            <a:endParaRPr lang="en-GB" dirty="0">
              <a:solidFill>
                <a:schemeClr val="bg2"/>
              </a:solidFill>
            </a:endParaRPr>
          </a:p>
          <a:p>
            <a:pPr algn="l"/>
            <a:r>
              <a:rPr lang="en-GB" dirty="0">
                <a:solidFill>
                  <a:schemeClr val="bg2"/>
                </a:solidFill>
              </a:rPr>
              <a:t>Different creative executions based on customer insight</a:t>
            </a:r>
          </a:p>
          <a:p>
            <a:endParaRPr lang="en-GB" dirty="0"/>
          </a:p>
        </p:txBody>
      </p:sp>
      <p:pic>
        <p:nvPicPr>
          <p:cNvPr id="7" name="Picture 6">
            <a:extLst>
              <a:ext uri="{FF2B5EF4-FFF2-40B4-BE49-F238E27FC236}">
                <a16:creationId xmlns:a16="http://schemas.microsoft.com/office/drawing/2014/main" id="{AD4F9462-F37D-4D25-8A49-8222DBF284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20" y="1481073"/>
            <a:ext cx="6940907" cy="3842278"/>
          </a:xfrm>
          <a:prstGeom prst="rect">
            <a:avLst/>
          </a:prstGeom>
        </p:spPr>
      </p:pic>
    </p:spTree>
    <p:extLst>
      <p:ext uri="{BB962C8B-B14F-4D97-AF65-F5344CB8AC3E}">
        <p14:creationId xmlns:p14="http://schemas.microsoft.com/office/powerpoint/2010/main" val="37814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403E-6446-4D38-A383-54AFF0711004}"/>
              </a:ext>
            </a:extLst>
          </p:cNvPr>
          <p:cNvSpPr>
            <a:spLocks noGrp="1"/>
          </p:cNvSpPr>
          <p:nvPr>
            <p:ph type="title"/>
          </p:nvPr>
        </p:nvSpPr>
        <p:spPr/>
        <p:txBody>
          <a:bodyPr/>
          <a:lstStyle/>
          <a:p>
            <a:r>
              <a:rPr kumimoji="0" lang="en-GB" sz="3000" b="1" i="0" u="none" strike="noStrike" kern="1200" cap="none" spc="0" normalizeH="0" baseline="0" noProof="0" dirty="0">
                <a:ln>
                  <a:noFill/>
                </a:ln>
                <a:solidFill>
                  <a:srgbClr val="372D87"/>
                </a:solidFill>
                <a:effectLst/>
                <a:uLnTx/>
                <a:uFillTx/>
                <a:latin typeface="Arial"/>
                <a:ea typeface="+mj-ea"/>
                <a:cs typeface="+mj-cs"/>
              </a:rPr>
              <a:t>Data match example – </a:t>
            </a:r>
            <a:br>
              <a:rPr kumimoji="0" lang="en-GB" sz="3000" b="1" i="0" u="none" strike="noStrike" kern="1200" cap="none" spc="0" normalizeH="0" baseline="0" noProof="0" dirty="0">
                <a:ln>
                  <a:noFill/>
                </a:ln>
                <a:solidFill>
                  <a:srgbClr val="372D87"/>
                </a:solidFill>
                <a:effectLst/>
                <a:uLnTx/>
                <a:uFillTx/>
                <a:latin typeface="Arial"/>
                <a:ea typeface="+mj-ea"/>
                <a:cs typeface="+mj-cs"/>
              </a:rPr>
            </a:br>
            <a:r>
              <a:rPr kumimoji="0" lang="en-GB" sz="3000" b="1" i="0" u="none" strike="noStrike" kern="1200" cap="none" spc="0" normalizeH="0" baseline="0" noProof="0" dirty="0">
                <a:ln>
                  <a:noFill/>
                </a:ln>
                <a:solidFill>
                  <a:srgbClr val="372D87"/>
                </a:solidFill>
                <a:effectLst/>
                <a:uLnTx/>
                <a:uFillTx/>
                <a:latin typeface="Arial"/>
                <a:ea typeface="+mj-ea"/>
                <a:cs typeface="+mj-cs"/>
              </a:rPr>
              <a:t>Just Eat</a:t>
            </a:r>
            <a:endParaRPr lang="en-GB" dirty="0"/>
          </a:p>
        </p:txBody>
      </p:sp>
      <p:sp>
        <p:nvSpPr>
          <p:cNvPr id="3" name="Text Placeholder 2">
            <a:extLst>
              <a:ext uri="{FF2B5EF4-FFF2-40B4-BE49-F238E27FC236}">
                <a16:creationId xmlns:a16="http://schemas.microsoft.com/office/drawing/2014/main" id="{E9D10A99-7E54-49A0-BE48-996B6C39BD5C}"/>
              </a:ext>
            </a:extLst>
          </p:cNvPr>
          <p:cNvSpPr>
            <a:spLocks noGrp="1"/>
          </p:cNvSpPr>
          <p:nvPr>
            <p:ph type="body" sz="quarter" idx="13"/>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ea typeface="+mn-ea"/>
                <a:cs typeface="+mn-cs"/>
              </a:rPr>
              <a:t>Just Eat wanted to improve consideration and increase orders by targeting ‘At Risk’ customers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ea typeface="+mn-ea"/>
                <a:cs typeface="+mn-cs"/>
              </a:rPr>
              <a:t>Built a bespoke audience by matching their own customer data with All 4 user data</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ea typeface="+mn-ea"/>
                <a:cs typeface="+mn-cs"/>
              </a:rPr>
              <a:t>Generated a 38% uplift in consideration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ea typeface="+mn-ea"/>
                <a:cs typeface="+mn-cs"/>
              </a:rPr>
              <a:t>Spontaneous awareness grew by 63%</a:t>
            </a:r>
          </a:p>
          <a:p>
            <a:endParaRPr lang="en-GB" dirty="0"/>
          </a:p>
        </p:txBody>
      </p:sp>
      <p:pic>
        <p:nvPicPr>
          <p:cNvPr id="8" name="Picture 2" descr="Snoop Dogg stars as delivery driver in new Just Eat advert | The  Independent | The Independent">
            <a:extLst>
              <a:ext uri="{FF2B5EF4-FFF2-40B4-BE49-F238E27FC236}">
                <a16:creationId xmlns:a16="http://schemas.microsoft.com/office/drawing/2014/main" id="{0EA8726F-4446-4344-93B9-D226E59D4A7C}"/>
              </a:ext>
            </a:extLst>
          </p:cNvPr>
          <p:cNvPicPr>
            <a:picLocks noGrp="1" noChangeAspect="1" noChangeArrowheads="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bwMode="auto">
          <a:xfrm>
            <a:off x="6008688" y="-9525"/>
            <a:ext cx="6183312" cy="59483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02536D-AB92-7668-6C86-9EFE01A5E8FE}"/>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Just Eat “Snoop”</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300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urrounded by flowers&#10;&#10;Description automatically generated with medium confidence">
            <a:extLst>
              <a:ext uri="{FF2B5EF4-FFF2-40B4-BE49-F238E27FC236}">
                <a16:creationId xmlns:a16="http://schemas.microsoft.com/office/drawing/2014/main" id="{BFF83074-B2DF-B302-C0D6-50FDB5027C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2"/>
          <a:stretch/>
        </p:blipFill>
        <p:spPr>
          <a:xfrm>
            <a:off x="6007893" y="0"/>
            <a:ext cx="6184106" cy="5938635"/>
          </a:xfrm>
          <a:prstGeom prst="rect">
            <a:avLst/>
          </a:prstGeom>
        </p:spPr>
      </p:pic>
      <p:sp>
        <p:nvSpPr>
          <p:cNvPr id="2" name="Title 1">
            <a:extLst>
              <a:ext uri="{FF2B5EF4-FFF2-40B4-BE49-F238E27FC236}">
                <a16:creationId xmlns:a16="http://schemas.microsoft.com/office/drawing/2014/main" id="{5C49B212-BD88-49DC-8125-4E14BBC8B048}"/>
              </a:ext>
            </a:extLst>
          </p:cNvPr>
          <p:cNvSpPr>
            <a:spLocks noGrp="1"/>
          </p:cNvSpPr>
          <p:nvPr>
            <p:ph type="title"/>
          </p:nvPr>
        </p:nvSpPr>
        <p:spPr/>
        <p:txBody>
          <a:bodyPr/>
          <a:lstStyle/>
          <a:p>
            <a:r>
              <a:rPr lang="en-GB" dirty="0"/>
              <a:t>A review of the advanced TV toolkit</a:t>
            </a:r>
          </a:p>
        </p:txBody>
      </p:sp>
      <p:sp>
        <p:nvSpPr>
          <p:cNvPr id="3" name="Text Placeholder 2">
            <a:extLst>
              <a:ext uri="{FF2B5EF4-FFF2-40B4-BE49-F238E27FC236}">
                <a16:creationId xmlns:a16="http://schemas.microsoft.com/office/drawing/2014/main" id="{985EA726-9204-46FD-A387-9D431E820683}"/>
              </a:ext>
            </a:extLst>
          </p:cNvPr>
          <p:cNvSpPr>
            <a:spLocks noGrp="1"/>
          </p:cNvSpPr>
          <p:nvPr>
            <p:ph type="body" sz="quarter" idx="13"/>
          </p:nvPr>
        </p:nvSpPr>
        <p:spPr>
          <a:xfrm>
            <a:off x="377758" y="1614207"/>
            <a:ext cx="4368867" cy="3979769"/>
          </a:xfrm>
        </p:spPr>
        <p:txBody>
          <a:bodyPr>
            <a:normAutofit/>
          </a:bodyPr>
          <a:lstStyle/>
          <a:p>
            <a:pPr algn="l"/>
            <a:r>
              <a:rPr lang="en-GB" dirty="0"/>
              <a:t>Linear reach extension to build cost effective reach</a:t>
            </a:r>
          </a:p>
          <a:p>
            <a:pPr algn="l"/>
            <a:endParaRPr lang="en-GB" dirty="0"/>
          </a:p>
          <a:p>
            <a:pPr algn="l"/>
            <a:r>
              <a:rPr lang="en-GB" dirty="0"/>
              <a:t>Geo-targeting for more precise geographical targeting</a:t>
            </a:r>
          </a:p>
          <a:p>
            <a:pPr algn="l"/>
            <a:endParaRPr lang="en-GB" dirty="0"/>
          </a:p>
          <a:p>
            <a:pPr algn="l"/>
            <a:r>
              <a:rPr lang="en-GB" dirty="0"/>
              <a:t>Custom targeted audiences using additional data sets for more enhanced targeting</a:t>
            </a:r>
          </a:p>
          <a:p>
            <a:pPr algn="l"/>
            <a:endParaRPr lang="en-GB" dirty="0"/>
          </a:p>
          <a:p>
            <a:pPr algn="l"/>
            <a:r>
              <a:rPr lang="en-GB" dirty="0"/>
              <a:t>Customer data matching fusing 1</a:t>
            </a:r>
            <a:r>
              <a:rPr lang="en-GB" baseline="30000" dirty="0"/>
              <a:t>st</a:t>
            </a:r>
            <a:r>
              <a:rPr lang="en-GB" dirty="0"/>
              <a:t> party and broadcaster data to open a new world of opportunities</a:t>
            </a:r>
          </a:p>
          <a:p>
            <a:endParaRPr lang="en-GB" dirty="0"/>
          </a:p>
        </p:txBody>
      </p:sp>
      <p:pic>
        <p:nvPicPr>
          <p:cNvPr id="9" name="Picture Placeholder 8" descr="A person surrounded by flowers&#10;&#10;Description automatically generated with medium confidence">
            <a:extLst>
              <a:ext uri="{FF2B5EF4-FFF2-40B4-BE49-F238E27FC236}">
                <a16:creationId xmlns:a16="http://schemas.microsoft.com/office/drawing/2014/main" id="{9F17FDD3-3D49-8FEA-8300-D0DDE2BAA74D}"/>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0B282ADE-FF70-420F-83E0-29CEA610E9C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Sonos – Home Theatre</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9578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77752410-3305-6114-9F66-D7D3AB2ED0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89134" cy="6848166"/>
          </a:xfrm>
          <a:prstGeom prst="rect">
            <a:avLst/>
          </a:prstGeom>
        </p:spPr>
      </p:pic>
      <p:pic>
        <p:nvPicPr>
          <p:cNvPr id="10" name="Picture 9">
            <a:extLst>
              <a:ext uri="{FF2B5EF4-FFF2-40B4-BE49-F238E27FC236}">
                <a16:creationId xmlns:a16="http://schemas.microsoft.com/office/drawing/2014/main" id="{1AEA5C51-F8BF-4EF4-BC60-102D8A315FFE}"/>
              </a:ext>
            </a:extLst>
          </p:cNvPr>
          <p:cNvPicPr>
            <a:picLocks noChangeAspect="1"/>
          </p:cNvPicPr>
          <p:nvPr/>
        </p:nvPicPr>
        <p:blipFill>
          <a:blip r:embed="rId4"/>
          <a:stretch>
            <a:fillRect/>
          </a:stretch>
        </p:blipFill>
        <p:spPr>
          <a:xfrm>
            <a:off x="0" y="9834"/>
            <a:ext cx="12192000" cy="6857999"/>
          </a:xfrm>
          <a:prstGeom prst="rect">
            <a:avLst/>
          </a:prstGeom>
        </p:spPr>
      </p:pic>
      <p:sp>
        <p:nvSpPr>
          <p:cNvPr id="11" name="Title 2">
            <a:extLst>
              <a:ext uri="{FF2B5EF4-FFF2-40B4-BE49-F238E27FC236}">
                <a16:creationId xmlns:a16="http://schemas.microsoft.com/office/drawing/2014/main" id="{683AFC5B-9D61-4F39-8DC8-03A3CA48E590}"/>
              </a:ext>
            </a:extLst>
          </p:cNvPr>
          <p:cNvSpPr txBox="1">
            <a:spLocks/>
          </p:cNvSpPr>
          <p:nvPr/>
        </p:nvSpPr>
        <p:spPr>
          <a:xfrm>
            <a:off x="797859" y="819018"/>
            <a:ext cx="5298141"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ysClr val="window" lastClr="FFFFFF"/>
                </a:solidFill>
                <a:effectLst/>
                <a:uLnTx/>
                <a:uFillTx/>
                <a:latin typeface="Arial"/>
                <a:ea typeface="+mj-ea"/>
                <a:cs typeface="+mj-cs"/>
              </a:rPr>
              <a:t>Advanced TV measurement</a:t>
            </a:r>
          </a:p>
        </p:txBody>
      </p:sp>
      <p:pic>
        <p:nvPicPr>
          <p:cNvPr id="12" name="Picture 11">
            <a:extLst>
              <a:ext uri="{FF2B5EF4-FFF2-40B4-BE49-F238E27FC236}">
                <a16:creationId xmlns:a16="http://schemas.microsoft.com/office/drawing/2014/main" id="{A7403838-52CA-4517-BF0E-B05CD764F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extBox 4">
            <a:extLst>
              <a:ext uri="{FF2B5EF4-FFF2-40B4-BE49-F238E27FC236}">
                <a16:creationId xmlns:a16="http://schemas.microsoft.com/office/drawing/2014/main" id="{E86EBC4A-0C1C-0DB0-D090-EB4D9A0866F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Leonardo - UKTV</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594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helmet&#10;&#10;Description automatically generated with medium confidence">
            <a:extLst>
              <a:ext uri="{FF2B5EF4-FFF2-40B4-BE49-F238E27FC236}">
                <a16:creationId xmlns:a16="http://schemas.microsoft.com/office/drawing/2014/main" id="{7FAFC6B8-97DA-6583-E8C6-25A0FB960C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49"/>
          <a:stretch/>
        </p:blipFill>
        <p:spPr>
          <a:xfrm>
            <a:off x="6144491" y="0"/>
            <a:ext cx="6047508" cy="5946504"/>
          </a:xfrm>
          <a:prstGeom prst="rect">
            <a:avLst/>
          </a:prstGeom>
        </p:spPr>
      </p:pic>
      <p:sp>
        <p:nvSpPr>
          <p:cNvPr id="7" name="TextBox 6">
            <a:extLst>
              <a:ext uri="{FF2B5EF4-FFF2-40B4-BE49-F238E27FC236}">
                <a16:creationId xmlns:a16="http://schemas.microsoft.com/office/drawing/2014/main" id="{657857CF-ACB6-9DC2-2E56-625BE98370D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Just Eat – Katy Perry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6F649B23-8048-4BF6-9C90-BE0D3E3EB372}"/>
              </a:ext>
            </a:extLst>
          </p:cNvPr>
          <p:cNvSpPr>
            <a:spLocks noGrp="1"/>
          </p:cNvSpPr>
          <p:nvPr>
            <p:ph type="title"/>
          </p:nvPr>
        </p:nvSpPr>
        <p:spPr/>
        <p:txBody>
          <a:bodyPr/>
          <a:lstStyle/>
          <a:p>
            <a:r>
              <a:rPr lang="en-GB" dirty="0"/>
              <a:t>Advanced TV measurement</a:t>
            </a:r>
          </a:p>
        </p:txBody>
      </p:sp>
      <p:sp>
        <p:nvSpPr>
          <p:cNvPr id="3" name="Text Placeholder 2">
            <a:extLst>
              <a:ext uri="{FF2B5EF4-FFF2-40B4-BE49-F238E27FC236}">
                <a16:creationId xmlns:a16="http://schemas.microsoft.com/office/drawing/2014/main" id="{E2CE257E-11D0-451E-A805-D8FB0C4ACEA2}"/>
              </a:ext>
            </a:extLst>
          </p:cNvPr>
          <p:cNvSpPr>
            <a:spLocks noGrp="1"/>
          </p:cNvSpPr>
          <p:nvPr>
            <p:ph type="body" sz="quarter" idx="13"/>
          </p:nvPr>
        </p:nvSpPr>
        <p:spPr>
          <a:xfrm>
            <a:off x="377757" y="1614207"/>
            <a:ext cx="5176376" cy="433229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a:rPr>
              <a:t>There’s a growing range of campaign </a:t>
            </a:r>
            <a:r>
              <a:rPr kumimoji="0" lang="en-GB" b="0" i="0" u="none" strike="noStrike" kern="1200" cap="none" spc="0" normalizeH="0" baseline="0" noProof="0" dirty="0">
                <a:ln>
                  <a:noFill/>
                </a:ln>
                <a:effectLst/>
                <a:uLnTx/>
                <a:uFillTx/>
                <a:latin typeface="Arial"/>
                <a:ea typeface="+mn-ea"/>
                <a:cs typeface="+mn-cs"/>
              </a:rPr>
              <a:t>metrics to capture advanced TV advertising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Arial"/>
              <a:ea typeface="+mn-ea"/>
              <a:cs typeface="+mn-cs"/>
            </a:endParaRPr>
          </a:p>
          <a:p>
            <a:pPr marL="285750" lvl="0" indent="-285750">
              <a:spcBef>
                <a:spcPts val="0"/>
              </a:spcBef>
              <a:buFont typeface="Arial" panose="020B0604020202020204" pitchFamily="34" charset="0"/>
              <a:buChar char="•"/>
              <a:defRPr/>
            </a:pPr>
            <a:r>
              <a:rPr kumimoji="0" lang="en-GB" b="1" i="0" u="none" strike="noStrike" kern="1200" cap="none" spc="0" normalizeH="0" baseline="0" noProof="0" dirty="0">
                <a:ln>
                  <a:noFill/>
                </a:ln>
                <a:effectLst/>
                <a:uLnTx/>
                <a:uFillTx/>
                <a:latin typeface="Arial"/>
                <a:ea typeface="+mn-ea"/>
                <a:cs typeface="+mn-cs"/>
              </a:rPr>
              <a:t>Panel-based</a:t>
            </a:r>
            <a:r>
              <a:rPr kumimoji="0" lang="en-GB" b="0" i="0" u="none" strike="noStrike" kern="1200" cap="none" spc="0" normalizeH="0" baseline="0" noProof="0" dirty="0">
                <a:ln>
                  <a:noFill/>
                </a:ln>
                <a:effectLst/>
                <a:uLnTx/>
                <a:uFillTx/>
                <a:latin typeface="Arial"/>
                <a:ea typeface="+mn-ea"/>
                <a:cs typeface="+mn-cs"/>
              </a:rPr>
              <a:t> metrics work best for linear TV</a:t>
            </a:r>
          </a:p>
          <a:p>
            <a:pPr lvl="0">
              <a:spcBef>
                <a:spcPts val="0"/>
              </a:spcBef>
              <a:defRPr/>
            </a:pPr>
            <a:r>
              <a:rPr kumimoji="0" lang="en-GB" b="0" i="0" u="none" strike="noStrike" kern="1200" cap="none" spc="0" normalizeH="0" baseline="0" noProof="0" dirty="0">
                <a:ln>
                  <a:noFill/>
                </a:ln>
                <a:effectLst/>
                <a:uLnTx/>
                <a:uFillTx/>
                <a:latin typeface="Arial"/>
                <a:ea typeface="+mn-ea"/>
                <a:cs typeface="+mn-cs"/>
              </a:rPr>
              <a:t>     (</a:t>
            </a:r>
            <a:r>
              <a:rPr lang="en-GB" dirty="0"/>
              <a:t>Barb: impacts, coverage and frequency)</a:t>
            </a:r>
          </a:p>
          <a:p>
            <a:pPr lvl="0">
              <a:spcBef>
                <a:spcPts val="0"/>
              </a:spcBef>
              <a:defRPr/>
            </a:pPr>
            <a:endParaRPr kumimoji="0" lang="en-GB" b="0" i="0" u="none" strike="noStrike" kern="1200" cap="none" spc="0" normalizeH="0" baseline="0" noProof="0" dirty="0">
              <a:ln>
                <a:noFill/>
              </a:ln>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effectLst/>
                <a:uLnTx/>
                <a:uFillTx/>
                <a:latin typeface="Arial"/>
                <a:ea typeface="+mn-ea"/>
                <a:cs typeface="+mn-cs"/>
              </a:rPr>
              <a:t>Census-based </a:t>
            </a:r>
            <a:r>
              <a:rPr kumimoji="0" lang="en-GB" i="0" u="none" strike="noStrike" kern="1200" cap="none" spc="0" normalizeH="0" baseline="0" noProof="0" dirty="0">
                <a:ln>
                  <a:noFill/>
                </a:ln>
                <a:effectLst/>
                <a:uLnTx/>
                <a:uFillTx/>
                <a:latin typeface="Arial"/>
                <a:ea typeface="+mn-ea"/>
                <a:cs typeface="+mn-cs"/>
              </a:rPr>
              <a:t>metrics </a:t>
            </a:r>
            <a:r>
              <a:rPr kumimoji="0" lang="en-GB" b="0" i="0" u="none" strike="noStrike" kern="1200" cap="none" spc="0" normalizeH="0" baseline="0" noProof="0" dirty="0">
                <a:ln>
                  <a:noFill/>
                </a:ln>
                <a:effectLst/>
                <a:uLnTx/>
                <a:uFillTx/>
                <a:latin typeface="Arial"/>
                <a:ea typeface="+mn-ea"/>
                <a:cs typeface="+mn-cs"/>
              </a:rPr>
              <a:t>are used on ad-served campaigns, derived from return path data e.g. </a:t>
            </a:r>
          </a:p>
          <a:p>
            <a:pPr marL="511175" lvl="1" indent="-285750">
              <a:spcBef>
                <a:spcPts val="0"/>
              </a:spcBef>
              <a:spcAft>
                <a:spcPts val="0"/>
              </a:spcAft>
              <a:buClrTx/>
              <a:buFont typeface="Arial" panose="020B0604020202020204" pitchFamily="34" charset="0"/>
              <a:buChar char="•"/>
              <a:defRPr/>
            </a:pPr>
            <a:r>
              <a:rPr lang="en-GB" sz="1400" dirty="0">
                <a:latin typeface="Arial"/>
              </a:rPr>
              <a:t>BVOD (</a:t>
            </a:r>
            <a:r>
              <a:rPr lang="en-GB" sz="1400" dirty="0"/>
              <a:t>often TV traded audience impressions)</a:t>
            </a:r>
            <a:endParaRPr lang="en-GB" sz="1400" dirty="0">
              <a:latin typeface="Arial"/>
            </a:endParaRPr>
          </a:p>
          <a:p>
            <a:pPr marL="511175" lvl="1" indent="-285750">
              <a:spcBef>
                <a:spcPts val="0"/>
              </a:spcBef>
              <a:spcAft>
                <a:spcPts val="0"/>
              </a:spcAft>
              <a:buClrTx/>
              <a:buFont typeface="Arial" panose="020B0604020202020204" pitchFamily="34" charset="0"/>
              <a:buChar char="•"/>
              <a:defRPr/>
            </a:pPr>
            <a:r>
              <a:rPr lang="en-GB" sz="1400" dirty="0">
                <a:latin typeface="Arial"/>
              </a:rPr>
              <a:t>Sky AdSmart (bespoke target impressions)</a:t>
            </a:r>
          </a:p>
          <a:p>
            <a:pPr lvl="1" indent="0">
              <a:spcBef>
                <a:spcPts val="0"/>
              </a:spcBef>
              <a:spcAft>
                <a:spcPts val="0"/>
              </a:spcAft>
              <a:buClrTx/>
              <a:buNone/>
              <a:defRPr/>
            </a:pPr>
            <a:endParaRPr kumimoji="0" lang="en-GB"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Arial"/>
                <a:ea typeface="+mn-ea"/>
                <a:cs typeface="+mn-cs"/>
              </a:rPr>
              <a:t>Measuring total TV campaign reach </a:t>
            </a:r>
            <a:r>
              <a:rPr lang="en-GB" dirty="0">
                <a:latin typeface="Arial"/>
              </a:rPr>
              <a:t>involves combining panel and census data, which is far from simple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Arial"/>
              <a:ea typeface="+mn-ea"/>
              <a:cs typeface="+mn-cs"/>
            </a:endParaRPr>
          </a:p>
          <a:p>
            <a:pPr lvl="0">
              <a:spcBef>
                <a:spcPts val="0"/>
              </a:spcBef>
              <a:defRPr/>
            </a:pPr>
            <a:r>
              <a:rPr kumimoji="0" lang="en-GB" b="0" i="0" u="none" strike="noStrike" kern="1200" cap="none" spc="0" normalizeH="0" baseline="0" noProof="0" dirty="0">
                <a:ln>
                  <a:noFill/>
                </a:ln>
                <a:effectLst/>
                <a:uLnTx/>
                <a:uFillTx/>
                <a:latin typeface="Arial"/>
                <a:ea typeface="+mn-ea"/>
                <a:cs typeface="+mn-cs"/>
              </a:rPr>
              <a:t>The good news: CFlight </a:t>
            </a:r>
            <a:r>
              <a:rPr lang="en-GB" dirty="0">
                <a:latin typeface="Arial"/>
              </a:rPr>
              <a:t>now provides deduplicated campaign reach and average frequency across most of the UK’s TV inventory</a:t>
            </a:r>
            <a:endParaRPr kumimoji="0" lang="en-GB"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234917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90BB-49A0-42E9-9FE0-9268995F848A}"/>
              </a:ext>
            </a:extLst>
          </p:cNvPr>
          <p:cNvSpPr>
            <a:spLocks noGrp="1"/>
          </p:cNvSpPr>
          <p:nvPr>
            <p:ph type="title"/>
          </p:nvPr>
        </p:nvSpPr>
        <p:spPr/>
        <p:txBody>
          <a:bodyPr/>
          <a:lstStyle/>
          <a:p>
            <a:r>
              <a:rPr lang="en-GB" dirty="0"/>
              <a:t>CFlight: deduplicated reach and frequency</a:t>
            </a:r>
          </a:p>
        </p:txBody>
      </p:sp>
      <p:sp>
        <p:nvSpPr>
          <p:cNvPr id="3" name="TextBox 2">
            <a:extLst>
              <a:ext uri="{FF2B5EF4-FFF2-40B4-BE49-F238E27FC236}">
                <a16:creationId xmlns:a16="http://schemas.microsoft.com/office/drawing/2014/main" id="{FCA60E14-3992-902A-3F36-FC52C84FAA33}"/>
              </a:ext>
            </a:extLst>
          </p:cNvPr>
          <p:cNvSpPr txBox="1"/>
          <p:nvPr/>
        </p:nvSpPr>
        <p:spPr>
          <a:xfrm>
            <a:off x="661821" y="2422420"/>
            <a:ext cx="2537114" cy="1631216"/>
          </a:xfrm>
          <a:prstGeom prst="rect">
            <a:avLst/>
          </a:prstGeom>
          <a:noFill/>
        </p:spPr>
        <p:txBody>
          <a:bodyPr wrap="square" rtlCol="0">
            <a:spAutoFit/>
          </a:bodyPr>
          <a:lstStyle/>
          <a:p>
            <a:r>
              <a:rPr lang="en-GB" dirty="0"/>
              <a:t>Linear TV reach	</a:t>
            </a:r>
            <a:r>
              <a:rPr lang="en-GB" sz="3200" dirty="0">
                <a:solidFill>
                  <a:srgbClr val="00B050"/>
                </a:solidFill>
                <a:sym typeface="Wingdings" panose="05000000000000000000" pitchFamily="2" charset="2"/>
              </a:rPr>
              <a:t></a:t>
            </a:r>
          </a:p>
          <a:p>
            <a:r>
              <a:rPr lang="en-GB" dirty="0">
                <a:sym typeface="Wingdings" panose="05000000000000000000" pitchFamily="2" charset="2"/>
              </a:rPr>
              <a:t>BVOD reach</a:t>
            </a:r>
            <a:r>
              <a:rPr lang="en-GB" dirty="0">
                <a:solidFill>
                  <a:srgbClr val="00B050"/>
                </a:solidFill>
                <a:sym typeface="Wingdings" panose="05000000000000000000" pitchFamily="2" charset="2"/>
              </a:rPr>
              <a:t>	</a:t>
            </a:r>
            <a:r>
              <a:rPr lang="en-GB" sz="3600" dirty="0">
                <a:solidFill>
                  <a:srgbClr val="00B050"/>
                </a:solidFill>
                <a:sym typeface="Wingdings" panose="05000000000000000000" pitchFamily="2" charset="2"/>
              </a:rPr>
              <a:t></a:t>
            </a:r>
          </a:p>
          <a:p>
            <a:r>
              <a:rPr lang="en-GB" dirty="0"/>
              <a:t>De-duped reach</a:t>
            </a:r>
            <a:r>
              <a:rPr lang="en-GB" dirty="0">
                <a:solidFill>
                  <a:srgbClr val="00B050"/>
                </a:solidFill>
              </a:rPr>
              <a:t>	</a:t>
            </a:r>
            <a:r>
              <a:rPr lang="en-GB" sz="3200" dirty="0">
                <a:solidFill>
                  <a:srgbClr val="00B050"/>
                </a:solidFill>
                <a:sym typeface="Wingdings" panose="05000000000000000000" pitchFamily="2" charset="2"/>
              </a:rPr>
              <a:t></a:t>
            </a:r>
          </a:p>
        </p:txBody>
      </p:sp>
      <p:sp>
        <p:nvSpPr>
          <p:cNvPr id="4" name="Oval 3">
            <a:extLst>
              <a:ext uri="{FF2B5EF4-FFF2-40B4-BE49-F238E27FC236}">
                <a16:creationId xmlns:a16="http://schemas.microsoft.com/office/drawing/2014/main" id="{36822804-17DE-3F27-6D89-D69A98F53867}"/>
              </a:ext>
            </a:extLst>
          </p:cNvPr>
          <p:cNvSpPr/>
          <p:nvPr/>
        </p:nvSpPr>
        <p:spPr>
          <a:xfrm>
            <a:off x="3794761" y="1381125"/>
            <a:ext cx="3718560" cy="3713807"/>
          </a:xfrm>
          <a:prstGeom prst="ellipse">
            <a:avLst/>
          </a:prstGeom>
          <a:solidFill>
            <a:schemeClr val="accent5">
              <a:alpha val="89867"/>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lang="en-GB" dirty="0"/>
          </a:p>
        </p:txBody>
      </p:sp>
      <p:sp>
        <p:nvSpPr>
          <p:cNvPr id="5" name="Oval 4">
            <a:extLst>
              <a:ext uri="{FF2B5EF4-FFF2-40B4-BE49-F238E27FC236}">
                <a16:creationId xmlns:a16="http://schemas.microsoft.com/office/drawing/2014/main" id="{B7403ACC-7EB1-B632-FCCF-11FBA2DF6589}"/>
              </a:ext>
            </a:extLst>
          </p:cNvPr>
          <p:cNvSpPr/>
          <p:nvPr/>
        </p:nvSpPr>
        <p:spPr>
          <a:xfrm>
            <a:off x="6553200" y="2291002"/>
            <a:ext cx="2250118" cy="2251229"/>
          </a:xfrm>
          <a:prstGeom prst="ellipse">
            <a:avLst/>
          </a:prstGeom>
          <a:solidFill>
            <a:schemeClr val="accent6">
              <a:alpha val="89603"/>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TextBox 5">
            <a:extLst>
              <a:ext uri="{FF2B5EF4-FFF2-40B4-BE49-F238E27FC236}">
                <a16:creationId xmlns:a16="http://schemas.microsoft.com/office/drawing/2014/main" id="{30E9AA30-BC2D-E861-57FA-74EA54B34DAB}"/>
              </a:ext>
            </a:extLst>
          </p:cNvPr>
          <p:cNvSpPr txBox="1"/>
          <p:nvPr/>
        </p:nvSpPr>
        <p:spPr>
          <a:xfrm>
            <a:off x="4182818" y="3075056"/>
            <a:ext cx="1982325" cy="707886"/>
          </a:xfrm>
          <a:prstGeom prst="rect">
            <a:avLst/>
          </a:prstGeom>
          <a:noFill/>
        </p:spPr>
        <p:txBody>
          <a:bodyPr wrap="square" rtlCol="0">
            <a:spAutoFit/>
          </a:bodyPr>
          <a:lstStyle/>
          <a:p>
            <a:pPr algn="l"/>
            <a:r>
              <a:rPr lang="en-US" sz="2000" b="1" dirty="0">
                <a:solidFill>
                  <a:schemeClr val="bg1"/>
                </a:solidFill>
              </a:rPr>
              <a:t>Only linear TV ad exposure</a:t>
            </a:r>
          </a:p>
        </p:txBody>
      </p:sp>
      <p:sp>
        <p:nvSpPr>
          <p:cNvPr id="7" name="TextBox 6">
            <a:extLst>
              <a:ext uri="{FF2B5EF4-FFF2-40B4-BE49-F238E27FC236}">
                <a16:creationId xmlns:a16="http://schemas.microsoft.com/office/drawing/2014/main" id="{6CB0D4BB-5696-EC09-C135-F47324817AA8}"/>
              </a:ext>
            </a:extLst>
          </p:cNvPr>
          <p:cNvSpPr txBox="1"/>
          <p:nvPr/>
        </p:nvSpPr>
        <p:spPr>
          <a:xfrm>
            <a:off x="6971738" y="4812457"/>
            <a:ext cx="1982325" cy="1015663"/>
          </a:xfrm>
          <a:prstGeom prst="rect">
            <a:avLst/>
          </a:prstGeom>
          <a:noFill/>
        </p:spPr>
        <p:txBody>
          <a:bodyPr wrap="square" rtlCol="0">
            <a:spAutoFit/>
          </a:bodyPr>
          <a:lstStyle/>
          <a:p>
            <a:pPr algn="l"/>
            <a:r>
              <a:rPr lang="en-US" sz="2000" b="1" dirty="0"/>
              <a:t>Both linear TV and BVOD ad exposure</a:t>
            </a:r>
          </a:p>
        </p:txBody>
      </p:sp>
      <p:sp>
        <p:nvSpPr>
          <p:cNvPr id="8" name="TextBox 7">
            <a:extLst>
              <a:ext uri="{FF2B5EF4-FFF2-40B4-BE49-F238E27FC236}">
                <a16:creationId xmlns:a16="http://schemas.microsoft.com/office/drawing/2014/main" id="{F8A3D2A9-BBEA-FD24-D537-20B5376ADA66}"/>
              </a:ext>
            </a:extLst>
          </p:cNvPr>
          <p:cNvSpPr txBox="1"/>
          <p:nvPr/>
        </p:nvSpPr>
        <p:spPr>
          <a:xfrm>
            <a:off x="9399144" y="3062673"/>
            <a:ext cx="1745232" cy="707886"/>
          </a:xfrm>
          <a:prstGeom prst="rect">
            <a:avLst/>
          </a:prstGeom>
          <a:noFill/>
        </p:spPr>
        <p:txBody>
          <a:bodyPr wrap="square" rtlCol="0">
            <a:spAutoFit/>
          </a:bodyPr>
          <a:lstStyle/>
          <a:p>
            <a:pPr algn="l"/>
            <a:r>
              <a:rPr lang="en-US" sz="2000" b="1" dirty="0"/>
              <a:t>Only BVOD ad exposure</a:t>
            </a:r>
          </a:p>
        </p:txBody>
      </p:sp>
      <p:cxnSp>
        <p:nvCxnSpPr>
          <p:cNvPr id="10" name="Straight Arrow Connector 9">
            <a:extLst>
              <a:ext uri="{FF2B5EF4-FFF2-40B4-BE49-F238E27FC236}">
                <a16:creationId xmlns:a16="http://schemas.microsoft.com/office/drawing/2014/main" id="{EA77BF4A-1970-F00A-5B69-B19A22D92A40}"/>
              </a:ext>
            </a:extLst>
          </p:cNvPr>
          <p:cNvCxnSpPr>
            <a:cxnSpLocks/>
            <a:stCxn id="8" idx="1"/>
          </p:cNvCxnSpPr>
          <p:nvPr/>
        </p:nvCxnSpPr>
        <p:spPr>
          <a:xfrm flipH="1">
            <a:off x="8412480" y="3416616"/>
            <a:ext cx="986664" cy="0"/>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F0AE956-8FCF-0276-B150-2E22F0A1E4AF}"/>
              </a:ext>
            </a:extLst>
          </p:cNvPr>
          <p:cNvCxnSpPr>
            <a:cxnSpLocks/>
          </p:cNvCxnSpPr>
          <p:nvPr/>
        </p:nvCxnSpPr>
        <p:spPr>
          <a:xfrm flipV="1">
            <a:off x="7101840" y="3961873"/>
            <a:ext cx="0" cy="850584"/>
          </a:xfrm>
          <a:prstGeom prst="straightConnector1">
            <a:avLst/>
          </a:prstGeom>
          <a:ln w="3810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71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grass, tree, outdoor, field&#10;&#10;Description automatically generated">
            <a:extLst>
              <a:ext uri="{FF2B5EF4-FFF2-40B4-BE49-F238E27FC236}">
                <a16:creationId xmlns:a16="http://schemas.microsoft.com/office/drawing/2014/main" id="{FD814FD8-7F63-57BA-7EF4-0B540FADB340}"/>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sp>
        <p:nvSpPr>
          <p:cNvPr id="5" name="Title 4"/>
          <p:cNvSpPr>
            <a:spLocks noGrp="1"/>
          </p:cNvSpPr>
          <p:nvPr>
            <p:ph type="title"/>
          </p:nvPr>
        </p:nvSpPr>
        <p:spPr/>
        <p:txBody>
          <a:bodyPr/>
          <a:lstStyle/>
          <a:p>
            <a:r>
              <a:rPr lang="en-GB" dirty="0"/>
              <a:t>In this deck</a:t>
            </a:r>
          </a:p>
        </p:txBody>
      </p:sp>
      <p:sp>
        <p:nvSpPr>
          <p:cNvPr id="15" name="Rectangle 14"/>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9" name="Table 8">
            <a:extLst>
              <a:ext uri="{FF2B5EF4-FFF2-40B4-BE49-F238E27FC236}">
                <a16:creationId xmlns:a16="http://schemas.microsoft.com/office/drawing/2014/main" id="{DB27F176-9CA1-417B-B49D-89BC3A18A2FA}"/>
              </a:ext>
            </a:extLst>
          </p:cNvPr>
          <p:cNvGraphicFramePr>
            <a:graphicFrameLocks noGrp="1"/>
          </p:cNvGraphicFramePr>
          <p:nvPr>
            <p:extLst>
              <p:ext uri="{D42A27DB-BD31-4B8C-83A1-F6EECF244321}">
                <p14:modId xmlns:p14="http://schemas.microsoft.com/office/powerpoint/2010/main" val="4262528734"/>
              </p:ext>
            </p:extLst>
          </p:nvPr>
        </p:nvGraphicFramePr>
        <p:xfrm>
          <a:off x="528638" y="1981807"/>
          <a:ext cx="4972050" cy="2601540"/>
        </p:xfrm>
        <a:graphic>
          <a:graphicData uri="http://schemas.openxmlformats.org/drawingml/2006/table">
            <a:tbl>
              <a:tblPr firstRow="1" bandRow="1"/>
              <a:tblGrid>
                <a:gridCol w="4521479">
                  <a:extLst>
                    <a:ext uri="{9D8B030D-6E8A-4147-A177-3AD203B41FA5}">
                      <a16:colId xmlns:a16="http://schemas.microsoft.com/office/drawing/2014/main" val="1497214192"/>
                    </a:ext>
                  </a:extLst>
                </a:gridCol>
                <a:gridCol w="450571">
                  <a:extLst>
                    <a:ext uri="{9D8B030D-6E8A-4147-A177-3AD203B41FA5}">
                      <a16:colId xmlns:a16="http://schemas.microsoft.com/office/drawing/2014/main" val="2303286546"/>
                    </a:ext>
                  </a:extLst>
                </a:gridCol>
              </a:tblGrid>
              <a:tr h="52030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kumimoji="0" lang="en-GB" sz="1400" b="1" i="0" u="none" strike="noStrike" kern="1200" cap="none" spc="0" normalizeH="0" baseline="0" noProof="0" dirty="0">
                          <a:ln>
                            <a:noFill/>
                          </a:ln>
                          <a:solidFill>
                            <a:srgbClr val="E10514"/>
                          </a:solidFill>
                          <a:effectLst/>
                          <a:uLnTx/>
                          <a:uFillTx/>
                          <a:latin typeface="Arial"/>
                          <a:ea typeface="+mn-ea"/>
                          <a:cs typeface="+mn-cs"/>
                        </a:rPr>
                        <a:t>THE ADVANCED TV OPPORTUNITY</a:t>
                      </a:r>
                      <a:endParaRPr lang="en-GB" sz="1400" b="1" kern="1200" dirty="0">
                        <a:solidFill>
                          <a:srgbClr val="FF0000"/>
                        </a:solidFill>
                        <a:latin typeface="+mn-lt"/>
                        <a:ea typeface="+mn-ea"/>
                        <a:cs typeface="+mn-cs"/>
                      </a:endParaRPr>
                    </a:p>
                  </a:txBody>
                  <a:tcPr marL="0" anchor="ctr">
                    <a:lnL w="12700" cmpd="sng">
                      <a:solidFill>
                        <a:sysClr val="window" lastClr="FFFFFF"/>
                      </a:solidFill>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r"/>
                      <a:endParaRPr lang="en-GB" sz="1400" b="1" dirty="0">
                        <a:solidFill>
                          <a:schemeClr val="tx1"/>
                        </a:solidFill>
                      </a:endParaRPr>
                    </a:p>
                  </a:txBody>
                  <a:tcPr marL="0" marR="0" anchor="ctr">
                    <a:lnL w="12700" cmpd="sng">
                      <a:solidFill>
                        <a:sysClr val="window" lastClr="FFFFFF"/>
                      </a:solidFill>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576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B7305"/>
                          </a:solidFill>
                          <a:effectLst/>
                          <a:uLnTx/>
                          <a:uFillTx/>
                          <a:latin typeface="+mn-lt"/>
                          <a:ea typeface="+mn-ea"/>
                          <a:cs typeface="+mn-cs"/>
                        </a:rPr>
                        <a:t>THE ADVANCED TV TOOLKIT</a:t>
                      </a:r>
                      <a:endParaRPr lang="en-GB" sz="1400" b="1" kern="1200" dirty="0">
                        <a:solidFill>
                          <a:srgbClr val="FF0000"/>
                        </a:solidFill>
                        <a:latin typeface="+mn-lt"/>
                        <a:ea typeface="+mn-ea"/>
                        <a:cs typeface="+mn-cs"/>
                      </a:endParaRP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2809663"/>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accent6"/>
                          </a:solidFill>
                          <a:latin typeface="+mn-lt"/>
                          <a:ea typeface="+mn-ea"/>
                          <a:cs typeface="+mn-cs"/>
                        </a:rPr>
                        <a:t>ADVANCED TV MEASUREMENT</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659019"/>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0070C0"/>
                          </a:solidFill>
                          <a:latin typeface="+mn-lt"/>
                          <a:ea typeface="+mn-ea"/>
                          <a:cs typeface="+mn-cs"/>
                        </a:rPr>
                        <a:t>BUYING ADVANCED TV</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7554841"/>
                  </a:ext>
                </a:extLst>
              </a:tr>
              <a:tr h="520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rgbClr val="7030A0"/>
                          </a:solidFill>
                          <a:latin typeface="+mn-lt"/>
                          <a:ea typeface="+mn-ea"/>
                          <a:cs typeface="+mn-cs"/>
                        </a:rPr>
                        <a:t>THE EXPANDING WORLD OF TV</a:t>
                      </a:r>
                    </a:p>
                  </a:txBody>
                  <a:tcPr marL="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400" b="1" dirty="0">
                        <a:solidFill>
                          <a:schemeClr val="tx1"/>
                        </a:solidFill>
                      </a:endParaRPr>
                    </a:p>
                  </a:txBody>
                  <a:tcPr marL="0" marR="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918186"/>
                  </a:ext>
                </a:extLst>
              </a:tr>
            </a:tbl>
          </a:graphicData>
        </a:graphic>
      </p:graphicFrame>
      <p:sp>
        <p:nvSpPr>
          <p:cNvPr id="12" name="TextBox 11">
            <a:extLst>
              <a:ext uri="{FF2B5EF4-FFF2-40B4-BE49-F238E27FC236}">
                <a16:creationId xmlns:a16="http://schemas.microsoft.com/office/drawing/2014/main" id="{1F290CA9-41AE-440A-8A14-7D80BDD3611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Birds Eye Green Cuisine - Scientists</a:t>
            </a:r>
          </a:p>
        </p:txBody>
      </p:sp>
    </p:spTree>
    <p:custDataLst>
      <p:tags r:id="rId1"/>
    </p:custDataLst>
    <p:extLst>
      <p:ext uri="{BB962C8B-B14F-4D97-AF65-F5344CB8AC3E}">
        <p14:creationId xmlns:p14="http://schemas.microsoft.com/office/powerpoint/2010/main" val="29495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818062E-3ADB-4742-BFC1-BB6F90555A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AEA5C51-F8BF-4EF4-BC60-102D8A315FFE}"/>
              </a:ext>
            </a:extLst>
          </p:cNvPr>
          <p:cNvPicPr>
            <a:picLocks noChangeAspect="1"/>
          </p:cNvPicPr>
          <p:nvPr/>
        </p:nvPicPr>
        <p:blipFill>
          <a:blip r:embed="rId4"/>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A7403838-52CA-4517-BF0E-B05CD764F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8" name="Title 2">
            <a:extLst>
              <a:ext uri="{FF2B5EF4-FFF2-40B4-BE49-F238E27FC236}">
                <a16:creationId xmlns:a16="http://schemas.microsoft.com/office/drawing/2014/main" id="{75A60349-F4D7-4756-8E34-D285D16D66E1}"/>
              </a:ext>
            </a:extLst>
          </p:cNvPr>
          <p:cNvSpPr txBox="1">
            <a:spLocks/>
          </p:cNvSpPr>
          <p:nvPr/>
        </p:nvSpPr>
        <p:spPr>
          <a:xfrm>
            <a:off x="371475" y="359944"/>
            <a:ext cx="9945341" cy="1021181"/>
          </a:xfrm>
          <a:prstGeom prst="rect">
            <a:avLst/>
          </a:prstGeom>
        </p:spPr>
        <p:txBody>
          <a:bodyPr>
            <a:normAutofit fontScale="97500"/>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Total TV campaign measurement is here</a:t>
            </a:r>
          </a:p>
        </p:txBody>
      </p:sp>
    </p:spTree>
    <p:extLst>
      <p:ext uri="{BB962C8B-B14F-4D97-AF65-F5344CB8AC3E}">
        <p14:creationId xmlns:p14="http://schemas.microsoft.com/office/powerpoint/2010/main" val="21087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4206-CA63-1B4D-8DB5-EFD8B709D02B}"/>
              </a:ext>
            </a:extLst>
          </p:cNvPr>
          <p:cNvSpPr>
            <a:spLocks noGrp="1"/>
          </p:cNvSpPr>
          <p:nvPr>
            <p:ph type="title"/>
          </p:nvPr>
        </p:nvSpPr>
        <p:spPr>
          <a:xfrm>
            <a:off x="242869" y="180661"/>
            <a:ext cx="11341099" cy="1021181"/>
          </a:xfrm>
        </p:spPr>
        <p:txBody>
          <a:bodyPr>
            <a:normAutofit/>
          </a:bodyPr>
          <a:lstStyle/>
          <a:p>
            <a:r>
              <a:rPr lang="en-GB" dirty="0"/>
              <a:t>A major TV collaboration</a:t>
            </a:r>
            <a:endParaRPr lang="en-US" dirty="0"/>
          </a:p>
        </p:txBody>
      </p:sp>
      <p:sp>
        <p:nvSpPr>
          <p:cNvPr id="4" name="Isosceles Triangle 34">
            <a:extLst>
              <a:ext uri="{FF2B5EF4-FFF2-40B4-BE49-F238E27FC236}">
                <a16:creationId xmlns:a16="http://schemas.microsoft.com/office/drawing/2014/main" id="{53AD8544-99D0-4F4D-B8A9-9002752230DF}"/>
              </a:ext>
            </a:extLst>
          </p:cNvPr>
          <p:cNvSpPr/>
          <p:nvPr/>
        </p:nvSpPr>
        <p:spPr>
          <a:xfrm rot="2642192">
            <a:off x="1750607" y="-566878"/>
            <a:ext cx="624008" cy="7966383"/>
          </a:xfrm>
          <a:prstGeom prst="triangle">
            <a:avLst>
              <a:gd name="adj" fmla="val 67555"/>
            </a:avLst>
          </a:prstGeom>
          <a:solidFill>
            <a:schemeClr val="accent2">
              <a:lumMod val="20000"/>
              <a:lumOff val="8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CA2F801-F7DC-5046-800B-AD68B2AE87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9358" y="4650288"/>
            <a:ext cx="1472426" cy="1114057"/>
          </a:xfrm>
          <a:prstGeom prst="rect">
            <a:avLst/>
          </a:prstGeom>
          <a:noFill/>
        </p:spPr>
      </p:pic>
      <p:pic>
        <p:nvPicPr>
          <p:cNvPr id="7" name="Picture 6" descr="A picture containing drawing&#10;&#10;Description automatically generated">
            <a:extLst>
              <a:ext uri="{FF2B5EF4-FFF2-40B4-BE49-F238E27FC236}">
                <a16:creationId xmlns:a16="http://schemas.microsoft.com/office/drawing/2014/main" id="{421DE5CE-4F18-1F41-B76E-52B8411A3A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0388" y="4923515"/>
            <a:ext cx="1998842" cy="810371"/>
          </a:xfrm>
          <a:prstGeom prst="rect">
            <a:avLst/>
          </a:prstGeom>
        </p:spPr>
      </p:pic>
      <p:pic>
        <p:nvPicPr>
          <p:cNvPr id="9" name="Picture 8" descr="A picture containing meter, clock&#10;&#10;Description automatically generated">
            <a:extLst>
              <a:ext uri="{FF2B5EF4-FFF2-40B4-BE49-F238E27FC236}">
                <a16:creationId xmlns:a16="http://schemas.microsoft.com/office/drawing/2014/main" id="{15AC2628-EBA4-424C-B023-08D0A7A790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9940" y="5011043"/>
            <a:ext cx="2424501" cy="532663"/>
          </a:xfrm>
          <a:prstGeom prst="rect">
            <a:avLst/>
          </a:prstGeom>
        </p:spPr>
      </p:pic>
      <p:pic>
        <p:nvPicPr>
          <p:cNvPr id="10" name="Picture 4" descr="Thinkbox | The Marketing Society">
            <a:extLst>
              <a:ext uri="{FF2B5EF4-FFF2-40B4-BE49-F238E27FC236}">
                <a16:creationId xmlns:a16="http://schemas.microsoft.com/office/drawing/2014/main" id="{0ED9C3D6-DB19-1042-AC79-4D64EBB988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01560" y="4048824"/>
            <a:ext cx="1575437" cy="5833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food&#10;&#10;Description automatically generated">
            <a:extLst>
              <a:ext uri="{FF2B5EF4-FFF2-40B4-BE49-F238E27FC236}">
                <a16:creationId xmlns:a16="http://schemas.microsoft.com/office/drawing/2014/main" id="{2AA84049-84BA-BA40-BFF5-9DBEEF66908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05435" y="1952848"/>
            <a:ext cx="1187600" cy="772407"/>
          </a:xfrm>
          <a:prstGeom prst="rect">
            <a:avLst/>
          </a:prstGeom>
        </p:spPr>
      </p:pic>
      <p:sp>
        <p:nvSpPr>
          <p:cNvPr id="14" name="Isosceles Triangle 37">
            <a:extLst>
              <a:ext uri="{FF2B5EF4-FFF2-40B4-BE49-F238E27FC236}">
                <a16:creationId xmlns:a16="http://schemas.microsoft.com/office/drawing/2014/main" id="{7C9F0E48-7D77-7445-91CD-D29DCEB6F21B}"/>
              </a:ext>
            </a:extLst>
          </p:cNvPr>
          <p:cNvSpPr/>
          <p:nvPr/>
        </p:nvSpPr>
        <p:spPr>
          <a:xfrm rot="16875772">
            <a:off x="8964545" y="-1575852"/>
            <a:ext cx="1135825" cy="5778509"/>
          </a:xfrm>
          <a:prstGeom prst="triangle">
            <a:avLst>
              <a:gd name="adj" fmla="val 49764"/>
            </a:avLst>
          </a:prstGeom>
          <a:solidFill>
            <a:schemeClr val="accent2">
              <a:lumMod val="20000"/>
              <a:lumOff val="8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38">
            <a:extLst>
              <a:ext uri="{FF2B5EF4-FFF2-40B4-BE49-F238E27FC236}">
                <a16:creationId xmlns:a16="http://schemas.microsoft.com/office/drawing/2014/main" id="{01851A72-014C-3A4E-A49C-753A1E7091A9}"/>
              </a:ext>
            </a:extLst>
          </p:cNvPr>
          <p:cNvSpPr/>
          <p:nvPr/>
        </p:nvSpPr>
        <p:spPr>
          <a:xfrm rot="18284021">
            <a:off x="8631708" y="-1024216"/>
            <a:ext cx="832912" cy="8517485"/>
          </a:xfrm>
          <a:prstGeom prst="triangle">
            <a:avLst>
              <a:gd name="adj" fmla="val 100000"/>
            </a:avLst>
          </a:prstGeom>
          <a:solidFill>
            <a:schemeClr val="accent2">
              <a:lumMod val="20000"/>
              <a:lumOff val="8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D5B8038-B324-7D46-9634-64565E9BDE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16580" y="3963445"/>
            <a:ext cx="956918" cy="728155"/>
          </a:xfrm>
          <a:prstGeom prst="rect">
            <a:avLst/>
          </a:prstGeom>
        </p:spPr>
      </p:pic>
      <p:pic>
        <p:nvPicPr>
          <p:cNvPr id="17" name="Picture 16">
            <a:extLst>
              <a:ext uri="{FF2B5EF4-FFF2-40B4-BE49-F238E27FC236}">
                <a16:creationId xmlns:a16="http://schemas.microsoft.com/office/drawing/2014/main" id="{480C167E-FC8E-1B48-BE7D-D026A416B2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6191" y="3748031"/>
            <a:ext cx="942421" cy="861873"/>
          </a:xfrm>
          <a:prstGeom prst="rect">
            <a:avLst/>
          </a:prstGeom>
        </p:spPr>
      </p:pic>
      <p:pic>
        <p:nvPicPr>
          <p:cNvPr id="18" name="Picture 17">
            <a:extLst>
              <a:ext uri="{FF2B5EF4-FFF2-40B4-BE49-F238E27FC236}">
                <a16:creationId xmlns:a16="http://schemas.microsoft.com/office/drawing/2014/main" id="{B5E70C81-5FBC-0D47-9320-C62EE803BF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14259" y="2170893"/>
            <a:ext cx="1530352" cy="478852"/>
          </a:xfrm>
          <a:prstGeom prst="rect">
            <a:avLst/>
          </a:prstGeom>
        </p:spPr>
      </p:pic>
      <p:sp>
        <p:nvSpPr>
          <p:cNvPr id="19" name="Isosceles Triangle 40">
            <a:extLst>
              <a:ext uri="{FF2B5EF4-FFF2-40B4-BE49-F238E27FC236}">
                <a16:creationId xmlns:a16="http://schemas.microsoft.com/office/drawing/2014/main" id="{41EBD50E-3230-7243-BD5D-F0439EE5A953}"/>
              </a:ext>
            </a:extLst>
          </p:cNvPr>
          <p:cNvSpPr/>
          <p:nvPr/>
        </p:nvSpPr>
        <p:spPr>
          <a:xfrm rot="3792829">
            <a:off x="774932" y="-780112"/>
            <a:ext cx="2157130" cy="5545174"/>
          </a:xfrm>
          <a:prstGeom prst="triangle">
            <a:avLst>
              <a:gd name="adj" fmla="val 56965"/>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35">
            <a:extLst>
              <a:ext uri="{FF2B5EF4-FFF2-40B4-BE49-F238E27FC236}">
                <a16:creationId xmlns:a16="http://schemas.microsoft.com/office/drawing/2014/main" id="{F27A84CD-390D-BF4F-94E1-4F55B7301FEF}"/>
              </a:ext>
            </a:extLst>
          </p:cNvPr>
          <p:cNvSpPr/>
          <p:nvPr/>
        </p:nvSpPr>
        <p:spPr>
          <a:xfrm rot="17998491" flipH="1">
            <a:off x="9147097" y="-1667861"/>
            <a:ext cx="923936" cy="7639975"/>
          </a:xfrm>
          <a:prstGeom prst="triangle">
            <a:avLst>
              <a:gd name="adj" fmla="val 91522"/>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AE6CBA6A-2FE3-9C48-9CEE-B5557BE850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46020" y="1264913"/>
            <a:ext cx="2042703" cy="478853"/>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34C6C05B-8187-F441-A0C6-187A8F3D1C5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002652" y="3044841"/>
            <a:ext cx="1920928" cy="541582"/>
          </a:xfrm>
          <a:prstGeom prst="rect">
            <a:avLst/>
          </a:prstGeom>
        </p:spPr>
      </p:pic>
      <p:pic>
        <p:nvPicPr>
          <p:cNvPr id="8" name="Picture 7">
            <a:extLst>
              <a:ext uri="{FF2B5EF4-FFF2-40B4-BE49-F238E27FC236}">
                <a16:creationId xmlns:a16="http://schemas.microsoft.com/office/drawing/2014/main" id="{F7365662-9CF9-6683-8D1C-C1D967542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23933" y="3040600"/>
            <a:ext cx="1863579" cy="638420"/>
          </a:xfrm>
          <a:prstGeom prst="rect">
            <a:avLst/>
          </a:prstGeom>
        </p:spPr>
      </p:pic>
    </p:spTree>
    <p:extLst>
      <p:ext uri="{BB962C8B-B14F-4D97-AF65-F5344CB8AC3E}">
        <p14:creationId xmlns:p14="http://schemas.microsoft.com/office/powerpoint/2010/main" val="3600316335"/>
      </p:ext>
    </p:extLst>
  </p:cSld>
  <p:clrMapOvr>
    <a:masterClrMapping/>
  </p:clrMapOvr>
  <mc:AlternateContent xmlns:mc="http://schemas.openxmlformats.org/markup-compatibility/2006" xmlns:p14="http://schemas.microsoft.com/office/powerpoint/2010/main">
    <mc:Choice Requires="p14">
      <p:transition spd="slow" p14:dur="2000">
        <p:wipe dir="u"/>
      </p:transition>
    </mc:Choice>
    <mc:Fallback xmlns="">
      <p:transition spd="slow">
        <p:wipe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computer, desk, sitting&#10;&#10;Description automatically generated">
            <a:extLst>
              <a:ext uri="{FF2B5EF4-FFF2-40B4-BE49-F238E27FC236}">
                <a16:creationId xmlns:a16="http://schemas.microsoft.com/office/drawing/2014/main" id="{75822019-0BE2-455B-BBD5-46F2FF2FA8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0666" y="1871244"/>
            <a:ext cx="5084083" cy="3133066"/>
          </a:xfrm>
          <a:prstGeom prst="rect">
            <a:avLst/>
          </a:prstGeom>
          <a:effectLst>
            <a:softEdge rad="203200"/>
          </a:effectLst>
        </p:spPr>
      </p:pic>
      <p:sp>
        <p:nvSpPr>
          <p:cNvPr id="2" name="Title 1">
            <a:extLst>
              <a:ext uri="{FF2B5EF4-FFF2-40B4-BE49-F238E27FC236}">
                <a16:creationId xmlns:a16="http://schemas.microsoft.com/office/drawing/2014/main" id="{614FBD20-5938-421B-8F48-2DD078A6B275}"/>
              </a:ext>
            </a:extLst>
          </p:cNvPr>
          <p:cNvSpPr>
            <a:spLocks noGrp="1"/>
          </p:cNvSpPr>
          <p:nvPr>
            <p:ph type="title"/>
          </p:nvPr>
        </p:nvSpPr>
        <p:spPr/>
        <p:txBody>
          <a:bodyPr>
            <a:normAutofit/>
          </a:bodyPr>
          <a:lstStyle/>
          <a:p>
            <a:r>
              <a:rPr lang="en-GB" dirty="0"/>
              <a:t>All key platforms and devices…</a:t>
            </a:r>
          </a:p>
        </p:txBody>
      </p:sp>
      <p:pic>
        <p:nvPicPr>
          <p:cNvPr id="18" name="Picture 17" descr="A picture containing clock, drawing&#10;&#10;Description automatically generated">
            <a:extLst>
              <a:ext uri="{FF2B5EF4-FFF2-40B4-BE49-F238E27FC236}">
                <a16:creationId xmlns:a16="http://schemas.microsoft.com/office/drawing/2014/main" id="{D2C66B7E-36BC-4A17-B960-7F620D92B4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022" t="-29076" r="-11036" b="-20582"/>
          <a:stretch/>
        </p:blipFill>
        <p:spPr>
          <a:xfrm>
            <a:off x="5079991" y="2542785"/>
            <a:ext cx="1609725" cy="1179235"/>
          </a:xfrm>
          <a:prstGeom prst="rect">
            <a:avLst/>
          </a:prstGeom>
          <a:solidFill>
            <a:schemeClr val="bg1"/>
          </a:solidFill>
          <a:effectLst>
            <a:softEdge rad="101600"/>
          </a:effectLst>
        </p:spPr>
      </p:pic>
      <p:pic>
        <p:nvPicPr>
          <p:cNvPr id="5" name="Picture 4" descr="A close up of a logo&#10;&#10;Description automatically generated">
            <a:extLst>
              <a:ext uri="{FF2B5EF4-FFF2-40B4-BE49-F238E27FC236}">
                <a16:creationId xmlns:a16="http://schemas.microsoft.com/office/drawing/2014/main" id="{0610C219-713A-4498-8CCF-68430A2111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8144" y="3844913"/>
            <a:ext cx="1245152" cy="781050"/>
          </a:xfrm>
          <a:prstGeom prst="rect">
            <a:avLst/>
          </a:prstGeom>
        </p:spPr>
      </p:pic>
      <p:pic>
        <p:nvPicPr>
          <p:cNvPr id="9" name="Picture 8" descr="A close up of a logo&#10;&#10;Description automatically generated">
            <a:extLst>
              <a:ext uri="{FF2B5EF4-FFF2-40B4-BE49-F238E27FC236}">
                <a16:creationId xmlns:a16="http://schemas.microsoft.com/office/drawing/2014/main" id="{D16DB087-E70F-459F-8786-E5B63681FE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24337" y="3258861"/>
            <a:ext cx="1485801" cy="947568"/>
          </a:xfrm>
          <a:prstGeom prst="rect">
            <a:avLst/>
          </a:prstGeom>
        </p:spPr>
      </p:pic>
      <p:pic>
        <p:nvPicPr>
          <p:cNvPr id="19" name="Picture 18" descr="A picture containing drawing, food&#10;&#10;Description automatically generated">
            <a:extLst>
              <a:ext uri="{FF2B5EF4-FFF2-40B4-BE49-F238E27FC236}">
                <a16:creationId xmlns:a16="http://schemas.microsoft.com/office/drawing/2014/main" id="{4FC4B988-2D6C-43A0-A3CA-08FBF46F05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7271" y="1545634"/>
            <a:ext cx="1609725" cy="1207294"/>
          </a:xfrm>
          <a:prstGeom prst="rect">
            <a:avLst/>
          </a:prstGeom>
        </p:spPr>
      </p:pic>
      <p:pic>
        <p:nvPicPr>
          <p:cNvPr id="1026" name="Picture 2" descr="See the source image">
            <a:extLst>
              <a:ext uri="{FF2B5EF4-FFF2-40B4-BE49-F238E27FC236}">
                <a16:creationId xmlns:a16="http://schemas.microsoft.com/office/drawing/2014/main" id="{8BA3C969-2A63-4453-B4E2-293C9DD1ED1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3651" y="5034416"/>
            <a:ext cx="2469893" cy="609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descr="A picture containing text, sign&#10;&#10;Description automatically generated">
            <a:extLst>
              <a:ext uri="{FF2B5EF4-FFF2-40B4-BE49-F238E27FC236}">
                <a16:creationId xmlns:a16="http://schemas.microsoft.com/office/drawing/2014/main" id="{B476EAB9-E35F-4768-B1CF-E5F65126EF7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32352" y="1871244"/>
            <a:ext cx="2550783" cy="97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8CA22F9-8DBC-4FE9-B35D-AEA428CC9496}"/>
              </a:ext>
              <a:ext uri="{C183D7F6-B498-43B3-948B-1728B52AA6E4}">
                <adec:decorative xmlns:adec="http://schemas.microsoft.com/office/drawing/2017/decorative" val="1"/>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5193" b="89923" l="1526" r="93048">
                        <a14:foregroundMark x1="17295" y1="85810" x2="76388" y2="30129"/>
                        <a14:foregroundMark x1="76388" y1="30129" x2="77321" y2="51260"/>
                        <a14:foregroundMark x1="37813" y1="89614" x2="66257" y2="23239"/>
                        <a14:foregroundMark x1="66257" y1="23239" x2="44129" y2="66581"/>
                        <a14:foregroundMark x1="7800" y1="89614" x2="34040" y2="25913"/>
                        <a14:foregroundMark x1="34040" y1="25913" x2="82069" y2="14807"/>
                        <a14:foregroundMark x1="26749" y1="76195" x2="52353" y2="22057"/>
                        <a14:foregroundMark x1="52353" y1="22057" x2="69436" y2="5193"/>
                        <a14:foregroundMark x1="71429" y1="75681" x2="26833" y2="81542"/>
                        <a14:foregroundMark x1="9962" y1="69820" x2="47308" y2="43496"/>
                        <a14:foregroundMark x1="20814" y1="59589" x2="81051" y2="46427"/>
                        <a14:foregroundMark x1="83468" y1="39075" x2="88300" y2="21542"/>
                        <a14:foregroundMark x1="88300" y1="24473" x2="83468" y2="55167"/>
                        <a14:foregroundMark x1="87071" y1="68380" x2="93090" y2="11260"/>
                        <a14:foregroundMark x1="5172" y1="81542" x2="1526" y2="85913"/>
                        <a14:foregroundMark x1="17211" y1="49357" x2="32853" y2="39075"/>
                        <a14:foregroundMark x1="59390" y1="62519" x2="82281" y2="56658"/>
                        <a14:foregroundMark x1="23230" y1="42005" x2="42518" y2="30283"/>
                        <a14:foregroundMark x1="69012" y1="65450" x2="12124" y2="47558"/>
                        <a14:foregroundMark x1="12124" y1="47558" x2="25646" y2="33213"/>
                        <a14:foregroundMark x1="70199" y1="49357" x2="75032" y2="49357"/>
                        <a14:foregroundMark x1="17211" y1="71260" x2="13565" y2="47866"/>
                        <a14:foregroundMark x1="89487" y1="53728" x2="89487" y2="71260"/>
                        <a14:foregroundMark x1="82281" y1="62519" x2="77448" y2="61028"/>
                        <a14:foregroundMark x1="75032" y1="71260" x2="66596" y2="47866"/>
                      </a14:backgroundRemoval>
                    </a14:imgEffect>
                  </a14:imgLayer>
                </a14:imgProps>
              </a:ext>
              <a:ext uri="{28A0092B-C50C-407E-A947-70E740481C1C}">
                <a14:useLocalDpi xmlns:a14="http://schemas.microsoft.com/office/drawing/2010/main"/>
              </a:ext>
            </a:extLst>
          </a:blip>
          <a:stretch>
            <a:fillRect/>
          </a:stretch>
        </p:blipFill>
        <p:spPr>
          <a:xfrm>
            <a:off x="10323558" y="4797775"/>
            <a:ext cx="948659" cy="781051"/>
          </a:xfrm>
          <a:prstGeom prst="rect">
            <a:avLst/>
          </a:prstGeom>
        </p:spPr>
      </p:pic>
      <p:pic>
        <p:nvPicPr>
          <p:cNvPr id="17" name="Picture 16">
            <a:extLst>
              <a:ext uri="{FF2B5EF4-FFF2-40B4-BE49-F238E27FC236}">
                <a16:creationId xmlns:a16="http://schemas.microsoft.com/office/drawing/2014/main" id="{119F0E62-6939-42F8-8AE6-1890724428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52469" y="4883172"/>
            <a:ext cx="1899395" cy="609240"/>
          </a:xfrm>
          <a:prstGeom prst="rect">
            <a:avLst/>
          </a:prstGeom>
        </p:spPr>
      </p:pic>
      <p:pic>
        <p:nvPicPr>
          <p:cNvPr id="3" name="Picture 2">
            <a:extLst>
              <a:ext uri="{FF2B5EF4-FFF2-40B4-BE49-F238E27FC236}">
                <a16:creationId xmlns:a16="http://schemas.microsoft.com/office/drawing/2014/main" id="{5C479080-CAE7-32DC-70EB-ADB81F8D881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219653" y="1507836"/>
            <a:ext cx="1644742" cy="5538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line, symbol, colorfulness&#10;&#10;Description automatically generated">
            <a:extLst>
              <a:ext uri="{FF2B5EF4-FFF2-40B4-BE49-F238E27FC236}">
                <a16:creationId xmlns:a16="http://schemas.microsoft.com/office/drawing/2014/main" id="{33B494E7-A66C-F728-A42C-33412D75745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45620" y="3512303"/>
            <a:ext cx="585633" cy="791336"/>
          </a:xfrm>
          <a:prstGeom prst="rect">
            <a:avLst/>
          </a:prstGeom>
        </p:spPr>
      </p:pic>
    </p:spTree>
    <p:extLst>
      <p:ext uri="{BB962C8B-B14F-4D97-AF65-F5344CB8AC3E}">
        <p14:creationId xmlns:p14="http://schemas.microsoft.com/office/powerpoint/2010/main" val="284414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5D533FB-1809-41D6-8275-23E17A88DBF8}"/>
              </a:ext>
            </a:extLst>
          </p:cNvPr>
          <p:cNvSpPr/>
          <p:nvPr/>
        </p:nvSpPr>
        <p:spPr>
          <a:xfrm>
            <a:off x="16590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How many people your TV and BVOD campaign reached</a:t>
            </a:r>
          </a:p>
        </p:txBody>
      </p:sp>
      <p:sp>
        <p:nvSpPr>
          <p:cNvPr id="6" name="Oval 5">
            <a:extLst>
              <a:ext uri="{FF2B5EF4-FFF2-40B4-BE49-F238E27FC236}">
                <a16:creationId xmlns:a16="http://schemas.microsoft.com/office/drawing/2014/main" id="{00E59439-CD47-4F7D-8518-A6116AF0FEE9}"/>
              </a:ext>
            </a:extLst>
          </p:cNvPr>
          <p:cNvSpPr/>
          <p:nvPr/>
        </p:nvSpPr>
        <p:spPr>
          <a:xfrm>
            <a:off x="47832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average frequency of the campaign</a:t>
            </a:r>
          </a:p>
        </p:txBody>
      </p:sp>
      <p:sp>
        <p:nvSpPr>
          <p:cNvPr id="7" name="Oval 6">
            <a:extLst>
              <a:ext uri="{FF2B5EF4-FFF2-40B4-BE49-F238E27FC236}">
                <a16:creationId xmlns:a16="http://schemas.microsoft.com/office/drawing/2014/main" id="{03BFAC90-E1C9-4538-A63A-8B1223D0D7E5}"/>
              </a:ext>
            </a:extLst>
          </p:cNvPr>
          <p:cNvSpPr/>
          <p:nvPr/>
        </p:nvSpPr>
        <p:spPr>
          <a:xfrm>
            <a:off x="7907477" y="2215789"/>
            <a:ext cx="2600628" cy="2600628"/>
          </a:xfrm>
          <a:prstGeom prst="ellipse">
            <a:avLst/>
          </a:prstGeom>
          <a:solidFill>
            <a:schemeClr val="tx2">
              <a:lumMod val="75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reach contribution for the BVOD element of the campaign</a:t>
            </a:r>
          </a:p>
        </p:txBody>
      </p:sp>
      <p:sp>
        <p:nvSpPr>
          <p:cNvPr id="8" name="Title 1">
            <a:extLst>
              <a:ext uri="{FF2B5EF4-FFF2-40B4-BE49-F238E27FC236}">
                <a16:creationId xmlns:a16="http://schemas.microsoft.com/office/drawing/2014/main" id="{9FB45623-18BE-4511-A6CB-9793814E09B3}"/>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CFlight answers these 3 questions</a:t>
            </a:r>
          </a:p>
        </p:txBody>
      </p:sp>
    </p:spTree>
    <p:extLst>
      <p:ext uri="{BB962C8B-B14F-4D97-AF65-F5344CB8AC3E}">
        <p14:creationId xmlns:p14="http://schemas.microsoft.com/office/powerpoint/2010/main" val="3266533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DCF52-BBEC-4AEF-A36E-CEF980A46FBE}"/>
              </a:ext>
            </a:extLst>
          </p:cNvPr>
          <p:cNvSpPr txBox="1"/>
          <p:nvPr/>
        </p:nvSpPr>
        <p:spPr>
          <a:xfrm>
            <a:off x="8402965" y="4076074"/>
            <a:ext cx="2601998" cy="1015663"/>
          </a:xfrm>
          <a:prstGeom prst="rect">
            <a:avLst/>
          </a:prstGeom>
          <a:noFill/>
        </p:spPr>
        <p:txBody>
          <a:bodyPr wrap="square" rtlCol="0">
            <a:spAutoFit/>
          </a:bodyPr>
          <a:lstStyle/>
          <a:p>
            <a:pPr algn="ctr"/>
            <a:r>
              <a:rPr lang="en-GB" sz="2000" dirty="0"/>
              <a:t>3) Segment UK TV / VOD population into 32,000 cells</a:t>
            </a:r>
          </a:p>
        </p:txBody>
      </p:sp>
      <p:sp>
        <p:nvSpPr>
          <p:cNvPr id="65" name="TextBox 64">
            <a:extLst>
              <a:ext uri="{FF2B5EF4-FFF2-40B4-BE49-F238E27FC236}">
                <a16:creationId xmlns:a16="http://schemas.microsoft.com/office/drawing/2014/main" id="{8362B4C4-A44F-4EB4-8581-9483B24501AF}"/>
              </a:ext>
            </a:extLst>
          </p:cNvPr>
          <p:cNvSpPr txBox="1"/>
          <p:nvPr/>
        </p:nvSpPr>
        <p:spPr>
          <a:xfrm>
            <a:off x="491516" y="4151850"/>
            <a:ext cx="2755178" cy="707886"/>
          </a:xfrm>
          <a:prstGeom prst="rect">
            <a:avLst/>
          </a:prstGeom>
          <a:noFill/>
        </p:spPr>
        <p:txBody>
          <a:bodyPr wrap="square" rtlCol="0">
            <a:spAutoFit/>
          </a:bodyPr>
          <a:lstStyle/>
          <a:p>
            <a:pPr algn="ctr"/>
            <a:r>
              <a:rPr lang="en-GB" sz="2000" dirty="0"/>
              <a:t>1) Calculate total R+F </a:t>
            </a:r>
            <a:br>
              <a:rPr lang="en-GB" sz="2000" dirty="0"/>
            </a:br>
            <a:r>
              <a:rPr lang="en-GB" sz="2000" dirty="0"/>
              <a:t>by account </a:t>
            </a:r>
          </a:p>
        </p:txBody>
      </p:sp>
      <p:sp>
        <p:nvSpPr>
          <p:cNvPr id="10" name="TextBox 9">
            <a:extLst>
              <a:ext uri="{FF2B5EF4-FFF2-40B4-BE49-F238E27FC236}">
                <a16:creationId xmlns:a16="http://schemas.microsoft.com/office/drawing/2014/main" id="{A5440C55-EC01-4BC7-BF10-BA9A86A2E3F9}"/>
              </a:ext>
            </a:extLst>
          </p:cNvPr>
          <p:cNvSpPr txBox="1"/>
          <p:nvPr/>
        </p:nvSpPr>
        <p:spPr>
          <a:xfrm>
            <a:off x="4139256" y="4076074"/>
            <a:ext cx="3167425" cy="1015663"/>
          </a:xfrm>
          <a:prstGeom prst="rect">
            <a:avLst/>
          </a:prstGeom>
          <a:noFill/>
        </p:spPr>
        <p:txBody>
          <a:bodyPr wrap="square" rtlCol="0">
            <a:spAutoFit/>
          </a:bodyPr>
          <a:lstStyle/>
          <a:p>
            <a:pPr algn="ctr"/>
            <a:r>
              <a:rPr lang="en-GB" sz="2000" dirty="0"/>
              <a:t>2) Scale machine impressions to total </a:t>
            </a:r>
            <a:br>
              <a:rPr lang="en-GB" sz="2000" dirty="0"/>
            </a:br>
            <a:r>
              <a:rPr lang="en-GB" sz="2000" dirty="0"/>
              <a:t>people reached</a:t>
            </a:r>
          </a:p>
        </p:txBody>
      </p:sp>
      <p:pic>
        <p:nvPicPr>
          <p:cNvPr id="5" name="Picture 4" descr="Shape, circle&#10;&#10;Description automatically generated">
            <a:extLst>
              <a:ext uri="{FF2B5EF4-FFF2-40B4-BE49-F238E27FC236}">
                <a16:creationId xmlns:a16="http://schemas.microsoft.com/office/drawing/2014/main" id="{BF8B48FE-41B4-3A47-B62B-A2087C1184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2965" y="1635684"/>
            <a:ext cx="2601998" cy="1793316"/>
          </a:xfrm>
          <a:prstGeom prst="rect">
            <a:avLst/>
          </a:prstGeom>
          <a:solidFill>
            <a:schemeClr val="accent1"/>
          </a:solidFill>
          <a:ln>
            <a:solidFill>
              <a:schemeClr val="accent1"/>
            </a:solidFill>
          </a:ln>
        </p:spPr>
      </p:pic>
      <p:cxnSp>
        <p:nvCxnSpPr>
          <p:cNvPr id="16" name="Straight Connector 15">
            <a:extLst>
              <a:ext uri="{FF2B5EF4-FFF2-40B4-BE49-F238E27FC236}">
                <a16:creationId xmlns:a16="http://schemas.microsoft.com/office/drawing/2014/main" id="{5026B31E-BFA8-AF44-A386-8F3B11190F82}"/>
              </a:ext>
            </a:extLst>
          </p:cNvPr>
          <p:cNvCxnSpPr/>
          <p:nvPr/>
        </p:nvCxnSpPr>
        <p:spPr>
          <a:xfrm>
            <a:off x="3984504" y="1385515"/>
            <a:ext cx="0" cy="2632841"/>
          </a:xfrm>
          <a:prstGeom prst="line">
            <a:avLst/>
          </a:prstGeom>
          <a:ln>
            <a:gradFill>
              <a:gsLst>
                <a:gs pos="53000">
                  <a:schemeClr val="bg1"/>
                </a:gs>
                <a:gs pos="0">
                  <a:schemeClr val="accent1">
                    <a:lumMod val="5000"/>
                    <a:lumOff val="95000"/>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949635-EEE7-FE46-943F-443001A8430C}"/>
              </a:ext>
            </a:extLst>
          </p:cNvPr>
          <p:cNvCxnSpPr/>
          <p:nvPr/>
        </p:nvCxnSpPr>
        <p:spPr>
          <a:xfrm>
            <a:off x="7815524" y="1385515"/>
            <a:ext cx="0" cy="2632841"/>
          </a:xfrm>
          <a:prstGeom prst="line">
            <a:avLst/>
          </a:prstGeom>
          <a:ln>
            <a:gradFill>
              <a:gsLst>
                <a:gs pos="53000">
                  <a:schemeClr val="bg1"/>
                </a:gs>
                <a:gs pos="0">
                  <a:schemeClr val="accent1">
                    <a:lumMod val="5000"/>
                    <a:lumOff val="95000"/>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CFCC5EAA-402D-9D44-8B7C-91401E7C03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9256" y="1636396"/>
            <a:ext cx="3181808" cy="1792961"/>
          </a:xfrm>
          <a:prstGeom prst="rect">
            <a:avLst/>
          </a:prstGeom>
          <a:solidFill>
            <a:schemeClr val="accent1"/>
          </a:solidFill>
        </p:spPr>
      </p:pic>
      <p:pic>
        <p:nvPicPr>
          <p:cNvPr id="9" name="Picture 8" descr="Logo&#10;&#10;Description automatically generated with medium confidence">
            <a:extLst>
              <a:ext uri="{FF2B5EF4-FFF2-40B4-BE49-F238E27FC236}">
                <a16:creationId xmlns:a16="http://schemas.microsoft.com/office/drawing/2014/main" id="{8BD3A6AC-B74C-3748-8E67-6939417E02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313" y="1635683"/>
            <a:ext cx="1925042" cy="1793674"/>
          </a:xfrm>
          <a:prstGeom prst="rect">
            <a:avLst/>
          </a:prstGeom>
          <a:solidFill>
            <a:schemeClr val="accent1"/>
          </a:solidFill>
        </p:spPr>
      </p:pic>
      <p:sp>
        <p:nvSpPr>
          <p:cNvPr id="12" name="Title 1">
            <a:extLst>
              <a:ext uri="{FF2B5EF4-FFF2-40B4-BE49-F238E27FC236}">
                <a16:creationId xmlns:a16="http://schemas.microsoft.com/office/drawing/2014/main" id="{DA2A0E1F-BB76-4D04-91C8-E8DD89826B94}"/>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CFlight calculates total reach for 32,000 different segments</a:t>
            </a:r>
          </a:p>
        </p:txBody>
      </p:sp>
    </p:spTree>
    <p:extLst>
      <p:ext uri="{BB962C8B-B14F-4D97-AF65-F5344CB8AC3E}">
        <p14:creationId xmlns:p14="http://schemas.microsoft.com/office/powerpoint/2010/main" val="1405995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8F617-023E-4537-B444-4E2467B6B7F6}"/>
              </a:ext>
            </a:extLst>
          </p:cNvPr>
          <p:cNvPicPr>
            <a:picLocks noChangeAspect="1"/>
          </p:cNvPicPr>
          <p:nvPr/>
        </p:nvPicPr>
        <p:blipFill>
          <a:blip r:embed="rId3"/>
          <a:stretch>
            <a:fillRect/>
          </a:stretch>
        </p:blipFill>
        <p:spPr>
          <a:xfrm>
            <a:off x="1333501" y="1065848"/>
            <a:ext cx="8972550" cy="4438650"/>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549EF1C6-2ADA-44D4-A332-66D60AC85EC3}"/>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t>Accessing the portal</a:t>
            </a:r>
          </a:p>
        </p:txBody>
      </p:sp>
    </p:spTree>
    <p:extLst>
      <p:ext uri="{BB962C8B-B14F-4D97-AF65-F5344CB8AC3E}">
        <p14:creationId xmlns:p14="http://schemas.microsoft.com/office/powerpoint/2010/main" val="2922177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564D7-F6E0-E144-B1C1-B680A33DD378}"/>
              </a:ext>
            </a:extLst>
          </p:cNvPr>
          <p:cNvSpPr>
            <a:spLocks noGrp="1"/>
          </p:cNvSpPr>
          <p:nvPr>
            <p:ph type="title"/>
          </p:nvPr>
        </p:nvSpPr>
        <p:spPr>
          <a:xfrm>
            <a:off x="378650" y="295923"/>
            <a:ext cx="4843001" cy="681862"/>
          </a:xfrm>
        </p:spPr>
        <p:txBody>
          <a:bodyPr>
            <a:normAutofit/>
          </a:bodyPr>
          <a:lstStyle/>
          <a:p>
            <a:r>
              <a:rPr lang="en-GB" dirty="0"/>
              <a:t>A CFlight report</a:t>
            </a:r>
            <a:endParaRPr lang="en-US" dirty="0"/>
          </a:p>
        </p:txBody>
      </p:sp>
      <p:pic>
        <p:nvPicPr>
          <p:cNvPr id="8" name="Content Placeholder 7" descr="Graphical user interface, chart, histogram&#10;&#10;Description automatically generated">
            <a:extLst>
              <a:ext uri="{FF2B5EF4-FFF2-40B4-BE49-F238E27FC236}">
                <a16:creationId xmlns:a16="http://schemas.microsoft.com/office/drawing/2014/main" id="{0DF85614-8A3E-D869-0D85-9D0288791A4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595" r="3086" b="2068"/>
          <a:stretch/>
        </p:blipFill>
        <p:spPr>
          <a:xfrm rot="177067">
            <a:off x="4800090" y="-26244"/>
            <a:ext cx="4746872" cy="6766538"/>
          </a:xfrm>
          <a:prstGeom prst="rect">
            <a:avLst/>
          </a:prstGeom>
          <a:effectLst>
            <a:outerShdw blurRad="372174" dist="50800" dir="5400000" algn="ctr" rotWithShape="0">
              <a:schemeClr val="bg1">
                <a:lumMod val="75000"/>
              </a:schemeClr>
            </a:outerShdw>
          </a:effectLst>
        </p:spPr>
      </p:pic>
      <p:sp>
        <p:nvSpPr>
          <p:cNvPr id="3" name="TextBox 2">
            <a:extLst>
              <a:ext uri="{FF2B5EF4-FFF2-40B4-BE49-F238E27FC236}">
                <a16:creationId xmlns:a16="http://schemas.microsoft.com/office/drawing/2014/main" id="{BDCD0008-44E9-514A-68FC-D61BCA7802AA}"/>
              </a:ext>
            </a:extLst>
          </p:cNvPr>
          <p:cNvSpPr txBox="1"/>
          <p:nvPr/>
        </p:nvSpPr>
        <p:spPr>
          <a:xfrm>
            <a:off x="2513681" y="1790759"/>
            <a:ext cx="2081547" cy="769441"/>
          </a:xfrm>
          <a:prstGeom prst="rect">
            <a:avLst/>
          </a:prstGeom>
          <a:noFill/>
        </p:spPr>
        <p:txBody>
          <a:bodyPr wrap="square" rtlCol="0">
            <a:spAutoFit/>
          </a:bodyPr>
          <a:lstStyle/>
          <a:p>
            <a:r>
              <a:rPr lang="en-US" sz="1100" b="1" dirty="0">
                <a:solidFill>
                  <a:schemeClr val="accent1">
                    <a:lumMod val="50000"/>
                  </a:schemeClr>
                </a:solidFill>
                <a:latin typeface="Bradley Hand ITC" panose="03070402050302030203" pitchFamily="66" charset="77"/>
              </a:rPr>
              <a:t>The universe counts non-TV households which saw the campaign on mobile devices, so it differs a little to Barb</a:t>
            </a:r>
          </a:p>
        </p:txBody>
      </p:sp>
      <p:cxnSp>
        <p:nvCxnSpPr>
          <p:cNvPr id="6" name="Straight Arrow Connector 5">
            <a:extLst>
              <a:ext uri="{FF2B5EF4-FFF2-40B4-BE49-F238E27FC236}">
                <a16:creationId xmlns:a16="http://schemas.microsoft.com/office/drawing/2014/main" id="{CD46C2B8-8FC1-8A9B-D525-ADBF69BEE5AC}"/>
              </a:ext>
            </a:extLst>
          </p:cNvPr>
          <p:cNvCxnSpPr>
            <a:cxnSpLocks/>
          </p:cNvCxnSpPr>
          <p:nvPr/>
        </p:nvCxnSpPr>
        <p:spPr>
          <a:xfrm flipV="1">
            <a:off x="4371310" y="1502979"/>
            <a:ext cx="1089492" cy="462455"/>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E8F80E-8394-8838-0AD8-293818F80064}"/>
              </a:ext>
            </a:extLst>
          </p:cNvPr>
          <p:cNvSpPr txBox="1"/>
          <p:nvPr/>
        </p:nvSpPr>
        <p:spPr>
          <a:xfrm>
            <a:off x="10235204" y="988892"/>
            <a:ext cx="1130780" cy="430887"/>
          </a:xfrm>
          <a:prstGeom prst="rect">
            <a:avLst/>
          </a:prstGeom>
          <a:noFill/>
        </p:spPr>
        <p:txBody>
          <a:bodyPr wrap="square" rtlCol="0">
            <a:spAutoFit/>
          </a:bodyPr>
          <a:lstStyle/>
          <a:p>
            <a:r>
              <a:rPr lang="en-US" sz="1100" b="1" dirty="0">
                <a:solidFill>
                  <a:schemeClr val="accent1">
                    <a:lumMod val="50000"/>
                  </a:schemeClr>
                </a:solidFill>
                <a:latin typeface="Bradley Hand ITC" panose="03070402050302030203" pitchFamily="66" charset="77"/>
              </a:rPr>
              <a:t>Call it whatever you please</a:t>
            </a:r>
          </a:p>
        </p:txBody>
      </p:sp>
      <p:cxnSp>
        <p:nvCxnSpPr>
          <p:cNvPr id="11" name="Straight Arrow Connector 10">
            <a:extLst>
              <a:ext uri="{FF2B5EF4-FFF2-40B4-BE49-F238E27FC236}">
                <a16:creationId xmlns:a16="http://schemas.microsoft.com/office/drawing/2014/main" id="{FFFED957-FED1-593A-1274-B09A0BA83639}"/>
              </a:ext>
            </a:extLst>
          </p:cNvPr>
          <p:cNvCxnSpPr>
            <a:cxnSpLocks/>
            <a:stCxn id="10" idx="1"/>
          </p:cNvCxnSpPr>
          <p:nvPr/>
        </p:nvCxnSpPr>
        <p:spPr>
          <a:xfrm flipH="1" flipV="1">
            <a:off x="6848168" y="735724"/>
            <a:ext cx="3387036" cy="46861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5757F45-0C84-AB62-44C7-2A5CC429BF83}"/>
              </a:ext>
            </a:extLst>
          </p:cNvPr>
          <p:cNvSpPr/>
          <p:nvPr/>
        </p:nvSpPr>
        <p:spPr>
          <a:xfrm rot="265529">
            <a:off x="5153618" y="289874"/>
            <a:ext cx="2022720" cy="201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25A910-FE93-0A26-A831-5B0F924E6673}"/>
              </a:ext>
            </a:extLst>
          </p:cNvPr>
          <p:cNvSpPr txBox="1"/>
          <p:nvPr/>
        </p:nvSpPr>
        <p:spPr>
          <a:xfrm>
            <a:off x="2998372" y="1079757"/>
            <a:ext cx="1708092" cy="600164"/>
          </a:xfrm>
          <a:prstGeom prst="rect">
            <a:avLst/>
          </a:prstGeom>
          <a:noFill/>
        </p:spPr>
        <p:txBody>
          <a:bodyPr wrap="square" rtlCol="0">
            <a:spAutoFit/>
          </a:bodyPr>
          <a:lstStyle/>
          <a:p>
            <a:r>
              <a:rPr lang="en-US" sz="1100" b="1" dirty="0">
                <a:solidFill>
                  <a:schemeClr val="accent1">
                    <a:lumMod val="50000"/>
                  </a:schemeClr>
                </a:solidFill>
                <a:latin typeface="Bradley Hand ITC" panose="03070402050302030203" pitchFamily="66" charset="77"/>
              </a:rPr>
              <a:t>The audience you selected</a:t>
            </a:r>
          </a:p>
          <a:p>
            <a:r>
              <a:rPr lang="en-US" sz="1100" b="1" dirty="0">
                <a:solidFill>
                  <a:schemeClr val="accent1">
                    <a:lumMod val="50000"/>
                  </a:schemeClr>
                </a:solidFill>
                <a:latin typeface="Bradley Hand ITC" panose="03070402050302030203" pitchFamily="66" charset="77"/>
              </a:rPr>
              <a:t>(currently defaults to Adults) </a:t>
            </a:r>
          </a:p>
        </p:txBody>
      </p:sp>
      <p:cxnSp>
        <p:nvCxnSpPr>
          <p:cNvPr id="19" name="Straight Arrow Connector 18">
            <a:extLst>
              <a:ext uri="{FF2B5EF4-FFF2-40B4-BE49-F238E27FC236}">
                <a16:creationId xmlns:a16="http://schemas.microsoft.com/office/drawing/2014/main" id="{445E993D-A089-1CA6-E271-7CEEB97FA787}"/>
              </a:ext>
            </a:extLst>
          </p:cNvPr>
          <p:cNvCxnSpPr>
            <a:cxnSpLocks/>
          </p:cNvCxnSpPr>
          <p:nvPr/>
        </p:nvCxnSpPr>
        <p:spPr>
          <a:xfrm>
            <a:off x="4473628" y="1343590"/>
            <a:ext cx="987174" cy="42898"/>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8C138E9-EB0C-870A-E595-B662E07A0591}"/>
              </a:ext>
            </a:extLst>
          </p:cNvPr>
          <p:cNvCxnSpPr>
            <a:cxnSpLocks/>
          </p:cNvCxnSpPr>
          <p:nvPr/>
        </p:nvCxnSpPr>
        <p:spPr>
          <a:xfrm flipH="1" flipV="1">
            <a:off x="8833595" y="2279118"/>
            <a:ext cx="1640642" cy="28108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2FA941E-BC1B-3F49-38EF-F11F8183CD6C}"/>
              </a:ext>
            </a:extLst>
          </p:cNvPr>
          <p:cNvCxnSpPr>
            <a:cxnSpLocks/>
          </p:cNvCxnSpPr>
          <p:nvPr/>
        </p:nvCxnSpPr>
        <p:spPr>
          <a:xfrm flipH="1" flipV="1">
            <a:off x="7431307" y="2187435"/>
            <a:ext cx="3042930" cy="39581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93D412E-226C-1221-09AA-BC3F85F8C541}"/>
              </a:ext>
            </a:extLst>
          </p:cNvPr>
          <p:cNvSpPr txBox="1"/>
          <p:nvPr/>
        </p:nvSpPr>
        <p:spPr>
          <a:xfrm>
            <a:off x="10537742" y="2266378"/>
            <a:ext cx="1130780" cy="769441"/>
          </a:xfrm>
          <a:prstGeom prst="rect">
            <a:avLst/>
          </a:prstGeom>
          <a:noFill/>
        </p:spPr>
        <p:txBody>
          <a:bodyPr wrap="square" rtlCol="0">
            <a:spAutoFit/>
          </a:bodyPr>
          <a:lstStyle/>
          <a:p>
            <a:r>
              <a:rPr lang="en-US" sz="1100" b="1" dirty="0">
                <a:solidFill>
                  <a:schemeClr val="accent1">
                    <a:lumMod val="50000"/>
                  </a:schemeClr>
                </a:solidFill>
                <a:latin typeface="Bradley Hand ITC" panose="03070402050302030203" pitchFamily="66" charset="77"/>
              </a:rPr>
              <a:t>These show the incremental effects of the VoD activity</a:t>
            </a:r>
          </a:p>
        </p:txBody>
      </p:sp>
      <p:sp>
        <p:nvSpPr>
          <p:cNvPr id="41" name="TextBox 40">
            <a:extLst>
              <a:ext uri="{FF2B5EF4-FFF2-40B4-BE49-F238E27FC236}">
                <a16:creationId xmlns:a16="http://schemas.microsoft.com/office/drawing/2014/main" id="{804EAA13-6F05-AB3B-06A2-DEC5E129C0B9}"/>
              </a:ext>
            </a:extLst>
          </p:cNvPr>
          <p:cNvSpPr txBox="1"/>
          <p:nvPr/>
        </p:nvSpPr>
        <p:spPr>
          <a:xfrm>
            <a:off x="3056246" y="2815376"/>
            <a:ext cx="1315063" cy="600164"/>
          </a:xfrm>
          <a:prstGeom prst="rect">
            <a:avLst/>
          </a:prstGeom>
          <a:noFill/>
        </p:spPr>
        <p:txBody>
          <a:bodyPr wrap="square" rtlCol="0">
            <a:spAutoFit/>
          </a:bodyPr>
          <a:lstStyle/>
          <a:p>
            <a:r>
              <a:rPr lang="en-US" sz="1100" b="1" dirty="0">
                <a:solidFill>
                  <a:schemeClr val="accent1">
                    <a:lumMod val="50000"/>
                  </a:schemeClr>
                </a:solidFill>
                <a:latin typeface="Bradley Hand ITC" panose="03070402050302030203" pitchFamily="66" charset="77"/>
              </a:rPr>
              <a:t>The campaign VoD metrics in isolation – useful!</a:t>
            </a:r>
          </a:p>
        </p:txBody>
      </p:sp>
      <p:cxnSp>
        <p:nvCxnSpPr>
          <p:cNvPr id="42" name="Straight Arrow Connector 41">
            <a:extLst>
              <a:ext uri="{FF2B5EF4-FFF2-40B4-BE49-F238E27FC236}">
                <a16:creationId xmlns:a16="http://schemas.microsoft.com/office/drawing/2014/main" id="{0D7A66C0-275E-E91E-B714-BCE5DDBB0C90}"/>
              </a:ext>
            </a:extLst>
          </p:cNvPr>
          <p:cNvCxnSpPr>
            <a:cxnSpLocks/>
          </p:cNvCxnSpPr>
          <p:nvPr/>
        </p:nvCxnSpPr>
        <p:spPr>
          <a:xfrm flipV="1">
            <a:off x="4371309" y="2411854"/>
            <a:ext cx="2697886" cy="47849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08FA28F-26BB-C134-56FE-8F81421644F2}"/>
              </a:ext>
            </a:extLst>
          </p:cNvPr>
          <p:cNvCxnSpPr>
            <a:cxnSpLocks/>
          </p:cNvCxnSpPr>
          <p:nvPr/>
        </p:nvCxnSpPr>
        <p:spPr>
          <a:xfrm flipH="1" flipV="1">
            <a:off x="9070407" y="3035090"/>
            <a:ext cx="922639" cy="38045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CCBF59D-96E3-01EA-05E7-F011F068AAA6}"/>
              </a:ext>
            </a:extLst>
          </p:cNvPr>
          <p:cNvSpPr txBox="1"/>
          <p:nvPr/>
        </p:nvSpPr>
        <p:spPr>
          <a:xfrm>
            <a:off x="10025209" y="3246985"/>
            <a:ext cx="1436999" cy="600164"/>
          </a:xfrm>
          <a:prstGeom prst="rect">
            <a:avLst/>
          </a:prstGeom>
          <a:noFill/>
        </p:spPr>
        <p:txBody>
          <a:bodyPr wrap="square" rtlCol="0">
            <a:spAutoFit/>
          </a:bodyPr>
          <a:lstStyle/>
          <a:p>
            <a:r>
              <a:rPr lang="en-US" sz="1100" b="1" dirty="0">
                <a:solidFill>
                  <a:schemeClr val="accent1">
                    <a:lumMod val="50000"/>
                  </a:schemeClr>
                </a:solidFill>
                <a:latin typeface="Bradley Hand ITC" panose="03070402050302030203" pitchFamily="66" charset="77"/>
              </a:rPr>
              <a:t>The overall metrics for linear+ VoD combined</a:t>
            </a:r>
          </a:p>
        </p:txBody>
      </p:sp>
      <p:sp>
        <p:nvSpPr>
          <p:cNvPr id="50" name="TextBox 49">
            <a:extLst>
              <a:ext uri="{FF2B5EF4-FFF2-40B4-BE49-F238E27FC236}">
                <a16:creationId xmlns:a16="http://schemas.microsoft.com/office/drawing/2014/main" id="{743D1BDC-E463-0896-7780-33DB61D4F882}"/>
              </a:ext>
            </a:extLst>
          </p:cNvPr>
          <p:cNvSpPr txBox="1"/>
          <p:nvPr/>
        </p:nvSpPr>
        <p:spPr>
          <a:xfrm>
            <a:off x="9861749" y="4532305"/>
            <a:ext cx="2081547" cy="600164"/>
          </a:xfrm>
          <a:prstGeom prst="rect">
            <a:avLst/>
          </a:prstGeom>
          <a:noFill/>
        </p:spPr>
        <p:txBody>
          <a:bodyPr wrap="square" rtlCol="0">
            <a:spAutoFit/>
          </a:bodyPr>
          <a:lstStyle/>
          <a:p>
            <a:r>
              <a:rPr lang="en-US" sz="1100" b="1" dirty="0">
                <a:solidFill>
                  <a:schemeClr val="accent1">
                    <a:lumMod val="50000"/>
                  </a:schemeClr>
                </a:solidFill>
                <a:latin typeface="Bradley Hand ITC" panose="03070402050302030203" pitchFamily="66" charset="77"/>
              </a:rPr>
              <a:t>Audience impressions day-by-day for the campaign, with cumulative cover build</a:t>
            </a:r>
          </a:p>
        </p:txBody>
      </p:sp>
      <p:cxnSp>
        <p:nvCxnSpPr>
          <p:cNvPr id="51" name="Straight Arrow Connector 50">
            <a:extLst>
              <a:ext uri="{FF2B5EF4-FFF2-40B4-BE49-F238E27FC236}">
                <a16:creationId xmlns:a16="http://schemas.microsoft.com/office/drawing/2014/main" id="{1F88A803-3858-98FE-9C68-B221EC62D919}"/>
              </a:ext>
            </a:extLst>
          </p:cNvPr>
          <p:cNvCxnSpPr>
            <a:cxnSpLocks/>
          </p:cNvCxnSpPr>
          <p:nvPr/>
        </p:nvCxnSpPr>
        <p:spPr>
          <a:xfrm flipH="1" flipV="1">
            <a:off x="8147768" y="4457515"/>
            <a:ext cx="1645819" cy="18805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EF95176-6267-85B6-CAF1-1A23A7832EEC}"/>
              </a:ext>
            </a:extLst>
          </p:cNvPr>
          <p:cNvSpPr txBox="1"/>
          <p:nvPr/>
        </p:nvSpPr>
        <p:spPr>
          <a:xfrm>
            <a:off x="1663271" y="5132469"/>
            <a:ext cx="2081547" cy="600164"/>
          </a:xfrm>
          <a:prstGeom prst="rect">
            <a:avLst/>
          </a:prstGeom>
          <a:noFill/>
        </p:spPr>
        <p:txBody>
          <a:bodyPr wrap="square" rtlCol="0">
            <a:spAutoFit/>
          </a:bodyPr>
          <a:lstStyle/>
          <a:p>
            <a:r>
              <a:rPr lang="en-US" sz="1100" b="1" dirty="0">
                <a:solidFill>
                  <a:schemeClr val="accent1">
                    <a:lumMod val="50000"/>
                  </a:schemeClr>
                </a:solidFill>
                <a:latin typeface="Bradley Hand ITC" panose="03070402050302030203" pitchFamily="66" charset="77"/>
              </a:rPr>
              <a:t>On p2 (not shown), it lists the agency; client; brand; and the copy numbers you combined</a:t>
            </a:r>
          </a:p>
        </p:txBody>
      </p:sp>
    </p:spTree>
    <p:extLst>
      <p:ext uri="{BB962C8B-B14F-4D97-AF65-F5344CB8AC3E}">
        <p14:creationId xmlns:p14="http://schemas.microsoft.com/office/powerpoint/2010/main" val="170437416"/>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2C057B-C652-4DCA-A5B0-0D00F585DA0F}"/>
              </a:ext>
            </a:extLst>
          </p:cNvPr>
          <p:cNvSpPr>
            <a:spLocks noGrp="1"/>
          </p:cNvSpPr>
          <p:nvPr>
            <p:ph type="title"/>
          </p:nvPr>
        </p:nvSpPr>
        <p:spPr/>
        <p:txBody>
          <a:bodyPr/>
          <a:lstStyle/>
          <a:p>
            <a:r>
              <a:rPr lang="en-GB" dirty="0"/>
              <a:t>CFlight’s top-line development plan 2023 onwards</a:t>
            </a:r>
          </a:p>
        </p:txBody>
      </p:sp>
      <p:sp>
        <p:nvSpPr>
          <p:cNvPr id="6" name="Chevron 5">
            <a:extLst>
              <a:ext uri="{FF2B5EF4-FFF2-40B4-BE49-F238E27FC236}">
                <a16:creationId xmlns:a16="http://schemas.microsoft.com/office/drawing/2014/main" id="{6981422F-6598-6948-B384-FEA0E9101446}"/>
              </a:ext>
            </a:extLst>
          </p:cNvPr>
          <p:cNvSpPr/>
          <p:nvPr/>
        </p:nvSpPr>
        <p:spPr>
          <a:xfrm>
            <a:off x="3399942" y="2783920"/>
            <a:ext cx="2537373" cy="2038803"/>
          </a:xfrm>
          <a:prstGeom prst="chevron">
            <a:avLst/>
          </a:prstGeom>
          <a:solidFill>
            <a:schemeClr val="accent1">
              <a:lumMod val="75000"/>
              <a:alpha val="69804"/>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entagon 10">
            <a:extLst>
              <a:ext uri="{FF2B5EF4-FFF2-40B4-BE49-F238E27FC236}">
                <a16:creationId xmlns:a16="http://schemas.microsoft.com/office/drawing/2014/main" id="{EED4DB44-2215-EE4A-B888-9D048765E255}"/>
              </a:ext>
            </a:extLst>
          </p:cNvPr>
          <p:cNvSpPr/>
          <p:nvPr/>
        </p:nvSpPr>
        <p:spPr>
          <a:xfrm>
            <a:off x="1778899" y="2207707"/>
            <a:ext cx="8953526" cy="444844"/>
          </a:xfrm>
          <a:prstGeom prst="homePlate">
            <a:avLst/>
          </a:prstGeom>
          <a:solidFill>
            <a:schemeClr val="tx2">
              <a:alpha val="69804"/>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215AB97A-C52B-5243-9F81-0B8244B923DB}"/>
              </a:ext>
            </a:extLst>
          </p:cNvPr>
          <p:cNvSpPr txBox="1"/>
          <p:nvPr/>
        </p:nvSpPr>
        <p:spPr>
          <a:xfrm>
            <a:off x="6780454" y="2274168"/>
            <a:ext cx="1058816" cy="338554"/>
          </a:xfrm>
          <a:prstGeom prst="rect">
            <a:avLst/>
          </a:prstGeom>
          <a:noFill/>
        </p:spPr>
        <p:txBody>
          <a:bodyPr wrap="none" rtlCol="0">
            <a:spAutoFit/>
          </a:bodyPr>
          <a:lstStyle/>
          <a:p>
            <a:pPr algn="l"/>
            <a:r>
              <a:rPr lang="en-US" sz="1600" dirty="0">
                <a:solidFill>
                  <a:schemeClr val="bg1"/>
                </a:solidFill>
              </a:rPr>
              <a:t>The future</a:t>
            </a:r>
          </a:p>
        </p:txBody>
      </p:sp>
      <p:sp>
        <p:nvSpPr>
          <p:cNvPr id="17" name="TextBox 16">
            <a:extLst>
              <a:ext uri="{FF2B5EF4-FFF2-40B4-BE49-F238E27FC236}">
                <a16:creationId xmlns:a16="http://schemas.microsoft.com/office/drawing/2014/main" id="{5C9990D8-7093-B442-9199-072B919860B3}"/>
              </a:ext>
            </a:extLst>
          </p:cNvPr>
          <p:cNvSpPr txBox="1"/>
          <p:nvPr/>
        </p:nvSpPr>
        <p:spPr>
          <a:xfrm>
            <a:off x="3798496" y="2278563"/>
            <a:ext cx="936475" cy="338554"/>
          </a:xfrm>
          <a:prstGeom prst="rect">
            <a:avLst/>
          </a:prstGeom>
          <a:noFill/>
        </p:spPr>
        <p:txBody>
          <a:bodyPr wrap="none" rtlCol="0">
            <a:spAutoFit/>
          </a:bodyPr>
          <a:lstStyle/>
          <a:p>
            <a:pPr algn="l"/>
            <a:r>
              <a:rPr lang="en-US" sz="1600" dirty="0">
                <a:solidFill>
                  <a:schemeClr val="bg1"/>
                </a:solidFill>
              </a:rPr>
              <a:t>Q4 2023 </a:t>
            </a:r>
          </a:p>
        </p:txBody>
      </p:sp>
      <p:sp>
        <p:nvSpPr>
          <p:cNvPr id="23" name="Chevron 22">
            <a:extLst>
              <a:ext uri="{FF2B5EF4-FFF2-40B4-BE49-F238E27FC236}">
                <a16:creationId xmlns:a16="http://schemas.microsoft.com/office/drawing/2014/main" id="{E86872AC-982D-5941-7E27-0C3CB3A1E6FC}"/>
              </a:ext>
            </a:extLst>
          </p:cNvPr>
          <p:cNvSpPr/>
          <p:nvPr/>
        </p:nvSpPr>
        <p:spPr>
          <a:xfrm>
            <a:off x="1778898" y="2783920"/>
            <a:ext cx="2537373" cy="2038803"/>
          </a:xfrm>
          <a:prstGeom prst="chevron">
            <a:avLst/>
          </a:prstGeom>
          <a:solidFill>
            <a:schemeClr val="accent1">
              <a:lumMod val="75000"/>
              <a:alpha val="69804"/>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 </a:t>
            </a:r>
          </a:p>
        </p:txBody>
      </p:sp>
      <p:sp>
        <p:nvSpPr>
          <p:cNvPr id="24" name="Chevron 23">
            <a:extLst>
              <a:ext uri="{FF2B5EF4-FFF2-40B4-BE49-F238E27FC236}">
                <a16:creationId xmlns:a16="http://schemas.microsoft.com/office/drawing/2014/main" id="{0DDAE42E-D4ED-0D42-E9E9-81C5AA869987}"/>
              </a:ext>
            </a:extLst>
          </p:cNvPr>
          <p:cNvSpPr/>
          <p:nvPr/>
        </p:nvSpPr>
        <p:spPr>
          <a:xfrm>
            <a:off x="5018081" y="2782643"/>
            <a:ext cx="5767042" cy="2038803"/>
          </a:xfrm>
          <a:prstGeom prst="chevron">
            <a:avLst/>
          </a:prstGeom>
          <a:solidFill>
            <a:schemeClr val="accent1">
              <a:lumMod val="75000"/>
              <a:alpha val="69804"/>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B411EC6C-45A4-C005-6A8A-87289D29229D}"/>
              </a:ext>
            </a:extLst>
          </p:cNvPr>
          <p:cNvSpPr txBox="1"/>
          <p:nvPr/>
        </p:nvSpPr>
        <p:spPr>
          <a:xfrm>
            <a:off x="2123702" y="2278563"/>
            <a:ext cx="889987" cy="338554"/>
          </a:xfrm>
          <a:prstGeom prst="rect">
            <a:avLst/>
          </a:prstGeom>
          <a:noFill/>
        </p:spPr>
        <p:txBody>
          <a:bodyPr wrap="none" rtlCol="0">
            <a:spAutoFit/>
          </a:bodyPr>
          <a:lstStyle/>
          <a:p>
            <a:pPr algn="l"/>
            <a:r>
              <a:rPr lang="en-US" sz="1600" dirty="0">
                <a:solidFill>
                  <a:schemeClr val="bg1"/>
                </a:solidFill>
              </a:rPr>
              <a:t>Q3 2023</a:t>
            </a:r>
          </a:p>
        </p:txBody>
      </p:sp>
      <p:sp>
        <p:nvSpPr>
          <p:cNvPr id="25" name="TextBox 24">
            <a:extLst>
              <a:ext uri="{FF2B5EF4-FFF2-40B4-BE49-F238E27FC236}">
                <a16:creationId xmlns:a16="http://schemas.microsoft.com/office/drawing/2014/main" id="{C3660848-953C-7E5E-8D1B-B44F26E64C8C}"/>
              </a:ext>
            </a:extLst>
          </p:cNvPr>
          <p:cNvSpPr txBox="1"/>
          <p:nvPr/>
        </p:nvSpPr>
        <p:spPr>
          <a:xfrm>
            <a:off x="4494274" y="3449370"/>
            <a:ext cx="1132041" cy="646331"/>
          </a:xfrm>
          <a:prstGeom prst="rect">
            <a:avLst/>
          </a:prstGeom>
          <a:noFill/>
        </p:spPr>
        <p:txBody>
          <a:bodyPr wrap="none" rtlCol="0">
            <a:spAutoFit/>
          </a:bodyPr>
          <a:lstStyle/>
          <a:p>
            <a:r>
              <a:rPr lang="en-US" dirty="0">
                <a:solidFill>
                  <a:schemeClr val="bg1"/>
                </a:solidFill>
              </a:rPr>
              <a:t>Traded</a:t>
            </a:r>
          </a:p>
          <a:p>
            <a:r>
              <a:rPr lang="en-US" dirty="0">
                <a:solidFill>
                  <a:schemeClr val="bg1"/>
                </a:solidFill>
              </a:rPr>
              <a:t>audiences</a:t>
            </a:r>
          </a:p>
        </p:txBody>
      </p:sp>
      <p:sp>
        <p:nvSpPr>
          <p:cNvPr id="26" name="TextBox 25">
            <a:extLst>
              <a:ext uri="{FF2B5EF4-FFF2-40B4-BE49-F238E27FC236}">
                <a16:creationId xmlns:a16="http://schemas.microsoft.com/office/drawing/2014/main" id="{6F2927B1-9E26-38C5-24A0-3B35DF584902}"/>
              </a:ext>
            </a:extLst>
          </p:cNvPr>
          <p:cNvSpPr txBox="1"/>
          <p:nvPr/>
        </p:nvSpPr>
        <p:spPr>
          <a:xfrm>
            <a:off x="5857982" y="3047238"/>
            <a:ext cx="1201547" cy="369332"/>
          </a:xfrm>
          <a:prstGeom prst="rect">
            <a:avLst/>
          </a:prstGeom>
          <a:noFill/>
        </p:spPr>
        <p:txBody>
          <a:bodyPr wrap="none" rtlCol="0">
            <a:spAutoFit/>
          </a:bodyPr>
          <a:lstStyle/>
          <a:p>
            <a:pPr algn="r"/>
            <a:r>
              <a:rPr lang="en-US" dirty="0">
                <a:solidFill>
                  <a:schemeClr val="bg1"/>
                </a:solidFill>
              </a:rPr>
              <a:t>BVOD-only</a:t>
            </a:r>
          </a:p>
        </p:txBody>
      </p:sp>
      <p:sp>
        <p:nvSpPr>
          <p:cNvPr id="28" name="TextBox 27">
            <a:extLst>
              <a:ext uri="{FF2B5EF4-FFF2-40B4-BE49-F238E27FC236}">
                <a16:creationId xmlns:a16="http://schemas.microsoft.com/office/drawing/2014/main" id="{6C79C6B0-1160-4BD5-9B9F-A2A07862FAB6}"/>
              </a:ext>
            </a:extLst>
          </p:cNvPr>
          <p:cNvSpPr txBox="1"/>
          <p:nvPr/>
        </p:nvSpPr>
        <p:spPr>
          <a:xfrm>
            <a:off x="2823085" y="3433641"/>
            <a:ext cx="1300357" cy="646331"/>
          </a:xfrm>
          <a:prstGeom prst="rect">
            <a:avLst/>
          </a:prstGeom>
          <a:noFill/>
        </p:spPr>
        <p:txBody>
          <a:bodyPr wrap="none" rtlCol="0">
            <a:spAutoFit/>
          </a:bodyPr>
          <a:lstStyle/>
          <a:p>
            <a:pPr algn="r"/>
            <a:r>
              <a:rPr lang="en-US" dirty="0">
                <a:solidFill>
                  <a:schemeClr val="bg1"/>
                </a:solidFill>
              </a:rPr>
              <a:t>Frequency</a:t>
            </a:r>
          </a:p>
          <a:p>
            <a:pPr algn="r"/>
            <a:r>
              <a:rPr lang="en-US" dirty="0">
                <a:solidFill>
                  <a:schemeClr val="bg1"/>
                </a:solidFill>
              </a:rPr>
              <a:t>distribution</a:t>
            </a:r>
          </a:p>
        </p:txBody>
      </p:sp>
      <p:sp>
        <p:nvSpPr>
          <p:cNvPr id="29" name="TextBox 28">
            <a:extLst>
              <a:ext uri="{FF2B5EF4-FFF2-40B4-BE49-F238E27FC236}">
                <a16:creationId xmlns:a16="http://schemas.microsoft.com/office/drawing/2014/main" id="{3BC5265B-8AA0-8D85-0BF1-0E7FD6B5F219}"/>
              </a:ext>
            </a:extLst>
          </p:cNvPr>
          <p:cNvSpPr txBox="1"/>
          <p:nvPr/>
        </p:nvSpPr>
        <p:spPr>
          <a:xfrm>
            <a:off x="8946025" y="3038406"/>
            <a:ext cx="782778" cy="646331"/>
          </a:xfrm>
          <a:prstGeom prst="rect">
            <a:avLst/>
          </a:prstGeom>
          <a:noFill/>
        </p:spPr>
        <p:txBody>
          <a:bodyPr wrap="none" rtlCol="0">
            <a:spAutoFit/>
          </a:bodyPr>
          <a:lstStyle/>
          <a:p>
            <a:pPr algn="ctr"/>
            <a:r>
              <a:rPr lang="en-US" dirty="0">
                <a:solidFill>
                  <a:schemeClr val="bg1"/>
                </a:solidFill>
              </a:rPr>
              <a:t>By </a:t>
            </a:r>
          </a:p>
          <a:p>
            <a:pPr algn="ctr"/>
            <a:r>
              <a:rPr lang="en-US" dirty="0">
                <a:solidFill>
                  <a:schemeClr val="bg1"/>
                </a:solidFill>
              </a:rPr>
              <a:t>region</a:t>
            </a:r>
          </a:p>
        </p:txBody>
      </p:sp>
      <p:sp>
        <p:nvSpPr>
          <p:cNvPr id="30" name="TextBox 29">
            <a:extLst>
              <a:ext uri="{FF2B5EF4-FFF2-40B4-BE49-F238E27FC236}">
                <a16:creationId xmlns:a16="http://schemas.microsoft.com/office/drawing/2014/main" id="{934CA568-FEC3-BCD2-F6D2-66A23B29EEC8}"/>
              </a:ext>
            </a:extLst>
          </p:cNvPr>
          <p:cNvSpPr txBox="1"/>
          <p:nvPr/>
        </p:nvSpPr>
        <p:spPr>
          <a:xfrm>
            <a:off x="7324981" y="3252546"/>
            <a:ext cx="1348964" cy="646331"/>
          </a:xfrm>
          <a:prstGeom prst="rect">
            <a:avLst/>
          </a:prstGeom>
          <a:noFill/>
        </p:spPr>
        <p:txBody>
          <a:bodyPr wrap="square" rtlCol="0">
            <a:spAutoFit/>
          </a:bodyPr>
          <a:lstStyle/>
          <a:p>
            <a:pPr algn="ctr"/>
            <a:r>
              <a:rPr lang="en-US" dirty="0">
                <a:solidFill>
                  <a:schemeClr val="bg1"/>
                </a:solidFill>
              </a:rPr>
              <a:t>By sales house</a:t>
            </a:r>
          </a:p>
        </p:txBody>
      </p:sp>
      <p:sp>
        <p:nvSpPr>
          <p:cNvPr id="31" name="TextBox 30">
            <a:extLst>
              <a:ext uri="{FF2B5EF4-FFF2-40B4-BE49-F238E27FC236}">
                <a16:creationId xmlns:a16="http://schemas.microsoft.com/office/drawing/2014/main" id="{60D427A5-5B37-8230-7C11-3B6FF35D2A46}"/>
              </a:ext>
            </a:extLst>
          </p:cNvPr>
          <p:cNvSpPr txBox="1"/>
          <p:nvPr/>
        </p:nvSpPr>
        <p:spPr>
          <a:xfrm>
            <a:off x="5754755" y="4123622"/>
            <a:ext cx="1640710" cy="584775"/>
          </a:xfrm>
          <a:prstGeom prst="rect">
            <a:avLst/>
          </a:prstGeom>
          <a:noFill/>
        </p:spPr>
        <p:txBody>
          <a:bodyPr wrap="square" rtlCol="0">
            <a:spAutoFit/>
          </a:bodyPr>
          <a:lstStyle/>
          <a:p>
            <a:r>
              <a:rPr lang="en-US" sz="1600" dirty="0">
                <a:solidFill>
                  <a:schemeClr val="bg1"/>
                </a:solidFill>
              </a:rPr>
              <a:t>Big screen/</a:t>
            </a:r>
          </a:p>
          <a:p>
            <a:r>
              <a:rPr lang="en-US" sz="1600" dirty="0">
                <a:solidFill>
                  <a:schemeClr val="bg1"/>
                </a:solidFill>
              </a:rPr>
              <a:t>small screen</a:t>
            </a:r>
          </a:p>
        </p:txBody>
      </p:sp>
      <p:sp>
        <p:nvSpPr>
          <p:cNvPr id="3" name="TextBox 2">
            <a:extLst>
              <a:ext uri="{FF2B5EF4-FFF2-40B4-BE49-F238E27FC236}">
                <a16:creationId xmlns:a16="http://schemas.microsoft.com/office/drawing/2014/main" id="{A05E6BB4-4B6B-25D7-8114-3EB64E00C03F}"/>
              </a:ext>
            </a:extLst>
          </p:cNvPr>
          <p:cNvSpPr txBox="1"/>
          <p:nvPr/>
        </p:nvSpPr>
        <p:spPr>
          <a:xfrm>
            <a:off x="8361441" y="4079619"/>
            <a:ext cx="1450077" cy="369332"/>
          </a:xfrm>
          <a:prstGeom prst="rect">
            <a:avLst/>
          </a:prstGeom>
          <a:noFill/>
        </p:spPr>
        <p:txBody>
          <a:bodyPr wrap="none" rtlCol="0">
            <a:spAutoFit/>
          </a:bodyPr>
          <a:lstStyle/>
          <a:p>
            <a:r>
              <a:rPr lang="en-US" dirty="0">
                <a:solidFill>
                  <a:schemeClr val="bg1"/>
                </a:solidFill>
              </a:rPr>
              <a:t>TNT Sports*</a:t>
            </a:r>
          </a:p>
        </p:txBody>
      </p:sp>
      <p:sp>
        <p:nvSpPr>
          <p:cNvPr id="7" name="TextBox 6">
            <a:extLst>
              <a:ext uri="{FF2B5EF4-FFF2-40B4-BE49-F238E27FC236}">
                <a16:creationId xmlns:a16="http://schemas.microsoft.com/office/drawing/2014/main" id="{CD336BBF-EB65-AA6E-CB34-45EBF945298C}"/>
              </a:ext>
            </a:extLst>
          </p:cNvPr>
          <p:cNvSpPr txBox="1"/>
          <p:nvPr/>
        </p:nvSpPr>
        <p:spPr>
          <a:xfrm>
            <a:off x="6639125" y="3637247"/>
            <a:ext cx="723275" cy="369332"/>
          </a:xfrm>
          <a:prstGeom prst="rect">
            <a:avLst/>
          </a:prstGeom>
          <a:noFill/>
        </p:spPr>
        <p:txBody>
          <a:bodyPr wrap="none" rtlCol="0">
            <a:spAutoFit/>
          </a:bodyPr>
          <a:lstStyle/>
          <a:p>
            <a:r>
              <a:rPr lang="en-US" dirty="0">
                <a:solidFill>
                  <a:schemeClr val="bg1"/>
                </a:solidFill>
              </a:rPr>
              <a:t>STV*</a:t>
            </a:r>
          </a:p>
        </p:txBody>
      </p:sp>
      <p:sp>
        <p:nvSpPr>
          <p:cNvPr id="20" name="TextBox 19">
            <a:extLst>
              <a:ext uri="{FF2B5EF4-FFF2-40B4-BE49-F238E27FC236}">
                <a16:creationId xmlns:a16="http://schemas.microsoft.com/office/drawing/2014/main" id="{AAF9DF72-8A81-30F8-0A8C-F46033ED4882}"/>
              </a:ext>
            </a:extLst>
          </p:cNvPr>
          <p:cNvSpPr txBox="1"/>
          <p:nvPr/>
        </p:nvSpPr>
        <p:spPr>
          <a:xfrm>
            <a:off x="8510205" y="4927496"/>
            <a:ext cx="2544286" cy="307777"/>
          </a:xfrm>
          <a:prstGeom prst="rect">
            <a:avLst/>
          </a:prstGeom>
          <a:noFill/>
        </p:spPr>
        <p:txBody>
          <a:bodyPr wrap="none" rtlCol="0">
            <a:spAutoFit/>
          </a:bodyPr>
          <a:lstStyle/>
          <a:p>
            <a:r>
              <a:rPr lang="en-US" sz="1400" dirty="0"/>
              <a:t>*Indicative. Subject to change</a:t>
            </a:r>
          </a:p>
        </p:txBody>
      </p:sp>
    </p:spTree>
    <p:extLst>
      <p:ext uri="{BB962C8B-B14F-4D97-AF65-F5344CB8AC3E}">
        <p14:creationId xmlns:p14="http://schemas.microsoft.com/office/powerpoint/2010/main" val="266735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car&#10;&#10;Description automatically generated with low confidence">
            <a:extLst>
              <a:ext uri="{FF2B5EF4-FFF2-40B4-BE49-F238E27FC236}">
                <a16:creationId xmlns:a16="http://schemas.microsoft.com/office/drawing/2014/main" id="{3544ABE8-EAD4-6631-210B-FBB57698A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0857" y="75"/>
            <a:ext cx="6184106" cy="5938635"/>
          </a:xfrm>
          <a:prstGeom prst="rect">
            <a:avLst/>
          </a:prstGeom>
        </p:spPr>
      </p:pic>
      <p:sp>
        <p:nvSpPr>
          <p:cNvPr id="5" name="TextBox 4">
            <a:extLst>
              <a:ext uri="{FF2B5EF4-FFF2-40B4-BE49-F238E27FC236}">
                <a16:creationId xmlns:a16="http://schemas.microsoft.com/office/drawing/2014/main" id="{4E79EAC6-F275-00F1-BA97-7C422DBDF07E}"/>
              </a:ext>
            </a:extLst>
          </p:cNvPr>
          <p:cNvSpPr txBox="1"/>
          <p:nvPr/>
        </p:nvSpPr>
        <p:spPr>
          <a:xfrm rot="16200000">
            <a:off x="10476641" y="4311101"/>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Marshmallow Insurance - </a:t>
            </a:r>
            <a:r>
              <a:rPr kumimoji="0" lang="en-US" sz="1000" b="0" i="0" u="none" strike="noStrike" kern="1200" cap="none" spc="0" normalizeH="0" baseline="0" noProof="0" dirty="0" err="1">
                <a:ln>
                  <a:noFill/>
                </a:ln>
                <a:solidFill>
                  <a:prstClr val="white"/>
                </a:solidFill>
                <a:effectLst/>
                <a:uLnTx/>
                <a:uFillTx/>
                <a:latin typeface="Arial"/>
                <a:ea typeface="+mn-ea"/>
                <a:cs typeface="+mn-cs"/>
              </a:rPr>
              <a:t>Drivethru</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520F5334-F94D-4D23-8037-BB83019DD472}"/>
              </a:ext>
            </a:extLst>
          </p:cNvPr>
          <p:cNvSpPr>
            <a:spLocks noGrp="1"/>
          </p:cNvSpPr>
          <p:nvPr>
            <p:ph type="title"/>
          </p:nvPr>
        </p:nvSpPr>
        <p:spPr/>
        <p:txBody>
          <a:bodyPr>
            <a:normAutofit/>
          </a:bodyPr>
          <a:lstStyle/>
          <a:p>
            <a:r>
              <a:rPr lang="en-GB" dirty="0"/>
              <a:t>Advanced TV measurement summary</a:t>
            </a:r>
          </a:p>
        </p:txBody>
      </p:sp>
      <p:sp>
        <p:nvSpPr>
          <p:cNvPr id="3" name="Text Placeholder 2">
            <a:extLst>
              <a:ext uri="{FF2B5EF4-FFF2-40B4-BE49-F238E27FC236}">
                <a16:creationId xmlns:a16="http://schemas.microsoft.com/office/drawing/2014/main" id="{5F06829F-9204-40BF-A419-BEED39C737B2}"/>
              </a:ext>
            </a:extLst>
          </p:cNvPr>
          <p:cNvSpPr>
            <a:spLocks noGrp="1"/>
          </p:cNvSpPr>
          <p:nvPr>
            <p:ph type="body" sz="quarter" idx="13"/>
          </p:nvPr>
        </p:nvSpPr>
        <p:spPr>
          <a:xfrm>
            <a:off x="377758" y="1614207"/>
            <a:ext cx="5291522" cy="3651531"/>
          </a:xfrm>
        </p:spPr>
        <p:txBody>
          <a:bodyPr>
            <a:normAutofit/>
          </a:bodyPr>
          <a:lstStyle/>
          <a:p>
            <a:r>
              <a:rPr lang="en-GB" dirty="0"/>
              <a:t>CFlight is the broadcasters’ answer to the total TV R&amp;F measurement challenge</a:t>
            </a:r>
          </a:p>
          <a:p>
            <a:endParaRPr lang="en-GB" dirty="0"/>
          </a:p>
          <a:p>
            <a:r>
              <a:rPr lang="en-GB" dirty="0"/>
              <a:t>CFlight will hold TV to the highest standards - 100% completed ads only &amp; audited by ABC</a:t>
            </a:r>
          </a:p>
          <a:p>
            <a:endParaRPr lang="en-GB" dirty="0"/>
          </a:p>
          <a:p>
            <a:r>
              <a:rPr lang="en-GB" dirty="0"/>
              <a:t>Initially, reporting is against all adults, with further enhancements to follow thereafter</a:t>
            </a:r>
          </a:p>
        </p:txBody>
      </p:sp>
    </p:spTree>
    <p:extLst>
      <p:ext uri="{BB962C8B-B14F-4D97-AF65-F5344CB8AC3E}">
        <p14:creationId xmlns:p14="http://schemas.microsoft.com/office/powerpoint/2010/main" val="8896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holding balloons&#10;&#10;Description automatically generated with medium confidence">
            <a:extLst>
              <a:ext uri="{FF2B5EF4-FFF2-40B4-BE49-F238E27FC236}">
                <a16:creationId xmlns:a16="http://schemas.microsoft.com/office/drawing/2014/main" id="{3130A3C9-877E-4E99-718C-F60118F9244D}"/>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pic>
        <p:nvPicPr>
          <p:cNvPr id="9" name="Picture 8">
            <a:extLst>
              <a:ext uri="{FF2B5EF4-FFF2-40B4-BE49-F238E27FC236}">
                <a16:creationId xmlns:a16="http://schemas.microsoft.com/office/drawing/2014/main" id="{AC70EAA1-C68B-4ED9-BD68-8E3D199AAFEF}"/>
              </a:ext>
            </a:extLst>
          </p:cNvPr>
          <p:cNvPicPr>
            <a:picLocks noChangeAspect="1"/>
          </p:cNvPicPr>
          <p:nvPr/>
        </p:nvPicPr>
        <p:blipFill>
          <a:blip r:embed="rId4"/>
          <a:stretch>
            <a:fillRect/>
          </a:stretch>
        </p:blipFill>
        <p:spPr>
          <a:xfrm>
            <a:off x="-4912" y="-4916"/>
            <a:ext cx="12192000" cy="6857999"/>
          </a:xfrm>
          <a:prstGeom prst="rect">
            <a:avLst/>
          </a:prstGeom>
        </p:spPr>
      </p:pic>
      <p:sp>
        <p:nvSpPr>
          <p:cNvPr id="7" name="Title 2">
            <a:extLst>
              <a:ext uri="{FF2B5EF4-FFF2-40B4-BE49-F238E27FC236}">
                <a16:creationId xmlns:a16="http://schemas.microsoft.com/office/drawing/2014/main" id="{04227862-073A-4C5A-9604-4BFE88104697}"/>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Buying Advanced TV</a:t>
            </a:r>
          </a:p>
        </p:txBody>
      </p:sp>
      <p:pic>
        <p:nvPicPr>
          <p:cNvPr id="8" name="Picture 7" descr="A picture containing drawing, light&#10;&#10;Description automatically generated">
            <a:extLst>
              <a:ext uri="{FF2B5EF4-FFF2-40B4-BE49-F238E27FC236}">
                <a16:creationId xmlns:a16="http://schemas.microsoft.com/office/drawing/2014/main" id="{CE76CACB-7C23-421A-AEC8-8B78194EE5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10" name="TextBox 9">
            <a:extLst>
              <a:ext uri="{FF2B5EF4-FFF2-40B4-BE49-F238E27FC236}">
                <a16:creationId xmlns:a16="http://schemas.microsoft.com/office/drawing/2014/main" id="{4427AB94-8B00-1495-1FBD-BC0B3F9DCB7D}"/>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Junior Bake Off – Channel 4</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7571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tanding behind a person sitting on a bench&#10;&#10;Description automatically generated with low confidence">
            <a:extLst>
              <a:ext uri="{FF2B5EF4-FFF2-40B4-BE49-F238E27FC236}">
                <a16:creationId xmlns:a16="http://schemas.microsoft.com/office/drawing/2014/main" id="{B7B10C2E-3E9B-A7E8-4728-5D17495285FC}"/>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pic>
        <p:nvPicPr>
          <p:cNvPr id="7" name="Picture 6">
            <a:extLst>
              <a:ext uri="{FF2B5EF4-FFF2-40B4-BE49-F238E27FC236}">
                <a16:creationId xmlns:a16="http://schemas.microsoft.com/office/drawing/2014/main" id="{BE86389F-3660-4E35-A464-189D7C7288AE}"/>
              </a:ext>
            </a:extLst>
          </p:cNvPr>
          <p:cNvPicPr>
            <a:picLocks noChangeAspect="1"/>
          </p:cNvPicPr>
          <p:nvPr/>
        </p:nvPicPr>
        <p:blipFill>
          <a:blip r:embed="rId4"/>
          <a:stretch>
            <a:fillRect/>
          </a:stretch>
        </p:blipFill>
        <p:spPr>
          <a:xfrm>
            <a:off x="-4912" y="-4916"/>
            <a:ext cx="12192000" cy="6857999"/>
          </a:xfrm>
          <a:prstGeom prst="rect">
            <a:avLst/>
          </a:prstGeom>
        </p:spPr>
      </p:pic>
      <p:sp>
        <p:nvSpPr>
          <p:cNvPr id="8" name="Title 2">
            <a:extLst>
              <a:ext uri="{FF2B5EF4-FFF2-40B4-BE49-F238E27FC236}">
                <a16:creationId xmlns:a16="http://schemas.microsoft.com/office/drawing/2014/main" id="{07522360-A6E2-425D-B08C-A53441FE0C3E}"/>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advanced TV opportunity</a:t>
            </a:r>
          </a:p>
        </p:txBody>
      </p:sp>
      <p:pic>
        <p:nvPicPr>
          <p:cNvPr id="9" name="Picture 8" descr="A picture containing drawing, light&#10;&#10;Description automatically generated">
            <a:extLst>
              <a:ext uri="{FF2B5EF4-FFF2-40B4-BE49-F238E27FC236}">
                <a16:creationId xmlns:a16="http://schemas.microsoft.com/office/drawing/2014/main" id="{B33C8A6E-C11C-4DDA-8E0D-D9FF4C28D6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11" name="TextBox 10">
            <a:extLst>
              <a:ext uri="{FF2B5EF4-FFF2-40B4-BE49-F238E27FC236}">
                <a16:creationId xmlns:a16="http://schemas.microsoft.com/office/drawing/2014/main" id="{82BD42EE-3746-7724-9A19-04D57D7A0B9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Billions - Sky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0661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garment lying on a couch&#10;&#10;Description automatically generated with medium confidence">
            <a:extLst>
              <a:ext uri="{FF2B5EF4-FFF2-40B4-BE49-F238E27FC236}">
                <a16:creationId xmlns:a16="http://schemas.microsoft.com/office/drawing/2014/main" id="{A8EC6D70-6460-3EF9-0EC6-91929B94D6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2"/>
          <a:stretch/>
        </p:blipFill>
        <p:spPr>
          <a:xfrm>
            <a:off x="6007893" y="10758"/>
            <a:ext cx="6184106" cy="5938635"/>
          </a:xfrm>
          <a:prstGeom prst="rect">
            <a:avLst/>
          </a:prstGeom>
        </p:spPr>
      </p:pic>
      <p:sp>
        <p:nvSpPr>
          <p:cNvPr id="2" name="Title 1">
            <a:extLst>
              <a:ext uri="{FF2B5EF4-FFF2-40B4-BE49-F238E27FC236}">
                <a16:creationId xmlns:a16="http://schemas.microsoft.com/office/drawing/2014/main" id="{5C49B212-BD88-49DC-8125-4E14BBC8B048}"/>
              </a:ext>
            </a:extLst>
          </p:cNvPr>
          <p:cNvSpPr>
            <a:spLocks noGrp="1"/>
          </p:cNvSpPr>
          <p:nvPr>
            <p:ph type="title"/>
          </p:nvPr>
        </p:nvSpPr>
        <p:spPr/>
        <p:txBody>
          <a:bodyPr/>
          <a:lstStyle/>
          <a:p>
            <a:r>
              <a:rPr lang="en-GB" dirty="0"/>
              <a:t>BVOD &amp; AdSmart Pricing</a:t>
            </a:r>
          </a:p>
        </p:txBody>
      </p:sp>
      <p:sp>
        <p:nvSpPr>
          <p:cNvPr id="3" name="Text Placeholder 2">
            <a:extLst>
              <a:ext uri="{FF2B5EF4-FFF2-40B4-BE49-F238E27FC236}">
                <a16:creationId xmlns:a16="http://schemas.microsoft.com/office/drawing/2014/main" id="{985EA726-9204-46FD-A387-9D431E820683}"/>
              </a:ext>
            </a:extLst>
          </p:cNvPr>
          <p:cNvSpPr>
            <a:spLocks noGrp="1"/>
          </p:cNvSpPr>
          <p:nvPr>
            <p:ph type="body" sz="quarter" idx="13"/>
          </p:nvPr>
        </p:nvSpPr>
        <p:spPr>
          <a:xfrm>
            <a:off x="377758" y="1614207"/>
            <a:ext cx="5169602" cy="3651531"/>
          </a:xfrm>
        </p:spPr>
        <p:txBody>
          <a:bodyPr/>
          <a:lstStyle/>
          <a:p>
            <a:r>
              <a:rPr lang="en-GB" dirty="0"/>
              <a:t>Doesn’t fluctuate with supply and demand like linear TV but operates on fixed cost per thousand (CPM)</a:t>
            </a:r>
          </a:p>
          <a:p>
            <a:endParaRPr lang="en-GB" dirty="0"/>
          </a:p>
          <a:p>
            <a:r>
              <a:rPr lang="en-GB" dirty="0" err="1"/>
              <a:t>Ratecard</a:t>
            </a:r>
            <a:r>
              <a:rPr lang="en-GB" dirty="0"/>
              <a:t> mainly varies based on degree of targeting with some seasonal variation based on demand</a:t>
            </a:r>
          </a:p>
          <a:p>
            <a:endParaRPr lang="en-GB" dirty="0"/>
          </a:p>
          <a:p>
            <a:r>
              <a:rPr lang="en-GB" dirty="0"/>
              <a:t>No advanced booking required but incentives for early booking</a:t>
            </a:r>
          </a:p>
          <a:p>
            <a:endParaRPr lang="en-GB" dirty="0"/>
          </a:p>
          <a:p>
            <a:r>
              <a:rPr lang="en-GB" dirty="0"/>
              <a:t>Most VOD bought through agencies and now available programmatically</a:t>
            </a:r>
          </a:p>
        </p:txBody>
      </p:sp>
      <p:sp>
        <p:nvSpPr>
          <p:cNvPr id="7" name="TextBox 6">
            <a:extLst>
              <a:ext uri="{FF2B5EF4-FFF2-40B4-BE49-F238E27FC236}">
                <a16:creationId xmlns:a16="http://schemas.microsoft.com/office/drawing/2014/main" id="{0B282ADE-FF70-420F-83E0-29CEA610E9C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Vinted - Clothes</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2721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on a stage&#10;&#10;Description automatically generated">
            <a:extLst>
              <a:ext uri="{FF2B5EF4-FFF2-40B4-BE49-F238E27FC236}">
                <a16:creationId xmlns:a16="http://schemas.microsoft.com/office/drawing/2014/main" id="{B5E124A4-D7B3-6868-9AA2-57F2242D409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10">
            <a:extLst>
              <a:ext uri="{FF2B5EF4-FFF2-40B4-BE49-F238E27FC236}">
                <a16:creationId xmlns:a16="http://schemas.microsoft.com/office/drawing/2014/main" id="{C1A30479-DB40-45BD-9890-66B4888C507E}"/>
              </a:ext>
            </a:extLst>
          </p:cNvPr>
          <p:cNvPicPr>
            <a:picLocks noChangeAspect="1"/>
          </p:cNvPicPr>
          <p:nvPr/>
        </p:nvPicPr>
        <p:blipFill>
          <a:blip r:embed="rId4"/>
          <a:stretch>
            <a:fillRect/>
          </a:stretch>
        </p:blipFill>
        <p:spPr>
          <a:xfrm>
            <a:off x="-4912" y="-4916"/>
            <a:ext cx="12192000" cy="6857999"/>
          </a:xfrm>
          <a:prstGeom prst="rect">
            <a:avLst/>
          </a:prstGeom>
        </p:spPr>
      </p:pic>
      <p:sp>
        <p:nvSpPr>
          <p:cNvPr id="9" name="Title 2">
            <a:extLst>
              <a:ext uri="{FF2B5EF4-FFF2-40B4-BE49-F238E27FC236}">
                <a16:creationId xmlns:a16="http://schemas.microsoft.com/office/drawing/2014/main" id="{6FF90A27-8371-4626-8C53-A08D7CB9AF1D}"/>
              </a:ext>
            </a:extLst>
          </p:cNvPr>
          <p:cNvSpPr txBox="1">
            <a:spLocks/>
          </p:cNvSpPr>
          <p:nvPr/>
        </p:nvSpPr>
        <p:spPr>
          <a:xfrm>
            <a:off x="947223" y="827461"/>
            <a:ext cx="5148777" cy="241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a:ea typeface="+mj-ea"/>
                <a:cs typeface="+mj-cs"/>
              </a:rPr>
              <a:t>The expanding world of TV</a:t>
            </a:r>
          </a:p>
        </p:txBody>
      </p:sp>
      <p:pic>
        <p:nvPicPr>
          <p:cNvPr id="10" name="Picture 9" descr="A picture containing drawing, light&#10;&#10;Description automatically generated">
            <a:extLst>
              <a:ext uri="{FF2B5EF4-FFF2-40B4-BE49-F238E27FC236}">
                <a16:creationId xmlns:a16="http://schemas.microsoft.com/office/drawing/2014/main" id="{80F961ED-A3F8-439F-BBC6-F0174E4E7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8" name="TextBox 7">
            <a:extLst>
              <a:ext uri="{FF2B5EF4-FFF2-40B4-BE49-F238E27FC236}">
                <a16:creationId xmlns:a16="http://schemas.microsoft.com/office/drawing/2014/main" id="{690E87AA-AB84-FDD3-BB54-B779C884C03F}"/>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The Masked Dancer - ITV</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432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11D0-F4AB-4459-B604-692CD485DD23}"/>
              </a:ext>
            </a:extLst>
          </p:cNvPr>
          <p:cNvSpPr>
            <a:spLocks noGrp="1"/>
          </p:cNvSpPr>
          <p:nvPr>
            <p:ph type="title"/>
          </p:nvPr>
        </p:nvSpPr>
        <p:spPr/>
        <p:txBody>
          <a:bodyPr/>
          <a:lstStyle/>
          <a:p>
            <a:r>
              <a:rPr lang="en-GB" dirty="0"/>
              <a:t>Broadcaster presence continues to grow in the wider online world</a:t>
            </a:r>
          </a:p>
        </p:txBody>
      </p:sp>
      <p:pic>
        <p:nvPicPr>
          <p:cNvPr id="4" name="Picture 3">
            <a:extLst>
              <a:ext uri="{FF2B5EF4-FFF2-40B4-BE49-F238E27FC236}">
                <a16:creationId xmlns:a16="http://schemas.microsoft.com/office/drawing/2014/main" id="{D1035962-1732-40CC-9E7B-5A392F2473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8008" y="1302251"/>
            <a:ext cx="3581066" cy="324644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D6CBB5B-480F-48E6-8169-DEDDB49D9B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9333" y="2837316"/>
            <a:ext cx="2031181" cy="2453155"/>
          </a:xfrm>
          <a:prstGeom prst="rect">
            <a:avLst/>
          </a:prstGeom>
        </p:spPr>
      </p:pic>
      <p:pic>
        <p:nvPicPr>
          <p:cNvPr id="8" name="Picture 7">
            <a:extLst>
              <a:ext uri="{FF2B5EF4-FFF2-40B4-BE49-F238E27FC236}">
                <a16:creationId xmlns:a16="http://schemas.microsoft.com/office/drawing/2014/main" id="{61E940A3-A466-46C7-9FB2-4057262A2D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09463" y="2911960"/>
            <a:ext cx="3466496" cy="2409294"/>
          </a:xfrm>
          <a:prstGeom prst="rect">
            <a:avLst/>
          </a:prstGeom>
        </p:spPr>
      </p:pic>
      <p:pic>
        <p:nvPicPr>
          <p:cNvPr id="9" name="Picture 8">
            <a:extLst>
              <a:ext uri="{FF2B5EF4-FFF2-40B4-BE49-F238E27FC236}">
                <a16:creationId xmlns:a16="http://schemas.microsoft.com/office/drawing/2014/main" id="{17129A69-D52D-49CE-BBB7-FE32676EA21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1837" y="1302251"/>
            <a:ext cx="5508020" cy="1457882"/>
          </a:xfrm>
          <a:prstGeom prst="rect">
            <a:avLst/>
          </a:prstGeom>
        </p:spPr>
      </p:pic>
      <p:pic>
        <p:nvPicPr>
          <p:cNvPr id="11" name="Picture 10">
            <a:extLst>
              <a:ext uri="{FF2B5EF4-FFF2-40B4-BE49-F238E27FC236}">
                <a16:creationId xmlns:a16="http://schemas.microsoft.com/office/drawing/2014/main" id="{6CB9FCFD-F646-4F5F-917F-826BD94C3D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5287" y="2051838"/>
            <a:ext cx="2802588" cy="320673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B793AD2-3377-2288-E8E4-92E2715716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22774" y="2488019"/>
            <a:ext cx="2812991" cy="3361755"/>
          </a:xfrm>
          <a:prstGeom prst="rect">
            <a:avLst/>
          </a:prstGeom>
          <a:ln>
            <a:noFill/>
          </a:ln>
          <a:effectLst>
            <a:outerShdw blurRad="292100" dist="139700" dir="2700000" algn="tl" rotWithShape="0">
              <a:srgbClr val="333333">
                <a:alpha val="65000"/>
              </a:srgbClr>
            </a:outerShdw>
          </a:effectLst>
        </p:spPr>
      </p:pic>
      <p:sp>
        <p:nvSpPr>
          <p:cNvPr id="14" name="Text Placeholder 2">
            <a:extLst>
              <a:ext uri="{FF2B5EF4-FFF2-40B4-BE49-F238E27FC236}">
                <a16:creationId xmlns:a16="http://schemas.microsoft.com/office/drawing/2014/main" id="{653B2266-E941-1D38-3351-C2B4E5258C24}"/>
              </a:ext>
            </a:extLst>
          </p:cNvPr>
          <p:cNvSpPr>
            <a:spLocks noGrp="1"/>
          </p:cNvSpPr>
          <p:nvPr>
            <p:ph type="body" sz="quarter" idx="15"/>
          </p:nvPr>
        </p:nvSpPr>
        <p:spPr>
          <a:xfrm>
            <a:off x="377757" y="5365115"/>
            <a:ext cx="11334817" cy="304800"/>
          </a:xfrm>
        </p:spPr>
        <p:txBody>
          <a:bodyPr/>
          <a:lstStyle/>
          <a:p>
            <a:r>
              <a:rPr lang="en-GB" dirty="0"/>
              <a:t>Sources: thedrum.com, March 2021; campaignlive.co.uk, November 2021; theguardian.com, May 2022</a:t>
            </a:r>
            <a:endParaRPr lang="en-GB" dirty="0">
              <a:solidFill>
                <a:schemeClr val="tx1"/>
              </a:solidFill>
            </a:endParaRPr>
          </a:p>
        </p:txBody>
      </p:sp>
    </p:spTree>
    <p:extLst>
      <p:ext uri="{BB962C8B-B14F-4D97-AF65-F5344CB8AC3E}">
        <p14:creationId xmlns:p14="http://schemas.microsoft.com/office/powerpoint/2010/main" val="206409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3721-1EC9-3904-DEC6-BFF12B7E98E9}"/>
              </a:ext>
            </a:extLst>
          </p:cNvPr>
          <p:cNvSpPr>
            <a:spLocks noGrp="1"/>
          </p:cNvSpPr>
          <p:nvPr>
            <p:ph type="title"/>
          </p:nvPr>
        </p:nvSpPr>
        <p:spPr/>
        <p:txBody>
          <a:bodyPr/>
          <a:lstStyle/>
          <a:p>
            <a:r>
              <a:rPr lang="en-GB" dirty="0"/>
              <a:t>Commercial broadcasters are unrivalled for scale in the larger video landscape</a:t>
            </a:r>
          </a:p>
        </p:txBody>
      </p:sp>
      <p:sp>
        <p:nvSpPr>
          <p:cNvPr id="3" name="Text Placeholder 2">
            <a:extLst>
              <a:ext uri="{FF2B5EF4-FFF2-40B4-BE49-F238E27FC236}">
                <a16:creationId xmlns:a16="http://schemas.microsoft.com/office/drawing/2014/main" id="{B9FD3D59-A2D0-92A6-2693-EF52DA101C12}"/>
              </a:ext>
            </a:extLst>
          </p:cNvPr>
          <p:cNvSpPr>
            <a:spLocks noGrp="1"/>
          </p:cNvSpPr>
          <p:nvPr>
            <p:ph type="body" sz="quarter" idx="15"/>
          </p:nvPr>
        </p:nvSpPr>
        <p:spPr>
          <a:xfrm>
            <a:off x="360000" y="5400000"/>
            <a:ext cx="11334817" cy="304800"/>
          </a:xfrm>
        </p:spPr>
        <p:txBody>
          <a:bodyPr/>
          <a:lstStyle/>
          <a:p>
            <a:r>
              <a:rPr lang="en-GB" dirty="0"/>
              <a:t>Source: Barb / All Individuals, all devices – 2022</a:t>
            </a:r>
          </a:p>
        </p:txBody>
      </p:sp>
      <p:graphicFrame>
        <p:nvGraphicFramePr>
          <p:cNvPr id="4" name="Chart 3">
            <a:extLst>
              <a:ext uri="{FF2B5EF4-FFF2-40B4-BE49-F238E27FC236}">
                <a16:creationId xmlns:a16="http://schemas.microsoft.com/office/drawing/2014/main" id="{4D76ED79-41E5-2FA1-CFA4-8D2AC45BBB8D}"/>
              </a:ext>
            </a:extLst>
          </p:cNvPr>
          <p:cNvGraphicFramePr>
            <a:graphicFrameLocks noGrp="1"/>
          </p:cNvGraphicFramePr>
          <p:nvPr/>
        </p:nvGraphicFramePr>
        <p:xfrm>
          <a:off x="268357" y="1373915"/>
          <a:ext cx="11336400" cy="4143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9B8228A8-5EFD-0FD6-AEEA-B1B83FC6734E}"/>
              </a:ext>
            </a:extLst>
          </p:cNvPr>
          <p:cNvSpPr txBox="1"/>
          <p:nvPr/>
        </p:nvSpPr>
        <p:spPr>
          <a:xfrm>
            <a:off x="1917048" y="2730801"/>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100" b="1"/>
              <a:t>Bubble</a:t>
            </a:r>
            <a:r>
              <a:rPr lang="en-GB" sz="1100" b="1" baseline="0"/>
              <a:t> area represents total volume of daily viewing </a:t>
            </a:r>
            <a:endParaRPr lang="en-GB" sz="1100" b="1"/>
          </a:p>
        </p:txBody>
      </p:sp>
      <p:sp>
        <p:nvSpPr>
          <p:cNvPr id="6" name="TextBox 2">
            <a:extLst>
              <a:ext uri="{FF2B5EF4-FFF2-40B4-BE49-F238E27FC236}">
                <a16:creationId xmlns:a16="http://schemas.microsoft.com/office/drawing/2014/main" id="{87B8EC82-F237-9AE2-8190-BCAEE07D9E4B}"/>
              </a:ext>
            </a:extLst>
          </p:cNvPr>
          <p:cNvSpPr txBox="1"/>
          <p:nvPr/>
        </p:nvSpPr>
        <p:spPr>
          <a:xfrm>
            <a:off x="1872704" y="1548150"/>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600" b="1">
                <a:solidFill>
                  <a:schemeClr val="bg2"/>
                </a:solidFill>
              </a:rPr>
              <a:t>All Individuals – All devices</a:t>
            </a:r>
          </a:p>
        </p:txBody>
      </p:sp>
    </p:spTree>
    <p:extLst>
      <p:ext uri="{BB962C8B-B14F-4D97-AF65-F5344CB8AC3E}">
        <p14:creationId xmlns:p14="http://schemas.microsoft.com/office/powerpoint/2010/main" val="33554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ABC80A-7A1E-F9C8-0B0E-57758EDA4171}"/>
              </a:ext>
            </a:extLst>
          </p:cNvPr>
          <p:cNvSpPr/>
          <p:nvPr/>
        </p:nvSpPr>
        <p:spPr>
          <a:xfrm>
            <a:off x="515294" y="1748304"/>
            <a:ext cx="1769539"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4" name="Rectangle 3">
            <a:extLst>
              <a:ext uri="{FF2B5EF4-FFF2-40B4-BE49-F238E27FC236}">
                <a16:creationId xmlns:a16="http://schemas.microsoft.com/office/drawing/2014/main" id="{57486B77-448A-73B3-483F-53864C5B6673}"/>
              </a:ext>
            </a:extLst>
          </p:cNvPr>
          <p:cNvSpPr/>
          <p:nvPr/>
        </p:nvSpPr>
        <p:spPr>
          <a:xfrm>
            <a:off x="2489270" y="1748304"/>
            <a:ext cx="3326096"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5" name="Rectangle 4">
            <a:extLst>
              <a:ext uri="{FF2B5EF4-FFF2-40B4-BE49-F238E27FC236}">
                <a16:creationId xmlns:a16="http://schemas.microsoft.com/office/drawing/2014/main" id="{A07C21F3-FFB9-C737-E7D2-85D861E8586F}"/>
              </a:ext>
            </a:extLst>
          </p:cNvPr>
          <p:cNvSpPr/>
          <p:nvPr/>
        </p:nvSpPr>
        <p:spPr>
          <a:xfrm>
            <a:off x="6019803" y="1748304"/>
            <a:ext cx="3267889"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6" name="Rectangle 5">
            <a:extLst>
              <a:ext uri="{FF2B5EF4-FFF2-40B4-BE49-F238E27FC236}">
                <a16:creationId xmlns:a16="http://schemas.microsoft.com/office/drawing/2014/main" id="{8393BBE5-C02D-6F18-2435-1FA5D66152F7}"/>
              </a:ext>
            </a:extLst>
          </p:cNvPr>
          <p:cNvSpPr/>
          <p:nvPr/>
        </p:nvSpPr>
        <p:spPr>
          <a:xfrm>
            <a:off x="9492130" y="1748304"/>
            <a:ext cx="2220444" cy="37940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2" name="Title 1">
            <a:extLst>
              <a:ext uri="{FF2B5EF4-FFF2-40B4-BE49-F238E27FC236}">
                <a16:creationId xmlns:a16="http://schemas.microsoft.com/office/drawing/2014/main" id="{1ADBA6A4-6A84-B480-6143-87AEE7D2F0DE}"/>
              </a:ext>
            </a:extLst>
          </p:cNvPr>
          <p:cNvSpPr>
            <a:spLocks noGrp="1"/>
          </p:cNvSpPr>
          <p:nvPr>
            <p:ph type="title"/>
          </p:nvPr>
        </p:nvSpPr>
        <p:spPr/>
        <p:txBody>
          <a:bodyPr/>
          <a:lstStyle/>
          <a:p>
            <a:r>
              <a:rPr lang="en-GB" dirty="0"/>
              <a:t>The expanding world of TV means an array of choice for viewers </a:t>
            </a:r>
          </a:p>
        </p:txBody>
      </p:sp>
      <p:pic>
        <p:nvPicPr>
          <p:cNvPr id="1026" name="Picture 2" descr="Amazon.com Sign up for Prime Video">
            <a:extLst>
              <a:ext uri="{FF2B5EF4-FFF2-40B4-BE49-F238E27FC236}">
                <a16:creationId xmlns:a16="http://schemas.microsoft.com/office/drawing/2014/main" id="{BB43C34A-06C4-2F6A-A3A6-748C59FF28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6972" y="4291163"/>
            <a:ext cx="1311572" cy="688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ney Plus Logo PNG Vectors Free Download">
            <a:extLst>
              <a:ext uri="{FF2B5EF4-FFF2-40B4-BE49-F238E27FC236}">
                <a16:creationId xmlns:a16="http://schemas.microsoft.com/office/drawing/2014/main" id="{4EBEA226-7407-2B6F-DC64-11D3F8E72C1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3915" y="2991606"/>
            <a:ext cx="926090" cy="926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a:extLst>
              <a:ext uri="{FF2B5EF4-FFF2-40B4-BE49-F238E27FC236}">
                <a16:creationId xmlns:a16="http://schemas.microsoft.com/office/drawing/2014/main" id="{6C59950B-E6BE-B95A-3F47-6FFF16BB74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945" y="1867690"/>
            <a:ext cx="1706030" cy="1021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ADCB23-AB8F-90AA-8820-6FC3EB8C37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34827" y="3515993"/>
            <a:ext cx="1475340" cy="421526"/>
          </a:xfrm>
          <a:prstGeom prst="rect">
            <a:avLst/>
          </a:prstGeom>
        </p:spPr>
      </p:pic>
      <p:pic>
        <p:nvPicPr>
          <p:cNvPr id="1036" name="Picture 12" descr="Apple TV+ sets robust slate of new and returning premium original series,  premiering globally through spring 2023 - Apple TV+ Press (UK)">
            <a:extLst>
              <a:ext uri="{FF2B5EF4-FFF2-40B4-BE49-F238E27FC236}">
                <a16:creationId xmlns:a16="http://schemas.microsoft.com/office/drawing/2014/main" id="{F2C69CB0-C009-DF7C-E8EA-BE2C466E326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23340" y="4671773"/>
            <a:ext cx="1159361"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244EA77-FC0F-5164-CDE5-D6FF1AC3B0F6}"/>
              </a:ext>
            </a:extLst>
          </p:cNvPr>
          <p:cNvPicPr>
            <a:picLocks noChangeAspect="1"/>
          </p:cNvPicPr>
          <p:nvPr/>
        </p:nvPicPr>
        <p:blipFill>
          <a:blip r:embed="rId8"/>
          <a:stretch>
            <a:fillRect/>
          </a:stretch>
        </p:blipFill>
        <p:spPr>
          <a:xfrm>
            <a:off x="2759874" y="2660083"/>
            <a:ext cx="1501270" cy="571550"/>
          </a:xfrm>
          <a:prstGeom prst="rect">
            <a:avLst/>
          </a:prstGeom>
        </p:spPr>
      </p:pic>
      <p:pic>
        <p:nvPicPr>
          <p:cNvPr id="1038" name="Picture 14" descr="CHILI: Movies to stream and download – Free movies every day - Sign up  without subscription">
            <a:extLst>
              <a:ext uri="{FF2B5EF4-FFF2-40B4-BE49-F238E27FC236}">
                <a16:creationId xmlns:a16="http://schemas.microsoft.com/office/drawing/2014/main" id="{46122CD8-745A-0285-05EC-BB8E9C8D857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29922" y="1836083"/>
            <a:ext cx="1565649" cy="48442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ZN | Live &amp; On-Demand Sports Streaming">
            <a:extLst>
              <a:ext uri="{FF2B5EF4-FFF2-40B4-BE49-F238E27FC236}">
                <a16:creationId xmlns:a16="http://schemas.microsoft.com/office/drawing/2014/main" id="{5AB0E724-30F1-66EF-BB33-127B469EBDC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79096" y="2656359"/>
            <a:ext cx="1073677" cy="56454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ayu (streaming service) - Wikipedia">
            <a:extLst>
              <a:ext uri="{FF2B5EF4-FFF2-40B4-BE49-F238E27FC236}">
                <a16:creationId xmlns:a16="http://schemas.microsoft.com/office/drawing/2014/main" id="{1E16A6F1-BD1D-0D8D-6E64-807D5A61C9B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59874" y="4744339"/>
            <a:ext cx="1565650" cy="55649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ighbrow | Imagine and Become">
            <a:extLst>
              <a:ext uri="{FF2B5EF4-FFF2-40B4-BE49-F238E27FC236}">
                <a16:creationId xmlns:a16="http://schemas.microsoft.com/office/drawing/2014/main" id="{752A5373-FCDF-8C14-C3D0-245E5BC4B9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38220" y="4215839"/>
            <a:ext cx="1453571" cy="33687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ogo">
            <a:extLst>
              <a:ext uri="{FF2B5EF4-FFF2-40B4-BE49-F238E27FC236}">
                <a16:creationId xmlns:a16="http://schemas.microsoft.com/office/drawing/2014/main" id="{7FBCC718-CD90-9B40-623A-3EBA7C0938E5}"/>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700160" y="1880343"/>
            <a:ext cx="9525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LIONSGATE+">
            <a:extLst>
              <a:ext uri="{FF2B5EF4-FFF2-40B4-BE49-F238E27FC236}">
                <a16:creationId xmlns:a16="http://schemas.microsoft.com/office/drawing/2014/main" id="{5B5EA269-CA67-D579-5E49-9ACE8CB0889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788155" y="1921276"/>
            <a:ext cx="1735185" cy="44855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Rakuten TV expands reach in Poland - Digital TV Europe">
            <a:extLst>
              <a:ext uri="{FF2B5EF4-FFF2-40B4-BE49-F238E27FC236}">
                <a16:creationId xmlns:a16="http://schemas.microsoft.com/office/drawing/2014/main" id="{015082C8-F946-CE82-2D75-321B30E3BE70}"/>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296521" y="2597123"/>
            <a:ext cx="1914278" cy="49261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RBTV Logo">
            <a:extLst>
              <a:ext uri="{FF2B5EF4-FFF2-40B4-BE49-F238E27FC236}">
                <a16:creationId xmlns:a16="http://schemas.microsoft.com/office/drawing/2014/main" id="{85388239-5B8D-5870-D167-DB77EE2AD4D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104961" y="2241455"/>
            <a:ext cx="1267600" cy="52062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Samsung TV Plus Unveils New Brand as Global FAST Platform Doubles Down on  Premium Content, Exclusive Premieres &amp; Key Partnerships - Samsung US  Newsroom">
            <a:extLst>
              <a:ext uri="{FF2B5EF4-FFF2-40B4-BE49-F238E27FC236}">
                <a16:creationId xmlns:a16="http://schemas.microsoft.com/office/drawing/2014/main" id="{2EBA9764-1CF1-F821-7B86-D7DB348290DC}"/>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544472" y="3264491"/>
            <a:ext cx="1474636" cy="8257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69892D4-AFE4-83AC-3625-EDB178719E98}"/>
              </a:ext>
            </a:extLst>
          </p:cNvPr>
          <p:cNvPicPr>
            <a:picLocks noChangeAspect="1"/>
          </p:cNvPicPr>
          <p:nvPr/>
        </p:nvPicPr>
        <p:blipFill>
          <a:blip r:embed="rId18"/>
          <a:stretch>
            <a:fillRect/>
          </a:stretch>
        </p:blipFill>
        <p:spPr>
          <a:xfrm>
            <a:off x="6199900" y="4249663"/>
            <a:ext cx="1310773" cy="445841"/>
          </a:xfrm>
          <a:prstGeom prst="rect">
            <a:avLst/>
          </a:prstGeom>
        </p:spPr>
      </p:pic>
      <p:pic>
        <p:nvPicPr>
          <p:cNvPr id="1066" name="Picture 42" descr="Logo - Vevo">
            <a:extLst>
              <a:ext uri="{FF2B5EF4-FFF2-40B4-BE49-F238E27FC236}">
                <a16:creationId xmlns:a16="http://schemas.microsoft.com/office/drawing/2014/main" id="{AC86B925-B86C-721E-765F-4B58347AF558}"/>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l="14150" t="30734" r="13114" b="29955"/>
          <a:stretch/>
        </p:blipFill>
        <p:spPr bwMode="auto">
          <a:xfrm>
            <a:off x="6107239" y="3410354"/>
            <a:ext cx="1392382" cy="44584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W4Free - TVBEurope">
            <a:extLst>
              <a:ext uri="{FF2B5EF4-FFF2-40B4-BE49-F238E27FC236}">
                <a16:creationId xmlns:a16="http://schemas.microsoft.com/office/drawing/2014/main" id="{18983748-F8A0-2C96-5870-6F8CD93E1830}"/>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799926" y="4388112"/>
            <a:ext cx="1048778" cy="785572"/>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YuppTV Blog: YuppTV bags the digital broadcast rights for BCCI Home Season">
            <a:extLst>
              <a:ext uri="{FF2B5EF4-FFF2-40B4-BE49-F238E27FC236}">
                <a16:creationId xmlns:a16="http://schemas.microsoft.com/office/drawing/2014/main" id="{985C857D-19B1-81A4-B580-8BB5630641CD}"/>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221277" y="4780898"/>
            <a:ext cx="1278344" cy="67216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F219DE78-EDBC-32FD-0E3B-766D512B8CE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310918" y="3533201"/>
            <a:ext cx="1410031" cy="325392"/>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DailyMotion New 2023 Logo PNG vector in SVG, PDF, AI, CDR format">
            <a:extLst>
              <a:ext uri="{FF2B5EF4-FFF2-40B4-BE49-F238E27FC236}">
                <a16:creationId xmlns:a16="http://schemas.microsoft.com/office/drawing/2014/main" id="{BF344812-2673-38DB-F99E-968DF4586760}"/>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b="12910"/>
          <a:stretch/>
        </p:blipFill>
        <p:spPr bwMode="auto">
          <a:xfrm>
            <a:off x="9751282" y="4341655"/>
            <a:ext cx="1703746" cy="1111405"/>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New TikTok Logo PNG 2023 - PageTraffic">
            <a:extLst>
              <a:ext uri="{FF2B5EF4-FFF2-40B4-BE49-F238E27FC236}">
                <a16:creationId xmlns:a16="http://schemas.microsoft.com/office/drawing/2014/main" id="{C3CB23B7-AC9A-B143-63F7-40D5B738FA24}"/>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625132" y="2008698"/>
            <a:ext cx="1955500" cy="6468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urple and white logo&#10;&#10;Description automatically generated with low confidence">
            <a:extLst>
              <a:ext uri="{FF2B5EF4-FFF2-40B4-BE49-F238E27FC236}">
                <a16:creationId xmlns:a16="http://schemas.microsoft.com/office/drawing/2014/main" id="{BD73160A-6228-2151-E345-460FA3818F5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822205" y="3828097"/>
            <a:ext cx="1602450" cy="535556"/>
          </a:xfrm>
          <a:prstGeom prst="rect">
            <a:avLst/>
          </a:prstGeom>
        </p:spPr>
      </p:pic>
      <p:pic>
        <p:nvPicPr>
          <p:cNvPr id="1080" name="Picture 56" descr="THE NEW YOUTUBE LOGO PNG 2023 - eDigital Agency">
            <a:extLst>
              <a:ext uri="{FF2B5EF4-FFF2-40B4-BE49-F238E27FC236}">
                <a16:creationId xmlns:a16="http://schemas.microsoft.com/office/drawing/2014/main" id="{A5F70556-2E1E-7B39-12C4-247D093632C4}"/>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9683300" y="3017237"/>
            <a:ext cx="1788420" cy="3999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E7D338-12F6-5AB9-1735-E659E2D4F5AE}"/>
              </a:ext>
            </a:extLst>
          </p:cNvPr>
          <p:cNvSpPr/>
          <p:nvPr/>
        </p:nvSpPr>
        <p:spPr>
          <a:xfrm rot="10800000" flipV="1">
            <a:off x="515294" y="1437197"/>
            <a:ext cx="1769539"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SVOD</a:t>
            </a:r>
          </a:p>
        </p:txBody>
      </p:sp>
      <p:sp>
        <p:nvSpPr>
          <p:cNvPr id="10" name="Rectangle 9">
            <a:extLst>
              <a:ext uri="{FF2B5EF4-FFF2-40B4-BE49-F238E27FC236}">
                <a16:creationId xmlns:a16="http://schemas.microsoft.com/office/drawing/2014/main" id="{73C49B1E-935B-375B-83C0-D1163052941C}"/>
              </a:ext>
            </a:extLst>
          </p:cNvPr>
          <p:cNvSpPr/>
          <p:nvPr/>
        </p:nvSpPr>
        <p:spPr>
          <a:xfrm rot="10800000" flipV="1">
            <a:off x="2489270" y="1437197"/>
            <a:ext cx="3326096"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Other SVOD</a:t>
            </a:r>
          </a:p>
        </p:txBody>
      </p:sp>
      <p:sp>
        <p:nvSpPr>
          <p:cNvPr id="11" name="Rectangle 10">
            <a:extLst>
              <a:ext uri="{FF2B5EF4-FFF2-40B4-BE49-F238E27FC236}">
                <a16:creationId xmlns:a16="http://schemas.microsoft.com/office/drawing/2014/main" id="{586EDD54-75DB-9435-300F-C0B9ECB1DE26}"/>
              </a:ext>
            </a:extLst>
          </p:cNvPr>
          <p:cNvSpPr/>
          <p:nvPr/>
        </p:nvSpPr>
        <p:spPr>
          <a:xfrm rot="10800000" flipV="1">
            <a:off x="6019803" y="1437197"/>
            <a:ext cx="3267889"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Other AVOD</a:t>
            </a:r>
          </a:p>
        </p:txBody>
      </p:sp>
      <p:sp>
        <p:nvSpPr>
          <p:cNvPr id="12" name="Rectangle 11">
            <a:extLst>
              <a:ext uri="{FF2B5EF4-FFF2-40B4-BE49-F238E27FC236}">
                <a16:creationId xmlns:a16="http://schemas.microsoft.com/office/drawing/2014/main" id="{1907AFC0-F471-C56A-03D7-76F6FB832656}"/>
              </a:ext>
            </a:extLst>
          </p:cNvPr>
          <p:cNvSpPr/>
          <p:nvPr/>
        </p:nvSpPr>
        <p:spPr>
          <a:xfrm rot="10800000" flipV="1">
            <a:off x="9492130" y="1437197"/>
            <a:ext cx="2220444" cy="311107"/>
          </a:xfrm>
          <a:prstGeom prst="rect">
            <a:avLst/>
          </a:prstGeom>
          <a:solidFill>
            <a:srgbClr val="002060"/>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Video-Sharing platforms</a:t>
            </a:r>
          </a:p>
        </p:txBody>
      </p:sp>
    </p:spTree>
    <p:extLst>
      <p:ext uri="{BB962C8B-B14F-4D97-AF65-F5344CB8AC3E}">
        <p14:creationId xmlns:p14="http://schemas.microsoft.com/office/powerpoint/2010/main" val="130809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the mouth open&#10;&#10;Description automatically generated with low confidence">
            <a:extLst>
              <a:ext uri="{FF2B5EF4-FFF2-40B4-BE49-F238E27FC236}">
                <a16:creationId xmlns:a16="http://schemas.microsoft.com/office/drawing/2014/main" id="{365516BF-E19D-4AC8-546C-193DC078B0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7893" y="0"/>
            <a:ext cx="6184106" cy="5938635"/>
          </a:xfrm>
          <a:prstGeom prst="rect">
            <a:avLst/>
          </a:prstGeom>
        </p:spPr>
      </p:pic>
      <p:sp>
        <p:nvSpPr>
          <p:cNvPr id="2" name="Title 1">
            <a:extLst>
              <a:ext uri="{FF2B5EF4-FFF2-40B4-BE49-F238E27FC236}">
                <a16:creationId xmlns:a16="http://schemas.microsoft.com/office/drawing/2014/main" id="{1DE0271E-E063-4BB3-9348-3F47137062CA}"/>
              </a:ext>
            </a:extLst>
          </p:cNvPr>
          <p:cNvSpPr>
            <a:spLocks noGrp="1"/>
          </p:cNvSpPr>
          <p:nvPr>
            <p:ph type="title"/>
          </p:nvPr>
        </p:nvSpPr>
        <p:spPr/>
        <p:txBody>
          <a:bodyPr/>
          <a:lstStyle/>
          <a:p>
            <a:r>
              <a:rPr lang="en-GB" dirty="0"/>
              <a:t>Advanced TV – a recap</a:t>
            </a:r>
          </a:p>
        </p:txBody>
      </p:sp>
      <p:sp>
        <p:nvSpPr>
          <p:cNvPr id="3" name="Text Placeholder 2">
            <a:extLst>
              <a:ext uri="{FF2B5EF4-FFF2-40B4-BE49-F238E27FC236}">
                <a16:creationId xmlns:a16="http://schemas.microsoft.com/office/drawing/2014/main" id="{EC15BFF4-16EA-44ED-BF69-A5ADA5D2D2D3}"/>
              </a:ext>
            </a:extLst>
          </p:cNvPr>
          <p:cNvSpPr>
            <a:spLocks noGrp="1"/>
          </p:cNvSpPr>
          <p:nvPr>
            <p:ph type="body" sz="quarter" idx="13"/>
          </p:nvPr>
        </p:nvSpPr>
        <p:spPr>
          <a:xfrm>
            <a:off x="377758" y="1614207"/>
            <a:ext cx="5164398" cy="4131685"/>
          </a:xfrm>
        </p:spPr>
        <p:txBody>
          <a:bodyPr>
            <a:normAutofit/>
          </a:bodyPr>
          <a:lstStyle/>
          <a:p>
            <a:r>
              <a:rPr lang="en-GB" sz="1600" dirty="0"/>
              <a:t>Advanced TV is scalable and offers the best of both worlds</a:t>
            </a:r>
          </a:p>
          <a:p>
            <a:endParaRPr lang="en-GB" sz="1600" dirty="0"/>
          </a:p>
          <a:p>
            <a:r>
              <a:rPr lang="en-GB" sz="1600" dirty="0"/>
              <a:t>TV now has a plethora of options to supercharge your campaign</a:t>
            </a:r>
          </a:p>
          <a:p>
            <a:endParaRPr lang="en-GB" sz="1600" dirty="0"/>
          </a:p>
          <a:p>
            <a:r>
              <a:rPr lang="en-GB" sz="1600" dirty="0"/>
              <a:t>Expect to see buying and measurement evolve over the next few years</a:t>
            </a:r>
          </a:p>
          <a:p>
            <a:endParaRPr lang="en-GB" sz="1600" dirty="0"/>
          </a:p>
          <a:p>
            <a:r>
              <a:rPr lang="en-GB" sz="1600" dirty="0"/>
              <a:t>TV now also lives in the wider video world</a:t>
            </a:r>
          </a:p>
          <a:p>
            <a:endParaRPr lang="en-GB" dirty="0"/>
          </a:p>
          <a:p>
            <a:endParaRPr lang="en-GB" dirty="0"/>
          </a:p>
        </p:txBody>
      </p:sp>
      <p:sp>
        <p:nvSpPr>
          <p:cNvPr id="15" name="TextBox 14">
            <a:extLst>
              <a:ext uri="{FF2B5EF4-FFF2-40B4-BE49-F238E27FC236}">
                <a16:creationId xmlns:a16="http://schemas.microsoft.com/office/drawing/2014/main" id="{8C221CB1-8238-40FB-8323-EF51B5E1873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Lyle’s Golden Syrup – Absolutely Golden</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2035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fish swimming&#10;&#10;Description automatically generated with low confidence">
            <a:extLst>
              <a:ext uri="{FF2B5EF4-FFF2-40B4-BE49-F238E27FC236}">
                <a16:creationId xmlns:a16="http://schemas.microsoft.com/office/drawing/2014/main" id="{03F92E69-C1A4-8F96-7BFB-F8721661A8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5938636"/>
          </a:xfrm>
          <a:prstGeom prst="rect">
            <a:avLst/>
          </a:prstGeom>
        </p:spPr>
      </p:pic>
      <p:pic>
        <p:nvPicPr>
          <p:cNvPr id="9" name="Picture 8">
            <a:extLst>
              <a:ext uri="{FF2B5EF4-FFF2-40B4-BE49-F238E27FC236}">
                <a16:creationId xmlns:a16="http://schemas.microsoft.com/office/drawing/2014/main" id="{699F9BAE-2609-4C16-A909-53864F3BFD3E}"/>
              </a:ext>
            </a:extLst>
          </p:cNvPr>
          <p:cNvPicPr>
            <a:picLocks noChangeAspect="1"/>
          </p:cNvPicPr>
          <p:nvPr/>
        </p:nvPicPr>
        <p:blipFill>
          <a:blip r:embed="rId4"/>
          <a:stretch>
            <a:fillRect/>
          </a:stretch>
        </p:blipFill>
        <p:spPr>
          <a:xfrm>
            <a:off x="-4912" y="-4916"/>
            <a:ext cx="12192000" cy="6857999"/>
          </a:xfrm>
          <a:prstGeom prst="rect">
            <a:avLst/>
          </a:prstGeom>
        </p:spPr>
      </p:pic>
      <p:sp>
        <p:nvSpPr>
          <p:cNvPr id="6" name="TextBox 5">
            <a:extLst>
              <a:ext uri="{FF2B5EF4-FFF2-40B4-BE49-F238E27FC236}">
                <a16:creationId xmlns:a16="http://schemas.microsoft.com/office/drawing/2014/main" id="{A68C33A5-940E-41AF-97AC-3D621EE958F7}"/>
              </a:ext>
            </a:extLst>
          </p:cNvPr>
          <p:cNvSpPr txBox="1"/>
          <p:nvPr/>
        </p:nvSpPr>
        <p:spPr>
          <a:xfrm>
            <a:off x="377756" y="403255"/>
            <a:ext cx="11334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Arial"/>
                <a:ea typeface="+mn-ea"/>
                <a:cs typeface="+mn-cs"/>
              </a:rPr>
              <a:t>Advanced TV offers unrivalled scale</a:t>
            </a:r>
          </a:p>
        </p:txBody>
      </p:sp>
      <p:sp>
        <p:nvSpPr>
          <p:cNvPr id="10" name="TextBox 9">
            <a:extLst>
              <a:ext uri="{FF2B5EF4-FFF2-40B4-BE49-F238E27FC236}">
                <a16:creationId xmlns:a16="http://schemas.microsoft.com/office/drawing/2014/main" id="{2B9D8078-A5CF-4D67-BAFB-8432D16D84F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Fiverr – Don’t Go With The Flow</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 Placeholder 2">
            <a:extLst>
              <a:ext uri="{FF2B5EF4-FFF2-40B4-BE49-F238E27FC236}">
                <a16:creationId xmlns:a16="http://schemas.microsoft.com/office/drawing/2014/main" id="{50D66B1C-BA0F-4EB6-A14C-585A1C0BA39A}"/>
              </a:ext>
            </a:extLst>
          </p:cNvPr>
          <p:cNvSpPr txBox="1">
            <a:spLocks/>
          </p:cNvSpPr>
          <p:nvPr/>
        </p:nvSpPr>
        <p:spPr>
          <a:xfrm>
            <a:off x="377758" y="1614207"/>
            <a:ext cx="5164398" cy="4131685"/>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82% of the population have access to BVOD on a TV set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BVOD represents 11% of all broadcaster TV viewing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Among 16-34s, BVOD accounts for an even greater portion - 28%</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Just under 2 hours per person per week</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p:txBody>
      </p:sp>
      <p:sp>
        <p:nvSpPr>
          <p:cNvPr id="11" name="Text Placeholder 4">
            <a:extLst>
              <a:ext uri="{FF2B5EF4-FFF2-40B4-BE49-F238E27FC236}">
                <a16:creationId xmlns:a16="http://schemas.microsoft.com/office/drawing/2014/main" id="{F00EBFB3-E22C-4AD0-B191-9E9E8EF7E4A8}"/>
              </a:ext>
            </a:extLst>
          </p:cNvPr>
          <p:cNvSpPr>
            <a:spLocks noGrp="1"/>
          </p:cNvSpPr>
          <p:nvPr>
            <p:ph type="body" sz="quarter" idx="15"/>
          </p:nvPr>
        </p:nvSpPr>
        <p:spPr>
          <a:xfrm>
            <a:off x="377758" y="5365115"/>
            <a:ext cx="4368867" cy="304800"/>
          </a:xfrm>
        </p:spPr>
        <p:txBody>
          <a:bodyPr/>
          <a:lstStyle/>
          <a:p>
            <a:r>
              <a:rPr lang="en-GB" dirty="0">
                <a:solidFill>
                  <a:schemeClr val="bg1"/>
                </a:solidFill>
              </a:rPr>
              <a:t>Source: Touchpoints 2023, Broadcaster data</a:t>
            </a:r>
          </a:p>
        </p:txBody>
      </p:sp>
    </p:spTree>
    <p:extLst>
      <p:ext uri="{BB962C8B-B14F-4D97-AF65-F5344CB8AC3E}">
        <p14:creationId xmlns:p14="http://schemas.microsoft.com/office/powerpoint/2010/main" val="11221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loor&#10;&#10;Description automatically generated">
            <a:extLst>
              <a:ext uri="{FF2B5EF4-FFF2-40B4-BE49-F238E27FC236}">
                <a16:creationId xmlns:a16="http://schemas.microsoft.com/office/drawing/2014/main" id="{6BFCAA0E-8D30-43C3-E391-AC1C8E6FB4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2"/>
          <a:stretch/>
        </p:blipFill>
        <p:spPr>
          <a:xfrm>
            <a:off x="6007893" y="10758"/>
            <a:ext cx="6184106" cy="5938635"/>
          </a:xfrm>
          <a:prstGeom prst="rect">
            <a:avLst/>
          </a:prstGeom>
        </p:spPr>
      </p:pic>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a:bodyPr>
          <a:lstStyle/>
          <a:p>
            <a:r>
              <a:rPr lang="en-GB" dirty="0"/>
              <a:t>Fuelled by the richness of broadcasters’ first-party data</a:t>
            </a:r>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dirty="0">
                <a:solidFill>
                  <a:srgbClr val="4D4D4D"/>
                </a:solidFill>
              </a:rPr>
              <a:t>ITV – 37m registered users</a:t>
            </a:r>
          </a:p>
          <a:p>
            <a:pPr algn="l"/>
            <a:endParaRPr lang="en-GB" dirty="0">
              <a:solidFill>
                <a:srgbClr val="4D4D4D"/>
              </a:solidFill>
            </a:endParaRPr>
          </a:p>
          <a:p>
            <a:pPr algn="l"/>
            <a:r>
              <a:rPr lang="en-GB" dirty="0">
                <a:solidFill>
                  <a:srgbClr val="4D4D4D"/>
                </a:solidFill>
              </a:rPr>
              <a:t>Channel 4 – 27m registered users</a:t>
            </a:r>
          </a:p>
          <a:p>
            <a:pPr algn="l"/>
            <a:endParaRPr lang="en-GB" dirty="0">
              <a:solidFill>
                <a:srgbClr val="4D4D4D"/>
              </a:solidFill>
            </a:endParaRPr>
          </a:p>
          <a:p>
            <a:pPr algn="l"/>
            <a:r>
              <a:rPr lang="en-GB" dirty="0">
                <a:solidFill>
                  <a:srgbClr val="4D4D4D"/>
                </a:solidFill>
              </a:rPr>
              <a:t>Channel 5 – 8m registered users</a:t>
            </a:r>
          </a:p>
          <a:p>
            <a:pPr algn="l"/>
            <a:endParaRPr lang="en-GB" dirty="0">
              <a:solidFill>
                <a:srgbClr val="4D4D4D"/>
              </a:solidFill>
            </a:endParaRPr>
          </a:p>
          <a:p>
            <a:pPr algn="l"/>
            <a:r>
              <a:rPr lang="en-GB" dirty="0">
                <a:solidFill>
                  <a:srgbClr val="4D4D4D"/>
                </a:solidFill>
              </a:rPr>
              <a:t>Sky – 10m+ subscribers</a:t>
            </a:r>
            <a:endParaRPr lang="en-GB" dirty="0"/>
          </a:p>
        </p:txBody>
      </p:sp>
      <p:sp>
        <p:nvSpPr>
          <p:cNvPr id="5" name="Text Placeholder 4">
            <a:extLst>
              <a:ext uri="{FF2B5EF4-FFF2-40B4-BE49-F238E27FC236}">
                <a16:creationId xmlns:a16="http://schemas.microsoft.com/office/drawing/2014/main" id="{BF967A6A-0A7C-4E30-85C5-C81428DB03EF}"/>
              </a:ext>
            </a:extLst>
          </p:cNvPr>
          <p:cNvSpPr>
            <a:spLocks noGrp="1"/>
          </p:cNvSpPr>
          <p:nvPr>
            <p:ph type="body" sz="quarter" idx="15"/>
          </p:nvPr>
        </p:nvSpPr>
        <p:spPr/>
        <p:txBody>
          <a:bodyPr/>
          <a:lstStyle/>
          <a:p>
            <a:r>
              <a:rPr lang="en-GB" dirty="0"/>
              <a:t>Source: Broadcaster data</a:t>
            </a:r>
          </a:p>
        </p:txBody>
      </p:sp>
      <p:sp>
        <p:nvSpPr>
          <p:cNvPr id="6" name="TextBox 5">
            <a:extLst>
              <a:ext uri="{FF2B5EF4-FFF2-40B4-BE49-F238E27FC236}">
                <a16:creationId xmlns:a16="http://schemas.microsoft.com/office/drawing/2014/main" id="{462023A9-DBAC-47E6-9F7C-C0E2AE26B51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Extreme Cookie Cone – Pillow Fight</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059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uilding&#10;&#10;Description automatically generated">
            <a:extLst>
              <a:ext uri="{FF2B5EF4-FFF2-40B4-BE49-F238E27FC236}">
                <a16:creationId xmlns:a16="http://schemas.microsoft.com/office/drawing/2014/main" id="{3DCA4648-DA20-0238-382B-153FFCA75B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7893" y="0"/>
            <a:ext cx="6184106" cy="5938635"/>
          </a:xfrm>
          <a:prstGeom prst="rect">
            <a:avLst/>
          </a:prstGeom>
        </p:spPr>
      </p:pic>
      <p:sp>
        <p:nvSpPr>
          <p:cNvPr id="2" name="Title 1">
            <a:extLst>
              <a:ext uri="{FF2B5EF4-FFF2-40B4-BE49-F238E27FC236}">
                <a16:creationId xmlns:a16="http://schemas.microsoft.com/office/drawing/2014/main" id="{F4229A13-42F1-4DC0-8363-552BDD6A6DF5}"/>
              </a:ext>
            </a:extLst>
          </p:cNvPr>
          <p:cNvSpPr>
            <a:spLocks noGrp="1"/>
          </p:cNvSpPr>
          <p:nvPr>
            <p:ph type="title"/>
          </p:nvPr>
        </p:nvSpPr>
        <p:spPr/>
        <p:txBody>
          <a:bodyPr/>
          <a:lstStyle/>
          <a:p>
            <a:r>
              <a:rPr lang="en-GB" dirty="0"/>
              <a:t>Advanced TV lives in a premium environment</a:t>
            </a:r>
          </a:p>
        </p:txBody>
      </p:sp>
      <p:sp>
        <p:nvSpPr>
          <p:cNvPr id="3" name="Text Placeholder 2">
            <a:extLst>
              <a:ext uri="{FF2B5EF4-FFF2-40B4-BE49-F238E27FC236}">
                <a16:creationId xmlns:a16="http://schemas.microsoft.com/office/drawing/2014/main" id="{8AF966B4-4817-4A51-8DD4-8F73CF12AA0D}"/>
              </a:ext>
            </a:extLst>
          </p:cNvPr>
          <p:cNvSpPr>
            <a:spLocks noGrp="1"/>
          </p:cNvSpPr>
          <p:nvPr>
            <p:ph type="body" sz="quarter" idx="13"/>
          </p:nvPr>
        </p:nvSpPr>
        <p:spPr/>
        <p:txBody>
          <a:bodyPr/>
          <a:lstStyle/>
          <a:p>
            <a:pPr marR="0" lvl="0" fontAlgn="auto">
              <a:buClrTx/>
              <a:buSzTx/>
              <a:tabLst/>
              <a:defRPr/>
            </a:pPr>
            <a:r>
              <a:rPr lang="en-GB" dirty="0"/>
              <a:t>81% of BVOD is viewed on the TV set</a:t>
            </a:r>
          </a:p>
          <a:p>
            <a:pPr marR="0" lvl="0" fontAlgn="auto">
              <a:buClrTx/>
              <a:buSzTx/>
              <a:tabLst/>
              <a:defRPr/>
            </a:pPr>
            <a:endParaRPr lang="en-GB" dirty="0"/>
          </a:p>
          <a:p>
            <a:pPr marR="0" lvl="0" fontAlgn="auto">
              <a:buClrTx/>
              <a:buSzTx/>
              <a:tabLst/>
              <a:defRPr/>
            </a:pPr>
            <a:r>
              <a:rPr lang="en-GB" dirty="0"/>
              <a:t>97% of ads are played out in full across all broadcaster VOD</a:t>
            </a:r>
          </a:p>
          <a:p>
            <a:pPr marR="0" lvl="0" fontAlgn="auto">
              <a:buClrTx/>
              <a:buSzTx/>
              <a:tabLst/>
              <a:defRPr/>
            </a:pPr>
            <a:endParaRPr lang="en-GB" dirty="0"/>
          </a:p>
          <a:p>
            <a:pPr marR="0" lvl="0" fontAlgn="auto">
              <a:buClrTx/>
              <a:buSzTx/>
              <a:tabLst/>
              <a:defRPr/>
            </a:pPr>
            <a:r>
              <a:rPr lang="en-GB" dirty="0"/>
              <a:t>Broadcasters are committed to guaranteeing 100% view-through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ea typeface="+mn-ea"/>
              <a:cs typeface="+mn-cs"/>
            </a:endParaRPr>
          </a:p>
          <a:p>
            <a:endParaRPr lang="en-GB" dirty="0"/>
          </a:p>
        </p:txBody>
      </p:sp>
      <p:sp>
        <p:nvSpPr>
          <p:cNvPr id="5" name="Text Placeholder 4">
            <a:extLst>
              <a:ext uri="{FF2B5EF4-FFF2-40B4-BE49-F238E27FC236}">
                <a16:creationId xmlns:a16="http://schemas.microsoft.com/office/drawing/2014/main" id="{3E3BF4B4-499D-4ED8-A2C5-5A5AF596628F}"/>
              </a:ext>
            </a:extLst>
          </p:cNvPr>
          <p:cNvSpPr>
            <a:spLocks noGrp="1"/>
          </p:cNvSpPr>
          <p:nvPr>
            <p:ph type="body" sz="quarter" idx="15"/>
          </p:nvPr>
        </p:nvSpPr>
        <p:spPr/>
        <p:txBody>
          <a:bodyPr/>
          <a:lstStyle/>
          <a:p>
            <a:r>
              <a:rPr lang="en-GB" dirty="0"/>
              <a:t>Source: Barb / Broadcaster data</a:t>
            </a:r>
          </a:p>
        </p:txBody>
      </p:sp>
      <p:sp>
        <p:nvSpPr>
          <p:cNvPr id="10" name="TextBox 9">
            <a:extLst>
              <a:ext uri="{FF2B5EF4-FFF2-40B4-BE49-F238E27FC236}">
                <a16:creationId xmlns:a16="http://schemas.microsoft.com/office/drawing/2014/main" id="{4EE61D1D-FC61-4D07-8E1A-E3E0E66EC5B9}"/>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Amazon Music - East to West</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588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ED8D-1976-418D-8547-CEDF44057183}"/>
              </a:ext>
            </a:extLst>
          </p:cNvPr>
          <p:cNvSpPr>
            <a:spLocks noGrp="1"/>
          </p:cNvSpPr>
          <p:nvPr>
            <p:ph type="title"/>
          </p:nvPr>
        </p:nvSpPr>
        <p:spPr/>
        <p:txBody>
          <a:bodyPr/>
          <a:lstStyle/>
          <a:p>
            <a:r>
              <a:rPr lang="en-GB" dirty="0"/>
              <a:t>AdSmart from Sky</a:t>
            </a:r>
          </a:p>
        </p:txBody>
      </p:sp>
      <p:pic>
        <p:nvPicPr>
          <p:cNvPr id="5" name="Picture 4" descr="A screen shot of a computer&#10;&#10;Description automatically generated">
            <a:extLst>
              <a:ext uri="{FF2B5EF4-FFF2-40B4-BE49-F238E27FC236}">
                <a16:creationId xmlns:a16="http://schemas.microsoft.com/office/drawing/2014/main" id="{AA106893-EC76-4C26-929B-2D87CF614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88085"/>
            <a:ext cx="8476173" cy="5279749"/>
          </a:xfrm>
          <a:prstGeom prst="rect">
            <a:avLst/>
          </a:prstGeom>
        </p:spPr>
      </p:pic>
      <p:sp>
        <p:nvSpPr>
          <p:cNvPr id="6" name="Text Placeholder 2">
            <a:extLst>
              <a:ext uri="{FF2B5EF4-FFF2-40B4-BE49-F238E27FC236}">
                <a16:creationId xmlns:a16="http://schemas.microsoft.com/office/drawing/2014/main" id="{366CE57C-AED3-46E0-AEBE-A4382961F4CC}"/>
              </a:ext>
            </a:extLst>
          </p:cNvPr>
          <p:cNvSpPr txBox="1">
            <a:spLocks/>
          </p:cNvSpPr>
          <p:nvPr/>
        </p:nvSpPr>
        <p:spPr>
          <a:xfrm>
            <a:off x="6548718" y="1385869"/>
            <a:ext cx="5163856" cy="363874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500" dirty="0"/>
              <a:t>Fully established and scalable means of accessing advanced TV advertising options</a:t>
            </a:r>
          </a:p>
          <a:p>
            <a:pPr>
              <a:defRPr/>
            </a:pPr>
            <a:endParaRPr lang="en-GB" sz="1500" dirty="0"/>
          </a:p>
          <a:p>
            <a:pPr marR="0" lvl="0" algn="l" defTabSz="914400" rtl="0" eaLnBrk="1" fontAlgn="auto" latinLnBrk="0" hangingPunct="1">
              <a:lnSpc>
                <a:spcPct val="100000"/>
              </a:lnSpc>
              <a:spcBef>
                <a:spcPts val="0"/>
              </a:spcBef>
              <a:spcAft>
                <a:spcPts val="0"/>
              </a:spcAft>
              <a:buClrTx/>
              <a:buSzTx/>
              <a:tabLst/>
              <a:defRPr/>
            </a:pPr>
            <a:r>
              <a:rPr lang="en-GB" sz="1500" dirty="0"/>
              <a:t>Ads are dynamically inserted into the linear stream when a chosen audience is watching</a:t>
            </a:r>
          </a:p>
          <a:p>
            <a:pPr>
              <a:defRPr/>
            </a:pPr>
            <a:endParaRPr lang="en-GB" sz="1500" dirty="0"/>
          </a:p>
          <a:p>
            <a:pPr>
              <a:defRPr/>
            </a:pPr>
            <a:r>
              <a:rPr lang="en-GB" sz="1500" dirty="0"/>
              <a:t>Can replace ads within linear TV with targeted ads specifically addressed to a given household</a:t>
            </a:r>
          </a:p>
          <a:p>
            <a:pPr>
              <a:defRPr/>
            </a:pPr>
            <a:endParaRPr lang="en-GB" sz="1500" dirty="0"/>
          </a:p>
          <a:p>
            <a:pPr>
              <a:defRPr/>
            </a:pPr>
            <a:r>
              <a:rPr lang="en-GB" sz="1500" dirty="0"/>
              <a:t>Potential reach of 40% of homes or 30m individuals</a:t>
            </a:r>
          </a:p>
        </p:txBody>
      </p:sp>
    </p:spTree>
    <p:extLst>
      <p:ext uri="{BB962C8B-B14F-4D97-AF65-F5344CB8AC3E}">
        <p14:creationId xmlns:p14="http://schemas.microsoft.com/office/powerpoint/2010/main" val="427940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F819C661-C59B-E389-E97D-4BD5E0A1C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2"/>
          <a:stretch/>
        </p:blipFill>
        <p:spPr>
          <a:xfrm>
            <a:off x="6007893" y="0"/>
            <a:ext cx="6184106" cy="5949393"/>
          </a:xfrm>
          <a:prstGeom prst="rect">
            <a:avLst/>
          </a:prstGeom>
        </p:spPr>
      </p:pic>
      <p:sp>
        <p:nvSpPr>
          <p:cNvPr id="2" name="Title 1">
            <a:extLst>
              <a:ext uri="{FF2B5EF4-FFF2-40B4-BE49-F238E27FC236}">
                <a16:creationId xmlns:a16="http://schemas.microsoft.com/office/drawing/2014/main" id="{43929EE8-068C-4037-A432-A954EDB73440}"/>
              </a:ext>
            </a:extLst>
          </p:cNvPr>
          <p:cNvSpPr>
            <a:spLocks noGrp="1"/>
          </p:cNvSpPr>
          <p:nvPr>
            <p:ph type="title"/>
          </p:nvPr>
        </p:nvSpPr>
        <p:spPr/>
        <p:txBody>
          <a:bodyPr/>
          <a:lstStyle/>
          <a:p>
            <a:r>
              <a:rPr lang="en-GB" dirty="0"/>
              <a:t>A recap of advanced TV’s credentials</a:t>
            </a:r>
          </a:p>
        </p:txBody>
      </p:sp>
      <p:sp>
        <p:nvSpPr>
          <p:cNvPr id="4" name="TextBox 3">
            <a:extLst>
              <a:ext uri="{FF2B5EF4-FFF2-40B4-BE49-F238E27FC236}">
                <a16:creationId xmlns:a16="http://schemas.microsoft.com/office/drawing/2014/main" id="{0DB6CFE7-5391-4D58-A196-E35D82AB9812}"/>
              </a:ext>
            </a:extLst>
          </p:cNvPr>
          <p:cNvSpPr txBox="1"/>
          <p:nvPr/>
        </p:nvSpPr>
        <p:spPr>
          <a:xfrm>
            <a:off x="371476" y="1480294"/>
            <a:ext cx="4890072" cy="3334246"/>
          </a:xfrm>
          <a:prstGeom prst="rect">
            <a:avLst/>
          </a:prstGeom>
          <a:noFill/>
        </p:spPr>
        <p:txBody>
          <a:bodyPr wrap="square" rtlCol="0">
            <a:spAutoFit/>
          </a:bodyPr>
          <a:lstStyle/>
          <a:p>
            <a:pPr marR="0" lvl="0" fontAlgn="auto">
              <a:spcBef>
                <a:spcPts val="1000"/>
              </a:spcBef>
              <a:buClrTx/>
              <a:buSzTx/>
              <a:tabLst/>
              <a:defRPr/>
            </a:pPr>
            <a:r>
              <a:rPr lang="en-GB" sz="1600" dirty="0">
                <a:solidFill>
                  <a:srgbClr val="4D4D4D"/>
                </a:solidFill>
              </a:rPr>
              <a:t>Brings together the best of both worlds</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BVOD and AdSmart provide advanced opportunities</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97% of BVOD ads deliver 100% completion</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The broadcasters are rich in terms of first party data </a:t>
            </a:r>
          </a:p>
          <a:p>
            <a:pPr marR="0" lvl="0" fontAlgn="auto">
              <a:spcBef>
                <a:spcPts val="1000"/>
              </a:spcBef>
              <a:buClrTx/>
              <a:buSzTx/>
              <a:tabLst/>
              <a:defRPr/>
            </a:pPr>
            <a:endParaRPr lang="en-GB" sz="1600" dirty="0">
              <a:solidFill>
                <a:srgbClr val="4D4D4D"/>
              </a:solidFill>
            </a:endParaRPr>
          </a:p>
          <a:p>
            <a:pPr marR="0" lvl="0" fontAlgn="auto">
              <a:spcBef>
                <a:spcPts val="1000"/>
              </a:spcBef>
              <a:buClrTx/>
              <a:buSzTx/>
              <a:tabLst/>
              <a:defRPr/>
            </a:pPr>
            <a:r>
              <a:rPr lang="en-GB" sz="1600" dirty="0">
                <a:solidFill>
                  <a:srgbClr val="4D4D4D"/>
                </a:solidFill>
              </a:rPr>
              <a:t>AdSmart offers addressability across 40% of homes</a:t>
            </a:r>
          </a:p>
        </p:txBody>
      </p:sp>
      <p:sp>
        <p:nvSpPr>
          <p:cNvPr id="9" name="TextBox 8">
            <a:extLst>
              <a:ext uri="{FF2B5EF4-FFF2-40B4-BE49-F238E27FC236}">
                <a16:creationId xmlns:a16="http://schemas.microsoft.com/office/drawing/2014/main" id="{594417AA-CDA2-4292-A1C2-5D6B48D2109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Castrol – The Rabbit Hole</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2057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7"/>
  <p:tag name="ISPRING_SCORM_RATE_SLIDES" val="0"/>
  <p:tag name="ISPRING_SCORM_PASSING_SCORE" val="0.000000"/>
  <p:tag name="ISPRING_ULTRA_SCORM_COURSE_ID" val="DA612682-F41E-45BD-88C4-47312E853240"/>
  <p:tag name="ISPRINGONLINEFOLDERID" val="0"/>
  <p:tag name="ISPRINGONLINEFOLDERPATH" val="Content List"/>
  <p:tag name="ISPRING_PLAYERS_CUSTOMIZATION" val="UEsDBBQAAgAIAHV0+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0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0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0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Q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Q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Y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JuSg9k3CZKAAAAawAAABsAAAB1bml2ZXJzYWwvdW5pdmVyc2FsLnBuZy54bWyzsa/IzVEoSy0qzszPs1Uy1DNQsrfj5bIpKEoty0wtV6gAigEFIUBJoRLINUJwyzNTSjJAKgzNEIIZqZnpGSW2ShbG5nBBfaCZAFBLAQIAABQAAgAIAHV0+UipAcR2+wIAALAIAAAUAAAAAAAAAAEAAAAAAAAAAAB1bml2ZXJzYWwvcGxheWVyLnhtbFBLAQIAABQAAgAIACZ0AUmzuqfRhAQAAFARAAAdAAAAAAAAAAEAAAAAAC0DAAB1bml2ZXJzYWwvY29tbW9uX21lc3NhZ2VzLmxuZ1BLAQIAABQAAgAIACZ0AUlHS1cD/AMAABcRAAAnAAAAAAAAAAEAAAAAAOwHAAB1bml2ZXJzYWwvZmxhc2hfcHVibGlzaGluZ19zZXR0aW5ncy54bWxQSwECAAAUAAIACAAmdAFJZRa13uQCAACPCgAAIQAAAAAAAAABAAAAAAAtDAAAdW5pdmVyc2FsL2ZsYXNoX3NraW5fc2V0dGluZ3MueG1sUEsBAgAAFAACAAgAJnQBSalgkB/oAwAAqBAAACYAAAAAAAAAAQAAAAAAUA8AAHVuaXZlcnNhbC9odG1sX3B1Ymxpc2hpbmdfc2V0dGluZ3MueG1sUEsBAgAAFAACAAgAJnQBSTJio4uQAQAAAwYAAB8AAAAAAAAAAQAAAAAAfBMAAHVuaXZlcnNhbC9odG1sX3NraW5fc2V0dGluZ3MuanNQSwECAAAUAAIACACiYm5KCn/buLAPAAA6JwAAFwAAAAAAAAAAAAAAAABJFQAAdW5pdmVyc2FsL3VuaXZlcnNhbC5wbmdQSwECAAAUAAIACACiYm5KD2TcJkoAAABrAAAAGwAAAAAAAAABAAAAAAAuJQAAdW5pdmVyc2FsL3VuaXZlcnNhbC5wbmcueG1sUEsFBgAAAAAIAAgAYAIAALElAAAAAA=="/>
  <p:tag name="ISPRING_FIRST_PUBLISH" val="1"/>
  <p:tag name="ISPRINGCLOUDFOLDERID" val="24"/>
  <p:tag name="ISPRINGCLOUDFOLDERDOMAIN" val="https://thinkbox.ispringcloud.eu"/>
  <p:tag name="ISPRING_PRESENTATION_TITLE" val="Advanced TV Advertising"/>
  <p:tag name="ISPRING_SCORM_RATE_QUIZZES" val="0"/>
  <p:tag name="ISPRING_SCORM_ENDPOINT" val="&lt;endpoint&gt;&lt;enable&gt;0&lt;/enable&gt;&lt;lrs&gt;http://&lt;/lrs&gt;&lt;auth&gt;0&lt;/auth&gt;&lt;login&gt;&lt;/login&gt;&lt;password&gt;&lt;/password&gt;&lt;key&gt;&lt;/key&gt;&lt;name&gt;&lt;/name&gt;&lt;email&gt;&lt;/email&gt;&lt;/endpoint&gt;&#10;"/>
  <p:tag name="ISPRINGCLOUDFOLDERPATH" val="Repository/Nickable Charts/CTV/"/>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0.xml><?xml version="1.0" encoding="utf-8"?>
<a:theme xmlns:a="http://schemas.openxmlformats.org/drawingml/2006/main" name="1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1.xml><?xml version="1.0" encoding="utf-8"?>
<a:theme xmlns:a="http://schemas.openxmlformats.org/drawingml/2006/main" name="1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2.xml><?xml version="1.0" encoding="utf-8"?>
<a:theme xmlns:a="http://schemas.openxmlformats.org/drawingml/2006/main" name="16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3.xml><?xml version="1.0" encoding="utf-8"?>
<a:theme xmlns:a="http://schemas.openxmlformats.org/drawingml/2006/main" name="5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4.xml><?xml version="1.0" encoding="utf-8"?>
<a:theme xmlns:a="http://schemas.openxmlformats.org/drawingml/2006/main" name="1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5.xml><?xml version="1.0" encoding="utf-8"?>
<a:theme xmlns:a="http://schemas.openxmlformats.org/drawingml/2006/main" name="7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6.xml><?xml version="1.0" encoding="utf-8"?>
<a:theme xmlns:a="http://schemas.openxmlformats.org/drawingml/2006/main" name="1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Thinkbox_Dark Blu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Thinkbox_Orang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7.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8.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9.xml><?xml version="1.0" encoding="utf-8"?>
<a:theme xmlns:a="http://schemas.openxmlformats.org/drawingml/2006/main" name="3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docProps/app.xml><?xml version="1.0" encoding="utf-8"?>
<Properties xmlns="http://schemas.openxmlformats.org/officeDocument/2006/extended-properties" xmlns:vt="http://schemas.openxmlformats.org/officeDocument/2006/docPropsVTypes">
  <TotalTime>0</TotalTime>
  <Words>5871</Words>
  <Application>Microsoft Office PowerPoint</Application>
  <PresentationFormat>Widescreen</PresentationFormat>
  <Paragraphs>584</Paragraphs>
  <Slides>45</Slides>
  <Notes>45</Notes>
  <HiddenSlides>0</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45</vt:i4>
      </vt:variant>
    </vt:vector>
  </HeadingPairs>
  <TitlesOfParts>
    <vt:vector size="65" baseType="lpstr">
      <vt:lpstr>Arial</vt:lpstr>
      <vt:lpstr>Bradley Hand ITC</vt:lpstr>
      <vt:lpstr>Calibri</vt:lpstr>
      <vt:lpstr>proxima-nova</vt:lpstr>
      <vt:lpstr>Thinkbox</vt:lpstr>
      <vt:lpstr>1_Thinkbox</vt:lpstr>
      <vt:lpstr>Thinkbox_Red</vt:lpstr>
      <vt:lpstr>Thinkbox_Dark Blue</vt:lpstr>
      <vt:lpstr>2_Thinkbox</vt:lpstr>
      <vt:lpstr>Thinkbox_Orange</vt:lpstr>
      <vt:lpstr>4_Thinkbox</vt:lpstr>
      <vt:lpstr>7_Thinkbox</vt:lpstr>
      <vt:lpstr>3_Thinkbox_Red</vt:lpstr>
      <vt:lpstr>13_Thinkbox</vt:lpstr>
      <vt:lpstr>15_Thinkbox</vt:lpstr>
      <vt:lpstr>16_Thinkbox</vt:lpstr>
      <vt:lpstr>5_Thinkbox_Red</vt:lpstr>
      <vt:lpstr>14_Thinkbox</vt:lpstr>
      <vt:lpstr>7_Thinkbox_Red</vt:lpstr>
      <vt:lpstr>17_Thinkbox</vt:lpstr>
      <vt:lpstr>PowerPoint Presentation</vt:lpstr>
      <vt:lpstr>Advanced TV – bringing together the  best of both worlds</vt:lpstr>
      <vt:lpstr>In this deck</vt:lpstr>
      <vt:lpstr>PowerPoint Presentation</vt:lpstr>
      <vt:lpstr>PowerPoint Presentation</vt:lpstr>
      <vt:lpstr>Fuelled by the richness of broadcasters’ first-party data</vt:lpstr>
      <vt:lpstr>Advanced TV lives in a premium environment</vt:lpstr>
      <vt:lpstr>AdSmart from Sky</vt:lpstr>
      <vt:lpstr>A recap of advanced TV’s credentials</vt:lpstr>
      <vt:lpstr>PowerPoint Presentation</vt:lpstr>
      <vt:lpstr>Using advanced TV to enhance effectiveness</vt:lpstr>
      <vt:lpstr>Using advanced TV to enhance effectiveness</vt:lpstr>
      <vt:lpstr>‘Middle tier’ of viewers are key to BVOD’s incremental reach</vt:lpstr>
      <vt:lpstr>BVOD provides good odds of reaching an attractive audience</vt:lpstr>
      <vt:lpstr>A 30:70 blend of Linear:BVOD is optimal for cost effective 16-34 reach </vt:lpstr>
      <vt:lpstr>Broad audiences also benefit from VOD </vt:lpstr>
      <vt:lpstr>Using advanced TV to enhance effectiveness</vt:lpstr>
      <vt:lpstr>Geo-targeting</vt:lpstr>
      <vt:lpstr>Geo-targeting example – McDonalds </vt:lpstr>
      <vt:lpstr>Using advanced TV to enhance effectiveness</vt:lpstr>
      <vt:lpstr>Customised target audiences</vt:lpstr>
      <vt:lpstr>Customised target audiences example – Highland Golf Links</vt:lpstr>
      <vt:lpstr>Using advanced TV to enhance effectiveness</vt:lpstr>
      <vt:lpstr>Customer data-matching &amp; opportunities for targeting</vt:lpstr>
      <vt:lpstr>Data match example –  Just Eat</vt:lpstr>
      <vt:lpstr>A review of the advanced TV toolkit</vt:lpstr>
      <vt:lpstr>PowerPoint Presentation</vt:lpstr>
      <vt:lpstr>Advanced TV measurement</vt:lpstr>
      <vt:lpstr>CFlight: deduplicated reach and frequency</vt:lpstr>
      <vt:lpstr>PowerPoint Presentation</vt:lpstr>
      <vt:lpstr>A major TV collaboration</vt:lpstr>
      <vt:lpstr>All key platforms and devices…</vt:lpstr>
      <vt:lpstr>PowerPoint Presentation</vt:lpstr>
      <vt:lpstr>PowerPoint Presentation</vt:lpstr>
      <vt:lpstr>PowerPoint Presentation</vt:lpstr>
      <vt:lpstr>A CFlight report</vt:lpstr>
      <vt:lpstr>CFlight’s top-line development plan 2023 onwards</vt:lpstr>
      <vt:lpstr>Advanced TV measurement summary</vt:lpstr>
      <vt:lpstr>PowerPoint Presentation</vt:lpstr>
      <vt:lpstr>BVOD &amp; AdSmart Pricing</vt:lpstr>
      <vt:lpstr>PowerPoint Presentation</vt:lpstr>
      <vt:lpstr>Broadcaster presence continues to grow in the wider online world</vt:lpstr>
      <vt:lpstr>Commercial broadcasters are unrivalled for scale in the larger video landscape</vt:lpstr>
      <vt:lpstr>The expanding world of TV means an array of choice for viewers </vt:lpstr>
      <vt:lpstr>Advanced TV – a 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TV Advertising</dc:title>
  <dc:creator>Rupen Shah</dc:creator>
  <cp:lastModifiedBy>Nailah Uddin</cp:lastModifiedBy>
  <cp:revision>205</cp:revision>
  <dcterms:created xsi:type="dcterms:W3CDTF">2021-01-25T16:49:09Z</dcterms:created>
  <dcterms:modified xsi:type="dcterms:W3CDTF">2023-09-08T13:39:58Z</dcterms:modified>
</cp:coreProperties>
</file>