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6.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7.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8.xml" ContentType="application/vnd.openxmlformats-officedocument.them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9.xml" ContentType="application/vnd.openxmlformats-officedocument.them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heme/theme10.xml" ContentType="application/vnd.openxmlformats-officedocument.theme+xml"/>
  <Override PartName="/ppt/tags/tag264.xml" ContentType="application/vnd.openxmlformats-officedocument.presentationml.tags+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1.xml" ContentType="application/vnd.openxmlformats-officedocument.them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2.xml" ContentType="application/vnd.openxmlformats-officedocument.them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heme/theme13.xml" ContentType="application/vnd.openxmlformats-officedocument.theme+xml"/>
  <Override PartName="/ppt/tags/tag325.xml" ContentType="application/vnd.openxmlformats-officedocument.presentationml.tags+xml"/>
  <Override PartName="/ppt/slideLayouts/slideLayout327.xml" ContentType="application/vnd.openxmlformats-officedocument.presentationml.slideLayout+xml"/>
  <Override PartName="/ppt/theme/theme14.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slideLayouts/slideLayout328.xml" ContentType="application/vnd.openxmlformats-officedocument.presentationml.slideLayout+xml"/>
  <Override PartName="/ppt/theme/theme15.xml" ContentType="application/vnd.openxmlformats-officedocument.theme+xml"/>
  <Override PartName="/ppt/tags/tag328.xml" ContentType="application/vnd.openxmlformats-officedocument.presentationml.tags+xml"/>
  <Override PartName="/ppt/tags/tag329.xml" ContentType="application/vnd.openxmlformats-officedocument.presentationml.tags+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6.xml" ContentType="application/vnd.openxmlformats-officedocument.them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tags/tag360.xml" ContentType="application/vnd.openxmlformats-officedocument.presentationml.tags+xml"/>
  <Override PartName="/ppt/notesSlides/notesSlide1.xml" ContentType="application/vnd.openxmlformats-officedocument.presentationml.notesSlide+xml"/>
  <Override PartName="/ppt/tags/tag36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4022" r:id="rId3"/>
    <p:sldMasterId id="2147484053" r:id="rId4"/>
    <p:sldMasterId id="2147484081" r:id="rId5"/>
    <p:sldMasterId id="2147484175" r:id="rId6"/>
    <p:sldMasterId id="2147484212" r:id="rId7"/>
    <p:sldMasterId id="2147484325" r:id="rId8"/>
    <p:sldMasterId id="2147484418" r:id="rId9"/>
    <p:sldMasterId id="2147484501" r:id="rId10"/>
    <p:sldMasterId id="2147484533" r:id="rId11"/>
    <p:sldMasterId id="2147484563" r:id="rId12"/>
    <p:sldMasterId id="2147484601" r:id="rId13"/>
    <p:sldMasterId id="2147484602" r:id="rId14"/>
    <p:sldMasterId id="2147484610" r:id="rId15"/>
    <p:sldMasterId id="2147484646" r:id="rId16"/>
  </p:sldMasterIdLst>
  <p:notesMasterIdLst>
    <p:notesMasterId r:id="rId60"/>
  </p:notesMasterIdLst>
  <p:handoutMasterIdLst>
    <p:handoutMasterId r:id="rId61"/>
  </p:handoutMasterIdLst>
  <p:sldIdLst>
    <p:sldId id="285" r:id="rId17"/>
    <p:sldId id="2147377062" r:id="rId18"/>
    <p:sldId id="325" r:id="rId19"/>
    <p:sldId id="4878" r:id="rId20"/>
    <p:sldId id="2142533275" r:id="rId21"/>
    <p:sldId id="2142533276" r:id="rId22"/>
    <p:sldId id="2142533296" r:id="rId23"/>
    <p:sldId id="262" r:id="rId24"/>
    <p:sldId id="261" r:id="rId25"/>
    <p:sldId id="2142533274" r:id="rId26"/>
    <p:sldId id="2142533299" r:id="rId27"/>
    <p:sldId id="2147376208" r:id="rId28"/>
    <p:sldId id="2147376099" r:id="rId29"/>
    <p:sldId id="2147376104" r:id="rId30"/>
    <p:sldId id="2147376318" r:id="rId31"/>
    <p:sldId id="2147376209" r:id="rId32"/>
    <p:sldId id="4899" r:id="rId33"/>
    <p:sldId id="2147376319" r:id="rId34"/>
    <p:sldId id="2147376210" r:id="rId35"/>
    <p:sldId id="4904" r:id="rId36"/>
    <p:sldId id="2147376320" r:id="rId37"/>
    <p:sldId id="2147376211" r:id="rId38"/>
    <p:sldId id="4905" r:id="rId39"/>
    <p:sldId id="2142533271" r:id="rId40"/>
    <p:sldId id="4907" r:id="rId41"/>
    <p:sldId id="277" r:id="rId42"/>
    <p:sldId id="2147376199" r:id="rId43"/>
    <p:sldId id="2142533340" r:id="rId44"/>
    <p:sldId id="2147376200" r:id="rId45"/>
    <p:sldId id="2147376201" r:id="rId46"/>
    <p:sldId id="2147376202" r:id="rId47"/>
    <p:sldId id="2147376203" r:id="rId48"/>
    <p:sldId id="2147376204" r:id="rId49"/>
    <p:sldId id="2147376323" r:id="rId50"/>
    <p:sldId id="2147376317" r:id="rId51"/>
    <p:sldId id="2147376205" r:id="rId52"/>
    <p:sldId id="4930" r:id="rId53"/>
    <p:sldId id="4912" r:id="rId54"/>
    <p:sldId id="4920" r:id="rId55"/>
    <p:sldId id="4929" r:id="rId56"/>
    <p:sldId id="2147377061" r:id="rId57"/>
    <p:sldId id="2147376207" r:id="rId58"/>
    <p:sldId id="4886" r:id="rId59"/>
  </p:sldIdLst>
  <p:sldSz cx="12192000" cy="6858000"/>
  <p:notesSz cx="6797675" cy="9926638"/>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60E542B-E05F-4BEE-9C58-41624317934D}">
          <p14:sldIdLst>
            <p14:sldId id="285"/>
            <p14:sldId id="2147377062"/>
            <p14:sldId id="325"/>
          </p14:sldIdLst>
        </p14:section>
        <p14:section name="The Advanced TV Opportunity" id="{C0834978-C469-4EE3-B932-20F0B64B0F90}">
          <p14:sldIdLst>
            <p14:sldId id="4878"/>
            <p14:sldId id="2142533275"/>
            <p14:sldId id="2142533276"/>
            <p14:sldId id="2142533296"/>
            <p14:sldId id="262"/>
            <p14:sldId id="261"/>
          </p14:sldIdLst>
        </p14:section>
        <p14:section name="The Advanced TV Toolkit" id="{8BB7AD22-AA43-40D1-999B-392814A5C91B}">
          <p14:sldIdLst>
            <p14:sldId id="2142533274"/>
            <p14:sldId id="2142533299"/>
            <p14:sldId id="2147376208"/>
            <p14:sldId id="2147376099"/>
            <p14:sldId id="2147376104"/>
            <p14:sldId id="2147376318"/>
            <p14:sldId id="2147376209"/>
            <p14:sldId id="4899"/>
            <p14:sldId id="2147376319"/>
            <p14:sldId id="2147376210"/>
            <p14:sldId id="4904"/>
            <p14:sldId id="2147376320"/>
            <p14:sldId id="2147376211"/>
            <p14:sldId id="4905"/>
            <p14:sldId id="2142533271"/>
            <p14:sldId id="4907"/>
          </p14:sldIdLst>
        </p14:section>
        <p14:section name="Advanced TV Measurement" id="{F2545A4A-213D-436A-B6E2-1B73404E388A}">
          <p14:sldIdLst>
            <p14:sldId id="277"/>
            <p14:sldId id="2147376199"/>
            <p14:sldId id="2142533340"/>
            <p14:sldId id="2147376200"/>
            <p14:sldId id="2147376201"/>
            <p14:sldId id="2147376202"/>
            <p14:sldId id="2147376203"/>
            <p14:sldId id="2147376204"/>
            <p14:sldId id="2147376323"/>
            <p14:sldId id="2147376317"/>
            <p14:sldId id="2147376205"/>
          </p14:sldIdLst>
        </p14:section>
        <p14:section name="Buying Advanced TV" id="{F26EBBE3-25D2-4B11-94C4-2BC50DA06B1F}">
          <p14:sldIdLst>
            <p14:sldId id="4930"/>
            <p14:sldId id="4912"/>
          </p14:sldIdLst>
        </p14:section>
        <p14:section name="Expanding World of TV" id="{F102B649-0627-441E-A1FA-38F797D9A3E9}">
          <p14:sldIdLst>
            <p14:sldId id="4920"/>
            <p14:sldId id="4929"/>
            <p14:sldId id="2147377061"/>
            <p14:sldId id="2147376207"/>
          </p14:sldIdLst>
        </p14:section>
        <p14:section name="Summary" id="{A8746947-AD6A-4B5A-B05F-AFB70ABBB08F}">
          <p14:sldIdLst>
            <p14:sldId id="4886"/>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741" userDrawn="1">
          <p15:clr>
            <a:srgbClr val="A4A3A4"/>
          </p15:clr>
        </p15:guide>
        <p15:guide id="6" orient="horz" pos="2980" userDrawn="1">
          <p15:clr>
            <a:srgbClr val="A4A3A4"/>
          </p15:clr>
        </p15:guide>
        <p15:guide id="7" orient="horz" pos="1049" userDrawn="1">
          <p15:clr>
            <a:srgbClr val="A4A3A4"/>
          </p15:clr>
        </p15:guide>
        <p15:guide id="9" pos="642" userDrawn="1">
          <p15:clr>
            <a:srgbClr val="A4A3A4"/>
          </p15:clr>
        </p15:guide>
        <p15:guide id="10" orient="horz" pos="3216" userDrawn="1">
          <p15:clr>
            <a:srgbClr val="A4A3A4"/>
          </p15:clr>
        </p15:guide>
        <p15:guide id="11" pos="6072" userDrawn="1">
          <p15:clr>
            <a:srgbClr val="A4A3A4"/>
          </p15:clr>
        </p15:guide>
        <p15:guide id="12" pos="6448" userDrawn="1">
          <p15:clr>
            <a:srgbClr val="A4A3A4"/>
          </p15:clr>
        </p15:guide>
        <p15:guide id="13" orient="horz" pos="132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ey Clay" initials="LC" lastIdx="41" clrIdx="0">
    <p:extLst>
      <p:ext uri="{19B8F6BF-5375-455C-9EA6-DF929625EA0E}">
        <p15:presenceInfo xmlns:p15="http://schemas.microsoft.com/office/powerpoint/2012/main" userId="S::lindsey.clay@thinkbox.tv::47110768-96da-49da-a1ef-331d3bfcd4a4" providerId="AD"/>
      </p:ext>
    </p:extLst>
  </p:cmAuthor>
  <p:cmAuthor id="2" name="Matt Hill" initials="MH" lastIdx="26" clrIdx="1">
    <p:extLst>
      <p:ext uri="{19B8F6BF-5375-455C-9EA6-DF929625EA0E}">
        <p15:presenceInfo xmlns:p15="http://schemas.microsoft.com/office/powerpoint/2012/main" userId="S::matt.hill@thinkbox.tv::b982715a-3f1e-49c0-8311-55038e591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063C"/>
    <a:srgbClr val="D9D9D9"/>
    <a:srgbClr val="E6E6E6"/>
    <a:srgbClr val="7ED2EC"/>
    <a:srgbClr val="E10514"/>
    <a:srgbClr val="E5E5E5"/>
    <a:srgbClr val="00A5D7"/>
    <a:srgbClr val="808080"/>
    <a:srgbClr val="B9CD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67" autoAdjust="0"/>
  </p:normalViewPr>
  <p:slideViewPr>
    <p:cSldViewPr snapToGrid="0" showGuides="1">
      <p:cViewPr varScale="1">
        <p:scale>
          <a:sx n="91" d="100"/>
          <a:sy n="91" d="100"/>
        </p:scale>
        <p:origin x="1350" y="90"/>
      </p:cViewPr>
      <p:guideLst>
        <p:guide pos="3840"/>
        <p:guide orient="horz" pos="278"/>
        <p:guide orient="horz" pos="3430"/>
        <p:guide orient="horz" pos="3741"/>
        <p:guide orient="horz" pos="2980"/>
        <p:guide orient="horz" pos="1049"/>
        <p:guide pos="642"/>
        <p:guide orient="horz" pos="3216"/>
        <p:guide pos="6072"/>
        <p:guide pos="6448"/>
        <p:guide orient="horz" pos="1321"/>
      </p:guideLst>
    </p:cSldViewPr>
  </p:slideViewPr>
  <p:outlineViewPr>
    <p:cViewPr>
      <p:scale>
        <a:sx n="33" d="100"/>
        <a:sy n="33" d="100"/>
      </p:scale>
      <p:origin x="0" y="-2136"/>
    </p:cViewPr>
  </p:outlineViewPr>
  <p:notesTextViewPr>
    <p:cViewPr>
      <p:scale>
        <a:sx n="3" d="2"/>
        <a:sy n="3" d="2"/>
      </p:scale>
      <p:origin x="0" y="0"/>
    </p:cViewPr>
  </p:notesTextViewPr>
  <p:sorterViewPr>
    <p:cViewPr>
      <p:scale>
        <a:sx n="120" d="100"/>
        <a:sy n="120" d="100"/>
      </p:scale>
      <p:origin x="0" y="-3744"/>
    </p:cViewPr>
  </p:sorterViewPr>
  <p:notesViewPr>
    <p:cSldViewPr snapToGrid="0" showGuides="1">
      <p:cViewPr>
        <p:scale>
          <a:sx n="80" d="100"/>
          <a:sy n="80" d="100"/>
        </p:scale>
        <p:origin x="393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microsoft.com/office/2011/relationships/chartColorStyle" Target="colors3.xml"/><Relationship Id="rId1" Type="http://schemas.microsoft.com/office/2011/relationships/chartStyle" Target="style3.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oleObject" Target="NULL" TargetMode="External"/><Relationship Id="rId4" Type="http://schemas.openxmlformats.org/officeDocument/2006/relationships/image" Target="../media/image65.png"/><Relationship Id="rId9" Type="http://schemas.openxmlformats.org/officeDocument/2006/relationships/image" Target="../media/image70.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tx>
            <c:strRef>
              <c:f>Sheet1!$A$2</c:f>
              <c:strCache>
                <c:ptCount val="1"/>
                <c:pt idx="0">
                  <c:v>0-10%</c:v>
                </c:pt>
              </c:strCache>
            </c:strRef>
          </c:tx>
          <c:spPr>
            <a:solidFill>
              <a:schemeClr val="accent1"/>
            </a:solidFill>
            <a:ln>
              <a:solidFill>
                <a:srgbClr val="D9D9D9"/>
              </a:solidFill>
            </a:ln>
            <a:effectLst/>
          </c:spPr>
          <c:invertIfNegative val="0"/>
          <c:cat>
            <c:strRef>
              <c:f>Sheet1!$B$1:$C$1</c:f>
              <c:strCache>
                <c:ptCount val="2"/>
                <c:pt idx="0">
                  <c:v>% of all BVOD viewership</c:v>
                </c:pt>
                <c:pt idx="1">
                  <c:v>% of all linear viewership</c:v>
                </c:pt>
              </c:strCache>
            </c:strRef>
          </c:cat>
          <c:val>
            <c:numRef>
              <c:f>Sheet1!$B$2:$C$2</c:f>
              <c:numCache>
                <c:formatCode>0%</c:formatCode>
                <c:ptCount val="2"/>
                <c:pt idx="0">
                  <c:v>0.03</c:v>
                </c:pt>
                <c:pt idx="1">
                  <c:v>0</c:v>
                </c:pt>
              </c:numCache>
            </c:numRef>
          </c:val>
          <c:extLst>
            <c:ext xmlns:c16="http://schemas.microsoft.com/office/drawing/2014/chart" uri="{C3380CC4-5D6E-409C-BE32-E72D297353CC}">
              <c16:uniqueId val="{00000000-CFAA-4032-8691-A8EF6EF91DE2}"/>
            </c:ext>
          </c:extLst>
        </c:ser>
        <c:ser>
          <c:idx val="1"/>
          <c:order val="1"/>
          <c:tx>
            <c:strRef>
              <c:f>Sheet1!$A$3</c:f>
              <c:strCache>
                <c:ptCount val="1"/>
                <c:pt idx="0">
                  <c:v>10-20%</c:v>
                </c:pt>
              </c:strCache>
            </c:strRef>
          </c:tx>
          <c:spPr>
            <a:solidFill>
              <a:schemeClr val="accent1"/>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Sheet1!$B$3:$C$3</c:f>
              <c:numCache>
                <c:formatCode>0%</c:formatCode>
                <c:ptCount val="2"/>
                <c:pt idx="0">
                  <c:v>0.06</c:v>
                </c:pt>
                <c:pt idx="1">
                  <c:v>0.01</c:v>
                </c:pt>
              </c:numCache>
            </c:numRef>
          </c:val>
          <c:extLst>
            <c:ext xmlns:c16="http://schemas.microsoft.com/office/drawing/2014/chart" uri="{C3380CC4-5D6E-409C-BE32-E72D297353CC}">
              <c16:uniqueId val="{00000001-CFAA-4032-8691-A8EF6EF91DE2}"/>
            </c:ext>
          </c:extLst>
        </c:ser>
        <c:ser>
          <c:idx val="2"/>
          <c:order val="2"/>
          <c:tx>
            <c:strRef>
              <c:f>Sheet1!$A$4</c:f>
              <c:strCache>
                <c:ptCount val="1"/>
                <c:pt idx="0">
                  <c:v>20-30%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Sheet1!$B$4:$C$4</c:f>
              <c:numCache>
                <c:formatCode>0%</c:formatCode>
                <c:ptCount val="2"/>
                <c:pt idx="0">
                  <c:v>7.0000000000000007E-2</c:v>
                </c:pt>
                <c:pt idx="1">
                  <c:v>0.01</c:v>
                </c:pt>
              </c:numCache>
            </c:numRef>
          </c:val>
          <c:extLst>
            <c:ext xmlns:c16="http://schemas.microsoft.com/office/drawing/2014/chart" uri="{C3380CC4-5D6E-409C-BE32-E72D297353CC}">
              <c16:uniqueId val="{00000002-CFAA-4032-8691-A8EF6EF91DE2}"/>
            </c:ext>
          </c:extLst>
        </c:ser>
        <c:ser>
          <c:idx val="3"/>
          <c:order val="3"/>
          <c:tx>
            <c:strRef>
              <c:f>Sheet1!$A$5</c:f>
              <c:strCache>
                <c:ptCount val="1"/>
                <c:pt idx="0">
                  <c:v>30-40%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Sheet1!$B$5:$C$5</c:f>
              <c:numCache>
                <c:formatCode>0%</c:formatCode>
                <c:ptCount val="2"/>
                <c:pt idx="0">
                  <c:v>0.1</c:v>
                </c:pt>
                <c:pt idx="1">
                  <c:v>0.02</c:v>
                </c:pt>
              </c:numCache>
            </c:numRef>
          </c:val>
          <c:extLst>
            <c:ext xmlns:c16="http://schemas.microsoft.com/office/drawing/2014/chart" uri="{C3380CC4-5D6E-409C-BE32-E72D297353CC}">
              <c16:uniqueId val="{00000003-CFAA-4032-8691-A8EF6EF91DE2}"/>
            </c:ext>
          </c:extLst>
        </c:ser>
        <c:ser>
          <c:idx val="4"/>
          <c:order val="4"/>
          <c:tx>
            <c:strRef>
              <c:f>Sheet1!$A$6</c:f>
              <c:strCache>
                <c:ptCount val="1"/>
                <c:pt idx="0">
                  <c:v>40-50%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Sheet1!$B$6:$C$6</c:f>
              <c:numCache>
                <c:formatCode>0%</c:formatCode>
                <c:ptCount val="2"/>
                <c:pt idx="0">
                  <c:v>0.11</c:v>
                </c:pt>
                <c:pt idx="1">
                  <c:v>0.04</c:v>
                </c:pt>
              </c:numCache>
            </c:numRef>
          </c:val>
          <c:extLst>
            <c:ext xmlns:c16="http://schemas.microsoft.com/office/drawing/2014/chart" uri="{C3380CC4-5D6E-409C-BE32-E72D297353CC}">
              <c16:uniqueId val="{00000004-CFAA-4032-8691-A8EF6EF91DE2}"/>
            </c:ext>
          </c:extLst>
        </c:ser>
        <c:ser>
          <c:idx val="5"/>
          <c:order val="5"/>
          <c:tx>
            <c:strRef>
              <c:f>Sheet1!$A$7</c:f>
              <c:strCache>
                <c:ptCount val="1"/>
                <c:pt idx="0">
                  <c:v>50-60%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Sheet1!$B$7:$C$7</c:f>
              <c:numCache>
                <c:formatCode>0%</c:formatCode>
                <c:ptCount val="2"/>
                <c:pt idx="0">
                  <c:v>0.11</c:v>
                </c:pt>
                <c:pt idx="1">
                  <c:v>0.06</c:v>
                </c:pt>
              </c:numCache>
            </c:numRef>
          </c:val>
          <c:extLst>
            <c:ext xmlns:c16="http://schemas.microsoft.com/office/drawing/2014/chart" uri="{C3380CC4-5D6E-409C-BE32-E72D297353CC}">
              <c16:uniqueId val="{00000005-CFAA-4032-8691-A8EF6EF91DE2}"/>
            </c:ext>
          </c:extLst>
        </c:ser>
        <c:ser>
          <c:idx val="6"/>
          <c:order val="6"/>
          <c:tx>
            <c:strRef>
              <c:f>Sheet1!$A$8</c:f>
              <c:strCache>
                <c:ptCount val="1"/>
                <c:pt idx="0">
                  <c:v>60-70%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Sheet1!$B$8:$C$8</c:f>
              <c:numCache>
                <c:formatCode>0%</c:formatCode>
                <c:ptCount val="2"/>
                <c:pt idx="0">
                  <c:v>0.12</c:v>
                </c:pt>
                <c:pt idx="1">
                  <c:v>0.09</c:v>
                </c:pt>
              </c:numCache>
            </c:numRef>
          </c:val>
          <c:extLst>
            <c:ext xmlns:c16="http://schemas.microsoft.com/office/drawing/2014/chart" uri="{C3380CC4-5D6E-409C-BE32-E72D297353CC}">
              <c16:uniqueId val="{00000006-CFAA-4032-8691-A8EF6EF91DE2}"/>
            </c:ext>
          </c:extLst>
        </c:ser>
        <c:ser>
          <c:idx val="7"/>
          <c:order val="7"/>
          <c:tx>
            <c:strRef>
              <c:f>Sheet1!$A$9</c:f>
              <c:strCache>
                <c:ptCount val="1"/>
                <c:pt idx="0">
                  <c:v>70-80%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Sheet1!$B$9:$C$9</c:f>
              <c:numCache>
                <c:formatCode>0%</c:formatCode>
                <c:ptCount val="2"/>
                <c:pt idx="0">
                  <c:v>0.13</c:v>
                </c:pt>
                <c:pt idx="1">
                  <c:v>0.14000000000000001</c:v>
                </c:pt>
              </c:numCache>
            </c:numRef>
          </c:val>
          <c:extLst>
            <c:ext xmlns:c16="http://schemas.microsoft.com/office/drawing/2014/chart" uri="{C3380CC4-5D6E-409C-BE32-E72D297353CC}">
              <c16:uniqueId val="{00000007-CFAA-4032-8691-A8EF6EF91DE2}"/>
            </c:ext>
          </c:extLst>
        </c:ser>
        <c:ser>
          <c:idx val="8"/>
          <c:order val="8"/>
          <c:tx>
            <c:strRef>
              <c:f>Sheet1!$A$10</c:f>
              <c:strCache>
                <c:ptCount val="1"/>
                <c:pt idx="0">
                  <c:v>80-90%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Sheet1!$B$10:$C$10</c:f>
              <c:numCache>
                <c:formatCode>0%</c:formatCode>
                <c:ptCount val="2"/>
                <c:pt idx="0">
                  <c:v>0.13</c:v>
                </c:pt>
                <c:pt idx="1">
                  <c:v>0.21</c:v>
                </c:pt>
              </c:numCache>
            </c:numRef>
          </c:val>
          <c:extLst>
            <c:ext xmlns:c16="http://schemas.microsoft.com/office/drawing/2014/chart" uri="{C3380CC4-5D6E-409C-BE32-E72D297353CC}">
              <c16:uniqueId val="{00000008-CFAA-4032-8691-A8EF6EF91DE2}"/>
            </c:ext>
          </c:extLst>
        </c:ser>
        <c:ser>
          <c:idx val="9"/>
          <c:order val="9"/>
          <c:tx>
            <c:strRef>
              <c:f>Sheet1!$A$11</c:f>
              <c:strCache>
                <c:ptCount val="1"/>
                <c:pt idx="0">
                  <c:v>90-100%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Sheet1!$B$11:$C$11</c:f>
              <c:numCache>
                <c:formatCode>0%</c:formatCode>
                <c:ptCount val="2"/>
                <c:pt idx="0">
                  <c:v>0.15</c:v>
                </c:pt>
                <c:pt idx="1">
                  <c:v>0.42</c:v>
                </c:pt>
              </c:numCache>
            </c:numRef>
          </c:val>
          <c:extLst>
            <c:ext xmlns:c16="http://schemas.microsoft.com/office/drawing/2014/chart" uri="{C3380CC4-5D6E-409C-BE32-E72D297353CC}">
              <c16:uniqueId val="{00000009-CFAA-4032-8691-A8EF6EF91DE2}"/>
            </c:ext>
          </c:extLst>
        </c:ser>
        <c:dLbls>
          <c:showLegendKey val="0"/>
          <c:showVal val="0"/>
          <c:showCatName val="0"/>
          <c:showSerName val="0"/>
          <c:showPercent val="0"/>
          <c:showBubbleSize val="0"/>
        </c:dLbls>
        <c:gapWidth val="80"/>
        <c:overlap val="100"/>
        <c:axId val="540237967"/>
        <c:axId val="540238383"/>
      </c:barChart>
      <c:catAx>
        <c:axId val="540237967"/>
        <c:scaling>
          <c:orientation val="minMax"/>
        </c:scaling>
        <c:delete val="1"/>
        <c:axPos val="l"/>
        <c:numFmt formatCode="General" sourceLinked="1"/>
        <c:majorTickMark val="none"/>
        <c:minorTickMark val="none"/>
        <c:tickLblPos val="nextTo"/>
        <c:crossAx val="540238383"/>
        <c:crosses val="autoZero"/>
        <c:auto val="1"/>
        <c:lblAlgn val="ctr"/>
        <c:lblOffset val="100"/>
        <c:noMultiLvlLbl val="0"/>
      </c:catAx>
      <c:valAx>
        <c:axId val="540238383"/>
        <c:scaling>
          <c:orientation val="minMax"/>
          <c:max val="1"/>
        </c:scaling>
        <c:delete val="0"/>
        <c:axPos val="b"/>
        <c:numFmt formatCode="0%" sourceLinked="1"/>
        <c:majorTickMark val="out"/>
        <c:min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0237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Light</c:v>
                </c:pt>
              </c:strCache>
            </c:strRef>
          </c:tx>
          <c:spPr>
            <a:solidFill>
              <a:schemeClr val="accent1"/>
            </a:solidFill>
            <a:ln w="76200">
              <a:solidFill>
                <a:schemeClr val="bg1"/>
              </a:solidFill>
            </a:ln>
            <a:effectLst/>
          </c:spPr>
          <c:invertIfNegative val="0"/>
          <c:dPt>
            <c:idx val="0"/>
            <c:invertIfNegative val="0"/>
            <c:bubble3D val="0"/>
            <c:spPr>
              <a:solidFill>
                <a:srgbClr val="75C5FF"/>
              </a:solidFill>
              <a:ln w="76200">
                <a:solidFill>
                  <a:schemeClr val="bg1"/>
                </a:solidFill>
              </a:ln>
              <a:effectLst/>
            </c:spPr>
            <c:extLst>
              <c:ext xmlns:c16="http://schemas.microsoft.com/office/drawing/2014/chart" uri="{C3380CC4-5D6E-409C-BE32-E72D297353CC}">
                <c16:uniqueId val="{00000003-2DC7-4D24-9C28-46501E78C27B}"/>
              </c:ext>
            </c:extLst>
          </c:dPt>
          <c:cat>
            <c:strRef>
              <c:f>Sheet1!$A$2:$A$5</c:f>
              <c:strCache>
                <c:ptCount val="1"/>
                <c:pt idx="0">
                  <c:v>Decile</c:v>
                </c:pt>
              </c:strCache>
            </c:strRef>
          </c:cat>
          <c:val>
            <c:numRef>
              <c:f>Sheet1!$B$2:$B$5</c:f>
              <c:numCache>
                <c:formatCode>General</c:formatCode>
                <c:ptCount val="4"/>
                <c:pt idx="0">
                  <c:v>20</c:v>
                </c:pt>
              </c:numCache>
            </c:numRef>
          </c:val>
          <c:extLst>
            <c:ext xmlns:c16="http://schemas.microsoft.com/office/drawing/2014/chart" uri="{C3380CC4-5D6E-409C-BE32-E72D297353CC}">
              <c16:uniqueId val="{00000000-2DC7-4D24-9C28-46501E78C27B}"/>
            </c:ext>
          </c:extLst>
        </c:ser>
        <c:ser>
          <c:idx val="1"/>
          <c:order val="1"/>
          <c:tx>
            <c:strRef>
              <c:f>Sheet1!$C$1</c:f>
              <c:strCache>
                <c:ptCount val="1"/>
                <c:pt idx="0">
                  <c:v>Medium</c:v>
                </c:pt>
              </c:strCache>
            </c:strRef>
          </c:tx>
          <c:spPr>
            <a:solidFill>
              <a:srgbClr val="99D7B1"/>
            </a:solidFill>
            <a:ln w="76200">
              <a:solidFill>
                <a:schemeClr val="bg1"/>
              </a:solidFill>
            </a:ln>
            <a:effectLst/>
          </c:spPr>
          <c:invertIfNegative val="0"/>
          <c:cat>
            <c:strRef>
              <c:f>Sheet1!$A$2:$A$5</c:f>
              <c:strCache>
                <c:ptCount val="1"/>
                <c:pt idx="0">
                  <c:v>Decile</c:v>
                </c:pt>
              </c:strCache>
            </c:strRef>
          </c:cat>
          <c:val>
            <c:numRef>
              <c:f>Sheet1!$C$2:$C$5</c:f>
              <c:numCache>
                <c:formatCode>General</c:formatCode>
                <c:ptCount val="4"/>
                <c:pt idx="0">
                  <c:v>30</c:v>
                </c:pt>
              </c:numCache>
            </c:numRef>
          </c:val>
          <c:extLst>
            <c:ext xmlns:c16="http://schemas.microsoft.com/office/drawing/2014/chart" uri="{C3380CC4-5D6E-409C-BE32-E72D297353CC}">
              <c16:uniqueId val="{00000001-2DC7-4D24-9C28-46501E78C27B}"/>
            </c:ext>
          </c:extLst>
        </c:ser>
        <c:ser>
          <c:idx val="2"/>
          <c:order val="2"/>
          <c:tx>
            <c:strRef>
              <c:f>Sheet1!$D$1</c:f>
              <c:strCache>
                <c:ptCount val="1"/>
                <c:pt idx="0">
                  <c:v>Heavy</c:v>
                </c:pt>
              </c:strCache>
            </c:strRef>
          </c:tx>
          <c:spPr>
            <a:solidFill>
              <a:srgbClr val="FD9199"/>
            </a:solidFill>
            <a:ln w="76200">
              <a:solidFill>
                <a:schemeClr val="bg1"/>
              </a:solidFill>
            </a:ln>
            <a:effectLst/>
          </c:spPr>
          <c:invertIfNegative val="0"/>
          <c:cat>
            <c:strRef>
              <c:f>Sheet1!$A$2:$A$5</c:f>
              <c:strCache>
                <c:ptCount val="1"/>
                <c:pt idx="0">
                  <c:v>Decile</c:v>
                </c:pt>
              </c:strCache>
            </c:strRef>
          </c:cat>
          <c:val>
            <c:numRef>
              <c:f>Sheet1!$D$2:$D$5</c:f>
              <c:numCache>
                <c:formatCode>General</c:formatCode>
                <c:ptCount val="4"/>
                <c:pt idx="0">
                  <c:v>50</c:v>
                </c:pt>
              </c:numCache>
            </c:numRef>
          </c:val>
          <c:extLst>
            <c:ext xmlns:c16="http://schemas.microsoft.com/office/drawing/2014/chart" uri="{C3380CC4-5D6E-409C-BE32-E72D297353CC}">
              <c16:uniqueId val="{00000002-2DC7-4D24-9C28-46501E78C27B}"/>
            </c:ext>
          </c:extLst>
        </c:ser>
        <c:dLbls>
          <c:showLegendKey val="0"/>
          <c:showVal val="0"/>
          <c:showCatName val="0"/>
          <c:showSerName val="0"/>
          <c:showPercent val="0"/>
          <c:showBubbleSize val="0"/>
        </c:dLbls>
        <c:gapWidth val="0"/>
        <c:overlap val="100"/>
        <c:axId val="1013382032"/>
        <c:axId val="1013385360"/>
      </c:barChart>
      <c:catAx>
        <c:axId val="1013382032"/>
        <c:scaling>
          <c:orientation val="minMax"/>
        </c:scaling>
        <c:delete val="1"/>
        <c:axPos val="l"/>
        <c:numFmt formatCode="General" sourceLinked="1"/>
        <c:majorTickMark val="none"/>
        <c:minorTickMark val="none"/>
        <c:tickLblPos val="nextTo"/>
        <c:crossAx val="1013385360"/>
        <c:crosses val="autoZero"/>
        <c:auto val="1"/>
        <c:lblAlgn val="ctr"/>
        <c:lblOffset val="100"/>
        <c:noMultiLvlLbl val="0"/>
      </c:catAx>
      <c:valAx>
        <c:axId val="1013385360"/>
        <c:scaling>
          <c:orientation val="minMax"/>
        </c:scaling>
        <c:delete val="1"/>
        <c:axPos val="b"/>
        <c:numFmt formatCode="0%" sourceLinked="1"/>
        <c:majorTickMark val="none"/>
        <c:minorTickMark val="none"/>
        <c:tickLblPos val="nextTo"/>
        <c:crossAx val="1013382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0740740740734E-2"/>
          <c:y val="3.5277777777777776E-2"/>
          <c:w val="0.89623796296296299"/>
          <c:h val="0.87631363636363635"/>
        </c:manualLayout>
      </c:layout>
      <c:bubbleChart>
        <c:varyColors val="0"/>
        <c:ser>
          <c:idx val="0"/>
          <c:order val="0"/>
          <c:tx>
            <c:strRef>
              <c:f>TABLE!$D$3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D254-4F14-9E6D-39AB1138991D}"/>
              </c:ext>
            </c:extLst>
          </c:dPt>
          <c:dPt>
            <c:idx val="1"/>
            <c:invertIfNegative val="0"/>
            <c:bubble3D val="1"/>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D254-4F14-9E6D-39AB1138991D}"/>
              </c:ext>
            </c:extLst>
          </c:dPt>
          <c:dPt>
            <c:idx val="2"/>
            <c:invertIfNegative val="0"/>
            <c:bubble3D val="1"/>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D254-4F14-9E6D-39AB1138991D}"/>
              </c:ext>
            </c:extLst>
          </c:dPt>
          <c:dPt>
            <c:idx val="3"/>
            <c:invertIfNegative val="0"/>
            <c:bubble3D val="1"/>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D254-4F14-9E6D-39AB1138991D}"/>
              </c:ext>
            </c:extLst>
          </c:dPt>
          <c:dPt>
            <c:idx val="4"/>
            <c:invertIfNegative val="0"/>
            <c:bubble3D val="1"/>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D254-4F14-9E6D-39AB1138991D}"/>
              </c:ext>
            </c:extLst>
          </c:dPt>
          <c:dPt>
            <c:idx val="6"/>
            <c:invertIfNegative val="0"/>
            <c:bubble3D val="1"/>
            <c:spPr>
              <a:solidFill>
                <a:schemeClr val="accent6"/>
              </a:solidFill>
              <a:ln>
                <a:noFill/>
              </a:ln>
              <a:effectLst/>
            </c:spPr>
            <c:extLst>
              <c:ext xmlns:c16="http://schemas.microsoft.com/office/drawing/2014/chart" uri="{C3380CC4-5D6E-409C-BE32-E72D297353CC}">
                <c16:uniqueId val="{0000000F-D254-4F14-9E6D-39AB1138991D}"/>
              </c:ext>
            </c:extLst>
          </c:dPt>
          <c:dPt>
            <c:idx val="7"/>
            <c:invertIfNegative val="0"/>
            <c:bubble3D val="1"/>
            <c:spPr>
              <a:solidFill>
                <a:srgbClr val="00B0F0"/>
              </a:solidFill>
              <a:ln>
                <a:noFill/>
              </a:ln>
              <a:effectLst/>
            </c:spPr>
            <c:extLst>
              <c:ext xmlns:c16="http://schemas.microsoft.com/office/drawing/2014/chart" uri="{C3380CC4-5D6E-409C-BE32-E72D297353CC}">
                <c16:uniqueId val="{00000010-D254-4F14-9E6D-39AB1138991D}"/>
              </c:ext>
            </c:extLst>
          </c:dPt>
          <c:dPt>
            <c:idx val="8"/>
            <c:invertIfNegative val="0"/>
            <c:bubble3D val="1"/>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B-D254-4F14-9E6D-39AB1138991D}"/>
              </c:ext>
            </c:extLst>
          </c:dPt>
          <c:dPt>
            <c:idx val="9"/>
            <c:invertIfNegative val="0"/>
            <c:bubble3D val="1"/>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D-D254-4F14-9E6D-39AB1138991D}"/>
              </c:ext>
            </c:extLst>
          </c:dPt>
          <c:dPt>
            <c:idx val="10"/>
            <c:invertIfNegative val="0"/>
            <c:bubble3D val="1"/>
            <c:spPr>
              <a:solidFill>
                <a:srgbClr val="FFCD00"/>
              </a:solidFill>
              <a:ln>
                <a:noFill/>
              </a:ln>
              <a:effectLst/>
            </c:spPr>
            <c:extLst>
              <c:ext xmlns:c16="http://schemas.microsoft.com/office/drawing/2014/chart" uri="{C3380CC4-5D6E-409C-BE32-E72D297353CC}">
                <c16:uniqueId val="{00000011-D254-4F14-9E6D-39AB1138991D}"/>
              </c:ext>
            </c:extLst>
          </c:dPt>
          <c:xVal>
            <c:numRef>
              <c:f>TABLE!$C$4:$C$14</c:f>
              <c:numCache>
                <c:formatCode>[$-F400]h:mm:ss\ AM/PM</c:formatCode>
                <c:ptCount val="11"/>
                <c:pt idx="0">
                  <c:v>0.148557954525639</c:v>
                </c:pt>
                <c:pt idx="1">
                  <c:v>9.0877674189527413E-2</c:v>
                </c:pt>
                <c:pt idx="2">
                  <c:v>7.5203635304364219E-2</c:v>
                </c:pt>
                <c:pt idx="3">
                  <c:v>5.9426020889644361E-2</c:v>
                </c:pt>
                <c:pt idx="4">
                  <c:v>7.2498263830122298E-2</c:v>
                </c:pt>
                <c:pt idx="6">
                  <c:v>5.1682574120355616E-2</c:v>
                </c:pt>
                <c:pt idx="7">
                  <c:v>3.8269466542585402E-2</c:v>
                </c:pt>
                <c:pt idx="8">
                  <c:v>8.1778443026513353E-2</c:v>
                </c:pt>
                <c:pt idx="9">
                  <c:v>6.0376226751987207E-2</c:v>
                </c:pt>
                <c:pt idx="10">
                  <c:v>0.1317305313186001</c:v>
                </c:pt>
              </c:numCache>
            </c:numRef>
          </c:xVal>
          <c:yVal>
            <c:numRef>
              <c:f>TABLE!$D$4:$D$14</c:f>
              <c:numCache>
                <c:formatCode>_-* #,##0\ _k_r_-;\-* #,##0\ _k_r_-;_-* "-"??\ _k_r_-;_-@_-</c:formatCode>
                <c:ptCount val="11"/>
                <c:pt idx="0">
                  <c:v>29714.280628415301</c:v>
                </c:pt>
                <c:pt idx="1">
                  <c:v>24673.32587978142</c:v>
                </c:pt>
                <c:pt idx="2">
                  <c:v>13050.282838797813</c:v>
                </c:pt>
                <c:pt idx="3">
                  <c:v>5269.4418469945349</c:v>
                </c:pt>
                <c:pt idx="4">
                  <c:v>5214.2230573770485</c:v>
                </c:pt>
                <c:pt idx="6">
                  <c:v>1588.4085546448086</c:v>
                </c:pt>
                <c:pt idx="7">
                  <c:v>344.23054371584703</c:v>
                </c:pt>
                <c:pt idx="8">
                  <c:v>21060.27138797814</c:v>
                </c:pt>
                <c:pt idx="9">
                  <c:v>7612.5690874316942</c:v>
                </c:pt>
                <c:pt idx="10">
                  <c:v>521.60652732240442</c:v>
                </c:pt>
              </c:numCache>
            </c:numRef>
          </c:yVal>
          <c:bubbleSize>
            <c:numRef>
              <c:f>TABLE!$E$4:$E$14</c:f>
              <c:numCache>
                <c:formatCode>_-* #,##0\ _k_r_-;\-* #,##0\ _k_r_-;_-* "-"??\ _k_r_-;_-@_-</c:formatCode>
                <c:ptCount val="11"/>
                <c:pt idx="0">
                  <c:v>4423.2778688524586</c:v>
                </c:pt>
                <c:pt idx="1">
                  <c:v>2254.3404371584702</c:v>
                </c:pt>
                <c:pt idx="2">
                  <c:v>986.34316939890709</c:v>
                </c:pt>
                <c:pt idx="3">
                  <c:v>315.43770491803281</c:v>
                </c:pt>
                <c:pt idx="4">
                  <c:v>379.71612021857925</c:v>
                </c:pt>
                <c:pt idx="6">
                  <c:v>82.60928961748634</c:v>
                </c:pt>
                <c:pt idx="7">
                  <c:v>13.208196721311475</c:v>
                </c:pt>
                <c:pt idx="8">
                  <c:v>1721.1926229508199</c:v>
                </c:pt>
                <c:pt idx="9">
                  <c:v>459.5379781420765</c:v>
                </c:pt>
                <c:pt idx="10">
                  <c:v>68.940710382513657</c:v>
                </c:pt>
              </c:numCache>
            </c:numRef>
          </c:bubbleSize>
          <c:bubble3D val="1"/>
          <c:extLst>
            <c:ext xmlns:c16="http://schemas.microsoft.com/office/drawing/2014/chart" uri="{C3380CC4-5D6E-409C-BE32-E72D297353CC}">
              <c16:uniqueId val="{0000000E-D254-4F14-9E6D-39AB1138991D}"/>
            </c:ext>
          </c:extLst>
        </c:ser>
        <c:dLbls>
          <c:showLegendKey val="0"/>
          <c:showVal val="0"/>
          <c:showCatName val="0"/>
          <c:showSerName val="0"/>
          <c:showPercent val="0"/>
          <c:showBubbleSize val="0"/>
        </c:dLbls>
        <c:bubbleScale val="100"/>
        <c:showNegBubbles val="0"/>
        <c:axId val="72410208"/>
        <c:axId val="72410688"/>
      </c:bubbleChart>
      <c:valAx>
        <c:axId val="72410208"/>
        <c:scaling>
          <c:orientation val="minMax"/>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688"/>
        <c:crosses val="autoZero"/>
        <c:crossBetween val="midCat"/>
        <c:majorUnit val="2.0833000000000001E-2"/>
      </c:valAx>
      <c:valAx>
        <c:axId val="72410688"/>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0">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360.xml"/><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56BA460-DC86-49AC-90AA-86C1E02239B2}" type="datetimeFigureOut">
              <a:rPr lang="en-GB" smtClean="0"/>
              <a:t>22/05/2025</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C2C2853-E575-4BC1-90FA-3518084ECF7E}" type="datetimeFigureOut">
              <a:rPr lang="en-GB" smtClean="0"/>
              <a:t>22/05/2025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F93C61-337E-465A-9247-828F98712704}" type="slidenum">
              <a:rPr lang="en-GB" smtClean="0"/>
              <a:t>1</a:t>
            </a:fld>
            <a:endParaRPr lang="en-GB"/>
          </a:p>
        </p:txBody>
      </p:sp>
    </p:spTree>
    <p:extLst>
      <p:ext uri="{BB962C8B-B14F-4D97-AF65-F5344CB8AC3E}">
        <p14:creationId xmlns:p14="http://schemas.microsoft.com/office/powerpoint/2010/main" val="56789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(left to right):</a:t>
            </a:r>
          </a:p>
          <a:p>
            <a:pPr marL="171450" indent="-171450">
              <a:buFont typeface="Arial" panose="020B0604020202020204" pitchFamily="34" charset="0"/>
              <a:buChar char="•"/>
            </a:pPr>
            <a:r>
              <a:rPr lang="en-US" dirty="0" err="1"/>
              <a:t>Dreamies</a:t>
            </a:r>
            <a:r>
              <a:rPr lang="en-US" dirty="0"/>
              <a:t> – Hang Tight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white"/>
                </a:solidFill>
                <a:effectLst/>
                <a:uLnTx/>
                <a:uFillTx/>
                <a:latin typeface="Arial"/>
                <a:ea typeface="+mn-ea"/>
                <a:cs typeface="+mn-cs"/>
              </a:rPr>
              <a:t>Jagermeister</a:t>
            </a:r>
            <a:r>
              <a:rPr kumimoji="0" lang="fr-FR" sz="1200" b="0" i="0" u="none" strike="noStrike" kern="1200" cap="none" spc="0" normalizeH="0" baseline="0" noProof="0" dirty="0">
                <a:ln>
                  <a:noFill/>
                </a:ln>
                <a:solidFill>
                  <a:prstClr val="white"/>
                </a:solidFill>
                <a:effectLst/>
                <a:uLnTx/>
                <a:uFillTx/>
                <a:latin typeface="Arial"/>
                <a:ea typeface="+mn-ea"/>
                <a:cs typeface="+mn-cs"/>
              </a:rPr>
              <a:t> – </a:t>
            </a:r>
            <a:r>
              <a:rPr kumimoji="0" lang="fr-FR" sz="1200" b="0" i="0" u="none" strike="noStrike" kern="1200" cap="none" spc="0" normalizeH="0" baseline="0" noProof="0" dirty="0" err="1">
                <a:ln>
                  <a:noFill/>
                </a:ln>
                <a:solidFill>
                  <a:prstClr val="white"/>
                </a:solidFill>
                <a:effectLst/>
                <a:uLnTx/>
                <a:uFillTx/>
                <a:latin typeface="Arial"/>
                <a:ea typeface="+mn-ea"/>
                <a:cs typeface="+mn-cs"/>
              </a:rPr>
              <a:t>Flowers</a:t>
            </a:r>
            <a:r>
              <a:rPr kumimoji="0" lang="fr-FR" sz="1200" b="0" i="0" u="none" strike="noStrike" kern="1200" cap="none" spc="0" normalizeH="0" baseline="0" noProof="0" dirty="0">
                <a:ln>
                  <a:noFill/>
                </a:ln>
                <a:solidFill>
                  <a:prstClr val="white"/>
                </a:solidFill>
                <a:effectLst/>
                <a:uLnTx/>
                <a:uFillTx/>
                <a:latin typeface="Arial"/>
                <a:ea typeface="+mn-ea"/>
                <a:cs typeface="+mn-cs"/>
              </a:rPr>
              <a:t> for Society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white"/>
                </a:solidFill>
                <a:effectLst/>
                <a:uLnTx/>
                <a:uFillTx/>
                <a:latin typeface="Arial"/>
                <a:ea typeface="+mn-ea"/>
                <a:cs typeface="+mn-cs"/>
              </a:rPr>
              <a:t>Android – </a:t>
            </a:r>
            <a:r>
              <a:rPr kumimoji="0" lang="fr-FR" sz="1200" b="0" i="0" u="none" strike="noStrike" kern="1200" cap="none" spc="0" normalizeH="0" baseline="0" noProof="0" dirty="0" err="1">
                <a:ln>
                  <a:noFill/>
                </a:ln>
                <a:solidFill>
                  <a:prstClr val="white"/>
                </a:solidFill>
                <a:effectLst/>
                <a:uLnTx/>
                <a:uFillTx/>
                <a:latin typeface="Arial"/>
                <a:ea typeface="+mn-ea"/>
                <a:cs typeface="+mn-cs"/>
              </a:rPr>
              <a:t>Wanderlust</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white"/>
                </a:solidFill>
                <a:effectLst/>
                <a:uLnTx/>
                <a:uFillTx/>
                <a:latin typeface="Arial"/>
                <a:ea typeface="+mn-ea"/>
                <a:cs typeface="+mn-cs"/>
              </a:rPr>
              <a:t>Wayfair</a:t>
            </a:r>
            <a:r>
              <a:rPr kumimoji="0" lang="fr-FR" sz="1200" b="0" i="0" u="none" strike="noStrike" kern="1200" cap="none" spc="0" normalizeH="0" baseline="0" noProof="0" dirty="0">
                <a:ln>
                  <a:noFill/>
                </a:ln>
                <a:solidFill>
                  <a:prstClr val="white"/>
                </a:solidFill>
                <a:effectLst/>
                <a:uLnTx/>
                <a:uFillTx/>
                <a:latin typeface="Arial"/>
                <a:ea typeface="+mn-ea"/>
                <a:cs typeface="+mn-cs"/>
              </a:rPr>
              <a:t> – Rugby Player</a:t>
            </a: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11</a:t>
            </a:fld>
            <a:endParaRPr lang="en-GB"/>
          </a:p>
        </p:txBody>
      </p:sp>
    </p:spTree>
    <p:extLst>
      <p:ext uri="{BB962C8B-B14F-4D97-AF65-F5344CB8AC3E}">
        <p14:creationId xmlns:p14="http://schemas.microsoft.com/office/powerpoint/2010/main" val="268386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(left to right):</a:t>
            </a:r>
          </a:p>
          <a:p>
            <a:pPr marL="171450" indent="-171450">
              <a:buFont typeface="Arial" panose="020B0604020202020204" pitchFamily="34" charset="0"/>
              <a:buChar char="•"/>
            </a:pPr>
            <a:r>
              <a:rPr lang="en-US" dirty="0" err="1"/>
              <a:t>Dreamies</a:t>
            </a:r>
            <a:r>
              <a:rPr lang="en-US" dirty="0"/>
              <a:t> – Hang Tight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white"/>
                </a:solidFill>
                <a:effectLst/>
                <a:uLnTx/>
                <a:uFillTx/>
                <a:latin typeface="Arial"/>
                <a:ea typeface="+mn-ea"/>
                <a:cs typeface="+mn-cs"/>
              </a:rPr>
              <a:t>Jagermeister</a:t>
            </a:r>
            <a:r>
              <a:rPr kumimoji="0" lang="fr-FR" sz="1200" b="0" i="0" u="none" strike="noStrike" kern="1200" cap="none" spc="0" normalizeH="0" baseline="0" noProof="0" dirty="0">
                <a:ln>
                  <a:noFill/>
                </a:ln>
                <a:solidFill>
                  <a:prstClr val="white"/>
                </a:solidFill>
                <a:effectLst/>
                <a:uLnTx/>
                <a:uFillTx/>
                <a:latin typeface="Arial"/>
                <a:ea typeface="+mn-ea"/>
                <a:cs typeface="+mn-cs"/>
              </a:rPr>
              <a:t> – </a:t>
            </a:r>
            <a:r>
              <a:rPr kumimoji="0" lang="fr-FR" sz="1200" b="0" i="0" u="none" strike="noStrike" kern="1200" cap="none" spc="0" normalizeH="0" baseline="0" noProof="0" dirty="0" err="1">
                <a:ln>
                  <a:noFill/>
                </a:ln>
                <a:solidFill>
                  <a:prstClr val="white"/>
                </a:solidFill>
                <a:effectLst/>
                <a:uLnTx/>
                <a:uFillTx/>
                <a:latin typeface="Arial"/>
                <a:ea typeface="+mn-ea"/>
                <a:cs typeface="+mn-cs"/>
              </a:rPr>
              <a:t>Flowers</a:t>
            </a:r>
            <a:r>
              <a:rPr kumimoji="0" lang="fr-FR" sz="1200" b="0" i="0" u="none" strike="noStrike" kern="1200" cap="none" spc="0" normalizeH="0" baseline="0" noProof="0" dirty="0">
                <a:ln>
                  <a:noFill/>
                </a:ln>
                <a:solidFill>
                  <a:prstClr val="white"/>
                </a:solidFill>
                <a:effectLst/>
                <a:uLnTx/>
                <a:uFillTx/>
                <a:latin typeface="Arial"/>
                <a:ea typeface="+mn-ea"/>
                <a:cs typeface="+mn-cs"/>
              </a:rPr>
              <a:t> for Society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white"/>
                </a:solidFill>
                <a:effectLst/>
                <a:uLnTx/>
                <a:uFillTx/>
                <a:latin typeface="Arial"/>
                <a:ea typeface="+mn-ea"/>
                <a:cs typeface="+mn-cs"/>
              </a:rPr>
              <a:t>Android – </a:t>
            </a:r>
            <a:r>
              <a:rPr kumimoji="0" lang="fr-FR" sz="1200" b="0" i="0" u="none" strike="noStrike" kern="1200" cap="none" spc="0" normalizeH="0" baseline="0" noProof="0" dirty="0" err="1">
                <a:ln>
                  <a:noFill/>
                </a:ln>
                <a:solidFill>
                  <a:prstClr val="white"/>
                </a:solidFill>
                <a:effectLst/>
                <a:uLnTx/>
                <a:uFillTx/>
                <a:latin typeface="Arial"/>
                <a:ea typeface="+mn-ea"/>
                <a:cs typeface="+mn-cs"/>
              </a:rPr>
              <a:t>Wanderlust</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white"/>
                </a:solidFill>
                <a:effectLst/>
                <a:uLnTx/>
                <a:uFillTx/>
                <a:latin typeface="Arial"/>
                <a:ea typeface="+mn-ea"/>
                <a:cs typeface="+mn-cs"/>
              </a:rPr>
              <a:t>Wayfair</a:t>
            </a:r>
            <a:r>
              <a:rPr kumimoji="0" lang="fr-FR" sz="1200" b="0" i="0" u="none" strike="noStrike" kern="1200" cap="none" spc="0" normalizeH="0" baseline="0" noProof="0" dirty="0">
                <a:ln>
                  <a:noFill/>
                </a:ln>
                <a:solidFill>
                  <a:prstClr val="white"/>
                </a:solidFill>
                <a:effectLst/>
                <a:uLnTx/>
                <a:uFillTx/>
                <a:latin typeface="Arial"/>
                <a:ea typeface="+mn-ea"/>
                <a:cs typeface="+mn-cs"/>
              </a:rPr>
              <a:t> – Rugby Player</a:t>
            </a: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3056976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PwC’s analysis in ‘BVOD Almighty: Reach and Return’ found that, on average, BVOD adds a 4% increase in incremental Adult (16+) reach to a linear TV campaign, a 6% increase for Adult ABC1s, and an 8% increase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Among the top performing 10% of campaigns, the percentage increase rises to 9% for Adults, 8% for Adult ABC1s, and 11%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One of the main reasons for this incremental reach is the ease of reaching light linear TV viewers on BVOD – specifically the ‘middle tier’.</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The middle tier is the 20-49% decile group in terms of linear TV viewing who also heavily over index on BVOD. They account for 7% of total linear TV viewing but 28% of BVOD consumption.</a:t>
            </a:r>
          </a:p>
        </p:txBody>
      </p:sp>
      <p:sp>
        <p:nvSpPr>
          <p:cNvPr id="4" name="Slide Number Placeholder 3"/>
          <p:cNvSpPr>
            <a:spLocks noGrp="1"/>
          </p:cNvSpPr>
          <p:nvPr>
            <p:ph type="sldNum" sz="quarter" idx="5"/>
          </p:nvPr>
        </p:nvSpPr>
        <p:spPr/>
        <p:txBody>
          <a:bodyPr/>
          <a:lstStyle/>
          <a:p>
            <a:fld id="{81FBA66E-2E48-479D-BCB5-E0D11BE9259E}" type="slidenum">
              <a:rPr lang="en-GB" smtClean="0"/>
              <a:t>13</a:t>
            </a:fld>
            <a:endParaRPr lang="en-GB" dirty="0"/>
          </a:p>
        </p:txBody>
      </p:sp>
    </p:spTree>
    <p:extLst>
      <p:ext uri="{BB962C8B-B14F-4D97-AF65-F5344CB8AC3E}">
        <p14:creationId xmlns:p14="http://schemas.microsoft.com/office/powerpoint/2010/main" val="2547403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Analysis shows that the chance of reaching somebody in this attractive group with a spot on linear TV is 1 in 14. </a:t>
            </a:r>
          </a:p>
          <a:p>
            <a:pPr algn="l"/>
            <a:endParaRPr lang="en-GB" b="0" i="0" dirty="0">
              <a:solidFill>
                <a:srgbClr val="323A4E"/>
              </a:solidFill>
              <a:effectLst/>
              <a:latin typeface="proxima-nova"/>
            </a:endParaRPr>
          </a:p>
          <a:p>
            <a:pPr algn="l"/>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p:txBody>
      </p:sp>
      <p:sp>
        <p:nvSpPr>
          <p:cNvPr id="4" name="Slide Number Placeholder 3"/>
          <p:cNvSpPr>
            <a:spLocks noGrp="1"/>
          </p:cNvSpPr>
          <p:nvPr>
            <p:ph type="sldNum" sz="quarter" idx="5"/>
          </p:nvPr>
        </p:nvSpPr>
        <p:spPr/>
        <p:txBody>
          <a:bodyPr/>
          <a:lstStyle/>
          <a:p>
            <a:fld id="{81FBA66E-2E48-479D-BCB5-E0D11BE9259E}" type="slidenum">
              <a:rPr lang="en-GB" smtClean="0"/>
              <a:t>14</a:t>
            </a:fld>
            <a:endParaRPr lang="en-GB" dirty="0"/>
          </a:p>
        </p:txBody>
      </p:sp>
    </p:spTree>
    <p:extLst>
      <p:ext uri="{BB962C8B-B14F-4D97-AF65-F5344CB8AC3E}">
        <p14:creationId xmlns:p14="http://schemas.microsoft.com/office/powerpoint/2010/main" val="878061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McDonald’s launched a campaign focused on trying to drive awareness and uptake of My McDonald’s Rewards, their customer loyalty scheme and is designed to benefit every customer, unlocking opportunities for them to get more out of what they love – McDonalds food.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As regular McDonald’s customers would most likely see Rewards comms in restaurant, the activity was focused on infrequent McDonalds customers.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wanted to drive mass excitement and let customers know that the McDonald’s Rewards programme had arrived.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With the ability to reach around 65% of infrequent McDonald’s customers on a weekly basis, TV was the perfect channel to do exactly that. TV could drive the long-term emotional connection that they needed when communicating a functional message in a cluttered market. </a:t>
            </a:r>
            <a:r>
              <a:rPr lang="en-GB"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order to reach their audience, they </a:t>
            </a: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built a bespoke Rewards audience of 16- to 44-year-olds who are most likely to download and use a loyalty app, using Barb infused with TGI data and launched on TV with a 60 second spot that drove understanding of the Rewards programme.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For this broad reaching campaign, they wanted to maximise cost effective reach and so they utilised advanced TV solutions.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kern="1200" dirty="0">
                <a:solidFill>
                  <a:srgbClr val="0070C0"/>
                </a:solidFill>
                <a:effectLst/>
                <a:latin typeface="Calibri" panose="020F0502020204030204" pitchFamily="34" charset="0"/>
                <a:ea typeface="Times New Roman" panose="02020603050405020304" pitchFamily="18" charset="0"/>
              </a:rPr>
              <a:t>This included ITV Cover Plus, </a:t>
            </a:r>
            <a:r>
              <a:rPr lang="en-GB" sz="1800" kern="1200" dirty="0" err="1">
                <a:solidFill>
                  <a:srgbClr val="0070C0"/>
                </a:solidFill>
                <a:effectLst/>
                <a:latin typeface="Calibri" panose="020F0502020204030204" pitchFamily="34" charset="0"/>
                <a:ea typeface="Times New Roman" panose="02020603050405020304" pitchFamily="18" charset="0"/>
              </a:rPr>
              <a:t>AdSmart</a:t>
            </a:r>
            <a:r>
              <a:rPr lang="en-GB" sz="1800" kern="1200" dirty="0">
                <a:solidFill>
                  <a:srgbClr val="0070C0"/>
                </a:solidFill>
                <a:effectLst/>
                <a:latin typeface="Calibri" panose="020F0502020204030204" pitchFamily="34" charset="0"/>
                <a:ea typeface="Times New Roman" panose="02020603050405020304" pitchFamily="18" charset="0"/>
              </a:rPr>
              <a:t> reach booster and an exclusive All 4 </a:t>
            </a:r>
            <a:r>
              <a:rPr lang="en-GB" sz="1800" kern="1200" dirty="0" err="1">
                <a:solidFill>
                  <a:srgbClr val="0070C0"/>
                </a:solidFill>
                <a:effectLst/>
                <a:latin typeface="Calibri" panose="020F0502020204030204" pitchFamily="34" charset="0"/>
                <a:ea typeface="Times New Roman" panose="02020603050405020304" pitchFamily="18" charset="0"/>
              </a:rPr>
              <a:t>Superspot</a:t>
            </a:r>
            <a:r>
              <a:rPr lang="en-GB" sz="1800" kern="1200" dirty="0">
                <a:solidFill>
                  <a:srgbClr val="0070C0"/>
                </a:solidFill>
                <a:effectLst/>
                <a:latin typeface="Calibri" panose="020F0502020204030204" pitchFamily="34" charset="0"/>
                <a:ea typeface="Times New Roman" panose="02020603050405020304" pitchFamily="18" charset="0"/>
                <a:cs typeface="+mn-cs"/>
              </a:rPr>
              <a:t>. </a:t>
            </a: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These tactics were great for bolstering cover and reaching lighter viewers and between them drove an incremental 13.4% reach of the 16 to 44 audience.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Once the 60 second copy had hit diminishing returns with regards 1+ reach, they introduced a 30 second time length to maintain efficiencies and sustain our messaging. To extend reach further, they implemented a ‘campaign re-fresh’ planning tactic when TV reach started to diminish in-campaign.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did this using Barb data, building an audience of any 16- to 44-year-olds who hadn’t yet seen our campaign and then we identified which content these people were consuming in order to optimise our buying.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This increased our reach by two percentage points. From a media perspective, they reached 69% of 16 to 44 year olds and from a business perspective the campaign has been a significant revenue driver and contributor to business growth, helping to generate an excellent ROI for TV and millions of opts in on the app.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3886587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(left to right):</a:t>
            </a:r>
          </a:p>
          <a:p>
            <a:pPr marL="171450" indent="-171450">
              <a:buFont typeface="Arial" panose="020B0604020202020204" pitchFamily="34" charset="0"/>
              <a:buChar char="•"/>
            </a:pPr>
            <a:r>
              <a:rPr lang="en-US" dirty="0" err="1"/>
              <a:t>Dreamies</a:t>
            </a:r>
            <a:r>
              <a:rPr lang="en-US" dirty="0"/>
              <a:t> – Hang Tight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white"/>
                </a:solidFill>
                <a:effectLst/>
                <a:uLnTx/>
                <a:uFillTx/>
                <a:latin typeface="Arial"/>
                <a:ea typeface="+mn-ea"/>
                <a:cs typeface="+mn-cs"/>
              </a:rPr>
              <a:t>Jagermeister</a:t>
            </a:r>
            <a:r>
              <a:rPr kumimoji="0" lang="fr-FR" sz="1200" b="0" i="0" u="none" strike="noStrike" kern="1200" cap="none" spc="0" normalizeH="0" baseline="0" noProof="0" dirty="0">
                <a:ln>
                  <a:noFill/>
                </a:ln>
                <a:solidFill>
                  <a:prstClr val="white"/>
                </a:solidFill>
                <a:effectLst/>
                <a:uLnTx/>
                <a:uFillTx/>
                <a:latin typeface="Arial"/>
                <a:ea typeface="+mn-ea"/>
                <a:cs typeface="+mn-cs"/>
              </a:rPr>
              <a:t> – </a:t>
            </a:r>
            <a:r>
              <a:rPr kumimoji="0" lang="fr-FR" sz="1200" b="0" i="0" u="none" strike="noStrike" kern="1200" cap="none" spc="0" normalizeH="0" baseline="0" noProof="0" dirty="0" err="1">
                <a:ln>
                  <a:noFill/>
                </a:ln>
                <a:solidFill>
                  <a:prstClr val="white"/>
                </a:solidFill>
                <a:effectLst/>
                <a:uLnTx/>
                <a:uFillTx/>
                <a:latin typeface="Arial"/>
                <a:ea typeface="+mn-ea"/>
                <a:cs typeface="+mn-cs"/>
              </a:rPr>
              <a:t>Flowers</a:t>
            </a:r>
            <a:r>
              <a:rPr kumimoji="0" lang="fr-FR" sz="1200" b="0" i="0" u="none" strike="noStrike" kern="1200" cap="none" spc="0" normalizeH="0" baseline="0" noProof="0" dirty="0">
                <a:ln>
                  <a:noFill/>
                </a:ln>
                <a:solidFill>
                  <a:prstClr val="white"/>
                </a:solidFill>
                <a:effectLst/>
                <a:uLnTx/>
                <a:uFillTx/>
                <a:latin typeface="Arial"/>
                <a:ea typeface="+mn-ea"/>
                <a:cs typeface="+mn-cs"/>
              </a:rPr>
              <a:t> for Society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white"/>
                </a:solidFill>
                <a:effectLst/>
                <a:uLnTx/>
                <a:uFillTx/>
                <a:latin typeface="Arial"/>
                <a:ea typeface="+mn-ea"/>
                <a:cs typeface="+mn-cs"/>
              </a:rPr>
              <a:t>Android – </a:t>
            </a:r>
            <a:r>
              <a:rPr kumimoji="0" lang="fr-FR" sz="1200" b="0" i="0" u="none" strike="noStrike" kern="1200" cap="none" spc="0" normalizeH="0" baseline="0" noProof="0" dirty="0" err="1">
                <a:ln>
                  <a:noFill/>
                </a:ln>
                <a:solidFill>
                  <a:prstClr val="white"/>
                </a:solidFill>
                <a:effectLst/>
                <a:uLnTx/>
                <a:uFillTx/>
                <a:latin typeface="Arial"/>
                <a:ea typeface="+mn-ea"/>
                <a:cs typeface="+mn-cs"/>
              </a:rPr>
              <a:t>Wanderlust</a:t>
            </a:r>
            <a:endParaRPr kumimoji="0" lang="fr-FR" sz="1200" b="0" i="0" u="none" strike="noStrike" kern="1200" cap="none" spc="0" normalizeH="0" baseline="0" noProof="0" dirty="0">
              <a:ln>
                <a:noFill/>
              </a:ln>
              <a:solidFill>
                <a:prstClr val="whit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white"/>
                </a:solidFill>
                <a:effectLst/>
                <a:uLnTx/>
                <a:uFillTx/>
                <a:latin typeface="Arial"/>
                <a:ea typeface="+mn-ea"/>
                <a:cs typeface="+mn-cs"/>
              </a:rPr>
              <a:t>Wayfair</a:t>
            </a:r>
            <a:r>
              <a:rPr kumimoji="0" lang="fr-FR" sz="1200" b="0" i="0" u="none" strike="noStrike" kern="1200" cap="none" spc="0" normalizeH="0" baseline="0" noProof="0" dirty="0">
                <a:ln>
                  <a:noFill/>
                </a:ln>
                <a:solidFill>
                  <a:prstClr val="white"/>
                </a:solidFill>
                <a:effectLst/>
                <a:uLnTx/>
                <a:uFillTx/>
                <a:latin typeface="Arial"/>
                <a:ea typeface="+mn-ea"/>
                <a:cs typeface="+mn-cs"/>
              </a:rPr>
              <a:t> – Rugby Player</a:t>
            </a: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45735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Geo-targeting (or geography based addressability) is also available through BVOD and AdSmart from Sky. </a:t>
            </a:r>
          </a:p>
          <a:p>
            <a:endParaRPr lang="en-GB" dirty="0"/>
          </a:p>
          <a:p>
            <a:r>
              <a:rPr lang="en-GB" dirty="0"/>
              <a:t>By providing a list of predefined postcodes to broadcasters, smaller businesses can hyper-target people who live within their catchment areas only. </a:t>
            </a:r>
          </a:p>
          <a:p>
            <a:endParaRPr lang="en-GB" dirty="0"/>
          </a:p>
          <a:p>
            <a:r>
              <a:rPr lang="en-GB" dirty="0"/>
              <a:t>Larger businesses can upweight campaigns in areas where they have a high number of stores, or to those postcodes that are within a certain distance from their stores.</a:t>
            </a:r>
          </a:p>
          <a:p>
            <a:endParaRPr lang="en-GB" dirty="0"/>
          </a:p>
          <a:p>
            <a:r>
              <a:rPr lang="en-GB" dirty="0"/>
              <a:t>Advertisers can run offers in certain areas but not in others to ensure that customers who aren’t open to the offer don’t see the ad.  </a:t>
            </a:r>
          </a:p>
          <a:p>
            <a:endParaRPr lang="en-GB" dirty="0"/>
          </a:p>
          <a:p>
            <a:r>
              <a:rPr lang="en-GB" dirty="0"/>
              <a:t>It’s also possible to run different versions of creative based on the location of the viewer watching the ad.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32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Marks Electrical are an electrical retailer. They sell online, delivering high quality electrical products direct to customer homes. </a:t>
            </a:r>
          </a:p>
          <a:p>
            <a:pPr>
              <a:lnSpc>
                <a:spcPct val="107000"/>
              </a:lnSpc>
              <a:spcAft>
                <a:spcPts val="800"/>
              </a:spcAft>
            </a:pP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They had never advertised on TV before, and wanted to grow their business, they thought this could be their route to growth, but they did have challenges because they only delivered to specific areas in England and Wales.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If people outside of their delivery area saw the TV ad, not only would this be inefficient for their business but it could also frustrate these potential customers. You don’t want to be creating interest with TV advertising and then not be able to fulfil that demand because you can’t actually deliver to them.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Mark Electrical used Sky’s postcode-based targeting via </a:t>
            </a:r>
            <a:r>
              <a:rPr lang="en-GB" dirty="0" err="1"/>
              <a:t>AdSmart</a:t>
            </a:r>
            <a:r>
              <a:rPr lang="en-GB" dirty="0"/>
              <a:t>, as they had specific geographical areas that they wanted to reach.</a:t>
            </a:r>
          </a:p>
          <a:p>
            <a:endParaRPr lang="en-GB" dirty="0"/>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That first campaign delivered some really impressive results. They saw an ROI of 8 to 1 and a campaign uplift of over 300% for people who saw that campaign through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versus those that didn’t. These results showed Marks Electrical how geo-targeted advertising through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could help grow their business and it gave them the confidence to invest further in TV advertising.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Since that first campaign, they’ve developed their geo-targeting to cover their expanding footprint across the country and have split that down into individual local catchment areas so they can better manage delivery and understand performance. This has helped them continue to drive better and better results with their most recent campaign delivering a return on investment of above 20 to 1. </a:t>
            </a:r>
          </a:p>
          <a:p>
            <a:pPr>
              <a:lnSpc>
                <a:spcPct val="107000"/>
              </a:lnSpc>
              <a:spcAft>
                <a:spcPts val="800"/>
              </a:spcAft>
            </a:pP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They are now the number three electrical retailer in the country, up from number 5 before they started using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352295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150100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standard buying audiences, all of the sales houses offer a huge array of more targeted, customisable audiences that can be bought by combining their first party registration or customer data sets with other data sources that they have access to: </a:t>
            </a:r>
          </a:p>
          <a:p>
            <a:endParaRPr lang="en-GB" dirty="0"/>
          </a:p>
          <a:p>
            <a:pPr marL="171450" indent="-171450">
              <a:buFont typeface="Arial" panose="020B0604020202020204" pitchFamily="34" charset="0"/>
              <a:buChar char="•"/>
            </a:pPr>
            <a:r>
              <a:rPr lang="en-GB" dirty="0"/>
              <a:t>Audiences can be created based on historic viewing preferences, patterns or interests.</a:t>
            </a:r>
          </a:p>
          <a:p>
            <a:endParaRPr lang="en-GB" dirty="0"/>
          </a:p>
          <a:p>
            <a:pPr marL="171450" indent="-171450">
              <a:buFont typeface="Arial" panose="020B0604020202020204" pitchFamily="34" charset="0"/>
              <a:buChar char="•"/>
            </a:pPr>
            <a:r>
              <a:rPr lang="en-GB" dirty="0"/>
              <a:t>Using viewer panels, broadcasters can combine more detailed viewer data alongside their first party data to create custom ‘lookalike’ audiences.</a:t>
            </a:r>
          </a:p>
          <a:p>
            <a:endParaRPr lang="en-GB" dirty="0"/>
          </a:p>
          <a:p>
            <a:pPr marL="171450" indent="-171450">
              <a:buFont typeface="Arial" panose="020B0604020202020204" pitchFamily="34" charset="0"/>
              <a:buChar char="•"/>
            </a:pPr>
            <a:r>
              <a:rPr lang="en-GB" dirty="0"/>
              <a:t>High quality data sets from 3</a:t>
            </a:r>
            <a:r>
              <a:rPr lang="en-GB" baseline="30000" dirty="0"/>
              <a:t>rd</a:t>
            </a:r>
            <a:r>
              <a:rPr lang="en-GB" dirty="0"/>
              <a:t> party data providers (like Experian or Mastercard) can be matched against the broadcasters own data through sophisticated, data compliant means.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4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9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Ring, the doorbell and home security company and a brand that utilised Create targeting, their core audience could be neatly summarised as Security Conscious Homeowners.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 order to reach this core audience, a lot of the time brands will choose an existing targeting option that most closely represents it. In Ring’s case, this could be a demographic audience such as ABC1 adults. And this would be a good fit, and there’s plenty of scale in it, although it is a very broad audience.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Using Create, Channel 4 were able to build a brand-new audience for Ring that consisted of those Security Conscious Homeowners, so that they were able to reach the individuals most valuable to them and be more targeted in their approach.  </a:t>
            </a:r>
          </a:p>
          <a:p>
            <a:pPr>
              <a:lnSpc>
                <a:spcPct val="107000"/>
              </a:lnSpc>
              <a:spcAft>
                <a:spcPts val="800"/>
              </a:spcAft>
            </a:pPr>
            <a:endPar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Channel 4 built these new audiences in two stages. Firstly, they worked with the YouGov panel. This is a panel of individuals that regularly answer questions on their attitudes, purchase intent and several other areas. These panellists were asked questions such as, do you own your own home, and, how often do you buy home security products? Channel 4 were able to make sure that the only panellists surveyed were also registered 4Streaming viewers. That way, the security conscious homeowners within Channel 4’s userbase could be identified.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Next, Channel 4’s team of data scientists analyse the profile and viewing behaviours of those Security Conscious Homeowners within the YouGov panel, to see what commonality there is amongst them, so that similar people, or lookalikes as they are often referred, can be found. I.e. Channel 4 viewers that are around the same age, live in similar cities and watch the same programmes as the original panellists.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Targeting this custom audience led to great results for Ring, including significant increases in awareness and positive opinion for their brand and a massive 60% increase in brand recognition. </a:t>
            </a:r>
          </a:p>
          <a:p>
            <a:pPr>
              <a:lnSpc>
                <a:spcPct val="107000"/>
              </a:lnSpc>
              <a:spcAft>
                <a:spcPts val="800"/>
              </a:spcAft>
            </a:pPr>
            <a:endPar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This is a great example of how broadcasters can customise their audience proposition for brands, so that they can advertise to a group that are most likely to engage with them and buy their products.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1755485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3996613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customer data matching, broadcasters offer a means of combining advertisers’ own customer data sets with the broadcasters’ own 1</a:t>
            </a:r>
            <a:r>
              <a:rPr lang="en-GB" baseline="30000" dirty="0"/>
              <a:t>st</a:t>
            </a:r>
            <a:r>
              <a:rPr lang="en-GB" dirty="0"/>
              <a:t> party data. </a:t>
            </a:r>
          </a:p>
          <a:p>
            <a:endParaRPr lang="en-GB" dirty="0"/>
          </a:p>
          <a:p>
            <a:r>
              <a:rPr lang="en-GB" dirty="0"/>
              <a:t>This is done by a 3</a:t>
            </a:r>
            <a:r>
              <a:rPr lang="en-GB" baseline="30000" dirty="0"/>
              <a:t>rd</a:t>
            </a:r>
            <a:r>
              <a:rPr lang="en-GB" dirty="0"/>
              <a:t> party company taking both datasets and blind-matching individuals in a completely secure, GDPR compliant way. </a:t>
            </a:r>
          </a:p>
          <a:p>
            <a:endParaRPr lang="en-GB" dirty="0"/>
          </a:p>
          <a:p>
            <a:r>
              <a:rPr lang="en-GB" dirty="0"/>
              <a:t>This sort of data matching opens up a whole range of targeting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96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24</a:t>
            </a:fld>
            <a:endParaRPr lang="en-GB"/>
          </a:p>
        </p:txBody>
      </p:sp>
    </p:spTree>
    <p:extLst>
      <p:ext uri="{BB962C8B-B14F-4D97-AF65-F5344CB8AC3E}">
        <p14:creationId xmlns:p14="http://schemas.microsoft.com/office/powerpoint/2010/main" val="1218064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summary, advanced TV can help advertisers in four main ways:</a:t>
            </a:r>
          </a:p>
          <a:p>
            <a:endParaRPr lang="en-GB" dirty="0"/>
          </a:p>
          <a:p>
            <a:pPr marL="171450" indent="-171450">
              <a:buFont typeface="Arial" panose="020B0604020202020204" pitchFamily="34" charset="0"/>
              <a:buChar char="•"/>
            </a:pPr>
            <a:r>
              <a:rPr lang="en-GB" dirty="0"/>
              <a:t>Linear reach extension: BVOD and AdSmart from Sky can help build higher levels of cost-effective reach than using linear TV alone.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Geo targeting: postcode-based ad delivery has opened up a new world of opportunities for advertisers. </a:t>
            </a:r>
          </a:p>
          <a:p>
            <a:endParaRPr lang="en-GB" dirty="0"/>
          </a:p>
          <a:p>
            <a:pPr marL="171450" indent="-171450">
              <a:buFont typeface="Arial" panose="020B0604020202020204" pitchFamily="34" charset="0"/>
              <a:buChar char="•"/>
            </a:pPr>
            <a:r>
              <a:rPr lang="en-GB" dirty="0"/>
              <a:t>Custom target audiences: the broadcasters offer a huge array of targeting options based on interests or viewing patterns, viewer panel based ‘lookalike’ audiences or by combining 3</a:t>
            </a:r>
            <a:r>
              <a:rPr lang="en-GB" baseline="30000" dirty="0"/>
              <a:t>rd</a:t>
            </a:r>
            <a:r>
              <a:rPr lang="en-GB" dirty="0"/>
              <a:t> party data. </a:t>
            </a:r>
          </a:p>
          <a:p>
            <a:endParaRPr lang="en-GB" dirty="0"/>
          </a:p>
          <a:p>
            <a:pPr marL="171450" indent="-171450">
              <a:buFont typeface="Arial" panose="020B0604020202020204" pitchFamily="34" charset="0"/>
              <a:buChar char="•"/>
            </a:pPr>
            <a:r>
              <a:rPr lang="en-GB" dirty="0"/>
              <a:t>Customer data matching:  advertisers can combine their own customer data, combined with the broadcasters’ own first party data to create countless targeting possibilities. </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25</a:t>
            </a:fld>
            <a:endParaRPr lang="en-GB"/>
          </a:p>
        </p:txBody>
      </p:sp>
    </p:spTree>
    <p:extLst>
      <p:ext uri="{BB962C8B-B14F-4D97-AF65-F5344CB8AC3E}">
        <p14:creationId xmlns:p14="http://schemas.microsoft.com/office/powerpoint/2010/main" val="1580116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1920425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There are a growing number of TV campaign metrics, reflecting the increased range of platforms and formats available.</a:t>
            </a:r>
          </a:p>
          <a:p>
            <a:endParaRPr lang="en-GB" b="0" dirty="0"/>
          </a:p>
          <a:p>
            <a:r>
              <a:rPr lang="en-GB" b="0" dirty="0"/>
              <a:t>Each platform has a measurement technique suited to the nature of the medium: </a:t>
            </a:r>
          </a:p>
          <a:p>
            <a:r>
              <a:rPr lang="en-GB" b="0" dirty="0"/>
              <a:t>	- Barb measures linear TV campaigns using a </a:t>
            </a:r>
            <a:r>
              <a:rPr lang="en-GB" b="1" dirty="0"/>
              <a:t>panel</a:t>
            </a:r>
            <a:r>
              <a:rPr lang="en-GB" b="0" dirty="0"/>
              <a:t>, due to its broadcast nature and scale. </a:t>
            </a:r>
          </a:p>
          <a:p>
            <a:r>
              <a:rPr lang="en-GB" b="0" dirty="0"/>
              <a:t>	- Ad-served platforms such as BVOD and Sky AdSmart are </a:t>
            </a:r>
            <a:r>
              <a:rPr lang="en-GB" b="1" dirty="0"/>
              <a:t>census-based</a:t>
            </a:r>
            <a:r>
              <a:rPr lang="en-GB" b="0" dirty="0"/>
              <a:t>, captured using return path data.</a:t>
            </a:r>
          </a:p>
          <a:p>
            <a:endParaRPr lang="en-GB" b="0" dirty="0"/>
          </a:p>
          <a:p>
            <a:r>
              <a:rPr lang="en-GB" b="0" dirty="0"/>
              <a:t>Measuring the combined metrics of campaigns using both broadcast and on demand exposure has been a highly complex undertaking, as it involves drawing together panel and census data in a statistically coherent way. </a:t>
            </a:r>
          </a:p>
          <a:p>
            <a:endParaRPr lang="en-GB" b="0" dirty="0"/>
          </a:p>
          <a:p>
            <a:r>
              <a:rPr lang="en-GB" b="0" dirty="0"/>
              <a:t>Rising to the challenge, Broadcaster CFlight was launched in Q1 2022. CFlight is a post-fact analysis tool which can report deduplicated reach and frequency for campaigns with both linear and BVOD elements.</a:t>
            </a:r>
          </a:p>
          <a:p>
            <a:endParaRPr lang="en-GB" dirty="0"/>
          </a:p>
          <a:p>
            <a:r>
              <a:rPr lang="en-GB" dirty="0"/>
              <a:t>Sky AdSmart impressions are not included within broadcaster CFlight, because they usually use bespoke target audiences. Note the existence of Sky CFlight as a separate entity as well, which focuses on the Sky Media portfolio in more depth. Sky Media can tell you more about both those proprietary advanced TV metrics.</a:t>
            </a:r>
          </a:p>
        </p:txBody>
      </p:sp>
      <p:sp>
        <p:nvSpPr>
          <p:cNvPr id="4" name="Slide Number Placeholder 3"/>
          <p:cNvSpPr>
            <a:spLocks noGrp="1"/>
          </p:cNvSpPr>
          <p:nvPr>
            <p:ph type="sldNum" sz="quarter" idx="5"/>
          </p:nvPr>
        </p:nvSpPr>
        <p:spPr/>
        <p:txBody>
          <a:bodyPr/>
          <a:lstStyle/>
          <a:p>
            <a:fld id="{BA0DFD36-33EA-4DB4-B32D-6EBE0B1D4496}" type="slidenum">
              <a:rPr lang="en-GB" smtClean="0"/>
              <a:t>27</a:t>
            </a:fld>
            <a:endParaRPr lang="en-GB"/>
          </a:p>
        </p:txBody>
      </p:sp>
    </p:spTree>
    <p:extLst>
      <p:ext uri="{BB962C8B-B14F-4D97-AF65-F5344CB8AC3E}">
        <p14:creationId xmlns:p14="http://schemas.microsoft.com/office/powerpoint/2010/main" val="1639686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BVOD to extend the reach of linear TV is one of the primary uses of advanced TV advertising.</a:t>
            </a:r>
          </a:p>
          <a:p>
            <a:endParaRPr lang="en-GB" dirty="0"/>
          </a:p>
          <a:p>
            <a:r>
              <a:rPr lang="en-GB" dirty="0"/>
              <a:t>From a planning perspective, Barb’s Advanced Campaign Hub TV planning tool (via </a:t>
            </a:r>
            <a:r>
              <a:rPr lang="en-GB" dirty="0" err="1"/>
              <a:t>AdvantEdge’s</a:t>
            </a:r>
            <a:r>
              <a:rPr lang="en-GB" dirty="0"/>
              <a:t> strategic optimiser K2) enables planners to optimise the blend of linear TV and BVOD to maximise reach.</a:t>
            </a:r>
          </a:p>
          <a:p>
            <a:pPr marL="171450" indent="-171450">
              <a:buFont typeface="Arial" panose="020B0604020202020204" pitchFamily="34" charset="0"/>
              <a:buChar char="•"/>
            </a:pPr>
            <a:r>
              <a:rPr lang="en-GB" dirty="0"/>
              <a:t>It uses monthly VOD inventory data (from broadcasters) coupled with data from Touchpoints and Barb on the degree of viewing overlap between linear TV and BVOD for different buying audiences across different platforms.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But what about actual campaign delivery?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Calculating total </a:t>
            </a:r>
            <a:r>
              <a:rPr lang="en-GB" u="sng" dirty="0"/>
              <a:t>bought</a:t>
            </a:r>
            <a:r>
              <a:rPr lang="en-GB" dirty="0"/>
              <a:t> exposures is just a question of adding up the reported impacts/impressions from all the </a:t>
            </a:r>
            <a:r>
              <a:rPr lang="en-GB" dirty="0" err="1"/>
              <a:t>salehouse</a:t>
            </a:r>
            <a:r>
              <a:rPr lang="en-GB" b="0" dirty="0" err="1"/>
              <a:t>s</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determining the total reach of a campaign is only possible by calculating the deduplication of reach across linear and VOD.</a:t>
            </a:r>
          </a:p>
          <a:p>
            <a:r>
              <a:rPr lang="en-GB" dirty="0"/>
              <a:t>Enter CFlight, which is the single point of measurement for linear and BVOD delivery, separately and combined. CFlight integrates Barb linear impacts with its own calculated delivery of VOD audience impressions. </a:t>
            </a:r>
          </a:p>
          <a:p>
            <a:r>
              <a:rPr lang="en-GB" dirty="0"/>
              <a:t>CFlight’s reported exposures should be close to the bought totals, but they are two different methods of measuring much the same thing so they won’t match exactly.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00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answer the ‘holy grail’ challenge of a cross-platform, pan-broadcaster, total TV campaign reach &amp; frequency system, the broadcasters have been hard at work building and upgrading CFlight.</a:t>
            </a:r>
          </a:p>
          <a:p>
            <a:endParaRPr lang="en-GB" dirty="0"/>
          </a:p>
          <a:p>
            <a:r>
              <a:rPr lang="en-GB" sz="1200" kern="1200" dirty="0">
                <a:solidFill>
                  <a:schemeClr val="tx1"/>
                </a:solidFill>
                <a:effectLst/>
                <a:latin typeface="+mn-lt"/>
                <a:ea typeface="+mn-ea"/>
                <a:cs typeface="+mn-cs"/>
              </a:rPr>
              <a:t>CFlight first originated in the US in 2018 by Comcast-owned NBC Universal. When Sky was bought by Comcast, Sky Media took on CFlight and developed it substantially for just the Sky portfolio of channels.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Sky saw the benefits to agencies if it was applied across UK broadcasters, so they offered to share it with ITV Media and 4 Sales, paving the way for a world-leading metric of this sophistication and scale.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182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CFlight measurement covers all key platforms and devices. It only reports ads that are 100% completed views, setting the bar for high quality video inventory.</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data inputs for CFlight are scrutinised by ABC, which is the joint industry committee for media measurement auditing. This ensures the system uses the best available data across all key platforms and devices. By having CFlight independently checked and verified, the broadcasters are demonstrating their commitment to high standards of openness and scrutiny. </a:t>
            </a:r>
          </a:p>
        </p:txBody>
      </p:sp>
      <p:sp>
        <p:nvSpPr>
          <p:cNvPr id="4" name="Slide Number Placeholder 3"/>
          <p:cNvSpPr>
            <a:spLocks noGrp="1"/>
          </p:cNvSpPr>
          <p:nvPr>
            <p:ph type="sldNum" sz="quarter" idx="5"/>
          </p:nvPr>
        </p:nvSpPr>
        <p:spPr/>
        <p:txBody>
          <a:bodyPr/>
          <a:lstStyle/>
          <a:p>
            <a:fld id="{9C9C3429-7828-5941-86EB-EFBAF79D8C4A}" type="slidenum">
              <a:rPr lang="en-US" smtClean="0"/>
              <a:t>30</a:t>
            </a:fld>
            <a:endParaRPr lang="en-US"/>
          </a:p>
        </p:txBody>
      </p:sp>
    </p:spTree>
    <p:extLst>
      <p:ext uri="{BB962C8B-B14F-4D97-AF65-F5344CB8AC3E}">
        <p14:creationId xmlns:p14="http://schemas.microsoft.com/office/powerpoint/2010/main" val="3091494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main access points for advanced TV advertising - Broadcaster Video On Demand (BVOD) and AdSmart from Sky.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start by looking into the numbers for BVOD.</a:t>
            </a:r>
          </a:p>
        </p:txBody>
      </p:sp>
      <p:sp>
        <p:nvSpPr>
          <p:cNvPr id="4" name="Slide Number Placeholder 3"/>
          <p:cNvSpPr>
            <a:spLocks noGrp="1"/>
          </p:cNvSpPr>
          <p:nvPr>
            <p:ph type="sldNum" sz="quarter" idx="5"/>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1324773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CFlight helps agencies and advertisers by answering 3 key questions:</a:t>
            </a:r>
          </a:p>
          <a:p>
            <a:pPr lvl="0"/>
            <a:endParaRPr lang="en-GB" sz="1200" kern="1200" dirty="0">
              <a:solidFill>
                <a:schemeClr val="tx1"/>
              </a:solidFill>
              <a:effectLst/>
              <a:latin typeface="+mn-lt"/>
              <a:ea typeface="+mn-ea"/>
              <a:cs typeface="+mn-cs"/>
            </a:endParaRP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How many people did the total TV campaign reach?</a:t>
            </a: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What was the average frequency of the campaign?</a:t>
            </a: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What was the contribution to reach of the BVOD element?</a:t>
            </a:r>
          </a:p>
          <a:p>
            <a:pPr marL="228600" lvl="0" indent="-22860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C61E9C-F876-1A46-AFB8-DE35FEDD62FA}" type="slidenum">
              <a:rPr lang="en-US" smtClean="0"/>
              <a:t>31</a:t>
            </a:fld>
            <a:endParaRPr lang="en-US"/>
          </a:p>
        </p:txBody>
      </p:sp>
    </p:spTree>
    <p:extLst>
      <p:ext uri="{BB962C8B-B14F-4D97-AF65-F5344CB8AC3E}">
        <p14:creationId xmlns:p14="http://schemas.microsoft.com/office/powerpoint/2010/main" val="2821565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u="none" kern="1200" dirty="0">
                <a:solidFill>
                  <a:schemeClr val="tx1"/>
                </a:solidFill>
                <a:effectLst/>
                <a:latin typeface="+mn-lt"/>
                <a:ea typeface="+mn-ea"/>
                <a:cs typeface="+mn-cs"/>
              </a:rPr>
              <a:t>There are 3 key elements of the methodology:</a:t>
            </a:r>
          </a:p>
          <a:p>
            <a:pPr marL="228600" lvl="0" indent="-228600">
              <a:buFont typeface="+mj-lt"/>
              <a:buAutoNum type="arabicPeriod"/>
            </a:pPr>
            <a:r>
              <a:rPr lang="en-GB" sz="1200" kern="1200" dirty="0">
                <a:solidFill>
                  <a:schemeClr val="tx1"/>
                </a:solidFill>
                <a:effectLst/>
                <a:latin typeface="+mn-lt"/>
                <a:ea typeface="+mn-ea"/>
                <a:cs typeface="+mn-cs"/>
              </a:rPr>
              <a:t>Total reach for every single VOD Player – </a:t>
            </a:r>
            <a:r>
              <a:rPr lang="en-GB" sz="1200" kern="1200" dirty="0" err="1">
                <a:solidFill>
                  <a:schemeClr val="tx1"/>
                </a:solidFill>
                <a:effectLst/>
                <a:latin typeface="+mn-lt"/>
                <a:ea typeface="+mn-ea"/>
                <a:cs typeface="+mn-cs"/>
              </a:rPr>
              <a:t>TechEdge</a:t>
            </a:r>
            <a:r>
              <a:rPr lang="en-GB" sz="1200" kern="1200" dirty="0">
                <a:solidFill>
                  <a:schemeClr val="tx1"/>
                </a:solidFill>
                <a:effectLst/>
                <a:latin typeface="+mn-lt"/>
                <a:ea typeface="+mn-ea"/>
                <a:cs typeface="+mn-cs"/>
              </a:rPr>
              <a:t> calculate R&amp;F curves for each of the platforms (up to 30 in total) for any campaign from the data sent by each broadcaster using RSMB-designed algorithms. At this point, the system can see the Individual reach delivered across all the platforms from the broadcaster players.</a:t>
            </a:r>
          </a:p>
          <a:p>
            <a:pPr marL="228600" lvl="0" indent="-228600">
              <a:buFont typeface="+mj-lt"/>
              <a:buAutoNum type="arabicPeriod"/>
            </a:pP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People reach conversion - the machine reach is converted to people reach by applying co-viewing or ‘viewer per view’ calculations from the Barb panel’s multi-platform information. Viewer per view scaling tells us how many people are in front of each screen by player type, by device, by daypart, and by genre.</a:t>
            </a:r>
          </a:p>
          <a:p>
            <a:pPr marL="228600" lvl="0" indent="-228600">
              <a:buFont typeface="+mj-lt"/>
              <a:buAutoNum type="arabicPeriod"/>
            </a:pP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Deduplication - RSMB splits the total UK population into 32,000 different segments, each of which is defined specifically by the TV platforms they watch. Using these segments, probabilistic models determine the likelihood of reach overlap between linear TV and BVOD within each segment. With each segment distinct from one another, the final stage is to sum the reach across all segments to determine the total R&amp;F.</a:t>
            </a:r>
            <a:r>
              <a:rPr lang="en-GB" sz="1200" b="1"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2469812-38E6-45DC-BF9B-63AD42AFB6A2}" type="slidenum">
              <a:rPr lang="en-GB" smtClean="0"/>
              <a:t>32</a:t>
            </a:fld>
            <a:endParaRPr lang="en-GB"/>
          </a:p>
        </p:txBody>
      </p:sp>
    </p:spTree>
    <p:extLst>
      <p:ext uri="{BB962C8B-B14F-4D97-AF65-F5344CB8AC3E}">
        <p14:creationId xmlns:p14="http://schemas.microsoft.com/office/powerpoint/2010/main" val="2232848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Media buyers run CFlight reports via TechEdge’s web-based portal. The system gives secure and private access on request to the campaigns for which they are responsible.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here, buyers run their reports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Selecting the ‘From’ and ‘To’ dates for the campaign (up to 63 days = 2 months, or 9 weeks)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the advertiser and up to 25 brands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up to 25 of the relevant clock numbers (unique codes that relate to all the various creative copy versions used)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the appropriate audience from the list of 14 main TV buying audiences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Due to the extensive collation of VOD data from each of the broadcasters’ ad servers and the Barb linear data held by TechEdge, plus the significant volume of processing required for each run, the report is produced overnight.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Today’s media buyers have access to comprehensive ad campaign performance across these additional audiences. </a:t>
            </a:r>
          </a:p>
        </p:txBody>
      </p:sp>
      <p:sp>
        <p:nvSpPr>
          <p:cNvPr id="4" name="Slide Number Placeholder 3"/>
          <p:cNvSpPr>
            <a:spLocks noGrp="1"/>
          </p:cNvSpPr>
          <p:nvPr>
            <p:ph type="sldNum" sz="quarter" idx="5"/>
          </p:nvPr>
        </p:nvSpPr>
        <p:spPr/>
        <p:txBody>
          <a:bodyPr/>
          <a:lstStyle/>
          <a:p>
            <a:fld id="{EEAC0C18-5BAE-4715-8644-5AE41BC0F259}" type="slidenum">
              <a:rPr lang="en-GB" smtClean="0"/>
              <a:t>33</a:t>
            </a:fld>
            <a:endParaRPr lang="en-GB"/>
          </a:p>
        </p:txBody>
      </p:sp>
    </p:spTree>
    <p:extLst>
      <p:ext uri="{BB962C8B-B14F-4D97-AF65-F5344CB8AC3E}">
        <p14:creationId xmlns:p14="http://schemas.microsoft.com/office/powerpoint/2010/main" val="718536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34</a:t>
            </a:fld>
            <a:endParaRPr lang="en-GB"/>
          </a:p>
        </p:txBody>
      </p:sp>
    </p:spTree>
    <p:extLst>
      <p:ext uri="{BB962C8B-B14F-4D97-AF65-F5344CB8AC3E}">
        <p14:creationId xmlns:p14="http://schemas.microsoft.com/office/powerpoint/2010/main" val="2833290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With the introduction of traded audiences, CFlight and Barb are continuously looking at how to develop the tool further:</a:t>
            </a:r>
          </a:p>
          <a:p>
            <a:endParaRPr lang="en-US" dirty="0"/>
          </a:p>
          <a:p>
            <a:pPr marL="171450" indent="-171450">
              <a:buFont typeface="Arial" panose="020B0604020202020204" pitchFamily="34" charset="0"/>
              <a:buChar char="•"/>
            </a:pPr>
            <a:r>
              <a:rPr lang="en-US" dirty="0"/>
              <a:t>The next wave of CFlight upgrades is in motion as overseen by Barb </a:t>
            </a:r>
          </a:p>
          <a:p>
            <a:pPr marL="171450" indent="-171450">
              <a:buFont typeface="Arial" panose="020B0604020202020204" pitchFamily="34" charset="0"/>
              <a:buChar char="•"/>
            </a:pPr>
            <a:r>
              <a:rPr lang="en-US" dirty="0"/>
              <a:t>Barb has appointed RSMB to build an analytics system that will unite pre-campaign planning tool Advanced Campaign Hub and post-campaign evaluation service </a:t>
            </a:r>
            <a:r>
              <a:rPr lang="en-US" dirty="0" err="1"/>
              <a:t>Cflight</a:t>
            </a:r>
            <a:r>
              <a:rPr lang="en-US" dirty="0"/>
              <a:t> in one place.</a:t>
            </a:r>
          </a:p>
          <a:p>
            <a:pPr marL="171450" indent="-171450">
              <a:buFont typeface="Arial" panose="020B0604020202020204" pitchFamily="34" charset="0"/>
              <a:buChar char="•"/>
            </a:pPr>
            <a:r>
              <a:rPr lang="en-US" b="0" dirty="0"/>
              <a:t>New </a:t>
            </a:r>
            <a:r>
              <a:rPr lang="en-US" b="0" dirty="0" err="1"/>
              <a:t>Cflight</a:t>
            </a:r>
            <a:r>
              <a:rPr lang="en-US" b="0" dirty="0"/>
              <a:t> upgrades that will be rolled out with the new interface include extended coverage of BVOD services, and delineation of outputs by sales house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Images (left to right):</a:t>
            </a:r>
          </a:p>
          <a:p>
            <a:pPr marL="171450" indent="-171450">
              <a:buFont typeface="Arial" panose="020B0604020202020204" pitchFamily="34" charset="0"/>
              <a:buChar char="•"/>
            </a:pPr>
            <a:r>
              <a:rPr lang="en-US" b="0" dirty="0"/>
              <a:t>Virgin Atlantic – A Rainbow in the Clouds</a:t>
            </a:r>
          </a:p>
          <a:p>
            <a:pPr marL="171450" indent="-171450">
              <a:buFont typeface="Arial" panose="020B0604020202020204" pitchFamily="34" charset="0"/>
              <a:buChar char="•"/>
            </a:pPr>
            <a:r>
              <a:rPr lang="en-US" b="0" dirty="0"/>
              <a:t>Skipton Building Society – Fortune Teller</a:t>
            </a:r>
          </a:p>
          <a:p>
            <a:pPr marL="171450" indent="-171450">
              <a:buFont typeface="Arial" panose="020B0604020202020204" pitchFamily="34" charset="0"/>
              <a:buChar char="•"/>
            </a:pPr>
            <a:r>
              <a:rPr lang="en-US" b="0" dirty="0"/>
              <a:t>EMR – Business</a:t>
            </a:r>
          </a:p>
          <a:p>
            <a:pPr marL="171450" indent="-171450">
              <a:buFont typeface="Arial" panose="020B0604020202020204" pitchFamily="34" charset="0"/>
              <a:buChar char="•"/>
            </a:pPr>
            <a:endParaRPr lang="en-US" b="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35</a:t>
            </a:fld>
            <a:endParaRPr lang="en-GB"/>
          </a:p>
        </p:txBody>
      </p:sp>
    </p:spTree>
    <p:extLst>
      <p:ext uri="{BB962C8B-B14F-4D97-AF65-F5344CB8AC3E}">
        <p14:creationId xmlns:p14="http://schemas.microsoft.com/office/powerpoint/2010/main" val="1841399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Advanced TV opportunities have fundamentally changed the nature of TV campaign measurement.</a:t>
            </a:r>
          </a:p>
          <a:p>
            <a:pPr marL="0" indent="0">
              <a:buFontTx/>
              <a:buNone/>
            </a:pPr>
            <a:endParaRPr lang="en-GB" b="0" dirty="0"/>
          </a:p>
          <a:p>
            <a:pPr marL="0" indent="0">
              <a:buFontTx/>
              <a:buNone/>
            </a:pPr>
            <a:r>
              <a:rPr lang="en-GB" b="0" dirty="0"/>
              <a:t>CFlight has been developed to provide deduplicated reach and frequency measurement across both linear and broadcaster VOD, uniting two previously separate worlds of measurement.</a:t>
            </a:r>
          </a:p>
          <a:p>
            <a:pPr marL="0" indent="0">
              <a:buFontTx/>
              <a:buNone/>
            </a:pPr>
            <a:endParaRPr lang="en-GB" b="0" dirty="0"/>
          </a:p>
          <a:p>
            <a:pPr marL="0" indent="0">
              <a:buFontTx/>
              <a:buNone/>
            </a:pPr>
            <a:r>
              <a:rPr lang="en-GB" b="0" dirty="0"/>
              <a:t>CFlight has quality built-in. On the linear side CFlight uses Barb’s ‘gold standard’ impacts. On the VOD side CFlight only includes 100% completed view impressions, and the independent media auditors ABC have been brought in to ensure CFlight is adopting the highest standards.</a:t>
            </a:r>
          </a:p>
          <a:p>
            <a:pPr marL="0" indent="0">
              <a:buFontTx/>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05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3862265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advertising has always been bought distinctly to linear TV.  </a:t>
            </a:r>
          </a:p>
          <a:p>
            <a:endParaRPr lang="en-GB" dirty="0"/>
          </a:p>
          <a:p>
            <a:r>
              <a:rPr lang="en-GB" dirty="0"/>
              <a:t>Pricing doesn’t fluctuate with supply and demand in the same way linear TV does, instead operating on fixed cost per thousands, or CPM. These prices are fixed, but the </a:t>
            </a:r>
            <a:r>
              <a:rPr lang="en-GB" dirty="0" err="1"/>
              <a:t>ratecard</a:t>
            </a:r>
            <a:r>
              <a:rPr lang="en-GB" dirty="0"/>
              <a:t> will vary depending on how tightly defined the target audience is or the degree of complexity and process required to deliver the target audience. Some seasonal variations come into play with VOD pricing based on demand, but it’s not dictated by market supply and demand mechanics. </a:t>
            </a:r>
          </a:p>
          <a:p>
            <a:endParaRPr lang="en-GB" dirty="0"/>
          </a:p>
          <a:p>
            <a:r>
              <a:rPr lang="en-GB" dirty="0"/>
              <a:t>Unlike linear TV, VOD doesn’t require advanced booking, although there are some incentives for early booking. Linear TV needs some form of advanced booking to help broadcasters be efficient with their airtime and deliver against deals. </a:t>
            </a:r>
            <a:r>
              <a:rPr lang="en-GB" b="0" dirty="0"/>
              <a:t>As VOD is one to one delivery (taking audience efficiencies out of the equation) and broadcasters can increase ad loads if required</a:t>
            </a:r>
            <a:r>
              <a:rPr lang="en-GB" dirty="0"/>
              <a:t>, there’s less need for a lead time between booking and placement. </a:t>
            </a:r>
          </a:p>
          <a:p>
            <a:endParaRPr lang="en-GB" dirty="0"/>
          </a:p>
          <a:p>
            <a:r>
              <a:rPr lang="en-GB" dirty="0"/>
              <a:t>Most VOD campaigns are bought through media agencies however, this practice is rapidly evolving. TV is becoming more automated, sophisticated and data driven, which means that agencies can completely automate the way they buy audiences from the broadcaster VOD players: </a:t>
            </a:r>
          </a:p>
          <a:p>
            <a:endParaRPr lang="en-GB" dirty="0"/>
          </a:p>
          <a:p>
            <a:pPr marL="171450" indent="-171450">
              <a:buFont typeface="Arial" panose="020B0604020202020204" pitchFamily="34" charset="0"/>
              <a:buChar char="•"/>
            </a:pPr>
            <a:r>
              <a:rPr lang="en-GB" dirty="0"/>
              <a:t>ITV’s </a:t>
            </a:r>
            <a:r>
              <a:rPr lang="en-GB" b="0" dirty="0"/>
              <a:t>Planet V offer a means for advertisers and agencies to plug their own trading desks in so they can directly place orders against their custom audiences.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Channel 4 operate on a DSP agnostic basis, and have partnerships already formed with The Trade Desk and Adobe, who can plug into Channel 4’s SSP Freewheel, and they </a:t>
            </a:r>
            <a:r>
              <a:rPr lang="en-GB" sz="1200" b="0" kern="1200" dirty="0">
                <a:solidFill>
                  <a:schemeClr val="tx1"/>
                </a:solidFill>
                <a:effectLst/>
                <a:latin typeface="+mn-lt"/>
                <a:ea typeface="+mn-ea"/>
                <a:cs typeface="+mn-cs"/>
              </a:rPr>
              <a:t>also have integrations with Google’s DSP called DV360.</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Sky's AVX proposition offers access to long-form VOD ad inventory via their partnerships with Freewheel and Adobe DSP and continues to evolve to become DSP agnostic. </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38</a:t>
            </a:fld>
            <a:endParaRPr lang="en-GB"/>
          </a:p>
        </p:txBody>
      </p:sp>
    </p:spTree>
    <p:extLst>
      <p:ext uri="{BB962C8B-B14F-4D97-AF65-F5344CB8AC3E}">
        <p14:creationId xmlns:p14="http://schemas.microsoft.com/office/powerpoint/2010/main" val="2614015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39</a:t>
            </a:fld>
            <a:endParaRPr lang="en-GB"/>
          </a:p>
        </p:txBody>
      </p:sp>
    </p:spTree>
    <p:extLst>
      <p:ext uri="{BB962C8B-B14F-4D97-AF65-F5344CB8AC3E}">
        <p14:creationId xmlns:p14="http://schemas.microsoft.com/office/powerpoint/2010/main" val="3290210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 social media and online video platforms are competitors to the TV broadcasters, they are also business partners. This means that the broadcasters’ content isn’t restricted solely to long-form, content-based TV platforms and as such, it maximises the chance of reaching viewers in all potential viewing </a:t>
            </a:r>
            <a:r>
              <a:rPr lang="en-GB" sz="1200" dirty="0"/>
              <a:t>situations.</a:t>
            </a:r>
          </a:p>
          <a:p>
            <a:endParaRPr lang="en-GB" sz="12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Sky have presence across different social media platforms - they run Sky Sports Football and Sky News channels on YouTube.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ITV partners with various platforms, like YouTube, providing clips from some of their most popular shows, such as This Morning, which generates millions of views in addition to the launch of ITVX.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Channel 4 distribute clips, short programme extensions of shows and original content (editorial and branded content) across a range of social media platforms. </a:t>
            </a:r>
            <a:endPar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40</a:t>
            </a:fld>
            <a:endParaRPr lang="en-GB"/>
          </a:p>
        </p:txBody>
      </p:sp>
    </p:spTree>
    <p:extLst>
      <p:ext uri="{BB962C8B-B14F-4D97-AF65-F5344CB8AC3E}">
        <p14:creationId xmlns:p14="http://schemas.microsoft.com/office/powerpoint/2010/main" val="159369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Advanced TV offers not only a high quality, sophisticated ad offering but also unrivalled scale:</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90% of the population have access to BVOD on a TV set</a:t>
            </a:r>
          </a:p>
          <a:p>
            <a:pPr marL="171450" indent="-171450">
              <a:buFont typeface="Arial" panose="020B0604020202020204" pitchFamily="34" charset="0"/>
              <a:buChar char="•"/>
            </a:pPr>
            <a:r>
              <a:rPr lang="en-GB" b="0" dirty="0"/>
              <a:t>13% of all broadcaster TV viewed by individuals is BVOD</a:t>
            </a:r>
          </a:p>
          <a:p>
            <a:pPr marL="171450" indent="-171450">
              <a:buFont typeface="Arial" panose="020B0604020202020204" pitchFamily="34" charset="0"/>
              <a:buChar char="•"/>
            </a:pPr>
            <a:r>
              <a:rPr lang="en-GB" b="0" dirty="0"/>
              <a:t>Among 16-34s, BVOD accounts for 29% of all broadcaster TV viewing - just under 2 hours per person per week </a:t>
            </a:r>
          </a:p>
          <a:p>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90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6B37-2908-0492-3DC9-96A4006AB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A3E77-D8F4-4D24-A2FF-DD4F51272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1AE5B-3403-A256-ADD6-F9A97B17A85E}"/>
              </a:ext>
            </a:extLst>
          </p:cNvPr>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30 million viewers every day, with each of those viewers watching for an average of 3hrs, 34 mins a day. The combined portfolio of BBC channels (linear and on demand) attracts the second largest volume of viewing, with 25 million daily reach and an average view time of 2 hours, 11 mins a day.  YouTube is next, with a daily reach of 21 million and a view time of 1hr 58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SVOD services such as Netflix has a daily reach of 13 million people and a view time of 1hr 48 mins. </a:t>
            </a:r>
            <a:endParaRPr lang="en-GB" dirty="0"/>
          </a:p>
        </p:txBody>
      </p:sp>
      <p:sp>
        <p:nvSpPr>
          <p:cNvPr id="4" name="Slide Number Placeholder 3">
            <a:extLst>
              <a:ext uri="{FF2B5EF4-FFF2-40B4-BE49-F238E27FC236}">
                <a16:creationId xmlns:a16="http://schemas.microsoft.com/office/drawing/2014/main" id="{47D0B8D1-5E00-896A-BEC0-F2572F1310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85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vast majority of homes have a TV connected to internet, meaning that content producers &amp; / or aggregators aren’t reliant on platforms / channels to distribute their programmes. Often referred to as connected TV (CTV) or OTT (over the top).</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As well as subscription-based OTT / CTV players (Netflix, etc) there are also some ad-supported players that exist. This slide shows the selection of some of the platforms measured by Barb. </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market in the US for this type of content delivery is pretty established, whereas the UK market is only really just emerging.</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2610042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is here – it’s scalable and brings the best of the opportunities of online advertising together with the premium qualities of TV.</a:t>
            </a:r>
          </a:p>
          <a:p>
            <a:endParaRPr lang="en-GB" dirty="0"/>
          </a:p>
          <a:p>
            <a:r>
              <a:rPr lang="en-GB" dirty="0"/>
              <a:t>There’s a huge array of opportunities on offer from geo-targeting, hyper targeted audiences to customer data matching.</a:t>
            </a:r>
          </a:p>
          <a:p>
            <a:endParaRPr lang="en-GB" dirty="0"/>
          </a:p>
          <a:p>
            <a:r>
              <a:rPr lang="en-GB" dirty="0"/>
              <a:t>Over the next couple of years, we’re going to see rapid enhancement in the way VOD can be bought and measured.</a:t>
            </a:r>
          </a:p>
          <a:p>
            <a:endParaRPr lang="en-GB" dirty="0"/>
          </a:p>
          <a:p>
            <a:r>
              <a:rPr lang="en-GB" dirty="0"/>
              <a:t>And don’t forget to consider the opportunities TV now offers in the wider world of online and social video.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96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broadcasters are rich in terms of first party data as they require users to register and log-in to use their BVOD services, or to have a contract with their subscribers in the case of Sky.</a:t>
            </a:r>
          </a:p>
          <a:p>
            <a:endParaRPr lang="en-GB" b="0" dirty="0"/>
          </a:p>
          <a:p>
            <a:r>
              <a:rPr lang="en-GB" b="0" dirty="0"/>
              <a:t>This kind of scale in terms of high quality, first party data, combined with high time spent and high potential reach, is vital for both highly targeted advertising and mass advertising.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VOD advertising, unlike many online video platforms, has all the basics you’d expect, in terms of only paying for an ad if it’s played out in full, with 100% viewability and with the sound on.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86.7% of BVOD is viewed on the TV set. (Barb)</a:t>
            </a:r>
          </a:p>
          <a:p>
            <a:endParaRPr lang="en-GB" b="0" dirty="0"/>
          </a:p>
          <a:p>
            <a:r>
              <a:rPr lang="en-GB" b="0" dirty="0"/>
              <a:t>View-through rates are crucial for effective video advertising, 97% of all BVOD ads were played out in full from start to finish, but broadcasters are aiming to increase that to 100%.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9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Outside of BVOD, AdSmart from Sky is the other fully established and scalable means of accessing advanced advertising opportunities within the high quality TV environment. </a:t>
            </a:r>
          </a:p>
          <a:p>
            <a:endParaRPr lang="en-GB" dirty="0"/>
          </a:p>
          <a:p>
            <a:pPr marR="0" lvl="0" algn="l" defTabSz="914400" rtl="0" eaLnBrk="1" fontAlgn="auto" latinLnBrk="0" hangingPunct="1">
              <a:lnSpc>
                <a:spcPct val="100000"/>
              </a:lnSpc>
              <a:spcBef>
                <a:spcPts val="0"/>
              </a:spcBef>
              <a:spcAft>
                <a:spcPts val="0"/>
              </a:spcAft>
              <a:buClrTx/>
              <a:buSzTx/>
              <a:tabLst/>
              <a:defRPr/>
            </a:pPr>
            <a:r>
              <a:rPr lang="en-GB" dirty="0"/>
              <a:t>AdSmart works by </a:t>
            </a:r>
            <a:r>
              <a:rPr kumimoji="0" lang="en-GB" sz="1200" b="0" i="0" u="none" strike="noStrike" kern="1200" cap="none" spc="0" normalizeH="0" baseline="0" noProof="0" dirty="0">
                <a:ln>
                  <a:noFill/>
                </a:ln>
                <a:solidFill>
                  <a:schemeClr val="bg2"/>
                </a:solidFill>
                <a:effectLst/>
                <a:uLnTx/>
                <a:uFillTx/>
                <a:latin typeface="Arial"/>
                <a:ea typeface="+mn-ea"/>
                <a:cs typeface="+mn-cs"/>
              </a:rPr>
              <a:t>dynamically inserting ads into the linear stream when a chosen audience is watching</a:t>
            </a:r>
          </a:p>
          <a:p>
            <a:endParaRPr lang="en-GB" dirty="0"/>
          </a:p>
          <a:p>
            <a:r>
              <a:rPr lang="en-GB" dirty="0"/>
              <a:t>AdSmart is available across the majority of Sky and Virgin Media homes, which means that it’s possible to reach 40% of all homes or 30 million individuals.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86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0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examine the most common ways advanced TV advertising can be used to meet advertising objectives.</a:t>
            </a:r>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3814753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9.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6.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9.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0.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1.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3.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4.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5.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6.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7.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8.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9.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0.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1.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3.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4.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5.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6.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7.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8.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9.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0.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1.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3.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4.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7.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8.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1.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3.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4.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5.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7.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8.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9.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0.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1.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2.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3.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4.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5.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7.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8.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9.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0.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1.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2.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3.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4.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7.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8.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9.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0.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1.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2.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3.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4.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5.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7.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8.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9.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0.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1.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2.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3.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4.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5.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7.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8.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9.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0.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1.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2.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3.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4.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5.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8.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9.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0.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1.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5.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6.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8.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9.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0.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1.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2.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3.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4.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5.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6.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8.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9.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0.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1.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2.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6.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8.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9.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0.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1.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2.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3.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4.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5.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6.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8.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9.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0.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1.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2.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3.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4.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5.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6.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8.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9.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0.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1.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2.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3.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4.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6.xml"/></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7.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9.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0.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1.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2.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3.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4.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5.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6.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7.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9.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0.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1.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2.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3.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4.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5.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6.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7.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9.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0.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1.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2.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3.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7.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29.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2.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3.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4.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5.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6.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7.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8.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9.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0.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2.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3.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4.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5.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6.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7.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8.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9.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0.xml"/></Relationships>
</file>

<file path=ppt/slideLayouts/_rels/slideLayout34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2.xml"/></Relationships>
</file>

<file path=ppt/slideLayouts/_rels/slideLayout35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3.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4.xml"/></Relationships>
</file>

<file path=ppt/slideLayouts/_rels/slideLayout35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5.xml"/></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6.xml"/></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7.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8.xml"/></Relationships>
</file>

<file path=ppt/slideLayouts/_rels/slideLayout35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345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0274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2325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40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9976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5567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9001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4508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3718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5382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59833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560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389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94873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4302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940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89166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90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00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4380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4717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5093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69512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7457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472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0005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6688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191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6656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318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98068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170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1490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86419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5011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240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867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10948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97255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9256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310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347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0024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99110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4F11-DC53-0B40-AC89-35E1BFCA78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4D0502-E23D-1841-A03C-9CB610BC91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11894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FD3211-11E9-864B-88E9-7F24502C3E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C3A9A1-AD1A-5F40-B2FD-3BDB9D87A8E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C7C37127-199A-184F-8BDE-20F5016AF15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642358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3260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29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408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6366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182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124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719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8792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40476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8993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474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8826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7481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71237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4315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2137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22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3762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4303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290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9205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136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79906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99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3541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424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7715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45356DD-DC07-4A23-81D2-5AEFDD1B22D2}" type="datetimeFigureOut">
              <a:rPr lang="en-GB" smtClean="0">
                <a:solidFill>
                  <a:srgbClr val="515254">
                    <a:tint val="75000"/>
                  </a:srgbClr>
                </a:solidFill>
              </a:rPr>
              <a:pPr/>
              <a:t>22/05/2025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30780269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cSld name="1_Video">
    <p:spTree>
      <p:nvGrpSpPr>
        <p:cNvPr id="1" name=""/>
        <p:cNvGrpSpPr/>
        <p:nvPr/>
      </p:nvGrpSpPr>
      <p:grpSpPr>
        <a:xfrm>
          <a:off x="0" y="0"/>
          <a:ext cx="0" cy="0"/>
          <a:chOff x="0" y="0"/>
          <a:chExt cx="0" cy="0"/>
        </a:xfrm>
      </p:grpSpPr>
      <p:sp>
        <p:nvSpPr>
          <p:cNvPr id="6" name="Rectangle 5"/>
          <p:cNvSpPr/>
          <p:nvPr/>
        </p:nvSpPr>
        <p:spPr>
          <a:xfrm>
            <a:off x="-712" y="0"/>
            <a:ext cx="12203112" cy="6858000"/>
          </a:xfrm>
          <a:prstGeom prst="rect">
            <a:avLst/>
          </a:prstGeom>
          <a:gradFill flip="none" rotWithShape="1">
            <a:gsLst>
              <a:gs pos="0">
                <a:schemeClr val="accent5"/>
              </a:gs>
              <a:gs pos="100000">
                <a:schemeClr val="accent3"/>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5361" y="168994"/>
            <a:ext cx="1328519" cy="480053"/>
          </a:xfrm>
          <a:prstGeom prst="rect">
            <a:avLst/>
          </a:prstGeom>
        </p:spPr>
      </p:pic>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22/05/2025</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49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cSld name="Box Divider">
    <p:bg>
      <p:bgPr>
        <a:solidFill>
          <a:schemeClr val="bg2">
            <a:lumMod val="90000"/>
          </a:schemeClr>
        </a:solidFill>
        <a:effectLst/>
      </p:bgPr>
    </p:bg>
    <p:spTree>
      <p:nvGrpSpPr>
        <p:cNvPr id="1" name=""/>
        <p:cNvGrpSpPr/>
        <p:nvPr/>
      </p:nvGrpSpPr>
      <p:grpSpPr>
        <a:xfrm>
          <a:off x="0" y="0"/>
          <a:ext cx="0" cy="0"/>
          <a:chOff x="0" y="0"/>
          <a:chExt cx="0" cy="0"/>
        </a:xfrm>
      </p:grpSpPr>
      <p:sp>
        <p:nvSpPr>
          <p:cNvPr id="10" name="Freeform 9"/>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2" name="Straight Connector 11"/>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22/05/2025</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576000" y="998400"/>
            <a:ext cx="3888000" cy="3264000"/>
          </a:xfrm>
        </p:spPr>
        <p:txBody>
          <a:bodyPr/>
          <a:lstStyle>
            <a:lvl1pPr>
              <a:defRPr sz="3733" b="1">
                <a:solidFill>
                  <a:schemeClr val="bg1"/>
                </a:solidFill>
              </a:defRPr>
            </a:lvl1pPr>
            <a:lvl2pPr>
              <a:defRPr sz="3733">
                <a:solidFill>
                  <a:schemeClr val="bg1"/>
                </a:solidFill>
              </a:defRPr>
            </a:lvl2pPr>
            <a:lvl3pPr>
              <a:defRPr sz="3733">
                <a:solidFill>
                  <a:schemeClr val="bg1"/>
                </a:solidFill>
              </a:defRPr>
            </a:lvl3pPr>
            <a:lvl4pPr>
              <a:defRPr sz="3733">
                <a:solidFill>
                  <a:schemeClr val="bg1"/>
                </a:solidFill>
              </a:defRPr>
            </a:lvl4pPr>
            <a:lvl5pPr>
              <a:defRPr sz="3733">
                <a:solidFill>
                  <a:schemeClr val="bg1"/>
                </a:solidFill>
              </a:defRPr>
            </a:lvl5pPr>
          </a:lstStyle>
          <a:p>
            <a:pPr lvl="0"/>
            <a:r>
              <a:rPr lang="en-US"/>
              <a:t>Click to edit Master text styles</a:t>
            </a:r>
          </a:p>
        </p:txBody>
      </p:sp>
      <p:sp>
        <p:nvSpPr>
          <p:cNvPr id="11" name="Text Placeholder 10"/>
          <p:cNvSpPr>
            <a:spLocks noGrp="1"/>
          </p:cNvSpPr>
          <p:nvPr>
            <p:ph type="body" sz="quarter" idx="14" hasCustomPrompt="1"/>
          </p:nvPr>
        </p:nvSpPr>
        <p:spPr>
          <a:xfrm>
            <a:off x="576001" y="692724"/>
            <a:ext cx="3644900" cy="334433"/>
          </a:xfrm>
        </p:spPr>
        <p:txBody>
          <a:bodyPr/>
          <a:lstStyle>
            <a:lvl1pPr>
              <a:defRPr sz="1400" b="1">
                <a:solidFill>
                  <a:schemeClr val="bg1"/>
                </a:solidFill>
              </a:defRPr>
            </a:lvl1pPr>
          </a:lstStyle>
          <a:p>
            <a:pPr lvl="0"/>
            <a:r>
              <a:rPr lang="en-US" dirty="0"/>
              <a:t>Section</a:t>
            </a:r>
            <a:endParaRPr lang="en-GB" dirty="0"/>
          </a:p>
        </p:txBody>
      </p:sp>
      <p:sp>
        <p:nvSpPr>
          <p:cNvPr id="9" name="Freeform 8"/>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3" name="Straight Connector 12"/>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13"/>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5" name="Straight Connector 14"/>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35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cSld name="Line 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22/05/2025</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576000" y="806400"/>
            <a:ext cx="3888000" cy="3264000"/>
          </a:xfrm>
        </p:spPr>
        <p:txBody>
          <a:bodyPr/>
          <a:lstStyle>
            <a:lvl1pPr>
              <a:defRPr sz="3733" b="1">
                <a:solidFill>
                  <a:schemeClr val="bg1"/>
                </a:solidFill>
              </a:defRPr>
            </a:lvl1pPr>
            <a:lvl2pPr>
              <a:defRPr sz="3733">
                <a:solidFill>
                  <a:schemeClr val="bg1"/>
                </a:solidFill>
              </a:defRPr>
            </a:lvl2pPr>
            <a:lvl3pPr>
              <a:defRPr sz="3733">
                <a:solidFill>
                  <a:schemeClr val="bg1"/>
                </a:solidFill>
              </a:defRPr>
            </a:lvl3pPr>
            <a:lvl4pPr>
              <a:defRPr sz="3733">
                <a:solidFill>
                  <a:schemeClr val="bg1"/>
                </a:solidFill>
              </a:defRPr>
            </a:lvl4pPr>
            <a:lvl5pPr>
              <a:defRPr sz="3733">
                <a:solidFill>
                  <a:schemeClr val="bg1"/>
                </a:solidFill>
              </a:defRPr>
            </a:lvl5pPr>
          </a:lstStyle>
          <a:p>
            <a:pPr lvl="0"/>
            <a:r>
              <a:rPr lang="en-US"/>
              <a:t>Click to edit Master text styles</a:t>
            </a:r>
          </a:p>
        </p:txBody>
      </p:sp>
      <p:cxnSp>
        <p:nvCxnSpPr>
          <p:cNvPr id="9" name="Straight Connector 8"/>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576001" y="493624"/>
            <a:ext cx="3644900" cy="334433"/>
          </a:xfrm>
        </p:spPr>
        <p:txBody>
          <a:bodyPr/>
          <a:lstStyle>
            <a:lvl1pPr>
              <a:defRPr sz="1400" b="1">
                <a:solidFill>
                  <a:schemeClr val="bg1"/>
                </a:solidFill>
              </a:defRPr>
            </a:lvl1pPr>
          </a:lstStyle>
          <a:p>
            <a:pPr lvl="0"/>
            <a:r>
              <a:rPr lang="en-US" dirty="0"/>
              <a:t>Section</a:t>
            </a:r>
            <a:endParaRPr lang="en-GB" dirty="0"/>
          </a:p>
        </p:txBody>
      </p:sp>
      <p:cxnSp>
        <p:nvCxnSpPr>
          <p:cNvPr id="10" name="Straight Connector 9"/>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1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cSld name="1_Quote">
    <p:spTree>
      <p:nvGrpSpPr>
        <p:cNvPr id="1" name=""/>
        <p:cNvGrpSpPr/>
        <p:nvPr/>
      </p:nvGrpSpPr>
      <p:grpSpPr>
        <a:xfrm>
          <a:off x="0" y="0"/>
          <a:ext cx="0" cy="0"/>
          <a:chOff x="0" y="0"/>
          <a:chExt cx="0" cy="0"/>
        </a:xfrm>
      </p:grpSpPr>
      <p:sp>
        <p:nvSpPr>
          <p:cNvPr id="10" name="Rectangle 9"/>
          <p:cNvSpPr/>
          <p:nvPr/>
        </p:nvSpPr>
        <p:spPr>
          <a:xfrm>
            <a:off x="-712" y="0"/>
            <a:ext cx="12203112" cy="6858000"/>
          </a:xfrm>
          <a:prstGeom prst="rect">
            <a:avLst/>
          </a:prstGeom>
          <a:gradFill flip="none" rotWithShape="1">
            <a:gsLst>
              <a:gs pos="0">
                <a:schemeClr val="accent5"/>
              </a:gs>
              <a:gs pos="100000">
                <a:schemeClr val="accent3"/>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5361" y="168994"/>
            <a:ext cx="1328519" cy="480053"/>
          </a:xfrm>
          <a:prstGeom prst="rect">
            <a:avLst/>
          </a:prstGeom>
        </p:spPr>
      </p:pic>
      <p:sp>
        <p:nvSpPr>
          <p:cNvPr id="2" name="Date Placeholder 1"/>
          <p:cNvSpPr>
            <a:spLocks noGrp="1"/>
          </p:cNvSpPr>
          <p:nvPr>
            <p:ph type="dt" sz="half" idx="10"/>
          </p:nvPr>
        </p:nvSpPr>
        <p:spPr/>
        <p:txBody>
          <a:bodyPr/>
          <a:lstStyle/>
          <a:p>
            <a:fld id="{F45356DD-DC07-4A23-81D2-5AEFDD1B22D2}" type="datetimeFigureOut">
              <a:rPr lang="en-GB" smtClean="0">
                <a:solidFill>
                  <a:srgbClr val="515254">
                    <a:tint val="75000"/>
                  </a:srgbClr>
                </a:solidFill>
              </a:rPr>
              <a:pPr/>
              <a:t>22/05/2025</a:t>
            </a:fld>
            <a:endParaRPr lang="en-GB">
              <a:solidFill>
                <a:srgbClr val="515254">
                  <a:tint val="75000"/>
                </a:srgbClr>
              </a:solidFill>
            </a:endParaRPr>
          </a:p>
        </p:txBody>
      </p:sp>
      <p:sp>
        <p:nvSpPr>
          <p:cNvPr id="3" name="Footer Placeholder 2"/>
          <p:cNvSpPr>
            <a:spLocks noGrp="1"/>
          </p:cNvSpPr>
          <p:nvPr>
            <p:ph type="ftr" sz="quarter" idx="11"/>
          </p:nvPr>
        </p:nvSpPr>
        <p:spPr/>
        <p:txBody>
          <a:bodyPr/>
          <a:lstStyle/>
          <a:p>
            <a:endParaRPr lang="en-GB">
              <a:solidFill>
                <a:srgbClr val="515254">
                  <a:tint val="75000"/>
                </a:srgbClr>
              </a:solidFill>
            </a:endParaRPr>
          </a:p>
        </p:txBody>
      </p:sp>
      <p:sp>
        <p:nvSpPr>
          <p:cNvPr id="4" name="Slide Number Placeholder 3"/>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431801" y="356659"/>
            <a:ext cx="8544520" cy="5856000"/>
          </a:xfrm>
        </p:spPr>
        <p:txBody>
          <a:bodyPr anchor="ctr">
            <a:noAutofit/>
          </a:bodyPr>
          <a:lstStyle>
            <a:lvl1pPr>
              <a:lnSpc>
                <a:spcPct val="150000"/>
              </a:lnSpc>
              <a:spcBef>
                <a:spcPts val="0"/>
              </a:spcBef>
              <a:defRPr sz="4800" b="1">
                <a:solidFill>
                  <a:schemeClr val="accent4"/>
                </a:solidFill>
              </a:defRPr>
            </a:lvl1pPr>
            <a:lvl2pPr>
              <a:defRPr sz="4800"/>
            </a:lvl2pPr>
            <a:lvl3pPr>
              <a:defRPr sz="4267"/>
            </a:lvl3pPr>
            <a:lvl4pPr>
              <a:defRPr sz="3733"/>
            </a:lvl4pPr>
            <a:lvl5pPr>
              <a:defRPr sz="3733"/>
            </a:lvl5pPr>
          </a:lstStyle>
          <a:p>
            <a:pPr lvl="0"/>
            <a:r>
              <a:rPr lang="en-US"/>
              <a:t>Click to edit Master text styles</a:t>
            </a:r>
          </a:p>
        </p:txBody>
      </p:sp>
    </p:spTree>
    <p:extLst>
      <p:ext uri="{BB962C8B-B14F-4D97-AF65-F5344CB8AC3E}">
        <p14:creationId xmlns:p14="http://schemas.microsoft.com/office/powerpoint/2010/main" val="168976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One column ">
    <p:spTree>
      <p:nvGrpSpPr>
        <p:cNvPr id="1" name=""/>
        <p:cNvGrpSpPr/>
        <p:nvPr/>
      </p:nvGrpSpPr>
      <p:grpSpPr>
        <a:xfrm>
          <a:off x="0" y="0"/>
          <a:ext cx="0" cy="0"/>
          <a:chOff x="0" y="0"/>
          <a:chExt cx="0" cy="0"/>
        </a:xfrm>
      </p:grpSpPr>
      <p:sp>
        <p:nvSpPr>
          <p:cNvPr id="16" name="Text Placeholder 11"/>
          <p:cNvSpPr>
            <a:spLocks noGrp="1"/>
          </p:cNvSpPr>
          <p:nvPr>
            <p:ph type="body" sz="quarter" idx="10"/>
          </p:nvPr>
        </p:nvSpPr>
        <p:spPr>
          <a:xfrm>
            <a:off x="334432" y="1509185"/>
            <a:ext cx="5640000" cy="4800600"/>
          </a:xfrm>
          <a:prstGeom prst="rect">
            <a:avLst/>
          </a:prstGeom>
        </p:spPr>
        <p:txBody>
          <a:bodyPr lIns="0">
            <a:normAutofit/>
          </a:bodyPr>
          <a:lstStyle>
            <a:lvl1pPr marL="0" indent="0" defTabSz="122764">
              <a:buFontTx/>
              <a:buNone/>
              <a:defRPr sz="1467">
                <a:solidFill>
                  <a:schemeClr val="tx1"/>
                </a:solidFill>
                <a:latin typeface="+mn-lt"/>
              </a:defRPr>
            </a:lvl1pPr>
            <a:lvl2pPr marL="237061" indent="0" defTabSz="0">
              <a:buFontTx/>
              <a:buNone/>
              <a:defRPr sz="1400">
                <a:solidFill>
                  <a:schemeClr val="tx1"/>
                </a:solidFill>
                <a:latin typeface="+mn-lt"/>
              </a:defRPr>
            </a:lvl2pPr>
            <a:lvl3pPr marL="596885" indent="0" defTabSz="0">
              <a:buFontTx/>
              <a:buNone/>
              <a:defRPr sz="1333">
                <a:solidFill>
                  <a:schemeClr val="tx1"/>
                </a:solidFill>
                <a:latin typeface="+mn-lt"/>
              </a:defRPr>
            </a:lvl3pPr>
            <a:lvl4pPr marL="958827" indent="0" defTabSz="0">
              <a:buFontTx/>
              <a:buNone/>
              <a:defRPr sz="1200">
                <a:solidFill>
                  <a:schemeClr val="tx1"/>
                </a:solidFill>
                <a:latin typeface="+mn-lt"/>
              </a:defRPr>
            </a:lvl4pPr>
            <a:lvl5pPr marL="1322884" indent="0" defTabSz="0">
              <a:buFontTx/>
              <a:buNone/>
              <a:defRPr sz="1067">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2"/>
          <p:cNvSpPr>
            <a:spLocks noGrp="1"/>
          </p:cNvSpPr>
          <p:nvPr>
            <p:ph type="body" sz="quarter" idx="18" hasCustomPrompt="1"/>
          </p:nvPr>
        </p:nvSpPr>
        <p:spPr>
          <a:xfrm>
            <a:off x="-4157" y="347646"/>
            <a:ext cx="206391" cy="180973"/>
          </a:xfrm>
          <a:prstGeom prst="rect">
            <a:avLst/>
          </a:prstGeom>
          <a:solidFill>
            <a:schemeClr val="tx1"/>
          </a:solidFill>
          <a:ln>
            <a:noFill/>
          </a:ln>
        </p:spPr>
        <p:txBody>
          <a:bodyPr/>
          <a:lstStyle>
            <a:lvl1pPr marL="0" indent="0">
              <a:buNone/>
              <a:defRPr sz="133" baseline="0"/>
            </a:lvl1pPr>
          </a:lstStyle>
          <a:p>
            <a:pPr lvl="0"/>
            <a:r>
              <a:rPr lang="en-US" dirty="0"/>
              <a:t> </a:t>
            </a:r>
            <a:endParaRPr lang="en-GB" dirty="0"/>
          </a:p>
        </p:txBody>
      </p:sp>
      <p:sp>
        <p:nvSpPr>
          <p:cNvPr id="6" name="Title Placeholder 1"/>
          <p:cNvSpPr>
            <a:spLocks noGrp="1"/>
          </p:cNvSpPr>
          <p:nvPr>
            <p:ph type="title"/>
          </p:nvPr>
        </p:nvSpPr>
        <p:spPr>
          <a:xfrm>
            <a:off x="202235" y="272605"/>
            <a:ext cx="3973949" cy="858753"/>
          </a:xfrm>
          <a:prstGeom prst="rect">
            <a:avLst/>
          </a:prstGeom>
        </p:spPr>
        <p:txBody>
          <a:bodyPr vert="horz" lIns="91440" tIns="45720" rIns="91440" bIns="45720" rtlCol="0" anchor="t">
            <a:noAutofit/>
          </a:bodyPr>
          <a:lstStyle>
            <a:lvl1pPr algn="l">
              <a:lnSpc>
                <a:spcPct val="80000"/>
              </a:lnSpc>
              <a:defRPr sz="2133"/>
            </a:lvl1pPr>
          </a:lstStyle>
          <a:p>
            <a:r>
              <a:rPr lang="en-US" dirty="0"/>
              <a:t>Click to edit Master title style</a:t>
            </a:r>
            <a:endParaRPr lang="en-GB" dirty="0"/>
          </a:p>
        </p:txBody>
      </p:sp>
    </p:spTree>
    <p:extLst>
      <p:ext uri="{BB962C8B-B14F-4D97-AF65-F5344CB8AC3E}">
        <p14:creationId xmlns:p14="http://schemas.microsoft.com/office/powerpoint/2010/main" val="18569446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755" y="608571"/>
            <a:ext cx="10948492" cy="1060039"/>
          </a:xfrm>
        </p:spPr>
        <p:txBody>
          <a:bodyPr lIns="0" tIns="0" rIns="0" bIns="0">
            <a:noAutofit/>
          </a:bodyPr>
          <a:lstStyle>
            <a:lvl1pPr marL="0" marR="0" indent="0" algn="l" defTabSz="1218800" rtl="0" eaLnBrk="1" fontAlgn="auto" latinLnBrk="0" hangingPunct="1">
              <a:lnSpc>
                <a:spcPct val="100000"/>
              </a:lnSpc>
              <a:spcBef>
                <a:spcPts val="800"/>
              </a:spcBef>
              <a:spcAft>
                <a:spcPts val="0"/>
              </a:spcAft>
              <a:buClrTx/>
              <a:buSzTx/>
              <a:buFontTx/>
              <a:buNone/>
              <a:tabLst/>
              <a:defRPr sz="2915">
                <a:solidFill>
                  <a:schemeClr val="accent1"/>
                </a:solidFill>
              </a:defRPr>
            </a:lvl1pPr>
          </a:lstStyle>
          <a:p>
            <a:r>
              <a:rPr lang="en-GB" dirty="0"/>
              <a:t>Click to edit Master title style</a:t>
            </a:r>
          </a:p>
        </p:txBody>
      </p:sp>
      <p:sp>
        <p:nvSpPr>
          <p:cNvPr id="3" name="Content Placeholder 2"/>
          <p:cNvSpPr>
            <a:spLocks noGrp="1"/>
          </p:cNvSpPr>
          <p:nvPr>
            <p:ph idx="1"/>
          </p:nvPr>
        </p:nvSpPr>
        <p:spPr>
          <a:xfrm>
            <a:off x="621755" y="1668607"/>
            <a:ext cx="10948492" cy="4223617"/>
          </a:xfrm>
        </p:spPr>
        <p:txBody>
          <a:bodyPr lIns="0" tIns="0" rIns="0" bIns="0"/>
          <a:lstStyle>
            <a:lvl1pPr>
              <a:buClr>
                <a:srgbClr val="660066"/>
              </a:buClr>
              <a:defRPr sz="1875">
                <a:solidFill>
                  <a:srgbClr val="323232"/>
                </a:solidFill>
              </a:defRPr>
            </a:lvl1pPr>
            <a:lvl2pPr>
              <a:buClr>
                <a:srgbClr val="660066"/>
              </a:buClr>
              <a:defRPr sz="1666">
                <a:solidFill>
                  <a:srgbClr val="323232"/>
                </a:solidFill>
              </a:defRPr>
            </a:lvl2pPr>
            <a:lvl3pPr>
              <a:buClr>
                <a:srgbClr val="660066"/>
              </a:buClr>
              <a:defRPr sz="1458">
                <a:solidFill>
                  <a:srgbClr val="323232"/>
                </a:solidFill>
              </a:defRPr>
            </a:lvl3pPr>
            <a:lvl4pPr>
              <a:buClr>
                <a:srgbClr val="660066"/>
              </a:buClr>
              <a:defRPr sz="1250">
                <a:solidFill>
                  <a:srgbClr val="323232"/>
                </a:solidFill>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10"/>
          </p:nvPr>
        </p:nvSpPr>
        <p:spPr>
          <a:xfrm>
            <a:off x="610180" y="5892224"/>
            <a:ext cx="4872592" cy="347282"/>
          </a:xfrm>
        </p:spPr>
        <p:txBody>
          <a:bodyPr anchor="b"/>
          <a:lstStyle>
            <a:lvl1pPr marL="0" indent="0">
              <a:buNone/>
              <a:defRPr sz="1042">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14839447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038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6210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7847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41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330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8453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203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6339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0442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4807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7666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2481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04171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559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11596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93765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8024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01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10882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40730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C5EC177E-7C80-4094-B651-CB4240892806}"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87704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24978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78449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9722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9297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23068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7059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04183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85511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A3A-2F7A-42CA-83CC-0B6A95C4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031DA2-3A50-417B-9710-74345CF6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A26EB5-1654-47D9-BEE9-762381E0FBAF}"/>
              </a:ext>
            </a:extLst>
          </p:cNvPr>
          <p:cNvSpPr>
            <a:spLocks noGrp="1"/>
          </p:cNvSpPr>
          <p:nvPr>
            <p:ph type="dt" sz="half" idx="10"/>
          </p:nvPr>
        </p:nvSpPr>
        <p:spPr/>
        <p:txBody>
          <a:bodyPr/>
          <a:lstStyle/>
          <a:p>
            <a:fld id="{2C069F8F-66DB-4BD7-A134-1F98936CF613}" type="datetimeFigureOut">
              <a:rPr lang="en-GB" smtClean="0"/>
              <a:t>22/05/2025</a:t>
            </a:fld>
            <a:endParaRPr lang="en-GB" dirty="0"/>
          </a:p>
        </p:txBody>
      </p:sp>
      <p:sp>
        <p:nvSpPr>
          <p:cNvPr id="5" name="Footer Placeholder 4">
            <a:extLst>
              <a:ext uri="{FF2B5EF4-FFF2-40B4-BE49-F238E27FC236}">
                <a16:creationId xmlns:a16="http://schemas.microsoft.com/office/drawing/2014/main" id="{0DE4C2E3-90A8-49AA-920D-0D951C01A6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4F98BC-9BB9-4B79-851C-97783F634E12}"/>
              </a:ext>
            </a:extLst>
          </p:cNvPr>
          <p:cNvSpPr>
            <a:spLocks noGrp="1"/>
          </p:cNvSpPr>
          <p:nvPr>
            <p:ph type="sldNum" sz="quarter" idx="12"/>
          </p:nvPr>
        </p:nvSpPr>
        <p:spPr/>
        <p:txBody>
          <a:bodyPr/>
          <a:lstStyle/>
          <a:p>
            <a:fld id="{C5EC177E-7C80-4094-B651-CB4240892806}" type="slidenum">
              <a:rPr lang="en-GB" smtClean="0"/>
              <a:t>‹#›</a:t>
            </a:fld>
            <a:endParaRPr lang="en-GB" dirty="0"/>
          </a:p>
        </p:txBody>
      </p:sp>
    </p:spTree>
    <p:extLst>
      <p:ext uri="{BB962C8B-B14F-4D97-AF65-F5344CB8AC3E}">
        <p14:creationId xmlns:p14="http://schemas.microsoft.com/office/powerpoint/2010/main" val="1383451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5486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49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2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9785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297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8300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903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6098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6005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420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1173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63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6825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01530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919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646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88561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364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22994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3542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8308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4550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257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6658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33750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9896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183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00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7878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0683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5933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199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6951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733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9792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9153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6072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8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4164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0226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737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955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9974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241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5688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331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5657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5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8502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904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1164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55962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802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81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313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2108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22/05/2025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37524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ctrTitle"/>
          </p:nvPr>
        </p:nvSpPr>
        <p:spPr>
          <a:xfrm>
            <a:off x="576648" y="804344"/>
            <a:ext cx="3887171" cy="2112000"/>
          </a:xfrm>
        </p:spPr>
        <p:txBody>
          <a:bodyPr anchor="t">
            <a:normAutofit/>
          </a:bodyPr>
          <a:lstStyle>
            <a:lvl1pPr algn="l">
              <a:defRPr sz="3733">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8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22/05/2025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4" name="Straight Connector 13"/>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1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3184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428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397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6566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233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5951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4528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2754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29182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1973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411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0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893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36958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21800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30906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039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6706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518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49997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2623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63211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5761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776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461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9634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8365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300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22/05/2025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96681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71029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4930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9594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8094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16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317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5607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8190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028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3121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933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63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6066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337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759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918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262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118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776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55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6076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069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83611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783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122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869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34793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418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21581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30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02548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5896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161171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22/05/2025</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2085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22/05/2025</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09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9565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707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9322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900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541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68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634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486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469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5340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46176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102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57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645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7129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597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904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369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240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2569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032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499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0387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3564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658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3650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9358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9494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1611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2334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1845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1853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139614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3046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3084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46710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040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078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4701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5004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552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14556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27507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206058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88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285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36550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solidFill>
                <a:prstClr val="white"/>
              </a:solidFill>
            </a:endParaRPr>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958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custDataLst>
      <p:tags r:id="rId1"/>
    </p:custDataLst>
    <p:extLst>
      <p:ext uri="{BB962C8B-B14F-4D97-AF65-F5344CB8AC3E}">
        <p14:creationId xmlns:p14="http://schemas.microsoft.com/office/powerpoint/2010/main" val="24276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custDataLst>
      <p:tags r:id="rId1"/>
    </p:custDataLst>
    <p:extLst>
      <p:ext uri="{BB962C8B-B14F-4D97-AF65-F5344CB8AC3E}">
        <p14:creationId xmlns:p14="http://schemas.microsoft.com/office/powerpoint/2010/main" val="11229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03550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7074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55070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282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9174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22/05/2025</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8078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8277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624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585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560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6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56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706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82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02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3874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2948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42230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3631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6624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5812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1369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63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0331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835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80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2848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8724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51247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949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462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071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3448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22/05/2025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15285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7"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57606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5811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392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03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22/05/2025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9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0114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50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3231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041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537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736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740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9887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264.xml"/><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image" Target="../media/image1.jpeg"/><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tags" Target="../tags/tag265.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image" Target="../media/image1.jpeg"/><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tags" Target="../tags/tag295.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31" Type="http://schemas.openxmlformats.org/officeDocument/2006/relationships/theme" Target="../theme/theme12.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8" Type="http://schemas.openxmlformats.org/officeDocument/2006/relationships/slideLayout" Target="../slideLayouts/slideLayout30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325.xml"/><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heme" Target="../theme/theme14.xml"/><Relationship Id="rId1" Type="http://schemas.openxmlformats.org/officeDocument/2006/relationships/slideLayout" Target="../slideLayouts/slideLayout327.xml"/><Relationship Id="rId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heme" Target="../theme/theme15.xml"/><Relationship Id="rId1" Type="http://schemas.openxmlformats.org/officeDocument/2006/relationships/slideLayout" Target="../slideLayouts/slideLayout328.xml"/><Relationship Id="rId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 Type="http://schemas.openxmlformats.org/officeDocument/2006/relationships/slideLayout" Target="../slideLayouts/slideLayout331.xml"/><Relationship Id="rId21" Type="http://schemas.openxmlformats.org/officeDocument/2006/relationships/slideLayout" Target="../slideLayouts/slideLayout349.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image" Target="../media/image1.jpeg"/><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tags" Target="../tags/tag330.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theme" Target="../theme/theme16.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8" Type="http://schemas.openxmlformats.org/officeDocument/2006/relationships/slideLayout" Target="../slideLayouts/slideLayout3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ags" Target="../tags/tag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3.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1.jpe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tags" Target="../tags/tag90.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heme" Target="../theme/theme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tags" Target="../tags/tag118.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theme" Target="../theme/theme5.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image" Target="../media/image1.jpeg"/><Relationship Id="rId8"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image" Target="../media/image1.jpeg"/><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tags" Target="../tags/tag14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theme" Target="../theme/theme6.xml"/><Relationship Id="rId8" Type="http://schemas.openxmlformats.org/officeDocument/2006/relationships/slideLayout" Target="../slideLayouts/slideLayout153.xml"/><Relationship Id="rId3" Type="http://schemas.openxmlformats.org/officeDocument/2006/relationships/slideLayout" Target="../slideLayouts/slideLayout14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image" Target="../media/image1.jpeg"/><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tags" Target="../tags/tag176.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theme" Target="../theme/theme7.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8" Type="http://schemas.openxmlformats.org/officeDocument/2006/relationships/slideLayout" Target="../slideLayouts/slideLayout1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32" Type="http://schemas.openxmlformats.org/officeDocument/2006/relationships/image" Target="../media/image1.jpeg"/><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31" Type="http://schemas.openxmlformats.org/officeDocument/2006/relationships/tags" Target="../tags/tag206.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29" Type="http://schemas.openxmlformats.org/officeDocument/2006/relationships/slideLayout" Target="../slideLayouts/slideLayout267.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image" Target="../media/image1.jpeg"/><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tags" Target="../tags/tag236.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
    </p:custDataLst>
    <p:extLst>
      <p:ext uri="{BB962C8B-B14F-4D97-AF65-F5344CB8AC3E}">
        <p14:creationId xmlns:p14="http://schemas.microsoft.com/office/powerpoint/2010/main" val="76041112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042011005"/>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 id="2147484547" r:id="rId14"/>
    <p:sldLayoutId id="2147484548" r:id="rId15"/>
    <p:sldLayoutId id="2147484549" r:id="rId16"/>
    <p:sldLayoutId id="2147484550" r:id="rId17"/>
    <p:sldLayoutId id="2147484551" r:id="rId18"/>
    <p:sldLayoutId id="2147484552" r:id="rId19"/>
    <p:sldLayoutId id="2147484553" r:id="rId20"/>
    <p:sldLayoutId id="2147484554" r:id="rId21"/>
    <p:sldLayoutId id="2147484555" r:id="rId22"/>
    <p:sldLayoutId id="2147484556" r:id="rId23"/>
    <p:sldLayoutId id="2147484557" r:id="rId24"/>
    <p:sldLayoutId id="2147484558" r:id="rId25"/>
    <p:sldLayoutId id="2147484559" r:id="rId26"/>
    <p:sldLayoutId id="2147484560" r:id="rId27"/>
    <p:sldLayoutId id="2147484561" r:id="rId28"/>
    <p:sldLayoutId id="2147484562"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254656920"/>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 id="2147484581" r:id="rId18"/>
    <p:sldLayoutId id="2147484582" r:id="rId19"/>
    <p:sldLayoutId id="2147484583" r:id="rId20"/>
    <p:sldLayoutId id="2147484584" r:id="rId21"/>
    <p:sldLayoutId id="2147484585" r:id="rId22"/>
    <p:sldLayoutId id="2147484586" r:id="rId23"/>
    <p:sldLayoutId id="2147484587" r:id="rId24"/>
    <p:sldLayoutId id="2147484588" r:id="rId25"/>
    <p:sldLayoutId id="2147484589" r:id="rId26"/>
    <p:sldLayoutId id="2147484590" r:id="rId27"/>
    <p:sldLayoutId id="2147484591" r:id="rId28"/>
    <p:sldLayoutId id="2147484592" r:id="rId29"/>
    <p:sldLayoutId id="214748459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
    </p:custDataLst>
    <p:extLst>
      <p:ext uri="{BB962C8B-B14F-4D97-AF65-F5344CB8AC3E}">
        <p14:creationId xmlns:p14="http://schemas.microsoft.com/office/powerpoint/2010/main" val="71577949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960642983"/>
      </p:ext>
    </p:extLst>
  </p:cSld>
  <p:clrMap bg1="lt1" tx1="dk1" bg2="lt2" tx2="dk2" accent1="accent1" accent2="accent2" accent3="accent3" accent4="accent4" accent5="accent5" accent6="accent6" hlink="hlink" folHlink="folHlink"/>
  <p:sldLayoutIdLst>
    <p:sldLayoutId id="214748460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763632111"/>
      </p:ext>
    </p:extLst>
  </p:cSld>
  <p:clrMap bg1="lt1" tx1="dk1" bg2="lt2" tx2="dk2" accent1="accent1" accent2="accent2" accent3="accent3" accent4="accent4" accent5="accent5" accent6="accent6" hlink="hlink" folHlink="folHlink"/>
  <p:sldLayoutIdLst>
    <p:sldLayoutId id="214748461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876190910"/>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 id="2147484662" r:id="rId16"/>
    <p:sldLayoutId id="2147484663" r:id="rId17"/>
    <p:sldLayoutId id="2147484664" r:id="rId18"/>
    <p:sldLayoutId id="2147484665" r:id="rId19"/>
    <p:sldLayoutId id="2147484666" r:id="rId20"/>
    <p:sldLayoutId id="2147484667" r:id="rId21"/>
    <p:sldLayoutId id="2147484668" r:id="rId22"/>
    <p:sldLayoutId id="2147484669" r:id="rId23"/>
    <p:sldLayoutId id="2147484670" r:id="rId24"/>
    <p:sldLayoutId id="2147484671" r:id="rId25"/>
    <p:sldLayoutId id="2147484672" r:id="rId26"/>
    <p:sldLayoutId id="2147484673" r:id="rId27"/>
    <p:sldLayoutId id="2147484674" r:id="rId28"/>
    <p:sldLayoutId id="2147484675" r:id="rId29"/>
    <p:sldLayoutId id="214748467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solidFill>
                  <a:prstClr val="white"/>
                </a:solidFill>
              </a:rPr>
              <a:pPr/>
              <a:t>22/05/2025</a:t>
            </a:fld>
            <a:endParaRPr lang="en-GB" dirty="0">
              <a:solidFill>
                <a:prstClr val="white"/>
              </a:solidFill>
            </a:endParaRPr>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solidFill>
                <a:prstClr val="white"/>
              </a:solidFill>
            </a:endParaRPr>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solidFill>
                  <a:prstClr val="white"/>
                </a:solidFill>
              </a:rPr>
              <a:pPr/>
              <a:t>‹#›</a:t>
            </a:fld>
            <a:endParaRPr lang="en-GB" dirty="0">
              <a:solidFill>
                <a:prstClr val="white"/>
              </a:solidFill>
            </a:endParaRPr>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01922411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3733105461"/>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332846103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5"/>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22/05/2025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4005253779"/>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09" r:id="rId28"/>
    <p:sldLayoutId id="2147484110" r:id="rId29"/>
    <p:sldLayoutId id="2147484111" r:id="rId30"/>
    <p:sldLayoutId id="2147484678" r:id="rId31"/>
    <p:sldLayoutId id="2147484679"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6"/>
    </p:custDataLst>
    <p:extLst>
      <p:ext uri="{BB962C8B-B14F-4D97-AF65-F5344CB8AC3E}">
        <p14:creationId xmlns:p14="http://schemas.microsoft.com/office/powerpoint/2010/main" val="59368161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 id="2147484195" r:id="rId20"/>
    <p:sldLayoutId id="2147484196" r:id="rId21"/>
    <p:sldLayoutId id="2147484197" r:id="rId22"/>
    <p:sldLayoutId id="2147484198" r:id="rId23"/>
    <p:sldLayoutId id="2147484199" r:id="rId24"/>
    <p:sldLayoutId id="2147484200" r:id="rId25"/>
    <p:sldLayoutId id="2147484201" r:id="rId26"/>
    <p:sldLayoutId id="2147484202" r:id="rId27"/>
    <p:sldLayoutId id="2147484203" r:id="rId28"/>
    <p:sldLayoutId id="2147484204" r:id="rId29"/>
    <p:sldLayoutId id="2147484205" r:id="rId30"/>
    <p:sldLayoutId id="2147484206" r:id="rId31"/>
    <p:sldLayoutId id="2147484207" r:id="rId32"/>
    <p:sldLayoutId id="2147484208" r:id="rId33"/>
    <p:sldLayoutId id="214748421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069F8F-66DB-4BD7-A134-1F98936CF613}" type="datetimeFigureOut">
              <a:rPr lang="en-GB" smtClean="0"/>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C5EC177E-7C80-4094-B651-CB4240892806}"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314181715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 id="2147484233" r:id="rId21"/>
    <p:sldLayoutId id="2147484234" r:id="rId22"/>
    <p:sldLayoutId id="2147484235" r:id="rId23"/>
    <p:sldLayoutId id="2147484236" r:id="rId24"/>
    <p:sldLayoutId id="2147484237" r:id="rId25"/>
    <p:sldLayoutId id="2147484238" r:id="rId26"/>
    <p:sldLayoutId id="2147484239" r:id="rId27"/>
    <p:sldLayoutId id="2147484240" r:id="rId28"/>
    <p:sldLayoutId id="2147484241" r:id="rId29"/>
    <p:sldLayoutId id="21474842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752056989"/>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 id="2147484340" r:id="rId15"/>
    <p:sldLayoutId id="2147484341" r:id="rId16"/>
    <p:sldLayoutId id="2147484342" r:id="rId17"/>
    <p:sldLayoutId id="2147484343" r:id="rId18"/>
    <p:sldLayoutId id="2147484344" r:id="rId19"/>
    <p:sldLayoutId id="2147484345" r:id="rId20"/>
    <p:sldLayoutId id="2147484346" r:id="rId21"/>
    <p:sldLayoutId id="2147484347" r:id="rId22"/>
    <p:sldLayoutId id="2147484348" r:id="rId23"/>
    <p:sldLayoutId id="2147484349" r:id="rId24"/>
    <p:sldLayoutId id="2147484350" r:id="rId25"/>
    <p:sldLayoutId id="2147484351" r:id="rId26"/>
    <p:sldLayoutId id="2147484352" r:id="rId27"/>
    <p:sldLayoutId id="2147484353" r:id="rId28"/>
    <p:sldLayoutId id="214748435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22/05/2025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43419776"/>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 id="2147484435" r:id="rId17"/>
    <p:sldLayoutId id="2147484436" r:id="rId18"/>
    <p:sldLayoutId id="2147484437" r:id="rId19"/>
    <p:sldLayoutId id="2147484438" r:id="rId20"/>
    <p:sldLayoutId id="2147484439" r:id="rId21"/>
    <p:sldLayoutId id="2147484440" r:id="rId22"/>
    <p:sldLayoutId id="2147484441" r:id="rId23"/>
    <p:sldLayoutId id="2147484442" r:id="rId24"/>
    <p:sldLayoutId id="2147484443" r:id="rId25"/>
    <p:sldLayoutId id="2147484444" r:id="rId26"/>
    <p:sldLayoutId id="2147484445" r:id="rId27"/>
    <p:sldLayoutId id="2147484447" r:id="rId28"/>
    <p:sldLayoutId id="214748444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3.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3.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10.png"/><Relationship Id="rId4" Type="http://schemas.microsoft.com/office/2007/relationships/hdphoto" Target="../media/hdphoto1.wdp"/><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16.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1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3.xml"/><Relationship Id="rId6" Type="http://schemas.microsoft.com/office/2007/relationships/hdphoto" Target="../media/hdphoto4.wdp"/><Relationship Id="rId5" Type="http://schemas.openxmlformats.org/officeDocument/2006/relationships/image" Target="../media/image25.pn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10.png"/><Relationship Id="rId4" Type="http://schemas.microsoft.com/office/2007/relationships/hdphoto" Target="../media/hdphoto1.wdp"/><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1.pn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116.xml"/><Relationship Id="rId5" Type="http://schemas.openxmlformats.org/officeDocument/2006/relationships/image" Target="../media/image3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6.xml"/><Relationship Id="rId1" Type="http://schemas.openxmlformats.org/officeDocument/2006/relationships/tags" Target="../tags/tag36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5.wdp"/><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16.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44.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4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21.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60.xml"/><Relationship Id="rId5" Type="http://schemas.openxmlformats.org/officeDocument/2006/relationships/image" Target="../media/image5.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60.xml"/><Relationship Id="rId5" Type="http://schemas.openxmlformats.org/officeDocument/2006/relationships/image" Target="../media/image5.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0.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1.png"/><Relationship Id="rId21" Type="http://schemas.openxmlformats.org/officeDocument/2006/relationships/image" Target="../media/image89.jpe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notesSlide" Target="../notesSlides/notesSlide41.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116.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10" Type="http://schemas.openxmlformats.org/officeDocument/2006/relationships/image" Target="../media/image78.png"/><Relationship Id="rId19" Type="http://schemas.openxmlformats.org/officeDocument/2006/relationships/image" Target="../media/image87.jpe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33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helmet holding an object to a person in a suit&#10;&#10;AI-generated content may be incorrect.">
            <a:extLst>
              <a:ext uri="{FF2B5EF4-FFF2-40B4-BE49-F238E27FC236}">
                <a16:creationId xmlns:a16="http://schemas.microsoft.com/office/drawing/2014/main" id="{568BCDE6-B7F5-01AB-E451-7138F9D3D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4BC6EAC-3240-7942-7DDD-919A312FA782}"/>
              </a:ext>
            </a:extLst>
          </p:cNvPr>
          <p:cNvSpPr/>
          <p:nvPr/>
        </p:nvSpPr>
        <p:spPr>
          <a:xfrm>
            <a:off x="0" y="0"/>
            <a:ext cx="12192000" cy="6857321"/>
          </a:xfrm>
          <a:prstGeom prst="rect">
            <a:avLst/>
          </a:prstGeom>
          <a:gradFill flip="none" rotWithShape="1">
            <a:gsLst>
              <a:gs pos="21000">
                <a:srgbClr val="000000">
                  <a:alpha val="50000"/>
                </a:srgbClr>
              </a:gs>
              <a:gs pos="39000">
                <a:schemeClr val="bg1">
                  <a:lumMod val="22000"/>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0" name="Title 2">
            <a:extLst>
              <a:ext uri="{FF2B5EF4-FFF2-40B4-BE49-F238E27FC236}">
                <a16:creationId xmlns:a16="http://schemas.microsoft.com/office/drawing/2014/main" id="{81AB8422-A1DC-4866-BD6C-9C3F29B49395}"/>
              </a:ext>
            </a:extLst>
          </p:cNvPr>
          <p:cNvSpPr txBox="1">
            <a:spLocks/>
          </p:cNvSpPr>
          <p:nvPr/>
        </p:nvSpPr>
        <p:spPr>
          <a:xfrm>
            <a:off x="371288" y="1140293"/>
            <a:ext cx="5606000"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Advanced TV Advertising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4000" b="0" i="1" u="none" strike="noStrike" kern="1200" cap="none" spc="0" normalizeH="0" baseline="0" noProof="0" dirty="0">
              <a:ln>
                <a:noFill/>
              </a:ln>
              <a:solidFill>
                <a:prstClr val="white"/>
              </a:solidFill>
              <a:effectLst/>
              <a:uLnTx/>
              <a:uFillTx/>
              <a:latin typeface="Arial"/>
              <a:ea typeface="+mj-ea"/>
              <a:cs typeface="+mj-cs"/>
            </a:endParaRPr>
          </a:p>
        </p:txBody>
      </p:sp>
      <p:pic>
        <p:nvPicPr>
          <p:cNvPr id="12" name="Picture 11" descr="A picture containing drawing, light&#10;&#10;Description automatically generated">
            <a:extLst>
              <a:ext uri="{FF2B5EF4-FFF2-40B4-BE49-F238E27FC236}">
                <a16:creationId xmlns:a16="http://schemas.microsoft.com/office/drawing/2014/main" id="{9FCD717E-F978-4ECF-BC76-2225C48F7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4" name="TextBox 3">
            <a:extLst>
              <a:ext uri="{FF2B5EF4-FFF2-40B4-BE49-F238E27FC236}">
                <a16:creationId xmlns:a16="http://schemas.microsoft.com/office/drawing/2014/main" id="{B1AE787D-3010-7453-2AFC-D0BA52EAFC74}"/>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National Cyber Security Centre - Knight</a:t>
            </a:r>
          </a:p>
        </p:txBody>
      </p:sp>
    </p:spTree>
    <p:extLst>
      <p:ext uri="{BB962C8B-B14F-4D97-AF65-F5344CB8AC3E}">
        <p14:creationId xmlns:p14="http://schemas.microsoft.com/office/powerpoint/2010/main" val="3516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desk&#10;&#10;AI-generated content may be incorrect.">
            <a:extLst>
              <a:ext uri="{FF2B5EF4-FFF2-40B4-BE49-F238E27FC236}">
                <a16:creationId xmlns:a16="http://schemas.microsoft.com/office/drawing/2014/main" id="{74792A6B-47DE-866B-9E7E-771D0146A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2">
            <a:extLst>
              <a:ext uri="{FF2B5EF4-FFF2-40B4-BE49-F238E27FC236}">
                <a16:creationId xmlns:a16="http://schemas.microsoft.com/office/drawing/2014/main" id="{6FF90A27-8371-4626-8C53-A08D7CB9AF1D}"/>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advanced TV toolkit</a:t>
            </a:r>
          </a:p>
        </p:txBody>
      </p:sp>
      <p:pic>
        <p:nvPicPr>
          <p:cNvPr id="10" name="Picture 9" descr="A picture containing drawing, light&#10;&#10;Description automatically generated">
            <a:extLst>
              <a:ext uri="{FF2B5EF4-FFF2-40B4-BE49-F238E27FC236}">
                <a16:creationId xmlns:a16="http://schemas.microsoft.com/office/drawing/2014/main" id="{80F961ED-A3F8-439F-BBC6-F0174E4E7B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8" name="TextBox 7">
            <a:extLst>
              <a:ext uri="{FF2B5EF4-FFF2-40B4-BE49-F238E27FC236}">
                <a16:creationId xmlns:a16="http://schemas.microsoft.com/office/drawing/2014/main" id="{00A4D796-11AB-891D-6671-20C4C83E02B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Toolstation</a:t>
            </a:r>
            <a:r>
              <a:rPr lang="en-US" sz="1000" dirty="0">
                <a:solidFill>
                  <a:prstClr val="white"/>
                </a:solidFill>
                <a:latin typeface="Arial"/>
              </a:rPr>
              <a:t> – </a:t>
            </a:r>
            <a:r>
              <a:rPr kumimoji="0" lang="en-US" sz="1000" b="0" i="0" u="none" strike="noStrike" kern="1200" cap="none" spc="0" normalizeH="0" baseline="0" noProof="0" dirty="0">
                <a:ln>
                  <a:noFill/>
                </a:ln>
                <a:solidFill>
                  <a:prstClr val="white"/>
                </a:solidFill>
                <a:effectLst/>
                <a:uLnTx/>
                <a:uFillTx/>
                <a:latin typeface="Arial"/>
                <a:ea typeface="+mn-ea"/>
                <a:cs typeface="+mn-cs"/>
              </a:rPr>
              <a:t>Night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8610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36" descr="A person holding a cell phone&#10;&#10;AI-generated content may be incorrect.">
            <a:extLst>
              <a:ext uri="{FF2B5EF4-FFF2-40B4-BE49-F238E27FC236}">
                <a16:creationId xmlns:a16="http://schemas.microsoft.com/office/drawing/2014/main" id="{7FD70182-E0F3-13AD-D564-A28477B7CCDB}"/>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p:blipFill>
        <p:spPr>
          <a:xfrm>
            <a:off x="9032875" y="1428750"/>
            <a:ext cx="2679700" cy="3836988"/>
          </a:xfrm>
        </p:spPr>
      </p:pic>
      <p:pic>
        <p:nvPicPr>
          <p:cNvPr id="32" name="Picture Placeholder 31" descr="A person on a green object with a crowd of people in the background&#10;&#10;AI-generated content may be incorrect.">
            <a:extLst>
              <a:ext uri="{FF2B5EF4-FFF2-40B4-BE49-F238E27FC236}">
                <a16:creationId xmlns:a16="http://schemas.microsoft.com/office/drawing/2014/main" id="{143A9BC7-2295-3375-E2C6-041F611EA682}"/>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4685" t="163" r="42937" b="-163"/>
          <a:stretch/>
        </p:blipFill>
        <p:spPr>
          <a:xfrm>
            <a:off x="6181255" y="1428750"/>
            <a:ext cx="2680405" cy="3836988"/>
          </a:xfrm>
        </p:spPr>
      </p:pic>
      <p:pic>
        <p:nvPicPr>
          <p:cNvPr id="14" name="Picture Placeholder 13" descr="A cat jumping in the air&#10;&#10;AI-generated content may be incorrect.">
            <a:extLst>
              <a:ext uri="{FF2B5EF4-FFF2-40B4-BE49-F238E27FC236}">
                <a16:creationId xmlns:a16="http://schemas.microsoft.com/office/drawing/2014/main" id="{90AAD594-DCBA-0E10-46D5-8827070CBEFB}"/>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32850" t="12276" r="37463" b="12153"/>
          <a:stretch/>
        </p:blipFill>
        <p:spPr>
          <a:xfrm>
            <a:off x="479425" y="1428750"/>
            <a:ext cx="2680405" cy="3836988"/>
          </a:xfr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425" y="1425624"/>
            <a:ext cx="2679934" cy="3836988"/>
          </a:xfrm>
          <a:prstGeom prst="rect">
            <a:avLst/>
          </a:prstGeom>
        </p:spPr>
      </p:pic>
      <p:pic>
        <p:nvPicPr>
          <p:cNvPr id="10" name="Picture Placeholder 9" descr="A dart board with a dart in the center&#10;&#10;AI-generated content may be incorrect.">
            <a:extLst>
              <a:ext uri="{FF2B5EF4-FFF2-40B4-BE49-F238E27FC236}">
                <a16:creationId xmlns:a16="http://schemas.microsoft.com/office/drawing/2014/main" id="{B7E81FAD-166C-74AC-6DD8-C44BE4A2901E}"/>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l="29572" t="1536" r="32160" b="1049"/>
          <a:stretch/>
        </p:blipFill>
        <p:spPr>
          <a:xfrm>
            <a:off x="3330575" y="1428750"/>
            <a:ext cx="2679700"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85444" y="1425624"/>
            <a:ext cx="2676215" cy="3836988"/>
          </a:xfrm>
          <a:prstGeom prst="rect">
            <a:avLst/>
          </a:prstGeo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7202" y="1425624"/>
            <a:ext cx="2675372" cy="3836988"/>
          </a:xfrm>
          <a:prstGeom prst="rect">
            <a:avLst/>
          </a:prstGeo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0339" y="1425624"/>
            <a:ext cx="2440672"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4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36" descr="A person holding a cell phone&#10;&#10;AI-generated content may be incorrect.">
            <a:extLst>
              <a:ext uri="{FF2B5EF4-FFF2-40B4-BE49-F238E27FC236}">
                <a16:creationId xmlns:a16="http://schemas.microsoft.com/office/drawing/2014/main" id="{6D215E4E-C07F-B1D6-4F18-CB6158C84EBA}"/>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358" r="30358"/>
          <a:stretch/>
        </p:blipFill>
        <p:spPr>
          <a:xfrm>
            <a:off x="9032875" y="1428750"/>
            <a:ext cx="2679700" cy="3836988"/>
          </a:xfrm>
        </p:spPr>
      </p:pic>
      <p:pic>
        <p:nvPicPr>
          <p:cNvPr id="13" name="Picture Placeholder 31" descr="A person on a green object with a crowd of people in the background&#10;&#10;AI-generated content may be incorrect.">
            <a:extLst>
              <a:ext uri="{FF2B5EF4-FFF2-40B4-BE49-F238E27FC236}">
                <a16:creationId xmlns:a16="http://schemas.microsoft.com/office/drawing/2014/main" id="{C5F1EAE2-053E-B993-567D-3A1A2E1C7A35}"/>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4685" t="163" r="42937" b="-163"/>
          <a:stretch/>
        </p:blipFill>
        <p:spPr>
          <a:xfrm>
            <a:off x="6180784" y="1428750"/>
            <a:ext cx="2680405" cy="3836988"/>
          </a:xfrm>
          <a:prstGeom prst="rect">
            <a:avLst/>
          </a:prstGeom>
          <a:solidFill>
            <a:schemeClr val="bg1">
              <a:lumMod val="85000"/>
            </a:schemeClr>
          </a:solidFill>
        </p:spPr>
      </p:pic>
      <p:pic>
        <p:nvPicPr>
          <p:cNvPr id="7" name="Picture Placeholder 13" descr="A cat jumping in the air&#10;&#10;AI-generated content may be incorrect.">
            <a:extLst>
              <a:ext uri="{FF2B5EF4-FFF2-40B4-BE49-F238E27FC236}">
                <a16:creationId xmlns:a16="http://schemas.microsoft.com/office/drawing/2014/main" id="{38D093B4-2FB7-195B-C3A9-906F0A3A50D5}"/>
              </a:ext>
            </a:extLst>
          </p:cNvPr>
          <p:cNvPicPr>
            <a:picLocks noChangeAspect="1"/>
          </p:cNvPicPr>
          <p:nvPr/>
        </p:nvPicPr>
        <p:blipFill>
          <a:blip r:embed="rId7">
            <a:extLst>
              <a:ext uri="{28A0092B-C50C-407E-A947-70E740481C1C}">
                <a14:useLocalDpi xmlns:a14="http://schemas.microsoft.com/office/drawing/2010/main" val="0"/>
              </a:ext>
            </a:extLst>
          </a:blip>
          <a:srcRect l="32850" t="12276" r="37463" b="12153"/>
          <a:stretch/>
        </p:blipFill>
        <p:spPr>
          <a:xfrm>
            <a:off x="479424" y="1428750"/>
            <a:ext cx="2680405" cy="3836988"/>
          </a:xfrm>
          <a:prstGeom prst="rect">
            <a:avLst/>
          </a:prstGeom>
          <a:solidFill>
            <a:schemeClr val="bg1">
              <a:lumMod val="85000"/>
            </a:schemeClr>
          </a:solidFill>
        </p:spPr>
      </p:pic>
      <p:pic>
        <p:nvPicPr>
          <p:cNvPr id="4" name="Picture Placeholder 9" descr="A dart board with a dart in the center&#10;&#10;AI-generated content may be incorrect.">
            <a:extLst>
              <a:ext uri="{FF2B5EF4-FFF2-40B4-BE49-F238E27FC236}">
                <a16:creationId xmlns:a16="http://schemas.microsoft.com/office/drawing/2014/main" id="{EFF01634-6B71-1D73-2CCB-B51354BBC88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29572" t="1536" r="32160" b="1049"/>
          <a:stretch/>
        </p:blipFill>
        <p:spPr>
          <a:xfrm>
            <a:off x="3330575" y="1428750"/>
            <a:ext cx="2679700" cy="3836988"/>
          </a:xfrm>
          <a:prstGeom prst="rect">
            <a:avLst/>
          </a:prstGeom>
          <a:solidFill>
            <a:schemeClr val="bg1">
              <a:lumMod val="85000"/>
            </a:schemeClr>
          </a:solidFill>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9423" y="1428750"/>
            <a:ext cx="2679936"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84209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464433E-A68E-C0FE-0598-32460295887C}"/>
              </a:ext>
            </a:extLst>
          </p:cNvPr>
          <p:cNvCxnSpPr>
            <a:cxnSpLocks/>
          </p:cNvCxnSpPr>
          <p:nvPr/>
        </p:nvCxnSpPr>
        <p:spPr>
          <a:xfrm flipV="1">
            <a:off x="1443674" y="2171700"/>
            <a:ext cx="0" cy="127220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183B50-AD0A-8137-31B3-938CFD3766AC}"/>
              </a:ext>
            </a:extLst>
          </p:cNvPr>
          <p:cNvCxnSpPr>
            <a:cxnSpLocks/>
          </p:cNvCxnSpPr>
          <p:nvPr/>
        </p:nvCxnSpPr>
        <p:spPr>
          <a:xfrm flipV="1">
            <a:off x="11625828" y="2483052"/>
            <a:ext cx="0" cy="9608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54AB309-1BCB-2006-AA57-A6E7656EF5DC}"/>
              </a:ext>
            </a:extLst>
          </p:cNvPr>
          <p:cNvGrpSpPr/>
          <p:nvPr/>
        </p:nvGrpSpPr>
        <p:grpSpPr>
          <a:xfrm>
            <a:off x="377757" y="1379514"/>
            <a:ext cx="11605049" cy="3533573"/>
            <a:chOff x="73010" y="2705853"/>
            <a:chExt cx="11605049" cy="2968174"/>
          </a:xfrm>
        </p:grpSpPr>
        <p:cxnSp>
          <p:nvCxnSpPr>
            <p:cNvPr id="23" name="Straight Connector 22">
              <a:extLst>
                <a:ext uri="{FF2B5EF4-FFF2-40B4-BE49-F238E27FC236}">
                  <a16:creationId xmlns:a16="http://schemas.microsoft.com/office/drawing/2014/main" id="{CF17E602-A71F-9317-0891-8650301B91A0}"/>
                </a:ext>
              </a:extLst>
            </p:cNvPr>
            <p:cNvCxnSpPr>
              <a:cxnSpLocks/>
            </p:cNvCxnSpPr>
            <p:nvPr/>
          </p:nvCxnSpPr>
          <p:spPr>
            <a:xfrm flipH="1" flipV="1">
              <a:off x="1610905" y="3664010"/>
              <a:ext cx="3627898" cy="62946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43A09A-DFDF-7F4F-3290-9D36D041C133}"/>
                </a:ext>
              </a:extLst>
            </p:cNvPr>
            <p:cNvCxnSpPr>
              <a:cxnSpLocks/>
            </p:cNvCxnSpPr>
            <p:nvPr/>
          </p:nvCxnSpPr>
          <p:spPr>
            <a:xfrm flipH="1" flipV="1">
              <a:off x="1138927" y="3703674"/>
              <a:ext cx="1261426" cy="71491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D6EA74B-662E-34CD-211F-B14C4F875F5A}"/>
                </a:ext>
              </a:extLst>
            </p:cNvPr>
            <p:cNvSpPr txBox="1"/>
            <p:nvPr/>
          </p:nvSpPr>
          <p:spPr>
            <a:xfrm>
              <a:off x="4939967" y="5412417"/>
              <a:ext cx="1976611" cy="261610"/>
            </a:xfrm>
            <a:prstGeom prst="rect">
              <a:avLst/>
            </a:prstGeom>
            <a:noFill/>
          </p:spPr>
          <p:txBody>
            <a:bodyPr wrap="square" rtlCol="0">
              <a:spAutoFit/>
            </a:bodyPr>
            <a:lstStyle/>
            <a:p>
              <a:pPr algn="l"/>
              <a:r>
                <a:rPr lang="en-GB" sz="1100" b="1" dirty="0">
                  <a:solidFill>
                    <a:schemeClr val="bg2"/>
                  </a:solidFill>
                </a:rPr>
                <a:t>% contribution to viewing</a:t>
              </a:r>
            </a:p>
          </p:txBody>
        </p:sp>
        <p:sp>
          <p:nvSpPr>
            <p:cNvPr id="39" name="TextBox 38">
              <a:extLst>
                <a:ext uri="{FF2B5EF4-FFF2-40B4-BE49-F238E27FC236}">
                  <a16:creationId xmlns:a16="http://schemas.microsoft.com/office/drawing/2014/main" id="{02DBFB33-9680-245A-BC9A-E4DAA56A7BE1}"/>
                </a:ext>
              </a:extLst>
            </p:cNvPr>
            <p:cNvSpPr txBox="1"/>
            <p:nvPr/>
          </p:nvSpPr>
          <p:spPr>
            <a:xfrm>
              <a:off x="3283599" y="2752725"/>
              <a:ext cx="5657982" cy="276999"/>
            </a:xfrm>
            <a:prstGeom prst="rect">
              <a:avLst/>
            </a:prstGeom>
            <a:noFill/>
          </p:spPr>
          <p:txBody>
            <a:bodyPr wrap="square" rtlCol="0">
              <a:spAutoFit/>
            </a:bodyPr>
            <a:lstStyle/>
            <a:p>
              <a:pPr algn="ctr"/>
              <a:r>
                <a:rPr lang="en-GB" sz="1200" b="1" dirty="0">
                  <a:solidFill>
                    <a:schemeClr val="bg2"/>
                  </a:solidFill>
                </a:rPr>
                <a:t>All viewers split into tenths based on their weight of linear TV viewing</a:t>
              </a:r>
            </a:p>
          </p:txBody>
        </p:sp>
        <p:sp>
          <p:nvSpPr>
            <p:cNvPr id="41" name="TextBox 40">
              <a:extLst>
                <a:ext uri="{FF2B5EF4-FFF2-40B4-BE49-F238E27FC236}">
                  <a16:creationId xmlns:a16="http://schemas.microsoft.com/office/drawing/2014/main" id="{67E2861D-4D86-5A30-2B3E-15C76F75B370}"/>
                </a:ext>
              </a:extLst>
            </p:cNvPr>
            <p:cNvSpPr txBox="1"/>
            <p:nvPr/>
          </p:nvSpPr>
          <p:spPr>
            <a:xfrm>
              <a:off x="133987" y="4420181"/>
              <a:ext cx="1207143" cy="369332"/>
            </a:xfrm>
            <a:prstGeom prst="rect">
              <a:avLst/>
            </a:prstGeom>
            <a:noFill/>
          </p:spPr>
          <p:txBody>
            <a:bodyPr wrap="square" rtlCol="0">
              <a:spAutoFit/>
            </a:bodyPr>
            <a:lstStyle/>
            <a:p>
              <a:pPr algn="l"/>
              <a:r>
                <a:rPr lang="en-GB" b="1" dirty="0">
                  <a:solidFill>
                    <a:schemeClr val="bg2"/>
                  </a:solidFill>
                </a:rPr>
                <a:t>BVOD</a:t>
              </a:r>
            </a:p>
          </p:txBody>
        </p:sp>
        <p:sp>
          <p:nvSpPr>
            <p:cNvPr id="42" name="TextBox 41">
              <a:extLst>
                <a:ext uri="{FF2B5EF4-FFF2-40B4-BE49-F238E27FC236}">
                  <a16:creationId xmlns:a16="http://schemas.microsoft.com/office/drawing/2014/main" id="{F1249E6C-EF7D-7158-BF8E-0C3C245B1EEF}"/>
                </a:ext>
              </a:extLst>
            </p:cNvPr>
            <p:cNvSpPr txBox="1"/>
            <p:nvPr/>
          </p:nvSpPr>
          <p:spPr>
            <a:xfrm>
              <a:off x="73010" y="3232706"/>
              <a:ext cx="1207143" cy="400110"/>
            </a:xfrm>
            <a:prstGeom prst="rect">
              <a:avLst/>
            </a:prstGeom>
            <a:noFill/>
          </p:spPr>
          <p:txBody>
            <a:bodyPr wrap="square" rtlCol="0">
              <a:spAutoFit/>
            </a:bodyPr>
            <a:lstStyle/>
            <a:p>
              <a:pPr algn="l"/>
              <a:r>
                <a:rPr lang="en-GB" sz="2000" b="1" dirty="0">
                  <a:solidFill>
                    <a:schemeClr val="bg2"/>
                  </a:solidFill>
                </a:rPr>
                <a:t>Linear</a:t>
              </a:r>
            </a:p>
          </p:txBody>
        </p:sp>
        <p:graphicFrame>
          <p:nvGraphicFramePr>
            <p:cNvPr id="4" name="Chart 3">
              <a:extLst>
                <a:ext uri="{FF2B5EF4-FFF2-40B4-BE49-F238E27FC236}">
                  <a16:creationId xmlns:a16="http://schemas.microsoft.com/office/drawing/2014/main" id="{FCFC98EB-B143-7897-9DD0-E0172EA2D90A}"/>
                </a:ext>
              </a:extLst>
            </p:cNvPr>
            <p:cNvGraphicFramePr/>
            <p:nvPr/>
          </p:nvGraphicFramePr>
          <p:xfrm>
            <a:off x="869152" y="2705853"/>
            <a:ext cx="10808907" cy="2713588"/>
          </p:xfrm>
          <a:graphic>
            <a:graphicData uri="http://schemas.openxmlformats.org/drawingml/2006/chart">
              <c:chart xmlns:c="http://schemas.openxmlformats.org/drawingml/2006/chart" xmlns:r="http://schemas.openxmlformats.org/officeDocument/2006/relationships" r:id="rId3"/>
            </a:graphicData>
          </a:graphic>
        </p:graphicFrame>
      </p:grpSp>
      <p:sp>
        <p:nvSpPr>
          <p:cNvPr id="43" name="Title 16">
            <a:extLst>
              <a:ext uri="{FF2B5EF4-FFF2-40B4-BE49-F238E27FC236}">
                <a16:creationId xmlns:a16="http://schemas.microsoft.com/office/drawing/2014/main" id="{E8052DC5-C43A-7B43-DA1F-73573362CF74}"/>
              </a:ext>
            </a:extLst>
          </p:cNvPr>
          <p:cNvSpPr>
            <a:spLocks noGrp="1"/>
          </p:cNvSpPr>
          <p:nvPr>
            <p:ph type="title"/>
          </p:nvPr>
        </p:nvSpPr>
        <p:spPr/>
        <p:txBody>
          <a:bodyPr/>
          <a:lstStyle/>
          <a:p>
            <a:r>
              <a:rPr lang="en-GB" dirty="0"/>
              <a:t>‘Middle tier’ of viewers are key to BVOD’s incremental reach</a:t>
            </a:r>
          </a:p>
        </p:txBody>
      </p:sp>
      <p:sp>
        <p:nvSpPr>
          <p:cNvPr id="6" name="Text Placeholder 3">
            <a:extLst>
              <a:ext uri="{FF2B5EF4-FFF2-40B4-BE49-F238E27FC236}">
                <a16:creationId xmlns:a16="http://schemas.microsoft.com/office/drawing/2014/main" id="{92280014-7DA6-A700-DAF4-D31A9EF3509F}"/>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34" name="TextBox 33">
            <a:extLst>
              <a:ext uri="{FF2B5EF4-FFF2-40B4-BE49-F238E27FC236}">
                <a16:creationId xmlns:a16="http://schemas.microsoft.com/office/drawing/2014/main" id="{4EC454DD-18D4-42A1-55F6-08D99069E2E1}"/>
              </a:ext>
            </a:extLst>
          </p:cNvPr>
          <p:cNvSpPr txBox="1"/>
          <p:nvPr/>
        </p:nvSpPr>
        <p:spPr>
          <a:xfrm>
            <a:off x="7995541" y="2952529"/>
            <a:ext cx="4257040" cy="230832"/>
          </a:xfrm>
          <a:prstGeom prst="rect">
            <a:avLst/>
          </a:prstGeom>
          <a:noFill/>
        </p:spPr>
        <p:txBody>
          <a:bodyPr wrap="square" rtlCol="0">
            <a:spAutoFit/>
          </a:bodyPr>
          <a:lstStyle/>
          <a:p>
            <a:pPr algn="l"/>
            <a:r>
              <a:rPr lang="en-GB" sz="900" b="1" dirty="0">
                <a:solidFill>
                  <a:schemeClr val="accent3"/>
                </a:solidFill>
              </a:rPr>
              <a:t>Heaviest tier 50-100%</a:t>
            </a:r>
          </a:p>
        </p:txBody>
      </p:sp>
      <p:sp>
        <p:nvSpPr>
          <p:cNvPr id="35" name="TextBox 34">
            <a:extLst>
              <a:ext uri="{FF2B5EF4-FFF2-40B4-BE49-F238E27FC236}">
                <a16:creationId xmlns:a16="http://schemas.microsoft.com/office/drawing/2014/main" id="{B3BE66B6-3E8E-9DCF-193D-7D5E881614B4}"/>
              </a:ext>
            </a:extLst>
          </p:cNvPr>
          <p:cNvSpPr txBox="1"/>
          <p:nvPr/>
        </p:nvSpPr>
        <p:spPr>
          <a:xfrm>
            <a:off x="2585423" y="2963479"/>
            <a:ext cx="1538902" cy="230832"/>
          </a:xfrm>
          <a:prstGeom prst="rect">
            <a:avLst/>
          </a:prstGeom>
          <a:noFill/>
        </p:spPr>
        <p:txBody>
          <a:bodyPr wrap="square" rtlCol="0">
            <a:spAutoFit/>
          </a:bodyPr>
          <a:lstStyle/>
          <a:p>
            <a:r>
              <a:rPr lang="en-GB" sz="900" b="1" dirty="0">
                <a:solidFill>
                  <a:schemeClr val="accent5"/>
                </a:solidFill>
              </a:rPr>
              <a:t>Middle tier 20-49%</a:t>
            </a:r>
          </a:p>
        </p:txBody>
      </p:sp>
      <p:sp>
        <p:nvSpPr>
          <p:cNvPr id="36" name="TextBox 35">
            <a:extLst>
              <a:ext uri="{FF2B5EF4-FFF2-40B4-BE49-F238E27FC236}">
                <a16:creationId xmlns:a16="http://schemas.microsoft.com/office/drawing/2014/main" id="{59D647E0-11F5-2377-9DA3-35C5D341F15E}"/>
              </a:ext>
            </a:extLst>
          </p:cNvPr>
          <p:cNvSpPr txBox="1"/>
          <p:nvPr/>
        </p:nvSpPr>
        <p:spPr>
          <a:xfrm>
            <a:off x="1443673" y="2894874"/>
            <a:ext cx="786111" cy="338554"/>
          </a:xfrm>
          <a:prstGeom prst="rect">
            <a:avLst/>
          </a:prstGeom>
          <a:noFill/>
        </p:spPr>
        <p:txBody>
          <a:bodyPr wrap="square" rtlCol="0">
            <a:spAutoFit/>
          </a:bodyPr>
          <a:lstStyle/>
          <a:p>
            <a:pPr algn="l"/>
            <a:r>
              <a:rPr lang="en-GB" sz="800" b="1" dirty="0">
                <a:solidFill>
                  <a:schemeClr val="tx2"/>
                </a:solidFill>
              </a:rPr>
              <a:t>0-19%</a:t>
            </a:r>
          </a:p>
          <a:p>
            <a:pPr algn="l"/>
            <a:r>
              <a:rPr lang="en-GB" sz="800" b="1" dirty="0">
                <a:solidFill>
                  <a:schemeClr val="tx2"/>
                </a:solidFill>
              </a:rPr>
              <a:t>Lightest tier</a:t>
            </a:r>
          </a:p>
        </p:txBody>
      </p:sp>
      <p:pic>
        <p:nvPicPr>
          <p:cNvPr id="2" name="Picture 1" descr="Logo">
            <a:extLst>
              <a:ext uri="{FF2B5EF4-FFF2-40B4-BE49-F238E27FC236}">
                <a16:creationId xmlns:a16="http://schemas.microsoft.com/office/drawing/2014/main" id="{D214A932-484B-6DBB-0E95-DA8D43D715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4270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8A23B-96E7-4C3D-8E7E-F2F708769270}"/>
              </a:ext>
            </a:extLst>
          </p:cNvPr>
          <p:cNvSpPr/>
          <p:nvPr/>
        </p:nvSpPr>
        <p:spPr>
          <a:xfrm>
            <a:off x="210368" y="3881464"/>
            <a:ext cx="11334817" cy="26369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2" name="Title 1">
            <a:extLst>
              <a:ext uri="{FF2B5EF4-FFF2-40B4-BE49-F238E27FC236}">
                <a16:creationId xmlns:a16="http://schemas.microsoft.com/office/drawing/2014/main" id="{7AB70B69-FC6D-ABB5-5B89-8DAB46BC6BA9}"/>
              </a:ext>
            </a:extLst>
          </p:cNvPr>
          <p:cNvSpPr>
            <a:spLocks noGrp="1"/>
          </p:cNvSpPr>
          <p:nvPr>
            <p:ph type="title"/>
          </p:nvPr>
        </p:nvSpPr>
        <p:spPr/>
        <p:txBody>
          <a:bodyPr/>
          <a:lstStyle/>
          <a:p>
            <a:r>
              <a:rPr lang="en-GB" dirty="0"/>
              <a:t>BVOD provides good odds of reaching an attractive audience</a:t>
            </a:r>
          </a:p>
        </p:txBody>
      </p:sp>
      <p:graphicFrame>
        <p:nvGraphicFramePr>
          <p:cNvPr id="20" name="Chart 19">
            <a:extLst>
              <a:ext uri="{FF2B5EF4-FFF2-40B4-BE49-F238E27FC236}">
                <a16:creationId xmlns:a16="http://schemas.microsoft.com/office/drawing/2014/main" id="{E815E820-853C-9450-D450-A7FB1830A630}"/>
              </a:ext>
            </a:extLst>
          </p:cNvPr>
          <p:cNvGraphicFramePr/>
          <p:nvPr/>
        </p:nvGraphicFramePr>
        <p:xfrm>
          <a:off x="1176654" y="713507"/>
          <a:ext cx="10535920" cy="314919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29B33314-929D-E453-FB41-D56A8BE57CBE}"/>
              </a:ext>
            </a:extLst>
          </p:cNvPr>
          <p:cNvSpPr txBox="1"/>
          <p:nvPr/>
        </p:nvSpPr>
        <p:spPr>
          <a:xfrm>
            <a:off x="192037" y="3842672"/>
            <a:ext cx="1081116" cy="338554"/>
          </a:xfrm>
          <a:prstGeom prst="rect">
            <a:avLst/>
          </a:prstGeom>
          <a:noFill/>
        </p:spPr>
        <p:txBody>
          <a:bodyPr wrap="square">
            <a:spAutoFit/>
          </a:bodyPr>
          <a:lstStyle/>
          <a:p>
            <a:pPr algn="ctr"/>
            <a:r>
              <a:rPr lang="en-GB" sz="800" b="1" dirty="0"/>
              <a:t>Average linear TV viewing per day</a:t>
            </a:r>
          </a:p>
        </p:txBody>
      </p:sp>
      <p:sp>
        <p:nvSpPr>
          <p:cNvPr id="23" name="TextBox 22">
            <a:extLst>
              <a:ext uri="{FF2B5EF4-FFF2-40B4-BE49-F238E27FC236}">
                <a16:creationId xmlns:a16="http://schemas.microsoft.com/office/drawing/2014/main" id="{2D7AB090-D2DD-733F-2F6C-15BC744D7108}"/>
              </a:ext>
            </a:extLst>
          </p:cNvPr>
          <p:cNvSpPr txBox="1"/>
          <p:nvPr/>
        </p:nvSpPr>
        <p:spPr>
          <a:xfrm>
            <a:off x="1939525" y="3906675"/>
            <a:ext cx="807630" cy="230832"/>
          </a:xfrm>
          <a:prstGeom prst="rect">
            <a:avLst/>
          </a:prstGeom>
          <a:noFill/>
        </p:spPr>
        <p:txBody>
          <a:bodyPr wrap="square">
            <a:spAutoFit/>
          </a:bodyPr>
          <a:lstStyle/>
          <a:p>
            <a:pPr algn="ctr"/>
            <a:r>
              <a:rPr lang="en-GB" sz="900" b="1" dirty="0"/>
              <a:t>8 minutes</a:t>
            </a:r>
          </a:p>
        </p:txBody>
      </p:sp>
      <p:sp>
        <p:nvSpPr>
          <p:cNvPr id="24" name="TextBox 23">
            <a:extLst>
              <a:ext uri="{FF2B5EF4-FFF2-40B4-BE49-F238E27FC236}">
                <a16:creationId xmlns:a16="http://schemas.microsoft.com/office/drawing/2014/main" id="{F6338379-F73B-4DE5-42CD-B5C0B908E91F}"/>
              </a:ext>
            </a:extLst>
          </p:cNvPr>
          <p:cNvSpPr txBox="1"/>
          <p:nvPr/>
        </p:nvSpPr>
        <p:spPr>
          <a:xfrm>
            <a:off x="4493411" y="3906675"/>
            <a:ext cx="807630" cy="230832"/>
          </a:xfrm>
          <a:prstGeom prst="rect">
            <a:avLst/>
          </a:prstGeom>
          <a:noFill/>
        </p:spPr>
        <p:txBody>
          <a:bodyPr wrap="square">
            <a:spAutoFit/>
          </a:bodyPr>
          <a:lstStyle/>
          <a:p>
            <a:pPr algn="ctr"/>
            <a:r>
              <a:rPr lang="en-GB" sz="900" b="1" dirty="0"/>
              <a:t>49 minutes</a:t>
            </a:r>
          </a:p>
        </p:txBody>
      </p:sp>
      <p:sp>
        <p:nvSpPr>
          <p:cNvPr id="25" name="TextBox 24">
            <a:extLst>
              <a:ext uri="{FF2B5EF4-FFF2-40B4-BE49-F238E27FC236}">
                <a16:creationId xmlns:a16="http://schemas.microsoft.com/office/drawing/2014/main" id="{FF04C55F-D2CB-5089-7763-BAFF3634944E}"/>
              </a:ext>
            </a:extLst>
          </p:cNvPr>
          <p:cNvSpPr txBox="1"/>
          <p:nvPr/>
        </p:nvSpPr>
        <p:spPr>
          <a:xfrm>
            <a:off x="7971563" y="3896533"/>
            <a:ext cx="1788972" cy="230832"/>
          </a:xfrm>
          <a:prstGeom prst="rect">
            <a:avLst/>
          </a:prstGeom>
          <a:noFill/>
        </p:spPr>
        <p:txBody>
          <a:bodyPr wrap="square">
            <a:spAutoFit/>
          </a:bodyPr>
          <a:lstStyle/>
          <a:p>
            <a:pPr algn="ctr"/>
            <a:r>
              <a:rPr lang="en-GB" sz="900" b="1" dirty="0"/>
              <a:t>5 hours and 24 minutes</a:t>
            </a:r>
          </a:p>
        </p:txBody>
      </p:sp>
      <p:sp>
        <p:nvSpPr>
          <p:cNvPr id="26" name="TextBox 25">
            <a:extLst>
              <a:ext uri="{FF2B5EF4-FFF2-40B4-BE49-F238E27FC236}">
                <a16:creationId xmlns:a16="http://schemas.microsoft.com/office/drawing/2014/main" id="{66A0F832-DB28-67AA-2266-14F2E4419209}"/>
              </a:ext>
            </a:extLst>
          </p:cNvPr>
          <p:cNvSpPr txBox="1"/>
          <p:nvPr/>
        </p:nvSpPr>
        <p:spPr>
          <a:xfrm>
            <a:off x="1582514" y="3080122"/>
            <a:ext cx="1521652" cy="276999"/>
          </a:xfrm>
          <a:prstGeom prst="rect">
            <a:avLst/>
          </a:prstGeom>
          <a:noFill/>
        </p:spPr>
        <p:txBody>
          <a:bodyPr wrap="square" rtlCol="0">
            <a:spAutoFit/>
          </a:bodyPr>
          <a:lstStyle/>
          <a:p>
            <a:pPr algn="ctr"/>
            <a:r>
              <a:rPr lang="en-GB" sz="1200" b="1" dirty="0">
                <a:solidFill>
                  <a:schemeClr val="bg1"/>
                </a:solidFill>
              </a:rPr>
              <a:t>Linear: 1 in 185</a:t>
            </a:r>
          </a:p>
        </p:txBody>
      </p:sp>
      <p:sp>
        <p:nvSpPr>
          <p:cNvPr id="27" name="TextBox 26">
            <a:extLst>
              <a:ext uri="{FF2B5EF4-FFF2-40B4-BE49-F238E27FC236}">
                <a16:creationId xmlns:a16="http://schemas.microsoft.com/office/drawing/2014/main" id="{28E82FC8-E1A2-D98B-BB54-319C25E3966C}"/>
              </a:ext>
            </a:extLst>
          </p:cNvPr>
          <p:cNvSpPr txBox="1"/>
          <p:nvPr/>
        </p:nvSpPr>
        <p:spPr>
          <a:xfrm>
            <a:off x="1711151" y="3374141"/>
            <a:ext cx="1202573" cy="276999"/>
          </a:xfrm>
          <a:prstGeom prst="rect">
            <a:avLst/>
          </a:prstGeom>
          <a:noFill/>
        </p:spPr>
        <p:txBody>
          <a:bodyPr wrap="none" rtlCol="0">
            <a:spAutoFit/>
          </a:bodyPr>
          <a:lstStyle/>
          <a:p>
            <a:pPr algn="ctr"/>
            <a:r>
              <a:rPr lang="en-GB" sz="1200" b="1" dirty="0">
                <a:solidFill>
                  <a:schemeClr val="bg1"/>
                </a:solidFill>
              </a:rPr>
              <a:t>BVOD: 1 in 12</a:t>
            </a:r>
          </a:p>
        </p:txBody>
      </p:sp>
      <p:sp>
        <p:nvSpPr>
          <p:cNvPr id="28" name="TextBox 27">
            <a:extLst>
              <a:ext uri="{FF2B5EF4-FFF2-40B4-BE49-F238E27FC236}">
                <a16:creationId xmlns:a16="http://schemas.microsoft.com/office/drawing/2014/main" id="{BF1ADC11-1DCE-3DBD-242F-0923301AC897}"/>
              </a:ext>
            </a:extLst>
          </p:cNvPr>
          <p:cNvSpPr txBox="1"/>
          <p:nvPr/>
        </p:nvSpPr>
        <p:spPr>
          <a:xfrm>
            <a:off x="4154553" y="3069951"/>
            <a:ext cx="1521652" cy="276999"/>
          </a:xfrm>
          <a:prstGeom prst="rect">
            <a:avLst/>
          </a:prstGeom>
          <a:noFill/>
        </p:spPr>
        <p:txBody>
          <a:bodyPr wrap="square" rtlCol="0">
            <a:spAutoFit/>
          </a:bodyPr>
          <a:lstStyle/>
          <a:p>
            <a:pPr algn="ctr"/>
            <a:r>
              <a:rPr lang="en-GB" sz="1200" b="1" dirty="0">
                <a:solidFill>
                  <a:schemeClr val="bg1"/>
                </a:solidFill>
              </a:rPr>
              <a:t>Linear: 1 in 14</a:t>
            </a:r>
          </a:p>
        </p:txBody>
      </p:sp>
      <p:sp>
        <p:nvSpPr>
          <p:cNvPr id="29" name="TextBox 28">
            <a:extLst>
              <a:ext uri="{FF2B5EF4-FFF2-40B4-BE49-F238E27FC236}">
                <a16:creationId xmlns:a16="http://schemas.microsoft.com/office/drawing/2014/main" id="{A60A077D-E6A8-4D01-B26C-8D57513AFEA0}"/>
              </a:ext>
            </a:extLst>
          </p:cNvPr>
          <p:cNvSpPr txBox="1"/>
          <p:nvPr/>
        </p:nvSpPr>
        <p:spPr>
          <a:xfrm>
            <a:off x="4356571" y="3378944"/>
            <a:ext cx="1117614" cy="276999"/>
          </a:xfrm>
          <a:prstGeom prst="rect">
            <a:avLst/>
          </a:prstGeom>
          <a:noFill/>
        </p:spPr>
        <p:txBody>
          <a:bodyPr wrap="none" rtlCol="0">
            <a:spAutoFit/>
          </a:bodyPr>
          <a:lstStyle/>
          <a:p>
            <a:pPr algn="ctr"/>
            <a:r>
              <a:rPr lang="en-GB" sz="1200" b="1" dirty="0">
                <a:solidFill>
                  <a:schemeClr val="bg1"/>
                </a:solidFill>
              </a:rPr>
              <a:t>BVOD: 1 in 4</a:t>
            </a:r>
          </a:p>
        </p:txBody>
      </p:sp>
      <p:sp>
        <p:nvSpPr>
          <p:cNvPr id="30" name="TextBox 29">
            <a:extLst>
              <a:ext uri="{FF2B5EF4-FFF2-40B4-BE49-F238E27FC236}">
                <a16:creationId xmlns:a16="http://schemas.microsoft.com/office/drawing/2014/main" id="{A58B2C37-5056-6AF8-C78C-4EACE1A2D1FC}"/>
              </a:ext>
            </a:extLst>
          </p:cNvPr>
          <p:cNvSpPr txBox="1"/>
          <p:nvPr/>
        </p:nvSpPr>
        <p:spPr>
          <a:xfrm>
            <a:off x="8105224" y="3106311"/>
            <a:ext cx="1521652" cy="276999"/>
          </a:xfrm>
          <a:prstGeom prst="rect">
            <a:avLst/>
          </a:prstGeom>
          <a:noFill/>
        </p:spPr>
        <p:txBody>
          <a:bodyPr wrap="square" rtlCol="0">
            <a:spAutoFit/>
          </a:bodyPr>
          <a:lstStyle/>
          <a:p>
            <a:pPr algn="ctr"/>
            <a:r>
              <a:rPr lang="en-GB" sz="1200" b="1" dirty="0">
                <a:solidFill>
                  <a:schemeClr val="bg1"/>
                </a:solidFill>
              </a:rPr>
              <a:t>Linear: 1 in 1.1</a:t>
            </a:r>
          </a:p>
        </p:txBody>
      </p:sp>
      <p:sp>
        <p:nvSpPr>
          <p:cNvPr id="31" name="TextBox 30">
            <a:extLst>
              <a:ext uri="{FF2B5EF4-FFF2-40B4-BE49-F238E27FC236}">
                <a16:creationId xmlns:a16="http://schemas.microsoft.com/office/drawing/2014/main" id="{59AA2B71-D1B7-A153-7E04-F0527C0B3C2E}"/>
              </a:ext>
            </a:extLst>
          </p:cNvPr>
          <p:cNvSpPr txBox="1"/>
          <p:nvPr/>
        </p:nvSpPr>
        <p:spPr>
          <a:xfrm>
            <a:off x="8307243" y="3374141"/>
            <a:ext cx="1117614" cy="276999"/>
          </a:xfrm>
          <a:prstGeom prst="rect">
            <a:avLst/>
          </a:prstGeom>
          <a:noFill/>
        </p:spPr>
        <p:txBody>
          <a:bodyPr wrap="none" rtlCol="0">
            <a:spAutoFit/>
          </a:bodyPr>
          <a:lstStyle/>
          <a:p>
            <a:pPr algn="ctr"/>
            <a:r>
              <a:rPr lang="en-GB" sz="1200" b="1" dirty="0">
                <a:solidFill>
                  <a:schemeClr val="bg1"/>
                </a:solidFill>
              </a:rPr>
              <a:t>BVOD: 1 in 2</a:t>
            </a:r>
          </a:p>
        </p:txBody>
      </p:sp>
      <p:sp>
        <p:nvSpPr>
          <p:cNvPr id="35" name="TextBox 34">
            <a:extLst>
              <a:ext uri="{FF2B5EF4-FFF2-40B4-BE49-F238E27FC236}">
                <a16:creationId xmlns:a16="http://schemas.microsoft.com/office/drawing/2014/main" id="{E35567D0-DDFF-71DA-070A-57B7B65AC9C6}"/>
              </a:ext>
            </a:extLst>
          </p:cNvPr>
          <p:cNvSpPr txBox="1"/>
          <p:nvPr/>
        </p:nvSpPr>
        <p:spPr>
          <a:xfrm>
            <a:off x="3269099" y="4145161"/>
            <a:ext cx="329255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skews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 ABC1 adults (71%) and 16-34 adults (42%)</a:t>
            </a:r>
          </a:p>
        </p:txBody>
      </p:sp>
      <p:sp>
        <p:nvSpPr>
          <p:cNvPr id="37" name="Rectangle 36">
            <a:extLst>
              <a:ext uri="{FF2B5EF4-FFF2-40B4-BE49-F238E27FC236}">
                <a16:creationId xmlns:a16="http://schemas.microsoft.com/office/drawing/2014/main" id="{69CA01CD-9E5D-AC9A-961F-8259FF002A6E}"/>
              </a:ext>
            </a:extLst>
          </p:cNvPr>
          <p:cNvSpPr/>
          <p:nvPr/>
        </p:nvSpPr>
        <p:spPr>
          <a:xfrm>
            <a:off x="6505759" y="2323831"/>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Easily reachable via linear TV</a:t>
            </a:r>
          </a:p>
        </p:txBody>
      </p:sp>
      <p:sp>
        <p:nvSpPr>
          <p:cNvPr id="38" name="Rectangle 37">
            <a:extLst>
              <a:ext uri="{FF2B5EF4-FFF2-40B4-BE49-F238E27FC236}">
                <a16:creationId xmlns:a16="http://schemas.microsoft.com/office/drawing/2014/main" id="{68501023-C566-F3F7-55EA-37E23B3D4D6C}"/>
              </a:ext>
            </a:extLst>
          </p:cNvPr>
          <p:cNvSpPr/>
          <p:nvPr/>
        </p:nvSpPr>
        <p:spPr>
          <a:xfrm>
            <a:off x="3408578" y="2325817"/>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TV reach extenders</a:t>
            </a:r>
          </a:p>
        </p:txBody>
      </p:sp>
      <p:sp>
        <p:nvSpPr>
          <p:cNvPr id="39" name="Rectangle 38">
            <a:extLst>
              <a:ext uri="{FF2B5EF4-FFF2-40B4-BE49-F238E27FC236}">
                <a16:creationId xmlns:a16="http://schemas.microsoft.com/office/drawing/2014/main" id="{6A71AE7A-85BE-3FD1-AA44-91414E41173B}"/>
              </a:ext>
            </a:extLst>
          </p:cNvPr>
          <p:cNvSpPr/>
          <p:nvPr/>
        </p:nvSpPr>
        <p:spPr>
          <a:xfrm>
            <a:off x="1368984" y="2342595"/>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Hard to reach via TV</a:t>
            </a:r>
          </a:p>
        </p:txBody>
      </p:sp>
      <p:sp>
        <p:nvSpPr>
          <p:cNvPr id="40" name="Rectangle 39">
            <a:extLst>
              <a:ext uri="{FF2B5EF4-FFF2-40B4-BE49-F238E27FC236}">
                <a16:creationId xmlns:a16="http://schemas.microsoft.com/office/drawing/2014/main" id="{8B035DC8-E4C7-18A9-D934-A34F961B5AE3}"/>
              </a:ext>
            </a:extLst>
          </p:cNvPr>
          <p:cNvSpPr/>
          <p:nvPr/>
        </p:nvSpPr>
        <p:spPr>
          <a:xfrm>
            <a:off x="3391168" y="1561830"/>
            <a:ext cx="3012116" cy="3114850"/>
          </a:xfrm>
          <a:prstGeom prst="rect">
            <a:avLst/>
          </a:prstGeom>
          <a:noFill/>
          <a:ln w="28575">
            <a:solidFill>
              <a:srgbClr val="00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4DD3BCD0-A927-7996-7B9F-1AAA060492A3}"/>
              </a:ext>
            </a:extLst>
          </p:cNvPr>
          <p:cNvSpPr txBox="1"/>
          <p:nvPr/>
        </p:nvSpPr>
        <p:spPr>
          <a:xfrm>
            <a:off x="51784" y="3106311"/>
            <a:ext cx="1287281" cy="530915"/>
          </a:xfrm>
          <a:prstGeom prst="rect">
            <a:avLst/>
          </a:prstGeom>
          <a:noFill/>
        </p:spPr>
        <p:txBody>
          <a:bodyPr wrap="square">
            <a:spAutoFit/>
          </a:bodyPr>
          <a:lstStyle/>
          <a:p>
            <a:pPr algn="ctr"/>
            <a:r>
              <a:rPr lang="en-GB" sz="950" b="1" dirty="0"/>
              <a:t>Average odds of reaching segment per exposure</a:t>
            </a:r>
          </a:p>
        </p:txBody>
      </p:sp>
      <p:pic>
        <p:nvPicPr>
          <p:cNvPr id="6" name="Picture 5" descr="Logo">
            <a:extLst>
              <a:ext uri="{FF2B5EF4-FFF2-40B4-BE49-F238E27FC236}">
                <a16:creationId xmlns:a16="http://schemas.microsoft.com/office/drawing/2014/main" id="{AE14AF9E-3AB2-698D-B583-7B423D36A2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
        <p:nvSpPr>
          <p:cNvPr id="11" name="Text Placeholder 3">
            <a:extLst>
              <a:ext uri="{FF2B5EF4-FFF2-40B4-BE49-F238E27FC236}">
                <a16:creationId xmlns:a16="http://schemas.microsoft.com/office/drawing/2014/main" id="{C1C0E1BF-9A41-2D17-F7A0-7776FAE77F68}"/>
              </a:ext>
            </a:extLst>
          </p:cNvPr>
          <p:cNvSpPr>
            <a:spLocks noGrp="1"/>
          </p:cNvSpPr>
          <p:nvPr>
            <p:ph type="body" sz="quarter" idx="15"/>
          </p:nvPr>
        </p:nvSpPr>
        <p:spPr>
          <a:xfrm>
            <a:off x="377825" y="5424473"/>
            <a:ext cx="11334750" cy="304800"/>
          </a:xfrm>
        </p:spPr>
        <p:txBody>
          <a:bodyPr/>
          <a:lstStyle/>
          <a:p>
            <a:r>
              <a:rPr lang="en-GB" dirty="0"/>
              <a:t>Source: PwC UK, Barb, all viewers split into tenths based upon their weight of linear TV viewing </a:t>
            </a:r>
          </a:p>
        </p:txBody>
      </p:sp>
      <p:sp>
        <p:nvSpPr>
          <p:cNvPr id="3" name="Rectangle 2">
            <a:extLst>
              <a:ext uri="{FF2B5EF4-FFF2-40B4-BE49-F238E27FC236}">
                <a16:creationId xmlns:a16="http://schemas.microsoft.com/office/drawing/2014/main" id="{3ACDF5CF-DA51-4095-61E6-29E75C36633D}"/>
              </a:ext>
            </a:extLst>
          </p:cNvPr>
          <p:cNvSpPr/>
          <p:nvPr/>
        </p:nvSpPr>
        <p:spPr>
          <a:xfrm>
            <a:off x="6507157" y="1561830"/>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Heaviest tier </a:t>
            </a:r>
          </a:p>
          <a:p>
            <a:pPr algn="ctr"/>
            <a:r>
              <a:rPr lang="en-GB" sz="1400" b="1" dirty="0">
                <a:solidFill>
                  <a:schemeClr val="bg1"/>
                </a:solidFill>
              </a:rPr>
              <a:t>50-100%</a:t>
            </a:r>
            <a:endParaRPr lang="en-GB" sz="1400" b="1" i="1" dirty="0">
              <a:solidFill>
                <a:schemeClr val="bg1"/>
              </a:solidFill>
            </a:endParaRPr>
          </a:p>
        </p:txBody>
      </p:sp>
      <p:sp>
        <p:nvSpPr>
          <p:cNvPr id="7" name="Rectangle 6">
            <a:extLst>
              <a:ext uri="{FF2B5EF4-FFF2-40B4-BE49-F238E27FC236}">
                <a16:creationId xmlns:a16="http://schemas.microsoft.com/office/drawing/2014/main" id="{44BCD8D8-7B09-BC5B-78FE-4AECB035A21E}"/>
              </a:ext>
            </a:extLst>
          </p:cNvPr>
          <p:cNvSpPr/>
          <p:nvPr/>
        </p:nvSpPr>
        <p:spPr>
          <a:xfrm>
            <a:off x="3409976" y="1580594"/>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Middle tier </a:t>
            </a:r>
          </a:p>
          <a:p>
            <a:pPr algn="ctr"/>
            <a:r>
              <a:rPr lang="en-GB" sz="1400" b="1" dirty="0">
                <a:solidFill>
                  <a:schemeClr val="bg1"/>
                </a:solidFill>
              </a:rPr>
              <a:t>20-49%</a:t>
            </a:r>
            <a:endParaRPr lang="en-GB" sz="1400" b="1" i="1" dirty="0">
              <a:solidFill>
                <a:schemeClr val="bg1"/>
              </a:solidFill>
            </a:endParaRPr>
          </a:p>
        </p:txBody>
      </p:sp>
      <p:sp>
        <p:nvSpPr>
          <p:cNvPr id="8" name="Rectangle 7">
            <a:extLst>
              <a:ext uri="{FF2B5EF4-FFF2-40B4-BE49-F238E27FC236}">
                <a16:creationId xmlns:a16="http://schemas.microsoft.com/office/drawing/2014/main" id="{BB4ABC3F-E686-9F76-2CFD-04A423F56191}"/>
              </a:ext>
            </a:extLst>
          </p:cNvPr>
          <p:cNvSpPr/>
          <p:nvPr/>
        </p:nvSpPr>
        <p:spPr>
          <a:xfrm>
            <a:off x="1370382" y="1580594"/>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Lightest tier </a:t>
            </a:r>
          </a:p>
          <a:p>
            <a:pPr algn="ctr"/>
            <a:r>
              <a:rPr lang="en-GB" sz="1400" b="1" dirty="0">
                <a:solidFill>
                  <a:schemeClr val="bg1"/>
                </a:solidFill>
              </a:rPr>
              <a:t>0-19%</a:t>
            </a:r>
            <a:endParaRPr lang="en-GB" sz="1400" b="1" i="1" dirty="0">
              <a:solidFill>
                <a:schemeClr val="bg1"/>
              </a:solidFill>
            </a:endParaRPr>
          </a:p>
        </p:txBody>
      </p:sp>
    </p:spTree>
    <p:extLst>
      <p:ext uri="{BB962C8B-B14F-4D97-AF65-F5344CB8AC3E}">
        <p14:creationId xmlns:p14="http://schemas.microsoft.com/office/powerpoint/2010/main" val="292000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8249-FADB-493E-977A-13FD5E0F7816}"/>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McDonald’s: Extending Cost Effective Reach</a:t>
            </a:r>
            <a:endParaRPr lang="en-GB" dirty="0"/>
          </a:p>
        </p:txBody>
      </p:sp>
      <p:sp>
        <p:nvSpPr>
          <p:cNvPr id="3" name="Text Placeholder 2">
            <a:extLst>
              <a:ext uri="{FF2B5EF4-FFF2-40B4-BE49-F238E27FC236}">
                <a16:creationId xmlns:a16="http://schemas.microsoft.com/office/drawing/2014/main" id="{490A711B-809D-4E1C-9420-A7AB3EEE9378}"/>
              </a:ext>
            </a:extLst>
          </p:cNvPr>
          <p:cNvSpPr>
            <a:spLocks noGrp="1"/>
          </p:cNvSpPr>
          <p:nvPr>
            <p:ph type="body" sz="quarter" idx="13"/>
          </p:nvPr>
        </p:nvSpPr>
        <p:spPr/>
        <p:txBody>
          <a:bodyPr>
            <a:normAutofit fontScale="92500" lnSpcReduction="1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Arial"/>
                <a:ea typeface="+mn-ea"/>
                <a:cs typeface="+mn-cs"/>
              </a:rPr>
              <a:t>Objective: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600" dirty="0">
                <a:latin typeface="Arial"/>
              </a:rPr>
              <a:t>Drive awareness and uptake of My McDonald’s Rewards amongst 16-44s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dirty="0">
                <a:latin typeface="Arial"/>
              </a:rPr>
              <a:t>Advanced TV Solution(s):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600" dirty="0">
                <a:latin typeface="Arial"/>
              </a:rPr>
              <a:t>Channel 4 </a:t>
            </a:r>
            <a:r>
              <a:rPr lang="en-GB" sz="1600" dirty="0" err="1">
                <a:latin typeface="Arial"/>
              </a:rPr>
              <a:t>Superspot</a:t>
            </a:r>
            <a:r>
              <a:rPr lang="en-GB" sz="1600" dirty="0">
                <a:latin typeface="Arial"/>
              </a:rPr>
              <a:t>, ITV </a:t>
            </a:r>
            <a:r>
              <a:rPr lang="en-GB" sz="1600" dirty="0" err="1">
                <a:latin typeface="Arial"/>
              </a:rPr>
              <a:t>Coverplus</a:t>
            </a:r>
            <a:r>
              <a:rPr lang="en-GB" sz="1600" dirty="0">
                <a:latin typeface="Arial"/>
              </a:rPr>
              <a:t> and Adsmart Reach Booster to maximise cost effective reach followed by a campaign re-fresh to reach unexposed viewers</a:t>
            </a:r>
            <a:endParaRPr kumimoji="0" lang="en-GB" sz="16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600" dirty="0">
              <a:latin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Arial"/>
                <a:ea typeface="+mn-ea"/>
                <a:cs typeface="+mn-cs"/>
              </a:rPr>
              <a:t>Results: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effectLst/>
                <a:uLnTx/>
                <a:uFillTx/>
                <a:latin typeface="Arial"/>
                <a:ea typeface="+mn-ea"/>
                <a:cs typeface="+mn-cs"/>
              </a:rPr>
              <a:t>Significant incremental reach delivered driving revenue growth and business growth</a:t>
            </a:r>
          </a:p>
          <a:p>
            <a:endParaRPr lang="en-GB" dirty="0"/>
          </a:p>
        </p:txBody>
      </p:sp>
      <p:sp>
        <p:nvSpPr>
          <p:cNvPr id="7" name="Text Placeholder 6">
            <a:extLst>
              <a:ext uri="{FF2B5EF4-FFF2-40B4-BE49-F238E27FC236}">
                <a16:creationId xmlns:a16="http://schemas.microsoft.com/office/drawing/2014/main" id="{AFF51E88-88E5-F88F-015A-DAEBD4B4E87D}"/>
              </a:ext>
            </a:extLst>
          </p:cNvPr>
          <p:cNvSpPr>
            <a:spLocks noGrp="1"/>
          </p:cNvSpPr>
          <p:nvPr>
            <p:ph type="body" sz="quarter" idx="15"/>
          </p:nvPr>
        </p:nvSpPr>
        <p:spPr/>
        <p:txBody>
          <a:bodyPr/>
          <a:lstStyle/>
          <a:p>
            <a:endParaRPr lang="en-GB"/>
          </a:p>
        </p:txBody>
      </p:sp>
      <p:pic>
        <p:nvPicPr>
          <p:cNvPr id="8" name="Picture 4" descr="Fun | Brand | TV Ad | McDonald's UK - YouTube">
            <a:extLst>
              <a:ext uri="{FF2B5EF4-FFF2-40B4-BE49-F238E27FC236}">
                <a16:creationId xmlns:a16="http://schemas.microsoft.com/office/drawing/2014/main" id="{BB9A53B4-A2EB-2817-18AC-AA419A7AFCC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501" r="3501"/>
          <a:stretch>
            <a:fillRect/>
          </a:stretch>
        </p:blipFill>
        <p:spPr bwMode="auto">
          <a:xfrm>
            <a:off x="5368925" y="1428750"/>
            <a:ext cx="6343650" cy="38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6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31" descr="A person on a green object with a crowd of people in the background&#10;&#10;AI-generated content may be incorrect.">
            <a:extLst>
              <a:ext uri="{FF2B5EF4-FFF2-40B4-BE49-F238E27FC236}">
                <a16:creationId xmlns:a16="http://schemas.microsoft.com/office/drawing/2014/main" id="{D62D7238-8488-329E-4B25-785D6591185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685" t="163" r="42937" b="-163"/>
          <a:stretch/>
        </p:blipFill>
        <p:spPr>
          <a:xfrm>
            <a:off x="6181255" y="1425624"/>
            <a:ext cx="2680405" cy="3836988"/>
          </a:xfrm>
          <a:prstGeom prst="rect">
            <a:avLst/>
          </a:prstGeom>
          <a:solidFill>
            <a:schemeClr val="bg1">
              <a:lumMod val="85000"/>
            </a:schemeClr>
          </a:solidFill>
        </p:spPr>
      </p:pic>
      <p:pic>
        <p:nvPicPr>
          <p:cNvPr id="7" name="Picture Placeholder 13" descr="A cat jumping in the air&#10;&#10;AI-generated content may be incorrect.">
            <a:extLst>
              <a:ext uri="{FF2B5EF4-FFF2-40B4-BE49-F238E27FC236}">
                <a16:creationId xmlns:a16="http://schemas.microsoft.com/office/drawing/2014/main" id="{76AD5520-054C-9204-1201-08EAF390DE8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850" t="12276" r="37463" b="12153"/>
          <a:stretch/>
        </p:blipFill>
        <p:spPr>
          <a:xfrm>
            <a:off x="479424" y="1428750"/>
            <a:ext cx="2680405" cy="3836988"/>
          </a:xfrm>
          <a:prstGeom prst="rect">
            <a:avLst/>
          </a:prstGeom>
          <a:solidFill>
            <a:schemeClr val="bg1">
              <a:lumMod val="85000"/>
            </a:schemeClr>
          </a:solidFill>
        </p:spPr>
      </p:pic>
      <p:pic>
        <p:nvPicPr>
          <p:cNvPr id="3" name="Picture Placeholder 9" descr="A dart board with a dart in the center&#10;&#10;AI-generated content may be incorrect.">
            <a:extLst>
              <a:ext uri="{FF2B5EF4-FFF2-40B4-BE49-F238E27FC236}">
                <a16:creationId xmlns:a16="http://schemas.microsoft.com/office/drawing/2014/main" id="{57E2FB18-6B3B-ED48-38A4-3F5D520AD36D}"/>
              </a:ext>
            </a:extLst>
          </p:cNvPr>
          <p:cNvPicPr>
            <a:picLocks noChangeAspect="1"/>
          </p:cNvPicPr>
          <p:nvPr/>
        </p:nvPicPr>
        <p:blipFill>
          <a:blip r:embed="rId7">
            <a:extLst>
              <a:ext uri="{28A0092B-C50C-407E-A947-70E740481C1C}">
                <a14:useLocalDpi xmlns:a14="http://schemas.microsoft.com/office/drawing/2010/main" val="0"/>
              </a:ext>
            </a:extLst>
          </a:blip>
          <a:srcRect l="29572" t="1536" r="32160" b="1049"/>
          <a:stretch/>
        </p:blipFill>
        <p:spPr>
          <a:xfrm>
            <a:off x="3330575" y="1428750"/>
            <a:ext cx="2679700" cy="3836988"/>
          </a:xfrm>
          <a:prstGeom prst="rect">
            <a:avLst/>
          </a:prstGeom>
          <a:solidFill>
            <a:schemeClr val="bg1">
              <a:lumMod val="85000"/>
            </a:schemeClr>
          </a:solidFill>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30339" y="1425624"/>
            <a:ext cx="2679700"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pic>
        <p:nvPicPr>
          <p:cNvPr id="15" name="Picture Placeholder 36" descr="A person holding a cell phone&#10;&#10;AI-generated content may be incorrect.">
            <a:extLst>
              <a:ext uri="{FF2B5EF4-FFF2-40B4-BE49-F238E27FC236}">
                <a16:creationId xmlns:a16="http://schemas.microsoft.com/office/drawing/2014/main" id="{55B60FFF-C005-F200-004C-34E4B12AEB76}"/>
              </a:ext>
            </a:extLst>
          </p:cNvPr>
          <p:cNvPicPr>
            <a:picLocks noGrp="1" noChangeAspect="1"/>
          </p:cNvPicPr>
          <p:nvPr>
            <p:ph type="pic" sz="quarter" idx="22"/>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30358" r="30358"/>
          <a:stretch/>
        </p:blipFill>
        <p:spPr>
          <a:xfrm>
            <a:off x="9032875" y="1428750"/>
            <a:ext cx="2679700" cy="3836988"/>
          </a:xfrm>
        </p:spPr>
      </p:pic>
    </p:spTree>
    <p:extLst>
      <p:ext uri="{BB962C8B-B14F-4D97-AF65-F5344CB8AC3E}">
        <p14:creationId xmlns:p14="http://schemas.microsoft.com/office/powerpoint/2010/main" val="379152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walking on a hill&#10;&#10;AI-generated content may be incorrect.">
            <a:extLst>
              <a:ext uri="{FF2B5EF4-FFF2-40B4-BE49-F238E27FC236}">
                <a16:creationId xmlns:a16="http://schemas.microsoft.com/office/drawing/2014/main" id="{D8DBAD83-CD39-BDC9-E2CE-ABB89E28DF1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1901" r="21901"/>
          <a:stretch>
            <a:fillRect/>
          </a:stretch>
        </p:blipFill>
        <p:spPr/>
      </p:pic>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Geo-targeting</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Smaller businesses with local footprints</a:t>
            </a:r>
          </a:p>
          <a:p>
            <a:pPr algn="l"/>
            <a:endParaRPr lang="en-GB" sz="1600" dirty="0">
              <a:solidFill>
                <a:schemeClr val="bg2"/>
              </a:solidFill>
            </a:endParaRPr>
          </a:p>
          <a:p>
            <a:pPr algn="l"/>
            <a:r>
              <a:rPr lang="en-GB" sz="1600" dirty="0">
                <a:solidFill>
                  <a:schemeClr val="bg2"/>
                </a:solidFill>
              </a:rPr>
              <a:t>Upweighting spend to postcodes in close proximity to stores</a:t>
            </a:r>
          </a:p>
          <a:p>
            <a:pPr algn="l"/>
            <a:endParaRPr lang="en-GB" sz="1600" dirty="0">
              <a:solidFill>
                <a:schemeClr val="bg2"/>
              </a:solidFill>
            </a:endParaRPr>
          </a:p>
          <a:p>
            <a:pPr algn="l"/>
            <a:r>
              <a:rPr lang="en-GB" sz="1600" dirty="0">
                <a:solidFill>
                  <a:schemeClr val="bg2"/>
                </a:solidFill>
              </a:rPr>
              <a:t>Restricting activity to post codes where promotions run</a:t>
            </a:r>
          </a:p>
          <a:p>
            <a:pPr algn="l"/>
            <a:endParaRPr lang="en-GB" sz="1600" dirty="0">
              <a:solidFill>
                <a:schemeClr val="bg2"/>
              </a:solidFill>
            </a:endParaRPr>
          </a:p>
          <a:p>
            <a:pPr algn="l"/>
            <a:r>
              <a:rPr lang="en-GB" sz="1600" dirty="0">
                <a:solidFill>
                  <a:schemeClr val="bg2"/>
                </a:solidFill>
              </a:rPr>
              <a:t>Geo-based creative targeting</a:t>
            </a:r>
          </a:p>
          <a:p>
            <a:endParaRPr lang="en-GB" dirty="0"/>
          </a:p>
        </p:txBody>
      </p:sp>
      <p:sp>
        <p:nvSpPr>
          <p:cNvPr id="6" name="Text Placeholder 5">
            <a:extLst>
              <a:ext uri="{FF2B5EF4-FFF2-40B4-BE49-F238E27FC236}">
                <a16:creationId xmlns:a16="http://schemas.microsoft.com/office/drawing/2014/main" id="{EDF0575F-D4EF-ADBA-F589-96C88D72994F}"/>
              </a:ext>
            </a:extLst>
          </p:cNvPr>
          <p:cNvSpPr>
            <a:spLocks noGrp="1"/>
          </p:cNvSpPr>
          <p:nvPr>
            <p:ph type="body" sz="quarter" idx="15"/>
          </p:nvPr>
        </p:nvSpPr>
        <p:spPr/>
        <p:txBody>
          <a:bodyPr/>
          <a:lstStyle/>
          <a:p>
            <a:endParaRPr lang="en-GB"/>
          </a:p>
        </p:txBody>
      </p:sp>
      <p:sp>
        <p:nvSpPr>
          <p:cNvPr id="7" name="TextBox 6">
            <a:extLst>
              <a:ext uri="{FF2B5EF4-FFF2-40B4-BE49-F238E27FC236}">
                <a16:creationId xmlns:a16="http://schemas.microsoft.com/office/drawing/2014/main" id="{4E824AC7-C115-458C-87B7-3905250A7E69}"/>
              </a:ext>
            </a:extLst>
          </p:cNvPr>
          <p:cNvSpPr txBox="1"/>
          <p:nvPr/>
        </p:nvSpPr>
        <p:spPr>
          <a:xfrm rot="16200000">
            <a:off x="9912372" y="3749722"/>
            <a:ext cx="413160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a:ea typeface="+mn-ea"/>
                <a:cs typeface="+mn-cs"/>
              </a:rPr>
              <a:t>EE - Weekender</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5305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CA59-C70A-7788-95B3-5CB104A68033}"/>
              </a:ext>
            </a:extLst>
          </p:cNvPr>
          <p:cNvSpPr>
            <a:spLocks noGrp="1"/>
          </p:cNvSpPr>
          <p:nvPr>
            <p:ph type="title"/>
          </p:nvPr>
        </p:nvSpPr>
        <p:spPr/>
        <p:txBody>
          <a:bodyPr/>
          <a:lstStyle/>
          <a:p>
            <a:r>
              <a:rPr lang="en-GB" dirty="0"/>
              <a:t>Marks Electrical: Geo-Targeting</a:t>
            </a:r>
          </a:p>
        </p:txBody>
      </p:sp>
      <p:sp>
        <p:nvSpPr>
          <p:cNvPr id="6" name="Text Placeholder 5">
            <a:extLst>
              <a:ext uri="{FF2B5EF4-FFF2-40B4-BE49-F238E27FC236}">
                <a16:creationId xmlns:a16="http://schemas.microsoft.com/office/drawing/2014/main" id="{53735806-94C1-1E62-17A9-44F29B1B04D9}"/>
              </a:ext>
            </a:extLst>
          </p:cNvPr>
          <p:cNvSpPr>
            <a:spLocks noGrp="1"/>
          </p:cNvSpPr>
          <p:nvPr>
            <p:ph type="body" sz="quarter" idx="13"/>
          </p:nvPr>
        </p:nvSpPr>
        <p:spPr/>
        <p:txBody>
          <a:bodyPr>
            <a:normAutofit/>
          </a:bodyPr>
          <a:lstStyle/>
          <a:p>
            <a:r>
              <a:rPr lang="en-US" sz="1500" dirty="0"/>
              <a:t>Objective:</a:t>
            </a:r>
          </a:p>
          <a:p>
            <a:pPr marL="285750" indent="-285750">
              <a:buFont typeface="Arial" panose="020B0604020202020204" pitchFamily="34" charset="0"/>
              <a:buChar char="•"/>
            </a:pPr>
            <a:r>
              <a:rPr lang="en-US" sz="1500" dirty="0"/>
              <a:t>Business growth in serviceable areas</a:t>
            </a:r>
          </a:p>
          <a:p>
            <a:endParaRPr lang="en-US" sz="1500" dirty="0"/>
          </a:p>
          <a:p>
            <a:r>
              <a:rPr lang="en-US" sz="1500" dirty="0"/>
              <a:t>Advanced TV Solution(s):</a:t>
            </a:r>
          </a:p>
          <a:p>
            <a:pPr marL="285750" indent="-285750">
              <a:buFont typeface="Arial" panose="020B0604020202020204" pitchFamily="34" charset="0"/>
              <a:buChar char="•"/>
            </a:pPr>
            <a:r>
              <a:rPr lang="en-US" sz="1500" dirty="0"/>
              <a:t>Postcode-based and catchment area-based targeting via </a:t>
            </a:r>
            <a:r>
              <a:rPr lang="en-US" sz="1500" dirty="0" err="1"/>
              <a:t>AdSmart</a:t>
            </a:r>
            <a:endParaRPr lang="en-US" sz="1500" dirty="0"/>
          </a:p>
          <a:p>
            <a:endParaRPr lang="en-US" sz="1500" dirty="0"/>
          </a:p>
          <a:p>
            <a:r>
              <a:rPr lang="en-US" sz="1500" dirty="0"/>
              <a:t>Results:</a:t>
            </a:r>
          </a:p>
          <a:p>
            <a:pPr marL="285750" indent="-285750">
              <a:buFont typeface="Arial" panose="020B0604020202020204" pitchFamily="34" charset="0"/>
              <a:buChar char="•"/>
            </a:pPr>
            <a:r>
              <a:rPr lang="en-US" sz="1500" dirty="0"/>
              <a:t>Delivered ROI in excess of 20:1</a:t>
            </a:r>
          </a:p>
          <a:p>
            <a:pPr marL="285750" indent="-285750">
              <a:buFont typeface="Arial" panose="020B0604020202020204" pitchFamily="34" charset="0"/>
              <a:buChar char="•"/>
            </a:pPr>
            <a:r>
              <a:rPr lang="en-US" sz="1500" dirty="0"/>
              <a:t>Grown to become #3 electrical retailer in the country (from #5)</a:t>
            </a:r>
          </a:p>
        </p:txBody>
      </p:sp>
      <p:sp>
        <p:nvSpPr>
          <p:cNvPr id="8" name="Text Placeholder 7">
            <a:extLst>
              <a:ext uri="{FF2B5EF4-FFF2-40B4-BE49-F238E27FC236}">
                <a16:creationId xmlns:a16="http://schemas.microsoft.com/office/drawing/2014/main" id="{7F9E0104-280B-2C74-2B7E-E70E95558031}"/>
              </a:ext>
            </a:extLst>
          </p:cNvPr>
          <p:cNvSpPr>
            <a:spLocks noGrp="1"/>
          </p:cNvSpPr>
          <p:nvPr>
            <p:ph type="body" sz="quarter" idx="15"/>
          </p:nvPr>
        </p:nvSpPr>
        <p:spPr/>
        <p:txBody>
          <a:bodyPr/>
          <a:lstStyle/>
          <a:p>
            <a:endParaRPr lang="en-GB"/>
          </a:p>
        </p:txBody>
      </p:sp>
      <p:pic>
        <p:nvPicPr>
          <p:cNvPr id="9" name="Picture Placeholder 8" descr="A blue van parked in front of a building&#10;&#10;Description automatically generated">
            <a:extLst>
              <a:ext uri="{FF2B5EF4-FFF2-40B4-BE49-F238E27FC236}">
                <a16:creationId xmlns:a16="http://schemas.microsoft.com/office/drawing/2014/main" id="{927195C9-DB45-06A2-E848-A7BF99F4976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6106" b="6106"/>
          <a:stretch/>
        </p:blipFill>
        <p:spPr>
          <a:xfrm>
            <a:off x="5368925" y="1428750"/>
            <a:ext cx="6343650" cy="3836988"/>
          </a:xfrm>
          <a:prstGeom prst="rect">
            <a:avLst/>
          </a:prstGeom>
        </p:spPr>
      </p:pic>
    </p:spTree>
    <p:extLst>
      <p:ext uri="{BB962C8B-B14F-4D97-AF65-F5344CB8AC3E}">
        <p14:creationId xmlns:p14="http://schemas.microsoft.com/office/powerpoint/2010/main" val="8624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6" descr="A person holding a cell phone&#10;&#10;AI-generated content may be incorrect.">
            <a:extLst>
              <a:ext uri="{FF2B5EF4-FFF2-40B4-BE49-F238E27FC236}">
                <a16:creationId xmlns:a16="http://schemas.microsoft.com/office/drawing/2014/main" id="{B0B09EA9-C752-C9F4-4F59-A21C238C3BA4}"/>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358" r="30358"/>
          <a:stretch/>
        </p:blipFill>
        <p:spPr>
          <a:xfrm>
            <a:off x="9032875" y="1428750"/>
            <a:ext cx="2679700" cy="3836988"/>
          </a:xfrm>
        </p:spPr>
      </p:pic>
      <p:pic>
        <p:nvPicPr>
          <p:cNvPr id="13" name="Picture Placeholder 31" descr="A person on a green object with a crowd of people in the background&#10;&#10;AI-generated content may be incorrect.">
            <a:extLst>
              <a:ext uri="{FF2B5EF4-FFF2-40B4-BE49-F238E27FC236}">
                <a16:creationId xmlns:a16="http://schemas.microsoft.com/office/drawing/2014/main" id="{427AAA85-D4C2-C1E2-1138-EA590E4740AA}"/>
              </a:ext>
            </a:extLst>
          </p:cNvPr>
          <p:cNvPicPr>
            <a:picLocks noChangeAspect="1"/>
          </p:cNvPicPr>
          <p:nvPr/>
        </p:nvPicPr>
        <p:blipFill>
          <a:blip r:embed="rId5">
            <a:extLst>
              <a:ext uri="{28A0092B-C50C-407E-A947-70E740481C1C}">
                <a14:useLocalDpi xmlns:a14="http://schemas.microsoft.com/office/drawing/2010/main" val="0"/>
              </a:ext>
            </a:extLst>
          </a:blip>
          <a:srcRect l="4685" t="163" r="42937" b="-163"/>
          <a:stretch/>
        </p:blipFill>
        <p:spPr>
          <a:xfrm>
            <a:off x="6181255" y="1428750"/>
            <a:ext cx="2680405" cy="3836988"/>
          </a:xfrm>
          <a:prstGeom prst="rect">
            <a:avLst/>
          </a:prstGeom>
          <a:solidFill>
            <a:schemeClr val="bg1">
              <a:lumMod val="85000"/>
            </a:schemeClr>
          </a:solidFill>
        </p:spPr>
      </p:pic>
      <p:pic>
        <p:nvPicPr>
          <p:cNvPr id="7" name="Picture Placeholder 13" descr="A cat jumping in the air&#10;&#10;AI-generated content may be incorrect.">
            <a:extLst>
              <a:ext uri="{FF2B5EF4-FFF2-40B4-BE49-F238E27FC236}">
                <a16:creationId xmlns:a16="http://schemas.microsoft.com/office/drawing/2014/main" id="{71C7A5AC-106B-6FB1-3901-F2BAD5635057}"/>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32850" t="12276" r="37463" b="12153"/>
          <a:stretch/>
        </p:blipFill>
        <p:spPr>
          <a:xfrm>
            <a:off x="479424" y="1428750"/>
            <a:ext cx="2680405" cy="3836988"/>
          </a:xfrm>
          <a:prstGeom prst="rect">
            <a:avLst/>
          </a:prstGeom>
          <a:solidFill>
            <a:schemeClr val="bg1">
              <a:lumMod val="85000"/>
            </a:schemeClr>
          </a:solidFill>
        </p:spPr>
      </p:pic>
      <p:pic>
        <p:nvPicPr>
          <p:cNvPr id="3" name="Picture Placeholder 9" descr="A dart board with a dart in the center&#10;&#10;AI-generated content may be incorrect.">
            <a:extLst>
              <a:ext uri="{FF2B5EF4-FFF2-40B4-BE49-F238E27FC236}">
                <a16:creationId xmlns:a16="http://schemas.microsoft.com/office/drawing/2014/main" id="{429DA43B-457A-3856-58B8-0A3764706CA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29572" t="1536" r="32160" b="1049"/>
          <a:stretch/>
        </p:blipFill>
        <p:spPr>
          <a:xfrm>
            <a:off x="3330575" y="1428750"/>
            <a:ext cx="2679700" cy="3836988"/>
          </a:xfrm>
          <a:prstGeom prst="rect">
            <a:avLst/>
          </a:prstGeom>
          <a:solidFill>
            <a:schemeClr val="bg1">
              <a:lumMod val="85000"/>
            </a:schemeClr>
          </a:solidFill>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85445" y="1425624"/>
            <a:ext cx="2676215"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248275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0D6722C-D049-B574-879C-597234888FB8}"/>
              </a:ext>
            </a:extLst>
          </p:cNvPr>
          <p:cNvSpPr>
            <a:spLocks noGrp="1"/>
          </p:cNvSpPr>
          <p:nvPr>
            <p:ph type="title"/>
          </p:nvPr>
        </p:nvSpPr>
        <p:spPr>
          <a:xfrm>
            <a:off x="371475" y="359944"/>
            <a:ext cx="5871669" cy="1021181"/>
          </a:xfrm>
        </p:spPr>
        <p:txBody>
          <a:bodyPr>
            <a:normAutofit/>
          </a:bodyPr>
          <a:lstStyle/>
          <a:p>
            <a:r>
              <a:rPr lang="en-US" dirty="0"/>
              <a:t>Bringing together the best of both worlds</a:t>
            </a:r>
            <a:endParaRPr lang="en-GB" dirty="0"/>
          </a:p>
        </p:txBody>
      </p:sp>
      <p:sp>
        <p:nvSpPr>
          <p:cNvPr id="13" name="Text Placeholder 12">
            <a:extLst>
              <a:ext uri="{FF2B5EF4-FFF2-40B4-BE49-F238E27FC236}">
                <a16:creationId xmlns:a16="http://schemas.microsoft.com/office/drawing/2014/main" id="{40B0E5BB-C6A6-6F1A-C34B-04412D30D5CD}"/>
              </a:ext>
            </a:extLst>
          </p:cNvPr>
          <p:cNvSpPr>
            <a:spLocks noGrp="1"/>
          </p:cNvSpPr>
          <p:nvPr>
            <p:ph type="body" sz="quarter" idx="13"/>
          </p:nvPr>
        </p:nvSpPr>
        <p:spPr/>
        <p:txBody>
          <a:bodyPr>
            <a:normAutofit/>
          </a:bodyPr>
          <a:lstStyle/>
          <a:p>
            <a:r>
              <a:rPr lang="en-US" b="1" dirty="0"/>
              <a:t>Best of online:</a:t>
            </a:r>
          </a:p>
          <a:p>
            <a:pPr marL="285750" indent="-285750">
              <a:buFont typeface="Arial" panose="020B0604020202020204" pitchFamily="34" charset="0"/>
              <a:buChar char="─"/>
            </a:pPr>
            <a:r>
              <a:rPr lang="en-US" dirty="0"/>
              <a:t>Dynamic one-to-one ad delivery</a:t>
            </a:r>
          </a:p>
          <a:p>
            <a:pPr marL="285750" indent="-285750">
              <a:buFont typeface="Arial" panose="020B0604020202020204" pitchFamily="34" charset="0"/>
              <a:buChar char="─"/>
            </a:pPr>
            <a:r>
              <a:rPr lang="en-US" dirty="0"/>
              <a:t>Mass first-party data</a:t>
            </a:r>
          </a:p>
          <a:p>
            <a:endParaRPr lang="en-GB" dirty="0"/>
          </a:p>
          <a:p>
            <a:r>
              <a:rPr lang="en-GB" b="1" dirty="0"/>
              <a:t>Best of TV:</a:t>
            </a:r>
            <a:endParaRPr lang="en-GB" dirty="0"/>
          </a:p>
          <a:p>
            <a:pPr marL="285750" indent="-285750">
              <a:buFont typeface="Arial" panose="020B0604020202020204" pitchFamily="34" charset="0"/>
              <a:buChar char="─"/>
            </a:pPr>
            <a:r>
              <a:rPr lang="en-GB" dirty="0"/>
              <a:t>Big screen &amp; sound on</a:t>
            </a:r>
          </a:p>
          <a:p>
            <a:pPr marL="285750" indent="-285750">
              <a:buFont typeface="Arial" panose="020B0604020202020204" pitchFamily="34" charset="0"/>
              <a:buChar char="─"/>
            </a:pPr>
            <a:r>
              <a:rPr lang="en-GB" dirty="0"/>
              <a:t>Fully viewable &amp; viewed</a:t>
            </a:r>
          </a:p>
          <a:p>
            <a:pPr marL="285750" indent="-285750">
              <a:buFont typeface="Arial" panose="020B0604020202020204" pitchFamily="34" charset="0"/>
              <a:buChar char="─"/>
            </a:pPr>
            <a:r>
              <a:rPr lang="en-GB" dirty="0"/>
              <a:t>High quality, brand-safe content</a:t>
            </a:r>
          </a:p>
          <a:p>
            <a:pPr marL="285750" indent="-285750">
              <a:buFont typeface="Arial" panose="020B0604020202020204" pitchFamily="34" charset="0"/>
              <a:buChar char="─"/>
            </a:pPr>
            <a:r>
              <a:rPr lang="en-GB" dirty="0"/>
              <a:t>Shared viewing</a:t>
            </a:r>
          </a:p>
          <a:p>
            <a:endParaRPr lang="en-GB" dirty="0"/>
          </a:p>
        </p:txBody>
      </p:sp>
      <p:sp>
        <p:nvSpPr>
          <p:cNvPr id="10" name="Content Placeholder 9">
            <a:extLst>
              <a:ext uri="{FF2B5EF4-FFF2-40B4-BE49-F238E27FC236}">
                <a16:creationId xmlns:a16="http://schemas.microsoft.com/office/drawing/2014/main" id="{AD7A537B-9DD6-FA49-9064-38E36B4CD67A}"/>
              </a:ext>
            </a:extLst>
          </p:cNvPr>
          <p:cNvSpPr>
            <a:spLocks noGrp="1"/>
          </p:cNvSpPr>
          <p:nvPr>
            <p:ph type="body" sz="quarter" idx="15"/>
          </p:nvPr>
        </p:nvSpPr>
        <p:spPr/>
        <p:txBody>
          <a:bodyPr/>
          <a:lstStyle/>
          <a:p>
            <a:endParaRPr lang="en-GB" dirty="0"/>
          </a:p>
        </p:txBody>
      </p:sp>
      <p:pic>
        <p:nvPicPr>
          <p:cNvPr id="15" name="Picture Placeholder 14" descr="A person pouring a teapot&#10;&#10;AI-generated content may be incorrect.">
            <a:extLst>
              <a:ext uri="{FF2B5EF4-FFF2-40B4-BE49-F238E27FC236}">
                <a16:creationId xmlns:a16="http://schemas.microsoft.com/office/drawing/2014/main" id="{83700C21-21D9-1B4F-A908-A4DA5BDA98E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a:xfrm>
            <a:off x="6008688" y="-9525"/>
            <a:ext cx="6183312" cy="5948363"/>
          </a:xfrm>
          <a:prstGeom prst="rect">
            <a:avLst/>
          </a:prstGeom>
        </p:spPr>
      </p:pic>
      <p:sp>
        <p:nvSpPr>
          <p:cNvPr id="16" name="TextBox 15">
            <a:extLst>
              <a:ext uri="{FF2B5EF4-FFF2-40B4-BE49-F238E27FC236}">
                <a16:creationId xmlns:a16="http://schemas.microsoft.com/office/drawing/2014/main" id="{C8F3B1C1-FEAE-DA48-3843-36221791D56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Twix – Twofers</a:t>
            </a:r>
          </a:p>
        </p:txBody>
      </p:sp>
    </p:spTree>
    <p:extLst>
      <p:ext uri="{BB962C8B-B14F-4D97-AF65-F5344CB8AC3E}">
        <p14:creationId xmlns:p14="http://schemas.microsoft.com/office/powerpoint/2010/main" val="12458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a blue room with a few people&#10;&#10;AI-generated content may be incorrect.">
            <a:extLst>
              <a:ext uri="{FF2B5EF4-FFF2-40B4-BE49-F238E27FC236}">
                <a16:creationId xmlns:a16="http://schemas.microsoft.com/office/drawing/2014/main" id="{32F5F841-0993-ABED-7066-8805144C344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2694" t="-164" r="28834" b="164"/>
          <a:stretch/>
        </p:blipFill>
        <p:spPr>
          <a:xfrm>
            <a:off x="6007894" y="-9729"/>
            <a:ext cx="6184106" cy="5948364"/>
          </a:xfrm>
        </p:spPr>
      </p:pic>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Additional data sources offered by broadcasters: </a:t>
            </a:r>
          </a:p>
          <a:p>
            <a:pPr algn="l"/>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Historic viewing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Viewer panel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3</a:t>
            </a:r>
            <a:r>
              <a:rPr lang="en-GB" sz="1600" baseline="30000" dirty="0">
                <a:solidFill>
                  <a:schemeClr val="bg2"/>
                </a:solidFill>
              </a:rPr>
              <a:t>rd</a:t>
            </a:r>
            <a:r>
              <a:rPr lang="en-GB" sz="1600" dirty="0">
                <a:solidFill>
                  <a:schemeClr val="bg2"/>
                </a:solidFill>
              </a:rPr>
              <a:t> party data providers</a:t>
            </a:r>
          </a:p>
          <a:p>
            <a:endParaRPr lang="en-GB" dirty="0"/>
          </a:p>
        </p:txBody>
      </p:sp>
      <p:sp>
        <p:nvSpPr>
          <p:cNvPr id="8" name="Text Placeholder 7">
            <a:extLst>
              <a:ext uri="{FF2B5EF4-FFF2-40B4-BE49-F238E27FC236}">
                <a16:creationId xmlns:a16="http://schemas.microsoft.com/office/drawing/2014/main" id="{3366908C-FD61-EF49-3A4A-565BFA9DD8CB}"/>
              </a:ext>
            </a:extLst>
          </p:cNvPr>
          <p:cNvSpPr>
            <a:spLocks noGrp="1"/>
          </p:cNvSpPr>
          <p:nvPr>
            <p:ph type="body" sz="quarter" idx="15"/>
          </p:nvPr>
        </p:nvSpPr>
        <p:spPr/>
        <p:txBody>
          <a:bodyPr/>
          <a:lstStyle/>
          <a:p>
            <a:endParaRPr lang="en-GB"/>
          </a:p>
        </p:txBody>
      </p:sp>
      <p:sp>
        <p:nvSpPr>
          <p:cNvPr id="6" name="TextBox 5">
            <a:extLst>
              <a:ext uri="{FF2B5EF4-FFF2-40B4-BE49-F238E27FC236}">
                <a16:creationId xmlns:a16="http://schemas.microsoft.com/office/drawing/2014/main" id="{D8992BD4-20B2-417F-BF08-D57855292A7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Smarty – </a:t>
            </a:r>
            <a:r>
              <a:rPr kumimoji="0" lang="en-US" sz="1000" b="0" i="0" u="none" strike="noStrike" kern="1200" cap="none" spc="0" normalizeH="0" baseline="0" noProof="0" dirty="0" err="1">
                <a:ln>
                  <a:noFill/>
                </a:ln>
                <a:solidFill>
                  <a:prstClr val="white"/>
                </a:solidFill>
                <a:effectLst/>
                <a:uLnTx/>
                <a:uFillTx/>
                <a:latin typeface="Arial"/>
                <a:ea typeface="+mn-ea"/>
                <a:cs typeface="+mn-cs"/>
              </a:rPr>
              <a:t>ZigZag</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7550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49AA65-644C-0424-BB7C-FB3C44ECE619}"/>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 example – Ring</a:t>
            </a:r>
            <a:endParaRPr lang="en-GB" dirty="0"/>
          </a:p>
        </p:txBody>
      </p:sp>
      <p:sp>
        <p:nvSpPr>
          <p:cNvPr id="7" name="Text Placeholder 6">
            <a:extLst>
              <a:ext uri="{FF2B5EF4-FFF2-40B4-BE49-F238E27FC236}">
                <a16:creationId xmlns:a16="http://schemas.microsoft.com/office/drawing/2014/main" id="{5C96A46C-7967-4A35-2CAF-14C0BD6AE309}"/>
              </a:ext>
            </a:extLst>
          </p:cNvPr>
          <p:cNvSpPr>
            <a:spLocks noGrp="1"/>
          </p:cNvSpPr>
          <p:nvPr>
            <p:ph type="body" sz="quarter" idx="13"/>
          </p:nvPr>
        </p:nvSpPr>
        <p:spPr/>
        <p:txBody>
          <a:bodyPr>
            <a:normAutofit fontScale="92500" lnSpcReduction="20000"/>
          </a:bodyPr>
          <a:lstStyle/>
          <a:p>
            <a:r>
              <a:rPr lang="en-US" dirty="0"/>
              <a:t>Objective:</a:t>
            </a:r>
          </a:p>
          <a:p>
            <a:pPr marL="285750" indent="-285750">
              <a:buFont typeface="Arial" panose="020B0604020202020204" pitchFamily="34" charset="0"/>
              <a:buChar char="•"/>
            </a:pPr>
            <a:r>
              <a:rPr lang="en-US" dirty="0"/>
              <a:t>Drive awareness amongst Security Conscious Homeowners</a:t>
            </a:r>
          </a:p>
          <a:p>
            <a:endParaRPr lang="en-US" dirty="0"/>
          </a:p>
          <a:p>
            <a:r>
              <a:rPr lang="en-US" dirty="0"/>
              <a:t>Advanced TV Solution(s):</a:t>
            </a:r>
          </a:p>
          <a:p>
            <a:pPr marL="285750" indent="-285750">
              <a:buFont typeface="Arial" panose="020B0604020202020204" pitchFamily="34" charset="0"/>
              <a:buChar char="•"/>
            </a:pPr>
            <a:r>
              <a:rPr lang="en-US" dirty="0"/>
              <a:t>Using Channel 4’s Create custom audience proposition, built a bespoke audience based on YouGov panel data</a:t>
            </a:r>
          </a:p>
          <a:p>
            <a:endParaRPr lang="en-US" dirty="0"/>
          </a:p>
          <a:p>
            <a:r>
              <a:rPr lang="en-US" dirty="0"/>
              <a:t>Results:</a:t>
            </a:r>
          </a:p>
          <a:p>
            <a:pPr marL="285750" indent="-285750">
              <a:buFont typeface="Arial" panose="020B0604020202020204" pitchFamily="34" charset="0"/>
              <a:buChar char="•"/>
            </a:pPr>
            <a:r>
              <a:rPr lang="en-US" dirty="0"/>
              <a:t>Significant increases in awareness and positive opinion</a:t>
            </a:r>
          </a:p>
          <a:p>
            <a:pPr marL="285750" indent="-285750">
              <a:buFont typeface="Arial" panose="020B0604020202020204" pitchFamily="34" charset="0"/>
              <a:buChar char="•"/>
            </a:pPr>
            <a:r>
              <a:rPr lang="en-US" dirty="0"/>
              <a:t>60% increase in brand recognition</a:t>
            </a:r>
          </a:p>
        </p:txBody>
      </p:sp>
      <p:sp>
        <p:nvSpPr>
          <p:cNvPr id="9" name="Text Placeholder 8">
            <a:extLst>
              <a:ext uri="{FF2B5EF4-FFF2-40B4-BE49-F238E27FC236}">
                <a16:creationId xmlns:a16="http://schemas.microsoft.com/office/drawing/2014/main" id="{3082D5C6-BD94-E12A-DFA6-FA3195E0DA26}"/>
              </a:ext>
            </a:extLst>
          </p:cNvPr>
          <p:cNvSpPr>
            <a:spLocks noGrp="1"/>
          </p:cNvSpPr>
          <p:nvPr>
            <p:ph type="body" sz="quarter" idx="15"/>
          </p:nvPr>
        </p:nvSpPr>
        <p:spPr/>
        <p:txBody>
          <a:bodyPr/>
          <a:lstStyle/>
          <a:p>
            <a:endParaRPr lang="en-GB"/>
          </a:p>
        </p:txBody>
      </p:sp>
      <p:pic>
        <p:nvPicPr>
          <p:cNvPr id="10" name="Picture Placeholder 9" descr="A person holding a phone with a dog on it&#10;&#10;Description automatically generated">
            <a:extLst>
              <a:ext uri="{FF2B5EF4-FFF2-40B4-BE49-F238E27FC236}">
                <a16:creationId xmlns:a16="http://schemas.microsoft.com/office/drawing/2014/main" id="{31FBD92D-5C49-F882-8EDD-0AAB7B502DF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8503" r="8503"/>
          <a:stretch/>
        </p:blipFill>
        <p:spPr>
          <a:xfrm>
            <a:off x="5368925" y="1428750"/>
            <a:ext cx="6343650" cy="3836988"/>
          </a:xfrm>
          <a:prstGeom prst="rect">
            <a:avLst/>
          </a:prstGeom>
        </p:spPr>
      </p:pic>
    </p:spTree>
    <p:extLst>
      <p:ext uri="{BB962C8B-B14F-4D97-AF65-F5344CB8AC3E}">
        <p14:creationId xmlns:p14="http://schemas.microsoft.com/office/powerpoint/2010/main" val="256527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6" descr="A person holding a cell phone&#10;&#10;AI-generated content may be incorrect.">
            <a:extLst>
              <a:ext uri="{FF2B5EF4-FFF2-40B4-BE49-F238E27FC236}">
                <a16:creationId xmlns:a16="http://schemas.microsoft.com/office/drawing/2014/main" id="{B14B0354-2875-1B81-916B-4172FD92C4A3}"/>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p:blipFill>
        <p:spPr>
          <a:xfrm>
            <a:off x="9032875" y="1428750"/>
            <a:ext cx="2679700" cy="3836988"/>
          </a:xfrm>
        </p:spPr>
      </p:pic>
      <p:pic>
        <p:nvPicPr>
          <p:cNvPr id="12" name="Picture Placeholder 31" descr="A person on a green object with a crowd of people in the background&#10;&#10;AI-generated content may be incorrect.">
            <a:extLst>
              <a:ext uri="{FF2B5EF4-FFF2-40B4-BE49-F238E27FC236}">
                <a16:creationId xmlns:a16="http://schemas.microsoft.com/office/drawing/2014/main" id="{F3E6BDAB-9836-9EEA-6447-8FA54DA5D8A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685" t="163" r="42937" b="-163"/>
          <a:stretch/>
        </p:blipFill>
        <p:spPr>
          <a:xfrm>
            <a:off x="6181255" y="1425624"/>
            <a:ext cx="2680405" cy="3836988"/>
          </a:xfrm>
          <a:prstGeom prst="rect">
            <a:avLst/>
          </a:prstGeom>
          <a:solidFill>
            <a:schemeClr val="bg1">
              <a:lumMod val="85000"/>
            </a:schemeClr>
          </a:solidFill>
        </p:spPr>
      </p:pic>
      <p:pic>
        <p:nvPicPr>
          <p:cNvPr id="7" name="Picture Placeholder 13" descr="A cat jumping in the air&#10;&#10;AI-generated content may be incorrect.">
            <a:extLst>
              <a:ext uri="{FF2B5EF4-FFF2-40B4-BE49-F238E27FC236}">
                <a16:creationId xmlns:a16="http://schemas.microsoft.com/office/drawing/2014/main" id="{0C856D50-7977-EA4B-0619-9DB84A861AD1}"/>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32850" t="12276" r="37463" b="12153"/>
          <a:stretch/>
        </p:blipFill>
        <p:spPr>
          <a:xfrm>
            <a:off x="479424" y="1428750"/>
            <a:ext cx="2680405" cy="3836988"/>
          </a:xfrm>
          <a:prstGeom prst="rect">
            <a:avLst/>
          </a:prstGeom>
          <a:solidFill>
            <a:schemeClr val="bg1">
              <a:lumMod val="85000"/>
            </a:schemeClr>
          </a:solidFill>
        </p:spPr>
      </p:pic>
      <p:pic>
        <p:nvPicPr>
          <p:cNvPr id="3" name="Picture Placeholder 9" descr="A dart board with a dart in the center&#10;&#10;AI-generated content may be incorrect.">
            <a:extLst>
              <a:ext uri="{FF2B5EF4-FFF2-40B4-BE49-F238E27FC236}">
                <a16:creationId xmlns:a16="http://schemas.microsoft.com/office/drawing/2014/main" id="{55CBC810-DFB7-4DA9-8F95-3D59622F8BD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29572" t="1536" r="32160" b="1049"/>
          <a:stretch/>
        </p:blipFill>
        <p:spPr>
          <a:xfrm>
            <a:off x="3330575" y="1428750"/>
            <a:ext cx="2679700" cy="3836988"/>
          </a:xfrm>
          <a:prstGeom prst="rect">
            <a:avLst/>
          </a:prstGeom>
          <a:solidFill>
            <a:schemeClr val="bg1">
              <a:lumMod val="85000"/>
            </a:schemeClr>
          </a:solidFill>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37202" y="1425624"/>
            <a:ext cx="2675371"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344626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Customer data-matching &amp; </a:t>
            </a:r>
            <a:r>
              <a:rPr lang="en-GB" dirty="0">
                <a:solidFill>
                  <a:srgbClr val="372D87"/>
                </a:solidFill>
                <a:latin typeface="Arial"/>
              </a:rPr>
              <a:t>opportunities for targeting</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a:xfrm>
            <a:off x="7538422" y="1614207"/>
            <a:ext cx="4368867" cy="3651531"/>
          </a:xfrm>
        </p:spPr>
        <p:txBody>
          <a:bodyPr>
            <a:normAutofit fontScale="85000" lnSpcReduction="20000"/>
          </a:bodyPr>
          <a:lstStyle/>
          <a:p>
            <a:pPr algn="l"/>
            <a:r>
              <a:rPr lang="en-GB" b="1" dirty="0">
                <a:solidFill>
                  <a:schemeClr val="bg2"/>
                </a:solidFill>
              </a:rPr>
              <a:t>Targeting opportunities:</a:t>
            </a:r>
          </a:p>
          <a:p>
            <a:pPr algn="l"/>
            <a:endParaRPr lang="en-GB" b="1" dirty="0">
              <a:solidFill>
                <a:schemeClr val="bg2"/>
              </a:solidFill>
            </a:endParaRPr>
          </a:p>
          <a:p>
            <a:pPr algn="l"/>
            <a:r>
              <a:rPr lang="en-GB" dirty="0">
                <a:solidFill>
                  <a:schemeClr val="bg2"/>
                </a:solidFill>
              </a:rPr>
              <a:t>Existing customers or non-customers</a:t>
            </a:r>
          </a:p>
          <a:p>
            <a:pPr algn="l"/>
            <a:endParaRPr lang="en-GB" dirty="0">
              <a:solidFill>
                <a:schemeClr val="bg2"/>
              </a:solidFill>
            </a:endParaRPr>
          </a:p>
          <a:p>
            <a:pPr algn="l"/>
            <a:r>
              <a:rPr lang="en-GB" dirty="0">
                <a:solidFill>
                  <a:schemeClr val="bg2"/>
                </a:solidFill>
              </a:rPr>
              <a:t>Customers approaching a renewal date</a:t>
            </a:r>
          </a:p>
          <a:p>
            <a:pPr algn="l"/>
            <a:endParaRPr lang="en-GB" dirty="0">
              <a:solidFill>
                <a:schemeClr val="bg2"/>
              </a:solidFill>
            </a:endParaRPr>
          </a:p>
          <a:p>
            <a:pPr algn="l"/>
            <a:r>
              <a:rPr lang="en-GB" dirty="0">
                <a:solidFill>
                  <a:schemeClr val="bg2"/>
                </a:solidFill>
              </a:rPr>
              <a:t>Customers likely to churn</a:t>
            </a:r>
          </a:p>
          <a:p>
            <a:pPr algn="l"/>
            <a:endParaRPr lang="en-GB" dirty="0">
              <a:solidFill>
                <a:schemeClr val="bg2"/>
              </a:solidFill>
            </a:endParaRPr>
          </a:p>
          <a:p>
            <a:pPr algn="l"/>
            <a:r>
              <a:rPr lang="en-GB" dirty="0">
                <a:solidFill>
                  <a:schemeClr val="bg2"/>
                </a:solidFill>
              </a:rPr>
              <a:t>Those who could benefit from another product / service</a:t>
            </a:r>
          </a:p>
          <a:p>
            <a:pPr algn="l"/>
            <a:endParaRPr lang="en-GB" dirty="0">
              <a:solidFill>
                <a:schemeClr val="bg2"/>
              </a:solidFill>
            </a:endParaRPr>
          </a:p>
          <a:p>
            <a:pPr algn="l"/>
            <a:r>
              <a:rPr lang="en-GB" dirty="0">
                <a:solidFill>
                  <a:schemeClr val="bg2"/>
                </a:solidFill>
              </a:rPr>
              <a:t>Different creative executions based on customer insight</a:t>
            </a:r>
          </a:p>
          <a:p>
            <a:endParaRPr lang="en-GB" dirty="0"/>
          </a:p>
        </p:txBody>
      </p:sp>
      <p:pic>
        <p:nvPicPr>
          <p:cNvPr id="7" name="Picture 6">
            <a:extLst>
              <a:ext uri="{FF2B5EF4-FFF2-40B4-BE49-F238E27FC236}">
                <a16:creationId xmlns:a16="http://schemas.microsoft.com/office/drawing/2014/main" id="{AD4F9462-F37D-4D25-8A49-8222DBF284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20" y="1481073"/>
            <a:ext cx="6940907" cy="3842278"/>
          </a:xfrm>
          <a:prstGeom prst="rect">
            <a:avLst/>
          </a:prstGeom>
        </p:spPr>
      </p:pic>
    </p:spTree>
    <p:extLst>
      <p:ext uri="{BB962C8B-B14F-4D97-AF65-F5344CB8AC3E}">
        <p14:creationId xmlns:p14="http://schemas.microsoft.com/office/powerpoint/2010/main" val="37814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403E-6446-4D38-A383-54AFF0711004}"/>
              </a:ext>
            </a:extLst>
          </p:cNvPr>
          <p:cNvSpPr>
            <a:spLocks noGrp="1"/>
          </p:cNvSpPr>
          <p:nvPr>
            <p:ph type="title"/>
          </p:nvPr>
        </p:nvSpPr>
        <p:spPr/>
        <p:txBody>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Boots – Customer Data Matching</a:t>
            </a:r>
            <a:endParaRPr lang="en-GB" dirty="0"/>
          </a:p>
        </p:txBody>
      </p:sp>
      <p:sp>
        <p:nvSpPr>
          <p:cNvPr id="3" name="Text Placeholder 2">
            <a:extLst>
              <a:ext uri="{FF2B5EF4-FFF2-40B4-BE49-F238E27FC236}">
                <a16:creationId xmlns:a16="http://schemas.microsoft.com/office/drawing/2014/main" id="{E9D10A99-7E54-49A0-BE48-996B6C39BD5C}"/>
              </a:ext>
            </a:extLst>
          </p:cNvPr>
          <p:cNvSpPr>
            <a:spLocks noGrp="1"/>
          </p:cNvSpPr>
          <p:nvPr>
            <p:ph type="body" sz="quarter" idx="13"/>
          </p:nvPr>
        </p:nvSpPr>
        <p:spPr/>
        <p:txBody>
          <a:bodyPr>
            <a:normAutofit fontScale="85000" lnSpcReduction="2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Objective: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Reverse decline in penetration and footfall and grow market share through increased relevance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Advanced TV Solution(s):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ITV’s Data Match solution to create 4 audience groups based on 1PD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Matchmaker partnership announced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ITV </a:t>
            </a:r>
            <a:r>
              <a:rPr kumimoji="0" lang="en-US" sz="1600" b="0" i="0" u="none" strike="noStrike" kern="1200" cap="none" spc="0" normalizeH="0" baseline="0" noProof="0" dirty="0" err="1">
                <a:ln>
                  <a:noFill/>
                </a:ln>
                <a:effectLst/>
                <a:uLnTx/>
                <a:uFillTx/>
                <a:ea typeface="+mn-ea"/>
                <a:cs typeface="+mn-cs"/>
              </a:rPr>
              <a:t>AdLab’s</a:t>
            </a:r>
            <a:r>
              <a:rPr kumimoji="0" lang="en-US" sz="1600" b="0" i="0" u="none" strike="noStrike" kern="1200" cap="none" spc="0" normalizeH="0" baseline="0" noProof="0" dirty="0">
                <a:ln>
                  <a:noFill/>
                </a:ln>
                <a:effectLst/>
                <a:uLnTx/>
                <a:uFillTx/>
                <a:ea typeface="+mn-ea"/>
                <a:cs typeface="+mn-cs"/>
              </a:rPr>
              <a:t> Automated Contextual Targeting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Results: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Market share growth and multiple consecutive quarters of growth</a:t>
            </a:r>
          </a:p>
          <a:p>
            <a:endParaRPr lang="en-GB" dirty="0"/>
          </a:p>
        </p:txBody>
      </p:sp>
      <p:pic>
        <p:nvPicPr>
          <p:cNvPr id="7" name="Picture 2" descr="Boots Christmas Spectacle Sparks 'Joy for All' | LBBOnline">
            <a:extLst>
              <a:ext uri="{FF2B5EF4-FFF2-40B4-BE49-F238E27FC236}">
                <a16:creationId xmlns:a16="http://schemas.microsoft.com/office/drawing/2014/main" id="{CCCBDC12-C0F7-7CE3-DD9A-D165BF7F2D0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440" r="344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96245925-F577-172D-2ACB-7384EA7D6B6F}"/>
              </a:ext>
            </a:extLst>
          </p:cNvPr>
          <p:cNvSpPr>
            <a:spLocks noGrp="1"/>
          </p:cNvSpPr>
          <p:nvPr>
            <p:ph type="body" sz="quarter" idx="15"/>
          </p:nvPr>
        </p:nvSpPr>
        <p:spPr/>
        <p:txBody>
          <a:bodyPr/>
          <a:lstStyle/>
          <a:p>
            <a:endParaRPr lang="en-GB"/>
          </a:p>
        </p:txBody>
      </p:sp>
      <p:sp>
        <p:nvSpPr>
          <p:cNvPr id="6" name="TextBox 5">
            <a:extLst>
              <a:ext uri="{FF2B5EF4-FFF2-40B4-BE49-F238E27FC236}">
                <a16:creationId xmlns:a16="http://schemas.microsoft.com/office/drawing/2014/main" id="{3602536D-AB92-7668-6C86-9EFE01A5E8FE}"/>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Just Eat “Snoop”</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300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handing a shoe to a person&#10;&#10;AI-generated content may be incorrect.">
            <a:extLst>
              <a:ext uri="{FF2B5EF4-FFF2-40B4-BE49-F238E27FC236}">
                <a16:creationId xmlns:a16="http://schemas.microsoft.com/office/drawing/2014/main" id="{4974F3BB-5C74-7375-D49B-D09F75CE658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7536" t="-164" r="13992" b="164"/>
          <a:stretch/>
        </p:blipFill>
        <p:spPr>
          <a:xfrm>
            <a:off x="6007894" y="-9729"/>
            <a:ext cx="6184106" cy="5948364"/>
          </a:xfrm>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A review of the advanced TV toolkit</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a:xfrm>
            <a:off x="377758" y="1614207"/>
            <a:ext cx="4368867" cy="3979769"/>
          </a:xfrm>
        </p:spPr>
        <p:txBody>
          <a:bodyPr>
            <a:normAutofit/>
          </a:bodyPr>
          <a:lstStyle/>
          <a:p>
            <a:pPr algn="l"/>
            <a:r>
              <a:rPr lang="en-GB" dirty="0"/>
              <a:t>Linear reach extension to build cost effective reach</a:t>
            </a:r>
          </a:p>
          <a:p>
            <a:pPr algn="l"/>
            <a:endParaRPr lang="en-GB" dirty="0"/>
          </a:p>
          <a:p>
            <a:pPr algn="l"/>
            <a:r>
              <a:rPr lang="en-GB" dirty="0"/>
              <a:t>Geo-targeting for more precise geographical targeting</a:t>
            </a:r>
          </a:p>
          <a:p>
            <a:pPr algn="l"/>
            <a:endParaRPr lang="en-GB" dirty="0"/>
          </a:p>
          <a:p>
            <a:pPr algn="l"/>
            <a:r>
              <a:rPr lang="en-GB" dirty="0"/>
              <a:t>Custom targeted audiences using additional data sets for more enhanced targeting</a:t>
            </a:r>
          </a:p>
          <a:p>
            <a:pPr algn="l"/>
            <a:endParaRPr lang="en-GB" dirty="0"/>
          </a:p>
          <a:p>
            <a:pPr algn="l"/>
            <a:r>
              <a:rPr lang="en-GB" dirty="0"/>
              <a:t>Customer data matching fusing 1</a:t>
            </a:r>
            <a:r>
              <a:rPr lang="en-GB" baseline="30000" dirty="0"/>
              <a:t>st</a:t>
            </a:r>
            <a:r>
              <a:rPr lang="en-GB" dirty="0"/>
              <a:t> party and broadcaster data to open a new world of opportunities</a:t>
            </a:r>
          </a:p>
          <a:p>
            <a:endParaRPr lang="en-GB" dirty="0"/>
          </a:p>
        </p:txBody>
      </p:sp>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a:ea typeface="+mn-ea"/>
                <a:cs typeface="+mn-cs"/>
              </a:rPr>
              <a:t>Jagermeister</a:t>
            </a:r>
            <a:r>
              <a:rPr lang="en-US" sz="1000" dirty="0">
                <a:solidFill>
                  <a:prstClr val="white"/>
                </a:solidFill>
                <a:latin typeface="Arial"/>
              </a:rPr>
              <a:t> – </a:t>
            </a:r>
            <a:r>
              <a:rPr kumimoji="0" lang="en-US" sz="1000" b="0" i="0" u="none" strike="noStrike" kern="1200" cap="none" spc="0" normalizeH="0" baseline="0" noProof="0" dirty="0">
                <a:ln>
                  <a:noFill/>
                </a:ln>
                <a:solidFill>
                  <a:prstClr val="white"/>
                </a:solidFill>
                <a:effectLst/>
                <a:uLnTx/>
                <a:uFillTx/>
                <a:latin typeface="Arial"/>
                <a:ea typeface="+mn-ea"/>
                <a:cs typeface="+mn-cs"/>
              </a:rPr>
              <a:t>Flowers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9578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bench playing video games&#10;&#10;AI-generated content may be incorrect.">
            <a:extLst>
              <a:ext uri="{FF2B5EF4-FFF2-40B4-BE49-F238E27FC236}">
                <a16:creationId xmlns:a16="http://schemas.microsoft.com/office/drawing/2014/main" id="{4F1A5111-26DD-109E-7BE2-88B45325A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2">
            <a:extLst>
              <a:ext uri="{FF2B5EF4-FFF2-40B4-BE49-F238E27FC236}">
                <a16:creationId xmlns:a16="http://schemas.microsoft.com/office/drawing/2014/main" id="{683AFC5B-9D61-4F39-8DC8-03A3CA48E590}"/>
              </a:ext>
            </a:extLst>
          </p:cNvPr>
          <p:cNvSpPr txBox="1">
            <a:spLocks/>
          </p:cNvSpPr>
          <p:nvPr/>
        </p:nvSpPr>
        <p:spPr>
          <a:xfrm>
            <a:off x="797859" y="819018"/>
            <a:ext cx="5298141"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ysClr val="window" lastClr="FFFFFF"/>
                </a:solidFill>
                <a:effectLst/>
                <a:uLnTx/>
                <a:uFillTx/>
                <a:latin typeface="Arial"/>
                <a:ea typeface="+mj-ea"/>
                <a:cs typeface="+mj-cs"/>
              </a:rPr>
              <a:t>Advanced TV measurement</a:t>
            </a:r>
          </a:p>
        </p:txBody>
      </p:sp>
      <p:pic>
        <p:nvPicPr>
          <p:cNvPr id="12" name="Picture 11">
            <a:extLst>
              <a:ext uri="{FF2B5EF4-FFF2-40B4-BE49-F238E27FC236}">
                <a16:creationId xmlns:a16="http://schemas.microsoft.com/office/drawing/2014/main" id="{A7403838-52CA-4517-BF0E-B05CD764F5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extBox 4">
            <a:extLst>
              <a:ext uri="{FF2B5EF4-FFF2-40B4-BE49-F238E27FC236}">
                <a16:creationId xmlns:a16="http://schemas.microsoft.com/office/drawing/2014/main" id="{E86EBC4A-0C1C-0DB0-D090-EB4D9A0866F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Goodfella’s</a:t>
            </a:r>
            <a:r>
              <a:rPr lang="en-US" sz="1000" dirty="0">
                <a:solidFill>
                  <a:prstClr val="white"/>
                </a:solidFill>
                <a:latin typeface="Arial"/>
              </a:rPr>
              <a:t> – </a:t>
            </a:r>
            <a:r>
              <a:rPr kumimoji="0" lang="en-US" sz="1000" b="0" i="0" u="none" strike="noStrike" kern="1200" cap="none" spc="0" normalizeH="0" baseline="0" noProof="0" dirty="0" err="1">
                <a:ln>
                  <a:noFill/>
                </a:ln>
                <a:solidFill>
                  <a:prstClr val="white"/>
                </a:solidFill>
                <a:effectLst/>
                <a:uLnTx/>
                <a:uFillTx/>
                <a:latin typeface="Arial"/>
                <a:ea typeface="+mn-ea"/>
                <a:cs typeface="+mn-cs"/>
              </a:rPr>
              <a:t>Goooood</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594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in prayer&#10;&#10;AI-generated content may be incorrect.">
            <a:extLst>
              <a:ext uri="{FF2B5EF4-FFF2-40B4-BE49-F238E27FC236}">
                <a16:creationId xmlns:a16="http://schemas.microsoft.com/office/drawing/2014/main" id="{24081F6D-1ABD-9E8C-E5AC-77C92EB81D5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63" r="14063"/>
          <a:stretch>
            <a:fillRect/>
          </a:stretch>
        </p:blipFill>
        <p:spPr/>
      </p:pic>
      <p:sp>
        <p:nvSpPr>
          <p:cNvPr id="7" name="TextBox 6">
            <a:extLst>
              <a:ext uri="{FF2B5EF4-FFF2-40B4-BE49-F238E27FC236}">
                <a16:creationId xmlns:a16="http://schemas.microsoft.com/office/drawing/2014/main" id="{657857CF-ACB6-9DC2-2E56-625BE98370D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Oat Cult – Join Us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6F649B23-8048-4BF6-9C90-BE0D3E3EB372}"/>
              </a:ext>
            </a:extLst>
          </p:cNvPr>
          <p:cNvSpPr>
            <a:spLocks noGrp="1"/>
          </p:cNvSpPr>
          <p:nvPr>
            <p:ph type="title"/>
          </p:nvPr>
        </p:nvSpPr>
        <p:spPr/>
        <p:txBody>
          <a:bodyPr/>
          <a:lstStyle/>
          <a:p>
            <a:r>
              <a:rPr lang="en-GB" dirty="0"/>
              <a:t>Advanced TV measurement</a:t>
            </a:r>
          </a:p>
        </p:txBody>
      </p:sp>
      <p:sp>
        <p:nvSpPr>
          <p:cNvPr id="3" name="Text Placeholder 2">
            <a:extLst>
              <a:ext uri="{FF2B5EF4-FFF2-40B4-BE49-F238E27FC236}">
                <a16:creationId xmlns:a16="http://schemas.microsoft.com/office/drawing/2014/main" id="{E2CE257E-11D0-451E-A805-D8FB0C4ACEA2}"/>
              </a:ext>
            </a:extLst>
          </p:cNvPr>
          <p:cNvSpPr>
            <a:spLocks noGrp="1"/>
          </p:cNvSpPr>
          <p:nvPr>
            <p:ph type="body" sz="quarter" idx="13"/>
          </p:nvPr>
        </p:nvSpPr>
        <p:spPr>
          <a:xfrm>
            <a:off x="377758" y="1614207"/>
            <a:ext cx="5539423" cy="3651531"/>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a:rPr>
              <a:t>There’s a growing range of campaign </a:t>
            </a:r>
            <a:r>
              <a:rPr kumimoji="0" lang="en-GB" b="0" i="0" u="none" strike="noStrike" kern="1200" cap="none" spc="0" normalizeH="0" baseline="0" noProof="0" dirty="0">
                <a:ln>
                  <a:noFill/>
                </a:ln>
                <a:effectLst/>
                <a:uLnTx/>
                <a:uFillTx/>
                <a:latin typeface="Arial"/>
                <a:ea typeface="+mn-ea"/>
                <a:cs typeface="+mn-cs"/>
              </a:rPr>
              <a:t>metrics to capture advanced TV advertising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Arial"/>
              <a:ea typeface="+mn-ea"/>
              <a:cs typeface="+mn-cs"/>
            </a:endParaRPr>
          </a:p>
          <a:p>
            <a:pPr marL="285750" lvl="0" indent="-285750">
              <a:spcBef>
                <a:spcPts val="0"/>
              </a:spcBef>
              <a:buFont typeface="Arial" panose="020B0604020202020204" pitchFamily="34" charset="0"/>
              <a:buChar char="•"/>
              <a:defRPr/>
            </a:pPr>
            <a:r>
              <a:rPr kumimoji="0" lang="en-GB" b="1" i="0" u="none" strike="noStrike" kern="1200" cap="none" spc="0" normalizeH="0" baseline="0" noProof="0" dirty="0">
                <a:ln>
                  <a:noFill/>
                </a:ln>
                <a:effectLst/>
                <a:uLnTx/>
                <a:uFillTx/>
                <a:latin typeface="Arial"/>
                <a:ea typeface="+mn-ea"/>
                <a:cs typeface="+mn-cs"/>
              </a:rPr>
              <a:t>Panel-based</a:t>
            </a:r>
            <a:r>
              <a:rPr kumimoji="0" lang="en-GB" b="0" i="0" u="none" strike="noStrike" kern="1200" cap="none" spc="0" normalizeH="0" baseline="0" noProof="0" dirty="0">
                <a:ln>
                  <a:noFill/>
                </a:ln>
                <a:effectLst/>
                <a:uLnTx/>
                <a:uFillTx/>
                <a:latin typeface="Arial"/>
                <a:ea typeface="+mn-ea"/>
                <a:cs typeface="+mn-cs"/>
              </a:rPr>
              <a:t> metrics work best for linear TV</a:t>
            </a:r>
          </a:p>
          <a:p>
            <a:pPr lvl="0">
              <a:spcBef>
                <a:spcPts val="0"/>
              </a:spcBef>
              <a:defRPr/>
            </a:pPr>
            <a:r>
              <a:rPr kumimoji="0" lang="en-GB" b="0" i="0" u="none" strike="noStrike" kern="1200" cap="none" spc="0" normalizeH="0" baseline="0" noProof="0" dirty="0">
                <a:ln>
                  <a:noFill/>
                </a:ln>
                <a:effectLst/>
                <a:uLnTx/>
                <a:uFillTx/>
                <a:latin typeface="Arial"/>
                <a:ea typeface="+mn-ea"/>
                <a:cs typeface="+mn-cs"/>
              </a:rPr>
              <a:t>     (</a:t>
            </a:r>
            <a:r>
              <a:rPr lang="en-GB" dirty="0"/>
              <a:t>Barb: impacts, coverage and frequency)</a:t>
            </a:r>
          </a:p>
          <a:p>
            <a:pPr lvl="0">
              <a:spcBef>
                <a:spcPts val="0"/>
              </a:spcBef>
              <a:defRPr/>
            </a:pPr>
            <a:endParaRPr kumimoji="0" lang="en-GB" b="0" i="0" u="none" strike="noStrike" kern="1200" cap="none" spc="0" normalizeH="0" baseline="0" noProof="0" dirty="0">
              <a:ln>
                <a:noFill/>
              </a:ln>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a:ea typeface="+mn-ea"/>
                <a:cs typeface="+mn-cs"/>
              </a:rPr>
              <a:t>Census-based </a:t>
            </a:r>
            <a:r>
              <a:rPr kumimoji="0" lang="en-GB" i="0" u="none" strike="noStrike" kern="1200" cap="none" spc="0" normalizeH="0" baseline="0" noProof="0" dirty="0">
                <a:ln>
                  <a:noFill/>
                </a:ln>
                <a:effectLst/>
                <a:uLnTx/>
                <a:uFillTx/>
                <a:latin typeface="Arial"/>
                <a:ea typeface="+mn-ea"/>
                <a:cs typeface="+mn-cs"/>
              </a:rPr>
              <a:t>metrics </a:t>
            </a:r>
            <a:r>
              <a:rPr kumimoji="0" lang="en-GB" b="0" i="0" u="none" strike="noStrike" kern="1200" cap="none" spc="0" normalizeH="0" baseline="0" noProof="0" dirty="0">
                <a:ln>
                  <a:noFill/>
                </a:ln>
                <a:effectLst/>
                <a:uLnTx/>
                <a:uFillTx/>
                <a:latin typeface="Arial"/>
                <a:ea typeface="+mn-ea"/>
                <a:cs typeface="+mn-cs"/>
              </a:rPr>
              <a:t>are used on ad-served campaigns, derived from return path data e.g. </a:t>
            </a:r>
          </a:p>
          <a:p>
            <a:pPr marL="511175" lvl="1" indent="-285750">
              <a:spcBef>
                <a:spcPts val="0"/>
              </a:spcBef>
              <a:spcAft>
                <a:spcPts val="0"/>
              </a:spcAft>
              <a:buClrTx/>
              <a:buFont typeface="Arial" panose="020B0604020202020204" pitchFamily="34" charset="0"/>
              <a:buChar char="•"/>
              <a:defRPr/>
            </a:pPr>
            <a:r>
              <a:rPr lang="en-GB" sz="1400" dirty="0">
                <a:latin typeface="Arial"/>
              </a:rPr>
              <a:t>BVOD (</a:t>
            </a:r>
            <a:r>
              <a:rPr lang="en-GB" sz="1400" dirty="0"/>
              <a:t>often TV traded audience impressions)</a:t>
            </a:r>
            <a:endParaRPr lang="en-GB" sz="1400" dirty="0">
              <a:latin typeface="Arial"/>
            </a:endParaRPr>
          </a:p>
          <a:p>
            <a:pPr marL="511175" lvl="1" indent="-285750">
              <a:spcBef>
                <a:spcPts val="0"/>
              </a:spcBef>
              <a:spcAft>
                <a:spcPts val="0"/>
              </a:spcAft>
              <a:buClrTx/>
              <a:buFont typeface="Arial" panose="020B0604020202020204" pitchFamily="34" charset="0"/>
              <a:buChar char="•"/>
              <a:defRPr/>
            </a:pPr>
            <a:r>
              <a:rPr lang="en-GB" sz="1400" dirty="0">
                <a:latin typeface="Arial"/>
              </a:rPr>
              <a:t>Sky AdSmart (bespoke target impressions)</a:t>
            </a:r>
          </a:p>
          <a:p>
            <a:pPr lvl="1" indent="0">
              <a:spcBef>
                <a:spcPts val="0"/>
              </a:spcBef>
              <a:spcAft>
                <a:spcPts val="0"/>
              </a:spcAft>
              <a:buClrTx/>
              <a:buNone/>
              <a:defRPr/>
            </a:pPr>
            <a:endParaRPr kumimoji="0" lang="en-GB"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Arial"/>
                <a:ea typeface="+mn-ea"/>
                <a:cs typeface="+mn-cs"/>
              </a:rPr>
              <a:t>Measuring total TV campaign reach </a:t>
            </a:r>
            <a:r>
              <a:rPr lang="en-GB" dirty="0">
                <a:latin typeface="Arial"/>
              </a:rPr>
              <a:t>involves combining panel and census data, which is far from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Arial"/>
              <a:ea typeface="+mn-ea"/>
              <a:cs typeface="+mn-cs"/>
            </a:endParaRPr>
          </a:p>
          <a:p>
            <a:pPr lvl="0">
              <a:spcBef>
                <a:spcPts val="0"/>
              </a:spcBef>
              <a:defRPr/>
            </a:pPr>
            <a:r>
              <a:rPr kumimoji="0" lang="en-GB" b="0" i="0" u="none" strike="noStrike" kern="1200" cap="none" spc="0" normalizeH="0" baseline="0" noProof="0" dirty="0">
                <a:ln>
                  <a:noFill/>
                </a:ln>
                <a:effectLst/>
                <a:uLnTx/>
                <a:uFillTx/>
                <a:latin typeface="Arial"/>
                <a:ea typeface="+mn-ea"/>
                <a:cs typeface="+mn-cs"/>
              </a:rPr>
              <a:t>The good news: CFlight </a:t>
            </a:r>
            <a:r>
              <a:rPr lang="en-GB" dirty="0">
                <a:latin typeface="Arial"/>
              </a:rPr>
              <a:t>now provides deduplicated campaign reach and average frequency across most of the UK’s TV inventory</a:t>
            </a:r>
            <a:endParaRPr kumimoji="0" lang="en-GB"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234917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90BB-49A0-42E9-9FE0-9268995F848A}"/>
              </a:ext>
            </a:extLst>
          </p:cNvPr>
          <p:cNvSpPr>
            <a:spLocks noGrp="1"/>
          </p:cNvSpPr>
          <p:nvPr>
            <p:ph type="title"/>
          </p:nvPr>
        </p:nvSpPr>
        <p:spPr/>
        <p:txBody>
          <a:bodyPr/>
          <a:lstStyle/>
          <a:p>
            <a:r>
              <a:rPr lang="en-GB" dirty="0"/>
              <a:t>CFlight: deduplicated reach and frequency</a:t>
            </a:r>
          </a:p>
        </p:txBody>
      </p:sp>
      <p:sp>
        <p:nvSpPr>
          <p:cNvPr id="3" name="TextBox 2">
            <a:extLst>
              <a:ext uri="{FF2B5EF4-FFF2-40B4-BE49-F238E27FC236}">
                <a16:creationId xmlns:a16="http://schemas.microsoft.com/office/drawing/2014/main" id="{FCA60E14-3992-902A-3F36-FC52C84FAA33}"/>
              </a:ext>
            </a:extLst>
          </p:cNvPr>
          <p:cNvSpPr txBox="1"/>
          <p:nvPr/>
        </p:nvSpPr>
        <p:spPr>
          <a:xfrm>
            <a:off x="661821" y="2422420"/>
            <a:ext cx="2537114" cy="1631216"/>
          </a:xfrm>
          <a:prstGeom prst="rect">
            <a:avLst/>
          </a:prstGeom>
          <a:noFill/>
        </p:spPr>
        <p:txBody>
          <a:bodyPr wrap="square" rtlCol="0">
            <a:spAutoFit/>
          </a:bodyPr>
          <a:lstStyle/>
          <a:p>
            <a:r>
              <a:rPr lang="en-GB" dirty="0"/>
              <a:t>Linear TV reach	</a:t>
            </a:r>
            <a:r>
              <a:rPr lang="en-GB" sz="3200" dirty="0">
                <a:solidFill>
                  <a:srgbClr val="00B050"/>
                </a:solidFill>
                <a:sym typeface="Wingdings" panose="05000000000000000000" pitchFamily="2" charset="2"/>
              </a:rPr>
              <a:t></a:t>
            </a:r>
          </a:p>
          <a:p>
            <a:r>
              <a:rPr lang="en-GB" dirty="0">
                <a:sym typeface="Wingdings" panose="05000000000000000000" pitchFamily="2" charset="2"/>
              </a:rPr>
              <a:t>BVOD reach</a:t>
            </a:r>
            <a:r>
              <a:rPr lang="en-GB" dirty="0">
                <a:solidFill>
                  <a:srgbClr val="00B050"/>
                </a:solidFill>
                <a:sym typeface="Wingdings" panose="05000000000000000000" pitchFamily="2" charset="2"/>
              </a:rPr>
              <a:t>	</a:t>
            </a:r>
            <a:r>
              <a:rPr lang="en-GB" sz="3600" dirty="0">
                <a:solidFill>
                  <a:srgbClr val="00B050"/>
                </a:solidFill>
                <a:sym typeface="Wingdings" panose="05000000000000000000" pitchFamily="2" charset="2"/>
              </a:rPr>
              <a:t></a:t>
            </a:r>
          </a:p>
          <a:p>
            <a:r>
              <a:rPr lang="en-GB" dirty="0"/>
              <a:t>De-duped reach</a:t>
            </a:r>
            <a:r>
              <a:rPr lang="en-GB" dirty="0">
                <a:solidFill>
                  <a:srgbClr val="00B050"/>
                </a:solidFill>
              </a:rPr>
              <a:t>	</a:t>
            </a:r>
            <a:r>
              <a:rPr lang="en-GB" sz="3200" dirty="0">
                <a:solidFill>
                  <a:srgbClr val="00B050"/>
                </a:solidFill>
                <a:sym typeface="Wingdings" panose="05000000000000000000" pitchFamily="2" charset="2"/>
              </a:rPr>
              <a:t></a:t>
            </a:r>
          </a:p>
        </p:txBody>
      </p:sp>
      <p:sp>
        <p:nvSpPr>
          <p:cNvPr id="4" name="Oval 3">
            <a:extLst>
              <a:ext uri="{FF2B5EF4-FFF2-40B4-BE49-F238E27FC236}">
                <a16:creationId xmlns:a16="http://schemas.microsoft.com/office/drawing/2014/main" id="{36822804-17DE-3F27-6D89-D69A98F53867}"/>
              </a:ext>
            </a:extLst>
          </p:cNvPr>
          <p:cNvSpPr/>
          <p:nvPr/>
        </p:nvSpPr>
        <p:spPr>
          <a:xfrm>
            <a:off x="3794761" y="1381125"/>
            <a:ext cx="3718560" cy="3713807"/>
          </a:xfrm>
          <a:prstGeom prst="ellipse">
            <a:avLst/>
          </a:prstGeom>
          <a:solidFill>
            <a:schemeClr val="accent5">
              <a:alpha val="89867"/>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lang="en-GB" dirty="0"/>
          </a:p>
        </p:txBody>
      </p:sp>
      <p:sp>
        <p:nvSpPr>
          <p:cNvPr id="5" name="Oval 4">
            <a:extLst>
              <a:ext uri="{FF2B5EF4-FFF2-40B4-BE49-F238E27FC236}">
                <a16:creationId xmlns:a16="http://schemas.microsoft.com/office/drawing/2014/main" id="{B7403ACC-7EB1-B632-FCCF-11FBA2DF6589}"/>
              </a:ext>
            </a:extLst>
          </p:cNvPr>
          <p:cNvSpPr/>
          <p:nvPr/>
        </p:nvSpPr>
        <p:spPr>
          <a:xfrm>
            <a:off x="6553200" y="2291002"/>
            <a:ext cx="2250118" cy="2251229"/>
          </a:xfrm>
          <a:prstGeom prst="ellipse">
            <a:avLst/>
          </a:prstGeom>
          <a:solidFill>
            <a:schemeClr val="accent6">
              <a:alpha val="89603"/>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30E9AA30-BC2D-E861-57FA-74EA54B34DAB}"/>
              </a:ext>
            </a:extLst>
          </p:cNvPr>
          <p:cNvSpPr txBox="1"/>
          <p:nvPr/>
        </p:nvSpPr>
        <p:spPr>
          <a:xfrm>
            <a:off x="4182818" y="3075056"/>
            <a:ext cx="1982325" cy="707886"/>
          </a:xfrm>
          <a:prstGeom prst="rect">
            <a:avLst/>
          </a:prstGeom>
          <a:noFill/>
        </p:spPr>
        <p:txBody>
          <a:bodyPr wrap="square" rtlCol="0">
            <a:spAutoFit/>
          </a:bodyPr>
          <a:lstStyle/>
          <a:p>
            <a:pPr algn="l"/>
            <a:r>
              <a:rPr lang="en-US" sz="2000" b="1" dirty="0">
                <a:solidFill>
                  <a:schemeClr val="bg1"/>
                </a:solidFill>
              </a:rPr>
              <a:t>Only linear TV ad exposure</a:t>
            </a:r>
          </a:p>
        </p:txBody>
      </p:sp>
      <p:sp>
        <p:nvSpPr>
          <p:cNvPr id="7" name="TextBox 6">
            <a:extLst>
              <a:ext uri="{FF2B5EF4-FFF2-40B4-BE49-F238E27FC236}">
                <a16:creationId xmlns:a16="http://schemas.microsoft.com/office/drawing/2014/main" id="{6CB0D4BB-5696-EC09-C135-F47324817AA8}"/>
              </a:ext>
            </a:extLst>
          </p:cNvPr>
          <p:cNvSpPr txBox="1"/>
          <p:nvPr/>
        </p:nvSpPr>
        <p:spPr>
          <a:xfrm>
            <a:off x="6971738" y="4812457"/>
            <a:ext cx="1982325" cy="1015663"/>
          </a:xfrm>
          <a:prstGeom prst="rect">
            <a:avLst/>
          </a:prstGeom>
          <a:noFill/>
        </p:spPr>
        <p:txBody>
          <a:bodyPr wrap="square" rtlCol="0">
            <a:spAutoFit/>
          </a:bodyPr>
          <a:lstStyle/>
          <a:p>
            <a:pPr algn="l"/>
            <a:r>
              <a:rPr lang="en-US" sz="2000" b="1" dirty="0"/>
              <a:t>Both linear TV and BVOD ad exposure</a:t>
            </a:r>
          </a:p>
        </p:txBody>
      </p:sp>
      <p:sp>
        <p:nvSpPr>
          <p:cNvPr id="8" name="TextBox 7">
            <a:extLst>
              <a:ext uri="{FF2B5EF4-FFF2-40B4-BE49-F238E27FC236}">
                <a16:creationId xmlns:a16="http://schemas.microsoft.com/office/drawing/2014/main" id="{F8A3D2A9-BBEA-FD24-D537-20B5376ADA66}"/>
              </a:ext>
            </a:extLst>
          </p:cNvPr>
          <p:cNvSpPr txBox="1"/>
          <p:nvPr/>
        </p:nvSpPr>
        <p:spPr>
          <a:xfrm>
            <a:off x="9399144" y="3062673"/>
            <a:ext cx="1745232" cy="707886"/>
          </a:xfrm>
          <a:prstGeom prst="rect">
            <a:avLst/>
          </a:prstGeom>
          <a:noFill/>
        </p:spPr>
        <p:txBody>
          <a:bodyPr wrap="square" rtlCol="0">
            <a:spAutoFit/>
          </a:bodyPr>
          <a:lstStyle/>
          <a:p>
            <a:pPr algn="l"/>
            <a:r>
              <a:rPr lang="en-US" sz="2000" b="1" dirty="0"/>
              <a:t>Only BVOD ad exposure</a:t>
            </a:r>
          </a:p>
        </p:txBody>
      </p:sp>
      <p:cxnSp>
        <p:nvCxnSpPr>
          <p:cNvPr id="10" name="Straight Arrow Connector 9">
            <a:extLst>
              <a:ext uri="{FF2B5EF4-FFF2-40B4-BE49-F238E27FC236}">
                <a16:creationId xmlns:a16="http://schemas.microsoft.com/office/drawing/2014/main" id="{EA77BF4A-1970-F00A-5B69-B19A22D92A40}"/>
              </a:ext>
            </a:extLst>
          </p:cNvPr>
          <p:cNvCxnSpPr>
            <a:cxnSpLocks/>
            <a:stCxn id="8" idx="1"/>
          </p:cNvCxnSpPr>
          <p:nvPr/>
        </p:nvCxnSpPr>
        <p:spPr>
          <a:xfrm flipH="1">
            <a:off x="8412480" y="3416616"/>
            <a:ext cx="986664" cy="0"/>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0AE956-8FCF-0276-B150-2E22F0A1E4AF}"/>
              </a:ext>
            </a:extLst>
          </p:cNvPr>
          <p:cNvCxnSpPr>
            <a:cxnSpLocks/>
          </p:cNvCxnSpPr>
          <p:nvPr/>
        </p:nvCxnSpPr>
        <p:spPr>
          <a:xfrm flipV="1">
            <a:off x="7101840" y="3961873"/>
            <a:ext cx="0" cy="850584"/>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71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818062E-3ADB-4742-BFC1-BB6F90555A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AEA5C51-F8BF-4EF4-BC60-102D8A315FFE}"/>
              </a:ext>
            </a:extLst>
          </p:cNvPr>
          <p:cNvPicPr>
            <a:picLocks noChangeAspect="1"/>
          </p:cNvPicPr>
          <p:nvPr/>
        </p:nvPicPr>
        <p:blipFill>
          <a:blip r:embed="rId4"/>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A7403838-52CA-4517-BF0E-B05CD764F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8" name="Title 2">
            <a:extLst>
              <a:ext uri="{FF2B5EF4-FFF2-40B4-BE49-F238E27FC236}">
                <a16:creationId xmlns:a16="http://schemas.microsoft.com/office/drawing/2014/main" id="{75A60349-F4D7-4756-8E34-D285D16D66E1}"/>
              </a:ext>
            </a:extLst>
          </p:cNvPr>
          <p:cNvSpPr txBox="1">
            <a:spLocks/>
          </p:cNvSpPr>
          <p:nvPr/>
        </p:nvSpPr>
        <p:spPr>
          <a:xfrm>
            <a:off x="371475" y="359944"/>
            <a:ext cx="9945341" cy="1021181"/>
          </a:xfrm>
          <a:prstGeom prst="rect">
            <a:avLst/>
          </a:prstGeom>
        </p:spPr>
        <p:txBody>
          <a:bodyPr>
            <a:normAutofit fontScale="975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Total TV campaign measurement is here</a:t>
            </a:r>
          </a:p>
        </p:txBody>
      </p:sp>
    </p:spTree>
    <p:extLst>
      <p:ext uri="{BB962C8B-B14F-4D97-AF65-F5344CB8AC3E}">
        <p14:creationId xmlns:p14="http://schemas.microsoft.com/office/powerpoint/2010/main" val="21087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with a dog&#10;&#10;AI-generated content may be incorrect.">
            <a:extLst>
              <a:ext uri="{FF2B5EF4-FFF2-40B4-BE49-F238E27FC236}">
                <a16:creationId xmlns:a16="http://schemas.microsoft.com/office/drawing/2014/main" id="{1474947D-B8D4-D328-C9AB-79BD4ED4B02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9805" t="11252" r="15774" b="12779"/>
          <a:stretch/>
        </p:blipFill>
        <p:spPr>
          <a:xfrm>
            <a:off x="6007894" y="-9729"/>
            <a:ext cx="6184106" cy="5948364"/>
          </a:xfrm>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9" name="Table 8">
            <a:extLst>
              <a:ext uri="{FF2B5EF4-FFF2-40B4-BE49-F238E27FC236}">
                <a16:creationId xmlns:a16="http://schemas.microsoft.com/office/drawing/2014/main" id="{DB27F176-9CA1-417B-B49D-89BC3A18A2FA}"/>
              </a:ext>
            </a:extLst>
          </p:cNvPr>
          <p:cNvGraphicFramePr>
            <a:graphicFrameLocks noGrp="1"/>
          </p:cNvGraphicFramePr>
          <p:nvPr>
            <p:extLst>
              <p:ext uri="{D42A27DB-BD31-4B8C-83A1-F6EECF244321}">
                <p14:modId xmlns:p14="http://schemas.microsoft.com/office/powerpoint/2010/main" val="4262528734"/>
              </p:ext>
            </p:extLst>
          </p:nvPr>
        </p:nvGraphicFramePr>
        <p:xfrm>
          <a:off x="528638" y="1981807"/>
          <a:ext cx="4972050" cy="2601540"/>
        </p:xfrm>
        <a:graphic>
          <a:graphicData uri="http://schemas.openxmlformats.org/drawingml/2006/table">
            <a:tbl>
              <a:tblPr firstRow="1" bandRow="1"/>
              <a:tblGrid>
                <a:gridCol w="4521479">
                  <a:extLst>
                    <a:ext uri="{9D8B030D-6E8A-4147-A177-3AD203B41FA5}">
                      <a16:colId xmlns:a16="http://schemas.microsoft.com/office/drawing/2014/main" val="1497214192"/>
                    </a:ext>
                  </a:extLst>
                </a:gridCol>
                <a:gridCol w="450571">
                  <a:extLst>
                    <a:ext uri="{9D8B030D-6E8A-4147-A177-3AD203B41FA5}">
                      <a16:colId xmlns:a16="http://schemas.microsoft.com/office/drawing/2014/main" val="2303286546"/>
                    </a:ext>
                  </a:extLst>
                </a:gridCol>
              </a:tblGrid>
              <a:tr h="52030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kumimoji="0" lang="en-GB" sz="1400" b="1" i="0" u="none" strike="noStrike" kern="1200" cap="none" spc="0" normalizeH="0" baseline="0" noProof="0" dirty="0">
                          <a:ln>
                            <a:noFill/>
                          </a:ln>
                          <a:solidFill>
                            <a:srgbClr val="E10514"/>
                          </a:solidFill>
                          <a:effectLst/>
                          <a:uLnTx/>
                          <a:uFillTx/>
                          <a:latin typeface="Arial"/>
                          <a:ea typeface="+mn-ea"/>
                          <a:cs typeface="+mn-cs"/>
                        </a:rPr>
                        <a:t>THE ADVANCED TV OPPORTUNITY</a:t>
                      </a:r>
                      <a:endParaRPr lang="en-GB" sz="1400" b="1" kern="1200" dirty="0">
                        <a:solidFill>
                          <a:srgbClr val="FF0000"/>
                        </a:solidFill>
                        <a:latin typeface="+mn-lt"/>
                        <a:ea typeface="+mn-ea"/>
                        <a:cs typeface="+mn-cs"/>
                      </a:endParaRPr>
                    </a:p>
                  </a:txBody>
                  <a:tcPr marL="0" anchor="ctr">
                    <a:lnL w="12700" cmpd="sng">
                      <a:solidFill>
                        <a:sysClr val="window" lastClr="FFFFFF"/>
                      </a:solidFill>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r"/>
                      <a:endParaRPr lang="en-GB" sz="1400" b="1" dirty="0">
                        <a:solidFill>
                          <a:schemeClr val="tx1"/>
                        </a:solidFill>
                      </a:endParaRPr>
                    </a:p>
                  </a:txBody>
                  <a:tcPr marL="0" marR="0" anchor="ctr">
                    <a:lnL w="12700" cmpd="sng">
                      <a:solidFill>
                        <a:sysClr val="window" lastClr="FFFFFF"/>
                      </a:solidFill>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576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B7305"/>
                          </a:solidFill>
                          <a:effectLst/>
                          <a:uLnTx/>
                          <a:uFillTx/>
                          <a:latin typeface="+mn-lt"/>
                          <a:ea typeface="+mn-ea"/>
                          <a:cs typeface="+mn-cs"/>
                        </a:rPr>
                        <a:t>THE ADVANCED TV TOOLKIT</a:t>
                      </a:r>
                      <a:endParaRPr lang="en-GB" sz="1400" b="1" kern="1200" dirty="0">
                        <a:solidFill>
                          <a:srgbClr val="FF0000"/>
                        </a:solidFill>
                        <a:latin typeface="+mn-lt"/>
                        <a:ea typeface="+mn-ea"/>
                        <a:cs typeface="+mn-cs"/>
                      </a:endParaRP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2809663"/>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accent6"/>
                          </a:solidFill>
                          <a:latin typeface="+mn-lt"/>
                          <a:ea typeface="+mn-ea"/>
                          <a:cs typeface="+mn-cs"/>
                        </a:rPr>
                        <a:t>ADVANCED TV MEASUREMENT</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659019"/>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0070C0"/>
                          </a:solidFill>
                          <a:latin typeface="+mn-lt"/>
                          <a:ea typeface="+mn-ea"/>
                          <a:cs typeface="+mn-cs"/>
                        </a:rPr>
                        <a:t>BUYING ADVANCED TV</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55484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7030A0"/>
                          </a:solidFill>
                          <a:latin typeface="+mn-lt"/>
                          <a:ea typeface="+mn-ea"/>
                          <a:cs typeface="+mn-cs"/>
                        </a:rPr>
                        <a:t>THE EXPANDING WORLD OF TV</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918186"/>
                  </a:ext>
                </a:extLst>
              </a:tr>
            </a:tbl>
          </a:graphicData>
        </a:graphic>
      </p:graphicFrame>
      <p:sp>
        <p:nvSpPr>
          <p:cNvPr id="12" name="TextBox 11">
            <a:extLst>
              <a:ext uri="{FF2B5EF4-FFF2-40B4-BE49-F238E27FC236}">
                <a16:creationId xmlns:a16="http://schemas.microsoft.com/office/drawing/2014/main" id="{1F290CA9-41AE-440A-8A14-7D80BDD3611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Wall’s Magnum</a:t>
            </a:r>
            <a:r>
              <a:rPr lang="en-GB" sz="1000" dirty="0">
                <a:solidFill>
                  <a:prstClr val="white"/>
                </a:solidFill>
                <a:latin typeface="Arial"/>
              </a:rPr>
              <a:t> – </a:t>
            </a:r>
            <a:r>
              <a:rPr kumimoji="0" lang="en-GB" sz="1000" b="0" i="0" u="none" strike="noStrike" kern="1200" cap="none" spc="0" normalizeH="0" baseline="0" noProof="0" dirty="0">
                <a:ln>
                  <a:noFill/>
                </a:ln>
                <a:solidFill>
                  <a:prstClr val="white"/>
                </a:solidFill>
                <a:effectLst/>
                <a:uLnTx/>
                <a:uFillTx/>
                <a:latin typeface="Arial"/>
                <a:ea typeface="+mn-ea"/>
                <a:cs typeface="+mn-cs"/>
              </a:rPr>
              <a:t>Cat</a:t>
            </a:r>
          </a:p>
        </p:txBody>
      </p:sp>
    </p:spTree>
    <p:custDataLst>
      <p:tags r:id="rId1"/>
    </p:custDataLst>
    <p:extLst>
      <p:ext uri="{BB962C8B-B14F-4D97-AF65-F5344CB8AC3E}">
        <p14:creationId xmlns:p14="http://schemas.microsoft.com/office/powerpoint/2010/main" val="29495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computer, desk, sitting&#10;&#10;Description automatically generated">
            <a:extLst>
              <a:ext uri="{FF2B5EF4-FFF2-40B4-BE49-F238E27FC236}">
                <a16:creationId xmlns:a16="http://schemas.microsoft.com/office/drawing/2014/main" id="{75822019-0BE2-455B-BBD5-46F2FF2FA8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0666" y="1871244"/>
            <a:ext cx="5084083" cy="3133066"/>
          </a:xfrm>
          <a:prstGeom prst="rect">
            <a:avLst/>
          </a:prstGeom>
          <a:effectLst>
            <a:softEdge rad="203200"/>
          </a:effectLst>
        </p:spPr>
      </p:pic>
      <p:sp>
        <p:nvSpPr>
          <p:cNvPr id="2" name="Title 1">
            <a:extLst>
              <a:ext uri="{FF2B5EF4-FFF2-40B4-BE49-F238E27FC236}">
                <a16:creationId xmlns:a16="http://schemas.microsoft.com/office/drawing/2014/main" id="{614FBD20-5938-421B-8F48-2DD078A6B275}"/>
              </a:ext>
            </a:extLst>
          </p:cNvPr>
          <p:cNvSpPr>
            <a:spLocks noGrp="1"/>
          </p:cNvSpPr>
          <p:nvPr>
            <p:ph type="title"/>
          </p:nvPr>
        </p:nvSpPr>
        <p:spPr/>
        <p:txBody>
          <a:bodyPr>
            <a:normAutofit/>
          </a:bodyPr>
          <a:lstStyle/>
          <a:p>
            <a:r>
              <a:rPr lang="en-GB" dirty="0"/>
              <a:t>All key platforms and devices…</a:t>
            </a:r>
          </a:p>
        </p:txBody>
      </p:sp>
      <p:pic>
        <p:nvPicPr>
          <p:cNvPr id="18" name="Picture 17" descr="A picture containing clock, drawing&#10;&#10;Description automatically generated">
            <a:extLst>
              <a:ext uri="{FF2B5EF4-FFF2-40B4-BE49-F238E27FC236}">
                <a16:creationId xmlns:a16="http://schemas.microsoft.com/office/drawing/2014/main" id="{D2C66B7E-36BC-4A17-B960-7F620D92B4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022" t="-29076" r="-11036" b="-20582"/>
          <a:stretch/>
        </p:blipFill>
        <p:spPr>
          <a:xfrm>
            <a:off x="5079991" y="2542785"/>
            <a:ext cx="1609725" cy="1179235"/>
          </a:xfrm>
          <a:prstGeom prst="rect">
            <a:avLst/>
          </a:prstGeom>
          <a:solidFill>
            <a:schemeClr val="bg1"/>
          </a:solidFill>
          <a:effectLst>
            <a:softEdge rad="101600"/>
          </a:effectLst>
        </p:spPr>
      </p:pic>
      <p:pic>
        <p:nvPicPr>
          <p:cNvPr id="19" name="Picture 18" descr="A picture containing drawing, food&#10;&#10;Description automatically generated">
            <a:extLst>
              <a:ext uri="{FF2B5EF4-FFF2-40B4-BE49-F238E27FC236}">
                <a16:creationId xmlns:a16="http://schemas.microsoft.com/office/drawing/2014/main" id="{4FC4B988-2D6C-43A0-A3CA-08FBF46F05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7271" y="1545634"/>
            <a:ext cx="1609725" cy="1207294"/>
          </a:xfrm>
          <a:prstGeom prst="rect">
            <a:avLst/>
          </a:prstGeom>
        </p:spPr>
      </p:pic>
      <p:pic>
        <p:nvPicPr>
          <p:cNvPr id="1026" name="Picture 2" descr="See the source image">
            <a:extLst>
              <a:ext uri="{FF2B5EF4-FFF2-40B4-BE49-F238E27FC236}">
                <a16:creationId xmlns:a16="http://schemas.microsoft.com/office/drawing/2014/main" id="{8BA3C969-2A63-4453-B4E2-293C9DD1ED1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3651" y="5034416"/>
            <a:ext cx="2469893" cy="609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descr="A picture containing text, sign&#10;&#10;Description automatically generated">
            <a:extLst>
              <a:ext uri="{FF2B5EF4-FFF2-40B4-BE49-F238E27FC236}">
                <a16:creationId xmlns:a16="http://schemas.microsoft.com/office/drawing/2014/main" id="{B476EAB9-E35F-4768-B1CF-E5F65126EF7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32352" y="1871244"/>
            <a:ext cx="2550783" cy="97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19F0E62-6939-42F8-8AE6-1890724428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52469" y="4883172"/>
            <a:ext cx="1899395" cy="609240"/>
          </a:xfrm>
          <a:prstGeom prst="rect">
            <a:avLst/>
          </a:prstGeom>
        </p:spPr>
      </p:pic>
      <p:pic>
        <p:nvPicPr>
          <p:cNvPr id="3" name="Picture 2">
            <a:extLst>
              <a:ext uri="{FF2B5EF4-FFF2-40B4-BE49-F238E27FC236}">
                <a16:creationId xmlns:a16="http://schemas.microsoft.com/office/drawing/2014/main" id="{5C479080-CAE7-32DC-70EB-ADB81F8D881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19653" y="1507836"/>
            <a:ext cx="1644742" cy="553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33B494E7-A66C-F728-A42C-33412D7574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45620" y="3512303"/>
            <a:ext cx="585633" cy="791336"/>
          </a:xfrm>
          <a:prstGeom prst="rect">
            <a:avLst/>
          </a:prstGeom>
        </p:spPr>
      </p:pic>
      <p:pic>
        <p:nvPicPr>
          <p:cNvPr id="4" name="Picture 2" descr="U: TV Series Stream on Demand – Apps on ...">
            <a:extLst>
              <a:ext uri="{FF2B5EF4-FFF2-40B4-BE49-F238E27FC236}">
                <a16:creationId xmlns:a16="http://schemas.microsoft.com/office/drawing/2014/main" id="{1DB74F6F-5703-215C-43D9-7D32616F94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8571" y="3374035"/>
            <a:ext cx="695969" cy="6959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y5 - Channel 5 on the App Store">
            <a:extLst>
              <a:ext uri="{FF2B5EF4-FFF2-40B4-BE49-F238E27FC236}">
                <a16:creationId xmlns:a16="http://schemas.microsoft.com/office/drawing/2014/main" id="{E6F73EAD-B71C-545A-8A9C-6A2D08EFDE0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7814" r="25771"/>
          <a:stretch/>
        </p:blipFill>
        <p:spPr bwMode="auto">
          <a:xfrm>
            <a:off x="8052391" y="3512303"/>
            <a:ext cx="1225345" cy="131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4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5D533FB-1809-41D6-8275-23E17A88DBF8}"/>
              </a:ext>
            </a:extLst>
          </p:cNvPr>
          <p:cNvSpPr/>
          <p:nvPr/>
        </p:nvSpPr>
        <p:spPr>
          <a:xfrm>
            <a:off x="16590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How many people your TV and BVOD campaign reached</a:t>
            </a:r>
          </a:p>
        </p:txBody>
      </p:sp>
      <p:sp>
        <p:nvSpPr>
          <p:cNvPr id="6" name="Oval 5">
            <a:extLst>
              <a:ext uri="{FF2B5EF4-FFF2-40B4-BE49-F238E27FC236}">
                <a16:creationId xmlns:a16="http://schemas.microsoft.com/office/drawing/2014/main" id="{00E59439-CD47-4F7D-8518-A6116AF0FEE9}"/>
              </a:ext>
            </a:extLst>
          </p:cNvPr>
          <p:cNvSpPr/>
          <p:nvPr/>
        </p:nvSpPr>
        <p:spPr>
          <a:xfrm>
            <a:off x="47832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average frequency of the campaign</a:t>
            </a:r>
          </a:p>
        </p:txBody>
      </p:sp>
      <p:sp>
        <p:nvSpPr>
          <p:cNvPr id="7" name="Oval 6">
            <a:extLst>
              <a:ext uri="{FF2B5EF4-FFF2-40B4-BE49-F238E27FC236}">
                <a16:creationId xmlns:a16="http://schemas.microsoft.com/office/drawing/2014/main" id="{03BFAC90-E1C9-4538-A63A-8B1223D0D7E5}"/>
              </a:ext>
            </a:extLst>
          </p:cNvPr>
          <p:cNvSpPr/>
          <p:nvPr/>
        </p:nvSpPr>
        <p:spPr>
          <a:xfrm>
            <a:off x="79074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reach contribution for the BVOD element of the campaign</a:t>
            </a:r>
          </a:p>
        </p:txBody>
      </p:sp>
      <p:sp>
        <p:nvSpPr>
          <p:cNvPr id="8" name="Title 1">
            <a:extLst>
              <a:ext uri="{FF2B5EF4-FFF2-40B4-BE49-F238E27FC236}">
                <a16:creationId xmlns:a16="http://schemas.microsoft.com/office/drawing/2014/main" id="{9FB45623-18BE-4511-A6CB-9793814E09B3}"/>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CFlight answers these 3 questions</a:t>
            </a:r>
          </a:p>
        </p:txBody>
      </p:sp>
    </p:spTree>
    <p:extLst>
      <p:ext uri="{BB962C8B-B14F-4D97-AF65-F5344CB8AC3E}">
        <p14:creationId xmlns:p14="http://schemas.microsoft.com/office/powerpoint/2010/main" val="3266533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DCF52-BBEC-4AEF-A36E-CEF980A46FBE}"/>
              </a:ext>
            </a:extLst>
          </p:cNvPr>
          <p:cNvSpPr txBox="1"/>
          <p:nvPr/>
        </p:nvSpPr>
        <p:spPr>
          <a:xfrm>
            <a:off x="8402965" y="4076074"/>
            <a:ext cx="2601998" cy="1015663"/>
          </a:xfrm>
          <a:prstGeom prst="rect">
            <a:avLst/>
          </a:prstGeom>
          <a:noFill/>
        </p:spPr>
        <p:txBody>
          <a:bodyPr wrap="square" rtlCol="0">
            <a:spAutoFit/>
          </a:bodyPr>
          <a:lstStyle/>
          <a:p>
            <a:pPr algn="ctr"/>
            <a:r>
              <a:rPr lang="en-GB" sz="2000" dirty="0"/>
              <a:t>3) Segment UK TV / VOD population into 32,000 cells</a:t>
            </a:r>
          </a:p>
        </p:txBody>
      </p:sp>
      <p:sp>
        <p:nvSpPr>
          <p:cNvPr id="65" name="TextBox 64">
            <a:extLst>
              <a:ext uri="{FF2B5EF4-FFF2-40B4-BE49-F238E27FC236}">
                <a16:creationId xmlns:a16="http://schemas.microsoft.com/office/drawing/2014/main" id="{8362B4C4-A44F-4EB4-8581-9483B24501AF}"/>
              </a:ext>
            </a:extLst>
          </p:cNvPr>
          <p:cNvSpPr txBox="1"/>
          <p:nvPr/>
        </p:nvSpPr>
        <p:spPr>
          <a:xfrm>
            <a:off x="491516" y="4151850"/>
            <a:ext cx="2755178" cy="707886"/>
          </a:xfrm>
          <a:prstGeom prst="rect">
            <a:avLst/>
          </a:prstGeom>
          <a:noFill/>
        </p:spPr>
        <p:txBody>
          <a:bodyPr wrap="square" rtlCol="0">
            <a:spAutoFit/>
          </a:bodyPr>
          <a:lstStyle/>
          <a:p>
            <a:pPr algn="ctr"/>
            <a:r>
              <a:rPr lang="en-GB" sz="2000" dirty="0"/>
              <a:t>1) Calculate total R+F </a:t>
            </a:r>
            <a:br>
              <a:rPr lang="en-GB" sz="2000" dirty="0"/>
            </a:br>
            <a:r>
              <a:rPr lang="en-GB" sz="2000" dirty="0"/>
              <a:t>by account </a:t>
            </a:r>
          </a:p>
        </p:txBody>
      </p:sp>
      <p:sp>
        <p:nvSpPr>
          <p:cNvPr id="10" name="TextBox 9">
            <a:extLst>
              <a:ext uri="{FF2B5EF4-FFF2-40B4-BE49-F238E27FC236}">
                <a16:creationId xmlns:a16="http://schemas.microsoft.com/office/drawing/2014/main" id="{A5440C55-EC01-4BC7-BF10-BA9A86A2E3F9}"/>
              </a:ext>
            </a:extLst>
          </p:cNvPr>
          <p:cNvSpPr txBox="1"/>
          <p:nvPr/>
        </p:nvSpPr>
        <p:spPr>
          <a:xfrm>
            <a:off x="4139256" y="4076074"/>
            <a:ext cx="3167425" cy="1015663"/>
          </a:xfrm>
          <a:prstGeom prst="rect">
            <a:avLst/>
          </a:prstGeom>
          <a:noFill/>
        </p:spPr>
        <p:txBody>
          <a:bodyPr wrap="square" rtlCol="0">
            <a:spAutoFit/>
          </a:bodyPr>
          <a:lstStyle/>
          <a:p>
            <a:pPr algn="ctr"/>
            <a:r>
              <a:rPr lang="en-GB" sz="2000" dirty="0"/>
              <a:t>2) Scale machine impressions to total </a:t>
            </a:r>
            <a:br>
              <a:rPr lang="en-GB" sz="2000" dirty="0"/>
            </a:br>
            <a:r>
              <a:rPr lang="en-GB" sz="2000" dirty="0"/>
              <a:t>people reached</a:t>
            </a:r>
          </a:p>
        </p:txBody>
      </p:sp>
      <p:pic>
        <p:nvPicPr>
          <p:cNvPr id="5" name="Picture 4" descr="Shape, circle&#10;&#10;Description automatically generated">
            <a:extLst>
              <a:ext uri="{FF2B5EF4-FFF2-40B4-BE49-F238E27FC236}">
                <a16:creationId xmlns:a16="http://schemas.microsoft.com/office/drawing/2014/main" id="{BF8B48FE-41B4-3A47-B62B-A2087C1184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2965" y="1635683"/>
            <a:ext cx="2601998" cy="1793316"/>
          </a:xfrm>
          <a:prstGeom prst="rect">
            <a:avLst/>
          </a:prstGeom>
          <a:solidFill>
            <a:schemeClr val="accent1"/>
          </a:solidFill>
          <a:ln>
            <a:solidFill>
              <a:schemeClr val="accent1"/>
            </a:solidFill>
          </a:ln>
        </p:spPr>
      </p:pic>
      <p:cxnSp>
        <p:nvCxnSpPr>
          <p:cNvPr id="16" name="Straight Connector 15">
            <a:extLst>
              <a:ext uri="{FF2B5EF4-FFF2-40B4-BE49-F238E27FC236}">
                <a16:creationId xmlns:a16="http://schemas.microsoft.com/office/drawing/2014/main" id="{5026B31E-BFA8-AF44-A386-8F3B11190F82}"/>
              </a:ext>
            </a:extLst>
          </p:cNvPr>
          <p:cNvCxnSpPr/>
          <p:nvPr/>
        </p:nvCxnSpPr>
        <p:spPr>
          <a:xfrm>
            <a:off x="3984504" y="1385515"/>
            <a:ext cx="0" cy="2632841"/>
          </a:xfrm>
          <a:prstGeom prst="line">
            <a:avLst/>
          </a:prstGeom>
          <a:ln>
            <a:gradFill>
              <a:gsLst>
                <a:gs pos="53000">
                  <a:schemeClr val="bg1"/>
                </a:gs>
                <a:gs pos="0">
                  <a:schemeClr val="accent1">
                    <a:lumMod val="5000"/>
                    <a:lumOff val="95000"/>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949635-EEE7-FE46-943F-443001A8430C}"/>
              </a:ext>
            </a:extLst>
          </p:cNvPr>
          <p:cNvCxnSpPr/>
          <p:nvPr/>
        </p:nvCxnSpPr>
        <p:spPr>
          <a:xfrm>
            <a:off x="7815524" y="1385515"/>
            <a:ext cx="0" cy="2632841"/>
          </a:xfrm>
          <a:prstGeom prst="line">
            <a:avLst/>
          </a:prstGeom>
          <a:ln>
            <a:gradFill>
              <a:gsLst>
                <a:gs pos="53000">
                  <a:schemeClr val="bg1"/>
                </a:gs>
                <a:gs pos="0">
                  <a:schemeClr val="accent1">
                    <a:lumMod val="5000"/>
                    <a:lumOff val="95000"/>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CFCC5EAA-402D-9D44-8B7C-91401E7C03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9256" y="1635683"/>
            <a:ext cx="3181808" cy="1792961"/>
          </a:xfrm>
          <a:prstGeom prst="rect">
            <a:avLst/>
          </a:prstGeom>
          <a:solidFill>
            <a:schemeClr val="accent1"/>
          </a:solidFill>
        </p:spPr>
      </p:pic>
      <p:pic>
        <p:nvPicPr>
          <p:cNvPr id="9" name="Picture 8" descr="Logo&#10;&#10;Description automatically generated with medium confidence">
            <a:extLst>
              <a:ext uri="{FF2B5EF4-FFF2-40B4-BE49-F238E27FC236}">
                <a16:creationId xmlns:a16="http://schemas.microsoft.com/office/drawing/2014/main" id="{8BD3A6AC-B74C-3748-8E67-6939417E02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313" y="1635683"/>
            <a:ext cx="1925042" cy="1793674"/>
          </a:xfrm>
          <a:prstGeom prst="rect">
            <a:avLst/>
          </a:prstGeom>
          <a:solidFill>
            <a:schemeClr val="accent1"/>
          </a:solidFill>
        </p:spPr>
      </p:pic>
      <p:sp>
        <p:nvSpPr>
          <p:cNvPr id="12" name="Title 1">
            <a:extLst>
              <a:ext uri="{FF2B5EF4-FFF2-40B4-BE49-F238E27FC236}">
                <a16:creationId xmlns:a16="http://schemas.microsoft.com/office/drawing/2014/main" id="{DA2A0E1F-BB76-4D04-91C8-E8DD89826B94}"/>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CFlight calculates total reach for 32,000 different segments</a:t>
            </a:r>
          </a:p>
        </p:txBody>
      </p:sp>
    </p:spTree>
    <p:extLst>
      <p:ext uri="{BB962C8B-B14F-4D97-AF65-F5344CB8AC3E}">
        <p14:creationId xmlns:p14="http://schemas.microsoft.com/office/powerpoint/2010/main" val="1405995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9EF1C6-2ADA-44D4-A332-66D60AC85EC3}"/>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Accessing the portal</a:t>
            </a:r>
          </a:p>
        </p:txBody>
      </p:sp>
      <p:grpSp>
        <p:nvGrpSpPr>
          <p:cNvPr id="8" name="Group 7">
            <a:extLst>
              <a:ext uri="{FF2B5EF4-FFF2-40B4-BE49-F238E27FC236}">
                <a16:creationId xmlns:a16="http://schemas.microsoft.com/office/drawing/2014/main" id="{CF4BDAEB-770C-A08E-EAED-F1BE9B6F3B08}"/>
              </a:ext>
            </a:extLst>
          </p:cNvPr>
          <p:cNvGrpSpPr/>
          <p:nvPr/>
        </p:nvGrpSpPr>
        <p:grpSpPr>
          <a:xfrm>
            <a:off x="1846304" y="1178786"/>
            <a:ext cx="8499391" cy="4162495"/>
            <a:chOff x="1846304" y="1178786"/>
            <a:chExt cx="8499391" cy="4162495"/>
          </a:xfrm>
        </p:grpSpPr>
        <p:pic>
          <p:nvPicPr>
            <p:cNvPr id="5" name="Picture 2" descr="Picture 2">
              <a:extLst>
                <a:ext uri="{FF2B5EF4-FFF2-40B4-BE49-F238E27FC236}">
                  <a16:creationId xmlns:a16="http://schemas.microsoft.com/office/drawing/2014/main" id="{01700725-E8E2-73FF-0B84-D5CC49A93EF0}"/>
                </a:ext>
              </a:extLst>
            </p:cNvPr>
            <p:cNvPicPr>
              <a:picLocks noChangeAspect="1"/>
            </p:cNvPicPr>
            <p:nvPr/>
          </p:nvPicPr>
          <p:blipFill>
            <a:blip r:embed="rId3"/>
            <a:srcRect t="15983" b="8610"/>
            <a:stretch>
              <a:fillRect/>
            </a:stretch>
          </p:blipFill>
          <p:spPr>
            <a:xfrm>
              <a:off x="1846304" y="1178786"/>
              <a:ext cx="8499391" cy="4162495"/>
            </a:xfrm>
            <a:prstGeom prst="rect">
              <a:avLst/>
            </a:prstGeom>
            <a:ln w="12700">
              <a:miter lim="400000"/>
            </a:ln>
            <a:effectLst>
              <a:outerShdw blurRad="228600" dist="38100" dir="2700000" algn="tl" rotWithShape="0">
                <a:prstClr val="black">
                  <a:alpha val="40000"/>
                </a:prstClr>
              </a:outerShdw>
            </a:effectLst>
          </p:spPr>
        </p:pic>
        <p:sp>
          <p:nvSpPr>
            <p:cNvPr id="7" name="Rectangle 6">
              <a:extLst>
                <a:ext uri="{FF2B5EF4-FFF2-40B4-BE49-F238E27FC236}">
                  <a16:creationId xmlns:a16="http://schemas.microsoft.com/office/drawing/2014/main" id="{9276DDD6-9F5F-B532-3FB0-E2D2A59732AF}"/>
                </a:ext>
              </a:extLst>
            </p:cNvPr>
            <p:cNvSpPr/>
            <p:nvPr/>
          </p:nvSpPr>
          <p:spPr>
            <a:xfrm>
              <a:off x="9720470" y="1516719"/>
              <a:ext cx="625225" cy="232568"/>
            </a:xfrm>
            <a:prstGeom prst="rect">
              <a:avLst/>
            </a:prstGeom>
            <a:solidFill>
              <a:srgbClr val="4A063C"/>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22177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D1FE-91D5-A60E-A361-64A9E15672E7}"/>
              </a:ext>
            </a:extLst>
          </p:cNvPr>
          <p:cNvSpPr>
            <a:spLocks noGrp="1"/>
          </p:cNvSpPr>
          <p:nvPr>
            <p:ph type="title"/>
          </p:nvPr>
        </p:nvSpPr>
        <p:spPr/>
        <p:txBody>
          <a:bodyPr/>
          <a:lstStyle/>
          <a:p>
            <a:r>
              <a:rPr lang="en-GB" dirty="0"/>
              <a:t>A CFlight report</a:t>
            </a:r>
          </a:p>
        </p:txBody>
      </p:sp>
      <p:sp>
        <p:nvSpPr>
          <p:cNvPr id="3" name="Text Placeholder 2">
            <a:extLst>
              <a:ext uri="{FF2B5EF4-FFF2-40B4-BE49-F238E27FC236}">
                <a16:creationId xmlns:a16="http://schemas.microsoft.com/office/drawing/2014/main" id="{1DD600C3-CB20-4B9B-D70A-A53EE25486AD}"/>
              </a:ext>
            </a:extLst>
          </p:cNvPr>
          <p:cNvSpPr>
            <a:spLocks noGrp="1"/>
          </p:cNvSpPr>
          <p:nvPr>
            <p:ph type="body" sz="quarter" idx="13"/>
          </p:nvPr>
        </p:nvSpPr>
        <p:spPr/>
        <p:txBody>
          <a:bodyPr/>
          <a:lstStyle/>
          <a:p>
            <a:r>
              <a:rPr lang="en-US" dirty="0"/>
              <a:t>Information contained in the report includes:</a:t>
            </a:r>
          </a:p>
          <a:p>
            <a:pPr marL="285750" indent="-285750">
              <a:buFont typeface="Arial" panose="020B0604020202020204" pitchFamily="34" charset="0"/>
              <a:buChar char="ꟷ"/>
            </a:pPr>
            <a:r>
              <a:rPr lang="en-US" dirty="0"/>
              <a:t>All the campaign inputs including target audience, campaign dates and linear impacts</a:t>
            </a:r>
          </a:p>
          <a:p>
            <a:pPr marL="285750" indent="-285750">
              <a:buFont typeface="Arial" panose="020B0604020202020204" pitchFamily="34" charset="0"/>
              <a:buChar char="ꟷ"/>
            </a:pPr>
            <a:r>
              <a:rPr lang="en-US" dirty="0"/>
              <a:t>The combined reach and frequency for the campaign</a:t>
            </a:r>
          </a:p>
          <a:p>
            <a:pPr marL="285750" indent="-285750">
              <a:buFont typeface="Arial" panose="020B0604020202020204" pitchFamily="34" charset="0"/>
              <a:buChar char="ꟷ"/>
            </a:pPr>
            <a:r>
              <a:rPr lang="en-US" dirty="0"/>
              <a:t>The split by the linear and BVOD elements, and therefore the total and incremental reach contribution BVOD has made</a:t>
            </a:r>
          </a:p>
          <a:p>
            <a:pPr marL="285750" indent="-285750">
              <a:buFont typeface="Arial" panose="020B0604020202020204" pitchFamily="34" charset="0"/>
              <a:buChar char="ꟷ"/>
            </a:pPr>
            <a:r>
              <a:rPr lang="en-US" dirty="0"/>
              <a:t>How the reach build occurred across the campaign period.</a:t>
            </a:r>
          </a:p>
          <a:p>
            <a:pPr marL="285750" indent="-285750">
              <a:buFont typeface="Arial" panose="020B0604020202020204" pitchFamily="34" charset="0"/>
              <a:buChar char="ꟷ"/>
            </a:pPr>
            <a:endParaRPr lang="en-GB" dirty="0"/>
          </a:p>
        </p:txBody>
      </p:sp>
      <p:sp>
        <p:nvSpPr>
          <p:cNvPr id="5" name="Text Placeholder 4">
            <a:extLst>
              <a:ext uri="{FF2B5EF4-FFF2-40B4-BE49-F238E27FC236}">
                <a16:creationId xmlns:a16="http://schemas.microsoft.com/office/drawing/2014/main" id="{49750D70-5731-265A-7D35-D6DE9826EDED}"/>
              </a:ext>
            </a:extLst>
          </p:cNvPr>
          <p:cNvSpPr>
            <a:spLocks noGrp="1"/>
          </p:cNvSpPr>
          <p:nvPr>
            <p:ph type="body" sz="quarter" idx="15"/>
          </p:nvPr>
        </p:nvSpPr>
        <p:spPr/>
        <p:txBody>
          <a:bodyPr/>
          <a:lstStyle/>
          <a:p>
            <a:r>
              <a:rPr lang="en-GB" dirty="0"/>
              <a:t>Example report: retail brand targeting young adults</a:t>
            </a:r>
          </a:p>
        </p:txBody>
      </p:sp>
      <p:pic>
        <p:nvPicPr>
          <p:cNvPr id="7" name="pasted-movie.png" descr="pasted-movie.png">
            <a:extLst>
              <a:ext uri="{FF2B5EF4-FFF2-40B4-BE49-F238E27FC236}">
                <a16:creationId xmlns:a16="http://schemas.microsoft.com/office/drawing/2014/main" id="{59AB16FB-557C-F996-52B7-95D4ABBF4D5B}"/>
              </a:ext>
            </a:extLst>
          </p:cNvPr>
          <p:cNvPicPr>
            <a:picLocks noChangeAspect="1"/>
          </p:cNvPicPr>
          <p:nvPr/>
        </p:nvPicPr>
        <p:blipFill>
          <a:blip r:embed="rId3"/>
          <a:srcRect t="3430"/>
          <a:stretch>
            <a:fillRect/>
          </a:stretch>
        </p:blipFill>
        <p:spPr>
          <a:xfrm>
            <a:off x="4944068" y="215282"/>
            <a:ext cx="3527156" cy="5454633"/>
          </a:xfrm>
          <a:prstGeom prst="rect">
            <a:avLst/>
          </a:prstGeom>
          <a:ln w="12700" cap="flat">
            <a:noFill/>
            <a:miter lim="400000"/>
          </a:ln>
          <a:effectLst>
            <a:outerShdw blurRad="228600" dist="38100" dir="2700000" algn="tl" rotWithShape="0">
              <a:prstClr val="black">
                <a:alpha val="40000"/>
              </a:prstClr>
            </a:outerShdw>
          </a:effectLst>
        </p:spPr>
      </p:pic>
      <p:cxnSp>
        <p:nvCxnSpPr>
          <p:cNvPr id="10" name="Straight Arrow Connector 9">
            <a:extLst>
              <a:ext uri="{FF2B5EF4-FFF2-40B4-BE49-F238E27FC236}">
                <a16:creationId xmlns:a16="http://schemas.microsoft.com/office/drawing/2014/main" id="{4CFD97BA-CC1A-2D1C-5FFA-D945EA47B2A8}"/>
              </a:ext>
            </a:extLst>
          </p:cNvPr>
          <p:cNvCxnSpPr>
            <a:cxnSpLocks/>
          </p:cNvCxnSpPr>
          <p:nvPr/>
        </p:nvCxnSpPr>
        <p:spPr>
          <a:xfrm flipH="1">
            <a:off x="8261508" y="1710459"/>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A770A3-7519-6EA4-B663-483FAFB33BC9}"/>
              </a:ext>
            </a:extLst>
          </p:cNvPr>
          <p:cNvSpPr txBox="1"/>
          <p:nvPr/>
        </p:nvSpPr>
        <p:spPr>
          <a:xfrm>
            <a:off x="8935931" y="1282985"/>
            <a:ext cx="2517160" cy="430887"/>
          </a:xfrm>
          <a:prstGeom prst="rect">
            <a:avLst/>
          </a:prstGeom>
          <a:noFill/>
        </p:spPr>
        <p:txBody>
          <a:bodyPr wrap="square" rtlCol="0">
            <a:spAutoFit/>
          </a:bodyPr>
          <a:lstStyle/>
          <a:p>
            <a:r>
              <a:rPr lang="en-US" sz="1100" dirty="0">
                <a:solidFill>
                  <a:schemeClr val="bg2"/>
                </a:solidFill>
              </a:rPr>
              <a:t>These show the incremental effects of the VOD activity</a:t>
            </a:r>
          </a:p>
        </p:txBody>
      </p:sp>
      <p:cxnSp>
        <p:nvCxnSpPr>
          <p:cNvPr id="13" name="Straight Arrow Connector 12">
            <a:extLst>
              <a:ext uri="{FF2B5EF4-FFF2-40B4-BE49-F238E27FC236}">
                <a16:creationId xmlns:a16="http://schemas.microsoft.com/office/drawing/2014/main" id="{3EB40DBD-5482-C2DD-41A8-582A549FD582}"/>
              </a:ext>
            </a:extLst>
          </p:cNvPr>
          <p:cNvCxnSpPr>
            <a:cxnSpLocks/>
          </p:cNvCxnSpPr>
          <p:nvPr/>
        </p:nvCxnSpPr>
        <p:spPr>
          <a:xfrm flipH="1">
            <a:off x="8261508" y="2564702"/>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60E8CFE-0219-F36E-EB10-990C4549CAF6}"/>
              </a:ext>
            </a:extLst>
          </p:cNvPr>
          <p:cNvSpPr txBox="1"/>
          <p:nvPr/>
        </p:nvSpPr>
        <p:spPr>
          <a:xfrm>
            <a:off x="8935931" y="2133815"/>
            <a:ext cx="2517160" cy="430887"/>
          </a:xfrm>
          <a:prstGeom prst="rect">
            <a:avLst/>
          </a:prstGeom>
          <a:noFill/>
        </p:spPr>
        <p:txBody>
          <a:bodyPr wrap="square" rtlCol="0">
            <a:spAutoFit/>
          </a:bodyPr>
          <a:lstStyle/>
          <a:p>
            <a:r>
              <a:rPr lang="en-US" sz="1100" dirty="0">
                <a:solidFill>
                  <a:schemeClr val="bg2"/>
                </a:solidFill>
              </a:rPr>
              <a:t>The overall metrics for linear+ VOD combined</a:t>
            </a:r>
          </a:p>
        </p:txBody>
      </p:sp>
      <p:cxnSp>
        <p:nvCxnSpPr>
          <p:cNvPr id="15" name="Straight Arrow Connector 14">
            <a:extLst>
              <a:ext uri="{FF2B5EF4-FFF2-40B4-BE49-F238E27FC236}">
                <a16:creationId xmlns:a16="http://schemas.microsoft.com/office/drawing/2014/main" id="{1FA0B877-FF4C-4BDE-ECDF-41235F3045C0}"/>
              </a:ext>
            </a:extLst>
          </p:cNvPr>
          <p:cNvCxnSpPr>
            <a:cxnSpLocks/>
          </p:cNvCxnSpPr>
          <p:nvPr/>
        </p:nvCxnSpPr>
        <p:spPr>
          <a:xfrm flipH="1">
            <a:off x="8261509" y="4334726"/>
            <a:ext cx="3191582" cy="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53A96E4-C5D4-5F31-8D91-94435984343F}"/>
              </a:ext>
            </a:extLst>
          </p:cNvPr>
          <p:cNvSpPr txBox="1"/>
          <p:nvPr/>
        </p:nvSpPr>
        <p:spPr>
          <a:xfrm>
            <a:off x="8935931" y="3734562"/>
            <a:ext cx="2517160" cy="600164"/>
          </a:xfrm>
          <a:prstGeom prst="rect">
            <a:avLst/>
          </a:prstGeom>
          <a:noFill/>
        </p:spPr>
        <p:txBody>
          <a:bodyPr wrap="square" rtlCol="0">
            <a:spAutoFit/>
          </a:bodyPr>
          <a:lstStyle/>
          <a:p>
            <a:r>
              <a:rPr lang="en-US" sz="1100" dirty="0">
                <a:solidFill>
                  <a:schemeClr val="bg2"/>
                </a:solidFill>
              </a:rPr>
              <a:t>Reach build day-by-day for the campaign, with cumulative cover build</a:t>
            </a:r>
          </a:p>
        </p:txBody>
      </p:sp>
      <p:sp>
        <p:nvSpPr>
          <p:cNvPr id="17" name="TextBox 16">
            <a:extLst>
              <a:ext uri="{FF2B5EF4-FFF2-40B4-BE49-F238E27FC236}">
                <a16:creationId xmlns:a16="http://schemas.microsoft.com/office/drawing/2014/main" id="{39094A11-BA6C-6860-0A1C-E22F4BD62741}"/>
              </a:ext>
            </a:extLst>
          </p:cNvPr>
          <p:cNvSpPr txBox="1"/>
          <p:nvPr/>
        </p:nvSpPr>
        <p:spPr>
          <a:xfrm>
            <a:off x="8935931" y="5454471"/>
            <a:ext cx="3256069" cy="430887"/>
          </a:xfrm>
          <a:prstGeom prst="rect">
            <a:avLst/>
          </a:prstGeom>
          <a:noFill/>
        </p:spPr>
        <p:txBody>
          <a:bodyPr wrap="square" rtlCol="0">
            <a:spAutoFit/>
          </a:bodyPr>
          <a:lstStyle/>
          <a:p>
            <a:r>
              <a:rPr lang="en-US" sz="1050" i="1" dirty="0">
                <a:solidFill>
                  <a:schemeClr val="bg2"/>
                </a:solidFill>
                <a:latin typeface="+mj-lt"/>
              </a:rPr>
              <a:t>On p2 (not shown), it lists the agency, client, brand, and the copy numbers you combined</a:t>
            </a:r>
          </a:p>
        </p:txBody>
      </p:sp>
      <p:cxnSp>
        <p:nvCxnSpPr>
          <p:cNvPr id="20" name="Straight Arrow Connector 19">
            <a:extLst>
              <a:ext uri="{FF2B5EF4-FFF2-40B4-BE49-F238E27FC236}">
                <a16:creationId xmlns:a16="http://schemas.microsoft.com/office/drawing/2014/main" id="{A95C591F-DA6A-2811-EF46-01F7994D48B9}"/>
              </a:ext>
            </a:extLst>
          </p:cNvPr>
          <p:cNvCxnSpPr>
            <a:cxnSpLocks/>
          </p:cNvCxnSpPr>
          <p:nvPr/>
        </p:nvCxnSpPr>
        <p:spPr>
          <a:xfrm flipH="1">
            <a:off x="8261508" y="1173264"/>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CDC428F-3BAD-9948-4CEE-B9297E82FAA5}"/>
              </a:ext>
            </a:extLst>
          </p:cNvPr>
          <p:cNvSpPr txBox="1"/>
          <p:nvPr/>
        </p:nvSpPr>
        <p:spPr>
          <a:xfrm>
            <a:off x="8935931" y="419781"/>
            <a:ext cx="2517160" cy="769441"/>
          </a:xfrm>
          <a:prstGeom prst="rect">
            <a:avLst/>
          </a:prstGeom>
          <a:noFill/>
        </p:spPr>
        <p:txBody>
          <a:bodyPr wrap="square" rtlCol="0">
            <a:spAutoFit/>
          </a:bodyPr>
          <a:lstStyle/>
          <a:p>
            <a:r>
              <a:rPr lang="en-US" sz="1100" dirty="0">
                <a:solidFill>
                  <a:schemeClr val="bg2"/>
                </a:solidFill>
              </a:rPr>
              <a:t>The universe counts non-TV households which saw the campaign on mobile devices, so it differs a little to Barb</a:t>
            </a:r>
          </a:p>
        </p:txBody>
      </p:sp>
    </p:spTree>
    <p:extLst>
      <p:ext uri="{BB962C8B-B14F-4D97-AF65-F5344CB8AC3E}">
        <p14:creationId xmlns:p14="http://schemas.microsoft.com/office/powerpoint/2010/main" val="177117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96CA-D8D4-372C-B78E-31315C0C5552}"/>
              </a:ext>
            </a:extLst>
          </p:cNvPr>
          <p:cNvSpPr>
            <a:spLocks noGrp="1"/>
          </p:cNvSpPr>
          <p:nvPr>
            <p:ph type="title"/>
          </p:nvPr>
        </p:nvSpPr>
        <p:spPr/>
        <p:txBody>
          <a:bodyPr/>
          <a:lstStyle/>
          <a:p>
            <a:r>
              <a:rPr lang="en-GB" dirty="0"/>
              <a:t>What’s next? </a:t>
            </a:r>
          </a:p>
        </p:txBody>
      </p:sp>
      <p:sp>
        <p:nvSpPr>
          <p:cNvPr id="19" name="Text Placeholder 18">
            <a:extLst>
              <a:ext uri="{FF2B5EF4-FFF2-40B4-BE49-F238E27FC236}">
                <a16:creationId xmlns:a16="http://schemas.microsoft.com/office/drawing/2014/main" id="{CDDF8760-7614-FDBC-A239-9DE2C31590B9}"/>
              </a:ext>
            </a:extLst>
          </p:cNvPr>
          <p:cNvSpPr>
            <a:spLocks noGrp="1"/>
          </p:cNvSpPr>
          <p:nvPr>
            <p:ph type="body" sz="quarter" idx="16"/>
          </p:nvPr>
        </p:nvSpPr>
        <p:spPr/>
        <p:txBody>
          <a:bodyPr/>
          <a:lstStyle/>
          <a:p>
            <a:endParaRPr lang="en-GB"/>
          </a:p>
        </p:txBody>
      </p:sp>
      <p:sp>
        <p:nvSpPr>
          <p:cNvPr id="14" name="Text Placeholder 13">
            <a:extLst>
              <a:ext uri="{FF2B5EF4-FFF2-40B4-BE49-F238E27FC236}">
                <a16:creationId xmlns:a16="http://schemas.microsoft.com/office/drawing/2014/main" id="{6D0819F3-67D5-AC56-058D-BAF0515127E2}"/>
              </a:ext>
            </a:extLst>
          </p:cNvPr>
          <p:cNvSpPr>
            <a:spLocks noGrp="1"/>
          </p:cNvSpPr>
          <p:nvPr>
            <p:ph type="body" sz="quarter" idx="13"/>
          </p:nvPr>
        </p:nvSpPr>
        <p:spPr/>
        <p:txBody>
          <a:bodyPr>
            <a:normAutofit/>
          </a:bodyPr>
          <a:lstStyle/>
          <a:p>
            <a:r>
              <a:rPr lang="en-GB" dirty="0"/>
              <a:t>Unite CFlight and Advanced Campaign Hub under one interface in 2026</a:t>
            </a:r>
          </a:p>
        </p:txBody>
      </p:sp>
      <p:sp>
        <p:nvSpPr>
          <p:cNvPr id="8" name="Text Placeholder 7">
            <a:extLst>
              <a:ext uri="{FF2B5EF4-FFF2-40B4-BE49-F238E27FC236}">
                <a16:creationId xmlns:a16="http://schemas.microsoft.com/office/drawing/2014/main" id="{606B584E-5DBC-9200-66F9-88ABF5B921B6}"/>
              </a:ext>
            </a:extLst>
          </p:cNvPr>
          <p:cNvSpPr>
            <a:spLocks noGrp="1"/>
          </p:cNvSpPr>
          <p:nvPr>
            <p:ph type="body" sz="quarter" idx="17"/>
          </p:nvPr>
        </p:nvSpPr>
        <p:spPr/>
        <p:txBody>
          <a:bodyPr/>
          <a:lstStyle/>
          <a:p>
            <a:r>
              <a:rPr lang="en-GB" dirty="0"/>
              <a:t>New interface will also include extended coverage of BVOD services, and delineation of outputs by sales house </a:t>
            </a:r>
          </a:p>
          <a:p>
            <a:endParaRPr lang="en-GB" dirty="0"/>
          </a:p>
        </p:txBody>
      </p:sp>
      <p:sp>
        <p:nvSpPr>
          <p:cNvPr id="9" name="Text Placeholder 8">
            <a:extLst>
              <a:ext uri="{FF2B5EF4-FFF2-40B4-BE49-F238E27FC236}">
                <a16:creationId xmlns:a16="http://schemas.microsoft.com/office/drawing/2014/main" id="{AFC1354D-C7E4-EC46-197A-B2A569DFC8D8}"/>
              </a:ext>
            </a:extLst>
          </p:cNvPr>
          <p:cNvSpPr>
            <a:spLocks noGrp="1"/>
          </p:cNvSpPr>
          <p:nvPr>
            <p:ph type="body" sz="quarter" idx="18"/>
          </p:nvPr>
        </p:nvSpPr>
        <p:spPr/>
        <p:txBody>
          <a:bodyPr/>
          <a:lstStyle/>
          <a:p>
            <a:r>
              <a:rPr lang="en-US" dirty="0"/>
              <a:t>Exploring the addition of SVOD and additional BVOD services </a:t>
            </a:r>
            <a:endParaRPr lang="en-GB" dirty="0"/>
          </a:p>
        </p:txBody>
      </p:sp>
      <p:pic>
        <p:nvPicPr>
          <p:cNvPr id="10" name="Picture Placeholder 9" descr="A plane flying through clouds&#10;&#10;AI-generated content may be incorrect.">
            <a:extLst>
              <a:ext uri="{FF2B5EF4-FFF2-40B4-BE49-F238E27FC236}">
                <a16:creationId xmlns:a16="http://schemas.microsoft.com/office/drawing/2014/main" id="{0575390F-33DF-8CBA-8ABC-318400DB849A}"/>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338" r="1338"/>
          <a:stretch>
            <a:fillRect/>
          </a:stretch>
        </p:blipFill>
        <p:spPr/>
      </p:pic>
      <p:pic>
        <p:nvPicPr>
          <p:cNvPr id="27" name="Picture Placeholder 26" descr="A person sitting at a table with his hands up&#10;&#10;AI-generated content may be incorrect.">
            <a:extLst>
              <a:ext uri="{FF2B5EF4-FFF2-40B4-BE49-F238E27FC236}">
                <a16:creationId xmlns:a16="http://schemas.microsoft.com/office/drawing/2014/main" id="{EC6DEDB3-CF4A-01D6-B69A-04F54730D15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338" r="1338"/>
          <a:stretch>
            <a:fillRect/>
          </a:stretch>
        </p:blipFill>
        <p:spPr/>
      </p:pic>
      <p:pic>
        <p:nvPicPr>
          <p:cNvPr id="33" name="Picture Placeholder 32" descr="A purple stuffed animal sitting at a computer&#10;&#10;AI-generated content may be incorrect.">
            <a:extLst>
              <a:ext uri="{FF2B5EF4-FFF2-40B4-BE49-F238E27FC236}">
                <a16:creationId xmlns:a16="http://schemas.microsoft.com/office/drawing/2014/main" id="{F2902370-85D9-16E3-85DF-D97F5A9075F9}"/>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338" r="1338"/>
          <a:stretch>
            <a:fillRect/>
          </a:stretch>
        </p:blipFill>
        <p:spPr/>
      </p:pic>
    </p:spTree>
    <p:extLst>
      <p:ext uri="{BB962C8B-B14F-4D97-AF65-F5344CB8AC3E}">
        <p14:creationId xmlns:p14="http://schemas.microsoft.com/office/powerpoint/2010/main" val="279717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standing on a person's shoulders&#10;&#10;AI-generated content may be incorrect.">
            <a:extLst>
              <a:ext uri="{FF2B5EF4-FFF2-40B4-BE49-F238E27FC236}">
                <a16:creationId xmlns:a16="http://schemas.microsoft.com/office/drawing/2014/main" id="{8BBF0490-D513-A02B-3890-F882A127646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extBox 4">
            <a:extLst>
              <a:ext uri="{FF2B5EF4-FFF2-40B4-BE49-F238E27FC236}">
                <a16:creationId xmlns:a16="http://schemas.microsoft.com/office/drawing/2014/main" id="{4E79EAC6-F275-00F1-BA97-7C422DBDF07E}"/>
              </a:ext>
            </a:extLst>
          </p:cNvPr>
          <p:cNvSpPr txBox="1"/>
          <p:nvPr/>
        </p:nvSpPr>
        <p:spPr>
          <a:xfrm rot="16200000">
            <a:off x="10476641" y="4311101"/>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Arial"/>
              </a:rPr>
              <a:t>Esty - Don’t Celebrate Birthdays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20F5334-F94D-4D23-8037-BB83019DD472}"/>
              </a:ext>
            </a:extLst>
          </p:cNvPr>
          <p:cNvSpPr>
            <a:spLocks noGrp="1"/>
          </p:cNvSpPr>
          <p:nvPr>
            <p:ph type="title"/>
          </p:nvPr>
        </p:nvSpPr>
        <p:spPr/>
        <p:txBody>
          <a:bodyPr>
            <a:normAutofit/>
          </a:bodyPr>
          <a:lstStyle/>
          <a:p>
            <a:r>
              <a:rPr lang="en-GB" dirty="0"/>
              <a:t>Advanced TV measurement summary</a:t>
            </a:r>
          </a:p>
        </p:txBody>
      </p:sp>
      <p:sp>
        <p:nvSpPr>
          <p:cNvPr id="3" name="Text Placeholder 2">
            <a:extLst>
              <a:ext uri="{FF2B5EF4-FFF2-40B4-BE49-F238E27FC236}">
                <a16:creationId xmlns:a16="http://schemas.microsoft.com/office/drawing/2014/main" id="{5F06829F-9204-40BF-A419-BEED39C737B2}"/>
              </a:ext>
            </a:extLst>
          </p:cNvPr>
          <p:cNvSpPr>
            <a:spLocks noGrp="1"/>
          </p:cNvSpPr>
          <p:nvPr>
            <p:ph type="body" sz="quarter" idx="13"/>
          </p:nvPr>
        </p:nvSpPr>
        <p:spPr/>
        <p:txBody>
          <a:bodyPr>
            <a:normAutofit/>
          </a:bodyPr>
          <a:lstStyle/>
          <a:p>
            <a:r>
              <a:rPr lang="en-GB" dirty="0"/>
              <a:t>CFlight is the broadcasters’ answer to the total TV R&amp;F measurement challenge</a:t>
            </a:r>
          </a:p>
          <a:p>
            <a:endParaRPr lang="en-GB" dirty="0"/>
          </a:p>
          <a:p>
            <a:r>
              <a:rPr lang="en-GB" dirty="0"/>
              <a:t>CFlight will hold TV to the highest standards - 100% completed ads only &amp; audited by ABC</a:t>
            </a:r>
          </a:p>
          <a:p>
            <a:endParaRPr lang="en-GB" dirty="0"/>
          </a:p>
          <a:p>
            <a:r>
              <a:rPr lang="en-GB" dirty="0"/>
              <a:t>Currently reports against 14 main TV target audiences</a:t>
            </a:r>
          </a:p>
        </p:txBody>
      </p:sp>
      <p:sp>
        <p:nvSpPr>
          <p:cNvPr id="7" name="Text Placeholder 6">
            <a:extLst>
              <a:ext uri="{FF2B5EF4-FFF2-40B4-BE49-F238E27FC236}">
                <a16:creationId xmlns:a16="http://schemas.microsoft.com/office/drawing/2014/main" id="{2173738C-4804-5FC4-9315-B12465A8724B}"/>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896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green shirt under water with trash floating in the air&#10;&#10;AI-generated content may be incorrect.">
            <a:extLst>
              <a:ext uri="{FF2B5EF4-FFF2-40B4-BE49-F238E27FC236}">
                <a16:creationId xmlns:a16="http://schemas.microsoft.com/office/drawing/2014/main" id="{E4D09124-454E-6489-E95C-A85721E4D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C70EAA1-C68B-4ED9-BD68-8E3D199AAFEF}"/>
              </a:ext>
            </a:extLst>
          </p:cNvPr>
          <p:cNvPicPr>
            <a:picLocks noChangeAspect="1"/>
          </p:cNvPicPr>
          <p:nvPr/>
        </p:nvPicPr>
        <p:blipFill>
          <a:blip r:embed="rId4"/>
          <a:stretch>
            <a:fillRect/>
          </a:stretch>
        </p:blipFill>
        <p:spPr>
          <a:xfrm>
            <a:off x="-4912" y="-4916"/>
            <a:ext cx="12192000" cy="6857999"/>
          </a:xfrm>
          <a:prstGeom prst="rect">
            <a:avLst/>
          </a:prstGeom>
        </p:spPr>
      </p:pic>
      <p:sp>
        <p:nvSpPr>
          <p:cNvPr id="7" name="Title 2">
            <a:extLst>
              <a:ext uri="{FF2B5EF4-FFF2-40B4-BE49-F238E27FC236}">
                <a16:creationId xmlns:a16="http://schemas.microsoft.com/office/drawing/2014/main" id="{04227862-073A-4C5A-9604-4BFE88104697}"/>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Buying Advanced TV</a:t>
            </a:r>
          </a:p>
        </p:txBody>
      </p:sp>
      <p:pic>
        <p:nvPicPr>
          <p:cNvPr id="8" name="Picture 7" descr="A picture containing drawing, light&#10;&#10;Description automatically generated">
            <a:extLst>
              <a:ext uri="{FF2B5EF4-FFF2-40B4-BE49-F238E27FC236}">
                <a16:creationId xmlns:a16="http://schemas.microsoft.com/office/drawing/2014/main" id="{CE76CACB-7C23-421A-AEC8-8B78194EE5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10" name="TextBox 9">
            <a:extLst>
              <a:ext uri="{FF2B5EF4-FFF2-40B4-BE49-F238E27FC236}">
                <a16:creationId xmlns:a16="http://schemas.microsoft.com/office/drawing/2014/main" id="{4427AB94-8B00-1495-1FBD-BC0B3F9DCB7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Original Source - Nature Hits Different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7571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asket full of coins&#10;&#10;AI-generated content may be incorrect.">
            <a:extLst>
              <a:ext uri="{FF2B5EF4-FFF2-40B4-BE49-F238E27FC236}">
                <a16:creationId xmlns:a16="http://schemas.microsoft.com/office/drawing/2014/main" id="{695AF455-80A9-6395-908B-5A86CD8D0BC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BVOD &amp; AdSmart Pricing</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p:txBody>
          <a:bodyPr>
            <a:normAutofit fontScale="92500" lnSpcReduction="10000"/>
          </a:bodyPr>
          <a:lstStyle/>
          <a:p>
            <a:r>
              <a:rPr lang="en-GB" dirty="0"/>
              <a:t>Doesn’t fluctuate with supply and demand like linear TV but operates on fixed cost per thousand (CPM)</a:t>
            </a:r>
          </a:p>
          <a:p>
            <a:endParaRPr lang="en-GB" dirty="0"/>
          </a:p>
          <a:p>
            <a:r>
              <a:rPr lang="en-GB" dirty="0" err="1"/>
              <a:t>Ratecard</a:t>
            </a:r>
            <a:r>
              <a:rPr lang="en-GB" dirty="0"/>
              <a:t> mainly varies based on degree of targeting with some seasonal variation based on demand</a:t>
            </a:r>
          </a:p>
          <a:p>
            <a:endParaRPr lang="en-GB" dirty="0"/>
          </a:p>
          <a:p>
            <a:r>
              <a:rPr lang="en-GB" dirty="0"/>
              <a:t>No advanced booking required but incentives for early booking</a:t>
            </a:r>
          </a:p>
          <a:p>
            <a:endParaRPr lang="en-GB" dirty="0"/>
          </a:p>
          <a:p>
            <a:r>
              <a:rPr lang="en-GB" dirty="0"/>
              <a:t>Most VOD bought through agencies and now available programmatically</a:t>
            </a:r>
          </a:p>
        </p:txBody>
      </p:sp>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HubSpot - Spread Too Thin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272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quirrel holding a nut&#10;&#10;AI-generated content may be incorrect.">
            <a:extLst>
              <a:ext uri="{FF2B5EF4-FFF2-40B4-BE49-F238E27FC236}">
                <a16:creationId xmlns:a16="http://schemas.microsoft.com/office/drawing/2014/main" id="{0525B914-A101-4148-6008-AEB49264BF1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11" name="Picture 10">
            <a:extLst>
              <a:ext uri="{FF2B5EF4-FFF2-40B4-BE49-F238E27FC236}">
                <a16:creationId xmlns:a16="http://schemas.microsoft.com/office/drawing/2014/main" id="{C1A30479-DB40-45BD-9890-66B4888C507E}"/>
              </a:ext>
            </a:extLst>
          </p:cNvPr>
          <p:cNvPicPr>
            <a:picLocks noChangeAspect="1"/>
          </p:cNvPicPr>
          <p:nvPr/>
        </p:nvPicPr>
        <p:blipFill>
          <a:blip r:embed="rId4"/>
          <a:stretch>
            <a:fillRect/>
          </a:stretch>
        </p:blipFill>
        <p:spPr>
          <a:xfrm>
            <a:off x="-4912" y="-4916"/>
            <a:ext cx="12196912" cy="6857999"/>
          </a:xfrm>
          <a:prstGeom prst="rect">
            <a:avLst/>
          </a:prstGeom>
        </p:spPr>
      </p:pic>
      <p:sp>
        <p:nvSpPr>
          <p:cNvPr id="9" name="Title 2">
            <a:extLst>
              <a:ext uri="{FF2B5EF4-FFF2-40B4-BE49-F238E27FC236}">
                <a16:creationId xmlns:a16="http://schemas.microsoft.com/office/drawing/2014/main" id="{6FF90A27-8371-4626-8C53-A08D7CB9AF1D}"/>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expanding world of TV</a:t>
            </a:r>
          </a:p>
        </p:txBody>
      </p:sp>
      <p:pic>
        <p:nvPicPr>
          <p:cNvPr id="10" name="Picture 9" descr="A picture containing drawing, light&#10;&#10;Description automatically generated">
            <a:extLst>
              <a:ext uri="{FF2B5EF4-FFF2-40B4-BE49-F238E27FC236}">
                <a16:creationId xmlns:a16="http://schemas.microsoft.com/office/drawing/2014/main" id="{80F961ED-A3F8-439F-BBC6-F0174E4E7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8" name="TextBox 7">
            <a:extLst>
              <a:ext uri="{FF2B5EF4-FFF2-40B4-BE49-F238E27FC236}">
                <a16:creationId xmlns:a16="http://schemas.microsoft.com/office/drawing/2014/main" id="{690E87AA-AB84-FDD3-BB54-B779C884C03F}"/>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Skoda - Be More</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432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and person sitting on a couch&#10;&#10;AI-generated content may be incorrect.">
            <a:extLst>
              <a:ext uri="{FF2B5EF4-FFF2-40B4-BE49-F238E27FC236}">
                <a16:creationId xmlns:a16="http://schemas.microsoft.com/office/drawing/2014/main" id="{075F6839-76F3-2EFE-EC3D-43B49B65F45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Title 2">
            <a:extLst>
              <a:ext uri="{FF2B5EF4-FFF2-40B4-BE49-F238E27FC236}">
                <a16:creationId xmlns:a16="http://schemas.microsoft.com/office/drawing/2014/main" id="{07522360-A6E2-425D-B08C-A53441FE0C3E}"/>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advanced TV opportunity</a:t>
            </a:r>
          </a:p>
        </p:txBody>
      </p:sp>
      <p:pic>
        <p:nvPicPr>
          <p:cNvPr id="9" name="Picture 8" descr="A picture containing drawing, light&#10;&#10;Description automatically generated">
            <a:extLst>
              <a:ext uri="{FF2B5EF4-FFF2-40B4-BE49-F238E27FC236}">
                <a16:creationId xmlns:a16="http://schemas.microsoft.com/office/drawing/2014/main" id="{B33C8A6E-C11C-4DDA-8E0D-D9FF4C28D6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11" name="TextBox 10">
            <a:extLst>
              <a:ext uri="{FF2B5EF4-FFF2-40B4-BE49-F238E27FC236}">
                <a16:creationId xmlns:a16="http://schemas.microsoft.com/office/drawing/2014/main" id="{82BD42EE-3746-7724-9A19-04D57D7A0B9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McCain – Let’s All Chip In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066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084577-56ED-0995-96F8-F4DFD5135799}"/>
              </a:ext>
            </a:extLst>
          </p:cNvPr>
          <p:cNvPicPr>
            <a:picLocks noChangeAspect="1"/>
          </p:cNvPicPr>
          <p:nvPr/>
        </p:nvPicPr>
        <p:blipFill>
          <a:blip r:embed="rId3"/>
          <a:stretch>
            <a:fillRect/>
          </a:stretch>
        </p:blipFill>
        <p:spPr>
          <a:xfrm>
            <a:off x="4810904" y="1533596"/>
            <a:ext cx="2767661" cy="2753114"/>
          </a:xfrm>
          <a:prstGeom prst="rect">
            <a:avLst/>
          </a:prstGeom>
          <a:effectLst>
            <a:outerShdw blurRad="292100" dist="139700" dir="2700000" algn="tl" rotWithShape="0">
              <a:prstClr val="black">
                <a:alpha val="65000"/>
              </a:prstClr>
            </a:outerShdw>
          </a:effectLst>
        </p:spPr>
      </p:pic>
      <p:pic>
        <p:nvPicPr>
          <p:cNvPr id="13" name="Picture 12">
            <a:extLst>
              <a:ext uri="{FF2B5EF4-FFF2-40B4-BE49-F238E27FC236}">
                <a16:creationId xmlns:a16="http://schemas.microsoft.com/office/drawing/2014/main" id="{329F327A-BB30-0EA2-C7D2-A55FEC942115}"/>
              </a:ext>
            </a:extLst>
          </p:cNvPr>
          <p:cNvPicPr>
            <a:picLocks noChangeAspect="1"/>
          </p:cNvPicPr>
          <p:nvPr/>
        </p:nvPicPr>
        <p:blipFill>
          <a:blip r:embed="rId4"/>
          <a:stretch>
            <a:fillRect/>
          </a:stretch>
        </p:blipFill>
        <p:spPr>
          <a:xfrm>
            <a:off x="8435257" y="1532470"/>
            <a:ext cx="2535813" cy="2754240"/>
          </a:xfrm>
          <a:prstGeom prst="rect">
            <a:avLst/>
          </a:prstGeom>
          <a:effectLst>
            <a:outerShdw blurRad="292100" dist="139700" dir="2700000" algn="tl" rotWithShape="0">
              <a:prstClr val="black">
                <a:alpha val="65000"/>
              </a:prstClr>
            </a:outerShdw>
          </a:effectLst>
        </p:spPr>
      </p:pic>
      <p:sp>
        <p:nvSpPr>
          <p:cNvPr id="2" name="Title 1">
            <a:extLst>
              <a:ext uri="{FF2B5EF4-FFF2-40B4-BE49-F238E27FC236}">
                <a16:creationId xmlns:a16="http://schemas.microsoft.com/office/drawing/2014/main" id="{9D5811D0-F4AB-4459-B604-692CD485DD23}"/>
              </a:ext>
            </a:extLst>
          </p:cNvPr>
          <p:cNvSpPr>
            <a:spLocks noGrp="1"/>
          </p:cNvSpPr>
          <p:nvPr>
            <p:ph type="title"/>
          </p:nvPr>
        </p:nvSpPr>
        <p:spPr/>
        <p:txBody>
          <a:bodyPr/>
          <a:lstStyle/>
          <a:p>
            <a:r>
              <a:rPr lang="en-GB" dirty="0"/>
              <a:t>Broadcaster presence continues to grow in the wider online world</a:t>
            </a:r>
          </a:p>
        </p:txBody>
      </p:sp>
      <p:sp>
        <p:nvSpPr>
          <p:cNvPr id="14" name="Text Placeholder 2">
            <a:extLst>
              <a:ext uri="{FF2B5EF4-FFF2-40B4-BE49-F238E27FC236}">
                <a16:creationId xmlns:a16="http://schemas.microsoft.com/office/drawing/2014/main" id="{653B2266-E941-1D38-3351-C2B4E5258C24}"/>
              </a:ext>
            </a:extLst>
          </p:cNvPr>
          <p:cNvSpPr>
            <a:spLocks noGrp="1"/>
          </p:cNvSpPr>
          <p:nvPr>
            <p:ph type="body" sz="quarter" idx="15"/>
          </p:nvPr>
        </p:nvSpPr>
        <p:spPr>
          <a:xfrm>
            <a:off x="377757" y="5365115"/>
            <a:ext cx="11334817" cy="304800"/>
          </a:xfrm>
        </p:spPr>
        <p:txBody>
          <a:bodyPr/>
          <a:lstStyle/>
          <a:p>
            <a:r>
              <a:rPr lang="en-GB" dirty="0"/>
              <a:t>Sources: </a:t>
            </a:r>
            <a:r>
              <a:rPr lang="en-GB" dirty="0" err="1"/>
              <a:t>MediaLeader</a:t>
            </a:r>
            <a:r>
              <a:rPr lang="en-GB" dirty="0"/>
              <a:t>, Channel 4, January 2024</a:t>
            </a:r>
            <a:endParaRPr lang="en-GB" dirty="0">
              <a:solidFill>
                <a:schemeClr val="tx1"/>
              </a:solidFill>
            </a:endParaRPr>
          </a:p>
        </p:txBody>
      </p:sp>
      <p:pic>
        <p:nvPicPr>
          <p:cNvPr id="4" name="Picture 3">
            <a:extLst>
              <a:ext uri="{FF2B5EF4-FFF2-40B4-BE49-F238E27FC236}">
                <a16:creationId xmlns:a16="http://schemas.microsoft.com/office/drawing/2014/main" id="{ED08D0A9-EB1F-0F1C-E2FA-EC1373B3F3C4}"/>
              </a:ext>
            </a:extLst>
          </p:cNvPr>
          <p:cNvPicPr>
            <a:picLocks noChangeAspect="1"/>
          </p:cNvPicPr>
          <p:nvPr/>
        </p:nvPicPr>
        <p:blipFill>
          <a:blip r:embed="rId5"/>
          <a:stretch>
            <a:fillRect/>
          </a:stretch>
        </p:blipFill>
        <p:spPr>
          <a:xfrm>
            <a:off x="444865" y="1533596"/>
            <a:ext cx="2479891" cy="2789877"/>
          </a:xfrm>
          <a:prstGeom prst="rect">
            <a:avLst/>
          </a:prstGeom>
          <a:effectLst>
            <a:outerShdw blurRad="292100" dist="139700" dir="2700000" algn="ctr" rotWithShape="0">
              <a:srgbClr val="000000">
                <a:alpha val="65000"/>
              </a:srgbClr>
            </a:outerShdw>
          </a:effectLst>
        </p:spPr>
      </p:pic>
      <p:pic>
        <p:nvPicPr>
          <p:cNvPr id="7" name="Picture 6">
            <a:extLst>
              <a:ext uri="{FF2B5EF4-FFF2-40B4-BE49-F238E27FC236}">
                <a16:creationId xmlns:a16="http://schemas.microsoft.com/office/drawing/2014/main" id="{1854745D-D34C-6950-B0B6-EFCF2F3D1091}"/>
              </a:ext>
            </a:extLst>
          </p:cNvPr>
          <p:cNvPicPr>
            <a:picLocks noChangeAspect="1"/>
          </p:cNvPicPr>
          <p:nvPr/>
        </p:nvPicPr>
        <p:blipFill rotWithShape="1">
          <a:blip r:embed="rId6"/>
          <a:srcRect r="42976"/>
          <a:stretch/>
        </p:blipFill>
        <p:spPr>
          <a:xfrm>
            <a:off x="2681420" y="2422767"/>
            <a:ext cx="2401508" cy="2754240"/>
          </a:xfrm>
          <a:prstGeom prst="rect">
            <a:avLst/>
          </a:prstGeom>
          <a:effectLst>
            <a:outerShdw blurRad="292100" dist="139700" dir="2700000" algn="ctr" rotWithShape="0">
              <a:srgbClr val="000000">
                <a:alpha val="65000"/>
              </a:srgbClr>
            </a:outerShdw>
          </a:effectLst>
        </p:spPr>
      </p:pic>
      <p:pic>
        <p:nvPicPr>
          <p:cNvPr id="16" name="Picture 15">
            <a:extLst>
              <a:ext uri="{FF2B5EF4-FFF2-40B4-BE49-F238E27FC236}">
                <a16:creationId xmlns:a16="http://schemas.microsoft.com/office/drawing/2014/main" id="{E4732742-C822-9785-F74D-17EE94C6881C}"/>
              </a:ext>
            </a:extLst>
          </p:cNvPr>
          <p:cNvPicPr>
            <a:picLocks noChangeAspect="1"/>
          </p:cNvPicPr>
          <p:nvPr/>
        </p:nvPicPr>
        <p:blipFill>
          <a:blip r:embed="rId7"/>
          <a:stretch>
            <a:fillRect/>
          </a:stretch>
        </p:blipFill>
        <p:spPr>
          <a:xfrm>
            <a:off x="6270227" y="3187271"/>
            <a:ext cx="3482702" cy="19897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6409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A3C78-D4E2-6047-0DBD-F17638AA31A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1C5E7B-F11C-6F7C-7165-CEF501ACA83E}"/>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6828BE6-420C-D263-CFA6-E201009CCB5A}"/>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7164D166-C75D-F64A-A10A-0662A983D9F4}"/>
              </a:ext>
            </a:extLst>
          </p:cNvPr>
          <p:cNvSpPr>
            <a:spLocks noGrp="1"/>
          </p:cNvSpPr>
          <p:nvPr>
            <p:ph type="body" sz="quarter" idx="15"/>
          </p:nvPr>
        </p:nvSpPr>
        <p:spPr/>
        <p:txBody>
          <a:bodyPr/>
          <a:lstStyle/>
          <a:p>
            <a:r>
              <a:rPr lang="en-GB"/>
              <a:t>Source: Barb / Individuals, all devices – 2024</a:t>
            </a:r>
          </a:p>
        </p:txBody>
      </p:sp>
      <p:sp>
        <p:nvSpPr>
          <p:cNvPr id="6" name="TextBox 5">
            <a:extLst>
              <a:ext uri="{FF2B5EF4-FFF2-40B4-BE49-F238E27FC236}">
                <a16:creationId xmlns:a16="http://schemas.microsoft.com/office/drawing/2014/main" id="{9E1B6394-FCC2-15B4-5DF9-C8153754BB22}"/>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3605F244-8615-3121-C766-8F18B3EE445B}"/>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1FD94807-7F8D-DF68-985A-4C65DCBAFBCC}"/>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Individuals – All devices</a:t>
            </a:r>
          </a:p>
        </p:txBody>
      </p:sp>
      <p:sp>
        <p:nvSpPr>
          <p:cNvPr id="10" name="TextBox 1">
            <a:extLst>
              <a:ext uri="{FF2B5EF4-FFF2-40B4-BE49-F238E27FC236}">
                <a16:creationId xmlns:a16="http://schemas.microsoft.com/office/drawing/2014/main" id="{20C55F47-EA90-23DA-9ACF-0E1DC30322EF}"/>
              </a:ext>
            </a:extLst>
          </p:cNvPr>
          <p:cNvSpPr txBox="1"/>
          <p:nvPr/>
        </p:nvSpPr>
        <p:spPr>
          <a:xfrm>
            <a:off x="3098296" y="45056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SVOD</a:t>
            </a:r>
          </a:p>
        </p:txBody>
      </p:sp>
      <p:sp>
        <p:nvSpPr>
          <p:cNvPr id="11" name="TextBox 1">
            <a:extLst>
              <a:ext uri="{FF2B5EF4-FFF2-40B4-BE49-F238E27FC236}">
                <a16:creationId xmlns:a16="http://schemas.microsoft.com/office/drawing/2014/main" id="{B83C2ED4-8D81-75B5-7B86-8C8C67318772}"/>
              </a:ext>
            </a:extLst>
          </p:cNvPr>
          <p:cNvSpPr txBox="1"/>
          <p:nvPr/>
        </p:nvSpPr>
        <p:spPr>
          <a:xfrm>
            <a:off x="2481807" y="4680595"/>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sp>
        <p:nvSpPr>
          <p:cNvPr id="13" name="TextBox 1">
            <a:extLst>
              <a:ext uri="{FF2B5EF4-FFF2-40B4-BE49-F238E27FC236}">
                <a16:creationId xmlns:a16="http://schemas.microsoft.com/office/drawing/2014/main" id="{EF33180C-02F4-FD4E-A944-BE2CEB9D965D}"/>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5FD0A569-739A-1629-9E62-F56A39D1E188}"/>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FF07F3F-DAD1-1CB9-20B7-0D928F96B2F0}"/>
              </a:ext>
            </a:extLst>
          </p:cNvPr>
          <p:cNvCxnSpPr>
            <a:cxnSpLocks/>
          </p:cNvCxnSpPr>
          <p:nvPr/>
        </p:nvCxnSpPr>
        <p:spPr>
          <a:xfrm>
            <a:off x="3808234" y="47664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EB4450B-C008-FDAE-C303-CCAD6466128D}"/>
              </a:ext>
            </a:extLst>
          </p:cNvPr>
          <p:cNvCxnSpPr>
            <a:cxnSpLocks/>
          </p:cNvCxnSpPr>
          <p:nvPr/>
        </p:nvCxnSpPr>
        <p:spPr>
          <a:xfrm>
            <a:off x="3178645" y="4898736"/>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1">
            <a:extLst>
              <a:ext uri="{FF2B5EF4-FFF2-40B4-BE49-F238E27FC236}">
                <a16:creationId xmlns:a16="http://schemas.microsoft.com/office/drawing/2014/main" id="{DDCD0651-62C0-4E9E-FF70-E897206C1B39}"/>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126573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ABC80A-7A1E-F9C8-0B0E-57758EDA4171}"/>
              </a:ext>
            </a:extLst>
          </p:cNvPr>
          <p:cNvSpPr/>
          <p:nvPr/>
        </p:nvSpPr>
        <p:spPr>
          <a:xfrm>
            <a:off x="515294" y="1748304"/>
            <a:ext cx="1769539"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4" name="Rectangle 3">
            <a:extLst>
              <a:ext uri="{FF2B5EF4-FFF2-40B4-BE49-F238E27FC236}">
                <a16:creationId xmlns:a16="http://schemas.microsoft.com/office/drawing/2014/main" id="{57486B77-448A-73B3-483F-53864C5B6673}"/>
              </a:ext>
            </a:extLst>
          </p:cNvPr>
          <p:cNvSpPr/>
          <p:nvPr/>
        </p:nvSpPr>
        <p:spPr>
          <a:xfrm>
            <a:off x="2489270" y="1748304"/>
            <a:ext cx="6798422"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6" name="Rectangle 5">
            <a:extLst>
              <a:ext uri="{FF2B5EF4-FFF2-40B4-BE49-F238E27FC236}">
                <a16:creationId xmlns:a16="http://schemas.microsoft.com/office/drawing/2014/main" id="{8393BBE5-C02D-6F18-2435-1FA5D66152F7}"/>
              </a:ext>
            </a:extLst>
          </p:cNvPr>
          <p:cNvSpPr/>
          <p:nvPr/>
        </p:nvSpPr>
        <p:spPr>
          <a:xfrm>
            <a:off x="9492130" y="1748304"/>
            <a:ext cx="2220444"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2" name="Title 1">
            <a:extLst>
              <a:ext uri="{FF2B5EF4-FFF2-40B4-BE49-F238E27FC236}">
                <a16:creationId xmlns:a16="http://schemas.microsoft.com/office/drawing/2014/main" id="{1ADBA6A4-6A84-B480-6143-87AEE7D2F0DE}"/>
              </a:ext>
            </a:extLst>
          </p:cNvPr>
          <p:cNvSpPr>
            <a:spLocks noGrp="1"/>
          </p:cNvSpPr>
          <p:nvPr>
            <p:ph type="title"/>
          </p:nvPr>
        </p:nvSpPr>
        <p:spPr/>
        <p:txBody>
          <a:bodyPr/>
          <a:lstStyle/>
          <a:p>
            <a:r>
              <a:rPr lang="en-GB" dirty="0"/>
              <a:t>The expanding world of TV means an array of choice for viewers </a:t>
            </a:r>
          </a:p>
        </p:txBody>
      </p:sp>
      <p:pic>
        <p:nvPicPr>
          <p:cNvPr id="1038" name="Picture 14" descr="CHILI: Movies to stream and download – Free movies every day - Sign up  without subscription">
            <a:extLst>
              <a:ext uri="{FF2B5EF4-FFF2-40B4-BE49-F238E27FC236}">
                <a16:creationId xmlns:a16="http://schemas.microsoft.com/office/drawing/2014/main" id="{46122CD8-745A-0285-05EC-BB8E9C8D85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3456" y="4328673"/>
            <a:ext cx="1393817" cy="43125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ighbrow | Imagine and Become">
            <a:extLst>
              <a:ext uri="{FF2B5EF4-FFF2-40B4-BE49-F238E27FC236}">
                <a16:creationId xmlns:a16="http://schemas.microsoft.com/office/drawing/2014/main" id="{752A5373-FCDF-8C14-C3D0-245E5BC4B9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26236" y="5053645"/>
            <a:ext cx="1453571" cy="3368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go">
            <a:extLst>
              <a:ext uri="{FF2B5EF4-FFF2-40B4-BE49-F238E27FC236}">
                <a16:creationId xmlns:a16="http://schemas.microsoft.com/office/drawing/2014/main" id="{7FBCC718-CD90-9B40-623A-3EBA7C0938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93897" y="4239500"/>
            <a:ext cx="9525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BTV Logo">
            <a:extLst>
              <a:ext uri="{FF2B5EF4-FFF2-40B4-BE49-F238E27FC236}">
                <a16:creationId xmlns:a16="http://schemas.microsoft.com/office/drawing/2014/main" id="{85388239-5B8D-5870-D167-DB77EE2AD4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80048" y="3494848"/>
            <a:ext cx="1267600" cy="52062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F219DE78-EDBC-32FD-0E3B-766D512B8CE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73322" y="1997285"/>
            <a:ext cx="1888223" cy="43574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DailyMotion New 2023 Logo PNG vector in SVG, PDF, AI, CDR format">
            <a:extLst>
              <a:ext uri="{FF2B5EF4-FFF2-40B4-BE49-F238E27FC236}">
                <a16:creationId xmlns:a16="http://schemas.microsoft.com/office/drawing/2014/main" id="{BF344812-2673-38DB-F99E-968DF45867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12910"/>
          <a:stretch/>
        </p:blipFill>
        <p:spPr bwMode="auto">
          <a:xfrm>
            <a:off x="9751282" y="4341655"/>
            <a:ext cx="1703746" cy="1111405"/>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New TikTok Logo PNG 2023 - PageTraffic">
            <a:extLst>
              <a:ext uri="{FF2B5EF4-FFF2-40B4-BE49-F238E27FC236}">
                <a16:creationId xmlns:a16="http://schemas.microsoft.com/office/drawing/2014/main" id="{C3CB23B7-AC9A-B143-63F7-40D5B738FA2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25132" y="2008698"/>
            <a:ext cx="1955500" cy="6468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urple and white logo&#10;&#10;Description automatically generated with low confidence">
            <a:extLst>
              <a:ext uri="{FF2B5EF4-FFF2-40B4-BE49-F238E27FC236}">
                <a16:creationId xmlns:a16="http://schemas.microsoft.com/office/drawing/2014/main" id="{BD73160A-6228-2151-E345-460FA3818F5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22205" y="3828097"/>
            <a:ext cx="1602450" cy="535556"/>
          </a:xfrm>
          <a:prstGeom prst="rect">
            <a:avLst/>
          </a:prstGeom>
        </p:spPr>
      </p:pic>
      <p:pic>
        <p:nvPicPr>
          <p:cNvPr id="1080" name="Picture 56" descr="THE NEW YOUTUBE LOGO PNG 2023 - eDigital Agency">
            <a:extLst>
              <a:ext uri="{FF2B5EF4-FFF2-40B4-BE49-F238E27FC236}">
                <a16:creationId xmlns:a16="http://schemas.microsoft.com/office/drawing/2014/main" id="{A5F70556-2E1E-7B39-12C4-247D093632C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683300" y="3017237"/>
            <a:ext cx="1788420" cy="3999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E7D338-12F6-5AB9-1735-E659E2D4F5AE}"/>
              </a:ext>
            </a:extLst>
          </p:cNvPr>
          <p:cNvSpPr/>
          <p:nvPr/>
        </p:nvSpPr>
        <p:spPr>
          <a:xfrm rot="10800000" flipV="1">
            <a:off x="515294" y="1437197"/>
            <a:ext cx="1769539"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SVOD</a:t>
            </a:r>
          </a:p>
        </p:txBody>
      </p:sp>
      <p:sp>
        <p:nvSpPr>
          <p:cNvPr id="10" name="Rectangle 9">
            <a:extLst>
              <a:ext uri="{FF2B5EF4-FFF2-40B4-BE49-F238E27FC236}">
                <a16:creationId xmlns:a16="http://schemas.microsoft.com/office/drawing/2014/main" id="{73C49B1E-935B-375B-83C0-D1163052941C}"/>
              </a:ext>
            </a:extLst>
          </p:cNvPr>
          <p:cNvSpPr/>
          <p:nvPr/>
        </p:nvSpPr>
        <p:spPr>
          <a:xfrm rot="10800000" flipV="1">
            <a:off x="2489270" y="1437197"/>
            <a:ext cx="6798422"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Other SVOD / AVOD</a:t>
            </a:r>
          </a:p>
        </p:txBody>
      </p:sp>
      <p:sp>
        <p:nvSpPr>
          <p:cNvPr id="12" name="Rectangle 11">
            <a:extLst>
              <a:ext uri="{FF2B5EF4-FFF2-40B4-BE49-F238E27FC236}">
                <a16:creationId xmlns:a16="http://schemas.microsoft.com/office/drawing/2014/main" id="{1907AFC0-F471-C56A-03D7-76F6FB832656}"/>
              </a:ext>
            </a:extLst>
          </p:cNvPr>
          <p:cNvSpPr/>
          <p:nvPr/>
        </p:nvSpPr>
        <p:spPr>
          <a:xfrm rot="10800000" flipV="1">
            <a:off x="9492130" y="1437197"/>
            <a:ext cx="2220444"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Video-Sharing platforms</a:t>
            </a:r>
          </a:p>
        </p:txBody>
      </p:sp>
      <p:pic>
        <p:nvPicPr>
          <p:cNvPr id="14" name="Picture 13" descr="Netflix | Brand Assets | Logos">
            <a:extLst>
              <a:ext uri="{FF2B5EF4-FFF2-40B4-BE49-F238E27FC236}">
                <a16:creationId xmlns:a16="http://schemas.microsoft.com/office/drawing/2014/main" id="{6DDD9AE5-BF48-7ECE-9A3E-35CF6D38AD6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493" t="29985" r="16185" b="31233"/>
          <a:stretch/>
        </p:blipFill>
        <p:spPr bwMode="auto">
          <a:xfrm>
            <a:off x="691773" y="2300304"/>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096F8E8-4F7F-1B68-3518-95C19ABBB2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6633" y="4409475"/>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ue text on a black background&#10;&#10;Description automatically generated">
            <a:extLst>
              <a:ext uri="{FF2B5EF4-FFF2-40B4-BE49-F238E27FC236}">
                <a16:creationId xmlns:a16="http://schemas.microsoft.com/office/drawing/2014/main" id="{150904DF-9A80-78AA-D847-DEFADCEA47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5667" y="3284334"/>
            <a:ext cx="951889" cy="594132"/>
          </a:xfrm>
          <a:prstGeom prst="rect">
            <a:avLst/>
          </a:prstGeom>
        </p:spPr>
      </p:pic>
      <p:pic>
        <p:nvPicPr>
          <p:cNvPr id="1028" name="Picture 4" descr="Wedotv launches FAST channels on ...">
            <a:extLst>
              <a:ext uri="{FF2B5EF4-FFF2-40B4-BE49-F238E27FC236}">
                <a16:creationId xmlns:a16="http://schemas.microsoft.com/office/drawing/2014/main" id="{A6F43D4F-8E95-C1FD-54D0-10145FB993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64816" y="4956711"/>
            <a:ext cx="1508435" cy="53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F12EFFBE-95F6-A496-87A6-99AB346A9B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70970" y="2867733"/>
            <a:ext cx="1333693" cy="336757"/>
          </a:xfrm>
          <a:prstGeom prst="rect">
            <a:avLst/>
          </a:prstGeom>
          <a:noFill/>
          <a:extLst>
            <a:ext uri="{909E8E84-426E-40DD-AFC4-6F175D3DCCD1}">
              <a14:hiddenFill xmlns:a14="http://schemas.microsoft.com/office/drawing/2010/main">
                <a:solidFill>
                  <a:srgbClr val="FFFFFF"/>
                </a:solidFill>
              </a14:hiddenFill>
            </a:ext>
          </a:extLst>
        </p:spPr>
      </p:pic>
      <p:sp>
        <p:nvSpPr>
          <p:cNvPr id="32" name="AutoShape 18" descr="EE TV">
            <a:extLst>
              <a:ext uri="{FF2B5EF4-FFF2-40B4-BE49-F238E27FC236}">
                <a16:creationId xmlns:a16="http://schemas.microsoft.com/office/drawing/2014/main" id="{2F226FFC-F856-261C-5FF6-40A9F6F1DA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86BD3F68-E7A0-908A-CF1C-87A56FD40927}"/>
              </a:ext>
            </a:extLst>
          </p:cNvPr>
          <p:cNvPicPr>
            <a:picLocks noChangeAspect="1"/>
          </p:cNvPicPr>
          <p:nvPr/>
        </p:nvPicPr>
        <p:blipFill>
          <a:blip r:embed="rId17"/>
          <a:stretch>
            <a:fillRect/>
          </a:stretch>
        </p:blipFill>
        <p:spPr>
          <a:xfrm>
            <a:off x="6239798" y="2868364"/>
            <a:ext cx="1148949" cy="335494"/>
          </a:xfrm>
          <a:prstGeom prst="rect">
            <a:avLst/>
          </a:prstGeom>
        </p:spPr>
      </p:pic>
      <p:pic>
        <p:nvPicPr>
          <p:cNvPr id="13" name="Picture 4">
            <a:extLst>
              <a:ext uri="{FF2B5EF4-FFF2-40B4-BE49-F238E27FC236}">
                <a16:creationId xmlns:a16="http://schemas.microsoft.com/office/drawing/2014/main" id="{219535EA-521A-D3BF-3ABF-D972F38E5A1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04275" y="1997285"/>
            <a:ext cx="936994" cy="4357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uto TV announces new partnership with NBCUniversal">
            <a:extLst>
              <a:ext uri="{FF2B5EF4-FFF2-40B4-BE49-F238E27FC236}">
                <a16:creationId xmlns:a16="http://schemas.microsoft.com/office/drawing/2014/main" id="{EF42E793-084C-CF43-2436-CF18046F07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93598" y="1807658"/>
            <a:ext cx="1100123" cy="8149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9B47C91-8C44-571E-6452-41175CDDE4B3}"/>
              </a:ext>
            </a:extLst>
          </p:cNvPr>
          <p:cNvPicPr>
            <a:picLocks noChangeAspect="1"/>
          </p:cNvPicPr>
          <p:nvPr/>
        </p:nvPicPr>
        <p:blipFill>
          <a:blip r:embed="rId20"/>
          <a:stretch>
            <a:fillRect/>
          </a:stretch>
        </p:blipFill>
        <p:spPr>
          <a:xfrm>
            <a:off x="2653139" y="4401919"/>
            <a:ext cx="1333693" cy="284762"/>
          </a:xfrm>
          <a:prstGeom prst="rect">
            <a:avLst/>
          </a:prstGeom>
        </p:spPr>
      </p:pic>
      <p:pic>
        <p:nvPicPr>
          <p:cNvPr id="1034" name="Picture 10" descr="How to watch TVPlayer outside the UK">
            <a:extLst>
              <a:ext uri="{FF2B5EF4-FFF2-40B4-BE49-F238E27FC236}">
                <a16:creationId xmlns:a16="http://schemas.microsoft.com/office/drawing/2014/main" id="{BDC2D277-D959-52BA-D0CD-7CB6A9AD4B6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9321" b="18629"/>
          <a:stretch/>
        </p:blipFill>
        <p:spPr bwMode="auto">
          <a:xfrm>
            <a:off x="3246180" y="4948855"/>
            <a:ext cx="1565650" cy="5464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Samsung TV Plus | Logopedia | Fandom">
            <a:extLst>
              <a:ext uri="{FF2B5EF4-FFF2-40B4-BE49-F238E27FC236}">
                <a16:creationId xmlns:a16="http://schemas.microsoft.com/office/drawing/2014/main" id="{06F8AAC3-0BC3-F661-E78D-D918282E321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25774" y="1826650"/>
            <a:ext cx="703180" cy="77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937D49D8-7872-A8A3-1672-30DFBDD33599}"/>
              </a:ext>
            </a:extLst>
          </p:cNvPr>
          <p:cNvPicPr>
            <a:picLocks noChangeAspect="1"/>
          </p:cNvPicPr>
          <p:nvPr/>
        </p:nvPicPr>
        <p:blipFill>
          <a:blip r:embed="rId23"/>
          <a:stretch>
            <a:fillRect/>
          </a:stretch>
        </p:blipFill>
        <p:spPr>
          <a:xfrm>
            <a:off x="4838270" y="3395930"/>
            <a:ext cx="718457" cy="718457"/>
          </a:xfrm>
          <a:prstGeom prst="rect">
            <a:avLst/>
          </a:prstGeom>
        </p:spPr>
      </p:pic>
      <p:pic>
        <p:nvPicPr>
          <p:cNvPr id="1040" name="Picture 16" descr="'lg channels' to launch on hotel tvs, enhancing guest experience">
            <a:extLst>
              <a:ext uri="{FF2B5EF4-FFF2-40B4-BE49-F238E27FC236}">
                <a16:creationId xmlns:a16="http://schemas.microsoft.com/office/drawing/2014/main" id="{EFAD4DC8-3A45-6CF9-33B4-28D296D81C4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06824" y="3374158"/>
            <a:ext cx="15081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47AD1E1-83CB-E766-F94C-315AEF24F678}"/>
              </a:ext>
            </a:extLst>
          </p:cNvPr>
          <p:cNvPicPr>
            <a:picLocks noChangeAspect="1"/>
          </p:cNvPicPr>
          <p:nvPr/>
        </p:nvPicPr>
        <p:blipFill>
          <a:blip r:embed="rId25"/>
          <a:stretch>
            <a:fillRect/>
          </a:stretch>
        </p:blipFill>
        <p:spPr>
          <a:xfrm>
            <a:off x="7670970" y="3447235"/>
            <a:ext cx="957984" cy="615847"/>
          </a:xfrm>
          <a:prstGeom prst="rect">
            <a:avLst/>
          </a:prstGeom>
        </p:spPr>
      </p:pic>
      <p:pic>
        <p:nvPicPr>
          <p:cNvPr id="26" name="Picture 18" descr="Acorn TV gets new look for the spring">
            <a:extLst>
              <a:ext uri="{FF2B5EF4-FFF2-40B4-BE49-F238E27FC236}">
                <a16:creationId xmlns:a16="http://schemas.microsoft.com/office/drawing/2014/main" id="{927FDF4B-4D15-191A-7FB4-41032D466BE6}"/>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32382" b="33862"/>
          <a:stretch/>
        </p:blipFill>
        <p:spPr bwMode="auto">
          <a:xfrm>
            <a:off x="7553022" y="4368457"/>
            <a:ext cx="1565651" cy="3516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descr="Hayu (streaming service) - Wikipedia">
            <a:extLst>
              <a:ext uri="{FF2B5EF4-FFF2-40B4-BE49-F238E27FC236}">
                <a16:creationId xmlns:a16="http://schemas.microsoft.com/office/drawing/2014/main" id="{C7DDAE4A-426B-B73F-0D3F-345164D92326}"/>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856321" y="2840397"/>
            <a:ext cx="1101255" cy="3914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2" descr="Rakuten TV expands reach in Poland - Digital TV Europe">
            <a:extLst>
              <a:ext uri="{FF2B5EF4-FFF2-40B4-BE49-F238E27FC236}">
                <a16:creationId xmlns:a16="http://schemas.microsoft.com/office/drawing/2014/main" id="{AEE13D71-F13A-831C-B19A-0B301F8EE723}"/>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659821" y="2789804"/>
            <a:ext cx="1914278" cy="49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ouple of people in camouflage in the woods&#10;&#10;AI-generated content may be incorrect.">
            <a:extLst>
              <a:ext uri="{FF2B5EF4-FFF2-40B4-BE49-F238E27FC236}">
                <a16:creationId xmlns:a16="http://schemas.microsoft.com/office/drawing/2014/main" id="{952C70B4-7346-6348-07C0-807A20FF35E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019" r="11019"/>
          <a:stretch>
            <a:fillRect/>
          </a:stretch>
        </p:blipFill>
        <p:spPr/>
      </p:pic>
      <p:sp>
        <p:nvSpPr>
          <p:cNvPr id="2" name="Title 1">
            <a:extLst>
              <a:ext uri="{FF2B5EF4-FFF2-40B4-BE49-F238E27FC236}">
                <a16:creationId xmlns:a16="http://schemas.microsoft.com/office/drawing/2014/main" id="{1DE0271E-E063-4BB3-9348-3F47137062CA}"/>
              </a:ext>
            </a:extLst>
          </p:cNvPr>
          <p:cNvSpPr>
            <a:spLocks noGrp="1"/>
          </p:cNvSpPr>
          <p:nvPr>
            <p:ph type="title"/>
          </p:nvPr>
        </p:nvSpPr>
        <p:spPr/>
        <p:txBody>
          <a:bodyPr/>
          <a:lstStyle/>
          <a:p>
            <a:r>
              <a:rPr lang="en-GB" dirty="0"/>
              <a:t>Advanced TV – a recap</a:t>
            </a:r>
          </a:p>
        </p:txBody>
      </p:sp>
      <p:sp>
        <p:nvSpPr>
          <p:cNvPr id="3" name="Text Placeholder 2">
            <a:extLst>
              <a:ext uri="{FF2B5EF4-FFF2-40B4-BE49-F238E27FC236}">
                <a16:creationId xmlns:a16="http://schemas.microsoft.com/office/drawing/2014/main" id="{EC15BFF4-16EA-44ED-BF69-A5ADA5D2D2D3}"/>
              </a:ext>
            </a:extLst>
          </p:cNvPr>
          <p:cNvSpPr>
            <a:spLocks noGrp="1"/>
          </p:cNvSpPr>
          <p:nvPr>
            <p:ph type="body" sz="quarter" idx="13"/>
          </p:nvPr>
        </p:nvSpPr>
        <p:spPr/>
        <p:txBody>
          <a:bodyPr>
            <a:normAutofit/>
          </a:bodyPr>
          <a:lstStyle/>
          <a:p>
            <a:r>
              <a:rPr lang="en-GB" sz="1600" dirty="0"/>
              <a:t>Advanced TV is scalable and offers the best of both worlds</a:t>
            </a:r>
          </a:p>
          <a:p>
            <a:endParaRPr lang="en-GB" sz="1600" dirty="0"/>
          </a:p>
          <a:p>
            <a:r>
              <a:rPr lang="en-GB" sz="1600" dirty="0"/>
              <a:t>TV now has a plethora of options to supercharge your campaign</a:t>
            </a:r>
          </a:p>
          <a:p>
            <a:endParaRPr lang="en-GB" sz="1600" dirty="0"/>
          </a:p>
          <a:p>
            <a:r>
              <a:rPr lang="en-GB" sz="1600" dirty="0"/>
              <a:t>Expect to see buying and measurement evolve over the next few years</a:t>
            </a:r>
          </a:p>
          <a:p>
            <a:endParaRPr lang="en-GB" sz="1600" dirty="0"/>
          </a:p>
          <a:p>
            <a:r>
              <a:rPr lang="en-GB" sz="1600" dirty="0"/>
              <a:t>TV now also lives in the wider video world</a:t>
            </a:r>
          </a:p>
          <a:p>
            <a:endParaRPr lang="en-GB" dirty="0"/>
          </a:p>
          <a:p>
            <a:endParaRPr lang="en-GB" dirty="0"/>
          </a:p>
        </p:txBody>
      </p:sp>
      <p:sp>
        <p:nvSpPr>
          <p:cNvPr id="5" name="Text Placeholder 4">
            <a:extLst>
              <a:ext uri="{FF2B5EF4-FFF2-40B4-BE49-F238E27FC236}">
                <a16:creationId xmlns:a16="http://schemas.microsoft.com/office/drawing/2014/main" id="{20B79335-238E-CAE2-B9B5-97E60A5A1B53}"/>
              </a:ext>
            </a:extLst>
          </p:cNvPr>
          <p:cNvSpPr>
            <a:spLocks noGrp="1"/>
          </p:cNvSpPr>
          <p:nvPr>
            <p:ph type="body" sz="quarter" idx="15"/>
          </p:nvPr>
        </p:nvSpPr>
        <p:spPr/>
        <p:txBody>
          <a:bodyPr/>
          <a:lstStyle/>
          <a:p>
            <a:endParaRPr lang="en-GB"/>
          </a:p>
        </p:txBody>
      </p:sp>
      <p:sp>
        <p:nvSpPr>
          <p:cNvPr id="15" name="TextBox 14">
            <a:extLst>
              <a:ext uri="{FF2B5EF4-FFF2-40B4-BE49-F238E27FC236}">
                <a16:creationId xmlns:a16="http://schemas.microsoft.com/office/drawing/2014/main" id="{8C221CB1-8238-40FB-8323-EF51B5E1873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Android - Twitchers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2035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crowd of people covered in red paint&#10;&#10;Description automatically generated">
            <a:extLst>
              <a:ext uri="{FF2B5EF4-FFF2-40B4-BE49-F238E27FC236}">
                <a16:creationId xmlns:a16="http://schemas.microsoft.com/office/drawing/2014/main" id="{9082DF31-69A6-84B6-9EBC-7842D64CE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99F9BAE-2609-4C16-A909-53864F3BFD3E}"/>
              </a:ext>
            </a:extLst>
          </p:cNvPr>
          <p:cNvPicPr>
            <a:picLocks noChangeAspect="1"/>
          </p:cNvPicPr>
          <p:nvPr/>
        </p:nvPicPr>
        <p:blipFill>
          <a:blip r:embed="rId4"/>
          <a:stretch>
            <a:fillRect/>
          </a:stretch>
        </p:blipFill>
        <p:spPr>
          <a:xfrm>
            <a:off x="-4913" y="-4916"/>
            <a:ext cx="12192001" cy="6857999"/>
          </a:xfrm>
          <a:prstGeom prst="rect">
            <a:avLst/>
          </a:prstGeom>
        </p:spPr>
      </p:pic>
      <p:sp>
        <p:nvSpPr>
          <p:cNvPr id="6" name="TextBox 5">
            <a:extLst>
              <a:ext uri="{FF2B5EF4-FFF2-40B4-BE49-F238E27FC236}">
                <a16:creationId xmlns:a16="http://schemas.microsoft.com/office/drawing/2014/main" id="{A68C33A5-940E-41AF-97AC-3D621EE958F7}"/>
              </a:ext>
            </a:extLst>
          </p:cNvPr>
          <p:cNvSpPr txBox="1"/>
          <p:nvPr/>
        </p:nvSpPr>
        <p:spPr>
          <a:xfrm>
            <a:off x="377756" y="403255"/>
            <a:ext cx="11334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Arial"/>
                <a:ea typeface="+mn-ea"/>
                <a:cs typeface="+mn-cs"/>
              </a:rPr>
              <a:t>Advanced TV offers unrivalled scale</a:t>
            </a:r>
          </a:p>
        </p:txBody>
      </p:sp>
      <p:sp>
        <p:nvSpPr>
          <p:cNvPr id="10" name="TextBox 9">
            <a:extLst>
              <a:ext uri="{FF2B5EF4-FFF2-40B4-BE49-F238E27FC236}">
                <a16:creationId xmlns:a16="http://schemas.microsoft.com/office/drawing/2014/main" id="{2B9D8078-A5CF-4D67-BAFB-8432D16D84F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Campo </a:t>
            </a:r>
            <a:r>
              <a:rPr kumimoji="0" lang="en-US" sz="1000" b="0" i="0" u="none" strike="noStrike" kern="1200" cap="none" spc="0" normalizeH="0" baseline="0" noProof="0" dirty="0" err="1">
                <a:ln>
                  <a:noFill/>
                </a:ln>
                <a:solidFill>
                  <a:prstClr val="white"/>
                </a:solidFill>
                <a:effectLst/>
                <a:uLnTx/>
                <a:uFillTx/>
                <a:latin typeface="Arial"/>
                <a:ea typeface="+mn-ea"/>
                <a:cs typeface="+mn-cs"/>
              </a:rPr>
              <a:t>Vejo</a:t>
            </a:r>
            <a:r>
              <a:rPr kumimoji="0" lang="en-US" sz="1000" b="0" i="0" u="none" strike="noStrike" kern="1200" cap="none" spc="0" normalizeH="0" baseline="0" noProof="0" dirty="0">
                <a:ln>
                  <a:noFill/>
                </a:ln>
                <a:solidFill>
                  <a:prstClr val="white"/>
                </a:solidFill>
                <a:effectLst/>
                <a:uLnTx/>
                <a:uFillTx/>
                <a:latin typeface="Arial"/>
                <a:ea typeface="+mn-ea"/>
                <a:cs typeface="+mn-cs"/>
              </a:rPr>
              <a:t> – Add Some Passion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 Placeholder 2">
            <a:extLst>
              <a:ext uri="{FF2B5EF4-FFF2-40B4-BE49-F238E27FC236}">
                <a16:creationId xmlns:a16="http://schemas.microsoft.com/office/drawing/2014/main" id="{50D66B1C-BA0F-4EB6-A14C-585A1C0BA39A}"/>
              </a:ext>
            </a:extLst>
          </p:cNvPr>
          <p:cNvSpPr txBox="1">
            <a:spLocks/>
          </p:cNvSpPr>
          <p:nvPr/>
        </p:nvSpPr>
        <p:spPr>
          <a:xfrm>
            <a:off x="377758" y="1614207"/>
            <a:ext cx="5164398" cy="4131685"/>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800" dirty="0">
                <a:solidFill>
                  <a:prstClr val="white"/>
                </a:solidFill>
                <a:latin typeface="Arial"/>
              </a:rPr>
              <a:t>90</a:t>
            </a:r>
            <a:r>
              <a:rPr kumimoji="0" lang="en-GB" sz="1800" b="0" i="0" u="none" strike="noStrike" kern="1200" cap="none" spc="0" normalizeH="0" baseline="0" noProof="0" dirty="0">
                <a:ln>
                  <a:noFill/>
                </a:ln>
                <a:solidFill>
                  <a:prstClr val="white"/>
                </a:solidFill>
                <a:effectLst/>
                <a:uLnTx/>
                <a:uFillTx/>
                <a:latin typeface="Arial"/>
                <a:ea typeface="+mn-ea"/>
                <a:cs typeface="+mn-cs"/>
              </a:rPr>
              <a:t>% of the population have access to BVOD on a TV set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BVOD represents 13% of all broadcaster TV viewing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Among 16-34s, BVOD accounts for an even greater portion - </a:t>
            </a:r>
            <a:r>
              <a:rPr lang="en-GB" sz="1800" dirty="0">
                <a:solidFill>
                  <a:prstClr val="white"/>
                </a:solidFill>
                <a:latin typeface="Arial"/>
              </a:rPr>
              <a:t>29</a:t>
            </a:r>
            <a:r>
              <a:rPr kumimoji="0" lang="en-GB" sz="1800" b="0" i="0" u="none" strike="noStrike" kern="1200" cap="none" spc="0" normalizeH="0" baseline="0" noProof="0" dirty="0">
                <a:ln>
                  <a:noFill/>
                </a:ln>
                <a:solidFill>
                  <a:prstClr val="white"/>
                </a:solidFill>
                <a:effectLst/>
                <a:uLnTx/>
                <a:uFillTx/>
                <a:latin typeface="Arial"/>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11" name="Text Placeholder 4">
            <a:extLst>
              <a:ext uri="{FF2B5EF4-FFF2-40B4-BE49-F238E27FC236}">
                <a16:creationId xmlns:a16="http://schemas.microsoft.com/office/drawing/2014/main" id="{F00EBFB3-E22C-4AD0-B191-9E9E8EF7E4A8}"/>
              </a:ext>
            </a:extLst>
          </p:cNvPr>
          <p:cNvSpPr>
            <a:spLocks noGrp="1"/>
          </p:cNvSpPr>
          <p:nvPr>
            <p:ph type="body" sz="quarter" idx="15"/>
          </p:nvPr>
        </p:nvSpPr>
        <p:spPr>
          <a:xfrm>
            <a:off x="377758" y="5365115"/>
            <a:ext cx="4368867" cy="304800"/>
          </a:xfrm>
        </p:spPr>
        <p:txBody>
          <a:bodyPr/>
          <a:lstStyle/>
          <a:p>
            <a:r>
              <a:rPr lang="en-GB" dirty="0">
                <a:solidFill>
                  <a:schemeClr val="bg1"/>
                </a:solidFill>
              </a:rPr>
              <a:t>Source: Barb, 2024</a:t>
            </a:r>
          </a:p>
        </p:txBody>
      </p:sp>
    </p:spTree>
    <p:extLst>
      <p:ext uri="{BB962C8B-B14F-4D97-AF65-F5344CB8AC3E}">
        <p14:creationId xmlns:p14="http://schemas.microsoft.com/office/powerpoint/2010/main" val="11221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in a red suit&#10;&#10;AI-generated content may be incorrect.">
            <a:extLst>
              <a:ext uri="{FF2B5EF4-FFF2-40B4-BE49-F238E27FC236}">
                <a16:creationId xmlns:a16="http://schemas.microsoft.com/office/drawing/2014/main" id="{7584D701-7DB3-3B0E-DE12-85AB810E56B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Fuelled by the richness of broadcasters’ first-party data</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dirty="0">
                <a:solidFill>
                  <a:srgbClr val="4D4D4D"/>
                </a:solidFill>
              </a:rPr>
              <a:t>ITV – 40m registered users</a:t>
            </a:r>
          </a:p>
          <a:p>
            <a:pPr algn="l"/>
            <a:endParaRPr lang="en-GB" dirty="0">
              <a:solidFill>
                <a:srgbClr val="4D4D4D"/>
              </a:solidFill>
            </a:endParaRPr>
          </a:p>
          <a:p>
            <a:pPr algn="l"/>
            <a:r>
              <a:rPr lang="en-GB" dirty="0">
                <a:solidFill>
                  <a:srgbClr val="4D4D4D"/>
                </a:solidFill>
              </a:rPr>
              <a:t>Channel 4 – 30m registered users</a:t>
            </a:r>
          </a:p>
          <a:p>
            <a:pPr algn="l"/>
            <a:endParaRPr lang="en-GB" dirty="0">
              <a:solidFill>
                <a:srgbClr val="4D4D4D"/>
              </a:solidFill>
            </a:endParaRPr>
          </a:p>
          <a:p>
            <a:pPr algn="l"/>
            <a:r>
              <a:rPr lang="en-GB" dirty="0">
                <a:solidFill>
                  <a:srgbClr val="4D4D4D"/>
                </a:solidFill>
              </a:rPr>
              <a:t>My5– 18.3m registered users</a:t>
            </a:r>
          </a:p>
          <a:p>
            <a:pPr algn="l"/>
            <a:endParaRPr lang="en-GB" dirty="0">
              <a:solidFill>
                <a:srgbClr val="4D4D4D"/>
              </a:solidFill>
            </a:endParaRPr>
          </a:p>
          <a:p>
            <a:pPr algn="l"/>
            <a:r>
              <a:rPr lang="en-GB" dirty="0">
                <a:solidFill>
                  <a:srgbClr val="4D4D4D"/>
                </a:solidFill>
              </a:rPr>
              <a:t>Sky – 10m+ subscribers</a:t>
            </a:r>
            <a:endParaRPr lang="en-GB" dirty="0"/>
          </a:p>
        </p:txBody>
      </p:sp>
      <p:sp>
        <p:nvSpPr>
          <p:cNvPr id="5" name="Text Placeholder 4">
            <a:extLst>
              <a:ext uri="{FF2B5EF4-FFF2-40B4-BE49-F238E27FC236}">
                <a16:creationId xmlns:a16="http://schemas.microsoft.com/office/drawing/2014/main" id="{BF967A6A-0A7C-4E30-85C5-C81428DB03EF}"/>
              </a:ext>
            </a:extLst>
          </p:cNvPr>
          <p:cNvSpPr>
            <a:spLocks noGrp="1"/>
          </p:cNvSpPr>
          <p:nvPr>
            <p:ph type="body" sz="quarter" idx="15"/>
          </p:nvPr>
        </p:nvSpPr>
        <p:spPr/>
        <p:txBody>
          <a:bodyPr/>
          <a:lstStyle/>
          <a:p>
            <a:r>
              <a:rPr lang="en-GB" dirty="0"/>
              <a:t>Source: Broadcaster data</a:t>
            </a:r>
          </a:p>
        </p:txBody>
      </p:sp>
      <p:sp>
        <p:nvSpPr>
          <p:cNvPr id="6" name="TextBox 5">
            <a:extLst>
              <a:ext uri="{FF2B5EF4-FFF2-40B4-BE49-F238E27FC236}">
                <a16:creationId xmlns:a16="http://schemas.microsoft.com/office/drawing/2014/main" id="{462023A9-DBAC-47E6-9F7C-C0E2AE26B51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Malibu</a:t>
            </a:r>
            <a:r>
              <a:rPr lang="en-US" sz="1000" dirty="0">
                <a:solidFill>
                  <a:prstClr val="white"/>
                </a:solidFill>
                <a:latin typeface="Arial"/>
              </a:rPr>
              <a:t> – </a:t>
            </a:r>
            <a:r>
              <a:rPr kumimoji="0" lang="en-US" sz="1000" b="0" i="0" u="none" strike="noStrike" kern="1200" cap="none" spc="0" normalizeH="0" baseline="0" noProof="0" dirty="0">
                <a:ln>
                  <a:noFill/>
                </a:ln>
                <a:solidFill>
                  <a:prstClr val="white"/>
                </a:solidFill>
                <a:effectLst/>
                <a:uLnTx/>
                <a:uFillTx/>
                <a:latin typeface="Arial"/>
                <a:ea typeface="+mn-ea"/>
                <a:cs typeface="+mn-cs"/>
              </a:rPr>
              <a:t>Clock Off</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059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on a couch&#10;&#10;AI-generated content may be incorrect.">
            <a:extLst>
              <a:ext uri="{FF2B5EF4-FFF2-40B4-BE49-F238E27FC236}">
                <a16:creationId xmlns:a16="http://schemas.microsoft.com/office/drawing/2014/main" id="{2568A77D-C740-FD7E-353B-EA1C148075A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F4229A13-42F1-4DC0-8363-552BDD6A6DF5}"/>
              </a:ext>
            </a:extLst>
          </p:cNvPr>
          <p:cNvSpPr>
            <a:spLocks noGrp="1"/>
          </p:cNvSpPr>
          <p:nvPr>
            <p:ph type="title"/>
          </p:nvPr>
        </p:nvSpPr>
        <p:spPr/>
        <p:txBody>
          <a:bodyPr/>
          <a:lstStyle/>
          <a:p>
            <a:r>
              <a:rPr lang="en-GB" dirty="0"/>
              <a:t>Advanced TV lives in a premium environment</a:t>
            </a:r>
          </a:p>
        </p:txBody>
      </p:sp>
      <p:sp>
        <p:nvSpPr>
          <p:cNvPr id="3" name="Text Placeholder 2">
            <a:extLst>
              <a:ext uri="{FF2B5EF4-FFF2-40B4-BE49-F238E27FC236}">
                <a16:creationId xmlns:a16="http://schemas.microsoft.com/office/drawing/2014/main" id="{8AF966B4-4817-4A51-8DD4-8F73CF12AA0D}"/>
              </a:ext>
            </a:extLst>
          </p:cNvPr>
          <p:cNvSpPr>
            <a:spLocks noGrp="1"/>
          </p:cNvSpPr>
          <p:nvPr>
            <p:ph type="body" sz="quarter" idx="13"/>
          </p:nvPr>
        </p:nvSpPr>
        <p:spPr/>
        <p:txBody>
          <a:bodyPr/>
          <a:lstStyle/>
          <a:p>
            <a:pPr marR="0" lvl="0" fontAlgn="auto">
              <a:buClrTx/>
              <a:buSzTx/>
              <a:tabLst/>
              <a:defRPr/>
            </a:pPr>
            <a:r>
              <a:rPr lang="en-GB" dirty="0"/>
              <a:t>90% of BVOD is viewed on the TV set</a:t>
            </a:r>
          </a:p>
          <a:p>
            <a:pPr marR="0" lvl="0" fontAlgn="auto">
              <a:buClrTx/>
              <a:buSzTx/>
              <a:tabLst/>
              <a:defRPr/>
            </a:pPr>
            <a:endParaRPr lang="en-GB" dirty="0"/>
          </a:p>
          <a:p>
            <a:pPr marR="0" lvl="0" fontAlgn="auto">
              <a:buClrTx/>
              <a:buSzTx/>
              <a:tabLst/>
              <a:defRPr/>
            </a:pPr>
            <a:r>
              <a:rPr lang="en-GB" dirty="0"/>
              <a:t>97% of ads are played out in full across all broadcaster VOD</a:t>
            </a:r>
          </a:p>
          <a:p>
            <a:pPr marR="0" lvl="0" fontAlgn="auto">
              <a:buClrTx/>
              <a:buSzTx/>
              <a:tabLst/>
              <a:defRPr/>
            </a:pPr>
            <a:endParaRPr lang="en-GB" dirty="0"/>
          </a:p>
          <a:p>
            <a:pPr marR="0" lvl="0" fontAlgn="auto">
              <a:buClrTx/>
              <a:buSzTx/>
              <a:tabLst/>
              <a:defRPr/>
            </a:pPr>
            <a:r>
              <a:rPr lang="en-GB" dirty="0"/>
              <a:t>Broadcasters are committed to guaranteeing 100% view-through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ea typeface="+mn-ea"/>
              <a:cs typeface="+mn-cs"/>
            </a:endParaRPr>
          </a:p>
          <a:p>
            <a:endParaRPr lang="en-GB" dirty="0"/>
          </a:p>
        </p:txBody>
      </p:sp>
      <p:sp>
        <p:nvSpPr>
          <p:cNvPr id="5" name="Text Placeholder 4">
            <a:extLst>
              <a:ext uri="{FF2B5EF4-FFF2-40B4-BE49-F238E27FC236}">
                <a16:creationId xmlns:a16="http://schemas.microsoft.com/office/drawing/2014/main" id="{3E3BF4B4-499D-4ED8-A2C5-5A5AF596628F}"/>
              </a:ext>
            </a:extLst>
          </p:cNvPr>
          <p:cNvSpPr>
            <a:spLocks noGrp="1"/>
          </p:cNvSpPr>
          <p:nvPr>
            <p:ph type="body" sz="quarter" idx="15"/>
          </p:nvPr>
        </p:nvSpPr>
        <p:spPr/>
        <p:txBody>
          <a:bodyPr/>
          <a:lstStyle/>
          <a:p>
            <a:r>
              <a:rPr lang="en-GB" dirty="0"/>
              <a:t>Source: Barb / Broadcaster data</a:t>
            </a:r>
          </a:p>
        </p:txBody>
      </p:sp>
      <p:sp>
        <p:nvSpPr>
          <p:cNvPr id="10" name="TextBox 9">
            <a:extLst>
              <a:ext uri="{FF2B5EF4-FFF2-40B4-BE49-F238E27FC236}">
                <a16:creationId xmlns:a16="http://schemas.microsoft.com/office/drawing/2014/main" id="{4EE61D1D-FC61-4D07-8E1A-E3E0E66EC5B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TV Licensing</a:t>
            </a:r>
            <a:r>
              <a:rPr lang="en-US" sz="1000" dirty="0">
                <a:solidFill>
                  <a:prstClr val="white"/>
                </a:solidFill>
                <a:latin typeface="Arial"/>
              </a:rPr>
              <a:t> – </a:t>
            </a:r>
            <a:r>
              <a:rPr kumimoji="0" lang="en-US" sz="1000" b="0" i="0" u="none" strike="noStrike" kern="1200" cap="none" spc="0" normalizeH="0" baseline="0" noProof="0" dirty="0">
                <a:ln>
                  <a:noFill/>
                </a:ln>
                <a:solidFill>
                  <a:prstClr val="white"/>
                </a:solidFill>
                <a:effectLst/>
                <a:uLnTx/>
                <a:uFillTx/>
                <a:latin typeface="Arial"/>
                <a:ea typeface="+mn-ea"/>
                <a:cs typeface="+mn-cs"/>
              </a:rPr>
              <a:t>Archie</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588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ED8D-1976-418D-8547-CEDF44057183}"/>
              </a:ext>
            </a:extLst>
          </p:cNvPr>
          <p:cNvSpPr>
            <a:spLocks noGrp="1"/>
          </p:cNvSpPr>
          <p:nvPr>
            <p:ph type="title"/>
          </p:nvPr>
        </p:nvSpPr>
        <p:spPr/>
        <p:txBody>
          <a:bodyPr/>
          <a:lstStyle/>
          <a:p>
            <a:r>
              <a:rPr lang="en-GB" dirty="0"/>
              <a:t>AdSmart from Sky</a:t>
            </a:r>
          </a:p>
        </p:txBody>
      </p:sp>
      <p:pic>
        <p:nvPicPr>
          <p:cNvPr id="5" name="Picture 4" descr="A screen shot of a computer&#10;&#10;Description automatically generated">
            <a:extLst>
              <a:ext uri="{FF2B5EF4-FFF2-40B4-BE49-F238E27FC236}">
                <a16:creationId xmlns:a16="http://schemas.microsoft.com/office/drawing/2014/main" id="{AA106893-EC76-4C26-929B-2D87CF614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8085"/>
            <a:ext cx="8476173" cy="5279749"/>
          </a:xfrm>
          <a:prstGeom prst="rect">
            <a:avLst/>
          </a:prstGeom>
        </p:spPr>
      </p:pic>
      <p:sp>
        <p:nvSpPr>
          <p:cNvPr id="6" name="Text Placeholder 2">
            <a:extLst>
              <a:ext uri="{FF2B5EF4-FFF2-40B4-BE49-F238E27FC236}">
                <a16:creationId xmlns:a16="http://schemas.microsoft.com/office/drawing/2014/main" id="{366CE57C-AED3-46E0-AEBE-A4382961F4CC}"/>
              </a:ext>
            </a:extLst>
          </p:cNvPr>
          <p:cNvSpPr txBox="1">
            <a:spLocks/>
          </p:cNvSpPr>
          <p:nvPr/>
        </p:nvSpPr>
        <p:spPr>
          <a:xfrm>
            <a:off x="6548718" y="1385869"/>
            <a:ext cx="5163856" cy="363874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500" dirty="0"/>
              <a:t>Fully established and scalable means of accessing advanced TV advertising options</a:t>
            </a:r>
          </a:p>
          <a:p>
            <a:pPr>
              <a:defRPr/>
            </a:pPr>
            <a:endParaRPr lang="en-GB" sz="1500" dirty="0"/>
          </a:p>
          <a:p>
            <a:pPr marR="0" lvl="0" algn="l" defTabSz="914400" rtl="0" eaLnBrk="1" fontAlgn="auto" latinLnBrk="0" hangingPunct="1">
              <a:lnSpc>
                <a:spcPct val="100000"/>
              </a:lnSpc>
              <a:spcBef>
                <a:spcPts val="0"/>
              </a:spcBef>
              <a:spcAft>
                <a:spcPts val="0"/>
              </a:spcAft>
              <a:buClrTx/>
              <a:buSzTx/>
              <a:tabLst/>
              <a:defRPr/>
            </a:pPr>
            <a:r>
              <a:rPr lang="en-GB" sz="1500" dirty="0"/>
              <a:t>Ads are dynamically inserted into the linear stream when a chosen audience is watching</a:t>
            </a:r>
          </a:p>
          <a:p>
            <a:pPr>
              <a:defRPr/>
            </a:pPr>
            <a:endParaRPr lang="en-GB" sz="1500" dirty="0"/>
          </a:p>
          <a:p>
            <a:pPr>
              <a:defRPr/>
            </a:pPr>
            <a:r>
              <a:rPr lang="en-GB" sz="1500" dirty="0"/>
              <a:t>Can replace ads within linear TV with targeted ads specifically addressed to a given household</a:t>
            </a:r>
          </a:p>
          <a:p>
            <a:pPr>
              <a:defRPr/>
            </a:pPr>
            <a:endParaRPr lang="en-GB" sz="1500" dirty="0"/>
          </a:p>
          <a:p>
            <a:pPr>
              <a:defRPr/>
            </a:pPr>
            <a:r>
              <a:rPr lang="en-GB" sz="1500" dirty="0"/>
              <a:t>Potential reach of 40% of homes or 30m individuals</a:t>
            </a:r>
          </a:p>
        </p:txBody>
      </p:sp>
    </p:spTree>
    <p:extLst>
      <p:ext uri="{BB962C8B-B14F-4D97-AF65-F5344CB8AC3E}">
        <p14:creationId xmlns:p14="http://schemas.microsoft.com/office/powerpoint/2010/main" val="427940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9EE8-068C-4037-A432-A954EDB73440}"/>
              </a:ext>
            </a:extLst>
          </p:cNvPr>
          <p:cNvSpPr>
            <a:spLocks noGrp="1"/>
          </p:cNvSpPr>
          <p:nvPr>
            <p:ph type="title"/>
          </p:nvPr>
        </p:nvSpPr>
        <p:spPr/>
        <p:txBody>
          <a:bodyPr/>
          <a:lstStyle/>
          <a:p>
            <a:r>
              <a:rPr lang="en-GB" dirty="0"/>
              <a:t>A recap of advanced TV’s credentials</a:t>
            </a:r>
          </a:p>
        </p:txBody>
      </p:sp>
      <p:sp>
        <p:nvSpPr>
          <p:cNvPr id="5" name="Text Placeholder 4">
            <a:extLst>
              <a:ext uri="{FF2B5EF4-FFF2-40B4-BE49-F238E27FC236}">
                <a16:creationId xmlns:a16="http://schemas.microsoft.com/office/drawing/2014/main" id="{FA56CE5B-8FF7-4ACD-DB98-29F80AA55072}"/>
              </a:ext>
            </a:extLst>
          </p:cNvPr>
          <p:cNvSpPr>
            <a:spLocks noGrp="1"/>
          </p:cNvSpPr>
          <p:nvPr>
            <p:ph type="body" sz="quarter" idx="13"/>
          </p:nvPr>
        </p:nvSpPr>
        <p:spPr/>
        <p:txBody>
          <a:bodyPr>
            <a:normAutofit fontScale="92500" lnSpcReduction="10000"/>
          </a:bodyPr>
          <a:lstStyle/>
          <a:p>
            <a:pPr marR="0" lvl="0" fontAlgn="auto">
              <a:spcBef>
                <a:spcPts val="1000"/>
              </a:spcBef>
              <a:buClrTx/>
              <a:buSzTx/>
              <a:tabLst/>
              <a:defRPr/>
            </a:pPr>
            <a:r>
              <a:rPr lang="en-GB" sz="1600" dirty="0">
                <a:solidFill>
                  <a:srgbClr val="4D4D4D"/>
                </a:solidFill>
              </a:rPr>
              <a:t>Brings together the best of both worlds</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BVOD and </a:t>
            </a:r>
            <a:r>
              <a:rPr lang="en-GB" sz="1600" dirty="0" err="1">
                <a:solidFill>
                  <a:srgbClr val="4D4D4D"/>
                </a:solidFill>
              </a:rPr>
              <a:t>AdSmart</a:t>
            </a:r>
            <a:r>
              <a:rPr lang="en-GB" sz="1600" dirty="0">
                <a:solidFill>
                  <a:srgbClr val="4D4D4D"/>
                </a:solidFill>
              </a:rPr>
              <a:t> provide advanced opportunities</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97% of BVOD ads deliver 100% completion</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The broadcasters are rich in terms of first party data </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err="1">
                <a:solidFill>
                  <a:srgbClr val="4D4D4D"/>
                </a:solidFill>
              </a:rPr>
              <a:t>AdSmart</a:t>
            </a:r>
            <a:r>
              <a:rPr lang="en-GB" sz="1600" dirty="0">
                <a:solidFill>
                  <a:srgbClr val="4D4D4D"/>
                </a:solidFill>
              </a:rPr>
              <a:t> offers addressability across 40% of homes</a:t>
            </a:r>
          </a:p>
          <a:p>
            <a:endParaRPr lang="en-GB" dirty="0"/>
          </a:p>
        </p:txBody>
      </p:sp>
      <p:pic>
        <p:nvPicPr>
          <p:cNvPr id="11" name="Picture Placeholder 10" descr="A person sitting on a couch with a tablet&#10;&#10;Description automatically generated">
            <a:extLst>
              <a:ext uri="{FF2B5EF4-FFF2-40B4-BE49-F238E27FC236}">
                <a16:creationId xmlns:a16="http://schemas.microsoft.com/office/drawing/2014/main" id="{16D4AAC2-7B45-A3DE-BE58-9B98859EA53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8" name="Text Placeholder 7">
            <a:extLst>
              <a:ext uri="{FF2B5EF4-FFF2-40B4-BE49-F238E27FC236}">
                <a16:creationId xmlns:a16="http://schemas.microsoft.com/office/drawing/2014/main" id="{250F0CAD-731E-5031-CA70-CBA2A3BA9BA4}"/>
              </a:ext>
            </a:extLst>
          </p:cNvPr>
          <p:cNvSpPr>
            <a:spLocks noGrp="1"/>
          </p:cNvSpPr>
          <p:nvPr>
            <p:ph type="body" sz="quarter" idx="15"/>
          </p:nvPr>
        </p:nvSpPr>
        <p:spPr/>
        <p:txBody>
          <a:bodyPr/>
          <a:lstStyle/>
          <a:p>
            <a:endParaRPr lang="en-GB"/>
          </a:p>
        </p:txBody>
      </p:sp>
      <p:sp>
        <p:nvSpPr>
          <p:cNvPr id="9" name="TextBox 8">
            <a:extLst>
              <a:ext uri="{FF2B5EF4-FFF2-40B4-BE49-F238E27FC236}">
                <a16:creationId xmlns:a16="http://schemas.microsoft.com/office/drawing/2014/main" id="{594417AA-CDA2-4292-A1C2-5D6B48D2109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a:ea typeface="+mn-ea"/>
                <a:cs typeface="+mn-cs"/>
              </a:rPr>
              <a:t>Thortful</a:t>
            </a:r>
            <a:r>
              <a:rPr kumimoji="0" lang="en-US" sz="1000" b="0" i="0" u="none" strike="noStrike" kern="1200" cap="none" spc="0" normalizeH="0" baseline="0" noProof="0" dirty="0">
                <a:ln>
                  <a:noFill/>
                </a:ln>
                <a:solidFill>
                  <a:prstClr val="white"/>
                </a:solidFill>
                <a:effectLst/>
                <a:uLnTx/>
                <a:uFillTx/>
                <a:latin typeface="Arial"/>
                <a:ea typeface="+mn-ea"/>
                <a:cs typeface="+mn-cs"/>
              </a:rPr>
              <a:t> – Congratulations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2057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7"/>
  <p:tag name="ISPRING_SCORM_RATE_SLIDES" val="0"/>
  <p:tag name="ISPRING_SCORM_PASSING_SCORE" val="0.000000"/>
  <p:tag name="ISPRING_ULTRA_SCORM_COURSE_ID" val="DA612682-F41E-45BD-88C4-47312E853240"/>
  <p:tag name="ISPRINGONLINEFOLDERID" val="0"/>
  <p:tag name="ISPRINGONLINEFOLDERPATH" val="Content List"/>
  <p:tag name="ISPRING_PLAYERS_CUSTOMIZATION" val="UEsDBBQAAgAIAHV0+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0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0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0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Q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Q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Y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JuSg9k3CZKAAAAawAAABsAAAB1bml2ZXJzYWwvdW5pdmVyc2FsLnBuZy54bWyzsa/IzVEoSy0qzszPs1Uy1DNQsrfj5bIpKEoty0wtV6gAigEFIUBJoRLINUJwyzNTSjJAKgzNEIIZqZnpGSW2ShbG5nBBfaCZAFBLAQIAABQAAgAIAHV0+UipAcR2+wIAALAIAAAUAAAAAAAAAAEAAAAAAAAAAAB1bml2ZXJzYWwvcGxheWVyLnhtbFBLAQIAABQAAgAIACZ0AUmzuqfRhAQAAFARAAAdAAAAAAAAAAEAAAAAAC0DAAB1bml2ZXJzYWwvY29tbW9uX21lc3NhZ2VzLmxuZ1BLAQIAABQAAgAIACZ0AUlHS1cD/AMAABcRAAAnAAAAAAAAAAEAAAAAAOwHAAB1bml2ZXJzYWwvZmxhc2hfcHVibGlzaGluZ19zZXR0aW5ncy54bWxQSwECAAAUAAIACAAmdAFJZRa13uQCAACPCgAAIQAAAAAAAAABAAAAAAAtDAAAdW5pdmVyc2FsL2ZsYXNoX3NraW5fc2V0dGluZ3MueG1sUEsBAgAAFAACAAgAJnQBSalgkB/oAwAAqBAAACYAAAAAAAAAAQAAAAAAUA8AAHVuaXZlcnNhbC9odG1sX3B1Ymxpc2hpbmdfc2V0dGluZ3MueG1sUEsBAgAAFAACAAgAJnQBSTJio4uQAQAAAwYAAB8AAAAAAAAAAQAAAAAAfBMAAHVuaXZlcnNhbC9odG1sX3NraW5fc2V0dGluZ3MuanNQSwECAAAUAAIACACiYm5KCn/buLAPAAA6JwAAFwAAAAAAAAAAAAAAAABJFQAAdW5pdmVyc2FsL3VuaXZlcnNhbC5wbmdQSwECAAAUAAIACACiYm5KD2TcJkoAAABrAAAAGwAAAAAAAAABAAAAAAAuJQAAdW5pdmVyc2FsL3VuaXZlcnNhbC5wbmcueG1sUEsFBgAAAAAIAAgAYAIAALElAAAAAA=="/>
  <p:tag name="ISPRING_FIRST_PUBLISH" val="1"/>
  <p:tag name="ISPRINGCLOUDFOLDERID" val="24"/>
  <p:tag name="ISPRINGCLOUDFOLDERDOMAIN" val="https://thinkbox.ispringcloud.eu"/>
  <p:tag name="ISPRING_PRESENTATION_TITLE" val="Advanced TV Advertising"/>
  <p:tag name="ISPRING_SCORM_RATE_QUIZZES" val="0"/>
  <p:tag name="ISPRING_SCORM_ENDPOINT" val="&lt;endpoint&gt;&lt;enable&gt;0&lt;/enable&gt;&lt;lrs&gt;http://&lt;/lrs&gt;&lt;auth&gt;0&lt;/auth&gt;&lt;login&gt;&lt;/login&gt;&lt;password&gt;&lt;/password&gt;&lt;key&gt;&lt;/key&gt;&lt;name&gt;&lt;/name&gt;&lt;email&gt;&lt;/email&gt;&lt;/endpoint&gt;&#10;"/>
  <p:tag name="ISPRINGCLOUDFOLDERPATH" val="Repository/Nickable Charts/CTV/"/>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0.xml><?xml version="1.0" encoding="utf-8"?>
<a:theme xmlns:a="http://schemas.openxmlformats.org/drawingml/2006/main" name="1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1.xml><?xml version="1.0" encoding="utf-8"?>
<a:theme xmlns:a="http://schemas.openxmlformats.org/drawingml/2006/main" name="1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2.xml><?xml version="1.0" encoding="utf-8"?>
<a:theme xmlns:a="http://schemas.openxmlformats.org/drawingml/2006/main" name="16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3.xml><?xml version="1.0" encoding="utf-8"?>
<a:theme xmlns:a="http://schemas.openxmlformats.org/drawingml/2006/main" name="5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4.xml><?xml version="1.0" encoding="utf-8"?>
<a:theme xmlns:a="http://schemas.openxmlformats.org/drawingml/2006/main" name="1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5.xml><?xml version="1.0" encoding="utf-8"?>
<a:theme xmlns:a="http://schemas.openxmlformats.org/drawingml/2006/main" name="7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6.xml><?xml version="1.0" encoding="utf-8"?>
<a:theme xmlns:a="http://schemas.openxmlformats.org/drawingml/2006/main" name="1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Thinkbox_Dark Blu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Thinkbox_Orang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7.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8.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9.xml><?xml version="1.0" encoding="utf-8"?>
<a:theme xmlns:a="http://schemas.openxmlformats.org/drawingml/2006/main" name="3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docProps/app.xml><?xml version="1.0" encoding="utf-8"?>
<Properties xmlns="http://schemas.openxmlformats.org/officeDocument/2006/extended-properties" xmlns:vt="http://schemas.openxmlformats.org/officeDocument/2006/docPropsVTypes">
  <TotalTime>0</TotalTime>
  <Words>5909</Words>
  <Application>Microsoft Office PowerPoint</Application>
  <PresentationFormat>Widescreen</PresentationFormat>
  <Paragraphs>577</Paragraphs>
  <Slides>43</Slides>
  <Notes>42</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43</vt:i4>
      </vt:variant>
    </vt:vector>
  </HeadingPairs>
  <TitlesOfParts>
    <vt:vector size="63" baseType="lpstr">
      <vt:lpstr>Arial</vt:lpstr>
      <vt:lpstr>Calibri</vt:lpstr>
      <vt:lpstr>proxima-nova</vt:lpstr>
      <vt:lpstr>Wingdings</vt:lpstr>
      <vt:lpstr>Thinkbox</vt:lpstr>
      <vt:lpstr>1_Thinkbox</vt:lpstr>
      <vt:lpstr>Thinkbox_Red</vt:lpstr>
      <vt:lpstr>Thinkbox_Dark Blue</vt:lpstr>
      <vt:lpstr>2_Thinkbox</vt:lpstr>
      <vt:lpstr>Thinkbox_Orange</vt:lpstr>
      <vt:lpstr>4_Thinkbox</vt:lpstr>
      <vt:lpstr>7_Thinkbox</vt:lpstr>
      <vt:lpstr>3_Thinkbox_Red</vt:lpstr>
      <vt:lpstr>13_Thinkbox</vt:lpstr>
      <vt:lpstr>15_Thinkbox</vt:lpstr>
      <vt:lpstr>16_Thinkbox</vt:lpstr>
      <vt:lpstr>5_Thinkbox_Red</vt:lpstr>
      <vt:lpstr>14_Thinkbox</vt:lpstr>
      <vt:lpstr>7_Thinkbox_Red</vt:lpstr>
      <vt:lpstr>17_Thinkbox</vt:lpstr>
      <vt:lpstr>PowerPoint Presentation</vt:lpstr>
      <vt:lpstr>Bringing together the best of both worlds</vt:lpstr>
      <vt:lpstr>In this deck</vt:lpstr>
      <vt:lpstr>PowerPoint Presentation</vt:lpstr>
      <vt:lpstr>PowerPoint Presentation</vt:lpstr>
      <vt:lpstr>Fuelled by the richness of broadcasters’ first-party data</vt:lpstr>
      <vt:lpstr>Advanced TV lives in a premium environment</vt:lpstr>
      <vt:lpstr>AdSmart from Sky</vt:lpstr>
      <vt:lpstr>A recap of advanced TV’s credentials</vt:lpstr>
      <vt:lpstr>PowerPoint Presentation</vt:lpstr>
      <vt:lpstr>Using advanced TV to enhance effectiveness</vt:lpstr>
      <vt:lpstr>Using advanced TV to enhance effectiveness</vt:lpstr>
      <vt:lpstr>‘Middle tier’ of viewers are key to BVOD’s incremental reach</vt:lpstr>
      <vt:lpstr>BVOD provides good odds of reaching an attractive audience</vt:lpstr>
      <vt:lpstr>McDonald’s: Extending Cost Effective Reach</vt:lpstr>
      <vt:lpstr>Using advanced TV to enhance effectiveness</vt:lpstr>
      <vt:lpstr>Geo-targeting</vt:lpstr>
      <vt:lpstr>Marks Electrical: Geo-Targeting</vt:lpstr>
      <vt:lpstr>Using advanced TV to enhance effectiveness</vt:lpstr>
      <vt:lpstr>Customised target audiences</vt:lpstr>
      <vt:lpstr>Customised target audiences example – Ring</vt:lpstr>
      <vt:lpstr>Using advanced TV to enhance effectiveness</vt:lpstr>
      <vt:lpstr>Customer data-matching &amp; opportunities for targeting</vt:lpstr>
      <vt:lpstr>Boots – Customer Data Matching</vt:lpstr>
      <vt:lpstr>A review of the advanced TV toolkit</vt:lpstr>
      <vt:lpstr>PowerPoint Presentation</vt:lpstr>
      <vt:lpstr>Advanced TV measurement</vt:lpstr>
      <vt:lpstr>CFlight: deduplicated reach and frequency</vt:lpstr>
      <vt:lpstr>PowerPoint Presentation</vt:lpstr>
      <vt:lpstr>All key platforms and devices…</vt:lpstr>
      <vt:lpstr>PowerPoint Presentation</vt:lpstr>
      <vt:lpstr>PowerPoint Presentation</vt:lpstr>
      <vt:lpstr>PowerPoint Presentation</vt:lpstr>
      <vt:lpstr>A CFlight report</vt:lpstr>
      <vt:lpstr>What’s next? </vt:lpstr>
      <vt:lpstr>Advanced TV measurement summary</vt:lpstr>
      <vt:lpstr>PowerPoint Presentation</vt:lpstr>
      <vt:lpstr>BVOD &amp; AdSmart Pricing</vt:lpstr>
      <vt:lpstr>PowerPoint Presentation</vt:lpstr>
      <vt:lpstr>Broadcaster presence continues to grow in the wider online world</vt:lpstr>
      <vt:lpstr>Commercial broadcasters are unrivalled for scale</vt:lpstr>
      <vt:lpstr>The expanding world of TV means an array of choice for viewers </vt:lpstr>
      <vt:lpstr>Advanced TV – a 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TV Advertising</dc:title>
  <dc:creator>Rupen Shah</dc:creator>
  <cp:lastModifiedBy>Nailah Uddin</cp:lastModifiedBy>
  <cp:revision>230</cp:revision>
  <dcterms:created xsi:type="dcterms:W3CDTF">2021-01-25T16:49:09Z</dcterms:created>
  <dcterms:modified xsi:type="dcterms:W3CDTF">2025-05-22T14:43:34Z</dcterms:modified>
</cp:coreProperties>
</file>