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Lst>
  <p:notesMasterIdLst>
    <p:notesMasterId r:id="rId33"/>
  </p:notesMasterIdLst>
  <p:sldIdLst>
    <p:sldId id="270" r:id="rId6"/>
    <p:sldId id="2147376131" r:id="rId7"/>
    <p:sldId id="4751" r:id="rId8"/>
    <p:sldId id="4701" r:id="rId9"/>
    <p:sldId id="4717" r:id="rId10"/>
    <p:sldId id="2147376113" r:id="rId11"/>
    <p:sldId id="2147376117" r:id="rId12"/>
    <p:sldId id="2147376123" r:id="rId13"/>
    <p:sldId id="2147376109" r:id="rId14"/>
    <p:sldId id="2147376108" r:id="rId15"/>
    <p:sldId id="2147376107" r:id="rId16"/>
    <p:sldId id="2147376112" r:id="rId17"/>
    <p:sldId id="2147376122" r:id="rId18"/>
    <p:sldId id="2147376114" r:id="rId19"/>
    <p:sldId id="2147376115" r:id="rId20"/>
    <p:sldId id="2147376106" r:id="rId21"/>
    <p:sldId id="258" r:id="rId22"/>
    <p:sldId id="4753" r:id="rId23"/>
    <p:sldId id="2147376126" r:id="rId24"/>
    <p:sldId id="2147376127" r:id="rId25"/>
    <p:sldId id="2147376128" r:id="rId26"/>
    <p:sldId id="2147376129" r:id="rId27"/>
    <p:sldId id="2147376130" r:id="rId28"/>
    <p:sldId id="2147376250" r:id="rId29"/>
    <p:sldId id="4754" r:id="rId30"/>
    <p:sldId id="4761" r:id="rId31"/>
    <p:sldId id="11408"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uture Focus Report" id="{C5C7A7ED-BC0E-4FF5-BCF9-72B37B57D492}">
          <p14:sldIdLst>
            <p14:sldId id="270"/>
            <p14:sldId id="2147376131"/>
          </p14:sldIdLst>
        </p14:section>
        <p14:section name="Category &amp; Advertiser Analysis" id="{B95F88B3-D839-43DF-A3B6-554018B70641}">
          <p14:sldIdLst>
            <p14:sldId id="4751"/>
            <p14:sldId id="4701"/>
            <p14:sldId id="4717"/>
            <p14:sldId id="2147376113"/>
            <p14:sldId id="2147376117"/>
            <p14:sldId id="2147376123"/>
          </p14:sldIdLst>
        </p14:section>
        <p14:section name="Reach Extenders &amp; Viewing Overview" id="{B3157487-2CF3-4010-A9D9-C2ED641E2EF8}">
          <p14:sldIdLst>
            <p14:sldId id="2147376109"/>
            <p14:sldId id="2147376108"/>
            <p14:sldId id="2147376107"/>
            <p14:sldId id="2147376112"/>
            <p14:sldId id="2147376122"/>
            <p14:sldId id="2147376114"/>
            <p14:sldId id="2147376115"/>
            <p14:sldId id="2147376106"/>
            <p14:sldId id="258"/>
          </p14:sldIdLst>
        </p14:section>
        <p14:section name="Programming" id="{B122256C-AE2B-44B3-A998-3F3A81E40474}">
          <p14:sldIdLst>
            <p14:sldId id="4753"/>
            <p14:sldId id="2147376126"/>
            <p14:sldId id="2147376127"/>
            <p14:sldId id="2147376128"/>
            <p14:sldId id="2147376129"/>
            <p14:sldId id="2147376130"/>
            <p14:sldId id="2147376250"/>
          </p14:sldIdLst>
        </p14:section>
        <p14:section name="Q4 2023" id="{F78B9DDE-CB78-40A8-A1BC-D7D605B839F2}">
          <p14:sldIdLst>
            <p14:sldId id="4754"/>
            <p14:sldId id="4761"/>
            <p14:sldId id="1140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1" clrIdx="0">
    <p:extLst>
      <p:ext uri="{19B8F6BF-5375-455C-9EA6-DF929625EA0E}">
        <p15:presenceInfo xmlns:p15="http://schemas.microsoft.com/office/powerpoint/2012/main" userId="S-1-5-21-1903017862-2259124225-1915749700-4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8E8ED"/>
    <a:srgbClr val="00B050"/>
    <a:srgbClr val="8EA9DB"/>
    <a:srgbClr val="CECDD9"/>
    <a:srgbClr val="FCE4D6"/>
    <a:srgbClr val="DDEBF7"/>
    <a:srgbClr val="FFF2CC"/>
    <a:srgbClr val="E2EFDA"/>
    <a:srgbClr val="372D8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34" autoAdjust="0"/>
    <p:restoredTop sz="96247" autoAdjust="0"/>
  </p:normalViewPr>
  <p:slideViewPr>
    <p:cSldViewPr snapToGrid="0">
      <p:cViewPr>
        <p:scale>
          <a:sx n="100" d="100"/>
          <a:sy n="100" d="100"/>
        </p:scale>
        <p:origin x="870" y="240"/>
      </p:cViewPr>
      <p:guideLst/>
    </p:cSldViewPr>
  </p:slideViewPr>
  <p:notesTextViewPr>
    <p:cViewPr>
      <p:scale>
        <a:sx n="1" d="1"/>
        <a:sy n="1" d="1"/>
      </p:scale>
      <p:origin x="0" y="0"/>
    </p:cViewPr>
  </p:notesTextViewPr>
  <p:sorterViewPr>
    <p:cViewPr varScale="1">
      <p:scale>
        <a:sx n="100" d="100"/>
        <a:sy n="100" d="100"/>
      </p:scale>
      <p:origin x="0" y="-72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Impacts</c:v>
                </c:pt>
              </c:strCache>
            </c:strRef>
          </c:tx>
          <c:spPr>
            <a:solidFill>
              <a:schemeClr val="accent1"/>
            </a:solidFill>
            <a:ln>
              <a:noFill/>
            </a:ln>
            <a:effectLst/>
          </c:spPr>
          <c:invertIfNegative val="0"/>
          <c:cat>
            <c:strRef>
              <c:f>Sheet1!$A$2:$A$16</c:f>
              <c:strCache>
                <c:ptCount val="15"/>
                <c:pt idx="0">
                  <c:v>Food</c:v>
                </c:pt>
                <c:pt idx="1">
                  <c:v>Finance</c:v>
                </c:pt>
                <c:pt idx="2">
                  <c:v>Entertainment &amp; Leisure</c:v>
                </c:pt>
                <c:pt idx="3">
                  <c:v>Cosmetics &amp; Personal Care</c:v>
                </c:pt>
                <c:pt idx="4">
                  <c:v>Household FMCG</c:v>
                </c:pt>
                <c:pt idx="5">
                  <c:v>Government Social Political Organisation</c:v>
                </c:pt>
                <c:pt idx="6">
                  <c:v>Travel &amp; Transport</c:v>
                </c:pt>
                <c:pt idx="7">
                  <c:v>Telecoms</c:v>
                </c:pt>
                <c:pt idx="8">
                  <c:v>Automotive</c:v>
                </c:pt>
                <c:pt idx="9">
                  <c:v>Household Equipment &amp; DIY</c:v>
                </c:pt>
                <c:pt idx="10">
                  <c:v>Retail</c:v>
                </c:pt>
                <c:pt idx="11">
                  <c:v>Health &amp; Wellbeing</c:v>
                </c:pt>
                <c:pt idx="12">
                  <c:v>Business &amp; Industrial</c:v>
                </c:pt>
                <c:pt idx="13">
                  <c:v>Computers</c:v>
                </c:pt>
                <c:pt idx="14">
                  <c:v>Media</c:v>
                </c:pt>
              </c:strCache>
            </c:strRef>
          </c:cat>
          <c:val>
            <c:numRef>
              <c:f>Sheet1!$B$2:$B$16</c:f>
              <c:numCache>
                <c:formatCode>#,##0</c:formatCode>
                <c:ptCount val="15"/>
                <c:pt idx="0">
                  <c:v>15862</c:v>
                </c:pt>
                <c:pt idx="1">
                  <c:v>15188</c:v>
                </c:pt>
                <c:pt idx="2">
                  <c:v>12240</c:v>
                </c:pt>
                <c:pt idx="3">
                  <c:v>11662</c:v>
                </c:pt>
                <c:pt idx="4">
                  <c:v>11213</c:v>
                </c:pt>
                <c:pt idx="5">
                  <c:v>9705</c:v>
                </c:pt>
                <c:pt idx="6">
                  <c:v>9240</c:v>
                </c:pt>
                <c:pt idx="7">
                  <c:v>8949</c:v>
                </c:pt>
                <c:pt idx="8">
                  <c:v>6522</c:v>
                </c:pt>
                <c:pt idx="9">
                  <c:v>5774</c:v>
                </c:pt>
                <c:pt idx="10">
                  <c:v>5698</c:v>
                </c:pt>
                <c:pt idx="11">
                  <c:v>5294</c:v>
                </c:pt>
                <c:pt idx="12">
                  <c:v>3498</c:v>
                </c:pt>
                <c:pt idx="13">
                  <c:v>3462</c:v>
                </c:pt>
                <c:pt idx="14">
                  <c:v>3461</c:v>
                </c:pt>
              </c:numCache>
            </c:numRef>
          </c:val>
          <c:extLst>
            <c:ext xmlns:c16="http://schemas.microsoft.com/office/drawing/2014/chart" uri="{C3380CC4-5D6E-409C-BE32-E72D297353CC}">
              <c16:uniqueId val="{00000000-D4B9-446F-8112-48A9C65C7976}"/>
            </c:ext>
          </c:extLst>
        </c:ser>
        <c:dLbls>
          <c:showLegendKey val="0"/>
          <c:showVal val="0"/>
          <c:showCatName val="0"/>
          <c:showSerName val="0"/>
          <c:showPercent val="0"/>
          <c:showBubbleSize val="0"/>
        </c:dLbls>
        <c:gapWidth val="80"/>
        <c:overlap val="-27"/>
        <c:axId val="1018458864"/>
        <c:axId val="1018455256"/>
      </c:barChart>
      <c:catAx>
        <c:axId val="101845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1018455256"/>
        <c:crosses val="autoZero"/>
        <c:auto val="1"/>
        <c:lblAlgn val="ctr"/>
        <c:lblOffset val="100"/>
        <c:noMultiLvlLbl val="0"/>
      </c:catAx>
      <c:valAx>
        <c:axId val="1018455256"/>
        <c:scaling>
          <c:orientation val="minMax"/>
          <c:max val="16000"/>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layout>
            <c:manualLayout>
              <c:xMode val="edge"/>
              <c:yMode val="edge"/>
              <c:x val="1.1092624374303927E-3"/>
              <c:y val="0.2695967592592592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018458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Jul</c:v>
                </c:pt>
              </c:strCache>
            </c:strRef>
          </c:tx>
          <c:spPr>
            <a:solidFill>
              <a:schemeClr val="accent1"/>
            </a:solidFill>
            <a:ln>
              <a:noFill/>
            </a:ln>
            <a:effectLst/>
          </c:spPr>
          <c:invertIfNegative val="0"/>
          <c:cat>
            <c:strRef>
              <c:f>Sheet1!$A$2:$A$11</c:f>
              <c:strCache>
                <c:ptCount val="10"/>
                <c:pt idx="0">
                  <c:v>Amazon</c:v>
                </c:pt>
                <c:pt idx="1">
                  <c:v>Google</c:v>
                </c:pt>
                <c:pt idx="2">
                  <c:v>Xero</c:v>
                </c:pt>
                <c:pt idx="3">
                  <c:v>Duckduckgo</c:v>
                </c:pt>
                <c:pt idx="4">
                  <c:v>Ancestry.com</c:v>
                </c:pt>
                <c:pt idx="5">
                  <c:v>Intuit</c:v>
                </c:pt>
                <c:pt idx="6">
                  <c:v>Nordvpn</c:v>
                </c:pt>
                <c:pt idx="7">
                  <c:v>Betterhelp</c:v>
                </c:pt>
                <c:pt idx="8">
                  <c:v>Dell</c:v>
                </c:pt>
                <c:pt idx="9">
                  <c:v>Servicenow</c:v>
                </c:pt>
              </c:strCache>
            </c:strRef>
          </c:cat>
          <c:val>
            <c:numRef>
              <c:f>Sheet1!$B$2:$B$11</c:f>
              <c:numCache>
                <c:formatCode>_-* #,##0_-;\-* #,##0_-;_-* "-"??_-;_-@_-</c:formatCode>
                <c:ptCount val="10"/>
                <c:pt idx="0">
                  <c:v>244.21629999999999</c:v>
                </c:pt>
                <c:pt idx="1">
                  <c:v>220.24180000000001</c:v>
                </c:pt>
                <c:pt idx="2">
                  <c:v>118.039265</c:v>
                </c:pt>
                <c:pt idx="3" formatCode="General">
                  <c:v>0</c:v>
                </c:pt>
                <c:pt idx="4">
                  <c:v>129.91004179999999</c:v>
                </c:pt>
                <c:pt idx="5">
                  <c:v>176.72486000000001</c:v>
                </c:pt>
                <c:pt idx="6">
                  <c:v>0</c:v>
                </c:pt>
                <c:pt idx="7">
                  <c:v>50.7819</c:v>
                </c:pt>
                <c:pt idx="8">
                  <c:v>114.517775</c:v>
                </c:pt>
                <c:pt idx="9">
                  <c:v>38.522399999999998</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Aug</c:v>
                </c:pt>
              </c:strCache>
            </c:strRef>
          </c:tx>
          <c:spPr>
            <a:solidFill>
              <a:schemeClr val="accent2"/>
            </a:solidFill>
            <a:ln>
              <a:noFill/>
            </a:ln>
            <a:effectLst/>
          </c:spPr>
          <c:invertIfNegative val="0"/>
          <c:cat>
            <c:strRef>
              <c:f>Sheet1!$A$2:$A$11</c:f>
              <c:strCache>
                <c:ptCount val="10"/>
                <c:pt idx="0">
                  <c:v>Amazon</c:v>
                </c:pt>
                <c:pt idx="1">
                  <c:v>Google</c:v>
                </c:pt>
                <c:pt idx="2">
                  <c:v>Xero</c:v>
                </c:pt>
                <c:pt idx="3">
                  <c:v>Duckduckgo</c:v>
                </c:pt>
                <c:pt idx="4">
                  <c:v>Ancestry.com</c:v>
                </c:pt>
                <c:pt idx="5">
                  <c:v>Intuit</c:v>
                </c:pt>
                <c:pt idx="6">
                  <c:v>Nordvpn</c:v>
                </c:pt>
                <c:pt idx="7">
                  <c:v>Betterhelp</c:v>
                </c:pt>
                <c:pt idx="8">
                  <c:v>Dell</c:v>
                </c:pt>
                <c:pt idx="9">
                  <c:v>Servicenow</c:v>
                </c:pt>
              </c:strCache>
            </c:strRef>
          </c:cat>
          <c:val>
            <c:numRef>
              <c:f>Sheet1!$C$2:$C$11</c:f>
              <c:numCache>
                <c:formatCode>_-* #,##0_-;\-* #,##0_-;_-* "-"??_-;_-@_-</c:formatCode>
                <c:ptCount val="10"/>
                <c:pt idx="0">
                  <c:v>110.09220000000001</c:v>
                </c:pt>
                <c:pt idx="1">
                  <c:v>262.29059999999998</c:v>
                </c:pt>
                <c:pt idx="2">
                  <c:v>158.34469999999999</c:v>
                </c:pt>
                <c:pt idx="3">
                  <c:v>244.3921</c:v>
                </c:pt>
                <c:pt idx="4">
                  <c:v>118.4831915</c:v>
                </c:pt>
                <c:pt idx="5">
                  <c:v>53.675069999999998</c:v>
                </c:pt>
                <c:pt idx="6">
                  <c:v>121.6221</c:v>
                </c:pt>
                <c:pt idx="7">
                  <c:v>53.672600000000003</c:v>
                </c:pt>
                <c:pt idx="8">
                  <c:v>0</c:v>
                </c:pt>
                <c:pt idx="9">
                  <c:v>0</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Sep</c:v>
                </c:pt>
              </c:strCache>
            </c:strRef>
          </c:tx>
          <c:spPr>
            <a:solidFill>
              <a:schemeClr val="accent3"/>
            </a:solidFill>
            <a:ln>
              <a:noFill/>
            </a:ln>
            <a:effectLst/>
          </c:spPr>
          <c:invertIfNegative val="0"/>
          <c:cat>
            <c:strRef>
              <c:f>Sheet1!$A$2:$A$11</c:f>
              <c:strCache>
                <c:ptCount val="10"/>
                <c:pt idx="0">
                  <c:v>Amazon</c:v>
                </c:pt>
                <c:pt idx="1">
                  <c:v>Google</c:v>
                </c:pt>
                <c:pt idx="2">
                  <c:v>Xero</c:v>
                </c:pt>
                <c:pt idx="3">
                  <c:v>Duckduckgo</c:v>
                </c:pt>
                <c:pt idx="4">
                  <c:v>Ancestry.com</c:v>
                </c:pt>
                <c:pt idx="5">
                  <c:v>Intuit</c:v>
                </c:pt>
                <c:pt idx="6">
                  <c:v>Nordvpn</c:v>
                </c:pt>
                <c:pt idx="7">
                  <c:v>Betterhelp</c:v>
                </c:pt>
                <c:pt idx="8">
                  <c:v>Dell</c:v>
                </c:pt>
                <c:pt idx="9">
                  <c:v>Servicenow</c:v>
                </c:pt>
              </c:strCache>
            </c:strRef>
          </c:cat>
          <c:val>
            <c:numRef>
              <c:f>Sheet1!$D$2:$D$11</c:f>
              <c:numCache>
                <c:formatCode>_-* #,##0_-;\-* #,##0_-;_-* "-"??_-;_-@_-</c:formatCode>
                <c:ptCount val="10"/>
                <c:pt idx="0">
                  <c:v>158.17259999999999</c:v>
                </c:pt>
                <c:pt idx="1">
                  <c:v>0</c:v>
                </c:pt>
                <c:pt idx="2">
                  <c:v>193.64606499999999</c:v>
                </c:pt>
                <c:pt idx="3">
                  <c:v>221.1071</c:v>
                </c:pt>
                <c:pt idx="4">
                  <c:v>72.936901000000006</c:v>
                </c:pt>
                <c:pt idx="5">
                  <c:v>19.020705</c:v>
                </c:pt>
                <c:pt idx="6">
                  <c:v>38.972200000000001</c:v>
                </c:pt>
                <c:pt idx="7">
                  <c:v>46.673499999999997</c:v>
                </c:pt>
                <c:pt idx="8">
                  <c:v>0</c:v>
                </c:pt>
                <c:pt idx="9">
                  <c:v>72.626499999999993</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Jul</c:v>
                </c:pt>
              </c:strCache>
            </c:strRef>
          </c:tx>
          <c:spPr>
            <a:solidFill>
              <a:schemeClr val="accent1"/>
            </a:solidFill>
            <a:ln>
              <a:noFill/>
            </a:ln>
            <a:effectLst/>
          </c:spPr>
          <c:invertIfNegative val="0"/>
          <c:cat>
            <c:strRef>
              <c:f>Sheet1!$A$2:$A$11</c:f>
              <c:strCache>
                <c:ptCount val="10"/>
                <c:pt idx="0">
                  <c:v>Pure cremation</c:v>
                </c:pt>
                <c:pt idx="1">
                  <c:v>Barclays</c:v>
                </c:pt>
                <c:pt idx="2">
                  <c:v>Pet plan</c:v>
                </c:pt>
                <c:pt idx="3">
                  <c:v>AA</c:v>
                </c:pt>
                <c:pt idx="4">
                  <c:v>Neilson</c:v>
                </c:pt>
                <c:pt idx="5">
                  <c:v>Eui</c:v>
                </c:pt>
                <c:pt idx="6">
                  <c:v>Bisl</c:v>
                </c:pt>
                <c:pt idx="7">
                  <c:v>Axa sun life</c:v>
                </c:pt>
                <c:pt idx="8">
                  <c:v>Liverpool Victoria</c:v>
                </c:pt>
                <c:pt idx="9">
                  <c:v>Gocompare.com</c:v>
                </c:pt>
              </c:strCache>
            </c:strRef>
          </c:cat>
          <c:val>
            <c:numRef>
              <c:f>Sheet1!$B$2:$B$11</c:f>
              <c:numCache>
                <c:formatCode>_-* #,##0_-;\-* #,##0_-;_-* "-"??_-;_-@_-</c:formatCode>
                <c:ptCount val="10"/>
                <c:pt idx="0" formatCode="General">
                  <c:v>315</c:v>
                </c:pt>
                <c:pt idx="1">
                  <c:v>246.72790000000001</c:v>
                </c:pt>
                <c:pt idx="2">
                  <c:v>383.93459999999999</c:v>
                </c:pt>
                <c:pt idx="3">
                  <c:v>276.70510000000002</c:v>
                </c:pt>
                <c:pt idx="4">
                  <c:v>230.92509999999999</c:v>
                </c:pt>
                <c:pt idx="5">
                  <c:v>139.22624999999999</c:v>
                </c:pt>
                <c:pt idx="6">
                  <c:v>240.63972999999999</c:v>
                </c:pt>
                <c:pt idx="7">
                  <c:v>138.54929569999999</c:v>
                </c:pt>
                <c:pt idx="8">
                  <c:v>198.4188</c:v>
                </c:pt>
                <c:pt idx="9">
                  <c:v>155.29640000000001</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Aug</c:v>
                </c:pt>
              </c:strCache>
            </c:strRef>
          </c:tx>
          <c:spPr>
            <a:solidFill>
              <a:schemeClr val="accent2"/>
            </a:solidFill>
            <a:ln>
              <a:noFill/>
            </a:ln>
            <a:effectLst/>
          </c:spPr>
          <c:invertIfNegative val="0"/>
          <c:cat>
            <c:strRef>
              <c:f>Sheet1!$A$2:$A$11</c:f>
              <c:strCache>
                <c:ptCount val="10"/>
                <c:pt idx="0">
                  <c:v>Pure cremation</c:v>
                </c:pt>
                <c:pt idx="1">
                  <c:v>Barclays</c:v>
                </c:pt>
                <c:pt idx="2">
                  <c:v>Pet plan</c:v>
                </c:pt>
                <c:pt idx="3">
                  <c:v>AA</c:v>
                </c:pt>
                <c:pt idx="4">
                  <c:v>Neilson</c:v>
                </c:pt>
                <c:pt idx="5">
                  <c:v>Eui</c:v>
                </c:pt>
                <c:pt idx="6">
                  <c:v>Bisl</c:v>
                </c:pt>
                <c:pt idx="7">
                  <c:v>Axa sun life</c:v>
                </c:pt>
                <c:pt idx="8">
                  <c:v>Liverpool Victoria</c:v>
                </c:pt>
                <c:pt idx="9">
                  <c:v>Gocompare.com</c:v>
                </c:pt>
              </c:strCache>
            </c:strRef>
          </c:cat>
          <c:val>
            <c:numRef>
              <c:f>Sheet1!$C$2:$C$11</c:f>
              <c:numCache>
                <c:formatCode>_-* #,##0_-;\-* #,##0_-;_-* "-"??_-;_-@_-</c:formatCode>
                <c:ptCount val="10"/>
                <c:pt idx="0" formatCode="General">
                  <c:v>354</c:v>
                </c:pt>
                <c:pt idx="1">
                  <c:v>187.10910000000001</c:v>
                </c:pt>
                <c:pt idx="2">
                  <c:v>271.91525000000001</c:v>
                </c:pt>
                <c:pt idx="3">
                  <c:v>314.04655000000002</c:v>
                </c:pt>
                <c:pt idx="4">
                  <c:v>195.9975</c:v>
                </c:pt>
                <c:pt idx="5">
                  <c:v>226.47153</c:v>
                </c:pt>
                <c:pt idx="6">
                  <c:v>125.74550499999999</c:v>
                </c:pt>
                <c:pt idx="7">
                  <c:v>154.7663919</c:v>
                </c:pt>
                <c:pt idx="8">
                  <c:v>198.65520000000001</c:v>
                </c:pt>
                <c:pt idx="9">
                  <c:v>175.5247</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Sep</c:v>
                </c:pt>
              </c:strCache>
            </c:strRef>
          </c:tx>
          <c:spPr>
            <a:solidFill>
              <a:schemeClr val="accent3"/>
            </a:solidFill>
            <a:ln>
              <a:noFill/>
            </a:ln>
            <a:effectLst/>
          </c:spPr>
          <c:invertIfNegative val="0"/>
          <c:cat>
            <c:strRef>
              <c:f>Sheet1!$A$2:$A$11</c:f>
              <c:strCache>
                <c:ptCount val="10"/>
                <c:pt idx="0">
                  <c:v>Pure cremation</c:v>
                </c:pt>
                <c:pt idx="1">
                  <c:v>Barclays</c:v>
                </c:pt>
                <c:pt idx="2">
                  <c:v>Pet plan</c:v>
                </c:pt>
                <c:pt idx="3">
                  <c:v>AA</c:v>
                </c:pt>
                <c:pt idx="4">
                  <c:v>Neilson</c:v>
                </c:pt>
                <c:pt idx="5">
                  <c:v>Eui</c:v>
                </c:pt>
                <c:pt idx="6">
                  <c:v>Bisl</c:v>
                </c:pt>
                <c:pt idx="7">
                  <c:v>Axa sun life</c:v>
                </c:pt>
                <c:pt idx="8">
                  <c:v>Liverpool Victoria</c:v>
                </c:pt>
                <c:pt idx="9">
                  <c:v>Gocompare.com</c:v>
                </c:pt>
              </c:strCache>
            </c:strRef>
          </c:cat>
          <c:val>
            <c:numRef>
              <c:f>Sheet1!$D$2:$D$11</c:f>
              <c:numCache>
                <c:formatCode>_-* #,##0_-;\-* #,##0_-;_-* "-"??_-;_-@_-</c:formatCode>
                <c:ptCount val="10"/>
                <c:pt idx="0" formatCode="General">
                  <c:v>401</c:v>
                </c:pt>
                <c:pt idx="1">
                  <c:v>461.99650000000003</c:v>
                </c:pt>
                <c:pt idx="2">
                  <c:v>55.409799999999997</c:v>
                </c:pt>
                <c:pt idx="3">
                  <c:v>94.112399999999994</c:v>
                </c:pt>
                <c:pt idx="4">
                  <c:v>174.28399999999999</c:v>
                </c:pt>
                <c:pt idx="5">
                  <c:v>223.63206500000001</c:v>
                </c:pt>
                <c:pt idx="6">
                  <c:v>215.0144622</c:v>
                </c:pt>
                <c:pt idx="7">
                  <c:v>277.3849338</c:v>
                </c:pt>
                <c:pt idx="8">
                  <c:v>171.29669999999999</c:v>
                </c:pt>
                <c:pt idx="9">
                  <c:v>183.74870000000001</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Jul</c:v>
                </c:pt>
              </c:strCache>
            </c:strRef>
          </c:tx>
          <c:spPr>
            <a:solidFill>
              <a:schemeClr val="accent1"/>
            </a:solidFill>
            <a:ln>
              <a:noFill/>
            </a:ln>
            <a:effectLst/>
          </c:spPr>
          <c:invertIfNegative val="0"/>
          <c:cat>
            <c:strRef>
              <c:f>Sheet1!$A$2:$A$11</c:f>
              <c:strCache>
                <c:ptCount val="10"/>
                <c:pt idx="0">
                  <c:v>Everything everywher</c:v>
                </c:pt>
                <c:pt idx="1">
                  <c:v>Hutchison 3g uk</c:v>
                </c:pt>
                <c:pt idx="2">
                  <c:v>Virgin media</c:v>
                </c:pt>
                <c:pt idx="3">
                  <c:v>Vmed o2</c:v>
                </c:pt>
                <c:pt idx="4">
                  <c:v>Samsung electronics</c:v>
                </c:pt>
                <c:pt idx="5">
                  <c:v>Vodafone group</c:v>
                </c:pt>
                <c:pt idx="6">
                  <c:v>Google uk</c:v>
                </c:pt>
                <c:pt idx="7">
                  <c:v>Tesco stores</c:v>
                </c:pt>
                <c:pt idx="8">
                  <c:v>Sky uk</c:v>
                </c:pt>
                <c:pt idx="9">
                  <c:v>British telecom</c:v>
                </c:pt>
              </c:strCache>
            </c:strRef>
          </c:cat>
          <c:val>
            <c:numRef>
              <c:f>Sheet1!$B$2:$B$11</c:f>
              <c:numCache>
                <c:formatCode>_-* #,##0_-;\-* #,##0_-;_-* "-"??_-;_-@_-</c:formatCode>
                <c:ptCount val="10"/>
                <c:pt idx="0">
                  <c:v>581.97850000000005</c:v>
                </c:pt>
                <c:pt idx="1">
                  <c:v>428.5666425</c:v>
                </c:pt>
                <c:pt idx="2">
                  <c:v>224.38650000000001</c:v>
                </c:pt>
                <c:pt idx="3">
                  <c:v>280.64187820000001</c:v>
                </c:pt>
                <c:pt idx="4">
                  <c:v>405.28590000000003</c:v>
                </c:pt>
                <c:pt idx="5">
                  <c:v>283.97919810000002</c:v>
                </c:pt>
                <c:pt idx="6">
                  <c:v>29.282415</c:v>
                </c:pt>
                <c:pt idx="7">
                  <c:v>89.069689999999994</c:v>
                </c:pt>
                <c:pt idx="8">
                  <c:v>315.06740969999998</c:v>
                </c:pt>
                <c:pt idx="9">
                  <c:v>83.0976</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Aug</c:v>
                </c:pt>
              </c:strCache>
            </c:strRef>
          </c:tx>
          <c:spPr>
            <a:solidFill>
              <a:schemeClr val="accent2"/>
            </a:solidFill>
            <a:ln>
              <a:noFill/>
            </a:ln>
            <a:effectLst/>
          </c:spPr>
          <c:invertIfNegative val="0"/>
          <c:cat>
            <c:strRef>
              <c:f>Sheet1!$A$2:$A$11</c:f>
              <c:strCache>
                <c:ptCount val="10"/>
                <c:pt idx="0">
                  <c:v>Everything everywher</c:v>
                </c:pt>
                <c:pt idx="1">
                  <c:v>Hutchison 3g uk</c:v>
                </c:pt>
                <c:pt idx="2">
                  <c:v>Virgin media</c:v>
                </c:pt>
                <c:pt idx="3">
                  <c:v>Vmed o2</c:v>
                </c:pt>
                <c:pt idx="4">
                  <c:v>Samsung electronics</c:v>
                </c:pt>
                <c:pt idx="5">
                  <c:v>Vodafone group</c:v>
                </c:pt>
                <c:pt idx="6">
                  <c:v>Google uk</c:v>
                </c:pt>
                <c:pt idx="7">
                  <c:v>Tesco stores</c:v>
                </c:pt>
                <c:pt idx="8">
                  <c:v>Sky uk</c:v>
                </c:pt>
                <c:pt idx="9">
                  <c:v>British telecom</c:v>
                </c:pt>
              </c:strCache>
            </c:strRef>
          </c:cat>
          <c:val>
            <c:numRef>
              <c:f>Sheet1!$C$2:$C$11</c:f>
              <c:numCache>
                <c:formatCode>_-* #,##0_-;\-* #,##0_-;_-* "-"??_-;_-@_-</c:formatCode>
                <c:ptCount val="10"/>
                <c:pt idx="0">
                  <c:v>647.92190000000005</c:v>
                </c:pt>
                <c:pt idx="1">
                  <c:v>519.74200499999995</c:v>
                </c:pt>
                <c:pt idx="2">
                  <c:v>285.38761589999996</c:v>
                </c:pt>
                <c:pt idx="3">
                  <c:v>223.26647680000002</c:v>
                </c:pt>
                <c:pt idx="4">
                  <c:v>293.0489</c:v>
                </c:pt>
                <c:pt idx="5">
                  <c:v>167.78031469999999</c:v>
                </c:pt>
                <c:pt idx="6">
                  <c:v>284.77865000000003</c:v>
                </c:pt>
                <c:pt idx="7">
                  <c:v>201.61828219999998</c:v>
                </c:pt>
                <c:pt idx="8">
                  <c:v>33.913854999999998</c:v>
                </c:pt>
                <c:pt idx="9">
                  <c:v>161.34662489999999</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Sep</c:v>
                </c:pt>
              </c:strCache>
            </c:strRef>
          </c:tx>
          <c:spPr>
            <a:solidFill>
              <a:schemeClr val="accent3"/>
            </a:solidFill>
            <a:ln>
              <a:noFill/>
            </a:ln>
            <a:effectLst/>
          </c:spPr>
          <c:invertIfNegative val="0"/>
          <c:cat>
            <c:strRef>
              <c:f>Sheet1!$A$2:$A$11</c:f>
              <c:strCache>
                <c:ptCount val="10"/>
                <c:pt idx="0">
                  <c:v>Everything everywher</c:v>
                </c:pt>
                <c:pt idx="1">
                  <c:v>Hutchison 3g uk</c:v>
                </c:pt>
                <c:pt idx="2">
                  <c:v>Virgin media</c:v>
                </c:pt>
                <c:pt idx="3">
                  <c:v>Vmed o2</c:v>
                </c:pt>
                <c:pt idx="4">
                  <c:v>Samsung electronics</c:v>
                </c:pt>
                <c:pt idx="5">
                  <c:v>Vodafone group</c:v>
                </c:pt>
                <c:pt idx="6">
                  <c:v>Google uk</c:v>
                </c:pt>
                <c:pt idx="7">
                  <c:v>Tesco stores</c:v>
                </c:pt>
                <c:pt idx="8">
                  <c:v>Sky uk</c:v>
                </c:pt>
                <c:pt idx="9">
                  <c:v>British telecom</c:v>
                </c:pt>
              </c:strCache>
            </c:strRef>
          </c:cat>
          <c:val>
            <c:numRef>
              <c:f>Sheet1!$D$2:$D$11</c:f>
              <c:numCache>
                <c:formatCode>_-* #,##0_-;\-* #,##0_-;_-* "-"??_-;_-@_-</c:formatCode>
                <c:ptCount val="10"/>
                <c:pt idx="0">
                  <c:v>727.76679999999999</c:v>
                </c:pt>
                <c:pt idx="1">
                  <c:v>348.75440960000003</c:v>
                </c:pt>
                <c:pt idx="2">
                  <c:v>291.61255799999998</c:v>
                </c:pt>
                <c:pt idx="3">
                  <c:v>230.37641259999998</c:v>
                </c:pt>
                <c:pt idx="4">
                  <c:v>0</c:v>
                </c:pt>
                <c:pt idx="5">
                  <c:v>238.2394779</c:v>
                </c:pt>
                <c:pt idx="6">
                  <c:v>332.26613739999999</c:v>
                </c:pt>
                <c:pt idx="7">
                  <c:v>265.8931</c:v>
                </c:pt>
                <c:pt idx="8">
                  <c:v>158.47357249999999</c:v>
                </c:pt>
                <c:pt idx="9">
                  <c:v>41.601700000000001</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4B7E24-BA52-4F6D-B945-8CC14EABBA14}" type="datetimeFigureOut">
              <a:rPr lang="en-GB" smtClean="0"/>
              <a:t>01/05/2025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5A247-2633-4828-95AB-4BD37EB8413B}" type="slidenum">
              <a:rPr lang="en-GB" smtClean="0"/>
              <a:t>‹#›</a:t>
            </a:fld>
            <a:endParaRPr lang="en-GB" dirty="0"/>
          </a:p>
        </p:txBody>
      </p:sp>
    </p:spTree>
    <p:extLst>
      <p:ext uri="{BB962C8B-B14F-4D97-AF65-F5344CB8AC3E}">
        <p14:creationId xmlns:p14="http://schemas.microsoft.com/office/powerpoint/2010/main" val="330058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3F25A247-2633-4828-95AB-4BD37EB8413B}" type="slidenum">
              <a:rPr lang="en-GB" smtClean="0"/>
              <a:t>1</a:t>
            </a:fld>
            <a:endParaRPr lang="en-GB" dirty="0"/>
          </a:p>
        </p:txBody>
      </p:sp>
    </p:spTree>
    <p:extLst>
      <p:ext uri="{BB962C8B-B14F-4D97-AF65-F5344CB8AC3E}">
        <p14:creationId xmlns:p14="http://schemas.microsoft.com/office/powerpoint/2010/main" val="3446992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Left Chart:</a:t>
            </a:r>
            <a:r>
              <a:rPr lang="en-GB" dirty="0"/>
              <a:t> Detailed analysis by PwC has identified a segment that are important drivers of why BVOD is delivering incremental reach.</a:t>
            </a:r>
          </a:p>
          <a:p>
            <a:endParaRPr lang="en-GB" dirty="0"/>
          </a:p>
          <a:p>
            <a:r>
              <a:rPr lang="en-GB" dirty="0"/>
              <a:t>This chart shows the viewing population split into ten equal groups (deciles) based upon amount of liner TV viewing per week.</a:t>
            </a:r>
          </a:p>
          <a:p>
            <a:endParaRPr lang="en-GB" dirty="0"/>
          </a:p>
          <a:p>
            <a:r>
              <a:rPr lang="en-GB" dirty="0"/>
              <a:t>The lightest decile averages 4-mins of linear viewing per day.  Up to the heaviest decile who view for 734-minutes (12-hours 14-minutes) per day.</a:t>
            </a:r>
          </a:p>
          <a:p>
            <a:endParaRPr lang="en-GB" dirty="0"/>
          </a:p>
          <a:p>
            <a:r>
              <a:rPr lang="en-GB" dirty="0"/>
              <a:t>The deciles have been split into three groups:</a:t>
            </a:r>
          </a:p>
          <a:p>
            <a:endParaRPr lang="en-GB" dirty="0"/>
          </a:p>
          <a:p>
            <a:pPr marL="171450" indent="-171450">
              <a:buFont typeface="Arial" panose="020B0604020202020204" pitchFamily="34" charset="0"/>
              <a:buChar char="•"/>
            </a:pPr>
            <a:r>
              <a:rPr lang="en-GB" dirty="0"/>
              <a:t>Lightest tier.  These are very hard to reach on TV (linear or BVOD) and are most likely to be targeted via platforms such as YouTube</a:t>
            </a:r>
          </a:p>
          <a:p>
            <a:pPr marL="171450" indent="-171450">
              <a:buFont typeface="Arial" panose="020B0604020202020204" pitchFamily="34" charset="0"/>
              <a:buChar char="•"/>
            </a:pPr>
            <a:r>
              <a:rPr lang="en-GB" dirty="0"/>
              <a:t>Middle tier.</a:t>
            </a:r>
          </a:p>
          <a:p>
            <a:pPr marL="171450" indent="-171450">
              <a:buFont typeface="Arial" panose="020B0604020202020204" pitchFamily="34" charset="0"/>
              <a:buChar char="•"/>
            </a:pPr>
            <a:r>
              <a:rPr lang="en-GB" dirty="0"/>
              <a:t>Heaviest tier.  These are quite easy to reach via linear TV and, as a result, BVOD probably has little role to play.</a:t>
            </a:r>
          </a:p>
          <a:p>
            <a:pPr marL="171450" indent="-171450">
              <a:buFont typeface="Arial" panose="020B0604020202020204" pitchFamily="34" charset="0"/>
              <a:buChar char="•"/>
            </a:pPr>
            <a:endParaRPr lang="en-GB" dirty="0"/>
          </a:p>
          <a:p>
            <a:r>
              <a:rPr lang="en-GB" b="1" dirty="0"/>
              <a:t>Right Chart: </a:t>
            </a:r>
            <a:r>
              <a:rPr lang="en-GB" dirty="0"/>
              <a:t>This chart shows for each of the three tiers (and the deciles within them) what proportion of linear and BVOD consumption they account for.</a:t>
            </a:r>
          </a:p>
          <a:p>
            <a:endParaRPr lang="en-GB" dirty="0"/>
          </a:p>
          <a:p>
            <a:r>
              <a:rPr lang="en-GB" dirty="0"/>
              <a:t>Key to note is that the middle tier (green) proportionally watch a lot of BVOD.  Whilst they account for 7% of linear TV viewing, they make up 28% of BVOD consumption.</a:t>
            </a:r>
          </a:p>
          <a:p>
            <a:endParaRPr lang="en-GB" dirty="0"/>
          </a:p>
          <a:p>
            <a:r>
              <a:rPr lang="en-GB" dirty="0"/>
              <a:t>This makes them the key audience for extending campaign via the use of BVOD – relatively they are easier to reach via BVOD then linear TV.</a:t>
            </a:r>
          </a:p>
          <a:p>
            <a:pPr marL="0" indent="0">
              <a:buFont typeface="Arial" panose="020B0604020202020204" pitchFamily="34" charset="0"/>
              <a:buNone/>
            </a:pPr>
            <a:endParaRPr lang="en-GB" b="1" dirty="0"/>
          </a:p>
        </p:txBody>
      </p:sp>
      <p:sp>
        <p:nvSpPr>
          <p:cNvPr id="4" name="Slide Number Placeholder 3"/>
          <p:cNvSpPr>
            <a:spLocks noGrp="1"/>
          </p:cNvSpPr>
          <p:nvPr>
            <p:ph type="sldNum" sz="quarter" idx="5"/>
          </p:nvPr>
        </p:nvSpPr>
        <p:spPr/>
        <p:txBody>
          <a:bodyPr/>
          <a:lstStyle/>
          <a:p>
            <a:fld id="{3F25A247-2633-4828-95AB-4BD37EB8413B}" type="slidenum">
              <a:rPr lang="en-GB" smtClean="0"/>
              <a:t>10</a:t>
            </a:fld>
            <a:endParaRPr lang="en-GB" dirty="0"/>
          </a:p>
        </p:txBody>
      </p:sp>
    </p:spTree>
    <p:extLst>
      <p:ext uri="{BB962C8B-B14F-4D97-AF65-F5344CB8AC3E}">
        <p14:creationId xmlns:p14="http://schemas.microsoft.com/office/powerpoint/2010/main" val="780999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Left Chart:</a:t>
            </a:r>
            <a:r>
              <a:rPr lang="en-GB" dirty="0"/>
              <a:t> BVOD provides good odds of reaching an attractive audience or to put it another way, for every 14 impressions you buy on linear one person falls into the middle tier group (assuming natural delivery)</a:t>
            </a:r>
          </a:p>
          <a:p>
            <a:endParaRPr lang="en-GB" dirty="0"/>
          </a:p>
          <a:p>
            <a:r>
              <a:rPr lang="en-GB" dirty="0"/>
              <a:t>But on BVOD, it only takes four impressions to, on average, reach somebody in the middle tier.  As such, on average, using BVOD is three and a half more efficient than linear at reaching the middle tier of viewers.</a:t>
            </a:r>
          </a:p>
          <a:p>
            <a:endParaRPr lang="en-GB" dirty="0"/>
          </a:p>
          <a:p>
            <a:r>
              <a:rPr lang="en-GB" dirty="0"/>
              <a:t>The middle tier are very attractive audiences for many advertisers (proportionally younger and upscale) and BVOD enables them to be reached in an efficient way.</a:t>
            </a: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11</a:t>
            </a:fld>
            <a:endParaRPr lang="en-GB" dirty="0"/>
          </a:p>
        </p:txBody>
      </p:sp>
    </p:spTree>
    <p:extLst>
      <p:ext uri="{BB962C8B-B14F-4D97-AF65-F5344CB8AC3E}">
        <p14:creationId xmlns:p14="http://schemas.microsoft.com/office/powerpoint/2010/main" val="3989728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12</a:t>
            </a:fld>
            <a:endParaRPr lang="en-GB" dirty="0"/>
          </a:p>
        </p:txBody>
      </p:sp>
    </p:spTree>
    <p:extLst>
      <p:ext uri="{BB962C8B-B14F-4D97-AF65-F5344CB8AC3E}">
        <p14:creationId xmlns:p14="http://schemas.microsoft.com/office/powerpoint/2010/main" val="2909606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13</a:t>
            </a:fld>
            <a:endParaRPr lang="en-GB" dirty="0"/>
          </a:p>
        </p:txBody>
      </p:sp>
    </p:spTree>
    <p:extLst>
      <p:ext uri="{BB962C8B-B14F-4D97-AF65-F5344CB8AC3E}">
        <p14:creationId xmlns:p14="http://schemas.microsoft.com/office/powerpoint/2010/main" val="2115094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14</a:t>
            </a:fld>
            <a:endParaRPr lang="en-GB" dirty="0"/>
          </a:p>
        </p:txBody>
      </p:sp>
    </p:spTree>
    <p:extLst>
      <p:ext uri="{BB962C8B-B14F-4D97-AF65-F5344CB8AC3E}">
        <p14:creationId xmlns:p14="http://schemas.microsoft.com/office/powerpoint/2010/main" val="1057296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15</a:t>
            </a:fld>
            <a:endParaRPr lang="en-GB" dirty="0"/>
          </a:p>
        </p:txBody>
      </p:sp>
    </p:spTree>
    <p:extLst>
      <p:ext uri="{BB962C8B-B14F-4D97-AF65-F5344CB8AC3E}">
        <p14:creationId xmlns:p14="http://schemas.microsoft.com/office/powerpoint/2010/main" val="3713727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16</a:t>
            </a:fld>
            <a:endParaRPr lang="en-GB" dirty="0"/>
          </a:p>
        </p:txBody>
      </p:sp>
    </p:spTree>
    <p:extLst>
      <p:ext uri="{BB962C8B-B14F-4D97-AF65-F5344CB8AC3E}">
        <p14:creationId xmlns:p14="http://schemas.microsoft.com/office/powerpoint/2010/main" val="410816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Q3 2024 linear TV figures for weekly reach, impacts, total TV viewing hours and commercial TV viewing hours</a:t>
            </a:r>
          </a:p>
          <a:p>
            <a:endParaRPr lang="en-GB" b="0" dirty="0"/>
          </a:p>
        </p:txBody>
      </p:sp>
      <p:sp>
        <p:nvSpPr>
          <p:cNvPr id="4" name="Slide Number Placeholder 3"/>
          <p:cNvSpPr>
            <a:spLocks noGrp="1"/>
          </p:cNvSpPr>
          <p:nvPr>
            <p:ph type="sldNum" sz="quarter" idx="10"/>
          </p:nvPr>
        </p:nvSpPr>
        <p:spPr/>
        <p:txBody>
          <a:bodyPr/>
          <a:lstStyle/>
          <a:p>
            <a:fld id="{3F25A247-2633-4828-95AB-4BD37EB8413B}" type="slidenum">
              <a:rPr lang="en-GB" smtClean="0"/>
              <a:t>17</a:t>
            </a:fld>
            <a:endParaRPr lang="en-GB" dirty="0"/>
          </a:p>
        </p:txBody>
      </p:sp>
    </p:spTree>
    <p:extLst>
      <p:ext uri="{BB962C8B-B14F-4D97-AF65-F5344CB8AC3E}">
        <p14:creationId xmlns:p14="http://schemas.microsoft.com/office/powerpoint/2010/main" val="660701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18</a:t>
            </a:fld>
            <a:endParaRPr lang="en-GB" dirty="0"/>
          </a:p>
        </p:txBody>
      </p:sp>
    </p:spTree>
    <p:extLst>
      <p:ext uri="{BB962C8B-B14F-4D97-AF65-F5344CB8AC3E}">
        <p14:creationId xmlns:p14="http://schemas.microsoft.com/office/powerpoint/2010/main" val="643973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25A247-2633-4828-95AB-4BD37EB8413B}" type="slidenum">
              <a:rPr lang="en-GB" smtClean="0"/>
              <a:t>19</a:t>
            </a:fld>
            <a:endParaRPr lang="en-GB"/>
          </a:p>
        </p:txBody>
      </p:sp>
    </p:spTree>
    <p:extLst>
      <p:ext uri="{BB962C8B-B14F-4D97-AF65-F5344CB8AC3E}">
        <p14:creationId xmlns:p14="http://schemas.microsoft.com/office/powerpoint/2010/main" val="66551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Future Focus Report puts Q3 in the spotlight and is a useful guide to help with planning for the upcoming quarter. </a:t>
            </a: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a:t>
            </a:fld>
            <a:endParaRPr lang="en-GB" dirty="0"/>
          </a:p>
        </p:txBody>
      </p:sp>
    </p:spTree>
    <p:extLst>
      <p:ext uri="{BB962C8B-B14F-4D97-AF65-F5344CB8AC3E}">
        <p14:creationId xmlns:p14="http://schemas.microsoft.com/office/powerpoint/2010/main" val="478222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20</a:t>
            </a:fld>
            <a:endParaRPr lang="en-GB"/>
          </a:p>
        </p:txBody>
      </p:sp>
    </p:spTree>
    <p:extLst>
      <p:ext uri="{BB962C8B-B14F-4D97-AF65-F5344CB8AC3E}">
        <p14:creationId xmlns:p14="http://schemas.microsoft.com/office/powerpoint/2010/main" val="821880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21</a:t>
            </a:fld>
            <a:endParaRPr lang="en-GB"/>
          </a:p>
        </p:txBody>
      </p:sp>
    </p:spTree>
    <p:extLst>
      <p:ext uri="{BB962C8B-B14F-4D97-AF65-F5344CB8AC3E}">
        <p14:creationId xmlns:p14="http://schemas.microsoft.com/office/powerpoint/2010/main" val="2438262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22</a:t>
            </a:fld>
            <a:endParaRPr lang="en-GB"/>
          </a:p>
        </p:txBody>
      </p:sp>
    </p:spTree>
    <p:extLst>
      <p:ext uri="{BB962C8B-B14F-4D97-AF65-F5344CB8AC3E}">
        <p14:creationId xmlns:p14="http://schemas.microsoft.com/office/powerpoint/2010/main" val="521087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23</a:t>
            </a:fld>
            <a:endParaRPr lang="en-GB"/>
          </a:p>
        </p:txBody>
      </p:sp>
    </p:spTree>
    <p:extLst>
      <p:ext uri="{BB962C8B-B14F-4D97-AF65-F5344CB8AC3E}">
        <p14:creationId xmlns:p14="http://schemas.microsoft.com/office/powerpoint/2010/main" val="2816366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24</a:t>
            </a:fld>
            <a:endParaRPr lang="en-GB"/>
          </a:p>
        </p:txBody>
      </p:sp>
    </p:spTree>
    <p:extLst>
      <p:ext uri="{BB962C8B-B14F-4D97-AF65-F5344CB8AC3E}">
        <p14:creationId xmlns:p14="http://schemas.microsoft.com/office/powerpoint/2010/main" val="2481271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25</a:t>
            </a:fld>
            <a:endParaRPr lang="en-GB" dirty="0"/>
          </a:p>
        </p:txBody>
      </p:sp>
    </p:spTree>
    <p:extLst>
      <p:ext uri="{BB962C8B-B14F-4D97-AF65-F5344CB8AC3E}">
        <p14:creationId xmlns:p14="http://schemas.microsoft.com/office/powerpoint/2010/main" val="3159826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26</a:t>
            </a:fld>
            <a:endParaRPr lang="en-GB" dirty="0"/>
          </a:p>
        </p:txBody>
      </p:sp>
    </p:spTree>
    <p:extLst>
      <p:ext uri="{BB962C8B-B14F-4D97-AF65-F5344CB8AC3E}">
        <p14:creationId xmlns:p14="http://schemas.microsoft.com/office/powerpoint/2010/main" val="2430548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5A247-2633-4828-95AB-4BD37EB841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007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3</a:t>
            </a:fld>
            <a:endParaRPr lang="en-GB" dirty="0"/>
          </a:p>
        </p:txBody>
      </p:sp>
    </p:spTree>
    <p:extLst>
      <p:ext uri="{BB962C8B-B14F-4D97-AF65-F5344CB8AC3E}">
        <p14:creationId xmlns:p14="http://schemas.microsoft.com/office/powerpoint/2010/main" val="2016974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Calibri" panose="020F0502020204030204" pitchFamily="34" charset="0"/>
                <a:ea typeface="Times New Roman" panose="02020603050405020304" pitchFamily="18" charset="0"/>
              </a:rPr>
              <a:t>Q3 TV Impacts by category. Indexed % spend by category for each month vs. the average % for 2023</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4</a:t>
            </a:fld>
            <a:endParaRPr lang="en-GB" dirty="0"/>
          </a:p>
        </p:txBody>
      </p:sp>
    </p:spTree>
    <p:extLst>
      <p:ext uri="{BB962C8B-B14F-4D97-AF65-F5344CB8AC3E}">
        <p14:creationId xmlns:p14="http://schemas.microsoft.com/office/powerpoint/2010/main" val="808448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5</a:t>
            </a:fld>
            <a:endParaRPr lang="en-GB" dirty="0"/>
          </a:p>
        </p:txBody>
      </p:sp>
    </p:spTree>
    <p:extLst>
      <p:ext uri="{BB962C8B-B14F-4D97-AF65-F5344CB8AC3E}">
        <p14:creationId xmlns:p14="http://schemas.microsoft.com/office/powerpoint/2010/main" val="3811545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6</a:t>
            </a:fld>
            <a:endParaRPr lang="en-GB" dirty="0"/>
          </a:p>
        </p:txBody>
      </p:sp>
    </p:spTree>
    <p:extLst>
      <p:ext uri="{BB962C8B-B14F-4D97-AF65-F5344CB8AC3E}">
        <p14:creationId xmlns:p14="http://schemas.microsoft.com/office/powerpoint/2010/main" val="1196336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7</a:t>
            </a:fld>
            <a:endParaRPr lang="en-GB" dirty="0"/>
          </a:p>
        </p:txBody>
      </p:sp>
    </p:spTree>
    <p:extLst>
      <p:ext uri="{BB962C8B-B14F-4D97-AF65-F5344CB8AC3E}">
        <p14:creationId xmlns:p14="http://schemas.microsoft.com/office/powerpoint/2010/main" val="2015820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8</a:t>
            </a:fld>
            <a:endParaRPr lang="en-GB" dirty="0"/>
          </a:p>
        </p:txBody>
      </p:sp>
    </p:spTree>
    <p:extLst>
      <p:ext uri="{BB962C8B-B14F-4D97-AF65-F5344CB8AC3E}">
        <p14:creationId xmlns:p14="http://schemas.microsoft.com/office/powerpoint/2010/main" val="3718493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9</a:t>
            </a:fld>
            <a:endParaRPr lang="en-GB" dirty="0"/>
          </a:p>
        </p:txBody>
      </p:sp>
    </p:spTree>
    <p:extLst>
      <p:ext uri="{BB962C8B-B14F-4D97-AF65-F5344CB8AC3E}">
        <p14:creationId xmlns:p14="http://schemas.microsoft.com/office/powerpoint/2010/main" val="3944827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91196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40372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0320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7812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58614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99004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62653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13580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04331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1668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8072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11645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7187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72256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87717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06925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7963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6096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4181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9331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0080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42875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93208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01/05/2025</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63207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01/05/2025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86491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01/05/2025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600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00092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853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0697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5724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4319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63465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00178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9322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62542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1715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6890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4783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5369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01/05/2025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211275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01/05/2025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80916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01/05/2025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59281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6324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01/05/2025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73714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5749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F981E92-320F-428D-AE9E-6ED8AAFCF980}" type="datetimeFigureOut">
              <a:rPr lang="en-GB" smtClean="0"/>
              <a:t>01/05/2025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347531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0E2C877-0506-4A3A-B5DF-8149D82B0B2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48715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5898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92408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23857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67496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5335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7141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01/05/2025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5897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01/05/2025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232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66175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98794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61493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67328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image" Target="../media/image2.jpe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ags" Target="../tags/tag3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01/05/2025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3051115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72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F981E92-320F-428D-AE9E-6ED8AAFCF980}" type="datetimeFigureOut">
              <a:rPr lang="en-GB" smtClean="0"/>
              <a:t>01/05/2025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0E2C877-0506-4A3A-B5DF-8149D82B0B2E}"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58516419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0.jp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9.pn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66.png"/><Relationship Id="rId11" Type="http://schemas.openxmlformats.org/officeDocument/2006/relationships/image" Target="../media/image71.jpe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png"/><Relationship Id="rId9"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3" Type="http://schemas.openxmlformats.org/officeDocument/2006/relationships/image" Target="../media/image84.jpeg"/><Relationship Id="rId18" Type="http://schemas.openxmlformats.org/officeDocument/2006/relationships/image" Target="../media/image89.png"/><Relationship Id="rId26" Type="http://schemas.openxmlformats.org/officeDocument/2006/relationships/image" Target="../media/image97.png"/><Relationship Id="rId39" Type="http://schemas.openxmlformats.org/officeDocument/2006/relationships/image" Target="../media/image110.jpeg"/><Relationship Id="rId21" Type="http://schemas.openxmlformats.org/officeDocument/2006/relationships/image" Target="../media/image92.jpeg"/><Relationship Id="rId34" Type="http://schemas.openxmlformats.org/officeDocument/2006/relationships/image" Target="../media/image105.jpeg"/><Relationship Id="rId42" Type="http://schemas.openxmlformats.org/officeDocument/2006/relationships/image" Target="../media/image113.jpeg"/><Relationship Id="rId7" Type="http://schemas.openxmlformats.org/officeDocument/2006/relationships/image" Target="../media/image78.jpeg"/><Relationship Id="rId2" Type="http://schemas.openxmlformats.org/officeDocument/2006/relationships/notesSlide" Target="../notesSlides/notesSlide27.xml"/><Relationship Id="rId16" Type="http://schemas.openxmlformats.org/officeDocument/2006/relationships/image" Target="../media/image87.png"/><Relationship Id="rId20" Type="http://schemas.openxmlformats.org/officeDocument/2006/relationships/image" Target="../media/image91.jpeg"/><Relationship Id="rId29" Type="http://schemas.openxmlformats.org/officeDocument/2006/relationships/image" Target="../media/image100.png"/><Relationship Id="rId41" Type="http://schemas.openxmlformats.org/officeDocument/2006/relationships/image" Target="../media/image112.png"/><Relationship Id="rId1" Type="http://schemas.openxmlformats.org/officeDocument/2006/relationships/slideLayout" Target="../slideLayouts/slideLayout3.xml"/><Relationship Id="rId6" Type="http://schemas.openxmlformats.org/officeDocument/2006/relationships/image" Target="../media/image77.jpeg"/><Relationship Id="rId11" Type="http://schemas.openxmlformats.org/officeDocument/2006/relationships/image" Target="../media/image82.jpeg"/><Relationship Id="rId24" Type="http://schemas.openxmlformats.org/officeDocument/2006/relationships/image" Target="../media/image95.jpeg"/><Relationship Id="rId32" Type="http://schemas.openxmlformats.org/officeDocument/2006/relationships/image" Target="../media/image103.png"/><Relationship Id="rId37" Type="http://schemas.openxmlformats.org/officeDocument/2006/relationships/image" Target="../media/image108.jpeg"/><Relationship Id="rId40" Type="http://schemas.openxmlformats.org/officeDocument/2006/relationships/image" Target="../media/image111.jpeg"/><Relationship Id="rId5" Type="http://schemas.openxmlformats.org/officeDocument/2006/relationships/image" Target="../media/image76.jpeg"/><Relationship Id="rId15" Type="http://schemas.openxmlformats.org/officeDocument/2006/relationships/image" Target="../media/image86.emf"/><Relationship Id="rId23" Type="http://schemas.openxmlformats.org/officeDocument/2006/relationships/image" Target="../media/image94.jpeg"/><Relationship Id="rId28" Type="http://schemas.openxmlformats.org/officeDocument/2006/relationships/image" Target="../media/image99.png"/><Relationship Id="rId36" Type="http://schemas.openxmlformats.org/officeDocument/2006/relationships/image" Target="../media/image107.png"/><Relationship Id="rId10" Type="http://schemas.openxmlformats.org/officeDocument/2006/relationships/image" Target="../media/image81.jpeg"/><Relationship Id="rId19" Type="http://schemas.openxmlformats.org/officeDocument/2006/relationships/image" Target="../media/image90.jpeg"/><Relationship Id="rId31" Type="http://schemas.openxmlformats.org/officeDocument/2006/relationships/image" Target="../media/image102.png"/><Relationship Id="rId4" Type="http://schemas.openxmlformats.org/officeDocument/2006/relationships/image" Target="../media/image75.png"/><Relationship Id="rId9" Type="http://schemas.openxmlformats.org/officeDocument/2006/relationships/image" Target="../media/image80.jpeg"/><Relationship Id="rId14" Type="http://schemas.openxmlformats.org/officeDocument/2006/relationships/image" Target="../media/image85.jpeg"/><Relationship Id="rId22" Type="http://schemas.openxmlformats.org/officeDocument/2006/relationships/image" Target="../media/image93.jpg"/><Relationship Id="rId27" Type="http://schemas.openxmlformats.org/officeDocument/2006/relationships/image" Target="../media/image98.png"/><Relationship Id="rId30" Type="http://schemas.openxmlformats.org/officeDocument/2006/relationships/image" Target="../media/image101.jpg"/><Relationship Id="rId35" Type="http://schemas.openxmlformats.org/officeDocument/2006/relationships/image" Target="../media/image106.jpeg"/><Relationship Id="rId43" Type="http://schemas.openxmlformats.org/officeDocument/2006/relationships/image" Target="../media/image114.png"/><Relationship Id="rId8" Type="http://schemas.openxmlformats.org/officeDocument/2006/relationships/image" Target="../media/image79.jpeg"/><Relationship Id="rId3" Type="http://schemas.openxmlformats.org/officeDocument/2006/relationships/image" Target="../media/image74.jpeg"/><Relationship Id="rId12" Type="http://schemas.openxmlformats.org/officeDocument/2006/relationships/image" Target="../media/image83.jpeg"/><Relationship Id="rId17" Type="http://schemas.openxmlformats.org/officeDocument/2006/relationships/image" Target="../media/image88.jpeg"/><Relationship Id="rId25" Type="http://schemas.openxmlformats.org/officeDocument/2006/relationships/image" Target="../media/image96.png"/><Relationship Id="rId33" Type="http://schemas.openxmlformats.org/officeDocument/2006/relationships/image" Target="../media/image104.png"/><Relationship Id="rId38" Type="http://schemas.openxmlformats.org/officeDocument/2006/relationships/image" Target="../media/image109.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g"/><Relationship Id="rId3" Type="http://schemas.openxmlformats.org/officeDocument/2006/relationships/chart" Target="../charts/chart2.xml"/><Relationship Id="rId7" Type="http://schemas.openxmlformats.org/officeDocument/2006/relationships/image" Target="../media/image10.jp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jp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chart" Target="../charts/chart3.xml"/><Relationship Id="rId9" Type="http://schemas.openxmlformats.org/officeDocument/2006/relationships/image" Target="../media/image22.jp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jpg"/><Relationship Id="rId3" Type="http://schemas.openxmlformats.org/officeDocument/2006/relationships/chart" Target="../charts/chart4.xml"/><Relationship Id="rId7" Type="http://schemas.openxmlformats.org/officeDocument/2006/relationships/image" Target="../media/image31.png"/><Relationship Id="rId12"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0.jpg"/><Relationship Id="rId11" Type="http://schemas.openxmlformats.org/officeDocument/2006/relationships/image" Target="../media/image34.png"/><Relationship Id="rId5" Type="http://schemas.openxmlformats.org/officeDocument/2006/relationships/image" Target="../media/image29.jpg"/><Relationship Id="rId10" Type="http://schemas.openxmlformats.org/officeDocument/2006/relationships/image" Target="../media/image8.png"/><Relationship Id="rId4" Type="http://schemas.openxmlformats.org/officeDocument/2006/relationships/image" Target="../media/image28.jpg"/><Relationship Id="rId9" Type="http://schemas.openxmlformats.org/officeDocument/2006/relationships/image" Target="../media/image33.jp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Bee Creative">
            <a:extLst>
              <a:ext uri="{FF2B5EF4-FFF2-40B4-BE49-F238E27FC236}">
                <a16:creationId xmlns:a16="http://schemas.microsoft.com/office/drawing/2014/main" id="{7BB29EB6-CE90-BB6F-1DB5-CFCA8063B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7B00337-5F6E-43B5-87CC-45ED701B4FF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Freeform 7">
            <a:extLst>
              <a:ext uri="{FF2B5EF4-FFF2-40B4-BE49-F238E27FC236}">
                <a16:creationId xmlns:a16="http://schemas.microsoft.com/office/drawing/2014/main" id="{20C4367D-8492-447F-8E54-9F2C355F17E6}"/>
              </a:ext>
            </a:extLst>
          </p:cNvPr>
          <p:cNvSpPr>
            <a:spLocks/>
          </p:cNvSpPr>
          <p:nvPr/>
        </p:nvSpPr>
        <p:spPr bwMode="auto">
          <a:xfrm>
            <a:off x="730992" y="304652"/>
            <a:ext cx="1659735" cy="576786"/>
          </a:xfrm>
          <a:custGeom>
            <a:avLst/>
            <a:gdLst>
              <a:gd name="T0" fmla="*/ 26 w 452"/>
              <a:gd name="T1" fmla="*/ 2 h 132"/>
              <a:gd name="T2" fmla="*/ 26 w 452"/>
              <a:gd name="T3" fmla="*/ 0 h 132"/>
              <a:gd name="T4" fmla="*/ 13 w 452"/>
              <a:gd name="T5" fmla="*/ 3 h 132"/>
              <a:gd name="T6" fmla="*/ 4 w 452"/>
              <a:gd name="T7" fmla="*/ 11 h 132"/>
              <a:gd name="T8" fmla="*/ 0 w 452"/>
              <a:gd name="T9" fmla="*/ 26 h 132"/>
              <a:gd name="T10" fmla="*/ 0 w 452"/>
              <a:gd name="T11" fmla="*/ 132 h 132"/>
              <a:gd name="T12" fmla="*/ 426 w 452"/>
              <a:gd name="T13" fmla="*/ 132 h 132"/>
              <a:gd name="T14" fmla="*/ 438 w 452"/>
              <a:gd name="T15" fmla="*/ 129 h 132"/>
              <a:gd name="T16" fmla="*/ 447 w 452"/>
              <a:gd name="T17" fmla="*/ 121 h 132"/>
              <a:gd name="T18" fmla="*/ 452 w 452"/>
              <a:gd name="T19" fmla="*/ 106 h 132"/>
              <a:gd name="T20" fmla="*/ 452 w 452"/>
              <a:gd name="T21" fmla="*/ 26 h 132"/>
              <a:gd name="T22" fmla="*/ 448 w 452"/>
              <a:gd name="T23" fmla="*/ 13 h 132"/>
              <a:gd name="T24" fmla="*/ 441 w 452"/>
              <a:gd name="T25" fmla="*/ 4 h 132"/>
              <a:gd name="T26" fmla="*/ 426 w 452"/>
              <a:gd name="T27" fmla="*/ 0 h 132"/>
              <a:gd name="T28" fmla="*/ 26 w 452"/>
              <a:gd name="T29" fmla="*/ 0 h 132"/>
              <a:gd name="T30" fmla="*/ 26 w 452"/>
              <a:gd name="T31" fmla="*/ 2 h 132"/>
              <a:gd name="T32" fmla="*/ 26 w 452"/>
              <a:gd name="T33" fmla="*/ 4 h 132"/>
              <a:gd name="T34" fmla="*/ 426 w 452"/>
              <a:gd name="T35" fmla="*/ 4 h 132"/>
              <a:gd name="T36" fmla="*/ 438 w 452"/>
              <a:gd name="T37" fmla="*/ 7 h 132"/>
              <a:gd name="T38" fmla="*/ 446 w 452"/>
              <a:gd name="T39" fmla="*/ 19 h 132"/>
              <a:gd name="T40" fmla="*/ 447 w 452"/>
              <a:gd name="T41" fmla="*/ 24 h 132"/>
              <a:gd name="T42" fmla="*/ 448 w 452"/>
              <a:gd name="T43" fmla="*/ 25 h 132"/>
              <a:gd name="T44" fmla="*/ 448 w 452"/>
              <a:gd name="T45" fmla="*/ 26 h 132"/>
              <a:gd name="T46" fmla="*/ 448 w 452"/>
              <a:gd name="T47" fmla="*/ 26 h 132"/>
              <a:gd name="T48" fmla="*/ 448 w 452"/>
              <a:gd name="T49" fmla="*/ 106 h 132"/>
              <a:gd name="T50" fmla="*/ 444 w 452"/>
              <a:gd name="T51" fmla="*/ 119 h 132"/>
              <a:gd name="T52" fmla="*/ 433 w 452"/>
              <a:gd name="T53" fmla="*/ 127 h 132"/>
              <a:gd name="T54" fmla="*/ 428 w 452"/>
              <a:gd name="T55" fmla="*/ 128 h 132"/>
              <a:gd name="T56" fmla="*/ 426 w 452"/>
              <a:gd name="T57" fmla="*/ 128 h 132"/>
              <a:gd name="T58" fmla="*/ 426 w 452"/>
              <a:gd name="T59" fmla="*/ 128 h 132"/>
              <a:gd name="T60" fmla="*/ 426 w 452"/>
              <a:gd name="T61" fmla="*/ 128 h 132"/>
              <a:gd name="T62" fmla="*/ 4 w 452"/>
              <a:gd name="T63" fmla="*/ 128 h 132"/>
              <a:gd name="T64" fmla="*/ 4 w 452"/>
              <a:gd name="T65" fmla="*/ 26 h 132"/>
              <a:gd name="T66" fmla="*/ 7 w 452"/>
              <a:gd name="T67" fmla="*/ 13 h 132"/>
              <a:gd name="T68" fmla="*/ 19 w 452"/>
              <a:gd name="T69" fmla="*/ 5 h 132"/>
              <a:gd name="T70" fmla="*/ 24 w 452"/>
              <a:gd name="T71" fmla="*/ 4 h 132"/>
              <a:gd name="T72" fmla="*/ 25 w 452"/>
              <a:gd name="T73" fmla="*/ 4 h 132"/>
              <a:gd name="T74" fmla="*/ 25 w 452"/>
              <a:gd name="T75" fmla="*/ 4 h 132"/>
              <a:gd name="T76" fmla="*/ 26 w 452"/>
              <a:gd name="T77" fmla="*/ 4 h 132"/>
              <a:gd name="T78" fmla="*/ 26 w 452"/>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2" h="132">
                <a:moveTo>
                  <a:pt x="26" y="2"/>
                </a:moveTo>
                <a:cubicBezTo>
                  <a:pt x="26" y="0"/>
                  <a:pt x="26" y="0"/>
                  <a:pt x="26" y="0"/>
                </a:cubicBezTo>
                <a:cubicBezTo>
                  <a:pt x="25" y="0"/>
                  <a:pt x="19" y="0"/>
                  <a:pt x="13" y="3"/>
                </a:cubicBezTo>
                <a:cubicBezTo>
                  <a:pt x="9" y="5"/>
                  <a:pt x="6" y="7"/>
                  <a:pt x="4" y="11"/>
                </a:cubicBezTo>
                <a:cubicBezTo>
                  <a:pt x="1" y="14"/>
                  <a:pt x="0" y="19"/>
                  <a:pt x="0" y="26"/>
                </a:cubicBezTo>
                <a:cubicBezTo>
                  <a:pt x="0" y="132"/>
                  <a:pt x="0" y="132"/>
                  <a:pt x="0" y="132"/>
                </a:cubicBezTo>
                <a:cubicBezTo>
                  <a:pt x="426" y="132"/>
                  <a:pt x="426" y="132"/>
                  <a:pt x="426" y="132"/>
                </a:cubicBezTo>
                <a:cubicBezTo>
                  <a:pt x="426" y="132"/>
                  <a:pt x="432" y="132"/>
                  <a:pt x="438" y="129"/>
                </a:cubicBezTo>
                <a:cubicBezTo>
                  <a:pt x="442" y="127"/>
                  <a:pt x="445" y="124"/>
                  <a:pt x="447" y="121"/>
                </a:cubicBezTo>
                <a:cubicBezTo>
                  <a:pt x="450" y="117"/>
                  <a:pt x="452" y="112"/>
                  <a:pt x="452" y="106"/>
                </a:cubicBezTo>
                <a:cubicBezTo>
                  <a:pt x="452" y="26"/>
                  <a:pt x="452" y="26"/>
                  <a:pt x="452" y="26"/>
                </a:cubicBezTo>
                <a:cubicBezTo>
                  <a:pt x="452" y="26"/>
                  <a:pt x="452" y="19"/>
                  <a:pt x="448" y="13"/>
                </a:cubicBezTo>
                <a:cubicBezTo>
                  <a:pt x="447" y="10"/>
                  <a:pt x="444" y="6"/>
                  <a:pt x="441" y="4"/>
                </a:cubicBezTo>
                <a:cubicBezTo>
                  <a:pt x="437" y="1"/>
                  <a:pt x="432" y="0"/>
                  <a:pt x="426" y="0"/>
                </a:cubicBezTo>
                <a:cubicBezTo>
                  <a:pt x="26" y="0"/>
                  <a:pt x="26" y="0"/>
                  <a:pt x="26" y="0"/>
                </a:cubicBezTo>
                <a:cubicBezTo>
                  <a:pt x="26" y="2"/>
                  <a:pt x="26" y="2"/>
                  <a:pt x="26" y="2"/>
                </a:cubicBezTo>
                <a:cubicBezTo>
                  <a:pt x="26" y="4"/>
                  <a:pt x="26" y="4"/>
                  <a:pt x="26" y="4"/>
                </a:cubicBezTo>
                <a:cubicBezTo>
                  <a:pt x="426" y="4"/>
                  <a:pt x="426" y="4"/>
                  <a:pt x="426" y="4"/>
                </a:cubicBezTo>
                <a:cubicBezTo>
                  <a:pt x="431" y="4"/>
                  <a:pt x="435" y="5"/>
                  <a:pt x="438" y="7"/>
                </a:cubicBezTo>
                <a:cubicBezTo>
                  <a:pt x="443" y="10"/>
                  <a:pt x="445" y="15"/>
                  <a:pt x="446" y="19"/>
                </a:cubicBezTo>
                <a:cubicBezTo>
                  <a:pt x="447" y="21"/>
                  <a:pt x="447" y="22"/>
                  <a:pt x="447" y="24"/>
                </a:cubicBezTo>
                <a:cubicBezTo>
                  <a:pt x="447" y="24"/>
                  <a:pt x="448" y="25"/>
                  <a:pt x="448" y="25"/>
                </a:cubicBezTo>
                <a:cubicBezTo>
                  <a:pt x="448" y="26"/>
                  <a:pt x="448" y="26"/>
                  <a:pt x="448" y="26"/>
                </a:cubicBezTo>
                <a:cubicBezTo>
                  <a:pt x="448" y="26"/>
                  <a:pt x="448" y="26"/>
                  <a:pt x="448" y="26"/>
                </a:cubicBezTo>
                <a:cubicBezTo>
                  <a:pt x="448" y="106"/>
                  <a:pt x="448" y="106"/>
                  <a:pt x="448" y="106"/>
                </a:cubicBezTo>
                <a:cubicBezTo>
                  <a:pt x="448" y="111"/>
                  <a:pt x="446" y="115"/>
                  <a:pt x="444" y="119"/>
                </a:cubicBezTo>
                <a:cubicBezTo>
                  <a:pt x="441" y="123"/>
                  <a:pt x="437" y="125"/>
                  <a:pt x="433" y="127"/>
                </a:cubicBezTo>
                <a:cubicBezTo>
                  <a:pt x="431" y="127"/>
                  <a:pt x="429" y="127"/>
                  <a:pt x="428" y="128"/>
                </a:cubicBezTo>
                <a:cubicBezTo>
                  <a:pt x="427" y="128"/>
                  <a:pt x="426" y="128"/>
                  <a:pt x="426" y="128"/>
                </a:cubicBezTo>
                <a:cubicBezTo>
                  <a:pt x="426" y="128"/>
                  <a:pt x="426" y="128"/>
                  <a:pt x="426" y="128"/>
                </a:cubicBezTo>
                <a:cubicBezTo>
                  <a:pt x="426" y="128"/>
                  <a:pt x="426" y="128"/>
                  <a:pt x="426"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Title 2">
            <a:extLst>
              <a:ext uri="{FF2B5EF4-FFF2-40B4-BE49-F238E27FC236}">
                <a16:creationId xmlns:a16="http://schemas.microsoft.com/office/drawing/2014/main" id="{A59039B1-FF18-4717-A835-8D3EB179A427}"/>
              </a:ext>
            </a:extLst>
          </p:cNvPr>
          <p:cNvSpPr>
            <a:spLocks noGrp="1"/>
          </p:cNvSpPr>
          <p:nvPr>
            <p:ph type="ctrTitle"/>
          </p:nvPr>
        </p:nvSpPr>
        <p:spPr>
          <a:xfrm>
            <a:off x="574109" y="979422"/>
            <a:ext cx="4947782" cy="2412000"/>
          </a:xfrm>
        </p:spPr>
        <p:txBody>
          <a:bodyPr/>
          <a:lstStyle/>
          <a:p>
            <a:r>
              <a:rPr lang="en-GB" sz="4000" dirty="0"/>
              <a:t>Future Focus Report</a:t>
            </a:r>
          </a:p>
        </p:txBody>
      </p:sp>
      <p:sp>
        <p:nvSpPr>
          <p:cNvPr id="11" name="Text Placeholder 3">
            <a:extLst>
              <a:ext uri="{FF2B5EF4-FFF2-40B4-BE49-F238E27FC236}">
                <a16:creationId xmlns:a16="http://schemas.microsoft.com/office/drawing/2014/main" id="{653A546F-84C5-465F-A4B1-DFC4E922148B}"/>
              </a:ext>
            </a:extLst>
          </p:cNvPr>
          <p:cNvSpPr>
            <a:spLocks noGrp="1"/>
          </p:cNvSpPr>
          <p:nvPr>
            <p:ph type="body" sz="quarter" idx="14"/>
          </p:nvPr>
        </p:nvSpPr>
        <p:spPr>
          <a:xfrm>
            <a:off x="839344" y="434677"/>
            <a:ext cx="1551383" cy="352613"/>
          </a:xfrm>
        </p:spPr>
        <p:txBody>
          <a:bodyPr/>
          <a:lstStyle/>
          <a:p>
            <a:r>
              <a:rPr lang="en-GB" dirty="0"/>
              <a:t>Q3 2025</a:t>
            </a:r>
          </a:p>
        </p:txBody>
      </p:sp>
      <p:pic>
        <p:nvPicPr>
          <p:cNvPr id="7" name="Picture 6">
            <a:extLst>
              <a:ext uri="{FF2B5EF4-FFF2-40B4-BE49-F238E27FC236}">
                <a16:creationId xmlns:a16="http://schemas.microsoft.com/office/drawing/2014/main" id="{79CFBA5A-06B0-40ED-B60C-A490A63950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0" name="Text Placeholder 5">
            <a:extLst>
              <a:ext uri="{FF2B5EF4-FFF2-40B4-BE49-F238E27FC236}">
                <a16:creationId xmlns:a16="http://schemas.microsoft.com/office/drawing/2014/main" id="{B38D3E0E-17CF-4BF4-9B02-5C3F1D9A5A00}"/>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bg1"/>
              </a:solidFill>
            </a:endParaRPr>
          </a:p>
        </p:txBody>
      </p:sp>
      <p:sp>
        <p:nvSpPr>
          <p:cNvPr id="18" name="Text Placeholder 5">
            <a:extLst>
              <a:ext uri="{FF2B5EF4-FFF2-40B4-BE49-F238E27FC236}">
                <a16:creationId xmlns:a16="http://schemas.microsoft.com/office/drawing/2014/main" id="{0A04A02B-0C1C-F1B4-9AD3-96041E64E50F}"/>
              </a:ext>
            </a:extLst>
          </p:cNvPr>
          <p:cNvSpPr txBox="1">
            <a:spLocks/>
          </p:cNvSpPr>
          <p:nvPr/>
        </p:nvSpPr>
        <p:spPr>
          <a:xfrm rot="16200000">
            <a:off x="10051200" y="3765600"/>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TV Licensing, “Invasion”</a:t>
            </a:r>
          </a:p>
        </p:txBody>
      </p:sp>
    </p:spTree>
    <p:extLst>
      <p:ext uri="{BB962C8B-B14F-4D97-AF65-F5344CB8AC3E}">
        <p14:creationId xmlns:p14="http://schemas.microsoft.com/office/powerpoint/2010/main" val="2682510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0882EE-0623-E1A8-6E49-7DD07E0D490E}"/>
              </a:ext>
            </a:extLst>
          </p:cNvPr>
          <p:cNvSpPr/>
          <p:nvPr/>
        </p:nvSpPr>
        <p:spPr>
          <a:xfrm>
            <a:off x="6246074" y="3634309"/>
            <a:ext cx="5724526"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This chart displays the proportion of linear and BVOD consumption for each of the three tiers and their deciles. Notably, the ‘middle tier’, accounting for 7% of linear TV viewing, makes up 28% of BVOD consumption, making them the key audience to extend campaigns through BVOD; we call them the ‘Reach Extenders’.</a:t>
            </a: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9" name="Rectangle 8">
            <a:extLst>
              <a:ext uri="{FF2B5EF4-FFF2-40B4-BE49-F238E27FC236}">
                <a16:creationId xmlns:a16="http://schemas.microsoft.com/office/drawing/2014/main" id="{43CDD9E5-465F-9687-F8E8-61324B4DCF23}"/>
              </a:ext>
            </a:extLst>
          </p:cNvPr>
          <p:cNvSpPr/>
          <p:nvPr/>
        </p:nvSpPr>
        <p:spPr>
          <a:xfrm>
            <a:off x="371475" y="1151653"/>
            <a:ext cx="5506370"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Weight of viewing is a key factor </a:t>
            </a:r>
          </a:p>
          <a:p>
            <a:pPr algn="ctr"/>
            <a:r>
              <a:rPr kumimoji="0" lang="en-GB" sz="1600" b="1" i="0" u="none" strike="noStrike" kern="1200" cap="none" spc="0" normalizeH="0" baseline="0" noProof="0" dirty="0">
                <a:solidFill>
                  <a:schemeClr val="bg2"/>
                </a:solidFill>
                <a:effectLst/>
                <a:uLnTx/>
                <a:uFillTx/>
                <a:latin typeface="Arial"/>
                <a:ea typeface="+mj-ea"/>
                <a:cs typeface="+mj-cs"/>
              </a:rPr>
              <a:t>in incremental reach</a:t>
            </a:r>
            <a:endParaRPr lang="en-GB" sz="1600" b="1" dirty="0">
              <a:solidFill>
                <a:schemeClr val="bg2"/>
              </a:solidFill>
            </a:endParaRPr>
          </a:p>
        </p:txBody>
      </p:sp>
      <p:sp>
        <p:nvSpPr>
          <p:cNvPr id="10" name="Rectangle 9">
            <a:extLst>
              <a:ext uri="{FF2B5EF4-FFF2-40B4-BE49-F238E27FC236}">
                <a16:creationId xmlns:a16="http://schemas.microsoft.com/office/drawing/2014/main" id="{DC58A0AE-615E-F763-4B4C-29A77B093F46}"/>
              </a:ext>
            </a:extLst>
          </p:cNvPr>
          <p:cNvSpPr/>
          <p:nvPr/>
        </p:nvSpPr>
        <p:spPr>
          <a:xfrm>
            <a:off x="371475" y="3634309"/>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Research from BVOD Almighty divided viewers into deciles based on weekly linear TV viewing. Light viewers are hard to target on TV, while heavy viewers are easily targeted via linear TV, reducing the role of BVOD. PwC’s analysis identifies the ‘middle tier’ as the key segment driving incremental reach via BVOD.</a:t>
            </a:r>
          </a:p>
        </p:txBody>
      </p:sp>
      <p:pic>
        <p:nvPicPr>
          <p:cNvPr id="17" name="Picture 16">
            <a:extLst>
              <a:ext uri="{FF2B5EF4-FFF2-40B4-BE49-F238E27FC236}">
                <a16:creationId xmlns:a16="http://schemas.microsoft.com/office/drawing/2014/main" id="{41EFAE3E-645B-7260-FFEB-8E4A80A963BB}"/>
              </a:ext>
            </a:extLst>
          </p:cNvPr>
          <p:cNvPicPr>
            <a:picLocks noChangeAspect="1"/>
          </p:cNvPicPr>
          <p:nvPr/>
        </p:nvPicPr>
        <p:blipFill rotWithShape="1">
          <a:blip r:embed="rId3"/>
          <a:srcRect l="1238" r="1094"/>
          <a:stretch/>
        </p:blipFill>
        <p:spPr>
          <a:xfrm>
            <a:off x="127836" y="1736485"/>
            <a:ext cx="5936992" cy="2001315"/>
          </a:xfrm>
          <a:prstGeom prst="rect">
            <a:avLst/>
          </a:prstGeom>
          <a:ln w="12700">
            <a:noFill/>
          </a:ln>
        </p:spPr>
      </p:pic>
      <p:pic>
        <p:nvPicPr>
          <p:cNvPr id="18" name="Picture 17">
            <a:extLst>
              <a:ext uri="{FF2B5EF4-FFF2-40B4-BE49-F238E27FC236}">
                <a16:creationId xmlns:a16="http://schemas.microsoft.com/office/drawing/2014/main" id="{B69A023C-C4A8-16D4-0CD7-47C1E963961F}"/>
              </a:ext>
            </a:extLst>
          </p:cNvPr>
          <p:cNvPicPr>
            <a:picLocks noChangeAspect="1"/>
          </p:cNvPicPr>
          <p:nvPr/>
        </p:nvPicPr>
        <p:blipFill rotWithShape="1">
          <a:blip r:embed="rId4"/>
          <a:srcRect l="3816" t="-1808" r="1886" b="-26"/>
          <a:stretch/>
        </p:blipFill>
        <p:spPr>
          <a:xfrm>
            <a:off x="6212556" y="1766222"/>
            <a:ext cx="5925461" cy="1941841"/>
          </a:xfrm>
          <a:prstGeom prst="rect">
            <a:avLst/>
          </a:prstGeom>
          <a:ln w="12700">
            <a:noFill/>
          </a:ln>
        </p:spPr>
      </p:pic>
      <p:sp>
        <p:nvSpPr>
          <p:cNvPr id="20" name="Rectangle 19">
            <a:extLst>
              <a:ext uri="{FF2B5EF4-FFF2-40B4-BE49-F238E27FC236}">
                <a16:creationId xmlns:a16="http://schemas.microsoft.com/office/drawing/2014/main" id="{C93F030E-6622-EA69-30C3-BDAA771C9AD0}"/>
              </a:ext>
            </a:extLst>
          </p:cNvPr>
          <p:cNvSpPr/>
          <p:nvPr/>
        </p:nvSpPr>
        <p:spPr>
          <a:xfrm>
            <a:off x="6314156" y="1151653"/>
            <a:ext cx="5411786"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‘Middle tier’ of viewers are key to </a:t>
            </a:r>
          </a:p>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BVOD’s incremental reach</a:t>
            </a:r>
            <a:endParaRPr lang="en-GB" sz="1600" b="1" dirty="0">
              <a:solidFill>
                <a:schemeClr val="bg2"/>
              </a:solidFill>
            </a:endParaRPr>
          </a:p>
        </p:txBody>
      </p:sp>
      <p:pic>
        <p:nvPicPr>
          <p:cNvPr id="22" name="Picture 21" descr="Logo">
            <a:extLst>
              <a:ext uri="{FF2B5EF4-FFF2-40B4-BE49-F238E27FC236}">
                <a16:creationId xmlns:a16="http://schemas.microsoft.com/office/drawing/2014/main" id="{C4899102-C831-0D68-A54C-C74D2D0739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3431" y="4952982"/>
            <a:ext cx="909527" cy="690916"/>
          </a:xfrm>
          <a:prstGeom prst="rect">
            <a:avLst/>
          </a:prstGeom>
        </p:spPr>
      </p:pic>
      <p:cxnSp>
        <p:nvCxnSpPr>
          <p:cNvPr id="6" name="Straight Connector 5">
            <a:extLst>
              <a:ext uri="{FF2B5EF4-FFF2-40B4-BE49-F238E27FC236}">
                <a16:creationId xmlns:a16="http://schemas.microsoft.com/office/drawing/2014/main" id="{067E9411-197C-78A2-878E-A04D248F447D}"/>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461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F7A04A-C50B-E2CC-F949-DBAAF9B2B7C1}"/>
              </a:ext>
            </a:extLst>
          </p:cNvPr>
          <p:cNvPicPr>
            <a:picLocks noChangeAspect="1"/>
          </p:cNvPicPr>
          <p:nvPr/>
        </p:nvPicPr>
        <p:blipFill rotWithShape="1">
          <a:blip r:embed="rId3"/>
          <a:srcRect r="3635"/>
          <a:stretch/>
        </p:blipFill>
        <p:spPr>
          <a:xfrm>
            <a:off x="74177" y="1781721"/>
            <a:ext cx="5912483" cy="1831444"/>
          </a:xfrm>
          <a:prstGeom prst="rect">
            <a:avLst/>
          </a:prstGeom>
        </p:spPr>
      </p:pic>
      <p:sp>
        <p:nvSpPr>
          <p:cNvPr id="12" name="Rectangle 11">
            <a:extLst>
              <a:ext uri="{FF2B5EF4-FFF2-40B4-BE49-F238E27FC236}">
                <a16:creationId xmlns:a16="http://schemas.microsoft.com/office/drawing/2014/main" id="{315F1BE0-AF23-62ED-4201-F61B8C8C334B}"/>
              </a:ext>
            </a:extLst>
          </p:cNvPr>
          <p:cNvSpPr>
            <a:spLocks noGrp="1" noRot="1" noMove="1" noResize="1" noEditPoints="1" noAdjustHandles="1" noChangeArrowheads="1" noChangeShapeType="1"/>
          </p:cNvSpPr>
          <p:nvPr/>
        </p:nvSpPr>
        <p:spPr>
          <a:xfrm>
            <a:off x="6314681" y="1074104"/>
            <a:ext cx="5397891" cy="361696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en-GB" sz="1600" b="1" i="0" u="none" strike="noStrike" kern="1200" cap="none" spc="0" normalizeH="0" baseline="0" noProof="0" dirty="0">
                <a:solidFill>
                  <a:schemeClr val="bg2"/>
                </a:solidFill>
                <a:effectLst/>
                <a:uLnTx/>
                <a:uFillTx/>
                <a:latin typeface="+mj-lt"/>
                <a:ea typeface="+mj-ea"/>
                <a:cs typeface="+mj-cs"/>
              </a:rPr>
              <a:t>Where and when can we effectively reach this valuable audience of ‘Reach </a:t>
            </a:r>
            <a:r>
              <a:rPr lang="en-GB" sz="1600" b="1" dirty="0">
                <a:solidFill>
                  <a:schemeClr val="bg2"/>
                </a:solidFill>
                <a:latin typeface="+mj-lt"/>
                <a:ea typeface="+mj-ea"/>
                <a:cs typeface="+mj-cs"/>
              </a:rPr>
              <a:t>Extenders’</a:t>
            </a:r>
            <a:r>
              <a:rPr kumimoji="0" lang="en-GB" sz="1600" b="1" i="0" u="none" strike="noStrike" kern="1200" cap="none" spc="0" normalizeH="0" baseline="0" noProof="0" dirty="0">
                <a:solidFill>
                  <a:schemeClr val="bg2"/>
                </a:solidFill>
                <a:effectLst/>
                <a:uLnTx/>
                <a:uFillTx/>
                <a:latin typeface="+mj-lt"/>
                <a:ea typeface="+mj-ea"/>
                <a:cs typeface="+mj-cs"/>
              </a:rPr>
              <a:t>?</a:t>
            </a:r>
            <a:endParaRPr lang="en-GB" sz="1600" dirty="0">
              <a:solidFill>
                <a:schemeClr val="bg2"/>
              </a:solidFill>
              <a:latin typeface="+mj-lt"/>
            </a:endParaRPr>
          </a:p>
          <a:p>
            <a:endParaRPr lang="en-GB" sz="1400" dirty="0">
              <a:solidFill>
                <a:schemeClr val="bg2"/>
              </a:solidFill>
              <a:latin typeface="+mj-lt"/>
            </a:endParaRPr>
          </a:p>
          <a:p>
            <a:endParaRPr lang="en-GB" sz="1400" dirty="0">
              <a:solidFill>
                <a:schemeClr val="bg2"/>
              </a:solidFill>
              <a:latin typeface="+mj-lt"/>
            </a:endParaRPr>
          </a:p>
          <a:p>
            <a:r>
              <a:rPr lang="en-GB" sz="1400" dirty="0">
                <a:solidFill>
                  <a:schemeClr val="bg2"/>
                </a:solidFill>
                <a:latin typeface="+mj-lt"/>
              </a:rPr>
              <a:t>While BVOD excels at reaching this audience there are key programmes and times you’re very likely to reach them across the whole of TV.</a:t>
            </a:r>
          </a:p>
          <a:p>
            <a:endParaRPr lang="en-GB" sz="1400" dirty="0">
              <a:solidFill>
                <a:schemeClr val="bg2"/>
              </a:solidFill>
              <a:latin typeface="+mj-lt"/>
            </a:endParaRPr>
          </a:p>
          <a:p>
            <a:r>
              <a:rPr lang="en-GB" sz="1400" dirty="0">
                <a:solidFill>
                  <a:schemeClr val="bg2"/>
                </a:solidFill>
                <a:latin typeface="+mj-lt"/>
              </a:rPr>
              <a:t>‘Reach Extenders’ display a strong affinity for the following genres:</a:t>
            </a:r>
          </a:p>
          <a:p>
            <a:pPr marL="342900" indent="-342900">
              <a:buFont typeface="Arial" panose="020B0604020202020204" pitchFamily="34" charset="0"/>
              <a:buChar char="•"/>
            </a:pPr>
            <a:r>
              <a:rPr lang="en-GB" sz="1400" dirty="0">
                <a:solidFill>
                  <a:schemeClr val="bg2"/>
                </a:solidFill>
                <a:latin typeface="+mj-lt"/>
              </a:rPr>
              <a:t>Drama</a:t>
            </a:r>
          </a:p>
          <a:p>
            <a:pPr marL="342900" indent="-342900">
              <a:buFont typeface="Arial" panose="020B0604020202020204" pitchFamily="34" charset="0"/>
              <a:buChar char="•"/>
            </a:pPr>
            <a:r>
              <a:rPr lang="en-GB" sz="1400" dirty="0">
                <a:solidFill>
                  <a:schemeClr val="bg2"/>
                </a:solidFill>
                <a:latin typeface="+mj-lt"/>
              </a:rPr>
              <a:t>Films</a:t>
            </a:r>
          </a:p>
          <a:p>
            <a:pPr marL="342900" indent="-342900">
              <a:buFont typeface="Arial" panose="020B0604020202020204" pitchFamily="34" charset="0"/>
              <a:buChar char="•"/>
            </a:pPr>
            <a:r>
              <a:rPr lang="en-GB" sz="1400" dirty="0">
                <a:solidFill>
                  <a:schemeClr val="bg2"/>
                </a:solidFill>
                <a:latin typeface="+mj-lt"/>
              </a:rPr>
              <a:t>Children</a:t>
            </a:r>
          </a:p>
          <a:p>
            <a:endParaRPr lang="en-GB" sz="1400" dirty="0">
              <a:solidFill>
                <a:schemeClr val="bg2"/>
              </a:solidFill>
              <a:latin typeface="+mj-lt"/>
            </a:endParaRPr>
          </a:p>
          <a:p>
            <a:r>
              <a:rPr lang="en-GB" sz="1400" dirty="0">
                <a:solidFill>
                  <a:schemeClr val="bg2"/>
                </a:solidFill>
                <a:latin typeface="+mj-lt"/>
              </a:rPr>
              <a:t>Their peak viewing hours take place daily from 8-11pm, with a higher likelihood of viewership occurring at the weekend.</a:t>
            </a:r>
          </a:p>
          <a:p>
            <a:endParaRPr lang="en-GB" sz="1600"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endParaRPr lang="en-GB" dirty="0">
              <a:solidFill>
                <a:schemeClr val="bg2"/>
              </a:solidFill>
              <a:latin typeface="+mj-lt"/>
            </a:endParaRP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19" name="Rectangle 18">
            <a:extLst>
              <a:ext uri="{FF2B5EF4-FFF2-40B4-BE49-F238E27FC236}">
                <a16:creationId xmlns:a16="http://schemas.microsoft.com/office/drawing/2014/main" id="{DF7FE9C8-5B5E-86FA-BAE0-E83AF814C164}"/>
              </a:ext>
            </a:extLst>
          </p:cNvPr>
          <p:cNvSpPr/>
          <p:nvPr/>
        </p:nvSpPr>
        <p:spPr>
          <a:xfrm>
            <a:off x="371473" y="1153002"/>
            <a:ext cx="5506372"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BVOD provides good odds of reaching an attractive audience</a:t>
            </a:r>
            <a:endParaRPr lang="en-GB" sz="1050" b="1" dirty="0">
              <a:solidFill>
                <a:schemeClr val="bg2"/>
              </a:solidFill>
            </a:endParaRPr>
          </a:p>
        </p:txBody>
      </p:sp>
      <p:sp>
        <p:nvSpPr>
          <p:cNvPr id="20" name="Rectangle 19">
            <a:extLst>
              <a:ext uri="{FF2B5EF4-FFF2-40B4-BE49-F238E27FC236}">
                <a16:creationId xmlns:a16="http://schemas.microsoft.com/office/drawing/2014/main" id="{00E6125A-DECD-11B2-A5FE-CEE5EBD7B457}"/>
              </a:ext>
            </a:extLst>
          </p:cNvPr>
          <p:cNvSpPr/>
          <p:nvPr/>
        </p:nvSpPr>
        <p:spPr>
          <a:xfrm>
            <a:off x="371475" y="3540790"/>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On average, it takes only four impressions to reach a ‘middle tier’ viewer through BVOD, as opposed to 14 impressions on linear. This makes BVOD 3.5 times more efficient in targeting the ‘middle tier’ group, which often consists of younger and upscale viewers, highly sought after by advertisers.</a:t>
            </a:r>
          </a:p>
        </p:txBody>
      </p:sp>
      <p:cxnSp>
        <p:nvCxnSpPr>
          <p:cNvPr id="21" name="Straight Connector 20">
            <a:extLst>
              <a:ext uri="{FF2B5EF4-FFF2-40B4-BE49-F238E27FC236}">
                <a16:creationId xmlns:a16="http://schemas.microsoft.com/office/drawing/2014/main" id="{FE6E9A7E-3317-5F3E-E6E1-960F25B01541}"/>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pic>
        <p:nvPicPr>
          <p:cNvPr id="26" name="Picture 25" descr="Logo">
            <a:extLst>
              <a:ext uri="{FF2B5EF4-FFF2-40B4-BE49-F238E27FC236}">
                <a16:creationId xmlns:a16="http://schemas.microsoft.com/office/drawing/2014/main" id="{586E907A-D70D-EA00-748C-F10EA2C7F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496" y="4991082"/>
            <a:ext cx="909527" cy="690916"/>
          </a:xfrm>
          <a:prstGeom prst="rect">
            <a:avLst/>
          </a:prstGeom>
        </p:spPr>
      </p:pic>
    </p:spTree>
    <p:extLst>
      <p:ext uri="{BB962C8B-B14F-4D97-AF65-F5344CB8AC3E}">
        <p14:creationId xmlns:p14="http://schemas.microsoft.com/office/powerpoint/2010/main" val="3875319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E24D205C-3DA7-33DC-1F53-646EED3AAC4E}"/>
              </a:ext>
            </a:extLst>
          </p:cNvPr>
          <p:cNvGraphicFramePr>
            <a:graphicFrameLocks noGrp="1"/>
          </p:cNvGraphicFramePr>
          <p:nvPr>
            <p:extLst>
              <p:ext uri="{D42A27DB-BD31-4B8C-83A1-F6EECF244321}">
                <p14:modId xmlns:p14="http://schemas.microsoft.com/office/powerpoint/2010/main" val="3405522966"/>
              </p:ext>
            </p:extLst>
          </p:nvPr>
        </p:nvGraphicFramePr>
        <p:xfrm>
          <a:off x="1768090" y="1709853"/>
          <a:ext cx="8655820" cy="3116150"/>
        </p:xfrm>
        <a:graphic>
          <a:graphicData uri="http://schemas.openxmlformats.org/drawingml/2006/table">
            <a:tbl>
              <a:tblPr/>
              <a:tblGrid>
                <a:gridCol w="2163955">
                  <a:extLst>
                    <a:ext uri="{9D8B030D-6E8A-4147-A177-3AD203B41FA5}">
                      <a16:colId xmlns:a16="http://schemas.microsoft.com/office/drawing/2014/main" val="3570605917"/>
                    </a:ext>
                  </a:extLst>
                </a:gridCol>
                <a:gridCol w="2163955">
                  <a:extLst>
                    <a:ext uri="{9D8B030D-6E8A-4147-A177-3AD203B41FA5}">
                      <a16:colId xmlns:a16="http://schemas.microsoft.com/office/drawing/2014/main" val="1321553909"/>
                    </a:ext>
                  </a:extLst>
                </a:gridCol>
                <a:gridCol w="2163955">
                  <a:extLst>
                    <a:ext uri="{9D8B030D-6E8A-4147-A177-3AD203B41FA5}">
                      <a16:colId xmlns:a16="http://schemas.microsoft.com/office/drawing/2014/main" val="2581901573"/>
                    </a:ext>
                  </a:extLst>
                </a:gridCol>
                <a:gridCol w="2163955">
                  <a:extLst>
                    <a:ext uri="{9D8B030D-6E8A-4147-A177-3AD203B41FA5}">
                      <a16:colId xmlns:a16="http://schemas.microsoft.com/office/drawing/2014/main" val="1909017946"/>
                    </a:ext>
                  </a:extLst>
                </a:gridCol>
              </a:tblGrid>
              <a:tr h="345173">
                <a:tc gridSpan="4">
                  <a:txBody>
                    <a:bodyPr/>
                    <a:lstStyle/>
                    <a:p>
                      <a:pPr algn="ctr" fontAlgn="ctr"/>
                      <a:r>
                        <a:rPr lang="en-GB" sz="1000" b="1" i="0" u="none" strike="noStrike" dirty="0">
                          <a:solidFill>
                            <a:srgbClr val="FFFFFF"/>
                          </a:solidFill>
                          <a:effectLst/>
                          <a:latin typeface="Arial" panose="020B0604020202020204" pitchFamily="34" charset="0"/>
                        </a:rPr>
                        <a:t>% of all viewing</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47372107"/>
                  </a:ext>
                </a:extLst>
              </a:tr>
              <a:tr h="316409">
                <a:tc>
                  <a:txBody>
                    <a:bodyPr/>
                    <a:lstStyle/>
                    <a:p>
                      <a:pPr algn="ctr" fontAlgn="ctr"/>
                      <a:r>
                        <a:rPr lang="en-GB" sz="1000" b="1" i="0" u="none" strike="noStrike">
                          <a:solidFill>
                            <a:srgbClr val="000000"/>
                          </a:solidFill>
                          <a:effectLst/>
                          <a:latin typeface="Arial" panose="020B0604020202020204" pitchFamily="34" charset="0"/>
                        </a:rPr>
                        <a:t>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Adults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Reach Extenders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265127623"/>
                  </a:ext>
                </a:extLst>
              </a:tr>
              <a:tr h="306821">
                <a:tc>
                  <a:txBody>
                    <a:bodyPr/>
                    <a:lstStyle/>
                    <a:p>
                      <a:pPr algn="ctr" fontAlgn="ctr"/>
                      <a:r>
                        <a:rPr lang="en-GB" sz="1000" b="0" i="0" u="none" strike="noStrike">
                          <a:solidFill>
                            <a:srgbClr val="FFFFFF"/>
                          </a:solidFill>
                          <a:effectLst/>
                          <a:latin typeface="Arial" panose="020B0604020202020204" pitchFamily="34" charset="0"/>
                        </a:rPr>
                        <a:t>Drama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a:solidFill>
                            <a:srgbClr val="FFFFFF"/>
                          </a:solidFill>
                          <a:effectLst/>
                          <a:latin typeface="Arial" panose="020B0604020202020204" pitchFamily="34" charset="0"/>
                        </a:rPr>
                        <a:t>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a:solidFill>
                            <a:srgbClr val="FFFFFF"/>
                          </a:solidFill>
                          <a:effectLst/>
                          <a:latin typeface="Arial" panose="020B0604020202020204" pitchFamily="34" charset="0"/>
                        </a:rPr>
                        <a:t>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a:solidFill>
                            <a:srgbClr val="FFFFFF"/>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4240073940"/>
                  </a:ext>
                </a:extLst>
              </a:tr>
              <a:tr h="306821">
                <a:tc>
                  <a:txBody>
                    <a:bodyPr/>
                    <a:lstStyle/>
                    <a:p>
                      <a:pPr algn="ctr" fontAlgn="ctr"/>
                      <a:r>
                        <a:rPr lang="en-GB" sz="1000" b="0" i="0" u="none" strike="noStrike">
                          <a:solidFill>
                            <a:srgbClr val="000000"/>
                          </a:solidFill>
                          <a:effectLst/>
                          <a:latin typeface="Arial" panose="020B0604020202020204" pitchFamily="34" charset="0"/>
                        </a:rPr>
                        <a:t>Entertainment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94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558948901"/>
                  </a:ext>
                </a:extLst>
              </a:tr>
              <a:tr h="306821">
                <a:tc>
                  <a:txBody>
                    <a:bodyPr/>
                    <a:lstStyle/>
                    <a:p>
                      <a:pPr algn="ctr" fontAlgn="ctr"/>
                      <a:r>
                        <a:rPr lang="en-GB" sz="1000" b="0" i="0" u="none" strike="noStrike">
                          <a:solidFill>
                            <a:srgbClr val="FFFFFF"/>
                          </a:solidFill>
                          <a:effectLst/>
                          <a:latin typeface="Arial" panose="020B0604020202020204" pitchFamily="34" charset="0"/>
                        </a:rPr>
                        <a:t>Films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a:solidFill>
                            <a:srgbClr val="FFFFFF"/>
                          </a:solidFill>
                          <a:effectLst/>
                          <a:latin typeface="Arial" panose="020B0604020202020204" pitchFamily="34" charset="0"/>
                        </a:rPr>
                        <a:t>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a:solidFill>
                            <a:srgbClr val="FFFFFF"/>
                          </a:solidFill>
                          <a:effectLst/>
                          <a:latin typeface="Arial" panose="020B0604020202020204" pitchFamily="34" charset="0"/>
                        </a:rPr>
                        <a:t>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a:solidFill>
                            <a:srgbClr val="FFFFFF"/>
                          </a:solidFill>
                          <a:effectLst/>
                          <a:latin typeface="Arial" panose="020B0604020202020204" pitchFamily="34" charset="0"/>
                        </a:rPr>
                        <a:t>150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2901460706"/>
                  </a:ext>
                </a:extLst>
              </a:tr>
              <a:tr h="306821">
                <a:tc>
                  <a:txBody>
                    <a:bodyPr/>
                    <a:lstStyle/>
                    <a:p>
                      <a:pPr algn="ctr" fontAlgn="ctr"/>
                      <a:r>
                        <a:rPr lang="en-GB" sz="1000" b="0" i="0" u="none" strike="noStrike">
                          <a:solidFill>
                            <a:srgbClr val="000000"/>
                          </a:solidFill>
                          <a:effectLst/>
                          <a:latin typeface="Arial" panose="020B0604020202020204" pitchFamily="34" charset="0"/>
                        </a:rPr>
                        <a:t>Sport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899753857"/>
                  </a:ext>
                </a:extLst>
              </a:tr>
              <a:tr h="306821">
                <a:tc>
                  <a:txBody>
                    <a:bodyPr/>
                    <a:lstStyle/>
                    <a:p>
                      <a:pPr algn="ctr" fontAlgn="ctr"/>
                      <a:r>
                        <a:rPr lang="en-GB" sz="1000" b="0" i="0" u="none" strike="noStrike">
                          <a:solidFill>
                            <a:srgbClr val="000000"/>
                          </a:solidFill>
                          <a:effectLst/>
                          <a:latin typeface="Arial" panose="020B0604020202020204" pitchFamily="34" charset="0"/>
                        </a:rPr>
                        <a:t>Documentaries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453046137"/>
                  </a:ext>
                </a:extLst>
              </a:tr>
              <a:tr h="306821">
                <a:tc>
                  <a:txBody>
                    <a:bodyPr/>
                    <a:lstStyle/>
                    <a:p>
                      <a:pPr algn="ctr" fontAlgn="ctr"/>
                      <a:r>
                        <a:rPr lang="en-GB" sz="1000" b="0" i="0" u="none" strike="noStrike">
                          <a:solidFill>
                            <a:srgbClr val="FFFFFF"/>
                          </a:solidFill>
                          <a:effectLst/>
                          <a:latin typeface="Arial" panose="020B0604020202020204" pitchFamily="34" charset="0"/>
                        </a:rPr>
                        <a:t>Children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a:solidFill>
                            <a:srgbClr val="FFFFFF"/>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a:solidFill>
                            <a:srgbClr val="FFFFFF"/>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a:solidFill>
                            <a:srgbClr val="FFFFFF"/>
                          </a:solidFill>
                          <a:effectLst/>
                          <a:latin typeface="Arial" panose="020B0604020202020204" pitchFamily="34" charset="0"/>
                        </a:rPr>
                        <a:t>253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108649398"/>
                  </a:ext>
                </a:extLst>
              </a:tr>
              <a:tr h="306821">
                <a:tc>
                  <a:txBody>
                    <a:bodyPr/>
                    <a:lstStyle/>
                    <a:p>
                      <a:pPr algn="ctr" fontAlgn="ctr"/>
                      <a:r>
                        <a:rPr lang="en-GB" sz="1000" b="0" i="0" u="none" strike="noStrike">
                          <a:solidFill>
                            <a:srgbClr val="000000"/>
                          </a:solidFill>
                          <a:effectLst/>
                          <a:latin typeface="Arial" panose="020B0604020202020204" pitchFamily="34" charset="0"/>
                        </a:rPr>
                        <a:t>Hobbies/Leisure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332836273"/>
                  </a:ext>
                </a:extLst>
              </a:tr>
              <a:tr h="306821">
                <a:tc>
                  <a:txBody>
                    <a:bodyPr/>
                    <a:lstStyle/>
                    <a:p>
                      <a:pPr algn="ctr" fontAlgn="ctr"/>
                      <a:r>
                        <a:rPr lang="en-GB" sz="1000" b="0" i="0" u="none" strike="noStrike" dirty="0">
                          <a:solidFill>
                            <a:srgbClr val="000000"/>
                          </a:solidFill>
                          <a:effectLst/>
                          <a:latin typeface="Arial" panose="020B0604020202020204" pitchFamily="34" charset="0"/>
                        </a:rPr>
                        <a:t>News/Weather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669627853"/>
                  </a:ext>
                </a:extLst>
              </a:tr>
            </a:tbl>
          </a:graphicData>
        </a:graphic>
      </p:graphicFrame>
      <p:sp>
        <p:nvSpPr>
          <p:cNvPr id="2" name="Title 1">
            <a:extLst>
              <a:ext uri="{FF2B5EF4-FFF2-40B4-BE49-F238E27FC236}">
                <a16:creationId xmlns:a16="http://schemas.microsoft.com/office/drawing/2014/main" id="{FF0CBA66-4B6E-47EB-3475-54134A7E2660}"/>
              </a:ext>
            </a:extLst>
          </p:cNvPr>
          <p:cNvSpPr>
            <a:spLocks noGrp="1"/>
          </p:cNvSpPr>
          <p:nvPr>
            <p:ph type="title"/>
          </p:nvPr>
        </p:nvSpPr>
        <p:spPr/>
        <p:txBody>
          <a:bodyPr/>
          <a:lstStyle/>
          <a:p>
            <a:r>
              <a:rPr lang="en-GB" dirty="0"/>
              <a:t>Top genres watched by ‘Reach Extenders’</a:t>
            </a:r>
          </a:p>
        </p:txBody>
      </p:sp>
      <p:sp>
        <p:nvSpPr>
          <p:cNvPr id="3" name="Text Placeholder 2">
            <a:extLst>
              <a:ext uri="{FF2B5EF4-FFF2-40B4-BE49-F238E27FC236}">
                <a16:creationId xmlns:a16="http://schemas.microsoft.com/office/drawing/2014/main" id="{8954196E-BA0F-F33F-F089-180DB22414E3}"/>
              </a:ext>
            </a:extLst>
          </p:cNvPr>
          <p:cNvSpPr>
            <a:spLocks noGrp="1"/>
          </p:cNvSpPr>
          <p:nvPr>
            <p:ph type="body" sz="quarter" idx="15"/>
          </p:nvPr>
        </p:nvSpPr>
        <p:spPr/>
        <p:txBody>
          <a:bodyPr/>
          <a:lstStyle/>
          <a:p>
            <a:r>
              <a:rPr lang="en-GB" dirty="0"/>
              <a:t>Source: Barb Q3 2024, % of all viewing, index vs all adults.</a:t>
            </a:r>
          </a:p>
        </p:txBody>
      </p:sp>
    </p:spTree>
    <p:extLst>
      <p:ext uri="{BB962C8B-B14F-4D97-AF65-F5344CB8AC3E}">
        <p14:creationId xmlns:p14="http://schemas.microsoft.com/office/powerpoint/2010/main" val="3539844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B1FE4BC-3988-BDE9-063D-58BA281560F1}"/>
              </a:ext>
            </a:extLst>
          </p:cNvPr>
          <p:cNvGraphicFramePr>
            <a:graphicFrameLocks noGrp="1"/>
          </p:cNvGraphicFramePr>
          <p:nvPr>
            <p:extLst>
              <p:ext uri="{D42A27DB-BD31-4B8C-83A1-F6EECF244321}">
                <p14:modId xmlns:p14="http://schemas.microsoft.com/office/powerpoint/2010/main" val="2322944822"/>
              </p:ext>
            </p:extLst>
          </p:nvPr>
        </p:nvGraphicFramePr>
        <p:xfrm>
          <a:off x="799113" y="1660867"/>
          <a:ext cx="4914900" cy="3067054"/>
        </p:xfrm>
        <a:graphic>
          <a:graphicData uri="http://schemas.openxmlformats.org/drawingml/2006/table">
            <a:tbl>
              <a:tblPr firstRow="1" bandRow="1"/>
              <a:tblGrid>
                <a:gridCol w="1021434">
                  <a:extLst>
                    <a:ext uri="{9D8B030D-6E8A-4147-A177-3AD203B41FA5}">
                      <a16:colId xmlns:a16="http://schemas.microsoft.com/office/drawing/2014/main" val="1108740738"/>
                    </a:ext>
                  </a:extLst>
                </a:gridCol>
                <a:gridCol w="2872032">
                  <a:extLst>
                    <a:ext uri="{9D8B030D-6E8A-4147-A177-3AD203B41FA5}">
                      <a16:colId xmlns:a16="http://schemas.microsoft.com/office/drawing/2014/main" val="1906540847"/>
                    </a:ext>
                  </a:extLst>
                </a:gridCol>
                <a:gridCol w="1021434">
                  <a:extLst>
                    <a:ext uri="{9D8B030D-6E8A-4147-A177-3AD203B41FA5}">
                      <a16:colId xmlns:a16="http://schemas.microsoft.com/office/drawing/2014/main" val="290013376"/>
                    </a:ext>
                  </a:extLst>
                </a:gridCol>
              </a:tblGrid>
              <a:tr h="254924">
                <a:tc gridSpan="3">
                  <a:txBody>
                    <a:bodyPr/>
                    <a:lstStyle/>
                    <a:p>
                      <a:pPr algn="ctr" fontAlgn="ctr"/>
                      <a:r>
                        <a:rPr lang="en-GB" sz="1000" b="1" i="0" u="none" strike="noStrike">
                          <a:solidFill>
                            <a:srgbClr val="FFFFFF"/>
                          </a:solidFill>
                          <a:effectLst/>
                          <a:latin typeface="Arial" panose="020B0604020202020204" pitchFamily="34" charset="0"/>
                        </a:rPr>
                        <a:t>Drama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87273572"/>
                  </a:ext>
                </a:extLst>
              </a:tr>
              <a:tr h="262890">
                <a:tc>
                  <a:txBody>
                    <a:bodyPr/>
                    <a:lstStyle/>
                    <a:p>
                      <a:pPr algn="ctr" fontAlgn="ctr"/>
                      <a:r>
                        <a:rPr lang="en-GB" sz="10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964649887"/>
                  </a:ext>
                </a:extLst>
              </a:tr>
              <a:tr h="254924">
                <a:tc>
                  <a:txBody>
                    <a:bodyPr/>
                    <a:lstStyle/>
                    <a:p>
                      <a:pPr algn="ctr" fontAlgn="ctr"/>
                      <a:r>
                        <a:rPr lang="en-GB" sz="10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House Of The Dragon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164867936"/>
                  </a:ext>
                </a:extLst>
              </a:tr>
              <a:tr h="254924">
                <a:tc>
                  <a:txBody>
                    <a:bodyPr/>
                    <a:lstStyle/>
                    <a:p>
                      <a:pPr algn="ctr" fontAlgn="ctr"/>
                      <a:r>
                        <a:rPr lang="en-GB" sz="10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Brassic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70405297"/>
                  </a:ext>
                </a:extLst>
              </a:tr>
              <a:tr h="254924">
                <a:tc>
                  <a:txBody>
                    <a:bodyPr/>
                    <a:lstStyle/>
                    <a:p>
                      <a:pPr algn="ctr" fontAlgn="ctr"/>
                      <a:r>
                        <a:rPr lang="en-GB" sz="10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The Great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768630105"/>
                  </a:ext>
                </a:extLst>
              </a:tr>
              <a:tr h="254924">
                <a:tc>
                  <a:txBody>
                    <a:bodyPr/>
                    <a:lstStyle/>
                    <a:p>
                      <a:pPr algn="ctr" fontAlgn="ctr"/>
                      <a:r>
                        <a:rPr lang="en-GB" sz="10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Douglas Is Cancelled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889062880"/>
                  </a:ext>
                </a:extLst>
              </a:tr>
              <a:tr h="254924">
                <a:tc>
                  <a:txBody>
                    <a:bodyPr/>
                    <a:lstStyle/>
                    <a:p>
                      <a:pPr algn="ctr" fontAlgn="ctr"/>
                      <a:r>
                        <a:rPr lang="en-GB" sz="10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The Twelve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904901742"/>
                  </a:ext>
                </a:extLst>
              </a:tr>
              <a:tr h="254924">
                <a:tc>
                  <a:txBody>
                    <a:bodyPr/>
                    <a:lstStyle/>
                    <a:p>
                      <a:pPr algn="ctr" fontAlgn="ctr"/>
                      <a:r>
                        <a:rPr lang="en-GB" sz="10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Game of Thrones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297442967"/>
                  </a:ext>
                </a:extLst>
              </a:tr>
              <a:tr h="254924">
                <a:tc>
                  <a:txBody>
                    <a:bodyPr/>
                    <a:lstStyle/>
                    <a:p>
                      <a:pPr algn="ctr" fontAlgn="ctr"/>
                      <a:r>
                        <a:rPr lang="en-GB" sz="10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The Sopranos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852049318"/>
                  </a:ext>
                </a:extLst>
              </a:tr>
              <a:tr h="254924">
                <a:tc>
                  <a:txBody>
                    <a:bodyPr/>
                    <a:lstStyle/>
                    <a:p>
                      <a:pPr algn="ctr" fontAlgn="ctr"/>
                      <a:r>
                        <a:rPr lang="en-GB" sz="10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Suspect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98000546"/>
                  </a:ext>
                </a:extLst>
              </a:tr>
              <a:tr h="254924">
                <a:tc>
                  <a:txBody>
                    <a:bodyPr/>
                    <a:lstStyle/>
                    <a:p>
                      <a:pPr algn="ctr" fontAlgn="ctr"/>
                      <a:r>
                        <a:rPr lang="en-GB" sz="10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The Rookie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812413568"/>
                  </a:ext>
                </a:extLst>
              </a:tr>
              <a:tr h="254924">
                <a:tc>
                  <a:txBody>
                    <a:bodyPr/>
                    <a:lstStyle/>
                    <a:p>
                      <a:pPr algn="ctr" fontAlgn="ctr"/>
                      <a:r>
                        <a:rPr lang="en-GB" sz="1000" b="0" i="0" u="none" strike="noStrike">
                          <a:solidFill>
                            <a:srgbClr val="000000"/>
                          </a:solidFill>
                          <a:effectLst/>
                          <a:latin typeface="Arial" panose="020B0604020202020204" pitchFamily="34" charset="0"/>
                        </a:rPr>
                        <a:t>Channel 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US" sz="1000" b="0" i="0" u="none" strike="noStrike">
                          <a:solidFill>
                            <a:srgbClr val="000000"/>
                          </a:solidFill>
                          <a:effectLst/>
                          <a:latin typeface="Arial" panose="020B0604020202020204" pitchFamily="34" charset="0"/>
                        </a:rPr>
                        <a:t>All Creatures Great and Small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121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140047872"/>
                  </a:ext>
                </a:extLst>
              </a:tr>
            </a:tbl>
          </a:graphicData>
        </a:graphic>
      </p:graphicFrame>
      <p:graphicFrame>
        <p:nvGraphicFramePr>
          <p:cNvPr id="8" name="Table 7">
            <a:extLst>
              <a:ext uri="{FF2B5EF4-FFF2-40B4-BE49-F238E27FC236}">
                <a16:creationId xmlns:a16="http://schemas.microsoft.com/office/drawing/2014/main" id="{1E570458-09B8-C540-D254-B3295A6AB80E}"/>
              </a:ext>
            </a:extLst>
          </p:cNvPr>
          <p:cNvGraphicFramePr>
            <a:graphicFrameLocks noGrp="1"/>
          </p:cNvGraphicFramePr>
          <p:nvPr>
            <p:extLst>
              <p:ext uri="{D42A27DB-BD31-4B8C-83A1-F6EECF244321}">
                <p14:modId xmlns:p14="http://schemas.microsoft.com/office/powerpoint/2010/main" val="461607673"/>
              </p:ext>
            </p:extLst>
          </p:nvPr>
        </p:nvGraphicFramePr>
        <p:xfrm>
          <a:off x="6477980" y="1660866"/>
          <a:ext cx="4914901" cy="3067054"/>
        </p:xfrm>
        <a:graphic>
          <a:graphicData uri="http://schemas.openxmlformats.org/drawingml/2006/table">
            <a:tbl>
              <a:tblPr firstRow="1" bandRow="1"/>
              <a:tblGrid>
                <a:gridCol w="1021434">
                  <a:extLst>
                    <a:ext uri="{9D8B030D-6E8A-4147-A177-3AD203B41FA5}">
                      <a16:colId xmlns:a16="http://schemas.microsoft.com/office/drawing/2014/main" val="2213485907"/>
                    </a:ext>
                  </a:extLst>
                </a:gridCol>
                <a:gridCol w="2872033">
                  <a:extLst>
                    <a:ext uri="{9D8B030D-6E8A-4147-A177-3AD203B41FA5}">
                      <a16:colId xmlns:a16="http://schemas.microsoft.com/office/drawing/2014/main" val="956620730"/>
                    </a:ext>
                  </a:extLst>
                </a:gridCol>
                <a:gridCol w="1021434">
                  <a:extLst>
                    <a:ext uri="{9D8B030D-6E8A-4147-A177-3AD203B41FA5}">
                      <a16:colId xmlns:a16="http://schemas.microsoft.com/office/drawing/2014/main" val="1929594927"/>
                    </a:ext>
                  </a:extLst>
                </a:gridCol>
              </a:tblGrid>
              <a:tr h="254924">
                <a:tc gridSpan="3">
                  <a:txBody>
                    <a:bodyPr/>
                    <a:lstStyle/>
                    <a:p>
                      <a:pPr algn="ctr" fontAlgn="ctr"/>
                      <a:r>
                        <a:rPr lang="en-GB" sz="1000" b="1" i="0" u="none" strike="noStrike">
                          <a:solidFill>
                            <a:srgbClr val="FFFFFF"/>
                          </a:solidFill>
                          <a:effectLst/>
                          <a:latin typeface="Arial" panose="020B0604020202020204" pitchFamily="34" charset="0"/>
                        </a:rPr>
                        <a:t>Drama - SVOD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98303813"/>
                  </a:ext>
                </a:extLst>
              </a:tr>
              <a:tr h="262890">
                <a:tc>
                  <a:txBody>
                    <a:bodyPr/>
                    <a:lstStyle/>
                    <a:p>
                      <a:pPr algn="ctr" fontAlgn="ctr"/>
                      <a:r>
                        <a:rPr lang="en-GB" sz="10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543843662"/>
                  </a:ext>
                </a:extLst>
              </a:tr>
              <a:tr h="254924">
                <a:tc>
                  <a:txBody>
                    <a:bodyPr/>
                    <a:lstStyle/>
                    <a:p>
                      <a:pPr algn="ctr" fontAlgn="ctr"/>
                      <a:r>
                        <a:rPr lang="en-GB" sz="10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Grey's Anatomy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424598206"/>
                  </a:ext>
                </a:extLst>
              </a:tr>
              <a:tr h="254924">
                <a:tc>
                  <a:txBody>
                    <a:bodyPr/>
                    <a:lstStyle/>
                    <a:p>
                      <a:pPr algn="ctr" fontAlgn="ctr"/>
                      <a:r>
                        <a:rPr lang="en-GB" sz="10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The Perfect Couple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922600730"/>
                  </a:ext>
                </a:extLst>
              </a:tr>
              <a:tr h="254924">
                <a:tc>
                  <a:txBody>
                    <a:bodyPr/>
                    <a:lstStyle/>
                    <a:p>
                      <a:pPr algn="ctr" fontAlgn="ctr"/>
                      <a:r>
                        <a:rPr lang="en-GB" sz="10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Brassic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979296533"/>
                  </a:ext>
                </a:extLst>
              </a:tr>
              <a:tr h="254924">
                <a:tc>
                  <a:txBody>
                    <a:bodyPr/>
                    <a:lstStyle/>
                    <a:p>
                      <a:pPr algn="ctr" fontAlgn="ctr"/>
                      <a:r>
                        <a:rPr lang="en-GB" sz="10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The Boys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780062614"/>
                  </a:ext>
                </a:extLst>
              </a:tr>
              <a:tr h="254924">
                <a:tc>
                  <a:txBody>
                    <a:bodyPr/>
                    <a:lstStyle/>
                    <a:p>
                      <a:pPr algn="ctr" fontAlgn="ctr"/>
                      <a:r>
                        <a:rPr lang="en-GB" sz="10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Emily in Paris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865902373"/>
                  </a:ext>
                </a:extLst>
              </a:tr>
              <a:tr h="254924">
                <a:tc>
                  <a:txBody>
                    <a:bodyPr/>
                    <a:lstStyle/>
                    <a:p>
                      <a:pPr algn="ctr" fontAlgn="ctr"/>
                      <a:r>
                        <a:rPr lang="en-GB" sz="10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New Amsterdam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904436304"/>
                  </a:ext>
                </a:extLst>
              </a:tr>
              <a:tr h="254924">
                <a:tc>
                  <a:txBody>
                    <a:bodyPr/>
                    <a:lstStyle/>
                    <a:p>
                      <a:pPr algn="ctr" fontAlgn="ctr"/>
                      <a:r>
                        <a:rPr lang="en-GB" sz="10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Dexter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383840304"/>
                  </a:ext>
                </a:extLst>
              </a:tr>
              <a:tr h="254924">
                <a:tc>
                  <a:txBody>
                    <a:bodyPr/>
                    <a:lstStyle/>
                    <a:p>
                      <a:pPr algn="ctr" fontAlgn="ctr"/>
                      <a:r>
                        <a:rPr lang="en-GB" sz="10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US" sz="1000" b="0" i="0" u="none" strike="noStrike">
                          <a:solidFill>
                            <a:srgbClr val="000000"/>
                          </a:solidFill>
                          <a:effectLst/>
                          <a:latin typeface="Arial" panose="020B0604020202020204" pitchFamily="34" charset="0"/>
                        </a:rPr>
                        <a:t>The Lord of the Rings: The Rings of Power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673522731"/>
                  </a:ext>
                </a:extLst>
              </a:tr>
              <a:tr h="254924">
                <a:tc>
                  <a:txBody>
                    <a:bodyPr/>
                    <a:lstStyle/>
                    <a:p>
                      <a:pPr algn="ctr" fontAlgn="ctr"/>
                      <a:r>
                        <a:rPr lang="en-GB" sz="10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Criminal Minds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802343023"/>
                  </a:ext>
                </a:extLst>
              </a:tr>
              <a:tr h="254924">
                <a:tc>
                  <a:txBody>
                    <a:bodyPr/>
                    <a:lstStyle/>
                    <a:p>
                      <a:pPr algn="ctr" fontAlgn="ctr"/>
                      <a:r>
                        <a:rPr lang="en-GB" sz="10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The Umbrella Academy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203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559085849"/>
                  </a:ext>
                </a:extLst>
              </a:tr>
            </a:tbl>
          </a:graphicData>
        </a:graphic>
      </p:graphicFrame>
      <p:sp>
        <p:nvSpPr>
          <p:cNvPr id="2" name="Title 1">
            <a:extLst>
              <a:ext uri="{FF2B5EF4-FFF2-40B4-BE49-F238E27FC236}">
                <a16:creationId xmlns:a16="http://schemas.microsoft.com/office/drawing/2014/main" id="{BEFA9C5B-E2A0-9B21-EDF4-EE9385EC5877}"/>
              </a:ext>
            </a:extLst>
          </p:cNvPr>
          <p:cNvSpPr>
            <a:spLocks noGrp="1"/>
          </p:cNvSpPr>
          <p:nvPr>
            <p:ph type="title"/>
          </p:nvPr>
        </p:nvSpPr>
        <p:spPr/>
        <p:txBody>
          <a:bodyPr/>
          <a:lstStyle/>
          <a:p>
            <a:r>
              <a:rPr lang="en-GB" dirty="0"/>
              <a:t>High indexing drama content</a:t>
            </a:r>
          </a:p>
        </p:txBody>
      </p:sp>
      <p:sp>
        <p:nvSpPr>
          <p:cNvPr id="3" name="Text Placeholder 2">
            <a:extLst>
              <a:ext uri="{FF2B5EF4-FFF2-40B4-BE49-F238E27FC236}">
                <a16:creationId xmlns:a16="http://schemas.microsoft.com/office/drawing/2014/main" id="{AE6FE676-47AD-68C3-20EB-4B9791A75754}"/>
              </a:ext>
            </a:extLst>
          </p:cNvPr>
          <p:cNvSpPr>
            <a:spLocks noGrp="1"/>
          </p:cNvSpPr>
          <p:nvPr>
            <p:ph type="body" sz="quarter" idx="15"/>
          </p:nvPr>
        </p:nvSpPr>
        <p:spPr/>
        <p:txBody>
          <a:bodyPr/>
          <a:lstStyle/>
          <a:p>
            <a:r>
              <a:rPr lang="en-GB" dirty="0"/>
              <a:t>Source: Barb Q3 2024, ‘Reach Extender’ index vs all adults, Thinkbox created list of programmes ranked by volume of viewing and index. Commercial broadcasters and SVODs are separated because we can’t currently separate viewing by homes that are / are not on the SVOD ad tiers.</a:t>
            </a:r>
          </a:p>
        </p:txBody>
      </p:sp>
    </p:spTree>
    <p:extLst>
      <p:ext uri="{BB962C8B-B14F-4D97-AF65-F5344CB8AC3E}">
        <p14:creationId xmlns:p14="http://schemas.microsoft.com/office/powerpoint/2010/main" val="2086112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F8559F4D-EB68-5B7B-43AB-382D2DDBAB3A}"/>
              </a:ext>
            </a:extLst>
          </p:cNvPr>
          <p:cNvGraphicFramePr>
            <a:graphicFrameLocks noGrp="1"/>
          </p:cNvGraphicFramePr>
          <p:nvPr>
            <p:extLst>
              <p:ext uri="{D42A27DB-BD31-4B8C-83A1-F6EECF244321}">
                <p14:modId xmlns:p14="http://schemas.microsoft.com/office/powerpoint/2010/main" val="1958764209"/>
              </p:ext>
            </p:extLst>
          </p:nvPr>
        </p:nvGraphicFramePr>
        <p:xfrm>
          <a:off x="504649" y="2359723"/>
          <a:ext cx="5460160" cy="2551105"/>
        </p:xfrm>
        <a:graphic>
          <a:graphicData uri="http://schemas.openxmlformats.org/drawingml/2006/table">
            <a:tbl>
              <a:tblPr/>
              <a:tblGrid>
                <a:gridCol w="2243769">
                  <a:extLst>
                    <a:ext uri="{9D8B030D-6E8A-4147-A177-3AD203B41FA5}">
                      <a16:colId xmlns:a16="http://schemas.microsoft.com/office/drawing/2014/main" val="1182089632"/>
                    </a:ext>
                  </a:extLst>
                </a:gridCol>
                <a:gridCol w="914842">
                  <a:extLst>
                    <a:ext uri="{9D8B030D-6E8A-4147-A177-3AD203B41FA5}">
                      <a16:colId xmlns:a16="http://schemas.microsoft.com/office/drawing/2014/main" val="675308253"/>
                    </a:ext>
                  </a:extLst>
                </a:gridCol>
                <a:gridCol w="1386707">
                  <a:extLst>
                    <a:ext uri="{9D8B030D-6E8A-4147-A177-3AD203B41FA5}">
                      <a16:colId xmlns:a16="http://schemas.microsoft.com/office/drawing/2014/main" val="2202523707"/>
                    </a:ext>
                  </a:extLst>
                </a:gridCol>
                <a:gridCol w="914842">
                  <a:extLst>
                    <a:ext uri="{9D8B030D-6E8A-4147-A177-3AD203B41FA5}">
                      <a16:colId xmlns:a16="http://schemas.microsoft.com/office/drawing/2014/main" val="3065886224"/>
                    </a:ext>
                  </a:extLst>
                </a:gridCol>
              </a:tblGrid>
              <a:tr h="258627">
                <a:tc gridSpan="4">
                  <a:txBody>
                    <a:bodyPr/>
                    <a:lstStyle/>
                    <a:p>
                      <a:pPr algn="ctr" rtl="0" fontAlgn="ctr"/>
                      <a:r>
                        <a:rPr lang="en-GB" sz="1000" b="1" i="0" u="none" strike="noStrike" dirty="0">
                          <a:solidFill>
                            <a:srgbClr val="FFFFFF"/>
                          </a:solidFill>
                          <a:effectLst/>
                          <a:latin typeface="Arial" panose="020B0604020202020204" pitchFamily="34" charset="0"/>
                        </a:rPr>
                        <a:t>% of all film viewing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98615169"/>
                  </a:ext>
                </a:extLst>
              </a:tr>
              <a:tr h="223462">
                <a:tc>
                  <a:txBody>
                    <a:bodyPr/>
                    <a:lstStyle/>
                    <a:p>
                      <a:pPr algn="ctr" fontAlgn="ctr"/>
                      <a:r>
                        <a:rPr lang="en-GB" sz="1000" b="1" i="0" u="none" strike="noStrike" dirty="0">
                          <a:solidFill>
                            <a:srgbClr val="000000"/>
                          </a:solidFill>
                          <a:effectLst/>
                          <a:latin typeface="Arial" panose="020B0604020202020204" pitchFamily="34" charset="0"/>
                        </a:rPr>
                        <a:t>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Adults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Reach Extenders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231068879"/>
                  </a:ext>
                </a:extLst>
              </a:tr>
              <a:tr h="258627">
                <a:tc>
                  <a:txBody>
                    <a:bodyPr/>
                    <a:lstStyle/>
                    <a:p>
                      <a:pPr algn="ctr" fontAlgn="ctr"/>
                      <a:r>
                        <a:rPr lang="en-GB" sz="1000" b="0" i="0" u="none" strike="noStrike">
                          <a:solidFill>
                            <a:schemeClr val="tx1"/>
                          </a:solidFill>
                          <a:effectLst/>
                          <a:latin typeface="Arial" panose="020B0604020202020204" pitchFamily="34" charset="0"/>
                        </a:rPr>
                        <a:t>Action / Adventure / Thriller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chemeClr val="tx1"/>
                          </a:solidFill>
                          <a:effectLst/>
                          <a:latin typeface="Arial" panose="020B0604020202020204" pitchFamily="34" charset="0"/>
                        </a:rPr>
                        <a:t>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chemeClr val="tx1"/>
                          </a:solidFill>
                          <a:effectLst/>
                          <a:latin typeface="Arial" panose="020B0604020202020204" pitchFamily="34" charset="0"/>
                        </a:rPr>
                        <a:t>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chemeClr val="tx1"/>
                          </a:solidFill>
                          <a:effectLst/>
                          <a:latin typeface="Arial" panose="020B0604020202020204" pitchFamily="34" charset="0"/>
                        </a:rPr>
                        <a:t>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141234173"/>
                  </a:ext>
                </a:extLst>
              </a:tr>
              <a:tr h="258627">
                <a:tc>
                  <a:txBody>
                    <a:bodyPr/>
                    <a:lstStyle/>
                    <a:p>
                      <a:pPr algn="ctr" fontAlgn="ctr"/>
                      <a:r>
                        <a:rPr lang="en-GB" sz="1000" b="0" i="0" u="none" strike="noStrike">
                          <a:solidFill>
                            <a:schemeClr val="bg1"/>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a:solidFill>
                            <a:schemeClr val="bg1"/>
                          </a:solidFill>
                          <a:effectLst/>
                          <a:latin typeface="Arial" panose="020B0604020202020204" pitchFamily="34" charset="0"/>
                        </a:rPr>
                        <a:t>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dirty="0">
                          <a:solidFill>
                            <a:schemeClr val="bg1"/>
                          </a:solidFill>
                          <a:effectLst/>
                          <a:latin typeface="Arial" panose="020B0604020202020204" pitchFamily="34" charset="0"/>
                        </a:rPr>
                        <a:t>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dirty="0">
                          <a:solidFill>
                            <a:schemeClr val="bg1"/>
                          </a:solidFill>
                          <a:effectLst/>
                          <a:latin typeface="Arial" panose="020B0604020202020204" pitchFamily="34" charset="0"/>
                        </a:rPr>
                        <a:t>149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4201348406"/>
                  </a:ext>
                </a:extLst>
              </a:tr>
              <a:tr h="258627">
                <a:tc>
                  <a:txBody>
                    <a:bodyPr/>
                    <a:lstStyle/>
                    <a:p>
                      <a:pPr algn="ctr" fontAlgn="ctr"/>
                      <a:r>
                        <a:rPr lang="en-GB" sz="1000" b="0" i="0" u="none" strike="noStrike">
                          <a:solidFill>
                            <a:srgbClr val="FFFFFF"/>
                          </a:solidFill>
                          <a:effectLst/>
                          <a:latin typeface="Arial" panose="020B0604020202020204" pitchFamily="34" charset="0"/>
                        </a:rPr>
                        <a:t>Comedy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a:solidFill>
                            <a:srgbClr val="FFFFFF"/>
                          </a:solidFill>
                          <a:effectLst/>
                          <a:latin typeface="Arial" panose="020B0604020202020204" pitchFamily="34" charset="0"/>
                        </a:rPr>
                        <a:t>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a:solidFill>
                            <a:srgbClr val="FFFFFF"/>
                          </a:solidFill>
                          <a:effectLst/>
                          <a:latin typeface="Arial" panose="020B060402020202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dirty="0">
                          <a:solidFill>
                            <a:srgbClr val="FFFFFF"/>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899442843"/>
                  </a:ext>
                </a:extLst>
              </a:tr>
              <a:tr h="258627">
                <a:tc>
                  <a:txBody>
                    <a:bodyPr/>
                    <a:lstStyle/>
                    <a:p>
                      <a:pPr algn="ctr" fontAlgn="ctr"/>
                      <a:r>
                        <a:rPr lang="en-GB" sz="1000" b="0" i="0" u="none" strike="noStrike">
                          <a:solidFill>
                            <a:srgbClr val="000000"/>
                          </a:solidFill>
                          <a:effectLst/>
                          <a:latin typeface="Arial" panose="020B0604020202020204" pitchFamily="34" charset="0"/>
                        </a:rPr>
                        <a:t>Sci-Fi and Fantasy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454146802"/>
                  </a:ext>
                </a:extLst>
              </a:tr>
              <a:tr h="258627">
                <a:tc>
                  <a:txBody>
                    <a:bodyPr/>
                    <a:lstStyle/>
                    <a:p>
                      <a:pPr algn="ctr" fontAlgn="ctr"/>
                      <a:r>
                        <a:rPr lang="en-GB" sz="1000" b="0" i="0" u="none" strike="noStrike">
                          <a:solidFill>
                            <a:schemeClr val="bg1"/>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a:solidFill>
                            <a:schemeClr val="bg1"/>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a:solidFill>
                            <a:schemeClr val="bg1"/>
                          </a:solidFill>
                          <a:effectLst/>
                          <a:latin typeface="Arial" panose="020B060402020202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dirty="0">
                          <a:solidFill>
                            <a:schemeClr val="bg1"/>
                          </a:solidFill>
                          <a:effectLst/>
                          <a:latin typeface="Arial" panose="020B0604020202020204" pitchFamily="34" charset="0"/>
                        </a:rPr>
                        <a:t>136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2806093560"/>
                  </a:ext>
                </a:extLst>
              </a:tr>
              <a:tr h="258627">
                <a:tc>
                  <a:txBody>
                    <a:bodyPr/>
                    <a:lstStyle/>
                    <a:p>
                      <a:pPr algn="ctr" fontAlgn="ctr"/>
                      <a:r>
                        <a:rPr lang="en-GB" sz="1000" b="0" i="0" u="none" strike="noStrike">
                          <a:solidFill>
                            <a:schemeClr val="tx1"/>
                          </a:solidFill>
                          <a:effectLst/>
                          <a:latin typeface="Arial" panose="020B0604020202020204" pitchFamily="34" charset="0"/>
                        </a:rPr>
                        <a:t>Other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chemeClr val="tx1"/>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chemeClr val="tx1"/>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chemeClr val="tx1"/>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454996035"/>
                  </a:ext>
                </a:extLst>
              </a:tr>
              <a:tr h="258627">
                <a:tc>
                  <a:txBody>
                    <a:bodyPr/>
                    <a:lstStyle/>
                    <a:p>
                      <a:pPr algn="ctr" fontAlgn="ctr"/>
                      <a:r>
                        <a:rPr lang="en-GB" sz="1000" b="0" i="0" u="none" strike="noStrike">
                          <a:solidFill>
                            <a:srgbClr val="000000"/>
                          </a:solidFill>
                          <a:effectLst/>
                          <a:latin typeface="Arial" panose="020B0604020202020204" pitchFamily="34" charset="0"/>
                        </a:rPr>
                        <a:t>Horror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990013319"/>
                  </a:ext>
                </a:extLst>
              </a:tr>
              <a:tr h="258627">
                <a:tc>
                  <a:txBody>
                    <a:bodyPr/>
                    <a:lstStyle/>
                    <a:p>
                      <a:pPr algn="ctr" fontAlgn="ctr"/>
                      <a:r>
                        <a:rPr lang="en-GB" sz="1000" b="0" i="0" u="none" strike="noStrike">
                          <a:solidFill>
                            <a:schemeClr val="bg1"/>
                          </a:solidFill>
                          <a:effectLst/>
                          <a:latin typeface="Arial" panose="020B0604020202020204" pitchFamily="34" charset="0"/>
                        </a:rPr>
                        <a:t>Historical and Period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a:solidFill>
                            <a:schemeClr val="bg1"/>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a:solidFill>
                            <a:schemeClr val="bg1"/>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000" b="0" i="0" u="none" strike="noStrike" dirty="0">
                          <a:solidFill>
                            <a:schemeClr val="bg1"/>
                          </a:solidFill>
                          <a:effectLst/>
                          <a:latin typeface="Arial" panose="020B0604020202020204" pitchFamily="34" charset="0"/>
                        </a:rPr>
                        <a:t>125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94678519"/>
                  </a:ext>
                </a:extLst>
              </a:tr>
            </a:tbl>
          </a:graphicData>
        </a:graphic>
      </p:graphicFrame>
      <p:graphicFrame>
        <p:nvGraphicFramePr>
          <p:cNvPr id="13" name="Table 12">
            <a:extLst>
              <a:ext uri="{FF2B5EF4-FFF2-40B4-BE49-F238E27FC236}">
                <a16:creationId xmlns:a16="http://schemas.microsoft.com/office/drawing/2014/main" id="{BFA5A896-0517-098F-9E0F-CEE6FC8DE2B2}"/>
              </a:ext>
            </a:extLst>
          </p:cNvPr>
          <p:cNvGraphicFramePr>
            <a:graphicFrameLocks noGrp="1"/>
          </p:cNvGraphicFramePr>
          <p:nvPr>
            <p:extLst>
              <p:ext uri="{D42A27DB-BD31-4B8C-83A1-F6EECF244321}">
                <p14:modId xmlns:p14="http://schemas.microsoft.com/office/powerpoint/2010/main" val="4024127740"/>
              </p:ext>
            </p:extLst>
          </p:nvPr>
        </p:nvGraphicFramePr>
        <p:xfrm>
          <a:off x="6480350" y="1309357"/>
          <a:ext cx="5207000" cy="2038350"/>
        </p:xfrm>
        <a:graphic>
          <a:graphicData uri="http://schemas.openxmlformats.org/drawingml/2006/table">
            <a:tbl>
              <a:tblPr firstRow="1" bandRow="1"/>
              <a:tblGrid>
                <a:gridCol w="1506788">
                  <a:extLst>
                    <a:ext uri="{9D8B030D-6E8A-4147-A177-3AD203B41FA5}">
                      <a16:colId xmlns:a16="http://schemas.microsoft.com/office/drawing/2014/main" val="1640203046"/>
                    </a:ext>
                  </a:extLst>
                </a:gridCol>
                <a:gridCol w="772467">
                  <a:extLst>
                    <a:ext uri="{9D8B030D-6E8A-4147-A177-3AD203B41FA5}">
                      <a16:colId xmlns:a16="http://schemas.microsoft.com/office/drawing/2014/main" val="2035084624"/>
                    </a:ext>
                  </a:extLst>
                </a:gridCol>
                <a:gridCol w="2441377">
                  <a:extLst>
                    <a:ext uri="{9D8B030D-6E8A-4147-A177-3AD203B41FA5}">
                      <a16:colId xmlns:a16="http://schemas.microsoft.com/office/drawing/2014/main" val="888427260"/>
                    </a:ext>
                  </a:extLst>
                </a:gridCol>
                <a:gridCol w="486368">
                  <a:extLst>
                    <a:ext uri="{9D8B030D-6E8A-4147-A177-3AD203B41FA5}">
                      <a16:colId xmlns:a16="http://schemas.microsoft.com/office/drawing/2014/main" val="1684313212"/>
                    </a:ext>
                  </a:extLst>
                </a:gridCol>
              </a:tblGrid>
              <a:tr h="203200">
                <a:tc gridSpan="4">
                  <a:txBody>
                    <a:bodyPr/>
                    <a:lstStyle/>
                    <a:p>
                      <a:pPr algn="ctr" fontAlgn="ctr"/>
                      <a:r>
                        <a:rPr lang="en-GB" sz="1000" b="1" i="0" u="none" strike="noStrike">
                          <a:solidFill>
                            <a:srgbClr val="FFFFFF"/>
                          </a:solidFill>
                          <a:effectLst/>
                          <a:latin typeface="Arial" panose="020B0604020202020204" pitchFamily="34" charset="0"/>
                        </a:rPr>
                        <a:t>Films - Commercial TV</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17968619"/>
                  </a:ext>
                </a:extLst>
              </a:tr>
              <a:tr h="209550">
                <a:tc>
                  <a:txBody>
                    <a:bodyPr/>
                    <a:lstStyle/>
                    <a:p>
                      <a:pPr algn="ctr" fontAlgn="ctr"/>
                      <a:r>
                        <a:rPr lang="en-GB" sz="1000" b="1" i="0" u="none" strike="noStrike">
                          <a:solidFill>
                            <a:srgbClr val="000000"/>
                          </a:solidFill>
                          <a:effectLst/>
                          <a:latin typeface="Arial" panose="020B0604020202020204" pitchFamily="34" charset="0"/>
                        </a:rPr>
                        <a:t>Sub-Genre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520132757"/>
                  </a:ext>
                </a:extLst>
              </a:tr>
              <a:tr h="203200">
                <a:tc>
                  <a:txBody>
                    <a:bodyPr/>
                    <a:lstStyle/>
                    <a:p>
                      <a:pPr algn="ctr" fontAlgn="ctr"/>
                      <a:r>
                        <a:rPr lang="en-GB" sz="1000" b="0" i="0" u="none" strike="noStrike" dirty="0">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The Super Mario Bros. Movie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68813630"/>
                  </a:ext>
                </a:extLst>
              </a:tr>
              <a:tr h="203200">
                <a:tc>
                  <a:txBody>
                    <a:bodyPr/>
                    <a:lstStyle/>
                    <a:p>
                      <a:pPr algn="ctr" fontAlgn="ctr"/>
                      <a:r>
                        <a:rPr lang="en-GB" sz="1000" b="0" i="0" u="none" strike="noStrike" dirty="0">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US" sz="1000" b="0" i="0" u="none" strike="noStrike">
                          <a:solidFill>
                            <a:srgbClr val="000000"/>
                          </a:solidFill>
                          <a:effectLst/>
                          <a:latin typeface="Arial" panose="020B0604020202020204" pitchFamily="34" charset="0"/>
                        </a:rPr>
                        <a:t>Charlie and the Chocolate Factory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718461796"/>
                  </a:ext>
                </a:extLst>
              </a:tr>
              <a:tr h="203200">
                <a:tc>
                  <a:txBody>
                    <a:bodyPr/>
                    <a:lstStyle/>
                    <a:p>
                      <a:pPr algn="ctr" fontAlgn="ctr"/>
                      <a:r>
                        <a:rPr lang="en-GB" sz="1000" b="0" i="0" u="none" strike="noStrike">
                          <a:solidFill>
                            <a:srgbClr val="000000"/>
                          </a:solidFill>
                          <a:effectLst/>
                          <a:latin typeface="Arial" panose="020B0604020202020204" pitchFamily="34" charset="0"/>
                        </a:rPr>
                        <a:t>Comedy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Barbie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020061383"/>
                  </a:ext>
                </a:extLst>
              </a:tr>
              <a:tr h="203200">
                <a:tc>
                  <a:txBody>
                    <a:bodyPr/>
                    <a:lstStyle/>
                    <a:p>
                      <a:pPr algn="ctr" fontAlgn="ctr"/>
                      <a:r>
                        <a:rPr lang="en-GB" sz="1000" b="0" i="0" u="none" strike="noStrike">
                          <a:solidFill>
                            <a:srgbClr val="000000"/>
                          </a:solidFill>
                          <a:effectLst/>
                          <a:latin typeface="Arial" panose="020B0604020202020204" pitchFamily="34" charset="0"/>
                        </a:rPr>
                        <a:t>Comedy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The Inbetweeners 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380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908530630"/>
                  </a:ext>
                </a:extLst>
              </a:tr>
              <a:tr h="203200">
                <a:tc>
                  <a:txBody>
                    <a:bodyPr/>
                    <a:lstStyle/>
                    <a:p>
                      <a:pPr algn="ctr" fontAlgn="ctr"/>
                      <a:r>
                        <a:rPr lang="en-GB" sz="10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Anyone But You</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098285748"/>
                  </a:ext>
                </a:extLst>
              </a:tr>
              <a:tr h="203200">
                <a:tc>
                  <a:txBody>
                    <a:bodyPr/>
                    <a:lstStyle/>
                    <a:p>
                      <a:pPr algn="ctr" fontAlgn="ctr"/>
                      <a:r>
                        <a:rPr lang="en-GB" sz="10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Channel 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The Proposal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025682189"/>
                  </a:ext>
                </a:extLst>
              </a:tr>
              <a:tr h="203200">
                <a:tc>
                  <a:txBody>
                    <a:bodyPr/>
                    <a:lstStyle/>
                    <a:p>
                      <a:pPr algn="ctr" fontAlgn="ctr"/>
                      <a:r>
                        <a:rPr lang="en-GB" sz="1000" b="0" i="0" u="none" strike="noStrike">
                          <a:solidFill>
                            <a:srgbClr val="000000"/>
                          </a:solidFill>
                          <a:effectLst/>
                          <a:latin typeface="Arial" panose="020B0604020202020204" pitchFamily="34" charset="0"/>
                        </a:rPr>
                        <a:t>Historical &amp; Period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Titanic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566306895"/>
                  </a:ext>
                </a:extLst>
              </a:tr>
              <a:tr h="203200">
                <a:tc>
                  <a:txBody>
                    <a:bodyPr/>
                    <a:lstStyle/>
                    <a:p>
                      <a:pPr algn="ctr" fontAlgn="ctr"/>
                      <a:r>
                        <a:rPr lang="en-GB" sz="1000" b="0" i="0" u="none" strike="noStrike">
                          <a:solidFill>
                            <a:srgbClr val="000000"/>
                          </a:solidFill>
                          <a:effectLst/>
                          <a:latin typeface="Arial" panose="020B0604020202020204" pitchFamily="34" charset="0"/>
                        </a:rPr>
                        <a:t>Historical &amp; Period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Oppenheimer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244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768566125"/>
                  </a:ext>
                </a:extLst>
              </a:tr>
            </a:tbl>
          </a:graphicData>
        </a:graphic>
      </p:graphicFrame>
      <p:graphicFrame>
        <p:nvGraphicFramePr>
          <p:cNvPr id="11" name="Table 10">
            <a:extLst>
              <a:ext uri="{FF2B5EF4-FFF2-40B4-BE49-F238E27FC236}">
                <a16:creationId xmlns:a16="http://schemas.microsoft.com/office/drawing/2014/main" id="{729FC597-F703-387A-8029-D32BE484FE82}"/>
              </a:ext>
            </a:extLst>
          </p:cNvPr>
          <p:cNvGraphicFramePr>
            <a:graphicFrameLocks noGrp="1"/>
          </p:cNvGraphicFramePr>
          <p:nvPr>
            <p:extLst>
              <p:ext uri="{D42A27DB-BD31-4B8C-83A1-F6EECF244321}">
                <p14:modId xmlns:p14="http://schemas.microsoft.com/office/powerpoint/2010/main" val="4277598176"/>
              </p:ext>
            </p:extLst>
          </p:nvPr>
        </p:nvGraphicFramePr>
        <p:xfrm>
          <a:off x="6480350" y="3827957"/>
          <a:ext cx="5207000" cy="1225550"/>
        </p:xfrm>
        <a:graphic>
          <a:graphicData uri="http://schemas.openxmlformats.org/drawingml/2006/table">
            <a:tbl>
              <a:tblPr firstRow="1" bandRow="1"/>
              <a:tblGrid>
                <a:gridCol w="1506788">
                  <a:extLst>
                    <a:ext uri="{9D8B030D-6E8A-4147-A177-3AD203B41FA5}">
                      <a16:colId xmlns:a16="http://schemas.microsoft.com/office/drawing/2014/main" val="2365221699"/>
                    </a:ext>
                  </a:extLst>
                </a:gridCol>
                <a:gridCol w="772467">
                  <a:extLst>
                    <a:ext uri="{9D8B030D-6E8A-4147-A177-3AD203B41FA5}">
                      <a16:colId xmlns:a16="http://schemas.microsoft.com/office/drawing/2014/main" val="1455888499"/>
                    </a:ext>
                  </a:extLst>
                </a:gridCol>
                <a:gridCol w="2441377">
                  <a:extLst>
                    <a:ext uri="{9D8B030D-6E8A-4147-A177-3AD203B41FA5}">
                      <a16:colId xmlns:a16="http://schemas.microsoft.com/office/drawing/2014/main" val="3437781124"/>
                    </a:ext>
                  </a:extLst>
                </a:gridCol>
                <a:gridCol w="486368">
                  <a:extLst>
                    <a:ext uri="{9D8B030D-6E8A-4147-A177-3AD203B41FA5}">
                      <a16:colId xmlns:a16="http://schemas.microsoft.com/office/drawing/2014/main" val="808725662"/>
                    </a:ext>
                  </a:extLst>
                </a:gridCol>
              </a:tblGrid>
              <a:tr h="203200">
                <a:tc gridSpan="4">
                  <a:txBody>
                    <a:bodyPr/>
                    <a:lstStyle/>
                    <a:p>
                      <a:pPr algn="ctr" fontAlgn="ctr"/>
                      <a:r>
                        <a:rPr lang="en-GB" sz="1000" b="1" i="0" u="none" strike="noStrike" dirty="0">
                          <a:solidFill>
                            <a:srgbClr val="FFFFFF"/>
                          </a:solidFill>
                          <a:effectLst/>
                          <a:latin typeface="Arial" panose="020B0604020202020204" pitchFamily="34" charset="0"/>
                        </a:rPr>
                        <a:t>Films - SVOD</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68019088"/>
                  </a:ext>
                </a:extLst>
              </a:tr>
              <a:tr h="209550">
                <a:tc>
                  <a:txBody>
                    <a:bodyPr/>
                    <a:lstStyle/>
                    <a:p>
                      <a:pPr algn="ctr" fontAlgn="ctr"/>
                      <a:r>
                        <a:rPr lang="en-GB" sz="1000" b="1" i="0" u="none" strike="noStrike">
                          <a:solidFill>
                            <a:srgbClr val="000000"/>
                          </a:solidFill>
                          <a:effectLst/>
                          <a:latin typeface="Arial" panose="020B0604020202020204" pitchFamily="34" charset="0"/>
                        </a:rPr>
                        <a:t>Sub-Genre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858741503"/>
                  </a:ext>
                </a:extLst>
              </a:tr>
              <a:tr h="203200">
                <a:tc>
                  <a:txBody>
                    <a:bodyPr/>
                    <a:lstStyle/>
                    <a:p>
                      <a:pPr algn="ctr" fontAlgn="ctr"/>
                      <a:r>
                        <a:rPr lang="en-GB" sz="1000" b="0" i="0" u="none" strike="noStrike" dirty="0">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Inside Out 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21092416"/>
                  </a:ext>
                </a:extLst>
              </a:tr>
              <a:tr h="203200">
                <a:tc>
                  <a:txBody>
                    <a:bodyPr/>
                    <a:lstStyle/>
                    <a:p>
                      <a:pPr algn="ctr" fontAlgn="ctr"/>
                      <a:r>
                        <a:rPr lang="en-GB" sz="1000" b="0" i="0" u="none" strike="noStrike" dirty="0">
                          <a:solidFill>
                            <a:srgbClr val="000000"/>
                          </a:solidFill>
                          <a:effectLst/>
                          <a:latin typeface="Arial" panose="020B0604020202020204" pitchFamily="34" charset="0"/>
                        </a:rPr>
                        <a:t>Comedy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US" sz="1000" b="0" i="0" u="none" strike="noStrike">
                          <a:solidFill>
                            <a:srgbClr val="000000"/>
                          </a:solidFill>
                          <a:effectLst/>
                          <a:latin typeface="Arial" panose="020B0604020202020204" pitchFamily="34" charset="0"/>
                        </a:rPr>
                        <a:t>The Ministry of Ungentlemanly Warfare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53399009"/>
                  </a:ext>
                </a:extLst>
              </a:tr>
              <a:tr h="203200">
                <a:tc>
                  <a:txBody>
                    <a:bodyPr/>
                    <a:lstStyle/>
                    <a:p>
                      <a:pPr algn="ctr" fontAlgn="ctr"/>
                      <a:r>
                        <a:rPr lang="en-GB" sz="10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A Family Affair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262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064436553"/>
                  </a:ext>
                </a:extLst>
              </a:tr>
              <a:tr h="203200">
                <a:tc>
                  <a:txBody>
                    <a:bodyPr/>
                    <a:lstStyle/>
                    <a:p>
                      <a:pPr algn="ctr" fontAlgn="ctr"/>
                      <a:r>
                        <a:rPr lang="en-GB" sz="1000" b="0" i="0" u="none" strike="noStrike">
                          <a:solidFill>
                            <a:srgbClr val="000000"/>
                          </a:solidFill>
                          <a:effectLst/>
                          <a:latin typeface="Arial" panose="020B0604020202020204" pitchFamily="34" charset="0"/>
                        </a:rPr>
                        <a:t>Historical &amp; Period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Troy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257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58989501"/>
                  </a:ext>
                </a:extLst>
              </a:tr>
            </a:tbl>
          </a:graphicData>
        </a:graphic>
      </p:graphicFrame>
      <p:sp>
        <p:nvSpPr>
          <p:cNvPr id="7" name="Rectangle 6">
            <a:extLst>
              <a:ext uri="{FF2B5EF4-FFF2-40B4-BE49-F238E27FC236}">
                <a16:creationId xmlns:a16="http://schemas.microsoft.com/office/drawing/2014/main" id="{E2E37192-A853-3EC4-D1DF-900019C30A26}"/>
              </a:ext>
            </a:extLst>
          </p:cNvPr>
          <p:cNvSpPr/>
          <p:nvPr/>
        </p:nvSpPr>
        <p:spPr>
          <a:xfrm>
            <a:off x="371475" y="1257300"/>
            <a:ext cx="5607970" cy="90224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bg2"/>
                </a:solidFill>
                <a:latin typeface="+mj-lt"/>
              </a:rPr>
              <a:t>Films are popular among the ‘Reach Extender’ audience, but planning for this genre is less straightforward due to the variance in film scheduling. To help, here is a breakdown of which sub-genres the ‘Reach Extenders’ are watching. </a:t>
            </a:r>
          </a:p>
          <a:p>
            <a:endParaRPr lang="en-GB" sz="1400" dirty="0">
              <a:solidFill>
                <a:schemeClr val="bg2"/>
              </a:solidFill>
              <a:latin typeface="+mj-lt"/>
            </a:endParaRPr>
          </a:p>
        </p:txBody>
      </p:sp>
      <p:sp>
        <p:nvSpPr>
          <p:cNvPr id="2" name="Title 1">
            <a:extLst>
              <a:ext uri="{FF2B5EF4-FFF2-40B4-BE49-F238E27FC236}">
                <a16:creationId xmlns:a16="http://schemas.microsoft.com/office/drawing/2014/main" id="{BA336B49-113A-6C3F-7BF9-F70AC40072DA}"/>
              </a:ext>
            </a:extLst>
          </p:cNvPr>
          <p:cNvSpPr>
            <a:spLocks noGrp="1"/>
          </p:cNvSpPr>
          <p:nvPr>
            <p:ph type="title"/>
          </p:nvPr>
        </p:nvSpPr>
        <p:spPr/>
        <p:txBody>
          <a:bodyPr/>
          <a:lstStyle/>
          <a:p>
            <a:r>
              <a:rPr lang="en-GB" dirty="0"/>
              <a:t>High indexing film content</a:t>
            </a:r>
          </a:p>
        </p:txBody>
      </p:sp>
      <p:sp>
        <p:nvSpPr>
          <p:cNvPr id="3" name="Text Placeholder 2">
            <a:extLst>
              <a:ext uri="{FF2B5EF4-FFF2-40B4-BE49-F238E27FC236}">
                <a16:creationId xmlns:a16="http://schemas.microsoft.com/office/drawing/2014/main" id="{44FB4FDE-09FD-032E-F101-F50F1AD18D10}"/>
              </a:ext>
            </a:extLst>
          </p:cNvPr>
          <p:cNvSpPr>
            <a:spLocks noGrp="1"/>
          </p:cNvSpPr>
          <p:nvPr>
            <p:ph type="body" sz="quarter" idx="15"/>
          </p:nvPr>
        </p:nvSpPr>
        <p:spPr/>
        <p:txBody>
          <a:bodyPr/>
          <a:lstStyle/>
          <a:p>
            <a:r>
              <a:rPr lang="en-GB" dirty="0"/>
              <a:t>Source: Barb Q3 2024, ‘Reach Extender’ index vs all adults, Thinkbox created list of programmes ranked by sub-genre, volume of viewing and index. Commercial broadcasters and SVODs are separated because we can’t currently separate viewing by homes that are / are not on the SVOD ad tiers.</a:t>
            </a:r>
          </a:p>
        </p:txBody>
      </p:sp>
      <p:cxnSp>
        <p:nvCxnSpPr>
          <p:cNvPr id="8" name="Straight Connector 7">
            <a:extLst>
              <a:ext uri="{FF2B5EF4-FFF2-40B4-BE49-F238E27FC236}">
                <a16:creationId xmlns:a16="http://schemas.microsoft.com/office/drawing/2014/main" id="{A361B3AC-878E-28D3-815A-E1CCCF8349B2}"/>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586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91B412C0-2424-2B04-2A9B-5FDF7684AD55}"/>
              </a:ext>
            </a:extLst>
          </p:cNvPr>
          <p:cNvGraphicFramePr>
            <a:graphicFrameLocks noGrp="1"/>
          </p:cNvGraphicFramePr>
          <p:nvPr>
            <p:extLst>
              <p:ext uri="{D42A27DB-BD31-4B8C-83A1-F6EECF244321}">
                <p14:modId xmlns:p14="http://schemas.microsoft.com/office/powerpoint/2010/main" val="3004032649"/>
              </p:ext>
            </p:extLst>
          </p:nvPr>
        </p:nvGraphicFramePr>
        <p:xfrm>
          <a:off x="6477981" y="1371698"/>
          <a:ext cx="4914901" cy="1744429"/>
        </p:xfrm>
        <a:graphic>
          <a:graphicData uri="http://schemas.openxmlformats.org/drawingml/2006/table">
            <a:tbl>
              <a:tblPr firstRow="1" bandRow="1"/>
              <a:tblGrid>
                <a:gridCol w="1021434">
                  <a:extLst>
                    <a:ext uri="{9D8B030D-6E8A-4147-A177-3AD203B41FA5}">
                      <a16:colId xmlns:a16="http://schemas.microsoft.com/office/drawing/2014/main" val="4161560668"/>
                    </a:ext>
                  </a:extLst>
                </a:gridCol>
                <a:gridCol w="2872033">
                  <a:extLst>
                    <a:ext uri="{9D8B030D-6E8A-4147-A177-3AD203B41FA5}">
                      <a16:colId xmlns:a16="http://schemas.microsoft.com/office/drawing/2014/main" val="2462738045"/>
                    </a:ext>
                  </a:extLst>
                </a:gridCol>
                <a:gridCol w="1021434">
                  <a:extLst>
                    <a:ext uri="{9D8B030D-6E8A-4147-A177-3AD203B41FA5}">
                      <a16:colId xmlns:a16="http://schemas.microsoft.com/office/drawing/2014/main" val="3841156231"/>
                    </a:ext>
                  </a:extLst>
                </a:gridCol>
              </a:tblGrid>
              <a:tr h="217205">
                <a:tc gridSpan="3">
                  <a:txBody>
                    <a:bodyPr/>
                    <a:lstStyle/>
                    <a:p>
                      <a:pPr algn="ctr" fontAlgn="ctr"/>
                      <a:r>
                        <a:rPr lang="en-GB" sz="1000" b="1" i="0" u="none" strike="noStrike" dirty="0">
                          <a:solidFill>
                            <a:srgbClr val="FFFFFF"/>
                          </a:solidFill>
                          <a:effectLst/>
                          <a:latin typeface="Arial" panose="020B0604020202020204" pitchFamily="34" charset="0"/>
                        </a:rPr>
                        <a:t>Entertainment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02035653"/>
                  </a:ext>
                </a:extLst>
              </a:tr>
              <a:tr h="223994">
                <a:tc>
                  <a:txBody>
                    <a:bodyPr/>
                    <a:lstStyle/>
                    <a:p>
                      <a:pPr algn="ctr" fontAlgn="ctr"/>
                      <a:r>
                        <a:rPr lang="en-GB" sz="10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093783256"/>
                  </a:ext>
                </a:extLst>
              </a:tr>
              <a:tr h="217205">
                <a:tc>
                  <a:txBody>
                    <a:bodyPr/>
                    <a:lstStyle/>
                    <a:p>
                      <a:pPr algn="ctr" fontAlgn="ctr"/>
                      <a:r>
                        <a:rPr lang="en-GB" sz="1000" b="0" i="0" u="none" strike="noStrike" dirty="0">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Funny Woman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92736992"/>
                  </a:ext>
                </a:extLst>
              </a:tr>
              <a:tr h="217205">
                <a:tc>
                  <a:txBody>
                    <a:bodyPr/>
                    <a:lstStyle/>
                    <a:p>
                      <a:pPr algn="ctr" fontAlgn="ctr"/>
                      <a:r>
                        <a:rPr lang="en-GB" sz="10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Rob &amp; Romesh vs...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208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957737318"/>
                  </a:ext>
                </a:extLst>
              </a:tr>
              <a:tr h="217205">
                <a:tc>
                  <a:txBody>
                    <a:bodyPr/>
                    <a:lstStyle/>
                    <a:p>
                      <a:pPr algn="ctr" fontAlgn="ctr"/>
                      <a:r>
                        <a:rPr lang="en-GB" sz="10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Taskmaster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914026622"/>
                  </a:ext>
                </a:extLst>
              </a:tr>
              <a:tr h="217205">
                <a:tc>
                  <a:txBody>
                    <a:bodyPr/>
                    <a:lstStyle/>
                    <a:p>
                      <a:pPr algn="ctr" fontAlgn="ctr"/>
                      <a:r>
                        <a:rPr lang="en-GB" sz="10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Love Island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487544879"/>
                  </a:ext>
                </a:extLst>
              </a:tr>
              <a:tr h="217205">
                <a:tc>
                  <a:txBody>
                    <a:bodyPr/>
                    <a:lstStyle/>
                    <a:p>
                      <a:pPr algn="ctr" fontAlgn="ctr"/>
                      <a:r>
                        <a:rPr lang="en-GB" sz="10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Olivia Attwood's Bad Boyfriends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643143934"/>
                  </a:ext>
                </a:extLst>
              </a:tr>
              <a:tr h="217205">
                <a:tc>
                  <a:txBody>
                    <a:bodyPr/>
                    <a:lstStyle/>
                    <a:p>
                      <a:pPr algn="ctr" fontAlgn="ctr"/>
                      <a:r>
                        <a:rPr lang="en-GB" sz="10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US" sz="1000" b="0" i="0" u="none" strike="noStrike" dirty="0">
                          <a:solidFill>
                            <a:srgbClr val="000000"/>
                          </a:solidFill>
                          <a:effectLst/>
                          <a:latin typeface="Arial" panose="020B0604020202020204" pitchFamily="34" charset="0"/>
                        </a:rPr>
                        <a:t>Married at First Sight 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145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067036063"/>
                  </a:ext>
                </a:extLst>
              </a:tr>
            </a:tbl>
          </a:graphicData>
        </a:graphic>
      </p:graphicFrame>
      <p:graphicFrame>
        <p:nvGraphicFramePr>
          <p:cNvPr id="11" name="Table 10">
            <a:extLst>
              <a:ext uri="{FF2B5EF4-FFF2-40B4-BE49-F238E27FC236}">
                <a16:creationId xmlns:a16="http://schemas.microsoft.com/office/drawing/2014/main" id="{6C3F2CD9-B23A-411D-E30C-DEEBDFD2D3F3}"/>
              </a:ext>
            </a:extLst>
          </p:cNvPr>
          <p:cNvGraphicFramePr>
            <a:graphicFrameLocks noGrp="1"/>
          </p:cNvGraphicFramePr>
          <p:nvPr>
            <p:extLst>
              <p:ext uri="{D42A27DB-BD31-4B8C-83A1-F6EECF244321}">
                <p14:modId xmlns:p14="http://schemas.microsoft.com/office/powerpoint/2010/main" val="2107868264"/>
              </p:ext>
            </p:extLst>
          </p:nvPr>
        </p:nvGraphicFramePr>
        <p:xfrm>
          <a:off x="6477982" y="3333436"/>
          <a:ext cx="4914900" cy="1744429"/>
        </p:xfrm>
        <a:graphic>
          <a:graphicData uri="http://schemas.openxmlformats.org/drawingml/2006/table">
            <a:tbl>
              <a:tblPr firstRow="1" bandRow="1"/>
              <a:tblGrid>
                <a:gridCol w="1021434">
                  <a:extLst>
                    <a:ext uri="{9D8B030D-6E8A-4147-A177-3AD203B41FA5}">
                      <a16:colId xmlns:a16="http://schemas.microsoft.com/office/drawing/2014/main" val="592732468"/>
                    </a:ext>
                  </a:extLst>
                </a:gridCol>
                <a:gridCol w="2872032">
                  <a:extLst>
                    <a:ext uri="{9D8B030D-6E8A-4147-A177-3AD203B41FA5}">
                      <a16:colId xmlns:a16="http://schemas.microsoft.com/office/drawing/2014/main" val="3466941939"/>
                    </a:ext>
                  </a:extLst>
                </a:gridCol>
                <a:gridCol w="1021434">
                  <a:extLst>
                    <a:ext uri="{9D8B030D-6E8A-4147-A177-3AD203B41FA5}">
                      <a16:colId xmlns:a16="http://schemas.microsoft.com/office/drawing/2014/main" val="190454"/>
                    </a:ext>
                  </a:extLst>
                </a:gridCol>
              </a:tblGrid>
              <a:tr h="217205">
                <a:tc gridSpan="3">
                  <a:txBody>
                    <a:bodyPr/>
                    <a:lstStyle/>
                    <a:p>
                      <a:pPr algn="ctr" fontAlgn="ctr"/>
                      <a:r>
                        <a:rPr lang="en-GB" sz="1000" b="1" i="0" u="none" strike="noStrike" dirty="0">
                          <a:solidFill>
                            <a:srgbClr val="FFFFFF"/>
                          </a:solidFill>
                          <a:effectLst/>
                          <a:latin typeface="Arial" panose="020B0604020202020204" pitchFamily="34" charset="0"/>
                        </a:rPr>
                        <a:t>Entertainment - SVOD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84165771"/>
                  </a:ext>
                </a:extLst>
              </a:tr>
              <a:tr h="223994">
                <a:tc>
                  <a:txBody>
                    <a:bodyPr/>
                    <a:lstStyle/>
                    <a:p>
                      <a:pPr algn="ctr" fontAlgn="ctr"/>
                      <a:r>
                        <a:rPr lang="en-GB" sz="10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727917347"/>
                  </a:ext>
                </a:extLst>
              </a:tr>
              <a:tr h="217205">
                <a:tc>
                  <a:txBody>
                    <a:bodyPr/>
                    <a:lstStyle/>
                    <a:p>
                      <a:pPr algn="ctr" fontAlgn="ctr"/>
                      <a:r>
                        <a:rPr lang="en-GB" sz="10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US" sz="1000" b="0" i="0" u="none" strike="noStrike">
                          <a:solidFill>
                            <a:srgbClr val="000000"/>
                          </a:solidFill>
                          <a:effectLst/>
                          <a:latin typeface="Arial" panose="020B0604020202020204" pitchFamily="34" charset="0"/>
                        </a:rPr>
                        <a:t>Two and a Half Men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411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178884101"/>
                  </a:ext>
                </a:extLst>
              </a:tr>
              <a:tr h="217205">
                <a:tc>
                  <a:txBody>
                    <a:bodyPr/>
                    <a:lstStyle/>
                    <a:p>
                      <a:pPr algn="ctr" fontAlgn="ctr"/>
                      <a:r>
                        <a:rPr lang="en-GB" sz="10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The Big Bang Theory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315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115726128"/>
                  </a:ext>
                </a:extLst>
              </a:tr>
              <a:tr h="217205">
                <a:tc>
                  <a:txBody>
                    <a:bodyPr/>
                    <a:lstStyle/>
                    <a:p>
                      <a:pPr algn="ctr" fontAlgn="ctr"/>
                      <a:r>
                        <a:rPr lang="en-GB" sz="10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Brooklyn Nine-Nine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494515596"/>
                  </a:ext>
                </a:extLst>
              </a:tr>
              <a:tr h="217205">
                <a:tc>
                  <a:txBody>
                    <a:bodyPr/>
                    <a:lstStyle/>
                    <a:p>
                      <a:pPr algn="ctr" fontAlgn="ctr"/>
                      <a:r>
                        <a:rPr lang="en-GB" sz="10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Modern 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099987222"/>
                  </a:ext>
                </a:extLst>
              </a:tr>
              <a:tr h="217205">
                <a:tc>
                  <a:txBody>
                    <a:bodyPr/>
                    <a:lstStyle/>
                    <a:p>
                      <a:pPr algn="ctr" fontAlgn="ctr"/>
                      <a:r>
                        <a:rPr lang="en-GB" sz="10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Love Is Blind: 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599406061"/>
                  </a:ext>
                </a:extLst>
              </a:tr>
              <a:tr h="217205">
                <a:tc>
                  <a:txBody>
                    <a:bodyPr/>
                    <a:lstStyle/>
                    <a:p>
                      <a:pPr algn="ctr" fontAlgn="ctr"/>
                      <a:r>
                        <a:rPr lang="en-GB" sz="10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Family Guy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229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821882071"/>
                  </a:ext>
                </a:extLst>
              </a:tr>
            </a:tbl>
          </a:graphicData>
        </a:graphic>
      </p:graphicFrame>
      <p:sp>
        <p:nvSpPr>
          <p:cNvPr id="2" name="Title 1">
            <a:extLst>
              <a:ext uri="{FF2B5EF4-FFF2-40B4-BE49-F238E27FC236}">
                <a16:creationId xmlns:a16="http://schemas.microsoft.com/office/drawing/2014/main" id="{769E7EE3-7C32-7ACD-7830-BB33C40EA43B}"/>
              </a:ext>
            </a:extLst>
          </p:cNvPr>
          <p:cNvSpPr>
            <a:spLocks noGrp="1"/>
          </p:cNvSpPr>
          <p:nvPr>
            <p:ph type="title"/>
          </p:nvPr>
        </p:nvSpPr>
        <p:spPr>
          <a:xfrm>
            <a:off x="349703" y="350518"/>
            <a:ext cx="11581039" cy="1021181"/>
          </a:xfrm>
        </p:spPr>
        <p:txBody>
          <a:bodyPr/>
          <a:lstStyle/>
          <a:p>
            <a:r>
              <a:rPr lang="en-GB" dirty="0"/>
              <a:t>‘Reach Extenders’ aren’t solely limited to high indexing genres</a:t>
            </a:r>
          </a:p>
        </p:txBody>
      </p:sp>
      <p:sp>
        <p:nvSpPr>
          <p:cNvPr id="3" name="Text Placeholder 2">
            <a:extLst>
              <a:ext uri="{FF2B5EF4-FFF2-40B4-BE49-F238E27FC236}">
                <a16:creationId xmlns:a16="http://schemas.microsoft.com/office/drawing/2014/main" id="{27C80CD9-A487-5048-F9BA-F69B18D8F392}"/>
              </a:ext>
            </a:extLst>
          </p:cNvPr>
          <p:cNvSpPr>
            <a:spLocks noGrp="1"/>
          </p:cNvSpPr>
          <p:nvPr>
            <p:ph type="body" sz="quarter" idx="15"/>
          </p:nvPr>
        </p:nvSpPr>
        <p:spPr/>
        <p:txBody>
          <a:bodyPr/>
          <a:lstStyle/>
          <a:p>
            <a:r>
              <a:rPr lang="en-GB" dirty="0"/>
              <a:t>Source: Barb Q3 2024, ‘Reach Extender’ index vs all adults, Thinkbox created list of programmes ranked by volume of viewing and index. Limited SVOD Sport Programmes. Commercial broadcasters and SVODs are separated because we can’t currently separate viewing by homes that are / are not on the SVOD ad tiers.</a:t>
            </a:r>
          </a:p>
        </p:txBody>
      </p:sp>
      <p:graphicFrame>
        <p:nvGraphicFramePr>
          <p:cNvPr id="13" name="Table 12">
            <a:extLst>
              <a:ext uri="{FF2B5EF4-FFF2-40B4-BE49-F238E27FC236}">
                <a16:creationId xmlns:a16="http://schemas.microsoft.com/office/drawing/2014/main" id="{574221B3-A56F-1D76-789E-E13E47BA9D17}"/>
              </a:ext>
            </a:extLst>
          </p:cNvPr>
          <p:cNvGraphicFramePr>
            <a:graphicFrameLocks noGrp="1"/>
          </p:cNvGraphicFramePr>
          <p:nvPr>
            <p:extLst>
              <p:ext uri="{D42A27DB-BD31-4B8C-83A1-F6EECF244321}">
                <p14:modId xmlns:p14="http://schemas.microsoft.com/office/powerpoint/2010/main" val="2435313036"/>
              </p:ext>
            </p:extLst>
          </p:nvPr>
        </p:nvGraphicFramePr>
        <p:xfrm>
          <a:off x="799116" y="1371698"/>
          <a:ext cx="4914901" cy="2414366"/>
        </p:xfrm>
        <a:graphic>
          <a:graphicData uri="http://schemas.openxmlformats.org/drawingml/2006/table">
            <a:tbl>
              <a:tblPr firstRow="1" bandRow="1"/>
              <a:tblGrid>
                <a:gridCol w="1021434">
                  <a:extLst>
                    <a:ext uri="{9D8B030D-6E8A-4147-A177-3AD203B41FA5}">
                      <a16:colId xmlns:a16="http://schemas.microsoft.com/office/drawing/2014/main" val="2042662536"/>
                    </a:ext>
                  </a:extLst>
                </a:gridCol>
                <a:gridCol w="2872033">
                  <a:extLst>
                    <a:ext uri="{9D8B030D-6E8A-4147-A177-3AD203B41FA5}">
                      <a16:colId xmlns:a16="http://schemas.microsoft.com/office/drawing/2014/main" val="394130185"/>
                    </a:ext>
                  </a:extLst>
                </a:gridCol>
                <a:gridCol w="1021434">
                  <a:extLst>
                    <a:ext uri="{9D8B030D-6E8A-4147-A177-3AD203B41FA5}">
                      <a16:colId xmlns:a16="http://schemas.microsoft.com/office/drawing/2014/main" val="1282534673"/>
                    </a:ext>
                  </a:extLst>
                </a:gridCol>
              </a:tblGrid>
              <a:tr h="218866">
                <a:tc gridSpan="3">
                  <a:txBody>
                    <a:bodyPr/>
                    <a:lstStyle/>
                    <a:p>
                      <a:pPr algn="ctr" fontAlgn="ctr"/>
                      <a:r>
                        <a:rPr lang="en-GB" sz="1000" b="1" i="0" u="none" strike="noStrike" dirty="0">
                          <a:solidFill>
                            <a:srgbClr val="FFFFFF"/>
                          </a:solidFill>
                          <a:effectLst/>
                          <a:latin typeface="Arial" panose="020B0604020202020204" pitchFamily="34" charset="0"/>
                        </a:rPr>
                        <a:t>Sport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03066061"/>
                  </a:ext>
                </a:extLst>
              </a:tr>
              <a:tr h="225706">
                <a:tc>
                  <a:txBody>
                    <a:bodyPr/>
                    <a:lstStyle/>
                    <a:p>
                      <a:pPr algn="ctr" fontAlgn="ctr"/>
                      <a:r>
                        <a:rPr lang="en-GB" sz="10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dirty="0">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dirty="0">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063152862"/>
                  </a:ext>
                </a:extLst>
              </a:tr>
              <a:tr h="218866">
                <a:tc>
                  <a:txBody>
                    <a:bodyPr/>
                    <a:lstStyle/>
                    <a:p>
                      <a:pPr algn="ctr" fontAlgn="ctr"/>
                      <a:r>
                        <a:rPr lang="en-GB" sz="10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Tour de France Highlights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225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570765496"/>
                  </a:ext>
                </a:extLst>
              </a:tr>
              <a:tr h="218866">
                <a:tc>
                  <a:txBody>
                    <a:bodyPr/>
                    <a:lstStyle/>
                    <a:p>
                      <a:pPr algn="ctr" fontAlgn="ctr"/>
                      <a:r>
                        <a:rPr lang="en-GB" sz="1000" b="0" i="0" u="none" strike="noStrike" dirty="0">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UEFA European Football Championship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419682799"/>
                  </a:ext>
                </a:extLst>
              </a:tr>
              <a:tr h="218866">
                <a:tc>
                  <a:txBody>
                    <a:bodyPr/>
                    <a:lstStyle/>
                    <a:p>
                      <a:pPr algn="ctr" fontAlgn="ctr"/>
                      <a:r>
                        <a:rPr lang="en-GB" sz="1000" b="0" i="0" u="none" strike="noStrike" dirty="0">
                          <a:solidFill>
                            <a:srgbClr val="000000"/>
                          </a:solidFill>
                          <a:effectLst/>
                          <a:latin typeface="Arial" panose="020B0604020202020204" pitchFamily="34" charset="0"/>
                        </a:rPr>
                        <a:t>TNT Sport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Premier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172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989881717"/>
                  </a:ext>
                </a:extLst>
              </a:tr>
              <a:tr h="218866">
                <a:tc>
                  <a:txBody>
                    <a:bodyPr/>
                    <a:lstStyle/>
                    <a:p>
                      <a:pPr algn="ctr" fontAlgn="ctr"/>
                      <a:r>
                        <a:rPr lang="en-GB" sz="10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FA Community Shield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05958104"/>
                  </a:ext>
                </a:extLst>
              </a:tr>
              <a:tr h="218866">
                <a:tc>
                  <a:txBody>
                    <a:bodyPr/>
                    <a:lstStyle/>
                    <a:p>
                      <a:pPr algn="ctr" fontAlgn="ctr"/>
                      <a:r>
                        <a:rPr lang="en-GB" sz="1000" b="0" i="0" u="none" strike="noStrike" dirty="0">
                          <a:solidFill>
                            <a:srgbClr val="000000"/>
                          </a:solidFill>
                          <a:effectLst/>
                          <a:latin typeface="Arial" panose="020B0604020202020204" pitchFamily="34" charset="0"/>
                        </a:rPr>
                        <a:t>Sky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International Rugby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023181211"/>
                  </a:ext>
                </a:extLst>
              </a:tr>
              <a:tr h="218866">
                <a:tc>
                  <a:txBody>
                    <a:bodyPr/>
                    <a:lstStyle/>
                    <a:p>
                      <a:pPr algn="ctr" fontAlgn="ctr"/>
                      <a:r>
                        <a:rPr lang="en-GB" sz="10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US" sz="1000" b="0" i="0" u="none" strike="noStrike" dirty="0">
                          <a:solidFill>
                            <a:srgbClr val="000000"/>
                          </a:solidFill>
                          <a:effectLst/>
                          <a:latin typeface="Arial" panose="020B0604020202020204" pitchFamily="34" charset="0"/>
                        </a:rPr>
                        <a:t>Paralympics Opening and Closing Ceremonies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40178411"/>
                  </a:ext>
                </a:extLst>
              </a:tr>
              <a:tr h="218866">
                <a:tc>
                  <a:txBody>
                    <a:bodyPr/>
                    <a:lstStyle/>
                    <a:p>
                      <a:pPr algn="ctr" fontAlgn="ctr"/>
                      <a:r>
                        <a:rPr lang="en-GB" sz="10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Formula 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564381609"/>
                  </a:ext>
                </a:extLst>
              </a:tr>
              <a:tr h="218866">
                <a:tc>
                  <a:txBody>
                    <a:bodyPr/>
                    <a:lstStyle/>
                    <a:p>
                      <a:pPr algn="ctr" fontAlgn="ctr"/>
                      <a:r>
                        <a:rPr lang="en-GB" sz="1000" b="0" i="0" u="none" strike="noStrike" dirty="0">
                          <a:solidFill>
                            <a:srgbClr val="000000"/>
                          </a:solidFill>
                          <a:effectLst/>
                          <a:latin typeface="Arial" panose="020B0604020202020204" pitchFamily="34" charset="0"/>
                        </a:rPr>
                        <a:t>Sky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British F1 GP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128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47226289"/>
                  </a:ext>
                </a:extLst>
              </a:tr>
              <a:tr h="218866">
                <a:tc>
                  <a:txBody>
                    <a:bodyPr/>
                    <a:lstStyle/>
                    <a:p>
                      <a:pPr algn="ctr" fontAlgn="ctr"/>
                      <a:r>
                        <a:rPr lang="en-GB" sz="1000" b="0" i="0" u="none" strike="noStrike" dirty="0">
                          <a:solidFill>
                            <a:srgbClr val="000000"/>
                          </a:solidFill>
                          <a:effectLst/>
                          <a:latin typeface="Arial" panose="020B0604020202020204" pitchFamily="34" charset="0"/>
                        </a:rPr>
                        <a:t>Sky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Premier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122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903343395"/>
                  </a:ext>
                </a:extLst>
              </a:tr>
            </a:tbl>
          </a:graphicData>
        </a:graphic>
      </p:graphicFrame>
      <p:graphicFrame>
        <p:nvGraphicFramePr>
          <p:cNvPr id="15" name="Table 14">
            <a:extLst>
              <a:ext uri="{FF2B5EF4-FFF2-40B4-BE49-F238E27FC236}">
                <a16:creationId xmlns:a16="http://schemas.microsoft.com/office/drawing/2014/main" id="{40A74B0F-704E-A81A-4D87-C02F2F32AEA6}"/>
              </a:ext>
            </a:extLst>
          </p:cNvPr>
          <p:cNvGraphicFramePr>
            <a:graphicFrameLocks noGrp="1"/>
          </p:cNvGraphicFramePr>
          <p:nvPr>
            <p:extLst>
              <p:ext uri="{D42A27DB-BD31-4B8C-83A1-F6EECF244321}">
                <p14:modId xmlns:p14="http://schemas.microsoft.com/office/powerpoint/2010/main" val="2851933073"/>
              </p:ext>
            </p:extLst>
          </p:nvPr>
        </p:nvGraphicFramePr>
        <p:xfrm>
          <a:off x="799116" y="4205651"/>
          <a:ext cx="4914900" cy="650945"/>
        </p:xfrm>
        <a:graphic>
          <a:graphicData uri="http://schemas.openxmlformats.org/drawingml/2006/table">
            <a:tbl>
              <a:tblPr firstRow="1" bandRow="1"/>
              <a:tblGrid>
                <a:gridCol w="1021434">
                  <a:extLst>
                    <a:ext uri="{9D8B030D-6E8A-4147-A177-3AD203B41FA5}">
                      <a16:colId xmlns:a16="http://schemas.microsoft.com/office/drawing/2014/main" val="4159457776"/>
                    </a:ext>
                  </a:extLst>
                </a:gridCol>
                <a:gridCol w="2872032">
                  <a:extLst>
                    <a:ext uri="{9D8B030D-6E8A-4147-A177-3AD203B41FA5}">
                      <a16:colId xmlns:a16="http://schemas.microsoft.com/office/drawing/2014/main" val="1664453697"/>
                    </a:ext>
                  </a:extLst>
                </a:gridCol>
                <a:gridCol w="1021434">
                  <a:extLst>
                    <a:ext uri="{9D8B030D-6E8A-4147-A177-3AD203B41FA5}">
                      <a16:colId xmlns:a16="http://schemas.microsoft.com/office/drawing/2014/main" val="3843136586"/>
                    </a:ext>
                  </a:extLst>
                </a:gridCol>
              </a:tblGrid>
              <a:tr h="214745">
                <a:tc gridSpan="3">
                  <a:txBody>
                    <a:bodyPr/>
                    <a:lstStyle/>
                    <a:p>
                      <a:pPr algn="ctr" fontAlgn="ctr"/>
                      <a:r>
                        <a:rPr lang="en-GB" sz="1000" b="1" i="0" u="none" strike="noStrike" dirty="0">
                          <a:solidFill>
                            <a:srgbClr val="FFFFFF"/>
                          </a:solidFill>
                          <a:effectLst/>
                          <a:latin typeface="Arial" panose="020B0604020202020204" pitchFamily="34" charset="0"/>
                        </a:rPr>
                        <a:t>Sport - SVOD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75833598"/>
                  </a:ext>
                </a:extLst>
              </a:tr>
              <a:tr h="221455">
                <a:tc>
                  <a:txBody>
                    <a:bodyPr/>
                    <a:lstStyle/>
                    <a:p>
                      <a:pPr algn="ctr" fontAlgn="ctr"/>
                      <a:r>
                        <a:rPr lang="en-GB" sz="10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0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622688046"/>
                  </a:ext>
                </a:extLst>
              </a:tr>
              <a:tr h="214745">
                <a:tc>
                  <a:txBody>
                    <a:bodyPr/>
                    <a:lstStyle/>
                    <a:p>
                      <a:pPr algn="ctr" fontAlgn="ctr"/>
                      <a:r>
                        <a:rPr lang="en-GB" sz="10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a:solidFill>
                            <a:srgbClr val="000000"/>
                          </a:solidFill>
                          <a:effectLst/>
                          <a:latin typeface="Arial" panose="020B0604020202020204" pitchFamily="34" charset="0"/>
                        </a:rPr>
                        <a:t>UEFA Champions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000" b="0" i="0" u="none" strike="noStrike" dirty="0">
                          <a:solidFill>
                            <a:srgbClr val="000000"/>
                          </a:solidFill>
                          <a:effectLst/>
                          <a:latin typeface="Arial" panose="020B0604020202020204" pitchFamily="34" charset="0"/>
                        </a:rPr>
                        <a:t>205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672850611"/>
                  </a:ext>
                </a:extLst>
              </a:tr>
            </a:tbl>
          </a:graphicData>
        </a:graphic>
      </p:graphicFrame>
    </p:spTree>
    <p:extLst>
      <p:ext uri="{BB962C8B-B14F-4D97-AF65-F5344CB8AC3E}">
        <p14:creationId xmlns:p14="http://schemas.microsoft.com/office/powerpoint/2010/main" val="1790273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D02BB96F-835F-3421-F5B5-66746DE44599}"/>
              </a:ext>
            </a:extLst>
          </p:cNvPr>
          <p:cNvGraphicFramePr>
            <a:graphicFrameLocks noGrp="1"/>
          </p:cNvGraphicFramePr>
          <p:nvPr>
            <p:extLst>
              <p:ext uri="{D42A27DB-BD31-4B8C-83A1-F6EECF244321}">
                <p14:modId xmlns:p14="http://schemas.microsoft.com/office/powerpoint/2010/main" val="3770017946"/>
              </p:ext>
            </p:extLst>
          </p:nvPr>
        </p:nvGraphicFramePr>
        <p:xfrm>
          <a:off x="3340085" y="4702687"/>
          <a:ext cx="5511800" cy="381000"/>
        </p:xfrm>
        <a:graphic>
          <a:graphicData uri="http://schemas.openxmlformats.org/drawingml/2006/table">
            <a:tbl>
              <a:tblPr/>
              <a:tblGrid>
                <a:gridCol w="787400">
                  <a:extLst>
                    <a:ext uri="{9D8B030D-6E8A-4147-A177-3AD203B41FA5}">
                      <a16:colId xmlns:a16="http://schemas.microsoft.com/office/drawing/2014/main" val="1241916195"/>
                    </a:ext>
                  </a:extLst>
                </a:gridCol>
                <a:gridCol w="787400">
                  <a:extLst>
                    <a:ext uri="{9D8B030D-6E8A-4147-A177-3AD203B41FA5}">
                      <a16:colId xmlns:a16="http://schemas.microsoft.com/office/drawing/2014/main" val="2428321127"/>
                    </a:ext>
                  </a:extLst>
                </a:gridCol>
                <a:gridCol w="787400">
                  <a:extLst>
                    <a:ext uri="{9D8B030D-6E8A-4147-A177-3AD203B41FA5}">
                      <a16:colId xmlns:a16="http://schemas.microsoft.com/office/drawing/2014/main" val="1538965562"/>
                    </a:ext>
                  </a:extLst>
                </a:gridCol>
                <a:gridCol w="787400">
                  <a:extLst>
                    <a:ext uri="{9D8B030D-6E8A-4147-A177-3AD203B41FA5}">
                      <a16:colId xmlns:a16="http://schemas.microsoft.com/office/drawing/2014/main" val="536623893"/>
                    </a:ext>
                  </a:extLst>
                </a:gridCol>
                <a:gridCol w="787400">
                  <a:extLst>
                    <a:ext uri="{9D8B030D-6E8A-4147-A177-3AD203B41FA5}">
                      <a16:colId xmlns:a16="http://schemas.microsoft.com/office/drawing/2014/main" val="3398880606"/>
                    </a:ext>
                  </a:extLst>
                </a:gridCol>
                <a:gridCol w="787400">
                  <a:extLst>
                    <a:ext uri="{9D8B030D-6E8A-4147-A177-3AD203B41FA5}">
                      <a16:colId xmlns:a16="http://schemas.microsoft.com/office/drawing/2014/main" val="3831333972"/>
                    </a:ext>
                  </a:extLst>
                </a:gridCol>
                <a:gridCol w="787400">
                  <a:extLst>
                    <a:ext uri="{9D8B030D-6E8A-4147-A177-3AD203B41FA5}">
                      <a16:colId xmlns:a16="http://schemas.microsoft.com/office/drawing/2014/main" val="1295948127"/>
                    </a:ext>
                  </a:extLst>
                </a:gridCol>
              </a:tblGrid>
              <a:tr h="190500">
                <a:tc>
                  <a:txBody>
                    <a:bodyPr/>
                    <a:lstStyle/>
                    <a:p>
                      <a:pPr algn="ctr" rtl="0" fontAlgn="ct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dirty="0">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799574483"/>
                  </a:ext>
                </a:extLst>
              </a:tr>
              <a:tr h="190500">
                <a:tc>
                  <a:txBody>
                    <a:bodyPr/>
                    <a:lstStyle/>
                    <a:p>
                      <a:pPr algn="ctr" rtl="0" fontAlgn="ctr"/>
                      <a:r>
                        <a:rPr lang="en-GB" sz="1000" b="0" i="0" u="none" strike="noStrike">
                          <a:solidFill>
                            <a:srgbClr val="000000"/>
                          </a:solidFill>
                          <a:effectLst/>
                          <a:latin typeface="Arial" panose="020B0604020202020204" pitchFamily="34" charset="0"/>
                        </a:rPr>
                        <a:t>94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6"/>
                    </a:solidFill>
                  </a:tcPr>
                </a:tc>
                <a:tc>
                  <a:txBody>
                    <a:bodyPr/>
                    <a:lstStyle/>
                    <a:p>
                      <a:pPr algn="ctr" rtl="0" fontAlgn="ct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r>
                        <a:rPr lang="en-GB" sz="10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r>
                        <a:rPr lang="en-GB" sz="1000" b="0" i="0" u="none" strike="noStrike">
                          <a:solidFill>
                            <a:srgbClr val="000000"/>
                          </a:solidFill>
                          <a:effectLst/>
                          <a:latin typeface="Arial" panose="020B0604020202020204" pitchFamily="34" charset="0"/>
                        </a:rPr>
                        <a:t>112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DC67D"/>
                    </a:solidFill>
                  </a:tcPr>
                </a:tc>
                <a:tc>
                  <a:txBody>
                    <a:bodyPr/>
                    <a:lstStyle/>
                    <a:p>
                      <a:pPr algn="ctr" rtl="0" fontAlgn="ctr"/>
                      <a:r>
                        <a:rPr lang="en-GB" sz="1000" b="0" i="0" u="none" strike="noStrike" dirty="0">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246867982"/>
                  </a:ext>
                </a:extLst>
              </a:tr>
            </a:tbl>
          </a:graphicData>
        </a:graphic>
      </p:graphicFrame>
      <p:graphicFrame>
        <p:nvGraphicFramePr>
          <p:cNvPr id="10" name="Table 9">
            <a:extLst>
              <a:ext uri="{FF2B5EF4-FFF2-40B4-BE49-F238E27FC236}">
                <a16:creationId xmlns:a16="http://schemas.microsoft.com/office/drawing/2014/main" id="{F3B2C185-7205-58F7-B4E4-D539FFE9ED02}"/>
              </a:ext>
            </a:extLst>
          </p:cNvPr>
          <p:cNvGraphicFramePr>
            <a:graphicFrameLocks noGrp="1"/>
          </p:cNvGraphicFramePr>
          <p:nvPr>
            <p:extLst>
              <p:ext uri="{D42A27DB-BD31-4B8C-83A1-F6EECF244321}">
                <p14:modId xmlns:p14="http://schemas.microsoft.com/office/powerpoint/2010/main" val="3536273820"/>
              </p:ext>
            </p:extLst>
          </p:nvPr>
        </p:nvGraphicFramePr>
        <p:xfrm>
          <a:off x="695993" y="1381112"/>
          <a:ext cx="10799985" cy="3053459"/>
        </p:xfrm>
        <a:graphic>
          <a:graphicData uri="http://schemas.openxmlformats.org/drawingml/2006/table">
            <a:tbl>
              <a:tblPr/>
              <a:tblGrid>
                <a:gridCol w="943473">
                  <a:extLst>
                    <a:ext uri="{9D8B030D-6E8A-4147-A177-3AD203B41FA5}">
                      <a16:colId xmlns:a16="http://schemas.microsoft.com/office/drawing/2014/main" val="2689363489"/>
                    </a:ext>
                  </a:extLst>
                </a:gridCol>
                <a:gridCol w="410688">
                  <a:extLst>
                    <a:ext uri="{9D8B030D-6E8A-4147-A177-3AD203B41FA5}">
                      <a16:colId xmlns:a16="http://schemas.microsoft.com/office/drawing/2014/main" val="195604573"/>
                    </a:ext>
                  </a:extLst>
                </a:gridCol>
                <a:gridCol w="410688">
                  <a:extLst>
                    <a:ext uri="{9D8B030D-6E8A-4147-A177-3AD203B41FA5}">
                      <a16:colId xmlns:a16="http://schemas.microsoft.com/office/drawing/2014/main" val="1903263025"/>
                    </a:ext>
                  </a:extLst>
                </a:gridCol>
                <a:gridCol w="410688">
                  <a:extLst>
                    <a:ext uri="{9D8B030D-6E8A-4147-A177-3AD203B41FA5}">
                      <a16:colId xmlns:a16="http://schemas.microsoft.com/office/drawing/2014/main" val="3190291034"/>
                    </a:ext>
                  </a:extLst>
                </a:gridCol>
                <a:gridCol w="410688">
                  <a:extLst>
                    <a:ext uri="{9D8B030D-6E8A-4147-A177-3AD203B41FA5}">
                      <a16:colId xmlns:a16="http://schemas.microsoft.com/office/drawing/2014/main" val="641198391"/>
                    </a:ext>
                  </a:extLst>
                </a:gridCol>
                <a:gridCol w="410688">
                  <a:extLst>
                    <a:ext uri="{9D8B030D-6E8A-4147-A177-3AD203B41FA5}">
                      <a16:colId xmlns:a16="http://schemas.microsoft.com/office/drawing/2014/main" val="1249830239"/>
                    </a:ext>
                  </a:extLst>
                </a:gridCol>
                <a:gridCol w="410688">
                  <a:extLst>
                    <a:ext uri="{9D8B030D-6E8A-4147-A177-3AD203B41FA5}">
                      <a16:colId xmlns:a16="http://schemas.microsoft.com/office/drawing/2014/main" val="916975295"/>
                    </a:ext>
                  </a:extLst>
                </a:gridCol>
                <a:gridCol w="410688">
                  <a:extLst>
                    <a:ext uri="{9D8B030D-6E8A-4147-A177-3AD203B41FA5}">
                      <a16:colId xmlns:a16="http://schemas.microsoft.com/office/drawing/2014/main" val="2209638745"/>
                    </a:ext>
                  </a:extLst>
                </a:gridCol>
                <a:gridCol w="410688">
                  <a:extLst>
                    <a:ext uri="{9D8B030D-6E8A-4147-A177-3AD203B41FA5}">
                      <a16:colId xmlns:a16="http://schemas.microsoft.com/office/drawing/2014/main" val="3201779661"/>
                    </a:ext>
                  </a:extLst>
                </a:gridCol>
                <a:gridCol w="410688">
                  <a:extLst>
                    <a:ext uri="{9D8B030D-6E8A-4147-A177-3AD203B41FA5}">
                      <a16:colId xmlns:a16="http://schemas.microsoft.com/office/drawing/2014/main" val="1150146457"/>
                    </a:ext>
                  </a:extLst>
                </a:gridCol>
                <a:gridCol w="410688">
                  <a:extLst>
                    <a:ext uri="{9D8B030D-6E8A-4147-A177-3AD203B41FA5}">
                      <a16:colId xmlns:a16="http://schemas.microsoft.com/office/drawing/2014/main" val="2317947246"/>
                    </a:ext>
                  </a:extLst>
                </a:gridCol>
                <a:gridCol w="410688">
                  <a:extLst>
                    <a:ext uri="{9D8B030D-6E8A-4147-A177-3AD203B41FA5}">
                      <a16:colId xmlns:a16="http://schemas.microsoft.com/office/drawing/2014/main" val="4093370844"/>
                    </a:ext>
                  </a:extLst>
                </a:gridCol>
                <a:gridCol w="410688">
                  <a:extLst>
                    <a:ext uri="{9D8B030D-6E8A-4147-A177-3AD203B41FA5}">
                      <a16:colId xmlns:a16="http://schemas.microsoft.com/office/drawing/2014/main" val="251293727"/>
                    </a:ext>
                  </a:extLst>
                </a:gridCol>
                <a:gridCol w="410688">
                  <a:extLst>
                    <a:ext uri="{9D8B030D-6E8A-4147-A177-3AD203B41FA5}">
                      <a16:colId xmlns:a16="http://schemas.microsoft.com/office/drawing/2014/main" val="1390406145"/>
                    </a:ext>
                  </a:extLst>
                </a:gridCol>
                <a:gridCol w="410688">
                  <a:extLst>
                    <a:ext uri="{9D8B030D-6E8A-4147-A177-3AD203B41FA5}">
                      <a16:colId xmlns:a16="http://schemas.microsoft.com/office/drawing/2014/main" val="3207588315"/>
                    </a:ext>
                  </a:extLst>
                </a:gridCol>
                <a:gridCol w="410688">
                  <a:extLst>
                    <a:ext uri="{9D8B030D-6E8A-4147-A177-3AD203B41FA5}">
                      <a16:colId xmlns:a16="http://schemas.microsoft.com/office/drawing/2014/main" val="3627443334"/>
                    </a:ext>
                  </a:extLst>
                </a:gridCol>
                <a:gridCol w="410688">
                  <a:extLst>
                    <a:ext uri="{9D8B030D-6E8A-4147-A177-3AD203B41FA5}">
                      <a16:colId xmlns:a16="http://schemas.microsoft.com/office/drawing/2014/main" val="3908237631"/>
                    </a:ext>
                  </a:extLst>
                </a:gridCol>
                <a:gridCol w="410688">
                  <a:extLst>
                    <a:ext uri="{9D8B030D-6E8A-4147-A177-3AD203B41FA5}">
                      <a16:colId xmlns:a16="http://schemas.microsoft.com/office/drawing/2014/main" val="1129204922"/>
                    </a:ext>
                  </a:extLst>
                </a:gridCol>
                <a:gridCol w="410688">
                  <a:extLst>
                    <a:ext uri="{9D8B030D-6E8A-4147-A177-3AD203B41FA5}">
                      <a16:colId xmlns:a16="http://schemas.microsoft.com/office/drawing/2014/main" val="123741473"/>
                    </a:ext>
                  </a:extLst>
                </a:gridCol>
                <a:gridCol w="410688">
                  <a:extLst>
                    <a:ext uri="{9D8B030D-6E8A-4147-A177-3AD203B41FA5}">
                      <a16:colId xmlns:a16="http://schemas.microsoft.com/office/drawing/2014/main" val="2690622414"/>
                    </a:ext>
                  </a:extLst>
                </a:gridCol>
                <a:gridCol w="410688">
                  <a:extLst>
                    <a:ext uri="{9D8B030D-6E8A-4147-A177-3AD203B41FA5}">
                      <a16:colId xmlns:a16="http://schemas.microsoft.com/office/drawing/2014/main" val="3682329641"/>
                    </a:ext>
                  </a:extLst>
                </a:gridCol>
                <a:gridCol w="410688">
                  <a:extLst>
                    <a:ext uri="{9D8B030D-6E8A-4147-A177-3AD203B41FA5}">
                      <a16:colId xmlns:a16="http://schemas.microsoft.com/office/drawing/2014/main" val="305793054"/>
                    </a:ext>
                  </a:extLst>
                </a:gridCol>
                <a:gridCol w="410688">
                  <a:extLst>
                    <a:ext uri="{9D8B030D-6E8A-4147-A177-3AD203B41FA5}">
                      <a16:colId xmlns:a16="http://schemas.microsoft.com/office/drawing/2014/main" val="2490816061"/>
                    </a:ext>
                  </a:extLst>
                </a:gridCol>
                <a:gridCol w="410688">
                  <a:extLst>
                    <a:ext uri="{9D8B030D-6E8A-4147-A177-3AD203B41FA5}">
                      <a16:colId xmlns:a16="http://schemas.microsoft.com/office/drawing/2014/main" val="836698289"/>
                    </a:ext>
                  </a:extLst>
                </a:gridCol>
                <a:gridCol w="410688">
                  <a:extLst>
                    <a:ext uri="{9D8B030D-6E8A-4147-A177-3AD203B41FA5}">
                      <a16:colId xmlns:a16="http://schemas.microsoft.com/office/drawing/2014/main" val="3171671188"/>
                    </a:ext>
                  </a:extLst>
                </a:gridCol>
              </a:tblGrid>
              <a:tr h="357914">
                <a:tc gridSpan="25">
                  <a:txBody>
                    <a:bodyPr/>
                    <a:lstStyle/>
                    <a:p>
                      <a:pPr algn="ctr" rtl="0" fontAlgn="ctr"/>
                      <a:r>
                        <a:rPr lang="en-US" sz="1000" b="1" i="0" u="none" strike="noStrike" dirty="0">
                          <a:solidFill>
                            <a:srgbClr val="FFFFFF"/>
                          </a:solidFill>
                          <a:effectLst/>
                          <a:latin typeface="Arial" panose="020B0604020202020204" pitchFamily="34" charset="0"/>
                        </a:rPr>
                        <a:t>Reach Extenders' index by daypart</a:t>
                      </a:r>
                    </a:p>
                  </a:txBody>
                  <a:tcPr marL="6350" marR="6350" marT="635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25193556"/>
                  </a:ext>
                </a:extLst>
              </a:tr>
              <a:tr h="346730">
                <a:tc>
                  <a:txBody>
                    <a:bodyPr/>
                    <a:lstStyle/>
                    <a:p>
                      <a:pPr algn="ctr" rtl="0" fontAlgn="ctr"/>
                      <a:r>
                        <a:rPr lang="en-GB" sz="1000" b="0" i="0" u="none" strike="noStrike">
                          <a:solidFill>
                            <a:srgbClr val="000000"/>
                          </a:solidFill>
                          <a:effectLst/>
                          <a:latin typeface="Arial" panose="020B0604020202020204" pitchFamily="34" charset="0"/>
                        </a:rPr>
                        <a:t>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dirty="0">
                          <a:solidFill>
                            <a:srgbClr val="000000"/>
                          </a:solidFill>
                          <a:effectLst/>
                          <a:latin typeface="Arial" panose="020B0604020202020204" pitchFamily="34" charset="0"/>
                        </a:rPr>
                        <a:t>6am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dirty="0">
                          <a:solidFill>
                            <a:srgbClr val="000000"/>
                          </a:solidFill>
                          <a:effectLst/>
                          <a:latin typeface="Arial" panose="020B0604020202020204" pitchFamily="34" charset="0"/>
                        </a:rPr>
                        <a:t>7am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8am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dirty="0">
                          <a:solidFill>
                            <a:srgbClr val="000000"/>
                          </a:solidFill>
                          <a:effectLst/>
                          <a:latin typeface="Arial" panose="020B0604020202020204" pitchFamily="34" charset="0"/>
                        </a:rPr>
                        <a:t>9am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10am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11am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dirty="0">
                          <a:solidFill>
                            <a:srgbClr val="000000"/>
                          </a:solidFill>
                          <a:effectLst/>
                          <a:latin typeface="Arial" panose="020B0604020202020204" pitchFamily="34" charset="0"/>
                        </a:rPr>
                        <a:t>12pm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1pm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2pm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3pm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4pm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dirty="0">
                          <a:solidFill>
                            <a:srgbClr val="000000"/>
                          </a:solidFill>
                          <a:effectLst/>
                          <a:latin typeface="Arial" panose="020B0604020202020204" pitchFamily="34" charset="0"/>
                        </a:rPr>
                        <a:t>5pm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6pm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7pm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dirty="0">
                          <a:solidFill>
                            <a:srgbClr val="000000"/>
                          </a:solidFill>
                          <a:effectLst/>
                          <a:latin typeface="Arial" panose="020B0604020202020204" pitchFamily="34" charset="0"/>
                        </a:rPr>
                        <a:t>8pm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dirty="0">
                          <a:solidFill>
                            <a:srgbClr val="000000"/>
                          </a:solidFill>
                          <a:effectLst/>
                          <a:latin typeface="Arial" panose="020B0604020202020204" pitchFamily="34" charset="0"/>
                        </a:rPr>
                        <a:t>9pm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10pm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dirty="0">
                          <a:solidFill>
                            <a:srgbClr val="000000"/>
                          </a:solidFill>
                          <a:effectLst/>
                          <a:latin typeface="Arial" panose="020B0604020202020204" pitchFamily="34" charset="0"/>
                        </a:rPr>
                        <a:t>11pm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dirty="0">
                          <a:solidFill>
                            <a:srgbClr val="000000"/>
                          </a:solidFill>
                          <a:effectLst/>
                          <a:latin typeface="Arial" panose="020B0604020202020204" pitchFamily="34" charset="0"/>
                        </a:rPr>
                        <a:t>12am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dirty="0">
                          <a:solidFill>
                            <a:srgbClr val="000000"/>
                          </a:solidFill>
                          <a:effectLst/>
                          <a:latin typeface="Arial" panose="020B0604020202020204" pitchFamily="34" charset="0"/>
                        </a:rPr>
                        <a:t>1am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2am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dirty="0">
                          <a:solidFill>
                            <a:srgbClr val="000000"/>
                          </a:solidFill>
                          <a:effectLst/>
                          <a:latin typeface="Arial" panose="020B0604020202020204" pitchFamily="34" charset="0"/>
                        </a:rPr>
                        <a:t>3am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dirty="0">
                          <a:solidFill>
                            <a:srgbClr val="000000"/>
                          </a:solidFill>
                          <a:effectLst/>
                          <a:latin typeface="Arial" panose="020B0604020202020204" pitchFamily="34" charset="0"/>
                        </a:rPr>
                        <a:t>4am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dirty="0">
                          <a:solidFill>
                            <a:srgbClr val="000000"/>
                          </a:solidFill>
                          <a:effectLst/>
                          <a:latin typeface="Arial" panose="020B0604020202020204" pitchFamily="34" charset="0"/>
                        </a:rPr>
                        <a:t>5am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333592298"/>
                  </a:ext>
                </a:extLst>
              </a:tr>
              <a:tr h="335545">
                <a:tc>
                  <a:txBody>
                    <a:bodyPr/>
                    <a:lstStyle/>
                    <a:p>
                      <a:pPr algn="ctr" rtl="0" fontAlgn="ctr"/>
                      <a:r>
                        <a:rPr lang="en-GB" sz="1000" b="1" i="0" u="none" strike="noStrike" dirty="0">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977"/>
                    </a:solidFill>
                  </a:tcPr>
                </a:tc>
                <a:tc>
                  <a:txBody>
                    <a:bodyPr/>
                    <a:lstStyle/>
                    <a:p>
                      <a:pPr algn="ctr" rtl="0" fontAlgn="ct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tc>
                  <a:txBody>
                    <a:bodyPr/>
                    <a:lstStyle/>
                    <a:p>
                      <a:pPr algn="ctr" rtl="0" fontAlgn="ct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F78"/>
                    </a:solidFill>
                  </a:tcPr>
                </a:tc>
                <a:tc>
                  <a:txBody>
                    <a:bodyPr/>
                    <a:lstStyle/>
                    <a:p>
                      <a:pPr algn="ctr" rtl="0" fontAlgn="ct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F7E"/>
                    </a:solidFill>
                  </a:tcPr>
                </a:tc>
                <a:tc>
                  <a:txBody>
                    <a:bodyPr/>
                    <a:lstStyle/>
                    <a:p>
                      <a:pPr algn="ctr" rtl="0" fontAlgn="ct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A84"/>
                    </a:solidFill>
                  </a:tcPr>
                </a:tc>
                <a:tc>
                  <a:txBody>
                    <a:bodyPr/>
                    <a:lstStyle/>
                    <a:p>
                      <a:pPr algn="ctr" rtl="0" fontAlgn="ct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1"/>
                    </a:solidFill>
                  </a:tcPr>
                </a:tc>
                <a:tc>
                  <a:txBody>
                    <a:bodyPr/>
                    <a:lstStyle/>
                    <a:p>
                      <a:pPr algn="ctr" rtl="0" fontAlgn="ct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r>
                        <a:rPr lang="en-GB" sz="1000" b="0" i="0" u="none" strike="noStrike">
                          <a:solidFill>
                            <a:srgbClr val="000000"/>
                          </a:solidFill>
                          <a:effectLst/>
                          <a:latin typeface="Arial" panose="020B0604020202020204" pitchFamily="34" charset="0"/>
                        </a:rPr>
                        <a:t>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tc>
                  <a:txBody>
                    <a:bodyPr/>
                    <a:lstStyle/>
                    <a:p>
                      <a:pPr algn="ctr" rtl="0" fontAlgn="ctr"/>
                      <a:r>
                        <a:rPr lang="en-GB" sz="10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082"/>
                    </a:solidFill>
                  </a:tcPr>
                </a:tc>
                <a:tc>
                  <a:txBody>
                    <a:bodyPr/>
                    <a:lstStyle/>
                    <a:p>
                      <a:pPr algn="ctr" rtl="0" fontAlgn="ctr"/>
                      <a:r>
                        <a:rPr lang="en-GB" sz="1000" b="0" i="0" u="none" strike="noStrike">
                          <a:solidFill>
                            <a:srgbClr val="000000"/>
                          </a:solidFill>
                          <a:effectLst/>
                          <a:latin typeface="Arial" panose="020B0604020202020204" pitchFamily="34" charset="0"/>
                        </a:rPr>
                        <a:t>120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1D580"/>
                    </a:solidFill>
                  </a:tcPr>
                </a:tc>
                <a:tc>
                  <a:txBody>
                    <a:bodyPr/>
                    <a:lstStyle/>
                    <a:p>
                      <a:pPr algn="ctr" rtl="0" fontAlgn="ctr"/>
                      <a:r>
                        <a:rPr lang="en-GB" sz="1000" b="0" i="0" u="none" strike="noStrike">
                          <a:solidFill>
                            <a:srgbClr val="000000"/>
                          </a:solidFill>
                          <a:effectLst/>
                          <a:latin typeface="Arial" panose="020B0604020202020204" pitchFamily="34" charset="0"/>
                        </a:rPr>
                        <a:t>145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ACA7E"/>
                    </a:solidFill>
                  </a:tcPr>
                </a:tc>
                <a:tc>
                  <a:txBody>
                    <a:bodyPr/>
                    <a:lstStyle/>
                    <a:p>
                      <a:pPr algn="ctr" rtl="0" fontAlgn="ctr"/>
                      <a:r>
                        <a:rPr lang="en-GB" sz="1000" b="0" i="0" u="none" strike="noStrike">
                          <a:solidFill>
                            <a:srgbClr val="000000"/>
                          </a:solidFill>
                          <a:effectLst/>
                          <a:latin typeface="Arial" panose="020B0604020202020204" pitchFamily="34" charset="0"/>
                        </a:rPr>
                        <a:t>164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DC17C"/>
                    </a:solidFill>
                  </a:tcPr>
                </a:tc>
                <a:tc>
                  <a:txBody>
                    <a:bodyPr/>
                    <a:lstStyle/>
                    <a:p>
                      <a:pPr algn="ctr" rtl="0" fontAlgn="ctr"/>
                      <a:r>
                        <a:rPr lang="en-GB" sz="1000" b="0" i="0" u="none" strike="noStrike">
                          <a:solidFill>
                            <a:srgbClr val="000000"/>
                          </a:solidFill>
                          <a:effectLst/>
                          <a:latin typeface="Arial" panose="020B0604020202020204" pitchFamily="34" charset="0"/>
                        </a:rPr>
                        <a:t>137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CE7F"/>
                    </a:solidFill>
                  </a:tcPr>
                </a:tc>
                <a:tc>
                  <a:txBody>
                    <a:bodyPr/>
                    <a:lstStyle/>
                    <a:p>
                      <a:pPr algn="ctr" rtl="0" fontAlgn="ct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r>
                        <a:rPr lang="en-GB" sz="1000" b="0" i="0" u="none" strike="noStrike">
                          <a:solidFill>
                            <a:srgbClr val="000000"/>
                          </a:solidFill>
                          <a:effectLst/>
                          <a:latin typeface="Arial" panose="020B0604020202020204" pitchFamily="34" charset="0"/>
                        </a:rPr>
                        <a:t>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67C"/>
                    </a:solidFill>
                  </a:tcPr>
                </a:tc>
                <a:tc>
                  <a:txBody>
                    <a:bodyPr/>
                    <a:lstStyle/>
                    <a:p>
                      <a:pPr algn="ctr" rtl="0" fontAlgn="ct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tc>
                  <a:txBody>
                    <a:bodyPr/>
                    <a:lstStyle/>
                    <a:p>
                      <a:pPr algn="ctr" rtl="0" fontAlgn="ctr"/>
                      <a:r>
                        <a:rPr lang="en-GB" sz="1000" b="0" i="0" u="none" strike="noStrike">
                          <a:solidFill>
                            <a:srgbClr val="000000"/>
                          </a:solidFill>
                          <a:effectLst/>
                          <a:latin typeface="Arial" panose="020B0604020202020204" pitchFamily="34" charset="0"/>
                        </a:rPr>
                        <a:t>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86D"/>
                    </a:solidFill>
                  </a:tcPr>
                </a:tc>
                <a:tc>
                  <a:txBody>
                    <a:bodyPr/>
                    <a:lstStyle/>
                    <a:p>
                      <a:pPr algn="ctr" rtl="0" fontAlgn="ctr"/>
                      <a:r>
                        <a:rPr lang="en-GB" sz="1000" b="0" i="0" u="none" strike="noStrike">
                          <a:solidFill>
                            <a:srgbClr val="000000"/>
                          </a:solidFill>
                          <a:effectLst/>
                          <a:latin typeface="Arial" panose="020B0604020202020204" pitchFamily="34" charset="0"/>
                        </a:rPr>
                        <a:t>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373"/>
                    </a:solidFill>
                  </a:tcPr>
                </a:tc>
                <a:extLst>
                  <a:ext uri="{0D108BD9-81ED-4DB2-BD59-A6C34878D82A}">
                    <a16:rowId xmlns:a16="http://schemas.microsoft.com/office/drawing/2014/main" val="2468583190"/>
                  </a:ext>
                </a:extLst>
              </a:tr>
              <a:tr h="335545">
                <a:tc>
                  <a:txBody>
                    <a:bodyPr/>
                    <a:lstStyle/>
                    <a:p>
                      <a:pPr algn="ctr" rtl="0" fontAlgn="ctr"/>
                      <a:r>
                        <a:rPr lang="en-GB" sz="1000" b="1" i="0" u="none" strike="noStrike" dirty="0">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87A"/>
                    </a:solidFill>
                  </a:tcPr>
                </a:tc>
                <a:tc>
                  <a:txBody>
                    <a:bodyPr/>
                    <a:lstStyle/>
                    <a:p>
                      <a:pPr algn="ctr" rtl="0" fontAlgn="ct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tc>
                  <a:txBody>
                    <a:bodyPr/>
                    <a:lstStyle/>
                    <a:p>
                      <a:pPr algn="ctr" rtl="0" fontAlgn="ct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D78"/>
                    </a:solidFill>
                  </a:tcPr>
                </a:tc>
                <a:tc>
                  <a:txBody>
                    <a:bodyPr/>
                    <a:lstStyle/>
                    <a:p>
                      <a:pPr algn="ctr" rtl="0" fontAlgn="ct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178"/>
                    </a:solidFill>
                  </a:tcPr>
                </a:tc>
                <a:tc>
                  <a:txBody>
                    <a:bodyPr/>
                    <a:lstStyle/>
                    <a:p>
                      <a:pPr algn="ctr" rtl="0" fontAlgn="ct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178"/>
                    </a:solidFill>
                  </a:tcPr>
                </a:tc>
                <a:tc>
                  <a:txBody>
                    <a:bodyPr/>
                    <a:lstStyle/>
                    <a:p>
                      <a:pPr algn="ctr" rtl="0" fontAlgn="ct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07E"/>
                    </a:solidFill>
                  </a:tcPr>
                </a:tc>
                <a:tc>
                  <a:txBody>
                    <a:bodyPr/>
                    <a:lstStyle/>
                    <a:p>
                      <a:pPr algn="ctr" rtl="0" fontAlgn="ct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C7A"/>
                    </a:solidFill>
                  </a:tcPr>
                </a:tc>
                <a:tc>
                  <a:txBody>
                    <a:bodyPr/>
                    <a:lstStyle/>
                    <a:p>
                      <a:pPr algn="ctr" rtl="0" fontAlgn="ct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r>
                        <a:rPr lang="en-GB" sz="1000" b="0" i="0" u="none" strike="noStrike">
                          <a:solidFill>
                            <a:srgbClr val="000000"/>
                          </a:solidFill>
                          <a:effectLst/>
                          <a:latin typeface="Arial" panose="020B0604020202020204" pitchFamily="34" charset="0"/>
                        </a:rPr>
                        <a:t>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483"/>
                    </a:solidFill>
                  </a:tcPr>
                </a:tc>
                <a:tc>
                  <a:txBody>
                    <a:bodyPr/>
                    <a:lstStyle/>
                    <a:p>
                      <a:pPr algn="ctr" rtl="0" fontAlgn="ctr"/>
                      <a:r>
                        <a:rPr lang="en-GB" sz="10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2D580"/>
                    </a:solidFill>
                  </a:tcPr>
                </a:tc>
                <a:tc>
                  <a:txBody>
                    <a:bodyPr/>
                    <a:lstStyle/>
                    <a:p>
                      <a:pPr algn="ctr" rtl="0" fontAlgn="ctr"/>
                      <a:r>
                        <a:rPr lang="en-GB" sz="1000" b="0" i="0" u="none" strike="noStrike">
                          <a:solidFill>
                            <a:srgbClr val="000000"/>
                          </a:solidFill>
                          <a:effectLst/>
                          <a:latin typeface="Arial" panose="020B0604020202020204" pitchFamily="34" charset="0"/>
                        </a:rPr>
                        <a:t>153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C67D"/>
                    </a:solidFill>
                  </a:tcPr>
                </a:tc>
                <a:tc>
                  <a:txBody>
                    <a:bodyPr/>
                    <a:lstStyle/>
                    <a:p>
                      <a:pPr algn="ctr" rtl="0" fontAlgn="ctr"/>
                      <a:r>
                        <a:rPr lang="en-GB" sz="1000" b="0" i="0" u="none" strike="noStrike">
                          <a:solidFill>
                            <a:srgbClr val="000000"/>
                          </a:solidFill>
                          <a:effectLst/>
                          <a:latin typeface="Arial" panose="020B0604020202020204" pitchFamily="34" charset="0"/>
                        </a:rPr>
                        <a:t>171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r>
                        <a:rPr lang="en-GB" sz="1000" b="0" i="0" u="none" strike="noStrike">
                          <a:solidFill>
                            <a:srgbClr val="000000"/>
                          </a:solidFill>
                          <a:effectLst/>
                          <a:latin typeface="Arial" panose="020B0604020202020204" pitchFamily="34" charset="0"/>
                        </a:rPr>
                        <a:t>139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5CD7E"/>
                    </a:solidFill>
                  </a:tcPr>
                </a:tc>
                <a:tc>
                  <a:txBody>
                    <a:bodyPr/>
                    <a:lstStyle/>
                    <a:p>
                      <a:pPr algn="ctr" rtl="0" fontAlgn="ctr"/>
                      <a:r>
                        <a:rPr lang="en-GB" sz="1000" b="0" i="0" u="none" strike="noStrike">
                          <a:solidFill>
                            <a:srgbClr val="000000"/>
                          </a:solidFill>
                          <a:effectLst/>
                          <a:latin typeface="Arial" panose="020B0604020202020204" pitchFamily="34" charset="0"/>
                        </a:rPr>
                        <a:t>112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881"/>
                    </a:solidFill>
                  </a:tcPr>
                </a:tc>
                <a:tc>
                  <a:txBody>
                    <a:bodyPr/>
                    <a:lstStyle/>
                    <a:p>
                      <a:pPr algn="ctr" rtl="0" fontAlgn="ctr"/>
                      <a:r>
                        <a:rPr lang="en-GB" sz="1000" b="0" i="0" u="none" strike="noStrike">
                          <a:solidFill>
                            <a:srgbClr val="000000"/>
                          </a:solidFill>
                          <a:effectLst/>
                          <a:latin typeface="Arial" panose="020B060402020202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483"/>
                    </a:solidFill>
                  </a:tcPr>
                </a:tc>
                <a:tc>
                  <a:txBody>
                    <a:bodyPr/>
                    <a:lstStyle/>
                    <a:p>
                      <a:pPr algn="ctr" rtl="0" fontAlgn="ct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B7A"/>
                    </a:solidFill>
                  </a:tcPr>
                </a:tc>
                <a:tc>
                  <a:txBody>
                    <a:bodyPr/>
                    <a:lstStyle/>
                    <a:p>
                      <a:pPr algn="ctr" rtl="0" fontAlgn="ctr"/>
                      <a:r>
                        <a:rPr lang="en-GB" sz="1000" b="0" i="0" u="none" strike="noStrike">
                          <a:solidFill>
                            <a:srgbClr val="000000"/>
                          </a:solidFill>
                          <a:effectLst/>
                          <a:latin typeface="Arial" panose="020B0604020202020204" pitchFamily="34" charset="0"/>
                        </a:rPr>
                        <a:t>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C71"/>
                    </a:solidFill>
                  </a:tcPr>
                </a:tc>
                <a:tc>
                  <a:txBody>
                    <a:bodyPr/>
                    <a:lstStyle/>
                    <a:p>
                      <a:pPr algn="ctr" rtl="0" fontAlgn="ctr"/>
                      <a:r>
                        <a:rPr lang="en-GB" sz="1000" b="0" i="0" u="none" strike="noStrike">
                          <a:solidFill>
                            <a:srgbClr val="000000"/>
                          </a:solidFill>
                          <a:effectLst/>
                          <a:latin typeface="Arial" panose="020B0604020202020204" pitchFamily="34" charset="0"/>
                        </a:rPr>
                        <a:t>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r>
                        <a:rPr lang="en-GB" sz="1000" b="0" i="0" u="none" strike="noStrike">
                          <a:solidFill>
                            <a:srgbClr val="000000"/>
                          </a:solidFill>
                          <a:effectLst/>
                          <a:latin typeface="Arial" panose="020B0604020202020204" pitchFamily="34" charset="0"/>
                        </a:rPr>
                        <a:t>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573"/>
                    </a:solidFill>
                  </a:tcPr>
                </a:tc>
                <a:extLst>
                  <a:ext uri="{0D108BD9-81ED-4DB2-BD59-A6C34878D82A}">
                    <a16:rowId xmlns:a16="http://schemas.microsoft.com/office/drawing/2014/main" val="747994653"/>
                  </a:ext>
                </a:extLst>
              </a:tr>
              <a:tr h="335545">
                <a:tc>
                  <a:txBody>
                    <a:bodyPr/>
                    <a:lstStyle/>
                    <a:p>
                      <a:pPr algn="ctr" rtl="0" fontAlgn="ctr"/>
                      <a:r>
                        <a:rPr lang="en-GB" sz="1000" b="1" i="0" u="none" strike="noStrike" dirty="0">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479"/>
                    </a:solidFill>
                  </a:tcPr>
                </a:tc>
                <a:tc>
                  <a:txBody>
                    <a:bodyPr/>
                    <a:lstStyle/>
                    <a:p>
                      <a:pPr algn="ctr" rtl="0" fontAlgn="ctr"/>
                      <a:r>
                        <a:rPr lang="en-GB" sz="1000" b="0" i="0" u="none" strike="noStrike">
                          <a:solidFill>
                            <a:srgbClr val="000000"/>
                          </a:solidFill>
                          <a:effectLst/>
                          <a:latin typeface="Arial" panose="020B0604020202020204" pitchFamily="34" charset="0"/>
                        </a:rPr>
                        <a:t>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17F"/>
                    </a:solidFill>
                  </a:tcPr>
                </a:tc>
                <a:tc>
                  <a:txBody>
                    <a:bodyPr/>
                    <a:lstStyle/>
                    <a:p>
                      <a:pPr algn="ctr" rtl="0" fontAlgn="ct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D78"/>
                    </a:solidFill>
                  </a:tcPr>
                </a:tc>
                <a:tc>
                  <a:txBody>
                    <a:bodyPr/>
                    <a:lstStyle/>
                    <a:p>
                      <a:pPr algn="ctr" rtl="0" fontAlgn="ct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B7A"/>
                    </a:solidFill>
                  </a:tcPr>
                </a:tc>
                <a:tc>
                  <a:txBody>
                    <a:bodyPr/>
                    <a:lstStyle/>
                    <a:p>
                      <a:pPr algn="ctr" rtl="0" fontAlgn="ct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880"/>
                    </a:solidFill>
                  </a:tcPr>
                </a:tc>
                <a:tc>
                  <a:txBody>
                    <a:bodyPr/>
                    <a:lstStyle/>
                    <a:p>
                      <a:pPr algn="ctr" rtl="0" fontAlgn="ct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77A"/>
                    </a:solidFill>
                  </a:tcPr>
                </a:tc>
                <a:tc>
                  <a:txBody>
                    <a:bodyPr/>
                    <a:lstStyle/>
                    <a:p>
                      <a:pPr algn="ctr" rtl="0" fontAlgn="ct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tc>
                  <a:txBody>
                    <a:bodyPr/>
                    <a:lstStyle/>
                    <a:p>
                      <a:pPr algn="ctr" rtl="0" fontAlgn="ct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07E"/>
                    </a:solidFill>
                  </a:tcPr>
                </a:tc>
                <a:tc>
                  <a:txBody>
                    <a:bodyPr/>
                    <a:lstStyle/>
                    <a:p>
                      <a:pPr algn="ctr" rtl="0" fontAlgn="ctr"/>
                      <a:r>
                        <a:rPr lang="en-GB" sz="1000" b="0" i="0" u="none" strike="noStrike">
                          <a:solidFill>
                            <a:srgbClr val="000000"/>
                          </a:solidFill>
                          <a:effectLst/>
                          <a:latin typeface="Arial" panose="020B0604020202020204" pitchFamily="34" charset="0"/>
                        </a:rPr>
                        <a:t>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r>
                        <a:rPr lang="en-GB" sz="1000" b="0" i="0" u="none" strike="noStrike">
                          <a:solidFill>
                            <a:srgbClr val="000000"/>
                          </a:solidFill>
                          <a:effectLst/>
                          <a:latin typeface="Arial" panose="020B0604020202020204" pitchFamily="34" charset="0"/>
                        </a:rPr>
                        <a:t>118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D680"/>
                    </a:solidFill>
                  </a:tcPr>
                </a:tc>
                <a:tc>
                  <a:txBody>
                    <a:bodyPr/>
                    <a:lstStyle/>
                    <a:p>
                      <a:pPr algn="ctr" rtl="0" fontAlgn="ctr"/>
                      <a:r>
                        <a:rPr lang="en-GB" sz="1000" b="0" i="0" u="none" strike="noStrike">
                          <a:solidFill>
                            <a:srgbClr val="000000"/>
                          </a:solidFill>
                          <a:effectLst/>
                          <a:latin typeface="Arial" panose="020B0604020202020204" pitchFamily="34" charset="0"/>
                        </a:rPr>
                        <a:t>156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AC57D"/>
                    </a:solidFill>
                  </a:tcPr>
                </a:tc>
                <a:tc>
                  <a:txBody>
                    <a:bodyPr/>
                    <a:lstStyle/>
                    <a:p>
                      <a:pPr algn="ctr" rtl="0" fontAlgn="ctr"/>
                      <a:r>
                        <a:rPr lang="en-GB" sz="1000" b="0" i="0" u="none" strike="noStrike">
                          <a:solidFill>
                            <a:srgbClr val="000000"/>
                          </a:solidFill>
                          <a:effectLst/>
                          <a:latin typeface="Arial" panose="020B0604020202020204" pitchFamily="34" charset="0"/>
                        </a:rPr>
                        <a:t>170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5BF7C"/>
                    </a:solidFill>
                  </a:tcPr>
                </a:tc>
                <a:tc>
                  <a:txBody>
                    <a:bodyPr/>
                    <a:lstStyle/>
                    <a:p>
                      <a:pPr algn="ctr" rtl="0" fontAlgn="ctr"/>
                      <a:r>
                        <a:rPr lang="en-GB" sz="1000" b="0" i="0" u="none" strike="noStrike">
                          <a:solidFill>
                            <a:srgbClr val="000000"/>
                          </a:solidFill>
                          <a:effectLst/>
                          <a:latin typeface="Arial" panose="020B0604020202020204" pitchFamily="34" charset="0"/>
                        </a:rPr>
                        <a:t>139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5CD7E"/>
                    </a:solidFill>
                  </a:tcPr>
                </a:tc>
                <a:tc>
                  <a:txBody>
                    <a:bodyPr/>
                    <a:lstStyle/>
                    <a:p>
                      <a:pPr algn="ctr" rtl="0" fontAlgn="ctr"/>
                      <a:r>
                        <a:rPr lang="en-GB" sz="1000" b="0" i="0" u="none" strike="noStrike">
                          <a:solidFill>
                            <a:srgbClr val="000000"/>
                          </a:solidFill>
                          <a:effectLst/>
                          <a:latin typeface="Arial" panose="020B0604020202020204" pitchFamily="34" charset="0"/>
                        </a:rPr>
                        <a:t>108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DA81"/>
                    </a:solidFill>
                  </a:tcPr>
                </a:tc>
                <a:tc>
                  <a:txBody>
                    <a:bodyPr/>
                    <a:lstStyle/>
                    <a:p>
                      <a:pPr algn="ctr" rtl="0" fontAlgn="ctr"/>
                      <a:r>
                        <a:rPr lang="en-GB" sz="1000" b="0" i="0" u="none" strike="noStrike">
                          <a:solidFill>
                            <a:srgbClr val="000000"/>
                          </a:solidFill>
                          <a:effectLst/>
                          <a:latin typeface="Arial" panose="020B060402020202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483"/>
                    </a:solidFill>
                  </a:tcPr>
                </a:tc>
                <a:tc>
                  <a:txBody>
                    <a:bodyPr/>
                    <a:lstStyle/>
                    <a:p>
                      <a:pPr algn="ctr" rtl="0" fontAlgn="ct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r>
                        <a:rPr lang="en-GB" sz="1000" b="0" i="0" u="none" strike="noStrike">
                          <a:solidFill>
                            <a:srgbClr val="000000"/>
                          </a:solidFill>
                          <a:effectLst/>
                          <a:latin typeface="Arial" panose="020B0604020202020204" pitchFamily="34" charset="0"/>
                        </a:rPr>
                        <a:t>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273"/>
                    </a:solidFill>
                  </a:tcPr>
                </a:tc>
                <a:tc>
                  <a:txBody>
                    <a:bodyPr/>
                    <a:lstStyle/>
                    <a:p>
                      <a:pPr algn="ctr" rtl="0" fontAlgn="ctr"/>
                      <a:r>
                        <a:rPr lang="en-GB" sz="1000" b="0" i="0" u="none" strike="noStrike">
                          <a:solidFill>
                            <a:srgbClr val="000000"/>
                          </a:solidFill>
                          <a:effectLst/>
                          <a:latin typeface="Arial" panose="020B0604020202020204" pitchFamily="34" charset="0"/>
                        </a:rPr>
                        <a:t>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56D"/>
                    </a:solidFill>
                  </a:tcPr>
                </a:tc>
                <a:tc>
                  <a:txBody>
                    <a:bodyPr/>
                    <a:lstStyle/>
                    <a:p>
                      <a:pPr algn="ctr" rtl="0" fontAlgn="ctr"/>
                      <a:r>
                        <a:rPr lang="en-GB" sz="1000" b="0" i="0" u="none" strike="noStrike">
                          <a:solidFill>
                            <a:srgbClr val="000000"/>
                          </a:solidFill>
                          <a:effectLst/>
                          <a:latin typeface="Arial" panose="020B0604020202020204" pitchFamily="34" charset="0"/>
                        </a:rPr>
                        <a:t>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C74"/>
                    </a:solidFill>
                  </a:tcPr>
                </a:tc>
                <a:extLst>
                  <a:ext uri="{0D108BD9-81ED-4DB2-BD59-A6C34878D82A}">
                    <a16:rowId xmlns:a16="http://schemas.microsoft.com/office/drawing/2014/main" val="3548779193"/>
                  </a:ext>
                </a:extLst>
              </a:tr>
              <a:tr h="335545">
                <a:tc>
                  <a:txBody>
                    <a:bodyPr/>
                    <a:lstStyle/>
                    <a:p>
                      <a:pPr algn="ctr" rtl="0" fontAlgn="ctr"/>
                      <a:r>
                        <a:rPr lang="en-GB" sz="1000" b="1" i="0" u="none" strike="noStrike" dirty="0">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84"/>
                    </a:solidFill>
                  </a:tcPr>
                </a:tc>
                <a:tc>
                  <a:txBody>
                    <a:bodyPr/>
                    <a:lstStyle/>
                    <a:p>
                      <a:pPr algn="ctr" rtl="0" fontAlgn="ct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17F"/>
                    </a:solidFill>
                  </a:tcPr>
                </a:tc>
                <a:tc>
                  <a:txBody>
                    <a:bodyPr/>
                    <a:lstStyle/>
                    <a:p>
                      <a:pPr algn="ctr" rtl="0" fontAlgn="ct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87A"/>
                    </a:solidFill>
                  </a:tcPr>
                </a:tc>
                <a:tc>
                  <a:txBody>
                    <a:bodyPr/>
                    <a:lstStyle/>
                    <a:p>
                      <a:pPr algn="ctr" rtl="0" fontAlgn="ct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tc>
                  <a:txBody>
                    <a:bodyPr/>
                    <a:lstStyle/>
                    <a:p>
                      <a:pPr algn="ctr" rtl="0" fontAlgn="ct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07E"/>
                    </a:solidFill>
                  </a:tcPr>
                </a:tc>
                <a:tc>
                  <a:txBody>
                    <a:bodyPr/>
                    <a:lstStyle/>
                    <a:p>
                      <a:pPr algn="ctr" rtl="0" fontAlgn="ct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A84"/>
                    </a:solidFill>
                  </a:tcPr>
                </a:tc>
                <a:tc>
                  <a:txBody>
                    <a:bodyPr/>
                    <a:lstStyle/>
                    <a:p>
                      <a:pPr algn="ctr" rtl="0" fontAlgn="ct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17F"/>
                    </a:solidFill>
                  </a:tcPr>
                </a:tc>
                <a:tc>
                  <a:txBody>
                    <a:bodyPr/>
                    <a:lstStyle/>
                    <a:p>
                      <a:pPr algn="ctr" rtl="0" fontAlgn="ct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r>
                        <a:rPr lang="en-GB" sz="1000" b="0" i="0" u="none" strike="noStrike">
                          <a:solidFill>
                            <a:srgbClr val="000000"/>
                          </a:solidFill>
                          <a:effectLst/>
                          <a:latin typeface="Arial" panose="020B060402020202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D881"/>
                    </a:solidFill>
                  </a:tcPr>
                </a:tc>
                <a:tc>
                  <a:txBody>
                    <a:bodyPr/>
                    <a:lstStyle/>
                    <a:p>
                      <a:pPr algn="ctr" rtl="0" fontAlgn="ctr"/>
                      <a:r>
                        <a:rPr lang="en-GB" sz="1000" b="0" i="0" u="none" strike="noStrike">
                          <a:solidFill>
                            <a:srgbClr val="000000"/>
                          </a:solidFill>
                          <a:effectLst/>
                          <a:latin typeface="Arial" panose="020B0604020202020204" pitchFamily="34" charset="0"/>
                        </a:rPr>
                        <a:t>141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CC7E"/>
                    </a:solidFill>
                  </a:tcPr>
                </a:tc>
                <a:tc>
                  <a:txBody>
                    <a:bodyPr/>
                    <a:lstStyle/>
                    <a:p>
                      <a:pPr algn="ctr" rtl="0" fontAlgn="ctr"/>
                      <a:r>
                        <a:rPr lang="en-GB" sz="1000" b="0" i="0" u="none" strike="noStrike">
                          <a:solidFill>
                            <a:srgbClr val="000000"/>
                          </a:solidFill>
                          <a:effectLst/>
                          <a:latin typeface="Arial" panose="020B0604020202020204" pitchFamily="34" charset="0"/>
                        </a:rPr>
                        <a:t>168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8C07C"/>
                    </a:solidFill>
                  </a:tcPr>
                </a:tc>
                <a:tc>
                  <a:txBody>
                    <a:bodyPr/>
                    <a:lstStyle/>
                    <a:p>
                      <a:pPr algn="ctr" rtl="0" fontAlgn="ctr"/>
                      <a:r>
                        <a:rPr lang="en-GB" sz="1000" b="0" i="0" u="none" strike="noStrike">
                          <a:solidFill>
                            <a:srgbClr val="000000"/>
                          </a:solidFill>
                          <a:effectLst/>
                          <a:latin typeface="Arial" panose="020B0604020202020204" pitchFamily="34" charset="0"/>
                        </a:rPr>
                        <a:t>144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CCA7E"/>
                    </a:solidFill>
                  </a:tcPr>
                </a:tc>
                <a:tc>
                  <a:txBody>
                    <a:bodyPr/>
                    <a:lstStyle/>
                    <a:p>
                      <a:pPr algn="ctr" rtl="0" fontAlgn="ctr"/>
                      <a:r>
                        <a:rPr lang="en-GB" sz="1000" b="0" i="0" u="none" strike="noStrike">
                          <a:solidFill>
                            <a:srgbClr val="000000"/>
                          </a:solidFill>
                          <a:effectLst/>
                          <a:latin typeface="Arial" panose="020B0604020202020204" pitchFamily="34" charset="0"/>
                        </a:rPr>
                        <a:t>114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AD780"/>
                    </a:solidFill>
                  </a:tcPr>
                </a:tc>
                <a:tc>
                  <a:txBody>
                    <a:bodyPr/>
                    <a:lstStyle/>
                    <a:p>
                      <a:pPr algn="ctr" rtl="0" fontAlgn="ctr"/>
                      <a:r>
                        <a:rPr lang="en-GB" sz="10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E082"/>
                    </a:solidFill>
                  </a:tcPr>
                </a:tc>
                <a:tc>
                  <a:txBody>
                    <a:bodyPr/>
                    <a:lstStyle/>
                    <a:p>
                      <a:pPr algn="ctr" rtl="0" fontAlgn="ctr"/>
                      <a:r>
                        <a:rPr lang="en-GB" sz="1000" b="0" i="0" u="none" strike="noStrike">
                          <a:solidFill>
                            <a:srgbClr val="000000"/>
                          </a:solidFill>
                          <a:effectLst/>
                          <a:latin typeface="Arial" panose="020B0604020202020204" pitchFamily="34" charset="0"/>
                        </a:rPr>
                        <a:t>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683"/>
                    </a:solidFill>
                  </a:tcPr>
                </a:tc>
                <a:tc>
                  <a:txBody>
                    <a:bodyPr/>
                    <a:lstStyle/>
                    <a:p>
                      <a:pPr algn="ctr" rtl="0" fontAlgn="ct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67F"/>
                    </a:solidFill>
                  </a:tcPr>
                </a:tc>
                <a:tc>
                  <a:txBody>
                    <a:bodyPr/>
                    <a:lstStyle/>
                    <a:p>
                      <a:pPr algn="ctr" rtl="0" fontAlgn="ct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extLst>
                  <a:ext uri="{0D108BD9-81ED-4DB2-BD59-A6C34878D82A}">
                    <a16:rowId xmlns:a16="http://schemas.microsoft.com/office/drawing/2014/main" val="830792007"/>
                  </a:ext>
                </a:extLst>
              </a:tr>
              <a:tr h="335545">
                <a:tc>
                  <a:txBody>
                    <a:bodyPr/>
                    <a:lstStyle/>
                    <a:p>
                      <a:pPr algn="ctr" rtl="0" fontAlgn="ctr"/>
                      <a:r>
                        <a:rPr lang="en-GB" sz="1000" b="1" i="0" u="none" strike="noStrike" dirty="0">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17C"/>
                    </a:solidFill>
                  </a:tcPr>
                </a:tc>
                <a:tc>
                  <a:txBody>
                    <a:bodyPr/>
                    <a:lstStyle/>
                    <a:p>
                      <a:pPr algn="ctr" rtl="0" fontAlgn="ct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A7D"/>
                    </a:solidFill>
                  </a:tcPr>
                </a:tc>
                <a:tc>
                  <a:txBody>
                    <a:bodyPr/>
                    <a:lstStyle/>
                    <a:p>
                      <a:pPr algn="ctr" rtl="0" fontAlgn="ct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17F"/>
                    </a:solidFill>
                  </a:tcPr>
                </a:tc>
                <a:tc>
                  <a:txBody>
                    <a:bodyPr/>
                    <a:lstStyle/>
                    <a:p>
                      <a:pPr algn="ctr" rtl="0" fontAlgn="ct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tc>
                  <a:txBody>
                    <a:bodyPr/>
                    <a:lstStyle/>
                    <a:p>
                      <a:pPr algn="ctr" rtl="0" fontAlgn="ctr"/>
                      <a:r>
                        <a:rPr lang="en-GB" sz="1000" b="0" i="0" u="none" strike="noStrike">
                          <a:solidFill>
                            <a:srgbClr val="000000"/>
                          </a:solidFill>
                          <a:effectLst/>
                          <a:latin typeface="Arial" panose="020B0604020202020204" pitchFamily="34" charset="0"/>
                        </a:rPr>
                        <a:t>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tc>
                  <a:txBody>
                    <a:bodyPr/>
                    <a:lstStyle/>
                    <a:p>
                      <a:pPr algn="ctr" rtl="0" fontAlgn="ct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07E"/>
                    </a:solidFill>
                  </a:tcPr>
                </a:tc>
                <a:tc>
                  <a:txBody>
                    <a:bodyPr/>
                    <a:lstStyle/>
                    <a:p>
                      <a:pPr algn="ctr" rtl="0" fontAlgn="ct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r>
                        <a:rPr lang="en-GB" sz="1000" b="0" i="0" u="none" strike="noStrike">
                          <a:solidFill>
                            <a:srgbClr val="000000"/>
                          </a:solidFill>
                          <a:effectLst/>
                          <a:latin typeface="Arial" panose="020B0604020202020204" pitchFamily="34" charset="0"/>
                        </a:rPr>
                        <a:t>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tc>
                  <a:txBody>
                    <a:bodyPr/>
                    <a:lstStyle/>
                    <a:p>
                      <a:pPr algn="ctr" rtl="0" fontAlgn="ct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182"/>
                    </a:solidFill>
                  </a:tcPr>
                </a:tc>
                <a:tc>
                  <a:txBody>
                    <a:bodyPr/>
                    <a:lstStyle/>
                    <a:p>
                      <a:pPr algn="ctr" rtl="0" fontAlgn="ct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680"/>
                    </a:solidFill>
                  </a:tcPr>
                </a:tc>
                <a:tc>
                  <a:txBody>
                    <a:bodyPr/>
                    <a:lstStyle/>
                    <a:p>
                      <a:pPr algn="ctr" rtl="0" fontAlgn="ctr"/>
                      <a:r>
                        <a:rPr lang="en-GB" sz="1000" b="0" i="0" u="none" strike="noStrike">
                          <a:solidFill>
                            <a:srgbClr val="000000"/>
                          </a:solidFill>
                          <a:effectLst/>
                          <a:latin typeface="Arial" panose="020B0604020202020204" pitchFamily="34" charset="0"/>
                        </a:rPr>
                        <a:t>133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ECF7F"/>
                    </a:solidFill>
                  </a:tcPr>
                </a:tc>
                <a:tc>
                  <a:txBody>
                    <a:bodyPr/>
                    <a:lstStyle/>
                    <a:p>
                      <a:pPr algn="ctr" rtl="0" fontAlgn="ctr"/>
                      <a:r>
                        <a:rPr lang="en-GB" sz="1000" b="0" i="0" u="none" strike="noStrike">
                          <a:solidFill>
                            <a:srgbClr val="000000"/>
                          </a:solidFill>
                          <a:effectLst/>
                          <a:latin typeface="Arial" panose="020B0604020202020204" pitchFamily="34" charset="0"/>
                        </a:rPr>
                        <a:t>159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5C47D"/>
                    </a:solidFill>
                  </a:tcPr>
                </a:tc>
                <a:tc>
                  <a:txBody>
                    <a:bodyPr/>
                    <a:lstStyle/>
                    <a:p>
                      <a:pPr algn="ctr" rtl="0" fontAlgn="ctr"/>
                      <a:r>
                        <a:rPr lang="en-GB" sz="1000" b="0" i="0" u="none" strike="noStrike">
                          <a:solidFill>
                            <a:srgbClr val="000000"/>
                          </a:solidFill>
                          <a:effectLst/>
                          <a:latin typeface="Arial" panose="020B0604020202020204" pitchFamily="34" charset="0"/>
                        </a:rPr>
                        <a:t>145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BCA7E"/>
                    </a:solidFill>
                  </a:tcPr>
                </a:tc>
                <a:tc>
                  <a:txBody>
                    <a:bodyPr/>
                    <a:lstStyle/>
                    <a:p>
                      <a:pPr algn="ctr" rtl="0" fontAlgn="ctr"/>
                      <a:r>
                        <a:rPr lang="en-GB" sz="10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3D580"/>
                    </a:solidFill>
                  </a:tcPr>
                </a:tc>
                <a:tc>
                  <a:txBody>
                    <a:bodyPr/>
                    <a:lstStyle/>
                    <a:p>
                      <a:pPr algn="ctr" rtl="0" fontAlgn="ctr"/>
                      <a:r>
                        <a:rPr lang="en-GB" sz="10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82"/>
                    </a:solidFill>
                  </a:tcPr>
                </a:tc>
                <a:tc>
                  <a:txBody>
                    <a:bodyPr/>
                    <a:lstStyle/>
                    <a:p>
                      <a:pPr algn="ctr" rtl="0" fontAlgn="ctr"/>
                      <a:r>
                        <a:rPr lang="en-GB" sz="1000" b="0" i="0" u="none" strike="noStrike">
                          <a:solidFill>
                            <a:srgbClr val="000000"/>
                          </a:solidFill>
                          <a:effectLst/>
                          <a:latin typeface="Arial" panose="020B0604020202020204" pitchFamily="34" charset="0"/>
                        </a:rPr>
                        <a:t>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880"/>
                    </a:solidFill>
                  </a:tcPr>
                </a:tc>
                <a:tc>
                  <a:txBody>
                    <a:bodyPr/>
                    <a:lstStyle/>
                    <a:p>
                      <a:pPr algn="ctr" rtl="0" fontAlgn="ct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6"/>
                    </a:solidFill>
                  </a:tcPr>
                </a:tc>
                <a:tc>
                  <a:txBody>
                    <a:bodyPr/>
                    <a:lstStyle/>
                    <a:p>
                      <a:pPr algn="ctr" rtl="0" fontAlgn="ct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178"/>
                    </a:solidFill>
                  </a:tcPr>
                </a:tc>
                <a:tc>
                  <a:txBody>
                    <a:bodyPr/>
                    <a:lstStyle/>
                    <a:p>
                      <a:pPr algn="ctr" rtl="0" fontAlgn="ct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F75"/>
                    </a:solidFill>
                  </a:tcPr>
                </a:tc>
                <a:extLst>
                  <a:ext uri="{0D108BD9-81ED-4DB2-BD59-A6C34878D82A}">
                    <a16:rowId xmlns:a16="http://schemas.microsoft.com/office/drawing/2014/main" val="3612199822"/>
                  </a:ext>
                </a:extLst>
              </a:tr>
              <a:tr h="335545">
                <a:tc>
                  <a:txBody>
                    <a:bodyPr/>
                    <a:lstStyle/>
                    <a:p>
                      <a:pPr algn="ctr" rtl="0" fontAlgn="ctr"/>
                      <a:r>
                        <a:rPr lang="en-GB" sz="1000" b="1" i="0" u="none" strike="noStrike" dirty="0">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A74"/>
                    </a:solidFill>
                  </a:tcPr>
                </a:tc>
                <a:tc>
                  <a:txBody>
                    <a:bodyPr/>
                    <a:lstStyle/>
                    <a:p>
                      <a:pPr algn="ctr" rtl="0" fontAlgn="ct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583"/>
                    </a:solidFill>
                  </a:tcPr>
                </a:tc>
                <a:tc>
                  <a:txBody>
                    <a:bodyPr/>
                    <a:lstStyle/>
                    <a:p>
                      <a:pPr algn="ctr" rtl="0" fontAlgn="ctr"/>
                      <a:r>
                        <a:rPr lang="en-GB" sz="1000" b="0" i="0" u="none" strike="noStrike">
                          <a:solidFill>
                            <a:srgbClr val="000000"/>
                          </a:solidFill>
                          <a:effectLst/>
                          <a:latin typeface="Arial" panose="020B0604020202020204" pitchFamily="34" charset="0"/>
                        </a:rPr>
                        <a:t>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A84"/>
                    </a:solidFill>
                  </a:tcPr>
                </a:tc>
                <a:tc>
                  <a:txBody>
                    <a:bodyPr/>
                    <a:lstStyle/>
                    <a:p>
                      <a:pPr algn="ctr" rtl="0" fontAlgn="ctr"/>
                      <a:r>
                        <a:rPr lang="en-GB" sz="10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583"/>
                    </a:solidFill>
                  </a:tcPr>
                </a:tc>
                <a:tc>
                  <a:txBody>
                    <a:bodyPr/>
                    <a:lstStyle/>
                    <a:p>
                      <a:pPr algn="ctr" rtl="0" fontAlgn="ct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F82"/>
                    </a:solidFill>
                  </a:tcPr>
                </a:tc>
                <a:tc>
                  <a:txBody>
                    <a:bodyPr/>
                    <a:lstStyle/>
                    <a:p>
                      <a:pPr algn="ctr" rtl="0" fontAlgn="ct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283"/>
                    </a:solidFill>
                  </a:tcPr>
                </a:tc>
                <a:tc>
                  <a:txBody>
                    <a:bodyPr/>
                    <a:lstStyle/>
                    <a:p>
                      <a:pPr algn="ctr" rtl="0" fontAlgn="ctr"/>
                      <a:r>
                        <a:rPr lang="en-GB" sz="1000" b="0" i="0" u="none" strike="noStrike">
                          <a:solidFill>
                            <a:srgbClr val="000000"/>
                          </a:solidFill>
                          <a:effectLst/>
                          <a:latin typeface="Arial" panose="020B060402020202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483"/>
                    </a:solidFill>
                  </a:tcPr>
                </a:tc>
                <a:tc>
                  <a:txBody>
                    <a:bodyPr/>
                    <a:lstStyle/>
                    <a:p>
                      <a:pPr algn="ctr" rtl="0" fontAlgn="ctr"/>
                      <a:r>
                        <a:rPr lang="en-GB" sz="10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583"/>
                    </a:solidFill>
                  </a:tcPr>
                </a:tc>
                <a:tc>
                  <a:txBody>
                    <a:bodyPr/>
                    <a:lstStyle/>
                    <a:p>
                      <a:pPr algn="ctr" rtl="0" fontAlgn="ctr"/>
                      <a:r>
                        <a:rPr lang="en-GB" sz="1000" b="0" i="0" u="none" strike="noStrike">
                          <a:solidFill>
                            <a:srgbClr val="000000"/>
                          </a:solidFill>
                          <a:effectLst/>
                          <a:latin typeface="Arial" panose="020B060402020202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483"/>
                    </a:solidFill>
                  </a:tcPr>
                </a:tc>
                <a:tc>
                  <a:txBody>
                    <a:bodyPr/>
                    <a:lstStyle/>
                    <a:p>
                      <a:pPr algn="ctr" rtl="0" fontAlgn="ct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D82"/>
                    </a:solidFill>
                  </a:tcPr>
                </a:tc>
                <a:tc>
                  <a:txBody>
                    <a:bodyPr/>
                    <a:lstStyle/>
                    <a:p>
                      <a:pPr algn="ctr" rtl="0" fontAlgn="ct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D881"/>
                    </a:solidFill>
                  </a:tcPr>
                </a:tc>
                <a:tc>
                  <a:txBody>
                    <a:bodyPr/>
                    <a:lstStyle/>
                    <a:p>
                      <a:pPr algn="ctr" rtl="0" fontAlgn="ctr"/>
                      <a:r>
                        <a:rPr lang="en-GB" sz="1000" b="0" i="0" u="none" strike="noStrike">
                          <a:solidFill>
                            <a:srgbClr val="000000"/>
                          </a:solidFill>
                          <a:effectLst/>
                          <a:latin typeface="Arial" panose="020B0604020202020204" pitchFamily="34" charset="0"/>
                        </a:rPr>
                        <a:t>132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FD07F"/>
                    </a:solidFill>
                  </a:tcPr>
                </a:tc>
                <a:tc>
                  <a:txBody>
                    <a:bodyPr/>
                    <a:lstStyle/>
                    <a:p>
                      <a:pPr algn="ctr" rtl="0" fontAlgn="ctr"/>
                      <a:r>
                        <a:rPr lang="en-GB" sz="1000" b="0" i="0" u="none" strike="noStrike">
                          <a:solidFill>
                            <a:srgbClr val="000000"/>
                          </a:solidFill>
                          <a:effectLst/>
                          <a:latin typeface="Arial" panose="020B0604020202020204" pitchFamily="34" charset="0"/>
                        </a:rPr>
                        <a:t>142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FCB7E"/>
                    </a:solidFill>
                  </a:tcPr>
                </a:tc>
                <a:tc>
                  <a:txBody>
                    <a:bodyPr/>
                    <a:lstStyle/>
                    <a:p>
                      <a:pPr algn="ctr" rtl="0" fontAlgn="ctr"/>
                      <a:r>
                        <a:rPr lang="en-GB" sz="1000" b="0" i="0" u="none" strike="noStrike">
                          <a:solidFill>
                            <a:srgbClr val="000000"/>
                          </a:solidFill>
                          <a:effectLst/>
                          <a:latin typeface="Arial" panose="020B0604020202020204" pitchFamily="34" charset="0"/>
                        </a:rPr>
                        <a:t>126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27F"/>
                    </a:solidFill>
                  </a:tcPr>
                </a:tc>
                <a:tc>
                  <a:txBody>
                    <a:bodyPr/>
                    <a:lstStyle/>
                    <a:p>
                      <a:pPr algn="ctr" rtl="0" fontAlgn="ct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483"/>
                    </a:solidFill>
                  </a:tcPr>
                </a:tc>
                <a:tc>
                  <a:txBody>
                    <a:bodyPr/>
                    <a:lstStyle/>
                    <a:p>
                      <a:pPr algn="ctr" rtl="0" fontAlgn="ct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84"/>
                    </a:solidFill>
                  </a:tcPr>
                </a:tc>
                <a:tc>
                  <a:txBody>
                    <a:bodyPr/>
                    <a:lstStyle/>
                    <a:p>
                      <a:pPr algn="ctr" rtl="0" fontAlgn="ct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B77"/>
                    </a:solidFill>
                  </a:tcPr>
                </a:tc>
                <a:tc>
                  <a:txBody>
                    <a:bodyPr/>
                    <a:lstStyle/>
                    <a:p>
                      <a:pPr algn="ctr" rtl="0" fontAlgn="ct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F78"/>
                    </a:solidFill>
                  </a:tcPr>
                </a:tc>
                <a:tc>
                  <a:txBody>
                    <a:bodyPr/>
                    <a:lstStyle/>
                    <a:p>
                      <a:pPr algn="ctr" rtl="0" fontAlgn="ctr"/>
                      <a:r>
                        <a:rPr lang="en-GB" sz="1000" b="0" i="0" u="none" strike="noStrike">
                          <a:solidFill>
                            <a:srgbClr val="000000"/>
                          </a:solidFill>
                          <a:effectLst/>
                          <a:latin typeface="Arial" panose="020B0604020202020204" pitchFamily="34" charset="0"/>
                        </a:rPr>
                        <a:t>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373"/>
                    </a:solidFill>
                  </a:tcPr>
                </a:tc>
                <a:extLst>
                  <a:ext uri="{0D108BD9-81ED-4DB2-BD59-A6C34878D82A}">
                    <a16:rowId xmlns:a16="http://schemas.microsoft.com/office/drawing/2014/main" val="2646605468"/>
                  </a:ext>
                </a:extLst>
              </a:tr>
              <a:tr h="335545">
                <a:tc>
                  <a:txBody>
                    <a:bodyPr/>
                    <a:lstStyle/>
                    <a:p>
                      <a:pPr algn="ctr" rtl="0" fontAlgn="ctr"/>
                      <a:r>
                        <a:rPr lang="en-GB" sz="1000" b="1" i="0" u="none" strike="noStrike" dirty="0">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075"/>
                    </a:solidFill>
                  </a:tcPr>
                </a:tc>
                <a:tc>
                  <a:txBody>
                    <a:bodyPr/>
                    <a:lstStyle/>
                    <a:p>
                      <a:pPr algn="ctr" rtl="0" fontAlgn="ctr"/>
                      <a:r>
                        <a:rPr lang="en-GB" sz="1000" b="0" i="0" u="none" strike="noStrike" dirty="0">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84"/>
                    </a:solidFill>
                  </a:tcPr>
                </a:tc>
                <a:tc>
                  <a:txBody>
                    <a:bodyPr/>
                    <a:lstStyle/>
                    <a:p>
                      <a:pPr algn="ctr" rtl="0" fontAlgn="ct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tc>
                  <a:txBody>
                    <a:bodyPr/>
                    <a:lstStyle/>
                    <a:p>
                      <a:pPr algn="ctr" rtl="0" fontAlgn="ctr"/>
                      <a:r>
                        <a:rPr lang="en-GB" sz="1000" b="0" i="0" u="none" strike="noStrike">
                          <a:solidFill>
                            <a:srgbClr val="000000"/>
                          </a:solidFill>
                          <a:effectLst/>
                          <a:latin typeface="Arial" panose="020B060402020202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82"/>
                    </a:solidFill>
                  </a:tcPr>
                </a:tc>
                <a:tc>
                  <a:txBody>
                    <a:bodyPr/>
                    <a:lstStyle/>
                    <a:p>
                      <a:pPr algn="ctr" rtl="0" fontAlgn="ctr"/>
                      <a:r>
                        <a:rPr lang="en-GB" sz="1000" b="0" i="0" u="none" strike="noStrike">
                          <a:solidFill>
                            <a:srgbClr val="000000"/>
                          </a:solidFill>
                          <a:effectLst/>
                          <a:latin typeface="Arial" panose="020B0604020202020204" pitchFamily="34" charset="0"/>
                        </a:rPr>
                        <a:t>100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D82"/>
                    </a:solidFill>
                  </a:tcPr>
                </a:tc>
                <a:tc>
                  <a:txBody>
                    <a:bodyPr/>
                    <a:lstStyle/>
                    <a:p>
                      <a:pPr algn="ctr" rtl="0" fontAlgn="ctr"/>
                      <a:r>
                        <a:rPr lang="en-GB" sz="10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82"/>
                    </a:solidFill>
                  </a:tcPr>
                </a:tc>
                <a:tc>
                  <a:txBody>
                    <a:bodyPr/>
                    <a:lstStyle/>
                    <a:p>
                      <a:pPr algn="ctr" rtl="0" fontAlgn="ctr"/>
                      <a:r>
                        <a:rPr lang="en-GB" sz="1000" b="0" i="0" u="none" strike="noStrike">
                          <a:solidFill>
                            <a:srgbClr val="000000"/>
                          </a:solidFill>
                          <a:effectLst/>
                          <a:latin typeface="Arial" panose="020B0604020202020204" pitchFamily="34" charset="0"/>
                        </a:rPr>
                        <a:t>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DF82"/>
                    </a:solidFill>
                  </a:tcPr>
                </a:tc>
                <a:tc>
                  <a:txBody>
                    <a:bodyPr/>
                    <a:lstStyle/>
                    <a:p>
                      <a:pPr algn="ctr" rtl="0" fontAlgn="ct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9DC81"/>
                    </a:solidFill>
                  </a:tcPr>
                </a:tc>
                <a:tc>
                  <a:txBody>
                    <a:bodyPr/>
                    <a:lstStyle/>
                    <a:p>
                      <a:pPr algn="ctr" rtl="0" fontAlgn="ct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D881"/>
                    </a:solidFill>
                  </a:tcPr>
                </a:tc>
                <a:tc>
                  <a:txBody>
                    <a:bodyPr/>
                    <a:lstStyle/>
                    <a:p>
                      <a:pPr algn="ctr" rtl="0" fontAlgn="ctr"/>
                      <a:r>
                        <a:rPr lang="en-GB" sz="1000" b="0" i="0" u="none" strike="noStrike">
                          <a:solidFill>
                            <a:srgbClr val="000000"/>
                          </a:solidFill>
                          <a:effectLst/>
                          <a:latin typeface="Arial" panose="020B0604020202020204" pitchFamily="34" charset="0"/>
                        </a:rPr>
                        <a:t>135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CE7F"/>
                    </a:solidFill>
                  </a:tcPr>
                </a:tc>
                <a:tc>
                  <a:txBody>
                    <a:bodyPr/>
                    <a:lstStyle/>
                    <a:p>
                      <a:pPr algn="ctr" rtl="0" fontAlgn="ctr"/>
                      <a:r>
                        <a:rPr lang="en-GB" sz="1000" b="0" i="0" u="none" strike="noStrike">
                          <a:solidFill>
                            <a:srgbClr val="000000"/>
                          </a:solidFill>
                          <a:effectLst/>
                          <a:latin typeface="Arial" panose="020B0604020202020204" pitchFamily="34" charset="0"/>
                        </a:rPr>
                        <a:t>139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CC7E"/>
                    </a:solidFill>
                  </a:tcPr>
                </a:tc>
                <a:tc>
                  <a:txBody>
                    <a:bodyPr/>
                    <a:lstStyle/>
                    <a:p>
                      <a:pPr algn="ctr" rtl="0" fontAlgn="ctr"/>
                      <a:r>
                        <a:rPr lang="en-GB" sz="1000" b="0" i="0" u="none" strike="noStrike">
                          <a:solidFill>
                            <a:srgbClr val="000000"/>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5D680"/>
                    </a:solidFill>
                  </a:tcPr>
                </a:tc>
                <a:tc>
                  <a:txBody>
                    <a:bodyPr/>
                    <a:lstStyle/>
                    <a:p>
                      <a:pPr algn="ctr" rtl="0" fontAlgn="ct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383"/>
                    </a:solidFill>
                  </a:tcPr>
                </a:tc>
                <a:tc>
                  <a:txBody>
                    <a:bodyPr/>
                    <a:lstStyle/>
                    <a:p>
                      <a:pPr algn="ctr" rtl="0" fontAlgn="ct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C7B"/>
                    </a:solidFill>
                  </a:tcPr>
                </a:tc>
                <a:tc>
                  <a:txBody>
                    <a:bodyPr/>
                    <a:lstStyle/>
                    <a:p>
                      <a:pPr algn="ctr" rtl="0" fontAlgn="ct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D7B"/>
                    </a:solidFill>
                  </a:tcPr>
                </a:tc>
                <a:tc>
                  <a:txBody>
                    <a:bodyPr/>
                    <a:lstStyle/>
                    <a:p>
                      <a:pPr algn="ctr" rtl="0" fontAlgn="ctr"/>
                      <a:r>
                        <a:rPr lang="en-GB" sz="1000" b="0" i="0" u="none" strike="noStrike">
                          <a:solidFill>
                            <a:srgbClr val="000000"/>
                          </a:solidFill>
                          <a:effectLst/>
                          <a:latin typeface="Arial" panose="020B0604020202020204" pitchFamily="34" charset="0"/>
                        </a:rPr>
                        <a:t>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E75"/>
                    </a:solidFill>
                  </a:tcPr>
                </a:tc>
                <a:tc>
                  <a:txBody>
                    <a:bodyPr/>
                    <a:lstStyle/>
                    <a:p>
                      <a:pPr algn="ctr" rtl="0" fontAlgn="ct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6"/>
                    </a:solidFill>
                  </a:tcPr>
                </a:tc>
                <a:tc>
                  <a:txBody>
                    <a:bodyPr/>
                    <a:lstStyle/>
                    <a:p>
                      <a:pPr algn="ctr" rtl="0" fontAlgn="ctr"/>
                      <a:r>
                        <a:rPr lang="en-GB" sz="1000" b="0" i="0" u="none" strike="noStrike" dirty="0">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376"/>
                    </a:solidFill>
                  </a:tcPr>
                </a:tc>
                <a:extLst>
                  <a:ext uri="{0D108BD9-81ED-4DB2-BD59-A6C34878D82A}">
                    <a16:rowId xmlns:a16="http://schemas.microsoft.com/office/drawing/2014/main" val="3410632882"/>
                  </a:ext>
                </a:extLst>
              </a:tr>
            </a:tbl>
          </a:graphicData>
        </a:graphic>
      </p:graphicFrame>
      <p:sp>
        <p:nvSpPr>
          <p:cNvPr id="2" name="Title 1">
            <a:extLst>
              <a:ext uri="{FF2B5EF4-FFF2-40B4-BE49-F238E27FC236}">
                <a16:creationId xmlns:a16="http://schemas.microsoft.com/office/drawing/2014/main" id="{6A74CBB0-EB64-71F1-50CE-D877A42B8B6B}"/>
              </a:ext>
            </a:extLst>
          </p:cNvPr>
          <p:cNvSpPr>
            <a:spLocks noGrp="1"/>
          </p:cNvSpPr>
          <p:nvPr>
            <p:ph type="title"/>
          </p:nvPr>
        </p:nvSpPr>
        <p:spPr/>
        <p:txBody>
          <a:bodyPr/>
          <a:lstStyle/>
          <a:p>
            <a:r>
              <a:rPr lang="en-GB" dirty="0"/>
              <a:t>When to target the ‘Reach Extenders’</a:t>
            </a:r>
          </a:p>
        </p:txBody>
      </p:sp>
      <p:sp>
        <p:nvSpPr>
          <p:cNvPr id="3" name="Text Placeholder 2">
            <a:extLst>
              <a:ext uri="{FF2B5EF4-FFF2-40B4-BE49-F238E27FC236}">
                <a16:creationId xmlns:a16="http://schemas.microsoft.com/office/drawing/2014/main" id="{EFD09B86-EBB4-497A-77C8-2E451A2B4900}"/>
              </a:ext>
            </a:extLst>
          </p:cNvPr>
          <p:cNvSpPr>
            <a:spLocks noGrp="1"/>
          </p:cNvSpPr>
          <p:nvPr>
            <p:ph type="body" sz="quarter" idx="15"/>
          </p:nvPr>
        </p:nvSpPr>
        <p:spPr/>
        <p:txBody>
          <a:bodyPr/>
          <a:lstStyle/>
          <a:p>
            <a:r>
              <a:rPr lang="en-GB" dirty="0"/>
              <a:t>Source: Barb Q3 2024, commercial linear &amp; BVOD, ‘Reach Extender’ index vs all adults.</a:t>
            </a:r>
          </a:p>
        </p:txBody>
      </p:sp>
    </p:spTree>
    <p:extLst>
      <p:ext uri="{BB962C8B-B14F-4D97-AF65-F5344CB8AC3E}">
        <p14:creationId xmlns:p14="http://schemas.microsoft.com/office/powerpoint/2010/main" val="2250969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737851-A412-48FB-84FD-700B26E0335A}"/>
              </a:ext>
            </a:extLst>
          </p:cNvPr>
          <p:cNvSpPr>
            <a:spLocks noGrp="1"/>
          </p:cNvSpPr>
          <p:nvPr>
            <p:ph type="title"/>
          </p:nvPr>
        </p:nvSpPr>
        <p:spPr>
          <a:xfrm>
            <a:off x="313437" y="371584"/>
            <a:ext cx="11341099" cy="816050"/>
          </a:xfrm>
        </p:spPr>
        <p:txBody>
          <a:bodyPr/>
          <a:lstStyle/>
          <a:p>
            <a:r>
              <a:rPr lang="en-GB" dirty="0"/>
              <a:t>Q3 2024 linear TV facts &amp; figures</a:t>
            </a:r>
          </a:p>
        </p:txBody>
      </p:sp>
      <p:sp>
        <p:nvSpPr>
          <p:cNvPr id="7" name="Text Placeholder 6">
            <a:extLst>
              <a:ext uri="{FF2B5EF4-FFF2-40B4-BE49-F238E27FC236}">
                <a16:creationId xmlns:a16="http://schemas.microsoft.com/office/drawing/2014/main" id="{FB990534-D1D9-4FE8-A26E-CDDF3AB76B78}"/>
              </a:ext>
            </a:extLst>
          </p:cNvPr>
          <p:cNvSpPr>
            <a:spLocks noGrp="1"/>
          </p:cNvSpPr>
          <p:nvPr>
            <p:ph type="body" sz="quarter" idx="15"/>
          </p:nvPr>
        </p:nvSpPr>
        <p:spPr>
          <a:xfrm>
            <a:off x="371475" y="5412181"/>
            <a:ext cx="11334817" cy="584775"/>
          </a:xfrm>
        </p:spPr>
        <p:txBody>
          <a:bodyPr/>
          <a:lstStyle/>
          <a:p>
            <a:r>
              <a:rPr lang="en-GB" dirty="0"/>
              <a:t>Sources: Barb Q3 2024, industry standard TV viewing in-home on a TV set. Reach 3min+. 30” equivalent impacts.</a:t>
            </a:r>
          </a:p>
        </p:txBody>
      </p:sp>
      <p:cxnSp>
        <p:nvCxnSpPr>
          <p:cNvPr id="77" name="Straight Connector 76">
            <a:extLst>
              <a:ext uri="{FF2B5EF4-FFF2-40B4-BE49-F238E27FC236}">
                <a16:creationId xmlns:a16="http://schemas.microsoft.com/office/drawing/2014/main" id="{851E1FB5-0357-4B16-85AD-E59CBF92B620}"/>
              </a:ext>
            </a:extLst>
          </p:cNvPr>
          <p:cNvCxnSpPr/>
          <p:nvPr/>
        </p:nvCxnSpPr>
        <p:spPr>
          <a:xfrm>
            <a:off x="1040272" y="1941706"/>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CA687A6D-6142-4732-BB06-92AFB560A249}"/>
              </a:ext>
            </a:extLst>
          </p:cNvPr>
          <p:cNvSpPr txBox="1"/>
          <p:nvPr/>
        </p:nvSpPr>
        <p:spPr>
          <a:xfrm>
            <a:off x="1128533" y="1990860"/>
            <a:ext cx="1352159" cy="338554"/>
          </a:xfrm>
          <a:prstGeom prst="rect">
            <a:avLst/>
          </a:prstGeom>
          <a:noFill/>
        </p:spPr>
        <p:txBody>
          <a:bodyPr wrap="square" rtlCol="0">
            <a:spAutoFit/>
          </a:bodyPr>
          <a:lstStyle/>
          <a:p>
            <a:r>
              <a:rPr lang="en-GB" sz="1600" dirty="0">
                <a:solidFill>
                  <a:schemeClr val="accent3"/>
                </a:solidFill>
              </a:rPr>
              <a:t>Individuals</a:t>
            </a:r>
          </a:p>
        </p:txBody>
      </p:sp>
      <p:sp>
        <p:nvSpPr>
          <p:cNvPr id="79" name="TextBox 78">
            <a:extLst>
              <a:ext uri="{FF2B5EF4-FFF2-40B4-BE49-F238E27FC236}">
                <a16:creationId xmlns:a16="http://schemas.microsoft.com/office/drawing/2014/main" id="{B2007A06-8EDE-4BE7-B577-082892B8A85D}"/>
              </a:ext>
            </a:extLst>
          </p:cNvPr>
          <p:cNvSpPr txBox="1"/>
          <p:nvPr/>
        </p:nvSpPr>
        <p:spPr>
          <a:xfrm>
            <a:off x="1128533" y="2470350"/>
            <a:ext cx="1352159" cy="338554"/>
          </a:xfrm>
          <a:prstGeom prst="rect">
            <a:avLst/>
          </a:prstGeom>
          <a:noFill/>
        </p:spPr>
        <p:txBody>
          <a:bodyPr wrap="square" rtlCol="0">
            <a:spAutoFit/>
          </a:bodyPr>
          <a:lstStyle/>
          <a:p>
            <a:r>
              <a:rPr lang="en-GB" sz="1600" dirty="0">
                <a:solidFill>
                  <a:schemeClr val="accent4"/>
                </a:solidFill>
              </a:rPr>
              <a:t>Adults</a:t>
            </a:r>
          </a:p>
        </p:txBody>
      </p:sp>
      <p:sp>
        <p:nvSpPr>
          <p:cNvPr id="80" name="TextBox 79">
            <a:extLst>
              <a:ext uri="{FF2B5EF4-FFF2-40B4-BE49-F238E27FC236}">
                <a16:creationId xmlns:a16="http://schemas.microsoft.com/office/drawing/2014/main" id="{997882D2-1813-4124-AC2C-005501699B2F}"/>
              </a:ext>
            </a:extLst>
          </p:cNvPr>
          <p:cNvSpPr txBox="1"/>
          <p:nvPr/>
        </p:nvSpPr>
        <p:spPr>
          <a:xfrm>
            <a:off x="1128533" y="2915078"/>
            <a:ext cx="1352159" cy="338554"/>
          </a:xfrm>
          <a:prstGeom prst="rect">
            <a:avLst/>
          </a:prstGeom>
          <a:noFill/>
        </p:spPr>
        <p:txBody>
          <a:bodyPr wrap="square" rtlCol="0">
            <a:spAutoFit/>
          </a:bodyPr>
          <a:lstStyle/>
          <a:p>
            <a:r>
              <a:rPr lang="en-GB" sz="1600" dirty="0">
                <a:solidFill>
                  <a:schemeClr val="accent5"/>
                </a:solidFill>
              </a:rPr>
              <a:t>ABC1 adults</a:t>
            </a:r>
          </a:p>
        </p:txBody>
      </p:sp>
      <p:sp>
        <p:nvSpPr>
          <p:cNvPr id="81" name="TextBox 80">
            <a:extLst>
              <a:ext uri="{FF2B5EF4-FFF2-40B4-BE49-F238E27FC236}">
                <a16:creationId xmlns:a16="http://schemas.microsoft.com/office/drawing/2014/main" id="{5AC6EB2C-2C1C-4848-BB59-A3C31288213F}"/>
              </a:ext>
            </a:extLst>
          </p:cNvPr>
          <p:cNvSpPr txBox="1"/>
          <p:nvPr/>
        </p:nvSpPr>
        <p:spPr>
          <a:xfrm>
            <a:off x="1116810" y="3371838"/>
            <a:ext cx="1352159" cy="338554"/>
          </a:xfrm>
          <a:prstGeom prst="rect">
            <a:avLst/>
          </a:prstGeom>
          <a:noFill/>
        </p:spPr>
        <p:txBody>
          <a:bodyPr wrap="square" rtlCol="0">
            <a:spAutoFit/>
          </a:bodyPr>
          <a:lstStyle/>
          <a:p>
            <a:r>
              <a:rPr lang="en-GB" sz="1600" dirty="0">
                <a:solidFill>
                  <a:schemeClr val="accent6"/>
                </a:solidFill>
              </a:rPr>
              <a:t>16-34</a:t>
            </a:r>
          </a:p>
        </p:txBody>
      </p:sp>
      <p:sp>
        <p:nvSpPr>
          <p:cNvPr id="82" name="TextBox 81">
            <a:extLst>
              <a:ext uri="{FF2B5EF4-FFF2-40B4-BE49-F238E27FC236}">
                <a16:creationId xmlns:a16="http://schemas.microsoft.com/office/drawing/2014/main" id="{2674F647-F3FA-41BC-95E7-6C041C373E8A}"/>
              </a:ext>
            </a:extLst>
          </p:cNvPr>
          <p:cNvSpPr txBox="1"/>
          <p:nvPr/>
        </p:nvSpPr>
        <p:spPr>
          <a:xfrm>
            <a:off x="1128533" y="3828598"/>
            <a:ext cx="1352159" cy="338554"/>
          </a:xfrm>
          <a:prstGeom prst="rect">
            <a:avLst/>
          </a:prstGeom>
          <a:noFill/>
        </p:spPr>
        <p:txBody>
          <a:bodyPr wrap="square" rtlCol="0">
            <a:spAutoFit/>
          </a:bodyPr>
          <a:lstStyle/>
          <a:p>
            <a:r>
              <a:rPr lang="en-GB" sz="1600" dirty="0">
                <a:solidFill>
                  <a:srgbClr val="00A5D7"/>
                </a:solidFill>
              </a:rPr>
              <a:t>Men</a:t>
            </a:r>
          </a:p>
        </p:txBody>
      </p:sp>
      <p:sp>
        <p:nvSpPr>
          <p:cNvPr id="83" name="TextBox 82">
            <a:extLst>
              <a:ext uri="{FF2B5EF4-FFF2-40B4-BE49-F238E27FC236}">
                <a16:creationId xmlns:a16="http://schemas.microsoft.com/office/drawing/2014/main" id="{CE0D12C1-C2A4-48BB-847C-6FF0EB41F93D}"/>
              </a:ext>
            </a:extLst>
          </p:cNvPr>
          <p:cNvSpPr txBox="1"/>
          <p:nvPr/>
        </p:nvSpPr>
        <p:spPr>
          <a:xfrm>
            <a:off x="1128533" y="4285358"/>
            <a:ext cx="1352159" cy="338554"/>
          </a:xfrm>
          <a:prstGeom prst="rect">
            <a:avLst/>
          </a:prstGeom>
          <a:noFill/>
        </p:spPr>
        <p:txBody>
          <a:bodyPr wrap="square" rtlCol="0">
            <a:spAutoFit/>
          </a:bodyPr>
          <a:lstStyle/>
          <a:p>
            <a:r>
              <a:rPr lang="en-GB" sz="1600" dirty="0">
                <a:solidFill>
                  <a:schemeClr val="accent2"/>
                </a:solidFill>
              </a:rPr>
              <a:t>Women</a:t>
            </a:r>
          </a:p>
        </p:txBody>
      </p:sp>
      <p:sp>
        <p:nvSpPr>
          <p:cNvPr id="84" name="TextBox 83">
            <a:extLst>
              <a:ext uri="{FF2B5EF4-FFF2-40B4-BE49-F238E27FC236}">
                <a16:creationId xmlns:a16="http://schemas.microsoft.com/office/drawing/2014/main" id="{4D5CC32D-181E-48C2-89D3-A9048440DC37}"/>
              </a:ext>
            </a:extLst>
          </p:cNvPr>
          <p:cNvSpPr txBox="1"/>
          <p:nvPr/>
        </p:nvSpPr>
        <p:spPr>
          <a:xfrm>
            <a:off x="1128533" y="4690163"/>
            <a:ext cx="2601803" cy="584775"/>
          </a:xfrm>
          <a:prstGeom prst="rect">
            <a:avLst/>
          </a:prstGeom>
          <a:noFill/>
        </p:spPr>
        <p:txBody>
          <a:bodyPr wrap="square" rtlCol="0">
            <a:spAutoFit/>
          </a:bodyPr>
          <a:lstStyle/>
          <a:p>
            <a:r>
              <a:rPr lang="en-GB" sz="1600" dirty="0">
                <a:solidFill>
                  <a:schemeClr val="accent1"/>
                </a:solidFill>
              </a:rPr>
              <a:t>Housepersons with children</a:t>
            </a:r>
          </a:p>
        </p:txBody>
      </p:sp>
      <p:cxnSp>
        <p:nvCxnSpPr>
          <p:cNvPr id="85" name="Straight Connector 84">
            <a:extLst>
              <a:ext uri="{FF2B5EF4-FFF2-40B4-BE49-F238E27FC236}">
                <a16:creationId xmlns:a16="http://schemas.microsoft.com/office/drawing/2014/main" id="{BB0385D4-BA47-40DA-B778-9858DFD1B0C5}"/>
              </a:ext>
            </a:extLst>
          </p:cNvPr>
          <p:cNvCxnSpPr/>
          <p:nvPr/>
        </p:nvCxnSpPr>
        <p:spPr>
          <a:xfrm>
            <a:off x="1040272" y="465682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D0CEF1C-808B-44B1-9C4F-B975FC3D6CF4}"/>
              </a:ext>
            </a:extLst>
          </p:cNvPr>
          <p:cNvCxnSpPr/>
          <p:nvPr/>
        </p:nvCxnSpPr>
        <p:spPr>
          <a:xfrm>
            <a:off x="1040272" y="2394227"/>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97C32FA-DFB1-4AF0-88EE-32038E1B9AF1}"/>
              </a:ext>
            </a:extLst>
          </p:cNvPr>
          <p:cNvCxnSpPr/>
          <p:nvPr/>
        </p:nvCxnSpPr>
        <p:spPr>
          <a:xfrm>
            <a:off x="1040272" y="2846748"/>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FC5613B-7C1F-483D-9B15-0423E98C9911}"/>
              </a:ext>
            </a:extLst>
          </p:cNvPr>
          <p:cNvCxnSpPr/>
          <p:nvPr/>
        </p:nvCxnSpPr>
        <p:spPr>
          <a:xfrm>
            <a:off x="1040272" y="329926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F77F519-A2C0-4943-A452-F260C4B579E4}"/>
              </a:ext>
            </a:extLst>
          </p:cNvPr>
          <p:cNvCxnSpPr/>
          <p:nvPr/>
        </p:nvCxnSpPr>
        <p:spPr>
          <a:xfrm>
            <a:off x="1040272" y="3751790"/>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6FCF732-A3E1-4541-8C3C-A302678D0BC1}"/>
              </a:ext>
            </a:extLst>
          </p:cNvPr>
          <p:cNvCxnSpPr/>
          <p:nvPr/>
        </p:nvCxnSpPr>
        <p:spPr>
          <a:xfrm>
            <a:off x="1040272" y="4204311"/>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AC84E56-BB41-4F0F-92E6-2C26C603A462}"/>
              </a:ext>
            </a:extLst>
          </p:cNvPr>
          <p:cNvSpPr txBox="1"/>
          <p:nvPr/>
        </p:nvSpPr>
        <p:spPr>
          <a:xfrm>
            <a:off x="3379324" y="1350193"/>
            <a:ext cx="1924429" cy="584775"/>
          </a:xfrm>
          <a:prstGeom prst="rect">
            <a:avLst/>
          </a:prstGeom>
          <a:noFill/>
        </p:spPr>
        <p:txBody>
          <a:bodyPr wrap="square" rtlCol="0">
            <a:spAutoFit/>
          </a:bodyPr>
          <a:lstStyle/>
          <a:p>
            <a:pPr algn="ctr"/>
            <a:r>
              <a:rPr lang="en-GB" sz="1600" dirty="0">
                <a:solidFill>
                  <a:schemeClr val="bg2"/>
                </a:solidFill>
              </a:rPr>
              <a:t>Total TV weekly reach %</a:t>
            </a:r>
          </a:p>
        </p:txBody>
      </p:sp>
      <p:sp>
        <p:nvSpPr>
          <p:cNvPr id="93" name="TextBox 92">
            <a:extLst>
              <a:ext uri="{FF2B5EF4-FFF2-40B4-BE49-F238E27FC236}">
                <a16:creationId xmlns:a16="http://schemas.microsoft.com/office/drawing/2014/main" id="{6709D51F-E281-46A0-8023-85C2F9E7D818}"/>
              </a:ext>
            </a:extLst>
          </p:cNvPr>
          <p:cNvSpPr txBox="1"/>
          <p:nvPr/>
        </p:nvSpPr>
        <p:spPr>
          <a:xfrm>
            <a:off x="8700457" y="1350193"/>
            <a:ext cx="2212911" cy="584775"/>
          </a:xfrm>
          <a:prstGeom prst="rect">
            <a:avLst/>
          </a:prstGeom>
          <a:noFill/>
        </p:spPr>
        <p:txBody>
          <a:bodyPr wrap="square" rtlCol="0">
            <a:spAutoFit/>
          </a:bodyPr>
          <a:lstStyle/>
          <a:p>
            <a:pPr algn="ctr"/>
            <a:r>
              <a:rPr lang="en-GB" sz="1600" dirty="0">
                <a:solidFill>
                  <a:schemeClr val="bg2"/>
                </a:solidFill>
              </a:rPr>
              <a:t>Commercial TV viewed per day</a:t>
            </a:r>
          </a:p>
        </p:txBody>
      </p:sp>
      <p:sp>
        <p:nvSpPr>
          <p:cNvPr id="94" name="TextBox 93">
            <a:extLst>
              <a:ext uri="{FF2B5EF4-FFF2-40B4-BE49-F238E27FC236}">
                <a16:creationId xmlns:a16="http://schemas.microsoft.com/office/drawing/2014/main" id="{13A5AC6F-F36D-4BC2-86C3-3C6B9B1D6263}"/>
              </a:ext>
            </a:extLst>
          </p:cNvPr>
          <p:cNvSpPr txBox="1"/>
          <p:nvPr/>
        </p:nvSpPr>
        <p:spPr>
          <a:xfrm>
            <a:off x="7138922" y="1350193"/>
            <a:ext cx="1561535" cy="584775"/>
          </a:xfrm>
          <a:prstGeom prst="rect">
            <a:avLst/>
          </a:prstGeom>
          <a:noFill/>
        </p:spPr>
        <p:txBody>
          <a:bodyPr wrap="square" rtlCol="0">
            <a:spAutoFit/>
          </a:bodyPr>
          <a:lstStyle/>
          <a:p>
            <a:pPr algn="ctr"/>
            <a:r>
              <a:rPr lang="en-GB" sz="1600" dirty="0">
                <a:solidFill>
                  <a:schemeClr val="bg2"/>
                </a:solidFill>
              </a:rPr>
              <a:t>Total TV viewed per day</a:t>
            </a:r>
          </a:p>
        </p:txBody>
      </p:sp>
      <p:sp>
        <p:nvSpPr>
          <p:cNvPr id="95" name="TextBox 94">
            <a:extLst>
              <a:ext uri="{FF2B5EF4-FFF2-40B4-BE49-F238E27FC236}">
                <a16:creationId xmlns:a16="http://schemas.microsoft.com/office/drawing/2014/main" id="{E717505D-79F1-41B8-B5AA-36BFA81DAF28}"/>
              </a:ext>
            </a:extLst>
          </p:cNvPr>
          <p:cNvSpPr txBox="1"/>
          <p:nvPr/>
        </p:nvSpPr>
        <p:spPr>
          <a:xfrm>
            <a:off x="5464419" y="1589676"/>
            <a:ext cx="1263161" cy="338554"/>
          </a:xfrm>
          <a:prstGeom prst="rect">
            <a:avLst/>
          </a:prstGeom>
          <a:noFill/>
        </p:spPr>
        <p:txBody>
          <a:bodyPr wrap="square" rtlCol="0">
            <a:spAutoFit/>
          </a:bodyPr>
          <a:lstStyle/>
          <a:p>
            <a:pPr algn="ctr"/>
            <a:r>
              <a:rPr lang="en-GB" sz="1600" dirty="0">
                <a:solidFill>
                  <a:schemeClr val="bg2"/>
                </a:solidFill>
              </a:rPr>
              <a:t>Impacts</a:t>
            </a:r>
          </a:p>
        </p:txBody>
      </p:sp>
      <p:graphicFrame>
        <p:nvGraphicFramePr>
          <p:cNvPr id="97" name="Table 96">
            <a:extLst>
              <a:ext uri="{FF2B5EF4-FFF2-40B4-BE49-F238E27FC236}">
                <a16:creationId xmlns:a16="http://schemas.microsoft.com/office/drawing/2014/main" id="{1236EF09-69F1-4148-8589-AEB4454DC808}"/>
              </a:ext>
            </a:extLst>
          </p:cNvPr>
          <p:cNvGraphicFramePr>
            <a:graphicFrameLocks noGrp="1"/>
          </p:cNvGraphicFramePr>
          <p:nvPr>
            <p:extLst>
              <p:ext uri="{D42A27DB-BD31-4B8C-83A1-F6EECF244321}">
                <p14:modId xmlns:p14="http://schemas.microsoft.com/office/powerpoint/2010/main" val="3183264180"/>
              </p:ext>
            </p:extLst>
          </p:nvPr>
        </p:nvGraphicFramePr>
        <p:xfrm>
          <a:off x="3385173" y="1928230"/>
          <a:ext cx="9319550" cy="3159401"/>
        </p:xfrm>
        <a:graphic>
          <a:graphicData uri="http://schemas.openxmlformats.org/drawingml/2006/table">
            <a:tbl>
              <a:tblPr firstRow="1" bandRow="1">
                <a:tableStyleId>{5C22544A-7EE6-4342-B048-85BDC9FD1C3A}</a:tableStyleId>
              </a:tblPr>
              <a:tblGrid>
                <a:gridCol w="1863910">
                  <a:extLst>
                    <a:ext uri="{9D8B030D-6E8A-4147-A177-3AD203B41FA5}">
                      <a16:colId xmlns:a16="http://schemas.microsoft.com/office/drawing/2014/main" val="4065483464"/>
                    </a:ext>
                  </a:extLst>
                </a:gridCol>
                <a:gridCol w="1863910">
                  <a:extLst>
                    <a:ext uri="{9D8B030D-6E8A-4147-A177-3AD203B41FA5}">
                      <a16:colId xmlns:a16="http://schemas.microsoft.com/office/drawing/2014/main" val="1999741266"/>
                    </a:ext>
                  </a:extLst>
                </a:gridCol>
                <a:gridCol w="1863910">
                  <a:extLst>
                    <a:ext uri="{9D8B030D-6E8A-4147-A177-3AD203B41FA5}">
                      <a16:colId xmlns:a16="http://schemas.microsoft.com/office/drawing/2014/main" val="1998474233"/>
                    </a:ext>
                  </a:extLst>
                </a:gridCol>
                <a:gridCol w="1863910">
                  <a:extLst>
                    <a:ext uri="{9D8B030D-6E8A-4147-A177-3AD203B41FA5}">
                      <a16:colId xmlns:a16="http://schemas.microsoft.com/office/drawing/2014/main" val="979735285"/>
                    </a:ext>
                  </a:extLst>
                </a:gridCol>
                <a:gridCol w="1863910">
                  <a:extLst>
                    <a:ext uri="{9D8B030D-6E8A-4147-A177-3AD203B41FA5}">
                      <a16:colId xmlns:a16="http://schemas.microsoft.com/office/drawing/2014/main" val="1518720453"/>
                    </a:ext>
                  </a:extLst>
                </a:gridCol>
              </a:tblGrid>
              <a:tr h="451343">
                <a:tc>
                  <a:txBody>
                    <a:bodyPr/>
                    <a:lstStyle/>
                    <a:p>
                      <a:pPr algn="ctr" fontAlgn="b"/>
                      <a:r>
                        <a:rPr lang="en-GB" sz="1400" b="0" i="0" u="none" strike="noStrike" kern="1200" dirty="0">
                          <a:solidFill>
                            <a:schemeClr val="accent3"/>
                          </a:solidFill>
                          <a:effectLst/>
                          <a:latin typeface="+mn-lt"/>
                          <a:ea typeface="+mn-ea"/>
                          <a:cs typeface="+mn-cs"/>
                        </a:rPr>
                        <a:t>76.0</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146.3bn</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2h 12m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1h 25m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6254602"/>
                  </a:ext>
                </a:extLst>
              </a:tr>
              <a:tr h="451343">
                <a:tc>
                  <a:txBody>
                    <a:bodyPr/>
                    <a:lstStyle/>
                    <a:p>
                      <a:pPr algn="ctr" fontAlgn="b"/>
                      <a:r>
                        <a:rPr lang="en-US" sz="1400" b="0" i="0" u="none" strike="noStrike" kern="1200" dirty="0">
                          <a:solidFill>
                            <a:schemeClr val="accent4"/>
                          </a:solidFill>
                          <a:effectLst/>
                          <a:latin typeface="+mn-lt"/>
                          <a:ea typeface="+mn-ea"/>
                          <a:cs typeface="+mn-cs"/>
                        </a:rPr>
                        <a:t>7</a:t>
                      </a:r>
                      <a:r>
                        <a:rPr lang="en-GB" sz="1400" b="0" i="0" u="none" strike="noStrike" kern="1200" dirty="0">
                          <a:solidFill>
                            <a:schemeClr val="accent4"/>
                          </a:solidFill>
                          <a:effectLst/>
                          <a:latin typeface="+mn-lt"/>
                          <a:ea typeface="+mn-ea"/>
                          <a:cs typeface="+mn-cs"/>
                        </a:rPr>
                        <a:t>8.7</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141.9bn</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2h 30m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1h 37m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8376718"/>
                  </a:ext>
                </a:extLst>
              </a:tr>
              <a:tr h="451343">
                <a:tc>
                  <a:txBody>
                    <a:bodyPr/>
                    <a:lstStyle/>
                    <a:p>
                      <a:pPr algn="ctr" fontAlgn="b"/>
                      <a:r>
                        <a:rPr lang="en-GB" sz="1400" b="0" i="0" u="none" strike="noStrike" kern="1200" dirty="0">
                          <a:solidFill>
                            <a:schemeClr val="accent5"/>
                          </a:solidFill>
                          <a:effectLst/>
                          <a:latin typeface="+mn-lt"/>
                          <a:ea typeface="+mn-ea"/>
                          <a:cs typeface="+mn-cs"/>
                        </a:rPr>
                        <a:t>78.0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53.3bn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1h 59m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1h 9m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9653420"/>
                  </a:ext>
                </a:extLst>
              </a:tr>
              <a:tr h="451343">
                <a:tc>
                  <a:txBody>
                    <a:bodyPr/>
                    <a:lstStyle/>
                    <a:p>
                      <a:pPr algn="ctr" fontAlgn="b"/>
                      <a:r>
                        <a:rPr lang="en-GB" sz="1400" b="0" i="0" u="none" strike="noStrike" kern="1200" dirty="0">
                          <a:solidFill>
                            <a:schemeClr val="accent6"/>
                          </a:solidFill>
                          <a:effectLst/>
                          <a:latin typeface="+mn-lt"/>
                          <a:ea typeface="+mn-ea"/>
                          <a:cs typeface="+mn-cs"/>
                        </a:rPr>
                        <a:t>58.5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9.1bn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38m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24m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398261"/>
                  </a:ext>
                </a:extLst>
              </a:tr>
              <a:tr h="451343">
                <a:tc>
                  <a:txBody>
                    <a:bodyPr/>
                    <a:lstStyle/>
                    <a:p>
                      <a:pPr algn="ctr" fontAlgn="b"/>
                      <a:r>
                        <a:rPr lang="en-GB" sz="1400" b="0" i="0" u="none" strike="noStrike" kern="1200" dirty="0">
                          <a:solidFill>
                            <a:srgbClr val="00A5D7"/>
                          </a:solidFill>
                          <a:effectLst/>
                          <a:latin typeface="+mn-lt"/>
                          <a:ea typeface="+mn-ea"/>
                          <a:cs typeface="+mn-cs"/>
                        </a:rPr>
                        <a:t>77.6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63.6bn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2h 25m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1h 33m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2205371"/>
                  </a:ext>
                </a:extLst>
              </a:tr>
              <a:tr h="451343">
                <a:tc>
                  <a:txBody>
                    <a:bodyPr/>
                    <a:lstStyle/>
                    <a:p>
                      <a:pPr algn="ctr" fontAlgn="b"/>
                      <a:r>
                        <a:rPr lang="en-GB" sz="1400" b="0" i="0" u="none" strike="noStrike" kern="1200" dirty="0">
                          <a:solidFill>
                            <a:schemeClr val="accent2"/>
                          </a:solidFill>
                          <a:effectLst/>
                          <a:latin typeface="+mn-lt"/>
                          <a:ea typeface="+mn-ea"/>
                          <a:cs typeface="+mn-cs"/>
                        </a:rPr>
                        <a:t>79.8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78.3bn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2h 35m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1h 39m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167741"/>
                  </a:ext>
                </a:extLst>
              </a:tr>
              <a:tr h="451343">
                <a:tc>
                  <a:txBody>
                    <a:bodyPr/>
                    <a:lstStyle/>
                    <a:p>
                      <a:pPr algn="ctr" fontAlgn="b"/>
                      <a:r>
                        <a:rPr lang="en-GB" sz="1400" b="0" i="0" u="none" strike="noStrike" kern="1200" dirty="0">
                          <a:solidFill>
                            <a:schemeClr val="accent1"/>
                          </a:solidFill>
                          <a:effectLst/>
                          <a:latin typeface="+mn-lt"/>
                          <a:ea typeface="+mn-ea"/>
                          <a:cs typeface="+mn-cs"/>
                        </a:rPr>
                        <a:t>75.8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9.4bn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1h 17m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49m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3760102"/>
                  </a:ext>
                </a:extLst>
              </a:tr>
            </a:tbl>
          </a:graphicData>
        </a:graphic>
      </p:graphicFrame>
    </p:spTree>
    <p:extLst>
      <p:ext uri="{BB962C8B-B14F-4D97-AF65-F5344CB8AC3E}">
        <p14:creationId xmlns:p14="http://schemas.microsoft.com/office/powerpoint/2010/main" val="136733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refrigerator&#10;&#10;AI-generated content may be incorrect.">
            <a:extLst>
              <a:ext uri="{FF2B5EF4-FFF2-40B4-BE49-F238E27FC236}">
                <a16:creationId xmlns:a16="http://schemas.microsoft.com/office/drawing/2014/main" id="{B81A9614-AE6B-DBB4-D99E-EB0BF681C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E140672B-4D45-8FE1-35C8-C21FA0D441F3}"/>
              </a:ext>
            </a:extLst>
          </p:cNvPr>
          <p:cNvSpPr/>
          <p:nvPr/>
        </p:nvSpPr>
        <p:spPr>
          <a:xfrm flipH="1">
            <a:off x="-12" y="0"/>
            <a:ext cx="6580105"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Subway, “Putting Lunch Back on the Menu”</a:t>
            </a: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Programming </a:t>
            </a:r>
            <a:br>
              <a:rPr lang="en-GB" dirty="0"/>
            </a:br>
            <a:r>
              <a:rPr lang="en-GB" dirty="0"/>
              <a:t>Q3 2024</a:t>
            </a:r>
          </a:p>
        </p:txBody>
      </p:sp>
    </p:spTree>
    <p:extLst>
      <p:ext uri="{BB962C8B-B14F-4D97-AF65-F5344CB8AC3E}">
        <p14:creationId xmlns:p14="http://schemas.microsoft.com/office/powerpoint/2010/main" val="3463271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e Voice UK returns for series 13: Here's what to expect">
            <a:extLst>
              <a:ext uri="{FF2B5EF4-FFF2-40B4-BE49-F238E27FC236}">
                <a16:creationId xmlns:a16="http://schemas.microsoft.com/office/drawing/2014/main" id="{5A70A112-7D71-9958-98C7-293DD62A0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917" y="1659451"/>
            <a:ext cx="2699998" cy="15187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Watch Paralympics Opening and Closing Ceremonies | Stream free on Channel 4">
            <a:extLst>
              <a:ext uri="{FF2B5EF4-FFF2-40B4-BE49-F238E27FC236}">
                <a16:creationId xmlns:a16="http://schemas.microsoft.com/office/drawing/2014/main" id="{7D1970D7-4005-5813-EE99-73E3737BE7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9869" y="1659452"/>
            <a:ext cx="2687998" cy="1511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ll Creatures Great and Small season 5: Release date, plot and everything  we know so far">
            <a:extLst>
              <a:ext uri="{FF2B5EF4-FFF2-40B4-BE49-F238E27FC236}">
                <a16:creationId xmlns:a16="http://schemas.microsoft.com/office/drawing/2014/main" id="{464BB49D-EC19-C7FC-46A4-82FD1BDF68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824" y="1659450"/>
            <a:ext cx="2687998" cy="1511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ungarian GP schedule: UK time, when to watch Hungaroring F1 weekend live  on Sky Sports | F1 News | Sky Sports">
            <a:extLst>
              <a:ext uri="{FF2B5EF4-FFF2-40B4-BE49-F238E27FC236}">
                <a16:creationId xmlns:a16="http://schemas.microsoft.com/office/drawing/2014/main" id="{E1E4D724-4C77-2BBA-5726-6CC78FEB23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691" r="15809" b="32500"/>
          <a:stretch/>
        </p:blipFill>
        <p:spPr bwMode="auto">
          <a:xfrm>
            <a:off x="9021086" y="1659450"/>
            <a:ext cx="2687996" cy="1511998"/>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3">
            <a:extLst>
              <a:ext uri="{FF2B5EF4-FFF2-40B4-BE49-F238E27FC236}">
                <a16:creationId xmlns:a16="http://schemas.microsoft.com/office/drawing/2014/main" id="{6B3D050E-30CC-47B0-8DB5-7B4B13E80B59}"/>
              </a:ext>
            </a:extLst>
          </p:cNvPr>
          <p:cNvSpPr txBox="1">
            <a:spLocks/>
          </p:cNvSpPr>
          <p:nvPr/>
        </p:nvSpPr>
        <p:spPr>
          <a:xfrm>
            <a:off x="3356603"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Arial"/>
                <a:ea typeface="+mn-ea"/>
                <a:cs typeface="+mn-cs"/>
              </a:rPr>
              <a:t>Paralympics Opening and Closing Ceremonies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Channel 4, 28 Aug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a:spcBef>
                <a:spcPts val="0"/>
              </a:spcBef>
            </a:pPr>
            <a:r>
              <a:rPr lang="en-US" sz="1200" dirty="0">
                <a:solidFill>
                  <a:schemeClr val="bg2"/>
                </a:solidFill>
              </a:rPr>
              <a:t>Individuals: 1,518,400</a:t>
            </a:r>
          </a:p>
          <a:p>
            <a:pPr>
              <a:spcBef>
                <a:spcPts val="0"/>
              </a:spcBef>
            </a:pPr>
            <a:r>
              <a:rPr lang="en-US" sz="1200" dirty="0">
                <a:solidFill>
                  <a:schemeClr val="bg2"/>
                </a:solidFill>
              </a:rPr>
              <a:t>Adults: 1,433,800</a:t>
            </a:r>
          </a:p>
          <a:p>
            <a:pPr>
              <a:spcBef>
                <a:spcPts val="0"/>
              </a:spcBef>
            </a:pPr>
            <a:r>
              <a:rPr lang="en-US" sz="1200" dirty="0">
                <a:solidFill>
                  <a:schemeClr val="bg2"/>
                </a:solidFill>
              </a:rPr>
              <a:t>ABC1 Ads: 796,700</a:t>
            </a:r>
          </a:p>
          <a:p>
            <a:pPr>
              <a:spcBef>
                <a:spcPts val="0"/>
              </a:spcBef>
            </a:pPr>
            <a:r>
              <a:rPr lang="en-US" sz="1200" dirty="0">
                <a:solidFill>
                  <a:schemeClr val="bg2"/>
                </a:solidFill>
              </a:rPr>
              <a:t>16-34: 144,500</a:t>
            </a:r>
          </a:p>
          <a:p>
            <a:pPr>
              <a:spcBef>
                <a:spcPts val="0"/>
              </a:spcBef>
            </a:pPr>
            <a:r>
              <a:rPr lang="en-US" sz="1200" dirty="0">
                <a:solidFill>
                  <a:schemeClr val="bg2"/>
                </a:solidFill>
              </a:rPr>
              <a:t>HP+CH: 91,200</a:t>
            </a:r>
          </a:p>
        </p:txBody>
      </p:sp>
      <p:sp>
        <p:nvSpPr>
          <p:cNvPr id="5" name="Title 4">
            <a:extLst>
              <a:ext uri="{FF2B5EF4-FFF2-40B4-BE49-F238E27FC236}">
                <a16:creationId xmlns:a16="http://schemas.microsoft.com/office/drawing/2014/main" id="{4CACA7E3-B34B-4A88-AAEF-8604599EDE99}"/>
              </a:ext>
            </a:extLst>
          </p:cNvPr>
          <p:cNvSpPr>
            <a:spLocks noGrp="1"/>
          </p:cNvSpPr>
          <p:nvPr>
            <p:ph type="title"/>
          </p:nvPr>
        </p:nvSpPr>
        <p:spPr/>
        <p:txBody>
          <a:bodyPr>
            <a:normAutofit/>
          </a:bodyPr>
          <a:lstStyle/>
          <a:p>
            <a:r>
              <a:rPr lang="en-GB" dirty="0"/>
              <a:t>Programming Highlights – Q3 2024</a:t>
            </a:r>
          </a:p>
        </p:txBody>
      </p:sp>
      <p:cxnSp>
        <p:nvCxnSpPr>
          <p:cNvPr id="28" name="Straight Connector 27">
            <a:extLst>
              <a:ext uri="{FF2B5EF4-FFF2-40B4-BE49-F238E27FC236}">
                <a16:creationId xmlns:a16="http://schemas.microsoft.com/office/drawing/2014/main" id="{82F31B00-E5F3-4E90-BD75-91C2EC40E42D}"/>
              </a:ext>
            </a:extLst>
          </p:cNvPr>
          <p:cNvCxnSpPr>
            <a:cxnSpLocks/>
          </p:cNvCxnSpPr>
          <p:nvPr/>
        </p:nvCxnSpPr>
        <p:spPr>
          <a:xfrm>
            <a:off x="3295364"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A743CA-9597-4AF7-845D-796E96F48630}"/>
              </a:ext>
            </a:extLst>
          </p:cNvPr>
          <p:cNvCxnSpPr>
            <a:cxnSpLocks/>
          </p:cNvCxnSpPr>
          <p:nvPr/>
        </p:nvCxnSpPr>
        <p:spPr>
          <a:xfrm>
            <a:off x="6188337"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FC8874-8B3F-43F6-BF11-3BEB813786D0}"/>
              </a:ext>
            </a:extLst>
          </p:cNvPr>
          <p:cNvCxnSpPr>
            <a:cxnSpLocks/>
          </p:cNvCxnSpPr>
          <p:nvPr/>
        </p:nvCxnSpPr>
        <p:spPr>
          <a:xfrm>
            <a:off x="9074826"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3145717-12A9-45B7-B0F0-A4616CE9BD60}"/>
              </a:ext>
            </a:extLst>
          </p:cNvPr>
          <p:cNvCxnSpPr>
            <a:cxnSpLocks/>
          </p:cNvCxnSpPr>
          <p:nvPr/>
        </p:nvCxnSpPr>
        <p:spPr>
          <a:xfrm>
            <a:off x="468540"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951C67DE-2114-45EB-95DC-A70D3FB4DD3C}"/>
              </a:ext>
            </a:extLst>
          </p:cNvPr>
          <p:cNvSpPr txBox="1">
            <a:spLocks/>
          </p:cNvSpPr>
          <p:nvPr/>
        </p:nvSpPr>
        <p:spPr>
          <a:xfrm>
            <a:off x="517623"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The Voice 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ITV1, 7 Sep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a:spcBef>
                <a:spcPts val="0"/>
              </a:spcBef>
            </a:pPr>
            <a:r>
              <a:rPr lang="en-US" sz="1200" dirty="0">
                <a:solidFill>
                  <a:schemeClr val="bg2"/>
                </a:solidFill>
              </a:rPr>
              <a:t>Individuals: 3,162,600</a:t>
            </a:r>
          </a:p>
          <a:p>
            <a:pPr>
              <a:spcBef>
                <a:spcPts val="0"/>
              </a:spcBef>
            </a:pPr>
            <a:r>
              <a:rPr lang="en-US" sz="1200" dirty="0">
                <a:solidFill>
                  <a:schemeClr val="bg2"/>
                </a:solidFill>
              </a:rPr>
              <a:t>Adults: 3,020,200</a:t>
            </a:r>
          </a:p>
          <a:p>
            <a:pPr>
              <a:spcBef>
                <a:spcPts val="0"/>
              </a:spcBef>
            </a:pPr>
            <a:r>
              <a:rPr lang="en-US" sz="1200" dirty="0">
                <a:solidFill>
                  <a:schemeClr val="bg2"/>
                </a:solidFill>
              </a:rPr>
              <a:t>ABC1 Ads: 1,324,400</a:t>
            </a:r>
          </a:p>
          <a:p>
            <a:pPr>
              <a:spcBef>
                <a:spcPts val="0"/>
              </a:spcBef>
            </a:pPr>
            <a:r>
              <a:rPr lang="en-US" sz="1200" dirty="0">
                <a:solidFill>
                  <a:schemeClr val="bg2"/>
                </a:solidFill>
              </a:rPr>
              <a:t>16-34: 200,700</a:t>
            </a:r>
          </a:p>
          <a:p>
            <a:pPr>
              <a:spcBef>
                <a:spcPts val="0"/>
              </a:spcBef>
            </a:pPr>
            <a:r>
              <a:rPr lang="en-US" sz="1200" dirty="0">
                <a:solidFill>
                  <a:schemeClr val="bg2"/>
                </a:solidFill>
              </a:rPr>
              <a:t>HP+CH: 284,000</a:t>
            </a:r>
          </a:p>
        </p:txBody>
      </p:sp>
      <p:sp>
        <p:nvSpPr>
          <p:cNvPr id="23" name="Text Placeholder 3">
            <a:extLst>
              <a:ext uri="{FF2B5EF4-FFF2-40B4-BE49-F238E27FC236}">
                <a16:creationId xmlns:a16="http://schemas.microsoft.com/office/drawing/2014/main" id="{A318E814-C179-4770-9115-9B641962F305}"/>
              </a:ext>
            </a:extLst>
          </p:cNvPr>
          <p:cNvSpPr txBox="1">
            <a:spLocks/>
          </p:cNvSpPr>
          <p:nvPr/>
        </p:nvSpPr>
        <p:spPr>
          <a:xfrm>
            <a:off x="6195583"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Arial"/>
                <a:ea typeface="+mn-ea"/>
                <a:cs typeface="+mn-cs"/>
              </a:rPr>
              <a:t>All Creatures Great and Small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Channel 5, 26 Sep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a:spcBef>
                <a:spcPts val="0"/>
              </a:spcBef>
            </a:pPr>
            <a:r>
              <a:rPr lang="en-US" sz="1200" dirty="0">
                <a:solidFill>
                  <a:schemeClr val="bg2"/>
                </a:solidFill>
              </a:rPr>
              <a:t>Individuals: 3,325,900</a:t>
            </a:r>
          </a:p>
          <a:p>
            <a:pPr>
              <a:spcBef>
                <a:spcPts val="0"/>
              </a:spcBef>
            </a:pPr>
            <a:r>
              <a:rPr lang="en-US" sz="1200" dirty="0">
                <a:solidFill>
                  <a:schemeClr val="bg2"/>
                </a:solidFill>
              </a:rPr>
              <a:t>Adults: 3,303,200</a:t>
            </a:r>
          </a:p>
          <a:p>
            <a:pPr>
              <a:spcBef>
                <a:spcPts val="0"/>
              </a:spcBef>
            </a:pPr>
            <a:r>
              <a:rPr lang="en-US" sz="1200" dirty="0">
                <a:solidFill>
                  <a:schemeClr val="bg2"/>
                </a:solidFill>
              </a:rPr>
              <a:t>ABC1 Ads: 1,772,100</a:t>
            </a:r>
          </a:p>
          <a:p>
            <a:pPr>
              <a:spcBef>
                <a:spcPts val="0"/>
              </a:spcBef>
            </a:pPr>
            <a:r>
              <a:rPr lang="en-US" sz="1200" dirty="0">
                <a:solidFill>
                  <a:schemeClr val="bg2"/>
                </a:solidFill>
              </a:rPr>
              <a:t>16-34: 122,600</a:t>
            </a:r>
          </a:p>
          <a:p>
            <a:pPr>
              <a:spcBef>
                <a:spcPts val="0"/>
              </a:spcBef>
            </a:pPr>
            <a:r>
              <a:rPr lang="en-US" sz="1200" dirty="0">
                <a:solidFill>
                  <a:schemeClr val="bg2"/>
                </a:solidFill>
              </a:rPr>
              <a:t>HP+CH: 107,700</a:t>
            </a:r>
          </a:p>
        </p:txBody>
      </p:sp>
      <p:sp>
        <p:nvSpPr>
          <p:cNvPr id="24" name="Text Placeholder 3">
            <a:extLst>
              <a:ext uri="{FF2B5EF4-FFF2-40B4-BE49-F238E27FC236}">
                <a16:creationId xmlns:a16="http://schemas.microsoft.com/office/drawing/2014/main" id="{8B99157E-741C-4807-9528-4284AF1F888B}"/>
              </a:ext>
            </a:extLst>
          </p:cNvPr>
          <p:cNvSpPr txBox="1">
            <a:spLocks/>
          </p:cNvSpPr>
          <p:nvPr/>
        </p:nvSpPr>
        <p:spPr>
          <a:xfrm>
            <a:off x="9045890"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chemeClr val="tx2"/>
                </a:solidFill>
                <a:effectLst/>
                <a:uLnTx/>
                <a:uFillTx/>
                <a:latin typeface="Arial"/>
                <a:ea typeface="+mn-ea"/>
                <a:cs typeface="+mn-cs"/>
              </a:rPr>
              <a:t>Hungarian F1 GP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4D4D4D"/>
                </a:solidFill>
                <a:effectLst/>
                <a:uLnTx/>
                <a:uFillTx/>
                <a:latin typeface="Arial"/>
                <a:ea typeface="+mn-ea"/>
                <a:cs typeface="+mn-cs"/>
              </a:rPr>
              <a:t>Sky Sports F1, 21 Jul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a:spcBef>
                <a:spcPts val="0"/>
              </a:spcBef>
            </a:pPr>
            <a:r>
              <a:rPr lang="en-US" sz="1200" dirty="0">
                <a:solidFill>
                  <a:schemeClr val="bg2"/>
                </a:solidFill>
              </a:rPr>
              <a:t>Individuals: 1,551,500</a:t>
            </a:r>
          </a:p>
          <a:p>
            <a:pPr>
              <a:spcBef>
                <a:spcPts val="0"/>
              </a:spcBef>
            </a:pPr>
            <a:r>
              <a:rPr lang="en-US" sz="1200" dirty="0">
                <a:solidFill>
                  <a:schemeClr val="bg2"/>
                </a:solidFill>
              </a:rPr>
              <a:t>Adults: 1,489,600</a:t>
            </a:r>
          </a:p>
          <a:p>
            <a:pPr>
              <a:spcBef>
                <a:spcPts val="0"/>
              </a:spcBef>
            </a:pPr>
            <a:r>
              <a:rPr lang="en-US" sz="1200" dirty="0">
                <a:solidFill>
                  <a:schemeClr val="bg2"/>
                </a:solidFill>
              </a:rPr>
              <a:t>ABC1 Ads: 850,600</a:t>
            </a:r>
          </a:p>
          <a:p>
            <a:pPr>
              <a:spcBef>
                <a:spcPts val="0"/>
              </a:spcBef>
            </a:pPr>
            <a:r>
              <a:rPr lang="en-US" sz="1200" dirty="0">
                <a:solidFill>
                  <a:schemeClr val="bg2"/>
                </a:solidFill>
              </a:rPr>
              <a:t>16-34: 433,400</a:t>
            </a:r>
          </a:p>
          <a:p>
            <a:pPr>
              <a:spcBef>
                <a:spcPts val="0"/>
              </a:spcBef>
            </a:pPr>
            <a:r>
              <a:rPr lang="en-US" sz="1200" dirty="0">
                <a:solidFill>
                  <a:schemeClr val="bg2"/>
                </a:solidFill>
              </a:rPr>
              <a:t>HP+CH: 89,200</a:t>
            </a:r>
          </a:p>
        </p:txBody>
      </p:sp>
      <p:sp>
        <p:nvSpPr>
          <p:cNvPr id="3" name="Text Placeholder 2">
            <a:extLst>
              <a:ext uri="{FF2B5EF4-FFF2-40B4-BE49-F238E27FC236}">
                <a16:creationId xmlns:a16="http://schemas.microsoft.com/office/drawing/2014/main" id="{D012AB23-FD1B-1095-C0A1-57BF21C4DE87}"/>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Q3 2024. Average audience figures - Consolidated, Top performing episode of series (if applicable). </a:t>
            </a:r>
          </a:p>
        </p:txBody>
      </p:sp>
      <p:sp>
        <p:nvSpPr>
          <p:cNvPr id="6" name="AutoShape 4" descr="ITV Britain's Got Talent 2024: Which acts have made it through to the  final? - Wales Online">
            <a:extLst>
              <a:ext uri="{FF2B5EF4-FFF2-40B4-BE49-F238E27FC236}">
                <a16:creationId xmlns:a16="http://schemas.microsoft.com/office/drawing/2014/main" id="{C403BF0A-2284-0508-3092-6412DDFDC1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258552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whale swimming with a school of fish&#10;&#10;AI-generated content may be incorrect.">
            <a:extLst>
              <a:ext uri="{FF2B5EF4-FFF2-40B4-BE49-F238E27FC236}">
                <a16:creationId xmlns:a16="http://schemas.microsoft.com/office/drawing/2014/main" id="{54F0A66B-B42B-DE17-771D-38EE185F3C6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7855" t="-164" r="13673" b="164"/>
          <a:stretch/>
        </p:blipFill>
        <p:spPr>
          <a:xfrm>
            <a:off x="6007894" y="-9729"/>
            <a:ext cx="6184106" cy="5948364"/>
          </a:xfrm>
        </p:spPr>
      </p:pic>
      <p:sp>
        <p:nvSpPr>
          <p:cNvPr id="2" name="Title 1">
            <a:extLst>
              <a:ext uri="{FF2B5EF4-FFF2-40B4-BE49-F238E27FC236}">
                <a16:creationId xmlns:a16="http://schemas.microsoft.com/office/drawing/2014/main" id="{B6097223-7D69-81E0-79C4-2C45FF06D2A9}"/>
              </a:ext>
            </a:extLst>
          </p:cNvPr>
          <p:cNvSpPr>
            <a:spLocks noGrp="1"/>
          </p:cNvSpPr>
          <p:nvPr>
            <p:ph type="title"/>
          </p:nvPr>
        </p:nvSpPr>
        <p:spPr/>
        <p:txBody>
          <a:bodyPr/>
          <a:lstStyle/>
          <a:p>
            <a:r>
              <a:rPr lang="en-GB" dirty="0"/>
              <a:t>In this deck...</a:t>
            </a:r>
          </a:p>
        </p:txBody>
      </p:sp>
      <p:sp>
        <p:nvSpPr>
          <p:cNvPr id="3" name="Text Placeholder 2">
            <a:extLst>
              <a:ext uri="{FF2B5EF4-FFF2-40B4-BE49-F238E27FC236}">
                <a16:creationId xmlns:a16="http://schemas.microsoft.com/office/drawing/2014/main" id="{B40D8020-446C-B3B0-1A69-9B7C906032C4}"/>
              </a:ext>
            </a:extLst>
          </p:cNvPr>
          <p:cNvSpPr>
            <a:spLocks noGrp="1"/>
          </p:cNvSpPr>
          <p:nvPr>
            <p:ph type="body" sz="quarter" idx="13"/>
          </p:nvPr>
        </p:nvSpPr>
        <p:spPr>
          <a:xfrm>
            <a:off x="377758" y="1614207"/>
            <a:ext cx="5007042" cy="4126193"/>
          </a:xfrm>
        </p:spPr>
        <p:txBody>
          <a:bodyPr>
            <a:normAutofit fontScale="92500"/>
          </a:bodyPr>
          <a:lstStyle/>
          <a:p>
            <a:pPr>
              <a:lnSpc>
                <a:spcPct val="107000"/>
              </a:lnSpc>
            </a:pPr>
            <a:r>
              <a:rPr lang="en-GB" sz="1600" dirty="0">
                <a:effectLst/>
                <a:latin typeface="+mj-lt"/>
                <a:ea typeface="Calibri" panose="020F0502020204030204" pitchFamily="34" charset="0"/>
                <a:cs typeface="Times New Roman" panose="02020603050405020304" pitchFamily="18" charset="0"/>
              </a:rPr>
              <a:t>With Q3 planning well under way, this report will be a handy guide on what to expect over the coming months. </a:t>
            </a:r>
          </a:p>
          <a:p>
            <a:pPr lvl="0">
              <a:lnSpc>
                <a:spcPct val="107000"/>
              </a:lnSpc>
            </a:pPr>
            <a:r>
              <a:rPr lang="en-GB" sz="1600" dirty="0">
                <a:effectLst/>
                <a:latin typeface="+mj-lt"/>
                <a:ea typeface="Calibri" panose="020F0502020204030204" pitchFamily="34" charset="0"/>
                <a:cs typeface="Times New Roman" panose="02020603050405020304" pitchFamily="18" charset="0"/>
              </a:rPr>
              <a:t>To provide a useful base on what to expect this year we look historically to Q3 2024:</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Category &amp; advertiser analysis </a:t>
            </a:r>
          </a:p>
          <a:p>
            <a:pPr marL="285750" lvl="0" indent="-285750">
              <a:lnSpc>
                <a:spcPct val="107000"/>
              </a:lnSpc>
              <a:buFont typeface="Symbol" panose="05050102010706020507" pitchFamily="18" charset="2"/>
              <a:buChar char="¾"/>
            </a:pPr>
            <a:r>
              <a:rPr lang="en-GB" sz="1500" dirty="0">
                <a:latin typeface="+mj-lt"/>
                <a:ea typeface="Calibri" panose="020F0502020204030204" pitchFamily="34" charset="0"/>
                <a:cs typeface="Times New Roman" panose="02020603050405020304" pitchFamily="18" charset="0"/>
              </a:rPr>
              <a:t>‘Reach Extenders’ analysis &amp; </a:t>
            </a:r>
            <a:r>
              <a:rPr lang="en-GB" sz="1500" dirty="0">
                <a:effectLst/>
                <a:latin typeface="+mj-lt"/>
                <a:ea typeface="Calibri" panose="020F0502020204030204" pitchFamily="34" charset="0"/>
                <a:cs typeface="Times New Roman" panose="02020603050405020304" pitchFamily="18" charset="0"/>
              </a:rPr>
              <a:t>TV viewing overview</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Programming highlights across a range of genres</a:t>
            </a:r>
          </a:p>
          <a:p>
            <a:pPr lvl="0">
              <a:lnSpc>
                <a:spcPct val="107000"/>
              </a:lnSpc>
            </a:pPr>
            <a:r>
              <a:rPr lang="en-GB" sz="1600" dirty="0">
                <a:effectLst/>
                <a:latin typeface="+mj-lt"/>
                <a:ea typeface="Calibri" panose="020F0502020204030204" pitchFamily="34" charset="0"/>
                <a:cs typeface="Times New Roman" panose="02020603050405020304" pitchFamily="18" charset="0"/>
              </a:rPr>
              <a:t>To better prepare you, we include key considerations for the quarter ahead:</a:t>
            </a:r>
          </a:p>
          <a:p>
            <a:pPr marL="28575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Important dates </a:t>
            </a:r>
            <a:r>
              <a:rPr lang="en-GB" dirty="0">
                <a:effectLst/>
                <a:latin typeface="+mj-lt"/>
                <a:ea typeface="Calibri" panose="020F0502020204030204" pitchFamily="34" charset="0"/>
                <a:cs typeface="Times New Roman" panose="02020603050405020304" pitchFamily="18" charset="0"/>
              </a:rPr>
              <a:t>– </a:t>
            </a:r>
            <a:r>
              <a:rPr lang="en-GB" sz="1500" dirty="0">
                <a:effectLst/>
                <a:latin typeface="+mj-lt"/>
                <a:ea typeface="Calibri" panose="020F0502020204030204" pitchFamily="34" charset="0"/>
                <a:cs typeface="Times New Roman" panose="02020603050405020304" pitchFamily="18" charset="0"/>
              </a:rPr>
              <a:t>f</a:t>
            </a:r>
            <a:r>
              <a:rPr lang="en-GB" sz="1500" dirty="0">
                <a:latin typeface="+mj-lt"/>
              </a:rPr>
              <a:t>rom 1</a:t>
            </a:r>
            <a:r>
              <a:rPr lang="en-GB" sz="1500" baseline="30000" dirty="0">
                <a:latin typeface="+mj-lt"/>
              </a:rPr>
              <a:t>st</a:t>
            </a:r>
            <a:r>
              <a:rPr lang="en-GB" sz="1500" dirty="0">
                <a:latin typeface="+mj-lt"/>
              </a:rPr>
              <a:t> October, </a:t>
            </a:r>
            <a:r>
              <a:rPr lang="en-US" sz="1500" dirty="0">
                <a:latin typeface="+mj-lt"/>
              </a:rPr>
              <a:t>the new HFSS (High in Fat, Salt, or Sugar) advertising restrictions will come into effect.</a:t>
            </a:r>
            <a:r>
              <a:rPr lang="en-GB" sz="1500" dirty="0">
                <a:latin typeface="+mj-lt"/>
              </a:rPr>
              <a:t>  </a:t>
            </a:r>
            <a:endParaRPr lang="en-GB" sz="1500" dirty="0">
              <a:effectLst/>
              <a:latin typeface="+mj-lt"/>
              <a:ea typeface="Calibri" panose="020F0502020204030204" pitchFamily="34" charset="0"/>
              <a:cs typeface="Times New Roman" panose="02020603050405020304" pitchFamily="18" charset="0"/>
            </a:endParaRP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Preview on programming to expect in </a:t>
            </a:r>
            <a:r>
              <a:rPr lang="en-GB" sz="1500" dirty="0">
                <a:latin typeface="+mj-lt"/>
                <a:ea typeface="Calibri" panose="020F0502020204030204" pitchFamily="34" charset="0"/>
                <a:cs typeface="Times New Roman" panose="02020603050405020304" pitchFamily="18" charset="0"/>
              </a:rPr>
              <a:t>Q3 2025</a:t>
            </a:r>
            <a:endParaRPr lang="en-GB" sz="1500" dirty="0">
              <a:effectLst/>
              <a:latin typeface="+mj-lt"/>
              <a:ea typeface="Calibri" panose="020F0502020204030204" pitchFamily="34" charset="0"/>
              <a:cs typeface="Times New Roman" panose="02020603050405020304" pitchFamily="18" charset="0"/>
            </a:endParaRPr>
          </a:p>
          <a:p>
            <a:endParaRPr lang="en-GB" sz="1600" dirty="0">
              <a:latin typeface="+mj-lt"/>
            </a:endParaRPr>
          </a:p>
          <a:p>
            <a:endParaRPr lang="en-GB" dirty="0"/>
          </a:p>
        </p:txBody>
      </p:sp>
      <p:sp>
        <p:nvSpPr>
          <p:cNvPr id="12" name="Text Placeholder 5">
            <a:extLst>
              <a:ext uri="{FF2B5EF4-FFF2-40B4-BE49-F238E27FC236}">
                <a16:creationId xmlns:a16="http://schemas.microsoft.com/office/drawing/2014/main" id="{47E3475E-B6DD-8C9E-3577-04217C39FFE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i="0" dirty="0">
                <a:solidFill>
                  <a:srgbClr val="FFFFFF"/>
                </a:solidFill>
                <a:effectLst/>
                <a:latin typeface="+mj-lt"/>
              </a:rPr>
              <a:t>Humane World for Animals, “Humane World for Animals”</a:t>
            </a:r>
            <a:endParaRPr lang="en-GB" dirty="0">
              <a:solidFill>
                <a:schemeClr val="bg1"/>
              </a:solidFill>
              <a:latin typeface="+mj-lt"/>
            </a:endParaRPr>
          </a:p>
        </p:txBody>
      </p:sp>
    </p:spTree>
    <p:extLst>
      <p:ext uri="{BB962C8B-B14F-4D97-AF65-F5344CB8AC3E}">
        <p14:creationId xmlns:p14="http://schemas.microsoft.com/office/powerpoint/2010/main" val="151603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House of the Dragon: What to Know Before Season 2 - ComicBook.com">
            <a:extLst>
              <a:ext uri="{FF2B5EF4-FFF2-40B4-BE49-F238E27FC236}">
                <a16:creationId xmlns:a16="http://schemas.microsoft.com/office/drawing/2014/main" id="{D63E68D7-5A7F-0860-4035-F0DC276E29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5" r="5140"/>
          <a:stretch/>
        </p:blipFill>
        <p:spPr bwMode="auto">
          <a:xfrm>
            <a:off x="7446489" y="1820512"/>
            <a:ext cx="1794435"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race, starring John Simm as Detective Superintendent Roy Grace, returns to  ITV for a fifth series | Press Centre">
            <a:extLst>
              <a:ext uri="{FF2B5EF4-FFF2-40B4-BE49-F238E27FC236}">
                <a16:creationId xmlns:a16="http://schemas.microsoft.com/office/drawing/2014/main" id="{5FDC6E32-BF89-1E97-E5D7-C705C8F3FE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935" b="14904"/>
          <a:stretch/>
        </p:blipFill>
        <p:spPr bwMode="auto">
          <a:xfrm>
            <a:off x="599880" y="1820512"/>
            <a:ext cx="1791999" cy="100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DB386F8-6AEA-45E7-2234-F3A2BF68BD17}"/>
              </a:ext>
            </a:extLst>
          </p:cNvPr>
          <p:cNvPicPr>
            <a:picLocks noChangeAspect="1"/>
          </p:cNvPicPr>
          <p:nvPr/>
        </p:nvPicPr>
        <p:blipFill>
          <a:blip r:embed="rId5"/>
          <a:stretch>
            <a:fillRect/>
          </a:stretch>
        </p:blipFill>
        <p:spPr>
          <a:xfrm>
            <a:off x="2879414" y="1820512"/>
            <a:ext cx="1792000" cy="1008000"/>
          </a:xfrm>
          <a:prstGeom prst="rect">
            <a:avLst/>
          </a:prstGeom>
        </p:spPr>
      </p:pic>
      <p:pic>
        <p:nvPicPr>
          <p:cNvPr id="1030" name="Picture 6" descr="All Creatures Great and Small season 5: Release date, plot and everything  we know so far">
            <a:extLst>
              <a:ext uri="{FF2B5EF4-FFF2-40B4-BE49-F238E27FC236}">
                <a16:creationId xmlns:a16="http://schemas.microsoft.com/office/drawing/2014/main" id="{5B73E311-DFE3-FA28-9870-48A6D09AC2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6953" y="1820512"/>
            <a:ext cx="1792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9B4F600-53E5-E683-4B88-EF9B7CD172C9}"/>
              </a:ext>
            </a:extLst>
          </p:cNvPr>
          <p:cNvPicPr>
            <a:picLocks noChangeAspect="1"/>
          </p:cNvPicPr>
          <p:nvPr/>
        </p:nvPicPr>
        <p:blipFill>
          <a:blip r:embed="rId7"/>
          <a:stretch>
            <a:fillRect/>
          </a:stretch>
        </p:blipFill>
        <p:spPr>
          <a:xfrm>
            <a:off x="9728459" y="1820512"/>
            <a:ext cx="1792000" cy="1008000"/>
          </a:xfrm>
          <a:prstGeom prst="rect">
            <a:avLst/>
          </a:prstGeom>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05116" cy="1938992"/>
          </a:xfrm>
          <a:prstGeom prst="rect">
            <a:avLst/>
          </a:prstGeom>
          <a:noFill/>
        </p:spPr>
        <p:txBody>
          <a:bodyPr wrap="square" rtlCol="0">
            <a:spAutoFit/>
          </a:bodyPr>
          <a:lstStyle/>
          <a:p>
            <a:r>
              <a:rPr lang="en-GB" sz="1200" b="1" dirty="0">
                <a:solidFill>
                  <a:schemeClr val="accent3"/>
                </a:solidFill>
              </a:rPr>
              <a:t>All Creatures Great and Small</a:t>
            </a:r>
          </a:p>
          <a:p>
            <a:r>
              <a:rPr lang="en-GB" sz="1200" dirty="0">
                <a:solidFill>
                  <a:schemeClr val="bg2"/>
                </a:solidFill>
              </a:rPr>
              <a:t>Channel 5, 26 Sep</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3,325,900</a:t>
            </a:r>
          </a:p>
          <a:p>
            <a:pPr>
              <a:spcBef>
                <a:spcPts val="0"/>
              </a:spcBef>
            </a:pPr>
            <a:r>
              <a:rPr lang="en-US" sz="1200" dirty="0">
                <a:solidFill>
                  <a:schemeClr val="bg2"/>
                </a:solidFill>
              </a:rPr>
              <a:t>Adults: 3,303,200</a:t>
            </a:r>
          </a:p>
          <a:p>
            <a:pPr>
              <a:spcBef>
                <a:spcPts val="0"/>
              </a:spcBef>
            </a:pPr>
            <a:r>
              <a:rPr lang="en-US" sz="1200" dirty="0">
                <a:solidFill>
                  <a:schemeClr val="bg2"/>
                </a:solidFill>
              </a:rPr>
              <a:t>ABC1 Ads: 1,772,100</a:t>
            </a:r>
          </a:p>
          <a:p>
            <a:pPr>
              <a:spcBef>
                <a:spcPts val="0"/>
              </a:spcBef>
            </a:pPr>
            <a:r>
              <a:rPr lang="en-US" sz="1200" dirty="0">
                <a:solidFill>
                  <a:schemeClr val="bg2"/>
                </a:solidFill>
              </a:rPr>
              <a:t>16-34: 122,600</a:t>
            </a:r>
          </a:p>
          <a:p>
            <a:pPr>
              <a:spcBef>
                <a:spcPts val="0"/>
              </a:spcBef>
            </a:pPr>
            <a:r>
              <a:rPr lang="en-US" sz="1200" dirty="0">
                <a:solidFill>
                  <a:schemeClr val="bg2"/>
                </a:solidFill>
              </a:rPr>
              <a:t>HP+CH: 107,700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2105116" cy="1938992"/>
          </a:xfrm>
          <a:prstGeom prst="rect">
            <a:avLst/>
          </a:prstGeom>
          <a:noFill/>
        </p:spPr>
        <p:txBody>
          <a:bodyPr wrap="square" rtlCol="0">
            <a:spAutoFit/>
          </a:bodyPr>
          <a:lstStyle/>
          <a:p>
            <a:r>
              <a:rPr lang="en-GB" sz="1200" b="1" dirty="0">
                <a:solidFill>
                  <a:schemeClr val="accent3"/>
                </a:solidFill>
              </a:rPr>
              <a:t>Suspect</a:t>
            </a:r>
          </a:p>
          <a:p>
            <a:r>
              <a:rPr lang="en-GB" sz="1200" dirty="0">
                <a:solidFill>
                  <a:schemeClr val="bg2"/>
                </a:solidFill>
              </a:rPr>
              <a:t>Channel 4, 17 Jul</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1,384,800</a:t>
            </a:r>
          </a:p>
          <a:p>
            <a:pPr>
              <a:spcBef>
                <a:spcPts val="0"/>
              </a:spcBef>
            </a:pPr>
            <a:r>
              <a:rPr lang="en-US" sz="1200" dirty="0">
                <a:solidFill>
                  <a:schemeClr val="bg2"/>
                </a:solidFill>
              </a:rPr>
              <a:t>Adults: 1,371,800</a:t>
            </a:r>
          </a:p>
          <a:p>
            <a:pPr>
              <a:spcBef>
                <a:spcPts val="0"/>
              </a:spcBef>
            </a:pPr>
            <a:r>
              <a:rPr lang="en-US" sz="1200" dirty="0">
                <a:solidFill>
                  <a:schemeClr val="bg2"/>
                </a:solidFill>
              </a:rPr>
              <a:t>ABC1 Ads: 677,900</a:t>
            </a:r>
          </a:p>
          <a:p>
            <a:pPr>
              <a:spcBef>
                <a:spcPts val="0"/>
              </a:spcBef>
            </a:pPr>
            <a:r>
              <a:rPr lang="en-US" sz="1200" dirty="0">
                <a:solidFill>
                  <a:schemeClr val="bg2"/>
                </a:solidFill>
              </a:rPr>
              <a:t>16-34: 9,500</a:t>
            </a:r>
          </a:p>
          <a:p>
            <a:pPr>
              <a:spcBef>
                <a:spcPts val="0"/>
              </a:spcBef>
            </a:pPr>
            <a:r>
              <a:rPr lang="en-US" sz="1200" dirty="0">
                <a:solidFill>
                  <a:schemeClr val="bg2"/>
                </a:solidFill>
              </a:rPr>
              <a:t>HP+CH: 57,600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3" y="2964944"/>
            <a:ext cx="2105116" cy="1938992"/>
          </a:xfrm>
          <a:prstGeom prst="rect">
            <a:avLst/>
          </a:prstGeom>
          <a:noFill/>
        </p:spPr>
        <p:txBody>
          <a:bodyPr wrap="square" rtlCol="0">
            <a:spAutoFit/>
          </a:bodyPr>
          <a:lstStyle/>
          <a:p>
            <a:r>
              <a:rPr lang="en-GB" sz="1200" b="1" dirty="0">
                <a:solidFill>
                  <a:schemeClr val="accent3"/>
                </a:solidFill>
              </a:rPr>
              <a:t>House Of The Dragon</a:t>
            </a:r>
          </a:p>
          <a:p>
            <a:r>
              <a:rPr lang="en-GB" sz="1200" dirty="0">
                <a:solidFill>
                  <a:schemeClr val="bg2"/>
                </a:solidFill>
              </a:rPr>
              <a:t>Sky Atlantic, 7 Jul</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1,299,500</a:t>
            </a:r>
          </a:p>
          <a:p>
            <a:pPr>
              <a:spcBef>
                <a:spcPts val="0"/>
              </a:spcBef>
            </a:pPr>
            <a:r>
              <a:rPr lang="en-US" sz="1200" dirty="0">
                <a:solidFill>
                  <a:schemeClr val="bg2"/>
                </a:solidFill>
              </a:rPr>
              <a:t>Adults: 1,279,700</a:t>
            </a:r>
          </a:p>
          <a:p>
            <a:pPr>
              <a:spcBef>
                <a:spcPts val="0"/>
              </a:spcBef>
            </a:pPr>
            <a:r>
              <a:rPr lang="en-US" sz="1200" dirty="0">
                <a:solidFill>
                  <a:schemeClr val="bg2"/>
                </a:solidFill>
              </a:rPr>
              <a:t>ABC1 Ads: 787,700</a:t>
            </a:r>
          </a:p>
          <a:p>
            <a:pPr>
              <a:spcBef>
                <a:spcPts val="0"/>
              </a:spcBef>
            </a:pPr>
            <a:r>
              <a:rPr lang="en-US" sz="1200" dirty="0">
                <a:solidFill>
                  <a:schemeClr val="bg2"/>
                </a:solidFill>
              </a:rPr>
              <a:t>16-34: 456,900</a:t>
            </a:r>
          </a:p>
          <a:p>
            <a:pPr>
              <a:spcBef>
                <a:spcPts val="0"/>
              </a:spcBef>
            </a:pPr>
            <a:r>
              <a:rPr lang="en-US" sz="1200" dirty="0">
                <a:solidFill>
                  <a:schemeClr val="bg2"/>
                </a:solidFill>
              </a:rPr>
              <a:t>HP+CH: 193,700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Drama</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05116" cy="1938992"/>
          </a:xfrm>
          <a:prstGeom prst="rect">
            <a:avLst/>
          </a:prstGeom>
          <a:noFill/>
        </p:spPr>
        <p:txBody>
          <a:bodyPr wrap="square" rtlCol="0">
            <a:spAutoFit/>
          </a:bodyPr>
          <a:lstStyle/>
          <a:p>
            <a:r>
              <a:rPr lang="en-GB" sz="1200" b="1" dirty="0">
                <a:solidFill>
                  <a:schemeClr val="accent3"/>
                </a:solidFill>
              </a:rPr>
              <a:t>Grace</a:t>
            </a:r>
          </a:p>
          <a:p>
            <a:r>
              <a:rPr lang="en-GB" sz="1200" dirty="0">
                <a:solidFill>
                  <a:schemeClr val="bg2"/>
                </a:solidFill>
              </a:rPr>
              <a:t>ITV1, 1 Sep</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4,086,600</a:t>
            </a:r>
          </a:p>
          <a:p>
            <a:pPr>
              <a:spcBef>
                <a:spcPts val="0"/>
              </a:spcBef>
            </a:pPr>
            <a:r>
              <a:rPr lang="en-US" sz="1200" dirty="0">
                <a:solidFill>
                  <a:schemeClr val="bg2"/>
                </a:solidFill>
              </a:rPr>
              <a:t>Adults: 4,047,900</a:t>
            </a:r>
          </a:p>
          <a:p>
            <a:pPr>
              <a:spcBef>
                <a:spcPts val="0"/>
              </a:spcBef>
            </a:pPr>
            <a:r>
              <a:rPr lang="en-US" sz="1200" dirty="0">
                <a:solidFill>
                  <a:schemeClr val="bg2"/>
                </a:solidFill>
              </a:rPr>
              <a:t>ABC1 Ads: 2,164,700</a:t>
            </a:r>
          </a:p>
          <a:p>
            <a:pPr>
              <a:spcBef>
                <a:spcPts val="0"/>
              </a:spcBef>
            </a:pPr>
            <a:r>
              <a:rPr lang="en-US" sz="1200" dirty="0">
                <a:solidFill>
                  <a:schemeClr val="bg2"/>
                </a:solidFill>
              </a:rPr>
              <a:t>16-34: 80,900</a:t>
            </a:r>
          </a:p>
          <a:p>
            <a:pPr>
              <a:spcBef>
                <a:spcPts val="0"/>
              </a:spcBef>
            </a:pPr>
            <a:r>
              <a:rPr lang="en-US" sz="1200" dirty="0">
                <a:solidFill>
                  <a:schemeClr val="bg2"/>
                </a:solidFill>
              </a:rPr>
              <a:t>HP+CH: 120,400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1938992"/>
          </a:xfrm>
          <a:prstGeom prst="rect">
            <a:avLst/>
          </a:prstGeom>
          <a:noFill/>
        </p:spPr>
        <p:txBody>
          <a:bodyPr wrap="square" rtlCol="0">
            <a:spAutoFit/>
          </a:bodyPr>
          <a:lstStyle/>
          <a:p>
            <a:r>
              <a:rPr lang="en-GB" sz="1200" b="1" dirty="0">
                <a:solidFill>
                  <a:schemeClr val="accent3"/>
                </a:solidFill>
              </a:rPr>
              <a:t>The Chelsea Detective</a:t>
            </a:r>
          </a:p>
          <a:p>
            <a:r>
              <a:rPr lang="en-GB" sz="1200" dirty="0">
                <a:solidFill>
                  <a:schemeClr val="bg2"/>
                </a:solidFill>
              </a:rPr>
              <a:t>U&amp;Drama, 11 Sep</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851,800</a:t>
            </a:r>
          </a:p>
          <a:p>
            <a:pPr>
              <a:spcBef>
                <a:spcPts val="0"/>
              </a:spcBef>
            </a:pPr>
            <a:r>
              <a:rPr lang="en-US" sz="1200" dirty="0">
                <a:solidFill>
                  <a:schemeClr val="bg2"/>
                </a:solidFill>
              </a:rPr>
              <a:t>Adults: 848,300</a:t>
            </a:r>
          </a:p>
          <a:p>
            <a:pPr>
              <a:spcBef>
                <a:spcPts val="0"/>
              </a:spcBef>
            </a:pPr>
            <a:r>
              <a:rPr lang="en-US" sz="1200" dirty="0">
                <a:solidFill>
                  <a:schemeClr val="bg2"/>
                </a:solidFill>
              </a:rPr>
              <a:t>ABC1 Ads: 454,400</a:t>
            </a:r>
          </a:p>
          <a:p>
            <a:pPr>
              <a:spcBef>
                <a:spcPts val="0"/>
              </a:spcBef>
            </a:pPr>
            <a:r>
              <a:rPr lang="en-US" sz="1200" dirty="0">
                <a:solidFill>
                  <a:schemeClr val="bg2"/>
                </a:solidFill>
              </a:rPr>
              <a:t>16-34: 6,200</a:t>
            </a:r>
          </a:p>
          <a:p>
            <a:pPr>
              <a:spcBef>
                <a:spcPts val="0"/>
              </a:spcBef>
            </a:pPr>
            <a:r>
              <a:rPr lang="en-US" sz="1200" dirty="0">
                <a:solidFill>
                  <a:schemeClr val="bg2"/>
                </a:solidFill>
              </a:rPr>
              <a:t>HP+CH: 10,900</a:t>
            </a:r>
          </a:p>
        </p:txBody>
      </p:sp>
      <p:sp>
        <p:nvSpPr>
          <p:cNvPr id="9" name="Text Placeholder 2">
            <a:extLst>
              <a:ext uri="{FF2B5EF4-FFF2-40B4-BE49-F238E27FC236}">
                <a16:creationId xmlns:a16="http://schemas.microsoft.com/office/drawing/2014/main" id="{CBFF667E-0207-FBAA-BEAF-E9D9B2EC909B}"/>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Q3 2024. Average audience figures - Consolidated, Top performing episode of series (if applicable). </a:t>
            </a:r>
          </a:p>
        </p:txBody>
      </p:sp>
      <p:sp>
        <p:nvSpPr>
          <p:cNvPr id="8" name="AutoShape 8" descr="The Chelsea Detective Christmas Special 2024 - U&amp;Drama +1 | TV Guide">
            <a:extLst>
              <a:ext uri="{FF2B5EF4-FFF2-40B4-BE49-F238E27FC236}">
                <a16:creationId xmlns:a16="http://schemas.microsoft.com/office/drawing/2014/main" id="{19CF9A11-AB07-DE07-56E5-D4A13BCB2E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51483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he Voice UK returns for series 13: Here's what to expect">
            <a:extLst>
              <a:ext uri="{FF2B5EF4-FFF2-40B4-BE49-F238E27FC236}">
                <a16:creationId xmlns:a16="http://schemas.microsoft.com/office/drawing/2014/main" id="{140C1B3E-23C7-F1D2-0BC5-BC80E56C2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944" y="1811641"/>
            <a:ext cx="1792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atch The Great British Bake Off | Stream free on Channel 4">
            <a:extLst>
              <a:ext uri="{FF2B5EF4-FFF2-40B4-BE49-F238E27FC236}">
                <a16:creationId xmlns:a16="http://schemas.microsoft.com/office/drawing/2014/main" id="{D6A867A8-659E-3987-0E48-6DED31E72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021" y="1811641"/>
            <a:ext cx="1792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hillip Schofield's toughest challenges while marooned on Cast Away">
            <a:extLst>
              <a:ext uri="{FF2B5EF4-FFF2-40B4-BE49-F238E27FC236}">
                <a16:creationId xmlns:a16="http://schemas.microsoft.com/office/drawing/2014/main" id="{51CE0C07-EB0B-6A7D-B748-7F3887F4C4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793"/>
          <a:stretch/>
        </p:blipFill>
        <p:spPr bwMode="auto">
          <a:xfrm>
            <a:off x="5159098" y="1811641"/>
            <a:ext cx="1790342"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atch Rob &amp; Romesh Vs on Sky Max | Sky.com">
            <a:extLst>
              <a:ext uri="{FF2B5EF4-FFF2-40B4-BE49-F238E27FC236}">
                <a16:creationId xmlns:a16="http://schemas.microsoft.com/office/drawing/2014/main" id="{B3FFC868-2EC7-BBB4-85A7-7417B0E2E3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741" r="19502"/>
          <a:stretch/>
        </p:blipFill>
        <p:spPr bwMode="auto">
          <a:xfrm>
            <a:off x="7436517" y="1811641"/>
            <a:ext cx="1794435"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eet the Married at First Sight UK Singles of 2024 | Channel 4">
            <a:extLst>
              <a:ext uri="{FF2B5EF4-FFF2-40B4-BE49-F238E27FC236}">
                <a16:creationId xmlns:a16="http://schemas.microsoft.com/office/drawing/2014/main" id="{3F362E96-9B31-0932-34C3-CDCC2FC259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8029" y="1811641"/>
            <a:ext cx="1800000" cy="10080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05116" cy="1938992"/>
          </a:xfrm>
          <a:prstGeom prst="rect">
            <a:avLst/>
          </a:prstGeom>
          <a:noFill/>
        </p:spPr>
        <p:txBody>
          <a:bodyPr wrap="square" rtlCol="0">
            <a:spAutoFit/>
          </a:bodyPr>
          <a:lstStyle/>
          <a:p>
            <a:r>
              <a:rPr lang="en-GB" sz="1200" b="1" dirty="0">
                <a:solidFill>
                  <a:schemeClr val="accent3"/>
                </a:solidFill>
              </a:rPr>
              <a:t>Phillip Schofield Cast Away</a:t>
            </a:r>
          </a:p>
          <a:p>
            <a:r>
              <a:rPr lang="en-GB" sz="1200" dirty="0">
                <a:solidFill>
                  <a:schemeClr val="bg2"/>
                </a:solidFill>
              </a:rPr>
              <a:t>Channel 5, 30 Sep</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2,323,900</a:t>
            </a:r>
          </a:p>
          <a:p>
            <a:pPr>
              <a:spcBef>
                <a:spcPts val="0"/>
              </a:spcBef>
            </a:pPr>
            <a:r>
              <a:rPr lang="en-US" sz="1200" dirty="0">
                <a:solidFill>
                  <a:schemeClr val="bg2"/>
                </a:solidFill>
              </a:rPr>
              <a:t>Adults: 2,277,400</a:t>
            </a:r>
          </a:p>
          <a:p>
            <a:pPr>
              <a:spcBef>
                <a:spcPts val="0"/>
              </a:spcBef>
            </a:pPr>
            <a:r>
              <a:rPr lang="en-US" sz="1200" dirty="0">
                <a:solidFill>
                  <a:schemeClr val="bg2"/>
                </a:solidFill>
              </a:rPr>
              <a:t>ABC1 Ads: 986,300</a:t>
            </a:r>
          </a:p>
          <a:p>
            <a:pPr>
              <a:spcBef>
                <a:spcPts val="0"/>
              </a:spcBef>
            </a:pPr>
            <a:r>
              <a:rPr lang="en-US" sz="1200" dirty="0">
                <a:solidFill>
                  <a:schemeClr val="bg2"/>
                </a:solidFill>
              </a:rPr>
              <a:t>16-34: 215,300</a:t>
            </a:r>
          </a:p>
          <a:p>
            <a:pPr>
              <a:spcBef>
                <a:spcPts val="0"/>
              </a:spcBef>
            </a:pPr>
            <a:r>
              <a:rPr lang="en-US" sz="1200" dirty="0">
                <a:solidFill>
                  <a:schemeClr val="bg2"/>
                </a:solidFill>
              </a:rPr>
              <a:t>HP+CH: 255,400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1970204" cy="1938992"/>
          </a:xfrm>
          <a:prstGeom prst="rect">
            <a:avLst/>
          </a:prstGeom>
          <a:noFill/>
        </p:spPr>
        <p:txBody>
          <a:bodyPr wrap="square" rtlCol="0">
            <a:spAutoFit/>
          </a:bodyPr>
          <a:lstStyle/>
          <a:p>
            <a:r>
              <a:rPr lang="en-GB" sz="1200" b="1" dirty="0">
                <a:solidFill>
                  <a:schemeClr val="accent3"/>
                </a:solidFill>
              </a:rPr>
              <a:t>The Great British Bake Off</a:t>
            </a:r>
          </a:p>
          <a:p>
            <a:r>
              <a:rPr lang="en-GB" sz="1200" dirty="0">
                <a:solidFill>
                  <a:schemeClr val="bg2"/>
                </a:solidFill>
              </a:rPr>
              <a:t>Channel 4, 24 Sep</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6,381,900</a:t>
            </a:r>
          </a:p>
          <a:p>
            <a:pPr>
              <a:spcBef>
                <a:spcPts val="0"/>
              </a:spcBef>
            </a:pPr>
            <a:r>
              <a:rPr lang="en-US" sz="1200" dirty="0">
                <a:solidFill>
                  <a:schemeClr val="bg2"/>
                </a:solidFill>
              </a:rPr>
              <a:t>Adults: 6,045,300</a:t>
            </a:r>
          </a:p>
          <a:p>
            <a:pPr>
              <a:spcBef>
                <a:spcPts val="0"/>
              </a:spcBef>
            </a:pPr>
            <a:r>
              <a:rPr lang="en-US" sz="1200" dirty="0">
                <a:solidFill>
                  <a:schemeClr val="bg2"/>
                </a:solidFill>
              </a:rPr>
              <a:t>ABC1 Ads: 3,802,400</a:t>
            </a:r>
          </a:p>
          <a:p>
            <a:pPr>
              <a:spcBef>
                <a:spcPts val="0"/>
              </a:spcBef>
            </a:pPr>
            <a:r>
              <a:rPr lang="en-US" sz="1200" dirty="0">
                <a:solidFill>
                  <a:schemeClr val="bg2"/>
                </a:solidFill>
              </a:rPr>
              <a:t>16-34: 878,900</a:t>
            </a:r>
          </a:p>
          <a:p>
            <a:pPr>
              <a:spcBef>
                <a:spcPts val="0"/>
              </a:spcBef>
            </a:pPr>
            <a:r>
              <a:rPr lang="en-US" sz="1200" dirty="0">
                <a:solidFill>
                  <a:schemeClr val="bg2"/>
                </a:solidFill>
              </a:rPr>
              <a:t>HP+CH: 838,300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3" y="2964944"/>
            <a:ext cx="2105116" cy="1938992"/>
          </a:xfrm>
          <a:prstGeom prst="rect">
            <a:avLst/>
          </a:prstGeom>
          <a:noFill/>
        </p:spPr>
        <p:txBody>
          <a:bodyPr wrap="square" rtlCol="0">
            <a:spAutoFit/>
          </a:bodyPr>
          <a:lstStyle/>
          <a:p>
            <a:r>
              <a:rPr lang="en-GB" sz="1200" b="1" dirty="0">
                <a:solidFill>
                  <a:schemeClr val="accent3"/>
                </a:solidFill>
              </a:rPr>
              <a:t>Rob &amp; Romesh vs...</a:t>
            </a:r>
          </a:p>
          <a:p>
            <a:r>
              <a:rPr lang="en-GB" sz="1200" dirty="0">
                <a:solidFill>
                  <a:schemeClr val="bg2"/>
                </a:solidFill>
              </a:rPr>
              <a:t>Sky Max, 27 Aug</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527,300</a:t>
            </a:r>
          </a:p>
          <a:p>
            <a:pPr>
              <a:spcBef>
                <a:spcPts val="0"/>
              </a:spcBef>
            </a:pPr>
            <a:r>
              <a:rPr lang="en-US" sz="1200" dirty="0">
                <a:solidFill>
                  <a:schemeClr val="bg2"/>
                </a:solidFill>
              </a:rPr>
              <a:t>Adults: 489,700</a:t>
            </a:r>
          </a:p>
          <a:p>
            <a:pPr>
              <a:spcBef>
                <a:spcPts val="0"/>
              </a:spcBef>
            </a:pPr>
            <a:r>
              <a:rPr lang="en-US" sz="1200" dirty="0">
                <a:solidFill>
                  <a:schemeClr val="bg2"/>
                </a:solidFill>
              </a:rPr>
              <a:t>ABC1 Ads: 276,200</a:t>
            </a:r>
          </a:p>
          <a:p>
            <a:pPr>
              <a:spcBef>
                <a:spcPts val="0"/>
              </a:spcBef>
            </a:pPr>
            <a:r>
              <a:rPr lang="en-US" sz="1200" dirty="0">
                <a:solidFill>
                  <a:schemeClr val="bg2"/>
                </a:solidFill>
              </a:rPr>
              <a:t>16-34: 167,600</a:t>
            </a:r>
          </a:p>
          <a:p>
            <a:pPr>
              <a:spcBef>
                <a:spcPts val="0"/>
              </a:spcBef>
            </a:pPr>
            <a:r>
              <a:rPr lang="en-US" sz="1200" dirty="0">
                <a:solidFill>
                  <a:schemeClr val="bg2"/>
                </a:solidFill>
              </a:rPr>
              <a:t>HP+CH: 82,800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Entertainment</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05116" cy="1938992"/>
          </a:xfrm>
          <a:prstGeom prst="rect">
            <a:avLst/>
          </a:prstGeom>
          <a:noFill/>
        </p:spPr>
        <p:txBody>
          <a:bodyPr wrap="square" rtlCol="0">
            <a:spAutoFit/>
          </a:bodyPr>
          <a:lstStyle/>
          <a:p>
            <a:r>
              <a:rPr lang="en-GB" sz="1200" b="1" dirty="0">
                <a:solidFill>
                  <a:schemeClr val="accent3"/>
                </a:solidFill>
              </a:rPr>
              <a:t>The Voice UK</a:t>
            </a:r>
          </a:p>
          <a:p>
            <a:r>
              <a:rPr lang="en-GB" sz="1200" dirty="0">
                <a:solidFill>
                  <a:schemeClr val="bg2"/>
                </a:solidFill>
              </a:rPr>
              <a:t>ITV1, 7 Sep</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3,162,600</a:t>
            </a:r>
          </a:p>
          <a:p>
            <a:pPr>
              <a:spcBef>
                <a:spcPts val="0"/>
              </a:spcBef>
            </a:pPr>
            <a:r>
              <a:rPr lang="en-US" sz="1200" dirty="0">
                <a:solidFill>
                  <a:schemeClr val="bg2"/>
                </a:solidFill>
              </a:rPr>
              <a:t>Adults: 3,020,200</a:t>
            </a:r>
          </a:p>
          <a:p>
            <a:pPr>
              <a:spcBef>
                <a:spcPts val="0"/>
              </a:spcBef>
            </a:pPr>
            <a:r>
              <a:rPr lang="en-US" sz="1200" dirty="0">
                <a:solidFill>
                  <a:schemeClr val="bg2"/>
                </a:solidFill>
              </a:rPr>
              <a:t>ABC1 Ads: 1,324,400</a:t>
            </a:r>
          </a:p>
          <a:p>
            <a:pPr>
              <a:spcBef>
                <a:spcPts val="0"/>
              </a:spcBef>
            </a:pPr>
            <a:r>
              <a:rPr lang="en-US" sz="1200" dirty="0">
                <a:solidFill>
                  <a:schemeClr val="bg2"/>
                </a:solidFill>
              </a:rPr>
              <a:t>16-34: 200,700</a:t>
            </a:r>
          </a:p>
          <a:p>
            <a:pPr>
              <a:spcBef>
                <a:spcPts val="0"/>
              </a:spcBef>
            </a:pPr>
            <a:r>
              <a:rPr lang="en-US" sz="1200" dirty="0">
                <a:solidFill>
                  <a:schemeClr val="bg2"/>
                </a:solidFill>
              </a:rPr>
              <a:t>HP+CH: 284,000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023413" cy="1938992"/>
          </a:xfrm>
          <a:prstGeom prst="rect">
            <a:avLst/>
          </a:prstGeom>
          <a:noFill/>
        </p:spPr>
        <p:txBody>
          <a:bodyPr wrap="square" rtlCol="0">
            <a:spAutoFit/>
          </a:bodyPr>
          <a:lstStyle/>
          <a:p>
            <a:r>
              <a:rPr lang="en-US" sz="1200" b="1" dirty="0">
                <a:solidFill>
                  <a:schemeClr val="accent3"/>
                </a:solidFill>
              </a:rPr>
              <a:t>Married at First Sight UK</a:t>
            </a:r>
          </a:p>
          <a:p>
            <a:r>
              <a:rPr lang="en-GB" sz="1200" dirty="0">
                <a:solidFill>
                  <a:schemeClr val="bg2"/>
                </a:solidFill>
              </a:rPr>
              <a:t>E4, 25 Sep</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2,321,600</a:t>
            </a:r>
          </a:p>
          <a:p>
            <a:pPr>
              <a:spcBef>
                <a:spcPts val="0"/>
              </a:spcBef>
            </a:pPr>
            <a:r>
              <a:rPr lang="en-US" sz="1200" dirty="0">
                <a:solidFill>
                  <a:schemeClr val="bg2"/>
                </a:solidFill>
              </a:rPr>
              <a:t>Adults: 2,231,500</a:t>
            </a:r>
          </a:p>
          <a:p>
            <a:pPr>
              <a:spcBef>
                <a:spcPts val="0"/>
              </a:spcBef>
            </a:pPr>
            <a:r>
              <a:rPr lang="en-US" sz="1200" dirty="0">
                <a:solidFill>
                  <a:schemeClr val="bg2"/>
                </a:solidFill>
              </a:rPr>
              <a:t>ABC1 Ads: 1,178,100</a:t>
            </a:r>
          </a:p>
          <a:p>
            <a:pPr>
              <a:spcBef>
                <a:spcPts val="0"/>
              </a:spcBef>
            </a:pPr>
            <a:r>
              <a:rPr lang="en-US" sz="1200" dirty="0">
                <a:solidFill>
                  <a:schemeClr val="bg2"/>
                </a:solidFill>
              </a:rPr>
              <a:t>16-34: 566,000</a:t>
            </a:r>
          </a:p>
          <a:p>
            <a:pPr>
              <a:spcBef>
                <a:spcPts val="0"/>
              </a:spcBef>
            </a:pPr>
            <a:r>
              <a:rPr lang="en-US" sz="1200" dirty="0">
                <a:solidFill>
                  <a:schemeClr val="bg2"/>
                </a:solidFill>
              </a:rPr>
              <a:t>HP+CH: 456,500</a:t>
            </a:r>
          </a:p>
        </p:txBody>
      </p:sp>
      <p:sp>
        <p:nvSpPr>
          <p:cNvPr id="8" name="Text Placeholder 2">
            <a:extLst>
              <a:ext uri="{FF2B5EF4-FFF2-40B4-BE49-F238E27FC236}">
                <a16:creationId xmlns:a16="http://schemas.microsoft.com/office/drawing/2014/main" id="{B2BF0878-9379-D4F4-E858-E451E510936E}"/>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Q3 2024. Average audience figures - Consolidated, Top performing episode of series (if applicable)</a:t>
            </a:r>
          </a:p>
        </p:txBody>
      </p:sp>
    </p:spTree>
    <p:extLst>
      <p:ext uri="{BB962C8B-B14F-4D97-AF65-F5344CB8AC3E}">
        <p14:creationId xmlns:p14="http://schemas.microsoft.com/office/powerpoint/2010/main" val="2814729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EFA Euro 2024 Episode Week 27 | Press Centre">
            <a:extLst>
              <a:ext uri="{FF2B5EF4-FFF2-40B4-BE49-F238E27FC236}">
                <a16:creationId xmlns:a16="http://schemas.microsoft.com/office/drawing/2014/main" id="{594DE948-9149-3BDF-1082-671EB6BBA8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9" r="1" b="16663"/>
          <a:stretch/>
        </p:blipFill>
        <p:spPr bwMode="auto">
          <a:xfrm>
            <a:off x="597278" y="1799241"/>
            <a:ext cx="1788576" cy="100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atch Paralympics Opening and Closing Ceremonies | Stream free on Channel 4">
            <a:extLst>
              <a:ext uri="{FF2B5EF4-FFF2-40B4-BE49-F238E27FC236}">
                <a16:creationId xmlns:a16="http://schemas.microsoft.com/office/drawing/2014/main" id="{5A8475E7-5C4D-AFC9-7C4C-7F1A8EE54F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7084" y="1799241"/>
            <a:ext cx="1792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ed Bull Soapbox Race 2024 London">
            <a:extLst>
              <a:ext uri="{FF2B5EF4-FFF2-40B4-BE49-F238E27FC236}">
                <a16:creationId xmlns:a16="http://schemas.microsoft.com/office/drawing/2014/main" id="{F21F8095-2270-C92C-BC99-150C336028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15" r="1060" b="17374"/>
          <a:stretch/>
        </p:blipFill>
        <p:spPr bwMode="auto">
          <a:xfrm>
            <a:off x="5160314" y="1799241"/>
            <a:ext cx="1792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ky Sports to show 215 Premier League games a season from 2025/26 | Football  News | Sky Sports">
            <a:extLst>
              <a:ext uri="{FF2B5EF4-FFF2-40B4-BE49-F238E27FC236}">
                <a16:creationId xmlns:a16="http://schemas.microsoft.com/office/drawing/2014/main" id="{7F3950F6-48CF-0F39-653A-A29B758637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3544" y="1799241"/>
            <a:ext cx="1792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ungarian GP schedule: UK time, when to watch Hungaroring F1 weekend live  on Sky Sports | F1 News | Sky Sports">
            <a:extLst>
              <a:ext uri="{FF2B5EF4-FFF2-40B4-BE49-F238E27FC236}">
                <a16:creationId xmlns:a16="http://schemas.microsoft.com/office/drawing/2014/main" id="{081BD73D-C600-491B-5BDB-9AF2E78DC46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691" r="15809" b="32500"/>
          <a:stretch/>
        </p:blipFill>
        <p:spPr bwMode="auto">
          <a:xfrm>
            <a:off x="9726774" y="1799241"/>
            <a:ext cx="1792000" cy="10080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05116" cy="1938992"/>
          </a:xfrm>
          <a:prstGeom prst="rect">
            <a:avLst/>
          </a:prstGeom>
          <a:noFill/>
        </p:spPr>
        <p:txBody>
          <a:bodyPr wrap="square" rtlCol="0">
            <a:spAutoFit/>
          </a:bodyPr>
          <a:lstStyle/>
          <a:p>
            <a:r>
              <a:rPr lang="en-GB" sz="1200" b="1" dirty="0">
                <a:solidFill>
                  <a:schemeClr val="accent3"/>
                </a:solidFill>
              </a:rPr>
              <a:t>Red Bull Soapbox Race</a:t>
            </a:r>
          </a:p>
          <a:p>
            <a:r>
              <a:rPr lang="en-GB" sz="1200" dirty="0">
                <a:solidFill>
                  <a:schemeClr val="bg2"/>
                </a:solidFill>
              </a:rPr>
              <a:t>Channel 5, 25 Aug</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414,900</a:t>
            </a:r>
          </a:p>
          <a:p>
            <a:pPr>
              <a:spcBef>
                <a:spcPts val="0"/>
              </a:spcBef>
            </a:pPr>
            <a:r>
              <a:rPr lang="en-US" sz="1200" dirty="0">
                <a:solidFill>
                  <a:schemeClr val="bg2"/>
                </a:solidFill>
              </a:rPr>
              <a:t>Adults: 400,300</a:t>
            </a:r>
          </a:p>
          <a:p>
            <a:pPr>
              <a:spcBef>
                <a:spcPts val="0"/>
              </a:spcBef>
            </a:pPr>
            <a:r>
              <a:rPr lang="en-US" sz="1200" dirty="0">
                <a:solidFill>
                  <a:schemeClr val="bg2"/>
                </a:solidFill>
              </a:rPr>
              <a:t>ABC1 Ads: 128,900</a:t>
            </a:r>
          </a:p>
          <a:p>
            <a:pPr>
              <a:spcBef>
                <a:spcPts val="0"/>
              </a:spcBef>
            </a:pPr>
            <a:r>
              <a:rPr lang="en-US" sz="1200" dirty="0">
                <a:solidFill>
                  <a:schemeClr val="bg2"/>
                </a:solidFill>
              </a:rPr>
              <a:t>16-34: 17,800</a:t>
            </a:r>
          </a:p>
          <a:p>
            <a:pPr>
              <a:spcBef>
                <a:spcPts val="0"/>
              </a:spcBef>
            </a:pPr>
            <a:r>
              <a:rPr lang="en-US" sz="1200" dirty="0">
                <a:solidFill>
                  <a:schemeClr val="bg2"/>
                </a:solidFill>
              </a:rPr>
              <a:t>HP+CH: 9,200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2105116" cy="1938992"/>
          </a:xfrm>
          <a:prstGeom prst="rect">
            <a:avLst/>
          </a:prstGeom>
          <a:noFill/>
        </p:spPr>
        <p:txBody>
          <a:bodyPr wrap="square" rtlCol="0">
            <a:spAutoFit/>
          </a:bodyPr>
          <a:lstStyle/>
          <a:p>
            <a:r>
              <a:rPr lang="en-US" sz="1200" b="1" dirty="0">
                <a:solidFill>
                  <a:schemeClr val="accent3"/>
                </a:solidFill>
              </a:rPr>
              <a:t>Paralympics Opening and Closing Ceremonies</a:t>
            </a:r>
          </a:p>
          <a:p>
            <a:r>
              <a:rPr lang="en-GB" sz="1200" dirty="0">
                <a:solidFill>
                  <a:schemeClr val="bg2"/>
                </a:solidFill>
              </a:rPr>
              <a:t>Channel 4, 28 Aug</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1,518,400</a:t>
            </a:r>
          </a:p>
          <a:p>
            <a:pPr>
              <a:spcBef>
                <a:spcPts val="0"/>
              </a:spcBef>
            </a:pPr>
            <a:r>
              <a:rPr lang="en-US" sz="1200" dirty="0">
                <a:solidFill>
                  <a:schemeClr val="bg2"/>
                </a:solidFill>
              </a:rPr>
              <a:t>Adults: 1,433,800</a:t>
            </a:r>
          </a:p>
          <a:p>
            <a:pPr>
              <a:spcBef>
                <a:spcPts val="0"/>
              </a:spcBef>
            </a:pPr>
            <a:r>
              <a:rPr lang="en-US" sz="1200" dirty="0">
                <a:solidFill>
                  <a:schemeClr val="bg2"/>
                </a:solidFill>
              </a:rPr>
              <a:t>ABC1 Ads: 796,700</a:t>
            </a:r>
          </a:p>
          <a:p>
            <a:pPr>
              <a:spcBef>
                <a:spcPts val="0"/>
              </a:spcBef>
            </a:pPr>
            <a:r>
              <a:rPr lang="en-US" sz="1200" dirty="0">
                <a:solidFill>
                  <a:schemeClr val="bg2"/>
                </a:solidFill>
              </a:rPr>
              <a:t>16-34: 144,500</a:t>
            </a:r>
          </a:p>
          <a:p>
            <a:pPr>
              <a:spcBef>
                <a:spcPts val="0"/>
              </a:spcBef>
            </a:pPr>
            <a:r>
              <a:rPr lang="en-US" sz="1200" dirty="0">
                <a:solidFill>
                  <a:schemeClr val="bg2"/>
                </a:solidFill>
              </a:rPr>
              <a:t>HP+CH: 91,200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2" y="2964944"/>
            <a:ext cx="1852091" cy="1938992"/>
          </a:xfrm>
          <a:prstGeom prst="rect">
            <a:avLst/>
          </a:prstGeom>
          <a:noFill/>
        </p:spPr>
        <p:txBody>
          <a:bodyPr wrap="square" rtlCol="0">
            <a:spAutoFit/>
          </a:bodyPr>
          <a:lstStyle/>
          <a:p>
            <a:r>
              <a:rPr lang="en-GB" sz="1200" b="1" dirty="0">
                <a:solidFill>
                  <a:schemeClr val="accent3"/>
                </a:solidFill>
              </a:rPr>
              <a:t>Man Utd v Tottenham </a:t>
            </a:r>
            <a:r>
              <a:rPr lang="en-GB" sz="1200" dirty="0">
                <a:solidFill>
                  <a:schemeClr val="bg2"/>
                </a:solidFill>
              </a:rPr>
              <a:t>Sky Sports Main Event, 29 Sep</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1,600,900</a:t>
            </a:r>
          </a:p>
          <a:p>
            <a:pPr>
              <a:spcBef>
                <a:spcPts val="0"/>
              </a:spcBef>
            </a:pPr>
            <a:r>
              <a:rPr lang="en-US" sz="1200" dirty="0">
                <a:solidFill>
                  <a:schemeClr val="bg2"/>
                </a:solidFill>
              </a:rPr>
              <a:t>Adults: 1,524,800</a:t>
            </a:r>
          </a:p>
          <a:p>
            <a:pPr>
              <a:spcBef>
                <a:spcPts val="0"/>
              </a:spcBef>
            </a:pPr>
            <a:r>
              <a:rPr lang="en-US" sz="1200" dirty="0">
                <a:solidFill>
                  <a:schemeClr val="bg2"/>
                </a:solidFill>
              </a:rPr>
              <a:t>ABC1 Ads: 837,800</a:t>
            </a:r>
          </a:p>
          <a:p>
            <a:pPr>
              <a:spcBef>
                <a:spcPts val="0"/>
              </a:spcBef>
            </a:pPr>
            <a:r>
              <a:rPr lang="en-US" sz="1200" dirty="0">
                <a:solidFill>
                  <a:schemeClr val="bg2"/>
                </a:solidFill>
              </a:rPr>
              <a:t>16-34: 337,000</a:t>
            </a:r>
          </a:p>
          <a:p>
            <a:pPr>
              <a:spcBef>
                <a:spcPts val="0"/>
              </a:spcBef>
            </a:pPr>
            <a:r>
              <a:rPr lang="en-US" sz="1200" dirty="0">
                <a:solidFill>
                  <a:schemeClr val="bg2"/>
                </a:solidFill>
              </a:rPr>
              <a:t>HP+CH: 118,800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Sports</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25306" cy="1938992"/>
          </a:xfrm>
          <a:prstGeom prst="rect">
            <a:avLst/>
          </a:prstGeom>
          <a:noFill/>
        </p:spPr>
        <p:txBody>
          <a:bodyPr wrap="square" rtlCol="0">
            <a:spAutoFit/>
          </a:bodyPr>
          <a:lstStyle/>
          <a:p>
            <a:r>
              <a:rPr lang="en-GB" sz="1200" b="1" dirty="0">
                <a:solidFill>
                  <a:schemeClr val="accent3"/>
                </a:solidFill>
              </a:rPr>
              <a:t>Euro 2024: Netherlands v England</a:t>
            </a:r>
          </a:p>
          <a:p>
            <a:r>
              <a:rPr lang="en-GB" sz="1200" dirty="0">
                <a:solidFill>
                  <a:schemeClr val="bg2"/>
                </a:solidFill>
              </a:rPr>
              <a:t>ITV1, 10 Jul</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12,658,200</a:t>
            </a:r>
          </a:p>
          <a:p>
            <a:pPr>
              <a:spcBef>
                <a:spcPts val="0"/>
              </a:spcBef>
            </a:pPr>
            <a:r>
              <a:rPr lang="en-US" sz="1200" dirty="0">
                <a:solidFill>
                  <a:schemeClr val="bg2"/>
                </a:solidFill>
              </a:rPr>
              <a:t>Adults: 11,447,200</a:t>
            </a:r>
          </a:p>
          <a:p>
            <a:pPr>
              <a:spcBef>
                <a:spcPts val="0"/>
              </a:spcBef>
            </a:pPr>
            <a:r>
              <a:rPr lang="en-US" sz="1200" dirty="0">
                <a:solidFill>
                  <a:schemeClr val="bg2"/>
                </a:solidFill>
              </a:rPr>
              <a:t>ABC1 Ads: 6,428,200</a:t>
            </a:r>
          </a:p>
          <a:p>
            <a:pPr>
              <a:spcBef>
                <a:spcPts val="0"/>
              </a:spcBef>
            </a:pPr>
            <a:r>
              <a:rPr lang="en-US" sz="1200" dirty="0">
                <a:solidFill>
                  <a:schemeClr val="bg2"/>
                </a:solidFill>
              </a:rPr>
              <a:t>16-34: 2,108,900</a:t>
            </a:r>
          </a:p>
          <a:p>
            <a:pPr>
              <a:spcBef>
                <a:spcPts val="0"/>
              </a:spcBef>
            </a:pPr>
            <a:r>
              <a:rPr lang="en-US" sz="1200" dirty="0">
                <a:solidFill>
                  <a:schemeClr val="bg2"/>
                </a:solidFill>
              </a:rPr>
              <a:t>HP+CH: 1,467,400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2123658"/>
          </a:xfrm>
          <a:prstGeom prst="rect">
            <a:avLst/>
          </a:prstGeom>
          <a:noFill/>
        </p:spPr>
        <p:txBody>
          <a:bodyPr wrap="square" rtlCol="0">
            <a:spAutoFit/>
          </a:bodyPr>
          <a:lstStyle/>
          <a:p>
            <a:r>
              <a:rPr lang="en-GB" sz="1200" b="1" dirty="0">
                <a:solidFill>
                  <a:schemeClr val="accent3"/>
                </a:solidFill>
              </a:rPr>
              <a:t>Hungarian F1 GP</a:t>
            </a:r>
          </a:p>
          <a:p>
            <a:r>
              <a:rPr lang="en-GB" sz="1200" dirty="0">
                <a:solidFill>
                  <a:schemeClr val="bg2"/>
                </a:solidFill>
              </a:rPr>
              <a:t>Sky Sports F1, 21 Jul</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1,551,500</a:t>
            </a:r>
          </a:p>
          <a:p>
            <a:pPr>
              <a:spcBef>
                <a:spcPts val="0"/>
              </a:spcBef>
            </a:pPr>
            <a:r>
              <a:rPr lang="en-US" sz="1200" dirty="0">
                <a:solidFill>
                  <a:schemeClr val="bg2"/>
                </a:solidFill>
              </a:rPr>
              <a:t>Adults: 1,489,600</a:t>
            </a:r>
          </a:p>
          <a:p>
            <a:pPr>
              <a:spcBef>
                <a:spcPts val="0"/>
              </a:spcBef>
            </a:pPr>
            <a:r>
              <a:rPr lang="en-US" sz="1200" dirty="0">
                <a:solidFill>
                  <a:schemeClr val="bg2"/>
                </a:solidFill>
              </a:rPr>
              <a:t>ABC1 Ads: 850,600</a:t>
            </a:r>
          </a:p>
          <a:p>
            <a:pPr>
              <a:spcBef>
                <a:spcPts val="0"/>
              </a:spcBef>
            </a:pPr>
            <a:r>
              <a:rPr lang="en-US" sz="1200" dirty="0">
                <a:solidFill>
                  <a:schemeClr val="bg2"/>
                </a:solidFill>
              </a:rPr>
              <a:t>16-34: 433,400</a:t>
            </a:r>
          </a:p>
          <a:p>
            <a:pPr>
              <a:spcBef>
                <a:spcPts val="0"/>
              </a:spcBef>
            </a:pPr>
            <a:r>
              <a:rPr lang="en-US" sz="1200" dirty="0">
                <a:solidFill>
                  <a:schemeClr val="bg2"/>
                </a:solidFill>
              </a:rPr>
              <a:t>HP+CH: 89,200</a:t>
            </a:r>
          </a:p>
          <a:p>
            <a:pPr>
              <a:spcBef>
                <a:spcPts val="0"/>
              </a:spcBef>
            </a:pPr>
            <a:endParaRPr lang="en-GB" sz="1200" dirty="0">
              <a:solidFill>
                <a:schemeClr val="bg2"/>
              </a:solidFill>
            </a:endParaRPr>
          </a:p>
        </p:txBody>
      </p:sp>
      <p:sp>
        <p:nvSpPr>
          <p:cNvPr id="9" name="Text Placeholder 2">
            <a:extLst>
              <a:ext uri="{FF2B5EF4-FFF2-40B4-BE49-F238E27FC236}">
                <a16:creationId xmlns:a16="http://schemas.microsoft.com/office/drawing/2014/main" id="{F5E3A44F-4F75-E7DF-F753-0B0E08BF5E60}"/>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Q3 2024. Average audience figures - Consolidated, Top performing episode of series (if applicable)</a:t>
            </a:r>
          </a:p>
        </p:txBody>
      </p:sp>
    </p:spTree>
    <p:extLst>
      <p:ext uri="{BB962C8B-B14F-4D97-AF65-F5344CB8AC3E}">
        <p14:creationId xmlns:p14="http://schemas.microsoft.com/office/powerpoint/2010/main" val="217307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ove Your Garden - Watch Episode - ITVX">
            <a:extLst>
              <a:ext uri="{FF2B5EF4-FFF2-40B4-BE49-F238E27FC236}">
                <a16:creationId xmlns:a16="http://schemas.microsoft.com/office/drawing/2014/main" id="{F54AB50B-088C-DEF8-1E3E-B0034A628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56" y="1805837"/>
            <a:ext cx="1793819"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D030E18-EFA1-DD89-1B6B-E15C268CE2A2}"/>
              </a:ext>
            </a:extLst>
          </p:cNvPr>
          <p:cNvPicPr>
            <a:picLocks noChangeAspect="1"/>
          </p:cNvPicPr>
          <p:nvPr/>
        </p:nvPicPr>
        <p:blipFill>
          <a:blip r:embed="rId4"/>
          <a:stretch>
            <a:fillRect/>
          </a:stretch>
        </p:blipFill>
        <p:spPr>
          <a:xfrm>
            <a:off x="2867409" y="1805837"/>
            <a:ext cx="1790628" cy="1008000"/>
          </a:xfrm>
          <a:prstGeom prst="rect">
            <a:avLst/>
          </a:prstGeom>
        </p:spPr>
      </p:pic>
      <p:pic>
        <p:nvPicPr>
          <p:cNvPr id="11" name="Picture 10">
            <a:extLst>
              <a:ext uri="{FF2B5EF4-FFF2-40B4-BE49-F238E27FC236}">
                <a16:creationId xmlns:a16="http://schemas.microsoft.com/office/drawing/2014/main" id="{ADCC37E2-C1DB-BC66-4066-5E863656206A}"/>
              </a:ext>
            </a:extLst>
          </p:cNvPr>
          <p:cNvPicPr>
            <a:picLocks noChangeAspect="1"/>
          </p:cNvPicPr>
          <p:nvPr/>
        </p:nvPicPr>
        <p:blipFill>
          <a:blip r:embed="rId5"/>
          <a:stretch>
            <a:fillRect/>
          </a:stretch>
        </p:blipFill>
        <p:spPr>
          <a:xfrm>
            <a:off x="5136971" y="1805837"/>
            <a:ext cx="1792000" cy="1008000"/>
          </a:xfrm>
          <a:prstGeom prst="rect">
            <a:avLst/>
          </a:prstGeom>
        </p:spPr>
      </p:pic>
      <p:pic>
        <p:nvPicPr>
          <p:cNvPr id="4100" name="Picture 4" descr="Bangers &amp; Cash | Series 11 Preview (U&amp;Yesterday)">
            <a:extLst>
              <a:ext uri="{FF2B5EF4-FFF2-40B4-BE49-F238E27FC236}">
                <a16:creationId xmlns:a16="http://schemas.microsoft.com/office/drawing/2014/main" id="{4712B213-4B4B-71F0-601C-A524EF9DF3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7905" y="1805837"/>
            <a:ext cx="1792813"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92B91A8-1D6F-34F1-6616-3045B4131BC7}"/>
              </a:ext>
            </a:extLst>
          </p:cNvPr>
          <p:cNvPicPr>
            <a:picLocks noChangeAspect="1"/>
          </p:cNvPicPr>
          <p:nvPr/>
        </p:nvPicPr>
        <p:blipFill>
          <a:blip r:embed="rId7"/>
          <a:stretch>
            <a:fillRect/>
          </a:stretch>
        </p:blipFill>
        <p:spPr>
          <a:xfrm>
            <a:off x="9679651" y="1805837"/>
            <a:ext cx="1791685" cy="1008000"/>
          </a:xfrm>
          <a:prstGeom prst="rect">
            <a:avLst/>
          </a:prstGeom>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26706" cy="1938992"/>
          </a:xfrm>
          <a:prstGeom prst="rect">
            <a:avLst/>
          </a:prstGeom>
          <a:noFill/>
        </p:spPr>
        <p:txBody>
          <a:bodyPr wrap="square" rtlCol="0">
            <a:spAutoFit/>
          </a:bodyPr>
          <a:lstStyle/>
          <a:p>
            <a:r>
              <a:rPr lang="en-US" sz="1200" b="1" dirty="0">
                <a:solidFill>
                  <a:schemeClr val="accent3"/>
                </a:solidFill>
              </a:rPr>
              <a:t>Your Kitchen: 60 Years of Fads &amp; Gadgets</a:t>
            </a:r>
            <a:endParaRPr lang="en-GB" sz="1200" b="1" dirty="0">
              <a:solidFill>
                <a:schemeClr val="accent3"/>
              </a:solidFill>
            </a:endParaRPr>
          </a:p>
          <a:p>
            <a:r>
              <a:rPr lang="en-GB" sz="1200" dirty="0">
                <a:solidFill>
                  <a:schemeClr val="bg2"/>
                </a:solidFill>
              </a:rPr>
              <a:t>Channel 5, 6 Aug</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794,600</a:t>
            </a:r>
          </a:p>
          <a:p>
            <a:pPr>
              <a:spcBef>
                <a:spcPts val="0"/>
              </a:spcBef>
            </a:pPr>
            <a:r>
              <a:rPr lang="en-US" sz="1200" dirty="0">
                <a:solidFill>
                  <a:schemeClr val="bg2"/>
                </a:solidFill>
              </a:rPr>
              <a:t>Adults: 781,400</a:t>
            </a:r>
          </a:p>
          <a:p>
            <a:pPr>
              <a:spcBef>
                <a:spcPts val="0"/>
              </a:spcBef>
            </a:pPr>
            <a:r>
              <a:rPr lang="en-US" sz="1200" dirty="0">
                <a:solidFill>
                  <a:schemeClr val="bg2"/>
                </a:solidFill>
              </a:rPr>
              <a:t>ABC1 Ads: 362,800</a:t>
            </a:r>
          </a:p>
          <a:p>
            <a:pPr>
              <a:spcBef>
                <a:spcPts val="0"/>
              </a:spcBef>
            </a:pPr>
            <a:r>
              <a:rPr lang="en-US" sz="1200" dirty="0">
                <a:solidFill>
                  <a:schemeClr val="bg2"/>
                </a:solidFill>
              </a:rPr>
              <a:t>16-34: 31,100</a:t>
            </a:r>
          </a:p>
          <a:p>
            <a:pPr>
              <a:spcBef>
                <a:spcPts val="0"/>
              </a:spcBef>
            </a:pPr>
            <a:r>
              <a:rPr lang="en-US" sz="1200" dirty="0">
                <a:solidFill>
                  <a:schemeClr val="bg2"/>
                </a:solidFill>
              </a:rPr>
              <a:t>HP+CH: 37,400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2105116" cy="1938992"/>
          </a:xfrm>
          <a:prstGeom prst="rect">
            <a:avLst/>
          </a:prstGeom>
          <a:noFill/>
        </p:spPr>
        <p:txBody>
          <a:bodyPr wrap="square" rtlCol="0">
            <a:spAutoFit/>
          </a:bodyPr>
          <a:lstStyle/>
          <a:p>
            <a:r>
              <a:rPr lang="en-GB" sz="1200" b="1" dirty="0">
                <a:solidFill>
                  <a:schemeClr val="accent3"/>
                </a:solidFill>
              </a:rPr>
              <a:t>Grand Designs</a:t>
            </a:r>
          </a:p>
          <a:p>
            <a:r>
              <a:rPr lang="en-GB" sz="1200" dirty="0">
                <a:solidFill>
                  <a:schemeClr val="bg2"/>
                </a:solidFill>
              </a:rPr>
              <a:t>Channel 4, 25 Sep</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1,714,800</a:t>
            </a:r>
          </a:p>
          <a:p>
            <a:pPr>
              <a:spcBef>
                <a:spcPts val="0"/>
              </a:spcBef>
            </a:pPr>
            <a:r>
              <a:rPr lang="en-US" sz="1200" dirty="0">
                <a:solidFill>
                  <a:schemeClr val="bg2"/>
                </a:solidFill>
              </a:rPr>
              <a:t>Adults: 1,656,500</a:t>
            </a:r>
          </a:p>
          <a:p>
            <a:pPr>
              <a:spcBef>
                <a:spcPts val="0"/>
              </a:spcBef>
            </a:pPr>
            <a:r>
              <a:rPr lang="en-US" sz="1200" dirty="0">
                <a:solidFill>
                  <a:schemeClr val="bg2"/>
                </a:solidFill>
              </a:rPr>
              <a:t>ABC1 Ads: 902,500</a:t>
            </a:r>
          </a:p>
          <a:p>
            <a:pPr>
              <a:spcBef>
                <a:spcPts val="0"/>
              </a:spcBef>
            </a:pPr>
            <a:r>
              <a:rPr lang="en-US" sz="1200" dirty="0">
                <a:solidFill>
                  <a:schemeClr val="bg2"/>
                </a:solidFill>
              </a:rPr>
              <a:t>16-34: 129,700</a:t>
            </a:r>
          </a:p>
          <a:p>
            <a:pPr>
              <a:spcBef>
                <a:spcPts val="0"/>
              </a:spcBef>
            </a:pPr>
            <a:r>
              <a:rPr lang="en-US" sz="1200" dirty="0">
                <a:solidFill>
                  <a:schemeClr val="bg2"/>
                </a:solidFill>
              </a:rPr>
              <a:t>HP+CH: 141,500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3" y="2964944"/>
            <a:ext cx="2105116" cy="1938992"/>
          </a:xfrm>
          <a:prstGeom prst="rect">
            <a:avLst/>
          </a:prstGeom>
          <a:noFill/>
        </p:spPr>
        <p:txBody>
          <a:bodyPr wrap="square" rtlCol="0">
            <a:spAutoFit/>
          </a:bodyPr>
          <a:lstStyle/>
          <a:p>
            <a:r>
              <a:rPr lang="en-GB" sz="1200" b="1" dirty="0">
                <a:solidFill>
                  <a:schemeClr val="accent3"/>
                </a:solidFill>
              </a:rPr>
              <a:t>Bangers &amp; Cash:</a:t>
            </a:r>
          </a:p>
          <a:p>
            <a:r>
              <a:rPr lang="en-GB" sz="1200" dirty="0">
                <a:solidFill>
                  <a:schemeClr val="bg2"/>
                </a:solidFill>
              </a:rPr>
              <a:t>U&amp;Yesterday, 22 Aug</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382,200</a:t>
            </a:r>
          </a:p>
          <a:p>
            <a:pPr>
              <a:spcBef>
                <a:spcPts val="0"/>
              </a:spcBef>
            </a:pPr>
            <a:r>
              <a:rPr lang="en-US" sz="1200" dirty="0">
                <a:solidFill>
                  <a:schemeClr val="bg2"/>
                </a:solidFill>
              </a:rPr>
              <a:t>Adults: 376,400</a:t>
            </a:r>
          </a:p>
          <a:p>
            <a:pPr>
              <a:spcBef>
                <a:spcPts val="0"/>
              </a:spcBef>
            </a:pPr>
            <a:r>
              <a:rPr lang="en-US" sz="1200" dirty="0">
                <a:solidFill>
                  <a:schemeClr val="bg2"/>
                </a:solidFill>
              </a:rPr>
              <a:t>ABC1 Ads: 120,200</a:t>
            </a:r>
          </a:p>
          <a:p>
            <a:pPr>
              <a:spcBef>
                <a:spcPts val="0"/>
              </a:spcBef>
            </a:pPr>
            <a:r>
              <a:rPr lang="en-US" sz="1200" dirty="0">
                <a:solidFill>
                  <a:schemeClr val="bg2"/>
                </a:solidFill>
              </a:rPr>
              <a:t>16-34: 5,200</a:t>
            </a:r>
          </a:p>
          <a:p>
            <a:pPr>
              <a:spcBef>
                <a:spcPts val="0"/>
              </a:spcBef>
            </a:pPr>
            <a:r>
              <a:rPr lang="en-US" sz="1200" dirty="0">
                <a:solidFill>
                  <a:schemeClr val="bg2"/>
                </a:solidFill>
              </a:rPr>
              <a:t>HP+CH: 8,200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Hobbies &amp; Leisure</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05116" cy="1938992"/>
          </a:xfrm>
          <a:prstGeom prst="rect">
            <a:avLst/>
          </a:prstGeom>
          <a:noFill/>
        </p:spPr>
        <p:txBody>
          <a:bodyPr wrap="square" rtlCol="0">
            <a:spAutoFit/>
          </a:bodyPr>
          <a:lstStyle/>
          <a:p>
            <a:r>
              <a:rPr lang="en-GB" sz="1200" b="1" dirty="0">
                <a:solidFill>
                  <a:schemeClr val="accent3"/>
                </a:solidFill>
              </a:rPr>
              <a:t>Love Your Garden</a:t>
            </a:r>
          </a:p>
          <a:p>
            <a:r>
              <a:rPr lang="en-GB" sz="1200" dirty="0">
                <a:solidFill>
                  <a:schemeClr val="bg2"/>
                </a:solidFill>
              </a:rPr>
              <a:t>ITV1, 22 Aug</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1,037,400</a:t>
            </a:r>
          </a:p>
          <a:p>
            <a:pPr>
              <a:spcBef>
                <a:spcPts val="0"/>
              </a:spcBef>
            </a:pPr>
            <a:r>
              <a:rPr lang="en-US" sz="1200" dirty="0">
                <a:solidFill>
                  <a:schemeClr val="bg2"/>
                </a:solidFill>
              </a:rPr>
              <a:t>Adults: 1,027,100</a:t>
            </a:r>
          </a:p>
          <a:p>
            <a:pPr>
              <a:spcBef>
                <a:spcPts val="0"/>
              </a:spcBef>
            </a:pPr>
            <a:r>
              <a:rPr lang="en-US" sz="1200" dirty="0">
                <a:solidFill>
                  <a:schemeClr val="bg2"/>
                </a:solidFill>
              </a:rPr>
              <a:t>ABC1 Ads: 421,300</a:t>
            </a:r>
          </a:p>
          <a:p>
            <a:pPr>
              <a:spcBef>
                <a:spcPts val="0"/>
              </a:spcBef>
            </a:pPr>
            <a:r>
              <a:rPr lang="en-US" sz="1200" dirty="0">
                <a:solidFill>
                  <a:schemeClr val="bg2"/>
                </a:solidFill>
              </a:rPr>
              <a:t>16-34: 53,000</a:t>
            </a:r>
          </a:p>
          <a:p>
            <a:pPr>
              <a:spcBef>
                <a:spcPts val="0"/>
              </a:spcBef>
            </a:pPr>
            <a:r>
              <a:rPr lang="en-US" sz="1200" dirty="0">
                <a:solidFill>
                  <a:schemeClr val="bg2"/>
                </a:solidFill>
              </a:rPr>
              <a:t>HP+CH: 58,400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2123658"/>
          </a:xfrm>
          <a:prstGeom prst="rect">
            <a:avLst/>
          </a:prstGeom>
          <a:noFill/>
        </p:spPr>
        <p:txBody>
          <a:bodyPr wrap="square" rtlCol="0">
            <a:spAutoFit/>
          </a:bodyPr>
          <a:lstStyle/>
          <a:p>
            <a:r>
              <a:rPr lang="en-GB" sz="1200" b="1" dirty="0">
                <a:solidFill>
                  <a:schemeClr val="accent3"/>
                </a:solidFill>
              </a:rPr>
              <a:t>Shed and Buried</a:t>
            </a:r>
          </a:p>
          <a:p>
            <a:r>
              <a:rPr lang="en-GB" sz="1200" dirty="0">
                <a:solidFill>
                  <a:schemeClr val="bg2"/>
                </a:solidFill>
              </a:rPr>
              <a:t>Really, 30 Sep</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333,900</a:t>
            </a:r>
          </a:p>
          <a:p>
            <a:pPr>
              <a:spcBef>
                <a:spcPts val="0"/>
              </a:spcBef>
            </a:pPr>
            <a:r>
              <a:rPr lang="en-US" sz="1200" dirty="0">
                <a:solidFill>
                  <a:schemeClr val="bg2"/>
                </a:solidFill>
              </a:rPr>
              <a:t>Adults: 312,700</a:t>
            </a:r>
          </a:p>
          <a:p>
            <a:pPr>
              <a:spcBef>
                <a:spcPts val="0"/>
              </a:spcBef>
            </a:pPr>
            <a:r>
              <a:rPr lang="en-US" sz="1200" dirty="0">
                <a:solidFill>
                  <a:schemeClr val="bg2"/>
                </a:solidFill>
              </a:rPr>
              <a:t>ABC1 Ads: 66,000</a:t>
            </a:r>
          </a:p>
          <a:p>
            <a:pPr>
              <a:spcBef>
                <a:spcPts val="0"/>
              </a:spcBef>
            </a:pPr>
            <a:r>
              <a:rPr lang="en-US" sz="1200" dirty="0">
                <a:solidFill>
                  <a:schemeClr val="bg2"/>
                </a:solidFill>
              </a:rPr>
              <a:t>16-34: 4,600</a:t>
            </a:r>
          </a:p>
          <a:p>
            <a:pPr>
              <a:spcBef>
                <a:spcPts val="0"/>
              </a:spcBef>
            </a:pPr>
            <a:r>
              <a:rPr lang="en-US" sz="1200" dirty="0">
                <a:solidFill>
                  <a:schemeClr val="bg2"/>
                </a:solidFill>
              </a:rPr>
              <a:t>HP+CH: 1,500</a:t>
            </a:r>
          </a:p>
          <a:p>
            <a:pPr>
              <a:spcBef>
                <a:spcPts val="0"/>
              </a:spcBef>
            </a:pPr>
            <a:endParaRPr lang="en-GB" sz="1200" dirty="0">
              <a:solidFill>
                <a:schemeClr val="bg2"/>
              </a:solidFill>
            </a:endParaRPr>
          </a:p>
        </p:txBody>
      </p:sp>
      <p:sp>
        <p:nvSpPr>
          <p:cNvPr id="3" name="Text Placeholder 2">
            <a:extLst>
              <a:ext uri="{FF2B5EF4-FFF2-40B4-BE49-F238E27FC236}">
                <a16:creationId xmlns:a16="http://schemas.microsoft.com/office/drawing/2014/main" id="{1C7AB7AF-06D2-D477-A7E1-6191D3D550F0}"/>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Q3 2024. Average audience figures - Consolidated, Top performing episode of series (if applicable)</a:t>
            </a:r>
          </a:p>
        </p:txBody>
      </p:sp>
    </p:spTree>
    <p:extLst>
      <p:ext uri="{BB962C8B-B14F-4D97-AF65-F5344CB8AC3E}">
        <p14:creationId xmlns:p14="http://schemas.microsoft.com/office/powerpoint/2010/main" val="3893060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p:txBody>
          <a:bodyPr>
            <a:normAutofit fontScale="92500" lnSpcReduction="10000"/>
          </a:bodyPr>
          <a:lstStyle/>
          <a:p>
            <a:r>
              <a:rPr lang="en-US" sz="1000" b="1" dirty="0">
                <a:solidFill>
                  <a:srgbClr val="E10514"/>
                </a:solidFill>
              </a:rPr>
              <a:t>Monsters: The Lyle and Erik Menendez Story</a:t>
            </a:r>
            <a:r>
              <a:rPr lang="en-GB" sz="1000" b="1" dirty="0">
                <a:solidFill>
                  <a:srgbClr val="E10514"/>
                </a:solidFill>
              </a:rPr>
              <a:t> </a:t>
            </a:r>
            <a:r>
              <a:rPr lang="en-GB" sz="1000" dirty="0">
                <a:solidFill>
                  <a:schemeClr val="bg2"/>
                </a:solidFill>
              </a:rPr>
              <a:t>S1, Ep1</a:t>
            </a:r>
            <a:endParaRPr lang="en-GB" sz="1000" b="1" dirty="0">
              <a:solidFill>
                <a:srgbClr val="E10514"/>
              </a:solidFill>
            </a:endParaRPr>
          </a:p>
          <a:p>
            <a:r>
              <a:rPr lang="en-GB" sz="1000" dirty="0">
                <a:solidFill>
                  <a:schemeClr val="bg2"/>
                </a:solidFill>
              </a:rPr>
              <a:t>Netflix, Drama </a:t>
            </a:r>
          </a:p>
          <a:p>
            <a:r>
              <a:rPr lang="en-GB" sz="1000" dirty="0">
                <a:solidFill>
                  <a:schemeClr val="bg2"/>
                </a:solidFill>
              </a:rPr>
              <a:t>Individuals: 2,007,212</a:t>
            </a:r>
          </a:p>
          <a:p>
            <a:r>
              <a:rPr lang="en-GB" sz="1000" dirty="0">
                <a:solidFill>
                  <a:schemeClr val="bg2"/>
                </a:solidFill>
              </a:rPr>
              <a:t>Adults: 1,951,560</a:t>
            </a:r>
          </a:p>
          <a:p>
            <a:endParaRPr lang="en-GB" sz="1000" dirty="0">
              <a:solidFill>
                <a:schemeClr val="bg2"/>
              </a:solidFill>
            </a:endParaRPr>
          </a:p>
          <a:p>
            <a:endParaRPr lang="en-GB" sz="1000" dirty="0">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u="sng" dirty="0"/>
              <a:t>SVOD Drama &amp; Entertainment</a:t>
            </a:r>
            <a:r>
              <a:rPr lang="en-GB" dirty="0"/>
              <a:t> - Programming Highlights</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fontScale="92500"/>
          </a:bodyPr>
          <a:lstStyle/>
          <a:p>
            <a:r>
              <a:rPr lang="en-GB" sz="1000" b="1" dirty="0">
                <a:solidFill>
                  <a:srgbClr val="E10514"/>
                </a:solidFill>
              </a:rPr>
              <a:t>The Perfect Couple </a:t>
            </a:r>
            <a:r>
              <a:rPr lang="en-GB" sz="1000" dirty="0">
                <a:solidFill>
                  <a:schemeClr val="bg2"/>
                </a:solidFill>
              </a:rPr>
              <a:t>S1, Ep1</a:t>
            </a:r>
            <a:endParaRPr lang="en-GB" sz="1000" b="1" dirty="0">
              <a:solidFill>
                <a:srgbClr val="E10514"/>
              </a:solidFill>
            </a:endParaRPr>
          </a:p>
          <a:p>
            <a:r>
              <a:rPr lang="en-GB" sz="1000" dirty="0">
                <a:solidFill>
                  <a:schemeClr val="bg2"/>
                </a:solidFill>
              </a:rPr>
              <a:t>Netflix, Drama </a:t>
            </a:r>
          </a:p>
          <a:p>
            <a:r>
              <a:rPr lang="en-GB" sz="1000" dirty="0">
                <a:solidFill>
                  <a:schemeClr val="bg2"/>
                </a:solidFill>
              </a:rPr>
              <a:t>Individuals: 2,501,992</a:t>
            </a:r>
          </a:p>
          <a:p>
            <a:r>
              <a:rPr lang="en-GB" sz="1000" dirty="0">
                <a:solidFill>
                  <a:schemeClr val="bg2"/>
                </a:solidFill>
              </a:rPr>
              <a:t>Adults: 2,427,035</a:t>
            </a:r>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a:xfrm>
            <a:off x="5195495" y="2428621"/>
            <a:ext cx="1923784" cy="812103"/>
          </a:xfrm>
        </p:spPr>
        <p:txBody>
          <a:bodyPr>
            <a:normAutofit fontScale="92500" lnSpcReduction="20000"/>
          </a:bodyPr>
          <a:lstStyle/>
          <a:p>
            <a:r>
              <a:rPr lang="en-US" b="1" dirty="0">
                <a:solidFill>
                  <a:srgbClr val="E10514"/>
                </a:solidFill>
              </a:rPr>
              <a:t>The Lord of the Rings: The Rings of Power </a:t>
            </a:r>
            <a:r>
              <a:rPr lang="en-GB" dirty="0">
                <a:solidFill>
                  <a:schemeClr val="bg2"/>
                </a:solidFill>
              </a:rPr>
              <a:t>S2, Ep1</a:t>
            </a:r>
            <a:endParaRPr lang="en-GB" b="1" dirty="0">
              <a:solidFill>
                <a:srgbClr val="E10514"/>
              </a:solidFill>
            </a:endParaRPr>
          </a:p>
          <a:p>
            <a:r>
              <a:rPr lang="en-GB" dirty="0">
                <a:solidFill>
                  <a:schemeClr val="bg2"/>
                </a:solidFill>
              </a:rPr>
              <a:t>Amazon, Drama </a:t>
            </a:r>
          </a:p>
          <a:p>
            <a:r>
              <a:rPr lang="en-GB" dirty="0">
                <a:solidFill>
                  <a:schemeClr val="bg2"/>
                </a:solidFill>
              </a:rPr>
              <a:t>Individuals: 1,966,231</a:t>
            </a:r>
          </a:p>
          <a:p>
            <a:r>
              <a:rPr lang="en-GB" dirty="0">
                <a:solidFill>
                  <a:schemeClr val="bg2"/>
                </a:solidFill>
              </a:rPr>
              <a:t>Adults: 1,937,105</a:t>
            </a:r>
          </a:p>
          <a:p>
            <a:endParaRPr lang="en-GB" dirty="0">
              <a:solidFill>
                <a:schemeClr val="bg2"/>
              </a:solidFill>
            </a:endParaRPr>
          </a:p>
          <a:p>
            <a:endParaRPr lang="en-GB" dirty="0">
              <a:solidFill>
                <a:schemeClr val="bg2"/>
              </a:solidFill>
            </a:endParaRPr>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rmAutofit/>
          </a:bodyPr>
          <a:lstStyle/>
          <a:p>
            <a:r>
              <a:rPr lang="en-GB" sz="1000" b="1" dirty="0">
                <a:solidFill>
                  <a:srgbClr val="E10514"/>
                </a:solidFill>
              </a:rPr>
              <a:t>The Boys </a:t>
            </a:r>
            <a:r>
              <a:rPr lang="en-GB" sz="1000" dirty="0">
                <a:solidFill>
                  <a:schemeClr val="bg2"/>
                </a:solidFill>
              </a:rPr>
              <a:t>S4, Ep8</a:t>
            </a:r>
            <a:endParaRPr lang="en-GB" sz="1000" b="1" dirty="0">
              <a:solidFill>
                <a:srgbClr val="E10514"/>
              </a:solidFill>
            </a:endParaRPr>
          </a:p>
          <a:p>
            <a:r>
              <a:rPr lang="en-GB" sz="1000" dirty="0">
                <a:solidFill>
                  <a:schemeClr val="bg2"/>
                </a:solidFill>
              </a:rPr>
              <a:t>Amazon, Drama </a:t>
            </a:r>
          </a:p>
          <a:p>
            <a:r>
              <a:rPr lang="en-GB" sz="1000" dirty="0">
                <a:solidFill>
                  <a:schemeClr val="bg2"/>
                </a:solidFill>
              </a:rPr>
              <a:t>Individuals: 1,554,857</a:t>
            </a:r>
          </a:p>
          <a:p>
            <a:r>
              <a:rPr lang="en-GB" sz="1000" dirty="0">
                <a:solidFill>
                  <a:schemeClr val="bg2"/>
                </a:solidFill>
              </a:rPr>
              <a:t>Adults: 1,533,963</a:t>
            </a:r>
          </a:p>
          <a:p>
            <a:endParaRPr lang="en-GB" sz="1000" dirty="0">
              <a:solidFill>
                <a:schemeClr val="bg2"/>
              </a:solidFill>
            </a:endParaRPr>
          </a:p>
          <a:p>
            <a:endParaRPr lang="en-GB" sz="1000" dirty="0">
              <a:solidFill>
                <a:schemeClr val="bg2"/>
              </a:solidFill>
            </a:endParaRPr>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normAutofit fontScale="92500"/>
          </a:bodyPr>
          <a:lstStyle/>
          <a:p>
            <a:r>
              <a:rPr lang="en-GB" b="1" dirty="0">
                <a:solidFill>
                  <a:srgbClr val="E10514"/>
                </a:solidFill>
              </a:rPr>
              <a:t>Agatha All Along </a:t>
            </a:r>
            <a:r>
              <a:rPr lang="en-GB" dirty="0">
                <a:solidFill>
                  <a:schemeClr val="bg2"/>
                </a:solidFill>
              </a:rPr>
              <a:t>S1, Ep1</a:t>
            </a:r>
            <a:endParaRPr lang="en-GB" b="1" dirty="0">
              <a:solidFill>
                <a:srgbClr val="E10514"/>
              </a:solidFill>
            </a:endParaRPr>
          </a:p>
          <a:p>
            <a:r>
              <a:rPr lang="en-GB" dirty="0">
                <a:solidFill>
                  <a:schemeClr val="bg2"/>
                </a:solidFill>
              </a:rPr>
              <a:t>Disney+, Drama </a:t>
            </a:r>
          </a:p>
          <a:p>
            <a:r>
              <a:rPr lang="en-GB" dirty="0">
                <a:solidFill>
                  <a:schemeClr val="bg2"/>
                </a:solidFill>
              </a:rPr>
              <a:t>Individuals: 1,069,421</a:t>
            </a:r>
          </a:p>
          <a:p>
            <a:r>
              <a:rPr lang="en-GB" dirty="0">
                <a:solidFill>
                  <a:schemeClr val="bg2"/>
                </a:solidFill>
              </a:rPr>
              <a:t>Adults: 986,865</a:t>
            </a: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a:xfrm>
            <a:off x="2792633" y="4654203"/>
            <a:ext cx="1582722" cy="812103"/>
          </a:xfrm>
        </p:spPr>
        <p:txBody>
          <a:bodyPr>
            <a:normAutofit fontScale="92500"/>
          </a:bodyPr>
          <a:lstStyle/>
          <a:p>
            <a:r>
              <a:rPr lang="en-GB" b="1" dirty="0">
                <a:solidFill>
                  <a:srgbClr val="E10514"/>
                </a:solidFill>
              </a:rPr>
              <a:t>Selling Sunset </a:t>
            </a:r>
            <a:r>
              <a:rPr lang="en-GB" dirty="0">
                <a:solidFill>
                  <a:schemeClr val="bg2"/>
                </a:solidFill>
              </a:rPr>
              <a:t>S8, Ep1</a:t>
            </a:r>
            <a:endParaRPr lang="en-GB" b="1" dirty="0">
              <a:solidFill>
                <a:srgbClr val="E10514"/>
              </a:solidFill>
            </a:endParaRPr>
          </a:p>
          <a:p>
            <a:r>
              <a:rPr lang="en-GB" dirty="0">
                <a:solidFill>
                  <a:schemeClr val="bg2"/>
                </a:solidFill>
              </a:rPr>
              <a:t>Netflix, Entertainment </a:t>
            </a:r>
          </a:p>
          <a:p>
            <a:r>
              <a:rPr lang="en-GB" dirty="0">
                <a:solidFill>
                  <a:schemeClr val="bg2"/>
                </a:solidFill>
              </a:rPr>
              <a:t>Individuals: 744,717</a:t>
            </a:r>
          </a:p>
          <a:p>
            <a:r>
              <a:rPr lang="en-GB" dirty="0">
                <a:solidFill>
                  <a:schemeClr val="bg2"/>
                </a:solidFill>
              </a:rPr>
              <a:t>Adults: 732,954</a:t>
            </a:r>
          </a:p>
          <a:p>
            <a:endParaRPr lang="en-GB" dirty="0">
              <a:solidFill>
                <a:schemeClr val="bg2"/>
              </a:solidFill>
            </a:endParaRPr>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a:xfrm>
            <a:off x="342843" y="4654203"/>
            <a:ext cx="1727232" cy="812103"/>
          </a:xfrm>
        </p:spPr>
        <p:txBody>
          <a:bodyPr>
            <a:normAutofit fontScale="92500"/>
          </a:bodyPr>
          <a:lstStyle/>
          <a:p>
            <a:r>
              <a:rPr lang="en-GB" b="1" dirty="0">
                <a:solidFill>
                  <a:srgbClr val="E10514"/>
                </a:solidFill>
              </a:rPr>
              <a:t>Love Is Blind: UK </a:t>
            </a:r>
            <a:r>
              <a:rPr lang="en-GB" dirty="0">
                <a:solidFill>
                  <a:schemeClr val="bg2"/>
                </a:solidFill>
              </a:rPr>
              <a:t>S1, Ep1</a:t>
            </a:r>
            <a:endParaRPr lang="en-GB" b="1" dirty="0">
              <a:solidFill>
                <a:srgbClr val="E10514"/>
              </a:solidFill>
            </a:endParaRPr>
          </a:p>
          <a:p>
            <a:r>
              <a:rPr lang="en-GB" dirty="0">
                <a:solidFill>
                  <a:schemeClr val="bg2"/>
                </a:solidFill>
              </a:rPr>
              <a:t>Netflix, Entertainment </a:t>
            </a:r>
          </a:p>
          <a:p>
            <a:r>
              <a:rPr lang="en-GB" dirty="0">
                <a:solidFill>
                  <a:schemeClr val="bg2"/>
                </a:solidFill>
              </a:rPr>
              <a:t>Individuals: 1,175,059</a:t>
            </a:r>
          </a:p>
          <a:p>
            <a:r>
              <a:rPr lang="en-GB" dirty="0">
                <a:solidFill>
                  <a:schemeClr val="bg2"/>
                </a:solidFill>
              </a:rPr>
              <a:t>Adults: 1,137,645</a:t>
            </a:r>
          </a:p>
          <a:p>
            <a:endParaRPr lang="en-GB" dirty="0">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a:xfrm>
            <a:off x="5226316" y="4654203"/>
            <a:ext cx="1743443" cy="812103"/>
          </a:xfrm>
        </p:spPr>
        <p:txBody>
          <a:bodyPr>
            <a:normAutofit fontScale="92500"/>
          </a:bodyPr>
          <a:lstStyle/>
          <a:p>
            <a:r>
              <a:rPr lang="en-GB" b="1" dirty="0">
                <a:solidFill>
                  <a:srgbClr val="E10514"/>
                </a:solidFill>
              </a:rPr>
              <a:t>The Kardashians </a:t>
            </a:r>
            <a:r>
              <a:rPr lang="en-GB" dirty="0">
                <a:solidFill>
                  <a:schemeClr val="bg2"/>
                </a:solidFill>
              </a:rPr>
              <a:t>S5 Ep9</a:t>
            </a:r>
            <a:endParaRPr lang="en-GB" b="1" dirty="0">
              <a:solidFill>
                <a:srgbClr val="E10514"/>
              </a:solidFill>
            </a:endParaRPr>
          </a:p>
          <a:p>
            <a:r>
              <a:rPr lang="en-GB" dirty="0">
                <a:solidFill>
                  <a:schemeClr val="bg2"/>
                </a:solidFill>
              </a:rPr>
              <a:t>Disney+, Entertainment </a:t>
            </a:r>
          </a:p>
          <a:p>
            <a:r>
              <a:rPr lang="en-GB" dirty="0">
                <a:solidFill>
                  <a:schemeClr val="bg2"/>
                </a:solidFill>
              </a:rPr>
              <a:t>Individuals: 295,208</a:t>
            </a:r>
          </a:p>
          <a:p>
            <a:r>
              <a:rPr lang="en-GB" dirty="0">
                <a:solidFill>
                  <a:schemeClr val="bg2"/>
                </a:solidFill>
              </a:rPr>
              <a:t>Adults: 276,619</a:t>
            </a:r>
          </a:p>
          <a:p>
            <a:endParaRPr lang="en-GB" dirty="0">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a:xfrm>
            <a:off x="7729448" y="4654203"/>
            <a:ext cx="1989317" cy="1021181"/>
          </a:xfrm>
        </p:spPr>
        <p:txBody>
          <a:bodyPr>
            <a:normAutofit/>
          </a:bodyPr>
          <a:lstStyle/>
          <a:p>
            <a:r>
              <a:rPr lang="en-GB" sz="1000" b="1" dirty="0">
                <a:solidFill>
                  <a:srgbClr val="E10514"/>
                </a:solidFill>
              </a:rPr>
              <a:t>Sausage Party: Foodtopia </a:t>
            </a:r>
            <a:r>
              <a:rPr lang="en-GB" sz="1000" dirty="0">
                <a:solidFill>
                  <a:schemeClr val="bg2"/>
                </a:solidFill>
              </a:rPr>
              <a:t>S1, Ep1</a:t>
            </a:r>
            <a:r>
              <a:rPr lang="en-GB" sz="1000" b="1" dirty="0">
                <a:solidFill>
                  <a:srgbClr val="E10514"/>
                </a:solidFill>
              </a:rPr>
              <a:t> </a:t>
            </a:r>
            <a:r>
              <a:rPr lang="en-GB" sz="1000" dirty="0">
                <a:solidFill>
                  <a:schemeClr val="bg2"/>
                </a:solidFill>
              </a:rPr>
              <a:t>Amazon, Entertainment </a:t>
            </a:r>
          </a:p>
          <a:p>
            <a:r>
              <a:rPr lang="en-GB" sz="1000" dirty="0">
                <a:solidFill>
                  <a:schemeClr val="bg2"/>
                </a:solidFill>
              </a:rPr>
              <a:t>Individuals: 258,695</a:t>
            </a:r>
          </a:p>
          <a:p>
            <a:r>
              <a:rPr lang="en-GB" sz="1000" dirty="0">
                <a:solidFill>
                  <a:schemeClr val="bg2"/>
                </a:solidFill>
              </a:rPr>
              <a:t>Adults: 257,181</a:t>
            </a:r>
          </a:p>
          <a:p>
            <a:endParaRPr lang="en-GB" sz="1000" dirty="0">
              <a:solidFill>
                <a:schemeClr val="bg2"/>
              </a:solidFill>
            </a:endParaRPr>
          </a:p>
          <a:p>
            <a:endParaRPr lang="en-GB" sz="1000" dirty="0">
              <a:solidFill>
                <a:schemeClr val="bg2"/>
              </a:solidFill>
            </a:endParaRPr>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a:bodyPr>
          <a:lstStyle/>
          <a:p>
            <a:r>
              <a:rPr lang="en-GB" sz="1000" b="1" dirty="0">
                <a:solidFill>
                  <a:srgbClr val="E10514"/>
                </a:solidFill>
              </a:rPr>
              <a:t>Futurama </a:t>
            </a:r>
            <a:r>
              <a:rPr lang="en-GB" sz="1000" dirty="0">
                <a:solidFill>
                  <a:schemeClr val="bg2"/>
                </a:solidFill>
              </a:rPr>
              <a:t>S12, Ep3</a:t>
            </a:r>
            <a:endParaRPr lang="en-GB" sz="1000" b="1" dirty="0">
              <a:solidFill>
                <a:srgbClr val="E10514"/>
              </a:solidFill>
            </a:endParaRPr>
          </a:p>
          <a:p>
            <a:r>
              <a:rPr lang="en-GB" sz="1000" dirty="0">
                <a:solidFill>
                  <a:schemeClr val="bg2"/>
                </a:solidFill>
              </a:rPr>
              <a:t>Disney+, Entertainment </a:t>
            </a:r>
          </a:p>
          <a:p>
            <a:r>
              <a:rPr lang="en-GB" sz="1000" dirty="0">
                <a:solidFill>
                  <a:schemeClr val="bg2"/>
                </a:solidFill>
              </a:rPr>
              <a:t>Individuals: 248,335</a:t>
            </a:r>
          </a:p>
          <a:p>
            <a:r>
              <a:rPr lang="en-GB" sz="1000" dirty="0">
                <a:solidFill>
                  <a:schemeClr val="bg2"/>
                </a:solidFill>
              </a:rPr>
              <a:t>Adults: 212,032</a:t>
            </a:r>
          </a:p>
          <a:p>
            <a:endParaRPr lang="en-GB" sz="1000" dirty="0">
              <a:solidFill>
                <a:schemeClr val="bg2"/>
              </a:solidFill>
            </a:endParaRPr>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Q3 2024, individuals and adults. Average audience achieved during the first seven days of their availability. Only includes TV set viewing.  </a:t>
            </a:r>
          </a:p>
        </p:txBody>
      </p:sp>
      <p:pic>
        <p:nvPicPr>
          <p:cNvPr id="16" name="Picture Placeholder 15">
            <a:extLst>
              <a:ext uri="{FF2B5EF4-FFF2-40B4-BE49-F238E27FC236}">
                <a16:creationId xmlns:a16="http://schemas.microsoft.com/office/drawing/2014/main" id="{71E2297E-69C8-6043-7842-512A2E8F38B2}"/>
              </a:ext>
            </a:extLst>
          </p:cNvPr>
          <p:cNvPicPr>
            <a:picLocks noGrp="1" noChangeAspect="1"/>
          </p:cNvPicPr>
          <p:nvPr>
            <p:ph type="pic" sz="quarter" idx="17"/>
          </p:nvPr>
        </p:nvPicPr>
        <p:blipFill>
          <a:blip r:embed="rId3"/>
          <a:srcRect l="21818" r="21818"/>
          <a:stretch>
            <a:fillRect/>
          </a:stretch>
        </p:blipFill>
        <p:spPr>
          <a:prstGeom prst="rect">
            <a:avLst/>
          </a:prstGeom>
        </p:spPr>
      </p:pic>
      <p:pic>
        <p:nvPicPr>
          <p:cNvPr id="11" name="Picture Placeholder 10">
            <a:extLst>
              <a:ext uri="{FF2B5EF4-FFF2-40B4-BE49-F238E27FC236}">
                <a16:creationId xmlns:a16="http://schemas.microsoft.com/office/drawing/2014/main" id="{F05C6ADF-E09D-95D2-0861-5A0C6E075F3A}"/>
              </a:ext>
            </a:extLst>
          </p:cNvPr>
          <p:cNvPicPr>
            <a:picLocks noGrp="1" noChangeAspect="1"/>
          </p:cNvPicPr>
          <p:nvPr>
            <p:ph type="pic" sz="quarter" idx="16"/>
          </p:nvPr>
        </p:nvPicPr>
        <p:blipFill>
          <a:blip r:embed="rId4"/>
          <a:srcRect l="21852" r="21852"/>
          <a:stretch>
            <a:fillRect/>
          </a:stretch>
        </p:blipFill>
        <p:spPr>
          <a:prstGeom prst="rect">
            <a:avLst/>
          </a:prstGeom>
        </p:spPr>
      </p:pic>
      <p:pic>
        <p:nvPicPr>
          <p:cNvPr id="19" name="Picture Placeholder 18">
            <a:extLst>
              <a:ext uri="{FF2B5EF4-FFF2-40B4-BE49-F238E27FC236}">
                <a16:creationId xmlns:a16="http://schemas.microsoft.com/office/drawing/2014/main" id="{F0307F95-894A-2FA1-076C-6C3C2D279A12}"/>
              </a:ext>
            </a:extLst>
          </p:cNvPr>
          <p:cNvPicPr>
            <a:picLocks noGrp="1" noChangeAspect="1"/>
          </p:cNvPicPr>
          <p:nvPr>
            <p:ph type="pic" sz="quarter" idx="20"/>
          </p:nvPr>
        </p:nvPicPr>
        <p:blipFill>
          <a:blip r:embed="rId5"/>
          <a:srcRect l="21836" r="21836"/>
          <a:stretch>
            <a:fillRect/>
          </a:stretch>
        </p:blipFill>
        <p:spPr>
          <a:prstGeom prst="rect">
            <a:avLst/>
          </a:prstGeom>
        </p:spPr>
      </p:pic>
      <p:pic>
        <p:nvPicPr>
          <p:cNvPr id="20" name="Picture Placeholder 19">
            <a:extLst>
              <a:ext uri="{FF2B5EF4-FFF2-40B4-BE49-F238E27FC236}">
                <a16:creationId xmlns:a16="http://schemas.microsoft.com/office/drawing/2014/main" id="{44F2F279-DAC5-5A33-8A2C-99B78EAD9219}"/>
              </a:ext>
            </a:extLst>
          </p:cNvPr>
          <p:cNvPicPr>
            <a:picLocks noGrp="1" noChangeAspect="1"/>
          </p:cNvPicPr>
          <p:nvPr>
            <p:ph type="pic" sz="quarter" idx="21"/>
          </p:nvPr>
        </p:nvPicPr>
        <p:blipFill>
          <a:blip r:embed="rId6"/>
          <a:srcRect/>
          <a:stretch>
            <a:fillRect/>
          </a:stretch>
        </p:blipFill>
        <p:spPr>
          <a:prstGeom prst="rect">
            <a:avLst/>
          </a:prstGeom>
        </p:spPr>
      </p:pic>
      <p:pic>
        <p:nvPicPr>
          <p:cNvPr id="21" name="Picture Placeholder 20">
            <a:extLst>
              <a:ext uri="{FF2B5EF4-FFF2-40B4-BE49-F238E27FC236}">
                <a16:creationId xmlns:a16="http://schemas.microsoft.com/office/drawing/2014/main" id="{4D8D0996-B9A2-9A94-166E-E0119924969A}"/>
              </a:ext>
            </a:extLst>
          </p:cNvPr>
          <p:cNvPicPr>
            <a:picLocks noGrp="1" noChangeAspect="1"/>
          </p:cNvPicPr>
          <p:nvPr>
            <p:ph type="pic" sz="quarter" idx="22"/>
          </p:nvPr>
        </p:nvPicPr>
        <p:blipFill>
          <a:blip r:embed="rId7"/>
          <a:srcRect l="25000" r="25000"/>
          <a:stretch>
            <a:fillRect/>
          </a:stretch>
        </p:blipFill>
        <p:spPr>
          <a:prstGeom prst="rect">
            <a:avLst/>
          </a:prstGeom>
        </p:spPr>
      </p:pic>
      <p:pic>
        <p:nvPicPr>
          <p:cNvPr id="5122" name="Picture 2" descr="The Perfect Couple Cast, News, Videos and more">
            <a:extLst>
              <a:ext uri="{FF2B5EF4-FFF2-40B4-BE49-F238E27FC236}">
                <a16:creationId xmlns:a16="http://schemas.microsoft.com/office/drawing/2014/main" id="{5787D20F-4275-8A58-1E8E-A01789454241}"/>
              </a:ext>
            </a:extLst>
          </p:cNvPr>
          <p:cNvPicPr>
            <a:picLocks noGrp="1" noChangeAspect="1" noChangeArrowheads="1"/>
          </p:cNvPicPr>
          <p:nvPr>
            <p:ph type="pic" sz="quarter" idx="13"/>
          </p:nvPr>
        </p:nvPicPr>
        <p:blipFill>
          <a:blip r:embed="rId8">
            <a:extLst>
              <a:ext uri="{28A0092B-C50C-407E-A947-70E740481C1C}">
                <a14:useLocalDpi xmlns:a14="http://schemas.microsoft.com/office/drawing/2010/main" val="0"/>
              </a:ext>
            </a:extLst>
          </a:blip>
          <a:srcRect l="23633" r="2363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nside the Monsters Ending: What Happens to Lyle and Erik Menendez? -  Netflix Tudum">
            <a:extLst>
              <a:ext uri="{FF2B5EF4-FFF2-40B4-BE49-F238E27FC236}">
                <a16:creationId xmlns:a16="http://schemas.microsoft.com/office/drawing/2014/main" id="{01D3A33B-14EB-D21B-4A03-9E620017D614}"/>
              </a:ext>
            </a:extLst>
          </p:cNvPr>
          <p:cNvPicPr>
            <a:picLocks noGrp="1" noChangeAspect="1" noChangeArrowheads="1"/>
          </p:cNvPicPr>
          <p:nvPr>
            <p:ph type="pic" sz="quarter" idx="14"/>
          </p:nvPr>
        </p:nvPicPr>
        <p:blipFill>
          <a:blip r:embed="rId9">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Watch The Lord of the Rings: The Rings of Power - Season 2 | Prime Video">
            <a:extLst>
              <a:ext uri="{FF2B5EF4-FFF2-40B4-BE49-F238E27FC236}">
                <a16:creationId xmlns:a16="http://schemas.microsoft.com/office/drawing/2014/main" id="{BC2A896F-22B7-28CE-14B2-3DC7C798A713}"/>
              </a:ext>
            </a:extLst>
          </p:cNvPr>
          <p:cNvPicPr>
            <a:picLocks noGrp="1" noChangeAspect="1" noChangeArrowheads="1"/>
          </p:cNvPicPr>
          <p:nvPr>
            <p:ph type="pic" sz="quarter" idx="15"/>
          </p:nvPr>
        </p:nvPicPr>
        <p:blipFill rotWithShape="1">
          <a:blip r:embed="rId10">
            <a:extLst>
              <a:ext uri="{28A0092B-C50C-407E-A947-70E740481C1C}">
                <a14:useLocalDpi xmlns:a14="http://schemas.microsoft.com/office/drawing/2010/main" val="0"/>
              </a:ext>
            </a:extLst>
          </a:blip>
          <a:srcRect l="40183" r="3567"/>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Love Is Blind: UK Cast, News, Videos and more">
            <a:extLst>
              <a:ext uri="{FF2B5EF4-FFF2-40B4-BE49-F238E27FC236}">
                <a16:creationId xmlns:a16="http://schemas.microsoft.com/office/drawing/2014/main" id="{9E985957-44B7-02FC-9A65-7AAB137F05A7}"/>
              </a:ext>
            </a:extLst>
          </p:cNvPr>
          <p:cNvPicPr>
            <a:picLocks noGrp="1" noChangeAspect="1" noChangeArrowheads="1"/>
          </p:cNvPicPr>
          <p:nvPr>
            <p:ph type="pic" sz="quarter" idx="18"/>
          </p:nvPr>
        </p:nvPicPr>
        <p:blipFill>
          <a:blip r:embed="rId11">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Video">
            <a:extLst>
              <a:ext uri="{FF2B5EF4-FFF2-40B4-BE49-F238E27FC236}">
                <a16:creationId xmlns:a16="http://schemas.microsoft.com/office/drawing/2014/main" id="{F5828EF2-5B06-BFDC-12BA-C0F350CF7A7D}"/>
              </a:ext>
            </a:extLst>
          </p:cNvPr>
          <p:cNvPicPr>
            <a:picLocks noGrp="1" noChangeAspect="1" noChangeArrowheads="1"/>
          </p:cNvPicPr>
          <p:nvPr>
            <p:ph type="pic" sz="quarter" idx="19"/>
          </p:nvPr>
        </p:nvPicPr>
        <p:blipFill>
          <a:blip r:embed="rId12">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428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rooster statue in a city&#10;&#10;AI-generated content may be incorrect.">
            <a:extLst>
              <a:ext uri="{FF2B5EF4-FFF2-40B4-BE49-F238E27FC236}">
                <a16:creationId xmlns:a16="http://schemas.microsoft.com/office/drawing/2014/main" id="{1838B1E3-1E93-52A2-1B29-B8CDEA453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014016A-9C43-AFEA-7932-4B63D37D821C}"/>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Q3 2025</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Kelloggs, “See You In The Morning”</a:t>
            </a:r>
          </a:p>
          <a:p>
            <a:endParaRPr lang="en-GB" dirty="0">
              <a:solidFill>
                <a:schemeClr val="bg1"/>
              </a:solidFill>
            </a:endParaRPr>
          </a:p>
        </p:txBody>
      </p:sp>
    </p:spTree>
    <p:extLst>
      <p:ext uri="{BB962C8B-B14F-4D97-AF65-F5344CB8AC3E}">
        <p14:creationId xmlns:p14="http://schemas.microsoft.com/office/powerpoint/2010/main" val="452797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EC8791F-A6DC-17A2-4593-473663B68915}"/>
              </a:ext>
            </a:extLst>
          </p:cNvPr>
          <p:cNvGraphicFramePr>
            <a:graphicFrameLocks noGrp="1"/>
          </p:cNvGraphicFramePr>
          <p:nvPr>
            <p:extLst>
              <p:ext uri="{D42A27DB-BD31-4B8C-83A1-F6EECF244321}">
                <p14:modId xmlns:p14="http://schemas.microsoft.com/office/powerpoint/2010/main" val="1430979104"/>
              </p:ext>
            </p:extLst>
          </p:nvPr>
        </p:nvGraphicFramePr>
        <p:xfrm>
          <a:off x="1070158" y="1336958"/>
          <a:ext cx="9943732" cy="4184084"/>
        </p:xfrm>
        <a:graphic>
          <a:graphicData uri="http://schemas.openxmlformats.org/drawingml/2006/table">
            <a:tbl>
              <a:tblPr/>
              <a:tblGrid>
                <a:gridCol w="1398734">
                  <a:extLst>
                    <a:ext uri="{9D8B030D-6E8A-4147-A177-3AD203B41FA5}">
                      <a16:colId xmlns:a16="http://schemas.microsoft.com/office/drawing/2014/main" val="3302458625"/>
                    </a:ext>
                  </a:extLst>
                </a:gridCol>
                <a:gridCol w="610357">
                  <a:extLst>
                    <a:ext uri="{9D8B030D-6E8A-4147-A177-3AD203B41FA5}">
                      <a16:colId xmlns:a16="http://schemas.microsoft.com/office/drawing/2014/main" val="62287810"/>
                    </a:ext>
                  </a:extLst>
                </a:gridCol>
                <a:gridCol w="610357">
                  <a:extLst>
                    <a:ext uri="{9D8B030D-6E8A-4147-A177-3AD203B41FA5}">
                      <a16:colId xmlns:a16="http://schemas.microsoft.com/office/drawing/2014/main" val="1911194773"/>
                    </a:ext>
                  </a:extLst>
                </a:gridCol>
                <a:gridCol w="610357">
                  <a:extLst>
                    <a:ext uri="{9D8B030D-6E8A-4147-A177-3AD203B41FA5}">
                      <a16:colId xmlns:a16="http://schemas.microsoft.com/office/drawing/2014/main" val="2215689057"/>
                    </a:ext>
                  </a:extLst>
                </a:gridCol>
                <a:gridCol w="610357">
                  <a:extLst>
                    <a:ext uri="{9D8B030D-6E8A-4147-A177-3AD203B41FA5}">
                      <a16:colId xmlns:a16="http://schemas.microsoft.com/office/drawing/2014/main" val="1703003784"/>
                    </a:ext>
                  </a:extLst>
                </a:gridCol>
                <a:gridCol w="610357">
                  <a:extLst>
                    <a:ext uri="{9D8B030D-6E8A-4147-A177-3AD203B41FA5}">
                      <a16:colId xmlns:a16="http://schemas.microsoft.com/office/drawing/2014/main" val="3708732380"/>
                    </a:ext>
                  </a:extLst>
                </a:gridCol>
                <a:gridCol w="610357">
                  <a:extLst>
                    <a:ext uri="{9D8B030D-6E8A-4147-A177-3AD203B41FA5}">
                      <a16:colId xmlns:a16="http://schemas.microsoft.com/office/drawing/2014/main" val="590790655"/>
                    </a:ext>
                  </a:extLst>
                </a:gridCol>
                <a:gridCol w="610357">
                  <a:extLst>
                    <a:ext uri="{9D8B030D-6E8A-4147-A177-3AD203B41FA5}">
                      <a16:colId xmlns:a16="http://schemas.microsoft.com/office/drawing/2014/main" val="2690517492"/>
                    </a:ext>
                  </a:extLst>
                </a:gridCol>
                <a:gridCol w="610357">
                  <a:extLst>
                    <a:ext uri="{9D8B030D-6E8A-4147-A177-3AD203B41FA5}">
                      <a16:colId xmlns:a16="http://schemas.microsoft.com/office/drawing/2014/main" val="1715052122"/>
                    </a:ext>
                  </a:extLst>
                </a:gridCol>
                <a:gridCol w="610357">
                  <a:extLst>
                    <a:ext uri="{9D8B030D-6E8A-4147-A177-3AD203B41FA5}">
                      <a16:colId xmlns:a16="http://schemas.microsoft.com/office/drawing/2014/main" val="242949051"/>
                    </a:ext>
                  </a:extLst>
                </a:gridCol>
                <a:gridCol w="610357">
                  <a:extLst>
                    <a:ext uri="{9D8B030D-6E8A-4147-A177-3AD203B41FA5}">
                      <a16:colId xmlns:a16="http://schemas.microsoft.com/office/drawing/2014/main" val="3956708798"/>
                    </a:ext>
                  </a:extLst>
                </a:gridCol>
                <a:gridCol w="610357">
                  <a:extLst>
                    <a:ext uri="{9D8B030D-6E8A-4147-A177-3AD203B41FA5}">
                      <a16:colId xmlns:a16="http://schemas.microsoft.com/office/drawing/2014/main" val="2918753792"/>
                    </a:ext>
                  </a:extLst>
                </a:gridCol>
                <a:gridCol w="610357">
                  <a:extLst>
                    <a:ext uri="{9D8B030D-6E8A-4147-A177-3AD203B41FA5}">
                      <a16:colId xmlns:a16="http://schemas.microsoft.com/office/drawing/2014/main" val="1822041684"/>
                    </a:ext>
                  </a:extLst>
                </a:gridCol>
                <a:gridCol w="610357">
                  <a:extLst>
                    <a:ext uri="{9D8B030D-6E8A-4147-A177-3AD203B41FA5}">
                      <a16:colId xmlns:a16="http://schemas.microsoft.com/office/drawing/2014/main" val="1348300233"/>
                    </a:ext>
                  </a:extLst>
                </a:gridCol>
                <a:gridCol w="610357">
                  <a:extLst>
                    <a:ext uri="{9D8B030D-6E8A-4147-A177-3AD203B41FA5}">
                      <a16:colId xmlns:a16="http://schemas.microsoft.com/office/drawing/2014/main" val="3524570482"/>
                    </a:ext>
                  </a:extLst>
                </a:gridCol>
              </a:tblGrid>
              <a:tr h="177184">
                <a:tc rowSpan="2">
                  <a:txBody>
                    <a:bodyPr/>
                    <a:lstStyle/>
                    <a:p>
                      <a:pPr algn="ctr" rtl="0" fontAlgn="ctr"/>
                      <a:endParaRPr lang="en-GB" sz="1800" b="0" i="0" u="none" strike="noStrike">
                        <a:solidFill>
                          <a:srgbClr val="000000"/>
                        </a:solidFill>
                        <a:effectLst/>
                        <a:latin typeface="Arial" panose="020B0604020202020204" pitchFamily="34" charset="0"/>
                      </a:endParaRPr>
                    </a:p>
                  </a:txBody>
                  <a:tcPr marL="6189" marR="6189" marT="618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gridSpan="14">
                  <a:txBody>
                    <a:bodyPr/>
                    <a:lstStyle/>
                    <a:p>
                      <a:pPr algn="ctr" rtl="0" fontAlgn="ctr"/>
                      <a:r>
                        <a:rPr lang="en-GB" sz="1100" b="1" i="0" u="none" strike="noStrike">
                          <a:solidFill>
                            <a:srgbClr val="000000"/>
                          </a:solidFill>
                          <a:effectLst/>
                          <a:latin typeface="Arial" panose="020B0604020202020204" pitchFamily="34" charset="0"/>
                        </a:rPr>
                        <a:t>Week Commencing</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87694870"/>
                  </a:ext>
                </a:extLst>
              </a:tr>
              <a:tr h="171277">
                <a:tc vMerge="1">
                  <a:txBody>
                    <a:bodyPr/>
                    <a:lstStyle/>
                    <a:p>
                      <a:endParaRPr lang="en-GB"/>
                    </a:p>
                  </a:txBody>
                  <a:tcPr/>
                </a:tc>
                <a:tc>
                  <a:txBody>
                    <a:bodyPr/>
                    <a:lstStyle/>
                    <a:p>
                      <a:pPr algn="ctr" rtl="0" fontAlgn="ctr"/>
                      <a:r>
                        <a:rPr lang="en-GB" sz="1100" b="1" i="0" u="none" strike="noStrike">
                          <a:solidFill>
                            <a:srgbClr val="000000"/>
                          </a:solidFill>
                          <a:effectLst/>
                          <a:latin typeface="Arial" panose="020B0604020202020204" pitchFamily="34" charset="0"/>
                        </a:rPr>
                        <a:t>30-Jun</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07-Jul</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14-Jul</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21-Jul</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28-Jul</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04-Aug</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11-Aug</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18-Aug</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25-Aug</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01-Sep</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08-Sep</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15-Sep</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22-Sep</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29-Sep</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2663431"/>
                  </a:ext>
                </a:extLst>
              </a:tr>
              <a:tr h="348461">
                <a:tc>
                  <a:txBody>
                    <a:bodyPr/>
                    <a:lstStyle/>
                    <a:p>
                      <a:pPr algn="ctr" rtl="0" fontAlgn="ctr"/>
                      <a:r>
                        <a:rPr lang="en-GB" sz="1100" b="1" i="0" u="none" strike="noStrike">
                          <a:solidFill>
                            <a:srgbClr val="000000"/>
                          </a:solidFill>
                          <a:effectLst/>
                          <a:latin typeface="Arial" panose="020B0604020202020204" pitchFamily="34" charset="0"/>
                        </a:rPr>
                        <a:t>Wimbledon</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dirty="0">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8448942"/>
                  </a:ext>
                </a:extLst>
              </a:tr>
              <a:tr h="348461">
                <a:tc>
                  <a:txBody>
                    <a:bodyPr/>
                    <a:lstStyle/>
                    <a:p>
                      <a:pPr algn="ctr" rtl="0" fontAlgn="ctr"/>
                      <a:r>
                        <a:rPr lang="en-GB" sz="1100" b="1" i="0" u="none" strike="noStrike" dirty="0">
                          <a:solidFill>
                            <a:srgbClr val="000000"/>
                          </a:solidFill>
                          <a:effectLst/>
                          <a:latin typeface="Arial" panose="020B0604020202020204" pitchFamily="34" charset="0"/>
                        </a:rPr>
                        <a:t>Tour de France</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36381072"/>
                  </a:ext>
                </a:extLst>
              </a:tr>
              <a:tr h="348461">
                <a:tc>
                  <a:txBody>
                    <a:bodyPr/>
                    <a:lstStyle/>
                    <a:p>
                      <a:pPr algn="ctr" rtl="0" fontAlgn="ctr"/>
                      <a:r>
                        <a:rPr lang="en-GB" sz="1100" b="1" i="0" u="none" strike="noStrike" dirty="0">
                          <a:solidFill>
                            <a:srgbClr val="000000"/>
                          </a:solidFill>
                          <a:effectLst/>
                          <a:latin typeface="Arial" panose="020B0604020202020204" pitchFamily="34" charset="0"/>
                        </a:rPr>
                        <a:t>UEFA Women's EURO</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endParaRPr lang="en-GB" sz="1100" b="1" i="0" u="none" strike="noStrike">
                        <a:solidFill>
                          <a:srgbClr val="000000"/>
                        </a:solidFill>
                        <a:effectLst/>
                        <a:latin typeface="Arial" panose="020B060402020202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endParaRPr lang="en-GB" sz="1100" b="1" i="0" u="none" strike="noStrike">
                        <a:solidFill>
                          <a:srgbClr val="000000"/>
                        </a:solidFill>
                        <a:effectLst/>
                        <a:latin typeface="Arial" panose="020B060402020202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endParaRPr lang="en-GB" sz="1100" b="1" i="0" u="none" strike="noStrike">
                        <a:solidFill>
                          <a:srgbClr val="000000"/>
                        </a:solidFill>
                        <a:effectLst/>
                        <a:latin typeface="Arial" panose="020B060402020202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endParaRPr lang="en-GB" sz="1100" b="1" i="0" u="none" strike="noStrike">
                        <a:solidFill>
                          <a:srgbClr val="000000"/>
                        </a:solidFill>
                        <a:effectLst/>
                        <a:latin typeface="Arial" panose="020B060402020202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endParaRPr lang="en-GB" sz="1100" b="1" i="0" u="none" strike="noStrike">
                        <a:solidFill>
                          <a:srgbClr val="000000"/>
                        </a:solidFill>
                        <a:effectLst/>
                        <a:latin typeface="Arial" panose="020B060402020202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endParaRPr lang="en-GB" sz="1100" b="1" i="0" u="none" strike="noStrike">
                        <a:solidFill>
                          <a:srgbClr val="000000"/>
                        </a:solidFill>
                        <a:effectLst/>
                        <a:latin typeface="Arial" panose="020B060402020202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endParaRPr lang="en-GB" sz="1100" b="1" i="0" u="none" strike="noStrike">
                        <a:solidFill>
                          <a:srgbClr val="000000"/>
                        </a:solidFill>
                        <a:effectLst/>
                        <a:latin typeface="Arial" panose="020B060402020202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endParaRPr lang="en-GB" sz="1100" b="1" i="0" u="none" strike="noStrike">
                        <a:solidFill>
                          <a:srgbClr val="000000"/>
                        </a:solidFill>
                        <a:effectLst/>
                        <a:latin typeface="Arial" panose="020B060402020202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endParaRPr lang="en-GB" sz="1100" b="1" i="0" u="none" strike="noStrike">
                        <a:solidFill>
                          <a:srgbClr val="000000"/>
                        </a:solidFill>
                        <a:effectLst/>
                        <a:latin typeface="Arial" panose="020B060402020202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endParaRPr lang="en-GB" sz="1100" b="1" i="0" u="none" strike="noStrike">
                        <a:solidFill>
                          <a:srgbClr val="000000"/>
                        </a:solidFill>
                        <a:effectLst/>
                        <a:latin typeface="Arial" panose="020B060402020202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endParaRPr lang="en-GB" sz="1100" b="1" i="0" u="none" strike="noStrike">
                        <a:solidFill>
                          <a:srgbClr val="000000"/>
                        </a:solidFill>
                        <a:effectLst/>
                        <a:latin typeface="Arial" panose="020B060402020202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endParaRPr lang="en-GB" sz="1100" b="1" i="0" u="none" strike="noStrike">
                        <a:solidFill>
                          <a:srgbClr val="000000"/>
                        </a:solidFill>
                        <a:effectLst/>
                        <a:latin typeface="Arial" panose="020B060402020202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endParaRPr lang="en-GB" sz="1100" b="1" i="0" u="none" strike="noStrike">
                        <a:solidFill>
                          <a:srgbClr val="000000"/>
                        </a:solidFill>
                        <a:effectLst/>
                        <a:latin typeface="Arial" panose="020B060402020202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endParaRPr lang="en-GB" sz="1800" b="0" i="0" u="none" strike="noStrike" dirty="0">
                        <a:solidFill>
                          <a:srgbClr val="000000"/>
                        </a:solidFill>
                        <a:effectLst/>
                        <a:latin typeface="Arial" panose="020B060402020202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398240668"/>
                  </a:ext>
                </a:extLst>
              </a:tr>
              <a:tr h="348461">
                <a:tc>
                  <a:txBody>
                    <a:bodyPr/>
                    <a:lstStyle/>
                    <a:p>
                      <a:pPr algn="ctr" rtl="0" fontAlgn="ctr"/>
                      <a:r>
                        <a:rPr lang="en-GB" sz="1100" b="1" i="0" u="none" strike="noStrike">
                          <a:solidFill>
                            <a:srgbClr val="000000"/>
                          </a:solidFill>
                          <a:effectLst/>
                          <a:latin typeface="Arial" panose="020B0604020202020204" pitchFamily="34" charset="0"/>
                        </a:rPr>
                        <a:t>Formula 1</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4466592"/>
                  </a:ext>
                </a:extLst>
              </a:tr>
              <a:tr h="348461">
                <a:tc>
                  <a:txBody>
                    <a:bodyPr/>
                    <a:lstStyle/>
                    <a:p>
                      <a:pPr algn="ctr" rtl="0" fontAlgn="ctr"/>
                      <a:r>
                        <a:rPr lang="en-GB" sz="1100" b="1" i="0" u="none" strike="noStrike">
                          <a:solidFill>
                            <a:srgbClr val="000000"/>
                          </a:solidFill>
                          <a:effectLst/>
                          <a:latin typeface="Arial" panose="020B0604020202020204" pitchFamily="34" charset="0"/>
                        </a:rPr>
                        <a:t>Premier League</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347816233"/>
                  </a:ext>
                </a:extLst>
              </a:tr>
              <a:tr h="348461">
                <a:tc>
                  <a:txBody>
                    <a:bodyPr/>
                    <a:lstStyle/>
                    <a:p>
                      <a:pPr algn="ctr" rtl="0" fontAlgn="ctr"/>
                      <a:r>
                        <a:rPr lang="en-GB" sz="1100" b="1" i="0" u="none" strike="noStrike">
                          <a:solidFill>
                            <a:srgbClr val="000000"/>
                          </a:solidFill>
                          <a:effectLst/>
                          <a:latin typeface="Arial" panose="020B0604020202020204" pitchFamily="34" charset="0"/>
                        </a:rPr>
                        <a:t>Womens Rugby World Cup</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6332169"/>
                  </a:ext>
                </a:extLst>
              </a:tr>
              <a:tr h="348461">
                <a:tc>
                  <a:txBody>
                    <a:bodyPr/>
                    <a:lstStyle/>
                    <a:p>
                      <a:pPr algn="ctr" rtl="0" fontAlgn="ctr"/>
                      <a:r>
                        <a:rPr lang="en-GB" sz="1100" b="1" i="0" u="none" strike="noStrike">
                          <a:solidFill>
                            <a:srgbClr val="000000"/>
                          </a:solidFill>
                          <a:effectLst/>
                          <a:latin typeface="Arial" panose="020B0604020202020204" pitchFamily="34" charset="0"/>
                        </a:rPr>
                        <a:t>Bank Holiday</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1924851"/>
                  </a:ext>
                </a:extLst>
              </a:tr>
              <a:tr h="348461">
                <a:tc>
                  <a:txBody>
                    <a:bodyPr/>
                    <a:lstStyle/>
                    <a:p>
                      <a:pPr algn="ctr" rtl="0" fontAlgn="ctr"/>
                      <a:r>
                        <a:rPr lang="en-GB" sz="1100" b="1" i="0" u="none" strike="noStrike">
                          <a:solidFill>
                            <a:srgbClr val="000000"/>
                          </a:solidFill>
                          <a:effectLst/>
                          <a:latin typeface="Arial" panose="020B0604020202020204" pitchFamily="34" charset="0"/>
                        </a:rPr>
                        <a:t>US Open</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869154354"/>
                  </a:ext>
                </a:extLst>
              </a:tr>
              <a:tr h="348461">
                <a:tc>
                  <a:txBody>
                    <a:bodyPr/>
                    <a:lstStyle/>
                    <a:p>
                      <a:pPr algn="ctr" rtl="0" fontAlgn="ctr"/>
                      <a:r>
                        <a:rPr lang="en-GB" sz="1100" b="1" i="0" u="none" strike="noStrike" dirty="0">
                          <a:solidFill>
                            <a:srgbClr val="000000"/>
                          </a:solidFill>
                          <a:effectLst/>
                          <a:latin typeface="Arial" panose="020B0604020202020204" pitchFamily="34" charset="0"/>
                        </a:rPr>
                        <a:t>UEFA Champions League</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145192414"/>
                  </a:ext>
                </a:extLst>
              </a:tr>
              <a:tr h="348461">
                <a:tc>
                  <a:txBody>
                    <a:bodyPr/>
                    <a:lstStyle/>
                    <a:p>
                      <a:pPr algn="ctr" rtl="0" fontAlgn="ctr"/>
                      <a:r>
                        <a:rPr lang="en-GB" sz="1100" b="1" i="0" u="none" strike="noStrike">
                          <a:solidFill>
                            <a:srgbClr val="000000"/>
                          </a:solidFill>
                          <a:effectLst/>
                          <a:latin typeface="Arial" panose="020B0604020202020204" pitchFamily="34" charset="0"/>
                        </a:rPr>
                        <a:t>Ryder Cup</a:t>
                      </a: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0158997"/>
                  </a:ext>
                </a:extLst>
              </a:tr>
              <a:tr h="348461">
                <a:tc>
                  <a:txBody>
                    <a:bodyPr/>
                    <a:lstStyle/>
                    <a:p>
                      <a:pPr algn="ctr" rtl="0" fontAlgn="ctr"/>
                      <a:r>
                        <a:rPr lang="en-US" sz="1100" b="1" i="0" u="none" strike="noStrike" dirty="0">
                          <a:solidFill>
                            <a:srgbClr val="000000"/>
                          </a:solidFill>
                          <a:effectLst/>
                          <a:latin typeface="Arial" panose="020B0604020202020204" pitchFamily="34" charset="0"/>
                        </a:rPr>
                        <a:t>HFSS Restrictions*</a:t>
                      </a:r>
                      <a:endParaRPr lang="en-GB" sz="1100" b="1" i="0" u="none" strike="noStrike" dirty="0">
                        <a:solidFill>
                          <a:srgbClr val="000000"/>
                        </a:solidFill>
                        <a:effectLst/>
                        <a:latin typeface="Arial" panose="020B0604020202020204" pitchFamily="34" charset="0"/>
                      </a:endParaRPr>
                    </a:p>
                  </a:txBody>
                  <a:tcPr marL="6189" marR="6189" marT="6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6189" marR="6189" marT="61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4086629002"/>
                  </a:ext>
                </a:extLst>
              </a:tr>
            </a:tbl>
          </a:graphicData>
        </a:graphic>
      </p:graphicFrame>
      <p:sp>
        <p:nvSpPr>
          <p:cNvPr id="2" name="Title 1">
            <a:extLst>
              <a:ext uri="{FF2B5EF4-FFF2-40B4-BE49-F238E27FC236}">
                <a16:creationId xmlns:a16="http://schemas.microsoft.com/office/drawing/2014/main" id="{40526DCA-4509-2465-0526-30B8C9EB16E7}"/>
              </a:ext>
            </a:extLst>
          </p:cNvPr>
          <p:cNvSpPr>
            <a:spLocks noGrp="1"/>
          </p:cNvSpPr>
          <p:nvPr>
            <p:ph type="title"/>
          </p:nvPr>
        </p:nvSpPr>
        <p:spPr/>
        <p:txBody>
          <a:bodyPr/>
          <a:lstStyle/>
          <a:p>
            <a:r>
              <a:rPr lang="en-GB" dirty="0"/>
              <a:t>Key Dates</a:t>
            </a:r>
          </a:p>
        </p:txBody>
      </p:sp>
      <p:sp>
        <p:nvSpPr>
          <p:cNvPr id="3" name="Text Placeholder 2">
            <a:extLst>
              <a:ext uri="{FF2B5EF4-FFF2-40B4-BE49-F238E27FC236}">
                <a16:creationId xmlns:a16="http://schemas.microsoft.com/office/drawing/2014/main" id="{C21C23D9-CA84-6ACB-4A62-F9E4A9523544}"/>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*From 1</a:t>
            </a:r>
            <a:r>
              <a:rPr lang="en-GB" sz="1000" baseline="30000" dirty="0"/>
              <a:t>st</a:t>
            </a:r>
            <a:r>
              <a:rPr lang="en-GB" sz="1000" dirty="0"/>
              <a:t> October 2025, </a:t>
            </a:r>
            <a:r>
              <a:rPr lang="en-US" sz="1000" dirty="0"/>
              <a:t>the new HFSS (High in Fat, Salt, or Sugar) advertising restrictions will come into effect.</a:t>
            </a:r>
            <a:r>
              <a:rPr lang="en-GB" sz="1000" dirty="0"/>
              <a:t>  </a:t>
            </a:r>
          </a:p>
        </p:txBody>
      </p:sp>
    </p:spTree>
    <p:extLst>
      <p:ext uri="{BB962C8B-B14F-4D97-AF65-F5344CB8AC3E}">
        <p14:creationId xmlns:p14="http://schemas.microsoft.com/office/powerpoint/2010/main" val="1268586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B30C47AF-B85D-A383-7A41-C9581C39ABCD}"/>
              </a:ext>
            </a:extLst>
          </p:cNvPr>
          <p:cNvPicPr>
            <a:picLocks noChangeAspect="1"/>
          </p:cNvPicPr>
          <p:nvPr/>
        </p:nvPicPr>
        <p:blipFill>
          <a:blip r:embed="rId3" cstate="print">
            <a:extLst>
              <a:ext uri="{28A0092B-C50C-407E-A947-70E740481C1C}">
                <a14:useLocalDpi xmlns:a14="http://schemas.microsoft.com/office/drawing/2010/main"/>
              </a:ext>
            </a:extLst>
          </a:blip>
          <a:srcRect l="13765" r="17941"/>
          <a:stretch/>
        </p:blipFill>
        <p:spPr>
          <a:xfrm>
            <a:off x="7113194" y="3700152"/>
            <a:ext cx="1092464" cy="900000"/>
          </a:xfrm>
          <a:prstGeom prst="rect">
            <a:avLst/>
          </a:prstGeom>
        </p:spPr>
      </p:pic>
      <p:pic>
        <p:nvPicPr>
          <p:cNvPr id="11" name="Picture 2">
            <a:extLst>
              <a:ext uri="{FF2B5EF4-FFF2-40B4-BE49-F238E27FC236}">
                <a16:creationId xmlns:a16="http://schemas.microsoft.com/office/drawing/2014/main" id="{3F481C2A-6E6C-8144-2D70-C57FB2C9E3A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95211" y="5233368"/>
            <a:ext cx="608301" cy="12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person standing in a room&#10;&#10;AI-generated content may be incorrect.">
            <a:extLst>
              <a:ext uri="{FF2B5EF4-FFF2-40B4-BE49-F238E27FC236}">
                <a16:creationId xmlns:a16="http://schemas.microsoft.com/office/drawing/2014/main" id="{04331CEE-39B9-7373-ACDA-8B7E612BDF7E}"/>
              </a:ext>
            </a:extLst>
          </p:cNvPr>
          <p:cNvPicPr>
            <a:picLocks noChangeAspect="1"/>
          </p:cNvPicPr>
          <p:nvPr/>
        </p:nvPicPr>
        <p:blipFill>
          <a:blip r:embed="rId5" cstate="print">
            <a:extLst>
              <a:ext uri="{28A0092B-C50C-407E-A947-70E740481C1C}">
                <a14:useLocalDpi xmlns:a14="http://schemas.microsoft.com/office/drawing/2010/main"/>
              </a:ext>
            </a:extLst>
          </a:blip>
          <a:srcRect r="12033"/>
          <a:stretch/>
        </p:blipFill>
        <p:spPr>
          <a:xfrm>
            <a:off x="7006268" y="1345718"/>
            <a:ext cx="1229343" cy="900000"/>
          </a:xfrm>
          <a:prstGeom prst="rect">
            <a:avLst/>
          </a:prstGeom>
        </p:spPr>
      </p:pic>
      <p:sp>
        <p:nvSpPr>
          <p:cNvPr id="42" name="Rectangle 41">
            <a:extLst>
              <a:ext uri="{FF2B5EF4-FFF2-40B4-BE49-F238E27FC236}">
                <a16:creationId xmlns:a16="http://schemas.microsoft.com/office/drawing/2014/main" id="{835F785A-A2A1-B6F9-B399-C3F0FBBA6EC8}"/>
              </a:ext>
            </a:extLst>
          </p:cNvPr>
          <p:cNvSpPr/>
          <p:nvPr/>
        </p:nvSpPr>
        <p:spPr>
          <a:xfrm rot="16200000" flipH="1">
            <a:off x="6923543" y="1432572"/>
            <a:ext cx="895241" cy="725644"/>
          </a:xfrm>
          <a:prstGeom prst="rect">
            <a:avLst/>
          </a:prstGeom>
          <a:gradFill flip="none" rotWithShape="1">
            <a:gsLst>
              <a:gs pos="68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3" name="TextBox 42">
            <a:extLst>
              <a:ext uri="{FF2B5EF4-FFF2-40B4-BE49-F238E27FC236}">
                <a16:creationId xmlns:a16="http://schemas.microsoft.com/office/drawing/2014/main" id="{51DDCEA8-41B6-3209-A254-31EB246BEC24}"/>
              </a:ext>
            </a:extLst>
          </p:cNvPr>
          <p:cNvSpPr txBox="1"/>
          <p:nvPr/>
        </p:nvSpPr>
        <p:spPr>
          <a:xfrm>
            <a:off x="6965022" y="2013987"/>
            <a:ext cx="147634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solidFill>
                  <a:prstClr val="white"/>
                </a:solidFill>
                <a:latin typeface="Arial"/>
              </a:rPr>
              <a:t>Cold Water</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pic>
        <p:nvPicPr>
          <p:cNvPr id="76" name="Picture 75" descr="A person in a dark room&#10;&#10;Description automatically generated">
            <a:extLst>
              <a:ext uri="{FF2B5EF4-FFF2-40B4-BE49-F238E27FC236}">
                <a16:creationId xmlns:a16="http://schemas.microsoft.com/office/drawing/2014/main" id="{73D9C563-4EAA-05A2-895F-23338543BC77}"/>
              </a:ext>
            </a:extLst>
          </p:cNvPr>
          <p:cNvPicPr>
            <a:picLocks noChangeAspect="1"/>
          </p:cNvPicPr>
          <p:nvPr/>
        </p:nvPicPr>
        <p:blipFill>
          <a:blip r:embed="rId6" cstate="print">
            <a:extLst>
              <a:ext uri="{28A0092B-C50C-407E-A947-70E740481C1C}">
                <a14:useLocalDpi xmlns:a14="http://schemas.microsoft.com/office/drawing/2010/main"/>
              </a:ext>
            </a:extLst>
          </a:blip>
          <a:srcRect r="15022"/>
          <a:stretch/>
        </p:blipFill>
        <p:spPr>
          <a:xfrm>
            <a:off x="1804422" y="1337481"/>
            <a:ext cx="1187559" cy="900000"/>
          </a:xfrm>
          <a:prstGeom prst="rect">
            <a:avLst/>
          </a:prstGeom>
        </p:spPr>
      </p:pic>
      <p:pic>
        <p:nvPicPr>
          <p:cNvPr id="28" name="Picture 27" descr="A person standing in front of a bookshelf&#10;&#10;AI-generated content may be incorrect.">
            <a:extLst>
              <a:ext uri="{FF2B5EF4-FFF2-40B4-BE49-F238E27FC236}">
                <a16:creationId xmlns:a16="http://schemas.microsoft.com/office/drawing/2014/main" id="{B82B9492-DAC0-E41A-E45F-2D51D1700A7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46891" y="4865037"/>
            <a:ext cx="1349486" cy="900000"/>
          </a:xfrm>
          <a:prstGeom prst="rect">
            <a:avLst/>
          </a:prstGeom>
        </p:spPr>
      </p:pic>
      <p:sp>
        <p:nvSpPr>
          <p:cNvPr id="29" name="Rectangle 28">
            <a:extLst>
              <a:ext uri="{FF2B5EF4-FFF2-40B4-BE49-F238E27FC236}">
                <a16:creationId xmlns:a16="http://schemas.microsoft.com/office/drawing/2014/main" id="{6D5F5F67-0AD3-41AF-0B8B-4EDB5448E5A6}"/>
              </a:ext>
            </a:extLst>
          </p:cNvPr>
          <p:cNvSpPr/>
          <p:nvPr/>
        </p:nvSpPr>
        <p:spPr>
          <a:xfrm rot="16200000" flipH="1">
            <a:off x="6447220" y="4863641"/>
            <a:ext cx="900000"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15" name="Picture 14" descr="A nun holding a magnifying glass&#10;&#10;AI-generated content may be incorrect.">
            <a:extLst>
              <a:ext uri="{FF2B5EF4-FFF2-40B4-BE49-F238E27FC236}">
                <a16:creationId xmlns:a16="http://schemas.microsoft.com/office/drawing/2014/main" id="{03C93406-97DE-2383-E0C9-129D653D9EEB}"/>
              </a:ext>
            </a:extLst>
          </p:cNvPr>
          <p:cNvPicPr>
            <a:picLocks noChangeAspect="1"/>
          </p:cNvPicPr>
          <p:nvPr/>
        </p:nvPicPr>
        <p:blipFill>
          <a:blip r:embed="rId8" cstate="print">
            <a:extLst>
              <a:ext uri="{28A0092B-C50C-407E-A947-70E740481C1C}">
                <a14:useLocalDpi xmlns:a14="http://schemas.microsoft.com/office/drawing/2010/main"/>
              </a:ext>
            </a:extLst>
          </a:blip>
          <a:srcRect r="4997"/>
          <a:stretch/>
        </p:blipFill>
        <p:spPr>
          <a:xfrm>
            <a:off x="5081416" y="4865037"/>
            <a:ext cx="1139795" cy="900000"/>
          </a:xfrm>
          <a:prstGeom prst="rect">
            <a:avLst/>
          </a:prstGeom>
        </p:spPr>
      </p:pic>
      <p:pic>
        <p:nvPicPr>
          <p:cNvPr id="21" name="Picture 20" descr="Two women in black dresses&#10;&#10;AI-generated content may be incorrect.">
            <a:extLst>
              <a:ext uri="{FF2B5EF4-FFF2-40B4-BE49-F238E27FC236}">
                <a16:creationId xmlns:a16="http://schemas.microsoft.com/office/drawing/2014/main" id="{03EC8179-ECBC-692C-D5D6-16907976385F}"/>
              </a:ext>
            </a:extLst>
          </p:cNvPr>
          <p:cNvPicPr>
            <a:picLocks noChangeAspect="1"/>
          </p:cNvPicPr>
          <p:nvPr/>
        </p:nvPicPr>
        <p:blipFill>
          <a:blip r:embed="rId9" cstate="print">
            <a:extLst>
              <a:ext uri="{28A0092B-C50C-407E-A947-70E740481C1C}">
                <a14:useLocalDpi xmlns:a14="http://schemas.microsoft.com/office/drawing/2010/main"/>
              </a:ext>
            </a:extLst>
          </a:blip>
          <a:srcRect l="9268" r="12588"/>
          <a:stretch/>
        </p:blipFill>
        <p:spPr>
          <a:xfrm>
            <a:off x="3655993" y="4865037"/>
            <a:ext cx="1199743" cy="900000"/>
          </a:xfrm>
          <a:prstGeom prst="rect">
            <a:avLst/>
          </a:prstGeom>
        </p:spPr>
      </p:pic>
      <p:pic>
        <p:nvPicPr>
          <p:cNvPr id="24" name="Picture 23" descr="A group of men smiling&#10;&#10;AI-generated content may be incorrect.">
            <a:extLst>
              <a:ext uri="{FF2B5EF4-FFF2-40B4-BE49-F238E27FC236}">
                <a16:creationId xmlns:a16="http://schemas.microsoft.com/office/drawing/2014/main" id="{A425C67F-1C9A-1B1E-FF0E-02E6C42A7BD0}"/>
              </a:ext>
            </a:extLst>
          </p:cNvPr>
          <p:cNvPicPr>
            <a:picLocks noChangeAspect="1"/>
          </p:cNvPicPr>
          <p:nvPr/>
        </p:nvPicPr>
        <p:blipFill>
          <a:blip r:embed="rId10" cstate="print">
            <a:extLst>
              <a:ext uri="{28A0092B-C50C-407E-A947-70E740481C1C}">
                <a14:useLocalDpi xmlns:a14="http://schemas.microsoft.com/office/drawing/2010/main"/>
              </a:ext>
            </a:extLst>
          </a:blip>
          <a:srcRect l="11544" r="10613"/>
          <a:stretch/>
        </p:blipFill>
        <p:spPr>
          <a:xfrm>
            <a:off x="2185234" y="4865037"/>
            <a:ext cx="1245079" cy="900000"/>
          </a:xfrm>
          <a:prstGeom prst="rect">
            <a:avLst/>
          </a:prstGeom>
        </p:spPr>
      </p:pic>
      <p:pic>
        <p:nvPicPr>
          <p:cNvPr id="1026" name="Picture 2" descr="When will Taskmaster series 19 air? : Other news 2025 : Chortle : The UK  Comedy Guide">
            <a:extLst>
              <a:ext uri="{FF2B5EF4-FFF2-40B4-BE49-F238E27FC236}">
                <a16:creationId xmlns:a16="http://schemas.microsoft.com/office/drawing/2014/main" id="{07F41897-981B-A88F-21BF-689EF168417E}"/>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0415742" y="2555283"/>
            <a:ext cx="153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nnel 4 Married at First Sight FAST channel | Advanced Television">
            <a:extLst>
              <a:ext uri="{FF2B5EF4-FFF2-40B4-BE49-F238E27FC236}">
                <a16:creationId xmlns:a16="http://schemas.microsoft.com/office/drawing/2014/main" id="{C2291472-FD71-130C-55E1-8B839EF14952}"/>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746675" y="2555283"/>
            <a:ext cx="16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Mitchell &amp; Webb are back on Channel 4 with a brand-new sketch show, teaming  up with next generation of comedy writers and performers | Channel 4">
            <a:extLst>
              <a:ext uri="{FF2B5EF4-FFF2-40B4-BE49-F238E27FC236}">
                <a16:creationId xmlns:a16="http://schemas.microsoft.com/office/drawing/2014/main" id="{4CB884AF-3A2C-23D2-5521-9F34BE75DA8C}"/>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726407" y="2555283"/>
            <a:ext cx="1607143" cy="900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0325FBA9-230E-19B6-C097-7111E81A469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99731" y="2555283"/>
            <a:ext cx="1607143" cy="900000"/>
          </a:xfrm>
          <a:prstGeom prst="rect">
            <a:avLst/>
          </a:prstGeom>
        </p:spPr>
      </p:pic>
      <p:pic>
        <p:nvPicPr>
          <p:cNvPr id="69" name="Picture 68">
            <a:extLst>
              <a:ext uri="{FF2B5EF4-FFF2-40B4-BE49-F238E27FC236}">
                <a16:creationId xmlns:a16="http://schemas.microsoft.com/office/drawing/2014/main" id="{0B6ADB4C-6897-CDBB-43C7-C8DC6D91BF35}"/>
              </a:ext>
            </a:extLst>
          </p:cNvPr>
          <p:cNvPicPr>
            <a:picLocks noChangeAspect="1"/>
          </p:cNvPicPr>
          <p:nvPr/>
        </p:nvPicPr>
        <p:blipFill>
          <a:blip r:embed="rId15"/>
          <a:stretch>
            <a:fillRect/>
          </a:stretch>
        </p:blipFill>
        <p:spPr>
          <a:xfrm>
            <a:off x="2075943" y="2555283"/>
            <a:ext cx="1581395" cy="900000"/>
          </a:xfrm>
          <a:prstGeom prst="rect">
            <a:avLst/>
          </a:prstGeom>
        </p:spPr>
      </p:pic>
      <p:pic>
        <p:nvPicPr>
          <p:cNvPr id="4100" name="Picture 4" descr="Channel 4 to give away a fortune in new reality format The Inheritance | Channel  4">
            <a:extLst>
              <a:ext uri="{FF2B5EF4-FFF2-40B4-BE49-F238E27FC236}">
                <a16:creationId xmlns:a16="http://schemas.microsoft.com/office/drawing/2014/main" id="{DBFA3072-27C9-ADCF-83E9-28B5384E06BF}"/>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402619" y="2555283"/>
            <a:ext cx="1607143" cy="9000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636B26B9-D81B-8F0D-C7B7-8D566DC89806}"/>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078831" y="2555283"/>
            <a:ext cx="1598775" cy="900000"/>
          </a:xfrm>
          <a:prstGeom prst="rect">
            <a:avLst/>
          </a:prstGeom>
        </p:spPr>
      </p:pic>
      <p:pic>
        <p:nvPicPr>
          <p:cNvPr id="9" name="Picture 8" descr="A group of people in scuba gear&#10;&#10;AI-generated content may be incorrect.">
            <a:extLst>
              <a:ext uri="{FF2B5EF4-FFF2-40B4-BE49-F238E27FC236}">
                <a16:creationId xmlns:a16="http://schemas.microsoft.com/office/drawing/2014/main" id="{963A350C-7C65-5173-C56E-7BAB24427975}"/>
              </a:ext>
            </a:extLst>
          </p:cNvPr>
          <p:cNvPicPr>
            <a:picLocks noChangeAspect="1"/>
          </p:cNvPicPr>
          <p:nvPr/>
        </p:nvPicPr>
        <p:blipFill>
          <a:blip r:embed="rId18"/>
          <a:srcRect l="14548" t="1789" r="9734" b="2202"/>
          <a:stretch/>
        </p:blipFill>
        <p:spPr>
          <a:xfrm>
            <a:off x="399731" y="1345717"/>
            <a:ext cx="1306175" cy="900000"/>
          </a:xfrm>
          <a:prstGeom prst="rect">
            <a:avLst/>
          </a:prstGeom>
        </p:spPr>
      </p:pic>
      <p:pic>
        <p:nvPicPr>
          <p:cNvPr id="17" name="Picture 16" descr="A person and person standing on a street&#10;&#10;AI-generated content may be incorrect.">
            <a:extLst>
              <a:ext uri="{FF2B5EF4-FFF2-40B4-BE49-F238E27FC236}">
                <a16:creationId xmlns:a16="http://schemas.microsoft.com/office/drawing/2014/main" id="{1F76E97C-4490-CC3F-E8CC-141E999ADF69}"/>
              </a:ext>
            </a:extLst>
          </p:cNvPr>
          <p:cNvPicPr>
            <a:picLocks noChangeAspect="1"/>
          </p:cNvPicPr>
          <p:nvPr/>
        </p:nvPicPr>
        <p:blipFill>
          <a:blip r:embed="rId19" cstate="print">
            <a:extLst>
              <a:ext uri="{28A0092B-C50C-407E-A947-70E740481C1C}">
                <a14:useLocalDpi xmlns:a14="http://schemas.microsoft.com/office/drawing/2010/main"/>
              </a:ext>
            </a:extLst>
          </a:blip>
          <a:srcRect l="1270"/>
          <a:stretch/>
        </p:blipFill>
        <p:spPr>
          <a:xfrm>
            <a:off x="3120367" y="1345717"/>
            <a:ext cx="1222801" cy="900000"/>
          </a:xfrm>
          <a:prstGeom prst="rect">
            <a:avLst/>
          </a:prstGeom>
        </p:spPr>
      </p:pic>
      <p:pic>
        <p:nvPicPr>
          <p:cNvPr id="36" name="Picture 35" descr="A person with her arms crossed and a group of people in the background&#10;&#10;AI-generated content may be incorrect.">
            <a:extLst>
              <a:ext uri="{FF2B5EF4-FFF2-40B4-BE49-F238E27FC236}">
                <a16:creationId xmlns:a16="http://schemas.microsoft.com/office/drawing/2014/main" id="{892703C8-565D-AF55-6456-A57654D169DB}"/>
              </a:ext>
            </a:extLst>
          </p:cNvPr>
          <p:cNvPicPr>
            <a:picLocks noChangeAspect="1"/>
          </p:cNvPicPr>
          <p:nvPr/>
        </p:nvPicPr>
        <p:blipFill>
          <a:blip r:embed="rId20" cstate="print">
            <a:extLst>
              <a:ext uri="{28A0092B-C50C-407E-A947-70E740481C1C}">
                <a14:useLocalDpi xmlns:a14="http://schemas.microsoft.com/office/drawing/2010/main"/>
              </a:ext>
            </a:extLst>
          </a:blip>
          <a:srcRect l="10606" t="-600" r="12043" b="600"/>
          <a:stretch/>
        </p:blipFill>
        <p:spPr>
          <a:xfrm>
            <a:off x="4435727" y="1345717"/>
            <a:ext cx="1238532" cy="900000"/>
          </a:xfrm>
          <a:prstGeom prst="rect">
            <a:avLst/>
          </a:prstGeom>
        </p:spPr>
      </p:pic>
      <p:pic>
        <p:nvPicPr>
          <p:cNvPr id="39" name="Picture 38" descr="A person in a suit holding a briefcase&#10;&#10;AI-generated content may be incorrect.">
            <a:extLst>
              <a:ext uri="{FF2B5EF4-FFF2-40B4-BE49-F238E27FC236}">
                <a16:creationId xmlns:a16="http://schemas.microsoft.com/office/drawing/2014/main" id="{B7843FA1-3C23-1834-41F4-558D31C65A29}"/>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766818" y="1345717"/>
            <a:ext cx="1187559" cy="900000"/>
          </a:xfrm>
          <a:prstGeom prst="rect">
            <a:avLst/>
          </a:prstGeom>
        </p:spPr>
      </p:pic>
      <p:pic>
        <p:nvPicPr>
          <p:cNvPr id="2048" name="Picture 2047" descr="A close up of a logo&#10;&#10;Description automatically generated">
            <a:extLst>
              <a:ext uri="{FF2B5EF4-FFF2-40B4-BE49-F238E27FC236}">
                <a16:creationId xmlns:a16="http://schemas.microsoft.com/office/drawing/2014/main" id="{16F56E29-92E0-BBA1-7845-B39AE92F3EC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087530" y="1601059"/>
            <a:ext cx="605014" cy="338462"/>
          </a:xfrm>
          <a:prstGeom prst="rect">
            <a:avLst/>
          </a:prstGeom>
        </p:spPr>
      </p:pic>
      <p:sp>
        <p:nvSpPr>
          <p:cNvPr id="66" name="Rectangle 65">
            <a:extLst>
              <a:ext uri="{FF2B5EF4-FFF2-40B4-BE49-F238E27FC236}">
                <a16:creationId xmlns:a16="http://schemas.microsoft.com/office/drawing/2014/main" id="{ACE01870-BB07-A8CD-773D-DDE5D5821B1D}"/>
              </a:ext>
            </a:extLst>
          </p:cNvPr>
          <p:cNvSpPr/>
          <p:nvPr/>
        </p:nvSpPr>
        <p:spPr>
          <a:xfrm rot="16200000" flipH="1">
            <a:off x="3036754" y="1430663"/>
            <a:ext cx="895242" cy="729463"/>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EB3317B4-B4A0-50F1-41E7-21C6A6049F48}"/>
              </a:ext>
            </a:extLst>
          </p:cNvPr>
          <p:cNvSpPr/>
          <p:nvPr/>
        </p:nvSpPr>
        <p:spPr>
          <a:xfrm rot="16200000" flipH="1">
            <a:off x="4331167" y="1462751"/>
            <a:ext cx="887289" cy="673237"/>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35" name="Rectangle 1034">
            <a:extLst>
              <a:ext uri="{FF2B5EF4-FFF2-40B4-BE49-F238E27FC236}">
                <a16:creationId xmlns:a16="http://schemas.microsoft.com/office/drawing/2014/main" id="{32E47A7F-B65F-FBB5-1A45-F8592A1030DB}"/>
              </a:ext>
            </a:extLst>
          </p:cNvPr>
          <p:cNvSpPr/>
          <p:nvPr/>
        </p:nvSpPr>
        <p:spPr>
          <a:xfrm rot="16200000" flipH="1">
            <a:off x="2180183" y="4866449"/>
            <a:ext cx="899998"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37" name="TextBox 1036">
            <a:extLst>
              <a:ext uri="{FF2B5EF4-FFF2-40B4-BE49-F238E27FC236}">
                <a16:creationId xmlns:a16="http://schemas.microsoft.com/office/drawing/2014/main" id="{702772FA-EF8A-223F-525D-CC13393D2AB4}"/>
              </a:ext>
            </a:extLst>
          </p:cNvPr>
          <p:cNvSpPr txBox="1"/>
          <p:nvPr/>
        </p:nvSpPr>
        <p:spPr>
          <a:xfrm>
            <a:off x="2127911" y="5418332"/>
            <a:ext cx="11674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Bangers &amp; Cash S12</a:t>
            </a:r>
          </a:p>
        </p:txBody>
      </p:sp>
      <p:sp>
        <p:nvSpPr>
          <p:cNvPr id="85" name="Rectangle 84">
            <a:extLst>
              <a:ext uri="{FF2B5EF4-FFF2-40B4-BE49-F238E27FC236}">
                <a16:creationId xmlns:a16="http://schemas.microsoft.com/office/drawing/2014/main" id="{316ACE8D-FD1C-1645-21A0-7FB8CED08543}"/>
              </a:ext>
            </a:extLst>
          </p:cNvPr>
          <p:cNvSpPr/>
          <p:nvPr/>
        </p:nvSpPr>
        <p:spPr>
          <a:xfrm rot="16200000" flipH="1">
            <a:off x="5851258" y="1263606"/>
            <a:ext cx="899998" cy="1063575"/>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6" name="TextBox 85">
            <a:extLst>
              <a:ext uri="{FF2B5EF4-FFF2-40B4-BE49-F238E27FC236}">
                <a16:creationId xmlns:a16="http://schemas.microsoft.com/office/drawing/2014/main" id="{E7BDC1E3-A86E-976D-8F50-979A083A30CC}"/>
              </a:ext>
            </a:extLst>
          </p:cNvPr>
          <p:cNvSpPr txBox="1"/>
          <p:nvPr/>
        </p:nvSpPr>
        <p:spPr>
          <a:xfrm>
            <a:off x="5734262" y="2014582"/>
            <a:ext cx="137074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Fortune Hotel </a:t>
            </a:r>
          </a:p>
        </p:txBody>
      </p:sp>
      <p:sp>
        <p:nvSpPr>
          <p:cNvPr id="2130" name="Rectangle 2129">
            <a:extLst>
              <a:ext uri="{FF2B5EF4-FFF2-40B4-BE49-F238E27FC236}">
                <a16:creationId xmlns:a16="http://schemas.microsoft.com/office/drawing/2014/main" id="{60CF98C4-1960-344D-5498-FD989599A39A}"/>
              </a:ext>
            </a:extLst>
          </p:cNvPr>
          <p:cNvSpPr/>
          <p:nvPr/>
        </p:nvSpPr>
        <p:spPr>
          <a:xfrm rot="16200000" flipH="1">
            <a:off x="527503" y="2443879"/>
            <a:ext cx="883644" cy="1133261"/>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131" name="TextBox 2130">
            <a:extLst>
              <a:ext uri="{FF2B5EF4-FFF2-40B4-BE49-F238E27FC236}">
                <a16:creationId xmlns:a16="http://schemas.microsoft.com/office/drawing/2014/main" id="{F7B77200-737C-6D82-0C23-CB7F99BDFAB1}"/>
              </a:ext>
            </a:extLst>
          </p:cNvPr>
          <p:cNvSpPr txBox="1"/>
          <p:nvPr/>
        </p:nvSpPr>
        <p:spPr>
          <a:xfrm>
            <a:off x="349051" y="3246936"/>
            <a:ext cx="133109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Trespasses</a:t>
            </a:r>
          </a:p>
        </p:txBody>
      </p:sp>
      <p:sp>
        <p:nvSpPr>
          <p:cNvPr id="10" name="Rectangle 9">
            <a:extLst>
              <a:ext uri="{FF2B5EF4-FFF2-40B4-BE49-F238E27FC236}">
                <a16:creationId xmlns:a16="http://schemas.microsoft.com/office/drawing/2014/main" id="{04E45D71-A037-71A1-5EB3-BA89F503BBEA}"/>
              </a:ext>
            </a:extLst>
          </p:cNvPr>
          <p:cNvSpPr/>
          <p:nvPr/>
        </p:nvSpPr>
        <p:spPr>
          <a:xfrm rot="16200000" flipH="1">
            <a:off x="1723646" y="1420585"/>
            <a:ext cx="892499" cy="725644"/>
          </a:xfrm>
          <a:prstGeom prst="rect">
            <a:avLst/>
          </a:prstGeom>
          <a:gradFill flip="none" rotWithShape="1">
            <a:gsLst>
              <a:gs pos="68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50" name="TextBox 49">
            <a:extLst>
              <a:ext uri="{FF2B5EF4-FFF2-40B4-BE49-F238E27FC236}">
                <a16:creationId xmlns:a16="http://schemas.microsoft.com/office/drawing/2014/main" id="{9DEF924E-B5D8-9240-BE4C-6C5512603B55}"/>
              </a:ext>
            </a:extLst>
          </p:cNvPr>
          <p:cNvSpPr txBox="1"/>
          <p:nvPr/>
        </p:nvSpPr>
        <p:spPr>
          <a:xfrm>
            <a:off x="1775883" y="2000882"/>
            <a:ext cx="147634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solidFill>
                  <a:prstClr val="white"/>
                </a:solidFill>
                <a:latin typeface="Arial"/>
              </a:rPr>
              <a:t>Ridley</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TextBox 47">
            <a:extLst>
              <a:ext uri="{FF2B5EF4-FFF2-40B4-BE49-F238E27FC236}">
                <a16:creationId xmlns:a16="http://schemas.microsoft.com/office/drawing/2014/main" id="{0D0B88DF-C0E3-5273-958E-1407507FB193}"/>
              </a:ext>
            </a:extLst>
          </p:cNvPr>
          <p:cNvSpPr txBox="1"/>
          <p:nvPr/>
        </p:nvSpPr>
        <p:spPr>
          <a:xfrm>
            <a:off x="10666636" y="1470441"/>
            <a:ext cx="15646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UEFA Women's EURO 2025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The Carabao Cup 2025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Tour de France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England Men's International Football </a:t>
            </a:r>
          </a:p>
        </p:txBody>
      </p:sp>
      <p:sp>
        <p:nvSpPr>
          <p:cNvPr id="2" name="Title 1">
            <a:extLst>
              <a:ext uri="{FF2B5EF4-FFF2-40B4-BE49-F238E27FC236}">
                <a16:creationId xmlns:a16="http://schemas.microsoft.com/office/drawing/2014/main" id="{C55A1AFC-A65D-0DDB-04FE-B81CDEB8BC79}"/>
              </a:ext>
            </a:extLst>
          </p:cNvPr>
          <p:cNvSpPr>
            <a:spLocks noGrp="1"/>
          </p:cNvSpPr>
          <p:nvPr>
            <p:ph type="title"/>
          </p:nvPr>
        </p:nvSpPr>
        <p:spPr/>
        <p:txBody>
          <a:bodyPr/>
          <a:lstStyle/>
          <a:p>
            <a:r>
              <a:rPr lang="en-GB" dirty="0"/>
              <a:t>Programming Highlights – Q3 2025</a:t>
            </a:r>
          </a:p>
        </p:txBody>
      </p:sp>
      <p:sp>
        <p:nvSpPr>
          <p:cNvPr id="32" name="Text Placeholder 3">
            <a:extLst>
              <a:ext uri="{FF2B5EF4-FFF2-40B4-BE49-F238E27FC236}">
                <a16:creationId xmlns:a16="http://schemas.microsoft.com/office/drawing/2014/main" id="{E45CFDAB-6BFA-9691-1444-3A9A6C17D2A3}"/>
              </a:ext>
            </a:extLst>
          </p:cNvPr>
          <p:cNvSpPr txBox="1">
            <a:spLocks/>
          </p:cNvSpPr>
          <p:nvPr/>
        </p:nvSpPr>
        <p:spPr>
          <a:xfrm>
            <a:off x="347425" y="4560916"/>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UKTV</a:t>
            </a:r>
          </a:p>
        </p:txBody>
      </p:sp>
      <p:sp>
        <p:nvSpPr>
          <p:cNvPr id="84" name="Text Placeholder 3">
            <a:extLst>
              <a:ext uri="{FF2B5EF4-FFF2-40B4-BE49-F238E27FC236}">
                <a16:creationId xmlns:a16="http://schemas.microsoft.com/office/drawing/2014/main" id="{20981D8E-6A50-B286-74B6-D0505FABD770}"/>
              </a:ext>
            </a:extLst>
          </p:cNvPr>
          <p:cNvSpPr txBox="1">
            <a:spLocks/>
          </p:cNvSpPr>
          <p:nvPr/>
        </p:nvSpPr>
        <p:spPr>
          <a:xfrm>
            <a:off x="327419" y="2244562"/>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Channel 4</a:t>
            </a:r>
          </a:p>
        </p:txBody>
      </p:sp>
      <p:sp>
        <p:nvSpPr>
          <p:cNvPr id="4" name="Text Placeholder 3">
            <a:extLst>
              <a:ext uri="{FF2B5EF4-FFF2-40B4-BE49-F238E27FC236}">
                <a16:creationId xmlns:a16="http://schemas.microsoft.com/office/drawing/2014/main" id="{8E1F6781-3168-3261-8108-8791296F8F4B}"/>
              </a:ext>
            </a:extLst>
          </p:cNvPr>
          <p:cNvSpPr txBox="1">
            <a:spLocks/>
          </p:cNvSpPr>
          <p:nvPr/>
        </p:nvSpPr>
        <p:spPr>
          <a:xfrm>
            <a:off x="367170" y="960526"/>
            <a:ext cx="2048168" cy="304018"/>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ITV</a:t>
            </a:r>
          </a:p>
        </p:txBody>
      </p:sp>
      <p:sp>
        <p:nvSpPr>
          <p:cNvPr id="20" name="Text Placeholder 3">
            <a:extLst>
              <a:ext uri="{FF2B5EF4-FFF2-40B4-BE49-F238E27FC236}">
                <a16:creationId xmlns:a16="http://schemas.microsoft.com/office/drawing/2014/main" id="{82C32081-E958-C3A8-B4C7-8E8B68EACC75}"/>
              </a:ext>
            </a:extLst>
          </p:cNvPr>
          <p:cNvSpPr txBox="1">
            <a:spLocks/>
          </p:cNvSpPr>
          <p:nvPr/>
        </p:nvSpPr>
        <p:spPr>
          <a:xfrm>
            <a:off x="338706" y="3435426"/>
            <a:ext cx="930918" cy="31698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Sky</a:t>
            </a:r>
          </a:p>
        </p:txBody>
      </p:sp>
      <p:sp>
        <p:nvSpPr>
          <p:cNvPr id="44" name="Rectangle 43">
            <a:extLst>
              <a:ext uri="{FF2B5EF4-FFF2-40B4-BE49-F238E27FC236}">
                <a16:creationId xmlns:a16="http://schemas.microsoft.com/office/drawing/2014/main" id="{0B75E1A2-7E31-7D84-48F5-22CADCA9DD78}"/>
              </a:ext>
            </a:extLst>
          </p:cNvPr>
          <p:cNvSpPr/>
          <p:nvPr/>
        </p:nvSpPr>
        <p:spPr>
          <a:xfrm rot="16200000" flipH="1">
            <a:off x="476902" y="1268572"/>
            <a:ext cx="900998" cy="1055288"/>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8" name="TextBox 17">
            <a:extLst>
              <a:ext uri="{FF2B5EF4-FFF2-40B4-BE49-F238E27FC236}">
                <a16:creationId xmlns:a16="http://schemas.microsoft.com/office/drawing/2014/main" id="{DF8FF814-EA3A-901B-7F10-4D2C0F695A30}"/>
              </a:ext>
            </a:extLst>
          </p:cNvPr>
          <p:cNvSpPr txBox="1"/>
          <p:nvPr/>
        </p:nvSpPr>
        <p:spPr>
          <a:xfrm>
            <a:off x="366479" y="1875051"/>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Shark! Celebrity Infested Waters </a:t>
            </a:r>
          </a:p>
        </p:txBody>
      </p:sp>
      <p:sp>
        <p:nvSpPr>
          <p:cNvPr id="41" name="Rectangle 40">
            <a:extLst>
              <a:ext uri="{FF2B5EF4-FFF2-40B4-BE49-F238E27FC236}">
                <a16:creationId xmlns:a16="http://schemas.microsoft.com/office/drawing/2014/main" id="{DA67342B-9D44-0A7E-5812-1708BA954E8F}"/>
              </a:ext>
            </a:extLst>
          </p:cNvPr>
          <p:cNvSpPr/>
          <p:nvPr/>
        </p:nvSpPr>
        <p:spPr>
          <a:xfrm rot="16200000" flipH="1">
            <a:off x="1960498" y="2678045"/>
            <a:ext cx="893437" cy="652851"/>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68" name="TextBox 2067">
            <a:extLst>
              <a:ext uri="{FF2B5EF4-FFF2-40B4-BE49-F238E27FC236}">
                <a16:creationId xmlns:a16="http://schemas.microsoft.com/office/drawing/2014/main" id="{C94442D8-74D3-6008-8EC5-A0A0B40EA9FE}"/>
              </a:ext>
            </a:extLst>
          </p:cNvPr>
          <p:cNvSpPr txBox="1"/>
          <p:nvPr/>
        </p:nvSpPr>
        <p:spPr>
          <a:xfrm>
            <a:off x="2077617" y="3081886"/>
            <a:ext cx="9384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T</a:t>
            </a:r>
            <a:r>
              <a:rPr kumimoji="0" lang="en-GB" sz="900" b="0" i="0" u="none" strike="noStrike" kern="1200" cap="none" spc="0" normalizeH="0" baseline="0" noProof="0" dirty="0">
                <a:ln>
                  <a:noFill/>
                </a:ln>
                <a:solidFill>
                  <a:prstClr val="white"/>
                </a:solidFill>
                <a:effectLst/>
                <a:uLnTx/>
                <a:uFillTx/>
                <a:latin typeface="Arial"/>
                <a:ea typeface="+mn-ea"/>
                <a:cs typeface="+mn-cs"/>
              </a:rPr>
              <a:t>he Couple Next </a:t>
            </a:r>
            <a:r>
              <a:rPr lang="en-GB" sz="900" dirty="0">
                <a:solidFill>
                  <a:prstClr val="white"/>
                </a:solidFill>
                <a:latin typeface="Arial"/>
              </a:rPr>
              <a:t>Door S2</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64484E78-A568-6CD1-D1D2-BEDE23EB71F1}"/>
              </a:ext>
            </a:extLst>
          </p:cNvPr>
          <p:cNvSpPr/>
          <p:nvPr/>
        </p:nvSpPr>
        <p:spPr>
          <a:xfrm rot="16200000" flipH="1">
            <a:off x="5570810" y="2390411"/>
            <a:ext cx="893438" cy="1228121"/>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56" name="TextBox 2055">
            <a:extLst>
              <a:ext uri="{FF2B5EF4-FFF2-40B4-BE49-F238E27FC236}">
                <a16:creationId xmlns:a16="http://schemas.microsoft.com/office/drawing/2014/main" id="{A55265F1-BAFF-A617-36D2-A7B207D1E977}"/>
              </a:ext>
            </a:extLst>
          </p:cNvPr>
          <p:cNvSpPr txBox="1"/>
          <p:nvPr/>
        </p:nvSpPr>
        <p:spPr>
          <a:xfrm>
            <a:off x="5379600" y="3225639"/>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Inheritance</a:t>
            </a:r>
          </a:p>
        </p:txBody>
      </p:sp>
      <p:pic>
        <p:nvPicPr>
          <p:cNvPr id="65" name="Picture 64" descr="A red rectangular sign with white text&#10;&#10;Description automatically generated">
            <a:extLst>
              <a:ext uri="{FF2B5EF4-FFF2-40B4-BE49-F238E27FC236}">
                <a16:creationId xmlns:a16="http://schemas.microsoft.com/office/drawing/2014/main" id="{A3C19BE3-2085-1C6F-FF8D-D910DA259893}"/>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t="39357" b="39611"/>
          <a:stretch/>
        </p:blipFill>
        <p:spPr>
          <a:xfrm>
            <a:off x="847871" y="4186549"/>
            <a:ext cx="1156392" cy="136800"/>
          </a:xfrm>
          <a:prstGeom prst="rect">
            <a:avLst/>
          </a:prstGeom>
        </p:spPr>
      </p:pic>
      <p:pic>
        <p:nvPicPr>
          <p:cNvPr id="67" name="Picture 66" descr="A red and white sign&#10;&#10;Description automatically generated">
            <a:extLst>
              <a:ext uri="{FF2B5EF4-FFF2-40B4-BE49-F238E27FC236}">
                <a16:creationId xmlns:a16="http://schemas.microsoft.com/office/drawing/2014/main" id="{98B7C5E0-2CB4-D489-413E-A20FFE82AA24}"/>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361818" y="3979800"/>
            <a:ext cx="672600" cy="136800"/>
          </a:xfrm>
          <a:prstGeom prst="rect">
            <a:avLst/>
          </a:prstGeom>
        </p:spPr>
      </p:pic>
      <p:sp>
        <p:nvSpPr>
          <p:cNvPr id="2078" name="TextBox 2077">
            <a:extLst>
              <a:ext uri="{FF2B5EF4-FFF2-40B4-BE49-F238E27FC236}">
                <a16:creationId xmlns:a16="http://schemas.microsoft.com/office/drawing/2014/main" id="{3BF5A2EF-5808-B311-B662-25C6DF1E1995}"/>
              </a:ext>
            </a:extLst>
          </p:cNvPr>
          <p:cNvSpPr txBox="1"/>
          <p:nvPr/>
        </p:nvSpPr>
        <p:spPr>
          <a:xfrm>
            <a:off x="3080482" y="2012445"/>
            <a:ext cx="152125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Long Lost Family </a:t>
            </a:r>
          </a:p>
        </p:txBody>
      </p:sp>
      <p:sp>
        <p:nvSpPr>
          <p:cNvPr id="2079" name="TextBox 2078">
            <a:extLst>
              <a:ext uri="{FF2B5EF4-FFF2-40B4-BE49-F238E27FC236}">
                <a16:creationId xmlns:a16="http://schemas.microsoft.com/office/drawing/2014/main" id="{1F2C3BD7-F03E-43C2-3641-9162C867BEA6}"/>
              </a:ext>
            </a:extLst>
          </p:cNvPr>
          <p:cNvSpPr txBox="1"/>
          <p:nvPr/>
        </p:nvSpPr>
        <p:spPr>
          <a:xfrm>
            <a:off x="4387293" y="2012182"/>
            <a:ext cx="152125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Karen Pirie</a:t>
            </a:r>
          </a:p>
        </p:txBody>
      </p:sp>
      <p:sp>
        <p:nvSpPr>
          <p:cNvPr id="95" name="Rectangle 94">
            <a:extLst>
              <a:ext uri="{FF2B5EF4-FFF2-40B4-BE49-F238E27FC236}">
                <a16:creationId xmlns:a16="http://schemas.microsoft.com/office/drawing/2014/main" id="{EED2C5BF-7FAE-85BE-94AD-6D5CA587DEA4}"/>
              </a:ext>
            </a:extLst>
          </p:cNvPr>
          <p:cNvSpPr/>
          <p:nvPr/>
        </p:nvSpPr>
        <p:spPr>
          <a:xfrm rot="16200000" flipH="1">
            <a:off x="3737781" y="2545145"/>
            <a:ext cx="896551" cy="918683"/>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8" name="TextBox 67">
            <a:extLst>
              <a:ext uri="{FF2B5EF4-FFF2-40B4-BE49-F238E27FC236}">
                <a16:creationId xmlns:a16="http://schemas.microsoft.com/office/drawing/2014/main" id="{987417DD-D26B-0031-63DC-80C539990812}"/>
              </a:ext>
            </a:extLst>
          </p:cNvPr>
          <p:cNvSpPr txBox="1"/>
          <p:nvPr/>
        </p:nvSpPr>
        <p:spPr>
          <a:xfrm>
            <a:off x="3698039" y="3221408"/>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Mitchell &amp; Webb</a:t>
            </a:r>
          </a:p>
        </p:txBody>
      </p:sp>
      <p:sp>
        <p:nvSpPr>
          <p:cNvPr id="104" name="Rectangle 103">
            <a:extLst>
              <a:ext uri="{FF2B5EF4-FFF2-40B4-BE49-F238E27FC236}">
                <a16:creationId xmlns:a16="http://schemas.microsoft.com/office/drawing/2014/main" id="{7D647E02-2BF2-BBCE-BBD8-26FABDE83811}"/>
              </a:ext>
            </a:extLst>
          </p:cNvPr>
          <p:cNvSpPr/>
          <p:nvPr/>
        </p:nvSpPr>
        <p:spPr>
          <a:xfrm rot="16200000" flipH="1">
            <a:off x="7241569" y="2394571"/>
            <a:ext cx="898030" cy="1218832"/>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C825BA51-BE63-4993-29F8-CDCAF8B51159}"/>
              </a:ext>
            </a:extLst>
          </p:cNvPr>
          <p:cNvSpPr txBox="1"/>
          <p:nvPr/>
        </p:nvSpPr>
        <p:spPr>
          <a:xfrm>
            <a:off x="7042359" y="3089017"/>
            <a:ext cx="11902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Great British Bake Off</a:t>
            </a:r>
          </a:p>
        </p:txBody>
      </p:sp>
      <p:sp>
        <p:nvSpPr>
          <p:cNvPr id="121" name="Rectangle 120">
            <a:extLst>
              <a:ext uri="{FF2B5EF4-FFF2-40B4-BE49-F238E27FC236}">
                <a16:creationId xmlns:a16="http://schemas.microsoft.com/office/drawing/2014/main" id="{BC36B9D9-2636-D4D9-FCF2-3B6E0B6F009E}"/>
              </a:ext>
            </a:extLst>
          </p:cNvPr>
          <p:cNvSpPr/>
          <p:nvPr/>
        </p:nvSpPr>
        <p:spPr>
          <a:xfrm rot="16200000" flipH="1">
            <a:off x="3658110" y="4865876"/>
            <a:ext cx="899998"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22" name="TextBox 121">
            <a:extLst>
              <a:ext uri="{FF2B5EF4-FFF2-40B4-BE49-F238E27FC236}">
                <a16:creationId xmlns:a16="http://schemas.microsoft.com/office/drawing/2014/main" id="{3333808C-389B-8DA6-A101-B6E668F015C0}"/>
              </a:ext>
            </a:extLst>
          </p:cNvPr>
          <p:cNvSpPr txBox="1"/>
          <p:nvPr/>
        </p:nvSpPr>
        <p:spPr>
          <a:xfrm>
            <a:off x="3639895" y="5529178"/>
            <a:ext cx="11674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Side Hustlers</a:t>
            </a:r>
          </a:p>
        </p:txBody>
      </p:sp>
      <p:sp>
        <p:nvSpPr>
          <p:cNvPr id="123" name="Rectangle 122">
            <a:extLst>
              <a:ext uri="{FF2B5EF4-FFF2-40B4-BE49-F238E27FC236}">
                <a16:creationId xmlns:a16="http://schemas.microsoft.com/office/drawing/2014/main" id="{93FFA06A-D606-7468-AD8A-13D84FB44586}"/>
              </a:ext>
            </a:extLst>
          </p:cNvPr>
          <p:cNvSpPr/>
          <p:nvPr/>
        </p:nvSpPr>
        <p:spPr>
          <a:xfrm rot="16200000" flipH="1">
            <a:off x="5084681" y="4865246"/>
            <a:ext cx="900000"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24" name="TextBox 123">
            <a:extLst>
              <a:ext uri="{FF2B5EF4-FFF2-40B4-BE49-F238E27FC236}">
                <a16:creationId xmlns:a16="http://schemas.microsoft.com/office/drawing/2014/main" id="{5251F137-7113-A122-9517-B790B58B8AA6}"/>
              </a:ext>
            </a:extLst>
          </p:cNvPr>
          <p:cNvSpPr txBox="1"/>
          <p:nvPr/>
        </p:nvSpPr>
        <p:spPr>
          <a:xfrm>
            <a:off x="5039726" y="5531854"/>
            <a:ext cx="11674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Sister Boniface S4</a:t>
            </a:r>
          </a:p>
        </p:txBody>
      </p:sp>
      <p:sp>
        <p:nvSpPr>
          <p:cNvPr id="127" name="TextBox 126">
            <a:extLst>
              <a:ext uri="{FF2B5EF4-FFF2-40B4-BE49-F238E27FC236}">
                <a16:creationId xmlns:a16="http://schemas.microsoft.com/office/drawing/2014/main" id="{64CB8433-DA3B-D28A-37AD-9751004C42C2}"/>
              </a:ext>
            </a:extLst>
          </p:cNvPr>
          <p:cNvSpPr txBox="1"/>
          <p:nvPr/>
        </p:nvSpPr>
        <p:spPr>
          <a:xfrm>
            <a:off x="6450410" y="5520723"/>
            <a:ext cx="11674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Bookish</a:t>
            </a:r>
          </a:p>
        </p:txBody>
      </p:sp>
      <p:sp>
        <p:nvSpPr>
          <p:cNvPr id="33" name="TextBox 32">
            <a:extLst>
              <a:ext uri="{FF2B5EF4-FFF2-40B4-BE49-F238E27FC236}">
                <a16:creationId xmlns:a16="http://schemas.microsoft.com/office/drawing/2014/main" id="{C19D6F39-9A95-4E32-70F3-7E14DCDD02D1}"/>
              </a:ext>
            </a:extLst>
          </p:cNvPr>
          <p:cNvSpPr txBox="1"/>
          <p:nvPr/>
        </p:nvSpPr>
        <p:spPr>
          <a:xfrm>
            <a:off x="1995211" y="4365747"/>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Equalizer S5</a:t>
            </a:r>
          </a:p>
        </p:txBody>
      </p:sp>
      <p:pic>
        <p:nvPicPr>
          <p:cNvPr id="12" name="Picture 11" descr="A blue and black letter&#10;&#10;Description automatically generated">
            <a:extLst>
              <a:ext uri="{FF2B5EF4-FFF2-40B4-BE49-F238E27FC236}">
                <a16:creationId xmlns:a16="http://schemas.microsoft.com/office/drawing/2014/main" id="{569A4268-76BB-42D2-A557-1CC920A5E345}"/>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439615" y="5029937"/>
            <a:ext cx="537290" cy="100085"/>
          </a:xfrm>
          <a:prstGeom prst="rect">
            <a:avLst/>
          </a:prstGeom>
        </p:spPr>
      </p:pic>
      <p:pic>
        <p:nvPicPr>
          <p:cNvPr id="13" name="Picture 12" descr="A purple letters on a black background&#10;&#10;Description automatically generated">
            <a:extLst>
              <a:ext uri="{FF2B5EF4-FFF2-40B4-BE49-F238E27FC236}">
                <a16:creationId xmlns:a16="http://schemas.microsoft.com/office/drawing/2014/main" id="{B2E37ABD-51CD-A2D5-1A66-0BEC91491F3D}"/>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635246" y="5475037"/>
            <a:ext cx="524099" cy="100085"/>
          </a:xfrm>
          <a:prstGeom prst="rect">
            <a:avLst/>
          </a:prstGeom>
        </p:spPr>
      </p:pic>
      <p:pic>
        <p:nvPicPr>
          <p:cNvPr id="14" name="Picture 13" descr="A red and black sign&#10;&#10;Description automatically generated">
            <a:extLst>
              <a:ext uri="{FF2B5EF4-FFF2-40B4-BE49-F238E27FC236}">
                <a16:creationId xmlns:a16="http://schemas.microsoft.com/office/drawing/2014/main" id="{F01CDD5D-F715-E191-8581-4714249E852C}"/>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049459" y="5033006"/>
            <a:ext cx="333029" cy="93947"/>
          </a:xfrm>
          <a:prstGeom prst="rect">
            <a:avLst/>
          </a:prstGeom>
        </p:spPr>
      </p:pic>
      <p:pic>
        <p:nvPicPr>
          <p:cNvPr id="22" name="Picture 21" descr="A green letter and a black background&#10;&#10;Description automatically generated">
            <a:extLst>
              <a:ext uri="{FF2B5EF4-FFF2-40B4-BE49-F238E27FC236}">
                <a16:creationId xmlns:a16="http://schemas.microsoft.com/office/drawing/2014/main" id="{1372EEEC-62A0-CC74-C3F5-B63AAA271D6E}"/>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429636" y="5258572"/>
            <a:ext cx="774748" cy="100568"/>
          </a:xfrm>
          <a:prstGeom prst="rect">
            <a:avLst/>
          </a:prstGeom>
        </p:spPr>
      </p:pic>
      <p:pic>
        <p:nvPicPr>
          <p:cNvPr id="27" name="Picture 26">
            <a:extLst>
              <a:ext uri="{FF2B5EF4-FFF2-40B4-BE49-F238E27FC236}">
                <a16:creationId xmlns:a16="http://schemas.microsoft.com/office/drawing/2014/main" id="{0033AED0-3ED0-696E-4AE4-D8EF0F81F791}"/>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429636" y="5475037"/>
            <a:ext cx="114088" cy="100085"/>
          </a:xfrm>
          <a:prstGeom prst="rect">
            <a:avLst/>
          </a:prstGeom>
        </p:spPr>
      </p:pic>
      <p:sp>
        <p:nvSpPr>
          <p:cNvPr id="63" name="Rectangle 62">
            <a:extLst>
              <a:ext uri="{FF2B5EF4-FFF2-40B4-BE49-F238E27FC236}">
                <a16:creationId xmlns:a16="http://schemas.microsoft.com/office/drawing/2014/main" id="{4127ABDA-103A-81B5-62FF-FF5121CA0A4A}"/>
              </a:ext>
            </a:extLst>
          </p:cNvPr>
          <p:cNvSpPr/>
          <p:nvPr/>
        </p:nvSpPr>
        <p:spPr>
          <a:xfrm rot="16200000" flipH="1">
            <a:off x="10481926" y="2492035"/>
            <a:ext cx="897048" cy="1028306"/>
          </a:xfrm>
          <a:prstGeom prst="rect">
            <a:avLst/>
          </a:prstGeom>
          <a:gradFill flip="none" rotWithShape="1">
            <a:gsLst>
              <a:gs pos="80000">
                <a:schemeClr val="bg1">
                  <a:lumMod val="0"/>
                  <a:alpha val="0"/>
                </a:schemeClr>
              </a:gs>
              <a:gs pos="6000">
                <a:srgbClr val="000000">
                  <a:lumMod val="24000"/>
                  <a:alpha val="9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0" name="TextBox 69">
            <a:extLst>
              <a:ext uri="{FF2B5EF4-FFF2-40B4-BE49-F238E27FC236}">
                <a16:creationId xmlns:a16="http://schemas.microsoft.com/office/drawing/2014/main" id="{FD577500-CCCB-6E33-5A60-35266A1EFB3E}"/>
              </a:ext>
            </a:extLst>
          </p:cNvPr>
          <p:cNvSpPr txBox="1"/>
          <p:nvPr/>
        </p:nvSpPr>
        <p:spPr>
          <a:xfrm>
            <a:off x="10398252" y="3219088"/>
            <a:ext cx="132481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Taskmaster</a:t>
            </a:r>
          </a:p>
        </p:txBody>
      </p:sp>
      <p:pic>
        <p:nvPicPr>
          <p:cNvPr id="2113" name="Picture 2112" descr="A blue and white logo&#10;&#10;Description automatically generated">
            <a:extLst>
              <a:ext uri="{FF2B5EF4-FFF2-40B4-BE49-F238E27FC236}">
                <a16:creationId xmlns:a16="http://schemas.microsoft.com/office/drawing/2014/main" id="{21275E96-A30A-9BF6-EDD3-9A95C1F4E57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292720" y="1676188"/>
            <a:ext cx="510431" cy="188204"/>
          </a:xfrm>
          <a:prstGeom prst="rect">
            <a:avLst/>
          </a:prstGeom>
        </p:spPr>
      </p:pic>
      <p:sp>
        <p:nvSpPr>
          <p:cNvPr id="2114" name="TextBox 2113">
            <a:extLst>
              <a:ext uri="{FF2B5EF4-FFF2-40B4-BE49-F238E27FC236}">
                <a16:creationId xmlns:a16="http://schemas.microsoft.com/office/drawing/2014/main" id="{FBA3A44A-C9DE-0B33-2681-4E04C13F0739}"/>
              </a:ext>
            </a:extLst>
          </p:cNvPr>
          <p:cNvSpPr txBox="1"/>
          <p:nvPr/>
        </p:nvSpPr>
        <p:spPr>
          <a:xfrm>
            <a:off x="8637550" y="1556392"/>
            <a:ext cx="15582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Arial"/>
                <a:ea typeface="+mn-ea"/>
                <a:cs typeface="+mn-cs"/>
              </a:rPr>
              <a:t>I Fought the Law</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Arial"/>
              </a:rPr>
              <a:t>You Bet!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Arial"/>
                <a:ea typeface="+mn-ea"/>
                <a:cs typeface="+mn-cs"/>
              </a:rPr>
              <a:t>The National TV Awards</a:t>
            </a:r>
          </a:p>
        </p:txBody>
      </p:sp>
      <p:pic>
        <p:nvPicPr>
          <p:cNvPr id="2057" name="Picture 4">
            <a:extLst>
              <a:ext uri="{FF2B5EF4-FFF2-40B4-BE49-F238E27FC236}">
                <a16:creationId xmlns:a16="http://schemas.microsoft.com/office/drawing/2014/main" id="{6E636B66-0AAE-C76C-E112-76FA8EE105CB}"/>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352860" y="4176281"/>
            <a:ext cx="508372" cy="1378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a:extLst>
              <a:ext uri="{FF2B5EF4-FFF2-40B4-BE49-F238E27FC236}">
                <a16:creationId xmlns:a16="http://schemas.microsoft.com/office/drawing/2014/main" id="{F630FFBC-5452-3DC0-2CD7-68491AA4E701}"/>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1455042" y="5018864"/>
            <a:ext cx="428957" cy="12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A1C1BB86-C5E0-4C19-BB7A-FA36882AE394}"/>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1277956" y="5470410"/>
            <a:ext cx="607843" cy="10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3">
            <a:extLst>
              <a:ext uri="{FF2B5EF4-FFF2-40B4-BE49-F238E27FC236}">
                <a16:creationId xmlns:a16="http://schemas.microsoft.com/office/drawing/2014/main" id="{E5FF423E-2C94-55E1-5BE9-55087BBEBF7F}"/>
              </a:ext>
            </a:extLst>
          </p:cNvPr>
          <p:cNvSpPr txBox="1">
            <a:spLocks/>
          </p:cNvSpPr>
          <p:nvPr/>
        </p:nvSpPr>
        <p:spPr>
          <a:xfrm>
            <a:off x="7878218" y="4571477"/>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Channel 5</a:t>
            </a:r>
          </a:p>
        </p:txBody>
      </p:sp>
      <p:sp>
        <p:nvSpPr>
          <p:cNvPr id="6" name="Rectangle 5">
            <a:extLst>
              <a:ext uri="{FF2B5EF4-FFF2-40B4-BE49-F238E27FC236}">
                <a16:creationId xmlns:a16="http://schemas.microsoft.com/office/drawing/2014/main" id="{63F3FFAD-D550-3A54-47BE-C47F1BFC76F8}"/>
              </a:ext>
            </a:extLst>
          </p:cNvPr>
          <p:cNvSpPr/>
          <p:nvPr/>
        </p:nvSpPr>
        <p:spPr>
          <a:xfrm rot="16200000" flipH="1">
            <a:off x="9016917" y="2286368"/>
            <a:ext cx="897048" cy="1439639"/>
          </a:xfrm>
          <a:prstGeom prst="rect">
            <a:avLst/>
          </a:prstGeom>
          <a:gradFill flip="none" rotWithShape="1">
            <a:gsLst>
              <a:gs pos="80000">
                <a:schemeClr val="bg1">
                  <a:lumMod val="0"/>
                  <a:alpha val="0"/>
                </a:schemeClr>
              </a:gs>
              <a:gs pos="6000">
                <a:srgbClr val="000000">
                  <a:lumMod val="24000"/>
                  <a:alpha val="9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AA4D28C7-54B5-89B6-787C-B1070C8B17F4}"/>
              </a:ext>
            </a:extLst>
          </p:cNvPr>
          <p:cNvSpPr txBox="1"/>
          <p:nvPr/>
        </p:nvSpPr>
        <p:spPr>
          <a:xfrm>
            <a:off x="8708525" y="3114312"/>
            <a:ext cx="11331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Married at First Sight UK</a:t>
            </a:r>
          </a:p>
        </p:txBody>
      </p:sp>
      <p:pic>
        <p:nvPicPr>
          <p:cNvPr id="23" name="Picture 22">
            <a:extLst>
              <a:ext uri="{FF2B5EF4-FFF2-40B4-BE49-F238E27FC236}">
                <a16:creationId xmlns:a16="http://schemas.microsoft.com/office/drawing/2014/main" id="{3A97ADFC-4D63-E617-7F35-4D0D9E4B9AD8}"/>
              </a:ext>
            </a:extLst>
          </p:cNvPr>
          <p:cNvPicPr>
            <a:picLocks noChangeAspect="1"/>
          </p:cNvPicPr>
          <p:nvPr/>
        </p:nvPicPr>
        <p:blipFill>
          <a:blip r:embed="rId34" cstate="print">
            <a:extLst>
              <a:ext uri="{28A0092B-C50C-407E-A947-70E740481C1C}">
                <a14:useLocalDpi xmlns:a14="http://schemas.microsoft.com/office/drawing/2010/main"/>
              </a:ext>
            </a:extLst>
          </a:blip>
          <a:srcRect l="30983" t="2710"/>
          <a:stretch/>
        </p:blipFill>
        <p:spPr>
          <a:xfrm>
            <a:off x="2154435" y="3702533"/>
            <a:ext cx="1104348" cy="900000"/>
          </a:xfrm>
          <a:prstGeom prst="rect">
            <a:avLst/>
          </a:prstGeom>
        </p:spPr>
      </p:pic>
      <p:pic>
        <p:nvPicPr>
          <p:cNvPr id="25" name="Picture 24">
            <a:extLst>
              <a:ext uri="{FF2B5EF4-FFF2-40B4-BE49-F238E27FC236}">
                <a16:creationId xmlns:a16="http://schemas.microsoft.com/office/drawing/2014/main" id="{6149C0A3-CAA0-F31F-5B69-7132E4078915}"/>
              </a:ext>
            </a:extLst>
          </p:cNvPr>
          <p:cNvPicPr>
            <a:picLocks noChangeAspect="1"/>
          </p:cNvPicPr>
          <p:nvPr/>
        </p:nvPicPr>
        <p:blipFill>
          <a:blip r:embed="rId35" cstate="print">
            <a:extLst>
              <a:ext uri="{28A0092B-C50C-407E-A947-70E740481C1C}">
                <a14:useLocalDpi xmlns:a14="http://schemas.microsoft.com/office/drawing/2010/main"/>
              </a:ext>
            </a:extLst>
          </a:blip>
          <a:srcRect l="26937" r="27607" b="4132"/>
          <a:stretch/>
        </p:blipFill>
        <p:spPr>
          <a:xfrm>
            <a:off x="3395916" y="3702533"/>
            <a:ext cx="1111853" cy="900000"/>
          </a:xfrm>
          <a:prstGeom prst="rect">
            <a:avLst/>
          </a:prstGeom>
        </p:spPr>
      </p:pic>
      <p:pic>
        <p:nvPicPr>
          <p:cNvPr id="26" name="Picture Placeholder 10">
            <a:extLst>
              <a:ext uri="{FF2B5EF4-FFF2-40B4-BE49-F238E27FC236}">
                <a16:creationId xmlns:a16="http://schemas.microsoft.com/office/drawing/2014/main" id="{9C98ED0F-BD88-6A77-6729-54B735D43B16}"/>
              </a:ext>
            </a:extLst>
          </p:cNvPr>
          <p:cNvPicPr>
            <a:picLocks noChangeAspect="1"/>
          </p:cNvPicPr>
          <p:nvPr/>
        </p:nvPicPr>
        <p:blipFill>
          <a:blip r:embed="rId36" cstate="print">
            <a:extLst>
              <a:ext uri="{28A0092B-C50C-407E-A947-70E740481C1C}">
                <a14:useLocalDpi xmlns:a14="http://schemas.microsoft.com/office/drawing/2010/main"/>
              </a:ext>
            </a:extLst>
          </a:blip>
          <a:srcRect l="349" t="11796" r="1787" b="6374"/>
          <a:stretch/>
        </p:blipFill>
        <p:spPr>
          <a:xfrm>
            <a:off x="4644902" y="3702533"/>
            <a:ext cx="1092464" cy="900000"/>
          </a:xfrm>
          <a:prstGeom prst="rect">
            <a:avLst/>
          </a:prstGeom>
        </p:spPr>
      </p:pic>
      <p:pic>
        <p:nvPicPr>
          <p:cNvPr id="30" name="Picture Placeholder 34">
            <a:extLst>
              <a:ext uri="{FF2B5EF4-FFF2-40B4-BE49-F238E27FC236}">
                <a16:creationId xmlns:a16="http://schemas.microsoft.com/office/drawing/2014/main" id="{B8871E98-1E4F-15AC-AD11-7FEFA6282239}"/>
              </a:ext>
            </a:extLst>
          </p:cNvPr>
          <p:cNvPicPr>
            <a:picLocks noChangeAspect="1"/>
          </p:cNvPicPr>
          <p:nvPr/>
        </p:nvPicPr>
        <p:blipFill>
          <a:blip r:embed="rId37" cstate="print">
            <a:extLst>
              <a:ext uri="{28A0092B-C50C-407E-A947-70E740481C1C}">
                <a14:useLocalDpi xmlns:a14="http://schemas.microsoft.com/office/drawing/2010/main"/>
              </a:ext>
            </a:extLst>
          </a:blip>
          <a:srcRect l="40089" t="341" r="13823" b="-341"/>
          <a:stretch/>
        </p:blipFill>
        <p:spPr>
          <a:xfrm>
            <a:off x="5874499" y="3702533"/>
            <a:ext cx="1094961" cy="900000"/>
          </a:xfrm>
          <a:prstGeom prst="rect">
            <a:avLst/>
          </a:prstGeom>
        </p:spPr>
      </p:pic>
      <p:pic>
        <p:nvPicPr>
          <p:cNvPr id="34" name="Picture 6" descr="Love Hurts">
            <a:extLst>
              <a:ext uri="{FF2B5EF4-FFF2-40B4-BE49-F238E27FC236}">
                <a16:creationId xmlns:a16="http://schemas.microsoft.com/office/drawing/2014/main" id="{F73BEBD3-6356-21C6-FC9B-E11C34725EC3}"/>
              </a:ext>
            </a:extLst>
          </p:cNvPr>
          <p:cNvPicPr>
            <a:picLocks noChangeAspect="1" noChangeArrowheads="1"/>
          </p:cNvPicPr>
          <p:nvPr/>
        </p:nvPicPr>
        <p:blipFill rotWithShape="1">
          <a:blip r:embed="rId38" cstate="print">
            <a:extLst>
              <a:ext uri="{28A0092B-C50C-407E-A947-70E740481C1C}">
                <a14:useLocalDpi xmlns:a14="http://schemas.microsoft.com/office/drawing/2010/main"/>
              </a:ext>
            </a:extLst>
          </a:blip>
          <a:srcRect l="3809" t="354" r="27103" b="-354"/>
          <a:stretch/>
        </p:blipFill>
        <p:spPr bwMode="auto">
          <a:xfrm>
            <a:off x="8348857" y="3702533"/>
            <a:ext cx="1094083" cy="90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48 Hours&quot; Innocence Lost: The Yogurt Shop Murders (TV Episode 2010) - IMDb">
            <a:extLst>
              <a:ext uri="{FF2B5EF4-FFF2-40B4-BE49-F238E27FC236}">
                <a16:creationId xmlns:a16="http://schemas.microsoft.com/office/drawing/2014/main" id="{DFAC1F43-25DA-9023-B030-EF0B8BB4C0A9}"/>
              </a:ext>
            </a:extLst>
          </p:cNvPr>
          <p:cNvPicPr>
            <a:picLocks noChangeAspect="1" noChangeArrowheads="1"/>
          </p:cNvPicPr>
          <p:nvPr/>
        </p:nvPicPr>
        <p:blipFill rotWithShape="1">
          <a:blip r:embed="rId39" cstate="print">
            <a:extLst>
              <a:ext uri="{28A0092B-C50C-407E-A947-70E740481C1C}">
                <a14:useLocalDpi xmlns:a14="http://schemas.microsoft.com/office/drawing/2010/main"/>
              </a:ext>
            </a:extLst>
          </a:blip>
          <a:srcRect l="3049" t="15994" r="2634" b="7200"/>
          <a:stretch/>
        </p:blipFill>
        <p:spPr bwMode="auto">
          <a:xfrm>
            <a:off x="9580073" y="3702533"/>
            <a:ext cx="1108317" cy="90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C71CD065-4E02-3E92-DEB0-7E47F5A488D2}"/>
              </a:ext>
            </a:extLst>
          </p:cNvPr>
          <p:cNvPicPr>
            <a:picLocks noChangeAspect="1"/>
          </p:cNvPicPr>
          <p:nvPr/>
        </p:nvPicPr>
        <p:blipFill>
          <a:blip r:embed="rId40" cstate="print">
            <a:extLst>
              <a:ext uri="{28A0092B-C50C-407E-A947-70E740481C1C}">
                <a14:useLocalDpi xmlns:a14="http://schemas.microsoft.com/office/drawing/2010/main"/>
              </a:ext>
            </a:extLst>
          </a:blip>
          <a:srcRect l="29970"/>
          <a:stretch/>
        </p:blipFill>
        <p:spPr>
          <a:xfrm>
            <a:off x="10825526" y="3702533"/>
            <a:ext cx="1120216" cy="900000"/>
          </a:xfrm>
          <a:prstGeom prst="rect">
            <a:avLst/>
          </a:prstGeom>
        </p:spPr>
      </p:pic>
      <p:sp>
        <p:nvSpPr>
          <p:cNvPr id="38" name="Rectangle 37">
            <a:extLst>
              <a:ext uri="{FF2B5EF4-FFF2-40B4-BE49-F238E27FC236}">
                <a16:creationId xmlns:a16="http://schemas.microsoft.com/office/drawing/2014/main" id="{D02E6E19-D938-83BC-BFA8-A54513D4D08C}"/>
              </a:ext>
            </a:extLst>
          </p:cNvPr>
          <p:cNvSpPr/>
          <p:nvPr/>
        </p:nvSpPr>
        <p:spPr>
          <a:xfrm rot="16200000" flipH="1">
            <a:off x="2070775" y="3786039"/>
            <a:ext cx="895620" cy="725464"/>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0" name="TextBox 39">
            <a:extLst>
              <a:ext uri="{FF2B5EF4-FFF2-40B4-BE49-F238E27FC236}">
                <a16:creationId xmlns:a16="http://schemas.microsoft.com/office/drawing/2014/main" id="{F8A9ADB0-935F-9919-AE0A-DEB94A88587C}"/>
              </a:ext>
            </a:extLst>
          </p:cNvPr>
          <p:cNvSpPr txBox="1"/>
          <p:nvPr/>
        </p:nvSpPr>
        <p:spPr>
          <a:xfrm>
            <a:off x="2102207" y="4379209"/>
            <a:ext cx="133109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Mr </a:t>
            </a:r>
            <a:r>
              <a:rPr kumimoji="0" lang="en-GB" sz="900" b="0" i="0" u="none" strike="noStrike" kern="1200" cap="none" spc="0" normalizeH="0" baseline="0" noProof="0" dirty="0" err="1">
                <a:ln>
                  <a:noFill/>
                </a:ln>
                <a:solidFill>
                  <a:prstClr val="white"/>
                </a:solidFill>
                <a:effectLst/>
                <a:uLnTx/>
                <a:uFillTx/>
                <a:latin typeface="Arial"/>
                <a:ea typeface="+mn-ea"/>
                <a:cs typeface="+mn-cs"/>
              </a:rPr>
              <a:t>Bigstuff</a:t>
            </a:r>
            <a:r>
              <a:rPr kumimoji="0" lang="en-GB" sz="900" b="0" i="0" u="none" strike="noStrike" kern="1200" cap="none" spc="0" normalizeH="0" baseline="0" noProof="0" dirty="0">
                <a:ln>
                  <a:noFill/>
                </a:ln>
                <a:solidFill>
                  <a:prstClr val="white"/>
                </a:solidFill>
                <a:effectLst/>
                <a:uLnTx/>
                <a:uFillTx/>
                <a:latin typeface="Arial"/>
                <a:ea typeface="+mn-ea"/>
                <a:cs typeface="+mn-cs"/>
              </a:rPr>
              <a:t> S2</a:t>
            </a:r>
          </a:p>
        </p:txBody>
      </p:sp>
      <p:sp>
        <p:nvSpPr>
          <p:cNvPr id="45" name="Rectangle 44">
            <a:extLst>
              <a:ext uri="{FF2B5EF4-FFF2-40B4-BE49-F238E27FC236}">
                <a16:creationId xmlns:a16="http://schemas.microsoft.com/office/drawing/2014/main" id="{CA69638B-B60F-90B0-2503-A8A058369237}"/>
              </a:ext>
            </a:extLst>
          </p:cNvPr>
          <p:cNvSpPr/>
          <p:nvPr/>
        </p:nvSpPr>
        <p:spPr>
          <a:xfrm rot="16200000" flipH="1">
            <a:off x="3313274" y="3789992"/>
            <a:ext cx="895620" cy="725464"/>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6" name="TextBox 45">
            <a:extLst>
              <a:ext uri="{FF2B5EF4-FFF2-40B4-BE49-F238E27FC236}">
                <a16:creationId xmlns:a16="http://schemas.microsoft.com/office/drawing/2014/main" id="{FEE8AE28-1CE8-CE63-422E-8F35B052D473}"/>
              </a:ext>
            </a:extLst>
          </p:cNvPr>
          <p:cNvSpPr txBox="1"/>
          <p:nvPr/>
        </p:nvSpPr>
        <p:spPr>
          <a:xfrm>
            <a:off x="3344706" y="4285152"/>
            <a:ext cx="9607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Rob &amp; Romesh vs S8 </a:t>
            </a:r>
          </a:p>
        </p:txBody>
      </p:sp>
      <p:sp>
        <p:nvSpPr>
          <p:cNvPr id="47" name="Rectangle 46">
            <a:extLst>
              <a:ext uri="{FF2B5EF4-FFF2-40B4-BE49-F238E27FC236}">
                <a16:creationId xmlns:a16="http://schemas.microsoft.com/office/drawing/2014/main" id="{8DE94DA2-D479-4A20-3B6E-7BFBA49FF9D9}"/>
              </a:ext>
            </a:extLst>
          </p:cNvPr>
          <p:cNvSpPr/>
          <p:nvPr/>
        </p:nvSpPr>
        <p:spPr>
          <a:xfrm rot="16200000" flipH="1">
            <a:off x="4560867" y="3789212"/>
            <a:ext cx="895620" cy="725464"/>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9" name="TextBox 48">
            <a:extLst>
              <a:ext uri="{FF2B5EF4-FFF2-40B4-BE49-F238E27FC236}">
                <a16:creationId xmlns:a16="http://schemas.microsoft.com/office/drawing/2014/main" id="{B1391A43-8B64-4732-E5C8-223DAF7C1F25}"/>
              </a:ext>
            </a:extLst>
          </p:cNvPr>
          <p:cNvSpPr txBox="1"/>
          <p:nvPr/>
        </p:nvSpPr>
        <p:spPr>
          <a:xfrm>
            <a:off x="4592299" y="4382382"/>
            <a:ext cx="133109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Fire Country S3</a:t>
            </a:r>
          </a:p>
        </p:txBody>
      </p:sp>
      <p:sp>
        <p:nvSpPr>
          <p:cNvPr id="51" name="Rectangle 50">
            <a:extLst>
              <a:ext uri="{FF2B5EF4-FFF2-40B4-BE49-F238E27FC236}">
                <a16:creationId xmlns:a16="http://schemas.microsoft.com/office/drawing/2014/main" id="{D34995A2-C4BF-D4D0-0ECF-35D191A5776C}"/>
              </a:ext>
            </a:extLst>
          </p:cNvPr>
          <p:cNvSpPr/>
          <p:nvPr/>
        </p:nvSpPr>
        <p:spPr>
          <a:xfrm rot="16200000" flipH="1">
            <a:off x="5790171" y="3786037"/>
            <a:ext cx="895620" cy="725464"/>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52" name="TextBox 51">
            <a:extLst>
              <a:ext uri="{FF2B5EF4-FFF2-40B4-BE49-F238E27FC236}">
                <a16:creationId xmlns:a16="http://schemas.microsoft.com/office/drawing/2014/main" id="{B3D5C5E1-86AF-B568-BD94-EA60505FFD82}"/>
              </a:ext>
            </a:extLst>
          </p:cNvPr>
          <p:cNvSpPr txBox="1"/>
          <p:nvPr/>
        </p:nvSpPr>
        <p:spPr>
          <a:xfrm>
            <a:off x="5821603" y="4379207"/>
            <a:ext cx="133109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SWAT S8</a:t>
            </a:r>
          </a:p>
        </p:txBody>
      </p:sp>
      <p:sp>
        <p:nvSpPr>
          <p:cNvPr id="53" name="Rectangle 52">
            <a:extLst>
              <a:ext uri="{FF2B5EF4-FFF2-40B4-BE49-F238E27FC236}">
                <a16:creationId xmlns:a16="http://schemas.microsoft.com/office/drawing/2014/main" id="{86F193D8-1AEF-FDBE-4C79-84AD35E5498B}"/>
              </a:ext>
            </a:extLst>
          </p:cNvPr>
          <p:cNvSpPr/>
          <p:nvPr/>
        </p:nvSpPr>
        <p:spPr>
          <a:xfrm rot="16200000" flipH="1">
            <a:off x="7029454" y="3786624"/>
            <a:ext cx="895620" cy="725464"/>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54" name="TextBox 53">
            <a:extLst>
              <a:ext uri="{FF2B5EF4-FFF2-40B4-BE49-F238E27FC236}">
                <a16:creationId xmlns:a16="http://schemas.microsoft.com/office/drawing/2014/main" id="{229FD327-D9AA-9086-E78C-5F21B21BF373}"/>
              </a:ext>
            </a:extLst>
          </p:cNvPr>
          <p:cNvSpPr txBox="1"/>
          <p:nvPr/>
        </p:nvSpPr>
        <p:spPr>
          <a:xfrm>
            <a:off x="7047647" y="4245189"/>
            <a:ext cx="10544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Sonic the Hedgehog 3</a:t>
            </a:r>
          </a:p>
        </p:txBody>
      </p:sp>
      <p:sp>
        <p:nvSpPr>
          <p:cNvPr id="55" name="Rectangle 54">
            <a:extLst>
              <a:ext uri="{FF2B5EF4-FFF2-40B4-BE49-F238E27FC236}">
                <a16:creationId xmlns:a16="http://schemas.microsoft.com/office/drawing/2014/main" id="{BD1F99D3-8F77-DE7C-D665-716C5FBA1FCB}"/>
              </a:ext>
            </a:extLst>
          </p:cNvPr>
          <p:cNvSpPr/>
          <p:nvPr/>
        </p:nvSpPr>
        <p:spPr>
          <a:xfrm rot="16200000" flipH="1">
            <a:off x="8264385" y="3789043"/>
            <a:ext cx="895620" cy="725464"/>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56" name="TextBox 55">
            <a:extLst>
              <a:ext uri="{FF2B5EF4-FFF2-40B4-BE49-F238E27FC236}">
                <a16:creationId xmlns:a16="http://schemas.microsoft.com/office/drawing/2014/main" id="{B7F154A7-8B23-1621-FF26-36342F918707}"/>
              </a:ext>
            </a:extLst>
          </p:cNvPr>
          <p:cNvSpPr txBox="1"/>
          <p:nvPr/>
        </p:nvSpPr>
        <p:spPr>
          <a:xfrm>
            <a:off x="8295817" y="4382213"/>
            <a:ext cx="133109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Love Hurts</a:t>
            </a:r>
          </a:p>
        </p:txBody>
      </p:sp>
      <p:sp>
        <p:nvSpPr>
          <p:cNvPr id="57" name="Rectangle 56">
            <a:extLst>
              <a:ext uri="{FF2B5EF4-FFF2-40B4-BE49-F238E27FC236}">
                <a16:creationId xmlns:a16="http://schemas.microsoft.com/office/drawing/2014/main" id="{0D016020-603D-17E5-6135-5D35EBED89CB}"/>
              </a:ext>
            </a:extLst>
          </p:cNvPr>
          <p:cNvSpPr/>
          <p:nvPr/>
        </p:nvSpPr>
        <p:spPr>
          <a:xfrm rot="16200000" flipH="1">
            <a:off x="9499547" y="3786037"/>
            <a:ext cx="895620" cy="725464"/>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58" name="TextBox 57">
            <a:extLst>
              <a:ext uri="{FF2B5EF4-FFF2-40B4-BE49-F238E27FC236}">
                <a16:creationId xmlns:a16="http://schemas.microsoft.com/office/drawing/2014/main" id="{2BF5B135-EE3A-1B58-67FC-761AFFC2624C}"/>
              </a:ext>
            </a:extLst>
          </p:cNvPr>
          <p:cNvSpPr txBox="1"/>
          <p:nvPr/>
        </p:nvSpPr>
        <p:spPr>
          <a:xfrm>
            <a:off x="9530297" y="4254949"/>
            <a:ext cx="13310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Yogurt Shop Murders</a:t>
            </a:r>
          </a:p>
        </p:txBody>
      </p:sp>
      <p:sp>
        <p:nvSpPr>
          <p:cNvPr id="60" name="Rectangle 59">
            <a:extLst>
              <a:ext uri="{FF2B5EF4-FFF2-40B4-BE49-F238E27FC236}">
                <a16:creationId xmlns:a16="http://schemas.microsoft.com/office/drawing/2014/main" id="{B710EC60-B7AF-12B0-02F2-F45D17DEA29F}"/>
              </a:ext>
            </a:extLst>
          </p:cNvPr>
          <p:cNvSpPr/>
          <p:nvPr/>
        </p:nvSpPr>
        <p:spPr>
          <a:xfrm rot="16200000" flipH="1">
            <a:off x="10742028" y="3789531"/>
            <a:ext cx="895620" cy="725464"/>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1" name="TextBox 60">
            <a:extLst>
              <a:ext uri="{FF2B5EF4-FFF2-40B4-BE49-F238E27FC236}">
                <a16:creationId xmlns:a16="http://schemas.microsoft.com/office/drawing/2014/main" id="{D67E78A9-2408-5FE4-92CA-C54EDAC801F7}"/>
              </a:ext>
            </a:extLst>
          </p:cNvPr>
          <p:cNvSpPr txBox="1"/>
          <p:nvPr/>
        </p:nvSpPr>
        <p:spPr>
          <a:xfrm>
            <a:off x="10773460" y="4382701"/>
            <a:ext cx="133109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Wicked</a:t>
            </a:r>
          </a:p>
        </p:txBody>
      </p:sp>
      <p:pic>
        <p:nvPicPr>
          <p:cNvPr id="74" name="Picture 2" descr="Channel profile: Sky Witness - Sky Media">
            <a:extLst>
              <a:ext uri="{FF2B5EF4-FFF2-40B4-BE49-F238E27FC236}">
                <a16:creationId xmlns:a16="http://schemas.microsoft.com/office/drawing/2014/main" id="{D6B5F0C0-CCF8-345C-B4C3-C28D011DE1D6}"/>
              </a:ext>
            </a:extLst>
          </p:cNvPr>
          <p:cNvPicPr>
            <a:picLocks noChangeAspect="1" noChangeArrowheads="1"/>
          </p:cNvPicPr>
          <p:nvPr/>
        </p:nvPicPr>
        <p:blipFill rotWithShape="1">
          <a:blip r:embed="rId41">
            <a:extLst>
              <a:ext uri="{28A0092B-C50C-407E-A947-70E740481C1C}">
                <a14:useLocalDpi xmlns:a14="http://schemas.microsoft.com/office/drawing/2010/main"/>
              </a:ext>
            </a:extLst>
          </a:blip>
          <a:srcRect l="18167" t="36799" r="19048" b="33866"/>
          <a:stretch/>
        </p:blipFill>
        <p:spPr bwMode="auto">
          <a:xfrm>
            <a:off x="1107991" y="3963637"/>
            <a:ext cx="772469" cy="17324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9C482EF0-95B2-9955-8117-BE62C2FF0310}"/>
              </a:ext>
            </a:extLst>
          </p:cNvPr>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8022056" y="4865037"/>
            <a:ext cx="1350135" cy="900000"/>
          </a:xfrm>
          <a:prstGeom prst="rect">
            <a:avLst/>
          </a:prstGeom>
        </p:spPr>
      </p:pic>
      <p:sp>
        <p:nvSpPr>
          <p:cNvPr id="81" name="Rectangle 80">
            <a:extLst>
              <a:ext uri="{FF2B5EF4-FFF2-40B4-BE49-F238E27FC236}">
                <a16:creationId xmlns:a16="http://schemas.microsoft.com/office/drawing/2014/main" id="{24688DB1-6DA5-3CA9-21DF-32F4DE23B431}"/>
              </a:ext>
            </a:extLst>
          </p:cNvPr>
          <p:cNvSpPr/>
          <p:nvPr/>
        </p:nvSpPr>
        <p:spPr>
          <a:xfrm rot="16200000" flipH="1">
            <a:off x="8023409" y="4867003"/>
            <a:ext cx="900000"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2" name="TextBox 81">
            <a:extLst>
              <a:ext uri="{FF2B5EF4-FFF2-40B4-BE49-F238E27FC236}">
                <a16:creationId xmlns:a16="http://schemas.microsoft.com/office/drawing/2014/main" id="{95A102B2-2FC3-5CEA-653E-619CD3A0E378}"/>
              </a:ext>
            </a:extLst>
          </p:cNvPr>
          <p:cNvSpPr txBox="1"/>
          <p:nvPr/>
        </p:nvSpPr>
        <p:spPr>
          <a:xfrm>
            <a:off x="7987622" y="5551818"/>
            <a:ext cx="11674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a:t>
            </a:r>
            <a:r>
              <a:rPr kumimoji="0" lang="en-GB" sz="900" b="0" i="0" u="none" strike="noStrike" kern="1200" cap="none" spc="0" normalizeH="0" baseline="0" noProof="0" dirty="0" err="1">
                <a:ln>
                  <a:noFill/>
                </a:ln>
                <a:solidFill>
                  <a:prstClr val="white"/>
                </a:solidFill>
                <a:effectLst/>
                <a:uLnTx/>
                <a:uFillTx/>
                <a:latin typeface="Arial"/>
                <a:ea typeface="+mn-ea"/>
                <a:cs typeface="+mn-cs"/>
              </a:rPr>
              <a:t>Forsytes</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83" name="TextBox 82">
            <a:extLst>
              <a:ext uri="{FF2B5EF4-FFF2-40B4-BE49-F238E27FC236}">
                <a16:creationId xmlns:a16="http://schemas.microsoft.com/office/drawing/2014/main" id="{701D35F6-57E4-686B-2E16-0D67BEE6623D}"/>
              </a:ext>
            </a:extLst>
          </p:cNvPr>
          <p:cNvSpPr txBox="1"/>
          <p:nvPr/>
        </p:nvSpPr>
        <p:spPr>
          <a:xfrm>
            <a:off x="10095817" y="5103208"/>
            <a:ext cx="166926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All Creatures Great &amp; Small S6 </a:t>
            </a:r>
            <a:endParaRPr kumimoji="0" lang="en-GB" sz="800" b="0" i="0" u="none" strike="noStrike" kern="1200" cap="none" spc="0" normalizeH="0" baseline="0" noProof="0" dirty="0">
              <a:ln>
                <a:noFill/>
              </a:ln>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Arial"/>
              </a:rPr>
              <a:t>The Rumour</a:t>
            </a:r>
            <a:endParaRPr kumimoji="0" lang="en-GB" sz="800" b="0" i="0" u="none" strike="noStrike" kern="1200" cap="none" spc="0" normalizeH="0" baseline="0" noProof="0" dirty="0">
              <a:ln>
                <a:noFill/>
              </a:ln>
              <a:effectLst/>
              <a:uLnTx/>
              <a:uFillTx/>
              <a:latin typeface="Arial"/>
              <a:ea typeface="+mn-ea"/>
              <a:cs typeface="+mn-cs"/>
            </a:endParaRPr>
          </a:p>
        </p:txBody>
      </p:sp>
      <p:pic>
        <p:nvPicPr>
          <p:cNvPr id="87" name="Picture 2">
            <a:extLst>
              <a:ext uri="{FF2B5EF4-FFF2-40B4-BE49-F238E27FC236}">
                <a16:creationId xmlns:a16="http://schemas.microsoft.com/office/drawing/2014/main" id="{1A7E64DA-10B0-111A-3378-F71ED8CC77DA}"/>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9617231" y="5088962"/>
            <a:ext cx="233546" cy="33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236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urple stuffed animal sitting at a computer&#10;&#10;AI-generated content may be incorrect.">
            <a:extLst>
              <a:ext uri="{FF2B5EF4-FFF2-40B4-BE49-F238E27FC236}">
                <a16:creationId xmlns:a16="http://schemas.microsoft.com/office/drawing/2014/main" id="{031623CE-2B3C-0D8E-CA22-2EB87CCA168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2" name="Rectangle 1">
            <a:extLst>
              <a:ext uri="{FF2B5EF4-FFF2-40B4-BE49-F238E27FC236}">
                <a16:creationId xmlns:a16="http://schemas.microsoft.com/office/drawing/2014/main" id="{38C7EE44-93B7-3EBF-833D-0CEF1A8E7474}"/>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Category &amp; Advertiser Analysis Q3 2024</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EMR, “Business”</a:t>
            </a:r>
          </a:p>
        </p:txBody>
      </p:sp>
    </p:spTree>
    <p:extLst>
      <p:ext uri="{BB962C8B-B14F-4D97-AF65-F5344CB8AC3E}">
        <p14:creationId xmlns:p14="http://schemas.microsoft.com/office/powerpoint/2010/main" val="176578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2049140-2FC7-2A75-7348-4D7A809C0068}"/>
              </a:ext>
            </a:extLst>
          </p:cNvPr>
          <p:cNvGraphicFramePr>
            <a:graphicFrameLocks noGrp="1"/>
          </p:cNvGraphicFramePr>
          <p:nvPr>
            <p:extLst>
              <p:ext uri="{D42A27DB-BD31-4B8C-83A1-F6EECF244321}">
                <p14:modId xmlns:p14="http://schemas.microsoft.com/office/powerpoint/2010/main" val="548716047"/>
              </p:ext>
            </p:extLst>
          </p:nvPr>
        </p:nvGraphicFramePr>
        <p:xfrm>
          <a:off x="912001" y="1212575"/>
          <a:ext cx="10368000" cy="3974472"/>
        </p:xfrm>
        <a:graphic>
          <a:graphicData uri="http://schemas.openxmlformats.org/drawingml/2006/table">
            <a:tbl>
              <a:tblPr/>
              <a:tblGrid>
                <a:gridCol w="980985">
                  <a:extLst>
                    <a:ext uri="{9D8B030D-6E8A-4147-A177-3AD203B41FA5}">
                      <a16:colId xmlns:a16="http://schemas.microsoft.com/office/drawing/2014/main" val="4193322599"/>
                    </a:ext>
                  </a:extLst>
                </a:gridCol>
                <a:gridCol w="625801">
                  <a:extLst>
                    <a:ext uri="{9D8B030D-6E8A-4147-A177-3AD203B41FA5}">
                      <a16:colId xmlns:a16="http://schemas.microsoft.com/office/drawing/2014/main" val="3099071587"/>
                    </a:ext>
                  </a:extLst>
                </a:gridCol>
                <a:gridCol w="625801">
                  <a:extLst>
                    <a:ext uri="{9D8B030D-6E8A-4147-A177-3AD203B41FA5}">
                      <a16:colId xmlns:a16="http://schemas.microsoft.com/office/drawing/2014/main" val="2808587881"/>
                    </a:ext>
                  </a:extLst>
                </a:gridCol>
                <a:gridCol w="625801">
                  <a:extLst>
                    <a:ext uri="{9D8B030D-6E8A-4147-A177-3AD203B41FA5}">
                      <a16:colId xmlns:a16="http://schemas.microsoft.com/office/drawing/2014/main" val="1319226642"/>
                    </a:ext>
                  </a:extLst>
                </a:gridCol>
                <a:gridCol w="625801">
                  <a:extLst>
                    <a:ext uri="{9D8B030D-6E8A-4147-A177-3AD203B41FA5}">
                      <a16:colId xmlns:a16="http://schemas.microsoft.com/office/drawing/2014/main" val="2133567054"/>
                    </a:ext>
                  </a:extLst>
                </a:gridCol>
                <a:gridCol w="625801">
                  <a:extLst>
                    <a:ext uri="{9D8B030D-6E8A-4147-A177-3AD203B41FA5}">
                      <a16:colId xmlns:a16="http://schemas.microsoft.com/office/drawing/2014/main" val="1564570311"/>
                    </a:ext>
                  </a:extLst>
                </a:gridCol>
                <a:gridCol w="625801">
                  <a:extLst>
                    <a:ext uri="{9D8B030D-6E8A-4147-A177-3AD203B41FA5}">
                      <a16:colId xmlns:a16="http://schemas.microsoft.com/office/drawing/2014/main" val="1057202981"/>
                    </a:ext>
                  </a:extLst>
                </a:gridCol>
                <a:gridCol w="625801">
                  <a:extLst>
                    <a:ext uri="{9D8B030D-6E8A-4147-A177-3AD203B41FA5}">
                      <a16:colId xmlns:a16="http://schemas.microsoft.com/office/drawing/2014/main" val="1930515234"/>
                    </a:ext>
                  </a:extLst>
                </a:gridCol>
                <a:gridCol w="625801">
                  <a:extLst>
                    <a:ext uri="{9D8B030D-6E8A-4147-A177-3AD203B41FA5}">
                      <a16:colId xmlns:a16="http://schemas.microsoft.com/office/drawing/2014/main" val="2680235098"/>
                    </a:ext>
                  </a:extLst>
                </a:gridCol>
                <a:gridCol w="625801">
                  <a:extLst>
                    <a:ext uri="{9D8B030D-6E8A-4147-A177-3AD203B41FA5}">
                      <a16:colId xmlns:a16="http://schemas.microsoft.com/office/drawing/2014/main" val="30643652"/>
                    </a:ext>
                  </a:extLst>
                </a:gridCol>
                <a:gridCol w="625801">
                  <a:extLst>
                    <a:ext uri="{9D8B030D-6E8A-4147-A177-3AD203B41FA5}">
                      <a16:colId xmlns:a16="http://schemas.microsoft.com/office/drawing/2014/main" val="1529964020"/>
                    </a:ext>
                  </a:extLst>
                </a:gridCol>
                <a:gridCol w="625801">
                  <a:extLst>
                    <a:ext uri="{9D8B030D-6E8A-4147-A177-3AD203B41FA5}">
                      <a16:colId xmlns:a16="http://schemas.microsoft.com/office/drawing/2014/main" val="3107014679"/>
                    </a:ext>
                  </a:extLst>
                </a:gridCol>
                <a:gridCol w="625801">
                  <a:extLst>
                    <a:ext uri="{9D8B030D-6E8A-4147-A177-3AD203B41FA5}">
                      <a16:colId xmlns:a16="http://schemas.microsoft.com/office/drawing/2014/main" val="2106788248"/>
                    </a:ext>
                  </a:extLst>
                </a:gridCol>
                <a:gridCol w="625801">
                  <a:extLst>
                    <a:ext uri="{9D8B030D-6E8A-4147-A177-3AD203B41FA5}">
                      <a16:colId xmlns:a16="http://schemas.microsoft.com/office/drawing/2014/main" val="3998665775"/>
                    </a:ext>
                  </a:extLst>
                </a:gridCol>
                <a:gridCol w="625801">
                  <a:extLst>
                    <a:ext uri="{9D8B030D-6E8A-4147-A177-3AD203B41FA5}">
                      <a16:colId xmlns:a16="http://schemas.microsoft.com/office/drawing/2014/main" val="1181099142"/>
                    </a:ext>
                  </a:extLst>
                </a:gridCol>
                <a:gridCol w="625801">
                  <a:extLst>
                    <a:ext uri="{9D8B030D-6E8A-4147-A177-3AD203B41FA5}">
                      <a16:colId xmlns:a16="http://schemas.microsoft.com/office/drawing/2014/main" val="1509488237"/>
                    </a:ext>
                  </a:extLst>
                </a:gridCol>
              </a:tblGrid>
              <a:tr h="1613115">
                <a:tc>
                  <a:txBody>
                    <a:bodyPr/>
                    <a:lstStyle/>
                    <a:p>
                      <a:pPr algn="l" fontAlgn="ctr"/>
                      <a:r>
                        <a:rPr lang="en-GB" sz="1100" b="1" i="0" u="none" strike="noStrike">
                          <a:solidFill>
                            <a:srgbClr val="000000"/>
                          </a:solidFill>
                          <a:effectLst/>
                          <a:latin typeface="Arial" panose="020B0604020202020204" pitchFamily="34" charset="0"/>
                        </a:rPr>
                        <a:t> </a:t>
                      </a: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Computers</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Telecoms</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Finance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Automotive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Business &amp; Industrial</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dirty="0">
                          <a:solidFill>
                            <a:srgbClr val="000000"/>
                          </a:solidFill>
                          <a:effectLst/>
                          <a:latin typeface="Calibri" panose="020F0502020204030204" pitchFamily="34" charset="0"/>
                        </a:rPr>
                        <a:t>Household FMCG</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dirty="0">
                          <a:solidFill>
                            <a:srgbClr val="000000"/>
                          </a:solidFill>
                          <a:effectLst/>
                          <a:latin typeface="Arial" panose="020B0604020202020204" pitchFamily="34" charset="0"/>
                        </a:rPr>
                        <a:t>Cosmetics &amp; </a:t>
                      </a:r>
                    </a:p>
                    <a:p>
                      <a:pPr algn="ctr" fontAlgn="ctr"/>
                      <a:r>
                        <a:rPr lang="en-GB" sz="1000" b="0" i="0" u="none" strike="noStrike" dirty="0">
                          <a:solidFill>
                            <a:srgbClr val="000000"/>
                          </a:solidFill>
                          <a:effectLst/>
                          <a:latin typeface="Arial" panose="020B0604020202020204" pitchFamily="34" charset="0"/>
                        </a:rPr>
                        <a:t>Personal Care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Food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Media</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dirty="0">
                          <a:solidFill>
                            <a:srgbClr val="000000"/>
                          </a:solidFill>
                          <a:effectLst/>
                          <a:latin typeface="Calibri" panose="020F0502020204030204" pitchFamily="34" charset="0"/>
                        </a:rPr>
                        <a:t>Household Equipment </a:t>
                      </a:r>
                    </a:p>
                    <a:p>
                      <a:pPr algn="ctr" fontAlgn="ctr"/>
                      <a:r>
                        <a:rPr lang="en-GB" sz="1100" b="0" i="0" u="none" strike="noStrike" dirty="0">
                          <a:solidFill>
                            <a:srgbClr val="000000"/>
                          </a:solidFill>
                          <a:effectLst/>
                          <a:latin typeface="Calibri" panose="020F0502020204030204" pitchFamily="34" charset="0"/>
                        </a:rPr>
                        <a:t>&amp; DIY</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Health &amp; Wellbeing</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Entertainment &amp; Leisure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Travel &amp; Transport</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Government Social Political Organisation</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Retail</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30727255"/>
                  </a:ext>
                </a:extLst>
              </a:tr>
              <a:tr h="533918">
                <a:tc>
                  <a:txBody>
                    <a:bodyPr/>
                    <a:lstStyle/>
                    <a:p>
                      <a:pPr algn="ctr" fontAlgn="ctr"/>
                      <a:r>
                        <a:rPr lang="en-GB" sz="1000" b="0" i="0" u="none" strike="noStrike">
                          <a:solidFill>
                            <a:srgbClr val="000000"/>
                          </a:solidFill>
                          <a:effectLst/>
                          <a:latin typeface="Arial" panose="020B0604020202020204" pitchFamily="34" charset="0"/>
                        </a:rPr>
                        <a:t>Jul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149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D07F"/>
                    </a:solidFill>
                  </a:tcPr>
                </a:tc>
                <a:tc>
                  <a:txBody>
                    <a:bodyPr/>
                    <a:lstStyle/>
                    <a:p>
                      <a:pPr algn="ctr" fontAlgn="ctr"/>
                      <a:r>
                        <a:rPr lang="en-GB" sz="1200" b="1" i="0" u="none" strike="noStrike">
                          <a:solidFill>
                            <a:srgbClr val="000000"/>
                          </a:solidFill>
                          <a:effectLst/>
                          <a:latin typeface="Arial" panose="020B0604020202020204" pitchFamily="34" charset="0"/>
                        </a:rPr>
                        <a:t>112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D82"/>
                    </a:solidFill>
                  </a:tcPr>
                </a:tc>
                <a:tc>
                  <a:txBody>
                    <a:bodyPr/>
                    <a:lstStyle/>
                    <a:p>
                      <a:pPr algn="ctr" fontAlgn="ctr"/>
                      <a:r>
                        <a:rPr lang="en-GB" sz="1200" b="1" i="0" u="none" strike="noStrike">
                          <a:solidFill>
                            <a:srgbClr val="000000"/>
                          </a:solidFill>
                          <a:effectLst/>
                          <a:latin typeface="Arial" panose="020B0604020202020204" pitchFamily="34" charset="0"/>
                        </a:rPr>
                        <a:t>107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83"/>
                    </a:solidFill>
                  </a:tcPr>
                </a:tc>
                <a:tc>
                  <a:txBody>
                    <a:bodyPr/>
                    <a:lstStyle/>
                    <a:p>
                      <a:pPr algn="ctr" fontAlgn="ctr"/>
                      <a:r>
                        <a:rPr lang="en-GB" sz="1200" b="1" i="0" u="none" strike="noStrike">
                          <a:solidFill>
                            <a:srgbClr val="000000"/>
                          </a:solidFill>
                          <a:effectLst/>
                          <a:latin typeface="Arial" panose="020B0604020202020204" pitchFamily="34" charset="0"/>
                        </a:rPr>
                        <a:t>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C6B"/>
                    </a:solidFill>
                  </a:tcPr>
                </a:tc>
                <a:tc>
                  <a:txBody>
                    <a:bodyPr/>
                    <a:lstStyle/>
                    <a:p>
                      <a:pPr algn="ctr" fontAlgn="ctr"/>
                      <a:r>
                        <a:rPr lang="en-GB" sz="1200" b="1" i="0" u="none" strike="noStrike">
                          <a:solidFill>
                            <a:srgbClr val="000000"/>
                          </a:solidFill>
                          <a:effectLst/>
                          <a:latin typeface="Arial" panose="020B0604020202020204" pitchFamily="34" charset="0"/>
                        </a:rPr>
                        <a:t>113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8DC81"/>
                    </a:solidFill>
                  </a:tcPr>
                </a:tc>
                <a:tc>
                  <a:txBody>
                    <a:bodyPr/>
                    <a:lstStyle/>
                    <a:p>
                      <a:pPr algn="ctr" fontAlgn="ctr"/>
                      <a:r>
                        <a:rPr lang="en-GB" sz="1200" b="1" i="0" u="none" strike="noStrike">
                          <a:solidFill>
                            <a:srgbClr val="000000"/>
                          </a:solidFill>
                          <a:effectLst/>
                          <a:latin typeface="Arial" panose="020B0604020202020204" pitchFamily="34" charset="0"/>
                        </a:rPr>
                        <a:t>102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c>
                  <a:txBody>
                    <a:bodyPr/>
                    <a:lstStyle/>
                    <a:p>
                      <a:pPr algn="ctr" fontAlgn="ctr"/>
                      <a:r>
                        <a:rPr lang="en-GB" sz="1200" b="1" i="0" u="none" strike="noStrike">
                          <a:solidFill>
                            <a:srgbClr val="000000"/>
                          </a:solidFill>
                          <a:effectLst/>
                          <a:latin typeface="Arial" panose="020B060402020202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582"/>
                    </a:solidFill>
                  </a:tcPr>
                </a:tc>
                <a:tc>
                  <a:txBody>
                    <a:bodyPr/>
                    <a:lstStyle/>
                    <a:p>
                      <a:pPr algn="ctr" fontAlgn="ctr"/>
                      <a:r>
                        <a:rPr lang="en-GB" sz="1200" b="1" i="0" u="none" strike="noStrike">
                          <a:solidFill>
                            <a:srgbClr val="000000"/>
                          </a:solidFill>
                          <a:effectLst/>
                          <a:latin typeface="Arial" panose="020B060402020202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282"/>
                    </a:solidFill>
                  </a:tcPr>
                </a:tc>
                <a:tc>
                  <a:txBody>
                    <a:bodyPr/>
                    <a:lstStyle/>
                    <a:p>
                      <a:pPr algn="ctr" fontAlgn="ctr"/>
                      <a:r>
                        <a:rPr lang="en-GB" sz="1200" b="1" i="0" u="none" strike="noStrike">
                          <a:solidFill>
                            <a:srgbClr val="000000"/>
                          </a:solidFill>
                          <a:effectLst/>
                          <a:latin typeface="Arial" panose="020B0604020202020204" pitchFamily="34" charset="0"/>
                        </a:rPr>
                        <a:t>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172"/>
                    </a:solidFill>
                  </a:tcPr>
                </a:tc>
                <a:tc>
                  <a:txBody>
                    <a:bodyPr/>
                    <a:lstStyle/>
                    <a:p>
                      <a:pPr algn="ctr" fontAlgn="ctr"/>
                      <a:r>
                        <a:rPr lang="en-GB" sz="1200" b="1" i="0" u="none" strike="noStrike">
                          <a:solidFill>
                            <a:srgbClr val="000000"/>
                          </a:solidFill>
                          <a:effectLst/>
                          <a:latin typeface="Arial" panose="020B0604020202020204" pitchFamily="34" charset="0"/>
                        </a:rPr>
                        <a:t>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A7D"/>
                    </a:solidFill>
                  </a:tcPr>
                </a:tc>
                <a:tc>
                  <a:txBody>
                    <a:bodyPr/>
                    <a:lstStyle/>
                    <a:p>
                      <a:pPr algn="ctr" fontAlgn="ctr"/>
                      <a:r>
                        <a:rPr lang="en-GB" sz="1200" b="1" i="0" u="none" strike="noStrike">
                          <a:solidFill>
                            <a:srgbClr val="000000"/>
                          </a:solidFill>
                          <a:effectLst/>
                          <a:latin typeface="Arial" panose="020B0604020202020204" pitchFamily="34" charset="0"/>
                        </a:rPr>
                        <a:t>105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683"/>
                    </a:solidFill>
                  </a:tcPr>
                </a:tc>
                <a:tc>
                  <a:txBody>
                    <a:bodyPr/>
                    <a:lstStyle/>
                    <a:p>
                      <a:pPr algn="ctr" fontAlgn="ctr"/>
                      <a:r>
                        <a:rPr lang="en-GB" sz="1200" b="1" i="0" u="none" strike="noStrike">
                          <a:solidFill>
                            <a:srgbClr val="000000"/>
                          </a:solidFill>
                          <a:effectLst/>
                          <a:latin typeface="Arial" panose="020B0604020202020204" pitchFamily="34" charset="0"/>
                        </a:rPr>
                        <a:t>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E7E"/>
                    </a:solidFill>
                  </a:tcPr>
                </a:tc>
                <a:tc>
                  <a:txBody>
                    <a:bodyPr/>
                    <a:lstStyle/>
                    <a:p>
                      <a:pPr algn="ctr" fontAlgn="ctr"/>
                      <a:r>
                        <a:rPr lang="en-GB" sz="1200" b="1" i="0" u="none" strike="noStrike">
                          <a:solidFill>
                            <a:srgbClr val="000000"/>
                          </a:solidFill>
                          <a:effectLst/>
                          <a:latin typeface="Arial" panose="020B0604020202020204" pitchFamily="34" charset="0"/>
                        </a:rPr>
                        <a:t>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66D"/>
                    </a:solidFill>
                  </a:tcPr>
                </a:tc>
                <a:tc>
                  <a:txBody>
                    <a:bodyPr/>
                    <a:lstStyle/>
                    <a:p>
                      <a:pPr algn="ctr" fontAlgn="ctr"/>
                      <a:r>
                        <a:rPr lang="en-GB" sz="1200" b="1" i="0" u="none" strike="noStrike">
                          <a:solidFill>
                            <a:srgbClr val="000000"/>
                          </a:solidFill>
                          <a:effectLst/>
                          <a:latin typeface="Arial" panose="020B0604020202020204" pitchFamily="34" charset="0"/>
                        </a:rPr>
                        <a:t>88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078"/>
                    </a:solidFill>
                  </a:tcPr>
                </a:tc>
                <a:extLst>
                  <a:ext uri="{0D108BD9-81ED-4DB2-BD59-A6C34878D82A}">
                    <a16:rowId xmlns:a16="http://schemas.microsoft.com/office/drawing/2014/main" val="2135079021"/>
                  </a:ext>
                </a:extLst>
              </a:tr>
              <a:tr h="533918">
                <a:tc>
                  <a:txBody>
                    <a:bodyPr/>
                    <a:lstStyle/>
                    <a:p>
                      <a:pPr algn="ctr" fontAlgn="ctr"/>
                      <a:r>
                        <a:rPr lang="en-GB" sz="1000" b="0" i="0" u="none" strike="noStrike">
                          <a:solidFill>
                            <a:srgbClr val="000000"/>
                          </a:solidFill>
                          <a:effectLst/>
                          <a:latin typeface="Arial" panose="020B0604020202020204" pitchFamily="34" charset="0"/>
                        </a:rPr>
                        <a:t>Aug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153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5BF7C"/>
                    </a:solidFill>
                  </a:tcPr>
                </a:tc>
                <a:tc>
                  <a:txBody>
                    <a:bodyPr/>
                    <a:lstStyle/>
                    <a:p>
                      <a:pPr algn="ctr" fontAlgn="ctr"/>
                      <a:r>
                        <a:rPr lang="en-GB" sz="1200" b="1" i="0" u="none" strike="noStrike">
                          <a:solidFill>
                            <a:srgbClr val="000000"/>
                          </a:solidFill>
                          <a:effectLst/>
                          <a:latin typeface="Arial" panose="020B0604020202020204" pitchFamily="34" charset="0"/>
                        </a:rPr>
                        <a:t>115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981"/>
                    </a:solidFill>
                  </a:tcPr>
                </a:tc>
                <a:tc>
                  <a:txBody>
                    <a:bodyPr/>
                    <a:lstStyle/>
                    <a:p>
                      <a:pPr algn="ctr" fontAlgn="ctr"/>
                      <a:r>
                        <a:rPr lang="en-GB" sz="1200" b="1" i="0" u="none" strike="noStrike">
                          <a:solidFill>
                            <a:srgbClr val="000000"/>
                          </a:solidFill>
                          <a:effectLst/>
                          <a:latin typeface="Arial" panose="020B0604020202020204" pitchFamily="34" charset="0"/>
                        </a:rPr>
                        <a:t>110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082"/>
                    </a:solidFill>
                  </a:tcPr>
                </a:tc>
                <a:tc>
                  <a:txBody>
                    <a:bodyPr/>
                    <a:lstStyle/>
                    <a:p>
                      <a:pPr algn="ctr" fontAlgn="ctr"/>
                      <a:r>
                        <a:rPr lang="en-GB" sz="1200" b="1" i="0" u="none" strike="noStrike">
                          <a:solidFill>
                            <a:srgbClr val="000000"/>
                          </a:solidFill>
                          <a:effectLst/>
                          <a:latin typeface="Arial" panose="020B0604020202020204" pitchFamily="34" charset="0"/>
                        </a:rPr>
                        <a:t>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D7B"/>
                    </a:solidFill>
                  </a:tcPr>
                </a:tc>
                <a:tc>
                  <a:txBody>
                    <a:bodyPr/>
                    <a:lstStyle/>
                    <a:p>
                      <a:pPr algn="ctr" fontAlgn="ctr"/>
                      <a:r>
                        <a:rPr lang="en-GB" sz="1200" b="1" i="0" u="none" strike="noStrike">
                          <a:solidFill>
                            <a:srgbClr val="000000"/>
                          </a:solidFill>
                          <a:effectLst/>
                          <a:latin typeface="Arial" panose="020B0604020202020204" pitchFamily="34" charset="0"/>
                        </a:rPr>
                        <a:t>114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A81"/>
                    </a:solidFill>
                  </a:tcPr>
                </a:tc>
                <a:tc>
                  <a:txBody>
                    <a:bodyPr/>
                    <a:lstStyle/>
                    <a:p>
                      <a:pPr algn="ctr" fontAlgn="ctr"/>
                      <a:r>
                        <a:rPr lang="en-GB" sz="1200" b="1" i="0" u="none" strike="noStrike">
                          <a:solidFill>
                            <a:srgbClr val="000000"/>
                          </a:solidFill>
                          <a:effectLst/>
                          <a:latin typeface="Arial" panose="020B060402020202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582"/>
                    </a:solidFill>
                  </a:tcPr>
                </a:tc>
                <a:tc>
                  <a:txBody>
                    <a:bodyPr/>
                    <a:lstStyle/>
                    <a:p>
                      <a:pPr algn="ctr" fontAlgn="ctr"/>
                      <a:r>
                        <a:rPr lang="en-GB" sz="1200" b="1" i="0" u="none" strike="noStrike">
                          <a:solidFill>
                            <a:srgbClr val="000000"/>
                          </a:solidFill>
                          <a:effectLst/>
                          <a:latin typeface="Arial" panose="020B0604020202020204" pitchFamily="34" charset="0"/>
                        </a:rPr>
                        <a:t>110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DF82"/>
                    </a:solidFill>
                  </a:tcPr>
                </a:tc>
                <a:tc>
                  <a:txBody>
                    <a:bodyPr/>
                    <a:lstStyle/>
                    <a:p>
                      <a:pPr algn="ctr" fontAlgn="ctr"/>
                      <a:r>
                        <a:rPr lang="en-GB" sz="1200" b="1" i="0" u="none" strike="noStrike">
                          <a:solidFill>
                            <a:srgbClr val="000000"/>
                          </a:solidFill>
                          <a:effectLst/>
                          <a:latin typeface="Arial" panose="020B0604020202020204" pitchFamily="34" charset="0"/>
                        </a:rPr>
                        <a:t>101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ctr"/>
                      <a:r>
                        <a:rPr lang="en-GB" sz="1200" b="1" i="0" u="none" strike="noStrike">
                          <a:solidFill>
                            <a:srgbClr val="000000"/>
                          </a:solidFill>
                          <a:effectLst/>
                          <a:latin typeface="Arial" panose="020B0604020202020204" pitchFamily="34" charset="0"/>
                        </a:rPr>
                        <a:t>128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C87D"/>
                    </a:solidFill>
                  </a:tcPr>
                </a:tc>
                <a:tc>
                  <a:txBody>
                    <a:bodyPr/>
                    <a:lstStyle/>
                    <a:p>
                      <a:pPr algn="ctr" fontAlgn="ctr"/>
                      <a:r>
                        <a:rPr lang="en-GB" sz="1200" b="1" i="0" u="none" strike="noStrike">
                          <a:solidFill>
                            <a:srgbClr val="000000"/>
                          </a:solidFill>
                          <a:effectLst/>
                          <a:latin typeface="Arial" panose="020B0604020202020204" pitchFamily="34" charset="0"/>
                        </a:rPr>
                        <a:t>97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57F"/>
                    </a:solidFill>
                  </a:tcPr>
                </a:tc>
                <a:tc>
                  <a:txBody>
                    <a:bodyPr/>
                    <a:lstStyle/>
                    <a:p>
                      <a:pPr algn="ctr" fontAlgn="ctr"/>
                      <a:r>
                        <a:rPr lang="en-GB" sz="1200" b="1" i="0" u="none" strike="noStrike">
                          <a:solidFill>
                            <a:srgbClr val="000000"/>
                          </a:solidFill>
                          <a:effectLst/>
                          <a:latin typeface="Arial" panose="020B0604020202020204" pitchFamily="34" charset="0"/>
                        </a:rPr>
                        <a:t>88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078"/>
                    </a:solidFill>
                  </a:tcPr>
                </a:tc>
                <a:tc>
                  <a:txBody>
                    <a:bodyPr/>
                    <a:lstStyle/>
                    <a:p>
                      <a:pPr algn="ctr" fontAlgn="ctr"/>
                      <a:r>
                        <a:rPr lang="en-GB" sz="1200" b="1" i="0" u="none" strike="noStrike">
                          <a:solidFill>
                            <a:srgbClr val="000000"/>
                          </a:solidFill>
                          <a:effectLst/>
                          <a:latin typeface="Arial" panose="020B0604020202020204" pitchFamily="34" charset="0"/>
                        </a:rPr>
                        <a:t>77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E6F"/>
                    </a:solidFill>
                  </a:tcPr>
                </a:tc>
                <a:tc>
                  <a:txBody>
                    <a:bodyPr/>
                    <a:lstStyle/>
                    <a:p>
                      <a:pPr algn="ctr" fontAlgn="ctr"/>
                      <a:r>
                        <a:rPr lang="en-GB" sz="1200" b="1" i="0" u="none" strike="noStrike">
                          <a:solidFill>
                            <a:srgbClr val="000000"/>
                          </a:solidFill>
                          <a:effectLst/>
                          <a:latin typeface="Arial" panose="020B0604020202020204" pitchFamily="34" charset="0"/>
                        </a:rPr>
                        <a:t>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473"/>
                    </a:solidFill>
                  </a:tcPr>
                </a:tc>
                <a:tc>
                  <a:txBody>
                    <a:bodyPr/>
                    <a:lstStyle/>
                    <a:p>
                      <a:pPr algn="ctr" fontAlgn="ctr"/>
                      <a:r>
                        <a:rPr lang="en-GB" sz="1200" b="1" i="0" u="none" strike="noStrike">
                          <a:solidFill>
                            <a:srgbClr val="000000"/>
                          </a:solidFill>
                          <a:effectLst/>
                          <a:latin typeface="Arial" panose="020B0604020202020204" pitchFamily="34" charset="0"/>
                        </a:rPr>
                        <a:t>72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978579439"/>
                  </a:ext>
                </a:extLst>
              </a:tr>
              <a:tr h="533918">
                <a:tc>
                  <a:txBody>
                    <a:bodyPr/>
                    <a:lstStyle/>
                    <a:p>
                      <a:pPr algn="ctr" fontAlgn="ctr"/>
                      <a:r>
                        <a:rPr lang="en-GB" sz="1000" b="0" i="0" u="none" strike="noStrike">
                          <a:solidFill>
                            <a:srgbClr val="000000"/>
                          </a:solidFill>
                          <a:effectLst/>
                          <a:latin typeface="Arial" panose="020B0604020202020204" pitchFamily="34" charset="0"/>
                        </a:rPr>
                        <a:t>Sep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117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680"/>
                    </a:solidFill>
                  </a:tcPr>
                </a:tc>
                <a:tc>
                  <a:txBody>
                    <a:bodyPr/>
                    <a:lstStyle/>
                    <a:p>
                      <a:pPr algn="ctr" fontAlgn="ctr"/>
                      <a:r>
                        <a:rPr lang="en-GB" sz="1200" b="1" i="0" u="none" strike="noStrike">
                          <a:solidFill>
                            <a:srgbClr val="000000"/>
                          </a:solidFill>
                          <a:effectLst/>
                          <a:latin typeface="Arial" panose="020B0604020202020204" pitchFamily="34" charset="0"/>
                        </a:rPr>
                        <a:t>116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780"/>
                    </a:solidFill>
                  </a:tcPr>
                </a:tc>
                <a:tc>
                  <a:txBody>
                    <a:bodyPr/>
                    <a:lstStyle/>
                    <a:p>
                      <a:pPr algn="ctr" fontAlgn="ctr"/>
                      <a:r>
                        <a:rPr lang="en-GB" sz="1200" b="1" i="0" u="none" strike="noStrike">
                          <a:solidFill>
                            <a:srgbClr val="000000"/>
                          </a:solidFill>
                          <a:effectLst/>
                          <a:latin typeface="Arial" panose="020B0604020202020204" pitchFamily="34" charset="0"/>
                        </a:rPr>
                        <a:t>112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E82"/>
                    </a:solidFill>
                  </a:tcPr>
                </a:tc>
                <a:tc>
                  <a:txBody>
                    <a:bodyPr/>
                    <a:lstStyle/>
                    <a:p>
                      <a:pPr algn="ctr" fontAlgn="ctr"/>
                      <a:r>
                        <a:rPr lang="en-GB" sz="1200" b="1" i="0" u="none" strike="noStrike">
                          <a:solidFill>
                            <a:srgbClr val="000000"/>
                          </a:solidFill>
                          <a:effectLst/>
                          <a:latin typeface="Arial" panose="020B0604020202020204" pitchFamily="34" charset="0"/>
                        </a:rPr>
                        <a:t>120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380"/>
                    </a:solidFill>
                  </a:tcPr>
                </a:tc>
                <a:tc>
                  <a:txBody>
                    <a:bodyPr/>
                    <a:lstStyle/>
                    <a:p>
                      <a:pPr algn="ctr" fontAlgn="ctr"/>
                      <a:r>
                        <a:rPr lang="en-GB" sz="1200" b="1" i="0" u="none" strike="noStrike">
                          <a:solidFill>
                            <a:srgbClr val="000000"/>
                          </a:solidFill>
                          <a:effectLst/>
                          <a:latin typeface="Arial" panose="020B0604020202020204" pitchFamily="34" charset="0"/>
                        </a:rPr>
                        <a:t>168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90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679"/>
                    </a:solidFill>
                  </a:tcPr>
                </a:tc>
                <a:tc>
                  <a:txBody>
                    <a:bodyPr/>
                    <a:lstStyle/>
                    <a:p>
                      <a:pPr algn="ctr" fontAlgn="ctr"/>
                      <a:r>
                        <a:rPr lang="en-GB" sz="1200" b="1" i="0" u="none" strike="noStrike">
                          <a:solidFill>
                            <a:srgbClr val="000000"/>
                          </a:solidFill>
                          <a:effectLst/>
                          <a:latin typeface="Arial" panose="020B0604020202020204" pitchFamily="34" charset="0"/>
                        </a:rPr>
                        <a:t>105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683"/>
                    </a:solidFill>
                  </a:tcPr>
                </a:tc>
                <a:tc>
                  <a:txBody>
                    <a:bodyPr/>
                    <a:lstStyle/>
                    <a:p>
                      <a:pPr algn="ctr" fontAlgn="ctr"/>
                      <a:r>
                        <a:rPr lang="en-GB" sz="1200" b="1" i="0" u="none" strike="noStrike">
                          <a:solidFill>
                            <a:srgbClr val="000000"/>
                          </a:solidFill>
                          <a:effectLst/>
                          <a:latin typeface="Arial" panose="020B0604020202020204" pitchFamily="34" charset="0"/>
                        </a:rPr>
                        <a:t>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D7E"/>
                    </a:solidFill>
                  </a:tcPr>
                </a:tc>
                <a:tc>
                  <a:txBody>
                    <a:bodyPr/>
                    <a:lstStyle/>
                    <a:p>
                      <a:pPr algn="ctr" fontAlgn="ctr"/>
                      <a:r>
                        <a:rPr lang="en-GB" sz="1200" b="1" i="0" u="none" strike="noStrike">
                          <a:solidFill>
                            <a:srgbClr val="000000"/>
                          </a:solidFill>
                          <a:effectLst/>
                          <a:latin typeface="Arial" panose="020B0604020202020204" pitchFamily="34" charset="0"/>
                        </a:rPr>
                        <a:t>102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1" i="0" u="none" strike="noStrike">
                          <a:solidFill>
                            <a:srgbClr val="000000"/>
                          </a:solidFill>
                          <a:effectLst/>
                          <a:latin typeface="Arial" panose="020B0604020202020204" pitchFamily="34" charset="0"/>
                        </a:rPr>
                        <a:t>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77D"/>
                    </a:solidFill>
                  </a:tcPr>
                </a:tc>
                <a:tc>
                  <a:txBody>
                    <a:bodyPr/>
                    <a:lstStyle/>
                    <a:p>
                      <a:pPr algn="ctr" fontAlgn="ctr"/>
                      <a:r>
                        <a:rPr lang="en-GB" sz="1200" b="1" i="0" u="none" strike="noStrike">
                          <a:solidFill>
                            <a:srgbClr val="000000"/>
                          </a:solidFill>
                          <a:effectLst/>
                          <a:latin typeface="Arial" panose="020B0604020202020204" pitchFamily="34" charset="0"/>
                        </a:rPr>
                        <a:t>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7D"/>
                    </a:solidFill>
                  </a:tcPr>
                </a:tc>
                <a:tc>
                  <a:txBody>
                    <a:bodyPr/>
                    <a:lstStyle/>
                    <a:p>
                      <a:pPr algn="ctr" fontAlgn="ctr"/>
                      <a:r>
                        <a:rPr lang="en-GB" sz="1200" b="1" i="0" u="none" strike="noStrike">
                          <a:solidFill>
                            <a:srgbClr val="000000"/>
                          </a:solidFill>
                          <a:effectLst/>
                          <a:latin typeface="Arial" panose="020B0604020202020204" pitchFamily="34" charset="0"/>
                        </a:rPr>
                        <a:t>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A7A"/>
                    </a:solidFill>
                  </a:tcPr>
                </a:tc>
                <a:tc>
                  <a:txBody>
                    <a:bodyPr/>
                    <a:lstStyle/>
                    <a:p>
                      <a:pPr algn="ctr" fontAlgn="ctr"/>
                      <a:r>
                        <a:rPr lang="en-GB" sz="1200" b="1" i="0" u="none" strike="noStrike">
                          <a:solidFill>
                            <a:srgbClr val="000000"/>
                          </a:solidFill>
                          <a:effectLst/>
                          <a:latin typeface="Arial" panose="020B0604020202020204" pitchFamily="34" charset="0"/>
                        </a:rPr>
                        <a:t>104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884"/>
                    </a:solidFill>
                  </a:tcPr>
                </a:tc>
                <a:tc>
                  <a:txBody>
                    <a:bodyPr/>
                    <a:lstStyle/>
                    <a:p>
                      <a:pPr algn="ctr" fontAlgn="ctr"/>
                      <a:r>
                        <a:rPr lang="en-GB" sz="1200" b="1" i="0" u="none" strike="noStrike">
                          <a:solidFill>
                            <a:srgbClr val="000000"/>
                          </a:solidFill>
                          <a:effectLst/>
                          <a:latin typeface="Arial" panose="020B0604020202020204" pitchFamily="34" charset="0"/>
                        </a:rPr>
                        <a:t>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tc>
                  <a:txBody>
                    <a:bodyPr/>
                    <a:lstStyle/>
                    <a:p>
                      <a:pPr algn="ctr" fontAlgn="ctr"/>
                      <a:r>
                        <a:rPr lang="en-GB" sz="1200" b="1" i="0" u="none" strike="noStrike">
                          <a:solidFill>
                            <a:srgbClr val="000000"/>
                          </a:solidFill>
                          <a:effectLst/>
                          <a:latin typeface="Arial" panose="020B0604020202020204" pitchFamily="34" charset="0"/>
                        </a:rPr>
                        <a:t>85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F75"/>
                    </a:solidFill>
                  </a:tcPr>
                </a:tc>
                <a:extLst>
                  <a:ext uri="{0D108BD9-81ED-4DB2-BD59-A6C34878D82A}">
                    <a16:rowId xmlns:a16="http://schemas.microsoft.com/office/drawing/2014/main" val="1545732157"/>
                  </a:ext>
                </a:extLst>
              </a:tr>
              <a:tr h="225685">
                <a:tc>
                  <a:txBody>
                    <a:bodyPr/>
                    <a:lstStyle/>
                    <a:p>
                      <a:pPr algn="ctr" fontAlgn="ctr"/>
                      <a:r>
                        <a:rPr lang="en-GB" sz="1000" b="0"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62387962"/>
                  </a:ext>
                </a:extLst>
              </a:tr>
              <a:tr h="533918">
                <a:tc>
                  <a:txBody>
                    <a:bodyPr/>
                    <a:lstStyle/>
                    <a:p>
                      <a:pPr algn="ctr" fontAlgn="ctr"/>
                      <a:r>
                        <a:rPr lang="en-GB" sz="1000" b="0" i="0" u="none" strike="noStrike">
                          <a:solidFill>
                            <a:srgbClr val="000000"/>
                          </a:solidFill>
                          <a:effectLst/>
                          <a:latin typeface="Arial" panose="020B0604020202020204" pitchFamily="34" charset="0"/>
                        </a:rPr>
                        <a:t>Q3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200" b="1" i="0" u="none" strike="noStrike">
                          <a:solidFill>
                            <a:srgbClr val="000000"/>
                          </a:solidFill>
                          <a:effectLst/>
                          <a:latin typeface="Arial" panose="020B0604020202020204" pitchFamily="34" charset="0"/>
                        </a:rPr>
                        <a:t>139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6CD7E"/>
                    </a:solidFill>
                  </a:tcPr>
                </a:tc>
                <a:tc>
                  <a:txBody>
                    <a:bodyPr/>
                    <a:lstStyle/>
                    <a:p>
                      <a:pPr algn="ctr" fontAlgn="ctr"/>
                      <a:r>
                        <a:rPr lang="en-GB" sz="1200" b="1" i="0" u="none" strike="noStrike">
                          <a:solidFill>
                            <a:srgbClr val="000000"/>
                          </a:solidFill>
                          <a:effectLst/>
                          <a:latin typeface="Arial" panose="020B0604020202020204" pitchFamily="34" charset="0"/>
                        </a:rPr>
                        <a:t>113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DC81"/>
                    </a:solidFill>
                  </a:tcPr>
                </a:tc>
                <a:tc>
                  <a:txBody>
                    <a:bodyPr/>
                    <a:lstStyle/>
                    <a:p>
                      <a:pPr algn="ctr" fontAlgn="ctr"/>
                      <a:r>
                        <a:rPr lang="en-GB" sz="1200" b="1" i="0" u="none" strike="noStrike">
                          <a:solidFill>
                            <a:srgbClr val="000000"/>
                          </a:solidFill>
                          <a:effectLst/>
                          <a:latin typeface="Arial" panose="020B0604020202020204" pitchFamily="34" charset="0"/>
                        </a:rPr>
                        <a:t>112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C81"/>
                    </a:solidFill>
                  </a:tcPr>
                </a:tc>
                <a:tc>
                  <a:txBody>
                    <a:bodyPr/>
                    <a:lstStyle/>
                    <a:p>
                      <a:pPr algn="ctr" fontAlgn="ctr"/>
                      <a:r>
                        <a:rPr lang="en-GB" sz="1200" b="1" i="0" u="none" strike="noStrike">
                          <a:solidFill>
                            <a:srgbClr val="000000"/>
                          </a:solidFill>
                          <a:effectLst/>
                          <a:latin typeface="Arial" panose="020B0604020202020204" pitchFamily="34" charset="0"/>
                        </a:rPr>
                        <a:t>111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1DE82"/>
                    </a:solidFill>
                  </a:tcPr>
                </a:tc>
                <a:tc>
                  <a:txBody>
                    <a:bodyPr/>
                    <a:lstStyle/>
                    <a:p>
                      <a:pPr algn="ctr" fontAlgn="ctr"/>
                      <a:r>
                        <a:rPr lang="en-GB" sz="1200" b="1" i="0" u="none" strike="noStrike">
                          <a:solidFill>
                            <a:srgbClr val="000000"/>
                          </a:solidFill>
                          <a:effectLst/>
                          <a:latin typeface="Arial" panose="020B0604020202020204" pitchFamily="34" charset="0"/>
                        </a:rPr>
                        <a:t>105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683"/>
                    </a:solidFill>
                  </a:tcPr>
                </a:tc>
                <a:tc>
                  <a:txBody>
                    <a:bodyPr/>
                    <a:lstStyle/>
                    <a:p>
                      <a:pPr algn="ctr" fontAlgn="ctr"/>
                      <a:r>
                        <a:rPr lang="en-GB" sz="1200" b="1" i="0" u="none" strike="noStrike">
                          <a:solidFill>
                            <a:srgbClr val="000000"/>
                          </a:solidFill>
                          <a:effectLst/>
                          <a:latin typeface="Arial" panose="020B0604020202020204" pitchFamily="34" charset="0"/>
                        </a:rPr>
                        <a:t>103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A84"/>
                    </a:solidFill>
                  </a:tcPr>
                </a:tc>
                <a:tc>
                  <a:txBody>
                    <a:bodyPr/>
                    <a:lstStyle/>
                    <a:p>
                      <a:pPr algn="ctr" fontAlgn="ctr"/>
                      <a:r>
                        <a:rPr lang="en-GB" sz="1200" b="1" i="0" u="none" strike="noStrike">
                          <a:solidFill>
                            <a:srgbClr val="000000"/>
                          </a:solidFill>
                          <a:effectLst/>
                          <a:latin typeface="Arial" panose="020B0604020202020204" pitchFamily="34" charset="0"/>
                        </a:rPr>
                        <a:t>102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ctr"/>
                      <a:r>
                        <a:rPr lang="en-GB" sz="1200" b="1" i="0" u="none" strike="noStrike">
                          <a:solidFill>
                            <a:srgbClr val="000000"/>
                          </a:solidFill>
                          <a:effectLst/>
                          <a:latin typeface="Arial" panose="020B0604020202020204" pitchFamily="34" charset="0"/>
                        </a:rPr>
                        <a:t>101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883"/>
                    </a:solidFill>
                  </a:tcPr>
                </a:tc>
                <a:tc>
                  <a:txBody>
                    <a:bodyPr/>
                    <a:lstStyle/>
                    <a:p>
                      <a:pPr algn="ctr" fontAlgn="ctr"/>
                      <a:r>
                        <a:rPr lang="en-GB" sz="1200" b="1" i="0" u="none" strike="noStrike">
                          <a:solidFill>
                            <a:srgbClr val="000000"/>
                          </a:solidFill>
                          <a:effectLst/>
                          <a:latin typeface="Arial" panose="020B060402020202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683"/>
                    </a:solidFill>
                  </a:tcPr>
                </a:tc>
                <a:tc>
                  <a:txBody>
                    <a:bodyPr/>
                    <a:lstStyle/>
                    <a:p>
                      <a:pPr algn="ctr" fontAlgn="ctr"/>
                      <a:r>
                        <a:rPr lang="en-GB" sz="1200" b="1" i="0" u="none" strike="noStrike">
                          <a:solidFill>
                            <a:srgbClr val="000000"/>
                          </a:solidFill>
                          <a:effectLst/>
                          <a:latin typeface="Arial" panose="020B0604020202020204" pitchFamily="34" charset="0"/>
                        </a:rPr>
                        <a:t>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D7E"/>
                    </a:solidFill>
                  </a:tcPr>
                </a:tc>
                <a:tc>
                  <a:txBody>
                    <a:bodyPr/>
                    <a:lstStyle/>
                    <a:p>
                      <a:pPr algn="ctr" fontAlgn="ctr"/>
                      <a:r>
                        <a:rPr lang="en-GB" sz="1200" b="1" i="0" u="none" strike="noStrike">
                          <a:solidFill>
                            <a:srgbClr val="000000"/>
                          </a:solidFill>
                          <a:effectLst/>
                          <a:latin typeface="Arial" panose="020B0604020202020204" pitchFamily="34" charset="0"/>
                        </a:rPr>
                        <a:t>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D7E"/>
                    </a:solidFill>
                  </a:tcPr>
                </a:tc>
                <a:tc>
                  <a:txBody>
                    <a:bodyPr/>
                    <a:lstStyle/>
                    <a:p>
                      <a:pPr algn="ctr" fontAlgn="ctr"/>
                      <a:r>
                        <a:rPr lang="en-GB" sz="1200" b="1" i="0" u="none" strike="noStrike">
                          <a:solidFill>
                            <a:srgbClr val="000000"/>
                          </a:solidFill>
                          <a:effectLst/>
                          <a:latin typeface="Arial" panose="020B0604020202020204" pitchFamily="34" charset="0"/>
                        </a:rPr>
                        <a:t>92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27C"/>
                    </a:solidFill>
                  </a:tcPr>
                </a:tc>
                <a:tc>
                  <a:txBody>
                    <a:bodyPr/>
                    <a:lstStyle/>
                    <a:p>
                      <a:pPr algn="ctr" fontAlgn="ctr"/>
                      <a:r>
                        <a:rPr lang="en-GB" sz="1200" b="1" i="0" u="none" strike="noStrike">
                          <a:solidFill>
                            <a:srgbClr val="000000"/>
                          </a:solidFill>
                          <a:effectLst/>
                          <a:latin typeface="Arial" panose="020B0604020202020204" pitchFamily="34" charset="0"/>
                        </a:rPr>
                        <a:t>86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476"/>
                    </a:solidFill>
                  </a:tcPr>
                </a:tc>
                <a:tc>
                  <a:txBody>
                    <a:bodyPr/>
                    <a:lstStyle/>
                    <a:p>
                      <a:pPr algn="ctr" fontAlgn="ctr"/>
                      <a:r>
                        <a:rPr lang="en-GB" sz="1200" b="1" i="0" u="none" strike="noStrike" dirty="0">
                          <a:solidFill>
                            <a:srgbClr val="000000"/>
                          </a:solidFill>
                          <a:effectLst/>
                          <a:latin typeface="Arial" panose="020B0604020202020204" pitchFamily="34" charset="0"/>
                        </a:rPr>
                        <a:t>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373"/>
                    </a:solidFill>
                  </a:tcPr>
                </a:tc>
                <a:extLst>
                  <a:ext uri="{0D108BD9-81ED-4DB2-BD59-A6C34878D82A}">
                    <a16:rowId xmlns:a16="http://schemas.microsoft.com/office/drawing/2014/main" val="1655259103"/>
                  </a:ext>
                </a:extLst>
              </a:tr>
            </a:tbl>
          </a:graphicData>
        </a:graphic>
      </p:graphicFrame>
      <p:sp>
        <p:nvSpPr>
          <p:cNvPr id="2" name="Title 1">
            <a:extLst>
              <a:ext uri="{FF2B5EF4-FFF2-40B4-BE49-F238E27FC236}">
                <a16:creationId xmlns:a16="http://schemas.microsoft.com/office/drawing/2014/main" id="{E7F47CEA-22E5-4F40-B53C-FCB1B7AF8C02}"/>
              </a:ext>
            </a:extLst>
          </p:cNvPr>
          <p:cNvSpPr>
            <a:spLocks noGrp="1"/>
          </p:cNvSpPr>
          <p:nvPr>
            <p:ph type="title"/>
          </p:nvPr>
        </p:nvSpPr>
        <p:spPr/>
        <p:txBody>
          <a:bodyPr/>
          <a:lstStyle/>
          <a:p>
            <a:r>
              <a:rPr lang="en-GB" dirty="0"/>
              <a:t>Q3 2024 TV Impacts by Category</a:t>
            </a:r>
          </a:p>
        </p:txBody>
      </p:sp>
      <p:graphicFrame>
        <p:nvGraphicFramePr>
          <p:cNvPr id="7" name="Table 6">
            <a:extLst>
              <a:ext uri="{FF2B5EF4-FFF2-40B4-BE49-F238E27FC236}">
                <a16:creationId xmlns:a16="http://schemas.microsoft.com/office/drawing/2014/main" id="{1B05427E-B60E-313A-3394-67599AC99AE1}"/>
              </a:ext>
            </a:extLst>
          </p:cNvPr>
          <p:cNvGraphicFramePr>
            <a:graphicFrameLocks noGrp="1"/>
          </p:cNvGraphicFramePr>
          <p:nvPr>
            <p:extLst>
              <p:ext uri="{D42A27DB-BD31-4B8C-83A1-F6EECF244321}">
                <p14:modId xmlns:p14="http://schemas.microsoft.com/office/powerpoint/2010/main" val="71862976"/>
              </p:ext>
            </p:extLst>
          </p:nvPr>
        </p:nvGraphicFramePr>
        <p:xfrm>
          <a:off x="10694013" y="299034"/>
          <a:ext cx="635000" cy="571500"/>
        </p:xfrm>
        <a:graphic>
          <a:graphicData uri="http://schemas.openxmlformats.org/drawingml/2006/table">
            <a:tbl>
              <a:tblPr/>
              <a:tblGrid>
                <a:gridCol w="330200">
                  <a:extLst>
                    <a:ext uri="{9D8B030D-6E8A-4147-A177-3AD203B41FA5}">
                      <a16:colId xmlns:a16="http://schemas.microsoft.com/office/drawing/2014/main" val="2444969715"/>
                    </a:ext>
                  </a:extLst>
                </a:gridCol>
                <a:gridCol w="304800">
                  <a:extLst>
                    <a:ext uri="{9D8B030D-6E8A-4147-A177-3AD203B41FA5}">
                      <a16:colId xmlns:a16="http://schemas.microsoft.com/office/drawing/2014/main" val="586171761"/>
                    </a:ext>
                  </a:extLst>
                </a:gridCol>
              </a:tblGrid>
              <a:tr h="190500">
                <a:tc>
                  <a:txBody>
                    <a:bodyPr/>
                    <a:lstStyle/>
                    <a:p>
                      <a:pPr algn="l" fontAlgn="b"/>
                      <a:r>
                        <a:rPr lang="en-GB" sz="1000" b="1" i="0" u="none" strike="noStrike" dirty="0">
                          <a:solidFill>
                            <a:srgbClr val="000000"/>
                          </a:solidFill>
                          <a:effectLst/>
                          <a:latin typeface="+mj-lt"/>
                        </a:rPr>
                        <a:t>High</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040813860"/>
                  </a:ext>
                </a:extLst>
              </a:tr>
              <a:tr h="190500">
                <a:tc>
                  <a:txBody>
                    <a:bodyPr/>
                    <a:lstStyle/>
                    <a:p>
                      <a:pPr algn="l" fontAlgn="b"/>
                      <a:r>
                        <a:rPr lang="en-GB" sz="1000" b="1" i="0" u="none" strike="noStrike" dirty="0">
                          <a:solidFill>
                            <a:srgbClr val="000000"/>
                          </a:solidFill>
                          <a:effectLst/>
                          <a:latin typeface="+mj-lt"/>
                        </a:rPr>
                        <a:t>Mid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1475636764"/>
                  </a:ext>
                </a:extLst>
              </a:tr>
              <a:tr h="190500">
                <a:tc>
                  <a:txBody>
                    <a:bodyPr/>
                    <a:lstStyle/>
                    <a:p>
                      <a:pPr algn="l" fontAlgn="b"/>
                      <a:r>
                        <a:rPr lang="en-GB" sz="1000" b="1" i="0" u="none" strike="noStrike" dirty="0">
                          <a:solidFill>
                            <a:srgbClr val="000000"/>
                          </a:solidFill>
                          <a:effectLst/>
                          <a:latin typeface="+mj-lt"/>
                        </a:rPr>
                        <a:t>Low</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192220067"/>
                  </a:ext>
                </a:extLst>
              </a:tr>
            </a:tbl>
          </a:graphicData>
        </a:graphic>
      </p:graphicFrame>
      <p:sp>
        <p:nvSpPr>
          <p:cNvPr id="8" name="Text Placeholder 2">
            <a:extLst>
              <a:ext uri="{FF2B5EF4-FFF2-40B4-BE49-F238E27FC236}">
                <a16:creationId xmlns:a16="http://schemas.microsoft.com/office/drawing/2014/main" id="{67024283-FDD6-EA84-914C-9B758D65E942}"/>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Q3 2024 vs 2024 Index, Adults, Top 15 categories by total impacts. Historic not forward looking.</a:t>
            </a:r>
          </a:p>
        </p:txBody>
      </p:sp>
      <p:sp>
        <p:nvSpPr>
          <p:cNvPr id="3" name="TextBox 2">
            <a:extLst>
              <a:ext uri="{FF2B5EF4-FFF2-40B4-BE49-F238E27FC236}">
                <a16:creationId xmlns:a16="http://schemas.microsoft.com/office/drawing/2014/main" id="{6128A574-453E-F928-B7F1-08A3CE832EAB}"/>
              </a:ext>
            </a:extLst>
          </p:cNvPr>
          <p:cNvSpPr txBox="1"/>
          <p:nvPr/>
        </p:nvSpPr>
        <p:spPr>
          <a:xfrm>
            <a:off x="8938260" y="399827"/>
            <a:ext cx="1755753" cy="400110"/>
          </a:xfrm>
          <a:prstGeom prst="rect">
            <a:avLst/>
          </a:prstGeom>
          <a:noFill/>
        </p:spPr>
        <p:txBody>
          <a:bodyPr wrap="square" rtlCol="0">
            <a:spAutoFit/>
          </a:bodyPr>
          <a:lstStyle/>
          <a:p>
            <a:pPr algn="ctr"/>
            <a:r>
              <a:rPr lang="en-GB" sz="1000" b="1" dirty="0">
                <a:solidFill>
                  <a:schemeClr val="bg2"/>
                </a:solidFill>
              </a:rPr>
              <a:t>Relative propensity of media spend by category</a:t>
            </a:r>
          </a:p>
        </p:txBody>
      </p:sp>
    </p:spTree>
    <p:extLst>
      <p:ext uri="{BB962C8B-B14F-4D97-AF65-F5344CB8AC3E}">
        <p14:creationId xmlns:p14="http://schemas.microsoft.com/office/powerpoint/2010/main" val="1757172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2B5A-4506-51B8-C30F-E9868EA0361E}"/>
              </a:ext>
            </a:extLst>
          </p:cNvPr>
          <p:cNvSpPr>
            <a:spLocks noGrp="1"/>
          </p:cNvSpPr>
          <p:nvPr>
            <p:ph type="title"/>
          </p:nvPr>
        </p:nvSpPr>
        <p:spPr/>
        <p:txBody>
          <a:bodyPr/>
          <a:lstStyle/>
          <a:p>
            <a:r>
              <a:rPr lang="en-GB" dirty="0"/>
              <a:t>Top sectors by Q3 2024 impacts</a:t>
            </a:r>
          </a:p>
        </p:txBody>
      </p:sp>
      <p:graphicFrame>
        <p:nvGraphicFramePr>
          <p:cNvPr id="6" name="Chart 5">
            <a:extLst>
              <a:ext uri="{FF2B5EF4-FFF2-40B4-BE49-F238E27FC236}">
                <a16:creationId xmlns:a16="http://schemas.microsoft.com/office/drawing/2014/main" id="{1F8DBBBD-1FA9-0A8D-79E3-4AD97EC2F490}"/>
              </a:ext>
            </a:extLst>
          </p:cNvPr>
          <p:cNvGraphicFramePr/>
          <p:nvPr>
            <p:extLst>
              <p:ext uri="{D42A27DB-BD31-4B8C-83A1-F6EECF244321}">
                <p14:modId xmlns:p14="http://schemas.microsoft.com/office/powerpoint/2010/main" val="971733540"/>
              </p:ext>
            </p:extLst>
          </p:nvPr>
        </p:nvGraphicFramePr>
        <p:xfrm>
          <a:off x="371476" y="1269000"/>
          <a:ext cx="11449049"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a:extLst>
              <a:ext uri="{FF2B5EF4-FFF2-40B4-BE49-F238E27FC236}">
                <a16:creationId xmlns:a16="http://schemas.microsoft.com/office/drawing/2014/main" id="{D41FF732-BCDA-4AEC-3204-26F0D07B5FD9}"/>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Q3 2024, All Adults, Impacts (R/W) (million). Numbers above bars show Q3 index vs 2024. Historic not forward looking.</a:t>
            </a:r>
          </a:p>
        </p:txBody>
      </p:sp>
      <p:sp>
        <p:nvSpPr>
          <p:cNvPr id="8" name="TextBox 7">
            <a:extLst>
              <a:ext uri="{FF2B5EF4-FFF2-40B4-BE49-F238E27FC236}">
                <a16:creationId xmlns:a16="http://schemas.microsoft.com/office/drawing/2014/main" id="{F53B08A9-F988-1D60-20C0-75ADB9837F81}"/>
              </a:ext>
            </a:extLst>
          </p:cNvPr>
          <p:cNvSpPr txBox="1"/>
          <p:nvPr/>
        </p:nvSpPr>
        <p:spPr>
          <a:xfrm>
            <a:off x="1346418" y="1208387"/>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102</a:t>
            </a:r>
          </a:p>
        </p:txBody>
      </p:sp>
      <p:sp>
        <p:nvSpPr>
          <p:cNvPr id="4" name="TextBox 3">
            <a:extLst>
              <a:ext uri="{FF2B5EF4-FFF2-40B4-BE49-F238E27FC236}">
                <a16:creationId xmlns:a16="http://schemas.microsoft.com/office/drawing/2014/main" id="{C1420680-AD75-363F-6AC5-EF3DAF534582}"/>
              </a:ext>
            </a:extLst>
          </p:cNvPr>
          <p:cNvSpPr txBox="1"/>
          <p:nvPr/>
        </p:nvSpPr>
        <p:spPr>
          <a:xfrm>
            <a:off x="2066459" y="1380723"/>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113</a:t>
            </a:r>
          </a:p>
        </p:txBody>
      </p:sp>
      <p:sp>
        <p:nvSpPr>
          <p:cNvPr id="5" name="TextBox 4">
            <a:extLst>
              <a:ext uri="{FF2B5EF4-FFF2-40B4-BE49-F238E27FC236}">
                <a16:creationId xmlns:a16="http://schemas.microsoft.com/office/drawing/2014/main" id="{13CF8655-52A1-BBB1-F63A-665554D48CEA}"/>
              </a:ext>
            </a:extLst>
          </p:cNvPr>
          <p:cNvSpPr txBox="1"/>
          <p:nvPr/>
        </p:nvSpPr>
        <p:spPr>
          <a:xfrm>
            <a:off x="2804430" y="2028857"/>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95</a:t>
            </a:r>
          </a:p>
        </p:txBody>
      </p:sp>
      <p:sp>
        <p:nvSpPr>
          <p:cNvPr id="34" name="TextBox 33">
            <a:extLst>
              <a:ext uri="{FF2B5EF4-FFF2-40B4-BE49-F238E27FC236}">
                <a16:creationId xmlns:a16="http://schemas.microsoft.com/office/drawing/2014/main" id="{008E8A78-FFD6-DC9C-6685-D9475E85D46D}"/>
              </a:ext>
            </a:extLst>
          </p:cNvPr>
          <p:cNvSpPr txBox="1"/>
          <p:nvPr/>
        </p:nvSpPr>
        <p:spPr>
          <a:xfrm>
            <a:off x="3473305" y="2127739"/>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103</a:t>
            </a:r>
          </a:p>
        </p:txBody>
      </p:sp>
      <p:sp>
        <p:nvSpPr>
          <p:cNvPr id="35" name="TextBox 34">
            <a:extLst>
              <a:ext uri="{FF2B5EF4-FFF2-40B4-BE49-F238E27FC236}">
                <a16:creationId xmlns:a16="http://schemas.microsoft.com/office/drawing/2014/main" id="{B754C542-1565-C9B1-51F5-B52C6C8F367C}"/>
              </a:ext>
            </a:extLst>
          </p:cNvPr>
          <p:cNvSpPr txBox="1"/>
          <p:nvPr/>
        </p:nvSpPr>
        <p:spPr>
          <a:xfrm>
            <a:off x="4144923" y="2218784"/>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105</a:t>
            </a:r>
          </a:p>
        </p:txBody>
      </p:sp>
      <p:sp>
        <p:nvSpPr>
          <p:cNvPr id="36" name="TextBox 35">
            <a:extLst>
              <a:ext uri="{FF2B5EF4-FFF2-40B4-BE49-F238E27FC236}">
                <a16:creationId xmlns:a16="http://schemas.microsoft.com/office/drawing/2014/main" id="{00CCAC84-EB32-6F99-5C4C-60E9315E3EBB}"/>
              </a:ext>
            </a:extLst>
          </p:cNvPr>
          <p:cNvSpPr txBox="1"/>
          <p:nvPr/>
        </p:nvSpPr>
        <p:spPr>
          <a:xfrm>
            <a:off x="4895873" y="2569596"/>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86</a:t>
            </a:r>
          </a:p>
        </p:txBody>
      </p:sp>
      <p:sp>
        <p:nvSpPr>
          <p:cNvPr id="37" name="TextBox 36">
            <a:extLst>
              <a:ext uri="{FF2B5EF4-FFF2-40B4-BE49-F238E27FC236}">
                <a16:creationId xmlns:a16="http://schemas.microsoft.com/office/drawing/2014/main" id="{F2E804CF-1BE2-4020-3172-7B7A041F4712}"/>
              </a:ext>
            </a:extLst>
          </p:cNvPr>
          <p:cNvSpPr txBox="1"/>
          <p:nvPr/>
        </p:nvSpPr>
        <p:spPr>
          <a:xfrm>
            <a:off x="5596965" y="2701519"/>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92</a:t>
            </a:r>
          </a:p>
        </p:txBody>
      </p:sp>
      <p:sp>
        <p:nvSpPr>
          <p:cNvPr id="38" name="TextBox 37">
            <a:extLst>
              <a:ext uri="{FF2B5EF4-FFF2-40B4-BE49-F238E27FC236}">
                <a16:creationId xmlns:a16="http://schemas.microsoft.com/office/drawing/2014/main" id="{6BE236C3-1E34-71C4-6F57-1506042325A3}"/>
              </a:ext>
            </a:extLst>
          </p:cNvPr>
          <p:cNvSpPr txBox="1"/>
          <p:nvPr/>
        </p:nvSpPr>
        <p:spPr>
          <a:xfrm>
            <a:off x="6250885" y="2785384"/>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124</a:t>
            </a:r>
          </a:p>
        </p:txBody>
      </p:sp>
      <p:sp>
        <p:nvSpPr>
          <p:cNvPr id="39" name="TextBox 38">
            <a:extLst>
              <a:ext uri="{FF2B5EF4-FFF2-40B4-BE49-F238E27FC236}">
                <a16:creationId xmlns:a16="http://schemas.microsoft.com/office/drawing/2014/main" id="{4568F2FE-7AF9-D09C-0509-4BA0A3D34309}"/>
              </a:ext>
            </a:extLst>
          </p:cNvPr>
          <p:cNvSpPr txBox="1"/>
          <p:nvPr/>
        </p:nvSpPr>
        <p:spPr>
          <a:xfrm>
            <a:off x="6942375" y="3319150"/>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112</a:t>
            </a:r>
          </a:p>
        </p:txBody>
      </p:sp>
      <p:sp>
        <p:nvSpPr>
          <p:cNvPr id="40" name="TextBox 39">
            <a:extLst>
              <a:ext uri="{FF2B5EF4-FFF2-40B4-BE49-F238E27FC236}">
                <a16:creationId xmlns:a16="http://schemas.microsoft.com/office/drawing/2014/main" id="{F76A4368-0DB1-A555-096A-C70F704F32BF}"/>
              </a:ext>
            </a:extLst>
          </p:cNvPr>
          <p:cNvSpPr txBox="1"/>
          <p:nvPr/>
        </p:nvSpPr>
        <p:spPr>
          <a:xfrm>
            <a:off x="7639999" y="3477495"/>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100</a:t>
            </a:r>
          </a:p>
        </p:txBody>
      </p:sp>
      <p:sp>
        <p:nvSpPr>
          <p:cNvPr id="41" name="TextBox 40">
            <a:extLst>
              <a:ext uri="{FF2B5EF4-FFF2-40B4-BE49-F238E27FC236}">
                <a16:creationId xmlns:a16="http://schemas.microsoft.com/office/drawing/2014/main" id="{4850C702-D0E3-4B46-5B96-66062288A4EC}"/>
              </a:ext>
            </a:extLst>
          </p:cNvPr>
          <p:cNvSpPr txBox="1"/>
          <p:nvPr/>
        </p:nvSpPr>
        <p:spPr>
          <a:xfrm>
            <a:off x="8392850" y="3491029"/>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82</a:t>
            </a:r>
          </a:p>
        </p:txBody>
      </p:sp>
      <p:sp>
        <p:nvSpPr>
          <p:cNvPr id="42" name="TextBox 41">
            <a:extLst>
              <a:ext uri="{FF2B5EF4-FFF2-40B4-BE49-F238E27FC236}">
                <a16:creationId xmlns:a16="http://schemas.microsoft.com/office/drawing/2014/main" id="{A093D268-47DB-B4DC-E52A-A1BA24EAD08D}"/>
              </a:ext>
            </a:extLst>
          </p:cNvPr>
          <p:cNvSpPr txBox="1"/>
          <p:nvPr/>
        </p:nvSpPr>
        <p:spPr>
          <a:xfrm>
            <a:off x="9081196" y="3562962"/>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95</a:t>
            </a:r>
          </a:p>
        </p:txBody>
      </p:sp>
      <p:sp>
        <p:nvSpPr>
          <p:cNvPr id="43" name="TextBox 42">
            <a:extLst>
              <a:ext uri="{FF2B5EF4-FFF2-40B4-BE49-F238E27FC236}">
                <a16:creationId xmlns:a16="http://schemas.microsoft.com/office/drawing/2014/main" id="{504FC782-D1F1-4186-7DC2-AC3381F25334}"/>
              </a:ext>
            </a:extLst>
          </p:cNvPr>
          <p:cNvSpPr txBox="1"/>
          <p:nvPr/>
        </p:nvSpPr>
        <p:spPr>
          <a:xfrm>
            <a:off x="9748551" y="3979513"/>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111</a:t>
            </a:r>
          </a:p>
        </p:txBody>
      </p:sp>
      <p:sp>
        <p:nvSpPr>
          <p:cNvPr id="44" name="TextBox 43">
            <a:extLst>
              <a:ext uri="{FF2B5EF4-FFF2-40B4-BE49-F238E27FC236}">
                <a16:creationId xmlns:a16="http://schemas.microsoft.com/office/drawing/2014/main" id="{943E9C07-F363-C221-39D4-11E5D75B4FAE}"/>
              </a:ext>
            </a:extLst>
          </p:cNvPr>
          <p:cNvSpPr txBox="1"/>
          <p:nvPr/>
        </p:nvSpPr>
        <p:spPr>
          <a:xfrm>
            <a:off x="10436172" y="3989872"/>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139</a:t>
            </a:r>
          </a:p>
        </p:txBody>
      </p:sp>
      <p:sp>
        <p:nvSpPr>
          <p:cNvPr id="45" name="TextBox 44">
            <a:extLst>
              <a:ext uri="{FF2B5EF4-FFF2-40B4-BE49-F238E27FC236}">
                <a16:creationId xmlns:a16="http://schemas.microsoft.com/office/drawing/2014/main" id="{D684D09B-1DAA-C465-4448-30A03C377696}"/>
              </a:ext>
            </a:extLst>
          </p:cNvPr>
          <p:cNvSpPr txBox="1"/>
          <p:nvPr/>
        </p:nvSpPr>
        <p:spPr>
          <a:xfrm>
            <a:off x="11148904" y="4000914"/>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101</a:t>
            </a:r>
          </a:p>
        </p:txBody>
      </p:sp>
    </p:spTree>
    <p:extLst>
      <p:ext uri="{BB962C8B-B14F-4D97-AF65-F5344CB8AC3E}">
        <p14:creationId xmlns:p14="http://schemas.microsoft.com/office/powerpoint/2010/main" val="4156976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Computers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Q3 2024, All Adults, Impacts (R/W) (million). Top 10 2024 Q3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1575381303"/>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2050" name="Picture 2">
            <a:extLst>
              <a:ext uri="{FF2B5EF4-FFF2-40B4-BE49-F238E27FC236}">
                <a16:creationId xmlns:a16="http://schemas.microsoft.com/office/drawing/2014/main" id="{09E0F660-572C-DCF8-5514-23C2EAD3F1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1257" y="5067437"/>
            <a:ext cx="683708" cy="2067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ogle logo - Wikipedia">
            <a:extLst>
              <a:ext uri="{FF2B5EF4-FFF2-40B4-BE49-F238E27FC236}">
                <a16:creationId xmlns:a16="http://schemas.microsoft.com/office/drawing/2014/main" id="{22120F77-B2A7-212B-BF58-323D92F9A3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2871" y="5062362"/>
            <a:ext cx="640976" cy="2168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EF72938-6739-2E20-1BC5-8453C594E2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7941" y="4952331"/>
            <a:ext cx="436927" cy="4369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artoon duck with a bow tie&#10;&#10;AI-generated content may be incorrect.">
            <a:extLst>
              <a:ext uri="{FF2B5EF4-FFF2-40B4-BE49-F238E27FC236}">
                <a16:creationId xmlns:a16="http://schemas.microsoft.com/office/drawing/2014/main" id="{D05255BE-806C-0734-C1AE-CB242A2F45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4470" y="4952330"/>
            <a:ext cx="436928" cy="436928"/>
          </a:xfrm>
          <a:prstGeom prst="rect">
            <a:avLst/>
          </a:prstGeom>
        </p:spPr>
      </p:pic>
      <p:pic>
        <p:nvPicPr>
          <p:cNvPr id="2056" name="Picture 8" descr="Logo Library | Ancestry Corporate">
            <a:extLst>
              <a:ext uri="{FF2B5EF4-FFF2-40B4-BE49-F238E27FC236}">
                <a16:creationId xmlns:a16="http://schemas.microsoft.com/office/drawing/2014/main" id="{2249813A-2166-0F7D-70FC-244EDAF326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0949" y="5080645"/>
            <a:ext cx="808155" cy="1802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ue and white logo&#10;&#10;AI-generated content may be incorrect.">
            <a:extLst>
              <a:ext uri="{FF2B5EF4-FFF2-40B4-BE49-F238E27FC236}">
                <a16:creationId xmlns:a16="http://schemas.microsoft.com/office/drawing/2014/main" id="{7AF0CF48-76DF-3090-0FF9-5B35876F5A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2375" y="5068327"/>
            <a:ext cx="690305" cy="204934"/>
          </a:xfrm>
          <a:prstGeom prst="rect">
            <a:avLst/>
          </a:prstGeom>
        </p:spPr>
      </p:pic>
      <p:pic>
        <p:nvPicPr>
          <p:cNvPr id="2058" name="Picture 10">
            <a:extLst>
              <a:ext uri="{FF2B5EF4-FFF2-40B4-BE49-F238E27FC236}">
                <a16:creationId xmlns:a16="http://schemas.microsoft.com/office/drawing/2014/main" id="{965C1B7A-702A-CED1-4102-AEC041EA1F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8382" y="5075901"/>
            <a:ext cx="881414" cy="18978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8D84319E-8F11-AB57-2AB3-B788E8AF89F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4895" b="24733"/>
          <a:stretch/>
        </p:blipFill>
        <p:spPr bwMode="auto">
          <a:xfrm>
            <a:off x="8544158" y="4958205"/>
            <a:ext cx="704260" cy="42517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54D4B642-E617-7F53-BDD0-FBF7E4A40F6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81864" y="4951159"/>
            <a:ext cx="439271" cy="4392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up of a logo&#10;&#10;AI-generated content may be incorrect.">
            <a:extLst>
              <a:ext uri="{FF2B5EF4-FFF2-40B4-BE49-F238E27FC236}">
                <a16:creationId xmlns:a16="http://schemas.microsoft.com/office/drawing/2014/main" id="{EC7B41A2-DC31-D6D6-BB97-EF6B2354CD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54567" y="4955221"/>
            <a:ext cx="766482" cy="431146"/>
          </a:xfrm>
          <a:prstGeom prst="rect">
            <a:avLst/>
          </a:prstGeom>
        </p:spPr>
      </p:pic>
    </p:spTree>
    <p:extLst>
      <p:ext uri="{BB962C8B-B14F-4D97-AF65-F5344CB8AC3E}">
        <p14:creationId xmlns:p14="http://schemas.microsoft.com/office/powerpoint/2010/main" val="2278709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Admiral home insurance - Compare quotes at Confused.com">
            <a:extLst>
              <a:ext uri="{FF2B5EF4-FFF2-40B4-BE49-F238E27FC236}">
                <a16:creationId xmlns:a16="http://schemas.microsoft.com/office/drawing/2014/main" id="{D554A2BC-A89E-20F1-1803-7C2F5339C2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4549" y="5211839"/>
            <a:ext cx="680872" cy="2106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Finance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Q3 2024, All Adults, Impacts (R/W) (million). Top 10 2024 Q3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4004140361"/>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2" descr="Five household jobs Brits most need help with - Refurb &amp; Developer Update">
            <a:extLst>
              <a:ext uri="{FF2B5EF4-FFF2-40B4-BE49-F238E27FC236}">
                <a16:creationId xmlns:a16="http://schemas.microsoft.com/office/drawing/2014/main" id="{1FB9401F-4CBD-147D-9A85-7D73734D63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375" b="19177"/>
          <a:stretch/>
        </p:blipFill>
        <p:spPr bwMode="auto">
          <a:xfrm>
            <a:off x="7299077" y="5045396"/>
            <a:ext cx="1084325" cy="2519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ome | Neilson Financial Services">
            <a:extLst>
              <a:ext uri="{FF2B5EF4-FFF2-40B4-BE49-F238E27FC236}">
                <a16:creationId xmlns:a16="http://schemas.microsoft.com/office/drawing/2014/main" id="{8ECD88B4-11FE-E928-D66A-8BA87ECFF2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1825" y="5097442"/>
            <a:ext cx="959301" cy="1478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4B780D8A-6AF6-6D34-8454-67123F4303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0579" y="5015734"/>
            <a:ext cx="311265" cy="3112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Media Library | Press and Media | LV=">
            <a:extLst>
              <a:ext uri="{FF2B5EF4-FFF2-40B4-BE49-F238E27FC236}">
                <a16:creationId xmlns:a16="http://schemas.microsoft.com/office/drawing/2014/main" id="{55823410-542F-CBC3-994F-2E3959F95D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4827" y="5082267"/>
            <a:ext cx="616473" cy="1781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blue logo with a bird in the shape of a heart&#10;&#10;AI-generated content may be incorrect.">
            <a:extLst>
              <a:ext uri="{FF2B5EF4-FFF2-40B4-BE49-F238E27FC236}">
                <a16:creationId xmlns:a16="http://schemas.microsoft.com/office/drawing/2014/main" id="{B14F96F8-A223-7C8D-328D-1984310794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2122" y="4998289"/>
            <a:ext cx="615387" cy="346155"/>
          </a:xfrm>
          <a:prstGeom prst="rect">
            <a:avLst/>
          </a:prstGeom>
        </p:spPr>
      </p:pic>
      <p:pic>
        <p:nvPicPr>
          <p:cNvPr id="1026" name="Picture 2" descr="Petplan UK - Wikipedia">
            <a:extLst>
              <a:ext uri="{FF2B5EF4-FFF2-40B4-BE49-F238E27FC236}">
                <a16:creationId xmlns:a16="http://schemas.microsoft.com/office/drawing/2014/main" id="{08CC154D-DF72-B94D-25E0-D5E8ABF5E7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40948" y="5061422"/>
            <a:ext cx="659663" cy="2198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yellow circle with black letters&#10;&#10;AI-generated content may be incorrect.">
            <a:extLst>
              <a:ext uri="{FF2B5EF4-FFF2-40B4-BE49-F238E27FC236}">
                <a16:creationId xmlns:a16="http://schemas.microsoft.com/office/drawing/2014/main" id="{7AA23CEB-C249-C0A1-F055-31A0D6F531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39804" y="4956306"/>
            <a:ext cx="430120" cy="430120"/>
          </a:xfrm>
          <a:prstGeom prst="rect">
            <a:avLst/>
          </a:prstGeom>
        </p:spPr>
      </p:pic>
      <p:pic>
        <p:nvPicPr>
          <p:cNvPr id="1028" name="Picture 4" descr="GoCompare logo small | GoCompare News">
            <a:extLst>
              <a:ext uri="{FF2B5EF4-FFF2-40B4-BE49-F238E27FC236}">
                <a16:creationId xmlns:a16="http://schemas.microsoft.com/office/drawing/2014/main" id="{BE998C50-98AA-BEB9-5D5B-AC70D0EF046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48773" y="5013826"/>
            <a:ext cx="526776" cy="3150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69CA16DC-8467-FF4A-FB40-2A6D58BD9B31}"/>
              </a:ext>
            </a:extLst>
          </p:cNvPr>
          <p:cNvPicPr>
            <a:picLocks noChangeAspect="1"/>
          </p:cNvPicPr>
          <p:nvPr/>
        </p:nvPicPr>
        <p:blipFill>
          <a:blip r:embed="rId13"/>
          <a:stretch>
            <a:fillRect/>
          </a:stretch>
        </p:blipFill>
        <p:spPr>
          <a:xfrm>
            <a:off x="1635469" y="4956306"/>
            <a:ext cx="430120" cy="430120"/>
          </a:xfrm>
          <a:prstGeom prst="rect">
            <a:avLst/>
          </a:prstGeom>
        </p:spPr>
      </p:pic>
      <p:pic>
        <p:nvPicPr>
          <p:cNvPr id="1034" name="Picture 10" descr="About Us - Everything you need to know about Confused.com">
            <a:extLst>
              <a:ext uri="{FF2B5EF4-FFF2-40B4-BE49-F238E27FC236}">
                <a16:creationId xmlns:a16="http://schemas.microsoft.com/office/drawing/2014/main" id="{A805B23E-C1DC-3A73-9215-39EEBFE0EDD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20671"/>
          <a:stretch/>
        </p:blipFill>
        <p:spPr bwMode="auto">
          <a:xfrm>
            <a:off x="6516117" y="4850526"/>
            <a:ext cx="718269" cy="360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37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Telecoms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Q3 2024, All Adults, Impacts (R/W) (million). Top 10 2024 Q3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1726889116"/>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AutoShape 4" descr="Moneysupermarket.com buys Quidco for up to £101m">
            <a:extLst>
              <a:ext uri="{FF2B5EF4-FFF2-40B4-BE49-F238E27FC236}">
                <a16:creationId xmlns:a16="http://schemas.microsoft.com/office/drawing/2014/main" id="{87F9DEE8-732A-B67B-834D-3F3AADFAD1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descr="A black and white number three&#10;&#10;AI-generated content may be incorrect.">
            <a:extLst>
              <a:ext uri="{FF2B5EF4-FFF2-40B4-BE49-F238E27FC236}">
                <a16:creationId xmlns:a16="http://schemas.microsoft.com/office/drawing/2014/main" id="{D27DCF26-E116-CDDA-2E8F-7D4DD9360F98}"/>
              </a:ext>
            </a:extLst>
          </p:cNvPr>
          <p:cNvPicPr>
            <a:picLocks noChangeAspect="1"/>
          </p:cNvPicPr>
          <p:nvPr/>
        </p:nvPicPr>
        <p:blipFill>
          <a:blip r:embed="rId4">
            <a:extLst>
              <a:ext uri="{28A0092B-C50C-407E-A947-70E740481C1C}">
                <a14:useLocalDpi xmlns:a14="http://schemas.microsoft.com/office/drawing/2010/main" val="0"/>
              </a:ext>
            </a:extLst>
          </a:blip>
          <a:srcRect l="26715" r="26348"/>
          <a:stretch/>
        </p:blipFill>
        <p:spPr>
          <a:xfrm>
            <a:off x="2713500" y="4927493"/>
            <a:ext cx="363690" cy="435858"/>
          </a:xfrm>
          <a:prstGeom prst="rect">
            <a:avLst/>
          </a:prstGeom>
        </p:spPr>
      </p:pic>
      <p:pic>
        <p:nvPicPr>
          <p:cNvPr id="9" name="Picture 8" descr="A blue and white logo&#10;&#10;AI-generated content may be incorrect.">
            <a:extLst>
              <a:ext uri="{FF2B5EF4-FFF2-40B4-BE49-F238E27FC236}">
                <a16:creationId xmlns:a16="http://schemas.microsoft.com/office/drawing/2014/main" id="{5A7DEBFC-505F-770F-F573-EE6BF6874E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941" y="4932686"/>
            <a:ext cx="242047" cy="425473"/>
          </a:xfrm>
          <a:prstGeom prst="rect">
            <a:avLst/>
          </a:prstGeom>
        </p:spPr>
      </p:pic>
      <p:pic>
        <p:nvPicPr>
          <p:cNvPr id="11" name="Picture 10" descr="A logo of a virgin company&#10;&#10;AI-generated content may be incorrect.">
            <a:extLst>
              <a:ext uri="{FF2B5EF4-FFF2-40B4-BE49-F238E27FC236}">
                <a16:creationId xmlns:a16="http://schemas.microsoft.com/office/drawing/2014/main" id="{71EC944E-D6CC-1F41-07BC-073B3E6748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0724" y="4974977"/>
            <a:ext cx="582687" cy="340891"/>
          </a:xfrm>
          <a:prstGeom prst="rect">
            <a:avLst/>
          </a:prstGeom>
        </p:spPr>
      </p:pic>
      <p:pic>
        <p:nvPicPr>
          <p:cNvPr id="3078" name="Picture 6" descr="Virgin Media O2 - Wikipedia">
            <a:extLst>
              <a:ext uri="{FF2B5EF4-FFF2-40B4-BE49-F238E27FC236}">
                <a16:creationId xmlns:a16="http://schemas.microsoft.com/office/drawing/2014/main" id="{3DD3DC0A-E26C-3B6F-26A4-DAAB9B9A87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1726" y="4991911"/>
            <a:ext cx="649784" cy="30702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Samsung Logo PNG Transparent &amp; SVG Vector - Freebie Supply">
            <a:extLst>
              <a:ext uri="{FF2B5EF4-FFF2-40B4-BE49-F238E27FC236}">
                <a16:creationId xmlns:a16="http://schemas.microsoft.com/office/drawing/2014/main" id="{5DDE25A2-71FA-9BBE-4476-64BBD9F9C9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3422" y="4773726"/>
            <a:ext cx="743393" cy="7433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red text on a white background&#10;&#10;AI-generated content may be incorrect.">
            <a:extLst>
              <a:ext uri="{FF2B5EF4-FFF2-40B4-BE49-F238E27FC236}">
                <a16:creationId xmlns:a16="http://schemas.microsoft.com/office/drawing/2014/main" id="{C670E3D0-3DF7-DCB2-68E4-3316CB9B6B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9124" y="5009331"/>
            <a:ext cx="1024688" cy="272183"/>
          </a:xfrm>
          <a:prstGeom prst="rect">
            <a:avLst/>
          </a:prstGeom>
        </p:spPr>
      </p:pic>
      <p:pic>
        <p:nvPicPr>
          <p:cNvPr id="14" name="Picture 4" descr="Google logo - Wikipedia">
            <a:extLst>
              <a:ext uri="{FF2B5EF4-FFF2-40B4-BE49-F238E27FC236}">
                <a16:creationId xmlns:a16="http://schemas.microsoft.com/office/drawing/2014/main" id="{8F5A5786-E6E6-25DD-CDA3-42AAB920D9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4870" y="5036990"/>
            <a:ext cx="640976" cy="2168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258D627-5786-E064-9917-62392A21B00F}"/>
              </a:ext>
            </a:extLst>
          </p:cNvPr>
          <p:cNvPicPr>
            <a:picLocks noChangeAspect="1"/>
          </p:cNvPicPr>
          <p:nvPr/>
        </p:nvPicPr>
        <p:blipFill>
          <a:blip r:embed="rId11"/>
          <a:stretch>
            <a:fillRect/>
          </a:stretch>
        </p:blipFill>
        <p:spPr>
          <a:xfrm>
            <a:off x="8509309" y="5008181"/>
            <a:ext cx="743393" cy="274483"/>
          </a:xfrm>
          <a:prstGeom prst="rect">
            <a:avLst/>
          </a:prstGeom>
        </p:spPr>
      </p:pic>
      <p:pic>
        <p:nvPicPr>
          <p:cNvPr id="18" name="Picture 17" descr="A pink and white logo&#10;&#10;AI-generated content may be incorrect.">
            <a:extLst>
              <a:ext uri="{FF2B5EF4-FFF2-40B4-BE49-F238E27FC236}">
                <a16:creationId xmlns:a16="http://schemas.microsoft.com/office/drawing/2014/main" id="{9595B6F5-B60F-2EAD-684B-F8C08597C8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03070" y="5065650"/>
            <a:ext cx="748262" cy="159544"/>
          </a:xfrm>
          <a:prstGeom prst="rect">
            <a:avLst/>
          </a:prstGeom>
        </p:spPr>
      </p:pic>
      <p:pic>
        <p:nvPicPr>
          <p:cNvPr id="20" name="Picture 19" descr="A purple circle with letters in it&#10;&#10;AI-generated content may be incorrect.">
            <a:extLst>
              <a:ext uri="{FF2B5EF4-FFF2-40B4-BE49-F238E27FC236}">
                <a16:creationId xmlns:a16="http://schemas.microsoft.com/office/drawing/2014/main" id="{62D2A058-F5BB-9E7B-7E48-ABC27E011A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79447" y="4954922"/>
            <a:ext cx="381000" cy="381000"/>
          </a:xfrm>
          <a:prstGeom prst="rect">
            <a:avLst/>
          </a:prstGeom>
        </p:spPr>
      </p:pic>
    </p:spTree>
    <p:extLst>
      <p:ext uri="{BB962C8B-B14F-4D97-AF65-F5344CB8AC3E}">
        <p14:creationId xmlns:p14="http://schemas.microsoft.com/office/powerpoint/2010/main" val="560077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holding a container with people around him&#10;&#10;AI-generated content may be incorrect.">
            <a:extLst>
              <a:ext uri="{FF2B5EF4-FFF2-40B4-BE49-F238E27FC236}">
                <a16:creationId xmlns:a16="http://schemas.microsoft.com/office/drawing/2014/main" id="{9CA3DBD0-92D5-8EB6-861C-5FC6BA285B0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16302025-6CD0-CCCA-68DE-A7A948DEE8AE}"/>
              </a:ext>
            </a:extLst>
          </p:cNvPr>
          <p:cNvSpPr/>
          <p:nvPr/>
        </p:nvSpPr>
        <p:spPr>
          <a:xfrm flipH="1">
            <a:off x="-7" y="0"/>
            <a:ext cx="11617897" cy="6858000"/>
          </a:xfrm>
          <a:prstGeom prst="rect">
            <a:avLst/>
          </a:prstGeom>
          <a:gradFill flip="none" rotWithShape="1">
            <a:gsLst>
              <a:gs pos="42000">
                <a:schemeClr val="bg1">
                  <a:lumMod val="0"/>
                  <a:alpha val="0"/>
                </a:schemeClr>
              </a:gs>
              <a:gs pos="22000">
                <a:srgbClr val="000000">
                  <a:lumMod val="24000"/>
                  <a:alpha val="2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Reach Extenders &amp; Viewing Overview</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Esty, “Don’t Celebrate Birthdays”</a:t>
            </a:r>
          </a:p>
        </p:txBody>
      </p:sp>
    </p:spTree>
    <p:extLst>
      <p:ext uri="{BB962C8B-B14F-4D97-AF65-F5344CB8AC3E}">
        <p14:creationId xmlns:p14="http://schemas.microsoft.com/office/powerpoint/2010/main" val="334898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826B905D-671C-48BC-A0DD-0FECA015BEE4"/>
  <p:tag name="ISPRINGONLINEFOLDERID" val="0"/>
  <p:tag name="ISPRINGONLINEFOLDERPATH" val="Content List"/>
  <p:tag name="ISPRINGCLOUDFOLDERID" val="26"/>
  <p:tag name="ISPRINGCLOUDFOLDERPATH" val="Repository/Nickable Charts/TV  viewing &amp; audiences/"/>
  <p:tag name="ISPRINGCLOUDFOLDERDOMAIN" val="https://thinkbox.ispringcloud.eu"/>
  <p:tag name="ISPRING_PLAYERS_CUSTOMIZATION" val="UEsDBBQAAgAIACJN40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OtaAlM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61oCU0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61oCU6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OtaAlO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OtaAlM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TmFyVCkQ9LPCDwAAfiUAABcAAAB1bml2ZXJzYWwvdW5pdmVyc2FsLnBuZ+2a+1tSWffAabrNVF6apsbJC1Zv01zKa6lh4liWNaVNmmmmkjliXtDQQAGBKZ+ypoScSkdRaOI188o0hBcUtJs0KZJ5IUSlYowAlUQOKAh8wXrf7/P+D/7AOex99uectfZaZ+21zrMv/xQWYrNi/QoQCGRzYH9wOAi0JBgEWpz26TJLz+GXoWGW06Ls8JDdoIYeJ7mlsSQ5KDQIBLpHXjmXsNTS/uzM/uPZIJDtI+tvES/z7s8g0OY1B4KDjubGT4xIrozn4HlT2fTiY4Wh2277FIbWI8oeR6xZG/x4cPcf9zZrlj8MOu0W4NrfuIRz7fPPf/1CfPRbTdQK1snHxSvil/y47f5q3AaHoKzVHprdQf8uCTKf+1bFx4ADZRRBz+TcywDcWyD3UT7Tf7qi1EhI7qHO7spB91QOeAgCzA8Vik3kepe2LOBpmgrra5G0Y1u1YR+LlOoijbXbSMuduyy/sMjSbRvEIlPprur+Eio141NLx5n9NeeclhapCCpDnw3IOuII69pBALed6b3oPy0dV/WHvNR6seBuzNNK0Vfzfw/ZWwe8+XSj5fiDU9ASy+nSpkvWS8glqy1HV5LrJ5bT49WWKQb94nfe+jT7kAVoAVqAFqAFaAFagBagBWgBWoAWoAVoAVqAFqAFaAFagBagBeh/ocYVG3NiTR2KCBo+C2AxiNnAiApPTPKhQOCocYXD4L1y50TLOLRvAyyTVc1omeMH4pF0ViLiRIm8S1ITATMcb6D42m60fssduBI485rlLhiHoLYqf+8h7bCAYpxqeWCeR+BjBitxQpAeGMLi/1EvUkJ38bmZqdL5D8Zc7eZSfKhzn+jesh7eTEQ+fi5fHnkSBPKFGV/N/nRqv6APNqs4C7OQG8JGSgwEzwedQY9r92gDUYeSeev9cMnGmiZ2BuOTxSA/GLCnWkYlvh7y/utRmchEssUooCMyOyeLgG/T4ei6HKThhISFFePt6uLNK1Vl1MDpQRzYjz2cO+RInKoIEWbrxLAs3oiq7XWeVmmTiZMTahPjiCQdj0KUVwhVBa2TmJMAm0aTNCkb/SdQW/kujihR05ya3JCZl97fiCqFMrRpbeMpTbXiuwwmd3JKg4eQoziYtQ6gjtmaKIWLolubc/ZdhG4ivb1pw6XYa6XOSsTAbTW1S8eYNNw0kOMuuUX6VXdtPczYm7G3KOb3QdQI0Wx03LvOJ0J33FkFGUSNf7+uX77WVm/auvYgvOjkCLqKQ6qUWuVgk7jcoTsZ9J5aRuupAxXxhoim1ra5A+IB1AAgBAZ9pGNa+a544K11cmVVo2lvriU3Cuh7aNgMDkO3ZnWw29NuEtCYmnCc2GD4ey7c+IVpO8P08h+I6NBI5lpQZ59bu9SkZPzmoKJ5hh/1e3fyz4xWlKw+eziR7ubfeW/oTmM9o4k7iRQPMQixx/ZX855bHk1jhU6Ijy8rmi4TIRaD/oQByi8KtNwNXaUTum8SFFHJcAP326B/znePR6tSr+f2rlSJMHT9Z6bmT+FE+Eoz1y5Zl8SJqTLVGeh7nrEnBiuaepDkwrEkHoNpchI46upvH3hCut54ImcIWiHsznAE/WKE9Pt+4ZzcKKHfqDYfy200U+w/KNYAX/mqVH8Zb07thAArfhn73uElTfSQuGpVlyFrnfcgImdI6VCPS093DB5KaaJUNB6W7WCKl4FOEhug6pes5PiCACYevJl/k7zLK2BZ1eYPtovjr+vwljK+daoi1LTHtv0FY14wOzgU68YwS4pQZJugn5mlIz4gkAE5aM5+tdfikuTf4EJz79SdJUWZeOWJ2mQq5i17TDPrzp15w4qIL0MaxlBXFVmV0IYJOLOtUJUn8xe6t5ePARo0fUzIln/Uo5JA54sw9fGbf1J9iSyDVSfg1roUMzp28nGXrs5rcnpLgE8j3q4IPTSRAbeffcmDNmLNBglx5JFdYJ5Gx6niZvanSH1QpRD8znktA9Gz7mgeayw9rimj/mWfjIwNjSnuE+7Ejea+6NYS7/M1ntENNBxYr3TSpRz1JuwKo0FdeJVjExlerW20py3Li/xVbdko+YtKx2G0GFHrTpztEjZGO2/7TqGBeEg12h0c/iFwv765kcJX+7jgNb3KEvOwDJpzNkagxmJbe9VpI2fhPGxU1WcbOZcqKqIgF/uB+8jV3YRI13fSEwm3YEFHqiLL330zYPY/iI99fXuyymr20e4D5EIIcZWf0a+arNSQ3AGgULUnHJZWgX6BnoAvLUJJEhXg8+GSVrhMqGsZm3eRkQHcgXEvpgwP7GFQkfUv3WDcvD3d0VRYamG0eIDXtdS8xy7g7Fl9sy10opv04DTlK/KDZhinoSHRg8A9GsGrg7oI+wBkxTHe6+auYiSHw083EDbK1gfrzx1dToe64Z+nJvT25XR6eWke1MjPA6WCvLd61KCssjaygjB8Lm60c8aV8eRQXMi85lwOlx9njU2RV0TX3+zd9isOCYlYqa5EXfkZHaHbu/c8pAeQOSz/zqd7Mh+Cz6t8ghRXnB19YdE73JPOYNAPVTNaG9oFjuACABNyDSVmsUen2DqEj7GwtR3cLzGbqEckaal6XBTtmExIAzCcH3/+YHJfu/gW7IRoUNsnmE5FHFc+NG0guI/j6qMFZoV0lHt732F8fHHa43gGSWCn1EAQsYszvZhSjyE4lvasGcYCo2ImdDOzzSa3HSwY63AldFKQZohpF8o4+MDMBmkETaVeUUTFbu0m8SCydcH6MFW+Zxh4riHRiAG/pHLn/FihFcdKvpI19+GKm3rt1FCO6n3ZGNAvS6J5+w92iCihxHw3qa5W7xIp8e5UJXcRnyrAPRDiR+ENM7Ak0glHbdmZWUzAljrBYea+cVmh9PtLhoJMJvh2BRzOS7jP7+f2Z7+ydcBvxcaNGEZpZAM0THXiCd206BQMXT7mKeH1Jyagdw3ubHJ9sbzBVp1VbPen1Das4ljnzknbnXJSzOg+ok3ce8W55+5rY+IP40erWHHJ6LpzTF+KyZ971TnAaKzs5j4QwNFiEGgcDmbGOmp3cwcv7uAcq+tLo5jyVq0HMKX1qw3CRCxeJGyfqN04L5bG8x1whiE2YDIDZRMCJSZLJfMa16AKhczy0TvkWS7cKpPONdyfW074AQiCTr7qT0kqlzbkjEwMbM2kt1/Ut00+1ze73N3RpawWlKArrGvnaLpeBSAlgXrDQblqwxb+eOMi0Es+9I7w4kFnD2y9X80F0wHVhhd9jLJ3HeGeCVpqdlWFCOmA8MavSk2VKKR6tgGj8rp0tVhQ6l9zY1Q2ppmo0LZoUpItwrTYM+zlIOSR8/s5dSl51c/VWMX0X4JS57RX4/w7xMz7V9tN4eZ3AzIgmRZoIiXxZ+ykfh/sJDGO6hgB4iECFhGdNqBvJnhAuaIUxlplG4EV8uQ8Ut/yOl0vhCvURqWP2MQ+xB/3u9pYCl22A3h2U988+NgIuOXvRwRS4g+SO2V9AXgcx+W/VhP6Rtbne4rl8XkaOXP5cfcfFJD/Gm5Ron31V0T3dEwAgBHJLHETwjCJumrBOKOgPh5lcPa926doEyX9UmLxs8BvALtEfLwCF9meVdfue0NPjZTlDMeZFh/3bkVYkp/pyzxaszY9zZLr2JT0CWyUgphhYfbDmJKe+A1Zw5r1TebhsdDg5I+WlctYeOwEjn9AOc6N5Xj9G/ZtuKGt/Dpp1ieCfEE0FS2Lzd8feE3xIAJcQvjhqvtXipIvCsXAohPF96WT16CcBnpPGucnuVLpf6u9ccpWjigWBlIH0ZgfhBYlDj0hrQDroO+pAzTzE1g91HzBffTVdTKUy55G6JwRm652/A2PMD8HDi4tUeB+rIARZUqpyEequ0KdX35bGXgjRUhFInyB4XrqI+cmPxXrlPE4czI0EoeP7txxCnanm5B26nqpc36vTx/vVhVM3gvLVhmQyvGpNqRZvxNQRyXrtST/t5SwgGVw3pt/WaJeqv7B9pr8+6tWxBXvM14XIfW3dBXP+6rcAeeWtsV65XrVtamkKSmgS6HHqZ6K7sVj+SdcojnqRl+XveRMokHM03cyBS6ICPFgEly4tO3nka3tdgO6c1ObiQCS6J7SdVr8wQo5vDFL2jb3wI4RoBzKK057NKaJuSf8bYcx3xj/Tpf9oFeth3g46bjrLW7tOe/WnfIvv7sxqhuqgiKO9k0lxoqFPEvQMsz8WmaxxtcROvxHHVyCUxW3+klN0ju20ZnebrttkZaVSB4ZiJIpdIy5B9vPd1tTOxFqkftOxof1fOrVzVohFeVssqyNN3yioOqnGr/yztDPNr4dswQvOm2m1EAirIWvgw62GEbaW7BKhrlXQS0wXT3R/YioZ9QSzZ3me50w0zQxzMxNf9P2IYAIqqCGf/4/1YiAYbHYVWEH7VtcrTfFMvuxgmtJ72dmqsxJwB+BpoJNwJR6botJ//cAZXSqtW+p75eSrZ+coYskJaHlH7Mh7OTslw0BBsiwNeFKUhBvirRRSWWuWUGWFSeEkTvheMwMSATD9v6myWpzrugTdphjE+ZtrZnJNjbo2tL9M2yYoI5COBHmg4yfN4NWOaoLuN9nuDy8wlusOvKsTZcPpk6av15StNKLmRiAfZJG0F98fgS+8t1fw5NbVHnCs/5u3OOgV/uY7e4UPzLRQ+kDb7IBdZgGcD86qbu1mBseUWBMOltF+fxDnrbf/u/tK0HDp7W6pDUAriA5oNWUsQkEouwky3J90+AGf4hGJMtWFuY//aN97h28O4WA3WW4WWqZmrFPsLPQjYSkt4M+/7lBsvGvZ+xJdqHV+8+guVogMx63D+0XoaJ4ioVHENl3I3TydFoTC2m/858XaObb7RdqTYZhEaWGoJkSwGC7hLyuaWVopGRGK+EmFPHrE9eBmnvHVV13FDo7wRtwN7sHPzcvnf9j3Zqd/KGpn4TjyVP5nYX5+x9S+stl5dow42VfCZOtO6dr25pb/s9IuxZX20oA6H1PfL4ULwbrNdtB7zeZtd1miyNYqrNqcJjzMz1wP423J5YpNJU/sVtvKV7G6ghlZT4Uk2bmJgM3rbC88FAbsDcLYckb4qzbh2wTjGz50NS1wXHKpOFrS0037MTgTjuHqDarC4jqqRRQiiRXK6IjUsXs7nG2tUwsdc26Ut1xRLVF7dgO+NcKiK+vuF/ZQDTozLma2h2sQgdrFZl9/uk2BU9yVqeIbJIgNZIpkuI+JBNt3afzavOH0lL2gmsWr7fWmlfqYp5W1pJ3+QSssV63j1zZohmedj8ksJabfsEDu90GzEqDJZL+ngH6uEGo32lpUdlhvPZv+cX5rT+3hkIEgGv4tCaKy8a+fzYgv2Dtztg7AKnBzJ0+VmtefifxhleZW0Ghtf/A3rDght0nz/8fUEsDBBQAAgAIAE5hclTAqrEVSgAAAGsAAAAbAAAAdW5pdmVyc2FsL3VuaXZlcnNhbC5wbmcueG1ss7GvyM1RKEstKs7Mz7NVMtQzULK34+WyKShKLctMLVeoAIoBBSFASaESyDVCcMszU0oygEIGZhYIwYzUzPSMElslCwOERn2gmQBQSwECAAAUAAIACAAiTeNKqQHEdvsCAACwCAAAFAAAAAAAAAABAAAAAAAAAAAAdW5pdmVyc2FsL3BsYXllci54bWxQSwECAAAUAAIACADrWgJTMbQ+B90EAABqEgAAHQAAAAAAAAABAAAAAAAtAwAAdW5pdmVyc2FsL2NvbW1vbl9tZXNzYWdlcy5sbmdQSwECAAAUAAIACADrWgJTR0tXA/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_PRESENTATION_TITLE" val="Future Focus Report - Q3 202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12C10D46BFB04798D9B0BF8875AC26" ma:contentTypeVersion="9" ma:contentTypeDescription="Create a new document." ma:contentTypeScope="" ma:versionID="0529903f3036c693614b27c4cb42a34a">
  <xsd:schema xmlns:xsd="http://www.w3.org/2001/XMLSchema" xmlns:xs="http://www.w3.org/2001/XMLSchema" xmlns:p="http://schemas.microsoft.com/office/2006/metadata/properties" xmlns:ns3="b285913d-14e6-45f5-a3a7-22f3c8c29baa" xmlns:ns4="7c0d7b1a-507e-46fe-ab3e-c281bbe4bb2b" targetNamespace="http://schemas.microsoft.com/office/2006/metadata/properties" ma:root="true" ma:fieldsID="45f79b689ab585f420f25ae3252ac4fc" ns3:_="" ns4:_="">
    <xsd:import namespace="b285913d-14e6-45f5-a3a7-22f3c8c29baa"/>
    <xsd:import namespace="7c0d7b1a-507e-46fe-ab3e-c281bbe4bb2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85913d-14e6-45f5-a3a7-22f3c8c29b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0d7b1a-507e-46fe-ab3e-c281bbe4bb2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84130A-5CCA-482B-A0B0-C54EBD94EA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85913d-14e6-45f5-a3a7-22f3c8c29baa"/>
    <ds:schemaRef ds:uri="7c0d7b1a-507e-46fe-ab3e-c281bbe4bb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904C35-2EEA-4522-8CD1-3BC9BEEF119A}">
  <ds:schemaRefs>
    <ds:schemaRef ds:uri="http://schemas.microsoft.com/sharepoint/v3/contenttype/forms"/>
  </ds:schemaRefs>
</ds:datastoreItem>
</file>

<file path=customXml/itemProps3.xml><?xml version="1.0" encoding="utf-8"?>
<ds:datastoreItem xmlns:ds="http://schemas.openxmlformats.org/officeDocument/2006/customXml" ds:itemID="{46B6022E-8A93-42F0-BDB4-69DBA3D54EE2}">
  <ds:schemaRefs>
    <ds:schemaRef ds:uri="http://purl.org/dc/elements/1.1/"/>
    <ds:schemaRef ds:uri="http://schemas.microsoft.com/office/2006/documentManagement/types"/>
    <ds:schemaRef ds:uri="7c0d7b1a-507e-46fe-ab3e-c281bbe4bb2b"/>
    <ds:schemaRef ds:uri="b285913d-14e6-45f5-a3a7-22f3c8c29baa"/>
    <ds:schemaRef ds:uri="http://purl.org/dc/dcmitype/"/>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ThinkboxPowerPoint_Template_Nov17_FINAL</Template>
  <TotalTime>0</TotalTime>
  <Words>3701</Words>
  <Application>Microsoft Office PowerPoint</Application>
  <PresentationFormat>Widescreen</PresentationFormat>
  <Paragraphs>1256</Paragraphs>
  <Slides>27</Slides>
  <Notes>27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Arial</vt:lpstr>
      <vt:lpstr>Calibri</vt:lpstr>
      <vt:lpstr>Symbol</vt:lpstr>
      <vt:lpstr>Thinkbox</vt:lpstr>
      <vt:lpstr>1_Thinkbox</vt:lpstr>
      <vt:lpstr>Future Focus Report</vt:lpstr>
      <vt:lpstr>In this deck...</vt:lpstr>
      <vt:lpstr>Category &amp; Advertiser Analysis Q3 2024</vt:lpstr>
      <vt:lpstr>Q3 2024 TV Impacts by Category</vt:lpstr>
      <vt:lpstr>Top sectors by Q3 2024 impacts</vt:lpstr>
      <vt:lpstr>Computers - Advertiser </vt:lpstr>
      <vt:lpstr>Finance - Advertiser </vt:lpstr>
      <vt:lpstr>Telecoms - Advertiser </vt:lpstr>
      <vt:lpstr>Reach Extenders &amp; Viewing Overview</vt:lpstr>
      <vt:lpstr>Identifying the ‘Reach Extenders’</vt:lpstr>
      <vt:lpstr>Identifying the ‘Reach Extenders’</vt:lpstr>
      <vt:lpstr>Top genres watched by ‘Reach Extenders’</vt:lpstr>
      <vt:lpstr>High indexing drama content</vt:lpstr>
      <vt:lpstr>High indexing film content</vt:lpstr>
      <vt:lpstr>‘Reach Extenders’ aren’t solely limited to high indexing genres</vt:lpstr>
      <vt:lpstr>When to target the ‘Reach Extenders’</vt:lpstr>
      <vt:lpstr>Q3 2024 linear TV facts &amp; figures</vt:lpstr>
      <vt:lpstr>Programming  Q3 2024</vt:lpstr>
      <vt:lpstr>Programming Highlights – Q3 2024</vt:lpstr>
      <vt:lpstr>Drama - Programming Highlights</vt:lpstr>
      <vt:lpstr>Entertainment - Programming Highlights</vt:lpstr>
      <vt:lpstr>Sports - Programming Highlights</vt:lpstr>
      <vt:lpstr>Hobbies &amp; Leisure - Programming Highlights</vt:lpstr>
      <vt:lpstr>SVOD Drama &amp; Entertainment - Programming Highlights</vt:lpstr>
      <vt:lpstr>Q3 2025</vt:lpstr>
      <vt:lpstr>Key Dates</vt:lpstr>
      <vt:lpstr>Programming Highlights – Q3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Focus Report - Q3 2023</dc:title>
  <dc:creator>Kate Allinson</dc:creator>
  <cp:lastModifiedBy>Harry Parker</cp:lastModifiedBy>
  <cp:revision>3699</cp:revision>
  <dcterms:created xsi:type="dcterms:W3CDTF">2017-11-21T15:01:39Z</dcterms:created>
  <dcterms:modified xsi:type="dcterms:W3CDTF">2025-05-01T14:42:06Z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0x010100A712C10D46BFB04798D9B0BF8875AC26</vt:lpwstr>
  </property>
</Properties>
</file>