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Lst>
  <p:notesMasterIdLst>
    <p:notesMasterId r:id="rId37"/>
  </p:notesMasterIdLst>
  <p:sldIdLst>
    <p:sldId id="270" r:id="rId6"/>
    <p:sldId id="4749" r:id="rId7"/>
    <p:sldId id="4751" r:id="rId8"/>
    <p:sldId id="4701" r:id="rId9"/>
    <p:sldId id="4717" r:id="rId10"/>
    <p:sldId id="2147376117" r:id="rId11"/>
    <p:sldId id="2147376113" r:id="rId12"/>
    <p:sldId id="2147376121" r:id="rId13"/>
    <p:sldId id="2147376109" r:id="rId14"/>
    <p:sldId id="2147376108" r:id="rId15"/>
    <p:sldId id="2147376107" r:id="rId16"/>
    <p:sldId id="2147376112" r:id="rId17"/>
    <p:sldId id="2147376122" r:id="rId18"/>
    <p:sldId id="2147376120" r:id="rId19"/>
    <p:sldId id="2147376114" r:id="rId20"/>
    <p:sldId id="2147376115" r:id="rId21"/>
    <p:sldId id="2147376106" r:id="rId22"/>
    <p:sldId id="4752" r:id="rId23"/>
    <p:sldId id="258" r:id="rId24"/>
    <p:sldId id="4707" r:id="rId25"/>
    <p:sldId id="4760" r:id="rId26"/>
    <p:sldId id="4727" r:id="rId27"/>
    <p:sldId id="4753" r:id="rId28"/>
    <p:sldId id="4656" r:id="rId29"/>
    <p:sldId id="4693" r:id="rId30"/>
    <p:sldId id="4698" r:id="rId31"/>
    <p:sldId id="4699" r:id="rId32"/>
    <p:sldId id="4700" r:id="rId33"/>
    <p:sldId id="4754" r:id="rId34"/>
    <p:sldId id="4761" r:id="rId35"/>
    <p:sldId id="11408"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ture Focus Report" id="{C5C7A7ED-BC0E-4FF5-BCF9-72B37B57D492}">
          <p14:sldIdLst>
            <p14:sldId id="270"/>
            <p14:sldId id="4749"/>
          </p14:sldIdLst>
        </p14:section>
        <p14:section name="Category &amp; Advertiser Analysis" id="{B95F88B3-D839-43DF-A3B6-554018B70641}">
          <p14:sldIdLst>
            <p14:sldId id="4751"/>
            <p14:sldId id="4701"/>
            <p14:sldId id="4717"/>
            <p14:sldId id="2147376117"/>
            <p14:sldId id="2147376113"/>
            <p14:sldId id="2147376121"/>
          </p14:sldIdLst>
        </p14:section>
        <p14:section name="Reach Extenders" id="{B3157487-2CF3-4010-A9D9-C2ED641E2EF8}">
          <p14:sldIdLst>
            <p14:sldId id="2147376109"/>
            <p14:sldId id="2147376108"/>
            <p14:sldId id="2147376107"/>
            <p14:sldId id="2147376112"/>
            <p14:sldId id="2147376122"/>
            <p14:sldId id="2147376120"/>
            <p14:sldId id="2147376114"/>
            <p14:sldId id="2147376115"/>
            <p14:sldId id="2147376106"/>
          </p14:sldIdLst>
        </p14:section>
        <p14:section name="TV Viewing Overview" id="{AE5C6B85-D788-4289-80C4-C99369AE51C7}">
          <p14:sldIdLst>
            <p14:sldId id="4752"/>
            <p14:sldId id="258"/>
            <p14:sldId id="4707"/>
            <p14:sldId id="4760"/>
            <p14:sldId id="4727"/>
          </p14:sldIdLst>
        </p14:section>
        <p14:section name="Programming" id="{B122256C-AE2B-44B3-A998-3F3A81E40474}">
          <p14:sldIdLst>
            <p14:sldId id="4753"/>
            <p14:sldId id="4656"/>
            <p14:sldId id="4693"/>
            <p14:sldId id="4698"/>
            <p14:sldId id="4699"/>
            <p14:sldId id="4700"/>
          </p14:sldIdLst>
        </p14:section>
        <p14:section name="Q4 2023" id="{F78B9DDE-CB78-40A8-A1BC-D7D605B839F2}">
          <p14:sldIdLst>
            <p14:sldId id="4754"/>
            <p14:sldId id="4761"/>
            <p14:sldId id="1140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1-5-21-1903017862-2259124225-1915749700-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E4D6"/>
    <a:srgbClr val="372D87"/>
    <a:srgbClr val="FFFFFF"/>
    <a:srgbClr val="8EA9DB"/>
    <a:srgbClr val="FFCD00"/>
    <a:srgbClr val="E2EFDA"/>
    <a:srgbClr val="FFF2CC"/>
    <a:srgbClr val="44546A"/>
    <a:srgbClr val="EDEDED"/>
    <a:srgbClr val="B0B0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96081" autoAdjust="0"/>
  </p:normalViewPr>
  <p:slideViewPr>
    <p:cSldViewPr snapToGrid="0">
      <p:cViewPr varScale="1">
        <p:scale>
          <a:sx n="78" d="100"/>
          <a:sy n="78" d="100"/>
        </p:scale>
        <p:origin x="691"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Q4</c:v>
                </c:pt>
              </c:strCache>
            </c:strRef>
          </c:tx>
          <c:spPr>
            <a:solidFill>
              <a:schemeClr val="accent1"/>
            </a:solidFill>
            <a:ln>
              <a:noFill/>
            </a:ln>
            <a:effectLst/>
          </c:spPr>
          <c:invertIfNegative val="0"/>
          <c:cat>
            <c:strRef>
              <c:f>Sheet1!$A$2:$A$16</c:f>
              <c:strCache>
                <c:ptCount val="15"/>
                <c:pt idx="0">
                  <c:v>Food</c:v>
                </c:pt>
                <c:pt idx="1">
                  <c:v>Cosmetics &amp; Personal Care</c:v>
                </c:pt>
                <c:pt idx="2">
                  <c:v>Entertainment &amp; Leisure</c:v>
                </c:pt>
                <c:pt idx="3">
                  <c:v>Finance</c:v>
                </c:pt>
                <c:pt idx="4">
                  <c:v>Government Social Political Organisation</c:v>
                </c:pt>
                <c:pt idx="5">
                  <c:v>Telecoms</c:v>
                </c:pt>
                <c:pt idx="6">
                  <c:v>Travel &amp; Transport</c:v>
                </c:pt>
                <c:pt idx="7">
                  <c:v>Electronics</c:v>
                </c:pt>
                <c:pt idx="8">
                  <c:v>Retail</c:v>
                </c:pt>
                <c:pt idx="9">
                  <c:v>Household Equipment &amp; DIY</c:v>
                </c:pt>
                <c:pt idx="10">
                  <c:v>Household FMCG</c:v>
                </c:pt>
                <c:pt idx="11">
                  <c:v>Drink</c:v>
                </c:pt>
                <c:pt idx="12">
                  <c:v>Health &amp; Wellbeing</c:v>
                </c:pt>
                <c:pt idx="13">
                  <c:v>Automotive</c:v>
                </c:pt>
                <c:pt idx="14">
                  <c:v>Online retail</c:v>
                </c:pt>
              </c:strCache>
            </c:strRef>
          </c:cat>
          <c:val>
            <c:numRef>
              <c:f>Sheet1!$B$2:$B$16</c:f>
              <c:numCache>
                <c:formatCode>#,##0</c:formatCode>
                <c:ptCount val="15"/>
                <c:pt idx="0">
                  <c:v>18757</c:v>
                </c:pt>
                <c:pt idx="1">
                  <c:v>18139</c:v>
                </c:pt>
                <c:pt idx="2">
                  <c:v>17083</c:v>
                </c:pt>
                <c:pt idx="3">
                  <c:v>16091</c:v>
                </c:pt>
                <c:pt idx="4">
                  <c:v>15880</c:v>
                </c:pt>
                <c:pt idx="5">
                  <c:v>10903</c:v>
                </c:pt>
                <c:pt idx="6">
                  <c:v>8997</c:v>
                </c:pt>
                <c:pt idx="7">
                  <c:v>8455</c:v>
                </c:pt>
                <c:pt idx="8">
                  <c:v>7999</c:v>
                </c:pt>
                <c:pt idx="9">
                  <c:v>7620</c:v>
                </c:pt>
                <c:pt idx="10">
                  <c:v>6877</c:v>
                </c:pt>
                <c:pt idx="11">
                  <c:v>6328</c:v>
                </c:pt>
                <c:pt idx="12">
                  <c:v>5957</c:v>
                </c:pt>
                <c:pt idx="13">
                  <c:v>5434</c:v>
                </c:pt>
                <c:pt idx="14">
                  <c:v>5113</c:v>
                </c:pt>
              </c:numCache>
            </c:numRef>
          </c:val>
          <c:extLst>
            <c:ext xmlns:c16="http://schemas.microsoft.com/office/drawing/2014/chart" uri="{C3380CC4-5D6E-409C-BE32-E72D297353CC}">
              <c16:uniqueId val="{00000000-D4B9-446F-8112-48A9C65C7976}"/>
            </c:ext>
          </c:extLst>
        </c:ser>
        <c:dLbls>
          <c:showLegendKey val="0"/>
          <c:showVal val="0"/>
          <c:showCatName val="0"/>
          <c:showSerName val="0"/>
          <c:showPercent val="0"/>
          <c:showBubbleSize val="0"/>
        </c:dLbls>
        <c:gapWidth val="80"/>
        <c:overlap val="-27"/>
        <c:axId val="1018458864"/>
        <c:axId val="1018455256"/>
      </c:barChart>
      <c:catAx>
        <c:axId val="101845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018455256"/>
        <c:crosses val="autoZero"/>
        <c:auto val="1"/>
        <c:lblAlgn val="ctr"/>
        <c:lblOffset val="100"/>
        <c:noMultiLvlLbl val="0"/>
      </c:catAx>
      <c:valAx>
        <c:axId val="1018455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layout>
            <c:manualLayout>
              <c:xMode val="edge"/>
              <c:yMode val="edge"/>
              <c:x val="1.1092624374303927E-3"/>
              <c:y val="0.2695967592592592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01845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Oct </c:v>
                </c:pt>
              </c:strCache>
            </c:strRef>
          </c:tx>
          <c:spPr>
            <a:solidFill>
              <a:schemeClr val="accent1"/>
            </a:solidFill>
            <a:ln>
              <a:noFill/>
            </a:ln>
            <a:effectLst/>
          </c:spPr>
          <c:invertIfNegative val="0"/>
          <c:cat>
            <c:strRef>
              <c:f>Sheet1!$A$2:$A$11</c:f>
              <c:strCache>
                <c:ptCount val="10"/>
                <c:pt idx="0">
                  <c:v>Loreal uk</c:v>
                </c:pt>
                <c:pt idx="1">
                  <c:v>Procter &amp; gamble uk</c:v>
                </c:pt>
                <c:pt idx="2">
                  <c:v>Coty uk</c:v>
                </c:pt>
                <c:pt idx="3">
                  <c:v>Puig uk</c:v>
                </c:pt>
                <c:pt idx="4">
                  <c:v>Lvmh</c:v>
                </c:pt>
                <c:pt idx="5">
                  <c:v>Unilever uk home &amp; p</c:v>
                </c:pt>
                <c:pt idx="6">
                  <c:v>Chanel</c:v>
                </c:pt>
                <c:pt idx="7">
                  <c:v>Glaxosmithkline</c:v>
                </c:pt>
                <c:pt idx="8">
                  <c:v>Dyson appliances</c:v>
                </c:pt>
                <c:pt idx="9">
                  <c:v>Boots company</c:v>
                </c:pt>
              </c:strCache>
            </c:strRef>
          </c:cat>
          <c:val>
            <c:numRef>
              <c:f>Sheet1!$B$2:$B$11</c:f>
              <c:numCache>
                <c:formatCode>_-* #,##0_-;\-* #,##0_-;_-* "-"??_-;_-@_-</c:formatCode>
                <c:ptCount val="10"/>
                <c:pt idx="0">
                  <c:v>833.51400000000001</c:v>
                </c:pt>
                <c:pt idx="1">
                  <c:v>1193.3923</c:v>
                </c:pt>
                <c:pt idx="2">
                  <c:v>297.17293239999998</c:v>
                </c:pt>
                <c:pt idx="3">
                  <c:v>3.0308999999999999</c:v>
                </c:pt>
                <c:pt idx="4">
                  <c:v>75.002696999999998</c:v>
                </c:pt>
                <c:pt idx="5">
                  <c:v>26.79363</c:v>
                </c:pt>
                <c:pt idx="6">
                  <c:v>137.351698</c:v>
                </c:pt>
                <c:pt idx="7">
                  <c:v>180.50737090000001</c:v>
                </c:pt>
                <c:pt idx="8">
                  <c:v>156.74299999999999</c:v>
                </c:pt>
                <c:pt idx="9">
                  <c:v>142.17792299999999</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 Nov </c:v>
                </c:pt>
              </c:strCache>
            </c:strRef>
          </c:tx>
          <c:spPr>
            <a:solidFill>
              <a:schemeClr val="accent2"/>
            </a:solidFill>
            <a:ln>
              <a:noFill/>
            </a:ln>
            <a:effectLst/>
          </c:spPr>
          <c:invertIfNegative val="0"/>
          <c:cat>
            <c:strRef>
              <c:f>Sheet1!$A$2:$A$11</c:f>
              <c:strCache>
                <c:ptCount val="10"/>
                <c:pt idx="0">
                  <c:v>Loreal uk</c:v>
                </c:pt>
                <c:pt idx="1">
                  <c:v>Procter &amp; gamble uk</c:v>
                </c:pt>
                <c:pt idx="2">
                  <c:v>Coty uk</c:v>
                </c:pt>
                <c:pt idx="3">
                  <c:v>Puig uk</c:v>
                </c:pt>
                <c:pt idx="4">
                  <c:v>Lvmh</c:v>
                </c:pt>
                <c:pt idx="5">
                  <c:v>Unilever uk home &amp; p</c:v>
                </c:pt>
                <c:pt idx="6">
                  <c:v>Chanel</c:v>
                </c:pt>
                <c:pt idx="7">
                  <c:v>Glaxosmithkline</c:v>
                </c:pt>
                <c:pt idx="8">
                  <c:v>Dyson appliances</c:v>
                </c:pt>
                <c:pt idx="9">
                  <c:v>Boots company</c:v>
                </c:pt>
              </c:strCache>
            </c:strRef>
          </c:cat>
          <c:val>
            <c:numRef>
              <c:f>Sheet1!$C$2:$C$11</c:f>
              <c:numCache>
                <c:formatCode>_-* #,##0_-;\-* #,##0_-;_-* "-"??_-;_-@_-</c:formatCode>
                <c:ptCount val="10"/>
                <c:pt idx="0">
                  <c:v>832.70510899999999</c:v>
                </c:pt>
                <c:pt idx="1">
                  <c:v>936.21365600000001</c:v>
                </c:pt>
                <c:pt idx="2">
                  <c:v>713.22815700000001</c:v>
                </c:pt>
                <c:pt idx="3">
                  <c:v>556.83948299999997</c:v>
                </c:pt>
                <c:pt idx="4">
                  <c:v>609.99851200000001</c:v>
                </c:pt>
                <c:pt idx="5">
                  <c:v>383.10474019999998</c:v>
                </c:pt>
                <c:pt idx="6">
                  <c:v>279.76315299999999</c:v>
                </c:pt>
                <c:pt idx="7">
                  <c:v>271.29548139999997</c:v>
                </c:pt>
                <c:pt idx="8">
                  <c:v>213.1301</c:v>
                </c:pt>
                <c:pt idx="9">
                  <c:v>174.00864999999999</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 Dec </c:v>
                </c:pt>
              </c:strCache>
            </c:strRef>
          </c:tx>
          <c:spPr>
            <a:solidFill>
              <a:schemeClr val="accent3"/>
            </a:solidFill>
            <a:ln>
              <a:noFill/>
            </a:ln>
            <a:effectLst/>
          </c:spPr>
          <c:invertIfNegative val="0"/>
          <c:cat>
            <c:strRef>
              <c:f>Sheet1!$A$2:$A$11</c:f>
              <c:strCache>
                <c:ptCount val="10"/>
                <c:pt idx="0">
                  <c:v>Loreal uk</c:v>
                </c:pt>
                <c:pt idx="1">
                  <c:v>Procter &amp; gamble uk</c:v>
                </c:pt>
                <c:pt idx="2">
                  <c:v>Coty uk</c:v>
                </c:pt>
                <c:pt idx="3">
                  <c:v>Puig uk</c:v>
                </c:pt>
                <c:pt idx="4">
                  <c:v>Lvmh</c:v>
                </c:pt>
                <c:pt idx="5">
                  <c:v>Unilever uk home &amp; p</c:v>
                </c:pt>
                <c:pt idx="6">
                  <c:v>Chanel</c:v>
                </c:pt>
                <c:pt idx="7">
                  <c:v>Glaxosmithkline</c:v>
                </c:pt>
                <c:pt idx="8">
                  <c:v>Dyson appliances</c:v>
                </c:pt>
                <c:pt idx="9">
                  <c:v>Boots company</c:v>
                </c:pt>
              </c:strCache>
            </c:strRef>
          </c:cat>
          <c:val>
            <c:numRef>
              <c:f>Sheet1!$D$2:$D$11</c:f>
              <c:numCache>
                <c:formatCode>_-* #,##0_-;\-* #,##0_-;_-* "-"??_-;_-@_-</c:formatCode>
                <c:ptCount val="10"/>
                <c:pt idx="0">
                  <c:v>2238.3758710000002</c:v>
                </c:pt>
                <c:pt idx="1">
                  <c:v>804.49324799999999</c:v>
                </c:pt>
                <c:pt idx="2">
                  <c:v>835.41887899999995</c:v>
                </c:pt>
                <c:pt idx="3">
                  <c:v>1132.9502419999999</c:v>
                </c:pt>
                <c:pt idx="4">
                  <c:v>741.14446290000001</c:v>
                </c:pt>
                <c:pt idx="5">
                  <c:v>499.96979229999999</c:v>
                </c:pt>
                <c:pt idx="6">
                  <c:v>394.30551500000001</c:v>
                </c:pt>
                <c:pt idx="7">
                  <c:v>107.86886870000001</c:v>
                </c:pt>
                <c:pt idx="8">
                  <c:v>162.0043</c:v>
                </c:pt>
                <c:pt idx="9">
                  <c:v>141.75692100000001</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Oct </c:v>
                </c:pt>
              </c:strCache>
            </c:strRef>
          </c:tx>
          <c:spPr>
            <a:solidFill>
              <a:schemeClr val="accent1"/>
            </a:solidFill>
            <a:ln>
              <a:noFill/>
            </a:ln>
            <a:effectLst/>
          </c:spPr>
          <c:invertIfNegative val="0"/>
          <c:cat>
            <c:strRef>
              <c:f>Sheet1!$A$2:$A$11</c:f>
              <c:strCache>
                <c:ptCount val="10"/>
                <c:pt idx="0">
                  <c:v>Verisure services</c:v>
                </c:pt>
                <c:pt idx="1">
                  <c:v>Sky uk</c:v>
                </c:pt>
                <c:pt idx="2">
                  <c:v>Vax</c:v>
                </c:pt>
                <c:pt idx="3">
                  <c:v>Jacobs douwe egberts</c:v>
                </c:pt>
                <c:pt idx="4">
                  <c:v>Euro pro europe</c:v>
                </c:pt>
                <c:pt idx="5">
                  <c:v>Dsg retail</c:v>
                </c:pt>
                <c:pt idx="6">
                  <c:v>John mills</c:v>
                </c:pt>
                <c:pt idx="7">
                  <c:v>Facebook</c:v>
                </c:pt>
                <c:pt idx="8">
                  <c:v>Samsung electronics</c:v>
                </c:pt>
                <c:pt idx="9">
                  <c:v>Apple computer uk</c:v>
                </c:pt>
              </c:strCache>
            </c:strRef>
          </c:cat>
          <c:val>
            <c:numRef>
              <c:f>Sheet1!$B$2:$B$11</c:f>
              <c:numCache>
                <c:formatCode>_-* #,##0_-;\-* #,##0_-;_-* "-"??_-;_-@_-</c:formatCode>
                <c:ptCount val="10"/>
                <c:pt idx="0">
                  <c:v>295.25718999999998</c:v>
                </c:pt>
                <c:pt idx="1">
                  <c:v>381.07279999999997</c:v>
                </c:pt>
                <c:pt idx="2">
                  <c:v>246.84210100000001</c:v>
                </c:pt>
                <c:pt idx="3">
                  <c:v>217.51289</c:v>
                </c:pt>
                <c:pt idx="4">
                  <c:v>225.10916499999999</c:v>
                </c:pt>
                <c:pt idx="5">
                  <c:v>558.67769999999996</c:v>
                </c:pt>
                <c:pt idx="6">
                  <c:v>75.936499999999995</c:v>
                </c:pt>
                <c:pt idx="7">
                  <c:v>91.603317000000004</c:v>
                </c:pt>
                <c:pt idx="8">
                  <c:v>0</c:v>
                </c:pt>
                <c:pt idx="9">
                  <c:v>5.4657</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 Nov </c:v>
                </c:pt>
              </c:strCache>
            </c:strRef>
          </c:tx>
          <c:spPr>
            <a:solidFill>
              <a:schemeClr val="accent2"/>
            </a:solidFill>
            <a:ln>
              <a:noFill/>
            </a:ln>
            <a:effectLst/>
          </c:spPr>
          <c:invertIfNegative val="0"/>
          <c:cat>
            <c:strRef>
              <c:f>Sheet1!$A$2:$A$11</c:f>
              <c:strCache>
                <c:ptCount val="10"/>
                <c:pt idx="0">
                  <c:v>Verisure services</c:v>
                </c:pt>
                <c:pt idx="1">
                  <c:v>Sky uk</c:v>
                </c:pt>
                <c:pt idx="2">
                  <c:v>Vax</c:v>
                </c:pt>
                <c:pt idx="3">
                  <c:v>Jacobs douwe egberts</c:v>
                </c:pt>
                <c:pt idx="4">
                  <c:v>Euro pro europe</c:v>
                </c:pt>
                <c:pt idx="5">
                  <c:v>Dsg retail</c:v>
                </c:pt>
                <c:pt idx="6">
                  <c:v>John mills</c:v>
                </c:pt>
                <c:pt idx="7">
                  <c:v>Facebook</c:v>
                </c:pt>
                <c:pt idx="8">
                  <c:v>Samsung electronics</c:v>
                </c:pt>
                <c:pt idx="9">
                  <c:v>Apple computer uk</c:v>
                </c:pt>
              </c:strCache>
            </c:strRef>
          </c:cat>
          <c:val>
            <c:numRef>
              <c:f>Sheet1!$C$2:$C$11</c:f>
              <c:numCache>
                <c:formatCode>_-* #,##0_-;\-* #,##0_-;_-* "-"??_-;_-@_-</c:formatCode>
                <c:ptCount val="10"/>
                <c:pt idx="0">
                  <c:v>311.80124999999998</c:v>
                </c:pt>
                <c:pt idx="1">
                  <c:v>388.41449999999998</c:v>
                </c:pt>
                <c:pt idx="2">
                  <c:v>276.97143849999998</c:v>
                </c:pt>
                <c:pt idx="3">
                  <c:v>221.37059099999999</c:v>
                </c:pt>
                <c:pt idx="4">
                  <c:v>189.79599999999999</c:v>
                </c:pt>
                <c:pt idx="5">
                  <c:v>30.2593</c:v>
                </c:pt>
                <c:pt idx="6">
                  <c:v>211.48079999999999</c:v>
                </c:pt>
                <c:pt idx="7">
                  <c:v>81.995921999999993</c:v>
                </c:pt>
                <c:pt idx="8">
                  <c:v>0</c:v>
                </c:pt>
                <c:pt idx="9">
                  <c:v>139.34719999999999</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 Dec </c:v>
                </c:pt>
              </c:strCache>
            </c:strRef>
          </c:tx>
          <c:spPr>
            <a:solidFill>
              <a:schemeClr val="accent3"/>
            </a:solidFill>
            <a:ln>
              <a:noFill/>
            </a:ln>
            <a:effectLst/>
          </c:spPr>
          <c:invertIfNegative val="0"/>
          <c:cat>
            <c:strRef>
              <c:f>Sheet1!$A$2:$A$11</c:f>
              <c:strCache>
                <c:ptCount val="10"/>
                <c:pt idx="0">
                  <c:v>Verisure services</c:v>
                </c:pt>
                <c:pt idx="1">
                  <c:v>Sky uk</c:v>
                </c:pt>
                <c:pt idx="2">
                  <c:v>Vax</c:v>
                </c:pt>
                <c:pt idx="3">
                  <c:v>Jacobs douwe egberts</c:v>
                </c:pt>
                <c:pt idx="4">
                  <c:v>Euro pro europe</c:v>
                </c:pt>
                <c:pt idx="5">
                  <c:v>Dsg retail</c:v>
                </c:pt>
                <c:pt idx="6">
                  <c:v>John mills</c:v>
                </c:pt>
                <c:pt idx="7">
                  <c:v>Facebook</c:v>
                </c:pt>
                <c:pt idx="8">
                  <c:v>Samsung electronics</c:v>
                </c:pt>
                <c:pt idx="9">
                  <c:v>Apple computer uk</c:v>
                </c:pt>
              </c:strCache>
            </c:strRef>
          </c:cat>
          <c:val>
            <c:numRef>
              <c:f>Sheet1!$D$2:$D$11</c:f>
              <c:numCache>
                <c:formatCode>_-* #,##0_-;\-* #,##0_-;_-* "-"??_-;_-@_-</c:formatCode>
                <c:ptCount val="10"/>
                <c:pt idx="0">
                  <c:v>223.05436499999999</c:v>
                </c:pt>
                <c:pt idx="1">
                  <c:v>6.7055999999999996</c:v>
                </c:pt>
                <c:pt idx="2">
                  <c:v>195.83650499999999</c:v>
                </c:pt>
                <c:pt idx="3">
                  <c:v>275.05049100000002</c:v>
                </c:pt>
                <c:pt idx="4">
                  <c:v>174.49010000000001</c:v>
                </c:pt>
                <c:pt idx="5">
                  <c:v>0</c:v>
                </c:pt>
                <c:pt idx="6">
                  <c:v>220.9598</c:v>
                </c:pt>
                <c:pt idx="7">
                  <c:v>198.93831800000001</c:v>
                </c:pt>
                <c:pt idx="8">
                  <c:v>355.23478749999998</c:v>
                </c:pt>
                <c:pt idx="9">
                  <c:v>135.80439999999999</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Oct </c:v>
                </c:pt>
              </c:strCache>
            </c:strRef>
          </c:tx>
          <c:spPr>
            <a:solidFill>
              <a:schemeClr val="accent1"/>
            </a:solidFill>
            <a:ln>
              <a:noFill/>
            </a:ln>
            <a:effectLst/>
          </c:spPr>
          <c:invertIfNegative val="0"/>
          <c:cat>
            <c:strRef>
              <c:f>Sheet1!$A$2:$A$11</c:f>
              <c:strCache>
                <c:ptCount val="10"/>
                <c:pt idx="0">
                  <c:v>Dsg retail</c:v>
                </c:pt>
                <c:pt idx="1">
                  <c:v>Marks &amp; spencer</c:v>
                </c:pt>
                <c:pt idx="2">
                  <c:v>A share &amp; sons</c:v>
                </c:pt>
                <c:pt idx="3">
                  <c:v>Boots company</c:v>
                </c:pt>
                <c:pt idx="4">
                  <c:v>Wayfair uk</c:v>
                </c:pt>
                <c:pt idx="5">
                  <c:v>John lewis partnersh</c:v>
                </c:pt>
                <c:pt idx="6">
                  <c:v>Tesco stores</c:v>
                </c:pt>
                <c:pt idx="7">
                  <c:v>Freemans</c:v>
                </c:pt>
                <c:pt idx="8">
                  <c:v>Furniture village</c:v>
                </c:pt>
                <c:pt idx="9">
                  <c:v>Tk maxx</c:v>
                </c:pt>
              </c:strCache>
            </c:strRef>
          </c:cat>
          <c:val>
            <c:numRef>
              <c:f>Sheet1!$B$2:$B$11</c:f>
              <c:numCache>
                <c:formatCode>_-* #,##0_-;\-* #,##0_-;_-* "-"??_-;_-@_-</c:formatCode>
                <c:ptCount val="10"/>
                <c:pt idx="0">
                  <c:v>121.7028658</c:v>
                </c:pt>
                <c:pt idx="1">
                  <c:v>0</c:v>
                </c:pt>
                <c:pt idx="2">
                  <c:v>333.42726199999998</c:v>
                </c:pt>
                <c:pt idx="3">
                  <c:v>70.533283999999995</c:v>
                </c:pt>
                <c:pt idx="4">
                  <c:v>124.8814019</c:v>
                </c:pt>
                <c:pt idx="5">
                  <c:v>0</c:v>
                </c:pt>
                <c:pt idx="6">
                  <c:v>28.436260000000001</c:v>
                </c:pt>
                <c:pt idx="7">
                  <c:v>0</c:v>
                </c:pt>
                <c:pt idx="8">
                  <c:v>50.012141999999997</c:v>
                </c:pt>
                <c:pt idx="9">
                  <c:v>124.763913</c:v>
                </c:pt>
              </c:numCache>
            </c:numRef>
          </c:val>
          <c:extLst>
            <c:ext xmlns:c16="http://schemas.microsoft.com/office/drawing/2014/chart" uri="{C3380CC4-5D6E-409C-BE32-E72D297353CC}">
              <c16:uniqueId val="{00000000-A7AF-4119-A894-5AE2D2DC94AB}"/>
            </c:ext>
          </c:extLst>
        </c:ser>
        <c:ser>
          <c:idx val="1"/>
          <c:order val="1"/>
          <c:tx>
            <c:strRef>
              <c:f>Sheet1!$C$1</c:f>
              <c:strCache>
                <c:ptCount val="1"/>
                <c:pt idx="0">
                  <c:v> Nov </c:v>
                </c:pt>
              </c:strCache>
            </c:strRef>
          </c:tx>
          <c:spPr>
            <a:solidFill>
              <a:schemeClr val="accent2"/>
            </a:solidFill>
            <a:ln>
              <a:noFill/>
            </a:ln>
            <a:effectLst/>
          </c:spPr>
          <c:invertIfNegative val="0"/>
          <c:cat>
            <c:strRef>
              <c:f>Sheet1!$A$2:$A$11</c:f>
              <c:strCache>
                <c:ptCount val="10"/>
                <c:pt idx="0">
                  <c:v>Dsg retail</c:v>
                </c:pt>
                <c:pt idx="1">
                  <c:v>Marks &amp; spencer</c:v>
                </c:pt>
                <c:pt idx="2">
                  <c:v>A share &amp; sons</c:v>
                </c:pt>
                <c:pt idx="3">
                  <c:v>Boots company</c:v>
                </c:pt>
                <c:pt idx="4">
                  <c:v>Wayfair uk</c:v>
                </c:pt>
                <c:pt idx="5">
                  <c:v>John lewis partnersh</c:v>
                </c:pt>
                <c:pt idx="6">
                  <c:v>Tesco stores</c:v>
                </c:pt>
                <c:pt idx="7">
                  <c:v>Freemans</c:v>
                </c:pt>
                <c:pt idx="8">
                  <c:v>Furniture village</c:v>
                </c:pt>
                <c:pt idx="9">
                  <c:v>Tk maxx</c:v>
                </c:pt>
              </c:strCache>
            </c:strRef>
          </c:cat>
          <c:val>
            <c:numRef>
              <c:f>Sheet1!$C$2:$C$11</c:f>
              <c:numCache>
                <c:formatCode>_-* #,##0_-;\-* #,##0_-;_-* "-"??_-;_-@_-</c:formatCode>
                <c:ptCount val="10"/>
                <c:pt idx="0">
                  <c:v>724.66820370000005</c:v>
                </c:pt>
                <c:pt idx="1">
                  <c:v>532.60329999999999</c:v>
                </c:pt>
                <c:pt idx="2">
                  <c:v>114.568433</c:v>
                </c:pt>
                <c:pt idx="3">
                  <c:v>224.98220000000001</c:v>
                </c:pt>
                <c:pt idx="4">
                  <c:v>128.65462540000001</c:v>
                </c:pt>
                <c:pt idx="5">
                  <c:v>179.12970000000001</c:v>
                </c:pt>
                <c:pt idx="6">
                  <c:v>119.70662799999999</c:v>
                </c:pt>
                <c:pt idx="7">
                  <c:v>203.87062</c:v>
                </c:pt>
                <c:pt idx="8">
                  <c:v>111.621818</c:v>
                </c:pt>
                <c:pt idx="9">
                  <c:v>170.602993</c:v>
                </c:pt>
              </c:numCache>
            </c:numRef>
          </c:val>
          <c:extLst>
            <c:ext xmlns:c16="http://schemas.microsoft.com/office/drawing/2014/chart" uri="{C3380CC4-5D6E-409C-BE32-E72D297353CC}">
              <c16:uniqueId val="{00000001-A7AF-4119-A894-5AE2D2DC94AB}"/>
            </c:ext>
          </c:extLst>
        </c:ser>
        <c:ser>
          <c:idx val="2"/>
          <c:order val="2"/>
          <c:tx>
            <c:strRef>
              <c:f>Sheet1!$D$1</c:f>
              <c:strCache>
                <c:ptCount val="1"/>
                <c:pt idx="0">
                  <c:v> Dec </c:v>
                </c:pt>
              </c:strCache>
            </c:strRef>
          </c:tx>
          <c:spPr>
            <a:solidFill>
              <a:schemeClr val="accent3"/>
            </a:solidFill>
            <a:ln>
              <a:noFill/>
            </a:ln>
            <a:effectLst/>
          </c:spPr>
          <c:invertIfNegative val="0"/>
          <c:cat>
            <c:strRef>
              <c:f>Sheet1!$A$2:$A$11</c:f>
              <c:strCache>
                <c:ptCount val="10"/>
                <c:pt idx="0">
                  <c:v>Dsg retail</c:v>
                </c:pt>
                <c:pt idx="1">
                  <c:v>Marks &amp; spencer</c:v>
                </c:pt>
                <c:pt idx="2">
                  <c:v>A share &amp; sons</c:v>
                </c:pt>
                <c:pt idx="3">
                  <c:v>Boots company</c:v>
                </c:pt>
                <c:pt idx="4">
                  <c:v>Wayfair uk</c:v>
                </c:pt>
                <c:pt idx="5">
                  <c:v>John lewis partnersh</c:v>
                </c:pt>
                <c:pt idx="6">
                  <c:v>Tesco stores</c:v>
                </c:pt>
                <c:pt idx="7">
                  <c:v>Freemans</c:v>
                </c:pt>
                <c:pt idx="8">
                  <c:v>Furniture village</c:v>
                </c:pt>
                <c:pt idx="9">
                  <c:v>Tk maxx</c:v>
                </c:pt>
              </c:strCache>
            </c:strRef>
          </c:cat>
          <c:val>
            <c:numRef>
              <c:f>Sheet1!$D$2:$D$11</c:f>
              <c:numCache>
                <c:formatCode>_-* #,##0_-;\-* #,##0_-;_-* "-"??_-;_-@_-</c:formatCode>
                <c:ptCount val="10"/>
                <c:pt idx="0">
                  <c:v>376.13148589999997</c:v>
                </c:pt>
                <c:pt idx="1">
                  <c:v>70.436499999999995</c:v>
                </c:pt>
                <c:pt idx="2">
                  <c:v>146.02869000000001</c:v>
                </c:pt>
                <c:pt idx="3">
                  <c:v>260.097129</c:v>
                </c:pt>
                <c:pt idx="4">
                  <c:v>121.232015</c:v>
                </c:pt>
                <c:pt idx="5">
                  <c:v>162.94498899999999</c:v>
                </c:pt>
                <c:pt idx="6">
                  <c:v>154.97824600000001</c:v>
                </c:pt>
                <c:pt idx="7">
                  <c:v>94.289749999999998</c:v>
                </c:pt>
                <c:pt idx="8">
                  <c:v>134.42506800000001</c:v>
                </c:pt>
                <c:pt idx="9">
                  <c:v>0</c:v>
                </c:pt>
              </c:numCache>
            </c:numRef>
          </c:val>
          <c:extLst>
            <c:ext xmlns:c16="http://schemas.microsoft.com/office/drawing/2014/chart" uri="{C3380CC4-5D6E-409C-BE32-E72D297353CC}">
              <c16:uniqueId val="{00000002-A7AF-4119-A894-5AE2D2DC94AB}"/>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946111111111112E-2"/>
          <c:y val="3.2337962962962964E-2"/>
          <c:w val="0.89942796296296301"/>
          <c:h val="0.80810370370370366"/>
        </c:manualLayout>
      </c:layout>
      <c:scatterChart>
        <c:scatterStyle val="lineMarker"/>
        <c:varyColors val="0"/>
        <c:ser>
          <c:idx val="0"/>
          <c:order val="0"/>
          <c:tx>
            <c:strRef>
              <c:f>Sheet1!$B$1</c:f>
              <c:strCache>
                <c:ptCount val="1"/>
                <c:pt idx="0">
                  <c:v>100% Linear TV (2022 Q4)</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Sheet1!$A$2:$A$52</c:f>
              <c:numCache>
                <c:formatCode>_-"£"* #,##0_-;\-"£"* #,##0_-;_-"£"* "-"??_-;_-@_-</c:formatCode>
                <c:ptCount val="51"/>
                <c:pt idx="0">
                  <c:v>0</c:v>
                </c:pt>
                <c:pt idx="1">
                  <c:v>95277</c:v>
                </c:pt>
                <c:pt idx="2">
                  <c:v>190555</c:v>
                </c:pt>
                <c:pt idx="3">
                  <c:v>285832</c:v>
                </c:pt>
                <c:pt idx="4">
                  <c:v>381109</c:v>
                </c:pt>
                <c:pt idx="5">
                  <c:v>476386</c:v>
                </c:pt>
                <c:pt idx="6">
                  <c:v>571664</c:v>
                </c:pt>
                <c:pt idx="7">
                  <c:v>666941</c:v>
                </c:pt>
                <c:pt idx="8">
                  <c:v>762218</c:v>
                </c:pt>
                <c:pt idx="9">
                  <c:v>857496</c:v>
                </c:pt>
                <c:pt idx="10">
                  <c:v>952773</c:v>
                </c:pt>
                <c:pt idx="11">
                  <c:v>1048050</c:v>
                </c:pt>
                <c:pt idx="12">
                  <c:v>1143328</c:v>
                </c:pt>
                <c:pt idx="13">
                  <c:v>1238605</c:v>
                </c:pt>
                <c:pt idx="14">
                  <c:v>1333882</c:v>
                </c:pt>
                <c:pt idx="15">
                  <c:v>1429159</c:v>
                </c:pt>
                <c:pt idx="16">
                  <c:v>1524437</c:v>
                </c:pt>
                <c:pt idx="17">
                  <c:v>1619714</c:v>
                </c:pt>
                <c:pt idx="18">
                  <c:v>1714991</c:v>
                </c:pt>
                <c:pt idx="19">
                  <c:v>1810269</c:v>
                </c:pt>
                <c:pt idx="20">
                  <c:v>1905546</c:v>
                </c:pt>
                <c:pt idx="21">
                  <c:v>2000823</c:v>
                </c:pt>
                <c:pt idx="22">
                  <c:v>2096101</c:v>
                </c:pt>
                <c:pt idx="23">
                  <c:v>2191378</c:v>
                </c:pt>
                <c:pt idx="24">
                  <c:v>2286655</c:v>
                </c:pt>
                <c:pt idx="25">
                  <c:v>2381932</c:v>
                </c:pt>
                <c:pt idx="26">
                  <c:v>2477210</c:v>
                </c:pt>
                <c:pt idx="27">
                  <c:v>2572487</c:v>
                </c:pt>
                <c:pt idx="28">
                  <c:v>2667764</c:v>
                </c:pt>
                <c:pt idx="29">
                  <c:v>2763042</c:v>
                </c:pt>
                <c:pt idx="30">
                  <c:v>2858319</c:v>
                </c:pt>
                <c:pt idx="31">
                  <c:v>2953596</c:v>
                </c:pt>
                <c:pt idx="32">
                  <c:v>3048874</c:v>
                </c:pt>
                <c:pt idx="33">
                  <c:v>3144151</c:v>
                </c:pt>
                <c:pt idx="34">
                  <c:v>3239428</c:v>
                </c:pt>
                <c:pt idx="35">
                  <c:v>3334705</c:v>
                </c:pt>
                <c:pt idx="36">
                  <c:v>3429983</c:v>
                </c:pt>
                <c:pt idx="37">
                  <c:v>3525260</c:v>
                </c:pt>
                <c:pt idx="38">
                  <c:v>3620537</c:v>
                </c:pt>
                <c:pt idx="39">
                  <c:v>3715815</c:v>
                </c:pt>
                <c:pt idx="40">
                  <c:v>3811092</c:v>
                </c:pt>
                <c:pt idx="41">
                  <c:v>3906369</c:v>
                </c:pt>
                <c:pt idx="42">
                  <c:v>4001646</c:v>
                </c:pt>
                <c:pt idx="43">
                  <c:v>4096924</c:v>
                </c:pt>
                <c:pt idx="44">
                  <c:v>4192201</c:v>
                </c:pt>
                <c:pt idx="45">
                  <c:v>4287478</c:v>
                </c:pt>
                <c:pt idx="46">
                  <c:v>4382756</c:v>
                </c:pt>
                <c:pt idx="47">
                  <c:v>4478033</c:v>
                </c:pt>
                <c:pt idx="48">
                  <c:v>4573310</c:v>
                </c:pt>
                <c:pt idx="49">
                  <c:v>4668588</c:v>
                </c:pt>
                <c:pt idx="50">
                  <c:v>4763865</c:v>
                </c:pt>
              </c:numCache>
            </c:numRef>
          </c:xVal>
          <c:yVal>
            <c:numRef>
              <c:f>Sheet1!$B$2:$B$52</c:f>
              <c:numCache>
                <c:formatCode>General</c:formatCode>
                <c:ptCount val="51"/>
                <c:pt idx="0">
                  <c:v>0</c:v>
                </c:pt>
                <c:pt idx="1">
                  <c:v>16</c:v>
                </c:pt>
                <c:pt idx="2">
                  <c:v>23.1</c:v>
                </c:pt>
                <c:pt idx="3">
                  <c:v>28.2</c:v>
                </c:pt>
                <c:pt idx="4">
                  <c:v>32.200000000000003</c:v>
                </c:pt>
                <c:pt idx="5">
                  <c:v>35.5</c:v>
                </c:pt>
                <c:pt idx="6">
                  <c:v>38.299999999999997</c:v>
                </c:pt>
                <c:pt idx="7">
                  <c:v>40.700000000000003</c:v>
                </c:pt>
                <c:pt idx="8">
                  <c:v>42.8</c:v>
                </c:pt>
                <c:pt idx="9">
                  <c:v>44.8</c:v>
                </c:pt>
                <c:pt idx="10">
                  <c:v>46.5</c:v>
                </c:pt>
                <c:pt idx="11">
                  <c:v>48.1</c:v>
                </c:pt>
                <c:pt idx="12">
                  <c:v>49.5</c:v>
                </c:pt>
                <c:pt idx="13">
                  <c:v>50.8</c:v>
                </c:pt>
                <c:pt idx="14">
                  <c:v>52.1</c:v>
                </c:pt>
                <c:pt idx="15">
                  <c:v>53.2</c:v>
                </c:pt>
                <c:pt idx="16">
                  <c:v>54.3</c:v>
                </c:pt>
                <c:pt idx="17">
                  <c:v>55.3</c:v>
                </c:pt>
                <c:pt idx="18">
                  <c:v>56.2</c:v>
                </c:pt>
                <c:pt idx="19">
                  <c:v>57.1</c:v>
                </c:pt>
                <c:pt idx="20">
                  <c:v>57.9</c:v>
                </c:pt>
                <c:pt idx="21">
                  <c:v>58.7</c:v>
                </c:pt>
                <c:pt idx="22">
                  <c:v>59.4</c:v>
                </c:pt>
                <c:pt idx="23">
                  <c:v>60.2</c:v>
                </c:pt>
                <c:pt idx="24">
                  <c:v>60.8</c:v>
                </c:pt>
                <c:pt idx="25">
                  <c:v>61.5</c:v>
                </c:pt>
                <c:pt idx="26">
                  <c:v>62.1</c:v>
                </c:pt>
                <c:pt idx="27">
                  <c:v>62.7</c:v>
                </c:pt>
                <c:pt idx="28">
                  <c:v>63.3</c:v>
                </c:pt>
                <c:pt idx="29">
                  <c:v>63.8</c:v>
                </c:pt>
                <c:pt idx="30">
                  <c:v>64.3</c:v>
                </c:pt>
                <c:pt idx="31">
                  <c:v>64.8</c:v>
                </c:pt>
                <c:pt idx="32">
                  <c:v>65.3</c:v>
                </c:pt>
                <c:pt idx="33">
                  <c:v>65.8</c:v>
                </c:pt>
                <c:pt idx="34">
                  <c:v>66.2</c:v>
                </c:pt>
                <c:pt idx="35">
                  <c:v>66.599999999999994</c:v>
                </c:pt>
                <c:pt idx="36">
                  <c:v>67.099999999999994</c:v>
                </c:pt>
                <c:pt idx="37">
                  <c:v>67.5</c:v>
                </c:pt>
                <c:pt idx="38">
                  <c:v>67.900000000000006</c:v>
                </c:pt>
                <c:pt idx="39">
                  <c:v>68.2</c:v>
                </c:pt>
                <c:pt idx="40">
                  <c:v>68.599999999999994</c:v>
                </c:pt>
                <c:pt idx="41">
                  <c:v>69</c:v>
                </c:pt>
                <c:pt idx="42">
                  <c:v>69.3</c:v>
                </c:pt>
                <c:pt idx="43">
                  <c:v>69.599999999999994</c:v>
                </c:pt>
                <c:pt idx="44">
                  <c:v>70</c:v>
                </c:pt>
                <c:pt idx="45">
                  <c:v>70.3</c:v>
                </c:pt>
                <c:pt idx="46">
                  <c:v>70.599999999999994</c:v>
                </c:pt>
                <c:pt idx="47">
                  <c:v>70.900000000000006</c:v>
                </c:pt>
                <c:pt idx="48">
                  <c:v>71.2</c:v>
                </c:pt>
                <c:pt idx="49">
                  <c:v>71.5</c:v>
                </c:pt>
                <c:pt idx="50">
                  <c:v>71.7</c:v>
                </c:pt>
              </c:numCache>
            </c:numRef>
          </c:yVal>
          <c:smooth val="0"/>
          <c:extLst>
            <c:ext xmlns:c16="http://schemas.microsoft.com/office/drawing/2014/chart" uri="{C3380CC4-5D6E-409C-BE32-E72D297353CC}">
              <c16:uniqueId val="{00000000-1533-4DBE-9FB0-03CCB4473286}"/>
            </c:ext>
          </c:extLst>
        </c:ser>
        <c:ser>
          <c:idx val="1"/>
          <c:order val="1"/>
          <c:tx>
            <c:strRef>
              <c:f>Sheet1!$C$1</c:f>
              <c:strCache>
                <c:ptCount val="1"/>
                <c:pt idx="0">
                  <c:v>Linear TV 70% / BVOD 30% (2022 Q4)</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Sheet1!$C$2:$C$46</c:f>
              <c:numCache>
                <c:formatCode>_-"£"* #,##0_-;\-"£"* #,##0_-;_-"£"* "-"??_-;_-@_-</c:formatCode>
                <c:ptCount val="45"/>
                <c:pt idx="0">
                  <c:v>0</c:v>
                </c:pt>
                <c:pt idx="1">
                  <c:v>107779</c:v>
                </c:pt>
                <c:pt idx="2">
                  <c:v>215558</c:v>
                </c:pt>
                <c:pt idx="3">
                  <c:v>323337</c:v>
                </c:pt>
                <c:pt idx="4">
                  <c:v>431116</c:v>
                </c:pt>
                <c:pt idx="5">
                  <c:v>538895</c:v>
                </c:pt>
                <c:pt idx="6">
                  <c:v>646674</c:v>
                </c:pt>
                <c:pt idx="7">
                  <c:v>754453</c:v>
                </c:pt>
                <c:pt idx="8">
                  <c:v>862232</c:v>
                </c:pt>
                <c:pt idx="9">
                  <c:v>970011</c:v>
                </c:pt>
                <c:pt idx="10">
                  <c:v>1077790</c:v>
                </c:pt>
                <c:pt idx="11">
                  <c:v>1185569</c:v>
                </c:pt>
                <c:pt idx="12">
                  <c:v>1293348</c:v>
                </c:pt>
                <c:pt idx="13">
                  <c:v>1401127</c:v>
                </c:pt>
                <c:pt idx="14">
                  <c:v>1508906</c:v>
                </c:pt>
                <c:pt idx="15">
                  <c:v>1616685</c:v>
                </c:pt>
                <c:pt idx="16">
                  <c:v>1724464</c:v>
                </c:pt>
                <c:pt idx="17">
                  <c:v>1832243</c:v>
                </c:pt>
                <c:pt idx="18">
                  <c:v>1940022</c:v>
                </c:pt>
                <c:pt idx="19">
                  <c:v>2047801</c:v>
                </c:pt>
                <c:pt idx="20">
                  <c:v>2155580</c:v>
                </c:pt>
                <c:pt idx="21">
                  <c:v>2263359</c:v>
                </c:pt>
                <c:pt idx="22">
                  <c:v>2371138</c:v>
                </c:pt>
                <c:pt idx="23">
                  <c:v>2478917</c:v>
                </c:pt>
                <c:pt idx="24">
                  <c:v>2586696</c:v>
                </c:pt>
                <c:pt idx="25">
                  <c:v>2694475</c:v>
                </c:pt>
                <c:pt idx="26">
                  <c:v>2802254</c:v>
                </c:pt>
                <c:pt idx="27">
                  <c:v>2910033</c:v>
                </c:pt>
                <c:pt idx="28">
                  <c:v>3017812</c:v>
                </c:pt>
                <c:pt idx="29">
                  <c:v>3125591</c:v>
                </c:pt>
                <c:pt idx="30">
                  <c:v>3233370</c:v>
                </c:pt>
                <c:pt idx="31">
                  <c:v>3341149</c:v>
                </c:pt>
                <c:pt idx="32">
                  <c:v>3448928</c:v>
                </c:pt>
                <c:pt idx="33">
                  <c:v>3556707</c:v>
                </c:pt>
                <c:pt idx="34">
                  <c:v>3664485</c:v>
                </c:pt>
                <c:pt idx="35">
                  <c:v>3772264</c:v>
                </c:pt>
                <c:pt idx="36">
                  <c:v>3880043</c:v>
                </c:pt>
                <c:pt idx="37">
                  <c:v>3987822</c:v>
                </c:pt>
                <c:pt idx="38">
                  <c:v>4095601</c:v>
                </c:pt>
                <c:pt idx="39">
                  <c:v>4203380</c:v>
                </c:pt>
                <c:pt idx="40">
                  <c:v>4311159</c:v>
                </c:pt>
                <c:pt idx="41">
                  <c:v>4418938</c:v>
                </c:pt>
                <c:pt idx="42">
                  <c:v>4526717</c:v>
                </c:pt>
                <c:pt idx="43">
                  <c:v>4634496</c:v>
                </c:pt>
                <c:pt idx="44">
                  <c:v>4742275</c:v>
                </c:pt>
              </c:numCache>
            </c:numRef>
          </c:xVal>
          <c:yVal>
            <c:numRef>
              <c:f>Sheet1!$D$2:$D$49</c:f>
              <c:numCache>
                <c:formatCode>General</c:formatCode>
                <c:ptCount val="48"/>
                <c:pt idx="0">
                  <c:v>0</c:v>
                </c:pt>
                <c:pt idx="1">
                  <c:v>16.8</c:v>
                </c:pt>
                <c:pt idx="2">
                  <c:v>26.3</c:v>
                </c:pt>
                <c:pt idx="3">
                  <c:v>33.299999999999997</c:v>
                </c:pt>
                <c:pt idx="4">
                  <c:v>38.799999999999997</c:v>
                </c:pt>
                <c:pt idx="5">
                  <c:v>43.3</c:v>
                </c:pt>
                <c:pt idx="6">
                  <c:v>47</c:v>
                </c:pt>
                <c:pt idx="7">
                  <c:v>50.2</c:v>
                </c:pt>
                <c:pt idx="8">
                  <c:v>53</c:v>
                </c:pt>
                <c:pt idx="9">
                  <c:v>55.4</c:v>
                </c:pt>
                <c:pt idx="10">
                  <c:v>57.6</c:v>
                </c:pt>
                <c:pt idx="11">
                  <c:v>59.5</c:v>
                </c:pt>
                <c:pt idx="12">
                  <c:v>61.2</c:v>
                </c:pt>
                <c:pt idx="13">
                  <c:v>62.8</c:v>
                </c:pt>
                <c:pt idx="14">
                  <c:v>64.2</c:v>
                </c:pt>
                <c:pt idx="15">
                  <c:v>65.5</c:v>
                </c:pt>
                <c:pt idx="16">
                  <c:v>66.8</c:v>
                </c:pt>
                <c:pt idx="17">
                  <c:v>67.900000000000006</c:v>
                </c:pt>
                <c:pt idx="18">
                  <c:v>68.900000000000006</c:v>
                </c:pt>
                <c:pt idx="19">
                  <c:v>69.900000000000006</c:v>
                </c:pt>
                <c:pt idx="20">
                  <c:v>70.8</c:v>
                </c:pt>
                <c:pt idx="21">
                  <c:v>71.599999999999994</c:v>
                </c:pt>
                <c:pt idx="22">
                  <c:v>72.400000000000006</c:v>
                </c:pt>
                <c:pt idx="23">
                  <c:v>73.2</c:v>
                </c:pt>
                <c:pt idx="24">
                  <c:v>73.900000000000006</c:v>
                </c:pt>
                <c:pt idx="25">
                  <c:v>74.5</c:v>
                </c:pt>
                <c:pt idx="26">
                  <c:v>75.099999999999994</c:v>
                </c:pt>
                <c:pt idx="27">
                  <c:v>75.7</c:v>
                </c:pt>
                <c:pt idx="28">
                  <c:v>76.3</c:v>
                </c:pt>
                <c:pt idx="29">
                  <c:v>76.8</c:v>
                </c:pt>
                <c:pt idx="30">
                  <c:v>77.3</c:v>
                </c:pt>
                <c:pt idx="31">
                  <c:v>77.8</c:v>
                </c:pt>
                <c:pt idx="32">
                  <c:v>78.3</c:v>
                </c:pt>
                <c:pt idx="33">
                  <c:v>78.7</c:v>
                </c:pt>
                <c:pt idx="34">
                  <c:v>79.2</c:v>
                </c:pt>
                <c:pt idx="35">
                  <c:v>79.599999999999994</c:v>
                </c:pt>
                <c:pt idx="36">
                  <c:v>80</c:v>
                </c:pt>
                <c:pt idx="37">
                  <c:v>80.3</c:v>
                </c:pt>
                <c:pt idx="38">
                  <c:v>80.7</c:v>
                </c:pt>
                <c:pt idx="39">
                  <c:v>81</c:v>
                </c:pt>
                <c:pt idx="40">
                  <c:v>81.400000000000006</c:v>
                </c:pt>
                <c:pt idx="41">
                  <c:v>81.7</c:v>
                </c:pt>
                <c:pt idx="42">
                  <c:v>82</c:v>
                </c:pt>
                <c:pt idx="43">
                  <c:v>82.3</c:v>
                </c:pt>
                <c:pt idx="44">
                  <c:v>82.6</c:v>
                </c:pt>
                <c:pt idx="45">
                  <c:v>82.8</c:v>
                </c:pt>
                <c:pt idx="46">
                  <c:v>83.1</c:v>
                </c:pt>
                <c:pt idx="47">
                  <c:v>83.4</c:v>
                </c:pt>
              </c:numCache>
            </c:numRef>
          </c:yVal>
          <c:smooth val="0"/>
          <c:extLst>
            <c:ext xmlns:c16="http://schemas.microsoft.com/office/drawing/2014/chart" uri="{C3380CC4-5D6E-409C-BE32-E72D297353CC}">
              <c16:uniqueId val="{00000003-1533-4DBE-9FB0-03CCB4473286}"/>
            </c:ext>
          </c:extLst>
        </c:ser>
        <c:dLbls>
          <c:showLegendKey val="0"/>
          <c:showVal val="0"/>
          <c:showCatName val="0"/>
          <c:showSerName val="0"/>
          <c:showPercent val="0"/>
          <c:showBubbleSize val="0"/>
        </c:dLbls>
        <c:axId val="924430464"/>
        <c:axId val="924427184"/>
      </c:scatterChart>
      <c:valAx>
        <c:axId val="924430464"/>
        <c:scaling>
          <c:orientation val="minMax"/>
          <c:max val="5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SPEND (CONSTANT PRICES)</a:t>
                </a:r>
              </a:p>
            </c:rich>
          </c:tx>
          <c:layout>
            <c:manualLayout>
              <c:xMode val="edge"/>
              <c:yMode val="edge"/>
              <c:x val="0.41561305555555544"/>
              <c:y val="0.9219090277777777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27184"/>
        <c:crosses val="autoZero"/>
        <c:crossBetween val="midCat"/>
      </c:valAx>
      <c:valAx>
        <c:axId val="924427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1+ % REACH (ABC1 ADULTS)</a:t>
                </a:r>
              </a:p>
            </c:rich>
          </c:tx>
          <c:layout>
            <c:manualLayout>
              <c:xMode val="edge"/>
              <c:yMode val="edge"/>
              <c:x val="2.3518518518518519E-3"/>
              <c:y val="0.2292062499999999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30464"/>
        <c:crosses val="autoZero"/>
        <c:crossBetween val="midCat"/>
      </c:valAx>
      <c:spPr>
        <a:noFill/>
        <a:ln>
          <a:noFill/>
        </a:ln>
        <a:effectLst/>
      </c:spPr>
    </c:plotArea>
    <c:legend>
      <c:legendPos val="b"/>
      <c:layout>
        <c:manualLayout>
          <c:xMode val="edge"/>
          <c:yMode val="edge"/>
          <c:x val="0.62079182253862375"/>
          <c:y val="0.51525907444546803"/>
          <c:w val="0.31873329878071394"/>
          <c:h val="0.1277119169475826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946111111111112E-2"/>
          <c:y val="3.2337962962962964E-2"/>
          <c:w val="0.89942796296296301"/>
          <c:h val="0.80810370370370366"/>
        </c:manualLayout>
      </c:layout>
      <c:scatterChart>
        <c:scatterStyle val="lineMarker"/>
        <c:varyColors val="0"/>
        <c:ser>
          <c:idx val="0"/>
          <c:order val="0"/>
          <c:tx>
            <c:strRef>
              <c:f>Sheet1!$B$1</c:f>
              <c:strCache>
                <c:ptCount val="1"/>
                <c:pt idx="0">
                  <c:v>100% Linear TV (2022 Q4)</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Sheet1!$A$2:$A$28</c:f>
              <c:numCache>
                <c:formatCode>_-"£"* #,##0_-;\-"£"* #,##0_-;_-"£"* "-"??_-;_-@_-</c:formatCode>
                <c:ptCount val="27"/>
                <c:pt idx="0">
                  <c:v>0</c:v>
                </c:pt>
                <c:pt idx="1">
                  <c:v>197213.21443002668</c:v>
                </c:pt>
                <c:pt idx="2">
                  <c:v>394426.42886005336</c:v>
                </c:pt>
                <c:pt idx="3">
                  <c:v>591639.64329008001</c:v>
                </c:pt>
                <c:pt idx="4">
                  <c:v>788852.85772010672</c:v>
                </c:pt>
                <c:pt idx="5">
                  <c:v>986066.07215013332</c:v>
                </c:pt>
                <c:pt idx="6">
                  <c:v>1183279.28658016</c:v>
                </c:pt>
                <c:pt idx="7">
                  <c:v>1380492.5010101867</c:v>
                </c:pt>
                <c:pt idx="8">
                  <c:v>1577705.7154402134</c:v>
                </c:pt>
                <c:pt idx="9">
                  <c:v>1774918.9298702402</c:v>
                </c:pt>
                <c:pt idx="10">
                  <c:v>1972132.1443002666</c:v>
                </c:pt>
                <c:pt idx="11">
                  <c:v>2169345.3587302933</c:v>
                </c:pt>
                <c:pt idx="12">
                  <c:v>2366558.5731603201</c:v>
                </c:pt>
                <c:pt idx="13">
                  <c:v>2563771.7875903468</c:v>
                </c:pt>
                <c:pt idx="14">
                  <c:v>2760985.0020203735</c:v>
                </c:pt>
                <c:pt idx="15">
                  <c:v>2958198.2164504002</c:v>
                </c:pt>
                <c:pt idx="16">
                  <c:v>3155411.4308804269</c:v>
                </c:pt>
                <c:pt idx="17">
                  <c:v>3352624.6453104536</c:v>
                </c:pt>
                <c:pt idx="18">
                  <c:v>3549837.8597404803</c:v>
                </c:pt>
                <c:pt idx="19">
                  <c:v>3747051.074170507</c:v>
                </c:pt>
                <c:pt idx="20">
                  <c:v>3944264.2886005333</c:v>
                </c:pt>
                <c:pt idx="21">
                  <c:v>4141477.50303056</c:v>
                </c:pt>
                <c:pt idx="22">
                  <c:v>4338690.7174605867</c:v>
                </c:pt>
                <c:pt idx="23">
                  <c:v>4535903.9318906134</c:v>
                </c:pt>
                <c:pt idx="24">
                  <c:v>4733117.1463206401</c:v>
                </c:pt>
                <c:pt idx="25">
                  <c:v>4930330.3607506668</c:v>
                </c:pt>
                <c:pt idx="26">
                  <c:v>5127543.5751806935</c:v>
                </c:pt>
              </c:numCache>
            </c:numRef>
          </c:xVal>
          <c:yVal>
            <c:numRef>
              <c:f>Sheet1!$B$2:$B$42</c:f>
              <c:numCache>
                <c:formatCode>General</c:formatCode>
                <c:ptCount val="41"/>
                <c:pt idx="0">
                  <c:v>0</c:v>
                </c:pt>
                <c:pt idx="1">
                  <c:v>12.1</c:v>
                </c:pt>
                <c:pt idx="2">
                  <c:v>18.3</c:v>
                </c:pt>
                <c:pt idx="3">
                  <c:v>22.9</c:v>
                </c:pt>
                <c:pt idx="4">
                  <c:v>26.7</c:v>
                </c:pt>
                <c:pt idx="5">
                  <c:v>29.8</c:v>
                </c:pt>
                <c:pt idx="6">
                  <c:v>32.6</c:v>
                </c:pt>
                <c:pt idx="7">
                  <c:v>35</c:v>
                </c:pt>
                <c:pt idx="8">
                  <c:v>37.1</c:v>
                </c:pt>
                <c:pt idx="9">
                  <c:v>39.1</c:v>
                </c:pt>
                <c:pt idx="10">
                  <c:v>40.799999999999997</c:v>
                </c:pt>
                <c:pt idx="11">
                  <c:v>42.5</c:v>
                </c:pt>
                <c:pt idx="12">
                  <c:v>44</c:v>
                </c:pt>
                <c:pt idx="13">
                  <c:v>45.4</c:v>
                </c:pt>
                <c:pt idx="14">
                  <c:v>46.7</c:v>
                </c:pt>
                <c:pt idx="15">
                  <c:v>47.9</c:v>
                </c:pt>
                <c:pt idx="16">
                  <c:v>49</c:v>
                </c:pt>
                <c:pt idx="17">
                  <c:v>50.1</c:v>
                </c:pt>
                <c:pt idx="18">
                  <c:v>51.1</c:v>
                </c:pt>
                <c:pt idx="19">
                  <c:v>52</c:v>
                </c:pt>
                <c:pt idx="20">
                  <c:v>52.9</c:v>
                </c:pt>
                <c:pt idx="21">
                  <c:v>53.8</c:v>
                </c:pt>
                <c:pt idx="22">
                  <c:v>54.6</c:v>
                </c:pt>
                <c:pt idx="23">
                  <c:v>55.4</c:v>
                </c:pt>
                <c:pt idx="24">
                  <c:v>56.1</c:v>
                </c:pt>
                <c:pt idx="25">
                  <c:v>56.8</c:v>
                </c:pt>
                <c:pt idx="26">
                  <c:v>57.5</c:v>
                </c:pt>
                <c:pt idx="27">
                  <c:v>58.1</c:v>
                </c:pt>
                <c:pt idx="28">
                  <c:v>58.8</c:v>
                </c:pt>
                <c:pt idx="29">
                  <c:v>59.4</c:v>
                </c:pt>
                <c:pt idx="30">
                  <c:v>59.9</c:v>
                </c:pt>
                <c:pt idx="31">
                  <c:v>60.5</c:v>
                </c:pt>
                <c:pt idx="32">
                  <c:v>61</c:v>
                </c:pt>
                <c:pt idx="33">
                  <c:v>61.5</c:v>
                </c:pt>
                <c:pt idx="34">
                  <c:v>62</c:v>
                </c:pt>
                <c:pt idx="35">
                  <c:v>62.5</c:v>
                </c:pt>
                <c:pt idx="36">
                  <c:v>63</c:v>
                </c:pt>
                <c:pt idx="37">
                  <c:v>63.4</c:v>
                </c:pt>
                <c:pt idx="38">
                  <c:v>63.9</c:v>
                </c:pt>
                <c:pt idx="39">
                  <c:v>64.3</c:v>
                </c:pt>
                <c:pt idx="40">
                  <c:v>64.7</c:v>
                </c:pt>
              </c:numCache>
            </c:numRef>
          </c:yVal>
          <c:smooth val="0"/>
          <c:extLst>
            <c:ext xmlns:c16="http://schemas.microsoft.com/office/drawing/2014/chart" uri="{C3380CC4-5D6E-409C-BE32-E72D297353CC}">
              <c16:uniqueId val="{00000000-1533-4DBE-9FB0-03CCB4473286}"/>
            </c:ext>
          </c:extLst>
        </c:ser>
        <c:ser>
          <c:idx val="1"/>
          <c:order val="1"/>
          <c:tx>
            <c:strRef>
              <c:f>Sheet1!$C$1</c:f>
              <c:strCache>
                <c:ptCount val="1"/>
                <c:pt idx="0">
                  <c:v>Linear TV 30% / BVOD 70% (2022 Q4)</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Sheet1!$C$2:$C$52</c:f>
              <c:numCache>
                <c:formatCode>_-"£"* #,##0_-;\-"£"* #,##0_-;_-"£"* "-"??_-;_-@_-</c:formatCode>
                <c:ptCount val="51"/>
                <c:pt idx="0">
                  <c:v>0</c:v>
                </c:pt>
                <c:pt idx="1">
                  <c:v>104979.75802131569</c:v>
                </c:pt>
                <c:pt idx="2">
                  <c:v>209959.51604263138</c:v>
                </c:pt>
                <c:pt idx="3">
                  <c:v>314939.27406394709</c:v>
                </c:pt>
                <c:pt idx="4">
                  <c:v>419919.03208526276</c:v>
                </c:pt>
                <c:pt idx="5">
                  <c:v>524898.7901065785</c:v>
                </c:pt>
                <c:pt idx="6">
                  <c:v>629878.54812789417</c:v>
                </c:pt>
                <c:pt idx="7">
                  <c:v>734858.30614920985</c:v>
                </c:pt>
                <c:pt idx="8">
                  <c:v>839838.06417052553</c:v>
                </c:pt>
                <c:pt idx="9">
                  <c:v>944817.8221918412</c:v>
                </c:pt>
                <c:pt idx="10">
                  <c:v>1049797.580213157</c:v>
                </c:pt>
                <c:pt idx="11">
                  <c:v>1154777.3382344726</c:v>
                </c:pt>
                <c:pt idx="12">
                  <c:v>1259757.0962557883</c:v>
                </c:pt>
                <c:pt idx="13">
                  <c:v>1364736.8542771041</c:v>
                </c:pt>
                <c:pt idx="14">
                  <c:v>1469716.6122984197</c:v>
                </c:pt>
                <c:pt idx="15">
                  <c:v>1574696.3703197355</c:v>
                </c:pt>
                <c:pt idx="16">
                  <c:v>1679676.1283410511</c:v>
                </c:pt>
                <c:pt idx="17">
                  <c:v>1784655.8863623666</c:v>
                </c:pt>
                <c:pt idx="18">
                  <c:v>1889635.6443836824</c:v>
                </c:pt>
                <c:pt idx="19">
                  <c:v>1994615.402404998</c:v>
                </c:pt>
                <c:pt idx="20">
                  <c:v>2099595.160426314</c:v>
                </c:pt>
                <c:pt idx="21">
                  <c:v>2204574.9184476295</c:v>
                </c:pt>
                <c:pt idx="22">
                  <c:v>2309554.6764689451</c:v>
                </c:pt>
                <c:pt idx="23">
                  <c:v>2414534.4344902607</c:v>
                </c:pt>
                <c:pt idx="24">
                  <c:v>2519514.1925115767</c:v>
                </c:pt>
                <c:pt idx="25">
                  <c:v>2624493.9505328923</c:v>
                </c:pt>
                <c:pt idx="26">
                  <c:v>2729473.7085542083</c:v>
                </c:pt>
                <c:pt idx="27">
                  <c:v>2834453.4665755238</c:v>
                </c:pt>
                <c:pt idx="28">
                  <c:v>2939433.2245968394</c:v>
                </c:pt>
                <c:pt idx="29">
                  <c:v>3044412.982618155</c:v>
                </c:pt>
                <c:pt idx="30">
                  <c:v>3149392.740639471</c:v>
                </c:pt>
                <c:pt idx="31">
                  <c:v>3254372.4986607865</c:v>
                </c:pt>
                <c:pt idx="32">
                  <c:v>3359352.2566821021</c:v>
                </c:pt>
                <c:pt idx="33">
                  <c:v>3464332.0147034177</c:v>
                </c:pt>
                <c:pt idx="34">
                  <c:v>3569311.7727247332</c:v>
                </c:pt>
                <c:pt idx="35">
                  <c:v>3674291.5307460492</c:v>
                </c:pt>
                <c:pt idx="36">
                  <c:v>3779271.2887673648</c:v>
                </c:pt>
                <c:pt idx="37">
                  <c:v>3884251.0467886804</c:v>
                </c:pt>
                <c:pt idx="38">
                  <c:v>3989230.8048099959</c:v>
                </c:pt>
                <c:pt idx="39">
                  <c:v>4094210.562831312</c:v>
                </c:pt>
                <c:pt idx="40">
                  <c:v>4199190.320852628</c:v>
                </c:pt>
                <c:pt idx="41">
                  <c:v>4304170.0788739435</c:v>
                </c:pt>
                <c:pt idx="42">
                  <c:v>4409149.8368952591</c:v>
                </c:pt>
                <c:pt idx="43">
                  <c:v>4514129.5949165747</c:v>
                </c:pt>
                <c:pt idx="44">
                  <c:v>4619109.3529378902</c:v>
                </c:pt>
                <c:pt idx="45">
                  <c:v>4724089.1109592058</c:v>
                </c:pt>
                <c:pt idx="46">
                  <c:v>4829068.8689805213</c:v>
                </c:pt>
                <c:pt idx="47">
                  <c:v>4934048.6270018378</c:v>
                </c:pt>
                <c:pt idx="48">
                  <c:v>5039028.3850231534</c:v>
                </c:pt>
                <c:pt idx="49">
                  <c:v>5144008.1430444689</c:v>
                </c:pt>
                <c:pt idx="50">
                  <c:v>5248987.9010657845</c:v>
                </c:pt>
              </c:numCache>
            </c:numRef>
          </c:xVal>
          <c:yVal>
            <c:numRef>
              <c:f>Sheet1!$D$2:$D$52</c:f>
              <c:numCache>
                <c:formatCode>General</c:formatCode>
                <c:ptCount val="51"/>
                <c:pt idx="0">
                  <c:v>0</c:v>
                </c:pt>
                <c:pt idx="1">
                  <c:v>16</c:v>
                </c:pt>
                <c:pt idx="2">
                  <c:v>23.1</c:v>
                </c:pt>
                <c:pt idx="3">
                  <c:v>28.2</c:v>
                </c:pt>
                <c:pt idx="4">
                  <c:v>32.200000000000003</c:v>
                </c:pt>
                <c:pt idx="5">
                  <c:v>35.5</c:v>
                </c:pt>
                <c:pt idx="6">
                  <c:v>38.299999999999997</c:v>
                </c:pt>
                <c:pt idx="7">
                  <c:v>40.700000000000003</c:v>
                </c:pt>
                <c:pt idx="8">
                  <c:v>42.8</c:v>
                </c:pt>
                <c:pt idx="9">
                  <c:v>44.8</c:v>
                </c:pt>
                <c:pt idx="10">
                  <c:v>46.5</c:v>
                </c:pt>
                <c:pt idx="11">
                  <c:v>48.1</c:v>
                </c:pt>
                <c:pt idx="12">
                  <c:v>49.5</c:v>
                </c:pt>
                <c:pt idx="13">
                  <c:v>50.8</c:v>
                </c:pt>
                <c:pt idx="14">
                  <c:v>52.1</c:v>
                </c:pt>
                <c:pt idx="15">
                  <c:v>53.2</c:v>
                </c:pt>
                <c:pt idx="16">
                  <c:v>54.3</c:v>
                </c:pt>
                <c:pt idx="17">
                  <c:v>55.3</c:v>
                </c:pt>
                <c:pt idx="18">
                  <c:v>56.2</c:v>
                </c:pt>
                <c:pt idx="19">
                  <c:v>57.1</c:v>
                </c:pt>
                <c:pt idx="20">
                  <c:v>57.9</c:v>
                </c:pt>
                <c:pt idx="21">
                  <c:v>58.7</c:v>
                </c:pt>
                <c:pt idx="22">
                  <c:v>59.4</c:v>
                </c:pt>
                <c:pt idx="23">
                  <c:v>60.2</c:v>
                </c:pt>
                <c:pt idx="24">
                  <c:v>60.8</c:v>
                </c:pt>
                <c:pt idx="25">
                  <c:v>61.5</c:v>
                </c:pt>
                <c:pt idx="26">
                  <c:v>62.1</c:v>
                </c:pt>
                <c:pt idx="27">
                  <c:v>62.7</c:v>
                </c:pt>
                <c:pt idx="28">
                  <c:v>63.3</c:v>
                </c:pt>
                <c:pt idx="29">
                  <c:v>63.8</c:v>
                </c:pt>
                <c:pt idx="30">
                  <c:v>64.3</c:v>
                </c:pt>
                <c:pt idx="31">
                  <c:v>64.8</c:v>
                </c:pt>
                <c:pt idx="32">
                  <c:v>65.3</c:v>
                </c:pt>
                <c:pt idx="33">
                  <c:v>65.8</c:v>
                </c:pt>
                <c:pt idx="34">
                  <c:v>66.2</c:v>
                </c:pt>
                <c:pt idx="35">
                  <c:v>66.599999999999994</c:v>
                </c:pt>
                <c:pt idx="36">
                  <c:v>67.099999999999994</c:v>
                </c:pt>
                <c:pt idx="37">
                  <c:v>67.5</c:v>
                </c:pt>
                <c:pt idx="38">
                  <c:v>67.900000000000006</c:v>
                </c:pt>
                <c:pt idx="39">
                  <c:v>68.2</c:v>
                </c:pt>
                <c:pt idx="40">
                  <c:v>68.599999999999994</c:v>
                </c:pt>
                <c:pt idx="41">
                  <c:v>69</c:v>
                </c:pt>
                <c:pt idx="42">
                  <c:v>69.3</c:v>
                </c:pt>
                <c:pt idx="43">
                  <c:v>69.599999999999994</c:v>
                </c:pt>
                <c:pt idx="44">
                  <c:v>70</c:v>
                </c:pt>
                <c:pt idx="45">
                  <c:v>70.3</c:v>
                </c:pt>
                <c:pt idx="46">
                  <c:v>70.599999999999994</c:v>
                </c:pt>
                <c:pt idx="47">
                  <c:v>70.900000000000006</c:v>
                </c:pt>
                <c:pt idx="48">
                  <c:v>71.2</c:v>
                </c:pt>
                <c:pt idx="49">
                  <c:v>71.5</c:v>
                </c:pt>
                <c:pt idx="50">
                  <c:v>71.7</c:v>
                </c:pt>
              </c:numCache>
            </c:numRef>
          </c:yVal>
          <c:smooth val="0"/>
          <c:extLst>
            <c:ext xmlns:c16="http://schemas.microsoft.com/office/drawing/2014/chart" uri="{C3380CC4-5D6E-409C-BE32-E72D297353CC}">
              <c16:uniqueId val="{00000003-1533-4DBE-9FB0-03CCB4473286}"/>
            </c:ext>
          </c:extLst>
        </c:ser>
        <c:dLbls>
          <c:showLegendKey val="0"/>
          <c:showVal val="0"/>
          <c:showCatName val="0"/>
          <c:showSerName val="0"/>
          <c:showPercent val="0"/>
          <c:showBubbleSize val="0"/>
        </c:dLbls>
        <c:axId val="924430464"/>
        <c:axId val="924427184"/>
      </c:scatterChart>
      <c:valAx>
        <c:axId val="924430464"/>
        <c:scaling>
          <c:orientation val="minMax"/>
          <c:max val="6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SPEND (CONSTANT PRICES)</a:t>
                </a:r>
              </a:p>
            </c:rich>
          </c:tx>
          <c:layout>
            <c:manualLayout>
              <c:xMode val="edge"/>
              <c:yMode val="edge"/>
              <c:x val="0.41561305555555544"/>
              <c:y val="0.9219090277777777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27184"/>
        <c:crosses val="autoZero"/>
        <c:crossBetween val="midCat"/>
      </c:valAx>
      <c:valAx>
        <c:axId val="924427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1+ % REACH (16-34)</a:t>
                </a:r>
              </a:p>
            </c:rich>
          </c:tx>
          <c:layout>
            <c:manualLayout>
              <c:xMode val="edge"/>
              <c:yMode val="edge"/>
              <c:x val="2.3518518518518519E-3"/>
              <c:y val="0.2292062499999999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30464"/>
        <c:crosses val="autoZero"/>
        <c:crossBetween val="midCat"/>
      </c:valAx>
      <c:spPr>
        <a:noFill/>
        <a:ln>
          <a:noFill/>
        </a:ln>
        <a:effectLst/>
      </c:spPr>
    </c:plotArea>
    <c:legend>
      <c:legendPos val="b"/>
      <c:layout>
        <c:manualLayout>
          <c:xMode val="edge"/>
          <c:yMode val="edge"/>
          <c:x val="0.62079182253862375"/>
          <c:y val="0.51525907444546803"/>
          <c:w val="0.31873329878071394"/>
          <c:h val="0.1277119169475826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946111111111112E-2"/>
          <c:y val="3.2337962962962964E-2"/>
          <c:w val="0.89942796296296301"/>
          <c:h val="0.80810370370370366"/>
        </c:manualLayout>
      </c:layout>
      <c:scatterChart>
        <c:scatterStyle val="lineMarker"/>
        <c:varyColors val="0"/>
        <c:ser>
          <c:idx val="0"/>
          <c:order val="0"/>
          <c:tx>
            <c:strRef>
              <c:f>Sheet1!$B$1</c:f>
              <c:strCache>
                <c:ptCount val="1"/>
                <c:pt idx="0">
                  <c:v>100% Linear TV (2022 Q4)</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Sheet1!$A$2:$A$24</c:f>
              <c:numCache>
                <c:formatCode>_("£"* #,##0.00_);_("£"* \(#,##0.00\);_("£"* "-"??_);_(@_)</c:formatCode>
                <c:ptCount val="23"/>
                <c:pt idx="0" formatCode="_-&quot;£&quot;* #,##0_-;\-&quot;£&quot;* #,##0_-;_-&quot;£&quot;* &quot;-&quot;??_-;_-@_-">
                  <c:v>0</c:v>
                </c:pt>
                <c:pt idx="1">
                  <c:v>107065.07656928967</c:v>
                </c:pt>
                <c:pt idx="2">
                  <c:v>214130.15313857934</c:v>
                </c:pt>
                <c:pt idx="3">
                  <c:v>321195.229707869</c:v>
                </c:pt>
                <c:pt idx="4">
                  <c:v>428260.30627715867</c:v>
                </c:pt>
                <c:pt idx="5">
                  <c:v>535325.38284644834</c:v>
                </c:pt>
                <c:pt idx="6">
                  <c:v>642390.45941573801</c:v>
                </c:pt>
                <c:pt idx="7">
                  <c:v>749455.53598502767</c:v>
                </c:pt>
                <c:pt idx="8">
                  <c:v>856520.61255431734</c:v>
                </c:pt>
                <c:pt idx="9">
                  <c:v>963585.68912360701</c:v>
                </c:pt>
                <c:pt idx="10">
                  <c:v>1070650.7656928967</c:v>
                </c:pt>
                <c:pt idx="11">
                  <c:v>1177715.8422621863</c:v>
                </c:pt>
                <c:pt idx="12">
                  <c:v>1284780.918831476</c:v>
                </c:pt>
                <c:pt idx="13">
                  <c:v>1391845.9954007657</c:v>
                </c:pt>
                <c:pt idx="14">
                  <c:v>1498911.0719700553</c:v>
                </c:pt>
                <c:pt idx="15">
                  <c:v>1605976.148539345</c:v>
                </c:pt>
                <c:pt idx="16">
                  <c:v>1713041.2251086347</c:v>
                </c:pt>
                <c:pt idx="17">
                  <c:v>1820106.3016779243</c:v>
                </c:pt>
                <c:pt idx="18">
                  <c:v>1927171.378247214</c:v>
                </c:pt>
                <c:pt idx="19">
                  <c:v>2034236.4548165037</c:v>
                </c:pt>
                <c:pt idx="20">
                  <c:v>2141301.5313857934</c:v>
                </c:pt>
                <c:pt idx="21">
                  <c:v>2248366.6079550833</c:v>
                </c:pt>
                <c:pt idx="22">
                  <c:v>2355431.6845243727</c:v>
                </c:pt>
              </c:numCache>
            </c:numRef>
          </c:xVal>
          <c:yVal>
            <c:numRef>
              <c:f>Sheet1!$B$2:$B$52</c:f>
              <c:numCache>
                <c:formatCode>0.0</c:formatCode>
                <c:ptCount val="51"/>
                <c:pt idx="0" formatCode="General">
                  <c:v>0</c:v>
                </c:pt>
                <c:pt idx="1">
                  <c:v>13</c:v>
                </c:pt>
                <c:pt idx="2">
                  <c:v>20.2</c:v>
                </c:pt>
                <c:pt idx="3">
                  <c:v>25.6</c:v>
                </c:pt>
                <c:pt idx="4">
                  <c:v>30</c:v>
                </c:pt>
                <c:pt idx="5">
                  <c:v>33.700000000000003</c:v>
                </c:pt>
                <c:pt idx="6">
                  <c:v>36.799999999999997</c:v>
                </c:pt>
                <c:pt idx="7">
                  <c:v>39.6</c:v>
                </c:pt>
                <c:pt idx="8">
                  <c:v>42.1</c:v>
                </c:pt>
                <c:pt idx="9">
                  <c:v>44.3</c:v>
                </c:pt>
                <c:pt idx="10">
                  <c:v>46.3</c:v>
                </c:pt>
                <c:pt idx="11">
                  <c:v>48.1</c:v>
                </c:pt>
                <c:pt idx="12">
                  <c:v>49.8</c:v>
                </c:pt>
                <c:pt idx="13">
                  <c:v>51.3</c:v>
                </c:pt>
                <c:pt idx="14">
                  <c:v>52.7</c:v>
                </c:pt>
                <c:pt idx="15">
                  <c:v>54</c:v>
                </c:pt>
                <c:pt idx="16">
                  <c:v>55.2</c:v>
                </c:pt>
                <c:pt idx="17">
                  <c:v>56.4</c:v>
                </c:pt>
                <c:pt idx="18">
                  <c:v>57.5</c:v>
                </c:pt>
                <c:pt idx="19">
                  <c:v>58.5</c:v>
                </c:pt>
                <c:pt idx="20">
                  <c:v>59.4</c:v>
                </c:pt>
                <c:pt idx="21">
                  <c:v>60.3</c:v>
                </c:pt>
                <c:pt idx="22">
                  <c:v>61.2</c:v>
                </c:pt>
                <c:pt idx="23">
                  <c:v>62</c:v>
                </c:pt>
                <c:pt idx="24">
                  <c:v>62.8</c:v>
                </c:pt>
                <c:pt idx="25">
                  <c:v>63.5</c:v>
                </c:pt>
                <c:pt idx="26">
                  <c:v>64.2</c:v>
                </c:pt>
                <c:pt idx="27">
                  <c:v>64.900000000000006</c:v>
                </c:pt>
                <c:pt idx="28">
                  <c:v>65.5</c:v>
                </c:pt>
                <c:pt idx="29">
                  <c:v>66.099999999999994</c:v>
                </c:pt>
                <c:pt idx="30">
                  <c:v>66.7</c:v>
                </c:pt>
                <c:pt idx="31">
                  <c:v>67.3</c:v>
                </c:pt>
                <c:pt idx="32">
                  <c:v>67.8</c:v>
                </c:pt>
                <c:pt idx="33">
                  <c:v>68.3</c:v>
                </c:pt>
                <c:pt idx="34">
                  <c:v>68.8</c:v>
                </c:pt>
                <c:pt idx="35">
                  <c:v>69.3</c:v>
                </c:pt>
                <c:pt idx="36">
                  <c:v>69.8</c:v>
                </c:pt>
                <c:pt idx="37">
                  <c:v>70.2</c:v>
                </c:pt>
                <c:pt idx="38">
                  <c:v>70.599999999999994</c:v>
                </c:pt>
                <c:pt idx="39">
                  <c:v>71.099999999999994</c:v>
                </c:pt>
                <c:pt idx="40">
                  <c:v>71.5</c:v>
                </c:pt>
                <c:pt idx="41">
                  <c:v>71.900000000000006</c:v>
                </c:pt>
                <c:pt idx="42">
                  <c:v>72.2</c:v>
                </c:pt>
                <c:pt idx="43">
                  <c:v>72.599999999999994</c:v>
                </c:pt>
                <c:pt idx="44">
                  <c:v>73</c:v>
                </c:pt>
                <c:pt idx="45">
                  <c:v>73.3</c:v>
                </c:pt>
                <c:pt idx="46">
                  <c:v>73.599999999999994</c:v>
                </c:pt>
                <c:pt idx="47">
                  <c:v>74</c:v>
                </c:pt>
                <c:pt idx="48">
                  <c:v>74.3</c:v>
                </c:pt>
                <c:pt idx="49">
                  <c:v>74.599999999999994</c:v>
                </c:pt>
                <c:pt idx="50">
                  <c:v>74.900000000000006</c:v>
                </c:pt>
              </c:numCache>
            </c:numRef>
          </c:yVal>
          <c:smooth val="0"/>
          <c:extLst>
            <c:ext xmlns:c16="http://schemas.microsoft.com/office/drawing/2014/chart" uri="{C3380CC4-5D6E-409C-BE32-E72D297353CC}">
              <c16:uniqueId val="{00000000-1533-4DBE-9FB0-03CCB4473286}"/>
            </c:ext>
          </c:extLst>
        </c:ser>
        <c:ser>
          <c:idx val="1"/>
          <c:order val="1"/>
          <c:tx>
            <c:strRef>
              <c:f>Sheet1!$C$1</c:f>
              <c:strCache>
                <c:ptCount val="1"/>
                <c:pt idx="0">
                  <c:v>Linear TV 20% / BVOD 80% (2022 Q4)</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Sheet1!$C$2:$C$52</c:f>
              <c:numCache>
                <c:formatCode>_-"£"* #,##0_-;\-"£"* #,##0_-;_-"£"* "-"??_-;_-@_-</c:formatCode>
                <c:ptCount val="51"/>
                <c:pt idx="0">
                  <c:v>0</c:v>
                </c:pt>
                <c:pt idx="1">
                  <c:v>47161.803006165625</c:v>
                </c:pt>
                <c:pt idx="2">
                  <c:v>94323.606012331249</c:v>
                </c:pt>
                <c:pt idx="3">
                  <c:v>141485.40901849687</c:v>
                </c:pt>
                <c:pt idx="4">
                  <c:v>188647.2120246625</c:v>
                </c:pt>
                <c:pt idx="5">
                  <c:v>235809.01503082813</c:v>
                </c:pt>
                <c:pt idx="6">
                  <c:v>282970.81803699373</c:v>
                </c:pt>
                <c:pt idx="7">
                  <c:v>330132.62104315939</c:v>
                </c:pt>
                <c:pt idx="8">
                  <c:v>377294.424049325</c:v>
                </c:pt>
                <c:pt idx="9">
                  <c:v>424456.2270554906</c:v>
                </c:pt>
                <c:pt idx="10">
                  <c:v>471618.03006165626</c:v>
                </c:pt>
                <c:pt idx="11">
                  <c:v>518779.83306782186</c:v>
                </c:pt>
                <c:pt idx="12">
                  <c:v>565941.63607398747</c:v>
                </c:pt>
                <c:pt idx="13">
                  <c:v>613103.43908015313</c:v>
                </c:pt>
                <c:pt idx="14">
                  <c:v>660265.24208631879</c:v>
                </c:pt>
                <c:pt idx="15">
                  <c:v>707427.04509248445</c:v>
                </c:pt>
                <c:pt idx="16">
                  <c:v>754588.84809864999</c:v>
                </c:pt>
                <c:pt idx="17">
                  <c:v>801750.65110481554</c:v>
                </c:pt>
                <c:pt idx="18">
                  <c:v>848912.4541109812</c:v>
                </c:pt>
                <c:pt idx="19">
                  <c:v>896074.25711714686</c:v>
                </c:pt>
                <c:pt idx="20">
                  <c:v>943236.06012331252</c:v>
                </c:pt>
                <c:pt idx="21">
                  <c:v>990397.86312947806</c:v>
                </c:pt>
                <c:pt idx="22">
                  <c:v>1037559.6661356437</c:v>
                </c:pt>
                <c:pt idx="23">
                  <c:v>1084721.4691418093</c:v>
                </c:pt>
                <c:pt idx="24">
                  <c:v>1131883.2721479749</c:v>
                </c:pt>
                <c:pt idx="25">
                  <c:v>1179045.0751541406</c:v>
                </c:pt>
                <c:pt idx="26">
                  <c:v>1226206.8781603063</c:v>
                </c:pt>
                <c:pt idx="27">
                  <c:v>1273368.6811664719</c:v>
                </c:pt>
                <c:pt idx="28">
                  <c:v>1320530.4841726376</c:v>
                </c:pt>
                <c:pt idx="29">
                  <c:v>1367692.2871788032</c:v>
                </c:pt>
                <c:pt idx="30">
                  <c:v>1414854.0901849689</c:v>
                </c:pt>
                <c:pt idx="31">
                  <c:v>1462015.8931911343</c:v>
                </c:pt>
                <c:pt idx="32">
                  <c:v>1509177.6961973</c:v>
                </c:pt>
                <c:pt idx="33">
                  <c:v>1556339.4992034656</c:v>
                </c:pt>
                <c:pt idx="34">
                  <c:v>1603501.3022096311</c:v>
                </c:pt>
                <c:pt idx="35">
                  <c:v>1650663.1052157967</c:v>
                </c:pt>
                <c:pt idx="36">
                  <c:v>1697824.9082219624</c:v>
                </c:pt>
                <c:pt idx="37">
                  <c:v>1744986.7112281281</c:v>
                </c:pt>
                <c:pt idx="38">
                  <c:v>1792148.5142342937</c:v>
                </c:pt>
                <c:pt idx="39">
                  <c:v>1839310.3172404594</c:v>
                </c:pt>
                <c:pt idx="40">
                  <c:v>1886472.120246625</c:v>
                </c:pt>
                <c:pt idx="41">
                  <c:v>1933633.9232527907</c:v>
                </c:pt>
                <c:pt idx="42">
                  <c:v>1980795.7262589561</c:v>
                </c:pt>
                <c:pt idx="43">
                  <c:v>2027957.5292651218</c:v>
                </c:pt>
                <c:pt idx="44">
                  <c:v>2075119.3322712875</c:v>
                </c:pt>
                <c:pt idx="45">
                  <c:v>2122281.1352774529</c:v>
                </c:pt>
                <c:pt idx="46">
                  <c:v>2169442.9382836185</c:v>
                </c:pt>
                <c:pt idx="47">
                  <c:v>2216604.7412897842</c:v>
                </c:pt>
                <c:pt idx="48">
                  <c:v>2263766.5442959499</c:v>
                </c:pt>
                <c:pt idx="49">
                  <c:v>2310928.3473021155</c:v>
                </c:pt>
                <c:pt idx="50">
                  <c:v>2358090.1503082812</c:v>
                </c:pt>
              </c:numCache>
            </c:numRef>
          </c:xVal>
          <c:yVal>
            <c:numRef>
              <c:f>Sheet1!$D$2:$D$52</c:f>
              <c:numCache>
                <c:formatCode>0.0</c:formatCode>
                <c:ptCount val="51"/>
                <c:pt idx="0" formatCode="General">
                  <c:v>0</c:v>
                </c:pt>
                <c:pt idx="1">
                  <c:v>15.2</c:v>
                </c:pt>
                <c:pt idx="2">
                  <c:v>22.9</c:v>
                </c:pt>
                <c:pt idx="3">
                  <c:v>28.5</c:v>
                </c:pt>
                <c:pt idx="4">
                  <c:v>32.9</c:v>
                </c:pt>
                <c:pt idx="5">
                  <c:v>36.6</c:v>
                </c:pt>
                <c:pt idx="6">
                  <c:v>39.700000000000003</c:v>
                </c:pt>
                <c:pt idx="7">
                  <c:v>42.5</c:v>
                </c:pt>
                <c:pt idx="8">
                  <c:v>44.9</c:v>
                </c:pt>
                <c:pt idx="9">
                  <c:v>47</c:v>
                </c:pt>
                <c:pt idx="10">
                  <c:v>48.9</c:v>
                </c:pt>
                <c:pt idx="11">
                  <c:v>50.7</c:v>
                </c:pt>
                <c:pt idx="12">
                  <c:v>52.3</c:v>
                </c:pt>
                <c:pt idx="13">
                  <c:v>53.7</c:v>
                </c:pt>
                <c:pt idx="14">
                  <c:v>55.1</c:v>
                </c:pt>
                <c:pt idx="15">
                  <c:v>56.3</c:v>
                </c:pt>
                <c:pt idx="16">
                  <c:v>57.5</c:v>
                </c:pt>
                <c:pt idx="17">
                  <c:v>58.6</c:v>
                </c:pt>
                <c:pt idx="18">
                  <c:v>59.6</c:v>
                </c:pt>
                <c:pt idx="19">
                  <c:v>60.5</c:v>
                </c:pt>
                <c:pt idx="20">
                  <c:v>61.4</c:v>
                </c:pt>
                <c:pt idx="21">
                  <c:v>62.3</c:v>
                </c:pt>
                <c:pt idx="22">
                  <c:v>63.1</c:v>
                </c:pt>
                <c:pt idx="23">
                  <c:v>63.8</c:v>
                </c:pt>
                <c:pt idx="24">
                  <c:v>64.599999999999994</c:v>
                </c:pt>
                <c:pt idx="25">
                  <c:v>65.3</c:v>
                </c:pt>
                <c:pt idx="26">
                  <c:v>65.900000000000006</c:v>
                </c:pt>
                <c:pt idx="27">
                  <c:v>66.5</c:v>
                </c:pt>
                <c:pt idx="28">
                  <c:v>67.099999999999994</c:v>
                </c:pt>
                <c:pt idx="29">
                  <c:v>67.7</c:v>
                </c:pt>
                <c:pt idx="30">
                  <c:v>68.2</c:v>
                </c:pt>
                <c:pt idx="31">
                  <c:v>68.8</c:v>
                </c:pt>
                <c:pt idx="32">
                  <c:v>69.3</c:v>
                </c:pt>
                <c:pt idx="33">
                  <c:v>69.8</c:v>
                </c:pt>
                <c:pt idx="34">
                  <c:v>70.2</c:v>
                </c:pt>
                <c:pt idx="35">
                  <c:v>70.7</c:v>
                </c:pt>
                <c:pt idx="36">
                  <c:v>71.099999999999994</c:v>
                </c:pt>
                <c:pt idx="37">
                  <c:v>71.5</c:v>
                </c:pt>
                <c:pt idx="38">
                  <c:v>71.900000000000006</c:v>
                </c:pt>
                <c:pt idx="39">
                  <c:v>72.3</c:v>
                </c:pt>
                <c:pt idx="40">
                  <c:v>72.7</c:v>
                </c:pt>
                <c:pt idx="41">
                  <c:v>73</c:v>
                </c:pt>
                <c:pt idx="42">
                  <c:v>73.400000000000006</c:v>
                </c:pt>
                <c:pt idx="43">
                  <c:v>73.7</c:v>
                </c:pt>
                <c:pt idx="44">
                  <c:v>74.099999999999994</c:v>
                </c:pt>
                <c:pt idx="45">
                  <c:v>74.400000000000006</c:v>
                </c:pt>
                <c:pt idx="46">
                  <c:v>74.7</c:v>
                </c:pt>
                <c:pt idx="47">
                  <c:v>75</c:v>
                </c:pt>
                <c:pt idx="48">
                  <c:v>75.3</c:v>
                </c:pt>
                <c:pt idx="49">
                  <c:v>75.599999999999994</c:v>
                </c:pt>
                <c:pt idx="50">
                  <c:v>75.900000000000006</c:v>
                </c:pt>
              </c:numCache>
            </c:numRef>
          </c:yVal>
          <c:smooth val="0"/>
          <c:extLst>
            <c:ext xmlns:c16="http://schemas.microsoft.com/office/drawing/2014/chart" uri="{C3380CC4-5D6E-409C-BE32-E72D297353CC}">
              <c16:uniqueId val="{00000003-1533-4DBE-9FB0-03CCB4473286}"/>
            </c:ext>
          </c:extLst>
        </c:ser>
        <c:dLbls>
          <c:showLegendKey val="0"/>
          <c:showVal val="0"/>
          <c:showCatName val="0"/>
          <c:showSerName val="0"/>
          <c:showPercent val="0"/>
          <c:showBubbleSize val="0"/>
        </c:dLbls>
        <c:axId val="924430464"/>
        <c:axId val="924427184"/>
      </c:scatterChart>
      <c:valAx>
        <c:axId val="924430464"/>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SPEND (CONSTANT PRICES)</a:t>
                </a:r>
              </a:p>
            </c:rich>
          </c:tx>
          <c:layout>
            <c:manualLayout>
              <c:xMode val="edge"/>
              <c:yMode val="edge"/>
              <c:x val="0.41561305555555544"/>
              <c:y val="0.9219090277777777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27184"/>
        <c:crosses val="autoZero"/>
        <c:crossBetween val="midCat"/>
      </c:valAx>
      <c:valAx>
        <c:axId val="924427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1+ % REACH (HP+CH)</a:t>
                </a:r>
              </a:p>
            </c:rich>
          </c:tx>
          <c:layout>
            <c:manualLayout>
              <c:xMode val="edge"/>
              <c:yMode val="edge"/>
              <c:x val="2.3518518518518519E-3"/>
              <c:y val="0.2292062499999999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30464"/>
        <c:crosses val="autoZero"/>
        <c:crossBetween val="midCat"/>
      </c:valAx>
      <c:spPr>
        <a:noFill/>
        <a:ln>
          <a:noFill/>
        </a:ln>
        <a:effectLst/>
      </c:spPr>
    </c:plotArea>
    <c:legend>
      <c:legendPos val="b"/>
      <c:layout>
        <c:manualLayout>
          <c:xMode val="edge"/>
          <c:yMode val="edge"/>
          <c:x val="0.62079182253862375"/>
          <c:y val="0.51525907444546803"/>
          <c:w val="0.31873329878071394"/>
          <c:h val="0.1277119169475826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B7E24-BA52-4F6D-B945-8CC14EABBA14}" type="datetimeFigureOut">
              <a:rPr lang="en-GB" smtClean="0"/>
              <a:t>07/08/2023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5A247-2633-4828-95AB-4BD37EB8413B}" type="slidenum">
              <a:rPr lang="en-GB" smtClean="0"/>
              <a:t>‹#›</a:t>
            </a:fld>
            <a:endParaRPr lang="en-GB" dirty="0"/>
          </a:p>
        </p:txBody>
      </p:sp>
    </p:spTree>
    <p:extLst>
      <p:ext uri="{BB962C8B-B14F-4D97-AF65-F5344CB8AC3E}">
        <p14:creationId xmlns:p14="http://schemas.microsoft.com/office/powerpoint/2010/main" val="330058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a:t>
            </a:fld>
            <a:endParaRPr lang="en-GB" dirty="0"/>
          </a:p>
        </p:txBody>
      </p:sp>
    </p:spTree>
    <p:extLst>
      <p:ext uri="{BB962C8B-B14F-4D97-AF65-F5344CB8AC3E}">
        <p14:creationId xmlns:p14="http://schemas.microsoft.com/office/powerpoint/2010/main" val="344699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Left Chart:</a:t>
            </a:r>
            <a:r>
              <a:rPr lang="en-GB" dirty="0"/>
              <a:t> Detailed analysis by PwC has identified a segment that are important drivers of why BVOD is delivering incremental reach.</a:t>
            </a:r>
          </a:p>
          <a:p>
            <a:endParaRPr lang="en-GB" dirty="0"/>
          </a:p>
          <a:p>
            <a:r>
              <a:rPr lang="en-GB" dirty="0"/>
              <a:t>This chart shows the viewing population split into ten equal groups (deciles) based upon amount of liner TV viewing per week.</a:t>
            </a:r>
          </a:p>
          <a:p>
            <a:endParaRPr lang="en-GB" dirty="0"/>
          </a:p>
          <a:p>
            <a:r>
              <a:rPr lang="en-GB" dirty="0"/>
              <a:t>The lightest decile averages 4-mins of linear viewing per day.  Up to the heaviest decile who view for 734-minutes (12-hours 14-minutes) per day.</a:t>
            </a:r>
          </a:p>
          <a:p>
            <a:endParaRPr lang="en-GB" dirty="0"/>
          </a:p>
          <a:p>
            <a:r>
              <a:rPr lang="en-GB" dirty="0"/>
              <a:t>The deciles have been split into three groups:</a:t>
            </a:r>
          </a:p>
          <a:p>
            <a:endParaRPr lang="en-GB" dirty="0"/>
          </a:p>
          <a:p>
            <a:pPr marL="171450" indent="-171450">
              <a:buFont typeface="Arial" panose="020B0604020202020204" pitchFamily="34" charset="0"/>
              <a:buChar char="•"/>
            </a:pPr>
            <a:r>
              <a:rPr lang="en-GB" dirty="0"/>
              <a:t>Lightest tier.  These are very hard to reach on TV (linear or BVOD) and are most likely to be targeted via platforms such as YouTube</a:t>
            </a:r>
          </a:p>
          <a:p>
            <a:pPr marL="171450" indent="-171450">
              <a:buFont typeface="Arial" panose="020B0604020202020204" pitchFamily="34" charset="0"/>
              <a:buChar char="•"/>
            </a:pPr>
            <a:r>
              <a:rPr lang="en-GB" dirty="0"/>
              <a:t>Middle tier.</a:t>
            </a:r>
          </a:p>
          <a:p>
            <a:pPr marL="171450" indent="-171450">
              <a:buFont typeface="Arial" panose="020B0604020202020204" pitchFamily="34" charset="0"/>
              <a:buChar char="•"/>
            </a:pPr>
            <a:r>
              <a:rPr lang="en-GB" dirty="0"/>
              <a:t>Heaviest tier.  These are quite easy to reach via linear TV and, as a result, BVOD probably has little role to play.</a:t>
            </a:r>
          </a:p>
          <a:p>
            <a:pPr marL="171450" indent="-171450">
              <a:buFont typeface="Arial" panose="020B0604020202020204" pitchFamily="34" charset="0"/>
              <a:buChar char="•"/>
            </a:pPr>
            <a:endParaRPr lang="en-GB" dirty="0"/>
          </a:p>
          <a:p>
            <a:r>
              <a:rPr lang="en-GB" b="1" dirty="0"/>
              <a:t>Right Chart: </a:t>
            </a:r>
            <a:r>
              <a:rPr lang="en-GB" dirty="0"/>
              <a:t>This chart shows for each of the three tiers (and the deciles within them) what proportion of linear and BVOD consumption they account for.</a:t>
            </a:r>
          </a:p>
          <a:p>
            <a:endParaRPr lang="en-GB" dirty="0"/>
          </a:p>
          <a:p>
            <a:r>
              <a:rPr lang="en-GB" dirty="0"/>
              <a:t>Key to note is that the middle tier (green) proportionally watch a lot of BVOD.  Whilst they account for 7% of linear TV viewing, they make up 28% of BVOD consumption.</a:t>
            </a:r>
          </a:p>
          <a:p>
            <a:endParaRPr lang="en-GB" dirty="0"/>
          </a:p>
          <a:p>
            <a:r>
              <a:rPr lang="en-GB" dirty="0"/>
              <a:t>This makes them the key audience for extending campaign via the use of BVOD – relatively they are easier to reach via BVOD then linear TV.</a:t>
            </a:r>
          </a:p>
          <a:p>
            <a:pPr marL="0" indent="0">
              <a:buFont typeface="Arial" panose="020B0604020202020204" pitchFamily="34" charset="0"/>
              <a:buNone/>
            </a:pPr>
            <a:endParaRPr lang="en-GB" b="1" dirty="0"/>
          </a:p>
        </p:txBody>
      </p:sp>
      <p:sp>
        <p:nvSpPr>
          <p:cNvPr id="4" name="Slide Number Placeholder 3"/>
          <p:cNvSpPr>
            <a:spLocks noGrp="1"/>
          </p:cNvSpPr>
          <p:nvPr>
            <p:ph type="sldNum" sz="quarter" idx="5"/>
          </p:nvPr>
        </p:nvSpPr>
        <p:spPr/>
        <p:txBody>
          <a:bodyPr/>
          <a:lstStyle/>
          <a:p>
            <a:fld id="{3F25A247-2633-4828-95AB-4BD37EB8413B}" type="slidenum">
              <a:rPr lang="en-GB" smtClean="0"/>
              <a:t>10</a:t>
            </a:fld>
            <a:endParaRPr lang="en-GB" dirty="0"/>
          </a:p>
        </p:txBody>
      </p:sp>
    </p:spTree>
    <p:extLst>
      <p:ext uri="{BB962C8B-B14F-4D97-AF65-F5344CB8AC3E}">
        <p14:creationId xmlns:p14="http://schemas.microsoft.com/office/powerpoint/2010/main" val="78099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Left Chart:</a:t>
            </a:r>
            <a:r>
              <a:rPr lang="en-GB" dirty="0"/>
              <a:t> BVOD provides good odds of reaching an attractive audience or to put it another way, for every 14 impressions you buy on linear one person falls into the middle tier group (assuming natural delivery)</a:t>
            </a:r>
          </a:p>
          <a:p>
            <a:endParaRPr lang="en-GB" dirty="0"/>
          </a:p>
          <a:p>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11</a:t>
            </a:fld>
            <a:endParaRPr lang="en-GB" dirty="0"/>
          </a:p>
        </p:txBody>
      </p:sp>
    </p:spTree>
    <p:extLst>
      <p:ext uri="{BB962C8B-B14F-4D97-AF65-F5344CB8AC3E}">
        <p14:creationId xmlns:p14="http://schemas.microsoft.com/office/powerpoint/2010/main" val="398972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12</a:t>
            </a:fld>
            <a:endParaRPr lang="en-GB" dirty="0"/>
          </a:p>
        </p:txBody>
      </p:sp>
    </p:spTree>
    <p:extLst>
      <p:ext uri="{BB962C8B-B14F-4D97-AF65-F5344CB8AC3E}">
        <p14:creationId xmlns:p14="http://schemas.microsoft.com/office/powerpoint/2010/main" val="290960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13</a:t>
            </a:fld>
            <a:endParaRPr lang="en-GB" dirty="0"/>
          </a:p>
        </p:txBody>
      </p:sp>
    </p:spTree>
    <p:extLst>
      <p:ext uri="{BB962C8B-B14F-4D97-AF65-F5344CB8AC3E}">
        <p14:creationId xmlns:p14="http://schemas.microsoft.com/office/powerpoint/2010/main" val="211509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14</a:t>
            </a:fld>
            <a:endParaRPr lang="en-GB" dirty="0"/>
          </a:p>
        </p:txBody>
      </p:sp>
    </p:spTree>
    <p:extLst>
      <p:ext uri="{BB962C8B-B14F-4D97-AF65-F5344CB8AC3E}">
        <p14:creationId xmlns:p14="http://schemas.microsoft.com/office/powerpoint/2010/main" val="2503552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15</a:t>
            </a:fld>
            <a:endParaRPr lang="en-GB" dirty="0"/>
          </a:p>
        </p:txBody>
      </p:sp>
    </p:spTree>
    <p:extLst>
      <p:ext uri="{BB962C8B-B14F-4D97-AF65-F5344CB8AC3E}">
        <p14:creationId xmlns:p14="http://schemas.microsoft.com/office/powerpoint/2010/main" val="1057296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16</a:t>
            </a:fld>
            <a:endParaRPr lang="en-GB" dirty="0"/>
          </a:p>
        </p:txBody>
      </p:sp>
    </p:spTree>
    <p:extLst>
      <p:ext uri="{BB962C8B-B14F-4D97-AF65-F5344CB8AC3E}">
        <p14:creationId xmlns:p14="http://schemas.microsoft.com/office/powerpoint/2010/main" val="3713727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17</a:t>
            </a:fld>
            <a:endParaRPr lang="en-GB" dirty="0"/>
          </a:p>
        </p:txBody>
      </p:sp>
    </p:spTree>
    <p:extLst>
      <p:ext uri="{BB962C8B-B14F-4D97-AF65-F5344CB8AC3E}">
        <p14:creationId xmlns:p14="http://schemas.microsoft.com/office/powerpoint/2010/main" val="410816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18</a:t>
            </a:fld>
            <a:endParaRPr lang="en-GB" dirty="0"/>
          </a:p>
        </p:txBody>
      </p:sp>
    </p:spTree>
    <p:extLst>
      <p:ext uri="{BB962C8B-B14F-4D97-AF65-F5344CB8AC3E}">
        <p14:creationId xmlns:p14="http://schemas.microsoft.com/office/powerpoint/2010/main" val="2727939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Q4 2022 linear TV figures for weekly reach, impacts, total TV viewing hours and commercial TV viewing hours</a:t>
            </a:r>
          </a:p>
          <a:p>
            <a:endParaRPr lang="en-GB" b="0" dirty="0"/>
          </a:p>
        </p:txBody>
      </p:sp>
      <p:sp>
        <p:nvSpPr>
          <p:cNvPr id="4" name="Slide Number Placeholder 3"/>
          <p:cNvSpPr>
            <a:spLocks noGrp="1"/>
          </p:cNvSpPr>
          <p:nvPr>
            <p:ph type="sldNum" sz="quarter" idx="10"/>
          </p:nvPr>
        </p:nvSpPr>
        <p:spPr/>
        <p:txBody>
          <a:bodyPr/>
          <a:lstStyle/>
          <a:p>
            <a:fld id="{3F25A247-2633-4828-95AB-4BD37EB8413B}" type="slidenum">
              <a:rPr lang="en-GB" smtClean="0"/>
              <a:t>19</a:t>
            </a:fld>
            <a:endParaRPr lang="en-GB" dirty="0"/>
          </a:p>
        </p:txBody>
      </p:sp>
    </p:spTree>
    <p:extLst>
      <p:ext uri="{BB962C8B-B14F-4D97-AF65-F5344CB8AC3E}">
        <p14:creationId xmlns:p14="http://schemas.microsoft.com/office/powerpoint/2010/main" val="66070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Future Focus Report puts Q4 in the spotlight and is a useful guide to help with planning for the upcoming quarter. </a:t>
            </a:r>
          </a:p>
        </p:txBody>
      </p:sp>
      <p:sp>
        <p:nvSpPr>
          <p:cNvPr id="4" name="Slide Number Placeholder 3"/>
          <p:cNvSpPr>
            <a:spLocks noGrp="1"/>
          </p:cNvSpPr>
          <p:nvPr>
            <p:ph type="sldNum" sz="quarter" idx="5"/>
          </p:nvPr>
        </p:nvSpPr>
        <p:spPr/>
        <p:txBody>
          <a:bodyPr/>
          <a:lstStyle/>
          <a:p>
            <a:fld id="{3F25A247-2633-4828-95AB-4BD37EB8413B}" type="slidenum">
              <a:rPr lang="en-GB" smtClean="0"/>
              <a:t>2</a:t>
            </a:fld>
            <a:endParaRPr lang="en-GB" dirty="0"/>
          </a:p>
        </p:txBody>
      </p:sp>
    </p:spTree>
    <p:extLst>
      <p:ext uri="{BB962C8B-B14F-4D97-AF65-F5344CB8AC3E}">
        <p14:creationId xmlns:p14="http://schemas.microsoft.com/office/powerpoint/2010/main" val="2500353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20</a:t>
            </a:fld>
            <a:endParaRPr lang="en-GB" dirty="0"/>
          </a:p>
        </p:txBody>
      </p:sp>
    </p:spTree>
    <p:extLst>
      <p:ext uri="{BB962C8B-B14F-4D97-AF65-F5344CB8AC3E}">
        <p14:creationId xmlns:p14="http://schemas.microsoft.com/office/powerpoint/2010/main" val="3598541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21</a:t>
            </a:fld>
            <a:endParaRPr lang="en-GB" dirty="0"/>
          </a:p>
        </p:txBody>
      </p:sp>
    </p:spTree>
    <p:extLst>
      <p:ext uri="{BB962C8B-B14F-4D97-AF65-F5344CB8AC3E}">
        <p14:creationId xmlns:p14="http://schemas.microsoft.com/office/powerpoint/2010/main" val="2360684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22</a:t>
            </a:fld>
            <a:endParaRPr lang="en-GB" dirty="0"/>
          </a:p>
        </p:txBody>
      </p:sp>
    </p:spTree>
    <p:extLst>
      <p:ext uri="{BB962C8B-B14F-4D97-AF65-F5344CB8AC3E}">
        <p14:creationId xmlns:p14="http://schemas.microsoft.com/office/powerpoint/2010/main" val="3419307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23</a:t>
            </a:fld>
            <a:endParaRPr lang="en-GB" dirty="0"/>
          </a:p>
        </p:txBody>
      </p:sp>
    </p:spTree>
    <p:extLst>
      <p:ext uri="{BB962C8B-B14F-4D97-AF65-F5344CB8AC3E}">
        <p14:creationId xmlns:p14="http://schemas.microsoft.com/office/powerpoint/2010/main" val="643973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25A247-2633-4828-95AB-4BD37EB8413B}" type="slidenum">
              <a:rPr lang="en-GB" smtClean="0"/>
              <a:t>24</a:t>
            </a:fld>
            <a:endParaRPr lang="en-GB"/>
          </a:p>
        </p:txBody>
      </p:sp>
    </p:spTree>
    <p:extLst>
      <p:ext uri="{BB962C8B-B14F-4D97-AF65-F5344CB8AC3E}">
        <p14:creationId xmlns:p14="http://schemas.microsoft.com/office/powerpoint/2010/main" val="66551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25</a:t>
            </a:fld>
            <a:endParaRPr lang="en-GB"/>
          </a:p>
        </p:txBody>
      </p:sp>
    </p:spTree>
    <p:extLst>
      <p:ext uri="{BB962C8B-B14F-4D97-AF65-F5344CB8AC3E}">
        <p14:creationId xmlns:p14="http://schemas.microsoft.com/office/powerpoint/2010/main" val="821880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26</a:t>
            </a:fld>
            <a:endParaRPr lang="en-GB"/>
          </a:p>
        </p:txBody>
      </p:sp>
    </p:spTree>
    <p:extLst>
      <p:ext uri="{BB962C8B-B14F-4D97-AF65-F5344CB8AC3E}">
        <p14:creationId xmlns:p14="http://schemas.microsoft.com/office/powerpoint/2010/main" val="2438262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27</a:t>
            </a:fld>
            <a:endParaRPr lang="en-GB"/>
          </a:p>
        </p:txBody>
      </p:sp>
    </p:spTree>
    <p:extLst>
      <p:ext uri="{BB962C8B-B14F-4D97-AF65-F5344CB8AC3E}">
        <p14:creationId xmlns:p14="http://schemas.microsoft.com/office/powerpoint/2010/main" val="521087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28</a:t>
            </a:fld>
            <a:endParaRPr lang="en-GB"/>
          </a:p>
        </p:txBody>
      </p:sp>
    </p:spTree>
    <p:extLst>
      <p:ext uri="{BB962C8B-B14F-4D97-AF65-F5344CB8AC3E}">
        <p14:creationId xmlns:p14="http://schemas.microsoft.com/office/powerpoint/2010/main" val="2816366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29</a:t>
            </a:fld>
            <a:endParaRPr lang="en-GB" dirty="0"/>
          </a:p>
        </p:txBody>
      </p:sp>
    </p:spTree>
    <p:extLst>
      <p:ext uri="{BB962C8B-B14F-4D97-AF65-F5344CB8AC3E}">
        <p14:creationId xmlns:p14="http://schemas.microsoft.com/office/powerpoint/2010/main" val="3159826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a:t>
            </a:fld>
            <a:endParaRPr lang="en-GB" dirty="0"/>
          </a:p>
        </p:txBody>
      </p:sp>
    </p:spTree>
    <p:extLst>
      <p:ext uri="{BB962C8B-B14F-4D97-AF65-F5344CB8AC3E}">
        <p14:creationId xmlns:p14="http://schemas.microsoft.com/office/powerpoint/2010/main" val="2016974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30</a:t>
            </a:fld>
            <a:endParaRPr lang="en-GB" dirty="0"/>
          </a:p>
        </p:txBody>
      </p:sp>
    </p:spTree>
    <p:extLst>
      <p:ext uri="{BB962C8B-B14F-4D97-AF65-F5344CB8AC3E}">
        <p14:creationId xmlns:p14="http://schemas.microsoft.com/office/powerpoint/2010/main" val="2430548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5A247-2633-4828-95AB-4BD37EB84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00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Calibri" panose="020F0502020204030204" pitchFamily="34" charset="0"/>
                <a:ea typeface="Times New Roman" panose="02020603050405020304" pitchFamily="18" charset="0"/>
              </a:rPr>
              <a:t>Q4 TV Impacts by category. Indexed % spend by category for each month (Oct-Dec) vs. the average % for 2022</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4</a:t>
            </a:fld>
            <a:endParaRPr lang="en-GB" dirty="0"/>
          </a:p>
        </p:txBody>
      </p:sp>
    </p:spTree>
    <p:extLst>
      <p:ext uri="{BB962C8B-B14F-4D97-AF65-F5344CB8AC3E}">
        <p14:creationId xmlns:p14="http://schemas.microsoft.com/office/powerpoint/2010/main" val="80844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5</a:t>
            </a:fld>
            <a:endParaRPr lang="en-GB" dirty="0"/>
          </a:p>
        </p:txBody>
      </p:sp>
    </p:spTree>
    <p:extLst>
      <p:ext uri="{BB962C8B-B14F-4D97-AF65-F5344CB8AC3E}">
        <p14:creationId xmlns:p14="http://schemas.microsoft.com/office/powerpoint/2010/main" val="38115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6</a:t>
            </a:fld>
            <a:endParaRPr lang="en-GB" dirty="0"/>
          </a:p>
        </p:txBody>
      </p:sp>
    </p:spTree>
    <p:extLst>
      <p:ext uri="{BB962C8B-B14F-4D97-AF65-F5344CB8AC3E}">
        <p14:creationId xmlns:p14="http://schemas.microsoft.com/office/powerpoint/2010/main" val="201582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7</a:t>
            </a:fld>
            <a:endParaRPr lang="en-GB" dirty="0"/>
          </a:p>
        </p:txBody>
      </p:sp>
    </p:spTree>
    <p:extLst>
      <p:ext uri="{BB962C8B-B14F-4D97-AF65-F5344CB8AC3E}">
        <p14:creationId xmlns:p14="http://schemas.microsoft.com/office/powerpoint/2010/main" val="119633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609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9</a:t>
            </a:fld>
            <a:endParaRPr lang="en-GB" dirty="0"/>
          </a:p>
        </p:txBody>
      </p:sp>
    </p:spTree>
    <p:extLst>
      <p:ext uri="{BB962C8B-B14F-4D97-AF65-F5344CB8AC3E}">
        <p14:creationId xmlns:p14="http://schemas.microsoft.com/office/powerpoint/2010/main" val="394482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1196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4037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032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81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58614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99004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6265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1358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0433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66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072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164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7187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7225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771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06925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7963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609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4181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933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08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42875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9320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649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600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00092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853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069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5724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431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3465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017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6254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9322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71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6890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4783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536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211275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80916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07/08/2023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5928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324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07/08/2023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73714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07/08/2023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347531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74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4871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589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92408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2385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7496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335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07/08/2023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714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07/08/2023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5897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07/08/2023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232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66175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879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1493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07/08/2023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732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2.jpe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ags" Target="../tags/tag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07/08/2023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305111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07/08/2023</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5851641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18" Type="http://schemas.openxmlformats.org/officeDocument/2006/relationships/image" Target="../media/image84.jpeg"/><Relationship Id="rId26" Type="http://schemas.openxmlformats.org/officeDocument/2006/relationships/image" Target="../media/image92.png"/><Relationship Id="rId3" Type="http://schemas.openxmlformats.org/officeDocument/2006/relationships/image" Target="../media/image69.jpeg"/><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2" Type="http://schemas.openxmlformats.org/officeDocument/2006/relationships/notesSlide" Target="../notesSlides/notesSlide31.xml"/><Relationship Id="rId16" Type="http://schemas.openxmlformats.org/officeDocument/2006/relationships/image" Target="../media/image82.png"/><Relationship Id="rId20" Type="http://schemas.openxmlformats.org/officeDocument/2006/relationships/image" Target="../media/image86.jpeg"/><Relationship Id="rId29" Type="http://schemas.openxmlformats.org/officeDocument/2006/relationships/image" Target="../media/image95.jpeg"/><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77.png"/><Relationship Id="rId24" Type="http://schemas.openxmlformats.org/officeDocument/2006/relationships/image" Target="../media/image90.pn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png"/><Relationship Id="rId10" Type="http://schemas.openxmlformats.org/officeDocument/2006/relationships/image" Target="../media/image76.jpeg"/><Relationship Id="rId19" Type="http://schemas.openxmlformats.org/officeDocument/2006/relationships/image" Target="../media/image85.png"/><Relationship Id="rId31" Type="http://schemas.openxmlformats.org/officeDocument/2006/relationships/image" Target="../media/image97.jpeg"/><Relationship Id="rId4" Type="http://schemas.openxmlformats.org/officeDocument/2006/relationships/image" Target="../media/image70.png"/><Relationship Id="rId9" Type="http://schemas.openxmlformats.org/officeDocument/2006/relationships/image" Target="../media/image75.jpeg"/><Relationship Id="rId14" Type="http://schemas.openxmlformats.org/officeDocument/2006/relationships/image" Target="../media/image80.jpeg"/><Relationship Id="rId22" Type="http://schemas.openxmlformats.org/officeDocument/2006/relationships/image" Target="../media/image88.jpeg"/><Relationship Id="rId27" Type="http://schemas.openxmlformats.org/officeDocument/2006/relationships/image" Target="../media/image93.png"/><Relationship Id="rId30" Type="http://schemas.openxmlformats.org/officeDocument/2006/relationships/image" Target="../media/image9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chart" Target="../charts/chart2.xml"/><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chart" Target="../charts/chart3.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chart" Target="../charts/chart4.xml"/><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store with a doughnut garment&#10;&#10;Description automatically generated">
            <a:extLst>
              <a:ext uri="{FF2B5EF4-FFF2-40B4-BE49-F238E27FC236}">
                <a16:creationId xmlns:a16="http://schemas.microsoft.com/office/drawing/2014/main" id="{F01B4C64-9DD3-CAF2-971D-CAA9CF0FF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7B00337-5F6E-43B5-87CC-45ED701B4FF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Freeform 7">
            <a:extLst>
              <a:ext uri="{FF2B5EF4-FFF2-40B4-BE49-F238E27FC236}">
                <a16:creationId xmlns:a16="http://schemas.microsoft.com/office/drawing/2014/main" id="{20C4367D-8492-447F-8E54-9F2C355F17E6}"/>
              </a:ext>
            </a:extLst>
          </p:cNvPr>
          <p:cNvSpPr>
            <a:spLocks/>
          </p:cNvSpPr>
          <p:nvPr/>
        </p:nvSpPr>
        <p:spPr bwMode="auto">
          <a:xfrm>
            <a:off x="730992" y="304652"/>
            <a:ext cx="1659735"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itle 2">
            <a:extLst>
              <a:ext uri="{FF2B5EF4-FFF2-40B4-BE49-F238E27FC236}">
                <a16:creationId xmlns:a16="http://schemas.microsoft.com/office/drawing/2014/main" id="{A59039B1-FF18-4717-A835-8D3EB179A427}"/>
              </a:ext>
            </a:extLst>
          </p:cNvPr>
          <p:cNvSpPr>
            <a:spLocks noGrp="1"/>
          </p:cNvSpPr>
          <p:nvPr>
            <p:ph type="ctrTitle"/>
          </p:nvPr>
        </p:nvSpPr>
        <p:spPr>
          <a:xfrm>
            <a:off x="574109" y="979422"/>
            <a:ext cx="4947782" cy="2412000"/>
          </a:xfrm>
        </p:spPr>
        <p:txBody>
          <a:bodyPr/>
          <a:lstStyle/>
          <a:p>
            <a:r>
              <a:rPr lang="en-GB" sz="4000" dirty="0"/>
              <a:t>Future Focus Report</a:t>
            </a:r>
          </a:p>
        </p:txBody>
      </p:sp>
      <p:sp>
        <p:nvSpPr>
          <p:cNvPr id="11" name="Text Placeholder 3">
            <a:extLst>
              <a:ext uri="{FF2B5EF4-FFF2-40B4-BE49-F238E27FC236}">
                <a16:creationId xmlns:a16="http://schemas.microsoft.com/office/drawing/2014/main" id="{653A546F-84C5-465F-A4B1-DFC4E922148B}"/>
              </a:ext>
            </a:extLst>
          </p:cNvPr>
          <p:cNvSpPr>
            <a:spLocks noGrp="1"/>
          </p:cNvSpPr>
          <p:nvPr>
            <p:ph type="body" sz="quarter" idx="14"/>
          </p:nvPr>
        </p:nvSpPr>
        <p:spPr>
          <a:xfrm>
            <a:off x="839344" y="434677"/>
            <a:ext cx="1551383" cy="352613"/>
          </a:xfrm>
        </p:spPr>
        <p:txBody>
          <a:bodyPr/>
          <a:lstStyle/>
          <a:p>
            <a:r>
              <a:rPr lang="en-GB" dirty="0"/>
              <a:t>Q4 2023</a:t>
            </a:r>
          </a:p>
        </p:txBody>
      </p:sp>
      <p:pic>
        <p:nvPicPr>
          <p:cNvPr id="7" name="Picture 6">
            <a:extLst>
              <a:ext uri="{FF2B5EF4-FFF2-40B4-BE49-F238E27FC236}">
                <a16:creationId xmlns:a16="http://schemas.microsoft.com/office/drawing/2014/main" id="{79CFBA5A-06B0-40ED-B60C-A490A63950B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475931" y="6069538"/>
            <a:ext cx="1618439" cy="681207"/>
          </a:xfrm>
          <a:prstGeom prst="rect">
            <a:avLst/>
          </a:prstGeom>
        </p:spPr>
      </p:pic>
      <p:sp>
        <p:nvSpPr>
          <p:cNvPr id="20" name="Text Placeholder 5">
            <a:extLst>
              <a:ext uri="{FF2B5EF4-FFF2-40B4-BE49-F238E27FC236}">
                <a16:creationId xmlns:a16="http://schemas.microsoft.com/office/drawing/2014/main" id="{B38D3E0E-17CF-4BF4-9B02-5C3F1D9A5A0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Co-op, “Proper Doughnut”</a:t>
            </a:r>
          </a:p>
        </p:txBody>
      </p:sp>
    </p:spTree>
    <p:extLst>
      <p:ext uri="{BB962C8B-B14F-4D97-AF65-F5344CB8AC3E}">
        <p14:creationId xmlns:p14="http://schemas.microsoft.com/office/powerpoint/2010/main" val="2682510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0882EE-0623-E1A8-6E49-7DD07E0D490E}"/>
              </a:ext>
            </a:extLst>
          </p:cNvPr>
          <p:cNvSpPr/>
          <p:nvPr/>
        </p:nvSpPr>
        <p:spPr>
          <a:xfrm>
            <a:off x="6246074" y="3634309"/>
            <a:ext cx="5724526"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This chart displays the proportion of linear and BVOD consumption for each of the three tiers and their deciles. Notably, the ‘middle tier’, accounting for 7% of linear TV viewing, makes up 28% of BVOD consumption, making them the key audience to extend campaigns through BVOD; we call them the ‘Reach Extenders’.</a:t>
            </a: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9" name="Rectangle 8">
            <a:extLst>
              <a:ext uri="{FF2B5EF4-FFF2-40B4-BE49-F238E27FC236}">
                <a16:creationId xmlns:a16="http://schemas.microsoft.com/office/drawing/2014/main" id="{43CDD9E5-465F-9687-F8E8-61324B4DCF23}"/>
              </a:ext>
            </a:extLst>
          </p:cNvPr>
          <p:cNvSpPr/>
          <p:nvPr/>
        </p:nvSpPr>
        <p:spPr>
          <a:xfrm>
            <a:off x="371475" y="1151653"/>
            <a:ext cx="5506370"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Weight of viewing is a key factor </a:t>
            </a:r>
          </a:p>
          <a:p>
            <a:pPr algn="ctr"/>
            <a:r>
              <a:rPr kumimoji="0" lang="en-GB" sz="1600" b="1" i="0" u="none" strike="noStrike" kern="1200" cap="none" spc="0" normalizeH="0" baseline="0" noProof="0" dirty="0">
                <a:solidFill>
                  <a:schemeClr val="bg2"/>
                </a:solidFill>
                <a:effectLst/>
                <a:uLnTx/>
                <a:uFillTx/>
                <a:latin typeface="Arial"/>
                <a:ea typeface="+mj-ea"/>
                <a:cs typeface="+mj-cs"/>
              </a:rPr>
              <a:t>in incremental reach</a:t>
            </a:r>
            <a:endParaRPr lang="en-GB" sz="1600" b="1" dirty="0">
              <a:solidFill>
                <a:schemeClr val="bg2"/>
              </a:solidFill>
            </a:endParaRPr>
          </a:p>
        </p:txBody>
      </p:sp>
      <p:sp>
        <p:nvSpPr>
          <p:cNvPr id="10" name="Rectangle 9">
            <a:extLst>
              <a:ext uri="{FF2B5EF4-FFF2-40B4-BE49-F238E27FC236}">
                <a16:creationId xmlns:a16="http://schemas.microsoft.com/office/drawing/2014/main" id="{DC58A0AE-615E-F763-4B4C-29A77B093F46}"/>
              </a:ext>
            </a:extLst>
          </p:cNvPr>
          <p:cNvSpPr/>
          <p:nvPr/>
        </p:nvSpPr>
        <p:spPr>
          <a:xfrm>
            <a:off x="371475" y="3634309"/>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Research from BVOD Almighty divided viewers into deciles based on weekly linear TV viewing. Light viewers are hard to target on TV, while heavy viewers are easily targeted via linear TV, reducing the role of BVOD. PwC’s analysis identifies the ‘middle tier’ as the key segment driving incremental reach via BVOD.</a:t>
            </a:r>
          </a:p>
        </p:txBody>
      </p:sp>
      <p:pic>
        <p:nvPicPr>
          <p:cNvPr id="17" name="Picture 16">
            <a:extLst>
              <a:ext uri="{FF2B5EF4-FFF2-40B4-BE49-F238E27FC236}">
                <a16:creationId xmlns:a16="http://schemas.microsoft.com/office/drawing/2014/main" id="{41EFAE3E-645B-7260-FFEB-8E4A80A963BB}"/>
              </a:ext>
            </a:extLst>
          </p:cNvPr>
          <p:cNvPicPr>
            <a:picLocks noChangeAspect="1"/>
          </p:cNvPicPr>
          <p:nvPr/>
        </p:nvPicPr>
        <p:blipFill rotWithShape="1">
          <a:blip r:embed="rId3">
            <a:extLst>
              <a:ext uri="{28A0092B-C50C-407E-A947-70E740481C1C}">
                <a14:useLocalDpi xmlns:a14="http://schemas.microsoft.com/office/drawing/2010/main" val="0"/>
              </a:ext>
            </a:extLst>
          </a:blip>
          <a:srcRect l="1238" r="1094"/>
          <a:stretch/>
        </p:blipFill>
        <p:spPr>
          <a:xfrm>
            <a:off x="127836" y="1736485"/>
            <a:ext cx="5936992" cy="2001315"/>
          </a:xfrm>
          <a:prstGeom prst="rect">
            <a:avLst/>
          </a:prstGeom>
          <a:ln w="12700">
            <a:noFill/>
          </a:ln>
        </p:spPr>
      </p:pic>
      <p:pic>
        <p:nvPicPr>
          <p:cNvPr id="18" name="Picture 17">
            <a:extLst>
              <a:ext uri="{FF2B5EF4-FFF2-40B4-BE49-F238E27FC236}">
                <a16:creationId xmlns:a16="http://schemas.microsoft.com/office/drawing/2014/main" id="{B69A023C-C4A8-16D4-0CD7-47C1E963961F}"/>
              </a:ext>
            </a:extLst>
          </p:cNvPr>
          <p:cNvPicPr>
            <a:picLocks noChangeAspect="1"/>
          </p:cNvPicPr>
          <p:nvPr/>
        </p:nvPicPr>
        <p:blipFill rotWithShape="1">
          <a:blip r:embed="rId4">
            <a:extLst>
              <a:ext uri="{28A0092B-C50C-407E-A947-70E740481C1C}">
                <a14:useLocalDpi xmlns:a14="http://schemas.microsoft.com/office/drawing/2010/main" val="0"/>
              </a:ext>
            </a:extLst>
          </a:blip>
          <a:srcRect t="-1808" b="-26"/>
          <a:stretch/>
        </p:blipFill>
        <p:spPr>
          <a:xfrm>
            <a:off x="6212556" y="1766222"/>
            <a:ext cx="5925461" cy="1941841"/>
          </a:xfrm>
          <a:prstGeom prst="rect">
            <a:avLst/>
          </a:prstGeom>
          <a:ln w="12700">
            <a:noFill/>
          </a:ln>
        </p:spPr>
      </p:pic>
      <p:sp>
        <p:nvSpPr>
          <p:cNvPr id="20" name="Rectangle 19">
            <a:extLst>
              <a:ext uri="{FF2B5EF4-FFF2-40B4-BE49-F238E27FC236}">
                <a16:creationId xmlns:a16="http://schemas.microsoft.com/office/drawing/2014/main" id="{C93F030E-6622-EA69-30C3-BDAA771C9AD0}"/>
              </a:ext>
            </a:extLst>
          </p:cNvPr>
          <p:cNvSpPr/>
          <p:nvPr/>
        </p:nvSpPr>
        <p:spPr>
          <a:xfrm>
            <a:off x="6314156" y="1151653"/>
            <a:ext cx="5411786"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‘Middle tier’ of viewers are key to </a:t>
            </a:r>
          </a:p>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BVOD’s incremental reach</a:t>
            </a:r>
            <a:endParaRPr lang="en-GB" sz="1600" b="1" dirty="0">
              <a:solidFill>
                <a:schemeClr val="bg2"/>
              </a:solidFill>
            </a:endParaRPr>
          </a:p>
        </p:txBody>
      </p:sp>
      <p:pic>
        <p:nvPicPr>
          <p:cNvPr id="22" name="Picture 21" descr="Logo">
            <a:extLst>
              <a:ext uri="{FF2B5EF4-FFF2-40B4-BE49-F238E27FC236}">
                <a16:creationId xmlns:a16="http://schemas.microsoft.com/office/drawing/2014/main" id="{C4899102-C831-0D68-A54C-C74D2D073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3431" y="4952982"/>
            <a:ext cx="909527" cy="690916"/>
          </a:xfrm>
          <a:prstGeom prst="rect">
            <a:avLst/>
          </a:prstGeom>
        </p:spPr>
      </p:pic>
      <p:cxnSp>
        <p:nvCxnSpPr>
          <p:cNvPr id="6" name="Straight Connector 5">
            <a:extLst>
              <a:ext uri="{FF2B5EF4-FFF2-40B4-BE49-F238E27FC236}">
                <a16:creationId xmlns:a16="http://schemas.microsoft.com/office/drawing/2014/main" id="{067E9411-197C-78A2-878E-A04D248F447D}"/>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6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F7A04A-C50B-E2CC-F949-DBAAF9B2B7C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4177" y="1781721"/>
            <a:ext cx="5912483" cy="1831444"/>
          </a:xfrm>
          <a:prstGeom prst="rect">
            <a:avLst/>
          </a:prstGeom>
        </p:spPr>
      </p:pic>
      <p:sp>
        <p:nvSpPr>
          <p:cNvPr id="12" name="Rectangle 11">
            <a:extLst>
              <a:ext uri="{FF2B5EF4-FFF2-40B4-BE49-F238E27FC236}">
                <a16:creationId xmlns:a16="http://schemas.microsoft.com/office/drawing/2014/main" id="{315F1BE0-AF23-62ED-4201-F61B8C8C334B}"/>
              </a:ext>
            </a:extLst>
          </p:cNvPr>
          <p:cNvSpPr>
            <a:spLocks noGrp="1" noRot="1" noMove="1" noResize="1" noEditPoints="1" noAdjustHandles="1" noChangeArrowheads="1" noChangeShapeType="1"/>
          </p:cNvSpPr>
          <p:nvPr/>
        </p:nvSpPr>
        <p:spPr>
          <a:xfrm>
            <a:off x="6314681" y="1074104"/>
            <a:ext cx="5397891" cy="361696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en-GB" sz="1600" b="1" i="0" u="none" strike="noStrike" kern="1200" cap="none" spc="0" normalizeH="0" baseline="0" noProof="0" dirty="0">
                <a:solidFill>
                  <a:schemeClr val="bg2"/>
                </a:solidFill>
                <a:effectLst/>
                <a:uLnTx/>
                <a:uFillTx/>
                <a:latin typeface="+mj-lt"/>
                <a:ea typeface="+mj-ea"/>
                <a:cs typeface="+mj-cs"/>
              </a:rPr>
              <a:t>Where and when can we effectively reach this valuable audience of ‘Reach </a:t>
            </a:r>
            <a:r>
              <a:rPr lang="en-GB" sz="1600" b="1" dirty="0">
                <a:solidFill>
                  <a:schemeClr val="bg2"/>
                </a:solidFill>
                <a:latin typeface="+mj-lt"/>
                <a:ea typeface="+mj-ea"/>
                <a:cs typeface="+mj-cs"/>
              </a:rPr>
              <a:t>Extenders’</a:t>
            </a:r>
            <a:r>
              <a:rPr kumimoji="0" lang="en-GB" sz="1600" b="1" i="0" u="none" strike="noStrike" kern="1200" cap="none" spc="0" normalizeH="0" baseline="0" noProof="0" dirty="0">
                <a:solidFill>
                  <a:schemeClr val="bg2"/>
                </a:solidFill>
                <a:effectLst/>
                <a:uLnTx/>
                <a:uFillTx/>
                <a:latin typeface="+mj-lt"/>
                <a:ea typeface="+mj-ea"/>
                <a:cs typeface="+mj-cs"/>
              </a:rPr>
              <a:t>?</a:t>
            </a:r>
            <a:endParaRPr lang="en-GB" sz="1600" dirty="0">
              <a:solidFill>
                <a:schemeClr val="bg2"/>
              </a:solidFill>
              <a:latin typeface="+mj-lt"/>
            </a:endParaRPr>
          </a:p>
          <a:p>
            <a:endParaRPr lang="en-GB" sz="1400" dirty="0">
              <a:solidFill>
                <a:schemeClr val="bg2"/>
              </a:solidFill>
              <a:latin typeface="+mj-lt"/>
            </a:endParaRPr>
          </a:p>
          <a:p>
            <a:endParaRPr lang="en-GB" sz="1400" dirty="0">
              <a:solidFill>
                <a:schemeClr val="bg2"/>
              </a:solidFill>
              <a:latin typeface="+mj-lt"/>
            </a:endParaRPr>
          </a:p>
          <a:p>
            <a:r>
              <a:rPr lang="en-GB" sz="1400" dirty="0">
                <a:solidFill>
                  <a:schemeClr val="bg2"/>
                </a:solidFill>
                <a:latin typeface="+mj-lt"/>
              </a:rPr>
              <a:t>While BVOD excels at reaching this audience there are key programmes and times you’re very likely to reach them across the whole of TV.</a:t>
            </a:r>
          </a:p>
          <a:p>
            <a:endParaRPr lang="en-GB" sz="1400" dirty="0">
              <a:solidFill>
                <a:schemeClr val="bg2"/>
              </a:solidFill>
              <a:latin typeface="+mj-lt"/>
            </a:endParaRPr>
          </a:p>
          <a:p>
            <a:r>
              <a:rPr lang="en-GB" sz="1400" dirty="0">
                <a:solidFill>
                  <a:schemeClr val="bg2"/>
                </a:solidFill>
                <a:latin typeface="+mj-lt"/>
              </a:rPr>
              <a:t>‘Reach Extenders’ display a strong affinity for the following genres:</a:t>
            </a:r>
          </a:p>
          <a:p>
            <a:pPr marL="342900" indent="-342900">
              <a:buFont typeface="Arial" panose="020B0604020202020204" pitchFamily="34" charset="0"/>
              <a:buChar char="•"/>
            </a:pPr>
            <a:r>
              <a:rPr lang="en-GB" sz="1400" dirty="0">
                <a:solidFill>
                  <a:schemeClr val="bg2"/>
                </a:solidFill>
                <a:latin typeface="+mj-lt"/>
              </a:rPr>
              <a:t>Entertainment</a:t>
            </a:r>
          </a:p>
          <a:p>
            <a:pPr marL="342900" indent="-342900">
              <a:buFont typeface="Arial" panose="020B0604020202020204" pitchFamily="34" charset="0"/>
              <a:buChar char="•"/>
            </a:pPr>
            <a:r>
              <a:rPr lang="en-GB" sz="1400" dirty="0">
                <a:solidFill>
                  <a:schemeClr val="bg2"/>
                </a:solidFill>
                <a:latin typeface="+mj-lt"/>
              </a:rPr>
              <a:t>Sport</a:t>
            </a:r>
          </a:p>
          <a:p>
            <a:pPr marL="342900" indent="-342900">
              <a:buFont typeface="Arial" panose="020B0604020202020204" pitchFamily="34" charset="0"/>
              <a:buChar char="•"/>
            </a:pPr>
            <a:r>
              <a:rPr lang="en-GB" sz="1400" dirty="0">
                <a:solidFill>
                  <a:schemeClr val="bg2"/>
                </a:solidFill>
                <a:latin typeface="+mj-lt"/>
              </a:rPr>
              <a:t>Films</a:t>
            </a:r>
          </a:p>
          <a:p>
            <a:endParaRPr lang="en-GB" sz="1400" dirty="0">
              <a:solidFill>
                <a:schemeClr val="bg2"/>
              </a:solidFill>
              <a:latin typeface="+mj-lt"/>
            </a:endParaRPr>
          </a:p>
          <a:p>
            <a:r>
              <a:rPr lang="en-GB" sz="1400" dirty="0">
                <a:solidFill>
                  <a:schemeClr val="bg2"/>
                </a:solidFill>
                <a:latin typeface="+mj-lt"/>
              </a:rPr>
              <a:t>Their peak viewing hours take place daily from 8-11pm, with a higher likelihood of viewership occurring at the weekend.</a:t>
            </a:r>
          </a:p>
          <a:p>
            <a:endParaRPr lang="en-GB" sz="1600"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endParaRPr lang="en-GB" dirty="0">
              <a:solidFill>
                <a:schemeClr val="bg2"/>
              </a:solidFill>
              <a:latin typeface="+mj-lt"/>
            </a:endParaRP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19" name="Rectangle 18">
            <a:extLst>
              <a:ext uri="{FF2B5EF4-FFF2-40B4-BE49-F238E27FC236}">
                <a16:creationId xmlns:a16="http://schemas.microsoft.com/office/drawing/2014/main" id="{DF7FE9C8-5B5E-86FA-BAE0-E83AF814C164}"/>
              </a:ext>
            </a:extLst>
          </p:cNvPr>
          <p:cNvSpPr/>
          <p:nvPr/>
        </p:nvSpPr>
        <p:spPr>
          <a:xfrm>
            <a:off x="371473" y="1153002"/>
            <a:ext cx="5506372"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BVOD provides good odds of reaching an attractive audience</a:t>
            </a:r>
            <a:endParaRPr lang="en-GB" sz="1050" b="1" dirty="0">
              <a:solidFill>
                <a:schemeClr val="bg2"/>
              </a:solidFill>
            </a:endParaRPr>
          </a:p>
        </p:txBody>
      </p:sp>
      <p:sp>
        <p:nvSpPr>
          <p:cNvPr id="20" name="Rectangle 19">
            <a:extLst>
              <a:ext uri="{FF2B5EF4-FFF2-40B4-BE49-F238E27FC236}">
                <a16:creationId xmlns:a16="http://schemas.microsoft.com/office/drawing/2014/main" id="{00E6125A-DECD-11B2-A5FE-CEE5EBD7B457}"/>
              </a:ext>
            </a:extLst>
          </p:cNvPr>
          <p:cNvSpPr/>
          <p:nvPr/>
        </p:nvSpPr>
        <p:spPr>
          <a:xfrm>
            <a:off x="371475" y="3540790"/>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On average, it takes only four impressions to reach a ‘middle tier’ viewer through BVOD, as opposed to 14 impressions on linear. This makes BVOD 3.5 times more efficient in targeting the ‘middle tier’ group, which often consists of younger and upscale viewers, highly sought after by advertisers.</a:t>
            </a:r>
          </a:p>
        </p:txBody>
      </p:sp>
      <p:cxnSp>
        <p:nvCxnSpPr>
          <p:cNvPr id="21" name="Straight Connector 20">
            <a:extLst>
              <a:ext uri="{FF2B5EF4-FFF2-40B4-BE49-F238E27FC236}">
                <a16:creationId xmlns:a16="http://schemas.microsoft.com/office/drawing/2014/main" id="{FE6E9A7E-3317-5F3E-E6E1-960F25B01541}"/>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pic>
        <p:nvPicPr>
          <p:cNvPr id="26" name="Picture 25" descr="Logo">
            <a:extLst>
              <a:ext uri="{FF2B5EF4-FFF2-40B4-BE49-F238E27FC236}">
                <a16:creationId xmlns:a16="http://schemas.microsoft.com/office/drawing/2014/main" id="{586E907A-D70D-EA00-748C-F10EA2C7F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496" y="4991082"/>
            <a:ext cx="909527" cy="690916"/>
          </a:xfrm>
          <a:prstGeom prst="rect">
            <a:avLst/>
          </a:prstGeom>
        </p:spPr>
      </p:pic>
    </p:spTree>
    <p:extLst>
      <p:ext uri="{BB962C8B-B14F-4D97-AF65-F5344CB8AC3E}">
        <p14:creationId xmlns:p14="http://schemas.microsoft.com/office/powerpoint/2010/main" val="387531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8B1A5DA1-9A03-42CE-EC6B-FE8CE754D2E5}"/>
              </a:ext>
            </a:extLst>
          </p:cNvPr>
          <p:cNvGraphicFramePr>
            <a:graphicFrameLocks noGrp="1"/>
          </p:cNvGraphicFramePr>
          <p:nvPr>
            <p:extLst>
              <p:ext uri="{D42A27DB-BD31-4B8C-83A1-F6EECF244321}">
                <p14:modId xmlns:p14="http://schemas.microsoft.com/office/powerpoint/2010/main" val="1903481147"/>
              </p:ext>
            </p:extLst>
          </p:nvPr>
        </p:nvGraphicFramePr>
        <p:xfrm>
          <a:off x="1232255" y="1709854"/>
          <a:ext cx="9727490" cy="3116150"/>
        </p:xfrm>
        <a:graphic>
          <a:graphicData uri="http://schemas.openxmlformats.org/drawingml/2006/table">
            <a:tbl>
              <a:tblPr/>
              <a:tblGrid>
                <a:gridCol w="2896388">
                  <a:extLst>
                    <a:ext uri="{9D8B030D-6E8A-4147-A177-3AD203B41FA5}">
                      <a16:colId xmlns:a16="http://schemas.microsoft.com/office/drawing/2014/main" val="3802472324"/>
                    </a:ext>
                  </a:extLst>
                </a:gridCol>
                <a:gridCol w="2277034">
                  <a:extLst>
                    <a:ext uri="{9D8B030D-6E8A-4147-A177-3AD203B41FA5}">
                      <a16:colId xmlns:a16="http://schemas.microsoft.com/office/drawing/2014/main" val="1992229389"/>
                    </a:ext>
                  </a:extLst>
                </a:gridCol>
                <a:gridCol w="2277034">
                  <a:extLst>
                    <a:ext uri="{9D8B030D-6E8A-4147-A177-3AD203B41FA5}">
                      <a16:colId xmlns:a16="http://schemas.microsoft.com/office/drawing/2014/main" val="580556146"/>
                    </a:ext>
                  </a:extLst>
                </a:gridCol>
                <a:gridCol w="2277034">
                  <a:extLst>
                    <a:ext uri="{9D8B030D-6E8A-4147-A177-3AD203B41FA5}">
                      <a16:colId xmlns:a16="http://schemas.microsoft.com/office/drawing/2014/main" val="2702543816"/>
                    </a:ext>
                  </a:extLst>
                </a:gridCol>
              </a:tblGrid>
              <a:tr h="311615">
                <a:tc gridSpan="4">
                  <a:txBody>
                    <a:bodyPr/>
                    <a:lstStyle/>
                    <a:p>
                      <a:pPr algn="ctr" fontAlgn="b"/>
                      <a:r>
                        <a:rPr lang="en-GB" sz="1400" b="1" i="0" u="none" strike="noStrike">
                          <a:solidFill>
                            <a:srgbClr val="FFFFFF"/>
                          </a:solidFill>
                          <a:effectLst/>
                          <a:latin typeface="Arial" panose="020B0604020202020204" pitchFamily="34" charset="0"/>
                        </a:rPr>
                        <a:t>% of All Viewing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73007701"/>
                  </a:ext>
                </a:extLst>
              </a:tr>
              <a:tr h="311615">
                <a:tc>
                  <a:txBody>
                    <a:bodyPr/>
                    <a:lstStyle/>
                    <a:p>
                      <a:pPr algn="ctr" fontAlgn="b"/>
                      <a:r>
                        <a:rPr lang="en-GB" sz="1400" b="1" i="0" u="none" strike="noStrike">
                          <a:solidFill>
                            <a:srgbClr val="000000"/>
                          </a:solidFill>
                          <a:effectLst/>
                          <a:latin typeface="Arial" panose="020B0604020202020204" pitchFamily="34" charset="0"/>
                        </a:rPr>
                        <a:t>Genre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r>
                        <a:rPr lang="en-GB" sz="1400" b="1" i="0" u="none" strike="noStrike">
                          <a:solidFill>
                            <a:srgbClr val="000000"/>
                          </a:solidFill>
                          <a:effectLst/>
                          <a:latin typeface="Arial" panose="020B0604020202020204" pitchFamily="34" charset="0"/>
                        </a:rPr>
                        <a:t>Adults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r>
                        <a:rPr lang="en-GB" sz="1400" b="1" i="0" u="none" strike="noStrike">
                          <a:solidFill>
                            <a:srgbClr val="000000"/>
                          </a:solidFill>
                          <a:effectLst/>
                          <a:latin typeface="Arial" panose="020B0604020202020204" pitchFamily="34" charset="0"/>
                        </a:rPr>
                        <a:t>Reach Extenders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r>
                        <a:rPr lang="en-GB" sz="14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4257821297"/>
                  </a:ext>
                </a:extLst>
              </a:tr>
              <a:tr h="311615">
                <a:tc>
                  <a:txBody>
                    <a:bodyPr/>
                    <a:lstStyle/>
                    <a:p>
                      <a:pPr algn="ctr" fontAlgn="b"/>
                      <a:r>
                        <a:rPr lang="en-GB" sz="1400" b="0" i="0" u="none" strike="noStrike">
                          <a:solidFill>
                            <a:srgbClr val="FFFFFF"/>
                          </a:solidFill>
                          <a:effectLst/>
                          <a:latin typeface="Arial" panose="020B060402020202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GB" sz="1400" b="0" i="0" u="none" strike="noStrike">
                          <a:solidFill>
                            <a:srgbClr val="FFFFFF"/>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GB" sz="1400" b="0" i="0" u="none" strike="noStrike">
                          <a:solidFill>
                            <a:srgbClr val="FFFFFF"/>
                          </a:solidFill>
                          <a:effectLst/>
                          <a:latin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GB" sz="1400" b="0" i="0" u="none" strike="noStrike">
                          <a:solidFill>
                            <a:srgbClr val="FFFFFF"/>
                          </a:solidFill>
                          <a:effectLs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886335141"/>
                  </a:ext>
                </a:extLst>
              </a:tr>
              <a:tr h="311615">
                <a:tc>
                  <a:txBody>
                    <a:bodyPr/>
                    <a:lstStyle/>
                    <a:p>
                      <a:pPr algn="ctr" fontAlgn="b"/>
                      <a:r>
                        <a:rPr lang="en-GB" sz="1400" b="0" i="0" u="none" strike="noStrike">
                          <a:solidFill>
                            <a:srgbClr val="FFFFFF"/>
                          </a:solidFill>
                          <a:effectLst/>
                          <a:latin typeface="Arial" panose="020B0604020202020204" pitchFamily="34" charset="0"/>
                        </a:rPr>
                        <a:t>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GB" sz="1400" b="0" i="0" u="none" strike="noStrike">
                          <a:solidFill>
                            <a:srgbClr val="FFFFFF"/>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GB" sz="1400" b="0" i="0" u="none" strike="noStrike">
                          <a:solidFill>
                            <a:srgbClr val="FFFFFF"/>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GB" sz="1400" b="0" i="0" u="none" strike="noStrike">
                          <a:solidFill>
                            <a:srgbClr val="FFFFFF"/>
                          </a:solidFill>
                          <a:effectLst/>
                          <a:latin typeface="Arial" panose="020B0604020202020204" pitchFamily="34" charset="0"/>
                        </a:rPr>
                        <a:t>158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294491894"/>
                  </a:ext>
                </a:extLst>
              </a:tr>
              <a:tr h="311615">
                <a:tc>
                  <a:txBody>
                    <a:bodyPr/>
                    <a:lstStyle/>
                    <a:p>
                      <a:pPr algn="ctr" fontAlgn="b"/>
                      <a:r>
                        <a:rPr lang="en-GB" sz="1400" b="0" i="0" u="none" strike="noStrike">
                          <a:solidFill>
                            <a:srgbClr val="000000"/>
                          </a:solidFill>
                          <a:effectLst/>
                          <a:latin typeface="Arial" panose="020B0604020202020204" pitchFamily="34" charset="0"/>
                        </a:rPr>
                        <a:t>Drama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6977924"/>
                  </a:ext>
                </a:extLst>
              </a:tr>
              <a:tr h="311615">
                <a:tc>
                  <a:txBody>
                    <a:bodyPr/>
                    <a:lstStyle/>
                    <a:p>
                      <a:pPr algn="ctr" fontAlgn="b"/>
                      <a:r>
                        <a:rPr lang="en-GB" sz="1400" b="0" i="0" u="none" strike="noStrike">
                          <a:solidFill>
                            <a:srgbClr val="FFFFFF"/>
                          </a:solidFill>
                          <a:effectLst/>
                          <a:latin typeface="Arial" panose="020B0604020202020204" pitchFamily="34" charset="0"/>
                        </a:rPr>
                        <a:t>Films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GB" sz="1400" b="0" i="0" u="none" strike="noStrike">
                          <a:solidFill>
                            <a:srgbClr val="FFFFFF"/>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GB" sz="1400" b="0" i="0" u="none" strike="noStrike">
                          <a:solidFill>
                            <a:srgbClr val="FFFFFF"/>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GB" sz="1400" b="0" i="0" u="none" strike="noStrike">
                          <a:solidFill>
                            <a:srgbClr val="FFFFFF"/>
                          </a:solidFill>
                          <a:effectLst/>
                          <a:latin typeface="Arial" panose="020B0604020202020204" pitchFamily="34" charset="0"/>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225828853"/>
                  </a:ext>
                </a:extLst>
              </a:tr>
              <a:tr h="311615">
                <a:tc>
                  <a:txBody>
                    <a:bodyPr/>
                    <a:lstStyle/>
                    <a:p>
                      <a:pPr algn="ctr" fontAlgn="b"/>
                      <a:r>
                        <a:rPr lang="en-GB" sz="1400" b="0" i="0" u="none" strike="noStrike">
                          <a:solidFill>
                            <a:srgbClr val="000000"/>
                          </a:solidFill>
                          <a:effectLst/>
                          <a:latin typeface="Arial" panose="020B0604020202020204" pitchFamily="34" charset="0"/>
                        </a:rPr>
                        <a:t>Documentaries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9453071"/>
                  </a:ext>
                </a:extLst>
              </a:tr>
              <a:tr h="311615">
                <a:tc>
                  <a:txBody>
                    <a:bodyPr/>
                    <a:lstStyle/>
                    <a:p>
                      <a:pPr algn="ctr" fontAlgn="b"/>
                      <a:r>
                        <a:rPr lang="en-GB" sz="1400" b="0" i="0" u="none" strike="noStrike">
                          <a:solidFill>
                            <a:srgbClr val="000000"/>
                          </a:solidFill>
                          <a:effectLst/>
                          <a:latin typeface="Arial" panose="020B0604020202020204" pitchFamily="34" charset="0"/>
                        </a:rPr>
                        <a:t>Hobbies/Leisure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4410575"/>
                  </a:ext>
                </a:extLst>
              </a:tr>
              <a:tr h="311615">
                <a:tc>
                  <a:txBody>
                    <a:bodyPr/>
                    <a:lstStyle/>
                    <a:p>
                      <a:pPr algn="ctr" fontAlgn="b"/>
                      <a:r>
                        <a:rPr lang="en-GB" sz="1400" b="0" i="0" u="none" strike="noStrike">
                          <a:solidFill>
                            <a:srgbClr val="000000"/>
                          </a:solidFill>
                          <a:effectLst/>
                          <a:latin typeface="Arial" panose="020B0604020202020204" pitchFamily="34" charset="0"/>
                        </a:rPr>
                        <a:t>News/Weather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81293188"/>
                  </a:ext>
                </a:extLst>
              </a:tr>
              <a:tr h="311615">
                <a:tc>
                  <a:txBody>
                    <a:bodyPr/>
                    <a:lstStyle/>
                    <a:p>
                      <a:pPr algn="ctr" fontAlgn="b"/>
                      <a:r>
                        <a:rPr lang="en-GB" sz="1400" b="0" i="0" u="none" strike="noStrike">
                          <a:solidFill>
                            <a:srgbClr val="000000"/>
                          </a:solidFill>
                          <a:effectLst/>
                          <a:latin typeface="Arial" panose="020B0604020202020204" pitchFamily="34" charset="0"/>
                        </a:rPr>
                        <a:t>Current Affairs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dirty="0">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81621"/>
                  </a:ext>
                </a:extLst>
              </a:tr>
            </a:tbl>
          </a:graphicData>
        </a:graphic>
      </p:graphicFrame>
      <p:sp>
        <p:nvSpPr>
          <p:cNvPr id="2" name="Title 1">
            <a:extLst>
              <a:ext uri="{FF2B5EF4-FFF2-40B4-BE49-F238E27FC236}">
                <a16:creationId xmlns:a16="http://schemas.microsoft.com/office/drawing/2014/main" id="{FF0CBA66-4B6E-47EB-3475-54134A7E2660}"/>
              </a:ext>
            </a:extLst>
          </p:cNvPr>
          <p:cNvSpPr>
            <a:spLocks noGrp="1"/>
          </p:cNvSpPr>
          <p:nvPr>
            <p:ph type="title"/>
          </p:nvPr>
        </p:nvSpPr>
        <p:spPr/>
        <p:txBody>
          <a:bodyPr/>
          <a:lstStyle/>
          <a:p>
            <a:r>
              <a:rPr lang="en-GB" dirty="0"/>
              <a:t>Top genres watched by ‘Reach Extenders’</a:t>
            </a:r>
          </a:p>
        </p:txBody>
      </p:sp>
      <p:sp>
        <p:nvSpPr>
          <p:cNvPr id="3" name="Text Placeholder 2">
            <a:extLst>
              <a:ext uri="{FF2B5EF4-FFF2-40B4-BE49-F238E27FC236}">
                <a16:creationId xmlns:a16="http://schemas.microsoft.com/office/drawing/2014/main" id="{8954196E-BA0F-F33F-F089-180DB22414E3}"/>
              </a:ext>
            </a:extLst>
          </p:cNvPr>
          <p:cNvSpPr>
            <a:spLocks noGrp="1"/>
          </p:cNvSpPr>
          <p:nvPr>
            <p:ph type="body" sz="quarter" idx="15"/>
          </p:nvPr>
        </p:nvSpPr>
        <p:spPr/>
        <p:txBody>
          <a:bodyPr/>
          <a:lstStyle/>
          <a:p>
            <a:r>
              <a:rPr lang="en-GB" dirty="0"/>
              <a:t>Source: Barb Q4 2022, % of all viewing, index vs all adults.</a:t>
            </a:r>
          </a:p>
        </p:txBody>
      </p:sp>
    </p:spTree>
    <p:extLst>
      <p:ext uri="{BB962C8B-B14F-4D97-AF65-F5344CB8AC3E}">
        <p14:creationId xmlns:p14="http://schemas.microsoft.com/office/powerpoint/2010/main" val="353984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CA15CB5-2967-E7CA-1C56-D06C3A7A5E61}"/>
              </a:ext>
            </a:extLst>
          </p:cNvPr>
          <p:cNvGraphicFramePr>
            <a:graphicFrameLocks noGrp="1"/>
          </p:cNvGraphicFramePr>
          <p:nvPr>
            <p:extLst>
              <p:ext uri="{D42A27DB-BD31-4B8C-83A1-F6EECF244321}">
                <p14:modId xmlns:p14="http://schemas.microsoft.com/office/powerpoint/2010/main" val="845105463"/>
              </p:ext>
            </p:extLst>
          </p:nvPr>
        </p:nvGraphicFramePr>
        <p:xfrm>
          <a:off x="747535" y="1687505"/>
          <a:ext cx="5063985" cy="3016554"/>
        </p:xfrm>
        <a:graphic>
          <a:graphicData uri="http://schemas.openxmlformats.org/drawingml/2006/table">
            <a:tbl>
              <a:tblPr/>
              <a:tblGrid>
                <a:gridCol w="1124604">
                  <a:extLst>
                    <a:ext uri="{9D8B030D-6E8A-4147-A177-3AD203B41FA5}">
                      <a16:colId xmlns:a16="http://schemas.microsoft.com/office/drawing/2014/main" val="3052182794"/>
                    </a:ext>
                  </a:extLst>
                </a:gridCol>
                <a:gridCol w="2811508">
                  <a:extLst>
                    <a:ext uri="{9D8B030D-6E8A-4147-A177-3AD203B41FA5}">
                      <a16:colId xmlns:a16="http://schemas.microsoft.com/office/drawing/2014/main" val="13071707"/>
                    </a:ext>
                  </a:extLst>
                </a:gridCol>
                <a:gridCol w="1127873">
                  <a:extLst>
                    <a:ext uri="{9D8B030D-6E8A-4147-A177-3AD203B41FA5}">
                      <a16:colId xmlns:a16="http://schemas.microsoft.com/office/drawing/2014/main" val="2433374352"/>
                    </a:ext>
                  </a:extLst>
                </a:gridCol>
              </a:tblGrid>
              <a:tr h="261767">
                <a:tc gridSpan="3">
                  <a:txBody>
                    <a:bodyPr/>
                    <a:lstStyle/>
                    <a:p>
                      <a:pPr algn="ctr" rtl="0" fontAlgn="b"/>
                      <a:r>
                        <a:rPr lang="en-GB" sz="1200" b="1" i="0" u="none" strike="noStrike" dirty="0">
                          <a:solidFill>
                            <a:srgbClr val="F2F2F2"/>
                          </a:solidFill>
                          <a:effectLst/>
                          <a:latin typeface="Arial" panose="020B060402020202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45078622"/>
                  </a:ext>
                </a:extLst>
              </a:tr>
              <a:tr h="261767">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52829106"/>
                  </a:ext>
                </a:extLst>
              </a:tr>
              <a:tr h="249302">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Taskmaster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381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232585509"/>
                  </a:ext>
                </a:extLst>
              </a:tr>
              <a:tr h="249302">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The Great British Bake Off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923000298"/>
                  </a:ext>
                </a:extLst>
              </a:tr>
              <a:tr h="249302">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Big Fat Quiz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dirty="0">
                          <a:solidFill>
                            <a:srgbClr val="000000"/>
                          </a:solidFill>
                          <a:effectLst/>
                          <a:latin typeface="Arial" panose="020B0604020202020204" pitchFamily="34" charset="0"/>
                        </a:rPr>
                        <a:t>297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140113070"/>
                  </a:ext>
                </a:extLst>
              </a:tr>
              <a:tr h="249302">
                <a:tc>
                  <a:txBody>
                    <a:bodyPr/>
                    <a:lstStyle/>
                    <a:p>
                      <a:pPr algn="ctr" fontAlgn="ctr"/>
                      <a:r>
                        <a:rPr lang="en-GB" sz="1200" b="0" i="0" u="none" strike="noStrike">
                          <a:solidFill>
                            <a:srgbClr val="000000"/>
                          </a:solidFill>
                          <a:effectLst/>
                          <a:latin typeface="Arial" panose="020B0604020202020204" pitchFamily="34" charset="0"/>
                        </a:rPr>
                        <a:t>Sky Max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The Unofficial Science of Home Alone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153940989"/>
                  </a:ext>
                </a:extLst>
              </a:tr>
              <a:tr h="249302">
                <a:tc>
                  <a:txBody>
                    <a:bodyPr/>
                    <a:lstStyle/>
                    <a:p>
                      <a:pPr algn="ctr" fontAlgn="ctr"/>
                      <a:r>
                        <a:rPr lang="en-GB" sz="1200" b="0" i="0" u="none" strike="noStrike">
                          <a:solidFill>
                            <a:srgbClr val="000000"/>
                          </a:solidFill>
                          <a:effectLst/>
                          <a:latin typeface="Arial" panose="020B0604020202020204" pitchFamily="34" charset="0"/>
                        </a:rPr>
                        <a:t>Sky Max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Never Mind the Buzzcocks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257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028441727"/>
                  </a:ext>
                </a:extLst>
              </a:tr>
              <a:tr h="249302">
                <a:tc>
                  <a:txBody>
                    <a:bodyPr/>
                    <a:lstStyle/>
                    <a:p>
                      <a:pPr algn="ctr" fontAlgn="ctr"/>
                      <a:r>
                        <a:rPr lang="en-GB" sz="1200" b="0" i="0" u="none" strike="noStrike">
                          <a:solidFill>
                            <a:srgbClr val="000000"/>
                          </a:solidFill>
                          <a:effectLst/>
                          <a:latin typeface="Arial" panose="020B0604020202020204" pitchFamily="34" charset="0"/>
                        </a:rPr>
                        <a:t>Sky Max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Rob &amp; Romesh vs...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252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449291860"/>
                  </a:ext>
                </a:extLst>
              </a:tr>
              <a:tr h="249302">
                <a:tc>
                  <a:txBody>
                    <a:bodyPr/>
                    <a:lstStyle/>
                    <a:p>
                      <a:pPr algn="ctr" fontAlgn="ctr"/>
                      <a:r>
                        <a:rPr lang="en-GB" sz="1200" b="0" i="0" u="none" strike="noStrike">
                          <a:solidFill>
                            <a:srgbClr val="000000"/>
                          </a:solidFill>
                          <a:effectLst/>
                          <a:latin typeface="Arial" panose="020B0604020202020204" pitchFamily="34" charset="0"/>
                        </a:rPr>
                        <a:t>E4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Married at First Sight UK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4011540535"/>
                  </a:ext>
                </a:extLst>
              </a:tr>
              <a:tr h="249302">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dirty="0">
                          <a:solidFill>
                            <a:srgbClr val="000000"/>
                          </a:solidFill>
                          <a:effectLst/>
                          <a:latin typeface="Arial" panose="020B0604020202020204" pitchFamily="34" charset="0"/>
                        </a:rPr>
                        <a:t>The Last Leg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490214982"/>
                  </a:ext>
                </a:extLst>
              </a:tr>
              <a:tr h="249302">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8 Out of 10 Cats Does Countdown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713614185"/>
                  </a:ext>
                </a:extLst>
              </a:tr>
              <a:tr h="249302">
                <a:tc>
                  <a:txBody>
                    <a:bodyPr/>
                    <a:lstStyle/>
                    <a:p>
                      <a:pPr algn="ctr" fontAlgn="b"/>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I'm a Celebrity... Get Me Out of Here!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200" b="0" i="0" u="none" strike="noStrike" dirty="0">
                          <a:solidFill>
                            <a:srgbClr val="000000"/>
                          </a:solidFill>
                          <a:effectLst/>
                          <a:latin typeface="Arial" panose="020B0604020202020204" pitchFamily="34" charset="0"/>
                        </a:rPr>
                        <a:t>205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33946211"/>
                  </a:ext>
                </a:extLst>
              </a:tr>
            </a:tbl>
          </a:graphicData>
        </a:graphic>
      </p:graphicFrame>
      <p:graphicFrame>
        <p:nvGraphicFramePr>
          <p:cNvPr id="8" name="Table 7">
            <a:extLst>
              <a:ext uri="{FF2B5EF4-FFF2-40B4-BE49-F238E27FC236}">
                <a16:creationId xmlns:a16="http://schemas.microsoft.com/office/drawing/2014/main" id="{C6C1462C-BC93-14C1-ABCE-BF7B5AD6FF03}"/>
              </a:ext>
            </a:extLst>
          </p:cNvPr>
          <p:cNvGraphicFramePr>
            <a:graphicFrameLocks noGrp="1"/>
          </p:cNvGraphicFramePr>
          <p:nvPr>
            <p:extLst>
              <p:ext uri="{D42A27DB-BD31-4B8C-83A1-F6EECF244321}">
                <p14:modId xmlns:p14="http://schemas.microsoft.com/office/powerpoint/2010/main" val="2796365634"/>
              </p:ext>
            </p:extLst>
          </p:nvPr>
        </p:nvGraphicFramePr>
        <p:xfrm>
          <a:off x="6337308" y="1687504"/>
          <a:ext cx="5063985" cy="3016554"/>
        </p:xfrm>
        <a:graphic>
          <a:graphicData uri="http://schemas.openxmlformats.org/drawingml/2006/table">
            <a:tbl>
              <a:tblPr/>
              <a:tblGrid>
                <a:gridCol w="1123141">
                  <a:extLst>
                    <a:ext uri="{9D8B030D-6E8A-4147-A177-3AD203B41FA5}">
                      <a16:colId xmlns:a16="http://schemas.microsoft.com/office/drawing/2014/main" val="2475443118"/>
                    </a:ext>
                  </a:extLst>
                </a:gridCol>
                <a:gridCol w="2817703">
                  <a:extLst>
                    <a:ext uri="{9D8B030D-6E8A-4147-A177-3AD203B41FA5}">
                      <a16:colId xmlns:a16="http://schemas.microsoft.com/office/drawing/2014/main" val="3947492380"/>
                    </a:ext>
                  </a:extLst>
                </a:gridCol>
                <a:gridCol w="1123141">
                  <a:extLst>
                    <a:ext uri="{9D8B030D-6E8A-4147-A177-3AD203B41FA5}">
                      <a16:colId xmlns:a16="http://schemas.microsoft.com/office/drawing/2014/main" val="2524675682"/>
                    </a:ext>
                  </a:extLst>
                </a:gridCol>
              </a:tblGrid>
              <a:tr h="261767">
                <a:tc gridSpan="3">
                  <a:txBody>
                    <a:bodyPr/>
                    <a:lstStyle/>
                    <a:p>
                      <a:pPr algn="ctr" rtl="0" fontAlgn="b"/>
                      <a:r>
                        <a:rPr lang="en-GB" sz="1200" b="1" i="0" u="none" strike="noStrike" dirty="0">
                          <a:solidFill>
                            <a:srgbClr val="F2F2F2"/>
                          </a:solidFill>
                          <a:effectLst/>
                          <a:latin typeface="Arial" panose="020B060402020202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16772437"/>
                  </a:ext>
                </a:extLst>
              </a:tr>
              <a:tr h="261767">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78075841"/>
                  </a:ext>
                </a:extLst>
              </a:tr>
              <a:tr h="249302">
                <a:tc>
                  <a:txBody>
                    <a:bodyPr/>
                    <a:lstStyle/>
                    <a:p>
                      <a:pPr algn="ctr" fontAlgn="b"/>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200" b="0" i="0" u="none" strike="noStrike">
                          <a:solidFill>
                            <a:srgbClr val="000000"/>
                          </a:solidFill>
                          <a:effectLst/>
                          <a:latin typeface="Arial" panose="020B0604020202020204" pitchFamily="34" charset="0"/>
                        </a:rPr>
                        <a:t>Gogglebox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200" b="0" i="0" u="none" strike="noStrike">
                          <a:solidFill>
                            <a:srgbClr val="000000"/>
                          </a:solidFill>
                          <a:effectLst/>
                          <a:latin typeface="Arial" panose="020B0604020202020204" pitchFamily="34" charset="0"/>
                        </a:rPr>
                        <a:t>202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4011884944"/>
                  </a:ext>
                </a:extLst>
              </a:tr>
              <a:tr h="249302">
                <a:tc>
                  <a:txBody>
                    <a:bodyPr/>
                    <a:lstStyle/>
                    <a:p>
                      <a:pPr algn="ctr" fontAlgn="b"/>
                      <a:r>
                        <a:rPr lang="en-GB" sz="12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200" b="0" i="0" u="none" strike="noStrike" dirty="0">
                          <a:solidFill>
                            <a:srgbClr val="000000"/>
                          </a:solidFill>
                          <a:effectLst/>
                          <a:latin typeface="Arial" panose="020B0604020202020204" pitchFamily="34" charset="0"/>
                        </a:rPr>
                        <a:t>Morecambe &amp; Wise's 30 Funniest…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200" b="0" i="0" u="none" strike="noStrike">
                          <a:solidFill>
                            <a:srgbClr val="000000"/>
                          </a:solidFill>
                          <a:effectLst/>
                          <a:latin typeface="Arial" panose="020B0604020202020204" pitchFamily="34" charset="0"/>
                        </a:rPr>
                        <a:t>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3852936819"/>
                  </a:ext>
                </a:extLst>
              </a:tr>
              <a:tr h="249302">
                <a:tc>
                  <a:txBody>
                    <a:bodyPr/>
                    <a:lstStyle/>
                    <a:p>
                      <a:pPr algn="ctr" fontAlgn="b"/>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200" b="0" i="0" u="none" strike="noStrike">
                          <a:solidFill>
                            <a:srgbClr val="000000"/>
                          </a:solidFill>
                          <a:effectLst/>
                          <a:latin typeface="Arial" panose="020B0604020202020204" pitchFamily="34" charset="0"/>
                        </a:rPr>
                        <a:t>Aldi's Next Big Thing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200" b="0" i="0" u="none" strike="noStrike" dirty="0">
                          <a:solidFill>
                            <a:srgbClr val="000000"/>
                          </a:solidFill>
                          <a:effectLst/>
                          <a:latin typeface="Arial" panose="020B0604020202020204" pitchFamily="34" charset="0"/>
                        </a:rPr>
                        <a:t>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745786304"/>
                  </a:ext>
                </a:extLst>
              </a:tr>
              <a:tr h="249302">
                <a:tc>
                  <a:txBody>
                    <a:bodyPr/>
                    <a:lstStyle/>
                    <a:p>
                      <a:pPr algn="ctr" fontAlgn="b"/>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The 1% Club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178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883330289"/>
                  </a:ext>
                </a:extLst>
              </a:tr>
              <a:tr h="249302">
                <a:tc>
                  <a:txBody>
                    <a:bodyPr/>
                    <a:lstStyle/>
                    <a:p>
                      <a:pPr algn="ctr" fontAlgn="b"/>
                      <a:r>
                        <a:rPr lang="en-GB" sz="1200" b="0" i="0" u="none" strike="noStrike">
                          <a:solidFill>
                            <a:srgbClr val="000000"/>
                          </a:solidFill>
                          <a:effectLst/>
                          <a:latin typeface="Arial" panose="020B0604020202020204" pitchFamily="34" charset="0"/>
                        </a:rPr>
                        <a:t>Sky Arts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Portrait Artist of the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971272983"/>
                  </a:ext>
                </a:extLst>
              </a:tr>
              <a:tr h="249302">
                <a:tc>
                  <a:txBody>
                    <a:bodyPr/>
                    <a:lstStyle/>
                    <a:p>
                      <a:pPr algn="ctr" fontAlgn="b"/>
                      <a:r>
                        <a:rPr lang="en-GB" sz="1200" b="0" i="0" u="none" strike="noStrike">
                          <a:solidFill>
                            <a:srgbClr val="000000"/>
                          </a:solidFill>
                          <a:effectLst/>
                          <a:latin typeface="Arial" panose="020B0604020202020204" pitchFamily="34" charset="0"/>
                        </a:rPr>
                        <a:t>E4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200" b="0" i="0" u="none" strike="noStrike" dirty="0">
                          <a:solidFill>
                            <a:srgbClr val="000000"/>
                          </a:solidFill>
                          <a:effectLst/>
                          <a:latin typeface="Arial" panose="020B0604020202020204" pitchFamily="34" charset="0"/>
                        </a:rPr>
                        <a:t>Modern 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200" b="0" i="0" u="none" strike="noStrike">
                          <a:solidFill>
                            <a:srgbClr val="000000"/>
                          </a:solidFill>
                          <a:effectLst/>
                          <a:latin typeface="Arial" panose="020B0604020202020204" pitchFamily="34" charset="0"/>
                        </a:rPr>
                        <a:t>164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37527612"/>
                  </a:ext>
                </a:extLst>
              </a:tr>
              <a:tr h="249302">
                <a:tc>
                  <a:txBody>
                    <a:bodyPr/>
                    <a:lstStyle/>
                    <a:p>
                      <a:pPr algn="ctr" fontAlgn="b"/>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dirty="0">
                          <a:solidFill>
                            <a:srgbClr val="000000"/>
                          </a:solidFill>
                          <a:effectLst/>
                          <a:latin typeface="Arial" panose="020B0604020202020204" pitchFamily="34" charset="0"/>
                        </a:rPr>
                        <a:t>Who Wants to Be a Millionaire? Celeb…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75968833"/>
                  </a:ext>
                </a:extLst>
              </a:tr>
              <a:tr h="249302">
                <a:tc>
                  <a:txBody>
                    <a:bodyPr/>
                    <a:lstStyle/>
                    <a:p>
                      <a:pPr algn="ctr" fontAlgn="b"/>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The Jonathan Ross Show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077919260"/>
                  </a:ext>
                </a:extLst>
              </a:tr>
              <a:tr h="249302">
                <a:tc>
                  <a:txBody>
                    <a:bodyPr/>
                    <a:lstStyle/>
                    <a:p>
                      <a:pPr algn="ctr" fontAlgn="b"/>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200" b="0" i="0" u="none" strike="noStrike">
                          <a:solidFill>
                            <a:srgbClr val="000000"/>
                          </a:solidFill>
                          <a:effectLst/>
                          <a:latin typeface="Arial" panose="020B0604020202020204" pitchFamily="34" charset="0"/>
                        </a:rPr>
                        <a:t>The Simpsons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200" b="0" i="0" u="none" strike="noStrike">
                          <a:solidFill>
                            <a:srgbClr val="000000"/>
                          </a:solidFill>
                          <a:effectLst/>
                          <a:latin typeface="Arial" panose="020B0604020202020204" pitchFamily="34" charset="0"/>
                        </a:rPr>
                        <a:t>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556341672"/>
                  </a:ext>
                </a:extLst>
              </a:tr>
              <a:tr h="249302">
                <a:tc>
                  <a:txBody>
                    <a:bodyPr/>
                    <a:lstStyle/>
                    <a:p>
                      <a:pPr algn="ctr" fontAlgn="b"/>
                      <a:r>
                        <a:rPr lang="en-GB" sz="1200" b="0" i="0" u="none" strike="noStrike">
                          <a:solidFill>
                            <a:srgbClr val="000000"/>
                          </a:solidFill>
                          <a:effectLst/>
                          <a:latin typeface="Arial" panose="020B0604020202020204" pitchFamily="34" charset="0"/>
                        </a:rPr>
                        <a:t>Comedy Central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200" b="0" i="0" u="none" strike="noStrike">
                          <a:solidFill>
                            <a:srgbClr val="000000"/>
                          </a:solidFill>
                          <a:effectLst/>
                          <a:latin typeface="Arial" panose="020B0604020202020204" pitchFamily="34" charset="0"/>
                        </a:rPr>
                        <a:t>Friends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200" b="0" i="0" u="none" strike="noStrike" dirty="0">
                          <a:solidFill>
                            <a:srgbClr val="000000"/>
                          </a:solidFill>
                          <a:effectLst/>
                          <a:latin typeface="Arial" panose="020B0604020202020204" pitchFamily="34" charset="0"/>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174846102"/>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entertainment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Q4 2022, ‘Reach Extender’ index vs all adults, Thinkbox created list of programmes based on volume of viewing and index.</a:t>
            </a:r>
          </a:p>
        </p:txBody>
      </p:sp>
    </p:spTree>
    <p:extLst>
      <p:ext uri="{BB962C8B-B14F-4D97-AF65-F5344CB8AC3E}">
        <p14:creationId xmlns:p14="http://schemas.microsoft.com/office/powerpoint/2010/main" val="208611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91CFAD8-98E3-7146-FA08-B52F8E38DEA8}"/>
              </a:ext>
            </a:extLst>
          </p:cNvPr>
          <p:cNvGraphicFramePr>
            <a:graphicFrameLocks noGrp="1"/>
          </p:cNvGraphicFramePr>
          <p:nvPr>
            <p:extLst>
              <p:ext uri="{D42A27DB-BD31-4B8C-83A1-F6EECF244321}">
                <p14:modId xmlns:p14="http://schemas.microsoft.com/office/powerpoint/2010/main" val="321966488"/>
              </p:ext>
            </p:extLst>
          </p:nvPr>
        </p:nvGraphicFramePr>
        <p:xfrm>
          <a:off x="747537" y="1687507"/>
          <a:ext cx="5063986" cy="3016554"/>
        </p:xfrm>
        <a:graphic>
          <a:graphicData uri="http://schemas.openxmlformats.org/drawingml/2006/table">
            <a:tbl>
              <a:tblPr/>
              <a:tblGrid>
                <a:gridCol w="1124604">
                  <a:extLst>
                    <a:ext uri="{9D8B030D-6E8A-4147-A177-3AD203B41FA5}">
                      <a16:colId xmlns:a16="http://schemas.microsoft.com/office/drawing/2014/main" val="41760072"/>
                    </a:ext>
                  </a:extLst>
                </a:gridCol>
                <a:gridCol w="2811509">
                  <a:extLst>
                    <a:ext uri="{9D8B030D-6E8A-4147-A177-3AD203B41FA5}">
                      <a16:colId xmlns:a16="http://schemas.microsoft.com/office/drawing/2014/main" val="344576806"/>
                    </a:ext>
                  </a:extLst>
                </a:gridCol>
                <a:gridCol w="1127873">
                  <a:extLst>
                    <a:ext uri="{9D8B030D-6E8A-4147-A177-3AD203B41FA5}">
                      <a16:colId xmlns:a16="http://schemas.microsoft.com/office/drawing/2014/main" val="2785951819"/>
                    </a:ext>
                  </a:extLst>
                </a:gridCol>
              </a:tblGrid>
              <a:tr h="261767">
                <a:tc gridSpan="3">
                  <a:txBody>
                    <a:bodyPr/>
                    <a:lstStyle/>
                    <a:p>
                      <a:pPr algn="ctr" rtl="0" fontAlgn="b"/>
                      <a:r>
                        <a:rPr lang="en-GB" sz="1200" b="1" i="0" u="none" strike="noStrike" dirty="0">
                          <a:solidFill>
                            <a:srgbClr val="F2F2F2"/>
                          </a:solidFill>
                          <a:effectLst/>
                          <a:latin typeface="Arial" panose="020B0604020202020204" pitchFamily="34" charset="0"/>
                        </a:rPr>
                        <a:t>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32926179"/>
                  </a:ext>
                </a:extLst>
              </a:tr>
              <a:tr h="261767">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62634696"/>
                  </a:ext>
                </a:extLst>
              </a:tr>
              <a:tr h="249302">
                <a:tc>
                  <a:txBody>
                    <a:bodyPr/>
                    <a:lstStyle/>
                    <a:p>
                      <a:pPr algn="ctr" fontAlgn="b"/>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200" b="0" i="0" u="none" strike="noStrike">
                          <a:solidFill>
                            <a:srgbClr val="000000"/>
                          </a:solidFill>
                          <a:effectLst/>
                          <a:latin typeface="Arial" panose="020B0604020202020204" pitchFamily="34" charset="0"/>
                        </a:rPr>
                        <a:t>ICC T20 Cricket World Cup Final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200" b="0" i="0" u="none" strike="noStrike">
                          <a:solidFill>
                            <a:srgbClr val="000000"/>
                          </a:solidFill>
                          <a:effectLst/>
                          <a:latin typeface="Arial" panose="020B0604020202020204" pitchFamily="34" charset="0"/>
                        </a:rPr>
                        <a:t>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229851933"/>
                  </a:ext>
                </a:extLst>
              </a:tr>
              <a:tr h="249302">
                <a:tc>
                  <a:txBody>
                    <a:bodyPr/>
                    <a:lstStyle/>
                    <a:p>
                      <a:pPr algn="ctr" fontAlgn="b"/>
                      <a:r>
                        <a:rPr lang="en-GB" sz="1200" b="0" i="0" u="none" strike="noStrike" dirty="0">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dirty="0">
                          <a:solidFill>
                            <a:srgbClr val="000000"/>
                          </a:solidFill>
                          <a:effectLst/>
                          <a:latin typeface="Arial" panose="020B0604020202020204" pitchFamily="34" charset="0"/>
                        </a:rPr>
                        <a:t>NFL RedZone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259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4022717206"/>
                  </a:ext>
                </a:extLst>
              </a:tr>
              <a:tr h="249302">
                <a:tc>
                  <a:txBody>
                    <a:bodyPr/>
                    <a:lstStyle/>
                    <a:p>
                      <a:pPr algn="ctr" fontAlgn="b"/>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Brazilian F1 GP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259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778550651"/>
                  </a:ext>
                </a:extLst>
              </a:tr>
              <a:tr h="249302">
                <a:tc>
                  <a:txBody>
                    <a:bodyPr/>
                    <a:lstStyle/>
                    <a:p>
                      <a:pPr algn="ctr" fontAlgn="b"/>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200" b="0" i="0" u="none" strike="noStrike">
                          <a:solidFill>
                            <a:srgbClr val="000000"/>
                          </a:solidFill>
                          <a:effectLst/>
                          <a:latin typeface="Arial" panose="020B0604020202020204" pitchFamily="34" charset="0"/>
                        </a:rPr>
                        <a:t>Formula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200" b="0" i="0" u="none" strike="noStrike">
                          <a:solidFill>
                            <a:srgbClr val="000000"/>
                          </a:solidFill>
                          <a:effectLst/>
                          <a:latin typeface="Arial" panose="020B0604020202020204" pitchFamily="34" charset="0"/>
                        </a:rPr>
                        <a:t>218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662288837"/>
                  </a:ext>
                </a:extLst>
              </a:tr>
              <a:tr h="249302">
                <a:tc>
                  <a:txBody>
                    <a:bodyPr/>
                    <a:lstStyle/>
                    <a:p>
                      <a:pPr algn="ctr" fontAlgn="b"/>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EFL Cup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217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299137190"/>
                  </a:ext>
                </a:extLst>
              </a:tr>
              <a:tr h="249302">
                <a:tc>
                  <a:txBody>
                    <a:bodyPr/>
                    <a:lstStyle/>
                    <a:p>
                      <a:pPr algn="ctr" fontAlgn="b"/>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Gillette Soccer Saturday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209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356335427"/>
                  </a:ext>
                </a:extLst>
              </a:tr>
              <a:tr h="249302">
                <a:tc>
                  <a:txBody>
                    <a:bodyPr/>
                    <a:lstStyle/>
                    <a:p>
                      <a:pPr algn="ctr" fontAlgn="b"/>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World Cup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9196430"/>
                  </a:ext>
                </a:extLst>
              </a:tr>
              <a:tr h="249302">
                <a:tc>
                  <a:txBody>
                    <a:bodyPr/>
                    <a:lstStyle/>
                    <a:p>
                      <a:pPr algn="ctr" fontAlgn="b"/>
                      <a:r>
                        <a:rPr lang="en-GB" sz="12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200" b="0" i="0" u="none" strike="noStrike">
                          <a:solidFill>
                            <a:srgbClr val="000000"/>
                          </a:solidFill>
                          <a:effectLst/>
                          <a:latin typeface="Arial" panose="020B0604020202020204" pitchFamily="34" charset="0"/>
                        </a:rPr>
                        <a:t>World's Strongest 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200" b="0" i="0" u="none" strike="noStrike" dirty="0">
                          <a:solidFill>
                            <a:srgbClr val="000000"/>
                          </a:solidFill>
                          <a:effectLst/>
                          <a:latin typeface="Arial" panose="020B0604020202020204" pitchFamily="34" charset="0"/>
                        </a:rPr>
                        <a:t>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222906212"/>
                  </a:ext>
                </a:extLst>
              </a:tr>
              <a:tr h="249302">
                <a:tc>
                  <a:txBody>
                    <a:bodyPr/>
                    <a:lstStyle/>
                    <a:p>
                      <a:pPr algn="ctr" fontAlgn="b"/>
                      <a:r>
                        <a:rPr lang="en-GB" sz="1200" b="0" i="0" u="none" strike="noStrike">
                          <a:solidFill>
                            <a:srgbClr val="000000"/>
                          </a:solidFill>
                          <a:effectLst/>
                          <a:latin typeface="Arial" panose="020B0604020202020204" pitchFamily="34" charset="0"/>
                        </a:rPr>
                        <a:t>BT 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UEFA Champions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195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883826423"/>
                  </a:ext>
                </a:extLst>
              </a:tr>
              <a:tr h="249302">
                <a:tc>
                  <a:txBody>
                    <a:bodyPr/>
                    <a:lstStyle/>
                    <a:p>
                      <a:pPr algn="ctr" fontAlgn="b"/>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Premier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GB" sz="1200" b="0" i="0" u="none" strike="noStrike" dirty="0">
                          <a:solidFill>
                            <a:srgbClr val="000000"/>
                          </a:solidFill>
                          <a:effectLst/>
                          <a:latin typeface="Arial" panose="020B0604020202020204" pitchFamily="34" charset="0"/>
                        </a:rPr>
                        <a:t>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332399236"/>
                  </a:ext>
                </a:extLst>
              </a:tr>
            </a:tbl>
          </a:graphicData>
        </a:graphic>
      </p:graphicFrame>
      <p:graphicFrame>
        <p:nvGraphicFramePr>
          <p:cNvPr id="13" name="Table 12">
            <a:extLst>
              <a:ext uri="{FF2B5EF4-FFF2-40B4-BE49-F238E27FC236}">
                <a16:creationId xmlns:a16="http://schemas.microsoft.com/office/drawing/2014/main" id="{559E2CE7-382F-6962-219A-A7D0C8269203}"/>
              </a:ext>
            </a:extLst>
          </p:cNvPr>
          <p:cNvGraphicFramePr>
            <a:graphicFrameLocks noGrp="1"/>
          </p:cNvGraphicFramePr>
          <p:nvPr>
            <p:extLst>
              <p:ext uri="{D42A27DB-BD31-4B8C-83A1-F6EECF244321}">
                <p14:modId xmlns:p14="http://schemas.microsoft.com/office/powerpoint/2010/main" val="1913369018"/>
              </p:ext>
            </p:extLst>
          </p:nvPr>
        </p:nvGraphicFramePr>
        <p:xfrm>
          <a:off x="6380478" y="1687510"/>
          <a:ext cx="5020818" cy="3016554"/>
        </p:xfrm>
        <a:graphic>
          <a:graphicData uri="http://schemas.openxmlformats.org/drawingml/2006/table">
            <a:tbl>
              <a:tblPr/>
              <a:tblGrid>
                <a:gridCol w="1369314">
                  <a:extLst>
                    <a:ext uri="{9D8B030D-6E8A-4147-A177-3AD203B41FA5}">
                      <a16:colId xmlns:a16="http://schemas.microsoft.com/office/drawing/2014/main" val="2382649871"/>
                    </a:ext>
                  </a:extLst>
                </a:gridCol>
                <a:gridCol w="2576339">
                  <a:extLst>
                    <a:ext uri="{9D8B030D-6E8A-4147-A177-3AD203B41FA5}">
                      <a16:colId xmlns:a16="http://schemas.microsoft.com/office/drawing/2014/main" val="1805620116"/>
                    </a:ext>
                  </a:extLst>
                </a:gridCol>
                <a:gridCol w="1075165">
                  <a:extLst>
                    <a:ext uri="{9D8B030D-6E8A-4147-A177-3AD203B41FA5}">
                      <a16:colId xmlns:a16="http://schemas.microsoft.com/office/drawing/2014/main" val="1227597962"/>
                    </a:ext>
                  </a:extLst>
                </a:gridCol>
              </a:tblGrid>
              <a:tr h="261767">
                <a:tc gridSpan="3">
                  <a:txBody>
                    <a:bodyPr/>
                    <a:lstStyle/>
                    <a:p>
                      <a:pPr algn="ctr" rtl="0" fontAlgn="b"/>
                      <a:r>
                        <a:rPr lang="en-GB" sz="1200" b="1" i="0" u="none" strike="noStrike">
                          <a:solidFill>
                            <a:srgbClr val="F2F2F2"/>
                          </a:solidFill>
                          <a:effectLst/>
                          <a:latin typeface="Arial" panose="020B0604020202020204" pitchFamily="34" charset="0"/>
                        </a:rPr>
                        <a:t>Sport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90797029"/>
                  </a:ext>
                </a:extLst>
              </a:tr>
              <a:tr h="261767">
                <a:tc>
                  <a:txBody>
                    <a:bodyPr/>
                    <a:lstStyle/>
                    <a:p>
                      <a:pPr algn="ctr" fontAlgn="ctr"/>
                      <a:r>
                        <a:rPr lang="en-GB" sz="1200" b="1" i="0" u="none" strike="noStrike">
                          <a:solidFill>
                            <a:srgbClr val="000000"/>
                          </a:solidFill>
                          <a:effectLst/>
                          <a:latin typeface="Arial" panose="020B0604020202020204" pitchFamily="34" charset="0"/>
                        </a:rPr>
                        <a:t>Channel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GB" sz="1200" b="1" i="0" u="none" strike="noStrike">
                          <a:solidFill>
                            <a:srgbClr val="000000"/>
                          </a:solidFill>
                          <a:effectLst/>
                          <a:latin typeface="Arial" panose="020B0604020202020204" pitchFamily="34" charset="0"/>
                        </a:rPr>
                        <a:t>Programme Title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GB" sz="1200" b="1" i="0" u="none" strike="noStrike">
                          <a:solidFill>
                            <a:srgbClr val="000000"/>
                          </a:solidFill>
                          <a:effectLst/>
                          <a:latin typeface="Arial" panose="020B0604020202020204" pitchFamily="34" charset="0"/>
                        </a:rPr>
                        <a:t>Index</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01753417"/>
                  </a:ext>
                </a:extLst>
              </a:tr>
              <a:tr h="249302">
                <a:tc>
                  <a:txBody>
                    <a:bodyPr/>
                    <a:lstStyle/>
                    <a:p>
                      <a:pPr algn="ctr" fontAlgn="ctr"/>
                      <a:r>
                        <a:rPr lang="en-GB" sz="1200" b="0" i="0" u="none" strike="noStrike" dirty="0">
                          <a:solidFill>
                            <a:srgbClr val="000000"/>
                          </a:solidFill>
                          <a:effectLst/>
                          <a:latin typeface="Arial" panose="020B0604020202020204" pitchFamily="34" charset="0"/>
                        </a:rPr>
                        <a:t>BT Sport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200" b="0" i="0" u="none" strike="noStrike" dirty="0">
                          <a:solidFill>
                            <a:srgbClr val="000000"/>
                          </a:solidFill>
                          <a:effectLst/>
                          <a:latin typeface="Arial" panose="020B0604020202020204" pitchFamily="34" charset="0"/>
                        </a:rPr>
                        <a:t>UEFA Champions League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200" b="0" i="0" u="none" strike="noStrike" dirty="0">
                          <a:solidFill>
                            <a:srgbClr val="000000"/>
                          </a:solidFill>
                          <a:effectLst/>
                          <a:latin typeface="Arial" panose="020B0604020202020204" pitchFamily="34" charset="0"/>
                        </a:rPr>
                        <a:t>193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614235999"/>
                  </a:ext>
                </a:extLst>
              </a:tr>
              <a:tr h="249302">
                <a:tc>
                  <a:txBody>
                    <a:bodyPr/>
                    <a:lstStyle/>
                    <a:p>
                      <a:pPr algn="ctr" fontAlgn="ctr"/>
                      <a:r>
                        <a:rPr lang="en-GB" sz="1200" b="0" i="0" u="none" strike="noStrike" dirty="0">
                          <a:solidFill>
                            <a:srgbClr val="000000"/>
                          </a:solidFill>
                          <a:effectLst/>
                          <a:latin typeface="Arial" panose="020B0604020202020204" pitchFamily="34" charset="0"/>
                        </a:rPr>
                        <a:t>BT Sport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dirty="0">
                          <a:solidFill>
                            <a:srgbClr val="000000"/>
                          </a:solidFill>
                          <a:effectLst/>
                          <a:latin typeface="Arial" panose="020B0604020202020204" pitchFamily="34" charset="0"/>
                        </a:rPr>
                        <a:t>UFC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dirty="0">
                          <a:solidFill>
                            <a:srgbClr val="000000"/>
                          </a:solidFill>
                          <a:effectLst/>
                          <a:latin typeface="Arial" panose="020B0604020202020204" pitchFamily="34" charset="0"/>
                        </a:rPr>
                        <a:t>189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836625522"/>
                  </a:ext>
                </a:extLst>
              </a:tr>
              <a:tr h="249302">
                <a:tc>
                  <a:txBody>
                    <a:bodyPr/>
                    <a:lstStyle/>
                    <a:p>
                      <a:pPr algn="ctr" fontAlgn="ctr"/>
                      <a:r>
                        <a:rPr lang="en-GB" sz="1200" b="0" i="0" u="none" strike="noStrike">
                          <a:solidFill>
                            <a:srgbClr val="000000"/>
                          </a:solidFill>
                          <a:effectLst/>
                          <a:latin typeface="Arial" panose="020B0604020202020204" pitchFamily="34" charset="0"/>
                        </a:rPr>
                        <a:t>Sky Sports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Super Sunday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181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808919267"/>
                  </a:ext>
                </a:extLst>
              </a:tr>
              <a:tr h="249302">
                <a:tc>
                  <a:txBody>
                    <a:bodyPr/>
                    <a:lstStyle/>
                    <a:p>
                      <a:pPr algn="ctr" fontAlgn="ctr"/>
                      <a:r>
                        <a:rPr lang="en-GB" sz="1200" b="0" i="0" u="none" strike="noStrike">
                          <a:solidFill>
                            <a:srgbClr val="000000"/>
                          </a:solidFill>
                          <a:effectLst/>
                          <a:latin typeface="Arial" panose="020B0604020202020204" pitchFamily="34" charset="0"/>
                        </a:rPr>
                        <a:t>ITV1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FA Community Shield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179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808488320"/>
                  </a:ext>
                </a:extLst>
              </a:tr>
              <a:tr h="249302">
                <a:tc>
                  <a:txBody>
                    <a:bodyPr/>
                    <a:lstStyle/>
                    <a:p>
                      <a:pPr algn="ctr" fontAlgn="ctr"/>
                      <a:r>
                        <a:rPr lang="en-GB" sz="1200" b="0" i="0" u="none" strike="noStrike">
                          <a:solidFill>
                            <a:srgbClr val="000000"/>
                          </a:solidFill>
                          <a:effectLst/>
                          <a:latin typeface="Arial" panose="020B0604020202020204" pitchFamily="34" charset="0"/>
                        </a:rPr>
                        <a:t>Sky Sports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International Rugby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167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04477339"/>
                  </a:ext>
                </a:extLst>
              </a:tr>
              <a:tr h="249302">
                <a:tc>
                  <a:txBody>
                    <a:bodyPr/>
                    <a:lstStyle/>
                    <a:p>
                      <a:pPr algn="ctr" fontAlgn="ctr"/>
                      <a:r>
                        <a:rPr lang="en-GB" sz="1200" b="0" i="0" u="none" strike="noStrike">
                          <a:solidFill>
                            <a:srgbClr val="000000"/>
                          </a:solidFill>
                          <a:effectLst/>
                          <a:latin typeface="Arial" panose="020B0604020202020204" pitchFamily="34" charset="0"/>
                        </a:rPr>
                        <a:t>ITV1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British Touring Car Championship</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162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024308249"/>
                  </a:ext>
                </a:extLst>
              </a:tr>
              <a:tr h="249302">
                <a:tc>
                  <a:txBody>
                    <a:bodyPr/>
                    <a:lstStyle/>
                    <a:p>
                      <a:pPr algn="ctr" fontAlgn="ctr"/>
                      <a:r>
                        <a:rPr lang="en-GB" sz="1200" b="0" i="0" u="none" strike="noStrike" dirty="0">
                          <a:solidFill>
                            <a:srgbClr val="000000"/>
                          </a:solidFill>
                          <a:effectLst/>
                          <a:latin typeface="Arial" panose="020B0604020202020204" pitchFamily="34" charset="0"/>
                        </a:rPr>
                        <a:t>BT Sport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dirty="0">
                          <a:solidFill>
                            <a:srgbClr val="000000"/>
                          </a:solidFill>
                          <a:effectLst/>
                          <a:latin typeface="Arial" panose="020B0604020202020204" pitchFamily="34" charset="0"/>
                        </a:rPr>
                        <a:t>UEFA Europa League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dirty="0">
                          <a:solidFill>
                            <a:srgbClr val="000000"/>
                          </a:solidFill>
                          <a:effectLst/>
                          <a:latin typeface="Arial" panose="020B0604020202020204" pitchFamily="34" charset="0"/>
                        </a:rPr>
                        <a:t>154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4026025019"/>
                  </a:ext>
                </a:extLst>
              </a:tr>
              <a:tr h="249302">
                <a:tc>
                  <a:txBody>
                    <a:bodyPr/>
                    <a:lstStyle/>
                    <a:p>
                      <a:pPr algn="ctr" fontAlgn="ctr"/>
                      <a:r>
                        <a:rPr lang="en-GB" sz="1200" b="0" i="0" u="none" strike="noStrike">
                          <a:solidFill>
                            <a:srgbClr val="000000"/>
                          </a:solidFill>
                          <a:effectLst/>
                          <a:latin typeface="Arial" panose="020B0604020202020204" pitchFamily="34" charset="0"/>
                        </a:rPr>
                        <a:t>ITV4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All Elite Wrestling: Dynamite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144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135792796"/>
                  </a:ext>
                </a:extLst>
              </a:tr>
              <a:tr h="249302">
                <a:tc>
                  <a:txBody>
                    <a:bodyPr/>
                    <a:lstStyle/>
                    <a:p>
                      <a:pPr algn="ctr" fontAlgn="ctr"/>
                      <a:r>
                        <a:rPr lang="en-GB" sz="1200" b="0" i="0" u="none" strike="noStrike">
                          <a:solidFill>
                            <a:srgbClr val="000000"/>
                          </a:solidFill>
                          <a:effectLst/>
                          <a:latin typeface="Arial" panose="020B0604020202020204" pitchFamily="34" charset="0"/>
                        </a:rPr>
                        <a:t>Sky Sports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English Football League (EFL)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131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101748098"/>
                  </a:ext>
                </a:extLst>
              </a:tr>
              <a:tr h="249302">
                <a:tc>
                  <a:txBody>
                    <a:bodyPr/>
                    <a:lstStyle/>
                    <a:p>
                      <a:pPr algn="ctr" fontAlgn="ctr"/>
                      <a:r>
                        <a:rPr lang="en-GB" sz="1200" b="0" i="0" u="none" strike="noStrike">
                          <a:solidFill>
                            <a:srgbClr val="000000"/>
                          </a:solidFill>
                          <a:effectLst/>
                          <a:latin typeface="Arial" panose="020B0604020202020204" pitchFamily="34" charset="0"/>
                        </a:rPr>
                        <a:t>Sky Sports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PGA Tour Golf</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GB" sz="1200" b="0" i="0" u="none" strike="noStrike" dirty="0">
                          <a:solidFill>
                            <a:srgbClr val="000000"/>
                          </a:solidFill>
                          <a:effectLst/>
                          <a:latin typeface="Arial" panose="020B0604020202020204" pitchFamily="34" charset="0"/>
                        </a:rPr>
                        <a:t>124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775628378"/>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sport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Q4 2022, ‘Reach Extender’ index vs all adults, Thinkbox created list of programmes based on volume of viewing and index.</a:t>
            </a:r>
          </a:p>
        </p:txBody>
      </p:sp>
      <p:graphicFrame>
        <p:nvGraphicFramePr>
          <p:cNvPr id="7" name="Table 6">
            <a:extLst>
              <a:ext uri="{FF2B5EF4-FFF2-40B4-BE49-F238E27FC236}">
                <a16:creationId xmlns:a16="http://schemas.microsoft.com/office/drawing/2014/main" id="{1CF208CF-C7E2-1258-01F2-AC1F914A617B}"/>
              </a:ext>
            </a:extLst>
          </p:cNvPr>
          <p:cNvGraphicFramePr>
            <a:graphicFrameLocks noGrp="1"/>
          </p:cNvGraphicFramePr>
          <p:nvPr>
            <p:extLst>
              <p:ext uri="{D42A27DB-BD31-4B8C-83A1-F6EECF244321}">
                <p14:modId xmlns:p14="http://schemas.microsoft.com/office/powerpoint/2010/main" val="2979105374"/>
              </p:ext>
            </p:extLst>
          </p:nvPr>
        </p:nvGraphicFramePr>
        <p:xfrm>
          <a:off x="6337310" y="1687506"/>
          <a:ext cx="5063985" cy="3016554"/>
        </p:xfrm>
        <a:graphic>
          <a:graphicData uri="http://schemas.openxmlformats.org/drawingml/2006/table">
            <a:tbl>
              <a:tblPr/>
              <a:tblGrid>
                <a:gridCol w="1125330">
                  <a:extLst>
                    <a:ext uri="{9D8B030D-6E8A-4147-A177-3AD203B41FA5}">
                      <a16:colId xmlns:a16="http://schemas.microsoft.com/office/drawing/2014/main" val="968454048"/>
                    </a:ext>
                  </a:extLst>
                </a:gridCol>
                <a:gridCol w="2813325">
                  <a:extLst>
                    <a:ext uri="{9D8B030D-6E8A-4147-A177-3AD203B41FA5}">
                      <a16:colId xmlns:a16="http://schemas.microsoft.com/office/drawing/2014/main" val="323248359"/>
                    </a:ext>
                  </a:extLst>
                </a:gridCol>
                <a:gridCol w="1125330">
                  <a:extLst>
                    <a:ext uri="{9D8B030D-6E8A-4147-A177-3AD203B41FA5}">
                      <a16:colId xmlns:a16="http://schemas.microsoft.com/office/drawing/2014/main" val="3653174236"/>
                    </a:ext>
                  </a:extLst>
                </a:gridCol>
              </a:tblGrid>
              <a:tr h="261767">
                <a:tc gridSpan="3">
                  <a:txBody>
                    <a:bodyPr/>
                    <a:lstStyle/>
                    <a:p>
                      <a:pPr algn="ctr" rtl="0" fontAlgn="b"/>
                      <a:r>
                        <a:rPr lang="en-GB" sz="1200" b="1" i="0" u="none" strike="noStrike" dirty="0">
                          <a:solidFill>
                            <a:srgbClr val="F2F2F2"/>
                          </a:solidFill>
                          <a:effectLst/>
                          <a:latin typeface="Arial" panose="020B0604020202020204" pitchFamily="34" charset="0"/>
                        </a:rPr>
                        <a:t>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36297205"/>
                  </a:ext>
                </a:extLst>
              </a:tr>
              <a:tr h="261767">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5694619"/>
                  </a:ext>
                </a:extLst>
              </a:tr>
              <a:tr h="249302">
                <a:tc>
                  <a:txBody>
                    <a:bodyPr/>
                    <a:lstStyle/>
                    <a:p>
                      <a:pPr algn="ctr" fontAlgn="b"/>
                      <a:r>
                        <a:rPr lang="en-GB" sz="1200" b="0" i="0" u="none" strike="noStrike">
                          <a:solidFill>
                            <a:srgbClr val="000000"/>
                          </a:solidFill>
                          <a:effectLst/>
                          <a:latin typeface="Arial" panose="020B0604020202020204" pitchFamily="34" charset="0"/>
                        </a:rPr>
                        <a:t>BT 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Gallagher Premiership Rugby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182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2307250937"/>
                  </a:ext>
                </a:extLst>
              </a:tr>
              <a:tr h="249302">
                <a:tc>
                  <a:txBody>
                    <a:bodyPr/>
                    <a:lstStyle/>
                    <a:p>
                      <a:pPr algn="ctr" fontAlgn="b"/>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dirty="0">
                          <a:solidFill>
                            <a:srgbClr val="000000"/>
                          </a:solidFill>
                          <a:effectLst/>
                          <a:latin typeface="Arial" panose="020B0604020202020204" pitchFamily="34" charset="0"/>
                        </a:rPr>
                        <a:t>Test Match Cricket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182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494435548"/>
                  </a:ext>
                </a:extLst>
              </a:tr>
              <a:tr h="249302">
                <a:tc>
                  <a:txBody>
                    <a:bodyPr/>
                    <a:lstStyle/>
                    <a:p>
                      <a:pPr algn="ctr" fontAlgn="b"/>
                      <a:r>
                        <a:rPr lang="en-GB" sz="1200" b="0" i="0" u="none" strike="noStrike">
                          <a:solidFill>
                            <a:srgbClr val="000000"/>
                          </a:solidFill>
                          <a:effectLst/>
                          <a:latin typeface="Arial" panose="020B0604020202020204" pitchFamily="34" charset="0"/>
                        </a:rPr>
                        <a:t>BT 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Moto GP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177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867737108"/>
                  </a:ext>
                </a:extLst>
              </a:tr>
              <a:tr h="249302">
                <a:tc>
                  <a:txBody>
                    <a:bodyPr/>
                    <a:lstStyle/>
                    <a:p>
                      <a:pPr algn="ctr" fontAlgn="b"/>
                      <a:r>
                        <a:rPr lang="en-GB" sz="1200" b="0" i="0" u="none" strike="noStrike" dirty="0">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dirty="0">
                          <a:solidFill>
                            <a:srgbClr val="000000"/>
                          </a:solidFill>
                          <a:effectLst/>
                          <a:latin typeface="Arial" panose="020B0604020202020204" pitchFamily="34" charset="0"/>
                        </a:rPr>
                        <a:t>Heineken Champions Cup: Rugby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801177533"/>
                  </a:ext>
                </a:extLst>
              </a:tr>
              <a:tr h="249302">
                <a:tc>
                  <a:txBody>
                    <a:bodyPr/>
                    <a:lstStyle/>
                    <a:p>
                      <a:pPr algn="ctr" fontAlgn="b"/>
                      <a:r>
                        <a:rPr lang="en-GB" sz="1200" b="0" i="0" u="none" strike="noStrike">
                          <a:solidFill>
                            <a:srgbClr val="000000"/>
                          </a:solidFill>
                          <a:effectLst/>
                          <a:latin typeface="Arial" panose="020B0604020202020204" pitchFamily="34" charset="0"/>
                        </a:rPr>
                        <a:t>BT 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UEFA Europa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164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898851589"/>
                  </a:ext>
                </a:extLst>
              </a:tr>
              <a:tr h="249302">
                <a:tc>
                  <a:txBody>
                    <a:bodyPr/>
                    <a:lstStyle/>
                    <a:p>
                      <a:pPr algn="ctr" fontAlgn="b"/>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NFL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736088952"/>
                  </a:ext>
                </a:extLst>
              </a:tr>
              <a:tr h="249302">
                <a:tc>
                  <a:txBody>
                    <a:bodyPr/>
                    <a:lstStyle/>
                    <a:p>
                      <a:pPr algn="ctr" fontAlgn="b"/>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English Football League (EFL)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155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891630703"/>
                  </a:ext>
                </a:extLst>
              </a:tr>
              <a:tr h="249302">
                <a:tc>
                  <a:txBody>
                    <a:bodyPr/>
                    <a:lstStyle/>
                    <a:p>
                      <a:pPr algn="ctr" fontAlgn="b"/>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Rugby: Women's World Cup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200" b="0" i="0" u="none" strike="noStrike">
                          <a:solidFill>
                            <a:srgbClr val="000000"/>
                          </a:solidFill>
                          <a:effectLst/>
                          <a:latin typeface="Arial" panose="020B0604020202020204" pitchFamily="34" charset="0"/>
                        </a:rPr>
                        <a:t>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650083866"/>
                  </a:ext>
                </a:extLst>
              </a:tr>
              <a:tr h="249302">
                <a:tc>
                  <a:txBody>
                    <a:bodyPr/>
                    <a:lstStyle/>
                    <a:p>
                      <a:pPr algn="ctr" fontAlgn="b"/>
                      <a:r>
                        <a:rPr lang="en-GB" sz="12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200" b="0" i="0" u="none" strike="noStrike">
                          <a:solidFill>
                            <a:srgbClr val="000000"/>
                          </a:solidFill>
                          <a:effectLst/>
                          <a:latin typeface="Arial" panose="020B0604020202020204" pitchFamily="34" charset="0"/>
                        </a:rPr>
                        <a:t>UK's Strongest 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200" b="0" i="0" u="none" strike="noStrike" dirty="0">
                          <a:solidFill>
                            <a:srgbClr val="000000"/>
                          </a:solidFill>
                          <a:effectLst/>
                          <a:latin typeface="Arial" panose="020B0604020202020204" pitchFamily="34" charset="0"/>
                        </a:rPr>
                        <a:t>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1113124962"/>
                  </a:ext>
                </a:extLst>
              </a:tr>
              <a:tr h="249302">
                <a:tc>
                  <a:txBody>
                    <a:bodyPr/>
                    <a:lstStyle/>
                    <a:p>
                      <a:pPr algn="ctr" fontAlgn="b"/>
                      <a:r>
                        <a:rPr lang="en-GB" sz="1200" b="0" i="0" u="none" strike="noStrike">
                          <a:solidFill>
                            <a:srgbClr val="000000"/>
                          </a:solidFill>
                          <a:effectLst/>
                          <a:latin typeface="Arial" panose="020B0604020202020204" pitchFamily="34" charset="0"/>
                        </a:rPr>
                        <a:t>Sky Sports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GB" sz="1200" b="0" i="0" u="none" strike="noStrike">
                          <a:solidFill>
                            <a:srgbClr val="000000"/>
                          </a:solidFill>
                          <a:effectLst/>
                          <a:latin typeface="Arial" panose="020B0604020202020204" pitchFamily="34" charset="0"/>
                        </a:rPr>
                        <a:t>ICC World T20 Cricket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GB" sz="1200" b="0" i="0" u="none" strike="noStrike" dirty="0">
                          <a:solidFill>
                            <a:srgbClr val="000000"/>
                          </a:solidFill>
                          <a:effectLst/>
                          <a:latin typeface="Arial" panose="020B0604020202020204" pitchFamily="34" charset="0"/>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33409130"/>
                  </a:ext>
                </a:extLst>
              </a:tr>
            </a:tbl>
          </a:graphicData>
        </a:graphic>
      </p:graphicFrame>
    </p:spTree>
    <p:extLst>
      <p:ext uri="{BB962C8B-B14F-4D97-AF65-F5344CB8AC3E}">
        <p14:creationId xmlns:p14="http://schemas.microsoft.com/office/powerpoint/2010/main" val="30706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65168DB3-EBC5-82F6-FA13-E735E8E3F860}"/>
              </a:ext>
            </a:extLst>
          </p:cNvPr>
          <p:cNvGraphicFramePr>
            <a:graphicFrameLocks noGrp="1"/>
          </p:cNvGraphicFramePr>
          <p:nvPr>
            <p:extLst>
              <p:ext uri="{D42A27DB-BD31-4B8C-83A1-F6EECF244321}">
                <p14:modId xmlns:p14="http://schemas.microsoft.com/office/powerpoint/2010/main" val="2596462706"/>
              </p:ext>
            </p:extLst>
          </p:nvPr>
        </p:nvGraphicFramePr>
        <p:xfrm>
          <a:off x="6368460" y="1257300"/>
          <a:ext cx="5281612" cy="3801348"/>
        </p:xfrm>
        <a:graphic>
          <a:graphicData uri="http://schemas.openxmlformats.org/drawingml/2006/table">
            <a:tbl>
              <a:tblPr/>
              <a:tblGrid>
                <a:gridCol w="1347787">
                  <a:extLst>
                    <a:ext uri="{9D8B030D-6E8A-4147-A177-3AD203B41FA5}">
                      <a16:colId xmlns:a16="http://schemas.microsoft.com/office/drawing/2014/main" val="3358618332"/>
                    </a:ext>
                  </a:extLst>
                </a:gridCol>
                <a:gridCol w="1416050">
                  <a:extLst>
                    <a:ext uri="{9D8B030D-6E8A-4147-A177-3AD203B41FA5}">
                      <a16:colId xmlns:a16="http://schemas.microsoft.com/office/drawing/2014/main" val="2197320450"/>
                    </a:ext>
                  </a:extLst>
                </a:gridCol>
                <a:gridCol w="2057400">
                  <a:extLst>
                    <a:ext uri="{9D8B030D-6E8A-4147-A177-3AD203B41FA5}">
                      <a16:colId xmlns:a16="http://schemas.microsoft.com/office/drawing/2014/main" val="362203310"/>
                    </a:ext>
                  </a:extLst>
                </a:gridCol>
                <a:gridCol w="460375">
                  <a:extLst>
                    <a:ext uri="{9D8B030D-6E8A-4147-A177-3AD203B41FA5}">
                      <a16:colId xmlns:a16="http://schemas.microsoft.com/office/drawing/2014/main" val="1907751887"/>
                    </a:ext>
                  </a:extLst>
                </a:gridCol>
              </a:tblGrid>
              <a:tr h="202765">
                <a:tc gridSpan="4">
                  <a:txBody>
                    <a:bodyPr/>
                    <a:lstStyle/>
                    <a:p>
                      <a:pPr algn="ctr" fontAlgn="b"/>
                      <a:r>
                        <a:rPr lang="en-GB" sz="1200" b="1" i="0" u="none" strike="noStrike" dirty="0">
                          <a:solidFill>
                            <a:srgbClr val="FFFFFF"/>
                          </a:solidFill>
                          <a:effectLst/>
                          <a:latin typeface="Arial" panose="020B0604020202020204" pitchFamily="34" charset="0"/>
                        </a:rPr>
                        <a:t>Films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45556004"/>
                  </a:ext>
                </a:extLst>
              </a:tr>
              <a:tr h="354343">
                <a:tc>
                  <a:txBody>
                    <a:bodyPr/>
                    <a:lstStyle/>
                    <a:p>
                      <a:pPr algn="ctr" fontAlgn="b"/>
                      <a:r>
                        <a:rPr lang="en-GB" sz="1200" b="1" i="0" u="none" strike="noStrike">
                          <a:solidFill>
                            <a:srgbClr val="000000"/>
                          </a:solidFill>
                          <a:effectLst/>
                          <a:latin typeface="Arial" panose="020B0604020202020204" pitchFamily="34" charset="0"/>
                        </a:rPr>
                        <a:t> Sub-Genre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24553334"/>
                  </a:ext>
                </a:extLst>
              </a:tr>
              <a:tr h="202765">
                <a:tc>
                  <a:txBody>
                    <a:bodyPr/>
                    <a:lstStyle/>
                    <a:p>
                      <a:pPr algn="ctr" fontAlgn="b"/>
                      <a:r>
                        <a:rPr lang="en-GB" sz="1100" b="0" i="0" u="none" strike="noStrike" dirty="0">
                          <a:solidFill>
                            <a:srgbClr val="000000"/>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ITV2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tc>
                  <a:txBody>
                    <a:bodyPr/>
                    <a:lstStyle/>
                    <a:p>
                      <a:pPr algn="ctr" fontAlgn="b"/>
                      <a:r>
                        <a:rPr lang="en-GB" sz="1100" b="0" i="0" u="none" strike="noStrike" dirty="0">
                          <a:solidFill>
                            <a:srgbClr val="000000"/>
                          </a:solidFill>
                          <a:effectLst/>
                          <a:latin typeface="Arial" panose="020B0604020202020204" pitchFamily="34" charset="0"/>
                        </a:rPr>
                        <a:t>Despicable Me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281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2986093856"/>
                  </a:ext>
                </a:extLst>
              </a:tr>
              <a:tr h="202765">
                <a:tc>
                  <a:txBody>
                    <a:bodyPr/>
                    <a:lstStyle/>
                    <a:p>
                      <a:pPr algn="ctr" fontAlgn="b"/>
                      <a:r>
                        <a:rPr lang="en-GB" sz="1100" b="0" i="0" u="none" strike="noStrike">
                          <a:solidFill>
                            <a:srgbClr val="000000"/>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dirty="0">
                          <a:solidFill>
                            <a:srgbClr val="000000"/>
                          </a:solidFill>
                          <a:effectLst/>
                          <a:latin typeface="Arial" panose="020B0604020202020204" pitchFamily="34" charset="0"/>
                        </a:rPr>
                        <a:t>Sky Cinema Drama…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dirty="0">
                          <a:solidFill>
                            <a:srgbClr val="000000"/>
                          </a:solidFill>
                          <a:effectLst/>
                          <a:latin typeface="Arial" panose="020B0604020202020204" pitchFamily="34" charset="0"/>
                        </a:rPr>
                        <a:t>Elf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dirty="0">
                          <a:solidFill>
                            <a:srgbClr val="000000"/>
                          </a:solidFill>
                          <a:effectLst/>
                          <a:latin typeface="Arial" panose="020B0604020202020204" pitchFamily="34" charset="0"/>
                        </a:rPr>
                        <a:t>273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760850224"/>
                  </a:ext>
                </a:extLst>
              </a:tr>
              <a:tr h="202765">
                <a:tc>
                  <a:txBody>
                    <a:bodyPr/>
                    <a:lstStyle/>
                    <a:p>
                      <a:pPr algn="ctr" fontAlgn="b"/>
                      <a:r>
                        <a:rPr lang="en-GB" sz="1100" b="0" i="0" u="none" strike="noStrike" dirty="0">
                          <a:solidFill>
                            <a:srgbClr val="000000"/>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Home Alone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662770206"/>
                  </a:ext>
                </a:extLst>
              </a:tr>
              <a:tr h="202765">
                <a:tc>
                  <a:txBody>
                    <a:bodyPr/>
                    <a:lstStyle/>
                    <a:p>
                      <a:pPr algn="ctr" fontAlgn="b"/>
                      <a:r>
                        <a:rPr lang="en-GB" sz="1100" b="0" i="0" u="none" strike="noStrike" dirty="0">
                          <a:solidFill>
                            <a:srgbClr val="000000"/>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Hook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119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2155533205"/>
                  </a:ext>
                </a:extLst>
              </a:tr>
              <a:tr h="202765">
                <a:tc>
                  <a:txBody>
                    <a:bodyPr/>
                    <a:lstStyle/>
                    <a:p>
                      <a:pPr algn="ctr" fontAlgn="ctr"/>
                      <a:r>
                        <a:rPr lang="en-GB" sz="1100" b="0" i="0" u="none" strike="noStrike">
                          <a:solidFill>
                            <a:srgbClr val="000000"/>
                          </a:solidFill>
                          <a:effectLst/>
                          <a:latin typeface="Arial" panose="020B0604020202020204" pitchFamily="34" charset="0"/>
                        </a:rPr>
                        <a:t>Sci-Fi and Fantasy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5STAR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The Fifth Element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dirty="0">
                          <a:solidFill>
                            <a:srgbClr val="000000"/>
                          </a:solidFill>
                          <a:effectLst/>
                          <a:latin typeface="Arial" panose="020B0604020202020204" pitchFamily="34" charset="0"/>
                        </a:rPr>
                        <a:t>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3207363104"/>
                  </a:ext>
                </a:extLst>
              </a:tr>
              <a:tr h="202765">
                <a:tc>
                  <a:txBody>
                    <a:bodyPr/>
                    <a:lstStyle/>
                    <a:p>
                      <a:pPr algn="ctr" fontAlgn="b"/>
                      <a:r>
                        <a:rPr lang="en-GB" sz="1100" b="0" i="0" u="none" strike="noStrike" dirty="0">
                          <a:solidFill>
                            <a:srgbClr val="000000"/>
                          </a:solidFill>
                          <a:effectLst/>
                          <a:latin typeface="Arial" panose="020B0604020202020204" pitchFamily="34" charset="0"/>
                        </a:rPr>
                        <a:t>Sci-Fi and Fantasy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dirty="0">
                          <a:solidFill>
                            <a:srgbClr val="000000"/>
                          </a:solidFill>
                          <a:effectLst/>
                          <a:latin typeface="Arial" panose="020B0604020202020204" pitchFamily="34" charset="0"/>
                        </a:rPr>
                        <a:t>Sky Cinema Premiere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dirty="0">
                          <a:solidFill>
                            <a:srgbClr val="000000"/>
                          </a:solidFill>
                          <a:effectLst/>
                          <a:latin typeface="Arial" panose="020B0604020202020204" pitchFamily="34" charset="0"/>
                        </a:rPr>
                        <a:t>Fantastic Beasts: The Secrets…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dirty="0">
                          <a:solidFill>
                            <a:srgbClr val="000000"/>
                          </a:solidFill>
                          <a:effectLst/>
                          <a:latin typeface="Arial" panose="020B0604020202020204" pitchFamily="34" charset="0"/>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852218826"/>
                  </a:ext>
                </a:extLst>
              </a:tr>
              <a:tr h="202765">
                <a:tc>
                  <a:txBody>
                    <a:bodyPr/>
                    <a:lstStyle/>
                    <a:p>
                      <a:pPr algn="ctr" fontAlgn="b"/>
                      <a:r>
                        <a:rPr lang="en-GB" sz="1100" b="0" i="0" u="none" strike="noStrike">
                          <a:solidFill>
                            <a:srgbClr val="000000"/>
                          </a:solidFill>
                          <a:effectLst/>
                          <a:latin typeface="Arial" panose="020B0604020202020204" pitchFamily="34" charset="0"/>
                        </a:rPr>
                        <a:t>Sci-Fi and Fantasy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dirty="0">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dirty="0">
                          <a:solidFill>
                            <a:srgbClr val="000000"/>
                          </a:solidFill>
                          <a:effectLst/>
                          <a:latin typeface="Arial" panose="020B0604020202020204" pitchFamily="34" charset="0"/>
                        </a:rPr>
                        <a:t>Star Wars: Episode 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487670988"/>
                  </a:ext>
                </a:extLst>
              </a:tr>
              <a:tr h="202765">
                <a:tc>
                  <a:txBody>
                    <a:bodyPr/>
                    <a:lstStyle/>
                    <a:p>
                      <a:pPr algn="ctr" fontAlgn="ctr"/>
                      <a:r>
                        <a:rPr lang="en-GB" sz="1100" b="0" i="0" u="none" strike="noStrike">
                          <a:solidFill>
                            <a:srgbClr val="000000"/>
                          </a:solidFill>
                          <a:effectLst/>
                          <a:latin typeface="Arial" panose="020B0604020202020204" pitchFamily="34" charset="0"/>
                        </a:rPr>
                        <a:t>Sci-Fi and Fantasy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Aquaman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196461840"/>
                  </a:ext>
                </a:extLst>
              </a:tr>
              <a:tr h="202765">
                <a:tc>
                  <a:txBody>
                    <a:bodyPr/>
                    <a:lstStyle/>
                    <a:p>
                      <a:pPr algn="ctr" fontAlgn="b"/>
                      <a:r>
                        <a:rPr lang="en-GB" sz="1100" b="0" i="0" u="none" strike="noStrike">
                          <a:solidFill>
                            <a:srgbClr val="000000"/>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dirty="0">
                          <a:solidFill>
                            <a:srgbClr val="000000"/>
                          </a:solidFill>
                          <a:effectLst/>
                          <a:latin typeface="Arial" panose="020B0604020202020204" pitchFamily="34" charset="0"/>
                        </a:rPr>
                        <a:t>ITV2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Love Actually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latin typeface="Arial" panose="020B0604020202020204" pitchFamily="34" charset="0"/>
                        </a:rPr>
                        <a:t>273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862304269"/>
                  </a:ext>
                </a:extLst>
              </a:tr>
              <a:tr h="202765">
                <a:tc>
                  <a:txBody>
                    <a:bodyPr/>
                    <a:lstStyle/>
                    <a:p>
                      <a:pPr algn="ctr" fontAlgn="b"/>
                      <a:r>
                        <a:rPr lang="en-GB" sz="1100" b="0" i="0" u="none" strike="noStrike">
                          <a:solidFill>
                            <a:srgbClr val="000000"/>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Four Weddings and a Funeral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210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108881862"/>
                  </a:ext>
                </a:extLst>
              </a:tr>
              <a:tr h="202765">
                <a:tc>
                  <a:txBody>
                    <a:bodyPr/>
                    <a:lstStyle/>
                    <a:p>
                      <a:pPr algn="ctr" fontAlgn="b"/>
                      <a:r>
                        <a:rPr lang="en-GB" sz="1100" b="0" i="0" u="none" strike="noStrike">
                          <a:solidFill>
                            <a:srgbClr val="000000"/>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Sky Cinema Premiere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dirty="0">
                          <a:solidFill>
                            <a:srgbClr val="000000"/>
                          </a:solidFill>
                          <a:effectLst/>
                          <a:latin typeface="Arial" panose="020B0604020202020204" pitchFamily="34" charset="0"/>
                        </a:rPr>
                        <a:t>This is Christmas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174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665390448"/>
                  </a:ext>
                </a:extLst>
              </a:tr>
              <a:tr h="202765">
                <a:tc>
                  <a:txBody>
                    <a:bodyPr/>
                    <a:lstStyle/>
                    <a:p>
                      <a:pPr algn="ctr" fontAlgn="b"/>
                      <a:r>
                        <a:rPr lang="en-GB" sz="1100" b="0" i="0" u="none" strike="noStrike">
                          <a:solidFill>
                            <a:srgbClr val="000000"/>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dirty="0">
                          <a:solidFill>
                            <a:srgbClr val="000000"/>
                          </a:solidFill>
                          <a:effectLst/>
                          <a:latin typeface="Arial" panose="020B0604020202020204" pitchFamily="34" charset="0"/>
                        </a:rPr>
                        <a:t>Bridget Jones's Baby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latin typeface="Arial" panose="020B0604020202020204" pitchFamily="34" charset="0"/>
                        </a:rPr>
                        <a:t>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2998158906"/>
                  </a:ext>
                </a:extLst>
              </a:tr>
              <a:tr h="202765">
                <a:tc>
                  <a:txBody>
                    <a:bodyPr/>
                    <a:lstStyle/>
                    <a:p>
                      <a:pPr algn="ctr" fontAlgn="b"/>
                      <a:r>
                        <a:rPr lang="en-GB" sz="1100" b="0" i="0" u="none" strike="noStrike">
                          <a:solidFill>
                            <a:srgbClr val="000000"/>
                          </a:solidFill>
                          <a:effectLst/>
                          <a:latin typeface="Arial" panose="020B0604020202020204" pitchFamily="34" charset="0"/>
                        </a:rPr>
                        <a:t>Historical and Period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dirty="0">
                          <a:solidFill>
                            <a:srgbClr val="000000"/>
                          </a:solidFill>
                          <a:effectLst/>
                          <a:latin typeface="Arial" panose="020B0604020202020204" pitchFamily="34" charset="0"/>
                        </a:rPr>
                        <a:t>Sky Cinema Drama…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dirty="0">
                          <a:solidFill>
                            <a:srgbClr val="000000"/>
                          </a:solidFill>
                          <a:effectLst/>
                          <a:latin typeface="Arial" panose="020B0604020202020204" pitchFamily="34" charset="0"/>
                        </a:rPr>
                        <a:t>Little Women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latin typeface="Arial" panose="020B0604020202020204" pitchFamily="34" charset="0"/>
                        </a:rPr>
                        <a:t>202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759499336"/>
                  </a:ext>
                </a:extLst>
              </a:tr>
              <a:tr h="202765">
                <a:tc>
                  <a:txBody>
                    <a:bodyPr/>
                    <a:lstStyle/>
                    <a:p>
                      <a:pPr algn="ctr" fontAlgn="b"/>
                      <a:r>
                        <a:rPr lang="en-GB" sz="1100" b="0" i="0" u="none" strike="noStrike">
                          <a:solidFill>
                            <a:srgbClr val="000000"/>
                          </a:solidFill>
                          <a:effectLst/>
                          <a:latin typeface="Arial" panose="020B0604020202020204" pitchFamily="34" charset="0"/>
                        </a:rPr>
                        <a:t>Historical and Period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dirty="0">
                          <a:solidFill>
                            <a:srgbClr val="000000"/>
                          </a:solidFill>
                          <a:effectLst/>
                          <a:latin typeface="Arial" panose="020B0604020202020204" pitchFamily="34" charset="0"/>
                        </a:rPr>
                        <a:t>Titanic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412372455"/>
                  </a:ext>
                </a:extLst>
              </a:tr>
              <a:tr h="202765">
                <a:tc>
                  <a:txBody>
                    <a:bodyPr/>
                    <a:lstStyle/>
                    <a:p>
                      <a:pPr algn="ctr" fontAlgn="b"/>
                      <a:r>
                        <a:rPr lang="en-GB" sz="1100" b="0" i="0" u="none" strike="noStrike">
                          <a:solidFill>
                            <a:srgbClr val="000000"/>
                          </a:solidFill>
                          <a:effectLst/>
                          <a:latin typeface="Arial" panose="020B0604020202020204" pitchFamily="34" charset="0"/>
                        </a:rPr>
                        <a:t>Historical and Period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dirty="0">
                          <a:solidFill>
                            <a:srgbClr val="000000"/>
                          </a:solidFill>
                          <a:effectLst/>
                          <a:latin typeface="Arial" panose="020B0604020202020204" pitchFamily="34" charset="0"/>
                        </a:rPr>
                        <a:t>Hidden Figures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latin typeface="Arial" panose="020B0604020202020204" pitchFamily="34" charset="0"/>
                        </a:rPr>
                        <a:t>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112519577"/>
                  </a:ext>
                </a:extLst>
              </a:tr>
              <a:tr h="202765">
                <a:tc>
                  <a:txBody>
                    <a:bodyPr/>
                    <a:lstStyle/>
                    <a:p>
                      <a:pPr algn="ctr" fontAlgn="b"/>
                      <a:r>
                        <a:rPr lang="en-GB" sz="1100" b="0" i="0" u="none" strike="noStrike">
                          <a:solidFill>
                            <a:srgbClr val="000000"/>
                          </a:solidFill>
                          <a:effectLst/>
                          <a:latin typeface="Arial" panose="020B0604020202020204" pitchFamily="34" charset="0"/>
                        </a:rPr>
                        <a:t>Historical and Period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100" b="0" i="0" u="none" strike="noStrike" dirty="0">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100" b="0" i="0" u="none" strike="noStrike" dirty="0">
                          <a:solidFill>
                            <a:srgbClr val="000000"/>
                          </a:solidFill>
                          <a:effectLst/>
                          <a:latin typeface="Arial" panose="020B0604020202020204" pitchFamily="34" charset="0"/>
                        </a:rPr>
                        <a:t>Downton Abbey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100" b="0" i="0" u="none" strike="noStrike" dirty="0">
                          <a:solidFill>
                            <a:srgbClr val="000000"/>
                          </a:solidFill>
                          <a:effectLst/>
                          <a:latin typeface="Arial" panose="020B0604020202020204" pitchFamily="34" charset="0"/>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79618813"/>
                  </a:ext>
                </a:extLst>
              </a:tr>
            </a:tbl>
          </a:graphicData>
        </a:graphic>
      </p:graphicFrame>
      <p:graphicFrame>
        <p:nvGraphicFramePr>
          <p:cNvPr id="5" name="Table 4">
            <a:extLst>
              <a:ext uri="{FF2B5EF4-FFF2-40B4-BE49-F238E27FC236}">
                <a16:creationId xmlns:a16="http://schemas.microsoft.com/office/drawing/2014/main" id="{B1F6C4D1-F57C-BD0C-5FCF-A8BFD4660CCF}"/>
              </a:ext>
            </a:extLst>
          </p:cNvPr>
          <p:cNvGraphicFramePr>
            <a:graphicFrameLocks noGrp="1"/>
          </p:cNvGraphicFramePr>
          <p:nvPr>
            <p:extLst>
              <p:ext uri="{D42A27DB-BD31-4B8C-83A1-F6EECF244321}">
                <p14:modId xmlns:p14="http://schemas.microsoft.com/office/powerpoint/2010/main" val="206308257"/>
              </p:ext>
            </p:extLst>
          </p:nvPr>
        </p:nvGraphicFramePr>
        <p:xfrm>
          <a:off x="518780" y="2368792"/>
          <a:ext cx="5301217" cy="2689843"/>
        </p:xfrm>
        <a:graphic>
          <a:graphicData uri="http://schemas.openxmlformats.org/drawingml/2006/table">
            <a:tbl>
              <a:tblPr/>
              <a:tblGrid>
                <a:gridCol w="2264916">
                  <a:extLst>
                    <a:ext uri="{9D8B030D-6E8A-4147-A177-3AD203B41FA5}">
                      <a16:colId xmlns:a16="http://schemas.microsoft.com/office/drawing/2014/main" val="2241563113"/>
                    </a:ext>
                  </a:extLst>
                </a:gridCol>
                <a:gridCol w="1009365">
                  <a:extLst>
                    <a:ext uri="{9D8B030D-6E8A-4147-A177-3AD203B41FA5}">
                      <a16:colId xmlns:a16="http://schemas.microsoft.com/office/drawing/2014/main" val="2046809584"/>
                    </a:ext>
                  </a:extLst>
                </a:gridCol>
                <a:gridCol w="1017571">
                  <a:extLst>
                    <a:ext uri="{9D8B030D-6E8A-4147-A177-3AD203B41FA5}">
                      <a16:colId xmlns:a16="http://schemas.microsoft.com/office/drawing/2014/main" val="509296019"/>
                    </a:ext>
                  </a:extLst>
                </a:gridCol>
                <a:gridCol w="1009365">
                  <a:extLst>
                    <a:ext uri="{9D8B030D-6E8A-4147-A177-3AD203B41FA5}">
                      <a16:colId xmlns:a16="http://schemas.microsoft.com/office/drawing/2014/main" val="1484724980"/>
                    </a:ext>
                  </a:extLst>
                </a:gridCol>
              </a:tblGrid>
              <a:tr h="206911">
                <a:tc gridSpan="4">
                  <a:txBody>
                    <a:bodyPr/>
                    <a:lstStyle/>
                    <a:p>
                      <a:pPr algn="ctr" rtl="0" fontAlgn="ctr"/>
                      <a:r>
                        <a:rPr lang="en-GB" sz="1200" b="1" i="0" u="none" strike="noStrike" dirty="0">
                          <a:solidFill>
                            <a:srgbClr val="FFFFFF"/>
                          </a:solidFill>
                          <a:effectLst/>
                          <a:latin typeface="Arial" panose="020B0604020202020204" pitchFamily="34" charset="0"/>
                        </a:rPr>
                        <a:t>% of all film viewing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90974111"/>
                  </a:ext>
                </a:extLst>
              </a:tr>
              <a:tr h="413822">
                <a:tc>
                  <a:txBody>
                    <a:bodyPr/>
                    <a:lstStyle/>
                    <a:p>
                      <a:pPr algn="ctr" rtl="0" fontAlgn="ctr"/>
                      <a:r>
                        <a:rPr lang="en-GB" sz="1200" b="1" i="0" u="none" strike="noStrike" dirty="0">
                          <a:solidFill>
                            <a:srgbClr val="000000"/>
                          </a:solidFill>
                          <a:effectLst/>
                          <a:latin typeface="Arial" panose="020B0604020202020204" pitchFamily="34" charset="0"/>
                        </a:rPr>
                        <a:t>Genre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GB" sz="1200" b="1" i="0" u="none" strike="noStrike" dirty="0">
                          <a:solidFill>
                            <a:srgbClr val="000000"/>
                          </a:solidFill>
                          <a:effectLst/>
                          <a:latin typeface="Arial" panose="020B0604020202020204" pitchFamily="34" charset="0"/>
                        </a:rPr>
                        <a:t>Adults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GB" sz="1200" b="1" i="0" u="none" strike="noStrike">
                          <a:solidFill>
                            <a:srgbClr val="000000"/>
                          </a:solidFill>
                          <a:effectLst/>
                          <a:latin typeface="Arial" panose="020B0604020202020204" pitchFamily="34" charset="0"/>
                        </a:rPr>
                        <a:t>Reach Extenders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GB" sz="1200" b="1" i="0" u="none" strike="noStrike" dirty="0">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4176465332"/>
                  </a:ext>
                </a:extLst>
              </a:tr>
              <a:tr h="206911">
                <a:tc>
                  <a:txBody>
                    <a:bodyPr/>
                    <a:lstStyle/>
                    <a:p>
                      <a:pPr algn="ctr" rtl="0" fontAlgn="b"/>
                      <a:r>
                        <a:rPr lang="en-GB" sz="1200" b="0" i="0" u="none" strike="noStrike">
                          <a:solidFill>
                            <a:srgbClr val="000000"/>
                          </a:solidFill>
                          <a:effectLst/>
                          <a:latin typeface="Arial" panose="020B0604020202020204" pitchFamily="34" charset="0"/>
                        </a:rPr>
                        <a:t>Action / Adventure / Thriller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a:solidFill>
                            <a:srgbClr val="000000"/>
                          </a:solidFill>
                          <a:effectLs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dirty="0">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a:solidFill>
                            <a:srgbClr val="000000"/>
                          </a:solidFill>
                          <a:effectLs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024806"/>
                  </a:ext>
                </a:extLst>
              </a:tr>
              <a:tr h="206911">
                <a:tc>
                  <a:txBody>
                    <a:bodyPr/>
                    <a:lstStyle/>
                    <a:p>
                      <a:pPr algn="ctr" rtl="0" fontAlgn="b"/>
                      <a:r>
                        <a:rPr lang="en-GB" sz="1200" b="0" i="0" u="none" strike="noStrike" dirty="0">
                          <a:solidFill>
                            <a:srgbClr val="FFFFFF"/>
                          </a:solidFill>
                          <a:effectLs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874273178"/>
                  </a:ext>
                </a:extLst>
              </a:tr>
              <a:tr h="206911">
                <a:tc>
                  <a:txBody>
                    <a:bodyPr/>
                    <a:lstStyle/>
                    <a:p>
                      <a:pPr algn="ctr" rtl="0" fontAlgn="b"/>
                      <a:r>
                        <a:rPr lang="en-GB" sz="1200" b="0" i="0" u="none" strike="noStrike" dirty="0">
                          <a:solidFill>
                            <a:srgbClr val="FFFFFF"/>
                          </a:solidFill>
                          <a:effectLst/>
                          <a:latin typeface="Arial" panose="020B0604020202020204" pitchFamily="34" charset="0"/>
                        </a:rPr>
                        <a:t>Sci-Fi and Fantasy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051993276"/>
                  </a:ext>
                </a:extLst>
              </a:tr>
              <a:tr h="206911">
                <a:tc>
                  <a:txBody>
                    <a:bodyPr/>
                    <a:lstStyle/>
                    <a:p>
                      <a:pPr algn="ctr" rtl="0" fontAlgn="b"/>
                      <a:r>
                        <a:rPr lang="en-GB" sz="1200" b="0" i="0" u="none" strike="noStrike">
                          <a:solidFill>
                            <a:srgbClr val="000000"/>
                          </a:solidFill>
                          <a:effectLst/>
                          <a:latin typeface="Arial" panose="020B0604020202020204" pitchFamily="34" charset="0"/>
                        </a:rPr>
                        <a:t>Comedy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22668920"/>
                  </a:ext>
                </a:extLst>
              </a:tr>
              <a:tr h="206911">
                <a:tc>
                  <a:txBody>
                    <a:bodyPr/>
                    <a:lstStyle/>
                    <a:p>
                      <a:pPr algn="ctr" rtl="0" fontAlgn="b"/>
                      <a:r>
                        <a:rPr lang="en-GB" sz="1200" b="0" i="0" u="none" strike="noStrike">
                          <a:solidFill>
                            <a:srgbClr val="FFFFFF"/>
                          </a:solidFill>
                          <a:effectLs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545933842"/>
                  </a:ext>
                </a:extLst>
              </a:tr>
              <a:tr h="206911">
                <a:tc>
                  <a:txBody>
                    <a:bodyPr/>
                    <a:lstStyle/>
                    <a:p>
                      <a:pPr algn="ctr" rtl="0" fontAlgn="b"/>
                      <a:r>
                        <a:rPr lang="en-GB" sz="1200" b="0" i="0" u="none" strike="noStrike">
                          <a:solidFill>
                            <a:srgbClr val="000000"/>
                          </a:solidFill>
                          <a:effectLst/>
                          <a:latin typeface="Arial" panose="020B0604020202020204" pitchFamily="34" charset="0"/>
                        </a:rPr>
                        <a:t>Crime Drama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40654585"/>
                  </a:ext>
                </a:extLst>
              </a:tr>
              <a:tr h="206911">
                <a:tc>
                  <a:txBody>
                    <a:bodyPr/>
                    <a:lstStyle/>
                    <a:p>
                      <a:pPr algn="ctr" rtl="0" fontAlgn="b"/>
                      <a:r>
                        <a:rPr lang="en-GB" sz="1200" b="0" i="0" u="none" strike="noStrike">
                          <a:solidFill>
                            <a:srgbClr val="000000"/>
                          </a:solidFill>
                          <a:effectLst/>
                          <a:latin typeface="Arial" panose="020B0604020202020204" pitchFamily="34" charset="0"/>
                        </a:rPr>
                        <a:t>War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6487597"/>
                  </a:ext>
                </a:extLst>
              </a:tr>
              <a:tr h="206911">
                <a:tc>
                  <a:txBody>
                    <a:bodyPr/>
                    <a:lstStyle/>
                    <a:p>
                      <a:pPr algn="ctr" rtl="0" fontAlgn="b"/>
                      <a:r>
                        <a:rPr lang="en-GB" sz="1200" b="0" i="0" u="none" strike="noStrike">
                          <a:solidFill>
                            <a:srgbClr val="000000"/>
                          </a:solidFill>
                          <a:effectLst/>
                          <a:latin typeface="Arial" panose="020B0604020202020204" pitchFamily="34" charset="0"/>
                        </a:rPr>
                        <a:t>Horror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9352291"/>
                  </a:ext>
                </a:extLst>
              </a:tr>
              <a:tr h="206911">
                <a:tc>
                  <a:txBody>
                    <a:bodyPr/>
                    <a:lstStyle/>
                    <a:p>
                      <a:pPr algn="ctr" rtl="0" fontAlgn="b"/>
                      <a:r>
                        <a:rPr lang="en-GB" sz="1200" b="0" i="0" u="none" strike="noStrike">
                          <a:solidFill>
                            <a:srgbClr val="000000"/>
                          </a:solidFill>
                          <a:effectLst/>
                          <a:latin typeface="Arial" panose="020B0604020202020204" pitchFamily="34" charset="0"/>
                        </a:rPr>
                        <a:t>Other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2794719"/>
                  </a:ext>
                </a:extLst>
              </a:tr>
              <a:tr h="206911">
                <a:tc>
                  <a:txBody>
                    <a:bodyPr/>
                    <a:lstStyle/>
                    <a:p>
                      <a:pPr algn="ctr" rtl="0" fontAlgn="b"/>
                      <a:r>
                        <a:rPr lang="en-GB" sz="1200" b="0" i="0" u="none" strike="noStrike" dirty="0">
                          <a:solidFill>
                            <a:srgbClr val="FFFFFF"/>
                          </a:solidFill>
                          <a:effectLst/>
                          <a:latin typeface="Arial" panose="020B0604020202020204" pitchFamily="34" charset="0"/>
                        </a:rPr>
                        <a:t>Historical and Period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dirty="0">
                          <a:solidFill>
                            <a:srgbClr val="FFFFFF"/>
                          </a:solidFill>
                          <a:effectLst/>
                          <a:latin typeface="Arial" panose="020B0604020202020204"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821688045"/>
                  </a:ext>
                </a:extLst>
              </a:tr>
            </a:tbl>
          </a:graphicData>
        </a:graphic>
      </p:graphicFrame>
      <p:sp>
        <p:nvSpPr>
          <p:cNvPr id="7" name="Rectangle 6">
            <a:extLst>
              <a:ext uri="{FF2B5EF4-FFF2-40B4-BE49-F238E27FC236}">
                <a16:creationId xmlns:a16="http://schemas.microsoft.com/office/drawing/2014/main" id="{E2E37192-A853-3EC4-D1DF-900019C30A26}"/>
              </a:ext>
            </a:extLst>
          </p:cNvPr>
          <p:cNvSpPr/>
          <p:nvPr/>
        </p:nvSpPr>
        <p:spPr>
          <a:xfrm>
            <a:off x="371475" y="1257300"/>
            <a:ext cx="5607970" cy="90224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2"/>
                </a:solidFill>
                <a:latin typeface="+mj-lt"/>
              </a:rPr>
              <a:t>Films are popular among the ‘Reach Extender’ audience, but planning for this genre is less straightforward due to the variance in film scheduling. To help, here is a breakdown of which sub-genres the ‘Reach Extenders’ are watching. </a:t>
            </a:r>
          </a:p>
          <a:p>
            <a:endParaRPr lang="en-GB" sz="1400" dirty="0">
              <a:solidFill>
                <a:schemeClr val="bg2"/>
              </a:solidFill>
              <a:latin typeface="+mj-lt"/>
            </a:endParaRPr>
          </a:p>
        </p:txBody>
      </p:sp>
      <p:sp>
        <p:nvSpPr>
          <p:cNvPr id="2" name="Title 1">
            <a:extLst>
              <a:ext uri="{FF2B5EF4-FFF2-40B4-BE49-F238E27FC236}">
                <a16:creationId xmlns:a16="http://schemas.microsoft.com/office/drawing/2014/main" id="{BA336B49-113A-6C3F-7BF9-F70AC40072DA}"/>
              </a:ext>
            </a:extLst>
          </p:cNvPr>
          <p:cNvSpPr>
            <a:spLocks noGrp="1"/>
          </p:cNvSpPr>
          <p:nvPr>
            <p:ph type="title"/>
          </p:nvPr>
        </p:nvSpPr>
        <p:spPr/>
        <p:txBody>
          <a:bodyPr/>
          <a:lstStyle/>
          <a:p>
            <a:r>
              <a:rPr lang="en-GB" dirty="0"/>
              <a:t>High indexing movie content</a:t>
            </a:r>
          </a:p>
        </p:txBody>
      </p:sp>
      <p:sp>
        <p:nvSpPr>
          <p:cNvPr id="3" name="Text Placeholder 2">
            <a:extLst>
              <a:ext uri="{FF2B5EF4-FFF2-40B4-BE49-F238E27FC236}">
                <a16:creationId xmlns:a16="http://schemas.microsoft.com/office/drawing/2014/main" id="{44FB4FDE-09FD-032E-F101-F50F1AD18D10}"/>
              </a:ext>
            </a:extLst>
          </p:cNvPr>
          <p:cNvSpPr>
            <a:spLocks noGrp="1"/>
          </p:cNvSpPr>
          <p:nvPr>
            <p:ph type="body" sz="quarter" idx="15"/>
          </p:nvPr>
        </p:nvSpPr>
        <p:spPr/>
        <p:txBody>
          <a:bodyPr/>
          <a:lstStyle/>
          <a:p>
            <a:r>
              <a:rPr lang="en-GB" dirty="0"/>
              <a:t>Source: Barb Q4 2022, ‘Reach Extender’ index vs all adults, Thinkbox created list of programmes based on volume of viewing and index.</a:t>
            </a:r>
          </a:p>
        </p:txBody>
      </p:sp>
      <p:cxnSp>
        <p:nvCxnSpPr>
          <p:cNvPr id="8" name="Straight Connector 7">
            <a:extLst>
              <a:ext uri="{FF2B5EF4-FFF2-40B4-BE49-F238E27FC236}">
                <a16:creationId xmlns:a16="http://schemas.microsoft.com/office/drawing/2014/main" id="{A361B3AC-878E-28D3-815A-E1CCCF8349B2}"/>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586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0606805-9C71-6B4B-0FE7-D74448CB9353}"/>
              </a:ext>
            </a:extLst>
          </p:cNvPr>
          <p:cNvGraphicFramePr>
            <a:graphicFrameLocks noGrp="1"/>
          </p:cNvGraphicFramePr>
          <p:nvPr>
            <p:extLst>
              <p:ext uri="{D42A27DB-BD31-4B8C-83A1-F6EECF244321}">
                <p14:modId xmlns:p14="http://schemas.microsoft.com/office/powerpoint/2010/main" val="3914241011"/>
              </p:ext>
            </p:extLst>
          </p:nvPr>
        </p:nvGraphicFramePr>
        <p:xfrm>
          <a:off x="6337308" y="1687507"/>
          <a:ext cx="5063987" cy="3016554"/>
        </p:xfrm>
        <a:graphic>
          <a:graphicData uri="http://schemas.openxmlformats.org/drawingml/2006/table">
            <a:tbl>
              <a:tblPr/>
              <a:tblGrid>
                <a:gridCol w="1124604">
                  <a:extLst>
                    <a:ext uri="{9D8B030D-6E8A-4147-A177-3AD203B41FA5}">
                      <a16:colId xmlns:a16="http://schemas.microsoft.com/office/drawing/2014/main" val="1447340257"/>
                    </a:ext>
                  </a:extLst>
                </a:gridCol>
                <a:gridCol w="2811509">
                  <a:extLst>
                    <a:ext uri="{9D8B030D-6E8A-4147-A177-3AD203B41FA5}">
                      <a16:colId xmlns:a16="http://schemas.microsoft.com/office/drawing/2014/main" val="1778733649"/>
                    </a:ext>
                  </a:extLst>
                </a:gridCol>
                <a:gridCol w="1127874">
                  <a:extLst>
                    <a:ext uri="{9D8B030D-6E8A-4147-A177-3AD203B41FA5}">
                      <a16:colId xmlns:a16="http://schemas.microsoft.com/office/drawing/2014/main" val="2713375323"/>
                    </a:ext>
                  </a:extLst>
                </a:gridCol>
              </a:tblGrid>
              <a:tr h="261767">
                <a:tc gridSpan="3">
                  <a:txBody>
                    <a:bodyPr/>
                    <a:lstStyle/>
                    <a:p>
                      <a:pPr algn="ctr" rtl="0" fontAlgn="ctr"/>
                      <a:r>
                        <a:rPr lang="en-GB" sz="1200" b="1" i="0" u="none" strike="noStrike" dirty="0">
                          <a:solidFill>
                            <a:srgbClr val="F2F2F2"/>
                          </a:solidFill>
                          <a:effectLst/>
                          <a:latin typeface="Arial" panose="020B0604020202020204" pitchFamily="34" charset="0"/>
                        </a:rPr>
                        <a:t>Documentaries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40773811"/>
                  </a:ext>
                </a:extLst>
              </a:tr>
              <a:tr h="261767">
                <a:tc>
                  <a:txBody>
                    <a:bodyPr/>
                    <a:lstStyle/>
                    <a:p>
                      <a:pPr algn="ctr" rtl="0" fontAlgn="ctr"/>
                      <a:r>
                        <a:rPr lang="en-GB" sz="1200" b="1" i="0" u="none" strike="noStrike">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416765453"/>
                  </a:ext>
                </a:extLst>
              </a:tr>
              <a:tr h="249302">
                <a:tc>
                  <a:txBody>
                    <a:bodyPr/>
                    <a:lstStyle/>
                    <a:p>
                      <a:pPr algn="ctr" fontAlgn="ctr"/>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Paxman: Putting Up With Parkinson's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1705963864"/>
                  </a:ext>
                </a:extLst>
              </a:tr>
              <a:tr h="249302">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24 Hours in Police Custody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dirty="0">
                          <a:solidFill>
                            <a:srgbClr val="000000"/>
                          </a:solidFill>
                          <a:effectLst/>
                          <a:latin typeface="Arial" panose="020B0604020202020204" pitchFamily="34" charset="0"/>
                        </a:rPr>
                        <a:t>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382790637"/>
                  </a:ext>
                </a:extLst>
              </a:tr>
              <a:tr h="249302">
                <a:tc>
                  <a:txBody>
                    <a:bodyPr/>
                    <a:lstStyle/>
                    <a:p>
                      <a:pPr algn="ctr" fontAlgn="ctr"/>
                      <a:r>
                        <a:rPr lang="en-GB" sz="12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Ben Fogle's Lost Worlds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163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1441794365"/>
                  </a:ext>
                </a:extLst>
              </a:tr>
              <a:tr h="249302">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Christmas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792905586"/>
                  </a:ext>
                </a:extLst>
              </a:tr>
              <a:tr h="249302">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24 Hours in A&amp;E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155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006192740"/>
                  </a:ext>
                </a:extLst>
              </a:tr>
              <a:tr h="249302">
                <a:tc>
                  <a:txBody>
                    <a:bodyPr/>
                    <a:lstStyle/>
                    <a:p>
                      <a:pPr algn="ctr" fontAlgn="ctr"/>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Inside M&amp;S at Christmas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dirty="0">
                          <a:solidFill>
                            <a:srgbClr val="000000"/>
                          </a:solidFill>
                          <a:effectLst/>
                          <a:latin typeface="Arial" panose="020B0604020202020204" pitchFamily="34" charset="0"/>
                        </a:rPr>
                        <a:t>147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898766027"/>
                  </a:ext>
                </a:extLst>
              </a:tr>
              <a:tr h="249302">
                <a:tc>
                  <a:txBody>
                    <a:bodyPr/>
                    <a:lstStyle/>
                    <a:p>
                      <a:pPr algn="ctr" fontAlgn="ctr"/>
                      <a:r>
                        <a:rPr lang="en-GB" sz="12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Inside the Tower of London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1889762979"/>
                  </a:ext>
                </a:extLst>
              </a:tr>
              <a:tr h="249302">
                <a:tc>
                  <a:txBody>
                    <a:bodyPr/>
                    <a:lstStyle/>
                    <a:p>
                      <a:pPr algn="ctr" fontAlgn="ctr"/>
                      <a:r>
                        <a:rPr lang="en-GB" sz="1200" b="0" i="0" u="none" strike="noStrike">
                          <a:solidFill>
                            <a:srgbClr val="000000"/>
                          </a:solidFill>
                          <a:effectLst/>
                          <a:latin typeface="Arial" panose="020B0604020202020204" pitchFamily="34" charset="0"/>
                        </a:rPr>
                        <a:t>Channel 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Susan Calman's Grand Days Out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529526424"/>
                  </a:ext>
                </a:extLst>
              </a:tr>
              <a:tr h="249302">
                <a:tc>
                  <a:txBody>
                    <a:bodyPr/>
                    <a:lstStyle/>
                    <a:p>
                      <a:pPr algn="ctr" fontAlgn="ctr"/>
                      <a:r>
                        <a:rPr lang="en-GB" sz="1200" b="0" i="0" u="none" strike="noStrike">
                          <a:solidFill>
                            <a:srgbClr val="000000"/>
                          </a:solidFill>
                          <a:effectLst/>
                          <a:latin typeface="Arial" panose="020B0604020202020204" pitchFamily="34" charset="0"/>
                        </a:rPr>
                        <a:t>Sky Crime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Libby, Are You Home Yet?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428406840"/>
                  </a:ext>
                </a:extLst>
              </a:tr>
              <a:tr h="249302">
                <a:tc>
                  <a:txBody>
                    <a:bodyPr/>
                    <a:lstStyle/>
                    <a:p>
                      <a:pPr algn="ctr" fontAlgn="ctr"/>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Charles: Our New King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GB" sz="1200" b="0" i="0" u="none" strike="noStrike" dirty="0">
                          <a:solidFill>
                            <a:srgbClr val="000000"/>
                          </a:solidFill>
                          <a:effectLst/>
                          <a:latin typeface="Arial" panose="020B0604020202020204" pitchFamily="34" charset="0"/>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38666918"/>
                  </a:ext>
                </a:extLst>
              </a:tr>
            </a:tbl>
          </a:graphicData>
        </a:graphic>
      </p:graphicFrame>
      <p:graphicFrame>
        <p:nvGraphicFramePr>
          <p:cNvPr id="11" name="Table 10">
            <a:extLst>
              <a:ext uri="{FF2B5EF4-FFF2-40B4-BE49-F238E27FC236}">
                <a16:creationId xmlns:a16="http://schemas.microsoft.com/office/drawing/2014/main" id="{45A467E8-15DB-E2EB-CFBE-BA12ACD95AE3}"/>
              </a:ext>
            </a:extLst>
          </p:cNvPr>
          <p:cNvGraphicFramePr>
            <a:graphicFrameLocks noGrp="1"/>
          </p:cNvGraphicFramePr>
          <p:nvPr>
            <p:extLst>
              <p:ext uri="{D42A27DB-BD31-4B8C-83A1-F6EECF244321}">
                <p14:modId xmlns:p14="http://schemas.microsoft.com/office/powerpoint/2010/main" val="3652689712"/>
              </p:ext>
            </p:extLst>
          </p:nvPr>
        </p:nvGraphicFramePr>
        <p:xfrm>
          <a:off x="747536" y="1689087"/>
          <a:ext cx="5063985" cy="3016554"/>
        </p:xfrm>
        <a:graphic>
          <a:graphicData uri="http://schemas.openxmlformats.org/drawingml/2006/table">
            <a:tbl>
              <a:tblPr/>
              <a:tblGrid>
                <a:gridCol w="1125330">
                  <a:extLst>
                    <a:ext uri="{9D8B030D-6E8A-4147-A177-3AD203B41FA5}">
                      <a16:colId xmlns:a16="http://schemas.microsoft.com/office/drawing/2014/main" val="363816449"/>
                    </a:ext>
                  </a:extLst>
                </a:gridCol>
                <a:gridCol w="2813325">
                  <a:extLst>
                    <a:ext uri="{9D8B030D-6E8A-4147-A177-3AD203B41FA5}">
                      <a16:colId xmlns:a16="http://schemas.microsoft.com/office/drawing/2014/main" val="2172871428"/>
                    </a:ext>
                  </a:extLst>
                </a:gridCol>
                <a:gridCol w="1125330">
                  <a:extLst>
                    <a:ext uri="{9D8B030D-6E8A-4147-A177-3AD203B41FA5}">
                      <a16:colId xmlns:a16="http://schemas.microsoft.com/office/drawing/2014/main" val="2302272005"/>
                    </a:ext>
                  </a:extLst>
                </a:gridCol>
              </a:tblGrid>
              <a:tr h="261767">
                <a:tc gridSpan="3">
                  <a:txBody>
                    <a:bodyPr/>
                    <a:lstStyle/>
                    <a:p>
                      <a:pPr algn="ctr" rtl="0" fontAlgn="ctr"/>
                      <a:r>
                        <a:rPr lang="en-GB" sz="1200" b="1" i="0" u="none" strike="noStrike" dirty="0">
                          <a:solidFill>
                            <a:srgbClr val="F2F2F2"/>
                          </a:solidFill>
                          <a:effectLst/>
                          <a:latin typeface="Arial" panose="020B0604020202020204" pitchFamily="34" charset="0"/>
                        </a:rPr>
                        <a:t>Dramas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7512307"/>
                  </a:ext>
                </a:extLst>
              </a:tr>
              <a:tr h="261767">
                <a:tc>
                  <a:txBody>
                    <a:bodyPr/>
                    <a:lstStyle/>
                    <a:p>
                      <a:pPr algn="ctr" rtl="0" fontAlgn="ctr"/>
                      <a:r>
                        <a:rPr lang="en-GB" sz="1200" b="1" i="0" u="none" strike="noStrike" dirty="0">
                          <a:solidFill>
                            <a:srgbClr val="000000"/>
                          </a:solidFill>
                          <a:effectLs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09978271"/>
                  </a:ext>
                </a:extLst>
              </a:tr>
              <a:tr h="249302">
                <a:tc>
                  <a:txBody>
                    <a:bodyPr/>
                    <a:lstStyle/>
                    <a:p>
                      <a:pPr algn="ctr" fontAlgn="ctr"/>
                      <a:r>
                        <a:rPr lang="en-GB" sz="1200" b="0" i="0" u="none" strike="noStrike">
                          <a:solidFill>
                            <a:srgbClr val="000000"/>
                          </a:solidFill>
                          <a:effectLst/>
                          <a:latin typeface="Arial" panose="020B0604020202020204" pitchFamily="34" charset="0"/>
                        </a:rPr>
                        <a:t>Sky Atlantic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The White Lotus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422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3172900685"/>
                  </a:ext>
                </a:extLst>
              </a:tr>
              <a:tr h="249302">
                <a:tc>
                  <a:txBody>
                    <a:bodyPr/>
                    <a:lstStyle/>
                    <a:p>
                      <a:pPr algn="ctr" fontAlgn="ctr"/>
                      <a:r>
                        <a:rPr lang="en-GB" sz="1200" b="0" i="0" u="none" strike="noStrike">
                          <a:solidFill>
                            <a:srgbClr val="000000"/>
                          </a:solidFill>
                          <a:effectLst/>
                          <a:latin typeface="Arial" panose="020B0604020202020204" pitchFamily="34" charset="0"/>
                        </a:rPr>
                        <a:t>Sky Atlantic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House Of The Dragon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200" b="0" i="0" u="none" strike="noStrike">
                          <a:solidFill>
                            <a:srgbClr val="000000"/>
                          </a:solidFill>
                          <a:effectLst/>
                          <a:latin typeface="Arial" panose="020B0604020202020204" pitchFamily="34" charset="0"/>
                        </a:rPr>
                        <a:t>368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390672008"/>
                  </a:ext>
                </a:extLst>
              </a:tr>
              <a:tr h="249302">
                <a:tc>
                  <a:txBody>
                    <a:bodyPr/>
                    <a:lstStyle/>
                    <a:p>
                      <a:pPr algn="ctr" fontAlgn="ctr"/>
                      <a:r>
                        <a:rPr lang="en-GB" sz="1200" b="0" i="0" u="none" strike="noStrike">
                          <a:solidFill>
                            <a:srgbClr val="000000"/>
                          </a:solidFill>
                          <a:effectLst/>
                          <a:latin typeface="Arial" panose="020B0604020202020204" pitchFamily="34" charset="0"/>
                        </a:rPr>
                        <a:t>CH4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The Handmaid's Tale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268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064077365"/>
                  </a:ext>
                </a:extLst>
              </a:tr>
              <a:tr h="249302">
                <a:tc>
                  <a:txBody>
                    <a:bodyPr/>
                    <a:lstStyle/>
                    <a:p>
                      <a:pPr algn="ctr" fontAlgn="ctr"/>
                      <a:r>
                        <a:rPr lang="en-GB" sz="12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Maxine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220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2079109826"/>
                  </a:ext>
                </a:extLst>
              </a:tr>
              <a:tr h="249302">
                <a:tc>
                  <a:txBody>
                    <a:bodyPr/>
                    <a:lstStyle/>
                    <a:p>
                      <a:pPr algn="ctr" fontAlgn="ctr"/>
                      <a:r>
                        <a:rPr lang="en-GB" sz="1200" b="0" i="0" u="none" strike="noStrike">
                          <a:solidFill>
                            <a:srgbClr val="000000"/>
                          </a:solidFill>
                          <a:effectLs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All Creatures Great and Small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r>
                        <a:rPr lang="en-GB" sz="1200" b="0" i="0" u="none" strike="noStrike">
                          <a:solidFill>
                            <a:srgbClr val="000000"/>
                          </a:solidFill>
                          <a:effectLst/>
                          <a:latin typeface="Arial" panose="020B0604020202020204" pitchFamily="34" charset="0"/>
                        </a:rPr>
                        <a:t>210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3682048862"/>
                  </a:ext>
                </a:extLst>
              </a:tr>
              <a:tr h="249302">
                <a:tc>
                  <a:txBody>
                    <a:bodyPr/>
                    <a:lstStyle/>
                    <a:p>
                      <a:pPr algn="ctr" fontAlgn="ctr"/>
                      <a:r>
                        <a:rPr lang="en-GB" sz="1200" b="0" i="0" u="none" strike="noStrike">
                          <a:solidFill>
                            <a:srgbClr val="000000"/>
                          </a:solidFill>
                          <a:effectLst/>
                          <a:latin typeface="Arial" panose="020B0604020202020204" pitchFamily="34" charset="0"/>
                        </a:rPr>
                        <a:t>E4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Hollyoaks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200" b="0" i="0" u="none" strike="noStrike">
                          <a:solidFill>
                            <a:srgbClr val="000000"/>
                          </a:solidFill>
                          <a:effectLst/>
                          <a:latin typeface="Arial" panose="020B0604020202020204" pitchFamily="34" charset="0"/>
                        </a:rPr>
                        <a:t>175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181128311"/>
                  </a:ext>
                </a:extLst>
              </a:tr>
              <a:tr h="249302">
                <a:tc>
                  <a:txBody>
                    <a:bodyPr/>
                    <a:lstStyle/>
                    <a:p>
                      <a:pPr algn="ctr" fontAlgn="ctr"/>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Karen Pirie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938967390"/>
                  </a:ext>
                </a:extLst>
              </a:tr>
              <a:tr h="249302">
                <a:tc>
                  <a:txBody>
                    <a:bodyPr/>
                    <a:lstStyle/>
                    <a:p>
                      <a:pPr algn="ctr" fontAlgn="ctr"/>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Doc Martin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930616248"/>
                  </a:ext>
                </a:extLst>
              </a:tr>
              <a:tr h="249302">
                <a:tc>
                  <a:txBody>
                    <a:bodyPr/>
                    <a:lstStyle/>
                    <a:p>
                      <a:pPr algn="ctr" fontAlgn="ctr"/>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The Larkins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200" b="0" i="0" u="none" strike="noStrike">
                          <a:solidFill>
                            <a:srgbClr val="000000"/>
                          </a:solidFill>
                          <a:effectLst/>
                          <a:latin typeface="Arial" panose="020B0604020202020204" pitchFamily="34" charset="0"/>
                        </a:rPr>
                        <a:t>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225299251"/>
                  </a:ext>
                </a:extLst>
              </a:tr>
              <a:tr h="249302">
                <a:tc>
                  <a:txBody>
                    <a:bodyPr/>
                    <a:lstStyle/>
                    <a:p>
                      <a:pPr algn="ctr" fontAlgn="ctr"/>
                      <a:r>
                        <a:rPr lang="en-GB" sz="1200" b="0" i="0" u="none" strike="noStrike">
                          <a:solidFill>
                            <a:srgbClr val="000000"/>
                          </a:solidFill>
                          <a:effectLst/>
                          <a:latin typeface="Arial" panose="020B0604020202020204" pitchFamily="34" charset="0"/>
                        </a:rPr>
                        <a:t>ITV1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GB" sz="1200" b="0" i="0" u="none" strike="noStrike" dirty="0">
                          <a:solidFill>
                            <a:srgbClr val="000000"/>
                          </a:solidFill>
                          <a:effectLst/>
                          <a:latin typeface="Arial" panose="020B0604020202020204" pitchFamily="34" charset="0"/>
                        </a:rPr>
                        <a:t>The Walk-In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GB" sz="1200" b="0" i="0" u="none" strike="noStrike" dirty="0">
                          <a:solidFill>
                            <a:srgbClr val="000000"/>
                          </a:solidFill>
                          <a:effectLst/>
                          <a:latin typeface="Arial" panose="020B0604020202020204" pitchFamily="34" charset="0"/>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92895221"/>
                  </a:ext>
                </a:extLst>
              </a:tr>
            </a:tbl>
          </a:graphicData>
        </a:graphic>
      </p:graphicFrame>
      <p:sp>
        <p:nvSpPr>
          <p:cNvPr id="2" name="Title 1">
            <a:extLst>
              <a:ext uri="{FF2B5EF4-FFF2-40B4-BE49-F238E27FC236}">
                <a16:creationId xmlns:a16="http://schemas.microsoft.com/office/drawing/2014/main" id="{769E7EE3-7C32-7ACD-7830-BB33C40EA43B}"/>
              </a:ext>
            </a:extLst>
          </p:cNvPr>
          <p:cNvSpPr>
            <a:spLocks noGrp="1"/>
          </p:cNvSpPr>
          <p:nvPr>
            <p:ph type="title"/>
          </p:nvPr>
        </p:nvSpPr>
        <p:spPr>
          <a:xfrm>
            <a:off x="349703" y="350518"/>
            <a:ext cx="11581039" cy="1021181"/>
          </a:xfrm>
        </p:spPr>
        <p:txBody>
          <a:bodyPr/>
          <a:lstStyle/>
          <a:p>
            <a:r>
              <a:rPr lang="en-GB" dirty="0"/>
              <a:t>‘Reach Extenders’ aren’t solely limited to high indexing genres</a:t>
            </a:r>
          </a:p>
        </p:txBody>
      </p:sp>
      <p:sp>
        <p:nvSpPr>
          <p:cNvPr id="3" name="Text Placeholder 2">
            <a:extLst>
              <a:ext uri="{FF2B5EF4-FFF2-40B4-BE49-F238E27FC236}">
                <a16:creationId xmlns:a16="http://schemas.microsoft.com/office/drawing/2014/main" id="{27C80CD9-A487-5048-F9BA-F69B18D8F392}"/>
              </a:ext>
            </a:extLst>
          </p:cNvPr>
          <p:cNvSpPr>
            <a:spLocks noGrp="1"/>
          </p:cNvSpPr>
          <p:nvPr>
            <p:ph type="body" sz="quarter" idx="15"/>
          </p:nvPr>
        </p:nvSpPr>
        <p:spPr/>
        <p:txBody>
          <a:bodyPr/>
          <a:lstStyle/>
          <a:p>
            <a:r>
              <a:rPr lang="en-GB" dirty="0"/>
              <a:t>Source: Barb Q4 2022, ‘Reach Extender’ index vs all adults, Thinkbox created list of programmes based on volume of viewing and index.</a:t>
            </a:r>
          </a:p>
        </p:txBody>
      </p:sp>
    </p:spTree>
    <p:extLst>
      <p:ext uri="{BB962C8B-B14F-4D97-AF65-F5344CB8AC3E}">
        <p14:creationId xmlns:p14="http://schemas.microsoft.com/office/powerpoint/2010/main" val="179027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70B87012-FB42-DD64-B0BE-E5F9B5203EB2}"/>
              </a:ext>
            </a:extLst>
          </p:cNvPr>
          <p:cNvGraphicFramePr>
            <a:graphicFrameLocks noGrp="1"/>
          </p:cNvGraphicFramePr>
          <p:nvPr>
            <p:extLst>
              <p:ext uri="{D42A27DB-BD31-4B8C-83A1-F6EECF244321}">
                <p14:modId xmlns:p14="http://schemas.microsoft.com/office/powerpoint/2010/main" val="3681825817"/>
              </p:ext>
            </p:extLst>
          </p:nvPr>
        </p:nvGraphicFramePr>
        <p:xfrm>
          <a:off x="3473449" y="4706369"/>
          <a:ext cx="5245100" cy="390525"/>
        </p:xfrm>
        <a:graphic>
          <a:graphicData uri="http://schemas.openxmlformats.org/drawingml/2006/table">
            <a:tbl>
              <a:tblPr/>
              <a:tblGrid>
                <a:gridCol w="749300">
                  <a:extLst>
                    <a:ext uri="{9D8B030D-6E8A-4147-A177-3AD203B41FA5}">
                      <a16:colId xmlns:a16="http://schemas.microsoft.com/office/drawing/2014/main" val="3071781644"/>
                    </a:ext>
                  </a:extLst>
                </a:gridCol>
                <a:gridCol w="749300">
                  <a:extLst>
                    <a:ext uri="{9D8B030D-6E8A-4147-A177-3AD203B41FA5}">
                      <a16:colId xmlns:a16="http://schemas.microsoft.com/office/drawing/2014/main" val="1155658685"/>
                    </a:ext>
                  </a:extLst>
                </a:gridCol>
                <a:gridCol w="749300">
                  <a:extLst>
                    <a:ext uri="{9D8B030D-6E8A-4147-A177-3AD203B41FA5}">
                      <a16:colId xmlns:a16="http://schemas.microsoft.com/office/drawing/2014/main" val="2302334307"/>
                    </a:ext>
                  </a:extLst>
                </a:gridCol>
                <a:gridCol w="749300">
                  <a:extLst>
                    <a:ext uri="{9D8B030D-6E8A-4147-A177-3AD203B41FA5}">
                      <a16:colId xmlns:a16="http://schemas.microsoft.com/office/drawing/2014/main" val="3754226970"/>
                    </a:ext>
                  </a:extLst>
                </a:gridCol>
                <a:gridCol w="749300">
                  <a:extLst>
                    <a:ext uri="{9D8B030D-6E8A-4147-A177-3AD203B41FA5}">
                      <a16:colId xmlns:a16="http://schemas.microsoft.com/office/drawing/2014/main" val="1353194018"/>
                    </a:ext>
                  </a:extLst>
                </a:gridCol>
                <a:gridCol w="749300">
                  <a:extLst>
                    <a:ext uri="{9D8B030D-6E8A-4147-A177-3AD203B41FA5}">
                      <a16:colId xmlns:a16="http://schemas.microsoft.com/office/drawing/2014/main" val="3879824439"/>
                    </a:ext>
                  </a:extLst>
                </a:gridCol>
                <a:gridCol w="749300">
                  <a:extLst>
                    <a:ext uri="{9D8B030D-6E8A-4147-A177-3AD203B41FA5}">
                      <a16:colId xmlns:a16="http://schemas.microsoft.com/office/drawing/2014/main" val="3802313773"/>
                    </a:ext>
                  </a:extLst>
                </a:gridCol>
              </a:tblGrid>
              <a:tr h="190500">
                <a:tc>
                  <a:txBody>
                    <a:bodyPr/>
                    <a:lstStyle/>
                    <a:p>
                      <a:pPr algn="ctr" fontAlgn="ctr"/>
                      <a:r>
                        <a:rPr lang="en-GB" sz="1000" b="1" i="0" u="none" strike="noStrike">
                          <a:solidFill>
                            <a:srgbClr val="000000"/>
                          </a:solidFill>
                          <a:effectLst/>
                          <a:latin typeface="Arial" panose="020B0604020202020204" pitchFamily="34" charset="0"/>
                        </a:rPr>
                        <a:t>Monday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Tuesday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Wednesday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Thursday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Friday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Saturday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Sunday</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16811595"/>
                  </a:ext>
                </a:extLst>
              </a:tr>
              <a:tr h="200025">
                <a:tc>
                  <a:txBody>
                    <a:bodyPr/>
                    <a:lstStyle/>
                    <a:p>
                      <a:pPr algn="ctr" fontAlgn="ctr"/>
                      <a:r>
                        <a:rPr lang="en-GB" sz="1000" b="0" i="0" u="none" strike="noStrike">
                          <a:solidFill>
                            <a:srgbClr val="000000"/>
                          </a:solidFill>
                          <a:effectLst/>
                          <a:latin typeface="Arial" panose="020B0604020202020204" pitchFamily="34" charset="0"/>
                        </a:rPr>
                        <a:t>96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000" b="0" i="0" u="none" strike="noStrike">
                          <a:solidFill>
                            <a:srgbClr val="000000"/>
                          </a:solidFill>
                          <a:effectLs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383"/>
                    </a:solidFill>
                  </a:tcPr>
                </a:tc>
                <a:tc>
                  <a:txBody>
                    <a:bodyPr/>
                    <a:lstStyle/>
                    <a:p>
                      <a:pPr algn="ctr" fontAlgn="ctr"/>
                      <a:r>
                        <a:rPr lang="en-GB" sz="10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000" b="0" i="0" u="none" strike="noStrike">
                          <a:solidFill>
                            <a:srgbClr val="000000"/>
                          </a:solidFill>
                          <a:effectLst/>
                          <a:latin typeface="Arial" panose="020B060402020202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7A6E"/>
                    </a:solidFill>
                  </a:tcPr>
                </a:tc>
                <a:tc>
                  <a:txBody>
                    <a:bodyPr/>
                    <a:lstStyle/>
                    <a:p>
                      <a:pPr algn="ctr" fontAlgn="ctr"/>
                      <a:r>
                        <a:rPr lang="en-GB" sz="1000" b="0" i="0" u="none" strike="noStrike">
                          <a:solidFill>
                            <a:srgbClr val="000000"/>
                          </a:solidFill>
                          <a:effectLst/>
                          <a:latin typeface="Arial" panose="020B060402020202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C37C"/>
                    </a:solidFill>
                  </a:tcPr>
                </a:tc>
                <a:tc>
                  <a:txBody>
                    <a:bodyPr/>
                    <a:lstStyle/>
                    <a:p>
                      <a:pPr algn="ctr" fontAlgn="ctr"/>
                      <a:r>
                        <a:rPr lang="en-GB" sz="1000" b="0" i="0" u="none" strike="noStrike">
                          <a:solidFill>
                            <a:srgbClr val="000000"/>
                          </a:solidFill>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CD7E"/>
                    </a:solidFill>
                  </a:tcPr>
                </a:tc>
                <a:tc>
                  <a:txBody>
                    <a:bodyPr/>
                    <a:lstStyle/>
                    <a:p>
                      <a:pPr algn="ctr" fontAlgn="ctr"/>
                      <a:r>
                        <a:rPr lang="en-GB" sz="1000" b="0" i="0" u="none" strike="noStrike" dirty="0">
                          <a:solidFill>
                            <a:srgbClr val="000000"/>
                          </a:solidFill>
                          <a:effectLst/>
                          <a:latin typeface="Arial" panose="020B0604020202020204" pitchFamily="34" charset="0"/>
                        </a:rPr>
                        <a:t>118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892765721"/>
                  </a:ext>
                </a:extLst>
              </a:tr>
            </a:tbl>
          </a:graphicData>
        </a:graphic>
      </p:graphicFrame>
      <p:graphicFrame>
        <p:nvGraphicFramePr>
          <p:cNvPr id="9" name="Table 8">
            <a:extLst>
              <a:ext uri="{FF2B5EF4-FFF2-40B4-BE49-F238E27FC236}">
                <a16:creationId xmlns:a16="http://schemas.microsoft.com/office/drawing/2014/main" id="{20B8D683-9725-324C-225D-5DD5C0B44DDE}"/>
              </a:ext>
            </a:extLst>
          </p:cNvPr>
          <p:cNvGraphicFramePr>
            <a:graphicFrameLocks noGrp="1"/>
          </p:cNvGraphicFramePr>
          <p:nvPr>
            <p:extLst>
              <p:ext uri="{D42A27DB-BD31-4B8C-83A1-F6EECF244321}">
                <p14:modId xmlns:p14="http://schemas.microsoft.com/office/powerpoint/2010/main" val="3137247476"/>
              </p:ext>
            </p:extLst>
          </p:nvPr>
        </p:nvGraphicFramePr>
        <p:xfrm>
          <a:off x="695996" y="1386778"/>
          <a:ext cx="10799989" cy="3055243"/>
        </p:xfrm>
        <a:graphic>
          <a:graphicData uri="http://schemas.openxmlformats.org/drawingml/2006/table">
            <a:tbl>
              <a:tblPr/>
              <a:tblGrid>
                <a:gridCol w="949837">
                  <a:extLst>
                    <a:ext uri="{9D8B030D-6E8A-4147-A177-3AD203B41FA5}">
                      <a16:colId xmlns:a16="http://schemas.microsoft.com/office/drawing/2014/main" val="643525874"/>
                    </a:ext>
                  </a:extLst>
                </a:gridCol>
                <a:gridCol w="410423">
                  <a:extLst>
                    <a:ext uri="{9D8B030D-6E8A-4147-A177-3AD203B41FA5}">
                      <a16:colId xmlns:a16="http://schemas.microsoft.com/office/drawing/2014/main" val="1973427948"/>
                    </a:ext>
                  </a:extLst>
                </a:gridCol>
                <a:gridCol w="410423">
                  <a:extLst>
                    <a:ext uri="{9D8B030D-6E8A-4147-A177-3AD203B41FA5}">
                      <a16:colId xmlns:a16="http://schemas.microsoft.com/office/drawing/2014/main" val="3042600641"/>
                    </a:ext>
                  </a:extLst>
                </a:gridCol>
                <a:gridCol w="410423">
                  <a:extLst>
                    <a:ext uri="{9D8B030D-6E8A-4147-A177-3AD203B41FA5}">
                      <a16:colId xmlns:a16="http://schemas.microsoft.com/office/drawing/2014/main" val="1517440786"/>
                    </a:ext>
                  </a:extLst>
                </a:gridCol>
                <a:gridCol w="410423">
                  <a:extLst>
                    <a:ext uri="{9D8B030D-6E8A-4147-A177-3AD203B41FA5}">
                      <a16:colId xmlns:a16="http://schemas.microsoft.com/office/drawing/2014/main" val="2651508418"/>
                    </a:ext>
                  </a:extLst>
                </a:gridCol>
                <a:gridCol w="410423">
                  <a:extLst>
                    <a:ext uri="{9D8B030D-6E8A-4147-A177-3AD203B41FA5}">
                      <a16:colId xmlns:a16="http://schemas.microsoft.com/office/drawing/2014/main" val="769888777"/>
                    </a:ext>
                  </a:extLst>
                </a:gridCol>
                <a:gridCol w="410423">
                  <a:extLst>
                    <a:ext uri="{9D8B030D-6E8A-4147-A177-3AD203B41FA5}">
                      <a16:colId xmlns:a16="http://schemas.microsoft.com/office/drawing/2014/main" val="4089416840"/>
                    </a:ext>
                  </a:extLst>
                </a:gridCol>
                <a:gridCol w="410423">
                  <a:extLst>
                    <a:ext uri="{9D8B030D-6E8A-4147-A177-3AD203B41FA5}">
                      <a16:colId xmlns:a16="http://schemas.microsoft.com/office/drawing/2014/main" val="199603734"/>
                    </a:ext>
                  </a:extLst>
                </a:gridCol>
                <a:gridCol w="410423">
                  <a:extLst>
                    <a:ext uri="{9D8B030D-6E8A-4147-A177-3AD203B41FA5}">
                      <a16:colId xmlns:a16="http://schemas.microsoft.com/office/drawing/2014/main" val="2741824349"/>
                    </a:ext>
                  </a:extLst>
                </a:gridCol>
                <a:gridCol w="410423">
                  <a:extLst>
                    <a:ext uri="{9D8B030D-6E8A-4147-A177-3AD203B41FA5}">
                      <a16:colId xmlns:a16="http://schemas.microsoft.com/office/drawing/2014/main" val="2280272557"/>
                    </a:ext>
                  </a:extLst>
                </a:gridCol>
                <a:gridCol w="410423">
                  <a:extLst>
                    <a:ext uri="{9D8B030D-6E8A-4147-A177-3AD203B41FA5}">
                      <a16:colId xmlns:a16="http://schemas.microsoft.com/office/drawing/2014/main" val="1957751685"/>
                    </a:ext>
                  </a:extLst>
                </a:gridCol>
                <a:gridCol w="410423">
                  <a:extLst>
                    <a:ext uri="{9D8B030D-6E8A-4147-A177-3AD203B41FA5}">
                      <a16:colId xmlns:a16="http://schemas.microsoft.com/office/drawing/2014/main" val="596056144"/>
                    </a:ext>
                  </a:extLst>
                </a:gridCol>
                <a:gridCol w="410423">
                  <a:extLst>
                    <a:ext uri="{9D8B030D-6E8A-4147-A177-3AD203B41FA5}">
                      <a16:colId xmlns:a16="http://schemas.microsoft.com/office/drawing/2014/main" val="3753937392"/>
                    </a:ext>
                  </a:extLst>
                </a:gridCol>
                <a:gridCol w="410423">
                  <a:extLst>
                    <a:ext uri="{9D8B030D-6E8A-4147-A177-3AD203B41FA5}">
                      <a16:colId xmlns:a16="http://schemas.microsoft.com/office/drawing/2014/main" val="342357313"/>
                    </a:ext>
                  </a:extLst>
                </a:gridCol>
                <a:gridCol w="410423">
                  <a:extLst>
                    <a:ext uri="{9D8B030D-6E8A-4147-A177-3AD203B41FA5}">
                      <a16:colId xmlns:a16="http://schemas.microsoft.com/office/drawing/2014/main" val="1173353355"/>
                    </a:ext>
                  </a:extLst>
                </a:gridCol>
                <a:gridCol w="410423">
                  <a:extLst>
                    <a:ext uri="{9D8B030D-6E8A-4147-A177-3AD203B41FA5}">
                      <a16:colId xmlns:a16="http://schemas.microsoft.com/office/drawing/2014/main" val="3244832404"/>
                    </a:ext>
                  </a:extLst>
                </a:gridCol>
                <a:gridCol w="410423">
                  <a:extLst>
                    <a:ext uri="{9D8B030D-6E8A-4147-A177-3AD203B41FA5}">
                      <a16:colId xmlns:a16="http://schemas.microsoft.com/office/drawing/2014/main" val="557755145"/>
                    </a:ext>
                  </a:extLst>
                </a:gridCol>
                <a:gridCol w="410423">
                  <a:extLst>
                    <a:ext uri="{9D8B030D-6E8A-4147-A177-3AD203B41FA5}">
                      <a16:colId xmlns:a16="http://schemas.microsoft.com/office/drawing/2014/main" val="1914179567"/>
                    </a:ext>
                  </a:extLst>
                </a:gridCol>
                <a:gridCol w="410423">
                  <a:extLst>
                    <a:ext uri="{9D8B030D-6E8A-4147-A177-3AD203B41FA5}">
                      <a16:colId xmlns:a16="http://schemas.microsoft.com/office/drawing/2014/main" val="3589360595"/>
                    </a:ext>
                  </a:extLst>
                </a:gridCol>
                <a:gridCol w="410423">
                  <a:extLst>
                    <a:ext uri="{9D8B030D-6E8A-4147-A177-3AD203B41FA5}">
                      <a16:colId xmlns:a16="http://schemas.microsoft.com/office/drawing/2014/main" val="978913767"/>
                    </a:ext>
                  </a:extLst>
                </a:gridCol>
                <a:gridCol w="410423">
                  <a:extLst>
                    <a:ext uri="{9D8B030D-6E8A-4147-A177-3AD203B41FA5}">
                      <a16:colId xmlns:a16="http://schemas.microsoft.com/office/drawing/2014/main" val="142487987"/>
                    </a:ext>
                  </a:extLst>
                </a:gridCol>
                <a:gridCol w="410423">
                  <a:extLst>
                    <a:ext uri="{9D8B030D-6E8A-4147-A177-3AD203B41FA5}">
                      <a16:colId xmlns:a16="http://schemas.microsoft.com/office/drawing/2014/main" val="62431780"/>
                    </a:ext>
                  </a:extLst>
                </a:gridCol>
                <a:gridCol w="410423">
                  <a:extLst>
                    <a:ext uri="{9D8B030D-6E8A-4147-A177-3AD203B41FA5}">
                      <a16:colId xmlns:a16="http://schemas.microsoft.com/office/drawing/2014/main" val="249606971"/>
                    </a:ext>
                  </a:extLst>
                </a:gridCol>
                <a:gridCol w="410423">
                  <a:extLst>
                    <a:ext uri="{9D8B030D-6E8A-4147-A177-3AD203B41FA5}">
                      <a16:colId xmlns:a16="http://schemas.microsoft.com/office/drawing/2014/main" val="1467766243"/>
                    </a:ext>
                  </a:extLst>
                </a:gridCol>
                <a:gridCol w="410423">
                  <a:extLst>
                    <a:ext uri="{9D8B030D-6E8A-4147-A177-3AD203B41FA5}">
                      <a16:colId xmlns:a16="http://schemas.microsoft.com/office/drawing/2014/main" val="2773728214"/>
                    </a:ext>
                  </a:extLst>
                </a:gridCol>
              </a:tblGrid>
              <a:tr h="352528">
                <a:tc gridSpan="25">
                  <a:txBody>
                    <a:bodyPr/>
                    <a:lstStyle/>
                    <a:p>
                      <a:pPr algn="ctr" fontAlgn="b"/>
                      <a:r>
                        <a:rPr lang="en-GB" sz="1000" b="1" i="0" u="none" strike="noStrike">
                          <a:solidFill>
                            <a:srgbClr val="FFFFFF"/>
                          </a:solidFill>
                          <a:effectLst/>
                          <a:latin typeface="Arial" panose="020B0604020202020204" pitchFamily="34" charset="0"/>
                        </a:rPr>
                        <a:t>Reach Extenders' index by daypart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211651"/>
                  </a:ext>
                </a:extLst>
              </a:tr>
              <a:tr h="335741">
                <a:tc>
                  <a:txBody>
                    <a:bodyPr/>
                    <a:lstStyle/>
                    <a:p>
                      <a:pPr algn="ctr" fontAlgn="b"/>
                      <a:r>
                        <a:rPr lang="en-GB" sz="1000" b="1"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6am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7am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8am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9am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10am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11am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12pm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2pm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3pm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4pm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5pm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6pm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7pm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8pm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9pm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10pm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11pm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12am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1am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2am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3am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4am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latin typeface="Arial" panose="020B0604020202020204" pitchFamily="34" charset="0"/>
                        </a:rPr>
                        <a:t>5am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26769760"/>
                  </a:ext>
                </a:extLst>
              </a:tr>
              <a:tr h="335741">
                <a:tc>
                  <a:txBody>
                    <a:bodyPr/>
                    <a:lstStyle/>
                    <a:p>
                      <a:pPr algn="ctr" fontAlgn="b"/>
                      <a:r>
                        <a:rPr lang="en-GB" sz="1000" b="1" i="0" u="none" strike="noStrike">
                          <a:solidFill>
                            <a:srgbClr val="000000"/>
                          </a:solidFill>
                          <a:effectLst/>
                          <a:latin typeface="Arial" panose="020B0604020202020204" pitchFamily="34" charset="0"/>
                        </a:rPr>
                        <a:t>Monday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C7B"/>
                    </a:solidFill>
                  </a:tcPr>
                </a:tc>
                <a:tc>
                  <a:txBody>
                    <a:bodyPr/>
                    <a:lstStyle/>
                    <a:p>
                      <a:pPr algn="ctr" fontAlgn="ctr"/>
                      <a:r>
                        <a:rPr lang="en-GB" sz="1000" b="0" i="0" u="none" strike="noStrike">
                          <a:solidFill>
                            <a:srgbClr val="000000"/>
                          </a:solidFill>
                          <a:effectLs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4"/>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r>
                        <a:rPr lang="en-GB" sz="1000" b="0" i="0" u="none" strike="noStrike">
                          <a:solidFill>
                            <a:srgbClr val="000000"/>
                          </a:solidFill>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c>
                  <a:txBody>
                    <a:bodyPr/>
                    <a:lstStyle/>
                    <a:p>
                      <a:pPr algn="ctr" fontAlgn="ctr"/>
                      <a:r>
                        <a:rPr lang="en-GB" sz="1000" b="0" i="0" u="none" strike="noStrike">
                          <a:solidFill>
                            <a:srgbClr val="000000"/>
                          </a:solidFill>
                          <a:effectLs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tc>
                  <a:txBody>
                    <a:bodyPr/>
                    <a:lstStyle/>
                    <a:p>
                      <a:pPr algn="ctr" fontAlgn="ctr"/>
                      <a:r>
                        <a:rPr lang="en-GB" sz="1000" b="0"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ctr"/>
                      <a:r>
                        <a:rPr lang="en-GB" sz="1000" b="0" i="0" u="none" strike="noStrike">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1"/>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583"/>
                    </a:solidFill>
                  </a:tcPr>
                </a:tc>
                <a:tc>
                  <a:txBody>
                    <a:bodyPr/>
                    <a:lstStyle/>
                    <a:p>
                      <a:pPr algn="ctr" fontAlgn="ctr"/>
                      <a:r>
                        <a:rPr lang="en-GB" sz="1000" b="0" i="0" u="none" strike="noStrike">
                          <a:solidFill>
                            <a:srgbClr val="000000"/>
                          </a:solidFill>
                          <a:effectLst/>
                          <a:latin typeface="Arial" panose="020B060402020202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D7E"/>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081"/>
                    </a:solidFill>
                  </a:tcPr>
                </a:tc>
                <a:tc>
                  <a:txBody>
                    <a:bodyPr/>
                    <a:lstStyle/>
                    <a:p>
                      <a:pPr algn="ctr" fontAlgn="ctr"/>
                      <a:r>
                        <a:rPr lang="en-GB" sz="10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ctr"/>
                      <a:r>
                        <a:rPr lang="en-GB" sz="1000" b="0" i="0" u="none" strike="noStrike">
                          <a:solidFill>
                            <a:srgbClr val="000000"/>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DF82"/>
                    </a:solidFill>
                  </a:tcPr>
                </a:tc>
                <a:tc>
                  <a:txBody>
                    <a:bodyPr/>
                    <a:lstStyle/>
                    <a:p>
                      <a:pPr algn="ctr" fontAlgn="ctr"/>
                      <a:r>
                        <a:rPr lang="en-GB" sz="1000" b="0" i="0" u="none" strike="noStrike">
                          <a:solidFill>
                            <a:srgbClr val="000000"/>
                          </a:solidFill>
                          <a:effectLst/>
                          <a:latin typeface="Arial" panose="020B0604020202020204" pitchFamily="34" charset="0"/>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CF7F"/>
                    </a:solidFill>
                  </a:tcPr>
                </a:tc>
                <a:tc>
                  <a:txBody>
                    <a:bodyPr/>
                    <a:lstStyle/>
                    <a:p>
                      <a:pPr algn="ctr" fontAlgn="ctr"/>
                      <a:r>
                        <a:rPr lang="en-GB" sz="1000" b="0" i="0" u="none" strike="noStrike">
                          <a:solidFill>
                            <a:srgbClr val="000000"/>
                          </a:solidFill>
                          <a:effectLst/>
                          <a:latin typeface="Arial" panose="020B0604020202020204" pitchFamily="34" charset="0"/>
                        </a:rPr>
                        <a:t>152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C47D"/>
                    </a:solidFill>
                  </a:tcPr>
                </a:tc>
                <a:tc>
                  <a:txBody>
                    <a:bodyPr/>
                    <a:lstStyle/>
                    <a:p>
                      <a:pPr algn="ctr" fontAlgn="ctr"/>
                      <a:r>
                        <a:rPr lang="en-GB" sz="1000" b="0" i="0" u="none" strike="noStrike">
                          <a:solidFill>
                            <a:srgbClr val="000000"/>
                          </a:solidFill>
                          <a:effectLst/>
                          <a:latin typeface="Arial" panose="020B0604020202020204" pitchFamily="34" charset="0"/>
                        </a:rPr>
                        <a:t>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C37C"/>
                    </a:solidFill>
                  </a:tcPr>
                </a:tc>
                <a:tc>
                  <a:txBody>
                    <a:bodyPr/>
                    <a:lstStyle/>
                    <a:p>
                      <a:pPr algn="ctr" fontAlgn="ctr"/>
                      <a:r>
                        <a:rPr lang="en-GB" sz="1000" b="0" i="0" u="none" strike="noStrike">
                          <a:solidFill>
                            <a:srgbClr val="000000"/>
                          </a:solidFill>
                          <a:effectLst/>
                          <a:latin typeface="Arial" panose="020B0604020202020204" pitchFamily="34" charset="0"/>
                        </a:rPr>
                        <a:t>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7D27F"/>
                    </a:solidFill>
                  </a:tcPr>
                </a:tc>
                <a:tc>
                  <a:txBody>
                    <a:bodyPr/>
                    <a:lstStyle/>
                    <a:p>
                      <a:pPr algn="ctr" fontAlgn="ctr"/>
                      <a:r>
                        <a:rPr lang="en-GB" sz="1000" b="0" i="0" u="none" strike="noStrike">
                          <a:solidFill>
                            <a:srgbClr val="000000"/>
                          </a:solidFill>
                          <a:effectLst/>
                          <a:latin typeface="Arial" panose="020B060402020202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182"/>
                    </a:solidFill>
                  </a:tcPr>
                </a:tc>
                <a:tc>
                  <a:txBody>
                    <a:bodyPr/>
                    <a:lstStyle/>
                    <a:p>
                      <a:pPr algn="ctr" fontAlgn="ctr"/>
                      <a:r>
                        <a:rPr lang="en-GB" sz="10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r>
                        <a:rPr lang="en-GB" sz="1000" b="0" i="0" u="none" strike="noStrike">
                          <a:solidFill>
                            <a:srgbClr val="000000"/>
                          </a:solidFill>
                          <a:effectLst/>
                          <a:latin typeface="Arial" panose="020B060402020202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47C"/>
                    </a:solidFill>
                  </a:tcPr>
                </a:tc>
                <a:tc>
                  <a:txBody>
                    <a:bodyPr/>
                    <a:lstStyle/>
                    <a:p>
                      <a:pPr algn="ctr" fontAlgn="ctr"/>
                      <a:r>
                        <a:rPr lang="en-GB" sz="1000" b="0"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877"/>
                    </a:solidFill>
                  </a:tcPr>
                </a:tc>
                <a:tc>
                  <a:txBody>
                    <a:bodyPr/>
                    <a:lstStyle/>
                    <a:p>
                      <a:pPr algn="ctr" fontAlgn="ctr"/>
                      <a:r>
                        <a:rPr lang="en-GB" sz="1000" b="0" i="0" u="none" strike="noStrike">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C71"/>
                    </a:solidFill>
                  </a:tcPr>
                </a:tc>
                <a:tc>
                  <a:txBody>
                    <a:bodyPr/>
                    <a:lstStyle/>
                    <a:p>
                      <a:pPr algn="ctr" fontAlgn="ctr"/>
                      <a:r>
                        <a:rPr lang="en-GB" sz="1000" b="0" i="0" u="none" strike="noStrike">
                          <a:solidFill>
                            <a:srgbClr val="000000"/>
                          </a:solidFill>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16C"/>
                    </a:solidFill>
                  </a:tcPr>
                </a:tc>
                <a:tc>
                  <a:txBody>
                    <a:bodyPr/>
                    <a:lstStyle/>
                    <a:p>
                      <a:pPr algn="ctr" fontAlgn="ctr"/>
                      <a:r>
                        <a:rPr lang="en-GB" sz="1000" b="0" i="0" u="none" strike="noStrike">
                          <a:solidFill>
                            <a:srgbClr val="00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A74"/>
                    </a:solidFill>
                  </a:tcPr>
                </a:tc>
                <a:extLst>
                  <a:ext uri="{0D108BD9-81ED-4DB2-BD59-A6C34878D82A}">
                    <a16:rowId xmlns:a16="http://schemas.microsoft.com/office/drawing/2014/main" val="772617389"/>
                  </a:ext>
                </a:extLst>
              </a:tr>
              <a:tr h="335741">
                <a:tc>
                  <a:txBody>
                    <a:bodyPr/>
                    <a:lstStyle/>
                    <a:p>
                      <a:pPr algn="ctr" fontAlgn="b"/>
                      <a:r>
                        <a:rPr lang="en-GB" sz="1000" b="1" i="0" u="none" strike="noStrike">
                          <a:solidFill>
                            <a:srgbClr val="000000"/>
                          </a:solidFill>
                          <a:effectLst/>
                          <a:latin typeface="Arial" panose="020B0604020202020204" pitchFamily="34" charset="0"/>
                        </a:rPr>
                        <a:t>Tuesday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7F"/>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GB" sz="1000" b="0"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7F"/>
                    </a:solidFill>
                  </a:tcPr>
                </a:tc>
                <a:tc>
                  <a:txBody>
                    <a:bodyPr/>
                    <a:lstStyle/>
                    <a:p>
                      <a:pPr algn="ctr" fontAlgn="ctr"/>
                      <a:r>
                        <a:rPr lang="en-GB" sz="1000" b="0" i="0" u="none" strike="noStrike">
                          <a:solidFill>
                            <a:srgbClr val="000000"/>
                          </a:solidFill>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tc>
                  <a:txBody>
                    <a:bodyPr/>
                    <a:lstStyle/>
                    <a:p>
                      <a:pPr algn="ctr" fontAlgn="ctr"/>
                      <a:r>
                        <a:rPr lang="en-GB" sz="1000" b="0" i="0" u="none" strike="noStrike">
                          <a:solidFill>
                            <a:srgbClr val="000000"/>
                          </a:solidFill>
                          <a:effectLs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ctr"/>
                      <a:r>
                        <a:rPr lang="en-GB" sz="1000" b="0" i="0" u="none" strike="noStrike">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1"/>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000" b="0" i="0" u="none" strike="noStrike">
                          <a:solidFill>
                            <a:srgbClr val="000000"/>
                          </a:solidFill>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tc>
                  <a:txBody>
                    <a:bodyPr/>
                    <a:lstStyle/>
                    <a:p>
                      <a:pPr algn="ctr" fontAlgn="ctr"/>
                      <a:r>
                        <a:rPr lang="en-GB" sz="1000" b="0" i="0" u="none" strike="noStrike">
                          <a:solidFill>
                            <a:srgbClr val="000000"/>
                          </a:solidFill>
                          <a:effectLs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A7D"/>
                    </a:solidFill>
                  </a:tcPr>
                </a:tc>
                <a:tc>
                  <a:txBody>
                    <a:bodyPr/>
                    <a:lstStyle/>
                    <a:p>
                      <a:pPr algn="ctr" fontAlgn="ctr"/>
                      <a:r>
                        <a:rPr lang="en-GB" sz="1000" b="0"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37F"/>
                    </a:solidFill>
                  </a:tcPr>
                </a:tc>
                <a:tc>
                  <a:txBody>
                    <a:bodyPr/>
                    <a:lstStyle/>
                    <a:p>
                      <a:pPr algn="ctr" fontAlgn="ctr"/>
                      <a:r>
                        <a:rPr lang="en-GB" sz="1000" b="0" i="0" u="none" strike="noStrike">
                          <a:solidFill>
                            <a:srgbClr val="000000"/>
                          </a:solidFill>
                          <a:effectLs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E984"/>
                    </a:solidFill>
                  </a:tcPr>
                </a:tc>
                <a:tc>
                  <a:txBody>
                    <a:bodyPr/>
                    <a:lstStyle/>
                    <a:p>
                      <a:pPr algn="ctr" fontAlgn="ctr"/>
                      <a:r>
                        <a:rPr lang="en-GB" sz="1000" b="0" i="0" u="none" strike="noStrike">
                          <a:solidFill>
                            <a:srgbClr val="000000"/>
                          </a:solidFill>
                          <a:effectLst/>
                          <a:latin typeface="Arial" panose="020B060402020202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283"/>
                    </a:solidFill>
                  </a:tcPr>
                </a:tc>
                <a:tc>
                  <a:txBody>
                    <a:bodyPr/>
                    <a:lstStyle/>
                    <a:p>
                      <a:pPr algn="ctr" fontAlgn="ctr"/>
                      <a:r>
                        <a:rPr lang="en-GB" sz="1000" b="0" i="0" u="none" strike="noStrike">
                          <a:solidFill>
                            <a:srgbClr val="000000"/>
                          </a:solidFill>
                          <a:effectLst/>
                          <a:latin typeface="Arial" panose="020B0604020202020204" pitchFamily="34" charset="0"/>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D27F"/>
                    </a:solidFill>
                  </a:tcPr>
                </a:tc>
                <a:tc>
                  <a:txBody>
                    <a:bodyPr/>
                    <a:lstStyle/>
                    <a:p>
                      <a:pPr algn="ctr" fontAlgn="ctr"/>
                      <a:r>
                        <a:rPr lang="en-GB" sz="1000" b="0" i="0" u="none" strike="noStrike">
                          <a:solidFill>
                            <a:srgbClr val="000000"/>
                          </a:solidFill>
                          <a:effectLst/>
                          <a:latin typeface="Arial" panose="020B0604020202020204" pitchFamily="34" charset="0"/>
                        </a:rPr>
                        <a:t>162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7C07C"/>
                    </a:solidFill>
                  </a:tcPr>
                </a:tc>
                <a:tc>
                  <a:txBody>
                    <a:bodyPr/>
                    <a:lstStyle/>
                    <a:p>
                      <a:pPr algn="ctr" fontAlgn="ctr"/>
                      <a:r>
                        <a:rPr lang="en-GB" sz="1000" b="0" i="0" u="none" strike="noStrike">
                          <a:solidFill>
                            <a:srgbClr val="000000"/>
                          </a:solidFill>
                          <a:effectLst/>
                          <a:latin typeface="Arial" panose="020B0604020202020204" pitchFamily="34" charset="0"/>
                        </a:rPr>
                        <a:t>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C17C"/>
                    </a:solidFill>
                  </a:tcPr>
                </a:tc>
                <a:tc>
                  <a:txBody>
                    <a:bodyPr/>
                    <a:lstStyle/>
                    <a:p>
                      <a:pPr algn="ctr" fontAlgn="ctr"/>
                      <a:r>
                        <a:rPr lang="en-GB" sz="1000" b="0" i="0" u="none" strike="noStrike">
                          <a:solidFill>
                            <a:srgbClr val="000000"/>
                          </a:solidFill>
                          <a:effectLst/>
                          <a:latin typeface="Arial" panose="020B06040202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3D17F"/>
                    </a:solidFill>
                  </a:tcPr>
                </a:tc>
                <a:tc>
                  <a:txBody>
                    <a:bodyPr/>
                    <a:lstStyle/>
                    <a:p>
                      <a:pPr algn="ctr" fontAlgn="ctr"/>
                      <a:r>
                        <a:rPr lang="en-GB" sz="1000" b="0" i="0" u="none" strike="noStrike">
                          <a:solidFill>
                            <a:srgbClr val="000000"/>
                          </a:solidFill>
                          <a:effectLst/>
                          <a:latin typeface="Arial" panose="020B060402020202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E82"/>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r>
                        <a:rPr lang="en-GB" sz="10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47C"/>
                    </a:solidFill>
                  </a:tcPr>
                </a:tc>
                <a:tc>
                  <a:txBody>
                    <a:bodyPr/>
                    <a:lstStyle/>
                    <a:p>
                      <a:pPr algn="ctr" fontAlgn="ctr"/>
                      <a:r>
                        <a:rPr lang="en-GB" sz="1000" b="0" i="0" u="none" strike="noStrike">
                          <a:solidFill>
                            <a:srgbClr val="000000"/>
                          </a:solidFill>
                          <a:effectLst/>
                          <a:latin typeface="Arial" panose="020B060402020202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E75"/>
                    </a:solidFill>
                  </a:tcPr>
                </a:tc>
                <a:tc>
                  <a:txBody>
                    <a:bodyPr/>
                    <a:lstStyle/>
                    <a:p>
                      <a:pPr algn="ctr" fontAlgn="ctr"/>
                      <a:r>
                        <a:rPr lang="en-GB" sz="1000" b="0"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76D"/>
                    </a:solidFill>
                  </a:tcPr>
                </a:tc>
                <a:tc>
                  <a:txBody>
                    <a:bodyPr/>
                    <a:lstStyle/>
                    <a:p>
                      <a:pPr algn="ctr" fontAlgn="ctr"/>
                      <a:r>
                        <a:rPr lang="en-GB" sz="10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B6E"/>
                    </a:solidFill>
                  </a:tcPr>
                </a:tc>
                <a:tc>
                  <a:txBody>
                    <a:bodyPr/>
                    <a:lstStyle/>
                    <a:p>
                      <a:pPr algn="ctr" fontAlgn="ctr"/>
                      <a:r>
                        <a:rPr lang="en-GB" sz="1000" b="0" i="0" u="none" strike="noStrike">
                          <a:solidFill>
                            <a:srgbClr val="000000"/>
                          </a:solidFill>
                          <a:effectLs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971"/>
                    </a:solidFill>
                  </a:tcPr>
                </a:tc>
                <a:extLst>
                  <a:ext uri="{0D108BD9-81ED-4DB2-BD59-A6C34878D82A}">
                    <a16:rowId xmlns:a16="http://schemas.microsoft.com/office/drawing/2014/main" val="896995011"/>
                  </a:ext>
                </a:extLst>
              </a:tr>
              <a:tr h="335741">
                <a:tc>
                  <a:txBody>
                    <a:bodyPr/>
                    <a:lstStyle/>
                    <a:p>
                      <a:pPr algn="ctr" fontAlgn="b"/>
                      <a:r>
                        <a:rPr lang="en-GB" sz="1000" b="1" i="0" u="none" strike="noStrike">
                          <a:solidFill>
                            <a:srgbClr val="000000"/>
                          </a:solidFill>
                          <a:effectLst/>
                          <a:latin typeface="Arial" panose="020B0604020202020204" pitchFamily="34" charset="0"/>
                        </a:rPr>
                        <a:t>Wednesday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37F"/>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983"/>
                    </a:solidFill>
                  </a:tcPr>
                </a:tc>
                <a:tc>
                  <a:txBody>
                    <a:bodyPr/>
                    <a:lstStyle/>
                    <a:p>
                      <a:pPr algn="ctr" fontAlgn="ctr"/>
                      <a:r>
                        <a:rPr lang="en-GB" sz="1000" b="0"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F81"/>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0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r>
                        <a:rPr lang="en-GB" sz="10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r>
                        <a:rPr lang="en-GB" sz="1000" b="0"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F81"/>
                    </a:solidFill>
                  </a:tcPr>
                </a:tc>
                <a:tc>
                  <a:txBody>
                    <a:bodyPr/>
                    <a:lstStyle/>
                    <a:p>
                      <a:pPr algn="ctr" fontAlgn="ctr"/>
                      <a:r>
                        <a:rPr lang="en-GB" sz="1000" b="0" i="0" u="none" strike="noStrike">
                          <a:solidFill>
                            <a:srgbClr val="000000"/>
                          </a:solidFill>
                          <a:effectLs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37F"/>
                    </a:solidFill>
                  </a:tcPr>
                </a:tc>
                <a:tc>
                  <a:txBody>
                    <a:bodyPr/>
                    <a:lstStyle/>
                    <a:p>
                      <a:pPr algn="ctr" fontAlgn="ctr"/>
                      <a:r>
                        <a:rPr lang="en-GB" sz="1000" b="0"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780"/>
                    </a:solidFill>
                  </a:tcPr>
                </a:tc>
                <a:tc>
                  <a:txBody>
                    <a:bodyPr/>
                    <a:lstStyle/>
                    <a:p>
                      <a:pPr algn="ctr" fontAlgn="ctr"/>
                      <a:r>
                        <a:rPr lang="en-GB" sz="10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4"/>
                    </a:solidFill>
                  </a:tcPr>
                </a:tc>
                <a:tc>
                  <a:txBody>
                    <a:bodyPr/>
                    <a:lstStyle/>
                    <a:p>
                      <a:pPr algn="ctr" fontAlgn="ctr"/>
                      <a:r>
                        <a:rPr lang="en-GB" sz="1000" b="0" i="0" u="none" strike="noStrike">
                          <a:solidFill>
                            <a:srgbClr val="000000"/>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4DF82"/>
                    </a:solidFill>
                  </a:tcPr>
                </a:tc>
                <a:tc>
                  <a:txBody>
                    <a:bodyPr/>
                    <a:lstStyle/>
                    <a:p>
                      <a:pPr algn="ctr" fontAlgn="ctr"/>
                      <a:r>
                        <a:rPr lang="en-GB" sz="1000" b="0" i="0" u="none" strike="noStrike">
                          <a:solidFill>
                            <a:srgbClr val="000000"/>
                          </a:solidFill>
                          <a:effectLst/>
                          <a:latin typeface="Arial" panose="020B0604020202020204"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D480"/>
                    </a:solidFill>
                  </a:tcPr>
                </a:tc>
                <a:tc>
                  <a:txBody>
                    <a:bodyPr/>
                    <a:lstStyle/>
                    <a:p>
                      <a:pPr algn="ctr" fontAlgn="ctr"/>
                      <a:r>
                        <a:rPr lang="en-GB" sz="1000" b="0" i="0" u="none" strike="noStrike">
                          <a:solidFill>
                            <a:srgbClr val="000000"/>
                          </a:solidFill>
                          <a:effectLst/>
                          <a:latin typeface="Arial" panose="020B0604020202020204" pitchFamily="34" charset="0"/>
                        </a:rPr>
                        <a:t>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7C97E"/>
                    </a:solidFill>
                  </a:tcPr>
                </a:tc>
                <a:tc>
                  <a:txBody>
                    <a:bodyPr/>
                    <a:lstStyle/>
                    <a:p>
                      <a:pPr algn="ctr" fontAlgn="ctr"/>
                      <a:r>
                        <a:rPr lang="en-GB" sz="1000" b="0" i="0" u="none" strike="noStrike">
                          <a:solidFill>
                            <a:srgbClr val="000000"/>
                          </a:solidFill>
                          <a:effectLst/>
                          <a:latin typeface="Arial" panose="020B0604020202020204" pitchFamily="34" charset="0"/>
                        </a:rPr>
                        <a:t>164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000" b="0" i="0" u="none" strike="noStrike">
                          <a:solidFill>
                            <a:srgbClr val="000000"/>
                          </a:solidFill>
                          <a:effectLst/>
                          <a:latin typeface="Arial" panose="020B0604020202020204" pitchFamily="34" charset="0"/>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E7F"/>
                    </a:solidFill>
                  </a:tcPr>
                </a:tc>
                <a:tc>
                  <a:txBody>
                    <a:bodyPr/>
                    <a:lstStyle/>
                    <a:p>
                      <a:pPr algn="ctr" fontAlgn="ctr"/>
                      <a:r>
                        <a:rPr lang="en-GB" sz="10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DC81"/>
                    </a:solidFill>
                  </a:tcPr>
                </a:tc>
                <a:tc>
                  <a:txBody>
                    <a:bodyPr/>
                    <a:lstStyle/>
                    <a:p>
                      <a:pPr algn="ctr" fontAlgn="ctr"/>
                      <a:r>
                        <a:rPr lang="en-GB" sz="10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683"/>
                    </a:solidFill>
                  </a:tcPr>
                </a:tc>
                <a:tc>
                  <a:txBody>
                    <a:bodyPr/>
                    <a:lstStyle/>
                    <a:p>
                      <a:pPr algn="ctr" fontAlgn="ctr"/>
                      <a:r>
                        <a:rPr lang="en-GB" sz="1000" b="0"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000" b="0" i="0" u="none" strike="noStrike">
                          <a:solidFill>
                            <a:srgbClr val="000000"/>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E78"/>
                    </a:solidFill>
                  </a:tcPr>
                </a:tc>
                <a:tc>
                  <a:txBody>
                    <a:bodyPr/>
                    <a:lstStyle/>
                    <a:p>
                      <a:pPr algn="ctr" fontAlgn="ctr"/>
                      <a:r>
                        <a:rPr lang="en-GB" sz="1000" b="0" i="0" u="none" strike="noStrike">
                          <a:solidFill>
                            <a:srgbClr val="000000"/>
                          </a:solidFill>
                          <a:effectLst/>
                          <a:latin typeface="Arial" panose="020B060402020202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679"/>
                    </a:solidFill>
                  </a:tcPr>
                </a:tc>
                <a:tc>
                  <a:txBody>
                    <a:bodyPr/>
                    <a:lstStyle/>
                    <a:p>
                      <a:pPr algn="ctr" fontAlgn="ctr"/>
                      <a:r>
                        <a:rPr lang="en-GB" sz="1000" b="0" i="0" u="none" strike="noStrike">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470"/>
                    </a:solidFill>
                  </a:tcPr>
                </a:tc>
                <a:tc>
                  <a:txBody>
                    <a:bodyPr/>
                    <a:lstStyle/>
                    <a:p>
                      <a:pPr algn="ctr" fontAlgn="ctr"/>
                      <a:r>
                        <a:rPr lang="en-GB" sz="10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573"/>
                    </a:solidFill>
                  </a:tcPr>
                </a:tc>
                <a:extLst>
                  <a:ext uri="{0D108BD9-81ED-4DB2-BD59-A6C34878D82A}">
                    <a16:rowId xmlns:a16="http://schemas.microsoft.com/office/drawing/2014/main" val="3282027378"/>
                  </a:ext>
                </a:extLst>
              </a:tr>
              <a:tr h="335741">
                <a:tc>
                  <a:txBody>
                    <a:bodyPr/>
                    <a:lstStyle/>
                    <a:p>
                      <a:pPr algn="ctr" fontAlgn="b"/>
                      <a:r>
                        <a:rPr lang="en-GB" sz="1000" b="1" i="0" u="none" strike="noStrike">
                          <a:solidFill>
                            <a:srgbClr val="000000"/>
                          </a:solidFill>
                          <a:effectLst/>
                          <a:latin typeface="Arial" panose="020B0604020202020204" pitchFamily="34" charset="0"/>
                        </a:rPr>
                        <a:t>Thursday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r>
                        <a:rPr lang="en-GB" sz="10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ctr"/>
                      <a:r>
                        <a:rPr lang="en-GB" sz="10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r>
                        <a:rPr lang="en-GB" sz="1000" b="0" i="0" u="none" strike="noStrike">
                          <a:solidFill>
                            <a:srgbClr val="000000"/>
                          </a:solidFill>
                          <a:effectLs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000" b="0" i="0" u="none" strike="noStrike">
                          <a:solidFill>
                            <a:srgbClr val="000000"/>
                          </a:solidFill>
                          <a:effectLs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47F"/>
                    </a:solidFill>
                  </a:tcPr>
                </a:tc>
                <a:tc>
                  <a:txBody>
                    <a:bodyPr/>
                    <a:lstStyle/>
                    <a:p>
                      <a:pPr algn="ctr" fontAlgn="ctr"/>
                      <a:r>
                        <a:rPr lang="en-GB" sz="1000" b="0" i="0" u="none" strike="noStrike">
                          <a:solidFill>
                            <a:srgbClr val="000000"/>
                          </a:solidFill>
                          <a:effectLst/>
                          <a:latin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F7E"/>
                    </a:solidFill>
                  </a:tcPr>
                </a:tc>
                <a:tc>
                  <a:txBody>
                    <a:bodyPr/>
                    <a:lstStyle/>
                    <a:p>
                      <a:pPr algn="ctr" fontAlgn="ctr"/>
                      <a:r>
                        <a:rPr lang="en-GB" sz="1000" b="0" i="0" u="none" strike="noStrike">
                          <a:solidFill>
                            <a:srgbClr val="000000"/>
                          </a:solidFill>
                          <a:effectLs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7D"/>
                    </a:solidFill>
                  </a:tcPr>
                </a:tc>
                <a:tc>
                  <a:txBody>
                    <a:bodyPr/>
                    <a:lstStyle/>
                    <a:p>
                      <a:pPr algn="ctr" fontAlgn="ctr"/>
                      <a:r>
                        <a:rPr lang="en-GB" sz="1000" b="0" i="0" u="none" strike="noStrike">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081"/>
                    </a:solidFill>
                  </a:tcPr>
                </a:tc>
                <a:tc>
                  <a:txBody>
                    <a:bodyPr/>
                    <a:lstStyle/>
                    <a:p>
                      <a:pPr algn="ctr" fontAlgn="ctr"/>
                      <a:r>
                        <a:rPr lang="en-GB" sz="1000" b="0" i="0" u="none" strike="noStrike">
                          <a:solidFill>
                            <a:srgbClr val="000000"/>
                          </a:solidFill>
                          <a:effectLs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4"/>
                    </a:solidFill>
                  </a:tcPr>
                </a:tc>
                <a:tc>
                  <a:txBody>
                    <a:bodyPr/>
                    <a:lstStyle/>
                    <a:p>
                      <a:pPr algn="ctr" fontAlgn="ctr"/>
                      <a:r>
                        <a:rPr lang="en-GB" sz="10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082"/>
                    </a:solidFill>
                  </a:tcPr>
                </a:tc>
                <a:tc>
                  <a:txBody>
                    <a:bodyPr/>
                    <a:lstStyle/>
                    <a:p>
                      <a:pPr algn="ctr" fontAlgn="ctr"/>
                      <a:r>
                        <a:rPr lang="en-GB" sz="1000" b="0" i="0" u="none" strike="noStrike">
                          <a:solidFill>
                            <a:srgbClr val="000000"/>
                          </a:solidFill>
                          <a:effectLst/>
                          <a:latin typeface="Arial" panose="020B0604020202020204" pitchFamily="34" charset="0"/>
                        </a:rPr>
                        <a:t>119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D380"/>
                    </a:solidFill>
                  </a:tcPr>
                </a:tc>
                <a:tc>
                  <a:txBody>
                    <a:bodyPr/>
                    <a:lstStyle/>
                    <a:p>
                      <a:pPr algn="ctr" fontAlgn="ctr"/>
                      <a:r>
                        <a:rPr lang="en-GB" sz="1000" b="0" i="0" u="none" strike="noStrike">
                          <a:solidFill>
                            <a:srgbClr val="000000"/>
                          </a:solidFill>
                          <a:effectLst/>
                          <a:latin typeface="Arial" panose="020B0604020202020204" pitchFamily="34" charset="0"/>
                        </a:rPr>
                        <a:t>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6C97E"/>
                    </a:solidFill>
                  </a:tcPr>
                </a:tc>
                <a:tc>
                  <a:txBody>
                    <a:bodyPr/>
                    <a:lstStyle/>
                    <a:p>
                      <a:pPr algn="ctr" fontAlgn="ctr"/>
                      <a:r>
                        <a:rPr lang="en-GB" sz="1000" b="0" i="0" u="none" strike="noStrike">
                          <a:solidFill>
                            <a:srgbClr val="000000"/>
                          </a:solidFill>
                          <a:effectLst/>
                          <a:latin typeface="Arial" panose="020B0604020202020204" pitchFamily="34" charset="0"/>
                        </a:rPr>
                        <a:t>162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8C07C"/>
                    </a:solidFill>
                  </a:tcPr>
                </a:tc>
                <a:tc>
                  <a:txBody>
                    <a:bodyPr/>
                    <a:lstStyle/>
                    <a:p>
                      <a:pPr algn="ctr" fontAlgn="ctr"/>
                      <a:r>
                        <a:rPr lang="en-GB" sz="1000" b="0" i="0" u="none" strike="noStrike">
                          <a:solidFill>
                            <a:srgbClr val="000000"/>
                          </a:solidFill>
                          <a:effectLst/>
                          <a:latin typeface="Arial" panose="020B0604020202020204" pitchFamily="34" charset="0"/>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C7E"/>
                    </a:solidFill>
                  </a:tcPr>
                </a:tc>
                <a:tc>
                  <a:txBody>
                    <a:bodyPr/>
                    <a:lstStyle/>
                    <a:p>
                      <a:pPr algn="ctr" fontAlgn="ctr"/>
                      <a:r>
                        <a:rPr lang="en-GB" sz="1000" b="0"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C81"/>
                    </a:solidFill>
                  </a:tcPr>
                </a:tc>
                <a:tc>
                  <a:txBody>
                    <a:bodyPr/>
                    <a:lstStyle/>
                    <a:p>
                      <a:pPr algn="ctr" fontAlgn="ctr"/>
                      <a:r>
                        <a:rPr lang="en-GB" sz="10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ctr"/>
                      <a:r>
                        <a:rPr lang="en-GB" sz="1000" b="0"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r>
                        <a:rPr lang="en-GB" sz="1000" b="0" i="0" u="none" strike="noStrike">
                          <a:solidFill>
                            <a:srgbClr val="000000"/>
                          </a:solidFill>
                          <a:effectLst/>
                          <a:latin typeface="Arial" panose="020B060402020202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B7A"/>
                    </a:solidFill>
                  </a:tcPr>
                </a:tc>
                <a:tc>
                  <a:txBody>
                    <a:bodyPr/>
                    <a:lstStyle/>
                    <a:p>
                      <a:pPr algn="ctr" fontAlgn="ctr"/>
                      <a:r>
                        <a:rPr lang="en-GB" sz="10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A77"/>
                    </a:solidFill>
                  </a:tcPr>
                </a:tc>
                <a:tc>
                  <a:txBody>
                    <a:bodyPr/>
                    <a:lstStyle/>
                    <a:p>
                      <a:pPr algn="ctr" fontAlgn="ctr"/>
                      <a:r>
                        <a:rPr lang="en-GB" sz="1000" b="0" i="0" u="none" strike="noStrike">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C71"/>
                    </a:solidFill>
                  </a:tcPr>
                </a:tc>
                <a:tc>
                  <a:txBody>
                    <a:bodyPr/>
                    <a:lstStyle/>
                    <a:p>
                      <a:pPr algn="ctr" fontAlgn="ctr"/>
                      <a:r>
                        <a:rPr lang="en-GB" sz="1000" b="0" i="0" u="none" strike="noStrike">
                          <a:solidFill>
                            <a:srgbClr val="000000"/>
                          </a:solidFill>
                          <a:effectLst/>
                          <a:latin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373"/>
                    </a:solidFill>
                  </a:tcPr>
                </a:tc>
                <a:extLst>
                  <a:ext uri="{0D108BD9-81ED-4DB2-BD59-A6C34878D82A}">
                    <a16:rowId xmlns:a16="http://schemas.microsoft.com/office/drawing/2014/main" val="1315286381"/>
                  </a:ext>
                </a:extLst>
              </a:tr>
              <a:tr h="335741">
                <a:tc>
                  <a:txBody>
                    <a:bodyPr/>
                    <a:lstStyle/>
                    <a:p>
                      <a:pPr algn="ctr" fontAlgn="b"/>
                      <a:r>
                        <a:rPr lang="en-GB" sz="1000" b="1" i="0" u="none" strike="noStrike">
                          <a:solidFill>
                            <a:srgbClr val="000000"/>
                          </a:solidFill>
                          <a:effectLst/>
                          <a:latin typeface="Arial" panose="020B0604020202020204" pitchFamily="34" charset="0"/>
                        </a:rPr>
                        <a:t>Friday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379"/>
                    </a:solidFill>
                  </a:tcPr>
                </a:tc>
                <a:tc>
                  <a:txBody>
                    <a:bodyPr/>
                    <a:lstStyle/>
                    <a:p>
                      <a:pPr algn="ctr" fontAlgn="ctr"/>
                      <a:r>
                        <a:rPr lang="en-GB" sz="1000" b="0" i="0" u="none" strike="noStrike">
                          <a:solidFill>
                            <a:srgbClr val="000000"/>
                          </a:solidFill>
                          <a:effectLs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1"/>
                    </a:solidFill>
                  </a:tcPr>
                </a:tc>
                <a:tc>
                  <a:txBody>
                    <a:bodyPr/>
                    <a:lstStyle/>
                    <a:p>
                      <a:pPr algn="ctr" fontAlgn="ctr"/>
                      <a:r>
                        <a:rPr lang="en-GB" sz="1000" b="0" i="0" u="none" strike="noStrike">
                          <a:solidFill>
                            <a:srgbClr val="000000"/>
                          </a:solidFill>
                          <a:effectLs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ctr"/>
                      <a:r>
                        <a:rPr lang="en-GB" sz="1000" b="0"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r>
                        <a:rPr lang="en-GB" sz="1000" b="0" i="0" u="none" strike="noStrike">
                          <a:solidFill>
                            <a:srgbClr val="000000"/>
                          </a:solidFill>
                          <a:effectLs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tc>
                  <a:txBody>
                    <a:bodyPr/>
                    <a:lstStyle/>
                    <a:p>
                      <a:pPr algn="ctr" fontAlgn="ctr"/>
                      <a:r>
                        <a:rPr lang="en-GB" sz="1000" b="0" i="0" u="none" strike="noStrike">
                          <a:solidFill>
                            <a:srgbClr val="000000"/>
                          </a:solidFill>
                          <a:effectLs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tc>
                  <a:txBody>
                    <a:bodyPr/>
                    <a:lstStyle/>
                    <a:p>
                      <a:pPr algn="ctr" fontAlgn="ctr"/>
                      <a:r>
                        <a:rPr lang="en-GB" sz="1000" b="0"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F81"/>
                    </a:solidFill>
                  </a:tcPr>
                </a:tc>
                <a:tc>
                  <a:txBody>
                    <a:bodyPr/>
                    <a:lstStyle/>
                    <a:p>
                      <a:pPr algn="ctr" fontAlgn="ctr"/>
                      <a:r>
                        <a:rPr lang="en-GB" sz="1000" b="0" i="0" u="none" strike="noStrike">
                          <a:solidFill>
                            <a:srgbClr val="000000"/>
                          </a:solidFill>
                          <a:effectLs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000" b="0" i="0" u="none" strike="noStrike">
                          <a:solidFill>
                            <a:srgbClr val="000000"/>
                          </a:solidFill>
                          <a:effectLs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880"/>
                    </a:solidFill>
                  </a:tcPr>
                </a:tc>
                <a:tc>
                  <a:txBody>
                    <a:bodyPr/>
                    <a:lstStyle/>
                    <a:p>
                      <a:pPr algn="ctr" fontAlgn="ctr"/>
                      <a:r>
                        <a:rPr lang="en-GB" sz="1000" b="0" i="0" u="none" strike="noStrike">
                          <a:solidFill>
                            <a:srgbClr val="000000"/>
                          </a:solidFill>
                          <a:effectLst/>
                          <a:latin typeface="Arial" panose="020B060402020202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7D"/>
                    </a:solidFill>
                  </a:tcPr>
                </a:tc>
                <a:tc>
                  <a:txBody>
                    <a:bodyPr/>
                    <a:lstStyle/>
                    <a:p>
                      <a:pPr algn="ctr" fontAlgn="ctr"/>
                      <a:r>
                        <a:rPr lang="en-GB" sz="1000" b="0" i="0" u="none" strike="noStrike">
                          <a:solidFill>
                            <a:srgbClr val="000000"/>
                          </a:solidFill>
                          <a:effectLs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ctr"/>
                      <a:r>
                        <a:rPr lang="en-GB" sz="1000" b="0" i="0" u="none" strike="noStrike">
                          <a:solidFill>
                            <a:srgbClr val="000000"/>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84"/>
                    </a:solidFill>
                  </a:tcPr>
                </a:tc>
                <a:tc>
                  <a:txBody>
                    <a:bodyPr/>
                    <a:lstStyle/>
                    <a:p>
                      <a:pPr algn="ctr" fontAlgn="ctr"/>
                      <a:r>
                        <a:rPr lang="en-GB" sz="1000" b="0"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082"/>
                    </a:solidFill>
                  </a:tcPr>
                </a:tc>
                <a:tc>
                  <a:txBody>
                    <a:bodyPr/>
                    <a:lstStyle/>
                    <a:p>
                      <a:pPr algn="ctr" fontAlgn="ctr"/>
                      <a:r>
                        <a:rPr lang="en-GB" sz="1000" b="0" i="0" u="none" strike="noStrike">
                          <a:solidFill>
                            <a:srgbClr val="000000"/>
                          </a:solidFill>
                          <a:effectLst/>
                          <a:latin typeface="Arial" panose="020B0604020202020204" pitchFamily="34" charset="0"/>
                        </a:rPr>
                        <a:t>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D17F"/>
                    </a:solidFill>
                  </a:tcPr>
                </a:tc>
                <a:tc>
                  <a:txBody>
                    <a:bodyPr/>
                    <a:lstStyle/>
                    <a:p>
                      <a:pPr algn="ctr" fontAlgn="ctr"/>
                      <a:r>
                        <a:rPr lang="en-GB" sz="1000" b="0" i="0" u="none" strike="noStrike">
                          <a:solidFill>
                            <a:srgbClr val="000000"/>
                          </a:solidFill>
                          <a:effectLst/>
                          <a:latin typeface="Arial" panose="020B0604020202020204" pitchFamily="34" charset="0"/>
                        </a:rPr>
                        <a:t>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6C97E"/>
                    </a:solidFill>
                  </a:tcPr>
                </a:tc>
                <a:tc>
                  <a:txBody>
                    <a:bodyPr/>
                    <a:lstStyle/>
                    <a:p>
                      <a:pPr algn="ctr" fontAlgn="ctr"/>
                      <a:r>
                        <a:rPr lang="en-GB" sz="1000" b="0" i="0" u="none" strike="noStrike">
                          <a:solidFill>
                            <a:srgbClr val="000000"/>
                          </a:solidFill>
                          <a:effectLst/>
                          <a:latin typeface="Arial" panose="020B0604020202020204" pitchFamily="34" charset="0"/>
                        </a:rPr>
                        <a:t>152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C47D"/>
                    </a:solidFill>
                  </a:tcPr>
                </a:tc>
                <a:tc>
                  <a:txBody>
                    <a:bodyPr/>
                    <a:lstStyle/>
                    <a:p>
                      <a:pPr algn="ctr" fontAlgn="ctr"/>
                      <a:r>
                        <a:rPr lang="en-GB" sz="1000" b="0" i="0" u="none" strike="noStrike">
                          <a:solidFill>
                            <a:srgbClr val="000000"/>
                          </a:solidFill>
                          <a:effectLst/>
                          <a:latin typeface="Arial" panose="020B0604020202020204" pitchFamily="34" charset="0"/>
                        </a:rPr>
                        <a:t>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ACA7E"/>
                    </a:solidFill>
                  </a:tcPr>
                </a:tc>
                <a:tc>
                  <a:txBody>
                    <a:bodyPr/>
                    <a:lstStyle/>
                    <a:p>
                      <a:pPr algn="ctr" fontAlgn="ctr"/>
                      <a:r>
                        <a:rPr lang="en-GB" sz="1000" b="0" i="0" u="none" strike="noStrike">
                          <a:solidFill>
                            <a:srgbClr val="000000"/>
                          </a:solidFill>
                          <a:effectLst/>
                          <a:latin typeface="Arial" panose="020B060402020202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D580"/>
                    </a:solidFill>
                  </a:tcPr>
                </a:tc>
                <a:tc>
                  <a:txBody>
                    <a:bodyPr/>
                    <a:lstStyle/>
                    <a:p>
                      <a:pPr algn="ctr" fontAlgn="ctr"/>
                      <a:r>
                        <a:rPr lang="en-GB" sz="1000" b="0"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82"/>
                    </a:solidFill>
                  </a:tcPr>
                </a:tc>
                <a:tc>
                  <a:txBody>
                    <a:bodyPr/>
                    <a:lstStyle/>
                    <a:p>
                      <a:pPr algn="ctr" fontAlgn="ctr"/>
                      <a:r>
                        <a:rPr lang="en-GB" sz="1000" b="0" i="0" u="none" strike="noStrike">
                          <a:solidFill>
                            <a:srgbClr val="000000"/>
                          </a:solidFill>
                          <a:effectLs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r>
                        <a:rPr lang="en-GB" sz="1000" b="0" i="0" u="none" strike="noStrike">
                          <a:solidFill>
                            <a:srgbClr val="000000"/>
                          </a:solidFill>
                          <a:effectLst/>
                          <a:latin typeface="Arial" panose="020B060402020202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679"/>
                    </a:solidFill>
                  </a:tcPr>
                </a:tc>
                <a:tc>
                  <a:txBody>
                    <a:bodyPr/>
                    <a:lstStyle/>
                    <a:p>
                      <a:pPr algn="ctr" fontAlgn="ctr"/>
                      <a:r>
                        <a:rPr lang="en-GB" sz="10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A77"/>
                    </a:solidFill>
                  </a:tcPr>
                </a:tc>
                <a:tc>
                  <a:txBody>
                    <a:bodyPr/>
                    <a:lstStyle/>
                    <a:p>
                      <a:pPr algn="ctr" fontAlgn="ctr"/>
                      <a:r>
                        <a:rPr lang="en-GB" sz="1000" b="0" i="0" u="none" strike="noStrike">
                          <a:solidFill>
                            <a:srgbClr val="00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A74"/>
                    </a:solidFill>
                  </a:tcPr>
                </a:tc>
                <a:tc>
                  <a:txBody>
                    <a:bodyPr/>
                    <a:lstStyle/>
                    <a:p>
                      <a:pPr algn="ctr" fontAlgn="ctr"/>
                      <a:r>
                        <a:rPr lang="en-GB" sz="1000" b="0" i="0" u="none" strike="noStrike">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B71"/>
                    </a:solidFill>
                  </a:tcPr>
                </a:tc>
                <a:extLst>
                  <a:ext uri="{0D108BD9-81ED-4DB2-BD59-A6C34878D82A}">
                    <a16:rowId xmlns:a16="http://schemas.microsoft.com/office/drawing/2014/main" val="610721820"/>
                  </a:ext>
                </a:extLst>
              </a:tr>
              <a:tr h="335741">
                <a:tc>
                  <a:txBody>
                    <a:bodyPr/>
                    <a:lstStyle/>
                    <a:p>
                      <a:pPr algn="ctr" fontAlgn="b"/>
                      <a:r>
                        <a:rPr lang="en-GB" sz="1000" b="1" i="0" u="none" strike="noStrike">
                          <a:solidFill>
                            <a:srgbClr val="000000"/>
                          </a:solidFill>
                          <a:effectLst/>
                          <a:latin typeface="Arial" panose="020B0604020202020204" pitchFamily="34" charset="0"/>
                        </a:rPr>
                        <a:t>Saturday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977"/>
                    </a:solidFill>
                  </a:tcPr>
                </a:tc>
                <a:tc>
                  <a:txBody>
                    <a:bodyPr/>
                    <a:lstStyle/>
                    <a:p>
                      <a:pPr algn="ctr" fontAlgn="ctr"/>
                      <a:r>
                        <a:rPr lang="en-GB" sz="1000" b="0" i="0" u="none" strike="noStrike">
                          <a:solidFill>
                            <a:srgbClr val="000000"/>
                          </a:solidFill>
                          <a:effectLs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E984"/>
                    </a:solidFill>
                  </a:tcPr>
                </a:tc>
                <a:tc>
                  <a:txBody>
                    <a:bodyPr/>
                    <a:lstStyle/>
                    <a:p>
                      <a:pPr algn="ctr" fontAlgn="ctr"/>
                      <a:r>
                        <a:rPr lang="en-GB" sz="1000" b="0" i="0" u="none" strike="noStrike">
                          <a:solidFill>
                            <a:srgbClr val="000000"/>
                          </a:solidFill>
                          <a:effectLs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483"/>
                    </a:solidFill>
                  </a:tcPr>
                </a:tc>
                <a:tc>
                  <a:txBody>
                    <a:bodyPr/>
                    <a:lstStyle/>
                    <a:p>
                      <a:pPr algn="ctr" fontAlgn="ctr"/>
                      <a:r>
                        <a:rPr lang="en-GB" sz="10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683"/>
                    </a:solidFill>
                  </a:tcPr>
                </a:tc>
                <a:tc>
                  <a:txBody>
                    <a:bodyPr/>
                    <a:lstStyle/>
                    <a:p>
                      <a:pPr algn="ctr" fontAlgn="ctr"/>
                      <a:r>
                        <a:rPr lang="en-GB" sz="1000" b="0" i="0" u="none" strike="noStrike">
                          <a:solidFill>
                            <a:srgbClr val="000000"/>
                          </a:solidFill>
                          <a:effectLs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984"/>
                    </a:solidFill>
                  </a:tcPr>
                </a:tc>
                <a:tc>
                  <a:txBody>
                    <a:bodyPr/>
                    <a:lstStyle/>
                    <a:p>
                      <a:pPr algn="ctr" fontAlgn="ctr"/>
                      <a:r>
                        <a:rPr lang="en-GB" sz="10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0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4"/>
                    </a:solidFill>
                  </a:tcPr>
                </a:tc>
                <a:tc>
                  <a:txBody>
                    <a:bodyPr/>
                    <a:lstStyle/>
                    <a:p>
                      <a:pPr algn="ctr" fontAlgn="ctr"/>
                      <a:r>
                        <a:rPr lang="en-GB" sz="1000" b="0" i="0" u="none" strike="noStrike">
                          <a:solidFill>
                            <a:srgbClr val="000000"/>
                          </a:solidFill>
                          <a:effectLst/>
                          <a:latin typeface="Arial" panose="020B060402020202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583"/>
                    </a:solidFill>
                  </a:tcPr>
                </a:tc>
                <a:tc>
                  <a:txBody>
                    <a:bodyPr/>
                    <a:lstStyle/>
                    <a:p>
                      <a:pPr algn="ctr" fontAlgn="ctr"/>
                      <a:r>
                        <a:rPr lang="en-GB" sz="10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683"/>
                    </a:solidFill>
                  </a:tcPr>
                </a:tc>
                <a:tc>
                  <a:txBody>
                    <a:bodyPr/>
                    <a:lstStyle/>
                    <a:p>
                      <a:pPr algn="ctr" fontAlgn="ctr"/>
                      <a:r>
                        <a:rPr lang="en-GB" sz="10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683"/>
                    </a:solidFill>
                  </a:tcPr>
                </a:tc>
                <a:tc>
                  <a:txBody>
                    <a:bodyPr/>
                    <a:lstStyle/>
                    <a:p>
                      <a:pPr algn="ctr" fontAlgn="ctr"/>
                      <a:r>
                        <a:rPr lang="en-GB" sz="1000" b="0"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383"/>
                    </a:solidFill>
                  </a:tcPr>
                </a:tc>
                <a:tc>
                  <a:txBody>
                    <a:bodyPr/>
                    <a:lstStyle/>
                    <a:p>
                      <a:pPr algn="ctr" fontAlgn="ctr"/>
                      <a:r>
                        <a:rPr lang="en-GB" sz="1000" b="0" i="0" u="none" strike="noStrike">
                          <a:solidFill>
                            <a:srgbClr val="000000"/>
                          </a:solidFill>
                          <a:effectLst/>
                          <a:latin typeface="Arial" panose="020B060402020202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082"/>
                    </a:solidFill>
                  </a:tcPr>
                </a:tc>
                <a:tc>
                  <a:txBody>
                    <a:bodyPr/>
                    <a:lstStyle/>
                    <a:p>
                      <a:pPr algn="ctr" fontAlgn="ctr"/>
                      <a:r>
                        <a:rPr lang="en-GB" sz="1000" b="0" i="0" u="none" strike="noStrike">
                          <a:solidFill>
                            <a:srgbClr val="000000"/>
                          </a:solidFill>
                          <a:effectLst/>
                          <a:latin typeface="Arial" panose="020B060402020202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3DA81"/>
                    </a:solidFill>
                  </a:tcPr>
                </a:tc>
                <a:tc>
                  <a:txBody>
                    <a:bodyPr/>
                    <a:lstStyle/>
                    <a:p>
                      <a:pPr algn="ctr" fontAlgn="ctr"/>
                      <a:r>
                        <a:rPr lang="en-GB" sz="1000" b="0" i="0" u="none" strike="noStrike">
                          <a:solidFill>
                            <a:srgbClr val="000000"/>
                          </a:solidFill>
                          <a:effectLst/>
                          <a:latin typeface="Arial" panose="020B0604020202020204" pitchFamily="34" charset="0"/>
                        </a:rPr>
                        <a:t>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D27F"/>
                    </a:solidFill>
                  </a:tcPr>
                </a:tc>
                <a:tc>
                  <a:txBody>
                    <a:bodyPr/>
                    <a:lstStyle/>
                    <a:p>
                      <a:pPr algn="ctr" fontAlgn="ctr"/>
                      <a:r>
                        <a:rPr lang="en-GB" sz="1000" b="0" i="0" u="none" strike="noStrike">
                          <a:solidFill>
                            <a:srgbClr val="000000"/>
                          </a:solidFill>
                          <a:effectLst/>
                          <a:latin typeface="Arial" panose="020B0604020202020204" pitchFamily="34" charset="0"/>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C7E"/>
                    </a:solidFill>
                  </a:tcPr>
                </a:tc>
                <a:tc>
                  <a:txBody>
                    <a:bodyPr/>
                    <a:lstStyle/>
                    <a:p>
                      <a:pPr algn="ctr" fontAlgn="ctr"/>
                      <a:r>
                        <a:rPr lang="en-GB" sz="1000" b="0" i="0" u="none" strike="noStrike">
                          <a:solidFill>
                            <a:srgbClr val="000000"/>
                          </a:solidFill>
                          <a:effectLst/>
                          <a:latin typeface="Arial" panose="020B0604020202020204" pitchFamily="34" charset="0"/>
                        </a:rPr>
                        <a:t>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CB7E"/>
                    </a:solidFill>
                  </a:tcPr>
                </a:tc>
                <a:tc>
                  <a:txBody>
                    <a:bodyPr/>
                    <a:lstStyle/>
                    <a:p>
                      <a:pPr algn="ctr" fontAlgn="ctr"/>
                      <a:r>
                        <a:rPr lang="en-GB" sz="1000" b="0" i="0" u="none" strike="noStrike">
                          <a:solidFill>
                            <a:srgbClr val="000000"/>
                          </a:solidFill>
                          <a:effectLst/>
                          <a:latin typeface="Arial" panose="020B0604020202020204" pitchFamily="34" charset="0"/>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D17F"/>
                    </a:solidFill>
                  </a:tcPr>
                </a:tc>
                <a:tc>
                  <a:txBody>
                    <a:bodyPr/>
                    <a:lstStyle/>
                    <a:p>
                      <a:pPr algn="ctr" fontAlgn="ctr"/>
                      <a:r>
                        <a:rPr lang="en-GB" sz="1000" b="0" i="0" u="none" strike="noStrike">
                          <a:solidFill>
                            <a:srgbClr val="000000"/>
                          </a:solidFill>
                          <a:effectLst/>
                          <a:latin typeface="Arial" panose="020B0604020202020204" pitchFamily="34" charset="0"/>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B81"/>
                    </a:solidFill>
                  </a:tcPr>
                </a:tc>
                <a:tc>
                  <a:txBody>
                    <a:bodyPr/>
                    <a:lstStyle/>
                    <a:p>
                      <a:pPr algn="ctr" fontAlgn="ctr"/>
                      <a:r>
                        <a:rPr lang="en-GB" sz="1000" b="0"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383"/>
                    </a:solidFill>
                  </a:tcPr>
                </a:tc>
                <a:tc>
                  <a:txBody>
                    <a:bodyPr/>
                    <a:lstStyle/>
                    <a:p>
                      <a:pPr algn="ctr" fontAlgn="ctr"/>
                      <a:r>
                        <a:rPr lang="en-GB" sz="1000" b="0" i="0" u="none" strike="noStrike">
                          <a:solidFill>
                            <a:srgbClr val="000000"/>
                          </a:solidFill>
                          <a:effectLs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482"/>
                    </a:solidFill>
                  </a:tcPr>
                </a:tc>
                <a:tc>
                  <a:txBody>
                    <a:bodyPr/>
                    <a:lstStyle/>
                    <a:p>
                      <a:pPr algn="ctr" fontAlgn="ctr"/>
                      <a:r>
                        <a:rPr lang="en-GB" sz="1000" b="0" i="0" u="none" strike="noStrike">
                          <a:solidFill>
                            <a:srgbClr val="000000"/>
                          </a:solidFill>
                          <a:effectLst/>
                          <a:latin typeface="Arial" panose="020B060402020202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87D"/>
                    </a:solidFill>
                  </a:tcPr>
                </a:tc>
                <a:tc>
                  <a:txBody>
                    <a:bodyPr/>
                    <a:lstStyle/>
                    <a:p>
                      <a:pPr algn="ctr" fontAlgn="ctr"/>
                      <a:r>
                        <a:rPr lang="en-GB" sz="1000" b="0"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C77"/>
                    </a:solidFill>
                  </a:tcPr>
                </a:tc>
                <a:tc>
                  <a:txBody>
                    <a:bodyPr/>
                    <a:lstStyle/>
                    <a:p>
                      <a:pPr algn="ctr" fontAlgn="ctr"/>
                      <a:r>
                        <a:rPr lang="en-GB" sz="10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376"/>
                    </a:solidFill>
                  </a:tcPr>
                </a:tc>
                <a:tc>
                  <a:txBody>
                    <a:bodyPr/>
                    <a:lstStyle/>
                    <a:p>
                      <a:pPr algn="ctr" fontAlgn="ctr"/>
                      <a:r>
                        <a:rPr lang="en-GB" sz="1000" b="0" i="0" u="none" strike="noStrike">
                          <a:solidFill>
                            <a:srgbClr val="00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A74"/>
                    </a:solidFill>
                  </a:tcPr>
                </a:tc>
                <a:extLst>
                  <a:ext uri="{0D108BD9-81ED-4DB2-BD59-A6C34878D82A}">
                    <a16:rowId xmlns:a16="http://schemas.microsoft.com/office/drawing/2014/main" val="3498572431"/>
                  </a:ext>
                </a:extLst>
              </a:tr>
              <a:tr h="352528">
                <a:tc>
                  <a:txBody>
                    <a:bodyPr/>
                    <a:lstStyle/>
                    <a:p>
                      <a:pPr algn="ctr" fontAlgn="b"/>
                      <a:r>
                        <a:rPr lang="en-GB" sz="1000" b="1" i="0" u="none" strike="noStrike">
                          <a:solidFill>
                            <a:srgbClr val="000000"/>
                          </a:solidFill>
                          <a:effectLst/>
                          <a:latin typeface="Arial" panose="020B0604020202020204" pitchFamily="34" charset="0"/>
                        </a:rPr>
                        <a:t>Sunday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B77"/>
                    </a:solidFill>
                  </a:tcPr>
                </a:tc>
                <a:tc>
                  <a:txBody>
                    <a:bodyPr/>
                    <a:lstStyle/>
                    <a:p>
                      <a:pPr algn="ctr" fontAlgn="ctr"/>
                      <a:r>
                        <a:rPr lang="en-GB" sz="1000" b="0" i="0" u="none" strike="noStrike">
                          <a:solidFill>
                            <a:srgbClr val="000000"/>
                          </a:solidFill>
                          <a:effectLs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984"/>
                    </a:solidFill>
                  </a:tcPr>
                </a:tc>
                <a:tc>
                  <a:txBody>
                    <a:bodyPr/>
                    <a:lstStyle/>
                    <a:p>
                      <a:pPr algn="ctr" fontAlgn="ctr"/>
                      <a:r>
                        <a:rPr lang="en-GB" sz="1000" b="0" i="0" u="none" strike="noStrike">
                          <a:solidFill>
                            <a:srgbClr val="000000"/>
                          </a:solidFill>
                          <a:effectLst/>
                          <a:latin typeface="Arial" panose="020B060402020202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ctr" fontAlgn="ctr"/>
                      <a:r>
                        <a:rPr lang="en-GB" sz="10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683"/>
                    </a:solidFill>
                  </a:tcPr>
                </a:tc>
                <a:tc>
                  <a:txBody>
                    <a:bodyPr/>
                    <a:lstStyle/>
                    <a:p>
                      <a:pPr algn="ctr" fontAlgn="ctr"/>
                      <a:r>
                        <a:rPr lang="en-GB" sz="1000" b="0" i="0" u="none" strike="noStrike">
                          <a:solidFill>
                            <a:srgbClr val="000000"/>
                          </a:solidFill>
                          <a:effectLst/>
                          <a:latin typeface="Arial" panose="020B060402020202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ctr" fontAlgn="ctr"/>
                      <a:r>
                        <a:rPr lang="en-GB" sz="1000" b="0" i="0" u="none" strike="noStrike">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3"/>
                    </a:solidFill>
                  </a:tcPr>
                </a:tc>
                <a:tc>
                  <a:txBody>
                    <a:bodyPr/>
                    <a:lstStyle/>
                    <a:p>
                      <a:pPr algn="ctr" fontAlgn="ctr"/>
                      <a:r>
                        <a:rPr lang="en-GB" sz="10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683"/>
                    </a:solidFill>
                  </a:tcPr>
                </a:tc>
                <a:tc>
                  <a:txBody>
                    <a:bodyPr/>
                    <a:lstStyle/>
                    <a:p>
                      <a:pPr algn="ctr" fontAlgn="ctr"/>
                      <a:r>
                        <a:rPr lang="en-GB" sz="1000" b="0" i="0" u="none" strike="noStrike">
                          <a:solidFill>
                            <a:srgbClr val="000000"/>
                          </a:solidFill>
                          <a:effectLst/>
                          <a:latin typeface="Arial" panose="020B060402020202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683"/>
                    </a:solidFill>
                  </a:tcPr>
                </a:tc>
                <a:tc>
                  <a:txBody>
                    <a:bodyPr/>
                    <a:lstStyle/>
                    <a:p>
                      <a:pPr algn="ctr" fontAlgn="ctr"/>
                      <a:r>
                        <a:rPr lang="en-GB" sz="1000" b="0" i="0" u="none" strike="noStrike">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583"/>
                    </a:solidFill>
                  </a:tcPr>
                </a:tc>
                <a:tc>
                  <a:txBody>
                    <a:bodyPr/>
                    <a:lstStyle/>
                    <a:p>
                      <a:pPr algn="ctr" fontAlgn="ctr"/>
                      <a:r>
                        <a:rPr lang="en-GB" sz="1000" b="0" i="0" u="none" strike="noStrike">
                          <a:solidFill>
                            <a:srgbClr val="000000"/>
                          </a:solidFill>
                          <a:effectLs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3"/>
                    </a:solidFill>
                  </a:tcPr>
                </a:tc>
                <a:tc>
                  <a:txBody>
                    <a:bodyPr/>
                    <a:lstStyle/>
                    <a:p>
                      <a:pPr algn="ctr" fontAlgn="ctr"/>
                      <a:r>
                        <a:rPr lang="en-GB" sz="1000" b="0" i="0" u="none" strike="noStrike">
                          <a:solidFill>
                            <a:srgbClr val="000000"/>
                          </a:solidFill>
                          <a:effectLst/>
                          <a:latin typeface="Arial" panose="020B0604020202020204" pitchFamily="34"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182"/>
                    </a:solidFill>
                  </a:tcPr>
                </a:tc>
                <a:tc>
                  <a:txBody>
                    <a:bodyPr/>
                    <a:lstStyle/>
                    <a:p>
                      <a:pPr algn="ctr" fontAlgn="ctr"/>
                      <a:r>
                        <a:rPr lang="en-GB" sz="1000" b="0" i="0" u="none" strike="noStrike">
                          <a:solidFill>
                            <a:srgbClr val="000000"/>
                          </a:solidFill>
                          <a:effectLs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C81"/>
                    </a:solidFill>
                  </a:tcPr>
                </a:tc>
                <a:tc>
                  <a:txBody>
                    <a:bodyPr/>
                    <a:lstStyle/>
                    <a:p>
                      <a:pPr algn="ctr" fontAlgn="ctr"/>
                      <a:r>
                        <a:rPr lang="en-GB" sz="1000" b="0" i="0" u="none" strike="noStrike">
                          <a:solidFill>
                            <a:srgbClr val="000000"/>
                          </a:solidFill>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780"/>
                    </a:solidFill>
                  </a:tcPr>
                </a:tc>
                <a:tc>
                  <a:txBody>
                    <a:bodyPr/>
                    <a:lstStyle/>
                    <a:p>
                      <a:pPr algn="ctr" fontAlgn="ctr"/>
                      <a:r>
                        <a:rPr lang="en-GB" sz="1000" b="0" i="0" u="none" strike="noStrike">
                          <a:solidFill>
                            <a:srgbClr val="000000"/>
                          </a:solidFill>
                          <a:effectLst/>
                          <a:latin typeface="Arial" panose="020B0604020202020204" pitchFamily="34" charset="0"/>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FD07F"/>
                    </a:solidFill>
                  </a:tcPr>
                </a:tc>
                <a:tc>
                  <a:txBody>
                    <a:bodyPr/>
                    <a:lstStyle/>
                    <a:p>
                      <a:pPr algn="ctr" fontAlgn="ctr"/>
                      <a:r>
                        <a:rPr lang="en-GB" sz="1000" b="0" i="0" u="none" strike="noStrike">
                          <a:solidFill>
                            <a:srgbClr val="000000"/>
                          </a:solidFill>
                          <a:effectLst/>
                          <a:latin typeface="Arial" panose="020B060402020202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CD7E"/>
                    </a:solidFill>
                  </a:tcPr>
                </a:tc>
                <a:tc>
                  <a:txBody>
                    <a:bodyPr/>
                    <a:lstStyle/>
                    <a:p>
                      <a:pPr algn="ctr" fontAlgn="ctr"/>
                      <a:r>
                        <a:rPr lang="en-GB" sz="1000" b="0" i="0" u="none" strike="noStrike">
                          <a:solidFill>
                            <a:srgbClr val="000000"/>
                          </a:solidFill>
                          <a:effectLst/>
                          <a:latin typeface="Arial" panose="020B0604020202020204" pitchFamily="34" charset="0"/>
                        </a:rPr>
                        <a:t>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1CC7E"/>
                    </a:solidFill>
                  </a:tcPr>
                </a:tc>
                <a:tc>
                  <a:txBody>
                    <a:bodyPr/>
                    <a:lstStyle/>
                    <a:p>
                      <a:pPr algn="ctr" fontAlgn="ctr"/>
                      <a:r>
                        <a:rPr lang="en-GB" sz="1000" b="0" i="0" u="none" strike="noStrike">
                          <a:solidFill>
                            <a:srgbClr val="000000"/>
                          </a:solidFill>
                          <a:effectLs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D680"/>
                    </a:solidFill>
                  </a:tcPr>
                </a:tc>
                <a:tc>
                  <a:txBody>
                    <a:bodyPr/>
                    <a:lstStyle/>
                    <a:p>
                      <a:pPr algn="ctr" fontAlgn="ctr"/>
                      <a:r>
                        <a:rPr lang="en-GB" sz="1000" b="0" i="0" u="none" strike="noStrike">
                          <a:solidFill>
                            <a:srgbClr val="000000"/>
                          </a:solidFill>
                          <a:effectLst/>
                          <a:latin typeface="Arial" panose="020B060402020202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583"/>
                    </a:solidFill>
                  </a:tcPr>
                </a:tc>
                <a:tc>
                  <a:txBody>
                    <a:bodyPr/>
                    <a:lstStyle/>
                    <a:p>
                      <a:pPr algn="ctr" fontAlgn="ctr"/>
                      <a:r>
                        <a:rPr lang="en-GB" sz="1000" b="0"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ctr"/>
                      <a:r>
                        <a:rPr lang="en-GB" sz="10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376"/>
                    </a:solidFill>
                  </a:tcPr>
                </a:tc>
                <a:tc>
                  <a:txBody>
                    <a:bodyPr/>
                    <a:lstStyle/>
                    <a:p>
                      <a:pPr algn="ctr" fontAlgn="ctr"/>
                      <a:r>
                        <a:rPr lang="en-GB" sz="1000" b="0" i="0" u="none" strike="noStrike">
                          <a:solidFill>
                            <a:srgbClr val="000000"/>
                          </a:solidFill>
                          <a:effectLst/>
                          <a:latin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373"/>
                    </a:solidFill>
                  </a:tcPr>
                </a:tc>
                <a:tc>
                  <a:txBody>
                    <a:bodyPr/>
                    <a:lstStyle/>
                    <a:p>
                      <a:pPr algn="ctr" fontAlgn="ctr"/>
                      <a:r>
                        <a:rPr lang="en-GB" sz="1000" b="0" i="0" u="none" strike="noStrike">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C71"/>
                    </a:solidFill>
                  </a:tcPr>
                </a:tc>
                <a:tc>
                  <a:txBody>
                    <a:bodyPr/>
                    <a:lstStyle/>
                    <a:p>
                      <a:pPr algn="ctr" fontAlgn="ctr"/>
                      <a:r>
                        <a:rPr lang="en-GB" sz="1000" b="0"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000" b="0" i="0" u="none" strike="noStrike" dirty="0">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E6F"/>
                    </a:solidFill>
                  </a:tcPr>
                </a:tc>
                <a:extLst>
                  <a:ext uri="{0D108BD9-81ED-4DB2-BD59-A6C34878D82A}">
                    <a16:rowId xmlns:a16="http://schemas.microsoft.com/office/drawing/2014/main" val="2648345419"/>
                  </a:ext>
                </a:extLst>
              </a:tr>
            </a:tbl>
          </a:graphicData>
        </a:graphic>
      </p:graphicFrame>
      <p:sp>
        <p:nvSpPr>
          <p:cNvPr id="2" name="Title 1">
            <a:extLst>
              <a:ext uri="{FF2B5EF4-FFF2-40B4-BE49-F238E27FC236}">
                <a16:creationId xmlns:a16="http://schemas.microsoft.com/office/drawing/2014/main" id="{6A74CBB0-EB64-71F1-50CE-D877A42B8B6B}"/>
              </a:ext>
            </a:extLst>
          </p:cNvPr>
          <p:cNvSpPr>
            <a:spLocks noGrp="1"/>
          </p:cNvSpPr>
          <p:nvPr>
            <p:ph type="title"/>
          </p:nvPr>
        </p:nvSpPr>
        <p:spPr/>
        <p:txBody>
          <a:bodyPr/>
          <a:lstStyle/>
          <a:p>
            <a:r>
              <a:rPr lang="en-GB" dirty="0"/>
              <a:t>When to target the ‘Reach Extenders’</a:t>
            </a:r>
          </a:p>
        </p:txBody>
      </p:sp>
      <p:sp>
        <p:nvSpPr>
          <p:cNvPr id="3" name="Text Placeholder 2">
            <a:extLst>
              <a:ext uri="{FF2B5EF4-FFF2-40B4-BE49-F238E27FC236}">
                <a16:creationId xmlns:a16="http://schemas.microsoft.com/office/drawing/2014/main" id="{EFD09B86-EBB4-497A-77C8-2E451A2B4900}"/>
              </a:ext>
            </a:extLst>
          </p:cNvPr>
          <p:cNvSpPr>
            <a:spLocks noGrp="1"/>
          </p:cNvSpPr>
          <p:nvPr>
            <p:ph type="body" sz="quarter" idx="15"/>
          </p:nvPr>
        </p:nvSpPr>
        <p:spPr/>
        <p:txBody>
          <a:bodyPr/>
          <a:lstStyle/>
          <a:p>
            <a:r>
              <a:rPr lang="en-GB" dirty="0"/>
              <a:t>Source: Barb Q4 2022, commercial linear &amp; BVOD, ‘Reach Extender’ index vs all adults.</a:t>
            </a:r>
          </a:p>
        </p:txBody>
      </p:sp>
    </p:spTree>
    <p:extLst>
      <p:ext uri="{BB962C8B-B14F-4D97-AF65-F5344CB8AC3E}">
        <p14:creationId xmlns:p14="http://schemas.microsoft.com/office/powerpoint/2010/main" val="225096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couch with people around her&#10;&#10;Description automatically generated">
            <a:extLst>
              <a:ext uri="{FF2B5EF4-FFF2-40B4-BE49-F238E27FC236}">
                <a16:creationId xmlns:a16="http://schemas.microsoft.com/office/drawing/2014/main" id="{B9B82E4E-5E6E-B5DF-4DD2-B7AE0C8D686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A4FC24D0-7C92-16AA-2F83-6A30013536FD}"/>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TV Viewing Overview Q4 2022</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Now TV, “Toughest Critic”</a:t>
            </a:r>
          </a:p>
        </p:txBody>
      </p:sp>
    </p:spTree>
    <p:extLst>
      <p:ext uri="{BB962C8B-B14F-4D97-AF65-F5344CB8AC3E}">
        <p14:creationId xmlns:p14="http://schemas.microsoft.com/office/powerpoint/2010/main" val="383425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737851-A412-48FB-84FD-700B26E0335A}"/>
              </a:ext>
            </a:extLst>
          </p:cNvPr>
          <p:cNvSpPr>
            <a:spLocks noGrp="1"/>
          </p:cNvSpPr>
          <p:nvPr>
            <p:ph type="title"/>
          </p:nvPr>
        </p:nvSpPr>
        <p:spPr>
          <a:xfrm>
            <a:off x="313437" y="371584"/>
            <a:ext cx="11341099" cy="816050"/>
          </a:xfrm>
        </p:spPr>
        <p:txBody>
          <a:bodyPr/>
          <a:lstStyle/>
          <a:p>
            <a:r>
              <a:rPr lang="en-GB" dirty="0"/>
              <a:t>Q4 2022 linear TV facts &amp; figures</a:t>
            </a:r>
          </a:p>
        </p:txBody>
      </p:sp>
      <p:sp>
        <p:nvSpPr>
          <p:cNvPr id="7" name="Text Placeholder 6">
            <a:extLst>
              <a:ext uri="{FF2B5EF4-FFF2-40B4-BE49-F238E27FC236}">
                <a16:creationId xmlns:a16="http://schemas.microsoft.com/office/drawing/2014/main" id="{FB990534-D1D9-4FE8-A26E-CDDF3AB76B78}"/>
              </a:ext>
            </a:extLst>
          </p:cNvPr>
          <p:cNvSpPr>
            <a:spLocks noGrp="1"/>
          </p:cNvSpPr>
          <p:nvPr>
            <p:ph type="body" sz="quarter" idx="15"/>
          </p:nvPr>
        </p:nvSpPr>
        <p:spPr>
          <a:xfrm>
            <a:off x="371475" y="5412181"/>
            <a:ext cx="11334817" cy="584775"/>
          </a:xfrm>
        </p:spPr>
        <p:txBody>
          <a:bodyPr/>
          <a:lstStyle/>
          <a:p>
            <a:r>
              <a:rPr lang="en-GB" dirty="0"/>
              <a:t>Sources: Barb Q4 2022, industry standard TV viewing in-home on a TV set. Reach 3min+. 30” equivalent impacts.</a:t>
            </a:r>
          </a:p>
        </p:txBody>
      </p:sp>
      <p:cxnSp>
        <p:nvCxnSpPr>
          <p:cNvPr id="77" name="Straight Connector 76">
            <a:extLst>
              <a:ext uri="{FF2B5EF4-FFF2-40B4-BE49-F238E27FC236}">
                <a16:creationId xmlns:a16="http://schemas.microsoft.com/office/drawing/2014/main" id="{851E1FB5-0357-4B16-85AD-E59CBF92B620}"/>
              </a:ext>
            </a:extLst>
          </p:cNvPr>
          <p:cNvCxnSpPr/>
          <p:nvPr/>
        </p:nvCxnSpPr>
        <p:spPr>
          <a:xfrm>
            <a:off x="1040272" y="1941706"/>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A687A6D-6142-4732-BB06-92AFB560A249}"/>
              </a:ext>
            </a:extLst>
          </p:cNvPr>
          <p:cNvSpPr txBox="1"/>
          <p:nvPr/>
        </p:nvSpPr>
        <p:spPr>
          <a:xfrm>
            <a:off x="1128533" y="1990860"/>
            <a:ext cx="1352159" cy="338554"/>
          </a:xfrm>
          <a:prstGeom prst="rect">
            <a:avLst/>
          </a:prstGeom>
          <a:noFill/>
        </p:spPr>
        <p:txBody>
          <a:bodyPr wrap="square" rtlCol="0">
            <a:spAutoFit/>
          </a:bodyPr>
          <a:lstStyle/>
          <a:p>
            <a:r>
              <a:rPr lang="en-GB" sz="1600" dirty="0">
                <a:solidFill>
                  <a:schemeClr val="accent3"/>
                </a:solidFill>
              </a:rPr>
              <a:t>Individuals</a:t>
            </a:r>
          </a:p>
        </p:txBody>
      </p:sp>
      <p:sp>
        <p:nvSpPr>
          <p:cNvPr id="79" name="TextBox 78">
            <a:extLst>
              <a:ext uri="{FF2B5EF4-FFF2-40B4-BE49-F238E27FC236}">
                <a16:creationId xmlns:a16="http://schemas.microsoft.com/office/drawing/2014/main" id="{B2007A06-8EDE-4BE7-B577-082892B8A85D}"/>
              </a:ext>
            </a:extLst>
          </p:cNvPr>
          <p:cNvSpPr txBox="1"/>
          <p:nvPr/>
        </p:nvSpPr>
        <p:spPr>
          <a:xfrm>
            <a:off x="1128533" y="2470350"/>
            <a:ext cx="1352159" cy="338554"/>
          </a:xfrm>
          <a:prstGeom prst="rect">
            <a:avLst/>
          </a:prstGeom>
          <a:noFill/>
        </p:spPr>
        <p:txBody>
          <a:bodyPr wrap="square" rtlCol="0">
            <a:spAutoFit/>
          </a:bodyPr>
          <a:lstStyle/>
          <a:p>
            <a:r>
              <a:rPr lang="en-GB" sz="1600" dirty="0">
                <a:solidFill>
                  <a:schemeClr val="accent4"/>
                </a:solidFill>
              </a:rPr>
              <a:t>Adults</a:t>
            </a:r>
          </a:p>
        </p:txBody>
      </p:sp>
      <p:sp>
        <p:nvSpPr>
          <p:cNvPr id="80" name="TextBox 79">
            <a:extLst>
              <a:ext uri="{FF2B5EF4-FFF2-40B4-BE49-F238E27FC236}">
                <a16:creationId xmlns:a16="http://schemas.microsoft.com/office/drawing/2014/main" id="{997882D2-1813-4124-AC2C-005501699B2F}"/>
              </a:ext>
            </a:extLst>
          </p:cNvPr>
          <p:cNvSpPr txBox="1"/>
          <p:nvPr/>
        </p:nvSpPr>
        <p:spPr>
          <a:xfrm>
            <a:off x="1128533" y="2915078"/>
            <a:ext cx="1352159" cy="338554"/>
          </a:xfrm>
          <a:prstGeom prst="rect">
            <a:avLst/>
          </a:prstGeom>
          <a:noFill/>
        </p:spPr>
        <p:txBody>
          <a:bodyPr wrap="square" rtlCol="0">
            <a:spAutoFit/>
          </a:bodyPr>
          <a:lstStyle/>
          <a:p>
            <a:r>
              <a:rPr lang="en-GB" sz="1600" dirty="0">
                <a:solidFill>
                  <a:schemeClr val="accent5"/>
                </a:solidFill>
              </a:rPr>
              <a:t>ABC1 adults</a:t>
            </a:r>
          </a:p>
        </p:txBody>
      </p:sp>
      <p:sp>
        <p:nvSpPr>
          <p:cNvPr id="81" name="TextBox 80">
            <a:extLst>
              <a:ext uri="{FF2B5EF4-FFF2-40B4-BE49-F238E27FC236}">
                <a16:creationId xmlns:a16="http://schemas.microsoft.com/office/drawing/2014/main" id="{5AC6EB2C-2C1C-4848-BB59-A3C31288213F}"/>
              </a:ext>
            </a:extLst>
          </p:cNvPr>
          <p:cNvSpPr txBox="1"/>
          <p:nvPr/>
        </p:nvSpPr>
        <p:spPr>
          <a:xfrm>
            <a:off x="1116810" y="3371838"/>
            <a:ext cx="1352159" cy="338554"/>
          </a:xfrm>
          <a:prstGeom prst="rect">
            <a:avLst/>
          </a:prstGeom>
          <a:noFill/>
        </p:spPr>
        <p:txBody>
          <a:bodyPr wrap="square" rtlCol="0">
            <a:spAutoFit/>
          </a:bodyPr>
          <a:lstStyle/>
          <a:p>
            <a:r>
              <a:rPr lang="en-GB" sz="1600" dirty="0">
                <a:solidFill>
                  <a:schemeClr val="accent6"/>
                </a:solidFill>
              </a:rPr>
              <a:t>16-34</a:t>
            </a:r>
          </a:p>
        </p:txBody>
      </p:sp>
      <p:sp>
        <p:nvSpPr>
          <p:cNvPr id="82" name="TextBox 81">
            <a:extLst>
              <a:ext uri="{FF2B5EF4-FFF2-40B4-BE49-F238E27FC236}">
                <a16:creationId xmlns:a16="http://schemas.microsoft.com/office/drawing/2014/main" id="{2674F647-F3FA-41BC-95E7-6C041C373E8A}"/>
              </a:ext>
            </a:extLst>
          </p:cNvPr>
          <p:cNvSpPr txBox="1"/>
          <p:nvPr/>
        </p:nvSpPr>
        <p:spPr>
          <a:xfrm>
            <a:off x="1128533" y="3828598"/>
            <a:ext cx="1352159" cy="338554"/>
          </a:xfrm>
          <a:prstGeom prst="rect">
            <a:avLst/>
          </a:prstGeom>
          <a:noFill/>
        </p:spPr>
        <p:txBody>
          <a:bodyPr wrap="square" rtlCol="0">
            <a:spAutoFit/>
          </a:bodyPr>
          <a:lstStyle/>
          <a:p>
            <a:r>
              <a:rPr lang="en-GB" sz="1600" dirty="0">
                <a:solidFill>
                  <a:srgbClr val="00A5D7"/>
                </a:solidFill>
              </a:rPr>
              <a:t>Men</a:t>
            </a:r>
          </a:p>
        </p:txBody>
      </p:sp>
      <p:sp>
        <p:nvSpPr>
          <p:cNvPr id="83" name="TextBox 82">
            <a:extLst>
              <a:ext uri="{FF2B5EF4-FFF2-40B4-BE49-F238E27FC236}">
                <a16:creationId xmlns:a16="http://schemas.microsoft.com/office/drawing/2014/main" id="{CE0D12C1-C2A4-48BB-847C-6FF0EB41F93D}"/>
              </a:ext>
            </a:extLst>
          </p:cNvPr>
          <p:cNvSpPr txBox="1"/>
          <p:nvPr/>
        </p:nvSpPr>
        <p:spPr>
          <a:xfrm>
            <a:off x="1128533" y="4285358"/>
            <a:ext cx="1352159" cy="338554"/>
          </a:xfrm>
          <a:prstGeom prst="rect">
            <a:avLst/>
          </a:prstGeom>
          <a:noFill/>
        </p:spPr>
        <p:txBody>
          <a:bodyPr wrap="square" rtlCol="0">
            <a:spAutoFit/>
          </a:bodyPr>
          <a:lstStyle/>
          <a:p>
            <a:r>
              <a:rPr lang="en-GB" sz="1600" dirty="0">
                <a:solidFill>
                  <a:schemeClr val="accent2"/>
                </a:solidFill>
              </a:rPr>
              <a:t>Women</a:t>
            </a:r>
          </a:p>
        </p:txBody>
      </p:sp>
      <p:sp>
        <p:nvSpPr>
          <p:cNvPr id="84" name="TextBox 83">
            <a:extLst>
              <a:ext uri="{FF2B5EF4-FFF2-40B4-BE49-F238E27FC236}">
                <a16:creationId xmlns:a16="http://schemas.microsoft.com/office/drawing/2014/main" id="{4D5CC32D-181E-48C2-89D3-A9048440DC37}"/>
              </a:ext>
            </a:extLst>
          </p:cNvPr>
          <p:cNvSpPr txBox="1"/>
          <p:nvPr/>
        </p:nvSpPr>
        <p:spPr>
          <a:xfrm>
            <a:off x="1128533" y="4690163"/>
            <a:ext cx="2601803" cy="584775"/>
          </a:xfrm>
          <a:prstGeom prst="rect">
            <a:avLst/>
          </a:prstGeom>
          <a:noFill/>
        </p:spPr>
        <p:txBody>
          <a:bodyPr wrap="square" rtlCol="0">
            <a:spAutoFit/>
          </a:bodyPr>
          <a:lstStyle/>
          <a:p>
            <a:r>
              <a:rPr lang="en-GB" sz="1600" dirty="0">
                <a:solidFill>
                  <a:schemeClr val="accent1"/>
                </a:solidFill>
              </a:rPr>
              <a:t>Housepersons with children</a:t>
            </a:r>
          </a:p>
        </p:txBody>
      </p:sp>
      <p:cxnSp>
        <p:nvCxnSpPr>
          <p:cNvPr id="85" name="Straight Connector 84">
            <a:extLst>
              <a:ext uri="{FF2B5EF4-FFF2-40B4-BE49-F238E27FC236}">
                <a16:creationId xmlns:a16="http://schemas.microsoft.com/office/drawing/2014/main" id="{BB0385D4-BA47-40DA-B778-9858DFD1B0C5}"/>
              </a:ext>
            </a:extLst>
          </p:cNvPr>
          <p:cNvCxnSpPr/>
          <p:nvPr/>
        </p:nvCxnSpPr>
        <p:spPr>
          <a:xfrm>
            <a:off x="1040272" y="465682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D0CEF1C-808B-44B1-9C4F-B975FC3D6CF4}"/>
              </a:ext>
            </a:extLst>
          </p:cNvPr>
          <p:cNvCxnSpPr/>
          <p:nvPr/>
        </p:nvCxnSpPr>
        <p:spPr>
          <a:xfrm>
            <a:off x="1040272" y="2394227"/>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97C32FA-DFB1-4AF0-88EE-32038E1B9AF1}"/>
              </a:ext>
            </a:extLst>
          </p:cNvPr>
          <p:cNvCxnSpPr/>
          <p:nvPr/>
        </p:nvCxnSpPr>
        <p:spPr>
          <a:xfrm>
            <a:off x="1040272" y="2846748"/>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FC5613B-7C1F-483D-9B15-0423E98C9911}"/>
              </a:ext>
            </a:extLst>
          </p:cNvPr>
          <p:cNvCxnSpPr/>
          <p:nvPr/>
        </p:nvCxnSpPr>
        <p:spPr>
          <a:xfrm>
            <a:off x="1040272" y="329926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F77F519-A2C0-4943-A452-F260C4B579E4}"/>
              </a:ext>
            </a:extLst>
          </p:cNvPr>
          <p:cNvCxnSpPr/>
          <p:nvPr/>
        </p:nvCxnSpPr>
        <p:spPr>
          <a:xfrm>
            <a:off x="1040272" y="3751790"/>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6FCF732-A3E1-4541-8C3C-A302678D0BC1}"/>
              </a:ext>
            </a:extLst>
          </p:cNvPr>
          <p:cNvCxnSpPr/>
          <p:nvPr/>
        </p:nvCxnSpPr>
        <p:spPr>
          <a:xfrm>
            <a:off x="1040272" y="4204311"/>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AC84E56-BB41-4F0F-92E6-2C26C603A462}"/>
              </a:ext>
            </a:extLst>
          </p:cNvPr>
          <p:cNvSpPr txBox="1"/>
          <p:nvPr/>
        </p:nvSpPr>
        <p:spPr>
          <a:xfrm>
            <a:off x="3379324" y="1350193"/>
            <a:ext cx="1924429" cy="584775"/>
          </a:xfrm>
          <a:prstGeom prst="rect">
            <a:avLst/>
          </a:prstGeom>
          <a:noFill/>
        </p:spPr>
        <p:txBody>
          <a:bodyPr wrap="square" rtlCol="0">
            <a:spAutoFit/>
          </a:bodyPr>
          <a:lstStyle/>
          <a:p>
            <a:pPr algn="ctr"/>
            <a:r>
              <a:rPr lang="en-GB" sz="1600" dirty="0">
                <a:solidFill>
                  <a:schemeClr val="bg2"/>
                </a:solidFill>
              </a:rPr>
              <a:t>Total TV weekly reach %</a:t>
            </a:r>
          </a:p>
        </p:txBody>
      </p:sp>
      <p:sp>
        <p:nvSpPr>
          <p:cNvPr id="93" name="TextBox 92">
            <a:extLst>
              <a:ext uri="{FF2B5EF4-FFF2-40B4-BE49-F238E27FC236}">
                <a16:creationId xmlns:a16="http://schemas.microsoft.com/office/drawing/2014/main" id="{6709D51F-E281-46A0-8023-85C2F9E7D818}"/>
              </a:ext>
            </a:extLst>
          </p:cNvPr>
          <p:cNvSpPr txBox="1"/>
          <p:nvPr/>
        </p:nvSpPr>
        <p:spPr>
          <a:xfrm>
            <a:off x="8700457" y="1350193"/>
            <a:ext cx="2212911" cy="584775"/>
          </a:xfrm>
          <a:prstGeom prst="rect">
            <a:avLst/>
          </a:prstGeom>
          <a:noFill/>
        </p:spPr>
        <p:txBody>
          <a:bodyPr wrap="square" rtlCol="0">
            <a:spAutoFit/>
          </a:bodyPr>
          <a:lstStyle/>
          <a:p>
            <a:pPr algn="ctr"/>
            <a:r>
              <a:rPr lang="en-GB" sz="1600" dirty="0">
                <a:solidFill>
                  <a:schemeClr val="bg2"/>
                </a:solidFill>
              </a:rPr>
              <a:t>Commercial TV viewed per day</a:t>
            </a:r>
          </a:p>
        </p:txBody>
      </p:sp>
      <p:sp>
        <p:nvSpPr>
          <p:cNvPr id="94" name="TextBox 93">
            <a:extLst>
              <a:ext uri="{FF2B5EF4-FFF2-40B4-BE49-F238E27FC236}">
                <a16:creationId xmlns:a16="http://schemas.microsoft.com/office/drawing/2014/main" id="{13A5AC6F-F36D-4BC2-86C3-3C6B9B1D6263}"/>
              </a:ext>
            </a:extLst>
          </p:cNvPr>
          <p:cNvSpPr txBox="1"/>
          <p:nvPr/>
        </p:nvSpPr>
        <p:spPr>
          <a:xfrm>
            <a:off x="7138922" y="1350193"/>
            <a:ext cx="1561535" cy="584775"/>
          </a:xfrm>
          <a:prstGeom prst="rect">
            <a:avLst/>
          </a:prstGeom>
          <a:noFill/>
        </p:spPr>
        <p:txBody>
          <a:bodyPr wrap="square" rtlCol="0">
            <a:spAutoFit/>
          </a:bodyPr>
          <a:lstStyle/>
          <a:p>
            <a:pPr algn="ctr"/>
            <a:r>
              <a:rPr lang="en-GB" sz="1600" dirty="0">
                <a:solidFill>
                  <a:schemeClr val="bg2"/>
                </a:solidFill>
              </a:rPr>
              <a:t>Total TV viewed per day</a:t>
            </a:r>
          </a:p>
        </p:txBody>
      </p:sp>
      <p:sp>
        <p:nvSpPr>
          <p:cNvPr id="95" name="TextBox 94">
            <a:extLst>
              <a:ext uri="{FF2B5EF4-FFF2-40B4-BE49-F238E27FC236}">
                <a16:creationId xmlns:a16="http://schemas.microsoft.com/office/drawing/2014/main" id="{E717505D-79F1-41B8-B5AA-36BFA81DAF28}"/>
              </a:ext>
            </a:extLst>
          </p:cNvPr>
          <p:cNvSpPr txBox="1"/>
          <p:nvPr/>
        </p:nvSpPr>
        <p:spPr>
          <a:xfrm>
            <a:off x="5464419" y="1589676"/>
            <a:ext cx="1263161" cy="338554"/>
          </a:xfrm>
          <a:prstGeom prst="rect">
            <a:avLst/>
          </a:prstGeom>
          <a:noFill/>
        </p:spPr>
        <p:txBody>
          <a:bodyPr wrap="square" rtlCol="0">
            <a:spAutoFit/>
          </a:bodyPr>
          <a:lstStyle/>
          <a:p>
            <a:pPr algn="ctr"/>
            <a:r>
              <a:rPr lang="en-GB" sz="1600" dirty="0">
                <a:solidFill>
                  <a:schemeClr val="bg2"/>
                </a:solidFill>
              </a:rPr>
              <a:t>Impacts</a:t>
            </a:r>
          </a:p>
        </p:txBody>
      </p:sp>
      <p:graphicFrame>
        <p:nvGraphicFramePr>
          <p:cNvPr id="97" name="Table 96">
            <a:extLst>
              <a:ext uri="{FF2B5EF4-FFF2-40B4-BE49-F238E27FC236}">
                <a16:creationId xmlns:a16="http://schemas.microsoft.com/office/drawing/2014/main" id="{1236EF09-69F1-4148-8589-AEB4454DC808}"/>
              </a:ext>
            </a:extLst>
          </p:cNvPr>
          <p:cNvGraphicFramePr>
            <a:graphicFrameLocks noGrp="1"/>
          </p:cNvGraphicFramePr>
          <p:nvPr>
            <p:extLst>
              <p:ext uri="{D42A27DB-BD31-4B8C-83A1-F6EECF244321}">
                <p14:modId xmlns:p14="http://schemas.microsoft.com/office/powerpoint/2010/main" val="1073921511"/>
              </p:ext>
            </p:extLst>
          </p:nvPr>
        </p:nvGraphicFramePr>
        <p:xfrm>
          <a:off x="3385173" y="1928230"/>
          <a:ext cx="9319550" cy="3159401"/>
        </p:xfrm>
        <a:graphic>
          <a:graphicData uri="http://schemas.openxmlformats.org/drawingml/2006/table">
            <a:tbl>
              <a:tblPr firstRow="1" bandRow="1">
                <a:tableStyleId>{5C22544A-7EE6-4342-B048-85BDC9FD1C3A}</a:tableStyleId>
              </a:tblPr>
              <a:tblGrid>
                <a:gridCol w="1863910">
                  <a:extLst>
                    <a:ext uri="{9D8B030D-6E8A-4147-A177-3AD203B41FA5}">
                      <a16:colId xmlns:a16="http://schemas.microsoft.com/office/drawing/2014/main" val="4065483464"/>
                    </a:ext>
                  </a:extLst>
                </a:gridCol>
                <a:gridCol w="1863910">
                  <a:extLst>
                    <a:ext uri="{9D8B030D-6E8A-4147-A177-3AD203B41FA5}">
                      <a16:colId xmlns:a16="http://schemas.microsoft.com/office/drawing/2014/main" val="1999741266"/>
                    </a:ext>
                  </a:extLst>
                </a:gridCol>
                <a:gridCol w="1863910">
                  <a:extLst>
                    <a:ext uri="{9D8B030D-6E8A-4147-A177-3AD203B41FA5}">
                      <a16:colId xmlns:a16="http://schemas.microsoft.com/office/drawing/2014/main" val="1998474233"/>
                    </a:ext>
                  </a:extLst>
                </a:gridCol>
                <a:gridCol w="1863910">
                  <a:extLst>
                    <a:ext uri="{9D8B030D-6E8A-4147-A177-3AD203B41FA5}">
                      <a16:colId xmlns:a16="http://schemas.microsoft.com/office/drawing/2014/main" val="979735285"/>
                    </a:ext>
                  </a:extLst>
                </a:gridCol>
                <a:gridCol w="1863910">
                  <a:extLst>
                    <a:ext uri="{9D8B030D-6E8A-4147-A177-3AD203B41FA5}">
                      <a16:colId xmlns:a16="http://schemas.microsoft.com/office/drawing/2014/main" val="1518720453"/>
                    </a:ext>
                  </a:extLst>
                </a:gridCol>
              </a:tblGrid>
              <a:tr h="451343">
                <a:tc>
                  <a:txBody>
                    <a:bodyPr/>
                    <a:lstStyle/>
                    <a:p>
                      <a:pPr algn="ctr" fontAlgn="b"/>
                      <a:r>
                        <a:rPr lang="en-GB" sz="1400" b="0" i="0" u="none" strike="noStrike" kern="1200" dirty="0">
                          <a:solidFill>
                            <a:schemeClr val="accent3"/>
                          </a:solidFill>
                          <a:effectLst/>
                          <a:latin typeface="+mn-lt"/>
                          <a:ea typeface="+mn-ea"/>
                          <a:cs typeface="+mn-cs"/>
                        </a:rPr>
                        <a:t>80.3</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187.0bn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2h 42m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1h 48m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6254602"/>
                  </a:ext>
                </a:extLst>
              </a:tr>
              <a:tr h="451343">
                <a:tc>
                  <a:txBody>
                    <a:bodyPr/>
                    <a:lstStyle/>
                    <a:p>
                      <a:pPr algn="ctr" fontAlgn="b"/>
                      <a:r>
                        <a:rPr lang="en-GB" sz="1400" b="0" i="0" u="none" strike="noStrike" kern="1200" dirty="0">
                          <a:solidFill>
                            <a:schemeClr val="accent4"/>
                          </a:solidFill>
                          <a:effectLst/>
                          <a:latin typeface="+mn-lt"/>
                          <a:ea typeface="+mn-ea"/>
                          <a:cs typeface="+mn-cs"/>
                        </a:rPr>
                        <a:t>82.9</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178.5bn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3h 4m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2h 2m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8376718"/>
                  </a:ext>
                </a:extLst>
              </a:tr>
              <a:tr h="451343">
                <a:tc>
                  <a:txBody>
                    <a:bodyPr/>
                    <a:lstStyle/>
                    <a:p>
                      <a:pPr algn="ctr" fontAlgn="b"/>
                      <a:r>
                        <a:rPr lang="en-GB" sz="1400" b="0" i="0" u="none" strike="noStrike" kern="1200" dirty="0">
                          <a:solidFill>
                            <a:schemeClr val="accent5"/>
                          </a:solidFill>
                          <a:effectLst/>
                          <a:latin typeface="+mn-lt"/>
                          <a:ea typeface="+mn-ea"/>
                          <a:cs typeface="+mn-cs"/>
                        </a:rPr>
                        <a:t>81.9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75.2bn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2h 34m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35m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9653420"/>
                  </a:ext>
                </a:extLst>
              </a:tr>
              <a:tr h="451343">
                <a:tc>
                  <a:txBody>
                    <a:bodyPr/>
                    <a:lstStyle/>
                    <a:p>
                      <a:pPr algn="ctr" fontAlgn="b"/>
                      <a:r>
                        <a:rPr lang="en-GB" sz="1400" b="0" i="0" u="none" strike="noStrike" kern="1200" dirty="0">
                          <a:solidFill>
                            <a:schemeClr val="accent6"/>
                          </a:solidFill>
                          <a:effectLst/>
                          <a:latin typeface="+mn-lt"/>
                          <a:ea typeface="+mn-ea"/>
                          <a:cs typeface="+mn-cs"/>
                        </a:rPr>
                        <a:t>66.6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17.6bn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1h 3m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45m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398261"/>
                  </a:ext>
                </a:extLst>
              </a:tr>
              <a:tr h="451343">
                <a:tc>
                  <a:txBody>
                    <a:bodyPr/>
                    <a:lstStyle/>
                    <a:p>
                      <a:pPr algn="ctr" fontAlgn="b"/>
                      <a:r>
                        <a:rPr lang="en-GB" sz="1400" b="0" i="0" u="none" strike="noStrike" kern="1200" dirty="0">
                          <a:solidFill>
                            <a:srgbClr val="00A5D7"/>
                          </a:solidFill>
                          <a:effectLst/>
                          <a:latin typeface="+mn-lt"/>
                          <a:ea typeface="+mn-ea"/>
                          <a:cs typeface="+mn-cs"/>
                        </a:rPr>
                        <a:t>81.7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79.5bn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2h 55m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1h 55m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2205371"/>
                  </a:ext>
                </a:extLst>
              </a:tr>
              <a:tr h="451343">
                <a:tc>
                  <a:txBody>
                    <a:bodyPr/>
                    <a:lstStyle/>
                    <a:p>
                      <a:pPr algn="ctr" fontAlgn="b"/>
                      <a:r>
                        <a:rPr lang="en-GB" sz="1400" b="0" i="0" u="none" strike="noStrike" kern="1200" dirty="0">
                          <a:solidFill>
                            <a:schemeClr val="accent2"/>
                          </a:solidFill>
                          <a:effectLst/>
                          <a:latin typeface="+mn-lt"/>
                          <a:ea typeface="+mn-ea"/>
                          <a:cs typeface="+mn-cs"/>
                        </a:rPr>
                        <a:t>84.0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99.0bn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3h 12m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2h 8m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167741"/>
                  </a:ext>
                </a:extLst>
              </a:tr>
              <a:tr h="451343">
                <a:tc>
                  <a:txBody>
                    <a:bodyPr/>
                    <a:lstStyle/>
                    <a:p>
                      <a:pPr algn="ctr" fontAlgn="b"/>
                      <a:r>
                        <a:rPr lang="en-GB" sz="1400" b="0" i="0" u="none" strike="noStrike" kern="1200" dirty="0">
                          <a:solidFill>
                            <a:schemeClr val="accent1"/>
                          </a:solidFill>
                          <a:effectLst/>
                          <a:latin typeface="+mn-lt"/>
                          <a:ea typeface="+mn-ea"/>
                          <a:cs typeface="+mn-cs"/>
                        </a:rPr>
                        <a:t>80.6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16.0bn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1h 54m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1h 20m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3760102"/>
                  </a:ext>
                </a:extLst>
              </a:tr>
            </a:tbl>
          </a:graphicData>
        </a:graphic>
      </p:graphicFrame>
    </p:spTree>
    <p:extLst>
      <p:ext uri="{BB962C8B-B14F-4D97-AF65-F5344CB8AC3E}">
        <p14:creationId xmlns:p14="http://schemas.microsoft.com/office/powerpoint/2010/main" val="13673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lf of a grapefruit&#10;&#10;Description automatically generated">
            <a:extLst>
              <a:ext uri="{FF2B5EF4-FFF2-40B4-BE49-F238E27FC236}">
                <a16:creationId xmlns:a16="http://schemas.microsoft.com/office/drawing/2014/main" id="{FEF5317D-4630-1E6F-F3F3-AAEB1839512D}"/>
              </a:ext>
            </a:extLst>
          </p:cNvPr>
          <p:cNvPicPr>
            <a:picLocks noChangeAspect="1"/>
          </p:cNvPicPr>
          <p:nvPr/>
        </p:nvPicPr>
        <p:blipFill rotWithShape="1">
          <a:blip r:embed="rId3">
            <a:extLst>
              <a:ext uri="{28A0092B-C50C-407E-A947-70E740481C1C}">
                <a14:useLocalDpi xmlns:a14="http://schemas.microsoft.com/office/drawing/2010/main" val="0"/>
              </a:ext>
            </a:extLst>
          </a:blip>
          <a:srcRect t="-75"/>
          <a:stretch/>
        </p:blipFill>
        <p:spPr>
          <a:xfrm>
            <a:off x="6095997" y="0"/>
            <a:ext cx="6096002" cy="5935524"/>
          </a:xfrm>
          <a:prstGeom prst="rect">
            <a:avLst/>
          </a:prstGeom>
        </p:spPr>
      </p:pic>
      <p:sp>
        <p:nvSpPr>
          <p:cNvPr id="2" name="Title 1">
            <a:extLst>
              <a:ext uri="{FF2B5EF4-FFF2-40B4-BE49-F238E27FC236}">
                <a16:creationId xmlns:a16="http://schemas.microsoft.com/office/drawing/2014/main" id="{CF078122-B913-2074-935D-DE41396B1A83}"/>
              </a:ext>
            </a:extLst>
          </p:cNvPr>
          <p:cNvSpPr>
            <a:spLocks noGrp="1"/>
          </p:cNvSpPr>
          <p:nvPr>
            <p:ph type="title"/>
          </p:nvPr>
        </p:nvSpPr>
        <p:spPr/>
        <p:txBody>
          <a:bodyPr/>
          <a:lstStyle/>
          <a:p>
            <a:r>
              <a:rPr lang="en-GB" dirty="0"/>
              <a:t>This deck is packed with insights</a:t>
            </a:r>
          </a:p>
        </p:txBody>
      </p:sp>
      <p:sp>
        <p:nvSpPr>
          <p:cNvPr id="3" name="Text Placeholder 2">
            <a:extLst>
              <a:ext uri="{FF2B5EF4-FFF2-40B4-BE49-F238E27FC236}">
                <a16:creationId xmlns:a16="http://schemas.microsoft.com/office/drawing/2014/main" id="{16AF527E-9910-D80B-E858-46BFDD7B86D4}"/>
              </a:ext>
            </a:extLst>
          </p:cNvPr>
          <p:cNvSpPr>
            <a:spLocks noGrp="1"/>
          </p:cNvSpPr>
          <p:nvPr>
            <p:ph type="body" sz="quarter" idx="13"/>
          </p:nvPr>
        </p:nvSpPr>
        <p:spPr>
          <a:xfrm>
            <a:off x="371476" y="1565883"/>
            <a:ext cx="4816812" cy="4183478"/>
          </a:xfrm>
        </p:spPr>
        <p:txBody>
          <a:bodyPr>
            <a:noAutofit/>
          </a:bodyPr>
          <a:lstStyle/>
          <a:p>
            <a:pPr>
              <a:lnSpc>
                <a:spcPct val="107000"/>
              </a:lnSpc>
            </a:pPr>
            <a:r>
              <a:rPr lang="en-GB" sz="1400" dirty="0">
                <a:effectLst/>
                <a:latin typeface="+mj-lt"/>
                <a:ea typeface="Calibri" panose="020F0502020204030204" pitchFamily="34" charset="0"/>
                <a:cs typeface="Times New Roman" panose="02020603050405020304" pitchFamily="18" charset="0"/>
              </a:rPr>
              <a:t>With Q4 planning well under way, this report will be a handy guide on what to expect over the coming months. </a:t>
            </a:r>
          </a:p>
          <a:p>
            <a:pPr lvl="0">
              <a:lnSpc>
                <a:spcPct val="107000"/>
              </a:lnSpc>
            </a:pPr>
            <a:r>
              <a:rPr lang="en-GB" sz="1400" dirty="0">
                <a:effectLst/>
                <a:latin typeface="+mj-lt"/>
                <a:ea typeface="Calibri" panose="020F0502020204030204" pitchFamily="34" charset="0"/>
                <a:cs typeface="Times New Roman" panose="02020603050405020304" pitchFamily="18" charset="0"/>
              </a:rPr>
              <a:t>To provide a useful base on what to expect this year we look historically to Q4 2022:</a:t>
            </a:r>
          </a:p>
          <a:p>
            <a:pPr marL="285750" lvl="0" indent="-285750">
              <a:lnSpc>
                <a:spcPct val="107000"/>
              </a:lnSpc>
              <a:buFont typeface="Symbol" panose="05050102010706020507" pitchFamily="18" charset="2"/>
              <a:buChar char="¾"/>
            </a:pPr>
            <a:r>
              <a:rPr lang="en-GB" sz="1300" dirty="0">
                <a:effectLst/>
                <a:latin typeface="+mj-lt"/>
                <a:ea typeface="Calibri" panose="020F0502020204030204" pitchFamily="34" charset="0"/>
                <a:cs typeface="Times New Roman" panose="02020603050405020304" pitchFamily="18" charset="0"/>
              </a:rPr>
              <a:t>Category &amp; advertiser analysis </a:t>
            </a:r>
          </a:p>
          <a:p>
            <a:pPr marL="285750" lvl="0" indent="-285750">
              <a:lnSpc>
                <a:spcPct val="107000"/>
              </a:lnSpc>
              <a:buFont typeface="Symbol" panose="05050102010706020507" pitchFamily="18" charset="2"/>
              <a:buChar char="¾"/>
            </a:pPr>
            <a:r>
              <a:rPr lang="en-GB" sz="1300" dirty="0">
                <a:latin typeface="+mj-lt"/>
                <a:ea typeface="Calibri" panose="020F0502020204030204" pitchFamily="34" charset="0"/>
                <a:cs typeface="Times New Roman" panose="02020603050405020304" pitchFamily="18" charset="0"/>
              </a:rPr>
              <a:t>‘Reach Extenders’ analysis</a:t>
            </a:r>
            <a:endParaRPr lang="en-GB" sz="1300" dirty="0">
              <a:effectLst/>
              <a:latin typeface="+mj-lt"/>
              <a:ea typeface="Calibri" panose="020F0502020204030204" pitchFamily="34" charset="0"/>
              <a:cs typeface="Times New Roman" panose="02020603050405020304" pitchFamily="18" charset="0"/>
            </a:endParaRPr>
          </a:p>
          <a:p>
            <a:pPr marL="285750" lvl="0" indent="-285750">
              <a:lnSpc>
                <a:spcPct val="107000"/>
              </a:lnSpc>
              <a:buFont typeface="Symbol" panose="05050102010706020507" pitchFamily="18" charset="2"/>
              <a:buChar char="¾"/>
            </a:pPr>
            <a:r>
              <a:rPr lang="en-GB" sz="1300" dirty="0">
                <a:effectLst/>
                <a:latin typeface="+mj-lt"/>
                <a:ea typeface="Calibri" panose="020F0502020204030204" pitchFamily="34" charset="0"/>
                <a:cs typeface="Times New Roman" panose="02020603050405020304" pitchFamily="18" charset="0"/>
              </a:rPr>
              <a:t>TV viewing overview with cover guides for key buying audiences</a:t>
            </a:r>
          </a:p>
          <a:p>
            <a:pPr marL="285750" lvl="0" indent="-285750">
              <a:lnSpc>
                <a:spcPct val="107000"/>
              </a:lnSpc>
              <a:buFont typeface="Symbol" panose="05050102010706020507" pitchFamily="18" charset="2"/>
              <a:buChar char="¾"/>
            </a:pPr>
            <a:r>
              <a:rPr lang="en-GB" sz="1300" dirty="0">
                <a:effectLst/>
                <a:latin typeface="+mj-lt"/>
                <a:ea typeface="Calibri" panose="020F0502020204030204" pitchFamily="34" charset="0"/>
                <a:cs typeface="Times New Roman" panose="02020603050405020304" pitchFamily="18" charset="0"/>
              </a:rPr>
              <a:t>Programming highlights across a range of genres</a:t>
            </a:r>
          </a:p>
          <a:p>
            <a:pPr lvl="0">
              <a:lnSpc>
                <a:spcPct val="107000"/>
              </a:lnSpc>
            </a:pPr>
            <a:r>
              <a:rPr lang="en-GB" sz="1400" dirty="0">
                <a:effectLst/>
                <a:latin typeface="+mj-lt"/>
                <a:ea typeface="Calibri" panose="020F0502020204030204" pitchFamily="34" charset="0"/>
                <a:cs typeface="Times New Roman" panose="02020603050405020304" pitchFamily="18" charset="0"/>
              </a:rPr>
              <a:t>To better prepare you, we include key considerations for the quarter ahead:</a:t>
            </a:r>
          </a:p>
          <a:p>
            <a:pPr marL="285750" lvl="0" indent="-285750">
              <a:lnSpc>
                <a:spcPct val="107000"/>
              </a:lnSpc>
              <a:buFont typeface="Symbol" panose="05050102010706020507" pitchFamily="18" charset="2"/>
              <a:buChar char="¾"/>
            </a:pPr>
            <a:r>
              <a:rPr lang="en-GB" sz="1300" dirty="0">
                <a:effectLst/>
                <a:latin typeface="+mj-lt"/>
                <a:ea typeface="Calibri" panose="020F0502020204030204" pitchFamily="34" charset="0"/>
                <a:cs typeface="Times New Roman" panose="02020603050405020304" pitchFamily="18" charset="0"/>
              </a:rPr>
              <a:t>Important dates </a:t>
            </a:r>
          </a:p>
          <a:p>
            <a:pPr marL="285750" lvl="0" indent="-285750">
              <a:lnSpc>
                <a:spcPct val="107000"/>
              </a:lnSpc>
              <a:buFont typeface="Symbol" panose="05050102010706020507" pitchFamily="18" charset="2"/>
              <a:buChar char="¾"/>
            </a:pPr>
            <a:r>
              <a:rPr lang="en-GB" sz="1300" dirty="0">
                <a:effectLst/>
                <a:latin typeface="+mj-lt"/>
                <a:ea typeface="Calibri" panose="020F0502020204030204" pitchFamily="34" charset="0"/>
                <a:cs typeface="Times New Roman" panose="02020603050405020304" pitchFamily="18" charset="0"/>
              </a:rPr>
              <a:t>Preview on programming to expect in </a:t>
            </a:r>
            <a:r>
              <a:rPr lang="en-GB" sz="1300" dirty="0">
                <a:latin typeface="+mj-lt"/>
                <a:ea typeface="Calibri" panose="020F0502020204030204" pitchFamily="34" charset="0"/>
                <a:cs typeface="Times New Roman" panose="02020603050405020304" pitchFamily="18" charset="0"/>
              </a:rPr>
              <a:t>Q4</a:t>
            </a:r>
            <a:r>
              <a:rPr lang="en-GB" sz="1300" dirty="0">
                <a:effectLst/>
                <a:latin typeface="+mj-lt"/>
                <a:ea typeface="Calibri" panose="020F0502020204030204" pitchFamily="34" charset="0"/>
                <a:cs typeface="Times New Roman" panose="02020603050405020304" pitchFamily="18" charset="0"/>
              </a:rPr>
              <a:t> 2023</a:t>
            </a:r>
          </a:p>
          <a:p>
            <a:endParaRPr lang="en-GB" sz="1400" dirty="0">
              <a:latin typeface="+mj-lt"/>
            </a:endParaRPr>
          </a:p>
        </p:txBody>
      </p:sp>
      <p:sp>
        <p:nvSpPr>
          <p:cNvPr id="7" name="Text Placeholder 5">
            <a:extLst>
              <a:ext uri="{FF2B5EF4-FFF2-40B4-BE49-F238E27FC236}">
                <a16:creationId xmlns:a16="http://schemas.microsoft.com/office/drawing/2014/main" id="{42B40BE1-56AB-7462-F36F-32EE1CAFEFFE}"/>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Thatcher's, “Blood Orange”</a:t>
            </a:r>
          </a:p>
        </p:txBody>
      </p:sp>
    </p:spTree>
    <p:extLst>
      <p:ext uri="{BB962C8B-B14F-4D97-AF65-F5344CB8AC3E}">
        <p14:creationId xmlns:p14="http://schemas.microsoft.com/office/powerpoint/2010/main" val="414957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46C9-8BE3-CB9A-356E-6D3B56A5D22D}"/>
              </a:ext>
            </a:extLst>
          </p:cNvPr>
          <p:cNvSpPr>
            <a:spLocks noGrp="1"/>
          </p:cNvSpPr>
          <p:nvPr>
            <p:ph type="title"/>
          </p:nvPr>
        </p:nvSpPr>
        <p:spPr/>
        <p:txBody>
          <a:bodyPr/>
          <a:lstStyle/>
          <a:p>
            <a:r>
              <a:rPr lang="en-GB" dirty="0"/>
              <a:t>Q4 2022 – Cover guide – ABC1 Ads</a:t>
            </a:r>
          </a:p>
        </p:txBody>
      </p:sp>
      <p:sp>
        <p:nvSpPr>
          <p:cNvPr id="3" name="Text Placeholder 2">
            <a:extLst>
              <a:ext uri="{FF2B5EF4-FFF2-40B4-BE49-F238E27FC236}">
                <a16:creationId xmlns:a16="http://schemas.microsoft.com/office/drawing/2014/main" id="{958B9BEB-8E74-9FFB-C7C2-8006D3259A8B}"/>
              </a:ext>
            </a:extLst>
          </p:cNvPr>
          <p:cNvSpPr>
            <a:spLocks noGrp="1"/>
          </p:cNvSpPr>
          <p:nvPr>
            <p:ph type="body" sz="quarter" idx="15"/>
          </p:nvPr>
        </p:nvSpPr>
        <p:spPr>
          <a:xfrm>
            <a:off x="371475" y="5436600"/>
            <a:ext cx="11334817" cy="304800"/>
          </a:xfrm>
        </p:spPr>
        <p:txBody>
          <a:bodyPr/>
          <a:lstStyle/>
          <a:p>
            <a:r>
              <a:rPr lang="en-GB" dirty="0"/>
              <a:t>Source: Barb BVOD Planner (2022, 6 weeks 41-46) / natural delivery / station average prices. FIFA World Cup began 20</a:t>
            </a:r>
            <a:r>
              <a:rPr lang="en-GB" baseline="30000" dirty="0"/>
              <a:t>th</a:t>
            </a:r>
            <a:r>
              <a:rPr lang="en-GB" dirty="0"/>
              <a:t> Nov.</a:t>
            </a:r>
            <a:endParaRPr lang="en-GB" dirty="0">
              <a:solidFill>
                <a:srgbClr val="FF0000"/>
              </a:solidFill>
              <a:highlight>
                <a:srgbClr val="FFFF00"/>
              </a:highlight>
            </a:endParaRPr>
          </a:p>
        </p:txBody>
      </p:sp>
      <p:graphicFrame>
        <p:nvGraphicFramePr>
          <p:cNvPr id="8" name="Chart 7">
            <a:extLst>
              <a:ext uri="{FF2B5EF4-FFF2-40B4-BE49-F238E27FC236}">
                <a16:creationId xmlns:a16="http://schemas.microsoft.com/office/drawing/2014/main" id="{A2E6F055-3DF1-B7CA-B27A-471DBEE257FE}"/>
              </a:ext>
            </a:extLst>
          </p:cNvPr>
          <p:cNvGraphicFramePr/>
          <p:nvPr>
            <p:extLst>
              <p:ext uri="{D42A27DB-BD31-4B8C-83A1-F6EECF244321}">
                <p14:modId xmlns:p14="http://schemas.microsoft.com/office/powerpoint/2010/main" val="3909838402"/>
              </p:ext>
            </p:extLst>
          </p:nvPr>
        </p:nvGraphicFramePr>
        <p:xfrm>
          <a:off x="696000" y="12690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98463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A2E6F055-3DF1-B7CA-B27A-471DBEE257FE}"/>
              </a:ext>
            </a:extLst>
          </p:cNvPr>
          <p:cNvGraphicFramePr/>
          <p:nvPr>
            <p:extLst>
              <p:ext uri="{D42A27DB-BD31-4B8C-83A1-F6EECF244321}">
                <p14:modId xmlns:p14="http://schemas.microsoft.com/office/powerpoint/2010/main" val="1147520451"/>
              </p:ext>
            </p:extLst>
          </p:nvPr>
        </p:nvGraphicFramePr>
        <p:xfrm>
          <a:off x="696000" y="12690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74D46C9-8BE3-CB9A-356E-6D3B56A5D22D}"/>
              </a:ext>
            </a:extLst>
          </p:cNvPr>
          <p:cNvSpPr>
            <a:spLocks noGrp="1"/>
          </p:cNvSpPr>
          <p:nvPr>
            <p:ph type="title"/>
          </p:nvPr>
        </p:nvSpPr>
        <p:spPr/>
        <p:txBody>
          <a:bodyPr/>
          <a:lstStyle/>
          <a:p>
            <a:r>
              <a:rPr lang="en-GB" dirty="0"/>
              <a:t>Q4 2022 – Cover guide – 16-34</a:t>
            </a:r>
          </a:p>
        </p:txBody>
      </p:sp>
      <p:sp>
        <p:nvSpPr>
          <p:cNvPr id="7" name="Text Placeholder 2">
            <a:extLst>
              <a:ext uri="{FF2B5EF4-FFF2-40B4-BE49-F238E27FC236}">
                <a16:creationId xmlns:a16="http://schemas.microsoft.com/office/drawing/2014/main" id="{50B2B5FB-BA83-F539-ED15-5D3664B26C63}"/>
              </a:ext>
            </a:extLst>
          </p:cNvPr>
          <p:cNvSpPr>
            <a:spLocks noGrp="1"/>
          </p:cNvSpPr>
          <p:nvPr>
            <p:ph type="body" sz="quarter" idx="15"/>
          </p:nvPr>
        </p:nvSpPr>
        <p:spPr>
          <a:xfrm>
            <a:off x="371475" y="5436600"/>
            <a:ext cx="11334817" cy="304800"/>
          </a:xfrm>
        </p:spPr>
        <p:txBody>
          <a:bodyPr/>
          <a:lstStyle/>
          <a:p>
            <a:r>
              <a:rPr lang="en-GB" dirty="0"/>
              <a:t>Source: Barb BVOD Planner (2022, 6 weeks 41-46) / natural delivery / station average prices. FIFA World Cup began 20</a:t>
            </a:r>
            <a:r>
              <a:rPr lang="en-GB" baseline="30000" dirty="0"/>
              <a:t>th</a:t>
            </a:r>
            <a:r>
              <a:rPr lang="en-GB" dirty="0"/>
              <a:t> Nov.</a:t>
            </a:r>
            <a:endParaRPr lang="en-GB" dirty="0">
              <a:solidFill>
                <a:srgbClr val="FF0000"/>
              </a:solidFill>
              <a:highlight>
                <a:srgbClr val="FFFF00"/>
              </a:highlight>
            </a:endParaRPr>
          </a:p>
        </p:txBody>
      </p:sp>
    </p:spTree>
    <p:extLst>
      <p:ext uri="{BB962C8B-B14F-4D97-AF65-F5344CB8AC3E}">
        <p14:creationId xmlns:p14="http://schemas.microsoft.com/office/powerpoint/2010/main" val="1727249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46C9-8BE3-CB9A-356E-6D3B56A5D22D}"/>
              </a:ext>
            </a:extLst>
          </p:cNvPr>
          <p:cNvSpPr>
            <a:spLocks noGrp="1"/>
          </p:cNvSpPr>
          <p:nvPr>
            <p:ph type="title"/>
          </p:nvPr>
        </p:nvSpPr>
        <p:spPr/>
        <p:txBody>
          <a:bodyPr/>
          <a:lstStyle/>
          <a:p>
            <a:r>
              <a:rPr lang="en-GB" dirty="0"/>
              <a:t>Q4 2022 – Cover guide – </a:t>
            </a:r>
            <a:r>
              <a:rPr lang="en-GB" sz="3200" b="1" dirty="0">
                <a:solidFill>
                  <a:schemeClr val="accent1"/>
                </a:solidFill>
              </a:rPr>
              <a:t>Housepersons with children </a:t>
            </a:r>
            <a:endParaRPr lang="en-GB" dirty="0"/>
          </a:p>
        </p:txBody>
      </p:sp>
      <p:graphicFrame>
        <p:nvGraphicFramePr>
          <p:cNvPr id="8" name="Chart 7">
            <a:extLst>
              <a:ext uri="{FF2B5EF4-FFF2-40B4-BE49-F238E27FC236}">
                <a16:creationId xmlns:a16="http://schemas.microsoft.com/office/drawing/2014/main" id="{A2E6F055-3DF1-B7CA-B27A-471DBEE257FE}"/>
              </a:ext>
            </a:extLst>
          </p:cNvPr>
          <p:cNvGraphicFramePr/>
          <p:nvPr>
            <p:extLst>
              <p:ext uri="{D42A27DB-BD31-4B8C-83A1-F6EECF244321}">
                <p14:modId xmlns:p14="http://schemas.microsoft.com/office/powerpoint/2010/main" val="1886710019"/>
              </p:ext>
            </p:extLst>
          </p:nvPr>
        </p:nvGraphicFramePr>
        <p:xfrm>
          <a:off x="696000" y="12690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2">
            <a:extLst>
              <a:ext uri="{FF2B5EF4-FFF2-40B4-BE49-F238E27FC236}">
                <a16:creationId xmlns:a16="http://schemas.microsoft.com/office/drawing/2014/main" id="{11D03146-C768-6734-BA9D-3EE828037978}"/>
              </a:ext>
            </a:extLst>
          </p:cNvPr>
          <p:cNvSpPr>
            <a:spLocks noGrp="1"/>
          </p:cNvSpPr>
          <p:nvPr>
            <p:ph type="body" sz="quarter" idx="15"/>
          </p:nvPr>
        </p:nvSpPr>
        <p:spPr>
          <a:xfrm>
            <a:off x="371475" y="5436600"/>
            <a:ext cx="11334817" cy="304800"/>
          </a:xfrm>
        </p:spPr>
        <p:txBody>
          <a:bodyPr/>
          <a:lstStyle/>
          <a:p>
            <a:r>
              <a:rPr lang="en-GB" dirty="0"/>
              <a:t>Source: Barb BVOD Planner (2022, 6 weeks 41-46) / natural delivery / station average prices. FIFA World Cup began on 20</a:t>
            </a:r>
            <a:r>
              <a:rPr lang="en-GB" baseline="30000" dirty="0"/>
              <a:t>th</a:t>
            </a:r>
            <a:r>
              <a:rPr lang="en-GB" dirty="0"/>
              <a:t> Nov.</a:t>
            </a:r>
            <a:endParaRPr lang="en-GB" dirty="0">
              <a:solidFill>
                <a:srgbClr val="FF0000"/>
              </a:solidFill>
              <a:highlight>
                <a:srgbClr val="FFFF00"/>
              </a:highlight>
            </a:endParaRPr>
          </a:p>
        </p:txBody>
      </p:sp>
    </p:spTree>
    <p:extLst>
      <p:ext uri="{BB962C8B-B14F-4D97-AF65-F5344CB8AC3E}">
        <p14:creationId xmlns:p14="http://schemas.microsoft.com/office/powerpoint/2010/main" val="1959520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on a couch eating food and drinking&#10;&#10;Description automatically generated">
            <a:extLst>
              <a:ext uri="{FF2B5EF4-FFF2-40B4-BE49-F238E27FC236}">
                <a16:creationId xmlns:a16="http://schemas.microsoft.com/office/drawing/2014/main" id="{D44AB409-F2D4-4766-8D46-9E41F5D9746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8" name="Rectangle 7">
            <a:extLst>
              <a:ext uri="{FF2B5EF4-FFF2-40B4-BE49-F238E27FC236}">
                <a16:creationId xmlns:a16="http://schemas.microsoft.com/office/drawing/2014/main" id="{E140672B-4D45-8FE1-35C8-C21FA0D441F3}"/>
              </a:ext>
            </a:extLst>
          </p:cNvPr>
          <p:cNvSpPr/>
          <p:nvPr/>
        </p:nvSpPr>
        <p:spPr>
          <a:xfrm flipH="1">
            <a:off x="-9" y="0"/>
            <a:ext cx="12191998"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Programming </a:t>
            </a:r>
            <a:br>
              <a:rPr lang="en-GB" dirty="0"/>
            </a:br>
            <a:r>
              <a:rPr lang="en-GB" dirty="0"/>
              <a:t>Q4 2022</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KFC, “Delivery”</a:t>
            </a:r>
          </a:p>
        </p:txBody>
      </p:sp>
    </p:spTree>
    <p:extLst>
      <p:ext uri="{BB962C8B-B14F-4D97-AF65-F5344CB8AC3E}">
        <p14:creationId xmlns:p14="http://schemas.microsoft.com/office/powerpoint/2010/main" val="3463271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 a Celebrity line up: Full 2022 cast including new arrivals | The  Independent">
            <a:extLst>
              <a:ext uri="{FF2B5EF4-FFF2-40B4-BE49-F238E27FC236}">
                <a16:creationId xmlns:a16="http://schemas.microsoft.com/office/drawing/2014/main" id="{92322092-C7CD-FE8D-D5D4-D5F9CED706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16427" y="1347336"/>
            <a:ext cx="2543696" cy="1767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ho is still together from Married At First Sight UK 2022? | GoodTo">
            <a:extLst>
              <a:ext uri="{FF2B5EF4-FFF2-40B4-BE49-F238E27FC236}">
                <a16:creationId xmlns:a16="http://schemas.microsoft.com/office/drawing/2014/main" id="{25723AD4-766D-7DEE-4C4D-209A5E541F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390505" y="1347336"/>
            <a:ext cx="2525438" cy="17676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World-Enlarging Consolations of “All Creatures Great and Small”">
            <a:extLst>
              <a:ext uri="{FF2B5EF4-FFF2-40B4-BE49-F238E27FC236}">
                <a16:creationId xmlns:a16="http://schemas.microsoft.com/office/drawing/2014/main" id="{6F120862-7611-2FA4-4A48-8CB4B20703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46325" y="1347336"/>
            <a:ext cx="2525438" cy="17676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ao Paulo F1 Grand Prix: When to watch the race live on Sky Sports F1 | F1  News">
            <a:extLst>
              <a:ext uri="{FF2B5EF4-FFF2-40B4-BE49-F238E27FC236}">
                <a16:creationId xmlns:a16="http://schemas.microsoft.com/office/drawing/2014/main" id="{87C8E900-12F7-AED0-9F5C-93FD6BECB3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102146" y="1347336"/>
            <a:ext cx="2525437" cy="176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5">
            <a:extLst>
              <a:ext uri="{FF2B5EF4-FFF2-40B4-BE49-F238E27FC236}">
                <a16:creationId xmlns:a16="http://schemas.microsoft.com/office/drawing/2014/main" id="{824AF91C-6B1F-7A7E-7506-748068A4BBE4}"/>
              </a:ext>
            </a:extLst>
          </p:cNvPr>
          <p:cNvSpPr txBox="1">
            <a:spLocks/>
          </p:cNvSpPr>
          <p:nvPr/>
        </p:nvSpPr>
        <p:spPr>
          <a:xfrm>
            <a:off x="135134" y="5584053"/>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Q4 2022. Average audience figures - Consolidated, Top performing episode of series (if applicable)</a:t>
            </a:r>
          </a:p>
          <a:p>
            <a:endParaRPr lang="en-GB" dirty="0"/>
          </a:p>
        </p:txBody>
      </p:sp>
      <p:sp>
        <p:nvSpPr>
          <p:cNvPr id="40" name="Text Placeholder 3">
            <a:extLst>
              <a:ext uri="{FF2B5EF4-FFF2-40B4-BE49-F238E27FC236}">
                <a16:creationId xmlns:a16="http://schemas.microsoft.com/office/drawing/2014/main" id="{6B3D050E-30CC-47B0-8DB5-7B4B13E80B59}"/>
              </a:ext>
            </a:extLst>
          </p:cNvPr>
          <p:cNvSpPr txBox="1">
            <a:spLocks/>
          </p:cNvSpPr>
          <p:nvPr/>
        </p:nvSpPr>
        <p:spPr>
          <a:xfrm>
            <a:off x="335660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72D87"/>
                </a:solidFill>
                <a:effectLst/>
                <a:uLnTx/>
                <a:uFillTx/>
                <a:latin typeface="Arial"/>
                <a:ea typeface="+mn-ea"/>
                <a:cs typeface="+mn-cs"/>
              </a:rPr>
              <a:t>Married at First Sight 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E4, 3 Oct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Individuals: 2,262,200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Adults: 2,214,800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ABC1 Ads: 1,399,500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16-34: 690,000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HP+CH: 400,000</a:t>
            </a:r>
          </a:p>
        </p:txBody>
      </p:sp>
      <p:sp>
        <p:nvSpPr>
          <p:cNvPr id="5" name="Title 4">
            <a:extLst>
              <a:ext uri="{FF2B5EF4-FFF2-40B4-BE49-F238E27FC236}">
                <a16:creationId xmlns:a16="http://schemas.microsoft.com/office/drawing/2014/main" id="{4CACA7E3-B34B-4A88-AAEF-8604599EDE99}"/>
              </a:ext>
            </a:extLst>
          </p:cNvPr>
          <p:cNvSpPr>
            <a:spLocks noGrp="1"/>
          </p:cNvSpPr>
          <p:nvPr>
            <p:ph type="title"/>
          </p:nvPr>
        </p:nvSpPr>
        <p:spPr/>
        <p:txBody>
          <a:bodyPr>
            <a:normAutofit/>
          </a:bodyPr>
          <a:lstStyle/>
          <a:p>
            <a:r>
              <a:rPr lang="en-GB" dirty="0"/>
              <a:t>Programming Highlights – Q4 2022</a:t>
            </a:r>
          </a:p>
        </p:txBody>
      </p:sp>
      <p:cxnSp>
        <p:nvCxnSpPr>
          <p:cNvPr id="28" name="Straight Connector 27">
            <a:extLst>
              <a:ext uri="{FF2B5EF4-FFF2-40B4-BE49-F238E27FC236}">
                <a16:creationId xmlns:a16="http://schemas.microsoft.com/office/drawing/2014/main" id="{82F31B00-E5F3-4E90-BD75-91C2EC40E42D}"/>
              </a:ext>
            </a:extLst>
          </p:cNvPr>
          <p:cNvCxnSpPr>
            <a:cxnSpLocks/>
          </p:cNvCxnSpPr>
          <p:nvPr/>
        </p:nvCxnSpPr>
        <p:spPr>
          <a:xfrm>
            <a:off x="3295364"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A743CA-9597-4AF7-845D-796E96F48630}"/>
              </a:ext>
            </a:extLst>
          </p:cNvPr>
          <p:cNvCxnSpPr>
            <a:cxnSpLocks/>
          </p:cNvCxnSpPr>
          <p:nvPr/>
        </p:nvCxnSpPr>
        <p:spPr>
          <a:xfrm>
            <a:off x="6188337"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FC8874-8B3F-43F6-BF11-3BEB813786D0}"/>
              </a:ext>
            </a:extLst>
          </p:cNvPr>
          <p:cNvCxnSpPr>
            <a:cxnSpLocks/>
          </p:cNvCxnSpPr>
          <p:nvPr/>
        </p:nvCxnSpPr>
        <p:spPr>
          <a:xfrm>
            <a:off x="9074826"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145717-12A9-45B7-B0F0-A4616CE9BD60}"/>
              </a:ext>
            </a:extLst>
          </p:cNvPr>
          <p:cNvCxnSpPr>
            <a:cxnSpLocks/>
          </p:cNvCxnSpPr>
          <p:nvPr/>
        </p:nvCxnSpPr>
        <p:spPr>
          <a:xfrm>
            <a:off x="468540"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951C67DE-2114-45EB-95DC-A70D3FB4DD3C}"/>
              </a:ext>
            </a:extLst>
          </p:cNvPr>
          <p:cNvSpPr txBox="1">
            <a:spLocks/>
          </p:cNvSpPr>
          <p:nvPr/>
        </p:nvSpPr>
        <p:spPr>
          <a:xfrm>
            <a:off x="51762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372D87"/>
                </a:solidFill>
                <a:latin typeface="Arial"/>
              </a:rPr>
              <a:t>I</a:t>
            </a:r>
            <a:r>
              <a:rPr kumimoji="0" lang="en-GB" sz="1200" b="1" i="0" u="none" strike="noStrike" kern="1200" cap="none" spc="0" normalizeH="0" baseline="0" noProof="0" dirty="0">
                <a:ln>
                  <a:noFill/>
                </a:ln>
                <a:solidFill>
                  <a:srgbClr val="372D87"/>
                </a:solidFill>
                <a:effectLst/>
                <a:uLnTx/>
                <a:uFillTx/>
                <a:latin typeface="Arial"/>
                <a:ea typeface="+mn-ea"/>
                <a:cs typeface="+mn-cs"/>
              </a:rPr>
              <a:t>’m a Celebrity... Get Me Out of Here! </a:t>
            </a:r>
            <a:r>
              <a:rPr kumimoji="0" lang="en-GB" sz="1200" b="0" i="0" u="none" strike="noStrike" kern="1200" cap="none" spc="0" normalizeH="0" baseline="0" noProof="0" dirty="0">
                <a:ln>
                  <a:noFill/>
                </a:ln>
                <a:solidFill>
                  <a:srgbClr val="4D4D4D"/>
                </a:solidFill>
                <a:effectLst/>
                <a:uLnTx/>
                <a:uFillTx/>
                <a:latin typeface="Arial"/>
                <a:ea typeface="+mn-ea"/>
                <a:cs typeface="+mn-cs"/>
              </a:rPr>
              <a:t>ITV1, 6 Nov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Individuals: 11,895,900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Adults: 11,222,700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ABC1 Ads: 6,021,400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16-34: 2,767,500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HP+CH: 1,895,000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a:spcBef>
                <a:spcPts val="0"/>
              </a:spcBef>
            </a:pPr>
            <a:endParaRPr lang="en-GB" sz="1200" dirty="0"/>
          </a:p>
        </p:txBody>
      </p:sp>
      <p:sp>
        <p:nvSpPr>
          <p:cNvPr id="23" name="Text Placeholder 3">
            <a:extLst>
              <a:ext uri="{FF2B5EF4-FFF2-40B4-BE49-F238E27FC236}">
                <a16:creationId xmlns:a16="http://schemas.microsoft.com/office/drawing/2014/main" id="{A318E814-C179-4770-9115-9B641962F305}"/>
              </a:ext>
            </a:extLst>
          </p:cNvPr>
          <p:cNvSpPr txBox="1">
            <a:spLocks/>
          </p:cNvSpPr>
          <p:nvPr/>
        </p:nvSpPr>
        <p:spPr>
          <a:xfrm>
            <a:off x="619558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Arial"/>
                <a:ea typeface="+mn-ea"/>
                <a:cs typeface="+mn-cs"/>
              </a:rPr>
              <a:t>All Creatures Great and Small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5, 23 Dec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Individuals: 3,825,000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Adults: 3,743,200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ABC1 Ads: 2,190,700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16-34: 111,200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HP+CH: 102,000</a:t>
            </a:r>
          </a:p>
        </p:txBody>
      </p:sp>
      <p:sp>
        <p:nvSpPr>
          <p:cNvPr id="24" name="Text Placeholder 3">
            <a:extLst>
              <a:ext uri="{FF2B5EF4-FFF2-40B4-BE49-F238E27FC236}">
                <a16:creationId xmlns:a16="http://schemas.microsoft.com/office/drawing/2014/main" id="{8B99157E-741C-4807-9528-4284AF1F888B}"/>
              </a:ext>
            </a:extLst>
          </p:cNvPr>
          <p:cNvSpPr txBox="1">
            <a:spLocks/>
          </p:cNvSpPr>
          <p:nvPr/>
        </p:nvSpPr>
        <p:spPr>
          <a:xfrm>
            <a:off x="9045890"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Arial"/>
                <a:ea typeface="+mn-ea"/>
                <a:cs typeface="+mn-cs"/>
              </a:rPr>
              <a:t>Brazilian F1 GP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Sky Sports F1, 13 Nov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Individuals:1,718,800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Adults: 1,644,300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ABC1 Ads: 932,700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16-34: 458,900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HP+CH: 151,400</a:t>
            </a:r>
          </a:p>
          <a:p>
            <a:pPr>
              <a:spcBef>
                <a:spcPts val="0"/>
              </a:spcBef>
            </a:pPr>
            <a:endParaRPr lang="en-GB" sz="1200" dirty="0"/>
          </a:p>
        </p:txBody>
      </p:sp>
    </p:spTree>
    <p:extLst>
      <p:ext uri="{BB962C8B-B14F-4D97-AF65-F5344CB8AC3E}">
        <p14:creationId xmlns:p14="http://schemas.microsoft.com/office/powerpoint/2010/main" val="3882572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oc Martin - ITVX">
            <a:extLst>
              <a:ext uri="{FF2B5EF4-FFF2-40B4-BE49-F238E27FC236}">
                <a16:creationId xmlns:a16="http://schemas.microsoft.com/office/drawing/2014/main" id="{1EC61AB2-52E7-85AE-CFE8-25373533C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37" y="1812348"/>
            <a:ext cx="1807057" cy="1015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ulti award-winning The Handmaid's Tale returns to Channel 4 for its fourth  season | Channel 4">
            <a:extLst>
              <a:ext uri="{FF2B5EF4-FFF2-40B4-BE49-F238E27FC236}">
                <a16:creationId xmlns:a16="http://schemas.microsoft.com/office/drawing/2014/main" id="{DA51AF49-B395-D9D3-2511-6AE7FE76B0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871014" y="1812348"/>
            <a:ext cx="1804799" cy="1015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he World-Enlarging Consolations of “All Creatures Great and Small”">
            <a:extLst>
              <a:ext uri="{FF2B5EF4-FFF2-40B4-BE49-F238E27FC236}">
                <a16:creationId xmlns:a16="http://schemas.microsoft.com/office/drawing/2014/main" id="{D32BD83B-6258-737A-0285-6D87B153A7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159791" y="1812348"/>
            <a:ext cx="1804799" cy="1015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hristmas Carole review – Suranne Jones is pitch perfect in this instant  festive classic | Television &amp; radio | The Guardian">
            <a:extLst>
              <a:ext uri="{FF2B5EF4-FFF2-40B4-BE49-F238E27FC236}">
                <a16:creationId xmlns:a16="http://schemas.microsoft.com/office/drawing/2014/main" id="{E8B7BD9B-8062-BF10-C898-767BCF7418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86"/>
          <a:stretch/>
        </p:blipFill>
        <p:spPr bwMode="auto">
          <a:xfrm>
            <a:off x="7440510" y="1812348"/>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rokenwood Mysteries TV Show, UK Air Date, UK TV Premiere Date, US TV  Premiere Date, US TV Air Date">
            <a:extLst>
              <a:ext uri="{FF2B5EF4-FFF2-40B4-BE49-F238E27FC236}">
                <a16:creationId xmlns:a16="http://schemas.microsoft.com/office/drawing/2014/main" id="{8DB9F04B-9CC8-893A-4A1F-A1D223DAD0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9721231" y="1812348"/>
            <a:ext cx="1804800" cy="10152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All Creatures Great and Small </a:t>
            </a:r>
          </a:p>
          <a:p>
            <a:r>
              <a:rPr lang="en-GB" sz="1200" dirty="0">
                <a:solidFill>
                  <a:schemeClr val="bg2"/>
                </a:solidFill>
              </a:rPr>
              <a:t>Channel 5, 23 Dec</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3,825,000</a:t>
            </a:r>
          </a:p>
          <a:p>
            <a:pPr>
              <a:spcBef>
                <a:spcPts val="0"/>
              </a:spcBef>
            </a:pPr>
            <a:r>
              <a:rPr lang="en-GB" sz="1200" dirty="0">
                <a:solidFill>
                  <a:schemeClr val="bg2"/>
                </a:solidFill>
              </a:rPr>
              <a:t>Adults: 3,743,200</a:t>
            </a:r>
          </a:p>
          <a:p>
            <a:pPr>
              <a:spcBef>
                <a:spcPts val="0"/>
              </a:spcBef>
            </a:pPr>
            <a:r>
              <a:rPr lang="en-GB" sz="1200" dirty="0">
                <a:solidFill>
                  <a:schemeClr val="bg2"/>
                </a:solidFill>
              </a:rPr>
              <a:t>ABC1 Ads: 2,190,700</a:t>
            </a:r>
          </a:p>
          <a:p>
            <a:pPr>
              <a:spcBef>
                <a:spcPts val="0"/>
              </a:spcBef>
            </a:pPr>
            <a:r>
              <a:rPr lang="en-GB" sz="1200" dirty="0">
                <a:solidFill>
                  <a:schemeClr val="bg2"/>
                </a:solidFill>
              </a:rPr>
              <a:t>16-34: 111,200</a:t>
            </a:r>
          </a:p>
          <a:p>
            <a:pPr>
              <a:spcBef>
                <a:spcPts val="0"/>
              </a:spcBef>
            </a:pPr>
            <a:r>
              <a:rPr lang="en-GB" sz="1200" dirty="0">
                <a:solidFill>
                  <a:schemeClr val="bg2"/>
                </a:solidFill>
              </a:rPr>
              <a:t>HP+CH: 102,000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938992"/>
          </a:xfrm>
          <a:prstGeom prst="rect">
            <a:avLst/>
          </a:prstGeom>
          <a:noFill/>
        </p:spPr>
        <p:txBody>
          <a:bodyPr wrap="square" rtlCol="0">
            <a:spAutoFit/>
          </a:bodyPr>
          <a:lstStyle/>
          <a:p>
            <a:r>
              <a:rPr lang="en-GB" sz="1200" b="1" dirty="0">
                <a:solidFill>
                  <a:schemeClr val="accent3"/>
                </a:solidFill>
              </a:rPr>
              <a:t>The Handmaid's Tale </a:t>
            </a:r>
            <a:r>
              <a:rPr lang="en-GB" sz="1200" dirty="0">
                <a:solidFill>
                  <a:schemeClr val="bg2"/>
                </a:solidFill>
              </a:rPr>
              <a:t>Channel 4, 23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1,697,200</a:t>
            </a:r>
          </a:p>
          <a:p>
            <a:pPr>
              <a:spcBef>
                <a:spcPts val="0"/>
              </a:spcBef>
            </a:pPr>
            <a:r>
              <a:rPr lang="en-GB" sz="1200" dirty="0">
                <a:solidFill>
                  <a:schemeClr val="bg2"/>
                </a:solidFill>
              </a:rPr>
              <a:t>Adults: 1,644,900</a:t>
            </a:r>
          </a:p>
          <a:p>
            <a:pPr>
              <a:spcBef>
                <a:spcPts val="0"/>
              </a:spcBef>
            </a:pPr>
            <a:r>
              <a:rPr lang="en-GB" sz="1200" dirty="0">
                <a:solidFill>
                  <a:schemeClr val="bg2"/>
                </a:solidFill>
              </a:rPr>
              <a:t>ABC1 Ads: 1,089,000</a:t>
            </a:r>
          </a:p>
          <a:p>
            <a:pPr>
              <a:spcBef>
                <a:spcPts val="0"/>
              </a:spcBef>
            </a:pPr>
            <a:r>
              <a:rPr lang="en-GB" sz="1200" dirty="0">
                <a:solidFill>
                  <a:schemeClr val="bg2"/>
                </a:solidFill>
              </a:rPr>
              <a:t>16-34: 265,100</a:t>
            </a:r>
          </a:p>
          <a:p>
            <a:pPr>
              <a:spcBef>
                <a:spcPts val="0"/>
              </a:spcBef>
            </a:pPr>
            <a:r>
              <a:rPr lang="en-GB" sz="1200" dirty="0">
                <a:solidFill>
                  <a:schemeClr val="bg2"/>
                </a:solidFill>
              </a:rPr>
              <a:t>HP+CH: 253,600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Christmas Carole </a:t>
            </a:r>
          </a:p>
          <a:p>
            <a:r>
              <a:rPr lang="en-GB" sz="1200" dirty="0">
                <a:solidFill>
                  <a:schemeClr val="bg2"/>
                </a:solidFill>
              </a:rPr>
              <a:t>Sky Atlantic, 23 Dec</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2,098,600</a:t>
            </a:r>
          </a:p>
          <a:p>
            <a:pPr>
              <a:spcBef>
                <a:spcPts val="0"/>
              </a:spcBef>
            </a:pPr>
            <a:r>
              <a:rPr lang="en-GB" sz="1200" dirty="0">
                <a:solidFill>
                  <a:schemeClr val="bg2"/>
                </a:solidFill>
              </a:rPr>
              <a:t>Adults: 2,025,400</a:t>
            </a:r>
          </a:p>
          <a:p>
            <a:pPr>
              <a:spcBef>
                <a:spcPts val="0"/>
              </a:spcBef>
            </a:pPr>
            <a:r>
              <a:rPr lang="en-GB" sz="1200" dirty="0">
                <a:solidFill>
                  <a:schemeClr val="bg2"/>
                </a:solidFill>
              </a:rPr>
              <a:t>ABC1 Ads: 1,376,800</a:t>
            </a:r>
          </a:p>
          <a:p>
            <a:pPr>
              <a:spcBef>
                <a:spcPts val="0"/>
              </a:spcBef>
            </a:pPr>
            <a:r>
              <a:rPr lang="en-GB" sz="1200" dirty="0">
                <a:solidFill>
                  <a:schemeClr val="bg2"/>
                </a:solidFill>
              </a:rPr>
              <a:t>16-34: 802,300</a:t>
            </a:r>
          </a:p>
          <a:p>
            <a:pPr>
              <a:spcBef>
                <a:spcPts val="0"/>
              </a:spcBef>
            </a:pPr>
            <a:r>
              <a:rPr lang="en-GB" sz="1200" dirty="0">
                <a:solidFill>
                  <a:schemeClr val="bg2"/>
                </a:solidFill>
              </a:rPr>
              <a:t>HP+CH: 318,800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Drama</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Doc Martin </a:t>
            </a:r>
          </a:p>
          <a:p>
            <a:r>
              <a:rPr lang="en-GB" sz="1200" dirty="0">
                <a:solidFill>
                  <a:schemeClr val="bg2"/>
                </a:solidFill>
              </a:rPr>
              <a:t>ITV1, 26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6,011,000</a:t>
            </a:r>
          </a:p>
          <a:p>
            <a:pPr>
              <a:spcBef>
                <a:spcPts val="0"/>
              </a:spcBef>
            </a:pPr>
            <a:r>
              <a:rPr lang="en-GB" sz="1200" dirty="0">
                <a:solidFill>
                  <a:schemeClr val="bg2"/>
                </a:solidFill>
              </a:rPr>
              <a:t>Adults: 5,977,400</a:t>
            </a:r>
          </a:p>
          <a:p>
            <a:pPr>
              <a:spcBef>
                <a:spcPts val="0"/>
              </a:spcBef>
            </a:pPr>
            <a:r>
              <a:rPr lang="en-GB" sz="1200" dirty="0">
                <a:solidFill>
                  <a:schemeClr val="bg2"/>
                </a:solidFill>
              </a:rPr>
              <a:t>ABC1 Ads: 3,134,700</a:t>
            </a:r>
          </a:p>
          <a:p>
            <a:pPr>
              <a:spcBef>
                <a:spcPts val="0"/>
              </a:spcBef>
            </a:pPr>
            <a:r>
              <a:rPr lang="en-GB" sz="1200" dirty="0">
                <a:solidFill>
                  <a:schemeClr val="bg2"/>
                </a:solidFill>
              </a:rPr>
              <a:t>16-34: 209,600</a:t>
            </a:r>
          </a:p>
          <a:p>
            <a:pPr>
              <a:spcBef>
                <a:spcPts val="0"/>
              </a:spcBef>
            </a:pPr>
            <a:r>
              <a:rPr lang="en-GB" sz="1200" dirty="0">
                <a:solidFill>
                  <a:schemeClr val="bg2"/>
                </a:solidFill>
              </a:rPr>
              <a:t>HP+CH: 170,600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7F038B1-649B-428F-990E-C4AA6FF862E4}"/>
              </a:ext>
            </a:extLst>
          </p:cNvPr>
          <p:cNvSpPr>
            <a:spLocks noGrp="1"/>
          </p:cNvSpPr>
          <p:nvPr>
            <p:ph type="body" sz="quarter" idx="15"/>
          </p:nvPr>
        </p:nvSpPr>
        <p:spPr>
          <a:xfrm>
            <a:off x="135134" y="5584053"/>
            <a:ext cx="11334817" cy="304800"/>
          </a:xfrm>
        </p:spPr>
        <p:txBody>
          <a:bodyPr/>
          <a:lstStyle/>
          <a:p>
            <a:r>
              <a:rPr lang="en-GB" dirty="0"/>
              <a:t>Source: Barb, Q4 2022. Average audience figures - Consolidated, Top performing episode of series (if applicable)</a:t>
            </a:r>
          </a:p>
          <a:p>
            <a:endParaRPr lang="en-GB" dirty="0"/>
          </a:p>
        </p:txBody>
      </p: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938992"/>
          </a:xfrm>
          <a:prstGeom prst="rect">
            <a:avLst/>
          </a:prstGeom>
          <a:noFill/>
        </p:spPr>
        <p:txBody>
          <a:bodyPr wrap="square" rtlCol="0">
            <a:spAutoFit/>
          </a:bodyPr>
          <a:lstStyle/>
          <a:p>
            <a:r>
              <a:rPr lang="en-GB" sz="1200" b="1" dirty="0">
                <a:solidFill>
                  <a:schemeClr val="accent3"/>
                </a:solidFill>
              </a:rPr>
              <a:t>The </a:t>
            </a:r>
            <a:r>
              <a:rPr lang="en-GB" sz="1200" b="1" dirty="0" err="1">
                <a:solidFill>
                  <a:schemeClr val="accent3"/>
                </a:solidFill>
              </a:rPr>
              <a:t>Brokenwood</a:t>
            </a:r>
            <a:r>
              <a:rPr lang="en-GB" sz="1200" b="1" dirty="0">
                <a:solidFill>
                  <a:schemeClr val="accent3"/>
                </a:solidFill>
              </a:rPr>
              <a:t> Mysteries </a:t>
            </a:r>
          </a:p>
          <a:p>
            <a:r>
              <a:rPr lang="en-GB" sz="1200" dirty="0">
                <a:solidFill>
                  <a:schemeClr val="bg2"/>
                </a:solidFill>
              </a:rPr>
              <a:t>Drama, 13 Jul</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732,800</a:t>
            </a:r>
          </a:p>
          <a:p>
            <a:pPr>
              <a:spcBef>
                <a:spcPts val="0"/>
              </a:spcBef>
            </a:pPr>
            <a:r>
              <a:rPr lang="en-GB" sz="1200" dirty="0">
                <a:solidFill>
                  <a:schemeClr val="bg2"/>
                </a:solidFill>
              </a:rPr>
              <a:t>Adults: 724,400</a:t>
            </a:r>
          </a:p>
          <a:p>
            <a:pPr>
              <a:spcBef>
                <a:spcPts val="0"/>
              </a:spcBef>
            </a:pPr>
            <a:r>
              <a:rPr lang="en-GB" sz="1200" dirty="0">
                <a:solidFill>
                  <a:schemeClr val="bg2"/>
                </a:solidFill>
              </a:rPr>
              <a:t>ABC1 Ads: 366,300</a:t>
            </a:r>
          </a:p>
          <a:p>
            <a:pPr>
              <a:spcBef>
                <a:spcPts val="0"/>
              </a:spcBef>
            </a:pPr>
            <a:r>
              <a:rPr lang="en-GB" sz="1200" dirty="0">
                <a:solidFill>
                  <a:schemeClr val="bg2"/>
                </a:solidFill>
              </a:rPr>
              <a:t>16-34: 3,500</a:t>
            </a:r>
          </a:p>
          <a:p>
            <a:pPr>
              <a:spcBef>
                <a:spcPts val="0"/>
              </a:spcBef>
            </a:pPr>
            <a:r>
              <a:rPr lang="en-GB" sz="1200" dirty="0">
                <a:solidFill>
                  <a:schemeClr val="bg2"/>
                </a:solidFill>
              </a:rPr>
              <a:t>HP+CH: 4,900</a:t>
            </a:r>
          </a:p>
        </p:txBody>
      </p:sp>
    </p:spTree>
    <p:extLst>
      <p:ext uri="{BB962C8B-B14F-4D97-AF65-F5344CB8AC3E}">
        <p14:creationId xmlns:p14="http://schemas.microsoft.com/office/powerpoint/2010/main" val="3895947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 Great British Bake Off - Meet the Class of 2022 | Channel 4">
            <a:extLst>
              <a:ext uri="{FF2B5EF4-FFF2-40B4-BE49-F238E27FC236}">
                <a16:creationId xmlns:a16="http://schemas.microsoft.com/office/drawing/2014/main" id="{E8AC8A50-F08B-38EF-91DE-A72058B936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856677" y="1813183"/>
            <a:ext cx="18036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 a Celebrity line up: Full 2022 cast including new arrivals | The  Independent">
            <a:extLst>
              <a:ext uri="{FF2B5EF4-FFF2-40B4-BE49-F238E27FC236}">
                <a16:creationId xmlns:a16="http://schemas.microsoft.com/office/drawing/2014/main" id="{F400017A-EE61-210C-66C0-C0A72AE7BB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
          <a:stretch/>
        </p:blipFill>
        <p:spPr bwMode="auto">
          <a:xfrm>
            <a:off x="573679" y="1813183"/>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y5">
            <a:extLst>
              <a:ext uri="{FF2B5EF4-FFF2-40B4-BE49-F238E27FC236}">
                <a16:creationId xmlns:a16="http://schemas.microsoft.com/office/drawing/2014/main" id="{0D3CF390-A3E1-E4F8-EF34-56BDD161D1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475" y="1813183"/>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ortrait Artist of the Year | Sky.com">
            <a:extLst>
              <a:ext uri="{FF2B5EF4-FFF2-40B4-BE49-F238E27FC236}">
                <a16:creationId xmlns:a16="http://schemas.microsoft.com/office/drawing/2014/main" id="{129D142F-DF8D-1A03-08AB-99ACFCA11B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1472" y="1813183"/>
            <a:ext cx="1805504" cy="1015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QI XL - Dave - 7. July 2023, 01:20 - Teleboy">
            <a:extLst>
              <a:ext uri="{FF2B5EF4-FFF2-40B4-BE49-F238E27FC236}">
                <a16:creationId xmlns:a16="http://schemas.microsoft.com/office/drawing/2014/main" id="{796898D2-EE53-6347-AE9B-8B69A84927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5173" y="1813183"/>
            <a:ext cx="1803058" cy="10152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Morecambe &amp; Wise's 30 Funniest Moments </a:t>
            </a:r>
            <a:r>
              <a:rPr lang="en-GB" sz="1200" dirty="0">
                <a:solidFill>
                  <a:schemeClr val="bg2"/>
                </a:solidFill>
              </a:rPr>
              <a:t>Channel 5, 5 Nov</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1,028,500</a:t>
            </a:r>
          </a:p>
          <a:p>
            <a:pPr>
              <a:spcBef>
                <a:spcPts val="0"/>
              </a:spcBef>
            </a:pPr>
            <a:r>
              <a:rPr lang="en-GB" sz="1200" dirty="0">
                <a:solidFill>
                  <a:schemeClr val="bg2"/>
                </a:solidFill>
              </a:rPr>
              <a:t>Adults: 1,019,700</a:t>
            </a:r>
          </a:p>
          <a:p>
            <a:pPr>
              <a:spcBef>
                <a:spcPts val="0"/>
              </a:spcBef>
            </a:pPr>
            <a:r>
              <a:rPr lang="en-GB" sz="1200" dirty="0">
                <a:solidFill>
                  <a:schemeClr val="bg2"/>
                </a:solidFill>
              </a:rPr>
              <a:t>ABC1 Ads: 515,200</a:t>
            </a:r>
          </a:p>
          <a:p>
            <a:pPr>
              <a:spcBef>
                <a:spcPts val="0"/>
              </a:spcBef>
            </a:pPr>
            <a:r>
              <a:rPr lang="en-GB" sz="1200" dirty="0">
                <a:solidFill>
                  <a:schemeClr val="bg2"/>
                </a:solidFill>
              </a:rPr>
              <a:t>16-34: 52,200</a:t>
            </a:r>
          </a:p>
          <a:p>
            <a:pPr>
              <a:spcBef>
                <a:spcPts val="0"/>
              </a:spcBef>
            </a:pPr>
            <a:r>
              <a:rPr lang="en-GB" sz="1200" dirty="0">
                <a:solidFill>
                  <a:schemeClr val="bg2"/>
                </a:solidFill>
              </a:rPr>
              <a:t>HP+CH: 21,500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39" y="2964944"/>
            <a:ext cx="2105115" cy="1938992"/>
          </a:xfrm>
          <a:prstGeom prst="rect">
            <a:avLst/>
          </a:prstGeom>
          <a:noFill/>
        </p:spPr>
        <p:txBody>
          <a:bodyPr wrap="square" rtlCol="0">
            <a:spAutoFit/>
          </a:bodyPr>
          <a:lstStyle/>
          <a:p>
            <a:r>
              <a:rPr lang="en-GB" sz="1200" b="1" dirty="0">
                <a:solidFill>
                  <a:schemeClr val="accent3"/>
                </a:solidFill>
              </a:rPr>
              <a:t>The Great British Bake Off</a:t>
            </a:r>
          </a:p>
          <a:p>
            <a:r>
              <a:rPr lang="en-GB" sz="1200" dirty="0">
                <a:solidFill>
                  <a:schemeClr val="bg2"/>
                </a:solidFill>
              </a:rPr>
              <a:t>Channel 4, 11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8,030,000</a:t>
            </a:r>
          </a:p>
          <a:p>
            <a:pPr>
              <a:spcBef>
                <a:spcPts val="0"/>
              </a:spcBef>
            </a:pPr>
            <a:r>
              <a:rPr lang="en-GB" sz="1200" dirty="0">
                <a:solidFill>
                  <a:schemeClr val="bg2"/>
                </a:solidFill>
              </a:rPr>
              <a:t>Adults: 7,564,900</a:t>
            </a:r>
          </a:p>
          <a:p>
            <a:pPr>
              <a:spcBef>
                <a:spcPts val="0"/>
              </a:spcBef>
            </a:pPr>
            <a:r>
              <a:rPr lang="en-GB" sz="1200" dirty="0">
                <a:solidFill>
                  <a:schemeClr val="bg2"/>
                </a:solidFill>
              </a:rPr>
              <a:t>ABC1 Ads: 5,175,500</a:t>
            </a:r>
          </a:p>
          <a:p>
            <a:pPr>
              <a:spcBef>
                <a:spcPts val="0"/>
              </a:spcBef>
            </a:pPr>
            <a:r>
              <a:rPr lang="en-GB" sz="1200" dirty="0">
                <a:solidFill>
                  <a:schemeClr val="bg2"/>
                </a:solidFill>
              </a:rPr>
              <a:t>16-34: 1,670,600</a:t>
            </a:r>
          </a:p>
          <a:p>
            <a:pPr>
              <a:spcBef>
                <a:spcPts val="0"/>
              </a:spcBef>
            </a:pPr>
            <a:r>
              <a:rPr lang="en-GB" sz="1200" dirty="0">
                <a:solidFill>
                  <a:schemeClr val="bg2"/>
                </a:solidFill>
              </a:rPr>
              <a:t>HP+CH: 1,248,100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Portrait Artist of the Year</a:t>
            </a:r>
          </a:p>
          <a:p>
            <a:r>
              <a:rPr lang="en-GB" sz="1200" dirty="0">
                <a:solidFill>
                  <a:schemeClr val="bg2"/>
                </a:solidFill>
              </a:rPr>
              <a:t>Sky Arts, 12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520,300</a:t>
            </a:r>
          </a:p>
          <a:p>
            <a:pPr>
              <a:spcBef>
                <a:spcPts val="0"/>
              </a:spcBef>
            </a:pPr>
            <a:r>
              <a:rPr lang="en-GB" sz="1200" dirty="0">
                <a:solidFill>
                  <a:schemeClr val="bg2"/>
                </a:solidFill>
              </a:rPr>
              <a:t>Adults: 515,800</a:t>
            </a:r>
          </a:p>
          <a:p>
            <a:pPr>
              <a:spcBef>
                <a:spcPts val="0"/>
              </a:spcBef>
            </a:pPr>
            <a:r>
              <a:rPr lang="en-GB" sz="1200" dirty="0">
                <a:solidFill>
                  <a:schemeClr val="bg2"/>
                </a:solidFill>
              </a:rPr>
              <a:t>ABC1 Ads: 381,400</a:t>
            </a:r>
          </a:p>
          <a:p>
            <a:pPr>
              <a:spcBef>
                <a:spcPts val="0"/>
              </a:spcBef>
            </a:pPr>
            <a:r>
              <a:rPr lang="en-GB" sz="1200" dirty="0">
                <a:solidFill>
                  <a:schemeClr val="bg2"/>
                </a:solidFill>
              </a:rPr>
              <a:t>16-34: 10,300</a:t>
            </a:r>
          </a:p>
          <a:p>
            <a:pPr>
              <a:spcBef>
                <a:spcPts val="0"/>
              </a:spcBef>
            </a:pPr>
            <a:r>
              <a:rPr lang="en-GB" sz="1200" dirty="0">
                <a:solidFill>
                  <a:schemeClr val="bg2"/>
                </a:solidFill>
              </a:rPr>
              <a:t>HP+CH: 36,800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Entertainment</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I'm a Celebrity... Get Me Out of Here! </a:t>
            </a:r>
          </a:p>
          <a:p>
            <a:r>
              <a:rPr lang="en-GB" sz="1200" dirty="0">
                <a:solidFill>
                  <a:schemeClr val="bg2"/>
                </a:solidFill>
              </a:rPr>
              <a:t>ITV1, 6 Nov</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11,895,900</a:t>
            </a:r>
          </a:p>
          <a:p>
            <a:pPr>
              <a:spcBef>
                <a:spcPts val="0"/>
              </a:spcBef>
            </a:pPr>
            <a:r>
              <a:rPr lang="en-GB" sz="1200" dirty="0">
                <a:solidFill>
                  <a:schemeClr val="bg2"/>
                </a:solidFill>
              </a:rPr>
              <a:t>Adults: 11,222,700</a:t>
            </a:r>
          </a:p>
          <a:p>
            <a:pPr>
              <a:spcBef>
                <a:spcPts val="0"/>
              </a:spcBef>
            </a:pPr>
            <a:r>
              <a:rPr lang="en-GB" sz="1200" dirty="0">
                <a:solidFill>
                  <a:schemeClr val="bg2"/>
                </a:solidFill>
              </a:rPr>
              <a:t>ABC1 Ads: 6,021,400</a:t>
            </a:r>
          </a:p>
          <a:p>
            <a:pPr>
              <a:spcBef>
                <a:spcPts val="0"/>
              </a:spcBef>
            </a:pPr>
            <a:r>
              <a:rPr lang="en-GB" sz="1200" dirty="0">
                <a:solidFill>
                  <a:schemeClr val="bg2"/>
                </a:solidFill>
              </a:rPr>
              <a:t>16-34: 2,767,500</a:t>
            </a:r>
          </a:p>
          <a:p>
            <a:pPr>
              <a:spcBef>
                <a:spcPts val="0"/>
              </a:spcBef>
            </a:pPr>
            <a:r>
              <a:rPr lang="en-GB" sz="1200" dirty="0">
                <a:solidFill>
                  <a:schemeClr val="bg2"/>
                </a:solidFill>
              </a:rPr>
              <a:t>HP+CH: 1,895,000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7F038B1-649B-428F-990E-C4AA6FF862E4}"/>
              </a:ext>
            </a:extLst>
          </p:cNvPr>
          <p:cNvSpPr>
            <a:spLocks noGrp="1"/>
          </p:cNvSpPr>
          <p:nvPr>
            <p:ph type="body" sz="quarter" idx="15"/>
          </p:nvPr>
        </p:nvSpPr>
        <p:spPr>
          <a:xfrm>
            <a:off x="135134" y="5584053"/>
            <a:ext cx="11334817" cy="304800"/>
          </a:xfrm>
        </p:spPr>
        <p:txBody>
          <a:bodyPr/>
          <a:lstStyle/>
          <a:p>
            <a:r>
              <a:rPr lang="en-GB" dirty="0"/>
              <a:t>Source: Barb, Q4 2022. Average audience figures - Consolidated, Top performing episode of series (if applicable)</a:t>
            </a:r>
          </a:p>
          <a:p>
            <a:endParaRPr lang="en-GB" dirty="0"/>
          </a:p>
        </p:txBody>
      </p: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938992"/>
          </a:xfrm>
          <a:prstGeom prst="rect">
            <a:avLst/>
          </a:prstGeom>
          <a:noFill/>
        </p:spPr>
        <p:txBody>
          <a:bodyPr wrap="square" rtlCol="0">
            <a:spAutoFit/>
          </a:bodyPr>
          <a:lstStyle/>
          <a:p>
            <a:r>
              <a:rPr lang="en-GB" sz="1200" b="1" dirty="0">
                <a:solidFill>
                  <a:schemeClr val="accent3"/>
                </a:solidFill>
              </a:rPr>
              <a:t>QI XL</a:t>
            </a:r>
          </a:p>
          <a:p>
            <a:r>
              <a:rPr lang="en-GB" sz="1200" dirty="0">
                <a:solidFill>
                  <a:schemeClr val="bg2"/>
                </a:solidFill>
              </a:rPr>
              <a:t>Dave, 31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437,200</a:t>
            </a:r>
          </a:p>
          <a:p>
            <a:pPr>
              <a:spcBef>
                <a:spcPts val="0"/>
              </a:spcBef>
            </a:pPr>
            <a:r>
              <a:rPr lang="en-GB" sz="1200" dirty="0">
                <a:solidFill>
                  <a:schemeClr val="bg2"/>
                </a:solidFill>
              </a:rPr>
              <a:t>Adults: 434,400</a:t>
            </a:r>
          </a:p>
          <a:p>
            <a:pPr>
              <a:spcBef>
                <a:spcPts val="0"/>
              </a:spcBef>
            </a:pPr>
            <a:r>
              <a:rPr lang="en-GB" sz="1200" dirty="0">
                <a:solidFill>
                  <a:schemeClr val="bg2"/>
                </a:solidFill>
              </a:rPr>
              <a:t>ABC1 Ads: 240,700</a:t>
            </a:r>
          </a:p>
          <a:p>
            <a:pPr>
              <a:spcBef>
                <a:spcPts val="0"/>
              </a:spcBef>
            </a:pPr>
            <a:r>
              <a:rPr lang="en-GB" sz="1200" dirty="0">
                <a:solidFill>
                  <a:schemeClr val="bg2"/>
                </a:solidFill>
              </a:rPr>
              <a:t>16-34: 46,600</a:t>
            </a:r>
          </a:p>
          <a:p>
            <a:pPr>
              <a:spcBef>
                <a:spcPts val="0"/>
              </a:spcBef>
            </a:pPr>
            <a:r>
              <a:rPr lang="en-GB" sz="1200" dirty="0">
                <a:solidFill>
                  <a:schemeClr val="bg2"/>
                </a:solidFill>
              </a:rPr>
              <a:t>HP+CH: 26,700</a:t>
            </a:r>
          </a:p>
        </p:txBody>
      </p:sp>
    </p:spTree>
    <p:extLst>
      <p:ext uri="{BB962C8B-B14F-4D97-AF65-F5344CB8AC3E}">
        <p14:creationId xmlns:p14="http://schemas.microsoft.com/office/powerpoint/2010/main" val="433063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id-season Premier League friendlies: How is your club preparing for when  the season resumes? | Football News | Sky Sports">
            <a:extLst>
              <a:ext uri="{FF2B5EF4-FFF2-40B4-BE49-F238E27FC236}">
                <a16:creationId xmlns:a16="http://schemas.microsoft.com/office/drawing/2014/main" id="{C2565F43-3DB5-3025-06D9-583D678FB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5174" y="1819962"/>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Sao Paulo F1 Grand Prix: When to watch the race live on Sky Sports F1 | F1  News">
            <a:extLst>
              <a:ext uri="{FF2B5EF4-FFF2-40B4-BE49-F238E27FC236}">
                <a16:creationId xmlns:a16="http://schemas.microsoft.com/office/drawing/2014/main" id="{1720A8A6-B72F-8DC5-A96A-B415F28319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421606" y="1819962"/>
            <a:ext cx="1807079" cy="1015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y5 - World's Strongest Man 2022 - Season 2022 - Episode 1 / Giants 1">
            <a:extLst>
              <a:ext uri="{FF2B5EF4-FFF2-40B4-BE49-F238E27FC236}">
                <a16:creationId xmlns:a16="http://schemas.microsoft.com/office/drawing/2014/main" id="{53BBE776-FE42-3382-2833-4B5823C572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319" y="1819962"/>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Watch Formula 1 ® | Stream free on Channel 4">
            <a:extLst>
              <a:ext uri="{FF2B5EF4-FFF2-40B4-BE49-F238E27FC236}">
                <a16:creationId xmlns:a16="http://schemas.microsoft.com/office/drawing/2014/main" id="{1FDC7A0F-3E04-DCE0-D4E0-4822753962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9032" y="1819962"/>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TV announces blockbuster World Cup 2022 squad | ITV Football">
            <a:extLst>
              <a:ext uri="{FF2B5EF4-FFF2-40B4-BE49-F238E27FC236}">
                <a16:creationId xmlns:a16="http://schemas.microsoft.com/office/drawing/2014/main" id="{28740F20-2581-5E6A-F03A-D95DBF4082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77980" y="1819962"/>
            <a:ext cx="1804565" cy="10152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World's Strongest Man</a:t>
            </a:r>
          </a:p>
          <a:p>
            <a:r>
              <a:rPr lang="en-GB" sz="1200" dirty="0">
                <a:solidFill>
                  <a:schemeClr val="bg2"/>
                </a:solidFill>
              </a:rPr>
              <a:t>Channel 5, 31 Dec</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1,432,300</a:t>
            </a:r>
          </a:p>
          <a:p>
            <a:pPr>
              <a:spcBef>
                <a:spcPts val="0"/>
              </a:spcBef>
            </a:pPr>
            <a:r>
              <a:rPr lang="en-GB" sz="1200" dirty="0">
                <a:solidFill>
                  <a:schemeClr val="bg2"/>
                </a:solidFill>
              </a:rPr>
              <a:t>Adults: 1,266,400</a:t>
            </a:r>
          </a:p>
          <a:p>
            <a:pPr>
              <a:spcBef>
                <a:spcPts val="0"/>
              </a:spcBef>
            </a:pPr>
            <a:r>
              <a:rPr lang="en-GB" sz="1200" dirty="0">
                <a:solidFill>
                  <a:schemeClr val="bg2"/>
                </a:solidFill>
              </a:rPr>
              <a:t>ABC1 Ads: 563,400</a:t>
            </a:r>
          </a:p>
          <a:p>
            <a:pPr>
              <a:spcBef>
                <a:spcPts val="0"/>
              </a:spcBef>
            </a:pPr>
            <a:r>
              <a:rPr lang="en-GB" sz="1200" dirty="0">
                <a:solidFill>
                  <a:schemeClr val="bg2"/>
                </a:solidFill>
              </a:rPr>
              <a:t>16-34: 217,900</a:t>
            </a:r>
          </a:p>
          <a:p>
            <a:pPr>
              <a:spcBef>
                <a:spcPts val="0"/>
              </a:spcBef>
            </a:pPr>
            <a:r>
              <a:rPr lang="en-GB" sz="1200" dirty="0">
                <a:solidFill>
                  <a:schemeClr val="bg2"/>
                </a:solidFill>
              </a:rPr>
              <a:t>HP+CH: 181,800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938992"/>
          </a:xfrm>
          <a:prstGeom prst="rect">
            <a:avLst/>
          </a:prstGeom>
          <a:noFill/>
        </p:spPr>
        <p:txBody>
          <a:bodyPr wrap="square" rtlCol="0">
            <a:spAutoFit/>
          </a:bodyPr>
          <a:lstStyle/>
          <a:p>
            <a:r>
              <a:rPr lang="en-GB" sz="1200" b="1" dirty="0">
                <a:solidFill>
                  <a:schemeClr val="accent3"/>
                </a:solidFill>
              </a:rPr>
              <a:t>Formula 1: Singapore Grand Prix Highlights</a:t>
            </a:r>
          </a:p>
          <a:p>
            <a:r>
              <a:rPr lang="en-GB" sz="1200" dirty="0">
                <a:solidFill>
                  <a:schemeClr val="bg2"/>
                </a:solidFill>
              </a:rPr>
              <a:t>Channel 4, 2 Oct</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1,410,200</a:t>
            </a:r>
          </a:p>
          <a:p>
            <a:pPr>
              <a:spcBef>
                <a:spcPts val="0"/>
              </a:spcBef>
            </a:pPr>
            <a:r>
              <a:rPr lang="en-GB" sz="1200" dirty="0">
                <a:solidFill>
                  <a:schemeClr val="bg2"/>
                </a:solidFill>
              </a:rPr>
              <a:t>Adults: 1,370,600</a:t>
            </a:r>
          </a:p>
          <a:p>
            <a:pPr>
              <a:spcBef>
                <a:spcPts val="0"/>
              </a:spcBef>
            </a:pPr>
            <a:r>
              <a:rPr lang="en-GB" sz="1200" dirty="0">
                <a:solidFill>
                  <a:schemeClr val="bg2"/>
                </a:solidFill>
              </a:rPr>
              <a:t>ABC1 Ads: 733,800</a:t>
            </a:r>
          </a:p>
          <a:p>
            <a:pPr>
              <a:spcBef>
                <a:spcPts val="0"/>
              </a:spcBef>
            </a:pPr>
            <a:r>
              <a:rPr lang="en-GB" sz="1200" dirty="0">
                <a:solidFill>
                  <a:schemeClr val="bg2"/>
                </a:solidFill>
              </a:rPr>
              <a:t>16-34: 214,100</a:t>
            </a:r>
          </a:p>
          <a:p>
            <a:pPr>
              <a:spcBef>
                <a:spcPts val="0"/>
              </a:spcBef>
            </a:pPr>
            <a:r>
              <a:rPr lang="en-GB" sz="1200" dirty="0">
                <a:solidFill>
                  <a:schemeClr val="bg2"/>
                </a:solidFill>
              </a:rPr>
              <a:t>HP+CH: 85,300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2" y="2964944"/>
            <a:ext cx="2105115" cy="1938992"/>
          </a:xfrm>
          <a:prstGeom prst="rect">
            <a:avLst/>
          </a:prstGeom>
          <a:noFill/>
        </p:spPr>
        <p:txBody>
          <a:bodyPr wrap="square" rtlCol="0">
            <a:spAutoFit/>
          </a:bodyPr>
          <a:lstStyle/>
          <a:p>
            <a:r>
              <a:rPr lang="en-GB" sz="1200" b="1" dirty="0">
                <a:solidFill>
                  <a:schemeClr val="accent3"/>
                </a:solidFill>
              </a:rPr>
              <a:t>Brazilian F1 GP</a:t>
            </a:r>
          </a:p>
          <a:p>
            <a:r>
              <a:rPr lang="en-GB" sz="1200" dirty="0">
                <a:solidFill>
                  <a:schemeClr val="bg2"/>
                </a:solidFill>
              </a:rPr>
              <a:t>Sky Sports F1, 13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Individuals:1,718,800</a:t>
            </a:r>
          </a:p>
          <a:p>
            <a:pPr>
              <a:spcBef>
                <a:spcPts val="0"/>
              </a:spcBef>
            </a:pPr>
            <a:r>
              <a:rPr lang="en-GB" sz="1200" dirty="0">
                <a:solidFill>
                  <a:schemeClr val="bg2"/>
                </a:solidFill>
              </a:rPr>
              <a:t>Adults: 1,644,300</a:t>
            </a:r>
          </a:p>
          <a:p>
            <a:pPr>
              <a:spcBef>
                <a:spcPts val="0"/>
              </a:spcBef>
            </a:pPr>
            <a:r>
              <a:rPr lang="en-GB" sz="1200" dirty="0">
                <a:solidFill>
                  <a:schemeClr val="bg2"/>
                </a:solidFill>
              </a:rPr>
              <a:t>ABC1 Ads: 932,700</a:t>
            </a:r>
          </a:p>
          <a:p>
            <a:pPr>
              <a:spcBef>
                <a:spcPts val="0"/>
              </a:spcBef>
            </a:pPr>
            <a:r>
              <a:rPr lang="en-GB" sz="1200" dirty="0">
                <a:solidFill>
                  <a:schemeClr val="bg2"/>
                </a:solidFill>
              </a:rPr>
              <a:t>16-34: 458,900</a:t>
            </a:r>
          </a:p>
          <a:p>
            <a:pPr>
              <a:spcBef>
                <a:spcPts val="0"/>
              </a:spcBef>
            </a:pPr>
            <a:r>
              <a:rPr lang="en-GB" sz="1200" dirty="0">
                <a:solidFill>
                  <a:schemeClr val="bg2"/>
                </a:solidFill>
              </a:rPr>
              <a:t>HP+CH: 151,400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Sports</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25306" cy="1938992"/>
          </a:xfrm>
          <a:prstGeom prst="rect">
            <a:avLst/>
          </a:prstGeom>
          <a:noFill/>
        </p:spPr>
        <p:txBody>
          <a:bodyPr wrap="square" rtlCol="0">
            <a:spAutoFit/>
          </a:bodyPr>
          <a:lstStyle/>
          <a:p>
            <a:r>
              <a:rPr lang="en-GB" sz="1200" b="1" dirty="0">
                <a:solidFill>
                  <a:schemeClr val="accent3"/>
                </a:solidFill>
              </a:rPr>
              <a:t>World Cup QF: England v France</a:t>
            </a:r>
          </a:p>
          <a:p>
            <a:r>
              <a:rPr lang="en-GB" sz="1200" dirty="0">
                <a:solidFill>
                  <a:schemeClr val="bg2"/>
                </a:solidFill>
              </a:rPr>
              <a:t>ITV1, 10 Dec</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15,415,800</a:t>
            </a:r>
          </a:p>
          <a:p>
            <a:pPr>
              <a:spcBef>
                <a:spcPts val="0"/>
              </a:spcBef>
            </a:pPr>
            <a:r>
              <a:rPr lang="en-GB" sz="1200" dirty="0">
                <a:solidFill>
                  <a:schemeClr val="bg2"/>
                </a:solidFill>
              </a:rPr>
              <a:t>Adults: 13,477,800</a:t>
            </a:r>
          </a:p>
          <a:p>
            <a:pPr>
              <a:spcBef>
                <a:spcPts val="0"/>
              </a:spcBef>
            </a:pPr>
            <a:r>
              <a:rPr lang="en-GB" sz="1200" dirty="0">
                <a:solidFill>
                  <a:schemeClr val="bg2"/>
                </a:solidFill>
              </a:rPr>
              <a:t>ABC1 Ads: 7,982,400</a:t>
            </a:r>
          </a:p>
          <a:p>
            <a:pPr>
              <a:spcBef>
                <a:spcPts val="0"/>
              </a:spcBef>
            </a:pPr>
            <a:r>
              <a:rPr lang="en-GB" sz="1200" dirty="0">
                <a:solidFill>
                  <a:schemeClr val="bg2"/>
                </a:solidFill>
              </a:rPr>
              <a:t>16-34: 2,536,000</a:t>
            </a:r>
          </a:p>
          <a:p>
            <a:pPr>
              <a:spcBef>
                <a:spcPts val="0"/>
              </a:spcBef>
            </a:pPr>
            <a:r>
              <a:rPr lang="en-GB" sz="1200" dirty="0">
                <a:solidFill>
                  <a:schemeClr val="bg2"/>
                </a:solidFill>
              </a:rPr>
              <a:t>HP+CH: 1,714,100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7F038B1-649B-428F-990E-C4AA6FF862E4}"/>
              </a:ext>
            </a:extLst>
          </p:cNvPr>
          <p:cNvSpPr>
            <a:spLocks noGrp="1"/>
          </p:cNvSpPr>
          <p:nvPr>
            <p:ph type="body" sz="quarter" idx="15"/>
          </p:nvPr>
        </p:nvSpPr>
        <p:spPr>
          <a:xfrm>
            <a:off x="135134" y="5584053"/>
            <a:ext cx="11334817" cy="304800"/>
          </a:xfrm>
        </p:spPr>
        <p:txBody>
          <a:bodyPr/>
          <a:lstStyle/>
          <a:p>
            <a:r>
              <a:rPr lang="en-GB" dirty="0"/>
              <a:t>Source: Barb, Q4 2022. Average audience figures - Consolidated, Top performing episode of series (if applicable)</a:t>
            </a:r>
          </a:p>
          <a:p>
            <a:endParaRPr lang="en-GB" dirty="0"/>
          </a:p>
        </p:txBody>
      </p: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938992"/>
          </a:xfrm>
          <a:prstGeom prst="rect">
            <a:avLst/>
          </a:prstGeom>
          <a:noFill/>
        </p:spPr>
        <p:txBody>
          <a:bodyPr wrap="square" rtlCol="0">
            <a:spAutoFit/>
          </a:bodyPr>
          <a:lstStyle/>
          <a:p>
            <a:r>
              <a:rPr lang="en-GB" sz="1200" b="1" dirty="0">
                <a:solidFill>
                  <a:schemeClr val="accent3"/>
                </a:solidFill>
              </a:rPr>
              <a:t>Premier League: Everton v Manchester United</a:t>
            </a:r>
          </a:p>
          <a:p>
            <a:r>
              <a:rPr lang="en-GB" sz="1200" dirty="0">
                <a:solidFill>
                  <a:schemeClr val="bg2"/>
                </a:solidFill>
              </a:rPr>
              <a:t>BT Sport 1, 9 Oct</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1,133,100</a:t>
            </a:r>
          </a:p>
          <a:p>
            <a:pPr>
              <a:spcBef>
                <a:spcPts val="0"/>
              </a:spcBef>
            </a:pPr>
            <a:r>
              <a:rPr lang="en-GB" sz="1200" dirty="0">
                <a:solidFill>
                  <a:schemeClr val="bg2"/>
                </a:solidFill>
              </a:rPr>
              <a:t>Adults: 1,041,800</a:t>
            </a:r>
          </a:p>
          <a:p>
            <a:pPr>
              <a:spcBef>
                <a:spcPts val="0"/>
              </a:spcBef>
            </a:pPr>
            <a:r>
              <a:rPr lang="en-GB" sz="1200" dirty="0">
                <a:solidFill>
                  <a:schemeClr val="bg2"/>
                </a:solidFill>
              </a:rPr>
              <a:t>ABC1 Ads: 613,200</a:t>
            </a:r>
          </a:p>
          <a:p>
            <a:pPr>
              <a:spcBef>
                <a:spcPts val="0"/>
              </a:spcBef>
            </a:pPr>
            <a:r>
              <a:rPr lang="en-GB" sz="1200" dirty="0">
                <a:solidFill>
                  <a:schemeClr val="bg2"/>
                </a:solidFill>
              </a:rPr>
              <a:t>16-34: 263,000</a:t>
            </a:r>
          </a:p>
          <a:p>
            <a:pPr>
              <a:spcBef>
                <a:spcPts val="0"/>
              </a:spcBef>
            </a:pPr>
            <a:r>
              <a:rPr lang="en-GB" sz="1200" dirty="0">
                <a:solidFill>
                  <a:schemeClr val="bg2"/>
                </a:solidFill>
              </a:rPr>
              <a:t>HP+CH: 95,000</a:t>
            </a:r>
          </a:p>
        </p:txBody>
      </p:sp>
    </p:spTree>
    <p:extLst>
      <p:ext uri="{BB962C8B-B14F-4D97-AF65-F5344CB8AC3E}">
        <p14:creationId xmlns:p14="http://schemas.microsoft.com/office/powerpoint/2010/main" val="2442659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Bangers &amp; Cash: Restoring Classics gets air date - Mike Brewer Motoring">
            <a:extLst>
              <a:ext uri="{FF2B5EF4-FFF2-40B4-BE49-F238E27FC236}">
                <a16:creationId xmlns:a16="http://schemas.microsoft.com/office/drawing/2014/main" id="{10429FAB-7182-4460-45B1-D1EB0E50A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504" y="1801044"/>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Grand Royal Design - ITVX">
            <a:extLst>
              <a:ext uri="{FF2B5EF4-FFF2-40B4-BE49-F238E27FC236}">
                <a16:creationId xmlns:a16="http://schemas.microsoft.com/office/drawing/2014/main" id="{5F0702D9-B5EA-BC0E-B756-A165863EC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047" y="1801044"/>
            <a:ext cx="1806632" cy="1015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Watch Escape to the Chateau: Make Do and Mend | Stream free on Channel 4">
            <a:extLst>
              <a:ext uri="{FF2B5EF4-FFF2-40B4-BE49-F238E27FC236}">
                <a16:creationId xmlns:a16="http://schemas.microsoft.com/office/drawing/2014/main" id="{36B48785-5B8F-5B95-5E56-AAE02D1F7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4548" y="1801044"/>
            <a:ext cx="1803418" cy="1015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y5 - The Gadget Show: Shop Smart, Save Money - Season 33 - Episode 1 /  Episode 1">
            <a:extLst>
              <a:ext uri="{FF2B5EF4-FFF2-40B4-BE49-F238E27FC236}">
                <a16:creationId xmlns:a16="http://schemas.microsoft.com/office/drawing/2014/main" id="{822B8035-A3BA-8C70-F96D-3DD2C56165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835" y="1801044"/>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eason Three of 'Shed and Buried' in the Works on Quest | Next TV">
            <a:extLst>
              <a:ext uri="{FF2B5EF4-FFF2-40B4-BE49-F238E27FC236}">
                <a16:creationId xmlns:a16="http://schemas.microsoft.com/office/drawing/2014/main" id="{5125B6CE-536E-820C-9DDC-4EB59E6844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5173" y="1801044"/>
            <a:ext cx="1801692" cy="10152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26706" cy="1754326"/>
          </a:xfrm>
          <a:prstGeom prst="rect">
            <a:avLst/>
          </a:prstGeom>
          <a:noFill/>
        </p:spPr>
        <p:txBody>
          <a:bodyPr wrap="square" rtlCol="0">
            <a:spAutoFit/>
          </a:bodyPr>
          <a:lstStyle/>
          <a:p>
            <a:r>
              <a:rPr lang="en-GB" sz="1200" b="1" dirty="0">
                <a:solidFill>
                  <a:schemeClr val="accent3"/>
                </a:solidFill>
              </a:rPr>
              <a:t>The Gadget Show</a:t>
            </a:r>
          </a:p>
          <a:p>
            <a:r>
              <a:rPr lang="en-GB" sz="1200" dirty="0">
                <a:solidFill>
                  <a:schemeClr val="bg2"/>
                </a:solidFill>
              </a:rPr>
              <a:t>Channel 5, 16 Nov</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628,100</a:t>
            </a:r>
          </a:p>
          <a:p>
            <a:pPr>
              <a:spcBef>
                <a:spcPts val="0"/>
              </a:spcBef>
            </a:pPr>
            <a:r>
              <a:rPr lang="en-GB" sz="1200" dirty="0">
                <a:solidFill>
                  <a:schemeClr val="bg2"/>
                </a:solidFill>
              </a:rPr>
              <a:t>Adults: 568,900</a:t>
            </a:r>
          </a:p>
          <a:p>
            <a:pPr>
              <a:spcBef>
                <a:spcPts val="0"/>
              </a:spcBef>
            </a:pPr>
            <a:r>
              <a:rPr lang="en-GB" sz="1200" dirty="0">
                <a:solidFill>
                  <a:schemeClr val="bg2"/>
                </a:solidFill>
              </a:rPr>
              <a:t>ABC1 Ads: 317,600</a:t>
            </a:r>
          </a:p>
          <a:p>
            <a:pPr>
              <a:spcBef>
                <a:spcPts val="0"/>
              </a:spcBef>
            </a:pPr>
            <a:r>
              <a:rPr lang="en-GB" sz="1200" dirty="0">
                <a:solidFill>
                  <a:schemeClr val="bg2"/>
                </a:solidFill>
              </a:rPr>
              <a:t>16-34: 60,600</a:t>
            </a:r>
          </a:p>
          <a:p>
            <a:pPr>
              <a:spcBef>
                <a:spcPts val="0"/>
              </a:spcBef>
            </a:pPr>
            <a:r>
              <a:rPr lang="en-GB" sz="1200" dirty="0">
                <a:solidFill>
                  <a:schemeClr val="bg2"/>
                </a:solidFill>
              </a:rPr>
              <a:t>HP+CH: 98,800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754326"/>
          </a:xfrm>
          <a:prstGeom prst="rect">
            <a:avLst/>
          </a:prstGeom>
          <a:noFill/>
        </p:spPr>
        <p:txBody>
          <a:bodyPr wrap="square" rtlCol="0">
            <a:spAutoFit/>
          </a:bodyPr>
          <a:lstStyle/>
          <a:p>
            <a:r>
              <a:rPr lang="en-GB" sz="1200" b="1" dirty="0">
                <a:solidFill>
                  <a:schemeClr val="accent3"/>
                </a:solidFill>
              </a:rPr>
              <a:t>Escape to the Chateau</a:t>
            </a:r>
          </a:p>
          <a:p>
            <a:r>
              <a:rPr lang="en-GB" sz="1200" dirty="0">
                <a:solidFill>
                  <a:schemeClr val="bg2"/>
                </a:solidFill>
              </a:rPr>
              <a:t>Channel 4, 30 Oct</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2,501,300</a:t>
            </a:r>
          </a:p>
          <a:p>
            <a:pPr>
              <a:spcBef>
                <a:spcPts val="0"/>
              </a:spcBef>
            </a:pPr>
            <a:r>
              <a:rPr lang="en-GB" sz="1200" dirty="0">
                <a:solidFill>
                  <a:schemeClr val="bg2"/>
                </a:solidFill>
              </a:rPr>
              <a:t>Adults: 2,425,700</a:t>
            </a:r>
          </a:p>
          <a:p>
            <a:pPr>
              <a:spcBef>
                <a:spcPts val="0"/>
              </a:spcBef>
            </a:pPr>
            <a:r>
              <a:rPr lang="en-GB" sz="1200" dirty="0">
                <a:solidFill>
                  <a:schemeClr val="bg2"/>
                </a:solidFill>
              </a:rPr>
              <a:t>ABC1 Ads: 1,527,300</a:t>
            </a:r>
          </a:p>
          <a:p>
            <a:pPr>
              <a:spcBef>
                <a:spcPts val="0"/>
              </a:spcBef>
            </a:pPr>
            <a:r>
              <a:rPr lang="en-GB" sz="1200" dirty="0">
                <a:solidFill>
                  <a:schemeClr val="bg2"/>
                </a:solidFill>
              </a:rPr>
              <a:t>16-34: 158,900</a:t>
            </a:r>
          </a:p>
          <a:p>
            <a:pPr>
              <a:spcBef>
                <a:spcPts val="0"/>
              </a:spcBef>
            </a:pPr>
            <a:r>
              <a:rPr lang="en-GB" sz="1200" dirty="0">
                <a:solidFill>
                  <a:schemeClr val="bg2"/>
                </a:solidFill>
              </a:rPr>
              <a:t>HP+CH: 128,000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754326"/>
          </a:xfrm>
          <a:prstGeom prst="rect">
            <a:avLst/>
          </a:prstGeom>
          <a:noFill/>
        </p:spPr>
        <p:txBody>
          <a:bodyPr wrap="square" rtlCol="0">
            <a:spAutoFit/>
          </a:bodyPr>
          <a:lstStyle/>
          <a:p>
            <a:r>
              <a:rPr lang="en-GB" sz="1200" b="1" dirty="0">
                <a:solidFill>
                  <a:schemeClr val="accent3"/>
                </a:solidFill>
              </a:rPr>
              <a:t>Bangers and Cash</a:t>
            </a:r>
          </a:p>
          <a:p>
            <a:r>
              <a:rPr lang="en-GB" sz="1200" dirty="0">
                <a:solidFill>
                  <a:schemeClr val="bg2"/>
                </a:solidFill>
              </a:rPr>
              <a:t>Yesterday, 13 Oct</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587,200</a:t>
            </a:r>
          </a:p>
          <a:p>
            <a:pPr>
              <a:spcBef>
                <a:spcPts val="0"/>
              </a:spcBef>
            </a:pPr>
            <a:r>
              <a:rPr lang="en-GB" sz="1200" dirty="0">
                <a:solidFill>
                  <a:schemeClr val="bg2"/>
                </a:solidFill>
              </a:rPr>
              <a:t>Adults: 560,100</a:t>
            </a:r>
          </a:p>
          <a:p>
            <a:pPr>
              <a:spcBef>
                <a:spcPts val="0"/>
              </a:spcBef>
            </a:pPr>
            <a:r>
              <a:rPr lang="en-GB" sz="1200" dirty="0">
                <a:solidFill>
                  <a:schemeClr val="bg2"/>
                </a:solidFill>
              </a:rPr>
              <a:t>ABC1 Ads: 201,300</a:t>
            </a:r>
          </a:p>
          <a:p>
            <a:pPr>
              <a:spcBef>
                <a:spcPts val="0"/>
              </a:spcBef>
            </a:pPr>
            <a:r>
              <a:rPr lang="en-GB" sz="1200" dirty="0">
                <a:solidFill>
                  <a:schemeClr val="bg2"/>
                </a:solidFill>
              </a:rPr>
              <a:t>16-34: 10,600</a:t>
            </a:r>
          </a:p>
          <a:p>
            <a:pPr>
              <a:spcBef>
                <a:spcPts val="0"/>
              </a:spcBef>
            </a:pPr>
            <a:r>
              <a:rPr lang="en-GB" sz="1200" dirty="0">
                <a:solidFill>
                  <a:schemeClr val="bg2"/>
                </a:solidFill>
              </a:rPr>
              <a:t>HP+CH: 27,500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Hobbies &amp; Leisure</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754326"/>
          </a:xfrm>
          <a:prstGeom prst="rect">
            <a:avLst/>
          </a:prstGeom>
          <a:noFill/>
        </p:spPr>
        <p:txBody>
          <a:bodyPr wrap="square" rtlCol="0">
            <a:spAutoFit/>
          </a:bodyPr>
          <a:lstStyle/>
          <a:p>
            <a:r>
              <a:rPr lang="en-GB" sz="1200" b="1" dirty="0">
                <a:solidFill>
                  <a:schemeClr val="accent3"/>
                </a:solidFill>
              </a:rPr>
              <a:t>A Royal Grand Design </a:t>
            </a:r>
            <a:r>
              <a:rPr lang="en-GB" sz="1200" dirty="0">
                <a:solidFill>
                  <a:schemeClr val="bg2"/>
                </a:solidFill>
              </a:rPr>
              <a:t>ITV1, 30 Nov</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2,510,500</a:t>
            </a:r>
          </a:p>
          <a:p>
            <a:pPr>
              <a:spcBef>
                <a:spcPts val="0"/>
              </a:spcBef>
            </a:pPr>
            <a:r>
              <a:rPr lang="en-GB" sz="1200" dirty="0">
                <a:solidFill>
                  <a:schemeClr val="bg2"/>
                </a:solidFill>
              </a:rPr>
              <a:t>Adults: 2,485,900</a:t>
            </a:r>
          </a:p>
          <a:p>
            <a:pPr>
              <a:spcBef>
                <a:spcPts val="0"/>
              </a:spcBef>
            </a:pPr>
            <a:r>
              <a:rPr lang="en-GB" sz="1200" dirty="0">
                <a:solidFill>
                  <a:schemeClr val="bg2"/>
                </a:solidFill>
              </a:rPr>
              <a:t>ABC1 Ads: 1,323,400</a:t>
            </a:r>
          </a:p>
          <a:p>
            <a:pPr>
              <a:spcBef>
                <a:spcPts val="0"/>
              </a:spcBef>
            </a:pPr>
            <a:r>
              <a:rPr lang="en-GB" sz="1200" dirty="0">
                <a:solidFill>
                  <a:schemeClr val="bg2"/>
                </a:solidFill>
              </a:rPr>
              <a:t>16-34: 101,100</a:t>
            </a:r>
          </a:p>
          <a:p>
            <a:pPr>
              <a:spcBef>
                <a:spcPts val="0"/>
              </a:spcBef>
            </a:pPr>
            <a:r>
              <a:rPr lang="en-GB" sz="1200" dirty="0">
                <a:solidFill>
                  <a:schemeClr val="bg2"/>
                </a:solidFill>
              </a:rPr>
              <a:t>HP+CH: 117,600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7F038B1-649B-428F-990E-C4AA6FF862E4}"/>
              </a:ext>
            </a:extLst>
          </p:cNvPr>
          <p:cNvSpPr>
            <a:spLocks noGrp="1"/>
          </p:cNvSpPr>
          <p:nvPr>
            <p:ph type="body" sz="quarter" idx="15"/>
          </p:nvPr>
        </p:nvSpPr>
        <p:spPr>
          <a:xfrm>
            <a:off x="135134" y="5584053"/>
            <a:ext cx="11334817" cy="304800"/>
          </a:xfrm>
        </p:spPr>
        <p:txBody>
          <a:bodyPr/>
          <a:lstStyle/>
          <a:p>
            <a:r>
              <a:rPr lang="en-GB" dirty="0"/>
              <a:t>Source: Barb, Q4 2022. Average audience figures - Consolidated, Top performing episode of series (if applicable)</a:t>
            </a:r>
          </a:p>
          <a:p>
            <a:endParaRPr lang="en-GB" dirty="0"/>
          </a:p>
        </p:txBody>
      </p: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754326"/>
          </a:xfrm>
          <a:prstGeom prst="rect">
            <a:avLst/>
          </a:prstGeom>
          <a:noFill/>
        </p:spPr>
        <p:txBody>
          <a:bodyPr wrap="square" rtlCol="0">
            <a:spAutoFit/>
          </a:bodyPr>
          <a:lstStyle/>
          <a:p>
            <a:r>
              <a:rPr lang="en-GB" sz="1200" b="1" dirty="0">
                <a:solidFill>
                  <a:schemeClr val="accent3"/>
                </a:solidFill>
              </a:rPr>
              <a:t>Shed and Buried</a:t>
            </a:r>
          </a:p>
          <a:p>
            <a:r>
              <a:rPr lang="en-GB" sz="1200" dirty="0">
                <a:solidFill>
                  <a:schemeClr val="bg2"/>
                </a:solidFill>
              </a:rPr>
              <a:t>Quest, 29 Nov</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423,600</a:t>
            </a:r>
          </a:p>
          <a:p>
            <a:pPr>
              <a:spcBef>
                <a:spcPts val="0"/>
              </a:spcBef>
            </a:pPr>
            <a:r>
              <a:rPr lang="en-GB" sz="1200" dirty="0">
                <a:solidFill>
                  <a:schemeClr val="bg2"/>
                </a:solidFill>
              </a:rPr>
              <a:t>Adults: 423,600</a:t>
            </a:r>
          </a:p>
          <a:p>
            <a:pPr>
              <a:spcBef>
                <a:spcPts val="0"/>
              </a:spcBef>
            </a:pPr>
            <a:r>
              <a:rPr lang="en-GB" sz="1200" dirty="0">
                <a:solidFill>
                  <a:schemeClr val="bg2"/>
                </a:solidFill>
              </a:rPr>
              <a:t>ABC1 Ads: 182,000</a:t>
            </a:r>
          </a:p>
          <a:p>
            <a:pPr>
              <a:spcBef>
                <a:spcPts val="0"/>
              </a:spcBef>
            </a:pPr>
            <a:r>
              <a:rPr lang="en-GB" sz="1200" dirty="0">
                <a:solidFill>
                  <a:schemeClr val="bg2"/>
                </a:solidFill>
              </a:rPr>
              <a:t>16-34: 2,200</a:t>
            </a:r>
          </a:p>
          <a:p>
            <a:pPr>
              <a:spcBef>
                <a:spcPts val="0"/>
              </a:spcBef>
            </a:pPr>
            <a:r>
              <a:rPr lang="en-GB" sz="1200" dirty="0">
                <a:solidFill>
                  <a:schemeClr val="bg2"/>
                </a:solidFill>
              </a:rPr>
              <a:t>HP+CH: 20,100</a:t>
            </a:r>
          </a:p>
        </p:txBody>
      </p:sp>
    </p:spTree>
    <p:extLst>
      <p:ext uri="{BB962C8B-B14F-4D97-AF65-F5344CB8AC3E}">
        <p14:creationId xmlns:p14="http://schemas.microsoft.com/office/powerpoint/2010/main" val="445016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person standing at a bar&#10;&#10;Description automatically generated">
            <a:extLst>
              <a:ext uri="{FF2B5EF4-FFF2-40B4-BE49-F238E27FC236}">
                <a16:creationId xmlns:a16="http://schemas.microsoft.com/office/drawing/2014/main" id="{3B781B2F-2DE0-B7FF-1020-E5B2121FA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014016A-9C43-AFEA-7932-4B63D37D821C}"/>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Q4 2023</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Camden Town Brewery, “Fresh Choice”</a:t>
            </a:r>
          </a:p>
        </p:txBody>
      </p:sp>
    </p:spTree>
    <p:extLst>
      <p:ext uri="{BB962C8B-B14F-4D97-AF65-F5344CB8AC3E}">
        <p14:creationId xmlns:p14="http://schemas.microsoft.com/office/powerpoint/2010/main" val="452797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erson in a suit holding a bottle of water&#10;&#10;Description automatically generated">
            <a:extLst>
              <a:ext uri="{FF2B5EF4-FFF2-40B4-BE49-F238E27FC236}">
                <a16:creationId xmlns:a16="http://schemas.microsoft.com/office/drawing/2014/main" id="{3B42BFEB-2A69-4A84-94F8-7849F13E87D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38C7EE44-93B7-3EBF-833D-0CEF1A8E7474}"/>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Category &amp; Advertiser Analysis Q4 2022</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Frijj, “The Drop”</a:t>
            </a:r>
          </a:p>
        </p:txBody>
      </p:sp>
    </p:spTree>
    <p:extLst>
      <p:ext uri="{BB962C8B-B14F-4D97-AF65-F5344CB8AC3E}">
        <p14:creationId xmlns:p14="http://schemas.microsoft.com/office/powerpoint/2010/main" val="176578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250699B2-4CAD-DDAC-6379-83B65B15E364}"/>
              </a:ext>
            </a:extLst>
          </p:cNvPr>
          <p:cNvGraphicFramePr>
            <a:graphicFrameLocks noGrp="1"/>
          </p:cNvGraphicFramePr>
          <p:nvPr>
            <p:extLst>
              <p:ext uri="{D42A27DB-BD31-4B8C-83A1-F6EECF244321}">
                <p14:modId xmlns:p14="http://schemas.microsoft.com/office/powerpoint/2010/main" val="164210317"/>
              </p:ext>
            </p:extLst>
          </p:nvPr>
        </p:nvGraphicFramePr>
        <p:xfrm>
          <a:off x="1168398" y="1739134"/>
          <a:ext cx="9855204" cy="3053152"/>
        </p:xfrm>
        <a:graphic>
          <a:graphicData uri="http://schemas.openxmlformats.org/drawingml/2006/table">
            <a:tbl>
              <a:tblPr/>
              <a:tblGrid>
                <a:gridCol w="1899492">
                  <a:extLst>
                    <a:ext uri="{9D8B030D-6E8A-4147-A177-3AD203B41FA5}">
                      <a16:colId xmlns:a16="http://schemas.microsoft.com/office/drawing/2014/main" val="3768004645"/>
                    </a:ext>
                  </a:extLst>
                </a:gridCol>
                <a:gridCol w="633164">
                  <a:extLst>
                    <a:ext uri="{9D8B030D-6E8A-4147-A177-3AD203B41FA5}">
                      <a16:colId xmlns:a16="http://schemas.microsoft.com/office/drawing/2014/main" val="398982854"/>
                    </a:ext>
                  </a:extLst>
                </a:gridCol>
                <a:gridCol w="636330">
                  <a:extLst>
                    <a:ext uri="{9D8B030D-6E8A-4147-A177-3AD203B41FA5}">
                      <a16:colId xmlns:a16="http://schemas.microsoft.com/office/drawing/2014/main" val="2850377641"/>
                    </a:ext>
                  </a:extLst>
                </a:gridCol>
                <a:gridCol w="607838">
                  <a:extLst>
                    <a:ext uri="{9D8B030D-6E8A-4147-A177-3AD203B41FA5}">
                      <a16:colId xmlns:a16="http://schemas.microsoft.com/office/drawing/2014/main" val="1261844823"/>
                    </a:ext>
                  </a:extLst>
                </a:gridCol>
                <a:gridCol w="607838">
                  <a:extLst>
                    <a:ext uri="{9D8B030D-6E8A-4147-A177-3AD203B41FA5}">
                      <a16:colId xmlns:a16="http://schemas.microsoft.com/office/drawing/2014/main" val="4160428506"/>
                    </a:ext>
                  </a:extLst>
                </a:gridCol>
                <a:gridCol w="607838">
                  <a:extLst>
                    <a:ext uri="{9D8B030D-6E8A-4147-A177-3AD203B41FA5}">
                      <a16:colId xmlns:a16="http://schemas.microsoft.com/office/drawing/2014/main" val="3347164113"/>
                    </a:ext>
                  </a:extLst>
                </a:gridCol>
                <a:gridCol w="607838">
                  <a:extLst>
                    <a:ext uri="{9D8B030D-6E8A-4147-A177-3AD203B41FA5}">
                      <a16:colId xmlns:a16="http://schemas.microsoft.com/office/drawing/2014/main" val="680423315"/>
                    </a:ext>
                  </a:extLst>
                </a:gridCol>
                <a:gridCol w="607838">
                  <a:extLst>
                    <a:ext uri="{9D8B030D-6E8A-4147-A177-3AD203B41FA5}">
                      <a16:colId xmlns:a16="http://schemas.microsoft.com/office/drawing/2014/main" val="2431676004"/>
                    </a:ext>
                  </a:extLst>
                </a:gridCol>
                <a:gridCol w="607838">
                  <a:extLst>
                    <a:ext uri="{9D8B030D-6E8A-4147-A177-3AD203B41FA5}">
                      <a16:colId xmlns:a16="http://schemas.microsoft.com/office/drawing/2014/main" val="3817728962"/>
                    </a:ext>
                  </a:extLst>
                </a:gridCol>
                <a:gridCol w="607838">
                  <a:extLst>
                    <a:ext uri="{9D8B030D-6E8A-4147-A177-3AD203B41FA5}">
                      <a16:colId xmlns:a16="http://schemas.microsoft.com/office/drawing/2014/main" val="3695896797"/>
                    </a:ext>
                  </a:extLst>
                </a:gridCol>
                <a:gridCol w="607838">
                  <a:extLst>
                    <a:ext uri="{9D8B030D-6E8A-4147-A177-3AD203B41FA5}">
                      <a16:colId xmlns:a16="http://schemas.microsoft.com/office/drawing/2014/main" val="2568153601"/>
                    </a:ext>
                  </a:extLst>
                </a:gridCol>
                <a:gridCol w="607838">
                  <a:extLst>
                    <a:ext uri="{9D8B030D-6E8A-4147-A177-3AD203B41FA5}">
                      <a16:colId xmlns:a16="http://schemas.microsoft.com/office/drawing/2014/main" val="4115102407"/>
                    </a:ext>
                  </a:extLst>
                </a:gridCol>
                <a:gridCol w="607838">
                  <a:extLst>
                    <a:ext uri="{9D8B030D-6E8A-4147-A177-3AD203B41FA5}">
                      <a16:colId xmlns:a16="http://schemas.microsoft.com/office/drawing/2014/main" val="4057383380"/>
                    </a:ext>
                  </a:extLst>
                </a:gridCol>
                <a:gridCol w="607838">
                  <a:extLst>
                    <a:ext uri="{9D8B030D-6E8A-4147-A177-3AD203B41FA5}">
                      <a16:colId xmlns:a16="http://schemas.microsoft.com/office/drawing/2014/main" val="3939236187"/>
                    </a:ext>
                  </a:extLst>
                </a:gridCol>
              </a:tblGrid>
              <a:tr h="381644">
                <a:tc rowSpan="2">
                  <a:txBody>
                    <a:bodyPr/>
                    <a:lstStyle/>
                    <a:p>
                      <a:pPr algn="ctr" rtl="0" fontAlgn="ctr"/>
                      <a:r>
                        <a:rPr lang="en-GB" sz="1100" b="0" i="0" u="none" strike="noStrike">
                          <a:solidFill>
                            <a:srgbClr val="000000"/>
                          </a:solidFill>
                          <a:effectLst/>
                          <a:latin typeface="Arial" panose="020B0604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13">
                  <a:txBody>
                    <a:bodyPr/>
                    <a:lstStyle/>
                    <a:p>
                      <a:pPr algn="ctr" rtl="0" fontAlgn="ctr"/>
                      <a:r>
                        <a:rPr lang="en-GB" sz="1100" b="1" i="0" u="none" strike="noStrike" dirty="0">
                          <a:solidFill>
                            <a:srgbClr val="000000"/>
                          </a:solidFill>
                          <a:effectLst/>
                          <a:latin typeface="Arial" panose="020B0604020202020204" pitchFamily="34" charset="0"/>
                        </a:rPr>
                        <a:t>Week Commencing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68156179"/>
                  </a:ext>
                </a:extLst>
              </a:tr>
              <a:tr h="381644">
                <a:tc vMerge="1">
                  <a:txBody>
                    <a:bodyPr/>
                    <a:lstStyle/>
                    <a:p>
                      <a:endParaRPr lang="en-GB"/>
                    </a:p>
                  </a:txBody>
                  <a:tcPr/>
                </a:tc>
                <a:tc>
                  <a:txBody>
                    <a:bodyPr/>
                    <a:lstStyle/>
                    <a:p>
                      <a:pPr algn="ctr" rtl="0" fontAlgn="ctr"/>
                      <a:r>
                        <a:rPr lang="en-GB" sz="1100" b="1" i="0" u="none" strike="noStrike">
                          <a:solidFill>
                            <a:srgbClr val="000000"/>
                          </a:solidFill>
                          <a:effectLst/>
                          <a:latin typeface="Arial" panose="020B0604020202020204" pitchFamily="34" charset="0"/>
                        </a:rPr>
                        <a:t>02-Oct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09-Oct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16-Oct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23-Oct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30-Oct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06-Nov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13-Nov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20-Nov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27-Nov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04-Dec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11-Dec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18-Dec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25-Dec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7295971"/>
                  </a:ext>
                </a:extLst>
              </a:tr>
              <a:tr h="381644">
                <a:tc>
                  <a:txBody>
                    <a:bodyPr/>
                    <a:lstStyle/>
                    <a:p>
                      <a:pPr algn="ctr" rtl="0" fontAlgn="ctr"/>
                      <a:r>
                        <a:rPr lang="en-GB" sz="1100" b="1" i="0" u="none" strike="noStrike">
                          <a:solidFill>
                            <a:srgbClr val="000000"/>
                          </a:solidFill>
                          <a:effectLst/>
                          <a:latin typeface="Arial" panose="020B0604020202020204" pitchFamily="34" charset="0"/>
                        </a:rPr>
                        <a:t>Rugby World Cup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6824117"/>
                  </a:ext>
                </a:extLst>
              </a:tr>
              <a:tr h="381644">
                <a:tc>
                  <a:txBody>
                    <a:bodyPr/>
                    <a:lstStyle/>
                    <a:p>
                      <a:pPr algn="ctr" rtl="0" fontAlgn="ctr"/>
                      <a:r>
                        <a:rPr lang="en-GB" sz="1100" b="1" i="0" u="none" strike="noStrike">
                          <a:solidFill>
                            <a:srgbClr val="000000"/>
                          </a:solidFill>
                          <a:effectLst/>
                          <a:latin typeface="Arial" panose="020B0604020202020204" pitchFamily="34" charset="0"/>
                        </a:rPr>
                        <a:t>Halloween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3547807"/>
                  </a:ext>
                </a:extLst>
              </a:tr>
              <a:tr h="381644">
                <a:tc>
                  <a:txBody>
                    <a:bodyPr/>
                    <a:lstStyle/>
                    <a:p>
                      <a:pPr algn="ctr" rtl="0" fontAlgn="ctr"/>
                      <a:r>
                        <a:rPr lang="en-GB" sz="1100" b="1" i="0" u="none" strike="noStrike" dirty="0">
                          <a:solidFill>
                            <a:srgbClr val="000000"/>
                          </a:solidFill>
                          <a:effectLst/>
                          <a:latin typeface="Arial" panose="020B0604020202020204" pitchFamily="34" charset="0"/>
                        </a:rPr>
                        <a:t>Black Friday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657653"/>
                  </a:ext>
                </a:extLst>
              </a:tr>
              <a:tr h="381644">
                <a:tc>
                  <a:txBody>
                    <a:bodyPr/>
                    <a:lstStyle/>
                    <a:p>
                      <a:pPr algn="ctr" rtl="0" fontAlgn="ctr"/>
                      <a:r>
                        <a:rPr lang="en-GB" sz="1100" b="1" i="0" u="none" strike="noStrike" dirty="0">
                          <a:solidFill>
                            <a:srgbClr val="000000"/>
                          </a:solidFill>
                          <a:effectLst/>
                          <a:latin typeface="Arial" panose="020B0604020202020204" pitchFamily="34" charset="0"/>
                        </a:rPr>
                        <a:t>Champions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1"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1711473"/>
                  </a:ext>
                </a:extLst>
              </a:tr>
              <a:tr h="381644">
                <a:tc>
                  <a:txBody>
                    <a:bodyPr/>
                    <a:lstStyle/>
                    <a:p>
                      <a:pPr algn="ctr" rtl="0" fontAlgn="ctr"/>
                      <a:r>
                        <a:rPr lang="en-GB" sz="1100" b="1" i="0" u="none" strike="noStrike" dirty="0">
                          <a:solidFill>
                            <a:srgbClr val="000000"/>
                          </a:solidFill>
                          <a:effectLst/>
                          <a:latin typeface="Arial" panose="020B0604020202020204" pitchFamily="34" charset="0"/>
                        </a:rPr>
                        <a:t>Premier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068324824"/>
                  </a:ext>
                </a:extLst>
              </a:tr>
              <a:tr h="381644">
                <a:tc>
                  <a:txBody>
                    <a:bodyPr/>
                    <a:lstStyle/>
                    <a:p>
                      <a:pPr algn="ctr" rtl="0" fontAlgn="ctr"/>
                      <a:r>
                        <a:rPr lang="en-GB" sz="1100" b="1" i="0" u="none" strike="noStrike">
                          <a:solidFill>
                            <a:srgbClr val="000000"/>
                          </a:solidFill>
                          <a:effectLst/>
                          <a:latin typeface="Arial" panose="020B0604020202020204" pitchFamily="34" charset="0"/>
                        </a:rPr>
                        <a:t>Christmas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581757960"/>
                  </a:ext>
                </a:extLst>
              </a:tr>
            </a:tbl>
          </a:graphicData>
        </a:graphic>
      </p:graphicFrame>
      <p:sp>
        <p:nvSpPr>
          <p:cNvPr id="2" name="Title 1">
            <a:extLst>
              <a:ext uri="{FF2B5EF4-FFF2-40B4-BE49-F238E27FC236}">
                <a16:creationId xmlns:a16="http://schemas.microsoft.com/office/drawing/2014/main" id="{40526DCA-4509-2465-0526-30B8C9EB16E7}"/>
              </a:ext>
            </a:extLst>
          </p:cNvPr>
          <p:cNvSpPr>
            <a:spLocks noGrp="1"/>
          </p:cNvSpPr>
          <p:nvPr>
            <p:ph type="title"/>
          </p:nvPr>
        </p:nvSpPr>
        <p:spPr/>
        <p:txBody>
          <a:bodyPr/>
          <a:lstStyle/>
          <a:p>
            <a:r>
              <a:rPr lang="en-GB" dirty="0"/>
              <a:t>Key Dates</a:t>
            </a:r>
          </a:p>
        </p:txBody>
      </p:sp>
      <p:sp>
        <p:nvSpPr>
          <p:cNvPr id="7" name="Text Placeholder 6">
            <a:extLst>
              <a:ext uri="{FF2B5EF4-FFF2-40B4-BE49-F238E27FC236}">
                <a16:creationId xmlns:a16="http://schemas.microsoft.com/office/drawing/2014/main" id="{878DCE4C-B8A8-32AF-BB96-04C1630D0276}"/>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268586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8" name="Group 1057">
            <a:extLst>
              <a:ext uri="{FF2B5EF4-FFF2-40B4-BE49-F238E27FC236}">
                <a16:creationId xmlns:a16="http://schemas.microsoft.com/office/drawing/2014/main" id="{FC27C7DA-04C7-D3CA-A852-780D606A1F39}"/>
              </a:ext>
            </a:extLst>
          </p:cNvPr>
          <p:cNvGrpSpPr/>
          <p:nvPr/>
        </p:nvGrpSpPr>
        <p:grpSpPr>
          <a:xfrm>
            <a:off x="7942498" y="1380070"/>
            <a:ext cx="1550428" cy="900000"/>
            <a:chOff x="7657655" y="1421834"/>
            <a:chExt cx="1550428" cy="900000"/>
          </a:xfrm>
        </p:grpSpPr>
        <p:sp>
          <p:nvSpPr>
            <p:cNvPr id="52" name="Rectangle 51">
              <a:extLst>
                <a:ext uri="{FF2B5EF4-FFF2-40B4-BE49-F238E27FC236}">
                  <a16:creationId xmlns:a16="http://schemas.microsoft.com/office/drawing/2014/main" id="{67C06909-F75F-5C9A-7920-0A97A97EA8A4}"/>
                </a:ext>
              </a:extLst>
            </p:cNvPr>
            <p:cNvSpPr/>
            <p:nvPr/>
          </p:nvSpPr>
          <p:spPr>
            <a:xfrm>
              <a:off x="7710577" y="1421834"/>
              <a:ext cx="1497506" cy="900000"/>
            </a:xfrm>
            <a:prstGeom prst="rect">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12" descr="ITV - YouTube">
              <a:extLst>
                <a:ext uri="{FF2B5EF4-FFF2-40B4-BE49-F238E27FC236}">
                  <a16:creationId xmlns:a16="http://schemas.microsoft.com/office/drawing/2014/main" id="{8C49A50D-4909-DC6B-F171-C5D305F68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1556" y="1450634"/>
              <a:ext cx="871200" cy="871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4E45D71-A037-71A1-5EB3-BA89F503BBEA}"/>
                </a:ext>
              </a:extLst>
            </p:cNvPr>
            <p:cNvSpPr/>
            <p:nvPr/>
          </p:nvSpPr>
          <p:spPr>
            <a:xfrm rot="16200000" flipH="1">
              <a:off x="8103788" y="1451229"/>
              <a:ext cx="870008" cy="871202"/>
            </a:xfrm>
            <a:prstGeom prst="rect">
              <a:avLst/>
            </a:prstGeom>
            <a:gradFill flip="none" rotWithShape="1">
              <a:gsLst>
                <a:gs pos="91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0" name="TextBox 49">
              <a:extLst>
                <a:ext uri="{FF2B5EF4-FFF2-40B4-BE49-F238E27FC236}">
                  <a16:creationId xmlns:a16="http://schemas.microsoft.com/office/drawing/2014/main" id="{9DEF924E-B5D8-9240-BE4C-6C5512603B55}"/>
                </a:ext>
              </a:extLst>
            </p:cNvPr>
            <p:cNvSpPr txBox="1"/>
            <p:nvPr/>
          </p:nvSpPr>
          <p:spPr>
            <a:xfrm>
              <a:off x="7657655" y="2091002"/>
              <a:ext cx="147634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Long Shadow</a:t>
              </a:r>
            </a:p>
          </p:txBody>
        </p:sp>
      </p:grpSp>
      <p:grpSp>
        <p:nvGrpSpPr>
          <p:cNvPr id="1060" name="Group 1059">
            <a:extLst>
              <a:ext uri="{FF2B5EF4-FFF2-40B4-BE49-F238E27FC236}">
                <a16:creationId xmlns:a16="http://schemas.microsoft.com/office/drawing/2014/main" id="{3AF97DA3-91C6-247B-2056-F8D70735AEA5}"/>
              </a:ext>
            </a:extLst>
          </p:cNvPr>
          <p:cNvGrpSpPr/>
          <p:nvPr/>
        </p:nvGrpSpPr>
        <p:grpSpPr>
          <a:xfrm>
            <a:off x="3955352" y="1380069"/>
            <a:ext cx="1631305" cy="900001"/>
            <a:chOff x="3904746" y="1421833"/>
            <a:chExt cx="1631305" cy="900001"/>
          </a:xfrm>
        </p:grpSpPr>
        <p:pic>
          <p:nvPicPr>
            <p:cNvPr id="47" name="Picture 46" descr="A person and person posing for a picture&#10;&#10;Description automatically generated">
              <a:extLst>
                <a:ext uri="{FF2B5EF4-FFF2-40B4-BE49-F238E27FC236}">
                  <a16:creationId xmlns:a16="http://schemas.microsoft.com/office/drawing/2014/main" id="{01B4B170-19DB-1608-1096-44B372B1D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1417" y="1421834"/>
              <a:ext cx="1604634" cy="900000"/>
            </a:xfrm>
            <a:prstGeom prst="rect">
              <a:avLst/>
            </a:prstGeom>
          </p:spPr>
        </p:pic>
        <p:sp>
          <p:nvSpPr>
            <p:cNvPr id="1024" name="Rectangle 1023">
              <a:extLst>
                <a:ext uri="{FF2B5EF4-FFF2-40B4-BE49-F238E27FC236}">
                  <a16:creationId xmlns:a16="http://schemas.microsoft.com/office/drawing/2014/main" id="{605BB627-BF56-9158-5CD5-2C56F2F15DF4}"/>
                </a:ext>
              </a:extLst>
            </p:cNvPr>
            <p:cNvSpPr/>
            <p:nvPr/>
          </p:nvSpPr>
          <p:spPr>
            <a:xfrm rot="16200000" flipH="1">
              <a:off x="3922172" y="1439458"/>
              <a:ext cx="900001" cy="86475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8" name="TextBox 47">
              <a:extLst>
                <a:ext uri="{FF2B5EF4-FFF2-40B4-BE49-F238E27FC236}">
                  <a16:creationId xmlns:a16="http://schemas.microsoft.com/office/drawing/2014/main" id="{0D0B88DF-C0E3-5273-958E-1407507FB193}"/>
                </a:ext>
              </a:extLst>
            </p:cNvPr>
            <p:cNvSpPr txBox="1"/>
            <p:nvPr/>
          </p:nvSpPr>
          <p:spPr>
            <a:xfrm>
              <a:off x="3904746" y="2091002"/>
              <a:ext cx="76174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Big Brother</a:t>
              </a:r>
            </a:p>
          </p:txBody>
        </p:sp>
      </p:grpSp>
      <p:sp>
        <p:nvSpPr>
          <p:cNvPr id="2" name="Title 1">
            <a:extLst>
              <a:ext uri="{FF2B5EF4-FFF2-40B4-BE49-F238E27FC236}">
                <a16:creationId xmlns:a16="http://schemas.microsoft.com/office/drawing/2014/main" id="{C55A1AFC-A65D-0DDB-04FE-B81CDEB8BC79}"/>
              </a:ext>
            </a:extLst>
          </p:cNvPr>
          <p:cNvSpPr>
            <a:spLocks noGrp="1"/>
          </p:cNvSpPr>
          <p:nvPr>
            <p:ph type="title"/>
          </p:nvPr>
        </p:nvSpPr>
        <p:spPr/>
        <p:txBody>
          <a:bodyPr/>
          <a:lstStyle/>
          <a:p>
            <a:r>
              <a:rPr lang="en-GB" dirty="0"/>
              <a:t>Programming Highlights – Q4 2023</a:t>
            </a:r>
          </a:p>
        </p:txBody>
      </p:sp>
      <p:sp>
        <p:nvSpPr>
          <p:cNvPr id="32" name="Text Placeholder 3">
            <a:extLst>
              <a:ext uri="{FF2B5EF4-FFF2-40B4-BE49-F238E27FC236}">
                <a16:creationId xmlns:a16="http://schemas.microsoft.com/office/drawing/2014/main" id="{E45CFDAB-6BFA-9691-1444-3A9A6C17D2A3}"/>
              </a:ext>
            </a:extLst>
          </p:cNvPr>
          <p:cNvSpPr txBox="1">
            <a:spLocks/>
          </p:cNvSpPr>
          <p:nvPr/>
        </p:nvSpPr>
        <p:spPr>
          <a:xfrm>
            <a:off x="406722" y="4559367"/>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UKTV</a:t>
            </a:r>
          </a:p>
        </p:txBody>
      </p:sp>
      <p:sp>
        <p:nvSpPr>
          <p:cNvPr id="84" name="Text Placeholder 3">
            <a:extLst>
              <a:ext uri="{FF2B5EF4-FFF2-40B4-BE49-F238E27FC236}">
                <a16:creationId xmlns:a16="http://schemas.microsoft.com/office/drawing/2014/main" id="{20981D8E-6A50-B286-74B6-D0505FABD770}"/>
              </a:ext>
            </a:extLst>
          </p:cNvPr>
          <p:cNvSpPr txBox="1">
            <a:spLocks/>
          </p:cNvSpPr>
          <p:nvPr/>
        </p:nvSpPr>
        <p:spPr>
          <a:xfrm>
            <a:off x="338706" y="2252014"/>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4</a:t>
            </a:r>
          </a:p>
        </p:txBody>
      </p:sp>
      <p:sp>
        <p:nvSpPr>
          <p:cNvPr id="4" name="Text Placeholder 3">
            <a:extLst>
              <a:ext uri="{FF2B5EF4-FFF2-40B4-BE49-F238E27FC236}">
                <a16:creationId xmlns:a16="http://schemas.microsoft.com/office/drawing/2014/main" id="{8E1F6781-3168-3261-8108-8791296F8F4B}"/>
              </a:ext>
            </a:extLst>
          </p:cNvPr>
          <p:cNvSpPr txBox="1">
            <a:spLocks/>
          </p:cNvSpPr>
          <p:nvPr/>
        </p:nvSpPr>
        <p:spPr>
          <a:xfrm>
            <a:off x="341882" y="1012375"/>
            <a:ext cx="2048168" cy="304018"/>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ITV</a:t>
            </a:r>
          </a:p>
        </p:txBody>
      </p:sp>
      <p:sp>
        <p:nvSpPr>
          <p:cNvPr id="20" name="Text Placeholder 3">
            <a:extLst>
              <a:ext uri="{FF2B5EF4-FFF2-40B4-BE49-F238E27FC236}">
                <a16:creationId xmlns:a16="http://schemas.microsoft.com/office/drawing/2014/main" id="{82C32081-E958-C3A8-B4C7-8E8B68EACC75}"/>
              </a:ext>
            </a:extLst>
          </p:cNvPr>
          <p:cNvSpPr txBox="1">
            <a:spLocks/>
          </p:cNvSpPr>
          <p:nvPr/>
        </p:nvSpPr>
        <p:spPr>
          <a:xfrm>
            <a:off x="338706" y="3416376"/>
            <a:ext cx="930918" cy="31698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Sky</a:t>
            </a:r>
          </a:p>
        </p:txBody>
      </p:sp>
      <p:pic>
        <p:nvPicPr>
          <p:cNvPr id="2057" name="Picture 4">
            <a:extLst>
              <a:ext uri="{FF2B5EF4-FFF2-40B4-BE49-F238E27FC236}">
                <a16:creationId xmlns:a16="http://schemas.microsoft.com/office/drawing/2014/main" id="{6E636B66-0AAE-C76C-E112-76FA8EE10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88" y="3959370"/>
            <a:ext cx="508372" cy="137816"/>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6" descr="Sky logos | Sky Group">
            <a:extLst>
              <a:ext uri="{FF2B5EF4-FFF2-40B4-BE49-F238E27FC236}">
                <a16:creationId xmlns:a16="http://schemas.microsoft.com/office/drawing/2014/main" id="{B4A5B289-2559-70C1-4B13-744DAF5466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007" y="4153733"/>
            <a:ext cx="713786" cy="1351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2">
            <a:extLst>
              <a:ext uri="{FF2B5EF4-FFF2-40B4-BE49-F238E27FC236}">
                <a16:creationId xmlns:a16="http://schemas.microsoft.com/office/drawing/2014/main" id="{23C20AAB-0EB8-54B7-7DE2-37E28E95A2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9624" y="4150759"/>
            <a:ext cx="713785" cy="1410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2B36586-7544-F493-0002-86DB1A3A730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289154" y="4938465"/>
            <a:ext cx="1816599" cy="6503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435B13C-50C2-4773-21DB-20A369713B27}"/>
              </a:ext>
            </a:extLst>
          </p:cNvPr>
          <p:cNvSpPr txBox="1"/>
          <p:nvPr/>
        </p:nvSpPr>
        <p:spPr>
          <a:xfrm>
            <a:off x="2225671" y="5525194"/>
            <a:ext cx="138090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Wedding Valley</a:t>
            </a:r>
          </a:p>
        </p:txBody>
      </p:sp>
      <p:sp>
        <p:nvSpPr>
          <p:cNvPr id="17" name="Text Placeholder 3">
            <a:extLst>
              <a:ext uri="{FF2B5EF4-FFF2-40B4-BE49-F238E27FC236}">
                <a16:creationId xmlns:a16="http://schemas.microsoft.com/office/drawing/2014/main" id="{0D2F3A89-640E-A49A-E6C9-1C907049E92C}"/>
              </a:ext>
            </a:extLst>
          </p:cNvPr>
          <p:cNvSpPr txBox="1">
            <a:spLocks/>
          </p:cNvSpPr>
          <p:nvPr/>
        </p:nvSpPr>
        <p:spPr>
          <a:xfrm>
            <a:off x="7170399" y="4559367"/>
            <a:ext cx="2776831"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5</a:t>
            </a:r>
          </a:p>
        </p:txBody>
      </p:sp>
      <p:grpSp>
        <p:nvGrpSpPr>
          <p:cNvPr id="1061" name="Group 1060">
            <a:extLst>
              <a:ext uri="{FF2B5EF4-FFF2-40B4-BE49-F238E27FC236}">
                <a16:creationId xmlns:a16="http://schemas.microsoft.com/office/drawing/2014/main" id="{E7675163-3642-E31F-8D18-2C2F7B043D9F}"/>
              </a:ext>
            </a:extLst>
          </p:cNvPr>
          <p:cNvGrpSpPr/>
          <p:nvPr/>
        </p:nvGrpSpPr>
        <p:grpSpPr>
          <a:xfrm>
            <a:off x="2153143" y="1380070"/>
            <a:ext cx="1389578" cy="900000"/>
            <a:chOff x="2147839" y="1421834"/>
            <a:chExt cx="1389578" cy="900000"/>
          </a:xfrm>
        </p:grpSpPr>
        <p:pic>
          <p:nvPicPr>
            <p:cNvPr id="38" name="Picture 37">
              <a:extLst>
                <a:ext uri="{FF2B5EF4-FFF2-40B4-BE49-F238E27FC236}">
                  <a16:creationId xmlns:a16="http://schemas.microsoft.com/office/drawing/2014/main" id="{52097134-B4DF-FF21-01F4-F2F1D42C2B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9302" y="1421834"/>
              <a:ext cx="1358115" cy="900000"/>
            </a:xfrm>
            <a:prstGeom prst="rect">
              <a:avLst/>
            </a:prstGeom>
          </p:spPr>
        </p:pic>
        <p:sp>
          <p:nvSpPr>
            <p:cNvPr id="2071" name="Rectangle 2070">
              <a:extLst>
                <a:ext uri="{FF2B5EF4-FFF2-40B4-BE49-F238E27FC236}">
                  <a16:creationId xmlns:a16="http://schemas.microsoft.com/office/drawing/2014/main" id="{7A6D6522-9970-7DC9-27F5-FC8BF2A39B37}"/>
                </a:ext>
              </a:extLst>
            </p:cNvPr>
            <p:cNvSpPr/>
            <p:nvPr/>
          </p:nvSpPr>
          <p:spPr>
            <a:xfrm rot="16200000" flipH="1">
              <a:off x="2254212" y="1382790"/>
              <a:ext cx="875077" cy="100301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70" name="TextBox 2069">
              <a:extLst>
                <a:ext uri="{FF2B5EF4-FFF2-40B4-BE49-F238E27FC236}">
                  <a16:creationId xmlns:a16="http://schemas.microsoft.com/office/drawing/2014/main" id="{E7127192-0B77-913E-C655-EACDF978F9E8}"/>
                </a:ext>
              </a:extLst>
            </p:cNvPr>
            <p:cNvSpPr txBox="1"/>
            <p:nvPr/>
          </p:nvSpPr>
          <p:spPr>
            <a:xfrm>
              <a:off x="2147839" y="2091002"/>
              <a:ext cx="13707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Voice</a:t>
              </a:r>
            </a:p>
          </p:txBody>
        </p:sp>
      </p:grpSp>
      <p:grpSp>
        <p:nvGrpSpPr>
          <p:cNvPr id="1059" name="Group 1058">
            <a:extLst>
              <a:ext uri="{FF2B5EF4-FFF2-40B4-BE49-F238E27FC236}">
                <a16:creationId xmlns:a16="http://schemas.microsoft.com/office/drawing/2014/main" id="{ECD979B8-9D24-A37C-37AD-71A51E339A4B}"/>
              </a:ext>
            </a:extLst>
          </p:cNvPr>
          <p:cNvGrpSpPr/>
          <p:nvPr/>
        </p:nvGrpSpPr>
        <p:grpSpPr>
          <a:xfrm>
            <a:off x="5999288" y="1380070"/>
            <a:ext cx="1530579" cy="900000"/>
            <a:chOff x="5921941" y="1421834"/>
            <a:chExt cx="1530579" cy="900000"/>
          </a:xfrm>
        </p:grpSpPr>
        <p:pic>
          <p:nvPicPr>
            <p:cNvPr id="51" name="Picture 50">
              <a:extLst>
                <a:ext uri="{FF2B5EF4-FFF2-40B4-BE49-F238E27FC236}">
                  <a16:creationId xmlns:a16="http://schemas.microsoft.com/office/drawing/2014/main" id="{8D42AE4B-0AF5-88EA-5E2E-71E65082066D}"/>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948573" y="1421834"/>
              <a:ext cx="1503947" cy="896866"/>
            </a:xfrm>
            <a:prstGeom prst="rect">
              <a:avLst/>
            </a:prstGeom>
          </p:spPr>
        </p:pic>
        <p:sp>
          <p:nvSpPr>
            <p:cNvPr id="6" name="Rectangle 5">
              <a:extLst>
                <a:ext uri="{FF2B5EF4-FFF2-40B4-BE49-F238E27FC236}">
                  <a16:creationId xmlns:a16="http://schemas.microsoft.com/office/drawing/2014/main" id="{E89E4FF8-466B-2111-E607-CC03422753DB}"/>
                </a:ext>
              </a:extLst>
            </p:cNvPr>
            <p:cNvSpPr/>
            <p:nvPr/>
          </p:nvSpPr>
          <p:spPr>
            <a:xfrm rot="16200000" flipH="1">
              <a:off x="5948667" y="1453265"/>
              <a:ext cx="872386" cy="86475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DF8FF814-EA3A-901B-7F10-4D2C0F695A30}"/>
                </a:ext>
              </a:extLst>
            </p:cNvPr>
            <p:cNvSpPr txBox="1"/>
            <p:nvPr/>
          </p:nvSpPr>
          <p:spPr>
            <a:xfrm>
              <a:off x="5921941" y="1946913"/>
              <a:ext cx="1499869" cy="3749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I’m A Celebrity Get Me Out Of Here!</a:t>
              </a:r>
            </a:p>
          </p:txBody>
        </p:sp>
      </p:grpSp>
      <p:grpSp>
        <p:nvGrpSpPr>
          <p:cNvPr id="1057" name="Group 1056">
            <a:extLst>
              <a:ext uri="{FF2B5EF4-FFF2-40B4-BE49-F238E27FC236}">
                <a16:creationId xmlns:a16="http://schemas.microsoft.com/office/drawing/2014/main" id="{28C97AA7-BDAF-9D2A-B6A7-B8581F470D40}"/>
              </a:ext>
            </a:extLst>
          </p:cNvPr>
          <p:cNvGrpSpPr/>
          <p:nvPr/>
        </p:nvGrpSpPr>
        <p:grpSpPr>
          <a:xfrm>
            <a:off x="9905558" y="1380070"/>
            <a:ext cx="1527983" cy="900000"/>
            <a:chOff x="9544377" y="1421834"/>
            <a:chExt cx="1527983" cy="900000"/>
          </a:xfrm>
        </p:grpSpPr>
        <p:sp>
          <p:nvSpPr>
            <p:cNvPr id="53" name="Rectangle 52">
              <a:extLst>
                <a:ext uri="{FF2B5EF4-FFF2-40B4-BE49-F238E27FC236}">
                  <a16:creationId xmlns:a16="http://schemas.microsoft.com/office/drawing/2014/main" id="{7AF902B6-AC82-FAAE-534B-6BBA07917F22}"/>
                </a:ext>
              </a:extLst>
            </p:cNvPr>
            <p:cNvSpPr/>
            <p:nvPr/>
          </p:nvSpPr>
          <p:spPr>
            <a:xfrm>
              <a:off x="9544377" y="1421834"/>
              <a:ext cx="1497506" cy="900000"/>
            </a:xfrm>
            <a:prstGeom prst="rect">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4" name="Picture 12" descr="ITV - YouTube">
              <a:extLst>
                <a:ext uri="{FF2B5EF4-FFF2-40B4-BE49-F238E27FC236}">
                  <a16:creationId xmlns:a16="http://schemas.microsoft.com/office/drawing/2014/main" id="{6311AECD-DB8A-CEDF-4E0F-3923DD0A9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356" y="1450634"/>
              <a:ext cx="871200" cy="87120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C086871-65FF-7402-68C8-E9F7DB5AC4B9}"/>
                </a:ext>
              </a:extLst>
            </p:cNvPr>
            <p:cNvSpPr/>
            <p:nvPr/>
          </p:nvSpPr>
          <p:spPr>
            <a:xfrm rot="16200000" flipH="1">
              <a:off x="9937590" y="1451229"/>
              <a:ext cx="870008" cy="871202"/>
            </a:xfrm>
            <a:prstGeom prst="rect">
              <a:avLst/>
            </a:prstGeom>
            <a:gradFill flip="none" rotWithShape="1">
              <a:gsLst>
                <a:gs pos="91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9" name="TextBox 58">
              <a:extLst>
                <a:ext uri="{FF2B5EF4-FFF2-40B4-BE49-F238E27FC236}">
                  <a16:creationId xmlns:a16="http://schemas.microsoft.com/office/drawing/2014/main" id="{C85785BC-42C0-15CD-3B44-7D2800FFB807}"/>
                </a:ext>
              </a:extLst>
            </p:cNvPr>
            <p:cNvSpPr txBox="1"/>
            <p:nvPr/>
          </p:nvSpPr>
          <p:spPr>
            <a:xfrm>
              <a:off x="9551103" y="1952502"/>
              <a:ext cx="15212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Mamma Mia: I Have A Dream </a:t>
              </a:r>
            </a:p>
          </p:txBody>
        </p:sp>
      </p:grpSp>
      <p:grpSp>
        <p:nvGrpSpPr>
          <p:cNvPr id="1067" name="Group 1066">
            <a:extLst>
              <a:ext uri="{FF2B5EF4-FFF2-40B4-BE49-F238E27FC236}">
                <a16:creationId xmlns:a16="http://schemas.microsoft.com/office/drawing/2014/main" id="{61BFD15E-6F0D-58D4-A1A7-30525EFFCD9E}"/>
              </a:ext>
            </a:extLst>
          </p:cNvPr>
          <p:cNvGrpSpPr/>
          <p:nvPr/>
        </p:nvGrpSpPr>
        <p:grpSpPr>
          <a:xfrm>
            <a:off x="1852885" y="2574853"/>
            <a:ext cx="1289294" cy="892637"/>
            <a:chOff x="1907292" y="2594980"/>
            <a:chExt cx="1289294" cy="900002"/>
          </a:xfrm>
        </p:grpSpPr>
        <p:pic>
          <p:nvPicPr>
            <p:cNvPr id="63" name="Picture 62">
              <a:extLst>
                <a:ext uri="{FF2B5EF4-FFF2-40B4-BE49-F238E27FC236}">
                  <a16:creationId xmlns:a16="http://schemas.microsoft.com/office/drawing/2014/main" id="{18DF96ED-AFEC-9959-2ADD-834EFAC18544}"/>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1907292" y="2594980"/>
              <a:ext cx="1289294" cy="900000"/>
            </a:xfrm>
            <a:prstGeom prst="rect">
              <a:avLst/>
            </a:prstGeom>
          </p:spPr>
        </p:pic>
        <p:sp>
          <p:nvSpPr>
            <p:cNvPr id="41" name="Rectangle 40">
              <a:extLst>
                <a:ext uri="{FF2B5EF4-FFF2-40B4-BE49-F238E27FC236}">
                  <a16:creationId xmlns:a16="http://schemas.microsoft.com/office/drawing/2014/main" id="{DA67342B-9D44-0A7E-5812-1708BA954E8F}"/>
                </a:ext>
              </a:extLst>
            </p:cNvPr>
            <p:cNvSpPr/>
            <p:nvPr/>
          </p:nvSpPr>
          <p:spPr>
            <a:xfrm rot="16200000" flipH="1">
              <a:off x="2087379" y="2442832"/>
              <a:ext cx="885469" cy="121883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68" name="TextBox 2067">
              <a:extLst>
                <a:ext uri="{FF2B5EF4-FFF2-40B4-BE49-F238E27FC236}">
                  <a16:creationId xmlns:a16="http://schemas.microsoft.com/office/drawing/2014/main" id="{C94442D8-74D3-6008-8EC5-A0A0B40EA9FE}"/>
                </a:ext>
              </a:extLst>
            </p:cNvPr>
            <p:cNvSpPr txBox="1"/>
            <p:nvPr/>
          </p:nvSpPr>
          <p:spPr>
            <a:xfrm>
              <a:off x="1922708" y="3104019"/>
              <a:ext cx="1190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Married at First Sight UK</a:t>
              </a:r>
            </a:p>
          </p:txBody>
        </p:sp>
      </p:grpSp>
      <p:grpSp>
        <p:nvGrpSpPr>
          <p:cNvPr id="1066" name="Group 1065">
            <a:extLst>
              <a:ext uri="{FF2B5EF4-FFF2-40B4-BE49-F238E27FC236}">
                <a16:creationId xmlns:a16="http://schemas.microsoft.com/office/drawing/2014/main" id="{BAA3573D-D8D6-7501-C7E3-4D97EE66903A}"/>
              </a:ext>
            </a:extLst>
          </p:cNvPr>
          <p:cNvGrpSpPr/>
          <p:nvPr/>
        </p:nvGrpSpPr>
        <p:grpSpPr>
          <a:xfrm>
            <a:off x="3421372" y="2567486"/>
            <a:ext cx="1363740" cy="885948"/>
            <a:chOff x="3615098" y="2584101"/>
            <a:chExt cx="1363740" cy="907466"/>
          </a:xfrm>
        </p:grpSpPr>
        <p:pic>
          <p:nvPicPr>
            <p:cNvPr id="67" name="Picture 66">
              <a:extLst>
                <a:ext uri="{FF2B5EF4-FFF2-40B4-BE49-F238E27FC236}">
                  <a16:creationId xmlns:a16="http://schemas.microsoft.com/office/drawing/2014/main" id="{7F78FE3C-0E84-7B88-64A9-C900681D8C26}"/>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3643155" y="2591567"/>
              <a:ext cx="1335683" cy="900000"/>
            </a:xfrm>
            <a:prstGeom prst="rect">
              <a:avLst/>
            </a:prstGeom>
          </p:spPr>
        </p:pic>
        <p:sp>
          <p:nvSpPr>
            <p:cNvPr id="36" name="Rectangle 35">
              <a:extLst>
                <a:ext uri="{FF2B5EF4-FFF2-40B4-BE49-F238E27FC236}">
                  <a16:creationId xmlns:a16="http://schemas.microsoft.com/office/drawing/2014/main" id="{F6CA5730-FB9A-9383-D5C3-888B05E456EF}"/>
                </a:ext>
              </a:extLst>
            </p:cNvPr>
            <p:cNvSpPr/>
            <p:nvPr/>
          </p:nvSpPr>
          <p:spPr>
            <a:xfrm rot="16200000" flipH="1">
              <a:off x="3792216" y="2424420"/>
              <a:ext cx="899470" cy="121883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8" name="TextBox 67">
              <a:extLst>
                <a:ext uri="{FF2B5EF4-FFF2-40B4-BE49-F238E27FC236}">
                  <a16:creationId xmlns:a16="http://schemas.microsoft.com/office/drawing/2014/main" id="{987417DD-D26B-0031-63DC-80C539990812}"/>
                </a:ext>
              </a:extLst>
            </p:cNvPr>
            <p:cNvSpPr txBox="1"/>
            <p:nvPr/>
          </p:nvSpPr>
          <p:spPr>
            <a:xfrm>
              <a:off x="3615098" y="3244536"/>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Celebrity SAS</a:t>
              </a:r>
            </a:p>
          </p:txBody>
        </p:sp>
      </p:grpSp>
      <p:grpSp>
        <p:nvGrpSpPr>
          <p:cNvPr id="1065" name="Group 1064">
            <a:extLst>
              <a:ext uri="{FF2B5EF4-FFF2-40B4-BE49-F238E27FC236}">
                <a16:creationId xmlns:a16="http://schemas.microsoft.com/office/drawing/2014/main" id="{B2D50254-717D-7540-DA38-EC8CC39BDF89}"/>
              </a:ext>
            </a:extLst>
          </p:cNvPr>
          <p:cNvGrpSpPr/>
          <p:nvPr/>
        </p:nvGrpSpPr>
        <p:grpSpPr>
          <a:xfrm>
            <a:off x="5064305" y="2567487"/>
            <a:ext cx="1236269" cy="900000"/>
            <a:chOff x="5362357" y="2627175"/>
            <a:chExt cx="1236269" cy="900000"/>
          </a:xfrm>
        </p:grpSpPr>
        <p:pic>
          <p:nvPicPr>
            <p:cNvPr id="70" name="Picture 69">
              <a:extLst>
                <a:ext uri="{FF2B5EF4-FFF2-40B4-BE49-F238E27FC236}">
                  <a16:creationId xmlns:a16="http://schemas.microsoft.com/office/drawing/2014/main" id="{5B066579-2500-F346-2D94-C1336723408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383331" y="2627175"/>
              <a:ext cx="1176498" cy="900000"/>
            </a:xfrm>
            <a:prstGeom prst="rect">
              <a:avLst/>
            </a:prstGeom>
          </p:spPr>
        </p:pic>
        <p:sp>
          <p:nvSpPr>
            <p:cNvPr id="71" name="Rectangle 70">
              <a:extLst>
                <a:ext uri="{FF2B5EF4-FFF2-40B4-BE49-F238E27FC236}">
                  <a16:creationId xmlns:a16="http://schemas.microsoft.com/office/drawing/2014/main" id="{83B6D0AA-3BC8-5B9E-BAA7-E77199E41CE6}"/>
                </a:ext>
              </a:extLst>
            </p:cNvPr>
            <p:cNvSpPr/>
            <p:nvPr/>
          </p:nvSpPr>
          <p:spPr>
            <a:xfrm rot="16200000" flipH="1">
              <a:off x="5541994" y="2470543"/>
              <a:ext cx="894432" cy="121883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2" name="TextBox 71">
              <a:extLst>
                <a:ext uri="{FF2B5EF4-FFF2-40B4-BE49-F238E27FC236}">
                  <a16:creationId xmlns:a16="http://schemas.microsoft.com/office/drawing/2014/main" id="{FD8B361B-45D2-EDD0-E858-B1CF0116F466}"/>
                </a:ext>
              </a:extLst>
            </p:cNvPr>
            <p:cNvSpPr txBox="1"/>
            <p:nvPr/>
          </p:nvSpPr>
          <p:spPr>
            <a:xfrm>
              <a:off x="5362357" y="3242519"/>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Mog’s Christmas</a:t>
              </a:r>
            </a:p>
          </p:txBody>
        </p:sp>
      </p:grpSp>
      <p:grpSp>
        <p:nvGrpSpPr>
          <p:cNvPr id="1064" name="Group 1063">
            <a:extLst>
              <a:ext uri="{FF2B5EF4-FFF2-40B4-BE49-F238E27FC236}">
                <a16:creationId xmlns:a16="http://schemas.microsoft.com/office/drawing/2014/main" id="{E2447A36-A290-4AC6-A72C-1431CE83E7EA}"/>
              </a:ext>
            </a:extLst>
          </p:cNvPr>
          <p:cNvGrpSpPr/>
          <p:nvPr/>
        </p:nvGrpSpPr>
        <p:grpSpPr>
          <a:xfrm>
            <a:off x="6579767" y="2569111"/>
            <a:ext cx="1321292" cy="898376"/>
            <a:chOff x="6856615" y="2602112"/>
            <a:chExt cx="1321292" cy="900000"/>
          </a:xfrm>
        </p:grpSpPr>
        <p:pic>
          <p:nvPicPr>
            <p:cNvPr id="73" name="Picture 72">
              <a:extLst>
                <a:ext uri="{FF2B5EF4-FFF2-40B4-BE49-F238E27FC236}">
                  <a16:creationId xmlns:a16="http://schemas.microsoft.com/office/drawing/2014/main" id="{07966A05-609D-48BC-F460-BD74D48CC07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864524" y="2602112"/>
              <a:ext cx="1313383" cy="900000"/>
            </a:xfrm>
            <a:prstGeom prst="rect">
              <a:avLst/>
            </a:prstGeom>
          </p:spPr>
        </p:pic>
        <p:sp>
          <p:nvSpPr>
            <p:cNvPr id="75" name="Rectangle 74">
              <a:extLst>
                <a:ext uri="{FF2B5EF4-FFF2-40B4-BE49-F238E27FC236}">
                  <a16:creationId xmlns:a16="http://schemas.microsoft.com/office/drawing/2014/main" id="{64484E78-A568-6CD1-D1D2-BEDE23EB71F1}"/>
                </a:ext>
              </a:extLst>
            </p:cNvPr>
            <p:cNvSpPr/>
            <p:nvPr/>
          </p:nvSpPr>
          <p:spPr>
            <a:xfrm rot="16200000" flipH="1">
              <a:off x="7018815" y="2444913"/>
              <a:ext cx="894432" cy="121883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6" name="TextBox 75">
              <a:extLst>
                <a:ext uri="{FF2B5EF4-FFF2-40B4-BE49-F238E27FC236}">
                  <a16:creationId xmlns:a16="http://schemas.microsoft.com/office/drawing/2014/main" id="{C8CD3F3B-BE4B-5624-38EE-379CFEB66E5B}"/>
                </a:ext>
              </a:extLst>
            </p:cNvPr>
            <p:cNvSpPr txBox="1"/>
            <p:nvPr/>
          </p:nvSpPr>
          <p:spPr>
            <a:xfrm>
              <a:off x="6856615" y="3260175"/>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Gogglebox</a:t>
              </a:r>
            </a:p>
          </p:txBody>
        </p:sp>
        <p:sp>
          <p:nvSpPr>
            <p:cNvPr id="2056" name="TextBox 2055">
              <a:extLst>
                <a:ext uri="{FF2B5EF4-FFF2-40B4-BE49-F238E27FC236}">
                  <a16:creationId xmlns:a16="http://schemas.microsoft.com/office/drawing/2014/main" id="{A55265F1-BAFF-A617-36D2-A7B207D1E977}"/>
                </a:ext>
              </a:extLst>
            </p:cNvPr>
            <p:cNvSpPr txBox="1"/>
            <p:nvPr/>
          </p:nvSpPr>
          <p:spPr>
            <a:xfrm>
              <a:off x="6856616" y="3260176"/>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Gogglebox</a:t>
              </a:r>
            </a:p>
          </p:txBody>
        </p:sp>
      </p:grpSp>
      <p:pic>
        <p:nvPicPr>
          <p:cNvPr id="80" name="Picture 4">
            <a:extLst>
              <a:ext uri="{FF2B5EF4-FFF2-40B4-BE49-F238E27FC236}">
                <a16:creationId xmlns:a16="http://schemas.microsoft.com/office/drawing/2014/main" id="{F6939BF9-B339-FFFC-ADA4-4D2415C49D4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2208" y="3739451"/>
            <a:ext cx="1216842" cy="584084"/>
          </a:xfrm>
          <a:prstGeom prst="rect">
            <a:avLst/>
          </a:prstGeom>
          <a:noFill/>
          <a:extLst>
            <a:ext uri="{909E8E84-426E-40DD-AFC4-6F175D3DCCD1}">
              <a14:hiddenFill xmlns:a14="http://schemas.microsoft.com/office/drawing/2010/main">
                <a:solidFill>
                  <a:srgbClr val="FFFFFF"/>
                </a:solidFill>
              </a14:hiddenFill>
            </a:ext>
          </a:extLst>
        </p:spPr>
      </p:pic>
      <p:grpSp>
        <p:nvGrpSpPr>
          <p:cNvPr id="1062" name="Group 1061">
            <a:extLst>
              <a:ext uri="{FF2B5EF4-FFF2-40B4-BE49-F238E27FC236}">
                <a16:creationId xmlns:a16="http://schemas.microsoft.com/office/drawing/2014/main" id="{748D03E5-A5DD-A04B-1A9A-DF39BE555645}"/>
              </a:ext>
            </a:extLst>
          </p:cNvPr>
          <p:cNvGrpSpPr/>
          <p:nvPr/>
        </p:nvGrpSpPr>
        <p:grpSpPr>
          <a:xfrm>
            <a:off x="369767" y="1380072"/>
            <a:ext cx="1370745" cy="899998"/>
            <a:chOff x="402536" y="1421836"/>
            <a:chExt cx="1370745" cy="899998"/>
          </a:xfrm>
        </p:grpSpPr>
        <p:pic>
          <p:nvPicPr>
            <p:cNvPr id="35" name="Picture 34">
              <a:extLst>
                <a:ext uri="{FF2B5EF4-FFF2-40B4-BE49-F238E27FC236}">
                  <a16:creationId xmlns:a16="http://schemas.microsoft.com/office/drawing/2014/main" id="{FCF6A018-1FE1-D6EE-9276-42C8E7ADEDA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6179" y="1422100"/>
              <a:ext cx="1330791" cy="899467"/>
            </a:xfrm>
            <a:prstGeom prst="rect">
              <a:avLst/>
            </a:prstGeom>
          </p:spPr>
        </p:pic>
        <p:sp>
          <p:nvSpPr>
            <p:cNvPr id="24" name="Rectangle 23">
              <a:extLst>
                <a:ext uri="{FF2B5EF4-FFF2-40B4-BE49-F238E27FC236}">
                  <a16:creationId xmlns:a16="http://schemas.microsoft.com/office/drawing/2014/main" id="{8ACF74DB-5802-CC93-6E8D-7AC156B16771}"/>
                </a:ext>
              </a:extLst>
            </p:cNvPr>
            <p:cNvSpPr/>
            <p:nvPr/>
          </p:nvSpPr>
          <p:spPr>
            <a:xfrm rot="16200000" flipH="1">
              <a:off x="456373" y="1436911"/>
              <a:ext cx="869246"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2A930DA5-A596-654E-26ED-DFAE1A868E48}"/>
                </a:ext>
              </a:extLst>
            </p:cNvPr>
            <p:cNvSpPr txBox="1"/>
            <p:nvPr/>
          </p:nvSpPr>
          <p:spPr>
            <a:xfrm>
              <a:off x="402536" y="2091002"/>
              <a:ext cx="13707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Three Little Birds</a:t>
              </a:r>
            </a:p>
          </p:txBody>
        </p:sp>
        <p:sp>
          <p:nvSpPr>
            <p:cNvPr id="85" name="Rectangle 84">
              <a:extLst>
                <a:ext uri="{FF2B5EF4-FFF2-40B4-BE49-F238E27FC236}">
                  <a16:creationId xmlns:a16="http://schemas.microsoft.com/office/drawing/2014/main" id="{316ACE8D-FD1C-1645-21A0-7FB8CED08543}"/>
                </a:ext>
              </a:extLst>
            </p:cNvPr>
            <p:cNvSpPr/>
            <p:nvPr/>
          </p:nvSpPr>
          <p:spPr>
            <a:xfrm rot="16200000" flipH="1">
              <a:off x="440998" y="1421535"/>
              <a:ext cx="899998"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6" name="TextBox 85">
              <a:extLst>
                <a:ext uri="{FF2B5EF4-FFF2-40B4-BE49-F238E27FC236}">
                  <a16:creationId xmlns:a16="http://schemas.microsoft.com/office/drawing/2014/main" id="{E7BDC1E3-A86E-976D-8F50-979A083A30CC}"/>
                </a:ext>
              </a:extLst>
            </p:cNvPr>
            <p:cNvSpPr txBox="1"/>
            <p:nvPr/>
          </p:nvSpPr>
          <p:spPr>
            <a:xfrm>
              <a:off x="402536" y="2091002"/>
              <a:ext cx="13707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Three Little Birds</a:t>
              </a:r>
            </a:p>
          </p:txBody>
        </p:sp>
      </p:grpSp>
      <p:grpSp>
        <p:nvGrpSpPr>
          <p:cNvPr id="1069" name="Group 1068">
            <a:extLst>
              <a:ext uri="{FF2B5EF4-FFF2-40B4-BE49-F238E27FC236}">
                <a16:creationId xmlns:a16="http://schemas.microsoft.com/office/drawing/2014/main" id="{BC87A005-C419-4FD0-436E-A6518812B174}"/>
              </a:ext>
            </a:extLst>
          </p:cNvPr>
          <p:cNvGrpSpPr/>
          <p:nvPr/>
        </p:nvGrpSpPr>
        <p:grpSpPr>
          <a:xfrm>
            <a:off x="2115276" y="3673110"/>
            <a:ext cx="1638161" cy="900000"/>
            <a:chOff x="2266585" y="3836522"/>
            <a:chExt cx="1638161" cy="900000"/>
          </a:xfrm>
        </p:grpSpPr>
        <p:pic>
          <p:nvPicPr>
            <p:cNvPr id="83" name="Picture 82">
              <a:extLst>
                <a:ext uri="{FF2B5EF4-FFF2-40B4-BE49-F238E27FC236}">
                  <a16:creationId xmlns:a16="http://schemas.microsoft.com/office/drawing/2014/main" id="{FAF01971-5D1B-CDDF-DF88-61D12E4DB5C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04746" y="3836522"/>
              <a:ext cx="1600000" cy="900000"/>
            </a:xfrm>
            <a:prstGeom prst="rect">
              <a:avLst/>
            </a:prstGeom>
          </p:spPr>
        </p:pic>
        <p:sp>
          <p:nvSpPr>
            <p:cNvPr id="87" name="Rectangle 86">
              <a:extLst>
                <a:ext uri="{FF2B5EF4-FFF2-40B4-BE49-F238E27FC236}">
                  <a16:creationId xmlns:a16="http://schemas.microsoft.com/office/drawing/2014/main" id="{66071A82-2F7A-B3CB-83CF-C9CC5570BCD5}"/>
                </a:ext>
              </a:extLst>
            </p:cNvPr>
            <p:cNvSpPr/>
            <p:nvPr/>
          </p:nvSpPr>
          <p:spPr>
            <a:xfrm rot="16200000" flipH="1">
              <a:off x="2305047" y="3836223"/>
              <a:ext cx="899998"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8" name="TextBox 87">
              <a:extLst>
                <a:ext uri="{FF2B5EF4-FFF2-40B4-BE49-F238E27FC236}">
                  <a16:creationId xmlns:a16="http://schemas.microsoft.com/office/drawing/2014/main" id="{C6EADF1A-BCFC-4E3A-53A0-83D7E0665F78}"/>
                </a:ext>
              </a:extLst>
            </p:cNvPr>
            <p:cNvSpPr txBox="1"/>
            <p:nvPr/>
          </p:nvSpPr>
          <p:spPr>
            <a:xfrm>
              <a:off x="2266585" y="4505690"/>
              <a:ext cx="13707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Lazarus Project S2</a:t>
              </a:r>
            </a:p>
          </p:txBody>
        </p:sp>
      </p:grpSp>
      <p:grpSp>
        <p:nvGrpSpPr>
          <p:cNvPr id="1073" name="Group 1072">
            <a:extLst>
              <a:ext uri="{FF2B5EF4-FFF2-40B4-BE49-F238E27FC236}">
                <a16:creationId xmlns:a16="http://schemas.microsoft.com/office/drawing/2014/main" id="{E63DBE1F-F0F5-D806-B992-F41035171E53}"/>
              </a:ext>
            </a:extLst>
          </p:cNvPr>
          <p:cNvGrpSpPr/>
          <p:nvPr/>
        </p:nvGrpSpPr>
        <p:grpSpPr>
          <a:xfrm>
            <a:off x="4162082" y="3673110"/>
            <a:ext cx="1398674" cy="900000"/>
            <a:chOff x="3981120" y="3836522"/>
            <a:chExt cx="1398674" cy="900000"/>
          </a:xfrm>
        </p:grpSpPr>
        <p:pic>
          <p:nvPicPr>
            <p:cNvPr id="90" name="Picture 89">
              <a:extLst>
                <a:ext uri="{FF2B5EF4-FFF2-40B4-BE49-F238E27FC236}">
                  <a16:creationId xmlns:a16="http://schemas.microsoft.com/office/drawing/2014/main" id="{2BCED1C9-0EF9-57F6-0492-6372EF6D8FD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29794" y="3836522"/>
              <a:ext cx="1350000" cy="900000"/>
            </a:xfrm>
            <a:prstGeom prst="rect">
              <a:avLst/>
            </a:prstGeom>
          </p:spPr>
        </p:pic>
        <p:sp>
          <p:nvSpPr>
            <p:cNvPr id="91" name="Rectangle 90">
              <a:extLst>
                <a:ext uri="{FF2B5EF4-FFF2-40B4-BE49-F238E27FC236}">
                  <a16:creationId xmlns:a16="http://schemas.microsoft.com/office/drawing/2014/main" id="{9D731ACB-BFF4-86A0-B139-FE20A9099901}"/>
                </a:ext>
              </a:extLst>
            </p:cNvPr>
            <p:cNvSpPr/>
            <p:nvPr/>
          </p:nvSpPr>
          <p:spPr>
            <a:xfrm rot="16200000" flipH="1">
              <a:off x="4019584" y="3836223"/>
              <a:ext cx="899999"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2" name="TextBox 91">
              <a:extLst>
                <a:ext uri="{FF2B5EF4-FFF2-40B4-BE49-F238E27FC236}">
                  <a16:creationId xmlns:a16="http://schemas.microsoft.com/office/drawing/2014/main" id="{3BA85189-7E56-BEAF-F3DA-0D8C5D6260AE}"/>
                </a:ext>
              </a:extLst>
            </p:cNvPr>
            <p:cNvSpPr txBox="1"/>
            <p:nvPr/>
          </p:nvSpPr>
          <p:spPr>
            <a:xfrm>
              <a:off x="3981120" y="4367190"/>
              <a:ext cx="137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Whale with Steve Backshall </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072" name="Group 1071">
            <a:extLst>
              <a:ext uri="{FF2B5EF4-FFF2-40B4-BE49-F238E27FC236}">
                <a16:creationId xmlns:a16="http://schemas.microsoft.com/office/drawing/2014/main" id="{D12B27F1-3374-E5D7-996C-AF67BBA48D53}"/>
              </a:ext>
            </a:extLst>
          </p:cNvPr>
          <p:cNvGrpSpPr/>
          <p:nvPr/>
        </p:nvGrpSpPr>
        <p:grpSpPr>
          <a:xfrm>
            <a:off x="5969401" y="3673110"/>
            <a:ext cx="1636502" cy="900000"/>
            <a:chOff x="5476914" y="3836522"/>
            <a:chExt cx="1636502" cy="900000"/>
          </a:xfrm>
        </p:grpSpPr>
        <p:pic>
          <p:nvPicPr>
            <p:cNvPr id="96" name="Picture 95">
              <a:extLst>
                <a:ext uri="{FF2B5EF4-FFF2-40B4-BE49-F238E27FC236}">
                  <a16:creationId xmlns:a16="http://schemas.microsoft.com/office/drawing/2014/main" id="{BA47083A-382D-FE7A-1BDA-21CFE962967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3416" y="3836522"/>
              <a:ext cx="1600000" cy="900000"/>
            </a:xfrm>
            <a:prstGeom prst="rect">
              <a:avLst/>
            </a:prstGeom>
          </p:spPr>
        </p:pic>
        <p:sp>
          <p:nvSpPr>
            <p:cNvPr id="97" name="Rectangle 96">
              <a:extLst>
                <a:ext uri="{FF2B5EF4-FFF2-40B4-BE49-F238E27FC236}">
                  <a16:creationId xmlns:a16="http://schemas.microsoft.com/office/drawing/2014/main" id="{5F562AB1-75D5-17AD-A8B4-65C1998BEA86}"/>
                </a:ext>
              </a:extLst>
            </p:cNvPr>
            <p:cNvSpPr/>
            <p:nvPr/>
          </p:nvSpPr>
          <p:spPr>
            <a:xfrm rot="16200000" flipH="1">
              <a:off x="5632559" y="3953406"/>
              <a:ext cx="665632"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8" name="TextBox 97">
              <a:extLst>
                <a:ext uri="{FF2B5EF4-FFF2-40B4-BE49-F238E27FC236}">
                  <a16:creationId xmlns:a16="http://schemas.microsoft.com/office/drawing/2014/main" id="{BB552F14-47D1-8BB9-DA34-7EB9F61EC500}"/>
                </a:ext>
              </a:extLst>
            </p:cNvPr>
            <p:cNvSpPr txBox="1"/>
            <p:nvPr/>
          </p:nvSpPr>
          <p:spPr>
            <a:xfrm>
              <a:off x="5476914" y="4505690"/>
              <a:ext cx="13707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Smothered</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071" name="Group 1070">
            <a:extLst>
              <a:ext uri="{FF2B5EF4-FFF2-40B4-BE49-F238E27FC236}">
                <a16:creationId xmlns:a16="http://schemas.microsoft.com/office/drawing/2014/main" id="{86A57379-501C-A716-A1E2-575D33F4381A}"/>
              </a:ext>
            </a:extLst>
          </p:cNvPr>
          <p:cNvGrpSpPr/>
          <p:nvPr/>
        </p:nvGrpSpPr>
        <p:grpSpPr>
          <a:xfrm>
            <a:off x="8014548" y="3673110"/>
            <a:ext cx="1370745" cy="906473"/>
            <a:chOff x="7256441" y="3836522"/>
            <a:chExt cx="1370745" cy="906473"/>
          </a:xfrm>
        </p:grpSpPr>
        <p:pic>
          <p:nvPicPr>
            <p:cNvPr id="100" name="Picture 99">
              <a:extLst>
                <a:ext uri="{FF2B5EF4-FFF2-40B4-BE49-F238E27FC236}">
                  <a16:creationId xmlns:a16="http://schemas.microsoft.com/office/drawing/2014/main" id="{82374F0E-5A62-6AE8-CAA2-1BB4ACDC7A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277344" y="3836522"/>
              <a:ext cx="1349841" cy="900000"/>
            </a:xfrm>
            <a:prstGeom prst="rect">
              <a:avLst/>
            </a:prstGeom>
          </p:spPr>
        </p:pic>
        <p:sp>
          <p:nvSpPr>
            <p:cNvPr id="101" name="Rectangle 100">
              <a:extLst>
                <a:ext uri="{FF2B5EF4-FFF2-40B4-BE49-F238E27FC236}">
                  <a16:creationId xmlns:a16="http://schemas.microsoft.com/office/drawing/2014/main" id="{A487C604-7977-1599-343F-401C2AA99257}"/>
                </a:ext>
              </a:extLst>
            </p:cNvPr>
            <p:cNvSpPr/>
            <p:nvPr/>
          </p:nvSpPr>
          <p:spPr>
            <a:xfrm rot="16200000" flipH="1">
              <a:off x="7410368" y="3714888"/>
              <a:ext cx="900001" cy="1156213"/>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2" name="TextBox 101">
              <a:extLst>
                <a:ext uri="{FF2B5EF4-FFF2-40B4-BE49-F238E27FC236}">
                  <a16:creationId xmlns:a16="http://schemas.microsoft.com/office/drawing/2014/main" id="{AB218A9E-BB72-C03F-369B-4B1F0CC2C7AE}"/>
                </a:ext>
              </a:extLst>
            </p:cNvPr>
            <p:cNvSpPr txBox="1"/>
            <p:nvPr/>
          </p:nvSpPr>
          <p:spPr>
            <a:xfrm>
              <a:off x="7256441" y="4367190"/>
              <a:ext cx="137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True Detective: Night Country</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070" name="Group 1069">
            <a:extLst>
              <a:ext uri="{FF2B5EF4-FFF2-40B4-BE49-F238E27FC236}">
                <a16:creationId xmlns:a16="http://schemas.microsoft.com/office/drawing/2014/main" id="{9B3FA2D0-F022-D5CD-7603-F083A840A910}"/>
              </a:ext>
            </a:extLst>
          </p:cNvPr>
          <p:cNvGrpSpPr/>
          <p:nvPr/>
        </p:nvGrpSpPr>
        <p:grpSpPr>
          <a:xfrm>
            <a:off x="9793937" y="3673110"/>
            <a:ext cx="1620904" cy="900000"/>
            <a:chOff x="9997581" y="3836522"/>
            <a:chExt cx="1620904" cy="900000"/>
          </a:xfrm>
        </p:grpSpPr>
        <p:pic>
          <p:nvPicPr>
            <p:cNvPr id="104" name="Picture 103">
              <a:extLst>
                <a:ext uri="{FF2B5EF4-FFF2-40B4-BE49-F238E27FC236}">
                  <a16:creationId xmlns:a16="http://schemas.microsoft.com/office/drawing/2014/main" id="{060D9E7E-BBC2-289E-5F57-4B3F4D9F0A2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18485" y="3836522"/>
              <a:ext cx="1600000" cy="900000"/>
            </a:xfrm>
            <a:prstGeom prst="rect">
              <a:avLst/>
            </a:prstGeom>
          </p:spPr>
        </p:pic>
        <p:sp>
          <p:nvSpPr>
            <p:cNvPr id="105" name="TextBox 104">
              <a:extLst>
                <a:ext uri="{FF2B5EF4-FFF2-40B4-BE49-F238E27FC236}">
                  <a16:creationId xmlns:a16="http://schemas.microsoft.com/office/drawing/2014/main" id="{E73054F8-C18D-C5A8-09A6-4ED90A0E631A}"/>
                </a:ext>
              </a:extLst>
            </p:cNvPr>
            <p:cNvSpPr txBox="1"/>
            <p:nvPr/>
          </p:nvSpPr>
          <p:spPr>
            <a:xfrm>
              <a:off x="9997581" y="4505690"/>
              <a:ext cx="13707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COBRA: Rebellion</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080" name="Group 1079">
            <a:extLst>
              <a:ext uri="{FF2B5EF4-FFF2-40B4-BE49-F238E27FC236}">
                <a16:creationId xmlns:a16="http://schemas.microsoft.com/office/drawing/2014/main" id="{A52CBB48-6B56-45A1-2A94-C4794149B453}"/>
              </a:ext>
            </a:extLst>
          </p:cNvPr>
          <p:cNvGrpSpPr/>
          <p:nvPr/>
        </p:nvGrpSpPr>
        <p:grpSpPr>
          <a:xfrm>
            <a:off x="7220760" y="4856026"/>
            <a:ext cx="1202911" cy="923845"/>
            <a:chOff x="7253529" y="4979829"/>
            <a:chExt cx="1202911" cy="923845"/>
          </a:xfrm>
        </p:grpSpPr>
        <p:pic>
          <p:nvPicPr>
            <p:cNvPr id="107" name="Picture 106">
              <a:extLst>
                <a:ext uri="{FF2B5EF4-FFF2-40B4-BE49-F238E27FC236}">
                  <a16:creationId xmlns:a16="http://schemas.microsoft.com/office/drawing/2014/main" id="{FCA158FC-95D0-FFE0-4EB7-ACDCFB8969B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56440" y="4979829"/>
              <a:ext cx="1200000" cy="900000"/>
            </a:xfrm>
            <a:prstGeom prst="rect">
              <a:avLst/>
            </a:prstGeom>
          </p:spPr>
        </p:pic>
        <p:sp>
          <p:nvSpPr>
            <p:cNvPr id="108" name="Rectangle 107">
              <a:extLst>
                <a:ext uri="{FF2B5EF4-FFF2-40B4-BE49-F238E27FC236}">
                  <a16:creationId xmlns:a16="http://schemas.microsoft.com/office/drawing/2014/main" id="{D278F7B9-BF97-E2CF-6025-3C3F97AB1E2B}"/>
                </a:ext>
              </a:extLst>
            </p:cNvPr>
            <p:cNvSpPr/>
            <p:nvPr/>
          </p:nvSpPr>
          <p:spPr>
            <a:xfrm rot="16200000" flipH="1">
              <a:off x="7406817" y="4830207"/>
              <a:ext cx="899249" cy="1199997"/>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BFBA68EA-79AF-1ACD-C576-AEC4A610063D}"/>
                </a:ext>
              </a:extLst>
            </p:cNvPr>
            <p:cNvSpPr txBox="1"/>
            <p:nvPr/>
          </p:nvSpPr>
          <p:spPr>
            <a:xfrm>
              <a:off x="7253529" y="5534342"/>
              <a:ext cx="1156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Endurance: Race to the Pole</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077" name="Group 1076">
            <a:extLst>
              <a:ext uri="{FF2B5EF4-FFF2-40B4-BE49-F238E27FC236}">
                <a16:creationId xmlns:a16="http://schemas.microsoft.com/office/drawing/2014/main" id="{F9944BAA-F443-9269-FD04-37037B7F7A44}"/>
              </a:ext>
            </a:extLst>
          </p:cNvPr>
          <p:cNvGrpSpPr/>
          <p:nvPr/>
        </p:nvGrpSpPr>
        <p:grpSpPr>
          <a:xfrm>
            <a:off x="8512305" y="4856026"/>
            <a:ext cx="1610976" cy="900000"/>
            <a:chOff x="8545074" y="4979829"/>
            <a:chExt cx="1610976" cy="900000"/>
          </a:xfrm>
        </p:grpSpPr>
        <p:pic>
          <p:nvPicPr>
            <p:cNvPr id="111" name="Picture 110">
              <a:extLst>
                <a:ext uri="{FF2B5EF4-FFF2-40B4-BE49-F238E27FC236}">
                  <a16:creationId xmlns:a16="http://schemas.microsoft.com/office/drawing/2014/main" id="{3596E889-E4DF-03CD-4696-C72B500A83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556761" y="4979829"/>
              <a:ext cx="1599289" cy="900000"/>
            </a:xfrm>
            <a:prstGeom prst="rect">
              <a:avLst/>
            </a:prstGeom>
          </p:spPr>
        </p:pic>
        <p:sp>
          <p:nvSpPr>
            <p:cNvPr id="112" name="Rectangle 111">
              <a:extLst>
                <a:ext uri="{FF2B5EF4-FFF2-40B4-BE49-F238E27FC236}">
                  <a16:creationId xmlns:a16="http://schemas.microsoft.com/office/drawing/2014/main" id="{17727CB4-1659-5387-3A18-2D0E2E06D709}"/>
                </a:ext>
              </a:extLst>
            </p:cNvPr>
            <p:cNvSpPr/>
            <p:nvPr/>
          </p:nvSpPr>
          <p:spPr>
            <a:xfrm rot="16200000" flipH="1">
              <a:off x="8553224" y="4980798"/>
              <a:ext cx="884300"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3" name="TextBox 112">
              <a:extLst>
                <a:ext uri="{FF2B5EF4-FFF2-40B4-BE49-F238E27FC236}">
                  <a16:creationId xmlns:a16="http://schemas.microsoft.com/office/drawing/2014/main" id="{D99847AF-367D-0C9D-D844-E9009BCCD342}"/>
                </a:ext>
              </a:extLst>
            </p:cNvPr>
            <p:cNvSpPr txBox="1"/>
            <p:nvPr/>
          </p:nvSpPr>
          <p:spPr>
            <a:xfrm>
              <a:off x="8569076" y="5630572"/>
              <a:ext cx="13707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The Toy Hospital</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074" name="Group 1073">
            <a:extLst>
              <a:ext uri="{FF2B5EF4-FFF2-40B4-BE49-F238E27FC236}">
                <a16:creationId xmlns:a16="http://schemas.microsoft.com/office/drawing/2014/main" id="{0F62BCE4-0AFC-0E6D-3744-377FB3299E77}"/>
              </a:ext>
            </a:extLst>
          </p:cNvPr>
          <p:cNvGrpSpPr/>
          <p:nvPr/>
        </p:nvGrpSpPr>
        <p:grpSpPr>
          <a:xfrm>
            <a:off x="10188595" y="4827077"/>
            <a:ext cx="1631930" cy="928949"/>
            <a:chOff x="10221364" y="4949076"/>
            <a:chExt cx="1631930" cy="928949"/>
          </a:xfrm>
        </p:grpSpPr>
        <p:pic>
          <p:nvPicPr>
            <p:cNvPr id="115" name="Picture 114">
              <a:extLst>
                <a:ext uri="{FF2B5EF4-FFF2-40B4-BE49-F238E27FC236}">
                  <a16:creationId xmlns:a16="http://schemas.microsoft.com/office/drawing/2014/main" id="{B289480D-B4F1-061D-30A8-673792DCA38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56371" y="4949076"/>
              <a:ext cx="1596923" cy="926746"/>
            </a:xfrm>
            <a:prstGeom prst="rect">
              <a:avLst/>
            </a:prstGeom>
          </p:spPr>
        </p:pic>
        <p:sp>
          <p:nvSpPr>
            <p:cNvPr id="116" name="Rectangle 115">
              <a:extLst>
                <a:ext uri="{FF2B5EF4-FFF2-40B4-BE49-F238E27FC236}">
                  <a16:creationId xmlns:a16="http://schemas.microsoft.com/office/drawing/2014/main" id="{345DC503-D68D-C578-BD45-3EA9F5C7D08F}"/>
                </a:ext>
              </a:extLst>
            </p:cNvPr>
            <p:cNvSpPr/>
            <p:nvPr/>
          </p:nvSpPr>
          <p:spPr>
            <a:xfrm rot="16200000" flipH="1">
              <a:off x="10267696" y="4986520"/>
              <a:ext cx="869246"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B10E53BA-041F-67A6-AA82-D563CFA8B687}"/>
                </a:ext>
              </a:extLst>
            </p:cNvPr>
            <p:cNvSpPr txBox="1"/>
            <p:nvPr/>
          </p:nvSpPr>
          <p:spPr>
            <a:xfrm>
              <a:off x="10221364" y="5508693"/>
              <a:ext cx="137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Cruising with Susan Calman</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23" name="TextBox 122">
            <a:extLst>
              <a:ext uri="{FF2B5EF4-FFF2-40B4-BE49-F238E27FC236}">
                <a16:creationId xmlns:a16="http://schemas.microsoft.com/office/drawing/2014/main" id="{BD128068-0223-8794-B686-AB307CE4FA3D}"/>
              </a:ext>
            </a:extLst>
          </p:cNvPr>
          <p:cNvSpPr txBox="1"/>
          <p:nvPr/>
        </p:nvSpPr>
        <p:spPr>
          <a:xfrm>
            <a:off x="2140217" y="5386694"/>
            <a:ext cx="137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Sister Boniface: Christmas Special</a:t>
            </a:r>
          </a:p>
        </p:txBody>
      </p:sp>
      <p:sp>
        <p:nvSpPr>
          <p:cNvPr id="126" name="TextBox 125">
            <a:extLst>
              <a:ext uri="{FF2B5EF4-FFF2-40B4-BE49-F238E27FC236}">
                <a16:creationId xmlns:a16="http://schemas.microsoft.com/office/drawing/2014/main" id="{985729EC-0E5A-C0A2-5C2A-BFB0A669D964}"/>
              </a:ext>
            </a:extLst>
          </p:cNvPr>
          <p:cNvSpPr txBox="1"/>
          <p:nvPr/>
        </p:nvSpPr>
        <p:spPr>
          <a:xfrm>
            <a:off x="3415279" y="5386694"/>
            <a:ext cx="137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Outsiders with David Mitchell</a:t>
            </a:r>
          </a:p>
        </p:txBody>
      </p:sp>
      <p:grpSp>
        <p:nvGrpSpPr>
          <p:cNvPr id="1086" name="Group 1085">
            <a:extLst>
              <a:ext uri="{FF2B5EF4-FFF2-40B4-BE49-F238E27FC236}">
                <a16:creationId xmlns:a16="http://schemas.microsoft.com/office/drawing/2014/main" id="{F012285D-53B4-6CD0-26F1-BC49604989BC}"/>
              </a:ext>
            </a:extLst>
          </p:cNvPr>
          <p:cNvGrpSpPr/>
          <p:nvPr/>
        </p:nvGrpSpPr>
        <p:grpSpPr>
          <a:xfrm>
            <a:off x="2140216" y="4856026"/>
            <a:ext cx="1370745" cy="900000"/>
            <a:chOff x="2172987" y="4924696"/>
            <a:chExt cx="1370745" cy="900000"/>
          </a:xfrm>
        </p:grpSpPr>
        <p:pic>
          <p:nvPicPr>
            <p:cNvPr id="121" name="Picture 120">
              <a:extLst>
                <a:ext uri="{FF2B5EF4-FFF2-40B4-BE49-F238E27FC236}">
                  <a16:creationId xmlns:a16="http://schemas.microsoft.com/office/drawing/2014/main" id="{AE62E7CD-F07E-B5EC-A662-B62B63CF6FE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19627" y="4924696"/>
              <a:ext cx="1194444" cy="900000"/>
            </a:xfrm>
            <a:prstGeom prst="rect">
              <a:avLst/>
            </a:prstGeom>
          </p:spPr>
        </p:pic>
        <p:sp>
          <p:nvSpPr>
            <p:cNvPr id="1035" name="Rectangle 1034">
              <a:extLst>
                <a:ext uri="{FF2B5EF4-FFF2-40B4-BE49-F238E27FC236}">
                  <a16:creationId xmlns:a16="http://schemas.microsoft.com/office/drawing/2014/main" id="{32E47A7F-B65F-FBB5-1A45-F8592A1030DB}"/>
                </a:ext>
              </a:extLst>
            </p:cNvPr>
            <p:cNvSpPr/>
            <p:nvPr/>
          </p:nvSpPr>
          <p:spPr>
            <a:xfrm rot="16200000" flipH="1">
              <a:off x="2242122" y="4918137"/>
              <a:ext cx="869246"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7" name="TextBox 1036">
              <a:extLst>
                <a:ext uri="{FF2B5EF4-FFF2-40B4-BE49-F238E27FC236}">
                  <a16:creationId xmlns:a16="http://schemas.microsoft.com/office/drawing/2014/main" id="{702772FA-EF8A-223F-525D-CC13393D2AB4}"/>
                </a:ext>
              </a:extLst>
            </p:cNvPr>
            <p:cNvSpPr txBox="1"/>
            <p:nvPr/>
          </p:nvSpPr>
          <p:spPr>
            <a:xfrm>
              <a:off x="2172987" y="5453161"/>
              <a:ext cx="137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Sister Boniface: Christmas Special</a:t>
              </a:r>
            </a:p>
          </p:txBody>
        </p:sp>
      </p:grpSp>
      <p:sp>
        <p:nvSpPr>
          <p:cNvPr id="1041" name="TextBox 1040">
            <a:extLst>
              <a:ext uri="{FF2B5EF4-FFF2-40B4-BE49-F238E27FC236}">
                <a16:creationId xmlns:a16="http://schemas.microsoft.com/office/drawing/2014/main" id="{E641E85E-8680-C00D-CC33-727683D96916}"/>
              </a:ext>
            </a:extLst>
          </p:cNvPr>
          <p:cNvSpPr txBox="1"/>
          <p:nvPr/>
        </p:nvSpPr>
        <p:spPr>
          <a:xfrm>
            <a:off x="4888334" y="5386694"/>
            <a:ext cx="137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Murder, They Hope: Bloody Actually</a:t>
            </a:r>
          </a:p>
        </p:txBody>
      </p:sp>
      <p:grpSp>
        <p:nvGrpSpPr>
          <p:cNvPr id="2051" name="Group 2050">
            <a:extLst>
              <a:ext uri="{FF2B5EF4-FFF2-40B4-BE49-F238E27FC236}">
                <a16:creationId xmlns:a16="http://schemas.microsoft.com/office/drawing/2014/main" id="{739AEFC9-02E9-5F37-4789-525E51B9D5BE}"/>
              </a:ext>
            </a:extLst>
          </p:cNvPr>
          <p:cNvGrpSpPr/>
          <p:nvPr/>
        </p:nvGrpSpPr>
        <p:grpSpPr>
          <a:xfrm>
            <a:off x="4951427" y="4844792"/>
            <a:ext cx="1370745" cy="911234"/>
            <a:chOff x="4921104" y="4968629"/>
            <a:chExt cx="1370745" cy="911234"/>
          </a:xfrm>
        </p:grpSpPr>
        <p:grpSp>
          <p:nvGrpSpPr>
            <p:cNvPr id="1082" name="Group 1081">
              <a:extLst>
                <a:ext uri="{FF2B5EF4-FFF2-40B4-BE49-F238E27FC236}">
                  <a16:creationId xmlns:a16="http://schemas.microsoft.com/office/drawing/2014/main" id="{42F0D48B-0AB3-DF6F-E15B-6D5237D505D1}"/>
                </a:ext>
              </a:extLst>
            </p:cNvPr>
            <p:cNvGrpSpPr/>
            <p:nvPr/>
          </p:nvGrpSpPr>
          <p:grpSpPr>
            <a:xfrm>
              <a:off x="4960710" y="4968629"/>
              <a:ext cx="1074194" cy="900000"/>
              <a:chOff x="4960710" y="4968629"/>
              <a:chExt cx="1074194" cy="900000"/>
            </a:xfrm>
          </p:grpSpPr>
          <p:pic>
            <p:nvPicPr>
              <p:cNvPr id="1031" name="Picture 1030">
                <a:extLst>
                  <a:ext uri="{FF2B5EF4-FFF2-40B4-BE49-F238E27FC236}">
                    <a16:creationId xmlns:a16="http://schemas.microsoft.com/office/drawing/2014/main" id="{F6F33CAF-1BB0-8750-299C-E701BE5322A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0710" y="4968629"/>
                <a:ext cx="1074194" cy="900000"/>
              </a:xfrm>
              <a:prstGeom prst="rect">
                <a:avLst/>
              </a:prstGeom>
            </p:spPr>
          </p:pic>
          <p:sp>
            <p:nvSpPr>
              <p:cNvPr id="1039" name="Rectangle 1038">
                <a:extLst>
                  <a:ext uri="{FF2B5EF4-FFF2-40B4-BE49-F238E27FC236}">
                    <a16:creationId xmlns:a16="http://schemas.microsoft.com/office/drawing/2014/main" id="{C5AA3B05-9065-6AEB-CF28-C8DC1883D898}"/>
                  </a:ext>
                </a:extLst>
              </p:cNvPr>
              <p:cNvSpPr/>
              <p:nvPr/>
            </p:nvSpPr>
            <p:spPr>
              <a:xfrm rot="16200000" flipH="1">
                <a:off x="4990238" y="4975506"/>
                <a:ext cx="869246"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3" name="Rectangle 1052">
                <a:extLst>
                  <a:ext uri="{FF2B5EF4-FFF2-40B4-BE49-F238E27FC236}">
                    <a16:creationId xmlns:a16="http://schemas.microsoft.com/office/drawing/2014/main" id="{664C86B5-CDD2-441E-C8D4-FD899E4D5831}"/>
                  </a:ext>
                </a:extLst>
              </p:cNvPr>
              <p:cNvSpPr/>
              <p:nvPr/>
            </p:nvSpPr>
            <p:spPr>
              <a:xfrm rot="16200000" flipH="1">
                <a:off x="4990239" y="4975507"/>
                <a:ext cx="869246"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grpSp>
        <p:sp>
          <p:nvSpPr>
            <p:cNvPr id="1054" name="TextBox 1053">
              <a:extLst>
                <a:ext uri="{FF2B5EF4-FFF2-40B4-BE49-F238E27FC236}">
                  <a16:creationId xmlns:a16="http://schemas.microsoft.com/office/drawing/2014/main" id="{1FEFBA16-2978-1E97-A6F8-F370BA1DCE57}"/>
                </a:ext>
              </a:extLst>
            </p:cNvPr>
            <p:cNvSpPr txBox="1"/>
            <p:nvPr/>
          </p:nvSpPr>
          <p:spPr>
            <a:xfrm>
              <a:off x="4921104" y="5510531"/>
              <a:ext cx="137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Murder, They Hope: Bloody Actually</a:t>
              </a:r>
            </a:p>
          </p:txBody>
        </p:sp>
      </p:grpSp>
      <p:grpSp>
        <p:nvGrpSpPr>
          <p:cNvPr id="1087" name="Group 1086">
            <a:extLst>
              <a:ext uri="{FF2B5EF4-FFF2-40B4-BE49-F238E27FC236}">
                <a16:creationId xmlns:a16="http://schemas.microsoft.com/office/drawing/2014/main" id="{FC78A6D5-A3B8-7BEA-5012-88519DFA74A5}"/>
              </a:ext>
            </a:extLst>
          </p:cNvPr>
          <p:cNvGrpSpPr/>
          <p:nvPr/>
        </p:nvGrpSpPr>
        <p:grpSpPr>
          <a:xfrm>
            <a:off x="6104833" y="4854808"/>
            <a:ext cx="1370745" cy="900000"/>
            <a:chOff x="6074510" y="4965225"/>
            <a:chExt cx="1370745" cy="900000"/>
          </a:xfrm>
        </p:grpSpPr>
        <p:grpSp>
          <p:nvGrpSpPr>
            <p:cNvPr id="1081" name="Group 1080">
              <a:extLst>
                <a:ext uri="{FF2B5EF4-FFF2-40B4-BE49-F238E27FC236}">
                  <a16:creationId xmlns:a16="http://schemas.microsoft.com/office/drawing/2014/main" id="{762238A9-A802-0973-5BBD-79F007A508F2}"/>
                </a:ext>
              </a:extLst>
            </p:cNvPr>
            <p:cNvGrpSpPr/>
            <p:nvPr/>
          </p:nvGrpSpPr>
          <p:grpSpPr>
            <a:xfrm>
              <a:off x="6115016" y="4965225"/>
              <a:ext cx="984554" cy="900000"/>
              <a:chOff x="6115016" y="4965225"/>
              <a:chExt cx="984554" cy="900000"/>
            </a:xfrm>
          </p:grpSpPr>
          <p:pic>
            <p:nvPicPr>
              <p:cNvPr id="1051" name="Picture 1050">
                <a:extLst>
                  <a:ext uri="{FF2B5EF4-FFF2-40B4-BE49-F238E27FC236}">
                    <a16:creationId xmlns:a16="http://schemas.microsoft.com/office/drawing/2014/main" id="{3DCE5764-1C96-177E-CBA7-83E2CC7648E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115016" y="4965225"/>
                <a:ext cx="984554" cy="900000"/>
              </a:xfrm>
              <a:prstGeom prst="rect">
                <a:avLst/>
              </a:prstGeom>
            </p:spPr>
          </p:pic>
          <p:sp>
            <p:nvSpPr>
              <p:cNvPr id="1055" name="Rectangle 1054">
                <a:extLst>
                  <a:ext uri="{FF2B5EF4-FFF2-40B4-BE49-F238E27FC236}">
                    <a16:creationId xmlns:a16="http://schemas.microsoft.com/office/drawing/2014/main" id="{67B86D28-C161-C35F-889D-E5498C7E1843}"/>
                  </a:ext>
                </a:extLst>
              </p:cNvPr>
              <p:cNvSpPr/>
              <p:nvPr/>
            </p:nvSpPr>
            <p:spPr>
              <a:xfrm rot="16200000" flipH="1">
                <a:off x="6139215" y="4962906"/>
                <a:ext cx="869246"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grpSp>
        <p:sp>
          <p:nvSpPr>
            <p:cNvPr id="1056" name="TextBox 1055">
              <a:extLst>
                <a:ext uri="{FF2B5EF4-FFF2-40B4-BE49-F238E27FC236}">
                  <a16:creationId xmlns:a16="http://schemas.microsoft.com/office/drawing/2014/main" id="{D4950B2E-DAD7-2D35-ED6D-58B07ED6C655}"/>
                </a:ext>
              </a:extLst>
            </p:cNvPr>
            <p:cNvSpPr txBox="1"/>
            <p:nvPr/>
          </p:nvSpPr>
          <p:spPr>
            <a:xfrm>
              <a:off x="6074510" y="5615096"/>
              <a:ext cx="13707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Elementary</a:t>
              </a:r>
            </a:p>
          </p:txBody>
        </p:sp>
      </p:grpSp>
      <p:grpSp>
        <p:nvGrpSpPr>
          <p:cNvPr id="1085" name="Group 1084">
            <a:extLst>
              <a:ext uri="{FF2B5EF4-FFF2-40B4-BE49-F238E27FC236}">
                <a16:creationId xmlns:a16="http://schemas.microsoft.com/office/drawing/2014/main" id="{B4549734-8CC6-21F1-A648-810A1B8E9137}"/>
              </a:ext>
            </a:extLst>
          </p:cNvPr>
          <p:cNvGrpSpPr/>
          <p:nvPr/>
        </p:nvGrpSpPr>
        <p:grpSpPr>
          <a:xfrm>
            <a:off x="3472167" y="4856026"/>
            <a:ext cx="1416693" cy="900000"/>
            <a:chOff x="3448949" y="4944533"/>
            <a:chExt cx="1416693" cy="900000"/>
          </a:xfrm>
        </p:grpSpPr>
        <p:pic>
          <p:nvPicPr>
            <p:cNvPr id="1083" name="Picture 1082">
              <a:extLst>
                <a:ext uri="{FF2B5EF4-FFF2-40B4-BE49-F238E27FC236}">
                  <a16:creationId xmlns:a16="http://schemas.microsoft.com/office/drawing/2014/main" id="{8DE2AFE3-9E14-B506-20D9-54084D89F2E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496077" y="4944533"/>
              <a:ext cx="1369565" cy="900000"/>
            </a:xfrm>
            <a:prstGeom prst="rect">
              <a:avLst/>
            </a:prstGeom>
          </p:spPr>
        </p:pic>
        <p:sp>
          <p:nvSpPr>
            <p:cNvPr id="1084" name="TextBox 1083">
              <a:extLst>
                <a:ext uri="{FF2B5EF4-FFF2-40B4-BE49-F238E27FC236}">
                  <a16:creationId xmlns:a16="http://schemas.microsoft.com/office/drawing/2014/main" id="{97EC0230-C628-F33C-08E1-674015048853}"/>
                </a:ext>
              </a:extLst>
            </p:cNvPr>
            <p:cNvSpPr txBox="1"/>
            <p:nvPr/>
          </p:nvSpPr>
          <p:spPr>
            <a:xfrm>
              <a:off x="3448949" y="5460073"/>
              <a:ext cx="137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Outsiders with David Mitchell S3</a:t>
              </a:r>
            </a:p>
          </p:txBody>
        </p:sp>
      </p:grpSp>
      <p:grpSp>
        <p:nvGrpSpPr>
          <p:cNvPr id="13" name="Group 12">
            <a:extLst>
              <a:ext uri="{FF2B5EF4-FFF2-40B4-BE49-F238E27FC236}">
                <a16:creationId xmlns:a16="http://schemas.microsoft.com/office/drawing/2014/main" id="{9F617802-8A13-9DB0-4C72-4C71C4CA9A93}"/>
              </a:ext>
            </a:extLst>
          </p:cNvPr>
          <p:cNvGrpSpPr/>
          <p:nvPr/>
        </p:nvGrpSpPr>
        <p:grpSpPr>
          <a:xfrm>
            <a:off x="9777714" y="2567487"/>
            <a:ext cx="1625350" cy="900000"/>
            <a:chOff x="10250581" y="2612777"/>
            <a:chExt cx="1625350" cy="900000"/>
          </a:xfrm>
        </p:grpSpPr>
        <p:pic>
          <p:nvPicPr>
            <p:cNvPr id="2140" name="Picture 6">
              <a:extLst>
                <a:ext uri="{FF2B5EF4-FFF2-40B4-BE49-F238E27FC236}">
                  <a16:creationId xmlns:a16="http://schemas.microsoft.com/office/drawing/2014/main" id="{6532A177-2DBE-5881-5F01-AD902E1E314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268788" y="2612777"/>
              <a:ext cx="1607143" cy="900000"/>
            </a:xfrm>
            <a:prstGeom prst="rect">
              <a:avLst/>
            </a:prstGeom>
            <a:noFill/>
            <a:extLst>
              <a:ext uri="{909E8E84-426E-40DD-AFC4-6F175D3DCCD1}">
                <a14:hiddenFill xmlns:a14="http://schemas.microsoft.com/office/drawing/2010/main">
                  <a:solidFill>
                    <a:srgbClr val="FFFFFF"/>
                  </a:solidFill>
                </a14:hiddenFill>
              </a:ext>
            </a:extLst>
          </p:spPr>
        </p:pic>
        <p:sp>
          <p:nvSpPr>
            <p:cNvPr id="2058" name="Rectangle 2057">
              <a:extLst>
                <a:ext uri="{FF2B5EF4-FFF2-40B4-BE49-F238E27FC236}">
                  <a16:creationId xmlns:a16="http://schemas.microsoft.com/office/drawing/2014/main" id="{037ACA73-2826-CF9A-3254-CFC88BE4FBCE}"/>
                </a:ext>
              </a:extLst>
            </p:cNvPr>
            <p:cNvSpPr/>
            <p:nvPr/>
          </p:nvSpPr>
          <p:spPr>
            <a:xfrm rot="16200000" flipH="1">
              <a:off x="10439092" y="2464250"/>
              <a:ext cx="878222" cy="121883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61" name="TextBox 2060">
              <a:extLst>
                <a:ext uri="{FF2B5EF4-FFF2-40B4-BE49-F238E27FC236}">
                  <a16:creationId xmlns:a16="http://schemas.microsoft.com/office/drawing/2014/main" id="{ABAC9CBA-2E18-A3A9-E8A7-C87539ED84F5}"/>
                </a:ext>
              </a:extLst>
            </p:cNvPr>
            <p:cNvSpPr txBox="1"/>
            <p:nvPr/>
          </p:nvSpPr>
          <p:spPr>
            <a:xfrm>
              <a:off x="10250581" y="3281945"/>
              <a:ext cx="162534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Couple Next Door </a:t>
              </a:r>
            </a:p>
          </p:txBody>
        </p:sp>
      </p:grpSp>
      <p:grpSp>
        <p:nvGrpSpPr>
          <p:cNvPr id="2128" name="Group 2127">
            <a:extLst>
              <a:ext uri="{FF2B5EF4-FFF2-40B4-BE49-F238E27FC236}">
                <a16:creationId xmlns:a16="http://schemas.microsoft.com/office/drawing/2014/main" id="{1493F02F-2F74-521F-0B8E-C9837C169F6F}"/>
              </a:ext>
            </a:extLst>
          </p:cNvPr>
          <p:cNvGrpSpPr/>
          <p:nvPr/>
        </p:nvGrpSpPr>
        <p:grpSpPr>
          <a:xfrm>
            <a:off x="353300" y="2571505"/>
            <a:ext cx="1224466" cy="895982"/>
            <a:chOff x="386557" y="2630514"/>
            <a:chExt cx="1112633" cy="895982"/>
          </a:xfrm>
        </p:grpSpPr>
        <p:pic>
          <p:nvPicPr>
            <p:cNvPr id="2129" name="Picture 2128">
              <a:extLst>
                <a:ext uri="{FF2B5EF4-FFF2-40B4-BE49-F238E27FC236}">
                  <a16:creationId xmlns:a16="http://schemas.microsoft.com/office/drawing/2014/main" id="{40804E31-9E7F-563B-B575-17CEFAB3447E}"/>
                </a:ext>
              </a:extLst>
            </p:cNvPr>
            <p:cNvPicPr>
              <a:picLocks noChangeAspect="1"/>
            </p:cNvPicPr>
            <p:nvPr/>
          </p:nvPicPr>
          <p:blipFill rotWithShape="1">
            <a:blip r:embed="rId30">
              <a:extLst>
                <a:ext uri="{28A0092B-C50C-407E-A947-70E740481C1C}">
                  <a14:useLocalDpi xmlns:a14="http://schemas.microsoft.com/office/drawing/2010/main" val="0"/>
                </a:ext>
              </a:extLst>
            </a:blip>
            <a:srcRect r="-129"/>
            <a:stretch/>
          </p:blipFill>
          <p:spPr>
            <a:xfrm>
              <a:off x="442790" y="2630514"/>
              <a:ext cx="1049001" cy="860493"/>
            </a:xfrm>
            <a:prstGeom prst="rect">
              <a:avLst/>
            </a:prstGeom>
          </p:spPr>
        </p:pic>
        <p:sp>
          <p:nvSpPr>
            <p:cNvPr id="2130" name="Rectangle 2129">
              <a:extLst>
                <a:ext uri="{FF2B5EF4-FFF2-40B4-BE49-F238E27FC236}">
                  <a16:creationId xmlns:a16="http://schemas.microsoft.com/office/drawing/2014/main" id="{60CF98C4-1960-344D-5498-FD989599A39A}"/>
                </a:ext>
              </a:extLst>
            </p:cNvPr>
            <p:cNvSpPr/>
            <p:nvPr/>
          </p:nvSpPr>
          <p:spPr>
            <a:xfrm rot="16200000" flipH="1">
              <a:off x="531251" y="2545883"/>
              <a:ext cx="860492" cy="1029758"/>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131" name="TextBox 2130">
              <a:extLst>
                <a:ext uri="{FF2B5EF4-FFF2-40B4-BE49-F238E27FC236}">
                  <a16:creationId xmlns:a16="http://schemas.microsoft.com/office/drawing/2014/main" id="{F7B77200-737C-6D82-0C23-CB7F99BDFAB1}"/>
                </a:ext>
              </a:extLst>
            </p:cNvPr>
            <p:cNvSpPr txBox="1"/>
            <p:nvPr/>
          </p:nvSpPr>
          <p:spPr>
            <a:xfrm>
              <a:off x="386557" y="3157164"/>
              <a:ext cx="1112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Great British Bake Off</a:t>
              </a:r>
            </a:p>
          </p:txBody>
        </p:sp>
      </p:grpSp>
      <p:grpSp>
        <p:nvGrpSpPr>
          <p:cNvPr id="9" name="Group 8">
            <a:extLst>
              <a:ext uri="{FF2B5EF4-FFF2-40B4-BE49-F238E27FC236}">
                <a16:creationId xmlns:a16="http://schemas.microsoft.com/office/drawing/2014/main" id="{75D8DE3D-085C-F8EC-2798-9BA3EF66D3D6}"/>
              </a:ext>
            </a:extLst>
          </p:cNvPr>
          <p:cNvGrpSpPr/>
          <p:nvPr/>
        </p:nvGrpSpPr>
        <p:grpSpPr>
          <a:xfrm>
            <a:off x="8180252" y="2562955"/>
            <a:ext cx="1318270" cy="904532"/>
            <a:chOff x="8433240" y="2620732"/>
            <a:chExt cx="1318270" cy="916582"/>
          </a:xfrm>
        </p:grpSpPr>
        <p:pic>
          <p:nvPicPr>
            <p:cNvPr id="3" name="Picture 2">
              <a:extLst>
                <a:ext uri="{FF2B5EF4-FFF2-40B4-BE49-F238E27FC236}">
                  <a16:creationId xmlns:a16="http://schemas.microsoft.com/office/drawing/2014/main" id="{266538DE-20CE-94F6-94E9-69E9F2B025AD}"/>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8433436" y="2625324"/>
              <a:ext cx="1318074" cy="900000"/>
            </a:xfrm>
            <a:prstGeom prst="rect">
              <a:avLst/>
            </a:prstGeom>
          </p:spPr>
        </p:pic>
        <p:sp>
          <p:nvSpPr>
            <p:cNvPr id="8" name="Rectangle 7">
              <a:extLst>
                <a:ext uri="{FF2B5EF4-FFF2-40B4-BE49-F238E27FC236}">
                  <a16:creationId xmlns:a16="http://schemas.microsoft.com/office/drawing/2014/main" id="{5170556E-D935-E2CB-FF79-8E6F4FA2D955}"/>
                </a:ext>
              </a:extLst>
            </p:cNvPr>
            <p:cNvSpPr/>
            <p:nvPr/>
          </p:nvSpPr>
          <p:spPr>
            <a:xfrm rot="16200000" flipH="1">
              <a:off x="8595440" y="2458532"/>
              <a:ext cx="894432" cy="121883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85F6B791-3CC0-1066-CB67-B23B092F1900}"/>
                </a:ext>
              </a:extLst>
            </p:cNvPr>
            <p:cNvSpPr txBox="1"/>
            <p:nvPr/>
          </p:nvSpPr>
          <p:spPr>
            <a:xfrm>
              <a:off x="8433435" y="3306482"/>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Bangers</a:t>
              </a:r>
            </a:p>
          </p:txBody>
        </p:sp>
      </p:grpSp>
    </p:spTree>
    <p:extLst>
      <p:ext uri="{BB962C8B-B14F-4D97-AF65-F5344CB8AC3E}">
        <p14:creationId xmlns:p14="http://schemas.microsoft.com/office/powerpoint/2010/main" val="4288236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0B7E711-75FA-A12A-6524-C75548B87594}"/>
              </a:ext>
            </a:extLst>
          </p:cNvPr>
          <p:cNvGraphicFramePr>
            <a:graphicFrameLocks noGrp="1"/>
          </p:cNvGraphicFramePr>
          <p:nvPr>
            <p:extLst>
              <p:ext uri="{D42A27DB-BD31-4B8C-83A1-F6EECF244321}">
                <p14:modId xmlns:p14="http://schemas.microsoft.com/office/powerpoint/2010/main" val="1610457868"/>
              </p:ext>
            </p:extLst>
          </p:nvPr>
        </p:nvGraphicFramePr>
        <p:xfrm>
          <a:off x="912000" y="1212574"/>
          <a:ext cx="10367997" cy="3974474"/>
        </p:xfrm>
        <a:graphic>
          <a:graphicData uri="http://schemas.openxmlformats.org/drawingml/2006/table">
            <a:tbl>
              <a:tblPr/>
              <a:tblGrid>
                <a:gridCol w="976857">
                  <a:extLst>
                    <a:ext uri="{9D8B030D-6E8A-4147-A177-3AD203B41FA5}">
                      <a16:colId xmlns:a16="http://schemas.microsoft.com/office/drawing/2014/main" val="2088368560"/>
                    </a:ext>
                  </a:extLst>
                </a:gridCol>
                <a:gridCol w="626076">
                  <a:extLst>
                    <a:ext uri="{9D8B030D-6E8A-4147-A177-3AD203B41FA5}">
                      <a16:colId xmlns:a16="http://schemas.microsoft.com/office/drawing/2014/main" val="2594543204"/>
                    </a:ext>
                  </a:extLst>
                </a:gridCol>
                <a:gridCol w="626076">
                  <a:extLst>
                    <a:ext uri="{9D8B030D-6E8A-4147-A177-3AD203B41FA5}">
                      <a16:colId xmlns:a16="http://schemas.microsoft.com/office/drawing/2014/main" val="293087064"/>
                    </a:ext>
                  </a:extLst>
                </a:gridCol>
                <a:gridCol w="626076">
                  <a:extLst>
                    <a:ext uri="{9D8B030D-6E8A-4147-A177-3AD203B41FA5}">
                      <a16:colId xmlns:a16="http://schemas.microsoft.com/office/drawing/2014/main" val="2030072458"/>
                    </a:ext>
                  </a:extLst>
                </a:gridCol>
                <a:gridCol w="626076">
                  <a:extLst>
                    <a:ext uri="{9D8B030D-6E8A-4147-A177-3AD203B41FA5}">
                      <a16:colId xmlns:a16="http://schemas.microsoft.com/office/drawing/2014/main" val="1047065527"/>
                    </a:ext>
                  </a:extLst>
                </a:gridCol>
                <a:gridCol w="626076">
                  <a:extLst>
                    <a:ext uri="{9D8B030D-6E8A-4147-A177-3AD203B41FA5}">
                      <a16:colId xmlns:a16="http://schemas.microsoft.com/office/drawing/2014/main" val="2969441727"/>
                    </a:ext>
                  </a:extLst>
                </a:gridCol>
                <a:gridCol w="626076">
                  <a:extLst>
                    <a:ext uri="{9D8B030D-6E8A-4147-A177-3AD203B41FA5}">
                      <a16:colId xmlns:a16="http://schemas.microsoft.com/office/drawing/2014/main" val="944952110"/>
                    </a:ext>
                  </a:extLst>
                </a:gridCol>
                <a:gridCol w="626076">
                  <a:extLst>
                    <a:ext uri="{9D8B030D-6E8A-4147-A177-3AD203B41FA5}">
                      <a16:colId xmlns:a16="http://schemas.microsoft.com/office/drawing/2014/main" val="3856393659"/>
                    </a:ext>
                  </a:extLst>
                </a:gridCol>
                <a:gridCol w="626076">
                  <a:extLst>
                    <a:ext uri="{9D8B030D-6E8A-4147-A177-3AD203B41FA5}">
                      <a16:colId xmlns:a16="http://schemas.microsoft.com/office/drawing/2014/main" val="3989445139"/>
                    </a:ext>
                  </a:extLst>
                </a:gridCol>
                <a:gridCol w="626076">
                  <a:extLst>
                    <a:ext uri="{9D8B030D-6E8A-4147-A177-3AD203B41FA5}">
                      <a16:colId xmlns:a16="http://schemas.microsoft.com/office/drawing/2014/main" val="918546551"/>
                    </a:ext>
                  </a:extLst>
                </a:gridCol>
                <a:gridCol w="626076">
                  <a:extLst>
                    <a:ext uri="{9D8B030D-6E8A-4147-A177-3AD203B41FA5}">
                      <a16:colId xmlns:a16="http://schemas.microsoft.com/office/drawing/2014/main" val="4273836382"/>
                    </a:ext>
                  </a:extLst>
                </a:gridCol>
                <a:gridCol w="626076">
                  <a:extLst>
                    <a:ext uri="{9D8B030D-6E8A-4147-A177-3AD203B41FA5}">
                      <a16:colId xmlns:a16="http://schemas.microsoft.com/office/drawing/2014/main" val="180743533"/>
                    </a:ext>
                  </a:extLst>
                </a:gridCol>
                <a:gridCol w="626076">
                  <a:extLst>
                    <a:ext uri="{9D8B030D-6E8A-4147-A177-3AD203B41FA5}">
                      <a16:colId xmlns:a16="http://schemas.microsoft.com/office/drawing/2014/main" val="3652083832"/>
                    </a:ext>
                  </a:extLst>
                </a:gridCol>
                <a:gridCol w="626076">
                  <a:extLst>
                    <a:ext uri="{9D8B030D-6E8A-4147-A177-3AD203B41FA5}">
                      <a16:colId xmlns:a16="http://schemas.microsoft.com/office/drawing/2014/main" val="2760677904"/>
                    </a:ext>
                  </a:extLst>
                </a:gridCol>
                <a:gridCol w="626076">
                  <a:extLst>
                    <a:ext uri="{9D8B030D-6E8A-4147-A177-3AD203B41FA5}">
                      <a16:colId xmlns:a16="http://schemas.microsoft.com/office/drawing/2014/main" val="1613325886"/>
                    </a:ext>
                  </a:extLst>
                </a:gridCol>
                <a:gridCol w="626076">
                  <a:extLst>
                    <a:ext uri="{9D8B030D-6E8A-4147-A177-3AD203B41FA5}">
                      <a16:colId xmlns:a16="http://schemas.microsoft.com/office/drawing/2014/main" val="2245023460"/>
                    </a:ext>
                  </a:extLst>
                </a:gridCol>
              </a:tblGrid>
              <a:tr h="1611581">
                <a:tc>
                  <a:txBody>
                    <a:bodyPr/>
                    <a:lstStyle/>
                    <a:p>
                      <a:pPr algn="l" fontAlgn="ctr"/>
                      <a:r>
                        <a:rPr lang="en-GB" sz="1100" b="1" i="0" u="none" strike="noStrike">
                          <a:solidFill>
                            <a:srgbClr val="000000"/>
                          </a:solidFill>
                          <a:effectLst/>
                          <a:latin typeface="Arial" panose="020B0604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mj-lt"/>
                        </a:rPr>
                        <a:t>Cosmetics &amp; </a:t>
                      </a:r>
                    </a:p>
                    <a:p>
                      <a:pPr algn="ctr" fontAlgn="ctr"/>
                      <a:r>
                        <a:rPr lang="en-GB" sz="1000" b="0" i="0" u="none" strike="noStrike" dirty="0">
                          <a:solidFill>
                            <a:srgbClr val="000000"/>
                          </a:solidFill>
                          <a:effectLst/>
                          <a:latin typeface="+mj-lt"/>
                        </a:rPr>
                        <a:t>Personal Care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mj-lt"/>
                        </a:rPr>
                        <a:t>Electronics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dirty="0">
                          <a:solidFill>
                            <a:srgbClr val="000000"/>
                          </a:solidFill>
                          <a:effectLst/>
                          <a:latin typeface="+mj-lt"/>
                        </a:rPr>
                        <a:t>Government Social </a:t>
                      </a:r>
                    </a:p>
                    <a:p>
                      <a:pPr algn="ctr" fontAlgn="ctr"/>
                      <a:r>
                        <a:rPr lang="en-GB" sz="1100" b="0" i="0" u="none" strike="noStrike" dirty="0">
                          <a:solidFill>
                            <a:srgbClr val="000000"/>
                          </a:solidFill>
                          <a:effectLst/>
                          <a:latin typeface="+mj-lt"/>
                        </a:rPr>
                        <a:t>Political Organisation</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dirty="0">
                          <a:solidFill>
                            <a:srgbClr val="000000"/>
                          </a:solidFill>
                          <a:effectLst/>
                          <a:latin typeface="+mj-lt"/>
                        </a:rPr>
                        <a:t>Retail</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dirty="0">
                          <a:solidFill>
                            <a:srgbClr val="000000"/>
                          </a:solidFill>
                          <a:effectLst/>
                          <a:latin typeface="+mj-lt"/>
                        </a:rPr>
                        <a:t>Drink</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dirty="0">
                          <a:solidFill>
                            <a:srgbClr val="000000"/>
                          </a:solidFill>
                          <a:effectLst/>
                          <a:latin typeface="+mj-lt"/>
                        </a:rPr>
                        <a:t>Online Retail</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mj-lt"/>
                        </a:rPr>
                        <a:t>Food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mj-lt"/>
                        </a:rPr>
                        <a:t>Household </a:t>
                      </a:r>
                    </a:p>
                    <a:p>
                      <a:pPr algn="ctr" fontAlgn="ctr"/>
                      <a:r>
                        <a:rPr lang="en-GB" sz="1000" b="0" i="0" u="none" strike="noStrike" dirty="0">
                          <a:solidFill>
                            <a:srgbClr val="000000"/>
                          </a:solidFill>
                          <a:effectLst/>
                          <a:latin typeface="+mj-lt"/>
                        </a:rPr>
                        <a:t>Equipment &amp; DIY</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dirty="0">
                          <a:solidFill>
                            <a:srgbClr val="000000"/>
                          </a:solidFill>
                          <a:effectLst/>
                          <a:latin typeface="+mj-lt"/>
                        </a:rPr>
                        <a:t>Household FMCG</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dirty="0">
                          <a:solidFill>
                            <a:srgbClr val="000000"/>
                          </a:solidFill>
                          <a:effectLst/>
                          <a:latin typeface="+mj-lt"/>
                        </a:rPr>
                        <a:t>Entertainment &amp; Leisure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mj-lt"/>
                        </a:rPr>
                        <a:t>Telecoms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mj-lt"/>
                        </a:rPr>
                        <a:t>Health &amp; Wellbeing</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mj-lt"/>
                        </a:rPr>
                        <a:t>Travel &amp; Transport</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mj-lt"/>
                        </a:rPr>
                        <a:t>Finance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mj-lt"/>
                        </a:rPr>
                        <a:t>Automotive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03107570"/>
                  </a:ext>
                </a:extLst>
              </a:tr>
              <a:tr h="533410">
                <a:tc>
                  <a:txBody>
                    <a:bodyPr/>
                    <a:lstStyle/>
                    <a:p>
                      <a:pPr algn="ctr" fontAlgn="ctr"/>
                      <a:r>
                        <a:rPr lang="en-GB" sz="1000" b="0" i="0" u="none" strike="noStrike" dirty="0">
                          <a:solidFill>
                            <a:srgbClr val="000000"/>
                          </a:solidFill>
                          <a:effectLst/>
                          <a:latin typeface="Arial" panose="020B0604020202020204" pitchFamily="34" charset="0"/>
                        </a:rPr>
                        <a:t>October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dirty="0">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C7E"/>
                    </a:solidFill>
                  </a:tcPr>
                </a:tc>
                <a:tc>
                  <a:txBody>
                    <a:bodyPr/>
                    <a:lstStyle/>
                    <a:p>
                      <a:pPr algn="ctr" fontAlgn="ctr"/>
                      <a:r>
                        <a:rPr lang="en-GB" sz="1200" b="1" i="0" u="none" strike="noStrike" dirty="0">
                          <a:solidFill>
                            <a:srgbClr val="000000"/>
                          </a:solidFill>
                          <a:effectLst/>
                          <a:latin typeface="Arial" panose="020B060402020202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BF7C"/>
                    </a:solidFill>
                  </a:tcPr>
                </a:tc>
                <a:tc>
                  <a:txBody>
                    <a:bodyPr/>
                    <a:lstStyle/>
                    <a:p>
                      <a:pPr algn="ctr" fontAlgn="ctr"/>
                      <a:r>
                        <a:rPr lang="en-GB" sz="1200" b="1" i="0" u="none" strike="noStrike">
                          <a:solidFill>
                            <a:srgbClr val="000000"/>
                          </a:solidFill>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82"/>
                    </a:solidFill>
                  </a:tcPr>
                </a:tc>
                <a:tc>
                  <a:txBody>
                    <a:bodyPr/>
                    <a:lstStyle/>
                    <a:p>
                      <a:pPr algn="ctr" fontAlgn="ctr"/>
                      <a:r>
                        <a:rPr lang="en-GB" sz="1200" b="1"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87D"/>
                    </a:solidFill>
                  </a:tcPr>
                </a:tc>
                <a:tc>
                  <a:txBody>
                    <a:bodyPr/>
                    <a:lstStyle/>
                    <a:p>
                      <a:pPr algn="ctr" fontAlgn="ctr"/>
                      <a:r>
                        <a:rPr lang="en-GB" sz="1200" b="1" i="0" u="none" strike="noStrike">
                          <a:solidFill>
                            <a:srgbClr val="000000"/>
                          </a:solidFill>
                          <a:effectLst/>
                          <a:latin typeface="Arial" panose="020B060402020202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16F"/>
                    </a:solidFill>
                  </a:tcPr>
                </a:tc>
                <a:tc>
                  <a:txBody>
                    <a:bodyPr/>
                    <a:lstStyle/>
                    <a:p>
                      <a:pPr algn="ctr" fontAlgn="ctr"/>
                      <a:r>
                        <a:rPr lang="en-GB" sz="1200" b="1"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582"/>
                    </a:solidFill>
                  </a:tcPr>
                </a:tc>
                <a:tc>
                  <a:txBody>
                    <a:bodyPr/>
                    <a:lstStyle/>
                    <a:p>
                      <a:pPr algn="ctr" fontAlgn="ctr"/>
                      <a:r>
                        <a:rPr lang="en-GB" sz="1200" b="1" i="0" u="none" strike="noStrike">
                          <a:solidFill>
                            <a:srgbClr val="000000"/>
                          </a:solidFill>
                          <a:effectLs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C81"/>
                    </a:solidFill>
                  </a:tcPr>
                </a:tc>
                <a:tc>
                  <a:txBody>
                    <a:bodyPr/>
                    <a:lstStyle/>
                    <a:p>
                      <a:pPr algn="ctr" fontAlgn="ctr"/>
                      <a:r>
                        <a:rPr lang="en-GB" sz="1200" b="1"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200" b="1" i="0" u="none" strike="noStrike">
                          <a:solidFill>
                            <a:srgbClr val="000000"/>
                          </a:solidFill>
                          <a:effectLs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GB" sz="1200" b="1"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80"/>
                    </a:solidFill>
                  </a:tcPr>
                </a:tc>
                <a:tc>
                  <a:txBody>
                    <a:bodyPr/>
                    <a:lstStyle/>
                    <a:p>
                      <a:pPr algn="ctr" fontAlgn="ctr"/>
                      <a:r>
                        <a:rPr lang="en-GB" sz="1200" b="1" i="0" u="none" strike="noStrike">
                          <a:solidFill>
                            <a:srgbClr val="000000"/>
                          </a:solidFill>
                          <a:effectLst/>
                          <a:latin typeface="Arial" panose="020B060402020202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D981"/>
                    </a:solidFill>
                  </a:tcPr>
                </a:tc>
                <a:tc>
                  <a:txBody>
                    <a:bodyPr/>
                    <a:lstStyle/>
                    <a:p>
                      <a:pPr algn="ctr" fontAlgn="ctr"/>
                      <a:r>
                        <a:rPr lang="en-GB" sz="1200" b="1" i="0" u="none" strike="noStrike">
                          <a:solidFill>
                            <a:srgbClr val="000000"/>
                          </a:solidFill>
                          <a:effectLst/>
                          <a:latin typeface="Arial" panose="020B0604020202020204" pitchFamily="34"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483"/>
                    </a:solidFill>
                  </a:tcPr>
                </a:tc>
                <a:tc>
                  <a:txBody>
                    <a:bodyPr/>
                    <a:lstStyle/>
                    <a:p>
                      <a:pPr algn="ctr" fontAlgn="ctr"/>
                      <a:r>
                        <a:rPr lang="en-GB" sz="1200" b="1" i="0" u="none" strike="noStrike">
                          <a:solidFill>
                            <a:srgbClr val="000000"/>
                          </a:solidFill>
                          <a:effectLst/>
                          <a:latin typeface="Arial" panose="020B060402020202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27C"/>
                    </a:solidFill>
                  </a:tcPr>
                </a:tc>
                <a:tc>
                  <a:txBody>
                    <a:bodyPr/>
                    <a:lstStyle/>
                    <a:p>
                      <a:pPr algn="ctr" fontAlgn="ctr"/>
                      <a:r>
                        <a:rPr lang="en-GB" sz="1200" b="1" i="0" u="none" strike="noStrike">
                          <a:solidFill>
                            <a:srgbClr val="000000"/>
                          </a:solidFill>
                          <a:effectLs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E82"/>
                    </a:solidFill>
                  </a:tcPr>
                </a:tc>
                <a:tc>
                  <a:txBody>
                    <a:bodyPr/>
                    <a:lstStyle/>
                    <a:p>
                      <a:pPr algn="ctr" fontAlgn="ctr"/>
                      <a:r>
                        <a:rPr lang="en-GB" sz="1200" b="1"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extLst>
                  <a:ext uri="{0D108BD9-81ED-4DB2-BD59-A6C34878D82A}">
                    <a16:rowId xmlns:a16="http://schemas.microsoft.com/office/drawing/2014/main" val="4226617350"/>
                  </a:ext>
                </a:extLst>
              </a:tr>
              <a:tr h="533410">
                <a:tc>
                  <a:txBody>
                    <a:bodyPr/>
                    <a:lstStyle/>
                    <a:p>
                      <a:pPr algn="ctr" fontAlgn="ctr"/>
                      <a:r>
                        <a:rPr lang="en-GB" sz="1000" b="0" i="0" u="none" strike="noStrike" dirty="0">
                          <a:solidFill>
                            <a:srgbClr val="000000"/>
                          </a:solidFill>
                          <a:effectLst/>
                          <a:latin typeface="Arial" panose="020B0604020202020204" pitchFamily="34" charset="0"/>
                        </a:rPr>
                        <a:t>November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E7F"/>
                    </a:solidFill>
                  </a:tcPr>
                </a:tc>
                <a:tc>
                  <a:txBody>
                    <a:bodyPr/>
                    <a:lstStyle/>
                    <a:p>
                      <a:pPr algn="ctr" fontAlgn="ctr"/>
                      <a:r>
                        <a:rPr lang="en-GB" sz="1200" b="1" i="0" u="none" strike="noStrike" dirty="0">
                          <a:solidFill>
                            <a:srgbClr val="000000"/>
                          </a:solidFill>
                          <a:effectLst/>
                          <a:latin typeface="Arial" panose="020B060402020202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8C47D"/>
                    </a:solidFill>
                  </a:tcPr>
                </a:tc>
                <a:tc>
                  <a:txBody>
                    <a:bodyPr/>
                    <a:lstStyle/>
                    <a:p>
                      <a:pPr algn="ctr" fontAlgn="ctr"/>
                      <a:r>
                        <a:rPr lang="en-GB" sz="1200" b="1" i="0" u="none" strike="noStrike" dirty="0">
                          <a:solidFill>
                            <a:srgbClr val="000000"/>
                          </a:solidFill>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DF82"/>
                    </a:solidFill>
                  </a:tcPr>
                </a:tc>
                <a:tc>
                  <a:txBody>
                    <a:bodyPr/>
                    <a:lstStyle/>
                    <a:p>
                      <a:pPr algn="ctr" fontAlgn="ctr"/>
                      <a:r>
                        <a:rPr lang="en-GB" sz="1200" b="1" i="0" u="none" strike="noStrike">
                          <a:solidFill>
                            <a:srgbClr val="000000"/>
                          </a:solidFill>
                          <a:effectLst/>
                          <a:latin typeface="Arial" panose="020B0604020202020204" pitchFamily="34" charset="0"/>
                        </a:rPr>
                        <a:t>176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dirty="0">
                          <a:solidFill>
                            <a:srgbClr val="000000"/>
                          </a:solidFill>
                          <a:effectLs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GB" sz="1200" b="1" i="0" u="none" strike="noStrike" dirty="0">
                          <a:solidFill>
                            <a:srgbClr val="000000"/>
                          </a:solidFill>
                          <a:effectLst/>
                          <a:latin typeface="Arial" panose="020B0604020202020204" pitchFamily="34" charset="0"/>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6CD7E"/>
                    </a:solidFill>
                  </a:tcPr>
                </a:tc>
                <a:tc>
                  <a:txBody>
                    <a:bodyPr/>
                    <a:lstStyle/>
                    <a:p>
                      <a:pPr algn="ctr" fontAlgn="ctr"/>
                      <a:r>
                        <a:rPr lang="en-GB" sz="1200" b="1" i="0" u="none" strike="noStrike">
                          <a:solidFill>
                            <a:srgbClr val="000000"/>
                          </a:solidFill>
                          <a:effectLst/>
                          <a:latin typeface="Arial" panose="020B060402020202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A81"/>
                    </a:solidFill>
                  </a:tcPr>
                </a:tc>
                <a:tc>
                  <a:txBody>
                    <a:bodyPr/>
                    <a:lstStyle/>
                    <a:p>
                      <a:pPr algn="ctr" fontAlgn="ctr"/>
                      <a:r>
                        <a:rPr lang="en-GB" sz="1200" b="1" i="0" u="none" strike="noStrike">
                          <a:solidFill>
                            <a:srgbClr val="000000"/>
                          </a:solidFill>
                          <a:effectLs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679"/>
                    </a:solidFill>
                  </a:tcPr>
                </a:tc>
                <a:tc>
                  <a:txBody>
                    <a:bodyPr/>
                    <a:lstStyle/>
                    <a:p>
                      <a:pPr algn="ctr" fontAlgn="ctr"/>
                      <a:r>
                        <a:rPr lang="en-GB" sz="1200" b="1" i="0" u="none" strike="noStrike">
                          <a:solidFill>
                            <a:srgbClr val="000000"/>
                          </a:solidFill>
                          <a:effectLst/>
                          <a:latin typeface="Arial" panose="020B060402020202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B7D"/>
                    </a:solidFill>
                  </a:tcPr>
                </a:tc>
                <a:tc>
                  <a:txBody>
                    <a:bodyPr/>
                    <a:lstStyle/>
                    <a:p>
                      <a:pPr algn="ctr" fontAlgn="ctr"/>
                      <a:r>
                        <a:rPr lang="en-GB" sz="1200" b="1" i="0" u="none" strike="noStrike">
                          <a:solidFill>
                            <a:srgbClr val="000000"/>
                          </a:solidFill>
                          <a:effectLs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r>
                        <a:rPr lang="en-GB" sz="1200" b="1" i="0" u="none" strike="noStrike">
                          <a:solidFill>
                            <a:srgbClr val="000000"/>
                          </a:solidFill>
                          <a:effectLst/>
                          <a:latin typeface="Arial" panose="020B0604020202020204" pitchFamily="34" charset="0"/>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283"/>
                    </a:solidFill>
                  </a:tcPr>
                </a:tc>
                <a:tc>
                  <a:txBody>
                    <a:bodyPr/>
                    <a:lstStyle/>
                    <a:p>
                      <a:pPr algn="ctr" fontAlgn="ctr"/>
                      <a:r>
                        <a:rPr lang="en-GB" sz="1200" b="1" i="0" u="none" strike="noStrike">
                          <a:solidFill>
                            <a:srgbClr val="000000"/>
                          </a:solidFill>
                          <a:effectLs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200" b="1" i="0" u="none" strike="noStrike">
                          <a:solidFill>
                            <a:srgbClr val="000000"/>
                          </a:solidFill>
                          <a:effectLst/>
                          <a:latin typeface="Arial" panose="020B060402020202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470"/>
                    </a:solidFill>
                  </a:tcPr>
                </a:tc>
                <a:tc>
                  <a:txBody>
                    <a:bodyPr/>
                    <a:lstStyle/>
                    <a:p>
                      <a:pPr algn="ctr" fontAlgn="ctr"/>
                      <a:r>
                        <a:rPr lang="en-GB" sz="1200" b="1" i="0" u="none" strike="noStrike">
                          <a:solidFill>
                            <a:srgbClr val="000000"/>
                          </a:solidFill>
                          <a:effectLs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C77"/>
                    </a:solidFill>
                  </a:tcPr>
                </a:tc>
                <a:tc>
                  <a:txBody>
                    <a:bodyPr/>
                    <a:lstStyle/>
                    <a:p>
                      <a:pPr algn="ctr" fontAlgn="ctr"/>
                      <a:r>
                        <a:rPr lang="en-GB" sz="1200" b="1" i="0" u="none" strike="noStrike">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676"/>
                    </a:solidFill>
                  </a:tcPr>
                </a:tc>
                <a:extLst>
                  <a:ext uri="{0D108BD9-81ED-4DB2-BD59-A6C34878D82A}">
                    <a16:rowId xmlns:a16="http://schemas.microsoft.com/office/drawing/2014/main" val="650960103"/>
                  </a:ext>
                </a:extLst>
              </a:tr>
              <a:tr h="533410">
                <a:tc>
                  <a:txBody>
                    <a:bodyPr/>
                    <a:lstStyle/>
                    <a:p>
                      <a:pPr algn="ctr" fontAlgn="ctr"/>
                      <a:r>
                        <a:rPr lang="en-GB" sz="1000" b="0" i="0" u="none" strike="noStrike" dirty="0">
                          <a:solidFill>
                            <a:srgbClr val="000000"/>
                          </a:solidFill>
                          <a:effectLst/>
                          <a:latin typeface="Arial" panose="020B0604020202020204" pitchFamily="34" charset="0"/>
                        </a:rPr>
                        <a:t>December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175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583"/>
                    </a:solidFill>
                  </a:tcPr>
                </a:tc>
                <a:tc>
                  <a:txBody>
                    <a:bodyPr/>
                    <a:lstStyle/>
                    <a:p>
                      <a:pPr algn="ctr" fontAlgn="ctr"/>
                      <a:r>
                        <a:rPr lang="en-GB" sz="1200" b="1" i="0" u="none" strike="noStrike">
                          <a:solidFill>
                            <a:srgbClr val="000000"/>
                          </a:solidFill>
                          <a:effectLst/>
                          <a:latin typeface="Arial" panose="020B0604020202020204" pitchFamily="34" charset="0"/>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r>
                        <a:rPr lang="en-GB" sz="1200" b="1" i="0" u="none" strike="noStrike">
                          <a:solidFill>
                            <a:srgbClr val="000000"/>
                          </a:solidFill>
                          <a:effectLst/>
                          <a:latin typeface="Arial" panose="020B0604020202020204" pitchFamily="34" charset="0"/>
                        </a:rPr>
                        <a:t>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283"/>
                    </a:solidFill>
                  </a:tcPr>
                </a:tc>
                <a:tc>
                  <a:txBody>
                    <a:bodyPr/>
                    <a:lstStyle/>
                    <a:p>
                      <a:pPr algn="ctr" fontAlgn="ctr"/>
                      <a:r>
                        <a:rPr lang="en-GB" sz="1200" b="1" i="0" u="none" strike="noStrike">
                          <a:solidFill>
                            <a:srgbClr val="000000"/>
                          </a:solidFill>
                          <a:effectLs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483"/>
                    </a:solidFill>
                  </a:tcPr>
                </a:tc>
                <a:tc>
                  <a:txBody>
                    <a:bodyPr/>
                    <a:lstStyle/>
                    <a:p>
                      <a:pPr algn="ctr" fontAlgn="ctr"/>
                      <a:r>
                        <a:rPr lang="en-GB" sz="1200" b="1" i="0" u="none" strike="noStrike" dirty="0">
                          <a:solidFill>
                            <a:srgbClr val="000000"/>
                          </a:solidFill>
                          <a:effectLst/>
                          <a:latin typeface="Arial" panose="020B0604020202020204" pitchFamily="34" charset="0"/>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D380"/>
                    </a:solidFill>
                  </a:tcPr>
                </a:tc>
                <a:tc>
                  <a:txBody>
                    <a:bodyPr/>
                    <a:lstStyle/>
                    <a:p>
                      <a:pPr algn="ctr" fontAlgn="ctr"/>
                      <a:r>
                        <a:rPr lang="en-GB" sz="1200" b="1" i="0" u="none" strike="noStrike" dirty="0">
                          <a:solidFill>
                            <a:srgbClr val="000000"/>
                          </a:solidFill>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82"/>
                    </a:solidFill>
                  </a:tcPr>
                </a:tc>
                <a:tc>
                  <a:txBody>
                    <a:bodyPr/>
                    <a:lstStyle/>
                    <a:p>
                      <a:pPr algn="ctr" fontAlgn="ctr"/>
                      <a:r>
                        <a:rPr lang="en-GB" sz="1200" b="1" i="0" u="none" strike="noStrike" dirty="0">
                          <a:solidFill>
                            <a:srgbClr val="000000"/>
                          </a:solidFill>
                          <a:effectLst/>
                          <a:latin typeface="Arial" panose="020B0604020202020204" pitchFamily="34" charset="0"/>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3"/>
                    </a:solidFill>
                  </a:tcPr>
                </a:tc>
                <a:tc>
                  <a:txBody>
                    <a:bodyPr/>
                    <a:lstStyle/>
                    <a:p>
                      <a:pPr algn="ctr" fontAlgn="ctr"/>
                      <a:r>
                        <a:rPr lang="en-GB" sz="1200" b="1" i="0" u="none" strike="noStrike" dirty="0">
                          <a:solidFill>
                            <a:srgbClr val="000000"/>
                          </a:solidFill>
                          <a:effectLs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874"/>
                    </a:solidFill>
                  </a:tcPr>
                </a:tc>
                <a:tc>
                  <a:txBody>
                    <a:bodyPr/>
                    <a:lstStyle/>
                    <a:p>
                      <a:pPr algn="ctr" fontAlgn="ctr"/>
                      <a:r>
                        <a:rPr lang="en-GB" sz="1200" b="1" i="0" u="none" strike="noStrike" dirty="0">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479"/>
                    </a:solidFill>
                  </a:tcPr>
                </a:tc>
                <a:tc>
                  <a:txBody>
                    <a:bodyPr/>
                    <a:lstStyle/>
                    <a:p>
                      <a:pPr algn="ctr" fontAlgn="ctr"/>
                      <a:r>
                        <a:rPr lang="en-GB" sz="1200" b="1" i="0" u="none" strike="noStrike" dirty="0">
                          <a:solidFill>
                            <a:srgbClr val="000000"/>
                          </a:solidFill>
                          <a:effectLs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583"/>
                    </a:solidFill>
                  </a:tcPr>
                </a:tc>
                <a:tc>
                  <a:txBody>
                    <a:bodyPr/>
                    <a:lstStyle/>
                    <a:p>
                      <a:pPr algn="ctr" fontAlgn="ctr"/>
                      <a:r>
                        <a:rPr lang="en-GB" sz="1200" b="1" i="0" u="none" strike="noStrike" dirty="0">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1" i="0" u="none" strike="noStrike" dirty="0">
                          <a:solidFill>
                            <a:srgbClr val="000000"/>
                          </a:solidFill>
                          <a:effectLst/>
                          <a:latin typeface="Arial" panose="020B060402020202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76D"/>
                    </a:solidFill>
                  </a:tcPr>
                </a:tc>
                <a:extLst>
                  <a:ext uri="{0D108BD9-81ED-4DB2-BD59-A6C34878D82A}">
                    <a16:rowId xmlns:a16="http://schemas.microsoft.com/office/drawing/2014/main" val="817087904"/>
                  </a:ext>
                </a:extLst>
              </a:tr>
              <a:tr h="229253">
                <a:tc>
                  <a:txBody>
                    <a:bodyPr/>
                    <a:lstStyle/>
                    <a:p>
                      <a:pPr algn="ctr" fontAlgn="ctr"/>
                      <a:r>
                        <a:rPr lang="en-GB" sz="10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04650999"/>
                  </a:ext>
                </a:extLst>
              </a:tr>
              <a:tr h="533410">
                <a:tc>
                  <a:txBody>
                    <a:bodyPr/>
                    <a:lstStyle/>
                    <a:p>
                      <a:pPr algn="ctr" fontAlgn="ctr"/>
                      <a:r>
                        <a:rPr lang="en-GB" sz="1000" b="0" i="0" u="none" strike="noStrike" dirty="0">
                          <a:solidFill>
                            <a:srgbClr val="000000"/>
                          </a:solidFill>
                          <a:effectLst/>
                          <a:latin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C87D"/>
                    </a:solidFill>
                  </a:tcPr>
                </a:tc>
                <a:tc>
                  <a:txBody>
                    <a:bodyPr/>
                    <a:lstStyle/>
                    <a:p>
                      <a:pPr algn="ctr" fontAlgn="ctr"/>
                      <a:r>
                        <a:rPr lang="en-GB" sz="1200" b="1" i="0" u="none" strike="noStrike">
                          <a:solidFill>
                            <a:srgbClr val="000000"/>
                          </a:solidFill>
                          <a:effectLst/>
                          <a:latin typeface="Arial" panose="020B06040202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E7F"/>
                    </a:solidFill>
                  </a:tcPr>
                </a:tc>
                <a:tc>
                  <a:txBody>
                    <a:bodyPr/>
                    <a:lstStyle/>
                    <a:p>
                      <a:pPr algn="ctr" fontAlgn="ctr"/>
                      <a:r>
                        <a:rPr lang="en-GB" sz="1200" b="1" i="0" u="none" strike="noStrike">
                          <a:solidFill>
                            <a:srgbClr val="000000"/>
                          </a:solidFill>
                          <a:effectLst/>
                          <a:latin typeface="Arial" panose="020B0604020202020204" pitchFamily="34" charset="0"/>
                        </a:rPr>
                        <a:t>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2D07F"/>
                    </a:solidFill>
                  </a:tcPr>
                </a:tc>
                <a:tc>
                  <a:txBody>
                    <a:bodyPr/>
                    <a:lstStyle/>
                    <a:p>
                      <a:pPr algn="ctr" fontAlgn="ctr"/>
                      <a:r>
                        <a:rPr lang="en-GB" sz="1200" b="1" i="0" u="none" strike="noStrike">
                          <a:solidFill>
                            <a:srgbClr val="000000"/>
                          </a:solidFill>
                          <a:effectLst/>
                          <a:latin typeface="Arial" panose="020B0604020202020204" pitchFamily="34" charset="0"/>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D380"/>
                    </a:solidFill>
                  </a:tcPr>
                </a:tc>
                <a:tc>
                  <a:txBody>
                    <a:bodyPr/>
                    <a:lstStyle/>
                    <a:p>
                      <a:pPr algn="ctr" fontAlgn="ctr"/>
                      <a:r>
                        <a:rPr lang="en-GB" sz="1200" b="1" i="0" u="none" strike="noStrike">
                          <a:solidFill>
                            <a:srgbClr val="000000"/>
                          </a:solidFill>
                          <a:effectLst/>
                          <a:latin typeface="Arial" panose="020B060402020202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981"/>
                    </a:solidFill>
                  </a:tcPr>
                </a:tc>
                <a:tc>
                  <a:txBody>
                    <a:bodyPr/>
                    <a:lstStyle/>
                    <a:p>
                      <a:pPr algn="ctr" fontAlgn="ctr"/>
                      <a:r>
                        <a:rPr lang="en-GB" sz="1200" b="1" i="0" u="none" strike="noStrike">
                          <a:solidFill>
                            <a:srgbClr val="000000"/>
                          </a:solidFill>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4DF82"/>
                    </a:solidFill>
                  </a:tcPr>
                </a:tc>
                <a:tc>
                  <a:txBody>
                    <a:bodyPr/>
                    <a:lstStyle/>
                    <a:p>
                      <a:pPr algn="ctr" fontAlgn="ctr"/>
                      <a:r>
                        <a:rPr lang="en-GB" sz="1200" b="1" i="0" u="none" strike="noStrike">
                          <a:solidFill>
                            <a:srgbClr val="000000"/>
                          </a:solidFill>
                          <a:effectLst/>
                          <a:latin typeface="Arial" panose="020B0604020202020204" pitchFamily="34" charset="0"/>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683"/>
                    </a:solidFill>
                  </a:tcPr>
                </a:tc>
                <a:tc>
                  <a:txBody>
                    <a:bodyPr/>
                    <a:lstStyle/>
                    <a:p>
                      <a:pPr algn="ctr" fontAlgn="ctr"/>
                      <a:r>
                        <a:rPr lang="en-GB" sz="1200" b="1"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200" b="1"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r>
                        <a:rPr lang="en-GB" sz="1200" b="1" i="0" u="none" strike="noStrike">
                          <a:solidFill>
                            <a:srgbClr val="000000"/>
                          </a:solidFill>
                          <a:effectLs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482"/>
                    </a:solidFill>
                  </a:tcPr>
                </a:tc>
                <a:tc>
                  <a:txBody>
                    <a:bodyPr/>
                    <a:lstStyle/>
                    <a:p>
                      <a:pPr algn="ctr" fontAlgn="ctr"/>
                      <a:r>
                        <a:rPr lang="en-GB" sz="1200" b="1" i="0" u="none" strike="noStrike">
                          <a:solidFill>
                            <a:srgbClr val="000000"/>
                          </a:solidFill>
                          <a:effectLs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200" b="1"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780"/>
                    </a:solidFill>
                  </a:tcPr>
                </a:tc>
                <a:tc>
                  <a:txBody>
                    <a:bodyPr/>
                    <a:lstStyle/>
                    <a:p>
                      <a:pPr algn="ctr" fontAlgn="ctr"/>
                      <a:r>
                        <a:rPr lang="en-GB" sz="1200" b="1" i="0" u="none" strike="noStrike">
                          <a:solidFill>
                            <a:srgbClr val="000000"/>
                          </a:solidFill>
                          <a:effectLst/>
                          <a:latin typeface="Arial" panose="020B060402020202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F7B"/>
                    </a:solidFill>
                  </a:tcPr>
                </a:tc>
                <a:tc>
                  <a:txBody>
                    <a:bodyPr/>
                    <a:lstStyle/>
                    <a:p>
                      <a:pPr algn="ctr" fontAlgn="ctr"/>
                      <a:r>
                        <a:rPr lang="en-GB" sz="1200" b="1"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078"/>
                    </a:solidFill>
                  </a:tcPr>
                </a:tc>
                <a:tc>
                  <a:txBody>
                    <a:bodyPr/>
                    <a:lstStyle/>
                    <a:p>
                      <a:pPr algn="ctr" fontAlgn="ctr"/>
                      <a:r>
                        <a:rPr lang="en-GB" sz="1200" b="1" i="0" u="none" strike="noStrike" dirty="0">
                          <a:solidFill>
                            <a:srgbClr val="000000"/>
                          </a:solidFill>
                          <a:effectLs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576"/>
                    </a:solidFill>
                  </a:tcPr>
                </a:tc>
                <a:extLst>
                  <a:ext uri="{0D108BD9-81ED-4DB2-BD59-A6C34878D82A}">
                    <a16:rowId xmlns:a16="http://schemas.microsoft.com/office/drawing/2014/main" val="1696096930"/>
                  </a:ext>
                </a:extLst>
              </a:tr>
            </a:tbl>
          </a:graphicData>
        </a:graphic>
      </p:graphicFrame>
      <p:sp>
        <p:nvSpPr>
          <p:cNvPr id="2" name="Title 1">
            <a:extLst>
              <a:ext uri="{FF2B5EF4-FFF2-40B4-BE49-F238E27FC236}">
                <a16:creationId xmlns:a16="http://schemas.microsoft.com/office/drawing/2014/main" id="{E7F47CEA-22E5-4F40-B53C-FCB1B7AF8C02}"/>
              </a:ext>
            </a:extLst>
          </p:cNvPr>
          <p:cNvSpPr>
            <a:spLocks noGrp="1"/>
          </p:cNvSpPr>
          <p:nvPr>
            <p:ph type="title"/>
          </p:nvPr>
        </p:nvSpPr>
        <p:spPr/>
        <p:txBody>
          <a:bodyPr/>
          <a:lstStyle/>
          <a:p>
            <a:r>
              <a:rPr lang="en-GB" dirty="0"/>
              <a:t>Q4 2022 TV Impacts by Category</a:t>
            </a:r>
          </a:p>
        </p:txBody>
      </p:sp>
      <p:graphicFrame>
        <p:nvGraphicFramePr>
          <p:cNvPr id="7" name="Table 6">
            <a:extLst>
              <a:ext uri="{FF2B5EF4-FFF2-40B4-BE49-F238E27FC236}">
                <a16:creationId xmlns:a16="http://schemas.microsoft.com/office/drawing/2014/main" id="{1B05427E-B60E-313A-3394-67599AC99AE1}"/>
              </a:ext>
            </a:extLst>
          </p:cNvPr>
          <p:cNvGraphicFramePr>
            <a:graphicFrameLocks noGrp="1"/>
          </p:cNvGraphicFramePr>
          <p:nvPr>
            <p:extLst>
              <p:ext uri="{D42A27DB-BD31-4B8C-83A1-F6EECF244321}">
                <p14:modId xmlns:p14="http://schemas.microsoft.com/office/powerpoint/2010/main" val="71862976"/>
              </p:ext>
            </p:extLst>
          </p:nvPr>
        </p:nvGraphicFramePr>
        <p:xfrm>
          <a:off x="10694013" y="299034"/>
          <a:ext cx="635000" cy="571500"/>
        </p:xfrm>
        <a:graphic>
          <a:graphicData uri="http://schemas.openxmlformats.org/drawingml/2006/table">
            <a:tbl>
              <a:tblPr/>
              <a:tblGrid>
                <a:gridCol w="330200">
                  <a:extLst>
                    <a:ext uri="{9D8B030D-6E8A-4147-A177-3AD203B41FA5}">
                      <a16:colId xmlns:a16="http://schemas.microsoft.com/office/drawing/2014/main" val="2444969715"/>
                    </a:ext>
                  </a:extLst>
                </a:gridCol>
                <a:gridCol w="304800">
                  <a:extLst>
                    <a:ext uri="{9D8B030D-6E8A-4147-A177-3AD203B41FA5}">
                      <a16:colId xmlns:a16="http://schemas.microsoft.com/office/drawing/2014/main" val="586171761"/>
                    </a:ext>
                  </a:extLst>
                </a:gridCol>
              </a:tblGrid>
              <a:tr h="190500">
                <a:tc>
                  <a:txBody>
                    <a:bodyPr/>
                    <a:lstStyle/>
                    <a:p>
                      <a:pPr algn="l" fontAlgn="b"/>
                      <a:r>
                        <a:rPr lang="en-GB" sz="1000" b="1" i="0" u="none" strike="noStrike" dirty="0">
                          <a:solidFill>
                            <a:srgbClr val="000000"/>
                          </a:solidFill>
                          <a:effectLst/>
                          <a:latin typeface="+mj-lt"/>
                        </a:rPr>
                        <a:t>High</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040813860"/>
                  </a:ext>
                </a:extLst>
              </a:tr>
              <a:tr h="190500">
                <a:tc>
                  <a:txBody>
                    <a:bodyPr/>
                    <a:lstStyle/>
                    <a:p>
                      <a:pPr algn="l" fontAlgn="b"/>
                      <a:r>
                        <a:rPr lang="en-GB" sz="1000" b="1" i="0" u="none" strike="noStrike" dirty="0">
                          <a:solidFill>
                            <a:srgbClr val="000000"/>
                          </a:solidFill>
                          <a:effectLst/>
                          <a:latin typeface="+mj-lt"/>
                        </a:rPr>
                        <a:t>Mid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475636764"/>
                  </a:ext>
                </a:extLst>
              </a:tr>
              <a:tr h="190500">
                <a:tc>
                  <a:txBody>
                    <a:bodyPr/>
                    <a:lstStyle/>
                    <a:p>
                      <a:pPr algn="l" fontAlgn="b"/>
                      <a:r>
                        <a:rPr lang="en-GB" sz="1000" b="1" i="0" u="none" strike="noStrike" dirty="0">
                          <a:solidFill>
                            <a:srgbClr val="000000"/>
                          </a:solidFill>
                          <a:effectLst/>
                          <a:latin typeface="+mj-lt"/>
                        </a:rPr>
                        <a:t>Low</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192220067"/>
                  </a:ext>
                </a:extLst>
              </a:tr>
            </a:tbl>
          </a:graphicData>
        </a:graphic>
      </p:graphicFrame>
      <p:sp>
        <p:nvSpPr>
          <p:cNvPr id="8" name="Text Placeholder 2">
            <a:extLst>
              <a:ext uri="{FF2B5EF4-FFF2-40B4-BE49-F238E27FC236}">
                <a16:creationId xmlns:a16="http://schemas.microsoft.com/office/drawing/2014/main" id="{67024283-FDD6-EA84-914C-9B758D65E942}"/>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2022 (Q4) and 2022 Index, Adults, Top 15 categories by total impacts</a:t>
            </a:r>
          </a:p>
        </p:txBody>
      </p:sp>
      <p:sp>
        <p:nvSpPr>
          <p:cNvPr id="3" name="TextBox 2">
            <a:extLst>
              <a:ext uri="{FF2B5EF4-FFF2-40B4-BE49-F238E27FC236}">
                <a16:creationId xmlns:a16="http://schemas.microsoft.com/office/drawing/2014/main" id="{6128A574-453E-F928-B7F1-08A3CE832EAB}"/>
              </a:ext>
            </a:extLst>
          </p:cNvPr>
          <p:cNvSpPr txBox="1"/>
          <p:nvPr/>
        </p:nvSpPr>
        <p:spPr>
          <a:xfrm>
            <a:off x="8938260" y="399827"/>
            <a:ext cx="1755753" cy="400110"/>
          </a:xfrm>
          <a:prstGeom prst="rect">
            <a:avLst/>
          </a:prstGeom>
          <a:noFill/>
        </p:spPr>
        <p:txBody>
          <a:bodyPr wrap="square" rtlCol="0">
            <a:spAutoFit/>
          </a:bodyPr>
          <a:lstStyle/>
          <a:p>
            <a:pPr algn="ctr"/>
            <a:r>
              <a:rPr lang="en-GB" sz="1000" b="1" dirty="0">
                <a:solidFill>
                  <a:schemeClr val="bg2"/>
                </a:solidFill>
              </a:rPr>
              <a:t>Relative propensity of media spend by category</a:t>
            </a:r>
          </a:p>
        </p:txBody>
      </p:sp>
    </p:spTree>
    <p:extLst>
      <p:ext uri="{BB962C8B-B14F-4D97-AF65-F5344CB8AC3E}">
        <p14:creationId xmlns:p14="http://schemas.microsoft.com/office/powerpoint/2010/main" val="175717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2B5A-4506-51B8-C30F-E9868EA0361E}"/>
              </a:ext>
            </a:extLst>
          </p:cNvPr>
          <p:cNvSpPr>
            <a:spLocks noGrp="1"/>
          </p:cNvSpPr>
          <p:nvPr>
            <p:ph type="title"/>
          </p:nvPr>
        </p:nvSpPr>
        <p:spPr/>
        <p:txBody>
          <a:bodyPr/>
          <a:lstStyle/>
          <a:p>
            <a:r>
              <a:rPr lang="en-GB" dirty="0"/>
              <a:t>Top sectors by Q4 2022 impacts</a:t>
            </a:r>
          </a:p>
        </p:txBody>
      </p:sp>
      <p:graphicFrame>
        <p:nvGraphicFramePr>
          <p:cNvPr id="6" name="Chart 5">
            <a:extLst>
              <a:ext uri="{FF2B5EF4-FFF2-40B4-BE49-F238E27FC236}">
                <a16:creationId xmlns:a16="http://schemas.microsoft.com/office/drawing/2014/main" id="{1F8DBBBD-1FA9-0A8D-79E3-4AD97EC2F490}"/>
              </a:ext>
            </a:extLst>
          </p:cNvPr>
          <p:cNvGraphicFramePr/>
          <p:nvPr>
            <p:extLst>
              <p:ext uri="{D42A27DB-BD31-4B8C-83A1-F6EECF244321}">
                <p14:modId xmlns:p14="http://schemas.microsoft.com/office/powerpoint/2010/main" val="2668176569"/>
              </p:ext>
            </p:extLst>
          </p:nvPr>
        </p:nvGraphicFramePr>
        <p:xfrm>
          <a:off x="371476" y="1269000"/>
          <a:ext cx="11449049"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D41FF732-BCDA-4AEC-3204-26F0D07B5FD9}"/>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Q4 2022, All Adults, Impacts (R/W) (million). Numbers above bars show Q4 index vs 2022.</a:t>
            </a:r>
          </a:p>
        </p:txBody>
      </p:sp>
      <p:sp>
        <p:nvSpPr>
          <p:cNvPr id="8" name="TextBox 7">
            <a:extLst>
              <a:ext uri="{FF2B5EF4-FFF2-40B4-BE49-F238E27FC236}">
                <a16:creationId xmlns:a16="http://schemas.microsoft.com/office/drawing/2014/main" id="{F53B08A9-F988-1D60-20C0-75ADB9837F81}"/>
              </a:ext>
            </a:extLst>
          </p:cNvPr>
          <p:cNvSpPr txBox="1"/>
          <p:nvPr/>
        </p:nvSpPr>
        <p:spPr>
          <a:xfrm>
            <a:off x="1373313" y="142202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106</a:t>
            </a:r>
          </a:p>
        </p:txBody>
      </p:sp>
      <p:sp>
        <p:nvSpPr>
          <p:cNvPr id="4" name="TextBox 3">
            <a:extLst>
              <a:ext uri="{FF2B5EF4-FFF2-40B4-BE49-F238E27FC236}">
                <a16:creationId xmlns:a16="http://schemas.microsoft.com/office/drawing/2014/main" id="{C1420680-AD75-363F-6AC5-EF3DAF534582}"/>
              </a:ext>
            </a:extLst>
          </p:cNvPr>
          <p:cNvSpPr txBox="1"/>
          <p:nvPr/>
        </p:nvSpPr>
        <p:spPr>
          <a:xfrm>
            <a:off x="2071410" y="1518728"/>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130</a:t>
            </a:r>
          </a:p>
        </p:txBody>
      </p:sp>
      <p:sp>
        <p:nvSpPr>
          <p:cNvPr id="5" name="TextBox 4">
            <a:extLst>
              <a:ext uri="{FF2B5EF4-FFF2-40B4-BE49-F238E27FC236}">
                <a16:creationId xmlns:a16="http://schemas.microsoft.com/office/drawing/2014/main" id="{13CF8655-52A1-BBB1-F63A-665554D48CEA}"/>
              </a:ext>
            </a:extLst>
          </p:cNvPr>
          <p:cNvSpPr txBox="1"/>
          <p:nvPr/>
        </p:nvSpPr>
        <p:spPr>
          <a:xfrm>
            <a:off x="2801832" y="1732290"/>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98</a:t>
            </a:r>
          </a:p>
        </p:txBody>
      </p:sp>
      <p:sp>
        <p:nvSpPr>
          <p:cNvPr id="34" name="TextBox 33">
            <a:extLst>
              <a:ext uri="{FF2B5EF4-FFF2-40B4-BE49-F238E27FC236}">
                <a16:creationId xmlns:a16="http://schemas.microsoft.com/office/drawing/2014/main" id="{008E8A78-FFD6-DC9C-6685-D9475E85D46D}"/>
              </a:ext>
            </a:extLst>
          </p:cNvPr>
          <p:cNvSpPr txBox="1"/>
          <p:nvPr/>
        </p:nvSpPr>
        <p:spPr>
          <a:xfrm>
            <a:off x="3491235" y="1888768"/>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73</a:t>
            </a:r>
          </a:p>
        </p:txBody>
      </p:sp>
      <p:sp>
        <p:nvSpPr>
          <p:cNvPr id="35" name="TextBox 34">
            <a:extLst>
              <a:ext uri="{FF2B5EF4-FFF2-40B4-BE49-F238E27FC236}">
                <a16:creationId xmlns:a16="http://schemas.microsoft.com/office/drawing/2014/main" id="{B754C542-1565-C9B1-51F5-B52C6C8F367C}"/>
              </a:ext>
            </a:extLst>
          </p:cNvPr>
          <p:cNvSpPr txBox="1"/>
          <p:nvPr/>
        </p:nvSpPr>
        <p:spPr>
          <a:xfrm>
            <a:off x="4155653" y="1930498"/>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123</a:t>
            </a:r>
          </a:p>
        </p:txBody>
      </p:sp>
      <p:sp>
        <p:nvSpPr>
          <p:cNvPr id="36" name="TextBox 35">
            <a:extLst>
              <a:ext uri="{FF2B5EF4-FFF2-40B4-BE49-F238E27FC236}">
                <a16:creationId xmlns:a16="http://schemas.microsoft.com/office/drawing/2014/main" id="{00CCAC84-EB32-6F99-5C4C-60E9315E3EBB}"/>
              </a:ext>
            </a:extLst>
          </p:cNvPr>
          <p:cNvSpPr txBox="1"/>
          <p:nvPr/>
        </p:nvSpPr>
        <p:spPr>
          <a:xfrm>
            <a:off x="4885784" y="2826010"/>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95</a:t>
            </a:r>
          </a:p>
        </p:txBody>
      </p:sp>
      <p:sp>
        <p:nvSpPr>
          <p:cNvPr id="37" name="TextBox 36">
            <a:extLst>
              <a:ext uri="{FF2B5EF4-FFF2-40B4-BE49-F238E27FC236}">
                <a16:creationId xmlns:a16="http://schemas.microsoft.com/office/drawing/2014/main" id="{F2E804CF-1BE2-4020-3172-7B7A041F4712}"/>
              </a:ext>
            </a:extLst>
          </p:cNvPr>
          <p:cNvSpPr txBox="1"/>
          <p:nvPr/>
        </p:nvSpPr>
        <p:spPr>
          <a:xfrm>
            <a:off x="5596364" y="3178220"/>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81</a:t>
            </a:r>
          </a:p>
        </p:txBody>
      </p:sp>
      <p:sp>
        <p:nvSpPr>
          <p:cNvPr id="38" name="TextBox 37">
            <a:extLst>
              <a:ext uri="{FF2B5EF4-FFF2-40B4-BE49-F238E27FC236}">
                <a16:creationId xmlns:a16="http://schemas.microsoft.com/office/drawing/2014/main" id="{6BE236C3-1E34-71C4-6F57-1506042325A3}"/>
              </a:ext>
            </a:extLst>
          </p:cNvPr>
          <p:cNvSpPr txBox="1"/>
          <p:nvPr/>
        </p:nvSpPr>
        <p:spPr>
          <a:xfrm>
            <a:off x="6252858" y="3255443"/>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125</a:t>
            </a:r>
          </a:p>
        </p:txBody>
      </p:sp>
      <p:sp>
        <p:nvSpPr>
          <p:cNvPr id="39" name="TextBox 38">
            <a:extLst>
              <a:ext uri="{FF2B5EF4-FFF2-40B4-BE49-F238E27FC236}">
                <a16:creationId xmlns:a16="http://schemas.microsoft.com/office/drawing/2014/main" id="{4568F2FE-7AF9-D09C-0509-4BA0A3D34309}"/>
              </a:ext>
            </a:extLst>
          </p:cNvPr>
          <p:cNvSpPr txBox="1"/>
          <p:nvPr/>
        </p:nvSpPr>
        <p:spPr>
          <a:xfrm>
            <a:off x="6966937" y="332868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121</a:t>
            </a:r>
          </a:p>
        </p:txBody>
      </p:sp>
      <p:sp>
        <p:nvSpPr>
          <p:cNvPr id="40" name="TextBox 39">
            <a:extLst>
              <a:ext uri="{FF2B5EF4-FFF2-40B4-BE49-F238E27FC236}">
                <a16:creationId xmlns:a16="http://schemas.microsoft.com/office/drawing/2014/main" id="{F76A4368-0DB1-A555-096A-C70F704F32BF}"/>
              </a:ext>
            </a:extLst>
          </p:cNvPr>
          <p:cNvSpPr txBox="1"/>
          <p:nvPr/>
        </p:nvSpPr>
        <p:spPr>
          <a:xfrm>
            <a:off x="7685243" y="3412520"/>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99</a:t>
            </a:r>
          </a:p>
        </p:txBody>
      </p:sp>
      <p:sp>
        <p:nvSpPr>
          <p:cNvPr id="41" name="TextBox 40">
            <a:extLst>
              <a:ext uri="{FF2B5EF4-FFF2-40B4-BE49-F238E27FC236}">
                <a16:creationId xmlns:a16="http://schemas.microsoft.com/office/drawing/2014/main" id="{4850C702-D0E3-4B46-5B96-66062288A4EC}"/>
              </a:ext>
            </a:extLst>
          </p:cNvPr>
          <p:cNvSpPr txBox="1"/>
          <p:nvPr/>
        </p:nvSpPr>
        <p:spPr>
          <a:xfrm>
            <a:off x="8383552" y="356097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99</a:t>
            </a:r>
          </a:p>
        </p:txBody>
      </p:sp>
      <p:sp>
        <p:nvSpPr>
          <p:cNvPr id="42" name="TextBox 41">
            <a:extLst>
              <a:ext uri="{FF2B5EF4-FFF2-40B4-BE49-F238E27FC236}">
                <a16:creationId xmlns:a16="http://schemas.microsoft.com/office/drawing/2014/main" id="{A093D268-47DB-B4DC-E52A-A1BA24EAD08D}"/>
              </a:ext>
            </a:extLst>
          </p:cNvPr>
          <p:cNvSpPr txBox="1"/>
          <p:nvPr/>
        </p:nvSpPr>
        <p:spPr>
          <a:xfrm>
            <a:off x="9042936" y="3653089"/>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116</a:t>
            </a:r>
          </a:p>
        </p:txBody>
      </p:sp>
      <p:sp>
        <p:nvSpPr>
          <p:cNvPr id="43" name="TextBox 42">
            <a:extLst>
              <a:ext uri="{FF2B5EF4-FFF2-40B4-BE49-F238E27FC236}">
                <a16:creationId xmlns:a16="http://schemas.microsoft.com/office/drawing/2014/main" id="{504FC782-D1F1-4186-7DC2-AC3381F25334}"/>
              </a:ext>
            </a:extLst>
          </p:cNvPr>
          <p:cNvSpPr txBox="1"/>
          <p:nvPr/>
        </p:nvSpPr>
        <p:spPr>
          <a:xfrm>
            <a:off x="9780590" y="371371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92</a:t>
            </a:r>
          </a:p>
        </p:txBody>
      </p:sp>
      <p:sp>
        <p:nvSpPr>
          <p:cNvPr id="44" name="TextBox 43">
            <a:extLst>
              <a:ext uri="{FF2B5EF4-FFF2-40B4-BE49-F238E27FC236}">
                <a16:creationId xmlns:a16="http://schemas.microsoft.com/office/drawing/2014/main" id="{943E9C07-F363-C221-39D4-11E5D75B4FAE}"/>
              </a:ext>
            </a:extLst>
          </p:cNvPr>
          <p:cNvSpPr txBox="1"/>
          <p:nvPr/>
        </p:nvSpPr>
        <p:spPr>
          <a:xfrm>
            <a:off x="10470640" y="3806745"/>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68</a:t>
            </a:r>
          </a:p>
        </p:txBody>
      </p:sp>
      <p:sp>
        <p:nvSpPr>
          <p:cNvPr id="45" name="TextBox 44">
            <a:extLst>
              <a:ext uri="{FF2B5EF4-FFF2-40B4-BE49-F238E27FC236}">
                <a16:creationId xmlns:a16="http://schemas.microsoft.com/office/drawing/2014/main" id="{D684D09B-1DAA-C465-4448-30A03C377696}"/>
              </a:ext>
            </a:extLst>
          </p:cNvPr>
          <p:cNvSpPr txBox="1"/>
          <p:nvPr/>
        </p:nvSpPr>
        <p:spPr>
          <a:xfrm>
            <a:off x="11120578" y="3858523"/>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111</a:t>
            </a:r>
          </a:p>
        </p:txBody>
      </p:sp>
    </p:spTree>
    <p:extLst>
      <p:ext uri="{BB962C8B-B14F-4D97-AF65-F5344CB8AC3E}">
        <p14:creationId xmlns:p14="http://schemas.microsoft.com/office/powerpoint/2010/main" val="415697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Cosmetics &amp; Personal Care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Q4 2022, All Adults, Impacts (R/W) (million). Top 10 2022 Q4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2923680"/>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descr="Loreal Logo and symbol, meaning, history, PNG, brand">
            <a:extLst>
              <a:ext uri="{FF2B5EF4-FFF2-40B4-BE49-F238E27FC236}">
                <a16:creationId xmlns:a16="http://schemas.microsoft.com/office/drawing/2014/main" id="{BEDF0282-F1B4-173E-B9EF-5B4652770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604865" y="4993522"/>
            <a:ext cx="828548" cy="1605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F8FEC45-9050-2DB0-4E80-DA6632B2E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7572" y="4971193"/>
            <a:ext cx="471104" cy="2051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VMH – Logos Download">
            <a:extLst>
              <a:ext uri="{FF2B5EF4-FFF2-40B4-BE49-F238E27FC236}">
                <a16:creationId xmlns:a16="http://schemas.microsoft.com/office/drawing/2014/main" id="{243870E4-35E2-A556-4B1D-64AF50B1E3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7808" y="4975728"/>
            <a:ext cx="672708" cy="1961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GSK unveils new branding and logo">
            <a:extLst>
              <a:ext uri="{FF2B5EF4-FFF2-40B4-BE49-F238E27FC236}">
                <a16:creationId xmlns:a16="http://schemas.microsoft.com/office/drawing/2014/main" id="{38EE0D56-3536-082E-EA89-14FFCDFAFF7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8645817" y="4988079"/>
            <a:ext cx="527230" cy="1714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ilever - Wikipedia">
            <a:extLst>
              <a:ext uri="{FF2B5EF4-FFF2-40B4-BE49-F238E27FC236}">
                <a16:creationId xmlns:a16="http://schemas.microsoft.com/office/drawing/2014/main" id="{61A6FEBB-244F-8578-3BC7-F17BDA11B5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4880" y="4943510"/>
            <a:ext cx="325283" cy="3599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BD81198-60C9-CF01-C70D-D59059A910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34902" y="4948944"/>
            <a:ext cx="471105" cy="2496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8B5F2D8-B625-84A2-5944-D51B682659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6426" y="4941221"/>
            <a:ext cx="687680" cy="2651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elcome to Puig">
            <a:extLst>
              <a:ext uri="{FF2B5EF4-FFF2-40B4-BE49-F238E27FC236}">
                <a16:creationId xmlns:a16="http://schemas.microsoft.com/office/drawing/2014/main" id="{C7909CA9-4D2A-68E9-EDEC-17E0445D4C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2076" y="4993870"/>
            <a:ext cx="929787" cy="1598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nel - Wikipedia">
            <a:extLst>
              <a:ext uri="{FF2B5EF4-FFF2-40B4-BE49-F238E27FC236}">
                <a16:creationId xmlns:a16="http://schemas.microsoft.com/office/drawing/2014/main" id="{01B95BD4-6A45-D675-A8C2-F2A6A8742B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75903" y="4922832"/>
            <a:ext cx="471105" cy="3019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F4EE2F3-6018-1FD5-FF79-13409FECEA6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69624" y="4948057"/>
            <a:ext cx="654870" cy="251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7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Electronics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Q4 2022, All Adults, Impacts (R/W) (million). Top 10 2022 Q4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3365212591"/>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a:extLst>
              <a:ext uri="{FF2B5EF4-FFF2-40B4-BE49-F238E27FC236}">
                <a16:creationId xmlns:a16="http://schemas.microsoft.com/office/drawing/2014/main" id="{E7F3B8C0-C141-2BAE-1241-865FA8043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182" y="4904493"/>
            <a:ext cx="765697" cy="4908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ky logos | Sky Group">
            <a:extLst>
              <a:ext uri="{FF2B5EF4-FFF2-40B4-BE49-F238E27FC236}">
                <a16:creationId xmlns:a16="http://schemas.microsoft.com/office/drawing/2014/main" id="{EF2C7998-27EA-AB6B-CD53-989247DEF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0221" y="4993902"/>
            <a:ext cx="509718" cy="3120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830A232-C4A6-9E32-B214-7E6BF18C93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8330" y="5036872"/>
            <a:ext cx="781861" cy="2260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6FFCDF2-5806-19DE-57F8-12668B2D1D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0630" y="4917205"/>
            <a:ext cx="424699" cy="4654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hark Ninja Logo">
            <a:extLst>
              <a:ext uri="{FF2B5EF4-FFF2-40B4-BE49-F238E27FC236}">
                <a16:creationId xmlns:a16="http://schemas.microsoft.com/office/drawing/2014/main" id="{A37ECAC7-BBB2-A1A6-6E38-65C5AA000D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7318" y="5034536"/>
            <a:ext cx="923041" cy="23076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2CF8786-49A0-6A98-D52E-D248A3CE9D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4741" y="4926235"/>
            <a:ext cx="447362" cy="44736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JML Direct TV - Wikipedia">
            <a:extLst>
              <a:ext uri="{FF2B5EF4-FFF2-40B4-BE49-F238E27FC236}">
                <a16:creationId xmlns:a16="http://schemas.microsoft.com/office/drawing/2014/main" id="{DEAB4056-5F0E-F711-2B5C-B6752B1DD4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9232" y="4980455"/>
            <a:ext cx="611039" cy="33892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eta logo and the history of the business | LogoMyWay">
            <a:extLst>
              <a:ext uri="{FF2B5EF4-FFF2-40B4-BE49-F238E27FC236}">
                <a16:creationId xmlns:a16="http://schemas.microsoft.com/office/drawing/2014/main" id="{73B28C23-E43D-58FE-511F-45CCD23277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83699" y="4963791"/>
            <a:ext cx="386642" cy="37225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Logo | Brand Identity | About Us | Samsung UK">
            <a:extLst>
              <a:ext uri="{FF2B5EF4-FFF2-40B4-BE49-F238E27FC236}">
                <a16:creationId xmlns:a16="http://schemas.microsoft.com/office/drawing/2014/main" id="{0301C477-04CC-7107-EFBA-3AD5C46DAB1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567" t="39406" r="12222" b="39936"/>
          <a:stretch/>
        </p:blipFill>
        <p:spPr bwMode="auto">
          <a:xfrm>
            <a:off x="9476555" y="5086676"/>
            <a:ext cx="830323" cy="12648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6F5C8120-15D9-9C2C-29A2-B3D01A8A742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85997" y="4961673"/>
            <a:ext cx="306681" cy="37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709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Retail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Q4 2022, All Adults, Impacts (R/W) (million). Top 10 2022 Q4 advertisers by total impacts.</a:t>
            </a:r>
          </a:p>
        </p:txBody>
      </p:sp>
      <p:graphicFrame>
        <p:nvGraphicFramePr>
          <p:cNvPr id="5" name="Chart 4">
            <a:extLst>
              <a:ext uri="{FF2B5EF4-FFF2-40B4-BE49-F238E27FC236}">
                <a16:creationId xmlns:a16="http://schemas.microsoft.com/office/drawing/2014/main" id="{FD6249B2-9EF5-4EA4-40DB-99BEB8A85721}"/>
              </a:ext>
            </a:extLst>
          </p:cNvPr>
          <p:cNvGraphicFramePr/>
          <p:nvPr>
            <p:extLst>
              <p:ext uri="{D42A27DB-BD31-4B8C-83A1-F6EECF244321}">
                <p14:modId xmlns:p14="http://schemas.microsoft.com/office/powerpoint/2010/main" val="78446520"/>
              </p:ext>
            </p:extLst>
          </p:nvPr>
        </p:nvGraphicFramePr>
        <p:xfrm>
          <a:off x="680201" y="1045672"/>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descr="Currys - Wikipedia">
            <a:extLst>
              <a:ext uri="{FF2B5EF4-FFF2-40B4-BE49-F238E27FC236}">
                <a16:creationId xmlns:a16="http://schemas.microsoft.com/office/drawing/2014/main" id="{F6BAAEF7-1CBA-DBA1-D437-F1978C07A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820" y="4919795"/>
            <a:ext cx="449240" cy="449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mp;S Logo | Marks &amp; Spencer">
            <a:extLst>
              <a:ext uri="{FF2B5EF4-FFF2-40B4-BE49-F238E27FC236}">
                <a16:creationId xmlns:a16="http://schemas.microsoft.com/office/drawing/2014/main" id="{47BD8974-E337-74AC-7A39-CAD073F00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5529" y="4823736"/>
            <a:ext cx="907021" cy="6802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cS: Sofas, Flooring and Furniture">
            <a:extLst>
              <a:ext uri="{FF2B5EF4-FFF2-40B4-BE49-F238E27FC236}">
                <a16:creationId xmlns:a16="http://schemas.microsoft.com/office/drawing/2014/main" id="{D0B173D5-5E9C-74A6-41E1-C624B1FFA2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8000" y="5004066"/>
            <a:ext cx="498024" cy="2223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ots logo 2023 | Beaba UK">
            <a:extLst>
              <a:ext uri="{FF2B5EF4-FFF2-40B4-BE49-F238E27FC236}">
                <a16:creationId xmlns:a16="http://schemas.microsoft.com/office/drawing/2014/main" id="{43D8FC49-BEBD-FABB-ECEF-F20A363E65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5163" y="4915667"/>
            <a:ext cx="709153" cy="4964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ayfair Logo, symbol, meaning, history, PNG, brand">
            <a:extLst>
              <a:ext uri="{FF2B5EF4-FFF2-40B4-BE49-F238E27FC236}">
                <a16:creationId xmlns:a16="http://schemas.microsoft.com/office/drawing/2014/main" id="{1CB74129-9508-03BE-039E-5790BF376B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2923" y="4857300"/>
            <a:ext cx="882503" cy="49640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John-Lewis-Logo - The MBS Group">
            <a:extLst>
              <a:ext uri="{FF2B5EF4-FFF2-40B4-BE49-F238E27FC236}">
                <a16:creationId xmlns:a16="http://schemas.microsoft.com/office/drawing/2014/main" id="{A61EDA63-23DE-BEDE-171F-D0DAE9A435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4816" y="4452473"/>
            <a:ext cx="1369004" cy="136900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esco Logo and symbol, meaning, history, PNG, brand">
            <a:extLst>
              <a:ext uri="{FF2B5EF4-FFF2-40B4-BE49-F238E27FC236}">
                <a16:creationId xmlns:a16="http://schemas.microsoft.com/office/drawing/2014/main" id="{C6A113C5-4BD8-ED95-02CC-12957D3AAD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3528" y="4918513"/>
            <a:ext cx="664857" cy="37398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reemans Discount Code | 25% Off in July 2023">
            <a:extLst>
              <a:ext uri="{FF2B5EF4-FFF2-40B4-BE49-F238E27FC236}">
                <a16:creationId xmlns:a16="http://schemas.microsoft.com/office/drawing/2014/main" id="{41D6B15E-D3ED-BB1D-A29A-89CD633A694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a:stretch/>
        </p:blipFill>
        <p:spPr bwMode="auto">
          <a:xfrm>
            <a:off x="8544128" y="4963570"/>
            <a:ext cx="664297" cy="20590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urniture Village - BGF">
            <a:extLst>
              <a:ext uri="{FF2B5EF4-FFF2-40B4-BE49-F238E27FC236}">
                <a16:creationId xmlns:a16="http://schemas.microsoft.com/office/drawing/2014/main" id="{0EE9962E-9D9A-1DE1-3344-9A9C8A1589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08518" y="4950068"/>
            <a:ext cx="699399" cy="29141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1E9E92DA-A4F7-3196-2AB2-DEBEA10A39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97174" y="4963570"/>
            <a:ext cx="923774" cy="206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5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football player in mid air with a ball in the air&#10;&#10;Description automatically generated">
            <a:extLst>
              <a:ext uri="{FF2B5EF4-FFF2-40B4-BE49-F238E27FC236}">
                <a16:creationId xmlns:a16="http://schemas.microsoft.com/office/drawing/2014/main" id="{F577963A-2B6C-6032-2090-237AC29AC00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38C7EE44-93B7-3EBF-833D-0CEF1A8E7474}"/>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Reach Extenders</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Emirates, “Lovers of Sport”</a:t>
            </a:r>
          </a:p>
        </p:txBody>
      </p:sp>
    </p:spTree>
    <p:extLst>
      <p:ext uri="{BB962C8B-B14F-4D97-AF65-F5344CB8AC3E}">
        <p14:creationId xmlns:p14="http://schemas.microsoft.com/office/powerpoint/2010/main" val="33489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826B905D-671C-48BC-A0DD-0FECA015BEE4"/>
  <p:tag name="ISPRINGONLINEFOLDERID" val="0"/>
  <p:tag name="ISPRINGONLINEFOLDERPATH" val="Content List"/>
  <p:tag name="ISPRINGCLOUDFOLDERID" val="26"/>
  <p:tag name="ISPRINGCLOUDFOLDERPATH" val="Repository/Nickable Charts/TV  viewing &amp; audiences/"/>
  <p:tag name="ISPRINGCLOUDFOLDERDOMAIN" val="https://thinkbox.ispringcloud.eu"/>
  <p:tag name="ISPRING_PLAYERS_CUSTOMIZATION" val="UEsDBBQAAgAIACJN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a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1o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1o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a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a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F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hclTAqrEVSgAAAGsAAAAbAAAAdW5pdmVyc2FsL3VuaXZlcnNhbC5wbmcueG1ss7GvyM1RKEstKs7Mz7NVMtQzULK34+WyKShKLctMLVeoAIoBBSFASaESyDVCcMszU0oygEIGZhYIwYzUzPSMElslCwOERn2gmQBQSwECAAAUAAIACAAiTeNKqQHEdvsCAACwCAAAFAAAAAAAAAABAAAAAAAAAAAAdW5pdmVyc2FsL3BsYXllci54bWxQSwECAAAUAAIACADrWgJTMbQ+B90EAABqEgAAHQAAAAAAAAABAAAAAAAtAwAAdW5pdmVyc2FsL2NvbW1vbl9tZXNzYWdlcy5sbmdQSwECAAAUAAIACADrWgJTR0tXA/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PRESENTATION_TITLE" val="Future Focus Report - Q3 20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12C10D46BFB04798D9B0BF8875AC26" ma:contentTypeVersion="9" ma:contentTypeDescription="Create a new document." ma:contentTypeScope="" ma:versionID="0529903f3036c693614b27c4cb42a34a">
  <xsd:schema xmlns:xsd="http://www.w3.org/2001/XMLSchema" xmlns:xs="http://www.w3.org/2001/XMLSchema" xmlns:p="http://schemas.microsoft.com/office/2006/metadata/properties" xmlns:ns3="b285913d-14e6-45f5-a3a7-22f3c8c29baa" xmlns:ns4="7c0d7b1a-507e-46fe-ab3e-c281bbe4bb2b" targetNamespace="http://schemas.microsoft.com/office/2006/metadata/properties" ma:root="true" ma:fieldsID="45f79b689ab585f420f25ae3252ac4fc" ns3:_="" ns4:_="">
    <xsd:import namespace="b285913d-14e6-45f5-a3a7-22f3c8c29baa"/>
    <xsd:import namespace="7c0d7b1a-507e-46fe-ab3e-c281bbe4bb2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5913d-14e6-45f5-a3a7-22f3c8c29b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0d7b1a-507e-46fe-ab3e-c281bbe4bb2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B6022E-8A93-42F0-BDB4-69DBA3D54EE2}">
  <ds:schemaRefs>
    <ds:schemaRef ds:uri="http://purl.org/dc/terms/"/>
    <ds:schemaRef ds:uri="http://schemas.openxmlformats.org/package/2006/metadata/core-properties"/>
    <ds:schemaRef ds:uri="http://purl.org/dc/dcmitype/"/>
    <ds:schemaRef ds:uri="7c0d7b1a-507e-46fe-ab3e-c281bbe4bb2b"/>
    <ds:schemaRef ds:uri="http://schemas.microsoft.com/office/2006/documentManagement/types"/>
    <ds:schemaRef ds:uri="b285913d-14e6-45f5-a3a7-22f3c8c29baa"/>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A84130A-5CCA-482B-A0B0-C54EBD94E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5913d-14e6-45f5-a3a7-22f3c8c29baa"/>
    <ds:schemaRef ds:uri="7c0d7b1a-507e-46fe-ab3e-c281bbe4bb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904C35-2EEA-4522-8CD1-3BC9BEEF11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ThinkboxPowerPoint_Template_Nov17_FINAL</Template>
  <TotalTime>7302</TotalTime>
  <Words>3754</Words>
  <Application>Microsoft Office PowerPoint</Application>
  <PresentationFormat>Widescreen</PresentationFormat>
  <Paragraphs>1277</Paragraphs>
  <Slides>31</Slides>
  <Notes>31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Calibri</vt:lpstr>
      <vt:lpstr>Symbol</vt:lpstr>
      <vt:lpstr>Thinkbox</vt:lpstr>
      <vt:lpstr>1_Thinkbox</vt:lpstr>
      <vt:lpstr>Future Focus Report</vt:lpstr>
      <vt:lpstr>This deck is packed with insights</vt:lpstr>
      <vt:lpstr>Category &amp; Advertiser Analysis Q4 2022</vt:lpstr>
      <vt:lpstr>Q4 2022 TV Impacts by Category</vt:lpstr>
      <vt:lpstr>Top sectors by Q4 2022 impacts</vt:lpstr>
      <vt:lpstr>Cosmetics &amp; Personal Care - Advertiser </vt:lpstr>
      <vt:lpstr>Electronics - Advertiser </vt:lpstr>
      <vt:lpstr>Retail - Advertiser </vt:lpstr>
      <vt:lpstr>Reach Extenders</vt:lpstr>
      <vt:lpstr>Identifying the ‘Reach Extenders’</vt:lpstr>
      <vt:lpstr>Identifying the ‘Reach Extenders’</vt:lpstr>
      <vt:lpstr>Top genres watched by ‘Reach Extenders’</vt:lpstr>
      <vt:lpstr>High indexing entertainment content</vt:lpstr>
      <vt:lpstr>High indexing sport content</vt:lpstr>
      <vt:lpstr>High indexing movie content</vt:lpstr>
      <vt:lpstr>‘Reach Extenders’ aren’t solely limited to high indexing genres</vt:lpstr>
      <vt:lpstr>When to target the ‘Reach Extenders’</vt:lpstr>
      <vt:lpstr>TV Viewing Overview Q4 2022</vt:lpstr>
      <vt:lpstr>Q4 2022 linear TV facts &amp; figures</vt:lpstr>
      <vt:lpstr>Q4 2022 – Cover guide – ABC1 Ads</vt:lpstr>
      <vt:lpstr>Q4 2022 – Cover guide – 16-34</vt:lpstr>
      <vt:lpstr>Q4 2022 – Cover guide – Housepersons with children </vt:lpstr>
      <vt:lpstr>Programming  Q4 2022</vt:lpstr>
      <vt:lpstr>Programming Highlights – Q4 2022</vt:lpstr>
      <vt:lpstr>Drama - Programming Highlights</vt:lpstr>
      <vt:lpstr>Entertainment - Programming Highlights</vt:lpstr>
      <vt:lpstr>Sports - Programming Highlights</vt:lpstr>
      <vt:lpstr>Hobbies &amp; Leisure - Programming Highlights</vt:lpstr>
      <vt:lpstr>Q4 2023</vt:lpstr>
      <vt:lpstr>Key Dates</vt:lpstr>
      <vt:lpstr>Programming Highlights – Q4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Focus Report - Q3 2023</dc:title>
  <dc:creator>Kate Allinson</dc:creator>
  <cp:lastModifiedBy>Akeel Mungul</cp:lastModifiedBy>
  <cp:revision>3611</cp:revision>
  <dcterms:created xsi:type="dcterms:W3CDTF">2017-11-21T15:01:39Z</dcterms:created>
  <dcterms:modified xsi:type="dcterms:W3CDTF">2023-08-07T12:43:22Z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0x010100A712C10D46BFB04798D9B0BF8875AC26</vt:lpwstr>
  </property>
</Properties>
</file>